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969" r:id="rId3"/>
    <p:sldId id="947" r:id="rId4"/>
    <p:sldId id="946" r:id="rId5"/>
    <p:sldId id="944" r:id="rId6"/>
    <p:sldId id="959" r:id="rId7"/>
    <p:sldId id="968" r:id="rId8"/>
    <p:sldId id="343" r:id="rId9"/>
    <p:sldId id="344" r:id="rId10"/>
    <p:sldId id="342" r:id="rId11"/>
    <p:sldId id="337" r:id="rId12"/>
    <p:sldId id="257" r:id="rId13"/>
    <p:sldId id="258" r:id="rId14"/>
    <p:sldId id="970" r:id="rId15"/>
  </p:sldIdLst>
  <p:sldSz cx="12192000" cy="6858000"/>
  <p:notesSz cx="6794500" cy="9931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CUT Benoit" initials="PB" lastIdx="1" clrIdx="0">
    <p:extLst>
      <p:ext uri="{19B8F6BF-5375-455C-9EA6-DF929625EA0E}">
        <p15:presenceInfo xmlns:p15="http://schemas.microsoft.com/office/powerpoint/2012/main" userId="PICUT Beno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376FB"/>
    <a:srgbClr val="000000"/>
    <a:srgbClr val="CCFF66"/>
    <a:srgbClr val="FF9900"/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1" autoAdjust="0"/>
    <p:restoredTop sz="96517" autoAdjust="0"/>
  </p:normalViewPr>
  <p:slideViewPr>
    <p:cSldViewPr snapToGrid="0">
      <p:cViewPr varScale="1">
        <p:scale>
          <a:sx n="63" d="100"/>
          <a:sy n="63" d="100"/>
        </p:scale>
        <p:origin x="856" y="60"/>
      </p:cViewPr>
      <p:guideLst>
        <p:guide orient="horz" pos="2160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67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827" y="4717895"/>
            <a:ext cx="4982847" cy="446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58" tIns="45271" rIns="92158" bIns="45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notes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4800" y="866775"/>
            <a:ext cx="6188075" cy="3481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51312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6916" y="76461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398" y="287076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9DEB1-8F4A-4BA4-BC54-CE3A418A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8AF396-54D2-4305-A352-3A73E93A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00A45-6A75-460D-B47C-E8D696D1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3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EC06-6BF7-4193-8F79-B6103789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8032E-B55D-4E27-A801-4262FB257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7971F-9A30-401F-BAC1-A958A6AA7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B77C1-8541-446D-BE55-E02DB1C1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D8653-4038-4DF5-8955-1A73BA64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CB650-C152-47DF-AD06-CB3D2F36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8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734A-F8E7-4FEE-862A-2D8FC8AE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EC887-C1A4-45CF-8943-B21643AC1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82CD6-817B-4827-B284-83CE5462B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AB0B0-3966-432C-89D0-DA9314AA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F92D8-A09A-4491-804A-7C54CB4B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7EF79-DC83-4E07-9201-7EE2FF93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8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19B7-DCF0-43B5-A9EC-9516366C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5C5BA-1F20-446C-8B4B-6565EAFC0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E5A49-5A87-48F3-874B-88FF9F2D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2D93F-86AA-4530-809B-254479A0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C1654-5C0D-403C-B8EF-55A77A41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FDF82-0A95-45B4-922A-B7FAE830C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92D0-93F6-4AB0-8607-E47C2F5E0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3C6B7-D1CD-42CC-82B2-A34341B6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45B4-F651-44AD-8EC9-03611A81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62133-3004-4F6E-8A6A-D17ACA5E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57175"/>
            <a:ext cx="102870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800" y="1518213"/>
            <a:ext cx="10388600" cy="4114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55D0-B2AF-49C5-862C-596CBF14F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D3E87-FD8C-49C9-A04F-067EE5859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53ADC-8276-4F1D-A5FD-AE345E1A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FE4D2-0F57-4A6D-BFED-61844A24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9FE71-583D-4B33-BAF8-D3E4C836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6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9F1E-60C4-4A84-A2EE-7A2FBA7A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90E3A-2C48-4588-8549-AAB2D3B81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DE937-C9FE-48AE-8700-DCDC3305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D4C7E-7085-4563-A3FE-FE26E1E4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FF482-44A3-4501-93B2-5286A363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52BF-F598-407F-8ED9-BBE27203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4E950-23F6-4D6E-BC53-F0C2A8A9A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F4D7D-2180-4977-B89E-DB2DA86E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95C55-4E88-40C0-BD62-8CCB3B3A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E077-E6CD-4E66-B266-DC74C4E3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3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F40A-23FE-4D59-9011-3DC999B7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A69FB-8396-4E25-8902-B666F6BA5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14E84-944F-4262-8C23-B1F9AC1E2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3C534-7E21-4582-92F0-EB585153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A36AC-DB67-4A13-89E2-FC2994BF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66E7-8FC7-4719-B537-4FE16F66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5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D7E1-3072-4940-9E8B-CA2C34B0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30B05-C9F2-4E27-B18E-3F4440D0A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B1344-5451-4475-BE29-98C2AFC0A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32958-1132-4417-969C-C81AD0BA1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A80AD-FE61-480A-88F6-58CD411B2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654E6-F8CE-434B-88A1-0A253AC6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C05ED-B4DE-4CCF-BB8E-CD3E776D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5C85B-6CC6-41A1-8EEB-647445CF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7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604F-D938-483D-B3ED-9394ADDB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3B6C-3F07-41A2-A72C-764CD494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836FB-F2FA-4F09-AAFA-3E1E25F3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384E8-0499-48F1-AFE6-FAD86FDD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5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019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3051" y="1610809"/>
            <a:ext cx="10287000" cy="46395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43051" y="285509"/>
            <a:ext cx="10287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3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§"/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5D9A-DEBC-44B7-8931-411E67F1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C3CBE-0A50-4B4E-9E3B-30E539049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6664B-B69D-46B8-9C03-14369744A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06C1-493F-4719-8ABA-2B48F1B00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6E9A-400D-4D81-B3E0-0A3E84191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722A9-7287-4ED6-B47E-40B5DD48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1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2.wdp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microsoft.com/office/2007/relationships/hdphoto" Target="../media/hdphoto3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emf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E591-86AB-41D5-B629-C8DD6222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623455"/>
            <a:ext cx="10287000" cy="114300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News from the XOG: recent achievements &amp;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EA470-D9C5-4A16-9CDC-36F342C0A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4754879"/>
            <a:ext cx="10388600" cy="14796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Ray Barrett (XOG leader)</a:t>
            </a:r>
          </a:p>
          <a:p>
            <a:pPr marL="0" indent="0">
              <a:buNone/>
            </a:pPr>
            <a:r>
              <a:rPr lang="en-GB" dirty="0"/>
              <a:t>B. </a:t>
            </a:r>
            <a:r>
              <a:rPr lang="en-GB" dirty="0" err="1"/>
              <a:t>Argoud</a:t>
            </a:r>
            <a:r>
              <a:rPr lang="en-GB" dirty="0"/>
              <a:t>, P. Bras, J. Cave, J-P. </a:t>
            </a:r>
            <a:r>
              <a:rPr lang="en-GB" dirty="0" err="1"/>
              <a:t>Guigay</a:t>
            </a:r>
            <a:r>
              <a:rPr lang="en-GB" dirty="0"/>
              <a:t>, S. Laboure, C. </a:t>
            </a:r>
            <a:r>
              <a:rPr lang="en-GB" dirty="0" err="1"/>
              <a:t>Lapras</a:t>
            </a:r>
            <a:r>
              <a:rPr lang="en-GB" dirty="0"/>
              <a:t>, T. Manning, C. </a:t>
            </a:r>
            <a:r>
              <a:rPr lang="en-GB" dirty="0" err="1"/>
              <a:t>Morawe</a:t>
            </a:r>
            <a:r>
              <a:rPr lang="en-GB" dirty="0"/>
              <a:t>, F. Perrin, B. </a:t>
            </a:r>
            <a:r>
              <a:rPr lang="en-GB" dirty="0" err="1"/>
              <a:t>Picut</a:t>
            </a:r>
            <a:r>
              <a:rPr lang="en-GB" dirty="0"/>
              <a:t>, T. Roth, T. </a:t>
            </a:r>
            <a:r>
              <a:rPr lang="en-GB" dirty="0" err="1"/>
              <a:t>Sieg-Letessier</a:t>
            </a:r>
            <a:r>
              <a:rPr lang="en-GB" dirty="0"/>
              <a:t>, R. </a:t>
            </a:r>
            <a:r>
              <a:rPr lang="en-GB" dirty="0" err="1"/>
              <a:t>Verbeni</a:t>
            </a:r>
            <a:r>
              <a:rPr lang="en-GB" dirty="0"/>
              <a:t>, </a:t>
            </a:r>
            <a:r>
              <a:rPr lang="en-GB" dirty="0" err="1"/>
              <a:t>A.Vivo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34371-6DAD-43AE-98BF-158E2EFDA740}"/>
              </a:ext>
            </a:extLst>
          </p:cNvPr>
          <p:cNvSpPr txBox="1"/>
          <p:nvPr/>
        </p:nvSpPr>
        <p:spPr>
          <a:xfrm>
            <a:off x="1193800" y="2015357"/>
            <a:ext cx="3341719" cy="1938992"/>
          </a:xfrm>
          <a:prstGeom prst="rect">
            <a:avLst/>
          </a:prstGeom>
          <a:solidFill>
            <a:schemeClr val="tx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Refractive lenses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analysers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5E7E4-1A67-4A76-96DB-4EE6E47F2E9D}"/>
              </a:ext>
            </a:extLst>
          </p:cNvPr>
          <p:cNvSpPr txBox="1"/>
          <p:nvPr/>
        </p:nvSpPr>
        <p:spPr>
          <a:xfrm>
            <a:off x="4802980" y="2015357"/>
            <a:ext cx="6779420" cy="193899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‘Routine’ manufacture/test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preservation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Optics reconditioning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Optical systems new/improved capabilities</a:t>
            </a:r>
          </a:p>
        </p:txBody>
      </p:sp>
    </p:spTree>
    <p:extLst>
      <p:ext uri="{BB962C8B-B14F-4D97-AF65-F5344CB8AC3E}">
        <p14:creationId xmlns:p14="http://schemas.microsoft.com/office/powerpoint/2010/main" val="380814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C262-784E-4EB1-A41C-9BD11B3A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7" y="172926"/>
            <a:ext cx="9905998" cy="725905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Lab: Challenges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6AD5E7-10DB-489E-8EC0-EBCFD613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54" y="1004136"/>
            <a:ext cx="5629766" cy="2277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7030A0"/>
                </a:solidFill>
              </a:rPr>
              <a:t>Challenges for the next years</a:t>
            </a:r>
          </a:p>
          <a:p>
            <a:r>
              <a:rPr lang="en-US" sz="1800" dirty="0"/>
              <a:t>Find alternative Ge ingot suppliers </a:t>
            </a:r>
          </a:p>
          <a:p>
            <a:r>
              <a:rPr lang="en-US" sz="1800" dirty="0"/>
              <a:t>Improvement of bonding of Ge </a:t>
            </a:r>
            <a:r>
              <a:rPr lang="en-US" sz="1800" dirty="0" err="1"/>
              <a:t>analyser</a:t>
            </a:r>
            <a:r>
              <a:rPr lang="en-US" sz="1800" dirty="0"/>
              <a:t> crystals</a:t>
            </a:r>
          </a:p>
          <a:p>
            <a:pPr lvl="1"/>
            <a:r>
              <a:rPr lang="en-US" sz="1400" dirty="0"/>
              <a:t>epoxy gluing</a:t>
            </a:r>
          </a:p>
          <a:p>
            <a:r>
              <a:rPr lang="en-US" sz="1800" dirty="0"/>
              <a:t>Production of quartz and lithium </a:t>
            </a:r>
            <a:r>
              <a:rPr lang="en-US" sz="1800" dirty="0" err="1"/>
              <a:t>niobate</a:t>
            </a:r>
            <a:r>
              <a:rPr lang="en-US" sz="1800" dirty="0"/>
              <a:t> spherical/cylindrical </a:t>
            </a:r>
            <a:r>
              <a:rPr lang="en-US" sz="1800" dirty="0" err="1"/>
              <a:t>analyser</a:t>
            </a:r>
            <a:r>
              <a:rPr lang="en-US" sz="1800" dirty="0"/>
              <a:t> crystals</a:t>
            </a:r>
          </a:p>
          <a:p>
            <a:r>
              <a:rPr lang="en-US" sz="1800" dirty="0"/>
              <a:t>Find new suppliers of double-side polished wafers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30" y="255928"/>
            <a:ext cx="1590310" cy="1704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9510" y="224519"/>
            <a:ext cx="4419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Ge ingots very important for analyser manufacture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Major suppliers in China (control 80-85% of world production). Export controls implemented in 2023-24. Export bans to US - very difficult to purchase.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Price increased by 4X in one year.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99" y="1486943"/>
            <a:ext cx="1670612" cy="244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25785" y="2112080"/>
            <a:ext cx="3737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Spin-coating machine:</a:t>
            </a:r>
          </a:p>
          <a:p>
            <a:pPr marL="171450" indent="-171450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Epoxy gluing of spherical/cylindrical analyser for Ge/quartz and LiNbO3</a:t>
            </a:r>
          </a:p>
          <a:p>
            <a:pPr marL="171450" indent="-171450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Improvement of the spinning parameters.</a:t>
            </a:r>
          </a:p>
          <a:p>
            <a:pPr marL="171450" indent="-171450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More adapted Epoxy glue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01" y="3781428"/>
            <a:ext cx="2119596" cy="213304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755" y="5914475"/>
            <a:ext cx="4911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Dicing LiNbO3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appears to be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under control.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Dicing quartz wafer still very hard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few analysers in the world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3977" y="4562414"/>
            <a:ext cx="2644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Alpyx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very slow delivery</a:t>
            </a:r>
          </a:p>
          <a:p>
            <a:pPr marL="171450" indent="-171450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Very difficult to find suppliers for ‘non-standard’ reflections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2033" y="3397705"/>
            <a:ext cx="3562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Double-side polished Si wafers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930630" y="3781428"/>
            <a:ext cx="2933667" cy="2533405"/>
            <a:chOff x="6132512" y="3628866"/>
            <a:chExt cx="2933667" cy="2533405"/>
          </a:xfrm>
        </p:grpSpPr>
        <p:sp>
          <p:nvSpPr>
            <p:cNvPr id="5" name="TextBox 4"/>
            <p:cNvSpPr txBox="1"/>
            <p:nvPr/>
          </p:nvSpPr>
          <p:spPr>
            <a:xfrm>
              <a:off x="6132512" y="5779874"/>
              <a:ext cx="1228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Siltronix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37454" y="5779873"/>
              <a:ext cx="1228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Alpyx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296" y="3628866"/>
              <a:ext cx="2641252" cy="213227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6335497" y="5779873"/>
              <a:ext cx="827303" cy="3636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438800" y="5741639"/>
              <a:ext cx="687421" cy="4206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1998F-F408-4BE3-93B1-FDDEDCA09BAF}"/>
              </a:ext>
            </a:extLst>
          </p:cNvPr>
          <p:cNvSpPr/>
          <p:nvPr/>
        </p:nvSpPr>
        <p:spPr>
          <a:xfrm>
            <a:off x="734712" y="3398430"/>
            <a:ext cx="3036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Diced LiNbO3 wafer – Ø65 mm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8204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6A1A5-5D99-4EF9-AB99-1FF70B035F61}"/>
              </a:ext>
            </a:extLst>
          </p:cNvPr>
          <p:cNvSpPr txBox="1"/>
          <p:nvPr/>
        </p:nvSpPr>
        <p:spPr>
          <a:xfrm>
            <a:off x="70969" y="20307"/>
            <a:ext cx="399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Metrology Lab: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chievements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6DDC1-AE29-4A6B-A16E-6F6B9CD3D358}"/>
              </a:ext>
            </a:extLst>
          </p:cNvPr>
          <p:cNvSpPr txBox="1"/>
          <p:nvPr/>
        </p:nvSpPr>
        <p:spPr>
          <a:xfrm>
            <a:off x="4795444" y="443617"/>
            <a:ext cx="70497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of Sub-nanometer deformation induced by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236F0-194D-4CEF-A84B-F646B25617B8}"/>
              </a:ext>
            </a:extLst>
          </p:cNvPr>
          <p:cNvSpPr txBox="1"/>
          <p:nvPr/>
        </p:nvSpPr>
        <p:spPr>
          <a:xfrm>
            <a:off x="400166" y="2852576"/>
            <a:ext cx="237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Mirror support allowing various sphere position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5E61F5-919A-4EE3-BB61-DCB0E62EE443}"/>
              </a:ext>
            </a:extLst>
          </p:cNvPr>
          <p:cNvGrpSpPr/>
          <p:nvPr/>
        </p:nvGrpSpPr>
        <p:grpSpPr>
          <a:xfrm>
            <a:off x="119925" y="1039215"/>
            <a:ext cx="2372150" cy="1889038"/>
            <a:chOff x="280926" y="1370145"/>
            <a:chExt cx="2372150" cy="1889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897959-0991-4334-9020-AC7723BC5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4878" t="3528" r="3878" b="6195"/>
            <a:stretch/>
          </p:blipFill>
          <p:spPr>
            <a:xfrm>
              <a:off x="280926" y="1370145"/>
              <a:ext cx="2372150" cy="188903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1C98FF-34FE-4E87-BD43-A0DE97B3AF2B}"/>
                </a:ext>
              </a:extLst>
            </p:cNvPr>
            <p:cNvSpPr/>
            <p:nvPr/>
          </p:nvSpPr>
          <p:spPr>
            <a:xfrm>
              <a:off x="1298098" y="1521132"/>
              <a:ext cx="8778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marL="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Optical surface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8CB55EB-94EF-4267-B695-DD36BEB0C9B6}"/>
                </a:ext>
              </a:extLst>
            </p:cNvPr>
            <p:cNvCxnSpPr>
              <a:cxnSpLocks/>
            </p:cNvCxnSpPr>
            <p:nvPr/>
          </p:nvCxnSpPr>
          <p:spPr>
            <a:xfrm>
              <a:off x="1626499" y="2534625"/>
              <a:ext cx="18768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AD8D0D-5045-4708-AD8F-B6B9A133EDE5}"/>
                </a:ext>
              </a:extLst>
            </p:cNvPr>
            <p:cNvCxnSpPr/>
            <p:nvPr/>
          </p:nvCxnSpPr>
          <p:spPr>
            <a:xfrm>
              <a:off x="1626499" y="2125980"/>
              <a:ext cx="0" cy="39873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6E51D1-BFDB-4D70-A52C-A98B56738EB8}"/>
              </a:ext>
            </a:extLst>
          </p:cNvPr>
          <p:cNvGrpSpPr/>
          <p:nvPr/>
        </p:nvGrpSpPr>
        <p:grpSpPr>
          <a:xfrm>
            <a:off x="2079653" y="917090"/>
            <a:ext cx="1962763" cy="2503560"/>
            <a:chOff x="2214540" y="1182896"/>
            <a:chExt cx="1962763" cy="250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75B844-71B1-4164-A273-B00E73550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" b="21599"/>
            <a:stretch/>
          </p:blipFill>
          <p:spPr>
            <a:xfrm rot="5400000">
              <a:off x="2161658" y="1670810"/>
              <a:ext cx="2503560" cy="1527731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005B6E0-5BFA-41FB-B051-7242866D10F1}"/>
                </a:ext>
              </a:extLst>
            </p:cNvPr>
            <p:cNvCxnSpPr>
              <a:cxnSpLocks/>
            </p:cNvCxnSpPr>
            <p:nvPr/>
          </p:nvCxnSpPr>
          <p:spPr>
            <a:xfrm>
              <a:off x="2214540" y="2881172"/>
              <a:ext cx="766806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9A1B532-ED19-40F0-925F-23ACAB2D687F}"/>
              </a:ext>
            </a:extLst>
          </p:cNvPr>
          <p:cNvGrpSpPr/>
          <p:nvPr/>
        </p:nvGrpSpPr>
        <p:grpSpPr>
          <a:xfrm>
            <a:off x="4080029" y="907474"/>
            <a:ext cx="8133405" cy="2678820"/>
            <a:chOff x="4266565" y="709973"/>
            <a:chExt cx="8133405" cy="26788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4E1D2B-A64E-4899-88CA-4667162E2BF3}"/>
                </a:ext>
              </a:extLst>
            </p:cNvPr>
            <p:cNvSpPr/>
            <p:nvPr/>
          </p:nvSpPr>
          <p:spPr>
            <a:xfrm>
              <a:off x="4276470" y="1470948"/>
              <a:ext cx="1491251" cy="3755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marL="0" marR="0" lvl="1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Optical surface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30ED69-8C50-4554-B2C3-7821104C6DC6}"/>
                </a:ext>
              </a:extLst>
            </p:cNvPr>
            <p:cNvSpPr/>
            <p:nvPr/>
          </p:nvSpPr>
          <p:spPr>
            <a:xfrm>
              <a:off x="4266565" y="709973"/>
              <a:ext cx="10481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marL="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Top view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12845FC-8C90-4877-93E5-A5F9FC2CA871}"/>
                </a:ext>
              </a:extLst>
            </p:cNvPr>
            <p:cNvGrpSpPr/>
            <p:nvPr/>
          </p:nvGrpSpPr>
          <p:grpSpPr>
            <a:xfrm>
              <a:off x="4355409" y="1065901"/>
              <a:ext cx="1822273" cy="455537"/>
              <a:chOff x="4425946" y="2613727"/>
              <a:chExt cx="1670054" cy="45553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9AD078-935E-4B00-912C-71A62BDD3743}"/>
                  </a:ext>
                </a:extLst>
              </p:cNvPr>
              <p:cNvSpPr/>
              <p:nvPr/>
            </p:nvSpPr>
            <p:spPr>
              <a:xfrm>
                <a:off x="4426343" y="2613727"/>
                <a:ext cx="1669657" cy="4555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FFC40FC-F3FE-4EDF-876B-96B9014EB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5946" y="3069264"/>
                <a:ext cx="1670054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E3A7506-422B-4F8C-B536-8C138848A4A6}"/>
                  </a:ext>
                </a:extLst>
              </p:cNvPr>
              <p:cNvSpPr/>
              <p:nvPr/>
            </p:nvSpPr>
            <p:spPr>
              <a:xfrm>
                <a:off x="4725833" y="2662202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7526D6-DD13-493E-8F51-993F6CAFB366}"/>
                  </a:ext>
                </a:extLst>
              </p:cNvPr>
              <p:cNvSpPr/>
              <p:nvPr/>
            </p:nvSpPr>
            <p:spPr>
              <a:xfrm>
                <a:off x="5671179" y="2661403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19904D9-434D-4D04-8BAA-B96F8FAAF0A2}"/>
                  </a:ext>
                </a:extLst>
              </p:cNvPr>
              <p:cNvSpPr/>
              <p:nvPr/>
            </p:nvSpPr>
            <p:spPr>
              <a:xfrm>
                <a:off x="5201483" y="2893963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FEE46E-F176-4208-887A-95E90C3A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606" y="1075094"/>
              <a:ext cx="5508000" cy="507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D6AC32-B52E-49E2-9508-00B9DD31B70F}"/>
                </a:ext>
              </a:extLst>
            </p:cNvPr>
            <p:cNvSpPr/>
            <p:nvPr/>
          </p:nvSpPr>
          <p:spPr>
            <a:xfrm>
              <a:off x="10107171" y="859800"/>
              <a:ext cx="1451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244 mm x 20 mm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C856A8A-B22F-42C5-ACAC-7E50359D4F43}"/>
                </a:ext>
              </a:extLst>
            </p:cNvPr>
            <p:cNvGrpSpPr/>
            <p:nvPr/>
          </p:nvGrpSpPr>
          <p:grpSpPr>
            <a:xfrm>
              <a:off x="4354094" y="1893957"/>
              <a:ext cx="1822273" cy="455537"/>
              <a:chOff x="4425946" y="2613727"/>
              <a:chExt cx="1670054" cy="45553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78CA45D-8906-47F2-A23E-1C755526B3E6}"/>
                  </a:ext>
                </a:extLst>
              </p:cNvPr>
              <p:cNvSpPr/>
              <p:nvPr/>
            </p:nvSpPr>
            <p:spPr>
              <a:xfrm>
                <a:off x="4426343" y="2613727"/>
                <a:ext cx="1669657" cy="4555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A2AE09-02C0-496C-9FCE-31C105241B8C}"/>
                  </a:ext>
                </a:extLst>
              </p:cNvPr>
              <p:cNvCxnSpPr/>
              <p:nvPr/>
            </p:nvCxnSpPr>
            <p:spPr>
              <a:xfrm>
                <a:off x="4425946" y="3069264"/>
                <a:ext cx="1670054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DC22C41-96D2-4BD8-A721-49AC6BC9A0ED}"/>
                  </a:ext>
                </a:extLst>
              </p:cNvPr>
              <p:cNvSpPr/>
              <p:nvPr/>
            </p:nvSpPr>
            <p:spPr>
              <a:xfrm>
                <a:off x="4662128" y="2787495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E948D4A-ADC7-4C3B-8862-046ABFBC7ADF}"/>
                  </a:ext>
                </a:extLst>
              </p:cNvPr>
              <p:cNvSpPr/>
              <p:nvPr/>
            </p:nvSpPr>
            <p:spPr>
              <a:xfrm>
                <a:off x="5671179" y="2661403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93D3D97-D112-4B83-B342-D0BEB93D5621}"/>
                  </a:ext>
                </a:extLst>
              </p:cNvPr>
              <p:cNvSpPr/>
              <p:nvPr/>
            </p:nvSpPr>
            <p:spPr>
              <a:xfrm>
                <a:off x="5671179" y="2903649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30694C-41F8-4927-96C2-30B384221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606" y="1862176"/>
              <a:ext cx="5508000" cy="531029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6757879-1AEF-4796-B690-D6D6287E7B31}"/>
                </a:ext>
              </a:extLst>
            </p:cNvPr>
            <p:cNvGrpSpPr/>
            <p:nvPr/>
          </p:nvGrpSpPr>
          <p:grpSpPr>
            <a:xfrm>
              <a:off x="4371039" y="2683520"/>
              <a:ext cx="1822273" cy="455537"/>
              <a:chOff x="4425946" y="2613727"/>
              <a:chExt cx="1670054" cy="45553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FCCAA34-E2BB-4FE7-A7B0-291AC495AC99}"/>
                  </a:ext>
                </a:extLst>
              </p:cNvPr>
              <p:cNvSpPr/>
              <p:nvPr/>
            </p:nvSpPr>
            <p:spPr>
              <a:xfrm>
                <a:off x="4426343" y="2613727"/>
                <a:ext cx="1669657" cy="4555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9A3A961-582C-4880-971D-4C426F0E1BCA}"/>
                  </a:ext>
                </a:extLst>
              </p:cNvPr>
              <p:cNvCxnSpPr/>
              <p:nvPr/>
            </p:nvCxnSpPr>
            <p:spPr>
              <a:xfrm>
                <a:off x="4425946" y="3069264"/>
                <a:ext cx="1670054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84468F5-3217-4C3F-B075-64B13A50018B}"/>
                  </a:ext>
                </a:extLst>
              </p:cNvPr>
              <p:cNvSpPr/>
              <p:nvPr/>
            </p:nvSpPr>
            <p:spPr>
              <a:xfrm>
                <a:off x="4646598" y="2903649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FE3C8F-2C08-42DB-86A8-1454303A9B42}"/>
                  </a:ext>
                </a:extLst>
              </p:cNvPr>
              <p:cNvSpPr/>
              <p:nvPr/>
            </p:nvSpPr>
            <p:spPr>
              <a:xfrm>
                <a:off x="5195954" y="2661641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0239383-334E-4511-8E45-459F0A306265}"/>
                  </a:ext>
                </a:extLst>
              </p:cNvPr>
              <p:cNvSpPr/>
              <p:nvPr/>
            </p:nvSpPr>
            <p:spPr>
              <a:xfrm>
                <a:off x="5671179" y="2903649"/>
                <a:ext cx="98978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2D60099-A130-4B25-99FD-89C7FC4C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606" y="2701749"/>
              <a:ext cx="5508000" cy="68704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EB60995-402D-40DE-9734-1769F843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99687" y="1263690"/>
              <a:ext cx="134301" cy="172800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1C868B0-D9A9-444A-8725-4438712C326C}"/>
                </a:ext>
              </a:extLst>
            </p:cNvPr>
            <p:cNvSpPr/>
            <p:nvPr/>
          </p:nvSpPr>
          <p:spPr>
            <a:xfrm>
              <a:off x="11846347" y="965407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B9BB60D-770F-4C31-A642-AC5AF4C0C789}"/>
                </a:ext>
              </a:extLst>
            </p:cNvPr>
            <p:cNvSpPr/>
            <p:nvPr/>
          </p:nvSpPr>
          <p:spPr>
            <a:xfrm>
              <a:off x="11809035" y="3038088"/>
              <a:ext cx="4924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-0.7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23E9D51-FA53-4B2F-96E9-583CAF8E2C8F}"/>
                </a:ext>
              </a:extLst>
            </p:cNvPr>
            <p:cNvSpPr/>
            <p:nvPr/>
          </p:nvSpPr>
          <p:spPr>
            <a:xfrm>
              <a:off x="11966838" y="1980744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nm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43B992E-E5E4-4C77-A961-D4F0E4870D79}"/>
                </a:ext>
              </a:extLst>
            </p:cNvPr>
            <p:cNvSpPr/>
            <p:nvPr/>
          </p:nvSpPr>
          <p:spPr>
            <a:xfrm>
              <a:off x="6277581" y="796118"/>
              <a:ext cx="2372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Optical surface Shape error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485B2AD-822F-443F-BF78-B547D112C18A}"/>
              </a:ext>
            </a:extLst>
          </p:cNvPr>
          <p:cNvSpPr txBox="1"/>
          <p:nvPr/>
        </p:nvSpPr>
        <p:spPr>
          <a:xfrm>
            <a:off x="156356" y="614584"/>
            <a:ext cx="457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JTEC mirror (PSI): 270 mm x 40 mm(w) x 50 mm (t)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BCDF11B-F158-4C04-86A3-A3FB356F586E}"/>
              </a:ext>
            </a:extLst>
          </p:cNvPr>
          <p:cNvSpPr txBox="1"/>
          <p:nvPr/>
        </p:nvSpPr>
        <p:spPr>
          <a:xfrm>
            <a:off x="162886" y="3597516"/>
            <a:ext cx="96360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 Up/Face down measurement capability successfully implemented on Fizeau interferometer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5A21986-598A-4E33-A957-B8FDC0A6A489}"/>
              </a:ext>
            </a:extLst>
          </p:cNvPr>
          <p:cNvGrpSpPr/>
          <p:nvPr/>
        </p:nvGrpSpPr>
        <p:grpSpPr>
          <a:xfrm>
            <a:off x="46392" y="4039101"/>
            <a:ext cx="2637546" cy="2312985"/>
            <a:chOff x="477902" y="4541342"/>
            <a:chExt cx="2558058" cy="2177551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14CCC89-307B-4451-A72C-41ABB41AC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6174" y="4562554"/>
              <a:ext cx="2362536" cy="2156339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A721E72-3F14-46E7-86E8-0F307BF89D03}"/>
                </a:ext>
              </a:extLst>
            </p:cNvPr>
            <p:cNvSpPr txBox="1"/>
            <p:nvPr/>
          </p:nvSpPr>
          <p:spPr>
            <a:xfrm>
              <a:off x="1905528" y="4820253"/>
              <a:ext cx="777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Fizeau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C2D4A28-53DB-495E-B21E-6A12903FE49B}"/>
                </a:ext>
              </a:extLst>
            </p:cNvPr>
            <p:cNvSpPr txBox="1"/>
            <p:nvPr/>
          </p:nvSpPr>
          <p:spPr>
            <a:xfrm>
              <a:off x="477902" y="4541342"/>
              <a:ext cx="1448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Folding mirror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2B7C7DC-38B9-4775-AC7C-E264270C9FC1}"/>
                </a:ext>
              </a:extLst>
            </p:cNvPr>
            <p:cNvCxnSpPr>
              <a:cxnSpLocks/>
            </p:cNvCxnSpPr>
            <p:nvPr/>
          </p:nvCxnSpPr>
          <p:spPr>
            <a:xfrm>
              <a:off x="1220682" y="4838619"/>
              <a:ext cx="0" cy="33872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265E646-6DB3-4B0B-932D-4B7728B0EA43}"/>
                </a:ext>
              </a:extLst>
            </p:cNvPr>
            <p:cNvSpPr txBox="1"/>
            <p:nvPr/>
          </p:nvSpPr>
          <p:spPr>
            <a:xfrm>
              <a:off x="1982735" y="6006045"/>
              <a:ext cx="1053225" cy="60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 facing up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15983269-0CCB-4566-804E-A29C578C27CF}"/>
              </a:ext>
            </a:extLst>
          </p:cNvPr>
          <p:cNvSpPr txBox="1"/>
          <p:nvPr/>
        </p:nvSpPr>
        <p:spPr>
          <a:xfrm>
            <a:off x="2686992" y="3936353"/>
            <a:ext cx="644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LEAPS-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Superflat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prototype mirror: 600 mm x 60mm x 60 mm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B0C0C07-7651-47F6-93F7-F933F31B5DEC}"/>
              </a:ext>
            </a:extLst>
          </p:cNvPr>
          <p:cNvCxnSpPr>
            <a:cxnSpLocks/>
          </p:cNvCxnSpPr>
          <p:nvPr/>
        </p:nvCxnSpPr>
        <p:spPr>
          <a:xfrm flipH="1" flipV="1">
            <a:off x="943583" y="5480648"/>
            <a:ext cx="686313" cy="44790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301F3EB-F173-4D0C-9ED7-061712FA307D}"/>
              </a:ext>
            </a:extLst>
          </p:cNvPr>
          <p:cNvGrpSpPr/>
          <p:nvPr/>
        </p:nvGrpSpPr>
        <p:grpSpPr>
          <a:xfrm>
            <a:off x="9355880" y="4482841"/>
            <a:ext cx="2759062" cy="1526093"/>
            <a:chOff x="7330553" y="1333557"/>
            <a:chExt cx="4052851" cy="2520154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6404CDB-59E5-4748-AFD1-23FEC424E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" t="3249" r="6037"/>
            <a:stretch/>
          </p:blipFill>
          <p:spPr>
            <a:xfrm>
              <a:off x="7330553" y="1333557"/>
              <a:ext cx="4052851" cy="2520154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243A45B-F805-4DC8-AE9C-2F1211AD8C60}"/>
                </a:ext>
              </a:extLst>
            </p:cNvPr>
            <p:cNvSpPr txBox="1"/>
            <p:nvPr/>
          </p:nvSpPr>
          <p:spPr>
            <a:xfrm>
              <a:off x="9914752" y="1610552"/>
              <a:ext cx="104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Face side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F0E32A6-CCC9-4A63-B720-8D1F955980A2}"/>
              </a:ext>
            </a:extLst>
          </p:cNvPr>
          <p:cNvGrpSpPr/>
          <p:nvPr/>
        </p:nvGrpSpPr>
        <p:grpSpPr>
          <a:xfrm>
            <a:off x="2542624" y="4446200"/>
            <a:ext cx="6835082" cy="1510930"/>
            <a:chOff x="2373377" y="4627469"/>
            <a:chExt cx="6835082" cy="151093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364AE6D-2850-4AAB-81E0-9AC99692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2016" y="4920815"/>
              <a:ext cx="6481773" cy="906884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91E2E62-B586-4344-B1FE-9675CF0FAC8F}"/>
                </a:ext>
              </a:extLst>
            </p:cNvPr>
            <p:cNvSpPr txBox="1"/>
            <p:nvPr/>
          </p:nvSpPr>
          <p:spPr>
            <a:xfrm>
              <a:off x="2373377" y="4627469"/>
              <a:ext cx="104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Face side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8F77455-3A40-4EF4-947D-113CDD19E356}"/>
                </a:ext>
              </a:extLst>
            </p:cNvPr>
            <p:cNvSpPr txBox="1"/>
            <p:nvPr/>
          </p:nvSpPr>
          <p:spPr>
            <a:xfrm>
              <a:off x="2392016" y="5769067"/>
              <a:ext cx="930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Face Up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844B4A9-AB10-406D-94FF-4E7DABA7D216}"/>
                </a:ext>
              </a:extLst>
            </p:cNvPr>
            <p:cNvGrpSpPr/>
            <p:nvPr/>
          </p:nvGrpSpPr>
          <p:grpSpPr>
            <a:xfrm>
              <a:off x="8798044" y="4712781"/>
              <a:ext cx="410415" cy="1405918"/>
              <a:chOff x="11699918" y="4229238"/>
              <a:chExt cx="410415" cy="1405918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89A84B64-2430-4948-AB0D-28186395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02556" y="4476728"/>
                <a:ext cx="88833" cy="889541"/>
              </a:xfrm>
              <a:prstGeom prst="rect">
                <a:avLst/>
              </a:prstGeom>
            </p:spPr>
          </p:pic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9F38ABE-B68A-4FEB-B204-AC4294F677FF}"/>
                  </a:ext>
                </a:extLst>
              </p:cNvPr>
              <p:cNvSpPr/>
              <p:nvPr/>
            </p:nvSpPr>
            <p:spPr>
              <a:xfrm>
                <a:off x="11729574" y="4229238"/>
                <a:ext cx="28405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479224D-0063-49BC-A20F-F1B9C84F4711}"/>
                  </a:ext>
                </a:extLst>
              </p:cNvPr>
              <p:cNvSpPr/>
              <p:nvPr/>
            </p:nvSpPr>
            <p:spPr>
              <a:xfrm>
                <a:off x="11699918" y="5327379"/>
                <a:ext cx="34336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-8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B58CB25-CC6F-4237-86A2-FE1BE7902508}"/>
                  </a:ext>
                </a:extLst>
              </p:cNvPr>
              <p:cNvSpPr/>
              <p:nvPr/>
            </p:nvSpPr>
            <p:spPr>
              <a:xfrm rot="16200000">
                <a:off x="11739879" y="4716248"/>
                <a:ext cx="4331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nm</a:t>
                </a:r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44DDBA6-952B-47EF-85BF-65F174F5C524}"/>
                </a:ext>
              </a:extLst>
            </p:cNvPr>
            <p:cNvSpPr/>
            <p:nvPr/>
          </p:nvSpPr>
          <p:spPr>
            <a:xfrm>
              <a:off x="7061117" y="4694413"/>
              <a:ext cx="1451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500 mm x 20mm 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69FD5BBC-9CEF-4098-AA1E-18846D96E3EB}"/>
              </a:ext>
            </a:extLst>
          </p:cNvPr>
          <p:cNvSpPr txBox="1"/>
          <p:nvPr/>
        </p:nvSpPr>
        <p:spPr>
          <a:xfrm>
            <a:off x="2891020" y="6279084"/>
            <a:ext cx="69079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LTP scanning speed successfully increased to 100 mm/sec</a:t>
            </a:r>
          </a:p>
        </p:txBody>
      </p:sp>
    </p:spTree>
    <p:extLst>
      <p:ext uri="{BB962C8B-B14F-4D97-AF65-F5344CB8AC3E}">
        <p14:creationId xmlns:p14="http://schemas.microsoft.com/office/powerpoint/2010/main" val="298502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8BF3A29-C717-4D7B-8138-FED6979B88DC}"/>
              </a:ext>
            </a:extLst>
          </p:cNvPr>
          <p:cNvSpPr txBox="1"/>
          <p:nvPr/>
        </p:nvSpPr>
        <p:spPr>
          <a:xfrm>
            <a:off x="126755" y="144027"/>
            <a:ext cx="3560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Metrology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Lab: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3A945-27E9-431D-9FC8-E0590026631F}"/>
              </a:ext>
            </a:extLst>
          </p:cNvPr>
          <p:cNvSpPr txBox="1"/>
          <p:nvPr/>
        </p:nvSpPr>
        <p:spPr>
          <a:xfrm>
            <a:off x="181128" y="943141"/>
            <a:ext cx="8286115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Metrology</a:t>
            </a:r>
          </a:p>
          <a:p>
            <a:pPr marL="34290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Improve gluing process for ID16B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-KB</a:t>
            </a:r>
          </a:p>
          <a:p>
            <a:pPr marL="34290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Improve  mirror support for acceptance tests</a:t>
            </a:r>
          </a:p>
          <a:p>
            <a:pPr marL="34290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Reduce low spatial frequency measurement errors (LTP/ Fizeau) –air turbulence</a:t>
            </a:r>
          </a:p>
          <a:p>
            <a:pPr marL="34290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Improve micro-stitching interferometry for longer mirrors (currently &lt;150 mm)</a:t>
            </a:r>
          </a:p>
          <a:p>
            <a:pPr marL="800100" lvl="2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new micro-interferometer arriving in 2026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AC0EF-EB9A-4565-A771-73CEB4A3E361}"/>
              </a:ext>
            </a:extLst>
          </p:cNvPr>
          <p:cNvSpPr txBox="1"/>
          <p:nvPr/>
        </p:nvSpPr>
        <p:spPr>
          <a:xfrm>
            <a:off x="3498897" y="4482040"/>
            <a:ext cx="7870360" cy="1449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Mirror refurbishment</a:t>
            </a:r>
          </a:p>
          <a:p>
            <a:pPr marL="28575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strip off coatings and recover original Si surface</a:t>
            </a:r>
          </a:p>
          <a:p>
            <a:pPr marL="28575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remove contamination after X-ray exposure</a:t>
            </a:r>
          </a:p>
          <a:p>
            <a:pPr marL="285750" marR="0" lvl="0" indent="-342900" defTabSz="914400" eaLnBrk="0" latin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metrology for 2D differential deposition aimed to improve mirror figure errors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5DE5C6-75B4-4CFB-8062-DA7A9F9C37E6}"/>
              </a:ext>
            </a:extLst>
          </p:cNvPr>
          <p:cNvSpPr txBox="1"/>
          <p:nvPr/>
        </p:nvSpPr>
        <p:spPr>
          <a:xfrm>
            <a:off x="270243" y="5730422"/>
            <a:ext cx="114552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Mirror implementation</a:t>
            </a:r>
          </a:p>
          <a:p>
            <a:pPr marL="28575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Reduce or compensate mirror mounting deformations (FEA as for gravity : ID32 – ID29 …) by polishing or differential deposition ??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5F8580-72E8-4F6E-B4EA-C74ADB1A5EC3}"/>
              </a:ext>
            </a:extLst>
          </p:cNvPr>
          <p:cNvGrpSpPr/>
          <p:nvPr/>
        </p:nvGrpSpPr>
        <p:grpSpPr>
          <a:xfrm>
            <a:off x="7262420" y="115692"/>
            <a:ext cx="4701745" cy="2463057"/>
            <a:chOff x="6614809" y="134145"/>
            <a:chExt cx="4701745" cy="24630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75CCEC-ECE5-43A3-98D1-79F43D730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9277919" y="1415937"/>
              <a:ext cx="2038635" cy="118126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FFF34D-9AFE-4779-8ABA-180B93BD7DBE}"/>
                </a:ext>
              </a:extLst>
            </p:cNvPr>
            <p:cNvGrpSpPr/>
            <p:nvPr/>
          </p:nvGrpSpPr>
          <p:grpSpPr>
            <a:xfrm>
              <a:off x="6614809" y="145021"/>
              <a:ext cx="2595374" cy="1895731"/>
              <a:chOff x="6614809" y="145021"/>
              <a:chExt cx="2595374" cy="189573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80F24E0-AA19-4F30-90CC-EB2A61D99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4809" y="145021"/>
                <a:ext cx="2527641" cy="1895731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264CC0A-B764-4B2D-8CAD-48206C4B6B63}"/>
                  </a:ext>
                </a:extLst>
              </p:cNvPr>
              <p:cNvSpPr/>
              <p:nvPr/>
            </p:nvSpPr>
            <p:spPr>
              <a:xfrm>
                <a:off x="8312180" y="800498"/>
                <a:ext cx="8980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ID16B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Nano KB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B8CBA29-03D3-4835-B505-99B51652745C}"/>
                </a:ext>
              </a:extLst>
            </p:cNvPr>
            <p:cNvGrpSpPr/>
            <p:nvPr/>
          </p:nvGrpSpPr>
          <p:grpSpPr>
            <a:xfrm>
              <a:off x="9277919" y="134145"/>
              <a:ext cx="2038635" cy="1192006"/>
              <a:chOff x="9277919" y="134145"/>
              <a:chExt cx="2038635" cy="119200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AE6C1BF-E729-459D-B6D9-40C99A8AF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77919" y="348018"/>
                <a:ext cx="2038635" cy="978133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CD0D8C-7E67-4AF9-8F4E-902AD54F8519}"/>
                  </a:ext>
                </a:extLst>
              </p:cNvPr>
              <p:cNvSpPr/>
              <p:nvPr/>
            </p:nvSpPr>
            <p:spPr>
              <a:xfrm>
                <a:off x="9726502" y="134145"/>
                <a:ext cx="114146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Before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bonding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2B84A23-8538-471D-A589-F54559032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58" y="3236622"/>
            <a:ext cx="3250776" cy="242626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E47F706-D1AD-4B5A-A17B-421DC3C100FF}"/>
              </a:ext>
            </a:extLst>
          </p:cNvPr>
          <p:cNvGrpSpPr/>
          <p:nvPr/>
        </p:nvGrpSpPr>
        <p:grpSpPr>
          <a:xfrm>
            <a:off x="4270885" y="3182959"/>
            <a:ext cx="1727000" cy="1066349"/>
            <a:chOff x="4404668" y="2927608"/>
            <a:chExt cx="1727000" cy="106634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E348197-185C-4763-9750-11CEDEAE1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0" t="31101" r="18500" b="30050"/>
            <a:stretch/>
          </p:blipFill>
          <p:spPr>
            <a:xfrm>
              <a:off x="4404668" y="2995535"/>
              <a:ext cx="1727000" cy="99842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B882E73-4C5C-4D14-8542-1BCD6CDE391B}"/>
                </a:ext>
              </a:extLst>
            </p:cNvPr>
            <p:cNvSpPr/>
            <p:nvPr/>
          </p:nvSpPr>
          <p:spPr>
            <a:xfrm>
              <a:off x="4918148" y="2927608"/>
              <a:ext cx="7569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ID21 HF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A7C781-F3E8-46FF-8BC0-27C6C0D030E9}"/>
              </a:ext>
            </a:extLst>
          </p:cNvPr>
          <p:cNvGrpSpPr/>
          <p:nvPr/>
        </p:nvGrpSpPr>
        <p:grpSpPr>
          <a:xfrm>
            <a:off x="6059682" y="3160907"/>
            <a:ext cx="2616977" cy="1095421"/>
            <a:chOff x="6193465" y="2905556"/>
            <a:chExt cx="2616977" cy="109542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17C4DD4-1874-4426-88B0-C1E0EFD58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1" t="34717" r="7170" b="29685"/>
            <a:stretch/>
          </p:blipFill>
          <p:spPr>
            <a:xfrm>
              <a:off x="6193465" y="2983662"/>
              <a:ext cx="2616977" cy="101731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623363-0254-4661-A60F-291A8258B00C}"/>
                </a:ext>
              </a:extLst>
            </p:cNvPr>
            <p:cNvSpPr/>
            <p:nvPr/>
          </p:nvSpPr>
          <p:spPr>
            <a:xfrm>
              <a:off x="7087416" y="2905556"/>
              <a:ext cx="7473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ID21 VF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ED6E3E-90F6-4133-88EF-53915AB4C0F9}"/>
              </a:ext>
            </a:extLst>
          </p:cNvPr>
          <p:cNvGrpSpPr/>
          <p:nvPr/>
        </p:nvGrpSpPr>
        <p:grpSpPr>
          <a:xfrm>
            <a:off x="8671789" y="3152182"/>
            <a:ext cx="3265043" cy="1874823"/>
            <a:chOff x="8805572" y="2896831"/>
            <a:chExt cx="3265043" cy="18748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D811316-CAC9-4701-8DE6-7043B30A5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5" t="33655" r="5660" b="7760"/>
            <a:stretch/>
          </p:blipFill>
          <p:spPr>
            <a:xfrm>
              <a:off x="8846705" y="2992055"/>
              <a:ext cx="3223910" cy="177959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D55631-12B0-4B84-AC41-CAC3114386A6}"/>
                </a:ext>
              </a:extLst>
            </p:cNvPr>
            <p:cNvSpPr/>
            <p:nvPr/>
          </p:nvSpPr>
          <p:spPr>
            <a:xfrm>
              <a:off x="10945805" y="3175154"/>
              <a:ext cx="3786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HF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B3DA89-CC60-4BFA-A64F-8929EE11F607}"/>
                </a:ext>
              </a:extLst>
            </p:cNvPr>
            <p:cNvSpPr/>
            <p:nvPr/>
          </p:nvSpPr>
          <p:spPr>
            <a:xfrm>
              <a:off x="11663131" y="3759365"/>
              <a:ext cx="3690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36B5408-4A6A-4523-BCA5-3D9D82901F9E}"/>
                </a:ext>
              </a:extLst>
            </p:cNvPr>
            <p:cNvSpPr/>
            <p:nvPr/>
          </p:nvSpPr>
          <p:spPr>
            <a:xfrm>
              <a:off x="8805572" y="2896831"/>
              <a:ext cx="20772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 O2 plasma exposure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06AAC-0E79-4B38-AB82-049ABD0B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38" y="2468881"/>
            <a:ext cx="11526323" cy="2936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1FB2A-61B9-435C-9527-6B7F749D7820}"/>
              </a:ext>
            </a:extLst>
          </p:cNvPr>
          <p:cNvSpPr txBox="1"/>
          <p:nvPr/>
        </p:nvSpPr>
        <p:spPr>
          <a:xfrm>
            <a:off x="4551680" y="1595120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6049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2AF4-52BB-4515-853F-A08F31CA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" y="257175"/>
            <a:ext cx="11757066" cy="676713"/>
          </a:xfrm>
        </p:spPr>
        <p:txBody>
          <a:bodyPr/>
          <a:lstStyle/>
          <a:p>
            <a:r>
              <a:rPr lang="en-GB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Multilayer Lab (ML): </a:t>
            </a:r>
            <a:r>
              <a:rPr lang="en-GB" sz="2400" dirty="0">
                <a:latin typeface="Calibri" panose="020F0502020204030204" pitchFamily="34" charset="0"/>
              </a:rPr>
              <a:t>Introduction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3043" y="805978"/>
            <a:ext cx="6333874" cy="1514353"/>
          </a:xfrm>
        </p:spPr>
        <p:txBody>
          <a:bodyPr/>
          <a:lstStyle/>
          <a:p>
            <a:pPr marL="0" indent="0">
              <a:lnSpc>
                <a:spcPct val="150000"/>
              </a:lnSpc>
              <a:buClrTx/>
              <a:buSzPct val="150000"/>
              <a:buNone/>
            </a:pPr>
            <a:r>
              <a:rPr lang="en-US" sz="1600" b="1" dirty="0"/>
              <a:t>- 2 magnetron sputter deposition systems</a:t>
            </a:r>
          </a:p>
          <a:p>
            <a:pPr>
              <a:lnSpc>
                <a:spcPct val="150000"/>
              </a:lnSpc>
              <a:buClrTx/>
              <a:buSzPct val="150000"/>
              <a:buFontTx/>
              <a:buChar char="-"/>
            </a:pPr>
            <a:r>
              <a:rPr lang="en-US" sz="1600" b="1" dirty="0"/>
              <a:t>Graded MLs for monochromators and KB focusing mirrors</a:t>
            </a:r>
          </a:p>
          <a:p>
            <a:pPr>
              <a:lnSpc>
                <a:spcPct val="150000"/>
              </a:lnSpc>
              <a:buClrTx/>
              <a:buSzPct val="150000"/>
              <a:buFontTx/>
              <a:buChar char="-"/>
            </a:pPr>
            <a:r>
              <a:rPr lang="en-US" sz="1600" b="1" dirty="0"/>
              <a:t>Dynamic deposition technique</a:t>
            </a:r>
          </a:p>
          <a:p>
            <a:pPr>
              <a:lnSpc>
                <a:spcPct val="150000"/>
              </a:lnSpc>
              <a:buClrTx/>
              <a:buSzPct val="150000"/>
              <a:buFontTx/>
              <a:buChar char="-"/>
            </a:pPr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3" y="5420304"/>
            <a:ext cx="1122990" cy="8505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87606" y="4854784"/>
            <a:ext cx="3708007" cy="1815246"/>
            <a:chOff x="4146766" y="876498"/>
            <a:chExt cx="4663317" cy="2243628"/>
          </a:xfrm>
        </p:grpSpPr>
        <p:sp>
          <p:nvSpPr>
            <p:cNvPr id="13" name="Text Box 1915"/>
            <p:cNvSpPr txBox="1">
              <a:spLocks noChangeArrowheads="1"/>
            </p:cNvSpPr>
            <p:nvPr/>
          </p:nvSpPr>
          <p:spPr bwMode="auto">
            <a:xfrm>
              <a:off x="4389618" y="2557063"/>
              <a:ext cx="1123298" cy="34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en-US" sz="1200" dirty="0">
                  <a:solidFill>
                    <a:prstClr val="black"/>
                  </a:solidFill>
                </a:rPr>
                <a:t>Substrate</a:t>
              </a:r>
            </a:p>
          </p:txBody>
        </p:sp>
        <p:sp>
          <p:nvSpPr>
            <p:cNvPr id="14" name="Text Box 1916"/>
            <p:cNvSpPr txBox="1">
              <a:spLocks noChangeArrowheads="1"/>
            </p:cNvSpPr>
            <p:nvPr/>
          </p:nvSpPr>
          <p:spPr bwMode="auto">
            <a:xfrm>
              <a:off x="7955393" y="2549512"/>
              <a:ext cx="854690" cy="57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en-US" sz="1200" dirty="0">
                  <a:solidFill>
                    <a:srgbClr val="FF0000"/>
                  </a:solidFill>
                </a:rPr>
                <a:t>Sputter Target</a:t>
              </a:r>
            </a:p>
          </p:txBody>
        </p:sp>
        <p:sp>
          <p:nvSpPr>
            <p:cNvPr id="15" name="Text Box 1917"/>
            <p:cNvSpPr txBox="1">
              <a:spLocks noChangeArrowheads="1"/>
            </p:cNvSpPr>
            <p:nvPr/>
          </p:nvSpPr>
          <p:spPr bwMode="auto">
            <a:xfrm>
              <a:off x="6968424" y="2557063"/>
              <a:ext cx="713231" cy="34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096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09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en-US" sz="1200" dirty="0">
                  <a:solidFill>
                    <a:srgbClr val="66FF33"/>
                  </a:solidFill>
                </a:rPr>
                <a:t>Mask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726159" y="1144100"/>
              <a:ext cx="357982" cy="1115240"/>
            </a:xfrm>
            <a:prstGeom prst="ellipse">
              <a:avLst/>
            </a:prstGeom>
            <a:gradFill flip="none" rotWithShape="1">
              <a:gsLst>
                <a:gs pos="81000">
                  <a:srgbClr val="9FAEF0"/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"/>
                    <a:lumOff val="9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>
                <a:rot lat="0" lon="1919998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399" y="876498"/>
              <a:ext cx="629024" cy="15949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20" y="876498"/>
              <a:ext cx="387541" cy="1594948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4146766" y="1215064"/>
              <a:ext cx="1041696" cy="7181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7322820" y="1676400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216234" y="1685192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216234" y="1924411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216234" y="1459523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7322820" y="1933203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322820" y="1459523"/>
              <a:ext cx="72390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644020" y="487560"/>
            <a:ext cx="5547980" cy="2941440"/>
            <a:chOff x="4599014" y="1007701"/>
            <a:chExt cx="4641950" cy="2323043"/>
          </a:xfrm>
        </p:grpSpPr>
        <p:pic>
          <p:nvPicPr>
            <p:cNvPr id="32" name="Picture 6" descr="AT3226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02" b="6105"/>
            <a:stretch/>
          </p:blipFill>
          <p:spPr bwMode="auto">
            <a:xfrm>
              <a:off x="4917999" y="1007701"/>
              <a:ext cx="4046488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4599014" y="3107326"/>
              <a:ext cx="4641950" cy="223418"/>
            </a:xfrm>
            <a:prstGeom prst="rect">
              <a:avLst/>
            </a:prstGeom>
            <a:ln cap="sq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Large ML Coating System –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LMCS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(2007): up to 1 m long optics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25470" y="3645873"/>
            <a:ext cx="5666529" cy="3024156"/>
            <a:chOff x="4499823" y="3145532"/>
            <a:chExt cx="4741139" cy="232679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4" r="2258" b="4141"/>
            <a:stretch/>
          </p:blipFill>
          <p:spPr>
            <a:xfrm>
              <a:off x="4917999" y="3145532"/>
              <a:ext cx="4046488" cy="208823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99823" y="5233764"/>
              <a:ext cx="4741139" cy="238562"/>
            </a:xfrm>
            <a:prstGeom prst="rect">
              <a:avLst/>
            </a:prstGeom>
            <a:ln cap="sq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Compact ML Coating System -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CMCS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(2021): up to 0.3 m long optics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4" descr="Fig1_KB_Geomet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73" y="2298266"/>
            <a:ext cx="3752344" cy="21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ML_mo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7" y="3440151"/>
            <a:ext cx="2813983" cy="7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915">
            <a:extLst>
              <a:ext uri="{FF2B5EF4-FFF2-40B4-BE49-F238E27FC236}">
                <a16:creationId xmlns:a16="http://schemas.microsoft.com/office/drawing/2014/main" id="{8862190D-9653-4D66-9471-2831421AE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611" y="6017677"/>
            <a:ext cx="893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1200" dirty="0">
                <a:solidFill>
                  <a:prstClr val="black"/>
                </a:solidFill>
              </a:rPr>
              <a:t>Particle flux</a:t>
            </a:r>
          </a:p>
        </p:txBody>
      </p:sp>
    </p:spTree>
    <p:extLst>
      <p:ext uri="{BB962C8B-B14F-4D97-AF65-F5344CB8AC3E}">
        <p14:creationId xmlns:p14="http://schemas.microsoft.com/office/powerpoint/2010/main" val="23349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11744 -0.1416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2AF4-52BB-4515-853F-A08F31CA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" y="257175"/>
            <a:ext cx="11757066" cy="676713"/>
          </a:xfrm>
        </p:spPr>
        <p:txBody>
          <a:bodyPr/>
          <a:lstStyle/>
          <a:p>
            <a:r>
              <a:rPr lang="en-GB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XOG ML Lab: Main achievements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3044" y="805978"/>
            <a:ext cx="8278406" cy="1308104"/>
          </a:xfrm>
        </p:spPr>
        <p:txBody>
          <a:bodyPr/>
          <a:lstStyle/>
          <a:p>
            <a:pPr marL="0" indent="0">
              <a:lnSpc>
                <a:spcPct val="150000"/>
              </a:lnSpc>
              <a:buClrTx/>
              <a:buSzPct val="150000"/>
              <a:buNone/>
            </a:pPr>
            <a:r>
              <a:rPr lang="en-US" sz="1600" b="1" dirty="0"/>
              <a:t>- Nano KB coating for ID16A using CMCS</a:t>
            </a:r>
          </a:p>
          <a:p>
            <a:pPr marL="0" indent="0">
              <a:lnSpc>
                <a:spcPct val="150000"/>
              </a:lnSpc>
              <a:buClrTx/>
              <a:buSzPct val="150000"/>
              <a:buNone/>
            </a:pPr>
            <a:r>
              <a:rPr lang="en-US" sz="1600" b="1" dirty="0"/>
              <a:t>- Smoother carrier motion during deposition </a:t>
            </a:r>
          </a:p>
          <a:p>
            <a:pPr marL="0" indent="0">
              <a:lnSpc>
                <a:spcPct val="150000"/>
              </a:lnSpc>
              <a:buClrTx/>
              <a:buSzPct val="150000"/>
              <a:buNone/>
            </a:pPr>
            <a:r>
              <a:rPr lang="en-US" sz="1600" b="1" dirty="0"/>
              <a:t>- Improved graded d-spacing control compared to LMCS: d</a:t>
            </a:r>
            <a:r>
              <a:rPr lang="el-GR" sz="1600" b="1" dirty="0"/>
              <a:t>Λ</a:t>
            </a:r>
            <a:r>
              <a:rPr lang="en-US" sz="1600" b="1" dirty="0"/>
              <a:t>/</a:t>
            </a:r>
            <a:r>
              <a:rPr lang="el-GR" sz="1600" b="1" dirty="0"/>
              <a:t>Λ</a:t>
            </a:r>
            <a:r>
              <a:rPr lang="en-US" sz="1600" b="1" dirty="0"/>
              <a:t> </a:t>
            </a:r>
            <a:r>
              <a:rPr lang="en-US" sz="1600" b="1" dirty="0">
                <a:sym typeface="Symbol" panose="05050102010706020507" pitchFamily="18" charset="2"/>
              </a:rPr>
              <a:t> 0.1%</a:t>
            </a:r>
            <a:endParaRPr lang="en-US" sz="1600" b="1" dirty="0"/>
          </a:p>
          <a:p>
            <a:pPr marL="0" indent="0">
              <a:lnSpc>
                <a:spcPct val="150000"/>
              </a:lnSpc>
              <a:buClrTx/>
              <a:buSzPct val="150000"/>
              <a:buNone/>
            </a:pPr>
            <a:endParaRPr lang="en-US" sz="1600" b="1" dirty="0"/>
          </a:p>
          <a:p>
            <a:pPr marL="0" indent="0">
              <a:lnSpc>
                <a:spcPct val="150000"/>
              </a:lnSpc>
              <a:buClrTx/>
              <a:buSzPct val="150000"/>
              <a:buNone/>
            </a:pPr>
            <a:endParaRPr lang="en-US" sz="1600" b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16163" b="5454"/>
          <a:stretch/>
        </p:blipFill>
        <p:spPr>
          <a:xfrm>
            <a:off x="9580605" y="457199"/>
            <a:ext cx="1739524" cy="157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" y="2590770"/>
            <a:ext cx="6015699" cy="3806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97" y="2590770"/>
            <a:ext cx="4414027" cy="38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1423231-3EC7-4D40-8A84-598489001E76}"/>
              </a:ext>
            </a:extLst>
          </p:cNvPr>
          <p:cNvGrpSpPr/>
          <p:nvPr/>
        </p:nvGrpSpPr>
        <p:grpSpPr>
          <a:xfrm>
            <a:off x="9241721" y="2386362"/>
            <a:ext cx="2482035" cy="2303605"/>
            <a:chOff x="1731995" y="2261147"/>
            <a:chExt cx="2115359" cy="1946206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A0B243A-B4F8-4AD2-9155-85DD4DEE8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0" t="17546" r="25903" b="13897"/>
            <a:stretch/>
          </p:blipFill>
          <p:spPr>
            <a:xfrm>
              <a:off x="1731995" y="2261147"/>
              <a:ext cx="2115359" cy="17989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6EB49B5-8372-4F97-AF67-98D8A078AFC1}"/>
                </a:ext>
              </a:extLst>
            </p:cNvPr>
            <p:cNvSpPr txBox="1"/>
            <p:nvPr/>
          </p:nvSpPr>
          <p:spPr>
            <a:xfrm>
              <a:off x="1869929" y="3973330"/>
              <a:ext cx="1125777" cy="23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2D static profile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3811" y="4305172"/>
            <a:ext cx="10864377" cy="2277513"/>
            <a:chOff x="1178078" y="4347659"/>
            <a:chExt cx="10864377" cy="2277513"/>
          </a:xfrm>
        </p:grpSpPr>
        <p:grpSp>
          <p:nvGrpSpPr>
            <p:cNvPr id="4" name="Group 3"/>
            <p:cNvGrpSpPr/>
            <p:nvPr/>
          </p:nvGrpSpPr>
          <p:grpSpPr>
            <a:xfrm>
              <a:off x="1501082" y="4347659"/>
              <a:ext cx="7191712" cy="374381"/>
              <a:chOff x="1460534" y="2209122"/>
              <a:chExt cx="7191712" cy="37438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278949-91F9-41F8-97D2-DB5AE1259ECB}"/>
                  </a:ext>
                </a:extLst>
              </p:cNvPr>
              <p:cNvSpPr/>
              <p:nvPr/>
            </p:nvSpPr>
            <p:spPr>
              <a:xfrm>
                <a:off x="1460534" y="2209122"/>
                <a:ext cx="1656184" cy="36249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2577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INPUT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3257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AD070F8-B5A3-4D94-BBAE-F4A63A20F835}"/>
                  </a:ext>
                </a:extLst>
              </p:cNvPr>
              <p:cNvSpPr/>
              <p:nvPr/>
            </p:nvSpPr>
            <p:spPr>
              <a:xfrm>
                <a:off x="4151736" y="2221011"/>
                <a:ext cx="1872208" cy="36249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70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COMPUTATION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D770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873BBB1-61DC-45A5-854B-F739298B117A}"/>
                  </a:ext>
                </a:extLst>
              </p:cNvPr>
              <p:cNvSpPr/>
              <p:nvPr/>
            </p:nvSpPr>
            <p:spPr>
              <a:xfrm>
                <a:off x="6780038" y="2209122"/>
                <a:ext cx="1872208" cy="36249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98D4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OUTPUT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178078" y="4818404"/>
              <a:ext cx="10864377" cy="1806768"/>
              <a:chOff x="1178078" y="4818404"/>
              <a:chExt cx="10864377" cy="1806768"/>
            </a:xfrm>
          </p:grpSpPr>
          <p:sp>
            <p:nvSpPr>
              <p:cNvPr id="35" name="Rounded Rectangle 11">
                <a:extLst>
                  <a:ext uri="{FF2B5EF4-FFF2-40B4-BE49-F238E27FC236}">
                    <a16:creationId xmlns:a16="http://schemas.microsoft.com/office/drawing/2014/main" id="{981FC296-AE2D-4ED1-B5F2-935C32D3F1C0}"/>
                  </a:ext>
                </a:extLst>
              </p:cNvPr>
              <p:cNvSpPr/>
              <p:nvPr/>
            </p:nvSpPr>
            <p:spPr>
              <a:xfrm>
                <a:off x="1179511" y="4831273"/>
                <a:ext cx="2232248" cy="792088"/>
              </a:xfrm>
              <a:prstGeom prst="roundRect">
                <a:avLst/>
              </a:prstGeom>
              <a:solidFill>
                <a:srgbClr val="13257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Targeted thickness profile (2D)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2">
                <a:extLst>
                  <a:ext uri="{FF2B5EF4-FFF2-40B4-BE49-F238E27FC236}">
                    <a16:creationId xmlns:a16="http://schemas.microsoft.com/office/drawing/2014/main" id="{109FD42B-EA53-4B60-BCBC-86B5EB36CFB8}"/>
                  </a:ext>
                </a:extLst>
              </p:cNvPr>
              <p:cNvSpPr/>
              <p:nvPr/>
            </p:nvSpPr>
            <p:spPr>
              <a:xfrm>
                <a:off x="1178078" y="5723973"/>
                <a:ext cx="2232248" cy="792088"/>
              </a:xfrm>
              <a:prstGeom prst="roundRect">
                <a:avLst/>
              </a:prstGeom>
              <a:solidFill>
                <a:srgbClr val="13257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Static flux profile (2D)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ounded Rectangle 14">
                <a:extLst>
                  <a:ext uri="{FF2B5EF4-FFF2-40B4-BE49-F238E27FC236}">
                    <a16:creationId xmlns:a16="http://schemas.microsoft.com/office/drawing/2014/main" id="{061F9A88-6DCB-4A64-A196-61CBE3F04CF9}"/>
                  </a:ext>
                </a:extLst>
              </p:cNvPr>
              <p:cNvSpPr/>
              <p:nvPr/>
            </p:nvSpPr>
            <p:spPr>
              <a:xfrm>
                <a:off x="4202414" y="5239402"/>
                <a:ext cx="1800200" cy="969167"/>
              </a:xfrm>
              <a:prstGeom prst="roundRect">
                <a:avLst/>
              </a:prstGeom>
              <a:solidFill>
                <a:srgbClr val="ED770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Deep learning  (neural network)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Rounded Rectangle 15">
                <a:extLst>
                  <a:ext uri="{FF2B5EF4-FFF2-40B4-BE49-F238E27FC236}">
                    <a16:creationId xmlns:a16="http://schemas.microsoft.com/office/drawing/2014/main" id="{7BAABD25-9338-43C5-9E12-8C5C966D50C0}"/>
                  </a:ext>
                </a:extLst>
              </p:cNvPr>
              <p:cNvSpPr/>
              <p:nvPr/>
            </p:nvSpPr>
            <p:spPr>
              <a:xfrm>
                <a:off x="6866710" y="5157920"/>
                <a:ext cx="1944216" cy="504023"/>
              </a:xfrm>
              <a:prstGeom prst="roundRect">
                <a:avLst/>
              </a:prstGeom>
              <a:solidFill>
                <a:srgbClr val="0098D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Slit shape</a:t>
                </a:r>
              </a:p>
            </p:txBody>
          </p:sp>
          <p:sp>
            <p:nvSpPr>
              <p:cNvPr id="41" name="Rounded Rectangle 16">
                <a:extLst>
                  <a:ext uri="{FF2B5EF4-FFF2-40B4-BE49-F238E27FC236}">
                    <a16:creationId xmlns:a16="http://schemas.microsoft.com/office/drawing/2014/main" id="{6713A7DF-DD6C-426D-B5C7-00F59977E99C}"/>
                  </a:ext>
                </a:extLst>
              </p:cNvPr>
              <p:cNvSpPr/>
              <p:nvPr/>
            </p:nvSpPr>
            <p:spPr>
              <a:xfrm>
                <a:off x="6866710" y="5820913"/>
                <a:ext cx="1944216" cy="509629"/>
              </a:xfrm>
              <a:prstGeom prst="roundRect">
                <a:avLst/>
              </a:prstGeom>
              <a:solidFill>
                <a:srgbClr val="0098D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Speed profile</a:t>
                </a:r>
              </a:p>
            </p:txBody>
          </p:sp>
          <p:sp>
            <p:nvSpPr>
              <p:cNvPr id="45" name="Right Arrow 21">
                <a:extLst>
                  <a:ext uri="{FF2B5EF4-FFF2-40B4-BE49-F238E27FC236}">
                    <a16:creationId xmlns:a16="http://schemas.microsoft.com/office/drawing/2014/main" id="{D1A54539-9E72-4CAA-A5BA-5731FBB4A73A}"/>
                  </a:ext>
                </a:extLst>
              </p:cNvPr>
              <p:cNvSpPr/>
              <p:nvPr/>
            </p:nvSpPr>
            <p:spPr>
              <a:xfrm>
                <a:off x="3490654" y="5365649"/>
                <a:ext cx="648072" cy="216024"/>
              </a:xfrm>
              <a:prstGeom prst="rightArrow">
                <a:avLst/>
              </a:prstGeom>
              <a:solidFill>
                <a:srgbClr val="132577"/>
              </a:solidFill>
              <a:ln w="25400" cap="flat" cmpd="sng" algn="ctr">
                <a:solidFill>
                  <a:srgbClr val="ED770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ight Arrow 22">
                <a:extLst>
                  <a:ext uri="{FF2B5EF4-FFF2-40B4-BE49-F238E27FC236}">
                    <a16:creationId xmlns:a16="http://schemas.microsoft.com/office/drawing/2014/main" id="{17861428-AE64-4201-A65E-B51F06B3B2A4}"/>
                  </a:ext>
                </a:extLst>
              </p:cNvPr>
              <p:cNvSpPr/>
              <p:nvPr/>
            </p:nvSpPr>
            <p:spPr>
              <a:xfrm>
                <a:off x="3492553" y="5878197"/>
                <a:ext cx="648072" cy="216024"/>
              </a:xfrm>
              <a:prstGeom prst="rightArrow">
                <a:avLst/>
              </a:prstGeom>
              <a:solidFill>
                <a:srgbClr val="132577"/>
              </a:solidFill>
              <a:ln w="25400" cap="flat" cmpd="sng" algn="ctr">
                <a:solidFill>
                  <a:srgbClr val="ED770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ight Arrow 23">
                <a:extLst>
                  <a:ext uri="{FF2B5EF4-FFF2-40B4-BE49-F238E27FC236}">
                    <a16:creationId xmlns:a16="http://schemas.microsoft.com/office/drawing/2014/main" id="{4F517DBD-0E7A-4970-B908-91606C786E70}"/>
                  </a:ext>
                </a:extLst>
              </p:cNvPr>
              <p:cNvSpPr/>
              <p:nvPr/>
            </p:nvSpPr>
            <p:spPr>
              <a:xfrm>
                <a:off x="6074622" y="5365649"/>
                <a:ext cx="648072" cy="216024"/>
              </a:xfrm>
              <a:prstGeom prst="rightArrow">
                <a:avLst/>
              </a:prstGeom>
              <a:solidFill>
                <a:srgbClr val="ED7703"/>
              </a:solidFill>
              <a:ln w="25400" cap="flat" cmpd="sng" algn="ctr">
                <a:solidFill>
                  <a:srgbClr val="0098D4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Right Arrow 24">
                <a:extLst>
                  <a:ext uri="{FF2B5EF4-FFF2-40B4-BE49-F238E27FC236}">
                    <a16:creationId xmlns:a16="http://schemas.microsoft.com/office/drawing/2014/main" id="{544F4DA5-9C6D-4FAC-9F61-386F72EEB303}"/>
                  </a:ext>
                </a:extLst>
              </p:cNvPr>
              <p:cNvSpPr/>
              <p:nvPr/>
            </p:nvSpPr>
            <p:spPr>
              <a:xfrm>
                <a:off x="6074622" y="5878197"/>
                <a:ext cx="648072" cy="216024"/>
              </a:xfrm>
              <a:prstGeom prst="rightArrow">
                <a:avLst/>
              </a:prstGeom>
              <a:solidFill>
                <a:srgbClr val="ED7703"/>
              </a:solidFill>
              <a:ln w="25400" cap="flat" cmpd="sng" algn="ctr">
                <a:solidFill>
                  <a:srgbClr val="0098D4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ight Arrow 20">
                <a:extLst>
                  <a:ext uri="{FF2B5EF4-FFF2-40B4-BE49-F238E27FC236}">
                    <a16:creationId xmlns:a16="http://schemas.microsoft.com/office/drawing/2014/main" id="{EBECC597-CE90-44CD-88EB-5845BBE477C2}"/>
                  </a:ext>
                </a:extLst>
              </p:cNvPr>
              <p:cNvSpPr/>
              <p:nvPr/>
            </p:nvSpPr>
            <p:spPr>
              <a:xfrm rot="5400000">
                <a:off x="9682684" y="4618097"/>
                <a:ext cx="323276" cy="731520"/>
              </a:xfrm>
              <a:prstGeom prst="rightArrow">
                <a:avLst>
                  <a:gd name="adj1" fmla="val 31118"/>
                  <a:gd name="adj2" fmla="val 33401"/>
                </a:avLst>
              </a:prstGeom>
              <a:solidFill>
                <a:srgbClr val="ED7703"/>
              </a:solidFill>
              <a:ln w="25400" cap="flat" cmpd="sng" algn="ctr">
                <a:solidFill>
                  <a:srgbClr val="0098D4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ight Arrow 20">
                <a:extLst>
                  <a:ext uri="{FF2B5EF4-FFF2-40B4-BE49-F238E27FC236}">
                    <a16:creationId xmlns:a16="http://schemas.microsoft.com/office/drawing/2014/main" id="{CC823AED-DD10-47F2-81F1-7CDCF00ABBB2}"/>
                  </a:ext>
                </a:extLst>
              </p:cNvPr>
              <p:cNvSpPr/>
              <p:nvPr/>
            </p:nvSpPr>
            <p:spPr>
              <a:xfrm rot="5400000">
                <a:off x="11028685" y="4618097"/>
                <a:ext cx="330906" cy="731520"/>
              </a:xfrm>
              <a:prstGeom prst="rightArrow">
                <a:avLst>
                  <a:gd name="adj1" fmla="val 31118"/>
                  <a:gd name="adj2" fmla="val 33401"/>
                </a:avLst>
              </a:prstGeom>
              <a:solidFill>
                <a:srgbClr val="ED7703"/>
              </a:solidFill>
              <a:ln w="25400" cap="flat" cmpd="sng" algn="ctr">
                <a:solidFill>
                  <a:srgbClr val="0098D4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7FB8E69-848E-4E96-B4C3-01B9C5B75EDD}"/>
                  </a:ext>
                </a:extLst>
              </p:cNvPr>
              <p:cNvGrpSpPr/>
              <p:nvPr/>
            </p:nvGrpSpPr>
            <p:grpSpPr>
              <a:xfrm>
                <a:off x="9101866" y="5206257"/>
                <a:ext cx="1294548" cy="1142922"/>
                <a:chOff x="7620511" y="2465289"/>
                <a:chExt cx="1294548" cy="1142922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52CB8614-C386-437C-9160-172DD993980F}"/>
                    </a:ext>
                  </a:extLst>
                </p:cNvPr>
                <p:cNvGrpSpPr/>
                <p:nvPr/>
              </p:nvGrpSpPr>
              <p:grpSpPr>
                <a:xfrm>
                  <a:off x="7782224" y="2768206"/>
                  <a:ext cx="1004801" cy="840005"/>
                  <a:chOff x="7782224" y="2768206"/>
                  <a:chExt cx="1004801" cy="840005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32E107A3-FC95-4BEB-B577-372C6D10CDE0}"/>
                      </a:ext>
                    </a:extLst>
                  </p:cNvPr>
                  <p:cNvSpPr/>
                  <p:nvPr/>
                </p:nvSpPr>
                <p:spPr>
                  <a:xfrm>
                    <a:off x="7782224" y="2768206"/>
                    <a:ext cx="1004801" cy="840005"/>
                  </a:xfrm>
                  <a:prstGeom prst="rect">
                    <a:avLst/>
                  </a:prstGeom>
                  <a:solidFill>
                    <a:srgbClr val="13257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6F90526C-7709-48CD-80CE-3AED4F43C34D}"/>
                      </a:ext>
                    </a:extLst>
                  </p:cNvPr>
                  <p:cNvSpPr/>
                  <p:nvPr/>
                </p:nvSpPr>
                <p:spPr>
                  <a:xfrm>
                    <a:off x="8124669" y="2885607"/>
                    <a:ext cx="322288" cy="539645"/>
                  </a:xfrm>
                  <a:custGeom>
                    <a:avLst/>
                    <a:gdLst>
                      <a:gd name="connsiteX0" fmla="*/ 52465 w 322288"/>
                      <a:gd name="connsiteY0" fmla="*/ 52465 h 539645"/>
                      <a:gd name="connsiteX1" fmla="*/ 0 w 322288"/>
                      <a:gd name="connsiteY1" fmla="*/ 269823 h 539645"/>
                      <a:gd name="connsiteX2" fmla="*/ 89941 w 322288"/>
                      <a:gd name="connsiteY2" fmla="*/ 292308 h 539645"/>
                      <a:gd name="connsiteX3" fmla="*/ 112426 w 322288"/>
                      <a:gd name="connsiteY3" fmla="*/ 412229 h 539645"/>
                      <a:gd name="connsiteX4" fmla="*/ 52465 w 322288"/>
                      <a:gd name="connsiteY4" fmla="*/ 494675 h 539645"/>
                      <a:gd name="connsiteX5" fmla="*/ 134911 w 322288"/>
                      <a:gd name="connsiteY5" fmla="*/ 539645 h 539645"/>
                      <a:gd name="connsiteX6" fmla="*/ 254833 w 322288"/>
                      <a:gd name="connsiteY6" fmla="*/ 472190 h 539645"/>
                      <a:gd name="connsiteX7" fmla="*/ 322288 w 322288"/>
                      <a:gd name="connsiteY7" fmla="*/ 284813 h 539645"/>
                      <a:gd name="connsiteX8" fmla="*/ 239842 w 322288"/>
                      <a:gd name="connsiteY8" fmla="*/ 344773 h 539645"/>
                      <a:gd name="connsiteX9" fmla="*/ 187377 w 322288"/>
                      <a:gd name="connsiteY9" fmla="*/ 247337 h 539645"/>
                      <a:gd name="connsiteX10" fmla="*/ 269823 w 322288"/>
                      <a:gd name="connsiteY10" fmla="*/ 149901 h 539645"/>
                      <a:gd name="connsiteX11" fmla="*/ 194872 w 322288"/>
                      <a:gd name="connsiteY11" fmla="*/ 37475 h 539645"/>
                      <a:gd name="connsiteX12" fmla="*/ 164892 w 322288"/>
                      <a:gd name="connsiteY12" fmla="*/ 157396 h 539645"/>
                      <a:gd name="connsiteX13" fmla="*/ 119921 w 322288"/>
                      <a:gd name="connsiteY13" fmla="*/ 0 h 539645"/>
                      <a:gd name="connsiteX14" fmla="*/ 52465 w 322288"/>
                      <a:gd name="connsiteY14" fmla="*/ 52465 h 539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22288" h="539645">
                        <a:moveTo>
                          <a:pt x="52465" y="52465"/>
                        </a:moveTo>
                        <a:lnTo>
                          <a:pt x="0" y="269823"/>
                        </a:lnTo>
                        <a:lnTo>
                          <a:pt x="89941" y="292308"/>
                        </a:lnTo>
                        <a:lnTo>
                          <a:pt x="112426" y="412229"/>
                        </a:lnTo>
                        <a:lnTo>
                          <a:pt x="52465" y="494675"/>
                        </a:lnTo>
                        <a:lnTo>
                          <a:pt x="134911" y="539645"/>
                        </a:lnTo>
                        <a:lnTo>
                          <a:pt x="254833" y="472190"/>
                        </a:lnTo>
                        <a:lnTo>
                          <a:pt x="322288" y="284813"/>
                        </a:lnTo>
                        <a:lnTo>
                          <a:pt x="239842" y="344773"/>
                        </a:lnTo>
                        <a:lnTo>
                          <a:pt x="187377" y="247337"/>
                        </a:lnTo>
                        <a:lnTo>
                          <a:pt x="269823" y="149901"/>
                        </a:lnTo>
                        <a:lnTo>
                          <a:pt x="194872" y="37475"/>
                        </a:lnTo>
                        <a:lnTo>
                          <a:pt x="164892" y="157396"/>
                        </a:lnTo>
                        <a:lnTo>
                          <a:pt x="119921" y="0"/>
                        </a:lnTo>
                        <a:lnTo>
                          <a:pt x="52465" y="52465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524F342-EE5E-4B71-8462-8B0074AF54CC}"/>
                    </a:ext>
                  </a:extLst>
                </p:cNvPr>
                <p:cNvSpPr txBox="1"/>
                <p:nvPr/>
              </p:nvSpPr>
              <p:spPr>
                <a:xfrm>
                  <a:off x="7620511" y="2465289"/>
                  <a:ext cx="1294548" cy="27699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</a:rPr>
                    <a:t>Slit</a:t>
                  </a: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3CD7010D-A436-43DD-94E9-CA2DB40B1CB2}"/>
                  </a:ext>
                </a:extLst>
              </p:cNvPr>
              <p:cNvGrpSpPr/>
              <p:nvPr/>
            </p:nvGrpSpPr>
            <p:grpSpPr>
              <a:xfrm>
                <a:off x="10345822" y="5174237"/>
                <a:ext cx="1696633" cy="1450935"/>
                <a:chOff x="5098765" y="2411702"/>
                <a:chExt cx="1696633" cy="1450935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9A261DD5-2318-47C8-B7E3-C52E7544A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658"/>
                <a:stretch/>
              </p:blipFill>
              <p:spPr>
                <a:xfrm>
                  <a:off x="5098765" y="2725783"/>
                  <a:ext cx="1696633" cy="1136854"/>
                </a:xfrm>
                <a:prstGeom prst="rect">
                  <a:avLst/>
                </a:prstGeom>
              </p:spPr>
            </p:pic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93A0A51-99C6-4FC1-B5EE-F1AA41B0C9C3}"/>
                    </a:ext>
                  </a:extLst>
                </p:cNvPr>
                <p:cNvSpPr txBox="1"/>
                <p:nvPr/>
              </p:nvSpPr>
              <p:spPr>
                <a:xfrm>
                  <a:off x="5455453" y="2411702"/>
                  <a:ext cx="1294548" cy="27699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</a:rPr>
                    <a:t>Speed profile</a:t>
                  </a:r>
                </a:p>
              </p:txBody>
            </p:sp>
          </p:grpSp>
        </p:grp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6CE92AF4-52BB-4515-853F-A08F31CA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67" y="53826"/>
            <a:ext cx="11757066" cy="676713"/>
          </a:xfrm>
        </p:spPr>
        <p:txBody>
          <a:bodyPr/>
          <a:lstStyle/>
          <a:p>
            <a:r>
              <a:rPr lang="en-GB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XOG ML Lab: Challenges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223043" y="805977"/>
            <a:ext cx="8292900" cy="3355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r>
              <a:rPr lang="en-US" sz="1600" b="1" kern="0" dirty="0"/>
              <a:t>- Advanced mirror surface figure correction using differential deposition (DD)</a:t>
            </a:r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r>
              <a:rPr lang="en-US" sz="1600" b="1" kern="0" dirty="0"/>
              <a:t>- DD with in-situ metrology tools for faster convergence</a:t>
            </a:r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endParaRPr lang="en-US" sz="1600" b="1" kern="0" dirty="0"/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endParaRPr lang="en-US" sz="1600" b="1" kern="0" dirty="0"/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endParaRPr lang="en-US" sz="1600" b="1" kern="0" dirty="0"/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endParaRPr lang="en-US" sz="1600" b="1" kern="0" dirty="0"/>
          </a:p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r>
              <a:rPr lang="en-US" sz="1600" b="1" kern="0" dirty="0"/>
              <a:t>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33AEF2F-79F1-4FFE-9893-E73A89E5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2" y="1789789"/>
            <a:ext cx="5668124" cy="18893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41180" y="1492283"/>
            <a:ext cx="1837347" cy="1859973"/>
            <a:chOff x="6360279" y="1482905"/>
            <a:chExt cx="1837347" cy="185997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0D81153-482A-486F-960B-F4F6B74F7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9" t="28920" r="22250" b="23895"/>
            <a:stretch/>
          </p:blipFill>
          <p:spPr>
            <a:xfrm>
              <a:off x="6360279" y="2006125"/>
              <a:ext cx="1837347" cy="13367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17520" y="1482905"/>
              <a:ext cx="1722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Shack-Hartmann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wave front sensor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8673744" y="452945"/>
            <a:ext cx="3050012" cy="779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8678699" y="591501"/>
            <a:ext cx="3045057" cy="1552743"/>
            <a:chOff x="2569053" y="4128563"/>
            <a:chExt cx="3919940" cy="942401"/>
          </a:xfrm>
        </p:grpSpPr>
        <p:sp>
          <p:nvSpPr>
            <p:cNvPr id="64" name="Freeform 63"/>
            <p:cNvSpPr/>
            <p:nvPr/>
          </p:nvSpPr>
          <p:spPr>
            <a:xfrm>
              <a:off x="2569053" y="4128563"/>
              <a:ext cx="3919940" cy="942401"/>
            </a:xfrm>
            <a:custGeom>
              <a:avLst/>
              <a:gdLst>
                <a:gd name="connsiteX0" fmla="*/ 3032 w 3919940"/>
                <a:gd name="connsiteY0" fmla="*/ 205422 h 942401"/>
                <a:gd name="connsiteX1" fmla="*/ 207749 w 3919940"/>
                <a:gd name="connsiteY1" fmla="*/ 82592 h 942401"/>
                <a:gd name="connsiteX2" fmla="*/ 644477 w 3919940"/>
                <a:gd name="connsiteY2" fmla="*/ 260013 h 942401"/>
                <a:gd name="connsiteX3" fmla="*/ 808250 w 3919940"/>
                <a:gd name="connsiteY3" fmla="*/ 705 h 942401"/>
                <a:gd name="connsiteX4" fmla="*/ 1081206 w 3919940"/>
                <a:gd name="connsiteY4" fmla="*/ 178126 h 942401"/>
                <a:gd name="connsiteX5" fmla="*/ 1436047 w 3919940"/>
                <a:gd name="connsiteY5" fmla="*/ 14353 h 942401"/>
                <a:gd name="connsiteX6" fmla="*/ 1572525 w 3919940"/>
                <a:gd name="connsiteY6" fmla="*/ 314604 h 942401"/>
                <a:gd name="connsiteX7" fmla="*/ 1981958 w 3919940"/>
                <a:gd name="connsiteY7" fmla="*/ 55296 h 942401"/>
                <a:gd name="connsiteX8" fmla="*/ 2104788 w 3919940"/>
                <a:gd name="connsiteY8" fmla="*/ 273660 h 942401"/>
                <a:gd name="connsiteX9" fmla="*/ 2432334 w 3919940"/>
                <a:gd name="connsiteY9" fmla="*/ 28001 h 942401"/>
                <a:gd name="connsiteX10" fmla="*/ 2773528 w 3919940"/>
                <a:gd name="connsiteY10" fmla="*/ 41649 h 942401"/>
                <a:gd name="connsiteX11" fmla="*/ 2869062 w 3919940"/>
                <a:gd name="connsiteY11" fmla="*/ 341899 h 942401"/>
                <a:gd name="connsiteX12" fmla="*/ 3101074 w 3919940"/>
                <a:gd name="connsiteY12" fmla="*/ 123535 h 942401"/>
                <a:gd name="connsiteX13" fmla="*/ 3401325 w 3919940"/>
                <a:gd name="connsiteY13" fmla="*/ 137183 h 942401"/>
                <a:gd name="connsiteX14" fmla="*/ 3701576 w 3919940"/>
                <a:gd name="connsiteY14" fmla="*/ 260013 h 942401"/>
                <a:gd name="connsiteX15" fmla="*/ 3919940 w 3919940"/>
                <a:gd name="connsiteY15" fmla="*/ 82592 h 942401"/>
                <a:gd name="connsiteX16" fmla="*/ 3919940 w 3919940"/>
                <a:gd name="connsiteY16" fmla="*/ 942401 h 942401"/>
                <a:gd name="connsiteX17" fmla="*/ 3032 w 3919940"/>
                <a:gd name="connsiteY17" fmla="*/ 942401 h 942401"/>
                <a:gd name="connsiteX18" fmla="*/ 3032 w 3919940"/>
                <a:gd name="connsiteY18" fmla="*/ 205422 h 942401"/>
                <a:gd name="connsiteX19" fmla="*/ 3032 w 3919940"/>
                <a:gd name="connsiteY19" fmla="*/ 205422 h 9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19940" h="942401">
                  <a:moveTo>
                    <a:pt x="3032" y="205422"/>
                  </a:moveTo>
                  <a:cubicBezTo>
                    <a:pt x="37151" y="184950"/>
                    <a:pt x="100842" y="73494"/>
                    <a:pt x="207749" y="82592"/>
                  </a:cubicBezTo>
                  <a:cubicBezTo>
                    <a:pt x="314656" y="91690"/>
                    <a:pt x="544394" y="273661"/>
                    <a:pt x="644477" y="260013"/>
                  </a:cubicBezTo>
                  <a:cubicBezTo>
                    <a:pt x="744561" y="246365"/>
                    <a:pt x="735462" y="14353"/>
                    <a:pt x="808250" y="705"/>
                  </a:cubicBezTo>
                  <a:cubicBezTo>
                    <a:pt x="881038" y="-12943"/>
                    <a:pt x="976573" y="175851"/>
                    <a:pt x="1081206" y="178126"/>
                  </a:cubicBezTo>
                  <a:cubicBezTo>
                    <a:pt x="1185839" y="180401"/>
                    <a:pt x="1354161" y="-8393"/>
                    <a:pt x="1436047" y="14353"/>
                  </a:cubicBezTo>
                  <a:cubicBezTo>
                    <a:pt x="1517933" y="37099"/>
                    <a:pt x="1481540" y="307780"/>
                    <a:pt x="1572525" y="314604"/>
                  </a:cubicBezTo>
                  <a:cubicBezTo>
                    <a:pt x="1663510" y="321428"/>
                    <a:pt x="1893248" y="62120"/>
                    <a:pt x="1981958" y="55296"/>
                  </a:cubicBezTo>
                  <a:cubicBezTo>
                    <a:pt x="2070669" y="48472"/>
                    <a:pt x="2029725" y="278209"/>
                    <a:pt x="2104788" y="273660"/>
                  </a:cubicBezTo>
                  <a:cubicBezTo>
                    <a:pt x="2179851" y="269111"/>
                    <a:pt x="2320877" y="66669"/>
                    <a:pt x="2432334" y="28001"/>
                  </a:cubicBezTo>
                  <a:cubicBezTo>
                    <a:pt x="2543791" y="-10668"/>
                    <a:pt x="2700740" y="-10667"/>
                    <a:pt x="2773528" y="41649"/>
                  </a:cubicBezTo>
                  <a:cubicBezTo>
                    <a:pt x="2846316" y="93965"/>
                    <a:pt x="2814471" y="328251"/>
                    <a:pt x="2869062" y="341899"/>
                  </a:cubicBezTo>
                  <a:cubicBezTo>
                    <a:pt x="2923653" y="355547"/>
                    <a:pt x="3012364" y="157654"/>
                    <a:pt x="3101074" y="123535"/>
                  </a:cubicBezTo>
                  <a:cubicBezTo>
                    <a:pt x="3189784" y="89416"/>
                    <a:pt x="3301242" y="114437"/>
                    <a:pt x="3401325" y="137183"/>
                  </a:cubicBezTo>
                  <a:cubicBezTo>
                    <a:pt x="3501408" y="159929"/>
                    <a:pt x="3615140" y="269111"/>
                    <a:pt x="3701576" y="260013"/>
                  </a:cubicBezTo>
                  <a:cubicBezTo>
                    <a:pt x="3788012" y="250915"/>
                    <a:pt x="3885821" y="-42513"/>
                    <a:pt x="3919940" y="82592"/>
                  </a:cubicBezTo>
                  <a:lnTo>
                    <a:pt x="3919940" y="942401"/>
                  </a:lnTo>
                  <a:lnTo>
                    <a:pt x="3032" y="942401"/>
                  </a:lnTo>
                  <a:cubicBezTo>
                    <a:pt x="3032" y="696741"/>
                    <a:pt x="-3792" y="328252"/>
                    <a:pt x="3032" y="205422"/>
                  </a:cubicBezTo>
                  <a:lnTo>
                    <a:pt x="3032" y="205422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435774" y="4648412"/>
              <a:ext cx="2074094" cy="170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4F4F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differential deposition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8573185" y="347120"/>
            <a:ext cx="3308372" cy="197848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E3F8F23-365B-42AF-BC74-5DE79D23C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502" y="403377"/>
            <a:ext cx="3107254" cy="1941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1D91C9-19AF-41F9-87F9-E17F42F5EE2C}"/>
              </a:ext>
            </a:extLst>
          </p:cNvPr>
          <p:cNvSpPr/>
          <p:nvPr/>
        </p:nvSpPr>
        <p:spPr>
          <a:xfrm>
            <a:off x="376838" y="3735818"/>
            <a:ext cx="4211409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buClrTx/>
              <a:buSzPct val="150000"/>
              <a:buFont typeface="Wingdings" panose="05000000000000000000" pitchFamily="2" charset="2"/>
              <a:buNone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- DD in 2 dimensions using deep learning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56B5535-9DAF-4F5D-BAB6-8C0FE149A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20" y="1613035"/>
            <a:ext cx="5881870" cy="36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95DE337-5CD6-4F98-9890-D7A27609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98" y="2273186"/>
            <a:ext cx="2057005" cy="2546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" y="-3794"/>
            <a:ext cx="4256880" cy="101095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CRLs: Main Achievements</a:t>
            </a:r>
            <a:b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BA433-5847-47F3-B614-E07D11038C68}"/>
              </a:ext>
            </a:extLst>
          </p:cNvPr>
          <p:cNvSpPr txBox="1"/>
          <p:nvPr/>
        </p:nvSpPr>
        <p:spPr>
          <a:xfrm>
            <a:off x="288488" y="1905691"/>
            <a:ext cx="3716852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1D Al lens manufacture: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lens pressed in January ’25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pressed: 51 so far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D2975-37DF-4A2F-B358-A8C4780D97F2}"/>
              </a:ext>
            </a:extLst>
          </p:cNvPr>
          <p:cNvSpPr txBox="1"/>
          <p:nvPr/>
        </p:nvSpPr>
        <p:spPr>
          <a:xfrm>
            <a:off x="910389" y="584553"/>
            <a:ext cx="3082062" cy="1077218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 of 2D Al lenses: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N=173 R=30um to ID11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N=70   R=30um to ID01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N=24   R=30um to ID06-LVP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276E5-B8A5-418E-A5DC-A154726F531C}"/>
              </a:ext>
            </a:extLst>
          </p:cNvPr>
          <p:cNvSpPr txBox="1"/>
          <p:nvPr/>
        </p:nvSpPr>
        <p:spPr>
          <a:xfrm>
            <a:off x="422161" y="5458418"/>
            <a:ext cx="119776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ID06-EH1 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167514-F744-4B86-9EA3-F4F42A82E19F}"/>
              </a:ext>
            </a:extLst>
          </p:cNvPr>
          <p:cNvGrpSpPr/>
          <p:nvPr/>
        </p:nvGrpSpPr>
        <p:grpSpPr>
          <a:xfrm>
            <a:off x="-50483" y="3014119"/>
            <a:ext cx="1964306" cy="1759977"/>
            <a:chOff x="5619218" y="842883"/>
            <a:chExt cx="5843986" cy="52360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23C065-BA78-49ED-BEB5-D84D312F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924843" y="609206"/>
              <a:ext cx="5106113" cy="5639587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F66E3E-CC30-4286-92B6-5137742D80D9}"/>
                </a:ext>
              </a:extLst>
            </p:cNvPr>
            <p:cNvSpPr/>
            <p:nvPr/>
          </p:nvSpPr>
          <p:spPr bwMode="auto">
            <a:xfrm>
              <a:off x="5619218" y="842883"/>
              <a:ext cx="5843986" cy="5236089"/>
            </a:xfrm>
            <a:custGeom>
              <a:avLst/>
              <a:gdLst>
                <a:gd name="connsiteX0" fmla="*/ 5542592 w 5843986"/>
                <a:gd name="connsiteY0" fmla="*/ 1537622 h 5236089"/>
                <a:gd name="connsiteX1" fmla="*/ 4091812 w 5843986"/>
                <a:gd name="connsiteY1" fmla="*/ 107276 h 5236089"/>
                <a:gd name="connsiteX2" fmla="*/ 2058677 w 5843986"/>
                <a:gd name="connsiteY2" fmla="*/ 127709 h 5236089"/>
                <a:gd name="connsiteX3" fmla="*/ 521055 w 5843986"/>
                <a:gd name="connsiteY3" fmla="*/ 1537622 h 5236089"/>
                <a:gd name="connsiteX4" fmla="*/ 372912 w 5843986"/>
                <a:gd name="connsiteY4" fmla="*/ 3524782 h 5236089"/>
                <a:gd name="connsiteX5" fmla="*/ 1752174 w 5843986"/>
                <a:gd name="connsiteY5" fmla="*/ 5052187 h 5236089"/>
                <a:gd name="connsiteX6" fmla="*/ 1859450 w 5843986"/>
                <a:gd name="connsiteY6" fmla="*/ 5062404 h 5236089"/>
                <a:gd name="connsiteX7" fmla="*/ 3979428 w 5843986"/>
                <a:gd name="connsiteY7" fmla="*/ 5087946 h 5236089"/>
                <a:gd name="connsiteX8" fmla="*/ 5419991 w 5843986"/>
                <a:gd name="connsiteY8" fmla="*/ 3780201 h 5236089"/>
                <a:gd name="connsiteX9" fmla="*/ 5527267 w 5843986"/>
                <a:gd name="connsiteY9" fmla="*/ 3708683 h 5236089"/>
                <a:gd name="connsiteX10" fmla="*/ 5843986 w 5843986"/>
                <a:gd name="connsiteY10" fmla="*/ 3856826 h 5236089"/>
                <a:gd name="connsiteX11" fmla="*/ 5757144 w 5843986"/>
                <a:gd name="connsiteY11" fmla="*/ 5236089 h 5236089"/>
                <a:gd name="connsiteX12" fmla="*/ 25542 w 5843986"/>
                <a:gd name="connsiteY12" fmla="*/ 5195222 h 5236089"/>
                <a:gd name="connsiteX13" fmla="*/ 0 w 5843986"/>
                <a:gd name="connsiteY13" fmla="*/ 5108 h 5236089"/>
                <a:gd name="connsiteX14" fmla="*/ 5782686 w 5843986"/>
                <a:gd name="connsiteY14" fmla="*/ 0 h 5236089"/>
                <a:gd name="connsiteX15" fmla="*/ 5726494 w 5843986"/>
                <a:gd name="connsiteY15" fmla="*/ 1486538 h 5236089"/>
                <a:gd name="connsiteX16" fmla="*/ 5542592 w 5843986"/>
                <a:gd name="connsiteY16" fmla="*/ 1537622 h 523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3986" h="5236089">
                  <a:moveTo>
                    <a:pt x="5542592" y="1537622"/>
                  </a:moveTo>
                  <a:lnTo>
                    <a:pt x="4091812" y="107276"/>
                  </a:lnTo>
                  <a:lnTo>
                    <a:pt x="2058677" y="127709"/>
                  </a:lnTo>
                  <a:lnTo>
                    <a:pt x="521055" y="1537622"/>
                  </a:lnTo>
                  <a:lnTo>
                    <a:pt x="372912" y="3524782"/>
                  </a:lnTo>
                  <a:lnTo>
                    <a:pt x="1752174" y="5052187"/>
                  </a:lnTo>
                  <a:lnTo>
                    <a:pt x="1859450" y="5062404"/>
                  </a:lnTo>
                  <a:lnTo>
                    <a:pt x="3979428" y="5087946"/>
                  </a:lnTo>
                  <a:lnTo>
                    <a:pt x="5419991" y="3780201"/>
                  </a:lnTo>
                  <a:lnTo>
                    <a:pt x="5527267" y="3708683"/>
                  </a:lnTo>
                  <a:lnTo>
                    <a:pt x="5843986" y="3856826"/>
                  </a:lnTo>
                  <a:lnTo>
                    <a:pt x="5757144" y="5236089"/>
                  </a:lnTo>
                  <a:lnTo>
                    <a:pt x="25542" y="5195222"/>
                  </a:lnTo>
                  <a:lnTo>
                    <a:pt x="0" y="5108"/>
                  </a:lnTo>
                  <a:lnTo>
                    <a:pt x="5782686" y="0"/>
                  </a:lnTo>
                  <a:lnTo>
                    <a:pt x="5726494" y="1486538"/>
                  </a:lnTo>
                  <a:lnTo>
                    <a:pt x="5542592" y="1537622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FE2865-4A36-400C-A464-25BCD8D78EC4}"/>
                </a:ext>
              </a:extLst>
            </p:cNvPr>
            <p:cNvSpPr/>
            <p:nvPr/>
          </p:nvSpPr>
          <p:spPr bwMode="auto">
            <a:xfrm>
              <a:off x="11054534" y="2288554"/>
              <a:ext cx="332045" cy="2406047"/>
            </a:xfrm>
            <a:custGeom>
              <a:avLst/>
              <a:gdLst>
                <a:gd name="connsiteX0" fmla="*/ 102168 w 332045"/>
                <a:gd name="connsiteY0" fmla="*/ 35759 h 2406047"/>
                <a:gd name="connsiteX1" fmla="*/ 0 w 332045"/>
                <a:gd name="connsiteY1" fmla="*/ 2349855 h 2406047"/>
                <a:gd name="connsiteX2" fmla="*/ 332045 w 332045"/>
                <a:gd name="connsiteY2" fmla="*/ 2406047 h 2406047"/>
                <a:gd name="connsiteX3" fmla="*/ 275853 w 332045"/>
                <a:gd name="connsiteY3" fmla="*/ 0 h 2406047"/>
                <a:gd name="connsiteX4" fmla="*/ 102168 w 332045"/>
                <a:gd name="connsiteY4" fmla="*/ 35759 h 240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045" h="2406047">
                  <a:moveTo>
                    <a:pt x="102168" y="35759"/>
                  </a:moveTo>
                  <a:lnTo>
                    <a:pt x="0" y="2349855"/>
                  </a:lnTo>
                  <a:lnTo>
                    <a:pt x="332045" y="2406047"/>
                  </a:lnTo>
                  <a:lnTo>
                    <a:pt x="275853" y="0"/>
                  </a:lnTo>
                  <a:lnTo>
                    <a:pt x="102168" y="35759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4867E0-3B85-41C5-A743-736393465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1" r="607"/>
          <a:stretch/>
        </p:blipFill>
        <p:spPr>
          <a:xfrm rot="16200000">
            <a:off x="6823448" y="2566072"/>
            <a:ext cx="2651485" cy="18252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968064-FC33-4A8D-B5AD-E109CAFA45C5}"/>
              </a:ext>
            </a:extLst>
          </p:cNvPr>
          <p:cNvSpPr txBox="1"/>
          <p:nvPr/>
        </p:nvSpPr>
        <p:spPr>
          <a:xfrm>
            <a:off x="3993168" y="2686677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1D lens press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A7CA5-C688-4250-805D-049D89CDEC66}"/>
              </a:ext>
            </a:extLst>
          </p:cNvPr>
          <p:cNvSpPr txBox="1"/>
          <p:nvPr/>
        </p:nvSpPr>
        <p:spPr>
          <a:xfrm rot="5400000">
            <a:off x="10379823" y="3456782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operating on BM05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13AA8B-070D-4D0B-83CA-E32791AB4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999" y="2973024"/>
            <a:ext cx="5251817" cy="1854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36B7D6-E73B-49AA-868A-86BF5046D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668" y="4946737"/>
            <a:ext cx="6433919" cy="18882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B053088-3212-44EB-B183-19E52DC27E9E}"/>
              </a:ext>
            </a:extLst>
          </p:cNvPr>
          <p:cNvGrpSpPr/>
          <p:nvPr/>
        </p:nvGrpSpPr>
        <p:grpSpPr>
          <a:xfrm>
            <a:off x="4276576" y="-41990"/>
            <a:ext cx="8084198" cy="2337155"/>
            <a:chOff x="553284" y="1999397"/>
            <a:chExt cx="10779734" cy="31164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3EE3FD-BB73-4190-BCA2-CF835C79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029" y="1999397"/>
              <a:ext cx="5807989" cy="30871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14B0B9-196E-44C8-9E0F-57365BD7DF0D}"/>
                </a:ext>
              </a:extLst>
            </p:cNvPr>
            <p:cNvSpPr txBox="1"/>
            <p:nvPr/>
          </p:nvSpPr>
          <p:spPr>
            <a:xfrm>
              <a:off x="6686121" y="2734117"/>
              <a:ext cx="1377299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>
                  <a:solidFill>
                    <a:prstClr val="black"/>
                  </a:solidFill>
                  <a:latin typeface="Arial"/>
                </a:rPr>
                <a:t>Aluminium</a:t>
              </a:r>
              <a:endParaRPr lang="en-US" sz="1800" b="1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29AE9C0-5F61-44A1-B1D8-661BDC72F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84" y="2028704"/>
              <a:ext cx="5474607" cy="308713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71AF0-1161-4DBB-92C7-CF9D1170954D}"/>
                </a:ext>
              </a:extLst>
            </p:cNvPr>
            <p:cNvSpPr txBox="1"/>
            <p:nvPr/>
          </p:nvSpPr>
          <p:spPr>
            <a:xfrm>
              <a:off x="1659386" y="3029040"/>
              <a:ext cx="123623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Arial"/>
                </a:rPr>
                <a:t>Beryllium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81D426-72AA-4D62-8523-77D4A95F0562}"/>
                </a:ext>
              </a:extLst>
            </p:cNvPr>
            <p:cNvSpPr/>
            <p:nvPr/>
          </p:nvSpPr>
          <p:spPr>
            <a:xfrm>
              <a:off x="6628412" y="3249104"/>
              <a:ext cx="1492716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significantly </a:t>
              </a:r>
              <a:br>
                <a:rPr lang="en-US" sz="1800" dirty="0">
                  <a:solidFill>
                    <a:prstClr val="black"/>
                  </a:solidFill>
                  <a:latin typeface="Arial"/>
                </a:rPr>
              </a:b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reduced tails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472B70B-1C7B-46D0-AE3D-9C6D7B802AC2}"/>
              </a:ext>
            </a:extLst>
          </p:cNvPr>
          <p:cNvSpPr txBox="1"/>
          <p:nvPr/>
        </p:nvSpPr>
        <p:spPr>
          <a:xfrm>
            <a:off x="10455849" y="231999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ISDD lenses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operating on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ID01 @ 20keV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07C1C2-45FC-49DF-9A3F-57E9C3396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2263" y="4946737"/>
            <a:ext cx="1844703" cy="27135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38641E-0EA2-484A-8EE1-1E638691C053}"/>
              </a:ext>
            </a:extLst>
          </p:cNvPr>
          <p:cNvSpPr txBox="1"/>
          <p:nvPr/>
        </p:nvSpPr>
        <p:spPr>
          <a:xfrm>
            <a:off x="10690827" y="1125501"/>
            <a:ext cx="1182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280nm 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FWHM</a:t>
            </a:r>
          </a:p>
        </p:txBody>
      </p:sp>
    </p:spTree>
    <p:extLst>
      <p:ext uri="{BB962C8B-B14F-4D97-AF65-F5344CB8AC3E}">
        <p14:creationId xmlns:p14="http://schemas.microsoft.com/office/powerpoint/2010/main" val="18570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B48722-2C37-4379-AB9C-385407DAD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" t="3131" r="9207" b="16280"/>
          <a:stretch/>
        </p:blipFill>
        <p:spPr>
          <a:xfrm>
            <a:off x="5745935" y="3757862"/>
            <a:ext cx="3081199" cy="2975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5AA019-66A6-4E7D-91EF-5F3C15CD9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" t="8353"/>
          <a:stretch/>
        </p:blipFill>
        <p:spPr>
          <a:xfrm>
            <a:off x="2306748" y="3646379"/>
            <a:ext cx="3996190" cy="3066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5416"/>
            <a:ext cx="10287000" cy="1143000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CRLs: Challenges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224C4-CEB0-4FD0-B649-67082A79C243}"/>
              </a:ext>
            </a:extLst>
          </p:cNvPr>
          <p:cNvSpPr txBox="1"/>
          <p:nvPr/>
        </p:nvSpPr>
        <p:spPr>
          <a:xfrm>
            <a:off x="166246" y="938450"/>
            <a:ext cx="5724644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R=50µm 1D Al lenses to beamlines	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shape fidelity, punch aging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ECF4-1535-4C14-8110-EA25BDEC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92" y="1584781"/>
            <a:ext cx="6201636" cy="1888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EDD86-5477-4E11-B133-B3FE99A8F4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87" t="31086" r="11858" b="32446"/>
          <a:stretch/>
        </p:blipFill>
        <p:spPr>
          <a:xfrm>
            <a:off x="6267236" y="1888317"/>
            <a:ext cx="5779972" cy="128183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174E82C-BF0F-4373-95AF-2563D1CCCA1B}"/>
              </a:ext>
            </a:extLst>
          </p:cNvPr>
          <p:cNvSpPr/>
          <p:nvPr/>
        </p:nvSpPr>
        <p:spPr bwMode="auto">
          <a:xfrm>
            <a:off x="1130598" y="2594001"/>
            <a:ext cx="4232116" cy="5928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E49018-9536-4D48-9C5C-C9763158FCB3}"/>
              </a:ext>
            </a:extLst>
          </p:cNvPr>
          <p:cNvSpPr/>
          <p:nvPr/>
        </p:nvSpPr>
        <p:spPr bwMode="auto">
          <a:xfrm>
            <a:off x="1130598" y="1787127"/>
            <a:ext cx="4232116" cy="5928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AE9C7-21E6-4FFA-87D4-CE48841B6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2257" y="1336734"/>
            <a:ext cx="509743" cy="2316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ACEDA0-61C8-4BBB-981D-8E82F5B69905}"/>
              </a:ext>
            </a:extLst>
          </p:cNvPr>
          <p:cNvSpPr txBox="1"/>
          <p:nvPr/>
        </p:nvSpPr>
        <p:spPr>
          <a:xfrm>
            <a:off x="8272189" y="310435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height error [µm]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01046-FF0E-4B84-8B41-4D97A6DAD540}"/>
              </a:ext>
            </a:extLst>
          </p:cNvPr>
          <p:cNvSpPr txBox="1"/>
          <p:nvPr/>
        </p:nvSpPr>
        <p:spPr>
          <a:xfrm>
            <a:off x="166246" y="468703"/>
            <a:ext cx="7571303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R=30µm &amp; R=200µm 2D Al lenses to beamlines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5CBF7-52C3-4FE9-ACF2-F36C37C9F5B4}"/>
              </a:ext>
            </a:extLst>
          </p:cNvPr>
          <p:cNvSpPr txBox="1"/>
          <p:nvPr/>
        </p:nvSpPr>
        <p:spPr>
          <a:xfrm>
            <a:off x="166246" y="3719992"/>
            <a:ext cx="2848857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correction optics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646AF1-ECE6-4E30-8AA0-BB8753EB25C3}"/>
              </a:ext>
            </a:extLst>
          </p:cNvPr>
          <p:cNvSpPr/>
          <p:nvPr/>
        </p:nvSpPr>
        <p:spPr>
          <a:xfrm>
            <a:off x="48403" y="4190047"/>
            <a:ext cx="360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Celestre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re-joining XOG for these efforts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F4C824-307A-489E-9558-437C1D6B4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93272"/>
            <a:ext cx="4410067" cy="1664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A08B6F-7429-4423-A7B1-F8A4D8D678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50"/>
          <a:stretch/>
        </p:blipFill>
        <p:spPr>
          <a:xfrm>
            <a:off x="8871004" y="3653161"/>
            <a:ext cx="3272593" cy="31850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79E2A88-63DC-40FD-8161-C8832D4A4737}"/>
              </a:ext>
            </a:extLst>
          </p:cNvPr>
          <p:cNvSpPr/>
          <p:nvPr/>
        </p:nvSpPr>
        <p:spPr bwMode="auto">
          <a:xfrm>
            <a:off x="5486400" y="6604840"/>
            <a:ext cx="808981" cy="4053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988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C262-784E-4EB1-A41C-9BD11B3A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60" y="133499"/>
            <a:ext cx="4255356" cy="725905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Lab: Achievements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6AD5E7-10DB-489E-8EC0-EBCFD613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22" y="950214"/>
            <a:ext cx="4170954" cy="52219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2025 production</a:t>
            </a:r>
          </a:p>
          <a:p>
            <a:r>
              <a:rPr lang="en-US" sz="1800" dirty="0"/>
              <a:t>12 x monochromator crystals for the new DCMs of ID16B/ID26 beamlines </a:t>
            </a:r>
          </a:p>
          <a:p>
            <a:r>
              <a:rPr lang="en-US" sz="1800" dirty="0"/>
              <a:t>2 x backscattering monochromators for ID28 beamline</a:t>
            </a:r>
          </a:p>
          <a:p>
            <a:r>
              <a:rPr lang="en-US" sz="1800" dirty="0"/>
              <a:t>4 x </a:t>
            </a:r>
            <a:r>
              <a:rPr lang="en-US" sz="1800" dirty="0" err="1"/>
              <a:t>monochromator</a:t>
            </a:r>
            <a:r>
              <a:rPr lang="en-US" sz="1800" dirty="0"/>
              <a:t> crystals for CRG’s and external companies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2025 developments</a:t>
            </a:r>
          </a:p>
          <a:p>
            <a:r>
              <a:rPr lang="en-US" sz="1900" dirty="0"/>
              <a:t>New X-ray Laue Camera for crystal orientation</a:t>
            </a:r>
          </a:p>
          <a:p>
            <a:r>
              <a:rPr lang="en-US" sz="1900" dirty="0"/>
              <a:t>DDCOM commissioning: precise asymmetry angles ~0.001 degrees</a:t>
            </a:r>
          </a:p>
          <a:p>
            <a:r>
              <a:rPr lang="en-US" sz="1900" dirty="0"/>
              <a:t>Second </a:t>
            </a:r>
            <a:r>
              <a:rPr lang="en-US" sz="1900" dirty="0" err="1"/>
              <a:t>LamPlan</a:t>
            </a:r>
            <a:r>
              <a:rPr lang="en-US" sz="1900" dirty="0"/>
              <a:t> polishing machine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25250" y="342564"/>
            <a:ext cx="2102474" cy="1387777"/>
            <a:chOff x="7092105" y="1063823"/>
            <a:chExt cx="2102474" cy="13877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901" y="1371600"/>
              <a:ext cx="1534882" cy="108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D724DE-5B8F-47C0-9136-E5C1B6C4FE66}"/>
                </a:ext>
              </a:extLst>
            </p:cNvPr>
            <p:cNvSpPr txBox="1"/>
            <p:nvPr/>
          </p:nvSpPr>
          <p:spPr>
            <a:xfrm>
              <a:off x="7092105" y="1063823"/>
              <a:ext cx="2102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ID28 Backscattering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923867" y="180893"/>
            <a:ext cx="2102474" cy="2047804"/>
            <a:chOff x="8999638" y="848380"/>
            <a:chExt cx="2102474" cy="20478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006" y="1364624"/>
              <a:ext cx="1623737" cy="15315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D724DE-5B8F-47C0-9136-E5C1B6C4FE66}"/>
                </a:ext>
              </a:extLst>
            </p:cNvPr>
            <p:cNvSpPr txBox="1"/>
            <p:nvPr/>
          </p:nvSpPr>
          <p:spPr>
            <a:xfrm>
              <a:off x="8999638" y="848380"/>
              <a:ext cx="2102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Bonse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-Hart LLL-type interferometer crystal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55449" y="1997865"/>
            <a:ext cx="3241500" cy="2140931"/>
            <a:chOff x="8417531" y="2603768"/>
            <a:chExt cx="3241500" cy="2140931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8591774" y="2944699"/>
              <a:ext cx="2893013" cy="1800000"/>
              <a:chOff x="5429250" y="2390775"/>
              <a:chExt cx="6353175" cy="395287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4563" y="2562225"/>
                <a:ext cx="5406316" cy="3600000"/>
              </a:xfrm>
              <a:prstGeom prst="rect">
                <a:avLst/>
              </a:prstGeom>
            </p:spPr>
          </p:pic>
          <p:cxnSp>
            <p:nvCxnSpPr>
              <p:cNvPr id="26" name="Straight Connector 25"/>
              <p:cNvCxnSpPr/>
              <p:nvPr/>
            </p:nvCxnSpPr>
            <p:spPr bwMode="auto">
              <a:xfrm>
                <a:off x="5429250" y="4362225"/>
                <a:ext cx="635317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8572500" y="2390775"/>
                <a:ext cx="28575" cy="39528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7460857" y="3722336"/>
                <a:ext cx="2646095" cy="146465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7396120" y="3471483"/>
                <a:ext cx="2654188" cy="160222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>
            <a:xfrm>
              <a:off x="8417531" y="2603768"/>
              <a:ext cx="324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Laue picture Si(111) </a:t>
              </a:r>
            </a:p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40 s exposure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38420" y="2045830"/>
            <a:ext cx="2521945" cy="2092966"/>
            <a:chOff x="5612393" y="2590599"/>
            <a:chExt cx="2521945" cy="209296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310" y="2883565"/>
              <a:ext cx="1712112" cy="1800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612393" y="2590599"/>
              <a:ext cx="25219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New X-ray Laue camera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27332" y="220759"/>
            <a:ext cx="2797918" cy="1777106"/>
            <a:chOff x="5547443" y="854494"/>
            <a:chExt cx="2797918" cy="17771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434" y="1191600"/>
              <a:ext cx="1771937" cy="144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D724DE-5B8F-47C0-9136-E5C1B6C4FE66}"/>
                </a:ext>
              </a:extLst>
            </p:cNvPr>
            <p:cNvSpPr txBox="1"/>
            <p:nvPr/>
          </p:nvSpPr>
          <p:spPr>
            <a:xfrm>
              <a:off x="5547443" y="854494"/>
              <a:ext cx="2797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DCM monochromator crystals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37" y="4658111"/>
            <a:ext cx="1573297" cy="198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28" y="4838111"/>
            <a:ext cx="2568218" cy="18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67225" y="4369181"/>
            <a:ext cx="2521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DDCOM machine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49511" y="4505882"/>
            <a:ext cx="321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Precise asymmetry angle measurements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73" y="4748111"/>
            <a:ext cx="1711027" cy="1800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923867" y="4138348"/>
            <a:ext cx="22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Second LAMPLAN 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Polishing machine</a:t>
            </a:r>
          </a:p>
        </p:txBody>
      </p:sp>
    </p:spTree>
    <p:extLst>
      <p:ext uri="{BB962C8B-B14F-4D97-AF65-F5344CB8AC3E}">
        <p14:creationId xmlns:p14="http://schemas.microsoft.com/office/powerpoint/2010/main" val="133415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C262-784E-4EB1-A41C-9BD11B3A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68387" cy="725905"/>
          </a:xfrm>
        </p:spPr>
        <p:txBody>
          <a:bodyPr/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Lab: Challenges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6AD5E7-10DB-489E-8EC0-EBCFD613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0" y="900752"/>
            <a:ext cx="4190623" cy="2802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7030A0"/>
                </a:solidFill>
              </a:rPr>
              <a:t>Future perspectives</a:t>
            </a:r>
            <a:r>
              <a:rPr lang="en-US" sz="1800" dirty="0">
                <a:solidFill>
                  <a:srgbClr val="FFFF00"/>
                </a:solidFill>
              </a:rPr>
              <a:t>:</a:t>
            </a:r>
          </a:p>
          <a:p>
            <a:r>
              <a:rPr lang="en-US" sz="1800" dirty="0"/>
              <a:t>Improving the planarity and roughness of the polished crystals</a:t>
            </a:r>
          </a:p>
          <a:p>
            <a:r>
              <a:rPr lang="en-US" sz="1800" dirty="0"/>
              <a:t>Implementation of pitch* polishing</a:t>
            </a:r>
          </a:p>
          <a:p>
            <a:pPr marL="0" indent="0">
              <a:buNone/>
            </a:pPr>
            <a:r>
              <a:rPr lang="en-US" sz="1800" dirty="0"/>
              <a:t>* pitch = mixture of rosin and bitumen</a:t>
            </a:r>
          </a:p>
          <a:p>
            <a:pPr marL="358775" indent="0">
              <a:buNone/>
            </a:pPr>
            <a:r>
              <a:rPr lang="en-US" sz="1800" dirty="0"/>
              <a:t>(rosin = distillate of wood resin)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849855" y="4468403"/>
            <a:ext cx="5180433" cy="2413333"/>
            <a:chOff x="5245694" y="4351199"/>
            <a:chExt cx="5180433" cy="2413333"/>
          </a:xfrm>
        </p:grpSpPr>
        <p:grpSp>
          <p:nvGrpSpPr>
            <p:cNvPr id="6" name="Group 5"/>
            <p:cNvGrpSpPr/>
            <p:nvPr/>
          </p:nvGrpSpPr>
          <p:grpSpPr>
            <a:xfrm>
              <a:off x="5245694" y="4351199"/>
              <a:ext cx="5168731" cy="2170581"/>
              <a:chOff x="6274394" y="3593895"/>
              <a:chExt cx="5168731" cy="217058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394" y="3593895"/>
                <a:ext cx="1626409" cy="217058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1108" y="3593896"/>
                <a:ext cx="1614177" cy="2170580"/>
              </a:xfrm>
              <a:prstGeom prst="rect">
                <a:avLst/>
              </a:prstGeom>
            </p:spPr>
          </p:pic>
          <p:pic>
            <p:nvPicPr>
              <p:cNvPr id="12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927"/>
              <a:stretch>
                <a:fillRect/>
              </a:stretch>
            </p:blipFill>
            <p:spPr bwMode="auto">
              <a:xfrm>
                <a:off x="9515285" y="3593895"/>
                <a:ext cx="1927840" cy="2126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724DE-5B8F-47C0-9136-E5C1B6C4FE66}"/>
                </a:ext>
              </a:extLst>
            </p:cNvPr>
            <p:cNvSpPr txBox="1"/>
            <p:nvPr/>
          </p:nvSpPr>
          <p:spPr>
            <a:xfrm>
              <a:off x="5245694" y="6456755"/>
              <a:ext cx="51804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Argoud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and B.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Picut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during “pitch polishing” training in Paris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26580" y="4596231"/>
              <a:ext cx="1847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Pitch polishing plate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38153" y="133350"/>
            <a:ext cx="5140438" cy="4239874"/>
            <a:chOff x="8035786" y="68520"/>
            <a:chExt cx="5140438" cy="42398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786" y="68520"/>
              <a:ext cx="5140438" cy="374530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35786" y="3785174"/>
              <a:ext cx="5140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New inhouse designed X-Y polishing machine dedicated 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to pitch polishing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FF7F0E-1D52-41E6-B210-A9900D42D8CD}"/>
              </a:ext>
            </a:extLst>
          </p:cNvPr>
          <p:cNvGrpSpPr/>
          <p:nvPr/>
        </p:nvGrpSpPr>
        <p:grpSpPr>
          <a:xfrm>
            <a:off x="286889" y="3771323"/>
            <a:ext cx="2802664" cy="2802636"/>
            <a:chOff x="677771" y="3460684"/>
            <a:chExt cx="2802664" cy="28026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265304-30A2-46DD-BD68-BA0E76CAD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799" y="3460684"/>
              <a:ext cx="2802636" cy="28026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AF35DF-ED1E-469A-BCB9-9D39BA44DEB6}"/>
                </a:ext>
              </a:extLst>
            </p:cNvPr>
            <p:cNvSpPr txBox="1"/>
            <p:nvPr/>
          </p:nvSpPr>
          <p:spPr>
            <a:xfrm>
              <a:off x="677771" y="5986321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pieplow-brandt.de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73444-DFC9-4D62-A977-E80562645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255" y="3990779"/>
            <a:ext cx="2583180" cy="25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C262-784E-4EB1-A41C-9BD11B3A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40" y="163121"/>
            <a:ext cx="9905998" cy="725905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Lab: Achievements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6AD5E7-10DB-489E-8EC0-EBCFD613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40" y="1164014"/>
            <a:ext cx="4190623" cy="44890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7030A0"/>
                </a:solidFill>
              </a:rPr>
              <a:t>2025 Production</a:t>
            </a:r>
            <a:r>
              <a:rPr lang="en-US" sz="1800" dirty="0">
                <a:solidFill>
                  <a:srgbClr val="FFFF00"/>
                </a:solidFill>
              </a:rPr>
              <a:t>:</a:t>
            </a:r>
          </a:p>
          <a:p>
            <a:r>
              <a:rPr lang="en-US" sz="1800" dirty="0"/>
              <a:t>25 x bent, bent-striped and diced spherical </a:t>
            </a:r>
            <a:r>
              <a:rPr lang="en-US" sz="1800" dirty="0" err="1"/>
              <a:t>analysers</a:t>
            </a:r>
            <a:endParaRPr lang="en-US" sz="1800" dirty="0"/>
          </a:p>
          <a:p>
            <a:r>
              <a:rPr lang="en-US" sz="1800" dirty="0"/>
              <a:t>16 x cylindrical Von </a:t>
            </a:r>
            <a:r>
              <a:rPr lang="en-US" sz="1800" dirty="0" err="1"/>
              <a:t>Hámos</a:t>
            </a:r>
            <a:r>
              <a:rPr lang="en-US" sz="1800" dirty="0"/>
              <a:t> </a:t>
            </a:r>
            <a:r>
              <a:rPr lang="en-US" sz="1800" dirty="0" err="1"/>
              <a:t>analysers</a:t>
            </a:r>
            <a:endParaRPr lang="en-US" sz="1800" dirty="0"/>
          </a:p>
          <a:p>
            <a:r>
              <a:rPr lang="en-US" sz="1800" dirty="0"/>
              <a:t>5 x vacuum clamped cells (spherical/cylindrical)</a:t>
            </a:r>
          </a:p>
          <a:p>
            <a:r>
              <a:rPr lang="en-US" sz="1800" dirty="0"/>
              <a:t>~50% for external clients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Improvements/developments</a:t>
            </a:r>
          </a:p>
          <a:p>
            <a:pPr lvl="1"/>
            <a:r>
              <a:rPr lang="en-US" sz="1600" dirty="0"/>
              <a:t>Cylindrical VCC</a:t>
            </a:r>
          </a:p>
          <a:p>
            <a:pPr lvl="1"/>
            <a:r>
              <a:rPr lang="en-US" sz="1600" dirty="0"/>
              <a:t>Spin-coating technique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11" name="Picture 2" descr="C:\Users\verbeni\Desktop\Melissa\Bent_analyser.jpg">
            <a:extLst>
              <a:ext uri="{FF2B5EF4-FFF2-40B4-BE49-F238E27FC236}">
                <a16:creationId xmlns:a16="http://schemas.microsoft.com/office/drawing/2014/main" id="{1639F7FF-3676-4FDD-B390-A5965A4B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484" y="1418264"/>
            <a:ext cx="1483710" cy="144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C6B410-1B24-469D-8A00-597F771C9356}"/>
              </a:ext>
            </a:extLst>
          </p:cNvPr>
          <p:cNvGrpSpPr/>
          <p:nvPr/>
        </p:nvGrpSpPr>
        <p:grpSpPr>
          <a:xfrm>
            <a:off x="7497842" y="1414231"/>
            <a:ext cx="1553045" cy="1440000"/>
            <a:chOff x="4741998" y="774237"/>
            <a:chExt cx="1553045" cy="1440000"/>
          </a:xfrm>
        </p:grpSpPr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F13957B0-D0C3-432B-86D3-381E30BBCE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41998" y="774237"/>
              <a:ext cx="1540107" cy="1440000"/>
              <a:chOff x="4389072" y="3470620"/>
              <a:chExt cx="2310161" cy="2160000"/>
            </a:xfrm>
          </p:grpSpPr>
          <p:pic>
            <p:nvPicPr>
              <p:cNvPr id="15" name="Picture 4" descr="C:\Users\verbeni\Desktop\Melissa\Diced_analyser.jpg">
                <a:extLst>
                  <a:ext uri="{FF2B5EF4-FFF2-40B4-BE49-F238E27FC236}">
                    <a16:creationId xmlns:a16="http://schemas.microsoft.com/office/drawing/2014/main" id="{8BA8F045-445E-4339-8D59-F705E11A5E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89072" y="3470620"/>
                <a:ext cx="2310161" cy="21600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7CA27A9-AF73-4FC6-82AA-78E90B2E6B42}"/>
                  </a:ext>
                </a:extLst>
              </p:cNvPr>
              <p:cNvSpPr/>
              <p:nvPr/>
            </p:nvSpPr>
            <p:spPr bwMode="auto">
              <a:xfrm>
                <a:off x="5376983" y="4345354"/>
                <a:ext cx="288000" cy="507831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13" descr="diced_big">
              <a:extLst>
                <a:ext uri="{FF2B5EF4-FFF2-40B4-BE49-F238E27FC236}">
                  <a16:creationId xmlns:a16="http://schemas.microsoft.com/office/drawing/2014/main" id="{BA41CE51-C598-46BA-89FE-ED894A87C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75043" y="1666605"/>
              <a:ext cx="520000" cy="54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096E0FC-DAB1-4FF6-8EB2-A1247398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2194" y="1414415"/>
            <a:ext cx="1565648" cy="1440000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44236AB-C34E-4BF1-90CB-C3AD2AB4AF79}"/>
              </a:ext>
            </a:extLst>
          </p:cNvPr>
          <p:cNvSpPr txBox="1"/>
          <p:nvPr/>
        </p:nvSpPr>
        <p:spPr>
          <a:xfrm>
            <a:off x="4425252" y="1056606"/>
            <a:ext cx="6062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47FB04-C9D8-4290-A126-7902C24D2C88}"/>
              </a:ext>
            </a:extLst>
          </p:cNvPr>
          <p:cNvSpPr txBox="1"/>
          <p:nvPr/>
        </p:nvSpPr>
        <p:spPr>
          <a:xfrm>
            <a:off x="5968217" y="1060689"/>
            <a:ext cx="12907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Bent-striped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22650" y="1318684"/>
            <a:ext cx="2561894" cy="1257915"/>
            <a:chOff x="5355728" y="2946538"/>
            <a:chExt cx="2561894" cy="1257915"/>
          </a:xfrm>
        </p:grpSpPr>
        <p:pic>
          <p:nvPicPr>
            <p:cNvPr id="19" name="Picture 5" descr="C:\Users\verbeni\Desktop\Melissa\Si(531)_Von Hamos_R500mm.jpg">
              <a:extLst>
                <a:ext uri="{FF2B5EF4-FFF2-40B4-BE49-F238E27FC236}">
                  <a16:creationId xmlns:a16="http://schemas.microsoft.com/office/drawing/2014/main" id="{6DC9AF6D-4A72-410D-B2F7-B7B2BAAC9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55728" y="3304453"/>
              <a:ext cx="2561894" cy="9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FB6233-C85B-4A5E-AE78-325414A8DAE6}"/>
                </a:ext>
              </a:extLst>
            </p:cNvPr>
            <p:cNvSpPr txBox="1"/>
            <p:nvPr/>
          </p:nvSpPr>
          <p:spPr>
            <a:xfrm>
              <a:off x="5355728" y="2946538"/>
              <a:ext cx="124412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Von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Hámos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C4E7563-A391-4B52-B109-4CC09E40ECCA}"/>
              </a:ext>
            </a:extLst>
          </p:cNvPr>
          <p:cNvSpPr txBox="1"/>
          <p:nvPr/>
        </p:nvSpPr>
        <p:spPr>
          <a:xfrm>
            <a:off x="7502622" y="1056606"/>
            <a:ext cx="7400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Diced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20335" y="4579574"/>
            <a:ext cx="2016247" cy="2134471"/>
            <a:chOff x="5001360" y="4227149"/>
            <a:chExt cx="2016247" cy="2134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321" y="4561620"/>
              <a:ext cx="2014286" cy="180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01360" y="4227149"/>
              <a:ext cx="18725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VCC Spherical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20335" y="3056375"/>
            <a:ext cx="2177124" cy="1499115"/>
            <a:chOff x="8724844" y="4889282"/>
            <a:chExt cx="2177124" cy="1499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59" y="5214992"/>
              <a:ext cx="2012731" cy="117340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724844" y="4889282"/>
              <a:ext cx="21771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VCC Cylindrical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1830" y="2950936"/>
            <a:ext cx="4514704" cy="3743943"/>
            <a:chOff x="7410450" y="3294754"/>
            <a:chExt cx="4514704" cy="37439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450" y="3652669"/>
              <a:ext cx="4514704" cy="338602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410450" y="3294754"/>
              <a:ext cx="447409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Typical ESRF 5-crystal spectrometer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299630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81D58"/>
      </a:dk1>
      <a:lt1>
        <a:srgbClr val="FFFFFF"/>
      </a:lt1>
      <a:dk2>
        <a:srgbClr val="00279F"/>
      </a:dk2>
      <a:lt2>
        <a:srgbClr val="919191"/>
      </a:lt2>
      <a:accent1>
        <a:srgbClr val="00B7A5"/>
      </a:accent1>
      <a:accent2>
        <a:srgbClr val="F39FD1"/>
      </a:accent2>
      <a:accent3>
        <a:srgbClr val="FFFFFF"/>
      </a:accent3>
      <a:accent4>
        <a:srgbClr val="06174A"/>
      </a:accent4>
      <a:accent5>
        <a:srgbClr val="AAD8CF"/>
      </a:accent5>
      <a:accent6>
        <a:srgbClr val="DC90BD"/>
      </a:accent6>
      <a:hlink>
        <a:srgbClr val="7B00E4"/>
      </a:hlink>
      <a:folHlink>
        <a:srgbClr val="3365FB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Pages>1</Pages>
  <Words>994</Words>
  <Application>Microsoft Office PowerPoint</Application>
  <PresentationFormat>Widescreen</PresentationFormat>
  <Paragraphs>201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Symbol</vt:lpstr>
      <vt:lpstr>Times</vt:lpstr>
      <vt:lpstr>Wingdings</vt:lpstr>
      <vt:lpstr>untitled 1</vt:lpstr>
      <vt:lpstr>Office Theme</vt:lpstr>
      <vt:lpstr>News from the XOG: recent achievements &amp; challenges</vt:lpstr>
      <vt:lpstr>Multilayer Lab (ML): Introduction</vt:lpstr>
      <vt:lpstr>XOG ML Lab: Main achievements</vt:lpstr>
      <vt:lpstr>XOG ML Lab: Challenges</vt:lpstr>
      <vt:lpstr>CRLs: Main Achievements </vt:lpstr>
      <vt:lpstr>CRLs: Challenges</vt:lpstr>
      <vt:lpstr>Crystal Lab: Achievements</vt:lpstr>
      <vt:lpstr>Crystal Lab: Challenges</vt:lpstr>
      <vt:lpstr>Crystal Analyser Lab: Achievements</vt:lpstr>
      <vt:lpstr>Crystal Analyser Lab: Challenges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meetings</dc:title>
  <dc:creator>Barrett</dc:creator>
  <cp:lastModifiedBy>Raymond Barrett</cp:lastModifiedBy>
  <cp:revision>1646</cp:revision>
  <cp:lastPrinted>2017-10-24T09:51:47Z</cp:lastPrinted>
  <dcterms:created xsi:type="dcterms:W3CDTF">1999-02-10T12:19:42Z</dcterms:created>
  <dcterms:modified xsi:type="dcterms:W3CDTF">2025-10-23T21:41:34Z</dcterms:modified>
</cp:coreProperties>
</file>