
<file path=[Content_Types].xml><?xml version="1.0" encoding="utf-8"?>
<Types xmlns="http://schemas.openxmlformats.org/package/2006/content-types">
  <Default Extension="png" ContentType="image/png"/>
  <Default Extension="svg" ContentType="image/sv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8.svg" ContentType="image/sv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6" r:id="rId3"/>
    <p:sldMasterId id="2147483658" r:id="rId4"/>
    <p:sldMasterId id="2147483676" r:id="rId5"/>
    <p:sldMasterId id="2147483683" r:id="rId6"/>
  </p:sldMasterIdLst>
  <p:notesMasterIdLst>
    <p:notesMasterId r:id="rId35"/>
  </p:notesMasterIdLst>
  <p:sldIdLst>
    <p:sldId id="256" r:id="rId7"/>
    <p:sldId id="2445" r:id="rId8"/>
    <p:sldId id="2444" r:id="rId9"/>
    <p:sldId id="2454" r:id="rId10"/>
    <p:sldId id="2455" r:id="rId11"/>
    <p:sldId id="262" r:id="rId12"/>
    <p:sldId id="2440" r:id="rId13"/>
    <p:sldId id="327" r:id="rId14"/>
    <p:sldId id="2447" r:id="rId15"/>
    <p:sldId id="1798" r:id="rId16"/>
    <p:sldId id="264" r:id="rId17"/>
    <p:sldId id="2435" r:id="rId18"/>
    <p:sldId id="2448" r:id="rId19"/>
    <p:sldId id="2450" r:id="rId20"/>
    <p:sldId id="266" r:id="rId21"/>
    <p:sldId id="2434" r:id="rId22"/>
    <p:sldId id="2446" r:id="rId23"/>
    <p:sldId id="2449" r:id="rId24"/>
    <p:sldId id="2451" r:id="rId25"/>
    <p:sldId id="269" r:id="rId26"/>
    <p:sldId id="2452" r:id="rId27"/>
    <p:sldId id="2430" r:id="rId28"/>
    <p:sldId id="2443" r:id="rId29"/>
    <p:sldId id="2453" r:id="rId30"/>
    <p:sldId id="2436" r:id="rId31"/>
    <p:sldId id="2456" r:id="rId32"/>
    <p:sldId id="2438" r:id="rId33"/>
    <p:sldId id="2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DF9"/>
    <a:srgbClr val="EDF9E7"/>
    <a:srgbClr val="67EC00"/>
    <a:srgbClr val="021B9A"/>
    <a:srgbClr val="E1F5FB"/>
    <a:srgbClr val="0B5B87"/>
    <a:srgbClr val="4FBCBE"/>
    <a:srgbClr val="084261"/>
    <a:srgbClr val="DEE3FA"/>
    <a:srgbClr val="F2F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734" autoAdjust="0"/>
  </p:normalViewPr>
  <p:slideViewPr>
    <p:cSldViewPr snapToGrid="0">
      <p:cViewPr varScale="1">
        <p:scale>
          <a:sx n="88" d="100"/>
          <a:sy n="88" d="100"/>
        </p:scale>
        <p:origin x="66" y="210"/>
      </p:cViewPr>
      <p:guideLst/>
    </p:cSldViewPr>
  </p:slideViewPr>
  <p:notesTextViewPr>
    <p:cViewPr>
      <p:scale>
        <a:sx n="1" d="1"/>
        <a:sy n="1" d="1"/>
      </p:scale>
      <p:origin x="0" y="0"/>
    </p:cViewPr>
  </p:notesTextViewPr>
  <p:sorterViewPr>
    <p:cViewPr>
      <p:scale>
        <a:sx n="68" d="100"/>
        <a:sy n="68" d="100"/>
      </p:scale>
      <p:origin x="0" y="0"/>
    </p:cViewPr>
  </p:sorterViewPr>
  <p:notesViewPr>
    <p:cSldViewPr snapToGrid="0">
      <p:cViewPr varScale="1">
        <p:scale>
          <a:sx n="48" d="100"/>
          <a:sy n="48" d="100"/>
        </p:scale>
        <p:origin x="1820"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CB83FA-706B-48AB-B4C1-9D708C693E5D}"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D3CDB546-4407-4DEE-9671-8D87E2CE0D43}">
      <dgm:prSet phldrT="[Text]"/>
      <dgm:spPr>
        <a:solidFill>
          <a:schemeClr val="accent6">
            <a:lumMod val="75000"/>
          </a:schemeClr>
        </a:solidFill>
      </dgm:spPr>
      <dgm:t>
        <a:bodyPr/>
        <a:lstStyle/>
        <a:p>
          <a:r>
            <a:rPr lang="en-US" dirty="0"/>
            <a:t>Data sharing</a:t>
          </a:r>
        </a:p>
      </dgm:t>
    </dgm:pt>
    <dgm:pt modelId="{5CDEE92A-2964-489B-A4DE-4CB5A03F01F2}" type="parTrans" cxnId="{58F32AA0-EFDF-4715-B1E3-DBD11FFAE946}">
      <dgm:prSet/>
      <dgm:spPr/>
      <dgm:t>
        <a:bodyPr/>
        <a:lstStyle/>
        <a:p>
          <a:endParaRPr lang="en-US"/>
        </a:p>
      </dgm:t>
    </dgm:pt>
    <dgm:pt modelId="{25A32987-529C-4BE6-BC83-99E49BCE6F9C}" type="sibTrans" cxnId="{58F32AA0-EFDF-4715-B1E3-DBD11FFAE946}">
      <dgm:prSet/>
      <dgm:spPr/>
      <dgm:t>
        <a:bodyPr/>
        <a:lstStyle/>
        <a:p>
          <a:endParaRPr lang="en-US"/>
        </a:p>
      </dgm:t>
    </dgm:pt>
    <dgm:pt modelId="{E5277AD9-644E-4B82-AE36-5478202C2DBF}">
      <dgm:prSet phldrT="[Text]"/>
      <dgm:spPr>
        <a:solidFill>
          <a:schemeClr val="accent1">
            <a:lumMod val="40000"/>
            <a:lumOff val="60000"/>
          </a:schemeClr>
        </a:solidFill>
      </dgm:spPr>
      <dgm:t>
        <a:bodyPr/>
        <a:lstStyle/>
        <a:p>
          <a:r>
            <a:rPr lang="en-US" dirty="0"/>
            <a:t>Blissdata</a:t>
          </a:r>
        </a:p>
        <a:p>
          <a:r>
            <a:rPr lang="en-US" dirty="0"/>
            <a:t>HDF5</a:t>
          </a:r>
        </a:p>
      </dgm:t>
    </dgm:pt>
    <dgm:pt modelId="{6AE507B9-FFD1-4FE4-A34B-DC6A8FA8AD06}" type="parTrans" cxnId="{263D5698-8F57-481F-AA9B-57C3CAB48DDE}">
      <dgm:prSet/>
      <dgm:spPr/>
      <dgm:t>
        <a:bodyPr/>
        <a:lstStyle/>
        <a:p>
          <a:endParaRPr lang="en-US"/>
        </a:p>
      </dgm:t>
    </dgm:pt>
    <dgm:pt modelId="{55C9BEFC-B674-4CF6-9870-B6721B6E3F1E}" type="sibTrans" cxnId="{263D5698-8F57-481F-AA9B-57C3CAB48DDE}">
      <dgm:prSet/>
      <dgm:spPr/>
      <dgm:t>
        <a:bodyPr/>
        <a:lstStyle/>
        <a:p>
          <a:endParaRPr lang="en-US"/>
        </a:p>
      </dgm:t>
    </dgm:pt>
    <dgm:pt modelId="{521D159F-C12A-45D1-80D5-594B618A94B4}">
      <dgm:prSet/>
      <dgm:spPr>
        <a:solidFill>
          <a:schemeClr val="accent1">
            <a:lumMod val="60000"/>
            <a:lumOff val="40000"/>
          </a:schemeClr>
        </a:solidFill>
      </dgm:spPr>
      <dgm:t>
        <a:bodyPr/>
        <a:lstStyle/>
        <a:p>
          <a:endParaRPr lang="en-US"/>
        </a:p>
      </dgm:t>
    </dgm:pt>
    <dgm:pt modelId="{74FBFAE5-443F-49C8-9149-5FF792C07368}" type="parTrans" cxnId="{C6D32AC6-8E10-41B9-A8BD-CC77D08E469B}">
      <dgm:prSet/>
      <dgm:spPr/>
      <dgm:t>
        <a:bodyPr/>
        <a:lstStyle/>
        <a:p>
          <a:endParaRPr lang="en-US"/>
        </a:p>
      </dgm:t>
    </dgm:pt>
    <dgm:pt modelId="{BEBDD75A-B048-400D-9114-B99998AC626C}" type="sibTrans" cxnId="{C6D32AC6-8E10-41B9-A8BD-CC77D08E469B}">
      <dgm:prSet/>
      <dgm:spPr/>
      <dgm:t>
        <a:bodyPr/>
        <a:lstStyle/>
        <a:p>
          <a:endParaRPr lang="en-US"/>
        </a:p>
      </dgm:t>
    </dgm:pt>
    <dgm:pt modelId="{023DC0EE-9B5C-4925-AA52-340BE6D967CD}" type="pres">
      <dgm:prSet presAssocID="{B0CB83FA-706B-48AB-B4C1-9D708C693E5D}" presName="Name0" presStyleCnt="0">
        <dgm:presLayoutVars>
          <dgm:chMax/>
          <dgm:chPref/>
          <dgm:dir/>
          <dgm:animLvl val="lvl"/>
        </dgm:presLayoutVars>
      </dgm:prSet>
      <dgm:spPr/>
    </dgm:pt>
    <dgm:pt modelId="{F57F7314-AF7A-4060-A548-A97EA8E3663E}" type="pres">
      <dgm:prSet presAssocID="{D3CDB546-4407-4DEE-9671-8D87E2CE0D43}" presName="composite" presStyleCnt="0"/>
      <dgm:spPr/>
    </dgm:pt>
    <dgm:pt modelId="{978B566B-00E3-4A82-9D81-04CB5719E66E}" type="pres">
      <dgm:prSet presAssocID="{D3CDB546-4407-4DEE-9671-8D87E2CE0D43}" presName="Parent1" presStyleLbl="node1" presStyleIdx="0" presStyleCnt="6" custLinFactNeighborX="249" custLinFactNeighborY="-919">
        <dgm:presLayoutVars>
          <dgm:chMax val="1"/>
          <dgm:chPref val="1"/>
          <dgm:bulletEnabled val="1"/>
        </dgm:presLayoutVars>
      </dgm:prSet>
      <dgm:spPr/>
    </dgm:pt>
    <dgm:pt modelId="{DA3C6786-5534-47A2-AAB3-3328523514E7}" type="pres">
      <dgm:prSet presAssocID="{D3CDB546-4407-4DEE-9671-8D87E2CE0D43}" presName="Childtext1" presStyleLbl="revTx" presStyleIdx="0" presStyleCnt="3">
        <dgm:presLayoutVars>
          <dgm:chMax val="0"/>
          <dgm:chPref val="0"/>
          <dgm:bulletEnabled val="1"/>
        </dgm:presLayoutVars>
      </dgm:prSet>
      <dgm:spPr/>
    </dgm:pt>
    <dgm:pt modelId="{F341C4AC-497E-452E-9D62-E7C48219720D}" type="pres">
      <dgm:prSet presAssocID="{D3CDB546-4407-4DEE-9671-8D87E2CE0D43}" presName="BalanceSpacing" presStyleCnt="0"/>
      <dgm:spPr/>
    </dgm:pt>
    <dgm:pt modelId="{608A36AB-566F-4531-9F53-BA4A5ED8DA10}" type="pres">
      <dgm:prSet presAssocID="{D3CDB546-4407-4DEE-9671-8D87E2CE0D43}" presName="BalanceSpacing1" presStyleCnt="0"/>
      <dgm:spPr/>
    </dgm:pt>
    <dgm:pt modelId="{7D24D314-9D50-4EAD-9D23-0C29A0670E10}" type="pres">
      <dgm:prSet presAssocID="{25A32987-529C-4BE6-BC83-99E49BCE6F9C}" presName="Accent1Text" presStyleLbl="node1" presStyleIdx="1" presStyleCnt="6"/>
      <dgm:spPr/>
    </dgm:pt>
    <dgm:pt modelId="{47D1E2C0-6039-4F56-A488-3C9E8E84AB6F}" type="pres">
      <dgm:prSet presAssocID="{25A32987-529C-4BE6-BC83-99E49BCE6F9C}" presName="spaceBetweenRectangles" presStyleCnt="0"/>
      <dgm:spPr/>
    </dgm:pt>
    <dgm:pt modelId="{D3F8C8CA-02B5-4EDB-975A-09A13B487869}" type="pres">
      <dgm:prSet presAssocID="{521D159F-C12A-45D1-80D5-594B618A94B4}" presName="composite" presStyleCnt="0"/>
      <dgm:spPr/>
    </dgm:pt>
    <dgm:pt modelId="{44BAE7AD-C047-4BAC-B4C3-2C2AA61692A6}" type="pres">
      <dgm:prSet presAssocID="{521D159F-C12A-45D1-80D5-594B618A94B4}" presName="Parent1" presStyleLbl="node1" presStyleIdx="2" presStyleCnt="6">
        <dgm:presLayoutVars>
          <dgm:chMax val="1"/>
          <dgm:chPref val="1"/>
          <dgm:bulletEnabled val="1"/>
        </dgm:presLayoutVars>
      </dgm:prSet>
      <dgm:spPr/>
    </dgm:pt>
    <dgm:pt modelId="{09A57916-C078-49AE-A49E-08271A052CCD}" type="pres">
      <dgm:prSet presAssocID="{521D159F-C12A-45D1-80D5-594B618A94B4}" presName="Childtext1" presStyleLbl="revTx" presStyleIdx="1" presStyleCnt="3">
        <dgm:presLayoutVars>
          <dgm:chMax val="0"/>
          <dgm:chPref val="0"/>
          <dgm:bulletEnabled val="1"/>
        </dgm:presLayoutVars>
      </dgm:prSet>
      <dgm:spPr/>
    </dgm:pt>
    <dgm:pt modelId="{690CECC0-E2A2-4AFF-BFE7-8119EF23124E}" type="pres">
      <dgm:prSet presAssocID="{521D159F-C12A-45D1-80D5-594B618A94B4}" presName="BalanceSpacing" presStyleCnt="0"/>
      <dgm:spPr/>
    </dgm:pt>
    <dgm:pt modelId="{2906A88C-A515-454B-B3D0-0B752342B434}" type="pres">
      <dgm:prSet presAssocID="{521D159F-C12A-45D1-80D5-594B618A94B4}" presName="BalanceSpacing1" presStyleCnt="0"/>
      <dgm:spPr/>
    </dgm:pt>
    <dgm:pt modelId="{4673A43A-930A-4ECA-AFA9-7217886D5A75}" type="pres">
      <dgm:prSet presAssocID="{BEBDD75A-B048-400D-9114-B99998AC626C}" presName="Accent1Text" presStyleLbl="node1" presStyleIdx="3" presStyleCnt="6"/>
      <dgm:spPr/>
    </dgm:pt>
    <dgm:pt modelId="{156BF993-35D1-4B47-8223-C31241CA1F41}" type="pres">
      <dgm:prSet presAssocID="{BEBDD75A-B048-400D-9114-B99998AC626C}" presName="spaceBetweenRectangles" presStyleCnt="0"/>
      <dgm:spPr/>
    </dgm:pt>
    <dgm:pt modelId="{A85EF622-A5F7-41B9-B55F-BCB75FFB3393}" type="pres">
      <dgm:prSet presAssocID="{E5277AD9-644E-4B82-AE36-5478202C2DBF}" presName="composite" presStyleCnt="0"/>
      <dgm:spPr/>
    </dgm:pt>
    <dgm:pt modelId="{3FCF483F-201B-4ADC-8318-A357148E6ED2}" type="pres">
      <dgm:prSet presAssocID="{E5277AD9-644E-4B82-AE36-5478202C2DBF}" presName="Parent1" presStyleLbl="node1" presStyleIdx="4" presStyleCnt="6">
        <dgm:presLayoutVars>
          <dgm:chMax val="1"/>
          <dgm:chPref val="1"/>
          <dgm:bulletEnabled val="1"/>
        </dgm:presLayoutVars>
      </dgm:prSet>
      <dgm:spPr/>
    </dgm:pt>
    <dgm:pt modelId="{CBF19E89-BD8A-4338-8471-53A37ACC96F2}" type="pres">
      <dgm:prSet presAssocID="{E5277AD9-644E-4B82-AE36-5478202C2DBF}" presName="Childtext1" presStyleLbl="revTx" presStyleIdx="2" presStyleCnt="3">
        <dgm:presLayoutVars>
          <dgm:chMax val="0"/>
          <dgm:chPref val="0"/>
          <dgm:bulletEnabled val="1"/>
        </dgm:presLayoutVars>
      </dgm:prSet>
      <dgm:spPr/>
    </dgm:pt>
    <dgm:pt modelId="{E35C6681-2765-4FA7-8667-565002F7863A}" type="pres">
      <dgm:prSet presAssocID="{E5277AD9-644E-4B82-AE36-5478202C2DBF}" presName="BalanceSpacing" presStyleCnt="0"/>
      <dgm:spPr/>
    </dgm:pt>
    <dgm:pt modelId="{C58A0078-6F29-4FD2-93E3-89401D7AD36E}" type="pres">
      <dgm:prSet presAssocID="{E5277AD9-644E-4B82-AE36-5478202C2DBF}" presName="BalanceSpacing1" presStyleCnt="0"/>
      <dgm:spPr/>
    </dgm:pt>
    <dgm:pt modelId="{1FCA6155-DB40-4380-BE00-9F813140CEE2}" type="pres">
      <dgm:prSet presAssocID="{55C9BEFC-B674-4CF6-9870-B6721B6E3F1E}" presName="Accent1Text" presStyleLbl="node1" presStyleIdx="5" presStyleCnt="6" custScaleY="96500" custLinFactNeighborX="-99358" custLinFactNeighborY="-100"/>
      <dgm:spPr/>
    </dgm:pt>
  </dgm:ptLst>
  <dgm:cxnLst>
    <dgm:cxn modelId="{6A969B17-0EE3-4518-9384-6B64A5E92377}" type="presOf" srcId="{521D159F-C12A-45D1-80D5-594B618A94B4}" destId="{44BAE7AD-C047-4BAC-B4C3-2C2AA61692A6}" srcOrd="0" destOrd="0" presId="urn:microsoft.com/office/officeart/2008/layout/AlternatingHexagons"/>
    <dgm:cxn modelId="{403E6B26-08C6-4E6D-BBDF-ABE07B0404E1}" type="presOf" srcId="{E5277AD9-644E-4B82-AE36-5478202C2DBF}" destId="{3FCF483F-201B-4ADC-8318-A357148E6ED2}" srcOrd="0" destOrd="0" presId="urn:microsoft.com/office/officeart/2008/layout/AlternatingHexagons"/>
    <dgm:cxn modelId="{F8FD8D40-7813-4890-8EA9-DE3D6F5C6471}" type="presOf" srcId="{B0CB83FA-706B-48AB-B4C1-9D708C693E5D}" destId="{023DC0EE-9B5C-4925-AA52-340BE6D967CD}" srcOrd="0" destOrd="0" presId="urn:microsoft.com/office/officeart/2008/layout/AlternatingHexagons"/>
    <dgm:cxn modelId="{0E72B06D-133C-455E-9BF0-0EFA228EF866}" type="presOf" srcId="{25A32987-529C-4BE6-BC83-99E49BCE6F9C}" destId="{7D24D314-9D50-4EAD-9D23-0C29A0670E10}" srcOrd="0" destOrd="0" presId="urn:microsoft.com/office/officeart/2008/layout/AlternatingHexagons"/>
    <dgm:cxn modelId="{3466FD6D-0176-4B1F-9163-E47FBE48A955}" type="presOf" srcId="{BEBDD75A-B048-400D-9114-B99998AC626C}" destId="{4673A43A-930A-4ECA-AFA9-7217886D5A75}" srcOrd="0" destOrd="0" presId="urn:microsoft.com/office/officeart/2008/layout/AlternatingHexagons"/>
    <dgm:cxn modelId="{BB6CD193-018B-441D-9D14-EE7DB78CFB6C}" type="presOf" srcId="{D3CDB546-4407-4DEE-9671-8D87E2CE0D43}" destId="{978B566B-00E3-4A82-9D81-04CB5719E66E}" srcOrd="0" destOrd="0" presId="urn:microsoft.com/office/officeart/2008/layout/AlternatingHexagons"/>
    <dgm:cxn modelId="{263D5698-8F57-481F-AA9B-57C3CAB48DDE}" srcId="{B0CB83FA-706B-48AB-B4C1-9D708C693E5D}" destId="{E5277AD9-644E-4B82-AE36-5478202C2DBF}" srcOrd="2" destOrd="0" parTransId="{6AE507B9-FFD1-4FE4-A34B-DC6A8FA8AD06}" sibTransId="{55C9BEFC-B674-4CF6-9870-B6721B6E3F1E}"/>
    <dgm:cxn modelId="{58F32AA0-EFDF-4715-B1E3-DBD11FFAE946}" srcId="{B0CB83FA-706B-48AB-B4C1-9D708C693E5D}" destId="{D3CDB546-4407-4DEE-9671-8D87E2CE0D43}" srcOrd="0" destOrd="0" parTransId="{5CDEE92A-2964-489B-A4DE-4CB5A03F01F2}" sibTransId="{25A32987-529C-4BE6-BC83-99E49BCE6F9C}"/>
    <dgm:cxn modelId="{D60697AA-55E7-4F3F-B55D-C8AE497F3092}" type="presOf" srcId="{55C9BEFC-B674-4CF6-9870-B6721B6E3F1E}" destId="{1FCA6155-DB40-4380-BE00-9F813140CEE2}" srcOrd="0" destOrd="0" presId="urn:microsoft.com/office/officeart/2008/layout/AlternatingHexagons"/>
    <dgm:cxn modelId="{C6D32AC6-8E10-41B9-A8BD-CC77D08E469B}" srcId="{B0CB83FA-706B-48AB-B4C1-9D708C693E5D}" destId="{521D159F-C12A-45D1-80D5-594B618A94B4}" srcOrd="1" destOrd="0" parTransId="{74FBFAE5-443F-49C8-9149-5FF792C07368}" sibTransId="{BEBDD75A-B048-400D-9114-B99998AC626C}"/>
    <dgm:cxn modelId="{E1A370BB-B7D9-4E38-9C99-E127418C8F74}" type="presParOf" srcId="{023DC0EE-9B5C-4925-AA52-340BE6D967CD}" destId="{F57F7314-AF7A-4060-A548-A97EA8E3663E}" srcOrd="0" destOrd="0" presId="urn:microsoft.com/office/officeart/2008/layout/AlternatingHexagons"/>
    <dgm:cxn modelId="{71BD8CD6-CA06-4EDE-BE31-E542824015C7}" type="presParOf" srcId="{F57F7314-AF7A-4060-A548-A97EA8E3663E}" destId="{978B566B-00E3-4A82-9D81-04CB5719E66E}" srcOrd="0" destOrd="0" presId="urn:microsoft.com/office/officeart/2008/layout/AlternatingHexagons"/>
    <dgm:cxn modelId="{89BF9A51-E390-44E5-BB3A-38044D1E5F1B}" type="presParOf" srcId="{F57F7314-AF7A-4060-A548-A97EA8E3663E}" destId="{DA3C6786-5534-47A2-AAB3-3328523514E7}" srcOrd="1" destOrd="0" presId="urn:microsoft.com/office/officeart/2008/layout/AlternatingHexagons"/>
    <dgm:cxn modelId="{7408456A-2993-40B7-BD5E-309C6A2B295C}" type="presParOf" srcId="{F57F7314-AF7A-4060-A548-A97EA8E3663E}" destId="{F341C4AC-497E-452E-9D62-E7C48219720D}" srcOrd="2" destOrd="0" presId="urn:microsoft.com/office/officeart/2008/layout/AlternatingHexagons"/>
    <dgm:cxn modelId="{B3FE7DC3-9321-4A7E-AFD5-DDF6B8764C1B}" type="presParOf" srcId="{F57F7314-AF7A-4060-A548-A97EA8E3663E}" destId="{608A36AB-566F-4531-9F53-BA4A5ED8DA10}" srcOrd="3" destOrd="0" presId="urn:microsoft.com/office/officeart/2008/layout/AlternatingHexagons"/>
    <dgm:cxn modelId="{9E2ED4BF-59EA-446F-ADB4-B4F03A0D9FB4}" type="presParOf" srcId="{F57F7314-AF7A-4060-A548-A97EA8E3663E}" destId="{7D24D314-9D50-4EAD-9D23-0C29A0670E10}" srcOrd="4" destOrd="0" presId="urn:microsoft.com/office/officeart/2008/layout/AlternatingHexagons"/>
    <dgm:cxn modelId="{1CC9978A-CB2D-48A3-BE1C-9D9CA2611B99}" type="presParOf" srcId="{023DC0EE-9B5C-4925-AA52-340BE6D967CD}" destId="{47D1E2C0-6039-4F56-A488-3C9E8E84AB6F}" srcOrd="1" destOrd="0" presId="urn:microsoft.com/office/officeart/2008/layout/AlternatingHexagons"/>
    <dgm:cxn modelId="{3ECE9781-3B20-4808-81F5-F9EC435A4E1D}" type="presParOf" srcId="{023DC0EE-9B5C-4925-AA52-340BE6D967CD}" destId="{D3F8C8CA-02B5-4EDB-975A-09A13B487869}" srcOrd="2" destOrd="0" presId="urn:microsoft.com/office/officeart/2008/layout/AlternatingHexagons"/>
    <dgm:cxn modelId="{9C41661F-7E84-4BCC-8AE5-FA065C9FEAB9}" type="presParOf" srcId="{D3F8C8CA-02B5-4EDB-975A-09A13B487869}" destId="{44BAE7AD-C047-4BAC-B4C3-2C2AA61692A6}" srcOrd="0" destOrd="0" presId="urn:microsoft.com/office/officeart/2008/layout/AlternatingHexagons"/>
    <dgm:cxn modelId="{E71374F8-5A1D-4D90-9C04-A65DDE8AC85E}" type="presParOf" srcId="{D3F8C8CA-02B5-4EDB-975A-09A13B487869}" destId="{09A57916-C078-49AE-A49E-08271A052CCD}" srcOrd="1" destOrd="0" presId="urn:microsoft.com/office/officeart/2008/layout/AlternatingHexagons"/>
    <dgm:cxn modelId="{198AFEF1-D2F1-49F1-A10C-82D729044464}" type="presParOf" srcId="{D3F8C8CA-02B5-4EDB-975A-09A13B487869}" destId="{690CECC0-E2A2-4AFF-BFE7-8119EF23124E}" srcOrd="2" destOrd="0" presId="urn:microsoft.com/office/officeart/2008/layout/AlternatingHexagons"/>
    <dgm:cxn modelId="{34BFF008-DB96-4039-8CAB-19B69EB8D16B}" type="presParOf" srcId="{D3F8C8CA-02B5-4EDB-975A-09A13B487869}" destId="{2906A88C-A515-454B-B3D0-0B752342B434}" srcOrd="3" destOrd="0" presId="urn:microsoft.com/office/officeart/2008/layout/AlternatingHexagons"/>
    <dgm:cxn modelId="{4362D926-B221-4A1A-85B9-6F71E1500859}" type="presParOf" srcId="{D3F8C8CA-02B5-4EDB-975A-09A13B487869}" destId="{4673A43A-930A-4ECA-AFA9-7217886D5A75}" srcOrd="4" destOrd="0" presId="urn:microsoft.com/office/officeart/2008/layout/AlternatingHexagons"/>
    <dgm:cxn modelId="{FB1D3E8C-4FD8-4F0E-8FE7-717A02621DAA}" type="presParOf" srcId="{023DC0EE-9B5C-4925-AA52-340BE6D967CD}" destId="{156BF993-35D1-4B47-8223-C31241CA1F41}" srcOrd="3" destOrd="0" presId="urn:microsoft.com/office/officeart/2008/layout/AlternatingHexagons"/>
    <dgm:cxn modelId="{FF0A340E-11FD-49A6-B3DE-4FA8FDC9B2A6}" type="presParOf" srcId="{023DC0EE-9B5C-4925-AA52-340BE6D967CD}" destId="{A85EF622-A5F7-41B9-B55F-BCB75FFB3393}" srcOrd="4" destOrd="0" presId="urn:microsoft.com/office/officeart/2008/layout/AlternatingHexagons"/>
    <dgm:cxn modelId="{E6B14F51-4703-4ABC-AF6F-A4B6B41D540C}" type="presParOf" srcId="{A85EF622-A5F7-41B9-B55F-BCB75FFB3393}" destId="{3FCF483F-201B-4ADC-8318-A357148E6ED2}" srcOrd="0" destOrd="0" presId="urn:microsoft.com/office/officeart/2008/layout/AlternatingHexagons"/>
    <dgm:cxn modelId="{4988F68E-4339-4036-AD19-C4D9E955E9A4}" type="presParOf" srcId="{A85EF622-A5F7-41B9-B55F-BCB75FFB3393}" destId="{CBF19E89-BD8A-4338-8471-53A37ACC96F2}" srcOrd="1" destOrd="0" presId="urn:microsoft.com/office/officeart/2008/layout/AlternatingHexagons"/>
    <dgm:cxn modelId="{77379F66-3822-499C-9830-DB3A04F1095B}" type="presParOf" srcId="{A85EF622-A5F7-41B9-B55F-BCB75FFB3393}" destId="{E35C6681-2765-4FA7-8667-565002F7863A}" srcOrd="2" destOrd="0" presId="urn:microsoft.com/office/officeart/2008/layout/AlternatingHexagons"/>
    <dgm:cxn modelId="{C9C192B3-9601-4847-910D-A5ACC8708BDB}" type="presParOf" srcId="{A85EF622-A5F7-41B9-B55F-BCB75FFB3393}" destId="{C58A0078-6F29-4FD2-93E3-89401D7AD36E}" srcOrd="3" destOrd="0" presId="urn:microsoft.com/office/officeart/2008/layout/AlternatingHexagons"/>
    <dgm:cxn modelId="{2395A06D-455A-4F32-B7B3-9BB55023DEF7}" type="presParOf" srcId="{A85EF622-A5F7-41B9-B55F-BCB75FFB3393}" destId="{1FCA6155-DB40-4380-BE00-9F813140CEE2}"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B566B-00E3-4A82-9D81-04CB5719E66E}">
      <dsp:nvSpPr>
        <dsp:cNvPr id="0" name=""/>
        <dsp:cNvSpPr/>
      </dsp:nvSpPr>
      <dsp:spPr>
        <a:xfrm rot="5400000">
          <a:off x="4541785" y="107879"/>
          <a:ext cx="1659687" cy="1443927"/>
        </a:xfrm>
        <a:prstGeom prst="hexagon">
          <a:avLst>
            <a:gd name="adj" fmla="val 25000"/>
            <a:gd name="vf" fmla="val 11547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Data sharing</a:t>
          </a:r>
        </a:p>
      </dsp:txBody>
      <dsp:txXfrm rot="-5400000">
        <a:off x="4874677" y="258635"/>
        <a:ext cx="993903" cy="1142418"/>
      </dsp:txXfrm>
    </dsp:sp>
    <dsp:sp modelId="{DA3C6786-5534-47A2-AAB3-3328523514E7}">
      <dsp:nvSpPr>
        <dsp:cNvPr id="0" name=""/>
        <dsp:cNvSpPr/>
      </dsp:nvSpPr>
      <dsp:spPr>
        <a:xfrm>
          <a:off x="6133813" y="335062"/>
          <a:ext cx="1852210" cy="995812"/>
        </a:xfrm>
        <a:prstGeom prst="rect">
          <a:avLst/>
        </a:prstGeom>
        <a:noFill/>
        <a:ln>
          <a:noFill/>
        </a:ln>
        <a:effectLst/>
      </dsp:spPr>
      <dsp:style>
        <a:lnRef idx="0">
          <a:scrgbClr r="0" g="0" b="0"/>
        </a:lnRef>
        <a:fillRef idx="0">
          <a:scrgbClr r="0" g="0" b="0"/>
        </a:fillRef>
        <a:effectRef idx="0">
          <a:scrgbClr r="0" g="0" b="0"/>
        </a:effectRef>
        <a:fontRef idx="minor"/>
      </dsp:style>
    </dsp:sp>
    <dsp:sp modelId="{7D24D314-9D50-4EAD-9D23-0C29A0670E10}">
      <dsp:nvSpPr>
        <dsp:cNvPr id="0" name=""/>
        <dsp:cNvSpPr/>
      </dsp:nvSpPr>
      <dsp:spPr>
        <a:xfrm rot="5400000">
          <a:off x="2978748" y="111004"/>
          <a:ext cx="1659687" cy="1443927"/>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311640" y="261760"/>
        <a:ext cx="993903" cy="1142418"/>
      </dsp:txXfrm>
    </dsp:sp>
    <dsp:sp modelId="{44BAE7AD-C047-4BAC-B4C3-2C2AA61692A6}">
      <dsp:nvSpPr>
        <dsp:cNvPr id="0" name=""/>
        <dsp:cNvSpPr/>
      </dsp:nvSpPr>
      <dsp:spPr>
        <a:xfrm rot="5400000">
          <a:off x="3755481" y="1519747"/>
          <a:ext cx="1659687" cy="1443927"/>
        </a:xfrm>
        <a:prstGeom prst="hexagon">
          <a:avLst>
            <a:gd name="adj" fmla="val 25000"/>
            <a:gd name="vf" fmla="val 11547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4088373" y="1670503"/>
        <a:ext cx="993903" cy="1142418"/>
      </dsp:txXfrm>
    </dsp:sp>
    <dsp:sp modelId="{09A57916-C078-49AE-A49E-08271A052CCD}">
      <dsp:nvSpPr>
        <dsp:cNvPr id="0" name=""/>
        <dsp:cNvSpPr/>
      </dsp:nvSpPr>
      <dsp:spPr>
        <a:xfrm>
          <a:off x="2011150" y="1743804"/>
          <a:ext cx="1792462" cy="995812"/>
        </a:xfrm>
        <a:prstGeom prst="rect">
          <a:avLst/>
        </a:prstGeom>
        <a:noFill/>
        <a:ln>
          <a:noFill/>
        </a:ln>
        <a:effectLst/>
      </dsp:spPr>
      <dsp:style>
        <a:lnRef idx="0">
          <a:scrgbClr r="0" g="0" b="0"/>
        </a:lnRef>
        <a:fillRef idx="0">
          <a:scrgbClr r="0" g="0" b="0"/>
        </a:fillRef>
        <a:effectRef idx="0">
          <a:scrgbClr r="0" g="0" b="0"/>
        </a:effectRef>
        <a:fontRef idx="minor"/>
      </dsp:style>
    </dsp:sp>
    <dsp:sp modelId="{4673A43A-930A-4ECA-AFA9-7217886D5A75}">
      <dsp:nvSpPr>
        <dsp:cNvPr id="0" name=""/>
        <dsp:cNvSpPr/>
      </dsp:nvSpPr>
      <dsp:spPr>
        <a:xfrm rot="5400000">
          <a:off x="5314923" y="1519747"/>
          <a:ext cx="1659687" cy="1443927"/>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5647815" y="1670503"/>
        <a:ext cx="993903" cy="1142418"/>
      </dsp:txXfrm>
    </dsp:sp>
    <dsp:sp modelId="{3FCF483F-201B-4ADC-8318-A357148E6ED2}">
      <dsp:nvSpPr>
        <dsp:cNvPr id="0" name=""/>
        <dsp:cNvSpPr/>
      </dsp:nvSpPr>
      <dsp:spPr>
        <a:xfrm rot="5400000">
          <a:off x="4538190" y="2928489"/>
          <a:ext cx="1659687" cy="1443927"/>
        </a:xfrm>
        <a:prstGeom prst="hexagon">
          <a:avLst>
            <a:gd name="adj" fmla="val 25000"/>
            <a:gd name="vf" fmla="val 11547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Blissdata</a:t>
          </a:r>
        </a:p>
        <a:p>
          <a:pPr marL="0" lvl="0" indent="0" algn="ctr" defTabSz="711200">
            <a:lnSpc>
              <a:spcPct val="90000"/>
            </a:lnSpc>
            <a:spcBef>
              <a:spcPct val="0"/>
            </a:spcBef>
            <a:spcAft>
              <a:spcPct val="35000"/>
            </a:spcAft>
            <a:buNone/>
          </a:pPr>
          <a:r>
            <a:rPr lang="en-US" sz="1600" kern="1200" dirty="0"/>
            <a:t>HDF5</a:t>
          </a:r>
        </a:p>
      </dsp:txBody>
      <dsp:txXfrm rot="-5400000">
        <a:off x="4871082" y="3079245"/>
        <a:ext cx="993903" cy="1142418"/>
      </dsp:txXfrm>
    </dsp:sp>
    <dsp:sp modelId="{CBF19E89-BD8A-4338-8471-53A37ACC96F2}">
      <dsp:nvSpPr>
        <dsp:cNvPr id="0" name=""/>
        <dsp:cNvSpPr/>
      </dsp:nvSpPr>
      <dsp:spPr>
        <a:xfrm>
          <a:off x="6133813" y="3152547"/>
          <a:ext cx="1852210" cy="995812"/>
        </a:xfrm>
        <a:prstGeom prst="rect">
          <a:avLst/>
        </a:prstGeom>
        <a:noFill/>
        <a:ln>
          <a:noFill/>
        </a:ln>
        <a:effectLst/>
      </dsp:spPr>
      <dsp:style>
        <a:lnRef idx="0">
          <a:scrgbClr r="0" g="0" b="0"/>
        </a:lnRef>
        <a:fillRef idx="0">
          <a:scrgbClr r="0" g="0" b="0"/>
        </a:fillRef>
        <a:effectRef idx="0">
          <a:scrgbClr r="0" g="0" b="0"/>
        </a:effectRef>
        <a:fontRef idx="minor"/>
      </dsp:style>
    </dsp:sp>
    <dsp:sp modelId="{1FCA6155-DB40-4380-BE00-9F813140CEE2}">
      <dsp:nvSpPr>
        <dsp:cNvPr id="0" name=""/>
        <dsp:cNvSpPr/>
      </dsp:nvSpPr>
      <dsp:spPr>
        <a:xfrm rot="5400000">
          <a:off x="1573134" y="2926829"/>
          <a:ext cx="1601598" cy="1443927"/>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880778" y="3101788"/>
        <a:ext cx="986309" cy="1094010"/>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7"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fr-FR" sz="4400" b="0" strike="noStrike" spc="-1">
                <a:solidFill>
                  <a:srgbClr val="000000"/>
                </a:solidFill>
                <a:latin typeface="Arial"/>
              </a:rPr>
              <a:t>Click to move the slide</a:t>
            </a:r>
          </a:p>
        </p:txBody>
      </p:sp>
      <p:sp>
        <p:nvSpPr>
          <p:cNvPr id="68"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fr-FR" sz="2000" b="0" strike="noStrike" spc="-1">
                <a:solidFill>
                  <a:srgbClr val="000000"/>
                </a:solidFill>
                <a:latin typeface="Arial"/>
              </a:rPr>
              <a:t>Click to edit the notes format</a:t>
            </a:r>
          </a:p>
        </p:txBody>
      </p:sp>
      <p:sp>
        <p:nvSpPr>
          <p:cNvPr id="69"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fr-FR" sz="1400" b="0" strike="noStrike" spc="-1">
                <a:solidFill>
                  <a:srgbClr val="000000"/>
                </a:solidFill>
                <a:latin typeface="Times New Roman"/>
              </a:rPr>
              <a:t>&lt;header&gt;</a:t>
            </a:r>
          </a:p>
        </p:txBody>
      </p:sp>
      <p:sp>
        <p:nvSpPr>
          <p:cNvPr id="70" name="PlaceHolder 4"/>
          <p:cNvSpPr>
            <a:spLocks noGrp="1"/>
          </p:cNvSpPr>
          <p:nvPr>
            <p:ph type="dt" idx="21"/>
          </p:nvPr>
        </p:nvSpPr>
        <p:spPr>
          <a:xfrm>
            <a:off x="4278960" y="0"/>
            <a:ext cx="3280680" cy="534240"/>
          </a:xfrm>
          <a:prstGeom prst="rect">
            <a:avLst/>
          </a:prstGeom>
          <a:noFill/>
          <a:ln w="0">
            <a:noFill/>
          </a:ln>
        </p:spPr>
        <p:txBody>
          <a:bodyPr lIns="0" tIns="0" rIns="0" bIns="0" anchor="t">
            <a:noAutofit/>
          </a:bodyPr>
          <a:lstStyle>
            <a:lvl1pPr indent="0" algn="r">
              <a:buNone/>
              <a:defRPr lang="fr-FR" sz="1400" b="0" strike="noStrike" spc="-1">
                <a:solidFill>
                  <a:srgbClr val="000000"/>
                </a:solidFill>
                <a:latin typeface="Times New Roman"/>
              </a:defRPr>
            </a:lvl1pPr>
          </a:lstStyle>
          <a:p>
            <a:pPr indent="0" algn="r">
              <a:buNone/>
            </a:pPr>
            <a:r>
              <a:rPr lang="fr-FR" sz="1400" b="0" strike="noStrike" spc="-1">
                <a:solidFill>
                  <a:srgbClr val="000000"/>
                </a:solidFill>
                <a:latin typeface="Times New Roman"/>
              </a:rPr>
              <a:t>&lt;date/time&gt;</a:t>
            </a:r>
          </a:p>
        </p:txBody>
      </p:sp>
      <p:sp>
        <p:nvSpPr>
          <p:cNvPr id="71" name="PlaceHolder 5"/>
          <p:cNvSpPr>
            <a:spLocks noGrp="1"/>
          </p:cNvSpPr>
          <p:nvPr>
            <p:ph type="ftr" idx="22"/>
          </p:nvPr>
        </p:nvSpPr>
        <p:spPr>
          <a:xfrm>
            <a:off x="0" y="10157400"/>
            <a:ext cx="3280680" cy="534240"/>
          </a:xfrm>
          <a:prstGeom prst="rect">
            <a:avLst/>
          </a:prstGeom>
          <a:noFill/>
          <a:ln w="0">
            <a:noFill/>
          </a:ln>
        </p:spPr>
        <p:txBody>
          <a:bodyPr lIns="0" tIns="0" rIns="0" bIns="0" anchor="b">
            <a:noAutofit/>
          </a:bodyPr>
          <a:lstStyle>
            <a:lvl1pPr indent="0">
              <a:buNone/>
              <a:defRPr lang="fr-FR" sz="1400" b="0" strike="noStrike" spc="-1">
                <a:solidFill>
                  <a:srgbClr val="000000"/>
                </a:solidFill>
                <a:latin typeface="Times New Roman"/>
              </a:defRPr>
            </a:lvl1pPr>
          </a:lstStyle>
          <a:p>
            <a:pPr indent="0">
              <a:buNone/>
            </a:pPr>
            <a:r>
              <a:rPr lang="fr-FR" sz="1400" b="0" strike="noStrike" spc="-1">
                <a:solidFill>
                  <a:srgbClr val="000000"/>
                </a:solidFill>
                <a:latin typeface="Times New Roman"/>
              </a:rPr>
              <a:t>&lt;footer&gt;</a:t>
            </a:r>
          </a:p>
        </p:txBody>
      </p:sp>
      <p:sp>
        <p:nvSpPr>
          <p:cNvPr id="72" name="PlaceHolder 6"/>
          <p:cNvSpPr>
            <a:spLocks noGrp="1"/>
          </p:cNvSpPr>
          <p:nvPr>
            <p:ph type="sldNum" idx="23"/>
          </p:nvPr>
        </p:nvSpPr>
        <p:spPr>
          <a:xfrm>
            <a:off x="4278960" y="10157400"/>
            <a:ext cx="3280680" cy="534240"/>
          </a:xfrm>
          <a:prstGeom prst="rect">
            <a:avLst/>
          </a:prstGeom>
          <a:noFill/>
          <a:ln w="0">
            <a:noFill/>
          </a:ln>
        </p:spPr>
        <p:txBody>
          <a:bodyPr lIns="0" tIns="0" rIns="0" bIns="0" anchor="b">
            <a:noAutofit/>
          </a:bodyPr>
          <a:lstStyle>
            <a:lvl1pPr indent="0" algn="r">
              <a:buNone/>
              <a:defRPr lang="fr-FR" sz="1400" b="0" strike="noStrike" spc="-1">
                <a:solidFill>
                  <a:srgbClr val="000000"/>
                </a:solidFill>
                <a:latin typeface="Times New Roman"/>
              </a:defRPr>
            </a:lvl1pPr>
          </a:lstStyle>
          <a:p>
            <a:pPr indent="0" algn="r">
              <a:buNone/>
            </a:pPr>
            <a:fld id="{7AF2D0FB-6471-47A6-945D-CAD201D479E5}" type="slidenum">
              <a:rPr lang="fr-FR" sz="1400" b="0" strike="noStrike" spc="-1">
                <a:solidFill>
                  <a:srgbClr val="000000"/>
                </a:solidFill>
                <a:latin typeface="Times New Roman"/>
              </a:rPr>
              <a:t>‹#›</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PlaceHolder 1"/>
          <p:cNvSpPr>
            <a:spLocks noGrp="1" noRot="1" noChangeAspect="1"/>
          </p:cNvSpPr>
          <p:nvPr>
            <p:ph type="sldImg"/>
          </p:nvPr>
        </p:nvSpPr>
        <p:spPr>
          <a:xfrm>
            <a:off x="387350" y="685800"/>
            <a:ext cx="6067425" cy="3413125"/>
          </a:xfrm>
          <a:prstGeom prst="rect">
            <a:avLst/>
          </a:prstGeom>
          <a:ln w="0">
            <a:noFill/>
          </a:ln>
        </p:spPr>
      </p:sp>
      <p:sp>
        <p:nvSpPr>
          <p:cNvPr id="477" name="PlaceHolder 2"/>
          <p:cNvSpPr>
            <a:spLocks noGrp="1"/>
          </p:cNvSpPr>
          <p:nvPr>
            <p:ph type="body"/>
          </p:nvPr>
        </p:nvSpPr>
        <p:spPr>
          <a:xfrm>
            <a:off x="679320" y="5325840"/>
            <a:ext cx="5416200" cy="4449600"/>
          </a:xfrm>
          <a:prstGeom prst="rect">
            <a:avLst/>
          </a:prstGeom>
          <a:noFill/>
          <a:ln w="0">
            <a:noFill/>
          </a:ln>
        </p:spPr>
        <p:txBody>
          <a:bodyPr lIns="91440" tIns="45720" rIns="91440" bIns="45720" anchor="t">
            <a:noAutofit/>
          </a:bodyPr>
          <a:lstStyle/>
          <a:p>
            <a:pPr marL="216000" indent="-216000">
              <a:buNone/>
            </a:pPr>
            <a:r>
              <a:rPr lang="fr-FR" sz="1800" b="0" strike="noStrike" spc="-1" dirty="0">
                <a:solidFill>
                  <a:srgbClr val="000000"/>
                </a:solidFill>
                <a:latin typeface="Arial"/>
              </a:rPr>
              <a:t>One of </a:t>
            </a:r>
            <a:r>
              <a:rPr lang="fr-FR" sz="1800" b="0" strike="noStrike" spc="-1" dirty="0" err="1">
                <a:solidFill>
                  <a:srgbClr val="000000"/>
                </a:solidFill>
                <a:latin typeface="Arial"/>
              </a:rPr>
              <a:t>them</a:t>
            </a:r>
            <a:r>
              <a:rPr lang="fr-FR" sz="1800" b="0" strike="noStrike" spc="-1" dirty="0">
                <a:solidFill>
                  <a:srgbClr val="000000"/>
                </a:solidFill>
                <a:latin typeface="Arial"/>
              </a:rPr>
              <a:t> </a:t>
            </a:r>
            <a:r>
              <a:rPr lang="fr-FR" sz="1800" b="0" strike="noStrike" spc="-1" dirty="0" err="1">
                <a:solidFill>
                  <a:srgbClr val="000000"/>
                </a:solidFill>
                <a:latin typeface="Arial"/>
              </a:rPr>
              <a:t>was</a:t>
            </a:r>
            <a:r>
              <a:rPr lang="fr-FR" sz="1800" b="0" strike="noStrike" spc="-1" dirty="0">
                <a:solidFill>
                  <a:srgbClr val="000000"/>
                </a:solidFill>
                <a:latin typeface="Arial"/>
              </a:rPr>
              <a:t> the « data </a:t>
            </a:r>
            <a:r>
              <a:rPr lang="fr-FR" sz="1800" b="0" strike="noStrike" spc="-1" dirty="0" err="1">
                <a:solidFill>
                  <a:srgbClr val="000000"/>
                </a:solidFill>
                <a:latin typeface="Arial"/>
              </a:rPr>
              <a:t>strategy</a:t>
            </a:r>
            <a:r>
              <a:rPr lang="fr-FR" sz="1800" b="0" strike="noStrike" spc="-1" dirty="0">
                <a:solidFill>
                  <a:srgbClr val="000000"/>
                </a:solidFill>
                <a:latin typeface="Arial"/>
              </a:rPr>
              <a:t> </a:t>
            </a:r>
            <a:r>
              <a:rPr lang="fr-FR" sz="1800" b="0" strike="noStrike" spc="-1" dirty="0" err="1">
                <a:solidFill>
                  <a:srgbClr val="000000"/>
                </a:solidFill>
                <a:latin typeface="Arial"/>
              </a:rPr>
              <a:t>implemtation</a:t>
            </a:r>
            <a:r>
              <a:rPr lang="fr-FR" sz="1800" b="0" strike="noStrike" spc="-1" dirty="0">
                <a:solidFill>
                  <a:srgbClr val="000000"/>
                </a:solidFill>
                <a:latin typeface="Arial"/>
              </a:rPr>
              <a:t> plan » And </a:t>
            </a:r>
            <a:r>
              <a:rPr lang="fr-FR" sz="1800" b="0" strike="noStrike" spc="-1" dirty="0" err="1">
                <a:solidFill>
                  <a:srgbClr val="000000"/>
                </a:solidFill>
                <a:latin typeface="Arial"/>
              </a:rPr>
              <a:t>that</a:t>
            </a:r>
            <a:r>
              <a:rPr lang="fr-FR" sz="1800" b="0" strike="noStrike" spc="-1" dirty="0">
                <a:solidFill>
                  <a:srgbClr val="000000"/>
                </a:solidFill>
                <a:latin typeface="Arial"/>
              </a:rPr>
              <a:t> </a:t>
            </a:r>
            <a:r>
              <a:rPr lang="fr-FR" sz="1800" b="0" strike="noStrike" spc="-1" dirty="0" err="1">
                <a:solidFill>
                  <a:srgbClr val="000000"/>
                </a:solidFill>
                <a:latin typeface="Arial"/>
              </a:rPr>
              <a:t>is</a:t>
            </a:r>
            <a:r>
              <a:rPr lang="fr-FR" sz="1800" b="0" strike="noStrike" spc="-1" dirty="0">
                <a:solidFill>
                  <a:srgbClr val="000000"/>
                </a:solidFill>
                <a:latin typeface="Arial"/>
              </a:rPr>
              <a:t> </a:t>
            </a:r>
            <a:r>
              <a:rPr lang="fr-FR" sz="1800" b="0" strike="noStrike" spc="-1" dirty="0" err="1">
                <a:solidFill>
                  <a:srgbClr val="000000"/>
                </a:solidFill>
                <a:latin typeface="Arial"/>
              </a:rPr>
              <a:t>what</a:t>
            </a:r>
            <a:r>
              <a:rPr lang="fr-FR" sz="1800" b="0" strike="noStrike" spc="-1" dirty="0">
                <a:solidFill>
                  <a:srgbClr val="000000"/>
                </a:solidFill>
                <a:latin typeface="Arial"/>
              </a:rPr>
              <a:t> I </a:t>
            </a:r>
            <a:r>
              <a:rPr lang="fr-FR" sz="1800" b="0" strike="noStrike" spc="-1" dirty="0" err="1">
                <a:solidFill>
                  <a:srgbClr val="000000"/>
                </a:solidFill>
                <a:latin typeface="Arial"/>
              </a:rPr>
              <a:t>am</a:t>
            </a:r>
            <a:r>
              <a:rPr lang="fr-FR" sz="1800" b="0" strike="noStrike" spc="-1" dirty="0">
                <a:solidFill>
                  <a:srgbClr val="000000"/>
                </a:solidFill>
                <a:latin typeface="Arial"/>
              </a:rPr>
              <a:t> </a:t>
            </a:r>
            <a:r>
              <a:rPr lang="fr-FR" sz="1800" b="0" strike="noStrike" spc="-1" dirty="0" err="1">
                <a:solidFill>
                  <a:srgbClr val="000000"/>
                </a:solidFill>
                <a:latin typeface="Arial"/>
              </a:rPr>
              <a:t>going</a:t>
            </a:r>
            <a:r>
              <a:rPr lang="fr-FR" sz="1800" b="0" strike="noStrike" spc="-1" dirty="0">
                <a:solidFill>
                  <a:srgbClr val="000000"/>
                </a:solidFill>
                <a:latin typeface="Arial"/>
              </a:rPr>
              <a:t> to talk about</a:t>
            </a:r>
          </a:p>
        </p:txBody>
      </p:sp>
      <p:sp>
        <p:nvSpPr>
          <p:cNvPr id="478" name="PlaceHolder 3"/>
          <p:cNvSpPr>
            <a:spLocks noGrp="1"/>
          </p:cNvSpPr>
          <p:nvPr>
            <p:ph type="sldNum" idx="53"/>
          </p:nvPr>
        </p:nvSpPr>
        <p:spPr>
          <a:xfrm>
            <a:off x="3884760" y="8685360"/>
            <a:ext cx="2952360" cy="4377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fr-FR" sz="1200" b="0" strike="noStrike" spc="-1">
                <a:solidFill>
                  <a:srgbClr val="000000"/>
                </a:solidFill>
                <a:latin typeface="Times New Roman"/>
                <a:ea typeface="+mn-ea"/>
              </a:defRPr>
            </a:lvl1pPr>
          </a:lstStyle>
          <a:p>
            <a:pPr indent="0" algn="r" defTabSz="914400">
              <a:lnSpc>
                <a:spcPct val="100000"/>
              </a:lnSpc>
              <a:buNone/>
              <a:tabLst>
                <a:tab pos="0" algn="l"/>
              </a:tabLst>
            </a:pPr>
            <a:fld id="{26FF7392-48B7-409E-B380-A9099880DC4B}" type="slidenum">
              <a:rPr lang="fr-FR" sz="1200" b="0" strike="noStrike" spc="-1">
                <a:solidFill>
                  <a:srgbClr val="000000"/>
                </a:solidFill>
                <a:latin typeface="Times New Roman"/>
                <a:ea typeface="+mn-ea"/>
              </a:rPr>
              <a:t>7</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2429479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PlaceHolder 1"/>
          <p:cNvSpPr>
            <a:spLocks noGrp="1" noRot="1" noChangeAspect="1"/>
          </p:cNvSpPr>
          <p:nvPr>
            <p:ph type="sldImg"/>
          </p:nvPr>
        </p:nvSpPr>
        <p:spPr>
          <a:xfrm>
            <a:off x="0" y="812800"/>
            <a:ext cx="0" cy="0"/>
          </a:xfrm>
          <a:prstGeom prst="rect">
            <a:avLst/>
          </a:prstGeom>
          <a:ln w="0">
            <a:noFill/>
          </a:ln>
        </p:spPr>
      </p:sp>
      <p:sp>
        <p:nvSpPr>
          <p:cNvPr id="486" name="PlaceHolder 2"/>
          <p:cNvSpPr>
            <a:spLocks noGrp="1"/>
          </p:cNvSpPr>
          <p:nvPr>
            <p:ph type="body"/>
          </p:nvPr>
        </p:nvSpPr>
        <p:spPr>
          <a:xfrm>
            <a:off x="756000" y="5078520"/>
            <a:ext cx="6043320" cy="4806720"/>
          </a:xfrm>
          <a:prstGeom prst="rect">
            <a:avLst/>
          </a:prstGeom>
          <a:noFill/>
          <a:ln w="0">
            <a:noFill/>
          </a:ln>
        </p:spPr>
        <p:txBody>
          <a:bodyPr lIns="0" tIns="0" rIns="0" bIns="0" anchor="t">
            <a:noAutofit/>
          </a:bodyPr>
          <a:lstStyle/>
          <a:p>
            <a:pPr marL="216000" indent="0">
              <a:lnSpc>
                <a:spcPct val="100000"/>
              </a:lnSpc>
              <a:buNone/>
              <a:tabLst>
                <a:tab pos="0" algn="l"/>
              </a:tabLst>
            </a:pPr>
            <a:endParaRPr lang="fr-FR" sz="2000" b="0" strike="noStrike" spc="-1" dirty="0">
              <a:solidFill>
                <a:srgbClr val="000000"/>
              </a:solidFill>
              <a:latin typeface="Arial"/>
            </a:endParaRPr>
          </a:p>
          <a:p>
            <a:pPr indent="0">
              <a:lnSpc>
                <a:spcPct val="100000"/>
              </a:lnSpc>
              <a:buNone/>
              <a:tabLst>
                <a:tab pos="0" algn="l"/>
              </a:tabLst>
            </a:pPr>
            <a:endParaRPr lang="fr-FR" sz="2000" b="0" strike="noStrike" spc="-1" dirty="0">
              <a:solidFill>
                <a:srgbClr val="000000"/>
              </a:solidFill>
              <a:latin typeface="Arial"/>
            </a:endParaRPr>
          </a:p>
        </p:txBody>
      </p:sp>
      <p:sp>
        <p:nvSpPr>
          <p:cNvPr id="487" name="PlaceHolder 3"/>
          <p:cNvSpPr>
            <a:spLocks noGrp="1"/>
          </p:cNvSpPr>
          <p:nvPr>
            <p:ph type="sldNum" idx="56"/>
          </p:nvPr>
        </p:nvSpPr>
        <p:spPr>
          <a:xfrm>
            <a:off x="4278960" y="10157400"/>
            <a:ext cx="3276360" cy="529920"/>
          </a:xfrm>
          <a:prstGeom prst="rect">
            <a:avLst/>
          </a:prstGeom>
          <a:noFill/>
          <a:ln w="0">
            <a:noFill/>
          </a:ln>
        </p:spPr>
        <p:txBody>
          <a:bodyPr lIns="0" tIns="0" rIns="0" bIns="0" anchor="b">
            <a:noAutofit/>
          </a:bodyPr>
          <a:lstStyle>
            <a:lvl1pPr indent="0" algn="r">
              <a:lnSpc>
                <a:spcPct val="100000"/>
              </a:lnSpc>
              <a:buNone/>
              <a:tabLst>
                <a:tab pos="0" algn="l"/>
              </a:tabLst>
              <a:defRPr lang="fr-FR" sz="1400" b="0" strike="noStrike" spc="-1">
                <a:solidFill>
                  <a:srgbClr val="000000"/>
                </a:solidFill>
                <a:latin typeface="Times New Roman"/>
              </a:defRPr>
            </a:lvl1pPr>
          </a:lstStyle>
          <a:p>
            <a:pPr indent="0" algn="r">
              <a:lnSpc>
                <a:spcPct val="100000"/>
              </a:lnSpc>
              <a:buNone/>
              <a:tabLst>
                <a:tab pos="0" algn="l"/>
              </a:tabLst>
            </a:pPr>
            <a:fld id="{9AA426BD-66A6-4E99-BE35-42135471941E}" type="slidenum">
              <a:rPr lang="fr-FR" sz="1400" b="0" strike="noStrike" spc="-1">
                <a:solidFill>
                  <a:srgbClr val="000000"/>
                </a:solidFill>
                <a:latin typeface="Times New Roman"/>
              </a:rPr>
              <a:t>22</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4006099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PlaceHolder 1"/>
          <p:cNvSpPr>
            <a:spLocks noGrp="1" noRot="1" noChangeAspect="1"/>
          </p:cNvSpPr>
          <p:nvPr>
            <p:ph type="sldImg"/>
          </p:nvPr>
        </p:nvSpPr>
        <p:spPr>
          <a:xfrm>
            <a:off x="0" y="812800"/>
            <a:ext cx="0" cy="0"/>
          </a:xfrm>
          <a:prstGeom prst="rect">
            <a:avLst/>
          </a:prstGeom>
          <a:ln w="0">
            <a:noFill/>
          </a:ln>
        </p:spPr>
      </p:sp>
      <p:sp>
        <p:nvSpPr>
          <p:cNvPr id="486" name="PlaceHolder 2"/>
          <p:cNvSpPr>
            <a:spLocks noGrp="1"/>
          </p:cNvSpPr>
          <p:nvPr>
            <p:ph type="body"/>
          </p:nvPr>
        </p:nvSpPr>
        <p:spPr>
          <a:xfrm>
            <a:off x="756000" y="5078520"/>
            <a:ext cx="6043320" cy="4806720"/>
          </a:xfrm>
          <a:prstGeom prst="rect">
            <a:avLst/>
          </a:prstGeom>
          <a:noFill/>
          <a:ln w="0">
            <a:noFill/>
          </a:ln>
        </p:spPr>
        <p:txBody>
          <a:bodyPr lIns="0" tIns="0" rIns="0" bIns="0" anchor="t">
            <a:noAutofit/>
          </a:bodyPr>
          <a:lstStyle/>
          <a:p>
            <a:pPr indent="0">
              <a:lnSpc>
                <a:spcPct val="100000"/>
              </a:lnSpc>
              <a:buNone/>
              <a:tabLst>
                <a:tab pos="0" algn="l"/>
              </a:tabLst>
            </a:pPr>
            <a:endParaRPr lang="fr-FR" sz="2000" b="0" strike="noStrike" spc="-1" dirty="0">
              <a:solidFill>
                <a:srgbClr val="000000"/>
              </a:solidFill>
              <a:latin typeface="Arial"/>
            </a:endParaRPr>
          </a:p>
        </p:txBody>
      </p:sp>
      <p:sp>
        <p:nvSpPr>
          <p:cNvPr id="487" name="PlaceHolder 3"/>
          <p:cNvSpPr>
            <a:spLocks noGrp="1"/>
          </p:cNvSpPr>
          <p:nvPr>
            <p:ph type="sldNum" idx="56"/>
          </p:nvPr>
        </p:nvSpPr>
        <p:spPr>
          <a:xfrm>
            <a:off x="4278960" y="10157400"/>
            <a:ext cx="3276360" cy="529920"/>
          </a:xfrm>
          <a:prstGeom prst="rect">
            <a:avLst/>
          </a:prstGeom>
          <a:noFill/>
          <a:ln w="0">
            <a:noFill/>
          </a:ln>
        </p:spPr>
        <p:txBody>
          <a:bodyPr lIns="0" tIns="0" rIns="0" bIns="0" anchor="b">
            <a:noAutofit/>
          </a:bodyPr>
          <a:lstStyle>
            <a:lvl1pPr indent="0" algn="r">
              <a:lnSpc>
                <a:spcPct val="100000"/>
              </a:lnSpc>
              <a:buNone/>
              <a:tabLst>
                <a:tab pos="0" algn="l"/>
              </a:tabLst>
              <a:defRPr lang="fr-FR" sz="1400" b="0" strike="noStrike" spc="-1">
                <a:solidFill>
                  <a:srgbClr val="000000"/>
                </a:solidFill>
                <a:latin typeface="Times New Roman"/>
              </a:defRPr>
            </a:lvl1pPr>
          </a:lstStyle>
          <a:p>
            <a:pPr indent="0" algn="r">
              <a:lnSpc>
                <a:spcPct val="100000"/>
              </a:lnSpc>
              <a:buNone/>
              <a:tabLst>
                <a:tab pos="0" algn="l"/>
              </a:tabLst>
            </a:pPr>
            <a:fld id="{9AA426BD-66A6-4E99-BE35-42135471941E}" type="slidenum">
              <a:rPr lang="fr-FR" sz="1400" b="0" strike="noStrike" spc="-1">
                <a:solidFill>
                  <a:srgbClr val="000000"/>
                </a:solidFill>
                <a:latin typeface="Times New Roman"/>
              </a:rPr>
              <a:t>23</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402903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dirty="0"/>
              <a:t>Blissdata is an in-memory database based on Redis.</a:t>
            </a:r>
          </a:p>
          <a:p>
            <a:endParaRPr lang="en-US" dirty="0"/>
          </a:p>
          <a:p>
            <a:r>
              <a:rPr lang="en-US" dirty="0"/>
              <a:t>When BLISS starts a scan it creates a new scan instance in Blissdata, fills with metadata and assigns Redis data streams to it.   Then the streams are fed with counter data through the scan.  In the case of LIMA and LIMA2 those streams are only references to LIMA or to the files in disk created by LIMA.</a:t>
            </a:r>
          </a:p>
          <a:p>
            <a:endParaRPr lang="en-US" dirty="0"/>
          </a:p>
          <a:p>
            <a:r>
              <a:rPr lang="en-US" dirty="0"/>
              <a:t>Scans data and metadata are then buffered in blissdata and accessible as far as memory allows.   Data consumers (such as automatic processing or visualization) can obtain all data from blissdata.   This mechanism decouples producers (BLISS, LIMA) from consumers.</a:t>
            </a:r>
          </a:p>
          <a:p>
            <a:endParaRPr lang="en-US" dirty="0"/>
          </a:p>
          <a:p>
            <a:r>
              <a:rPr lang="en-US" dirty="0"/>
              <a:t>To store data in its final HDF5 files, a special consumer, </a:t>
            </a:r>
            <a:r>
              <a:rPr lang="en-US" dirty="0" err="1"/>
              <a:t>NexusWriter</a:t>
            </a:r>
            <a:r>
              <a:rPr lang="en-US" dirty="0"/>
              <a:t>, is continuously scanning for new data. </a:t>
            </a:r>
          </a:p>
          <a:p>
            <a:endParaRPr lang="en-US" dirty="0"/>
          </a:p>
          <a:p>
            <a:r>
              <a:rPr lang="en-US" dirty="0"/>
              <a:t>This component is an orchestrator and can be included with other controls systems.  It has been successfully tested with Sardana (ALBA) and with </a:t>
            </a:r>
            <a:r>
              <a:rPr lang="en-US" dirty="0" err="1"/>
              <a:t>bluesky</a:t>
            </a:r>
            <a:r>
              <a:rPr lang="en-US" dirty="0"/>
              <a:t> at DESY.</a:t>
            </a:r>
          </a:p>
          <a:p>
            <a:endParaRPr lang="en-US" dirty="0"/>
          </a:p>
        </p:txBody>
      </p:sp>
      <p:sp>
        <p:nvSpPr>
          <p:cNvPr id="4" name="Slide Number Placeholder 3"/>
          <p:cNvSpPr>
            <a:spLocks noGrp="1"/>
          </p:cNvSpPr>
          <p:nvPr>
            <p:ph type="sldNum" idx="23"/>
          </p:nvPr>
        </p:nvSpPr>
        <p:spPr/>
        <p:txBody>
          <a:bodyPr/>
          <a:lstStyle/>
          <a:p>
            <a:pPr indent="0" algn="r">
              <a:buNone/>
            </a:pPr>
            <a:fld id="{7AF2D0FB-6471-47A6-945D-CAD201D479E5}" type="slidenum">
              <a:rPr lang="fr-FR" sz="1400" b="0" strike="noStrike" spc="-1" smtClean="0">
                <a:solidFill>
                  <a:srgbClr val="000000"/>
                </a:solidFill>
                <a:latin typeface="Times New Roman"/>
              </a:rPr>
              <a:t>24</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163550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217488" y="812800"/>
            <a:ext cx="7124700" cy="4008438"/>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72DA866-2ECD-DE1F-9131-5FEFC7B5DC89}" type="slidenum">
              <a:rPr/>
              <a:t>25</a:t>
            </a:fld>
            <a:endParaRPr/>
          </a:p>
        </p:txBody>
      </p:sp>
    </p:spTree>
    <p:extLst>
      <p:ext uri="{BB962C8B-B14F-4D97-AF65-F5344CB8AC3E}">
        <p14:creationId xmlns:p14="http://schemas.microsoft.com/office/powerpoint/2010/main" val="3565194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217488" y="812800"/>
            <a:ext cx="7124700" cy="4008438"/>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72DA866-2ECD-DE1F-9131-5FEFC7B5DC89}" type="slidenum">
              <a:rPr/>
              <a:t>27</a:t>
            </a:fld>
            <a:endParaRPr/>
          </a:p>
        </p:txBody>
      </p:sp>
    </p:spTree>
    <p:extLst>
      <p:ext uri="{BB962C8B-B14F-4D97-AF65-F5344CB8AC3E}">
        <p14:creationId xmlns:p14="http://schemas.microsoft.com/office/powerpoint/2010/main" val="74254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PlaceHolder 1"/>
          <p:cNvSpPr>
            <a:spLocks noGrp="1" noRot="1" noChangeAspect="1"/>
          </p:cNvSpPr>
          <p:nvPr>
            <p:ph type="sldImg"/>
          </p:nvPr>
        </p:nvSpPr>
        <p:spPr>
          <a:xfrm>
            <a:off x="388938" y="685800"/>
            <a:ext cx="6059487" cy="3408363"/>
          </a:xfrm>
          <a:prstGeom prst="rect">
            <a:avLst/>
          </a:prstGeom>
          <a:ln w="0">
            <a:noFill/>
          </a:ln>
        </p:spPr>
      </p:sp>
      <p:sp>
        <p:nvSpPr>
          <p:cNvPr id="492" name="PlaceHolder 2"/>
          <p:cNvSpPr>
            <a:spLocks noGrp="1"/>
          </p:cNvSpPr>
          <p:nvPr>
            <p:ph type="body"/>
          </p:nvPr>
        </p:nvSpPr>
        <p:spPr>
          <a:xfrm>
            <a:off x="685800" y="4343400"/>
            <a:ext cx="5465880" cy="409428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493" name="PlaceHolder 3"/>
          <p:cNvSpPr>
            <a:spLocks noGrp="1"/>
          </p:cNvSpPr>
          <p:nvPr>
            <p:ph type="sldNum" idx="58"/>
          </p:nvPr>
        </p:nvSpPr>
        <p:spPr>
          <a:xfrm>
            <a:off x="3884760" y="8685360"/>
            <a:ext cx="2951280" cy="43668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fr-FR" sz="1200" b="0" strike="noStrike" spc="-1">
                <a:solidFill>
                  <a:srgbClr val="000000"/>
                </a:solidFill>
                <a:latin typeface="Times New Roman"/>
                <a:ea typeface="+mn-ea"/>
              </a:defRPr>
            </a:lvl1pPr>
          </a:lstStyle>
          <a:p>
            <a:pPr indent="0" algn="r" defTabSz="914400">
              <a:lnSpc>
                <a:spcPct val="100000"/>
              </a:lnSpc>
              <a:buNone/>
              <a:tabLst>
                <a:tab pos="0" algn="l"/>
              </a:tabLst>
            </a:pPr>
            <a:fld id="{11421EAF-CDEE-4E27-AA21-207BB1C0D9B7}" type="slidenum">
              <a:rPr lang="fr-FR" sz="1200" b="0" strike="noStrike" spc="-1">
                <a:solidFill>
                  <a:srgbClr val="000000"/>
                </a:solidFill>
                <a:latin typeface="Times New Roman"/>
                <a:ea typeface="+mn-ea"/>
              </a:rPr>
              <a:t>28</a:t>
            </a:fld>
            <a:endParaRPr lang="fr-FR"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dirty="0"/>
              <a:t>What is the problem to solve? The handling of bigger and faster </a:t>
            </a:r>
            <a:r>
              <a:rPr lang="en-US" dirty="0" err="1"/>
              <a:t>dectors</a:t>
            </a:r>
            <a:r>
              <a:rPr lang="en-US" dirty="0"/>
              <a:t> and the management of the data they produced. Already with current data volumes we observe that the time leading from experiment to publication has slowed down.  The users dependent more and more on beamline scientists to digest those volumes of data and produce scientific results. Automation of processing whenever possible is mandatory.</a:t>
            </a:r>
          </a:p>
          <a:p>
            <a:endParaRPr lang="en-US" dirty="0"/>
          </a:p>
          <a:p>
            <a:r>
              <a:rPr lang="en-US" dirty="0"/>
              <a:t>Other than the IT resources, the software components of the strategy are shown here:</a:t>
            </a:r>
          </a:p>
          <a:p>
            <a:pPr marL="171450" indent="-171450">
              <a:buFontTx/>
              <a:buChar char="-"/>
            </a:pPr>
            <a:r>
              <a:rPr lang="en-US" dirty="0"/>
              <a:t>LIMA2 for the control and detector data acquisition</a:t>
            </a:r>
          </a:p>
          <a:p>
            <a:pPr marL="171450" indent="-171450">
              <a:buFontTx/>
              <a:buChar char="-"/>
            </a:pPr>
            <a:r>
              <a:rPr lang="en-US" dirty="0"/>
              <a:t>BLISS for the experimental sequences and instrumentation control</a:t>
            </a:r>
          </a:p>
          <a:p>
            <a:pPr marL="171450" indent="-171450">
              <a:buFontTx/>
              <a:buChar char="-"/>
            </a:pPr>
            <a:r>
              <a:rPr lang="en-US" dirty="0"/>
              <a:t>EWOKS as the data processing automation component</a:t>
            </a:r>
          </a:p>
          <a:p>
            <a:pPr marL="171450" indent="-171450">
              <a:buFontTx/>
              <a:buChar char="-"/>
            </a:pPr>
            <a:r>
              <a:rPr lang="en-US" dirty="0"/>
              <a:t>DRAC is our solution addressing the data management and other aspects such as our data policy</a:t>
            </a:r>
          </a:p>
        </p:txBody>
      </p:sp>
      <p:sp>
        <p:nvSpPr>
          <p:cNvPr id="4" name="Slide Number Placeholder 3"/>
          <p:cNvSpPr>
            <a:spLocks noGrp="1"/>
          </p:cNvSpPr>
          <p:nvPr>
            <p:ph type="sldNum" idx="23"/>
          </p:nvPr>
        </p:nvSpPr>
        <p:spPr/>
        <p:txBody>
          <a:bodyPr/>
          <a:lstStyle/>
          <a:p>
            <a:pPr indent="0" algn="r">
              <a:buNone/>
            </a:pPr>
            <a:fld id="{7AF2D0FB-6471-47A6-945D-CAD201D479E5}" type="slidenum">
              <a:rPr lang="fr-FR" sz="1400" b="0" strike="noStrike" spc="-1" smtClean="0">
                <a:solidFill>
                  <a:srgbClr val="000000"/>
                </a:solidFill>
                <a:latin typeface="Times New Roman"/>
              </a:rPr>
              <a:t>11</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2002812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dirty="0"/>
              <a:t>The “upgrade” of LIMA is LIMA2 – (there was a dedicated presentation this morning by Samuel </a:t>
            </a:r>
            <a:r>
              <a:rPr lang="en-US" dirty="0" err="1"/>
              <a:t>Debionne</a:t>
            </a:r>
            <a:r>
              <a:rPr lang="en-US" dirty="0"/>
              <a:t> – I hope you could enjoy it)</a:t>
            </a:r>
          </a:p>
          <a:p>
            <a:endParaRPr lang="en-US" dirty="0"/>
          </a:p>
          <a:p>
            <a:r>
              <a:rPr lang="en-US" dirty="0"/>
              <a:t>LIMA2 keys are parallelization and scalability.</a:t>
            </a:r>
          </a:p>
          <a:p>
            <a:r>
              <a:rPr lang="en-US" dirty="0"/>
              <a:t>Other that the acquisition it offers an advanced data reduction component.  If LIMA already offers basic processing such as ROI, Binning, flatfield corrections.  LIMA2 aims for powerful data reduction. For example: azimuthal integration of all frames, </a:t>
            </a:r>
            <a:r>
              <a:rPr lang="en-US" dirty="0" err="1"/>
              <a:t>peakfinding</a:t>
            </a:r>
            <a:r>
              <a:rPr lang="en-US" dirty="0"/>
              <a:t>…</a:t>
            </a:r>
          </a:p>
          <a:p>
            <a:endParaRPr lang="en-US" dirty="0"/>
          </a:p>
          <a:p>
            <a:r>
              <a:rPr lang="en-US" dirty="0"/>
              <a:t>To </a:t>
            </a:r>
            <a:r>
              <a:rPr lang="en-US" dirty="0" err="1"/>
              <a:t>soustain</a:t>
            </a:r>
            <a:r>
              <a:rPr lang="en-US" dirty="0"/>
              <a:t> high frame rates and these processing we chose a multi-receiver architecture.   (read ID29 box)</a:t>
            </a:r>
          </a:p>
        </p:txBody>
      </p:sp>
      <p:sp>
        <p:nvSpPr>
          <p:cNvPr id="4" name="Slide Number Placeholder 3"/>
          <p:cNvSpPr>
            <a:spLocks noGrp="1"/>
          </p:cNvSpPr>
          <p:nvPr>
            <p:ph type="sldNum" idx="23"/>
          </p:nvPr>
        </p:nvSpPr>
        <p:spPr/>
        <p:txBody>
          <a:bodyPr/>
          <a:lstStyle/>
          <a:p>
            <a:pPr indent="0" algn="r">
              <a:buNone/>
            </a:pPr>
            <a:fld id="{7AF2D0FB-6471-47A6-945D-CAD201D479E5}" type="slidenum">
              <a:rPr lang="fr-FR" sz="1400" b="0" strike="noStrike" spc="-1" smtClean="0">
                <a:solidFill>
                  <a:srgbClr val="000000"/>
                </a:solidFill>
                <a:latin typeface="Times New Roman"/>
              </a:rPr>
              <a:t>12</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3589715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dirty="0"/>
              <a:t>Then, we have BLISS.</a:t>
            </a:r>
          </a:p>
          <a:p>
            <a:r>
              <a:rPr lang="en-US" dirty="0"/>
              <a:t>BLISS was developed and deployed along the EBS.  It is our data acquisition sequencer.  </a:t>
            </a:r>
          </a:p>
          <a:p>
            <a:r>
              <a:rPr lang="en-US" dirty="0"/>
              <a:t>BLISS is the interface to experimental sequences, either through CLI or through graphical applications that connect through a rest-</a:t>
            </a:r>
            <a:r>
              <a:rPr lang="en-US" dirty="0" err="1"/>
              <a:t>api</a:t>
            </a:r>
            <a:r>
              <a:rPr lang="en-US" dirty="0"/>
              <a:t> to BLISS. There is project not described here for web graphical applications, Daiquiri.</a:t>
            </a:r>
          </a:p>
          <a:p>
            <a:r>
              <a:rPr lang="en-US" dirty="0"/>
              <a:t>BLISS command line is a pure python interface.  Between many other features, BLISS is the component in charge of scanning (fast scanning included) and user scripts.  BLISS through the scans builds the correlation between data. It publishes scan info and metadata as datasets to our data catalog.  It delegates the handling of the data produced to the following component: blissdata</a:t>
            </a:r>
          </a:p>
        </p:txBody>
      </p:sp>
      <p:sp>
        <p:nvSpPr>
          <p:cNvPr id="4" name="Slide Number Placeholder 3"/>
          <p:cNvSpPr>
            <a:spLocks noGrp="1"/>
          </p:cNvSpPr>
          <p:nvPr>
            <p:ph type="sldNum" idx="23"/>
          </p:nvPr>
        </p:nvSpPr>
        <p:spPr/>
        <p:txBody>
          <a:bodyPr/>
          <a:lstStyle/>
          <a:p>
            <a:pPr indent="0" algn="r">
              <a:buNone/>
            </a:pPr>
            <a:fld id="{7AF2D0FB-6471-47A6-945D-CAD201D479E5}" type="slidenum">
              <a:rPr lang="fr-FR" sz="1400" b="0" strike="noStrike" spc="-1" smtClean="0">
                <a:solidFill>
                  <a:srgbClr val="000000"/>
                </a:solidFill>
                <a:latin typeface="Times New Roman"/>
              </a:rPr>
              <a:t>15</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2258231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dirty="0"/>
              <a:t>Blissdata is an in-memory database based on Redis.</a:t>
            </a:r>
          </a:p>
          <a:p>
            <a:endParaRPr lang="en-US" dirty="0"/>
          </a:p>
          <a:p>
            <a:r>
              <a:rPr lang="en-US" dirty="0"/>
              <a:t>When BLISS starts a scan it creates a new scan instance in Blissdata, fills with metadata and assigns Redis data streams to it.   Then the streams are fed with counter data through the scan.  In the case of LIMA and LIMA2 those streams are only references to LIMA or to the files in disk created by LIMA.</a:t>
            </a:r>
          </a:p>
          <a:p>
            <a:endParaRPr lang="en-US" dirty="0"/>
          </a:p>
          <a:p>
            <a:r>
              <a:rPr lang="en-US" dirty="0"/>
              <a:t>Scans data and metadata are then buffered in blissdata and accessible as far as memory allows.   Data consumers (such as automatic processing or visualization) can obtain all data from blissdata.   This mechanism decouples producers (BLISS, LIMA) from consumers.</a:t>
            </a:r>
          </a:p>
          <a:p>
            <a:endParaRPr lang="en-US" dirty="0"/>
          </a:p>
          <a:p>
            <a:r>
              <a:rPr lang="en-US" dirty="0"/>
              <a:t>To store data in its final HDF5 files, a special consumer, </a:t>
            </a:r>
            <a:r>
              <a:rPr lang="en-US" dirty="0" err="1"/>
              <a:t>NexusWriter</a:t>
            </a:r>
            <a:r>
              <a:rPr lang="en-US" dirty="0"/>
              <a:t>, is continuously scanning for new data. </a:t>
            </a:r>
          </a:p>
          <a:p>
            <a:endParaRPr lang="en-US" dirty="0"/>
          </a:p>
          <a:p>
            <a:r>
              <a:rPr lang="en-US" dirty="0"/>
              <a:t>This component is an orchestrator and can be included with other controls systems.  It has been successfully tested with Sardana (ALBA) and with </a:t>
            </a:r>
            <a:r>
              <a:rPr lang="en-US" dirty="0" err="1"/>
              <a:t>bluesky</a:t>
            </a:r>
            <a:r>
              <a:rPr lang="en-US" dirty="0"/>
              <a:t> at DESY.</a:t>
            </a:r>
          </a:p>
          <a:p>
            <a:endParaRPr lang="en-US" dirty="0"/>
          </a:p>
        </p:txBody>
      </p:sp>
      <p:sp>
        <p:nvSpPr>
          <p:cNvPr id="4" name="Slide Number Placeholder 3"/>
          <p:cNvSpPr>
            <a:spLocks noGrp="1"/>
          </p:cNvSpPr>
          <p:nvPr>
            <p:ph type="sldNum" idx="23"/>
          </p:nvPr>
        </p:nvSpPr>
        <p:spPr/>
        <p:txBody>
          <a:bodyPr/>
          <a:lstStyle/>
          <a:p>
            <a:pPr indent="0" algn="r">
              <a:buNone/>
            </a:pPr>
            <a:fld id="{7AF2D0FB-6471-47A6-945D-CAD201D479E5}" type="slidenum">
              <a:rPr lang="fr-FR" sz="1400" b="0" strike="noStrike" spc="-1" smtClean="0">
                <a:solidFill>
                  <a:srgbClr val="000000"/>
                </a:solidFill>
                <a:latin typeface="Times New Roman"/>
              </a:rPr>
              <a:t>16</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421993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dirty="0"/>
              <a:t>Blissdata is an in-memory database based on Redis.</a:t>
            </a:r>
          </a:p>
          <a:p>
            <a:endParaRPr lang="en-US" dirty="0"/>
          </a:p>
          <a:p>
            <a:r>
              <a:rPr lang="en-US" dirty="0"/>
              <a:t>When BLISS starts a scan it creates a new scan instance in Blissdata, fills with metadata and assigns Redis data streams to it.   Then the streams are fed with counter data through the scan.  In the case of LIMA and LIMA2 those streams are only references to LIMA or to the files in disk created by LIMA.</a:t>
            </a:r>
          </a:p>
          <a:p>
            <a:endParaRPr lang="en-US" dirty="0"/>
          </a:p>
          <a:p>
            <a:r>
              <a:rPr lang="en-US" dirty="0"/>
              <a:t>Scans data and metadata are then buffered in blissdata and accessible as far as memory allows.   Data consumers (such as automatic processing or visualization) can obtain all data from blissdata.   This mechanism decouples producers (BLISS, LIMA) from consumers.</a:t>
            </a:r>
          </a:p>
          <a:p>
            <a:endParaRPr lang="en-US" dirty="0"/>
          </a:p>
          <a:p>
            <a:r>
              <a:rPr lang="en-US" dirty="0"/>
              <a:t>To store data in its final HDF5 files, a special consumer, </a:t>
            </a:r>
            <a:r>
              <a:rPr lang="en-US" dirty="0" err="1"/>
              <a:t>NexusWriter</a:t>
            </a:r>
            <a:r>
              <a:rPr lang="en-US" dirty="0"/>
              <a:t>, is continuously scanning for new data. </a:t>
            </a:r>
          </a:p>
          <a:p>
            <a:endParaRPr lang="en-US" dirty="0"/>
          </a:p>
          <a:p>
            <a:r>
              <a:rPr lang="en-US" dirty="0"/>
              <a:t>This component is an orchestrator and can be included with other controls systems.  It has been successfully tested with Sardana (ALBA) and with </a:t>
            </a:r>
            <a:r>
              <a:rPr lang="en-US" dirty="0" err="1"/>
              <a:t>bluesky</a:t>
            </a:r>
            <a:r>
              <a:rPr lang="en-US" dirty="0"/>
              <a:t> at DESY.</a:t>
            </a:r>
          </a:p>
          <a:p>
            <a:endParaRPr lang="en-US" dirty="0"/>
          </a:p>
        </p:txBody>
      </p:sp>
      <p:sp>
        <p:nvSpPr>
          <p:cNvPr id="4" name="Slide Number Placeholder 3"/>
          <p:cNvSpPr>
            <a:spLocks noGrp="1"/>
          </p:cNvSpPr>
          <p:nvPr>
            <p:ph type="sldNum" idx="23"/>
          </p:nvPr>
        </p:nvSpPr>
        <p:spPr/>
        <p:txBody>
          <a:bodyPr/>
          <a:lstStyle/>
          <a:p>
            <a:pPr indent="0" algn="r">
              <a:buNone/>
            </a:pPr>
            <a:fld id="{7AF2D0FB-6471-47A6-945D-CAD201D479E5}" type="slidenum">
              <a:rPr lang="fr-FR" sz="1400" b="0" strike="noStrike" spc="-1" smtClean="0">
                <a:solidFill>
                  <a:srgbClr val="000000"/>
                </a:solidFill>
                <a:latin typeface="Times New Roman"/>
              </a:rPr>
              <a:t>18</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91734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dirty="0"/>
              <a:t>Blissdata is an in-memory database based on Redis.</a:t>
            </a:r>
          </a:p>
          <a:p>
            <a:endParaRPr lang="en-US" dirty="0"/>
          </a:p>
          <a:p>
            <a:r>
              <a:rPr lang="en-US" dirty="0"/>
              <a:t>When BLISS starts a scan it creates a new scan instance in Blissdata, fills with metadata and assigns Redis data streams to it.   Then the streams are fed with counter data through the scan.  In the case of LIMA and LIMA2 those streams are only references to LIMA or to the files in disk created by LIMA.</a:t>
            </a:r>
          </a:p>
          <a:p>
            <a:endParaRPr lang="en-US" dirty="0"/>
          </a:p>
          <a:p>
            <a:r>
              <a:rPr lang="en-US" dirty="0"/>
              <a:t>Scans data and metadata are then buffered in blissdata and accessible as far as memory allows.   Data consumers (such as automatic processing or visualization) can obtain all data from blissdata.   This mechanism decouples producers (BLISS, LIMA) from consumers.</a:t>
            </a:r>
          </a:p>
          <a:p>
            <a:endParaRPr lang="en-US" dirty="0"/>
          </a:p>
          <a:p>
            <a:r>
              <a:rPr lang="en-US" dirty="0"/>
              <a:t>To store data in its final HDF5 files, a special consumer, </a:t>
            </a:r>
            <a:r>
              <a:rPr lang="en-US" dirty="0" err="1"/>
              <a:t>NexusWriter</a:t>
            </a:r>
            <a:r>
              <a:rPr lang="en-US" dirty="0"/>
              <a:t>, is continuously scanning for new data. </a:t>
            </a:r>
          </a:p>
          <a:p>
            <a:endParaRPr lang="en-US" dirty="0"/>
          </a:p>
          <a:p>
            <a:r>
              <a:rPr lang="en-US" dirty="0"/>
              <a:t>This component is an orchestrator and can be included with other controls systems.  It has been successfully tested with Sardana (ALBA) and with </a:t>
            </a:r>
            <a:r>
              <a:rPr lang="en-US" dirty="0" err="1"/>
              <a:t>bluesky</a:t>
            </a:r>
            <a:r>
              <a:rPr lang="en-US" dirty="0"/>
              <a:t> at DESY.</a:t>
            </a:r>
          </a:p>
          <a:p>
            <a:endParaRPr lang="en-US" dirty="0"/>
          </a:p>
        </p:txBody>
      </p:sp>
      <p:sp>
        <p:nvSpPr>
          <p:cNvPr id="4" name="Slide Number Placeholder 3"/>
          <p:cNvSpPr>
            <a:spLocks noGrp="1"/>
          </p:cNvSpPr>
          <p:nvPr>
            <p:ph type="sldNum" idx="23"/>
          </p:nvPr>
        </p:nvSpPr>
        <p:spPr/>
        <p:txBody>
          <a:bodyPr/>
          <a:lstStyle/>
          <a:p>
            <a:pPr indent="0" algn="r">
              <a:buNone/>
            </a:pPr>
            <a:fld id="{7AF2D0FB-6471-47A6-945D-CAD201D479E5}" type="slidenum">
              <a:rPr lang="fr-FR" sz="1400" b="0" strike="noStrike" spc="-1" smtClean="0">
                <a:solidFill>
                  <a:srgbClr val="000000"/>
                </a:solidFill>
                <a:latin typeface="Times New Roman"/>
              </a:rPr>
              <a:t>19</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99059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PlaceHolder 1"/>
          <p:cNvSpPr>
            <a:spLocks noGrp="1" noRot="1" noChangeAspect="1"/>
          </p:cNvSpPr>
          <p:nvPr>
            <p:ph type="sldImg"/>
          </p:nvPr>
        </p:nvSpPr>
        <p:spPr>
          <a:xfrm>
            <a:off x="0" y="812800"/>
            <a:ext cx="0" cy="0"/>
          </a:xfrm>
          <a:prstGeom prst="rect">
            <a:avLst/>
          </a:prstGeom>
          <a:ln w="0">
            <a:noFill/>
          </a:ln>
        </p:spPr>
      </p:sp>
      <p:sp>
        <p:nvSpPr>
          <p:cNvPr id="483" name="PlaceHolder 2"/>
          <p:cNvSpPr>
            <a:spLocks noGrp="1"/>
          </p:cNvSpPr>
          <p:nvPr>
            <p:ph type="body"/>
          </p:nvPr>
        </p:nvSpPr>
        <p:spPr>
          <a:xfrm>
            <a:off x="407340" y="612537"/>
            <a:ext cx="6043320" cy="4806720"/>
          </a:xfrm>
          <a:prstGeom prst="rect">
            <a:avLst/>
          </a:prstGeom>
          <a:noFill/>
          <a:ln w="0">
            <a:noFill/>
          </a:ln>
        </p:spPr>
        <p:txBody>
          <a:bodyPr lIns="0" tIns="0" rIns="0" bIns="0" anchor="t">
            <a:noAutofit/>
          </a:bodyPr>
          <a:lstStyle/>
          <a:p>
            <a:pPr marL="0" indent="0">
              <a:lnSpc>
                <a:spcPct val="100000"/>
              </a:lnSpc>
              <a:buClr>
                <a:srgbClr val="000000"/>
              </a:buClr>
              <a:buFont typeface="Arial"/>
              <a:buNone/>
              <a:tabLst>
                <a:tab pos="0" algn="l"/>
              </a:tabLst>
            </a:pPr>
            <a:r>
              <a:rPr lang="fr-FR" sz="2000" b="1" strike="noStrike" spc="-1" dirty="0">
                <a:solidFill>
                  <a:srgbClr val="000000"/>
                </a:solidFill>
                <a:latin typeface="Arial"/>
              </a:rPr>
              <a:t>EWOKS </a:t>
            </a:r>
            <a:r>
              <a:rPr lang="fr-FR" sz="2000" b="1" strike="noStrike" spc="-1" dirty="0" err="1">
                <a:solidFill>
                  <a:srgbClr val="000000"/>
                </a:solidFill>
                <a:latin typeface="Arial"/>
              </a:rPr>
              <a:t>is</a:t>
            </a:r>
            <a:r>
              <a:rPr lang="fr-FR" sz="2000" b="1" strike="noStrike" spc="-1" dirty="0">
                <a:solidFill>
                  <a:srgbClr val="000000"/>
                </a:solidFill>
                <a:latin typeface="Arial"/>
              </a:rPr>
              <a:t> the component in charge of data </a:t>
            </a:r>
            <a:r>
              <a:rPr lang="fr-FR" sz="2000" b="1" strike="noStrike" spc="-1" dirty="0" err="1">
                <a:solidFill>
                  <a:srgbClr val="000000"/>
                </a:solidFill>
                <a:latin typeface="Arial"/>
              </a:rPr>
              <a:t>processing</a:t>
            </a:r>
            <a:r>
              <a:rPr lang="fr-FR" sz="2000" b="1" strike="noStrike" spc="-1" dirty="0">
                <a:solidFill>
                  <a:srgbClr val="000000"/>
                </a:solidFill>
                <a:latin typeface="Arial"/>
              </a:rPr>
              <a:t> automation</a:t>
            </a:r>
          </a:p>
          <a:p>
            <a:pPr marL="0" indent="0">
              <a:lnSpc>
                <a:spcPct val="100000"/>
              </a:lnSpc>
              <a:buClr>
                <a:srgbClr val="000000"/>
              </a:buClr>
              <a:buFont typeface="Arial"/>
              <a:buNone/>
              <a:tabLst>
                <a:tab pos="0" algn="l"/>
              </a:tabLst>
            </a:pPr>
            <a:r>
              <a:rPr lang="fr-FR" sz="2000" b="1" strike="noStrike" spc="-1" dirty="0">
                <a:solidFill>
                  <a:srgbClr val="000000"/>
                </a:solidFill>
                <a:latin typeface="Arial"/>
              </a:rPr>
              <a:t>Description</a:t>
            </a:r>
          </a:p>
          <a:p>
            <a:pPr marL="0" indent="0">
              <a:lnSpc>
                <a:spcPct val="100000"/>
              </a:lnSpc>
              <a:buClr>
                <a:srgbClr val="000000"/>
              </a:buClr>
              <a:buFont typeface="Arial"/>
              <a:buNone/>
              <a:tabLst>
                <a:tab pos="0" algn="l"/>
              </a:tabLst>
            </a:pPr>
            <a:r>
              <a:rPr lang="fr-FR" sz="2000" b="1" strike="noStrike" spc="-1" dirty="0">
                <a:solidFill>
                  <a:srgbClr val="000000"/>
                </a:solidFill>
                <a:latin typeface="Arial"/>
              </a:rPr>
              <a:t>Meta workflow system (can </a:t>
            </a:r>
            <a:r>
              <a:rPr lang="fr-FR" sz="2000" b="1" strike="noStrike" spc="-1" dirty="0" err="1">
                <a:solidFill>
                  <a:srgbClr val="000000"/>
                </a:solidFill>
                <a:latin typeface="Arial"/>
              </a:rPr>
              <a:t>execute</a:t>
            </a:r>
            <a:r>
              <a:rPr lang="fr-FR" sz="2000" b="1" strike="noStrike" spc="-1" dirty="0">
                <a:solidFill>
                  <a:srgbClr val="000000"/>
                </a:solidFill>
                <a:latin typeface="Arial"/>
              </a:rPr>
              <a:t> orange, </a:t>
            </a:r>
            <a:r>
              <a:rPr lang="fr-FR" sz="2000" b="1" strike="noStrike" spc="-1" dirty="0" err="1">
                <a:solidFill>
                  <a:srgbClr val="000000"/>
                </a:solidFill>
                <a:latin typeface="Arial"/>
              </a:rPr>
              <a:t>dusk</a:t>
            </a:r>
            <a:r>
              <a:rPr lang="fr-FR" sz="2000" b="1" strike="noStrike" spc="-1" dirty="0">
                <a:solidFill>
                  <a:srgbClr val="000000"/>
                </a:solidFill>
                <a:latin typeface="Arial"/>
              </a:rPr>
              <a:t> or </a:t>
            </a:r>
            <a:r>
              <a:rPr lang="fr-FR" sz="2000" b="1" strike="noStrike" spc="-1" dirty="0" err="1">
                <a:solidFill>
                  <a:srgbClr val="000000"/>
                </a:solidFill>
                <a:latin typeface="Arial"/>
              </a:rPr>
              <a:t>other</a:t>
            </a:r>
            <a:r>
              <a:rPr lang="fr-FR" sz="2000" b="1" strike="noStrike" spc="-1" dirty="0">
                <a:solidFill>
                  <a:srgbClr val="000000"/>
                </a:solidFill>
                <a:latin typeface="Arial"/>
              </a:rPr>
              <a:t> workflows)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0" algn="l"/>
              </a:tabLst>
              <a:defRPr/>
            </a:pPr>
            <a:r>
              <a:rPr lang="fr-FR" sz="2000" b="0" strike="noStrike" spc="-1" dirty="0">
                <a:solidFill>
                  <a:srgbClr val="000000"/>
                </a:solidFill>
                <a:latin typeface="Arial"/>
              </a:rPr>
              <a:t>Can </a:t>
            </a:r>
            <a:r>
              <a:rPr lang="fr-FR" sz="2000" b="0" strike="noStrike" spc="-1" dirty="0" err="1">
                <a:solidFill>
                  <a:srgbClr val="000000"/>
                </a:solidFill>
                <a:latin typeface="Arial"/>
              </a:rPr>
              <a:t>leverage</a:t>
            </a:r>
            <a:r>
              <a:rPr lang="fr-FR" sz="2000" b="0" strike="noStrike" spc="-1" dirty="0">
                <a:solidFill>
                  <a:srgbClr val="000000"/>
                </a:solidFill>
                <a:latin typeface="Arial"/>
              </a:rPr>
              <a:t> </a:t>
            </a:r>
            <a:r>
              <a:rPr lang="fr-FR" sz="2000" b="0" strike="noStrike" spc="-1" dirty="0" err="1">
                <a:solidFill>
                  <a:srgbClr val="000000"/>
                </a:solidFill>
                <a:latin typeface="Arial"/>
              </a:rPr>
              <a:t>computing</a:t>
            </a:r>
            <a:r>
              <a:rPr lang="fr-FR" sz="2000" b="0" strike="noStrike" spc="-1" dirty="0">
                <a:solidFill>
                  <a:srgbClr val="000000"/>
                </a:solidFill>
                <a:latin typeface="Arial"/>
              </a:rPr>
              <a:t> </a:t>
            </a:r>
            <a:r>
              <a:rPr lang="fr-FR" sz="2000" b="0" strike="noStrike" spc="-1" dirty="0" err="1">
                <a:solidFill>
                  <a:srgbClr val="000000"/>
                </a:solidFill>
                <a:latin typeface="Arial"/>
              </a:rPr>
              <a:t>resources</a:t>
            </a:r>
            <a:r>
              <a:rPr lang="fr-FR" sz="2000" b="0" strike="noStrike" spc="-1" dirty="0">
                <a:solidFill>
                  <a:srgbClr val="000000"/>
                </a:solidFill>
                <a:latin typeface="Arial"/>
              </a:rPr>
              <a:t> as </a:t>
            </a:r>
            <a:r>
              <a:rPr lang="fr-FR" sz="2000" b="0" strike="noStrike" spc="-1" dirty="0" err="1">
                <a:solidFill>
                  <a:srgbClr val="000000"/>
                </a:solidFill>
                <a:latin typeface="Arial"/>
              </a:rPr>
              <a:t>needed</a:t>
            </a:r>
            <a:r>
              <a:rPr lang="fr-FR" sz="2000" b="0" strike="noStrike" spc="-1" dirty="0">
                <a:solidFill>
                  <a:srgbClr val="000000"/>
                </a:solidFill>
                <a:latin typeface="Arial"/>
              </a:rPr>
              <a:t>: </a:t>
            </a:r>
            <a:r>
              <a:rPr lang="fr-FR" sz="2000" b="0" strike="noStrike" spc="-1" dirty="0" err="1">
                <a:solidFill>
                  <a:srgbClr val="000000"/>
                </a:solidFill>
                <a:latin typeface="Arial"/>
              </a:rPr>
              <a:t>parallelism</a:t>
            </a:r>
            <a:r>
              <a:rPr lang="fr-FR" sz="2000" b="0" strike="noStrike" spc="-1" dirty="0">
                <a:solidFill>
                  <a:srgbClr val="000000"/>
                </a:solidFill>
                <a:latin typeface="Arial"/>
              </a:rPr>
              <a:t>, GPU….</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0" algn="l"/>
              </a:tabLst>
              <a:defRPr/>
            </a:pPr>
            <a:r>
              <a:rPr lang="fr-FR" sz="2000" b="0" strike="noStrike" spc="-1" dirty="0">
                <a:solidFill>
                  <a:srgbClr val="000000"/>
                </a:solidFill>
                <a:latin typeface="+mn-lt"/>
              </a:rPr>
              <a:t>Can </a:t>
            </a:r>
            <a:r>
              <a:rPr lang="fr-FR" sz="2000" b="0" strike="noStrike" spc="-1" dirty="0" err="1">
                <a:solidFill>
                  <a:srgbClr val="000000"/>
                </a:solidFill>
                <a:latin typeface="+mn-lt"/>
              </a:rPr>
              <a:t>be</a:t>
            </a:r>
            <a:r>
              <a:rPr lang="fr-FR" sz="2000" b="0" strike="noStrike" spc="-1" dirty="0">
                <a:solidFill>
                  <a:srgbClr val="000000"/>
                </a:solidFill>
                <a:latin typeface="+mn-lt"/>
              </a:rPr>
              <a:t> </a:t>
            </a:r>
            <a:r>
              <a:rPr lang="fr-FR" sz="2000" b="0" strike="noStrike" spc="-1" dirty="0" err="1">
                <a:solidFill>
                  <a:srgbClr val="000000"/>
                </a:solidFill>
                <a:latin typeface="+mn-lt"/>
              </a:rPr>
              <a:t>triggered</a:t>
            </a:r>
            <a:r>
              <a:rPr lang="fr-FR" sz="2000" b="0" strike="noStrike" spc="-1" dirty="0">
                <a:solidFill>
                  <a:srgbClr val="000000"/>
                </a:solidFill>
                <a:latin typeface="+mn-lt"/>
              </a:rPr>
              <a:t> offline or online </a:t>
            </a:r>
            <a:r>
              <a:rPr lang="fr-FR" sz="2000" b="0" strike="noStrike" spc="-1" dirty="0" err="1">
                <a:solidFill>
                  <a:srgbClr val="000000"/>
                </a:solidFill>
                <a:latin typeface="+mn-lt"/>
              </a:rPr>
              <a:t>during</a:t>
            </a:r>
            <a:r>
              <a:rPr lang="fr-FR" sz="2000" b="0" strike="noStrike" spc="-1" dirty="0">
                <a:solidFill>
                  <a:srgbClr val="000000"/>
                </a:solidFill>
                <a:latin typeface="+mn-lt"/>
              </a:rPr>
              <a:t> </a:t>
            </a:r>
            <a:r>
              <a:rPr lang="fr-FR" sz="2000" b="0" strike="noStrike" spc="-1" dirty="0" err="1">
                <a:solidFill>
                  <a:srgbClr val="000000"/>
                </a:solidFill>
                <a:latin typeface="+mn-lt"/>
              </a:rPr>
              <a:t>experiments</a:t>
            </a:r>
            <a:r>
              <a:rPr lang="fr-FR" sz="2000" b="0" strike="noStrike" spc="-1" dirty="0">
                <a:solidFill>
                  <a:srgbClr val="000000"/>
                </a:solidFill>
                <a:latin typeface="+mn-lt"/>
              </a:rPr>
              <a:t> (by </a:t>
            </a:r>
            <a:r>
              <a:rPr lang="fr-FR" sz="2000" b="0" strike="noStrike" spc="-1" dirty="0" err="1">
                <a:solidFill>
                  <a:srgbClr val="000000"/>
                </a:solidFill>
                <a:latin typeface="+mn-lt"/>
              </a:rPr>
              <a:t>consuming</a:t>
            </a:r>
            <a:r>
              <a:rPr lang="fr-FR" sz="2000" b="0" strike="noStrike" spc="-1" dirty="0">
                <a:solidFill>
                  <a:srgbClr val="000000"/>
                </a:solidFill>
                <a:latin typeface="+mn-lt"/>
              </a:rPr>
              <a:t> </a:t>
            </a:r>
            <a:r>
              <a:rPr lang="fr-FR" sz="2000" b="0" strike="noStrike" spc="-1" dirty="0" err="1">
                <a:solidFill>
                  <a:srgbClr val="000000"/>
                </a:solidFill>
                <a:latin typeface="+mn-lt"/>
              </a:rPr>
              <a:t>from</a:t>
            </a:r>
            <a:r>
              <a:rPr lang="fr-FR" sz="2000" b="0" strike="noStrike" spc="-1" dirty="0">
                <a:solidFill>
                  <a:srgbClr val="000000"/>
                </a:solidFill>
                <a:latin typeface="+mn-lt"/>
              </a:rPr>
              <a:t> blissdata)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0" algn="l"/>
              </a:tabLst>
              <a:defRPr/>
            </a:pPr>
            <a:r>
              <a:rPr lang="fr-FR" sz="2000" b="0" strike="noStrike" spc="-1" dirty="0">
                <a:solidFill>
                  <a:srgbClr val="000000"/>
                </a:solidFill>
                <a:latin typeface="+mn-lt"/>
              </a:rPr>
              <a:t>Enables </a:t>
            </a:r>
            <a:r>
              <a:rPr lang="fr-FR" sz="2000" b="0" strike="noStrike" spc="-1" dirty="0" err="1">
                <a:solidFill>
                  <a:srgbClr val="000000"/>
                </a:solidFill>
                <a:latin typeface="+mn-lt"/>
              </a:rPr>
              <a:t>users</a:t>
            </a:r>
            <a:r>
              <a:rPr lang="fr-FR" sz="2000" b="0" strike="noStrike" spc="-1" dirty="0">
                <a:solidFill>
                  <a:srgbClr val="000000"/>
                </a:solidFill>
                <a:latin typeface="+mn-lt"/>
              </a:rPr>
              <a:t> to </a:t>
            </a:r>
            <a:r>
              <a:rPr lang="fr-FR" sz="2000" b="0" strike="noStrike" spc="-1" dirty="0" err="1">
                <a:solidFill>
                  <a:srgbClr val="000000"/>
                </a:solidFill>
                <a:latin typeface="+mn-lt"/>
              </a:rPr>
              <a:t>make</a:t>
            </a:r>
            <a:r>
              <a:rPr lang="fr-FR" sz="2000" b="0" strike="noStrike" spc="-1" dirty="0">
                <a:solidFill>
                  <a:srgbClr val="000000"/>
                </a:solidFill>
                <a:latin typeface="+mn-lt"/>
              </a:rPr>
              <a:t> </a:t>
            </a:r>
            <a:r>
              <a:rPr lang="fr-FR" sz="2000" b="0" strike="noStrike" spc="-1" dirty="0" err="1">
                <a:solidFill>
                  <a:srgbClr val="000000"/>
                </a:solidFill>
                <a:latin typeface="+mn-lt"/>
              </a:rPr>
              <a:t>informed</a:t>
            </a:r>
            <a:r>
              <a:rPr lang="fr-FR" sz="2000" b="0" strike="noStrike" spc="-1" dirty="0">
                <a:solidFill>
                  <a:srgbClr val="000000"/>
                </a:solidFill>
                <a:latin typeface="+mn-lt"/>
              </a:rPr>
              <a:t> </a:t>
            </a:r>
            <a:r>
              <a:rPr lang="fr-FR" sz="2000" b="0" strike="noStrike" spc="-1" dirty="0" err="1">
                <a:solidFill>
                  <a:srgbClr val="000000"/>
                </a:solidFill>
                <a:latin typeface="+mn-lt"/>
              </a:rPr>
              <a:t>decisions</a:t>
            </a:r>
            <a:r>
              <a:rPr lang="fr-FR" sz="2000" b="0" strike="noStrike" spc="-1" dirty="0">
                <a:solidFill>
                  <a:srgbClr val="000000"/>
                </a:solidFill>
                <a:latin typeface="+mn-lt"/>
              </a:rPr>
              <a:t> </a:t>
            </a:r>
            <a:r>
              <a:rPr lang="fr-FR" sz="2000" b="0" strike="noStrike" spc="-1" dirty="0" err="1">
                <a:solidFill>
                  <a:srgbClr val="000000"/>
                </a:solidFill>
                <a:latin typeface="+mn-lt"/>
              </a:rPr>
              <a:t>during</a:t>
            </a:r>
            <a:r>
              <a:rPr lang="fr-FR" sz="2000" b="0" strike="noStrike" spc="-1" dirty="0">
                <a:solidFill>
                  <a:srgbClr val="000000"/>
                </a:solidFill>
                <a:latin typeface="+mn-lt"/>
              </a:rPr>
              <a:t> </a:t>
            </a:r>
            <a:r>
              <a:rPr lang="fr-FR" sz="2000" b="0" strike="noStrike" spc="-1" dirty="0" err="1">
                <a:solidFill>
                  <a:srgbClr val="000000"/>
                </a:solidFill>
                <a:latin typeface="+mn-lt"/>
              </a:rPr>
              <a:t>experiments</a:t>
            </a:r>
            <a:r>
              <a:rPr lang="fr-FR" sz="2000" b="0" strike="noStrike" spc="-1" dirty="0">
                <a:solidFill>
                  <a:srgbClr val="000000"/>
                </a:solidFill>
                <a:latin typeface="+mn-lt"/>
              </a:rPr>
              <a:t> and </a:t>
            </a:r>
            <a:r>
              <a:rPr lang="fr-FR" sz="2000" b="0" strike="noStrike" spc="-1" dirty="0" err="1">
                <a:solidFill>
                  <a:srgbClr val="000000"/>
                </a:solidFill>
                <a:latin typeface="+mn-lt"/>
              </a:rPr>
              <a:t>take</a:t>
            </a:r>
            <a:r>
              <a:rPr lang="fr-FR" sz="2000" b="0" strike="noStrike" spc="-1" dirty="0">
                <a:solidFill>
                  <a:srgbClr val="000000"/>
                </a:solidFill>
                <a:latin typeface="+mn-lt"/>
              </a:rPr>
              <a:t> </a:t>
            </a:r>
            <a:r>
              <a:rPr lang="fr-FR" sz="2000" b="0" strike="noStrike" spc="-1" dirty="0" err="1">
                <a:solidFill>
                  <a:srgbClr val="000000"/>
                </a:solidFill>
                <a:latin typeface="+mn-lt"/>
              </a:rPr>
              <a:t>pre-processed</a:t>
            </a:r>
            <a:r>
              <a:rPr lang="fr-FR" sz="2000" b="0" strike="noStrike" spc="-1" dirty="0">
                <a:solidFill>
                  <a:srgbClr val="000000"/>
                </a:solidFill>
                <a:latin typeface="+mn-lt"/>
              </a:rPr>
              <a:t> data home.</a:t>
            </a:r>
          </a:p>
          <a:p>
            <a:pPr marL="216000" indent="-216000">
              <a:lnSpc>
                <a:spcPct val="100000"/>
              </a:lnSpc>
              <a:buClr>
                <a:srgbClr val="000000"/>
              </a:buClr>
              <a:buFont typeface="Arial"/>
              <a:buChar char="•"/>
              <a:tabLst>
                <a:tab pos="0" algn="l"/>
              </a:tabLst>
            </a:pPr>
            <a:r>
              <a:rPr lang="fr-FR" sz="2000" b="1" strike="noStrike" spc="-1" dirty="0">
                <a:solidFill>
                  <a:srgbClr val="000000"/>
                </a:solidFill>
                <a:latin typeface="+mn-lt"/>
              </a:rPr>
              <a:t>FAIR compliance</a:t>
            </a:r>
            <a:r>
              <a:rPr lang="fr-FR" sz="2000" b="0" strike="noStrike" spc="-1" dirty="0">
                <a:solidFill>
                  <a:srgbClr val="000000"/>
                </a:solidFill>
                <a:latin typeface="+mn-lt"/>
              </a:rPr>
              <a:t>: </a:t>
            </a:r>
          </a:p>
          <a:p>
            <a:pPr marL="743040" lvl="1" indent="-285840">
              <a:lnSpc>
                <a:spcPct val="100000"/>
              </a:lnSpc>
              <a:buClr>
                <a:srgbClr val="000000"/>
              </a:buClr>
              <a:buFont typeface="Arial"/>
              <a:buChar char="•"/>
              <a:tabLst>
                <a:tab pos="0" algn="l"/>
              </a:tabLst>
            </a:pPr>
            <a:r>
              <a:rPr lang="fr-FR" sz="2000" b="0" strike="noStrike" spc="-1" dirty="0">
                <a:solidFill>
                  <a:srgbClr val="000000"/>
                </a:solidFill>
                <a:latin typeface="+mn-lt"/>
              </a:rPr>
              <a:t>Workflows are </a:t>
            </a:r>
            <a:r>
              <a:rPr lang="fr-FR" sz="2000" b="0" strike="noStrike" spc="-1" dirty="0" err="1">
                <a:solidFill>
                  <a:srgbClr val="000000"/>
                </a:solidFill>
                <a:latin typeface="+mn-lt"/>
              </a:rPr>
              <a:t>reproducible</a:t>
            </a:r>
            <a:r>
              <a:rPr lang="fr-FR" sz="2000" b="0" strike="noStrike" spc="-1" dirty="0">
                <a:solidFill>
                  <a:srgbClr val="000000"/>
                </a:solidFill>
                <a:latin typeface="+mn-lt"/>
              </a:rPr>
              <a:t> and </a:t>
            </a:r>
            <a:r>
              <a:rPr lang="fr-FR" sz="2000" b="0" strike="noStrike" spc="-1" dirty="0" err="1">
                <a:solidFill>
                  <a:srgbClr val="000000"/>
                </a:solidFill>
                <a:latin typeface="+mn-lt"/>
              </a:rPr>
              <a:t>traceable</a:t>
            </a:r>
            <a:r>
              <a:rPr lang="fr-FR" sz="2000" b="0" strike="noStrike" spc="-1" dirty="0">
                <a:solidFill>
                  <a:srgbClr val="000000"/>
                </a:solidFill>
                <a:latin typeface="+mn-lt"/>
              </a:rPr>
              <a:t> via </a:t>
            </a:r>
            <a:r>
              <a:rPr lang="fr-FR" sz="2000" b="0" strike="noStrike" spc="-1" dirty="0" err="1">
                <a:solidFill>
                  <a:srgbClr val="000000"/>
                </a:solidFill>
                <a:latin typeface="+mn-lt"/>
              </a:rPr>
              <a:t>executable</a:t>
            </a:r>
            <a:r>
              <a:rPr lang="fr-FR" sz="2000" b="0" strike="noStrike" spc="-1" dirty="0">
                <a:solidFill>
                  <a:srgbClr val="000000"/>
                </a:solidFill>
                <a:latin typeface="+mn-lt"/>
              </a:rPr>
              <a:t> documents </a:t>
            </a:r>
            <a:r>
              <a:rPr lang="fr-FR" sz="2000" b="0" strike="noStrike" spc="-1" dirty="0" err="1">
                <a:solidFill>
                  <a:srgbClr val="000000"/>
                </a:solidFill>
                <a:latin typeface="+mn-lt"/>
              </a:rPr>
              <a:t>containing</a:t>
            </a:r>
            <a:r>
              <a:rPr lang="fr-FR" sz="2000" b="0" strike="noStrike" spc="-1" dirty="0">
                <a:solidFill>
                  <a:srgbClr val="000000"/>
                </a:solidFill>
                <a:latin typeface="+mn-lt"/>
              </a:rPr>
              <a:t> all </a:t>
            </a:r>
            <a:r>
              <a:rPr lang="fr-FR" sz="2000" b="0" strike="noStrike" spc="-1" dirty="0" err="1">
                <a:solidFill>
                  <a:srgbClr val="000000"/>
                </a:solidFill>
                <a:latin typeface="+mn-lt"/>
              </a:rPr>
              <a:t>necessary</a:t>
            </a:r>
            <a:r>
              <a:rPr lang="fr-FR" sz="2000" b="0" strike="noStrike" spc="-1" dirty="0">
                <a:solidFill>
                  <a:srgbClr val="000000"/>
                </a:solidFill>
                <a:latin typeface="+mn-lt"/>
              </a:rPr>
              <a:t> input </a:t>
            </a:r>
            <a:r>
              <a:rPr lang="fr-FR" sz="2000" b="0" strike="noStrike" spc="-1" dirty="0" err="1">
                <a:solidFill>
                  <a:srgbClr val="000000"/>
                </a:solidFill>
                <a:latin typeface="+mn-lt"/>
              </a:rPr>
              <a:t>parameters</a:t>
            </a:r>
            <a:r>
              <a:rPr lang="fr-FR" sz="2000" b="0" strike="noStrike" spc="-1" dirty="0">
                <a:solidFill>
                  <a:srgbClr val="000000"/>
                </a:solidFill>
                <a:latin typeface="+mn-lt"/>
              </a:rPr>
              <a:t>.</a:t>
            </a:r>
          </a:p>
          <a:p>
            <a:pPr marL="743040" lvl="1" indent="-285840">
              <a:lnSpc>
                <a:spcPct val="100000"/>
              </a:lnSpc>
              <a:buClr>
                <a:srgbClr val="000000"/>
              </a:buClr>
              <a:buFont typeface="Arial"/>
              <a:buChar char="•"/>
              <a:tabLst>
                <a:tab pos="0" algn="l"/>
              </a:tabLst>
            </a:pPr>
            <a:r>
              <a:rPr lang="fr-FR" sz="2000" b="0" strike="noStrike" spc="-1" dirty="0">
                <a:solidFill>
                  <a:srgbClr val="000000"/>
                </a:solidFill>
                <a:latin typeface="+mn-lt"/>
              </a:rPr>
              <a:t>Future inclusion of </a:t>
            </a:r>
            <a:r>
              <a:rPr lang="fr-FR" sz="2000" b="0" strike="noStrike" spc="-1" dirty="0" err="1">
                <a:solidFill>
                  <a:srgbClr val="000000"/>
                </a:solidFill>
                <a:latin typeface="+mn-lt"/>
              </a:rPr>
              <a:t>dependencies</a:t>
            </a:r>
            <a:r>
              <a:rPr lang="fr-FR" sz="2000" b="0" strike="noStrike" spc="-1" dirty="0">
                <a:solidFill>
                  <a:srgbClr val="000000"/>
                </a:solidFill>
                <a:latin typeface="+mn-lt"/>
              </a:rPr>
              <a:t> </a:t>
            </a:r>
            <a:r>
              <a:rPr lang="fr-FR" sz="2000" b="0" strike="noStrike" spc="-1" dirty="0" err="1">
                <a:solidFill>
                  <a:srgbClr val="000000"/>
                </a:solidFill>
                <a:latin typeface="+mn-lt"/>
              </a:rPr>
              <a:t>will</a:t>
            </a:r>
            <a:r>
              <a:rPr lang="fr-FR" sz="2000" b="0" strike="noStrike" spc="-1" dirty="0">
                <a:solidFill>
                  <a:srgbClr val="000000"/>
                </a:solidFill>
                <a:latin typeface="+mn-lt"/>
              </a:rPr>
              <a:t> </a:t>
            </a:r>
            <a:r>
              <a:rPr lang="fr-FR" sz="2000" b="0" strike="noStrike" spc="-1" dirty="0" err="1">
                <a:solidFill>
                  <a:srgbClr val="000000"/>
                </a:solidFill>
                <a:latin typeface="+mn-lt"/>
              </a:rPr>
              <a:t>make</a:t>
            </a:r>
            <a:r>
              <a:rPr lang="fr-FR" sz="2000" b="0" strike="noStrike" spc="-1" dirty="0">
                <a:solidFill>
                  <a:srgbClr val="000000"/>
                </a:solidFill>
                <a:latin typeface="+mn-lt"/>
              </a:rPr>
              <a:t> workflows installable on </a:t>
            </a:r>
            <a:r>
              <a:rPr lang="fr-FR" sz="2000" b="0" strike="noStrike" spc="-1" dirty="0" err="1">
                <a:solidFill>
                  <a:srgbClr val="000000"/>
                </a:solidFill>
                <a:latin typeface="+mn-lt"/>
              </a:rPr>
              <a:t>any</a:t>
            </a:r>
            <a:r>
              <a:rPr lang="fr-FR" sz="2000" b="0" strike="noStrike" spc="-1" dirty="0">
                <a:solidFill>
                  <a:srgbClr val="000000"/>
                </a:solidFill>
                <a:latin typeface="+mn-lt"/>
              </a:rPr>
              <a:t> computer.</a:t>
            </a:r>
          </a:p>
          <a:p>
            <a:pPr marL="0" indent="0">
              <a:lnSpc>
                <a:spcPct val="100000"/>
              </a:lnSpc>
              <a:buClr>
                <a:srgbClr val="000000"/>
              </a:buClr>
              <a:buFont typeface="Arial"/>
              <a:buNone/>
              <a:tabLst>
                <a:tab pos="0" algn="l"/>
              </a:tabLst>
            </a:pPr>
            <a:endParaRPr lang="fr-FR" sz="2000" b="1" strike="noStrike" spc="-1" dirty="0">
              <a:solidFill>
                <a:srgbClr val="000000"/>
              </a:solidFill>
              <a:latin typeface="Arial"/>
            </a:endParaRPr>
          </a:p>
          <a:p>
            <a:pPr marL="0" indent="0">
              <a:lnSpc>
                <a:spcPct val="100000"/>
              </a:lnSpc>
              <a:buClr>
                <a:srgbClr val="000000"/>
              </a:buClr>
              <a:buFont typeface="Arial"/>
              <a:buNone/>
              <a:tabLst>
                <a:tab pos="0" algn="l"/>
              </a:tabLst>
            </a:pPr>
            <a:r>
              <a:rPr lang="fr-FR" sz="2000" b="1" strike="noStrike" spc="-1" dirty="0">
                <a:solidFill>
                  <a:srgbClr val="000000"/>
                </a:solidFill>
                <a:latin typeface="Arial"/>
              </a:rPr>
              <a:t>It </a:t>
            </a:r>
            <a:r>
              <a:rPr lang="fr-FR" sz="2000" b="1" strike="noStrike" spc="-1" dirty="0" err="1">
                <a:solidFill>
                  <a:srgbClr val="000000"/>
                </a:solidFill>
                <a:latin typeface="Arial"/>
              </a:rPr>
              <a:t>includes</a:t>
            </a:r>
            <a:r>
              <a:rPr lang="fr-FR" sz="2000" b="1" strike="noStrike" spc="-1" dirty="0">
                <a:solidFill>
                  <a:srgbClr val="000000"/>
                </a:solidFill>
                <a:latin typeface="Arial"/>
              </a:rPr>
              <a:t> a </a:t>
            </a:r>
            <a:r>
              <a:rPr lang="fr-FR" sz="2000" b="1" strike="noStrike" spc="-1" dirty="0" err="1">
                <a:solidFill>
                  <a:srgbClr val="000000"/>
                </a:solidFill>
                <a:latin typeface="Arial"/>
              </a:rPr>
              <a:t>catalog</a:t>
            </a:r>
            <a:r>
              <a:rPr lang="fr-FR" sz="2000" b="1" strike="noStrike" spc="-1" dirty="0">
                <a:solidFill>
                  <a:srgbClr val="000000"/>
                </a:solidFill>
                <a:latin typeface="Arial"/>
              </a:rPr>
              <a:t> of more </a:t>
            </a:r>
            <a:r>
              <a:rPr lang="fr-FR" sz="2000" b="1" strike="noStrike" spc="-1" dirty="0" err="1">
                <a:solidFill>
                  <a:srgbClr val="000000"/>
                </a:solidFill>
                <a:latin typeface="Arial"/>
              </a:rPr>
              <a:t>than</a:t>
            </a:r>
            <a:r>
              <a:rPr lang="fr-FR" sz="2000" b="1" strike="noStrike" spc="-1" dirty="0">
                <a:solidFill>
                  <a:srgbClr val="000000"/>
                </a:solidFill>
                <a:latin typeface="Arial"/>
              </a:rPr>
              <a:t> 500 </a:t>
            </a:r>
            <a:r>
              <a:rPr lang="fr-FR" sz="2000" b="1" strike="noStrike" spc="-1" dirty="0" err="1">
                <a:solidFill>
                  <a:srgbClr val="000000"/>
                </a:solidFill>
                <a:latin typeface="Arial"/>
              </a:rPr>
              <a:t>processing</a:t>
            </a:r>
            <a:r>
              <a:rPr lang="fr-FR" sz="2000" b="1" strike="noStrike" spc="-1" dirty="0">
                <a:solidFill>
                  <a:srgbClr val="000000"/>
                </a:solidFill>
                <a:latin typeface="Arial"/>
              </a:rPr>
              <a:t> to </a:t>
            </a:r>
            <a:r>
              <a:rPr lang="fr-FR" sz="2000" b="1" strike="noStrike" spc="-1" dirty="0" err="1">
                <a:solidFill>
                  <a:srgbClr val="000000"/>
                </a:solidFill>
                <a:latin typeface="Arial"/>
              </a:rPr>
              <a:t>choose</a:t>
            </a:r>
            <a:r>
              <a:rPr lang="fr-FR" sz="2000" b="1" strike="noStrike" spc="-1" dirty="0">
                <a:solidFill>
                  <a:srgbClr val="000000"/>
                </a:solidFill>
                <a:latin typeface="Arial"/>
              </a:rPr>
              <a:t> </a:t>
            </a:r>
            <a:r>
              <a:rPr lang="fr-FR" sz="2000" b="1" strike="noStrike" spc="-1" dirty="0" err="1">
                <a:solidFill>
                  <a:srgbClr val="000000"/>
                </a:solidFill>
                <a:latin typeface="Arial"/>
              </a:rPr>
              <a:t>from</a:t>
            </a:r>
            <a:r>
              <a:rPr lang="fr-FR" sz="2000" b="1" strike="noStrike" spc="-1" dirty="0">
                <a:solidFill>
                  <a:srgbClr val="000000"/>
                </a:solidFill>
                <a:latin typeface="Arial"/>
              </a:rPr>
              <a:t> and </a:t>
            </a:r>
            <a:r>
              <a:rPr lang="fr-FR" sz="2000" b="1" strike="noStrike" spc="-1" dirty="0" err="1">
                <a:solidFill>
                  <a:srgbClr val="000000"/>
                </a:solidFill>
                <a:latin typeface="Arial"/>
              </a:rPr>
              <a:t>connect</a:t>
            </a:r>
            <a:r>
              <a:rPr lang="fr-FR" sz="2000" b="1" strike="noStrike" spc="-1" dirty="0">
                <a:solidFill>
                  <a:srgbClr val="000000"/>
                </a:solidFill>
                <a:latin typeface="Arial"/>
              </a:rPr>
              <a:t> </a:t>
            </a:r>
            <a:r>
              <a:rPr lang="fr-FR" sz="2000" b="1" strike="noStrike" spc="-1" dirty="0" err="1">
                <a:solidFill>
                  <a:srgbClr val="000000"/>
                </a:solidFill>
                <a:latin typeface="Arial"/>
              </a:rPr>
              <a:t>between</a:t>
            </a:r>
            <a:r>
              <a:rPr lang="fr-FR" sz="2000" b="1" strike="noStrike" spc="-1" dirty="0">
                <a:solidFill>
                  <a:srgbClr val="000000"/>
                </a:solidFill>
                <a:latin typeface="Arial"/>
              </a:rPr>
              <a:t> </a:t>
            </a:r>
            <a:r>
              <a:rPr lang="fr-FR" sz="2000" b="1" strike="noStrike" spc="-1" dirty="0" err="1">
                <a:solidFill>
                  <a:srgbClr val="000000"/>
                </a:solidFill>
                <a:latin typeface="Arial"/>
              </a:rPr>
              <a:t>them</a:t>
            </a:r>
            <a:r>
              <a:rPr lang="fr-FR" sz="2000" b="1" strike="noStrike" spc="-1" dirty="0">
                <a:solidFill>
                  <a:srgbClr val="000000"/>
                </a:solidFill>
                <a:latin typeface="Arial"/>
              </a:rPr>
              <a:t> (or </a:t>
            </a:r>
            <a:r>
              <a:rPr lang="fr-FR" sz="2000" b="1" strike="noStrike" spc="-1" dirty="0" err="1">
                <a:solidFill>
                  <a:srgbClr val="000000"/>
                </a:solidFill>
                <a:latin typeface="Arial"/>
              </a:rPr>
              <a:t>obviously</a:t>
            </a:r>
            <a:r>
              <a:rPr lang="fr-FR" sz="2000" b="1" strike="noStrike" spc="-1" dirty="0">
                <a:solidFill>
                  <a:srgbClr val="000000"/>
                </a:solidFill>
                <a:latin typeface="Arial"/>
              </a:rPr>
              <a:t> </a:t>
            </a:r>
            <a:r>
              <a:rPr lang="fr-FR" sz="2000" b="1" strike="noStrike" spc="-1" dirty="0" err="1">
                <a:solidFill>
                  <a:srgbClr val="000000"/>
                </a:solidFill>
                <a:latin typeface="Arial"/>
              </a:rPr>
              <a:t>you</a:t>
            </a:r>
            <a:r>
              <a:rPr lang="fr-FR" sz="2000" b="1" strike="noStrike" spc="-1" dirty="0">
                <a:solidFill>
                  <a:srgbClr val="000000"/>
                </a:solidFill>
                <a:latin typeface="Arial"/>
              </a:rPr>
              <a:t> can </a:t>
            </a:r>
            <a:r>
              <a:rPr lang="fr-FR" sz="2000" b="1" strike="noStrike" spc="-1" dirty="0" err="1">
                <a:solidFill>
                  <a:srgbClr val="000000"/>
                </a:solidFill>
                <a:latin typeface="Arial"/>
              </a:rPr>
              <a:t>write</a:t>
            </a:r>
            <a:r>
              <a:rPr lang="fr-FR" sz="2000" b="1" strike="noStrike" spc="-1" dirty="0">
                <a:solidFill>
                  <a:srgbClr val="000000"/>
                </a:solidFill>
                <a:latin typeface="Arial"/>
              </a:rPr>
              <a:t> </a:t>
            </a:r>
            <a:r>
              <a:rPr lang="fr-FR" sz="2000" b="1" strike="noStrike" spc="-1" dirty="0" err="1">
                <a:solidFill>
                  <a:srgbClr val="000000"/>
                </a:solidFill>
                <a:latin typeface="Arial"/>
              </a:rPr>
              <a:t>your</a:t>
            </a:r>
            <a:r>
              <a:rPr lang="fr-FR" sz="2000" b="1" strike="noStrike" spc="-1" dirty="0">
                <a:solidFill>
                  <a:srgbClr val="000000"/>
                </a:solidFill>
                <a:latin typeface="Arial"/>
              </a:rPr>
              <a:t> </a:t>
            </a:r>
            <a:r>
              <a:rPr lang="fr-FR" sz="2000" b="1" strike="noStrike" spc="-1" dirty="0" err="1">
                <a:solidFill>
                  <a:srgbClr val="000000"/>
                </a:solidFill>
                <a:latin typeface="Arial"/>
              </a:rPr>
              <a:t>own</a:t>
            </a:r>
            <a:r>
              <a:rPr lang="fr-FR" sz="2000" b="1" strike="noStrike" spc="-1" dirty="0">
                <a:solidFill>
                  <a:srgbClr val="000000"/>
                </a:solidFill>
                <a:latin typeface="Arial"/>
              </a:rPr>
              <a:t> </a:t>
            </a:r>
            <a:r>
              <a:rPr lang="fr-FR" sz="2000" b="1" strike="noStrike" spc="-1" dirty="0" err="1">
                <a:solidFill>
                  <a:srgbClr val="000000"/>
                </a:solidFill>
                <a:latin typeface="Arial"/>
              </a:rPr>
              <a:t>task</a:t>
            </a:r>
            <a:r>
              <a:rPr lang="fr-FR" sz="2000" b="1" strike="noStrike" spc="-1" dirty="0">
                <a:solidFill>
                  <a:srgbClr val="000000"/>
                </a:solidFill>
                <a:latin typeface="Arial"/>
              </a:rPr>
              <a:t>)</a:t>
            </a:r>
          </a:p>
          <a:p>
            <a:pPr marL="0" indent="0">
              <a:lnSpc>
                <a:spcPct val="100000"/>
              </a:lnSpc>
              <a:buClr>
                <a:srgbClr val="000000"/>
              </a:buClr>
              <a:buFont typeface="Arial"/>
              <a:buNone/>
              <a:tabLst>
                <a:tab pos="0" algn="l"/>
              </a:tabLst>
            </a:pPr>
            <a:endParaRPr lang="fr-FR" sz="2000" b="1" strike="noStrike" spc="-1" dirty="0">
              <a:solidFill>
                <a:srgbClr val="000000"/>
              </a:solidFill>
              <a:latin typeface="Arial"/>
            </a:endParaRPr>
          </a:p>
          <a:p>
            <a:pPr indent="0">
              <a:lnSpc>
                <a:spcPct val="100000"/>
              </a:lnSpc>
              <a:buNone/>
              <a:tabLst>
                <a:tab pos="0" algn="l"/>
              </a:tabLst>
            </a:pPr>
            <a:endParaRPr lang="fr-FR" sz="2000" b="0" strike="noStrike" spc="-1" dirty="0">
              <a:solidFill>
                <a:srgbClr val="000000"/>
              </a:solidFill>
              <a:latin typeface="Arial"/>
            </a:endParaRPr>
          </a:p>
        </p:txBody>
      </p:sp>
      <p:sp>
        <p:nvSpPr>
          <p:cNvPr id="484" name="PlaceHolder 3"/>
          <p:cNvSpPr>
            <a:spLocks noGrp="1"/>
          </p:cNvSpPr>
          <p:nvPr>
            <p:ph type="sldNum" idx="55"/>
          </p:nvPr>
        </p:nvSpPr>
        <p:spPr>
          <a:xfrm>
            <a:off x="4278960" y="10157400"/>
            <a:ext cx="3276360" cy="529920"/>
          </a:xfrm>
          <a:prstGeom prst="rect">
            <a:avLst/>
          </a:prstGeom>
          <a:noFill/>
          <a:ln w="0">
            <a:noFill/>
          </a:ln>
        </p:spPr>
        <p:txBody>
          <a:bodyPr lIns="0" tIns="0" rIns="0" bIns="0" anchor="b">
            <a:noAutofit/>
          </a:bodyPr>
          <a:lstStyle>
            <a:lvl1pPr indent="0" algn="r">
              <a:lnSpc>
                <a:spcPct val="100000"/>
              </a:lnSpc>
              <a:buNone/>
              <a:tabLst>
                <a:tab pos="0" algn="l"/>
              </a:tabLst>
              <a:defRPr lang="fr-FR" sz="1400" b="0" strike="noStrike" spc="-1">
                <a:solidFill>
                  <a:srgbClr val="000000"/>
                </a:solidFill>
                <a:latin typeface="Times New Roman"/>
              </a:defRPr>
            </a:lvl1pPr>
          </a:lstStyle>
          <a:p>
            <a:pPr indent="0" algn="r">
              <a:lnSpc>
                <a:spcPct val="100000"/>
              </a:lnSpc>
              <a:buNone/>
              <a:tabLst>
                <a:tab pos="0" algn="l"/>
              </a:tabLst>
            </a:pPr>
            <a:fld id="{E0407A7D-81CD-4A19-A38D-9540ADDB916C}" type="slidenum">
              <a:rPr lang="fr-FR" sz="1400" b="0" strike="noStrike" spc="-1">
                <a:solidFill>
                  <a:srgbClr val="000000"/>
                </a:solidFill>
                <a:latin typeface="Times New Roman"/>
              </a:rPr>
              <a:t>20</a:t>
            </a:fld>
            <a:endParaRPr lang="fr-FR" sz="14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23"/>
          </p:nvPr>
        </p:nvSpPr>
        <p:spPr/>
        <p:txBody>
          <a:bodyPr/>
          <a:lstStyle/>
          <a:p>
            <a:pPr indent="0" algn="r">
              <a:buNone/>
            </a:pPr>
            <a:fld id="{7AF2D0FB-6471-47A6-945D-CAD201D479E5}" type="slidenum">
              <a:rPr lang="fr-FR" sz="1400" b="0" strike="noStrike" spc="-1" smtClean="0">
                <a:solidFill>
                  <a:srgbClr val="000000"/>
                </a:solidFill>
                <a:latin typeface="Times New Roman"/>
              </a:rPr>
              <a:t>21</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2782086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Title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rPr lang="en-US"/>
              <a:t>ESRF Data Policy @ JSSR Meeting | 3 July 2025 | Andy Götz</a:t>
            </a:r>
            <a:endParaRPr/>
          </a:p>
        </p:txBody>
      </p:sp>
      <p:sp>
        <p:nvSpPr>
          <p:cNvPr id="3" name="PlaceHolder 2"/>
          <p:cNvSpPr>
            <a:spLocks noGrp="1"/>
          </p:cNvSpPr>
          <p:nvPr>
            <p:ph type="sldNum" idx="2"/>
          </p:nvPr>
        </p:nvSpPr>
        <p:spPr/>
        <p:txBody>
          <a:bodyPr/>
          <a:lstStyle/>
          <a:p>
            <a:fld id="{CBB32569-8F9A-41DF-804A-A467FF9D0B9D}"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525491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0677" y="212646"/>
            <a:ext cx="11232000" cy="495907"/>
          </a:xfrm>
        </p:spPr>
        <p:txBody>
          <a:bodyPr/>
          <a:lstStyle/>
          <a:p>
            <a:r>
              <a:rPr lang="de-DE" dirty="0"/>
              <a:t>Folientitel, insgesamt zweizeilig</a:t>
            </a:r>
          </a:p>
        </p:txBody>
      </p:sp>
      <p:cxnSp>
        <p:nvCxnSpPr>
          <p:cNvPr id="3" name="Straight Connector 7"/>
          <p:cNvCxnSpPr/>
          <p:nvPr userDrawn="1"/>
        </p:nvCxnSpPr>
        <p:spPr>
          <a:xfrm>
            <a:off x="-36512" y="6237312"/>
            <a:ext cx="12240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Box 8"/>
          <p:cNvSpPr txBox="1"/>
          <p:nvPr userDrawn="1"/>
        </p:nvSpPr>
        <p:spPr>
          <a:xfrm>
            <a:off x="2711624" y="6385964"/>
            <a:ext cx="8667501" cy="307777"/>
          </a:xfrm>
          <a:prstGeom prst="rect">
            <a:avLst/>
          </a:prstGeom>
          <a:noFill/>
        </p:spPr>
        <p:txBody>
          <a:bodyPr wrap="none" rtlCol="0">
            <a:spAutoFit/>
          </a:bodyPr>
          <a:lstStyle/>
          <a:p>
            <a:r>
              <a:rPr lang="de-DE" sz="1400" dirty="0"/>
              <a:t>Verleihung der Röntgen-Plakette 2019         Prof. Francesco</a:t>
            </a:r>
            <a:r>
              <a:rPr lang="de-DE" sz="1400" baseline="0" dirty="0"/>
              <a:t> Sette            Laudation  </a:t>
            </a:r>
            <a:r>
              <a:rPr lang="de-DE" sz="1400" dirty="0"/>
              <a:t>                  6.</a:t>
            </a:r>
            <a:r>
              <a:rPr lang="de-DE" sz="1400" baseline="0" dirty="0"/>
              <a:t> </a:t>
            </a:r>
            <a:r>
              <a:rPr lang="de-DE" sz="1400" dirty="0"/>
              <a:t>April 2019      Seite </a:t>
            </a:r>
            <a:fld id="{45CA02A9-122A-4EC1-BA97-78B7989080FC}" type="slidenum">
              <a:rPr lang="de-DE" sz="1400" smtClean="0"/>
              <a:t>‹#›</a:t>
            </a:fld>
            <a:endParaRPr lang="de-DE" sz="1400" dirty="0"/>
          </a:p>
        </p:txBody>
      </p:sp>
      <p:pic>
        <p:nvPicPr>
          <p:cNvPr id="7170" name="Picture 2" descr="C:\Users\doschh\Desktop\Gutachten Preise\Röntgenmuseum\Sette Röntgenmedaille 2019 -Laudatio\Fotos\fsette[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54043" t="22863" r="18000" b="41154"/>
          <a:stretch/>
        </p:blipFill>
        <p:spPr bwMode="auto">
          <a:xfrm>
            <a:off x="767408" y="6015060"/>
            <a:ext cx="864096" cy="7418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639145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ESRF Data Policy @ JSSR Meeting | 3 July 2025 | Andy Götz</a:t>
            </a:r>
            <a:endParaRPr lang="en-GB"/>
          </a:p>
        </p:txBody>
      </p:sp>
      <p:sp>
        <p:nvSpPr>
          <p:cNvPr id="6" name="Slide Number Placeholder 5"/>
          <p:cNvSpPr>
            <a:spLocks noGrp="1"/>
          </p:cNvSpPr>
          <p:nvPr>
            <p:ph type="sldNum" sz="quarter" idx="12"/>
          </p:nvPr>
        </p:nvSpPr>
        <p:spPr/>
        <p:txBody>
          <a:bodyPr/>
          <a:lstStyle/>
          <a:p>
            <a:fld id="{93647C65-0770-4313-8155-F9B5610BA130}" type="slidenum">
              <a:rPr lang="en-GB" smtClean="0"/>
              <a:t>‹#›</a:t>
            </a:fld>
            <a:endParaRPr lang="en-GB"/>
          </a:p>
        </p:txBody>
      </p:sp>
    </p:spTree>
    <p:extLst>
      <p:ext uri="{BB962C8B-B14F-4D97-AF65-F5344CB8AC3E}">
        <p14:creationId xmlns:p14="http://schemas.microsoft.com/office/powerpoint/2010/main" val="3349153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Kapiteltrenner">
    <p:spTree>
      <p:nvGrpSpPr>
        <p:cNvPr id="1" name=""/>
        <p:cNvGrpSpPr/>
        <p:nvPr/>
      </p:nvGrpSpPr>
      <p:grpSpPr>
        <a:xfrm>
          <a:off x="0" y="0"/>
          <a:ext cx="0" cy="0"/>
          <a:chOff x="0" y="0"/>
          <a:chExt cx="0" cy="0"/>
        </a:xfrm>
      </p:grpSpPr>
      <p:sp>
        <p:nvSpPr>
          <p:cNvPr id="6" name="Foliennummernplatzhalter 5"/>
          <p:cNvSpPr>
            <a:spLocks noGrp="1"/>
          </p:cNvSpPr>
          <p:nvPr>
            <p:ph type="sldNum" sz="quarter" idx="11"/>
          </p:nvPr>
        </p:nvSpPr>
        <p:spPr>
          <a:xfrm>
            <a:off x="9236369" y="6473314"/>
            <a:ext cx="2736000" cy="365125"/>
          </a:xfrm>
          <a:prstGeom prst="rect">
            <a:avLst/>
          </a:prstGeom>
        </p:spPr>
        <p:txBody>
          <a:bodyPr/>
          <a:lstStyle>
            <a:lvl1pPr>
              <a:defRPr>
                <a:solidFill>
                  <a:schemeClr val="bg1">
                    <a:lumMod val="8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58CB1E-F828-4F11-99E0-327109AF9DA4}" type="slidenum">
              <a:rPr kumimoji="0" lang="de-DE" sz="1200" b="0" i="0" u="none" strike="noStrike" kern="1200" cap="none" spc="0" normalizeH="0" baseline="0" noProof="0" smtClean="0">
                <a:ln>
                  <a:noFill/>
                </a:ln>
                <a:solidFill>
                  <a:prstClr val="white">
                    <a:lumMod val="8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de-DE" sz="1200" b="0" i="0" u="none" strike="noStrike" kern="1200" cap="none" spc="0" normalizeH="0" baseline="0" noProof="0" dirty="0">
              <a:ln>
                <a:noFill/>
              </a:ln>
              <a:solidFill>
                <a:prstClr val="white">
                  <a:lumMod val="85000"/>
                </a:prstClr>
              </a:solidFill>
              <a:effectLst/>
              <a:uLnTx/>
              <a:uFillTx/>
              <a:latin typeface="Arial" charset="0"/>
              <a:ea typeface="+mn-ea"/>
              <a:cs typeface="Arial" charset="0"/>
            </a:endParaRPr>
          </a:p>
        </p:txBody>
      </p:sp>
      <p:sp>
        <p:nvSpPr>
          <p:cNvPr id="3" name="Inhaltsplatzhalter 2"/>
          <p:cNvSpPr>
            <a:spLocks noGrp="1"/>
          </p:cNvSpPr>
          <p:nvPr>
            <p:ph sz="quarter" idx="13"/>
          </p:nvPr>
        </p:nvSpPr>
        <p:spPr>
          <a:xfrm>
            <a:off x="426720" y="1764792"/>
            <a:ext cx="11350752" cy="4700016"/>
          </a:xfrm>
          <a:prstGeom prst="rect">
            <a:avLst/>
          </a:prstGeom>
        </p:spPr>
        <p:txBody>
          <a:bodyPr lIns="0" tIns="0" rIns="0" bIns="0"/>
          <a:lstStyle>
            <a:lvl1pPr>
              <a:defRPr sz="2200">
                <a:solidFill>
                  <a:schemeClr val="bg1">
                    <a:lumMod val="85000"/>
                  </a:schemeClr>
                </a:solidFill>
              </a:defRPr>
            </a:lvl1pPr>
            <a:lvl2pPr>
              <a:defRPr sz="1800">
                <a:solidFill>
                  <a:schemeClr val="bg1">
                    <a:lumMod val="85000"/>
                  </a:schemeClr>
                </a:solidFill>
              </a:defRPr>
            </a:lvl2pPr>
            <a:lvl3pPr>
              <a:defRPr sz="1800">
                <a:solidFill>
                  <a:schemeClr val="bg1">
                    <a:lumMod val="85000"/>
                  </a:schemeClr>
                </a:solidFill>
              </a:defRPr>
            </a:lvl3pPr>
            <a:lvl4pPr>
              <a:defRPr sz="1800">
                <a:solidFill>
                  <a:schemeClr val="bg1">
                    <a:lumMod val="85000"/>
                  </a:schemeClr>
                </a:solidFill>
              </a:defRPr>
            </a:lvl4pPr>
            <a:lvl5pPr>
              <a:defRPr sz="1800">
                <a:solidFill>
                  <a:schemeClr val="bg1">
                    <a:lumMod val="85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 1">
            <a:extLst>
              <a:ext uri="{FF2B5EF4-FFF2-40B4-BE49-F238E27FC236}">
                <a16:creationId xmlns:a16="http://schemas.microsoft.com/office/drawing/2014/main" id="{C2633167-A93D-46C9-9112-8FF21F53072F}"/>
              </a:ext>
            </a:extLst>
          </p:cNvPr>
          <p:cNvSpPr>
            <a:spLocks noGrp="1"/>
          </p:cNvSpPr>
          <p:nvPr>
            <p:ph type="title" hasCustomPrompt="1"/>
          </p:nvPr>
        </p:nvSpPr>
        <p:spPr>
          <a:xfrm>
            <a:off x="219631" y="806245"/>
            <a:ext cx="11551155" cy="598459"/>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nSpc>
                <a:spcPts val="3200"/>
              </a:lnSpc>
              <a:defRPr lang="de-DE" sz="3600" noProof="0" dirty="0">
                <a:solidFill>
                  <a:schemeClr val="bg1">
                    <a:lumMod val="85000"/>
                  </a:schemeClr>
                </a:solidFill>
              </a:defRPr>
            </a:lvl1pPr>
          </a:lstStyle>
          <a:p>
            <a:pPr lvl="0"/>
            <a:r>
              <a:rPr lang="de-DE" noProof="0" dirty="0"/>
              <a:t>Titel durch Klicken bearbeiten</a:t>
            </a:r>
          </a:p>
        </p:txBody>
      </p:sp>
      <p:sp>
        <p:nvSpPr>
          <p:cNvPr id="9" name="Fußzeilenplatzhalter 3">
            <a:extLst>
              <a:ext uri="{FF2B5EF4-FFF2-40B4-BE49-F238E27FC236}">
                <a16:creationId xmlns:a16="http://schemas.microsoft.com/office/drawing/2014/main" id="{68CC7DB0-7C81-44A7-9050-49AA67290F6C}"/>
              </a:ext>
            </a:extLst>
          </p:cNvPr>
          <p:cNvSpPr>
            <a:spLocks noGrp="1"/>
          </p:cNvSpPr>
          <p:nvPr>
            <p:ph type="ftr" sz="quarter" idx="3"/>
          </p:nvPr>
        </p:nvSpPr>
        <p:spPr>
          <a:xfrm>
            <a:off x="219631" y="6473314"/>
            <a:ext cx="9693015" cy="365125"/>
          </a:xfrm>
          <a:prstGeom prst="rect">
            <a:avLst/>
          </a:prstGeom>
        </p:spPr>
        <p:txBody>
          <a:bodyPr vert="horz" lIns="0" tIns="45720" rIns="0" bIns="45720" rtlCol="0" anchor="ctr"/>
          <a:lstStyle>
            <a:lvl1pPr algn="l">
              <a:defRPr sz="1200">
                <a:solidFill>
                  <a:schemeClr val="bg1"/>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charset="0"/>
                <a:ea typeface="+mn-ea"/>
                <a:cs typeface="Arial" charset="0"/>
              </a:rPr>
              <a:t>ESRF Data Policy @ JSSR Meeting | 3 July 2025 | Andy Götz</a:t>
            </a:r>
            <a:endParaRPr kumimoji="0" lang="en-US" sz="1200" b="0" i="0" u="none" strike="noStrike" kern="1200" cap="none" spc="0" normalizeH="0" baseline="0" noProof="0" dirty="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1210177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matchingName="Internal-3" userDrawn="1">
  <p:cSld name="Internal-3">
    <p:spTree>
      <p:nvGrpSpPr>
        <p:cNvPr id="1" name=""/>
        <p:cNvGrpSpPr/>
        <p:nvPr/>
      </p:nvGrpSpPr>
      <p:grpSpPr bwMode="auto">
        <a:xfrm>
          <a:off x="0" y="0"/>
          <a:ext cx="0" cy="0"/>
          <a:chOff x="0" y="0"/>
          <a:chExt cx="0" cy="0"/>
        </a:xfrm>
      </p:grpSpPr>
      <p:sp>
        <p:nvSpPr>
          <p:cNvPr id="16" name="Google Shape;16;p21"/>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7" name="Google Shape;17;p21"/>
          <p:cNvSpPr txBox="1">
            <a:spLocks noGrp="1"/>
          </p:cNvSpPr>
          <p:nvPr>
            <p:ph type="body" idx="1"/>
          </p:nvPr>
        </p:nvSpPr>
        <p:spPr bwMode="auto">
          <a:xfrm>
            <a:off x="413886" y="2754312"/>
            <a:ext cx="11367436" cy="3375026"/>
          </a:xfrm>
          <a:prstGeom prst="rect">
            <a:avLst/>
          </a:prstGeom>
          <a:noFill/>
          <a:ln>
            <a:noFill/>
          </a:ln>
        </p:spPr>
        <p:txBody>
          <a:bodyPr spcFirstLastPara="1" wrap="square" lIns="91425" tIns="45700" rIns="91425" bIns="45700" anchor="t" anchorCtr="0">
            <a:noAutofit/>
          </a:bodyPr>
          <a:lstStyle>
            <a:lvl1pPr marL="457200" marR="0" lvl="0" indent="-386842" algn="l">
              <a:lnSpc>
                <a:spcPct val="90000"/>
              </a:lnSpc>
              <a:spcBef>
                <a:spcPts val="1000"/>
              </a:spcBef>
              <a:spcAft>
                <a:spcPts val="0"/>
              </a:spcAft>
              <a:buClr>
                <a:srgbClr val="1D1D1B"/>
              </a:buClr>
              <a:buSzPts val="2492"/>
              <a:buFont typeface="Calibri"/>
              <a:buChar char="•"/>
              <a:defRPr sz="2800" b="0" i="0" u="none" strike="noStrike" cap="none">
                <a:solidFill>
                  <a:srgbClr val="1D1D1B"/>
                </a:solidFill>
                <a:latin typeface="Calibri"/>
                <a:ea typeface="Calibri"/>
                <a:cs typeface="Calibri"/>
              </a:defRPr>
            </a:lvl1pPr>
            <a:lvl2pPr marL="914400" marR="0" lvl="1" indent="-364236" algn="l">
              <a:lnSpc>
                <a:spcPct val="90000"/>
              </a:lnSpc>
              <a:spcBef>
                <a:spcPts val="500"/>
              </a:spcBef>
              <a:spcAft>
                <a:spcPts val="0"/>
              </a:spcAft>
              <a:buClr>
                <a:srgbClr val="1D1D1B"/>
              </a:buClr>
              <a:buSzPts val="2136"/>
              <a:buFont typeface="Calibri"/>
              <a:buChar char="•"/>
              <a:defRPr sz="2400" b="0" i="0" u="none" strike="noStrike" cap="none">
                <a:solidFill>
                  <a:srgbClr val="1D1D1B"/>
                </a:solidFill>
                <a:latin typeface="Calibri"/>
                <a:ea typeface="Calibri"/>
                <a:cs typeface="Calibri"/>
              </a:defRPr>
            </a:lvl2pPr>
            <a:lvl3pPr marL="1371600" marR="0" lvl="2" indent="-341630" algn="l">
              <a:lnSpc>
                <a:spcPct val="90000"/>
              </a:lnSpc>
              <a:spcBef>
                <a:spcPts val="500"/>
              </a:spcBef>
              <a:spcAft>
                <a:spcPts val="0"/>
              </a:spcAft>
              <a:buClr>
                <a:srgbClr val="1D1D1B"/>
              </a:buClr>
              <a:buSzPts val="1780"/>
              <a:buFont typeface="Calibri"/>
              <a:buChar char="•"/>
              <a:defRPr sz="2000" b="0" i="0" u="none" strike="noStrike" cap="none">
                <a:solidFill>
                  <a:srgbClr val="1D1D1B"/>
                </a:solidFill>
                <a:latin typeface="Calibri"/>
                <a:ea typeface="Calibri"/>
                <a:cs typeface="Calibri"/>
              </a:defRPr>
            </a:lvl3pPr>
            <a:lvl4pPr marL="1828800" marR="0" lvl="3" indent="-330327" algn="l">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defRPr>
            </a:lvl4pPr>
            <a:lvl5pPr marL="2286000" marR="0" lvl="4" indent="-330326" algn="l">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a:p>
        </p:txBody>
      </p:sp>
      <p:sp>
        <p:nvSpPr>
          <p:cNvPr id="18" name="Google Shape;18;p21"/>
          <p:cNvSpPr txBox="1">
            <a:spLocks noGrp="1"/>
          </p:cNvSpPr>
          <p:nvPr>
            <p:ph type="body" idx="2"/>
          </p:nvPr>
        </p:nvSpPr>
        <p:spPr bwMode="auto">
          <a:xfrm>
            <a:off x="413886" y="1340919"/>
            <a:ext cx="11367436" cy="106759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36277C"/>
              </a:buClr>
              <a:buSzPts val="2492"/>
              <a:buFont typeface="Calibri"/>
              <a:buNone/>
              <a:defRPr sz="2800" b="0" i="0" u="none" strike="noStrike" cap="none">
                <a:solidFill>
                  <a:srgbClr val="36277C"/>
                </a:solidFill>
                <a:latin typeface="Calibri"/>
                <a:ea typeface="Calibri"/>
                <a:cs typeface="Calibri"/>
              </a:defRPr>
            </a:lvl1pPr>
            <a:lvl2pPr marL="914400" marR="0" lvl="1" indent="-228600" algn="l">
              <a:lnSpc>
                <a:spcPct val="90000"/>
              </a:lnSpc>
              <a:spcBef>
                <a:spcPts val="500"/>
              </a:spcBef>
              <a:spcAft>
                <a:spcPts val="0"/>
              </a:spcAft>
              <a:buClr>
                <a:srgbClr val="171616"/>
              </a:buClr>
              <a:buSzPts val="2136"/>
              <a:buFont typeface="Calibri"/>
              <a:buNone/>
              <a:defRPr sz="2400" b="0" i="0" u="none" strike="noStrike" cap="none">
                <a:solidFill>
                  <a:srgbClr val="171616"/>
                </a:solidFill>
                <a:latin typeface="Calibri"/>
                <a:ea typeface="Calibri"/>
                <a:cs typeface="Calibri"/>
              </a:defRPr>
            </a:lvl2pPr>
            <a:lvl3pPr marL="1371600" marR="0" lvl="2" indent="-228600" algn="l">
              <a:lnSpc>
                <a:spcPct val="90000"/>
              </a:lnSpc>
              <a:spcBef>
                <a:spcPts val="500"/>
              </a:spcBef>
              <a:spcAft>
                <a:spcPts val="0"/>
              </a:spcAft>
              <a:buClr>
                <a:srgbClr val="171616"/>
              </a:buClr>
              <a:buSzPts val="1780"/>
              <a:buFont typeface="Calibri"/>
              <a:buNone/>
              <a:defRPr sz="2000" b="0" i="0" u="none" strike="noStrike" cap="none">
                <a:solidFill>
                  <a:srgbClr val="171616"/>
                </a:solidFill>
                <a:latin typeface="Calibri"/>
                <a:ea typeface="Calibri"/>
                <a:cs typeface="Calibri"/>
              </a:defRPr>
            </a:lvl3pPr>
            <a:lvl4pPr marL="1828800" marR="0" lvl="3" indent="-228600" algn="l">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defRPr>
            </a:lvl4pPr>
            <a:lvl5pPr marL="2286000" marR="0" lvl="4" indent="-228600" algn="l">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a:p>
        </p:txBody>
      </p:sp>
      <p:sp>
        <p:nvSpPr>
          <p:cNvPr id="19" name="Google Shape;19;p21"/>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1D1D1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20" name="Google Shape;20;p21"/>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1D1D1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r>
              <a:rPr lang="en-US"/>
              <a:t>ESRF Data Policy @ JSSR Meeting | 3 July 2025 | Andy Götz</a:t>
            </a:r>
            <a:endParaRPr/>
          </a:p>
        </p:txBody>
      </p:sp>
      <p:sp>
        <p:nvSpPr>
          <p:cNvPr id="21" name="Google Shape;21;p21"/>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9pPr>
          </a:lstStyle>
          <a:p>
            <a:pPr marL="0" lvl="0" indent="0" algn="r">
              <a:spcBef>
                <a:spcPts val="0"/>
              </a:spcBef>
              <a:spcAft>
                <a:spcPts val="0"/>
              </a:spcAft>
              <a:buNone/>
              <a:defRPr/>
            </a:pPr>
            <a:fld id="{00000000-1234-1234-1234-123412341234}" type="slidenum">
              <a:rPr lang="en-GB"/>
              <a:t>‹#›</a:t>
            </a:fld>
            <a:endParaRPr/>
          </a:p>
        </p:txBody>
      </p:sp>
    </p:spTree>
    <p:extLst>
      <p:ext uri="{BB962C8B-B14F-4D97-AF65-F5344CB8AC3E}">
        <p14:creationId xmlns:p14="http://schemas.microsoft.com/office/powerpoint/2010/main" val="1997056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over page">
    <p:spTree>
      <p:nvGrpSpPr>
        <p:cNvPr id="1" name=""/>
        <p:cNvGrpSpPr/>
        <p:nvPr/>
      </p:nvGrpSpPr>
      <p:grpSpPr>
        <a:xfrm>
          <a:off x="0" y="0"/>
          <a:ext cx="0" cy="0"/>
          <a:chOff x="0" y="0"/>
          <a:chExt cx="0" cy="0"/>
        </a:xfrm>
      </p:grpSpPr>
      <p:sp>
        <p:nvSpPr>
          <p:cNvPr id="2" name="Titre 1"/>
          <p:cNvSpPr>
            <a:spLocks noGrp="1"/>
          </p:cNvSpPr>
          <p:nvPr>
            <p:ph type="ctrTitle" hasCustomPrompt="1"/>
          </p:nvPr>
        </p:nvSpPr>
        <p:spPr bwMode="gray">
          <a:xfrm>
            <a:off x="1102786" y="2"/>
            <a:ext cx="9986433" cy="549275"/>
          </a:xfrm>
          <a:noFill/>
        </p:spPr>
        <p:txBody>
          <a:bodyPr anchor="b" anchorCtr="0"/>
          <a:lstStyle>
            <a:lvl1pPr>
              <a:defRPr sz="1440">
                <a:solidFill>
                  <a:schemeClr val="bg1"/>
                </a:solidFill>
              </a:defRPr>
            </a:lvl1pPr>
          </a:lstStyle>
          <a:p>
            <a:r>
              <a:rPr lang="en-US" noProof="0" dirty="0"/>
              <a:t>Click to edit Master title style</a:t>
            </a:r>
          </a:p>
        </p:txBody>
      </p:sp>
      <p:sp>
        <p:nvSpPr>
          <p:cNvPr id="3" name="Sous-titre 2"/>
          <p:cNvSpPr>
            <a:spLocks noGrp="1"/>
          </p:cNvSpPr>
          <p:nvPr>
            <p:ph type="subTitle" idx="1" hasCustomPrompt="1"/>
          </p:nvPr>
        </p:nvSpPr>
        <p:spPr bwMode="gray">
          <a:xfrm>
            <a:off x="1102785" y="549275"/>
            <a:ext cx="9986433" cy="575470"/>
          </a:xfrm>
        </p:spPr>
        <p:txBody>
          <a:bodyPr/>
          <a:lstStyle>
            <a:lvl1pPr marL="0" indent="0" algn="l">
              <a:buNone/>
              <a:defRPr sz="1440">
                <a:solidFill>
                  <a:schemeClr val="bg1"/>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noProof="0" dirty="0"/>
              <a:t>Click to edit Master subtitle style</a:t>
            </a:r>
          </a:p>
        </p:txBody>
      </p:sp>
      <p:sp>
        <p:nvSpPr>
          <p:cNvPr id="12" name="Espace réservé de la date 11"/>
          <p:cNvSpPr>
            <a:spLocks noGrp="1"/>
          </p:cNvSpPr>
          <p:nvPr>
            <p:ph type="dt" sz="half" idx="10"/>
          </p:nvPr>
        </p:nvSpPr>
        <p:spPr/>
        <p:txBody>
          <a:bodyPr/>
          <a:lstStyle/>
          <a:p>
            <a:r>
              <a:rPr lang="en-US" noProof="0"/>
              <a:t>26/07/2013</a:t>
            </a:r>
          </a:p>
        </p:txBody>
      </p:sp>
      <p:sp>
        <p:nvSpPr>
          <p:cNvPr id="13" name="Espace réservé du numéro de diapositive 12"/>
          <p:cNvSpPr>
            <a:spLocks noGrp="1"/>
          </p:cNvSpPr>
          <p:nvPr>
            <p:ph type="sldNum" sz="quarter" idx="11"/>
          </p:nvPr>
        </p:nvSpPr>
        <p:spPr/>
        <p:txBody>
          <a:bodyPr/>
          <a:lstStyle>
            <a:lvl1pPr>
              <a:defRPr>
                <a:solidFill>
                  <a:schemeClr val="bg1"/>
                </a:solidFill>
              </a:defRPr>
            </a:lvl1pPr>
          </a:lstStyle>
          <a:p>
            <a:r>
              <a:rPr lang="en-US" noProof="0"/>
              <a:t>Page </a:t>
            </a:r>
            <a:fld id="{733122C9-A0B9-462F-8757-0847AD287B63}" type="slidenum">
              <a:rPr lang="en-US" noProof="0" smtClean="0"/>
              <a:pPr/>
              <a:t>‹#›</a:t>
            </a:fld>
            <a:endParaRPr lang="en-US" noProof="0"/>
          </a:p>
        </p:txBody>
      </p:sp>
      <p:sp>
        <p:nvSpPr>
          <p:cNvPr id="14" name="Espace réservé du pied de page 13"/>
          <p:cNvSpPr>
            <a:spLocks noGrp="1"/>
          </p:cNvSpPr>
          <p:nvPr>
            <p:ph type="ftr" sz="quarter" idx="12"/>
          </p:nvPr>
        </p:nvSpPr>
        <p:spPr/>
        <p:txBody>
          <a:bodyPr/>
          <a:lstStyle>
            <a:lvl1pPr>
              <a:defRPr>
                <a:solidFill>
                  <a:schemeClr val="bg1"/>
                </a:solidFill>
              </a:defRPr>
            </a:lvl1pPr>
          </a:lstStyle>
          <a:p>
            <a:r>
              <a:rPr lang="en-US" noProof="0"/>
              <a:t>l Coordination Meeting: DSIP l 20th Oct 2025 l J-F. Perrin TID - IT Services</a:t>
            </a:r>
            <a:endParaRPr lang="en-US" noProof="0" dirty="0"/>
          </a:p>
        </p:txBody>
      </p:sp>
      <p:pic>
        <p:nvPicPr>
          <p:cNvPr id="9" name="Image 8" descr="logo_couv.jpg"/>
          <p:cNvPicPr>
            <a:picLocks noChangeAspect="1"/>
          </p:cNvPicPr>
          <p:nvPr userDrawn="1"/>
        </p:nvPicPr>
        <p:blipFill>
          <a:blip r:embed="rId2" cstate="print"/>
          <a:stretch>
            <a:fillRect/>
          </a:stretch>
        </p:blipFill>
        <p:spPr>
          <a:xfrm>
            <a:off x="1296000" y="1701000"/>
            <a:ext cx="9600000" cy="3456000"/>
          </a:xfrm>
          <a:prstGeom prst="rect">
            <a:avLst/>
          </a:prstGeom>
        </p:spPr>
      </p:pic>
    </p:spTree>
    <p:extLst>
      <p:ext uri="{BB962C8B-B14F-4D97-AF65-F5344CB8AC3E}">
        <p14:creationId xmlns:p14="http://schemas.microsoft.com/office/powerpoint/2010/main" val="4039538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969600" y="151200"/>
            <a:ext cx="10982400" cy="596160"/>
          </a:xfrm>
          <a:solidFill>
            <a:schemeClr val="accent1"/>
          </a:solidFill>
        </p:spPr>
        <p:txBody>
          <a:bodyPr lIns="108000" tIns="0" rIns="108000" anchor="ctr" anchorCtr="0"/>
          <a:lstStyle>
            <a:lvl1pPr>
              <a:lnSpc>
                <a:spcPct val="85000"/>
              </a:lnSpc>
              <a:defRPr sz="3000">
                <a:solidFill>
                  <a:schemeClr val="bg1"/>
                </a:solidFill>
              </a:defRPr>
            </a:lvl1pPr>
          </a:lstStyle>
          <a:p>
            <a:r>
              <a:rPr lang="en-US" noProof="0" dirty="0"/>
              <a:t>Click to edit Master title style</a:t>
            </a:r>
          </a:p>
        </p:txBody>
      </p:sp>
      <p:sp>
        <p:nvSpPr>
          <p:cNvPr id="3" name="Espace réservé du contenu 2"/>
          <p:cNvSpPr>
            <a:spLocks noGrp="1"/>
          </p:cNvSpPr>
          <p:nvPr>
            <p:ph idx="1" hasCustomPrompt="1"/>
          </p:nvPr>
        </p:nvSpPr>
        <p:spPr bwMode="gray">
          <a:xfrm>
            <a:off x="4468800" y="1098000"/>
            <a:ext cx="7483200" cy="3564000"/>
          </a:xfrm>
          <a:solidFill>
            <a:srgbClr val="4E5B99"/>
          </a:solidFill>
        </p:spPr>
        <p:txBody>
          <a:bodyPr lIns="216000" tIns="252000"/>
          <a:lstStyle>
            <a:lvl1pPr marL="0" indent="0">
              <a:spcAft>
                <a:spcPts val="360"/>
              </a:spcAft>
              <a:buFont typeface="Arial" pitchFamily="34" charset="0"/>
              <a:buNone/>
              <a:defRPr sz="3360">
                <a:solidFill>
                  <a:schemeClr val="bg1"/>
                </a:solidFill>
              </a:defRPr>
            </a:lvl1pPr>
            <a:lvl2pPr marL="0" indent="0">
              <a:spcBef>
                <a:spcPts val="480"/>
              </a:spcBef>
              <a:spcAft>
                <a:spcPts val="0"/>
              </a:spcAft>
              <a:buFont typeface="Arial" pitchFamily="34" charset="0"/>
              <a:buNone/>
              <a:defRPr sz="3120" b="1">
                <a:solidFill>
                  <a:schemeClr val="bg1"/>
                </a:solidFill>
              </a:defRPr>
            </a:lvl2pPr>
            <a:lvl3pPr marL="0" indent="0">
              <a:lnSpc>
                <a:spcPct val="80000"/>
              </a:lnSpc>
              <a:spcAft>
                <a:spcPts val="0"/>
              </a:spcAft>
              <a:buFont typeface="Arial" pitchFamily="34" charset="0"/>
              <a:buNone/>
              <a:defRPr sz="2700">
                <a:solidFill>
                  <a:schemeClr val="bg1"/>
                </a:solidFill>
              </a:defRPr>
            </a:lvl3pPr>
            <a:lvl4pPr marL="0" indent="0">
              <a:lnSpc>
                <a:spcPct val="100000"/>
              </a:lnSpc>
              <a:spcBef>
                <a:spcPts val="0"/>
              </a:spcBef>
              <a:spcAft>
                <a:spcPts val="240"/>
              </a:spcAft>
              <a:buSzPct val="80000"/>
              <a:buNone/>
              <a:defRPr sz="2100">
                <a:solidFill>
                  <a:schemeClr val="bg1"/>
                </a:solidFill>
              </a:defRPr>
            </a:lvl4pPr>
            <a:lvl5pPr marL="0" indent="0">
              <a:lnSpc>
                <a:spcPct val="80000"/>
              </a:lnSpc>
              <a:spcAft>
                <a:spcPts val="0"/>
              </a:spcAft>
              <a:buNone/>
              <a:defRPr sz="1800" b="1" i="0">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Espace réservé pour une image  7"/>
          <p:cNvSpPr>
            <a:spLocks noGrp="1"/>
          </p:cNvSpPr>
          <p:nvPr>
            <p:ph type="pic" sz="quarter" idx="13"/>
          </p:nvPr>
        </p:nvSpPr>
        <p:spPr>
          <a:xfrm>
            <a:off x="969600" y="1098000"/>
            <a:ext cx="3432000" cy="3564000"/>
          </a:xfrm>
        </p:spPr>
        <p:txBody>
          <a:bodyPr anchor="ctr" anchorCtr="0"/>
          <a:lstStyle>
            <a:lvl1pPr algn="ctr">
              <a:defRPr/>
            </a:lvl1pPr>
          </a:lstStyle>
          <a:p>
            <a:r>
              <a:rPr lang="en-US" noProof="0"/>
              <a:t>Click icon to add picture</a:t>
            </a:r>
            <a:endParaRPr lang="en-US" noProof="0" dirty="0"/>
          </a:p>
        </p:txBody>
      </p:sp>
      <p:sp>
        <p:nvSpPr>
          <p:cNvPr id="17" name="Espace réservé de la date 16"/>
          <p:cNvSpPr>
            <a:spLocks noGrp="1"/>
          </p:cNvSpPr>
          <p:nvPr>
            <p:ph type="dt" sz="half" idx="14"/>
          </p:nvPr>
        </p:nvSpPr>
        <p:spPr/>
        <p:txBody>
          <a:bodyPr/>
          <a:lstStyle/>
          <a:p>
            <a:r>
              <a:rPr lang="en-US" noProof="0"/>
              <a:t>26/07/2013</a:t>
            </a:r>
          </a:p>
        </p:txBody>
      </p:sp>
      <p:sp>
        <p:nvSpPr>
          <p:cNvPr id="18" name="Espace réservé du numéro de diapositive 17"/>
          <p:cNvSpPr>
            <a:spLocks noGrp="1"/>
          </p:cNvSpPr>
          <p:nvPr>
            <p:ph type="sldNum" sz="quarter" idx="15"/>
          </p:nvPr>
        </p:nvSpPr>
        <p:spPr/>
        <p:txBody>
          <a:bodyPr/>
          <a:lstStyle/>
          <a:p>
            <a:r>
              <a:rPr lang="en-US" noProof="0"/>
              <a:t>Page </a:t>
            </a:r>
            <a:fld id="{733122C9-A0B9-462F-8757-0847AD287B63}" type="slidenum">
              <a:rPr lang="en-US" noProof="0" smtClean="0"/>
              <a:pPr/>
              <a:t>‹#›</a:t>
            </a:fld>
            <a:endParaRPr lang="en-US" noProof="0"/>
          </a:p>
        </p:txBody>
      </p:sp>
      <p:sp>
        <p:nvSpPr>
          <p:cNvPr id="19" name="Espace réservé du pied de page 18"/>
          <p:cNvSpPr>
            <a:spLocks noGrp="1"/>
          </p:cNvSpPr>
          <p:nvPr>
            <p:ph type="ftr" sz="quarter" idx="16"/>
          </p:nvPr>
        </p:nvSpPr>
        <p:spPr/>
        <p:txBody>
          <a:bodyPr/>
          <a:lstStyle/>
          <a:p>
            <a:r>
              <a:rPr lang="en-US" noProof="0"/>
              <a:t>l Coordination Meeting: DSIP l 20th Oct 2025 l J-F. Perrin TID - IT Services</a:t>
            </a:r>
          </a:p>
        </p:txBody>
      </p:sp>
    </p:spTree>
    <p:extLst>
      <p:ext uri="{BB962C8B-B14F-4D97-AF65-F5344CB8AC3E}">
        <p14:creationId xmlns:p14="http://schemas.microsoft.com/office/powerpoint/2010/main" val="2161011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US" noProof="0" dirty="0"/>
              <a:t>Click to edit Master title style</a:t>
            </a:r>
          </a:p>
        </p:txBody>
      </p:sp>
      <p:sp>
        <p:nvSpPr>
          <p:cNvPr id="3" name="Espace réservé du contenu 2"/>
          <p:cNvSpPr>
            <a:spLocks noGrp="1"/>
          </p:cNvSpPr>
          <p:nvPr>
            <p:ph idx="1" hasCustomPrompt="1"/>
          </p:nvPr>
        </p:nvSpPr>
        <p:spPr bwMode="gray"/>
        <p:txBody>
          <a:bodyPr/>
          <a:lstStyle>
            <a:lvl4pPr>
              <a:spcBef>
                <a:spcPts val="0"/>
              </a:spcBef>
              <a:spcAft>
                <a:spcPts val="360"/>
              </a:spcAft>
              <a:buSzPct val="80000"/>
              <a:defRPr/>
            </a:lvl4pPr>
            <a:lvl5pPr>
              <a:spcAft>
                <a:spcPts val="360"/>
              </a:spcAf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Espace réservé de la date 6"/>
          <p:cNvSpPr>
            <a:spLocks noGrp="1"/>
          </p:cNvSpPr>
          <p:nvPr>
            <p:ph type="dt" sz="half" idx="10"/>
          </p:nvPr>
        </p:nvSpPr>
        <p:spPr/>
        <p:txBody>
          <a:bodyPr/>
          <a:lstStyle/>
          <a:p>
            <a:r>
              <a:rPr lang="en-US" noProof="0"/>
              <a:t>26/07/2013</a:t>
            </a:r>
          </a:p>
        </p:txBody>
      </p:sp>
      <p:sp>
        <p:nvSpPr>
          <p:cNvPr id="8" name="Espace réservé du numéro de diapositive 7"/>
          <p:cNvSpPr>
            <a:spLocks noGrp="1"/>
          </p:cNvSpPr>
          <p:nvPr>
            <p:ph type="sldNum" sz="quarter" idx="11"/>
          </p:nvPr>
        </p:nvSpPr>
        <p:spPr/>
        <p:txBody>
          <a:bodyPr/>
          <a:lstStyle/>
          <a:p>
            <a:r>
              <a:rPr lang="en-US" noProof="0"/>
              <a:t>Page </a:t>
            </a:r>
            <a:fld id="{733122C9-A0B9-462F-8757-0847AD287B63}" type="slidenum">
              <a:rPr lang="en-US" noProof="0" smtClean="0"/>
              <a:pPr/>
              <a:t>‹#›</a:t>
            </a:fld>
            <a:endParaRPr lang="en-US" noProof="0"/>
          </a:p>
        </p:txBody>
      </p:sp>
      <p:sp>
        <p:nvSpPr>
          <p:cNvPr id="9" name="Espace réservé du pied de page 8"/>
          <p:cNvSpPr>
            <a:spLocks noGrp="1"/>
          </p:cNvSpPr>
          <p:nvPr>
            <p:ph type="ftr" sz="quarter" idx="12"/>
          </p:nvPr>
        </p:nvSpPr>
        <p:spPr/>
        <p:txBody>
          <a:bodyPr/>
          <a:lstStyle/>
          <a:p>
            <a:r>
              <a:rPr lang="en-US" noProof="0"/>
              <a:t>l Coordination Meeting: DSIP l 20th Oct 2025 l J-F. Perrin TID - IT Services</a:t>
            </a:r>
          </a:p>
        </p:txBody>
      </p:sp>
    </p:spTree>
    <p:extLst>
      <p:ext uri="{BB962C8B-B14F-4D97-AF65-F5344CB8AC3E}">
        <p14:creationId xmlns:p14="http://schemas.microsoft.com/office/powerpoint/2010/main" val="2838879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se for importing slid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US" noProof="0" dirty="0"/>
              <a:t>Click to edit Master title style</a:t>
            </a:r>
          </a:p>
        </p:txBody>
      </p:sp>
      <p:sp>
        <p:nvSpPr>
          <p:cNvPr id="7" name="Espace réservé de la date 6"/>
          <p:cNvSpPr>
            <a:spLocks noGrp="1"/>
          </p:cNvSpPr>
          <p:nvPr>
            <p:ph type="dt" sz="half" idx="10"/>
          </p:nvPr>
        </p:nvSpPr>
        <p:spPr/>
        <p:txBody>
          <a:bodyPr/>
          <a:lstStyle/>
          <a:p>
            <a:r>
              <a:rPr lang="en-US" noProof="0"/>
              <a:t>26/07/2013</a:t>
            </a:r>
          </a:p>
        </p:txBody>
      </p:sp>
      <p:sp>
        <p:nvSpPr>
          <p:cNvPr id="8" name="Espace réservé du numéro de diapositive 7"/>
          <p:cNvSpPr>
            <a:spLocks noGrp="1"/>
          </p:cNvSpPr>
          <p:nvPr>
            <p:ph type="sldNum" sz="quarter" idx="11"/>
          </p:nvPr>
        </p:nvSpPr>
        <p:spPr/>
        <p:txBody>
          <a:bodyPr/>
          <a:lstStyle/>
          <a:p>
            <a:r>
              <a:rPr lang="en-US" noProof="0"/>
              <a:t>Page </a:t>
            </a:r>
            <a:fld id="{733122C9-A0B9-462F-8757-0847AD287B63}" type="slidenum">
              <a:rPr lang="en-US" noProof="0" smtClean="0"/>
              <a:pPr/>
              <a:t>‹#›</a:t>
            </a:fld>
            <a:endParaRPr lang="en-US" noProof="0"/>
          </a:p>
        </p:txBody>
      </p:sp>
      <p:sp>
        <p:nvSpPr>
          <p:cNvPr id="9" name="Espace réservé du pied de page 8"/>
          <p:cNvSpPr>
            <a:spLocks noGrp="1"/>
          </p:cNvSpPr>
          <p:nvPr>
            <p:ph type="ftr" sz="quarter" idx="12"/>
          </p:nvPr>
        </p:nvSpPr>
        <p:spPr/>
        <p:txBody>
          <a:bodyPr/>
          <a:lstStyle/>
          <a:p>
            <a:r>
              <a:rPr lang="en-US" noProof="0"/>
              <a:t>l Coordination Meeting: DSIP l 20th Oct 2025 l J-F. Perrin TID - IT Services</a:t>
            </a:r>
          </a:p>
        </p:txBody>
      </p:sp>
    </p:spTree>
    <p:extLst>
      <p:ext uri="{BB962C8B-B14F-4D97-AF65-F5344CB8AC3E}">
        <p14:creationId xmlns:p14="http://schemas.microsoft.com/office/powerpoint/2010/main" val="24169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userDrawn="1">
  <p:cSld name="Diapositive de titre">
    <p:spTree>
      <p:nvGrpSpPr>
        <p:cNvPr id="1" name=""/>
        <p:cNvGrpSpPr/>
        <p:nvPr/>
      </p:nvGrpSpPr>
      <p:grpSpPr bwMode="auto">
        <a:xfrm>
          <a:off x="0" y="0"/>
          <a:ext cx="0" cy="0"/>
          <a:chOff x="0" y="0"/>
          <a:chExt cx="0" cy="0"/>
        </a:xfrm>
      </p:grpSpPr>
      <p:sp>
        <p:nvSpPr>
          <p:cNvPr id="2" name="Titre 1"/>
          <p:cNvSpPr>
            <a:spLocks noGrp="1"/>
          </p:cNvSpPr>
          <p:nvPr>
            <p:ph type="title" hasCustomPrompt="1"/>
          </p:nvPr>
        </p:nvSpPr>
        <p:spPr bwMode="gray">
          <a:xfrm>
            <a:off x="969600" y="151200"/>
            <a:ext cx="10982400" cy="596160"/>
          </a:xfrm>
          <a:prstGeom prst="rect">
            <a:avLst/>
          </a:prstGeom>
          <a:solidFill>
            <a:schemeClr val="accent1"/>
          </a:solidFill>
        </p:spPr>
        <p:txBody>
          <a:bodyPr lIns="108000" tIns="0" rIns="108000" anchor="ctr" anchorCtr="0"/>
          <a:lstStyle>
            <a:lvl1pPr>
              <a:lnSpc>
                <a:spcPct val="85000"/>
              </a:lnSpc>
              <a:defRPr sz="3000">
                <a:solidFill>
                  <a:schemeClr val="bg1"/>
                </a:solidFill>
              </a:defRPr>
            </a:lvl1pPr>
          </a:lstStyle>
          <a:p>
            <a:pPr>
              <a:defRPr/>
            </a:pPr>
            <a:r>
              <a:rPr lang="en-US"/>
              <a:t>Click to edit Master title style</a:t>
            </a:r>
            <a:endParaRPr/>
          </a:p>
        </p:txBody>
      </p:sp>
      <p:sp>
        <p:nvSpPr>
          <p:cNvPr id="3" name="Espace réservé du contenu 2"/>
          <p:cNvSpPr>
            <a:spLocks noGrp="1"/>
          </p:cNvSpPr>
          <p:nvPr>
            <p:ph idx="1" hasCustomPrompt="1"/>
          </p:nvPr>
        </p:nvSpPr>
        <p:spPr bwMode="gray">
          <a:xfrm>
            <a:off x="4468800" y="1098000"/>
            <a:ext cx="7483200" cy="3564000"/>
          </a:xfrm>
          <a:prstGeom prst="rect">
            <a:avLst/>
          </a:prstGeom>
          <a:solidFill>
            <a:srgbClr val="4E5B99"/>
          </a:solidFill>
        </p:spPr>
        <p:txBody>
          <a:bodyPr lIns="216000" tIns="252000"/>
          <a:lstStyle>
            <a:lvl1pPr marL="0" indent="0">
              <a:spcAft>
                <a:spcPts val="360"/>
              </a:spcAft>
              <a:buFont typeface="Arial"/>
              <a:buNone/>
              <a:defRPr sz="3360">
                <a:solidFill>
                  <a:schemeClr val="bg1"/>
                </a:solidFill>
              </a:defRPr>
            </a:lvl1pPr>
            <a:lvl2pPr marL="0" indent="0">
              <a:spcBef>
                <a:spcPts val="480"/>
              </a:spcBef>
              <a:spcAft>
                <a:spcPts val="0"/>
              </a:spcAft>
              <a:buFont typeface="Arial"/>
              <a:buNone/>
              <a:defRPr sz="3120" b="1">
                <a:solidFill>
                  <a:schemeClr val="bg1"/>
                </a:solidFill>
              </a:defRPr>
            </a:lvl2pPr>
            <a:lvl3pPr marL="0" indent="0">
              <a:lnSpc>
                <a:spcPct val="80000"/>
              </a:lnSpc>
              <a:spcAft>
                <a:spcPts val="0"/>
              </a:spcAft>
              <a:buFont typeface="Arial"/>
              <a:buNone/>
              <a:defRPr sz="2700">
                <a:solidFill>
                  <a:schemeClr val="bg1"/>
                </a:solidFill>
              </a:defRPr>
            </a:lvl3pPr>
            <a:lvl4pPr marL="0" indent="0">
              <a:lnSpc>
                <a:spcPct val="100000"/>
              </a:lnSpc>
              <a:spcBef>
                <a:spcPts val="0"/>
              </a:spcBef>
              <a:spcAft>
                <a:spcPts val="240"/>
              </a:spcAft>
              <a:buSzPct val="80000"/>
              <a:buNone/>
              <a:defRPr sz="2100">
                <a:solidFill>
                  <a:schemeClr val="bg1"/>
                </a:solidFill>
              </a:defRPr>
            </a:lvl4pPr>
            <a:lvl5pPr marL="0" indent="0">
              <a:lnSpc>
                <a:spcPct val="80000"/>
              </a:lnSpc>
              <a:spcAft>
                <a:spcPts val="0"/>
              </a:spcAft>
              <a:buNone/>
              <a:defRPr sz="1800" b="1" i="0">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Espace réservé pour une image  7"/>
          <p:cNvSpPr>
            <a:spLocks noGrp="1"/>
          </p:cNvSpPr>
          <p:nvPr>
            <p:ph type="pic" sz="quarter" idx="13"/>
          </p:nvPr>
        </p:nvSpPr>
        <p:spPr bwMode="auto">
          <a:xfrm>
            <a:off x="969600" y="1098000"/>
            <a:ext cx="3432000" cy="3564000"/>
          </a:xfrm>
        </p:spPr>
        <p:txBody>
          <a:bodyPr anchor="ctr" anchorCtr="0"/>
          <a:lstStyle>
            <a:lvl1pPr algn="ctr">
              <a:defRPr/>
            </a:lvl1pPr>
          </a:lstStyle>
          <a:p>
            <a:pPr>
              <a:defRPr/>
            </a:pPr>
            <a:r>
              <a:rPr lang="fr-FR"/>
              <a:t>Faire glisser l'image vers l'espace réservé ou cliquer sur l'icône pour l'ajouter</a:t>
            </a:r>
            <a:endParaRPr lang="en-US"/>
          </a:p>
        </p:txBody>
      </p:sp>
      <p:sp>
        <p:nvSpPr>
          <p:cNvPr id="17" name="Espace réservé de la date 16"/>
          <p:cNvSpPr>
            <a:spLocks noGrp="1"/>
          </p:cNvSpPr>
          <p:nvPr>
            <p:ph type="dt" sz="half" idx="14"/>
          </p:nvPr>
        </p:nvSpPr>
        <p:spPr bwMode="auto"/>
        <p:txBody>
          <a:bodyPr/>
          <a:lstStyle/>
          <a:p>
            <a:pPr>
              <a:defRPr/>
            </a:pPr>
            <a:r>
              <a:rPr lang="en-US"/>
              <a:t>26/07/2013</a:t>
            </a:r>
          </a:p>
        </p:txBody>
      </p:sp>
      <p:sp>
        <p:nvSpPr>
          <p:cNvPr id="18" name="Espace réservé du numéro de diapositive 17"/>
          <p:cNvSpPr>
            <a:spLocks noGrp="1"/>
          </p:cNvSpPr>
          <p:nvPr>
            <p:ph type="sldNum" sz="quarter" idx="15"/>
          </p:nvPr>
        </p:nvSpPr>
        <p:spPr bwMode="auto"/>
        <p:txBody>
          <a:bodyPr/>
          <a:lstStyle/>
          <a:p>
            <a:pPr>
              <a:defRPr/>
            </a:pPr>
            <a:r>
              <a:rPr lang="en-US"/>
              <a:t>Page </a:t>
            </a:r>
            <a:fld id="{733122C9-A0B9-462F-8757-0847AD287B63}" type="slidenum">
              <a:rPr lang="en-US"/>
              <a:t>‹#›</a:t>
            </a:fld>
            <a:endParaRPr lang="en-US"/>
          </a:p>
        </p:txBody>
      </p:sp>
      <p:sp>
        <p:nvSpPr>
          <p:cNvPr id="19" name="Espace réservé du pied de page 18"/>
          <p:cNvSpPr>
            <a:spLocks noGrp="1"/>
          </p:cNvSpPr>
          <p:nvPr>
            <p:ph type="ftr" sz="quarter" idx="16"/>
          </p:nvPr>
        </p:nvSpPr>
        <p:spPr bwMode="auto"/>
        <p:txBody>
          <a:bodyPr/>
          <a:lstStyle/>
          <a:p>
            <a:pPr>
              <a:defRPr/>
            </a:pPr>
            <a:r>
              <a:rPr lang="en-US"/>
              <a:t>l Coordination Meeting: DSIP l 20th Oct 2025 l J-F. Perrin TID - IT Services</a:t>
            </a:r>
            <a:endParaRPr/>
          </a:p>
        </p:txBody>
      </p:sp>
    </p:spTree>
    <p:extLst>
      <p:ext uri="{BB962C8B-B14F-4D97-AF65-F5344CB8AC3E}">
        <p14:creationId xmlns:p14="http://schemas.microsoft.com/office/powerpoint/2010/main" val="2594701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Use for importing slides_">
    <p:spTree>
      <p:nvGrpSpPr>
        <p:cNvPr id="1" name=""/>
        <p:cNvGrpSpPr/>
        <p:nvPr/>
      </p:nvGrpSpPr>
      <p:grpSpPr>
        <a:xfrm>
          <a:off x="0" y="0"/>
          <a:ext cx="0" cy="0"/>
          <a:chOff x="0" y="0"/>
          <a:chExt cx="0" cy="0"/>
        </a:xfrm>
      </p:grpSpPr>
      <p:sp>
        <p:nvSpPr>
          <p:cNvPr id="2" name="PlaceHolder 1"/>
          <p:cNvSpPr>
            <a:spLocks noGrp="1"/>
          </p:cNvSpPr>
          <p:nvPr>
            <p:ph type="ftr" idx="3"/>
          </p:nvPr>
        </p:nvSpPr>
        <p:spPr/>
        <p:txBody>
          <a:bodyPr/>
          <a:lstStyle/>
          <a:p>
            <a:r>
              <a:rPr lang="en-US"/>
              <a:t>ESRF Data Policy @ JSSR Meeting | 3 July 2025 | Andy Götz</a:t>
            </a:r>
            <a:endParaRPr/>
          </a:p>
        </p:txBody>
      </p:sp>
      <p:sp>
        <p:nvSpPr>
          <p:cNvPr id="3" name="PlaceHolder 2"/>
          <p:cNvSpPr>
            <a:spLocks noGrp="1"/>
          </p:cNvSpPr>
          <p:nvPr>
            <p:ph type="sldNum" idx="4"/>
          </p:nvPr>
        </p:nvSpPr>
        <p:spPr/>
        <p:txBody>
          <a:bodyPr/>
          <a:lstStyle/>
          <a:p>
            <a:fld id="{D1B45F22-9263-4E07-B9BF-5730460C070F}"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over page">
    <p:spTree>
      <p:nvGrpSpPr>
        <p:cNvPr id="1" name=""/>
        <p:cNvGrpSpPr/>
        <p:nvPr/>
      </p:nvGrpSpPr>
      <p:grpSpPr>
        <a:xfrm>
          <a:off x="0" y="0"/>
          <a:ext cx="0" cy="0"/>
          <a:chOff x="0" y="0"/>
          <a:chExt cx="0" cy="0"/>
        </a:xfrm>
      </p:grpSpPr>
      <p:pic>
        <p:nvPicPr>
          <p:cNvPr id="15" name="Image 14" descr="logo_couv.jpg"/>
          <p:cNvPicPr>
            <a:picLocks noChangeAspect="1"/>
          </p:cNvPicPr>
          <p:nvPr/>
        </p:nvPicPr>
        <p:blipFill>
          <a:blip r:embed="rId2" cstate="print"/>
          <a:stretch>
            <a:fillRect/>
          </a:stretch>
        </p:blipFill>
        <p:spPr>
          <a:xfrm>
            <a:off x="1296000" y="1990800"/>
            <a:ext cx="9600000" cy="2880000"/>
          </a:xfrm>
          <a:prstGeom prst="rect">
            <a:avLst/>
          </a:prstGeom>
        </p:spPr>
      </p:pic>
      <p:pic>
        <p:nvPicPr>
          <p:cNvPr id="3" name="Image 14" descr="logo_couv.jpg"/>
          <p:cNvPicPr>
            <a:picLocks noChangeAspect="1"/>
          </p:cNvPicPr>
          <p:nvPr userDrawn="1"/>
        </p:nvPicPr>
        <p:blipFill>
          <a:blip r:embed="rId2" cstate="print"/>
          <a:stretch>
            <a:fillRect/>
          </a:stretch>
        </p:blipFill>
        <p:spPr>
          <a:xfrm>
            <a:off x="1296000" y="1990800"/>
            <a:ext cx="9600000" cy="2880000"/>
          </a:xfrm>
          <a:prstGeom prst="rect">
            <a:avLst/>
          </a:prstGeom>
        </p:spPr>
      </p:pic>
    </p:spTree>
    <p:extLst>
      <p:ext uri="{BB962C8B-B14F-4D97-AF65-F5344CB8AC3E}">
        <p14:creationId xmlns:p14="http://schemas.microsoft.com/office/powerpoint/2010/main" val="2723851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re 1"/>
          <p:cNvSpPr>
            <a:spLocks noGrp="1"/>
          </p:cNvSpPr>
          <p:nvPr>
            <p:ph type="title"/>
          </p:nvPr>
        </p:nvSpPr>
        <p:spPr bwMode="gray">
          <a:xfrm>
            <a:off x="969600" y="126000"/>
            <a:ext cx="10982400" cy="496800"/>
          </a:xfrm>
          <a:solidFill>
            <a:schemeClr val="accent1"/>
          </a:solidFill>
        </p:spPr>
        <p:txBody>
          <a:bodyPr lIns="108000" tIns="0" rIns="108000" anchor="ctr" anchorCtr="0"/>
          <a:lstStyle>
            <a:lvl1pPr>
              <a:lnSpc>
                <a:spcPct val="85000"/>
              </a:lnSpc>
              <a:defRPr sz="2500">
                <a:solidFill>
                  <a:schemeClr val="bg1"/>
                </a:solidFill>
              </a:defRPr>
            </a:lvl1pPr>
          </a:lstStyle>
          <a:p>
            <a:r>
              <a:rPr lang="en-US" dirty="0"/>
              <a:t>Click to edit Master title style</a:t>
            </a:r>
            <a:endParaRPr lang="fr-FR" dirty="0"/>
          </a:p>
        </p:txBody>
      </p:sp>
      <p:sp>
        <p:nvSpPr>
          <p:cNvPr id="3" name="Espace réservé du contenu 2"/>
          <p:cNvSpPr>
            <a:spLocks noGrp="1"/>
          </p:cNvSpPr>
          <p:nvPr>
            <p:ph idx="1"/>
          </p:nvPr>
        </p:nvSpPr>
        <p:spPr bwMode="gray">
          <a:xfrm>
            <a:off x="4468800" y="1098000"/>
            <a:ext cx="7483200" cy="3564000"/>
          </a:xfr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pour une image  7"/>
          <p:cNvSpPr>
            <a:spLocks noGrp="1"/>
          </p:cNvSpPr>
          <p:nvPr>
            <p:ph type="pic" sz="quarter" idx="13"/>
          </p:nvPr>
        </p:nvSpPr>
        <p:spPr>
          <a:xfrm>
            <a:off x="969600" y="1098000"/>
            <a:ext cx="3432000" cy="3564000"/>
          </a:xfrm>
        </p:spPr>
        <p:txBody>
          <a:bodyPr anchor="ctr" anchorCtr="0"/>
          <a:lstStyle>
            <a:lvl1pPr algn="ctr">
              <a:defRPr/>
            </a:lvl1pPr>
          </a:lstStyle>
          <a:p>
            <a:r>
              <a:rPr lang="en-US"/>
              <a:t>Click icon to add picture</a:t>
            </a:r>
            <a:endParaRPr lang="fr-FR"/>
          </a:p>
        </p:txBody>
      </p:sp>
      <p:sp>
        <p:nvSpPr>
          <p:cNvPr id="18" name="Espace réservé du numéro de diapositive 17"/>
          <p:cNvSpPr>
            <a:spLocks noGrp="1"/>
          </p:cNvSpPr>
          <p:nvPr>
            <p:ph type="sldNum" sz="quarter" idx="15"/>
          </p:nvPr>
        </p:nvSpPr>
        <p:spPr/>
        <p:txBody>
          <a:bodyPr/>
          <a:lstStyle/>
          <a:p>
            <a:r>
              <a:rPr lang="fr-FR" dirty="0"/>
              <a:t> </a:t>
            </a:r>
            <a:fld id="{733122C9-A0B9-462F-8757-0847AD287B63}" type="slidenum">
              <a:rPr lang="fr-FR" smtClean="0"/>
              <a:pPr/>
              <a:t>‹#›</a:t>
            </a:fld>
            <a:endParaRPr lang="fr-FR" dirty="0"/>
          </a:p>
        </p:txBody>
      </p:sp>
      <p:sp>
        <p:nvSpPr>
          <p:cNvPr id="19" name="Espace réservé du pied de page 18"/>
          <p:cNvSpPr>
            <a:spLocks noGrp="1"/>
          </p:cNvSpPr>
          <p:nvPr>
            <p:ph type="ftr" sz="quarter" idx="16"/>
          </p:nvPr>
        </p:nvSpPr>
        <p:spPr/>
        <p:txBody>
          <a:bodyPr/>
          <a:lstStyle>
            <a:lvl1pPr>
              <a:defRPr/>
            </a:lvl1pPr>
          </a:lstStyle>
          <a:p>
            <a:r>
              <a:rPr lang="en-US" dirty="0"/>
              <a:t>DESY Visit – July 2024</a:t>
            </a:r>
            <a:endParaRPr lang="fr-FR" dirty="0"/>
          </a:p>
        </p:txBody>
      </p:sp>
    </p:spTree>
    <p:extLst>
      <p:ext uri="{BB962C8B-B14F-4D97-AF65-F5344CB8AC3E}">
        <p14:creationId xmlns:p14="http://schemas.microsoft.com/office/powerpoint/2010/main" val="1655271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a:t>Click to edit Master title style</a:t>
            </a:r>
            <a:endParaRPr lang="fr-FR" dirty="0"/>
          </a:p>
        </p:txBody>
      </p:sp>
      <p:sp>
        <p:nvSpPr>
          <p:cNvPr id="3" name="Espace réservé du contenu 2"/>
          <p:cNvSpPr>
            <a:spLocks noGrp="1"/>
          </p:cNvSpPr>
          <p:nvPr>
            <p:ph idx="1"/>
          </p:nvPr>
        </p:nvSpPr>
        <p:spPr bwMode="gray">
          <a:xfrm>
            <a:off x="970251" y="764704"/>
            <a:ext cx="10982400" cy="5400000"/>
          </a:xfrm>
        </p:spPr>
        <p:txBody>
          <a:bodyPr/>
          <a:lstStyle>
            <a:lvl1pPr>
              <a:defRPr baseline="0"/>
            </a:lvl1pPr>
            <a:lvl2pPr>
              <a:defRPr>
                <a:solidFill>
                  <a:schemeClr val="tx1"/>
                </a:solidFill>
              </a:defRPr>
            </a:lvl2pPr>
            <a:lvl4pPr>
              <a:spcBef>
                <a:spcPts val="0"/>
              </a:spcBef>
              <a:spcAft>
                <a:spcPts val="300"/>
              </a:spcAft>
              <a:buSzPct val="80000"/>
              <a:defRPr/>
            </a:lvl4pPr>
            <a:lvl5pPr>
              <a:spcAft>
                <a:spcPts val="3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du numéro de diapositive 7"/>
          <p:cNvSpPr>
            <a:spLocks noGrp="1"/>
          </p:cNvSpPr>
          <p:nvPr>
            <p:ph type="sldNum" sz="quarter" idx="11"/>
          </p:nvPr>
        </p:nvSpPr>
        <p:spPr/>
        <p:txBody>
          <a:bodyPr/>
          <a:lstStyle/>
          <a:p>
            <a:r>
              <a:rPr lang="fr-FR" dirty="0"/>
              <a:t> </a:t>
            </a:r>
            <a:fld id="{733122C9-A0B9-462F-8757-0847AD287B63}" type="slidenum">
              <a:rPr lang="fr-FR" smtClean="0"/>
              <a:pPr/>
              <a:t>‹#›</a:t>
            </a:fld>
            <a:endParaRPr lang="fr-FR" dirty="0"/>
          </a:p>
        </p:txBody>
      </p:sp>
    </p:spTree>
    <p:extLst>
      <p:ext uri="{BB962C8B-B14F-4D97-AF65-F5344CB8AC3E}">
        <p14:creationId xmlns:p14="http://schemas.microsoft.com/office/powerpoint/2010/main" val="4159895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Use for importing slid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Footer Placeholder 2"/>
          <p:cNvSpPr>
            <a:spLocks noGrp="1"/>
          </p:cNvSpPr>
          <p:nvPr>
            <p:ph type="ftr" sz="quarter" idx="10"/>
          </p:nvPr>
        </p:nvSpPr>
        <p:spPr/>
        <p:txBody>
          <a:bodyPr/>
          <a:lstStyle>
            <a:lvl1pPr>
              <a:defRPr/>
            </a:lvl1pPr>
          </a:lstStyle>
          <a:p>
            <a:r>
              <a:rPr lang="en-US" dirty="0"/>
              <a:t>DESY Visit – July 2024</a:t>
            </a:r>
            <a:endParaRPr lang="fr-FR" dirty="0"/>
          </a:p>
        </p:txBody>
      </p:sp>
      <p:sp>
        <p:nvSpPr>
          <p:cNvPr id="4" name="Slide Number Placeholder 3"/>
          <p:cNvSpPr>
            <a:spLocks noGrp="1"/>
          </p:cNvSpPr>
          <p:nvPr>
            <p:ph type="sldNum" sz="quarter" idx="11"/>
          </p:nvPr>
        </p:nvSpPr>
        <p:spPr/>
        <p:txBody>
          <a:bodyPr/>
          <a:lstStyle/>
          <a:p>
            <a:fld id="{733122C9-A0B9-462F-8757-0847AD287B63}" type="slidenum">
              <a:rPr lang="fr-FR" smtClean="0"/>
              <a:pPr/>
              <a:t>‹#›</a:t>
            </a:fld>
            <a:endParaRPr lang="fr-FR" dirty="0"/>
          </a:p>
        </p:txBody>
      </p:sp>
      <p:sp>
        <p:nvSpPr>
          <p:cNvPr id="5" name="Rectangle 4">
            <a:extLst>
              <a:ext uri="{FF2B5EF4-FFF2-40B4-BE49-F238E27FC236}">
                <a16:creationId xmlns:a16="http://schemas.microsoft.com/office/drawing/2014/main" id="{9A0E3BF6-20A6-4369-89CE-8867DE1CE0FD}"/>
              </a:ext>
            </a:extLst>
          </p:cNvPr>
          <p:cNvSpPr/>
          <p:nvPr userDrawn="1"/>
        </p:nvSpPr>
        <p:spPr>
          <a:xfrm>
            <a:off x="240000" y="126000"/>
            <a:ext cx="6624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6" name="Image 8" descr="logo_texte.jpg">
            <a:extLst>
              <a:ext uri="{FF2B5EF4-FFF2-40B4-BE49-F238E27FC236}">
                <a16:creationId xmlns:a16="http://schemas.microsoft.com/office/drawing/2014/main" id="{9E1A7BFF-83E1-40C2-BB42-933CDC06E9D0}"/>
              </a:ext>
            </a:extLst>
          </p:cNvPr>
          <p:cNvPicPr>
            <a:picLocks noChangeAspect="1"/>
          </p:cNvPicPr>
          <p:nvPr userDrawn="1"/>
        </p:nvPicPr>
        <p:blipFill>
          <a:blip r:embed="rId2" cstate="print"/>
          <a:stretch>
            <a:fillRect/>
          </a:stretch>
        </p:blipFill>
        <p:spPr>
          <a:xfrm>
            <a:off x="9840416" y="6093297"/>
            <a:ext cx="2346176" cy="764704"/>
          </a:xfrm>
          <a:prstGeom prst="rect">
            <a:avLst/>
          </a:prstGeom>
        </p:spPr>
      </p:pic>
    </p:spTree>
    <p:extLst>
      <p:ext uri="{BB962C8B-B14F-4D97-AF65-F5344CB8AC3E}">
        <p14:creationId xmlns:p14="http://schemas.microsoft.com/office/powerpoint/2010/main" val="2638260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Use for importing slides">
    <p:spTree>
      <p:nvGrpSpPr>
        <p:cNvPr id="1" name=""/>
        <p:cNvGrpSpPr/>
        <p:nvPr/>
      </p:nvGrpSpPr>
      <p:grpSpPr>
        <a:xfrm>
          <a:off x="0" y="0"/>
          <a:ext cx="0" cy="0"/>
          <a:chOff x="0" y="0"/>
          <a:chExt cx="0" cy="0"/>
        </a:xfrm>
      </p:grpSpPr>
      <p:sp>
        <p:nvSpPr>
          <p:cNvPr id="2" name="Title 1"/>
          <p:cNvSpPr>
            <a:spLocks noGrp="1"/>
          </p:cNvSpPr>
          <p:nvPr>
            <p:ph type="title"/>
          </p:nvPr>
        </p:nvSpPr>
        <p:spPr>
          <a:xfrm>
            <a:off x="263352" y="126000"/>
            <a:ext cx="11688648" cy="49680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388989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u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ESRF COLOUR PALETTE</a:t>
            </a:r>
            <a:endParaRPr lang="en-GB" dirty="0"/>
          </a:p>
        </p:txBody>
      </p:sp>
      <p:sp>
        <p:nvSpPr>
          <p:cNvPr id="3" name="Footer Placeholder 2"/>
          <p:cNvSpPr>
            <a:spLocks noGrp="1"/>
          </p:cNvSpPr>
          <p:nvPr>
            <p:ph type="ftr" sz="quarter" idx="10"/>
          </p:nvPr>
        </p:nvSpPr>
        <p:spPr/>
        <p:txBody>
          <a:bodyPr/>
          <a:lstStyle>
            <a:lvl1pPr>
              <a:defRPr/>
            </a:lvl1pPr>
          </a:lstStyle>
          <a:p>
            <a:r>
              <a:rPr lang="en-US" dirty="0"/>
              <a:t>DESY Visit – July 2024</a:t>
            </a:r>
            <a:endParaRPr lang="fr-FR" dirty="0"/>
          </a:p>
        </p:txBody>
      </p:sp>
      <p:sp>
        <p:nvSpPr>
          <p:cNvPr id="4" name="Slide Number Placeholder 3"/>
          <p:cNvSpPr>
            <a:spLocks noGrp="1"/>
          </p:cNvSpPr>
          <p:nvPr>
            <p:ph type="sldNum" sz="quarter" idx="11"/>
          </p:nvPr>
        </p:nvSpPr>
        <p:spPr/>
        <p:txBody>
          <a:bodyPr/>
          <a:lstStyle/>
          <a:p>
            <a:fld id="{733122C9-A0B9-462F-8757-0847AD287B63}" type="slidenum">
              <a:rPr lang="fr-FR" smtClean="0"/>
              <a:pPr/>
              <a:t>‹#›</a:t>
            </a:fld>
            <a:endParaRPr lang="fr-FR" dirty="0"/>
          </a:p>
        </p:txBody>
      </p:sp>
      <p:grpSp>
        <p:nvGrpSpPr>
          <p:cNvPr id="5" name="Group 4"/>
          <p:cNvGrpSpPr/>
          <p:nvPr userDrawn="1"/>
        </p:nvGrpSpPr>
        <p:grpSpPr>
          <a:xfrm>
            <a:off x="2334965" y="1016733"/>
            <a:ext cx="8561569" cy="4780955"/>
            <a:chOff x="977503" y="761588"/>
            <a:chExt cx="6421177" cy="4780955"/>
          </a:xfrm>
        </p:grpSpPr>
        <p:sp>
          <p:nvSpPr>
            <p:cNvPr id="6" name="Oval 5"/>
            <p:cNvSpPr/>
            <p:nvPr/>
          </p:nvSpPr>
          <p:spPr>
            <a:xfrm>
              <a:off x="2803893" y="1812730"/>
              <a:ext cx="2628292" cy="26282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Oval 6"/>
            <p:cNvSpPr/>
            <p:nvPr/>
          </p:nvSpPr>
          <p:spPr>
            <a:xfrm>
              <a:off x="4175956" y="1016392"/>
              <a:ext cx="576404" cy="576404"/>
            </a:xfrm>
            <a:prstGeom prst="ellipse">
              <a:avLst/>
            </a:prstGeom>
            <a:solidFill>
              <a:srgbClr val="ED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Oval 7"/>
            <p:cNvSpPr/>
            <p:nvPr/>
          </p:nvSpPr>
          <p:spPr>
            <a:xfrm>
              <a:off x="5003708" y="1393465"/>
              <a:ext cx="576404" cy="576404"/>
            </a:xfrm>
            <a:prstGeom prst="ellipse">
              <a:avLst/>
            </a:prstGeom>
            <a:solidFill>
              <a:srgbClr val="F4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Oval 8"/>
            <p:cNvSpPr/>
            <p:nvPr/>
          </p:nvSpPr>
          <p:spPr>
            <a:xfrm>
              <a:off x="5507764" y="1980062"/>
              <a:ext cx="576404" cy="576404"/>
            </a:xfrm>
            <a:prstGeom prst="ellipse">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Oval 9"/>
            <p:cNvSpPr/>
            <p:nvPr/>
          </p:nvSpPr>
          <p:spPr>
            <a:xfrm>
              <a:off x="5688124" y="2740535"/>
              <a:ext cx="576404" cy="576404"/>
            </a:xfrm>
            <a:prstGeom prst="ellipse">
              <a:avLst/>
            </a:prstGeom>
            <a:solidFill>
              <a:srgbClr val="51A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Oval 10"/>
            <p:cNvSpPr/>
            <p:nvPr/>
          </p:nvSpPr>
          <p:spPr>
            <a:xfrm>
              <a:off x="5580282" y="3501008"/>
              <a:ext cx="576404" cy="576404"/>
            </a:xfrm>
            <a:prstGeom prst="ellipse">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Oval 11"/>
            <p:cNvSpPr/>
            <p:nvPr/>
          </p:nvSpPr>
          <p:spPr>
            <a:xfrm>
              <a:off x="5148064" y="4169035"/>
              <a:ext cx="576404" cy="576404"/>
            </a:xfrm>
            <a:prstGeom prst="ellipse">
              <a:avLst/>
            </a:prstGeom>
            <a:solidFill>
              <a:srgbClr val="AF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Oval 12"/>
            <p:cNvSpPr/>
            <p:nvPr/>
          </p:nvSpPr>
          <p:spPr>
            <a:xfrm>
              <a:off x="2367594" y="1709154"/>
              <a:ext cx="576404" cy="576404"/>
            </a:xfrm>
            <a:prstGeom prst="ellipse">
              <a:avLst/>
            </a:prstGeom>
            <a:solidFill>
              <a:srgbClr val="1325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Oval 13"/>
            <p:cNvSpPr/>
            <p:nvPr/>
          </p:nvSpPr>
          <p:spPr>
            <a:xfrm>
              <a:off x="2079392" y="2433493"/>
              <a:ext cx="576404" cy="576404"/>
            </a:xfrm>
            <a:prstGeom prst="ellipse">
              <a:avLst/>
            </a:prstGeom>
            <a:solidFill>
              <a:srgbClr val="1325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Oval 14"/>
            <p:cNvSpPr/>
            <p:nvPr/>
          </p:nvSpPr>
          <p:spPr>
            <a:xfrm>
              <a:off x="3491370" y="4689140"/>
              <a:ext cx="576404" cy="576404"/>
            </a:xfrm>
            <a:prstGeom prst="ellipse">
              <a:avLst/>
            </a:prstGeom>
            <a:solidFill>
              <a:srgbClr val="B7B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Oval 15"/>
            <p:cNvSpPr/>
            <p:nvPr/>
          </p:nvSpPr>
          <p:spPr>
            <a:xfrm>
              <a:off x="2706262" y="4329100"/>
              <a:ext cx="576404" cy="576404"/>
            </a:xfrm>
            <a:prstGeom prst="ellipse">
              <a:avLst/>
            </a:prstGeom>
            <a:solidFill>
              <a:srgbClr val="D1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Oval 16"/>
            <p:cNvSpPr/>
            <p:nvPr/>
          </p:nvSpPr>
          <p:spPr>
            <a:xfrm>
              <a:off x="2113415" y="3746995"/>
              <a:ext cx="576404" cy="576404"/>
            </a:xfrm>
            <a:prstGeom prst="ellipse">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TextBox 17"/>
            <p:cNvSpPr txBox="1"/>
            <p:nvPr/>
          </p:nvSpPr>
          <p:spPr>
            <a:xfrm>
              <a:off x="3545461" y="3053707"/>
              <a:ext cx="1260990" cy="276999"/>
            </a:xfrm>
            <a:prstGeom prst="rect">
              <a:avLst/>
            </a:prstGeom>
            <a:noFill/>
          </p:spPr>
          <p:txBody>
            <a:bodyPr wrap="square" rtlCol="0">
              <a:spAutoFit/>
            </a:bodyPr>
            <a:lstStyle/>
            <a:p>
              <a:r>
                <a:rPr lang="fr-FR" sz="1200" dirty="0">
                  <a:solidFill>
                    <a:schemeClr val="bg1"/>
                  </a:solidFill>
                </a:rPr>
                <a:t>R019G037B119</a:t>
              </a:r>
              <a:endParaRPr lang="en-GB" sz="1200" dirty="0">
                <a:solidFill>
                  <a:schemeClr val="bg1"/>
                </a:solidFill>
              </a:endParaRPr>
            </a:p>
          </p:txBody>
        </p:sp>
        <p:sp>
          <p:nvSpPr>
            <p:cNvPr id="19" name="TextBox 18"/>
            <p:cNvSpPr txBox="1"/>
            <p:nvPr/>
          </p:nvSpPr>
          <p:spPr>
            <a:xfrm>
              <a:off x="4339537" y="761588"/>
              <a:ext cx="1260990" cy="276999"/>
            </a:xfrm>
            <a:prstGeom prst="rect">
              <a:avLst/>
            </a:prstGeom>
            <a:noFill/>
          </p:spPr>
          <p:txBody>
            <a:bodyPr wrap="square" rtlCol="0">
              <a:spAutoFit/>
            </a:bodyPr>
            <a:lstStyle/>
            <a:p>
              <a:r>
                <a:rPr lang="fr-FR" sz="1200" dirty="0"/>
                <a:t>R237G119B003</a:t>
              </a:r>
              <a:endParaRPr lang="en-GB" sz="1200" dirty="0"/>
            </a:p>
          </p:txBody>
        </p:sp>
        <p:sp>
          <p:nvSpPr>
            <p:cNvPr id="20" name="TextBox 19"/>
            <p:cNvSpPr txBox="1"/>
            <p:nvPr/>
          </p:nvSpPr>
          <p:spPr>
            <a:xfrm>
              <a:off x="5273712" y="1162931"/>
              <a:ext cx="1314512" cy="276999"/>
            </a:xfrm>
            <a:prstGeom prst="rect">
              <a:avLst/>
            </a:prstGeom>
            <a:noFill/>
          </p:spPr>
          <p:txBody>
            <a:bodyPr wrap="square" rtlCol="0">
              <a:spAutoFit/>
            </a:bodyPr>
            <a:lstStyle/>
            <a:p>
              <a:r>
                <a:rPr lang="fr-FR" sz="1200" dirty="0"/>
                <a:t>R244G163B000</a:t>
              </a:r>
              <a:endParaRPr lang="en-GB" sz="1200" dirty="0"/>
            </a:p>
          </p:txBody>
        </p:sp>
        <p:sp>
          <p:nvSpPr>
            <p:cNvPr id="21" name="TextBox 20"/>
            <p:cNvSpPr txBox="1"/>
            <p:nvPr/>
          </p:nvSpPr>
          <p:spPr>
            <a:xfrm>
              <a:off x="5795966" y="1756869"/>
              <a:ext cx="1314512" cy="276999"/>
            </a:xfrm>
            <a:prstGeom prst="rect">
              <a:avLst/>
            </a:prstGeom>
            <a:noFill/>
          </p:spPr>
          <p:txBody>
            <a:bodyPr wrap="square" rtlCol="0">
              <a:spAutoFit/>
            </a:bodyPr>
            <a:lstStyle/>
            <a:p>
              <a:r>
                <a:rPr lang="fr-FR" sz="1200" dirty="0"/>
                <a:t>R255G221B000</a:t>
              </a:r>
              <a:endParaRPr lang="en-GB" sz="1200" dirty="0"/>
            </a:p>
          </p:txBody>
        </p:sp>
        <p:sp>
          <p:nvSpPr>
            <p:cNvPr id="22" name="TextBox 21"/>
            <p:cNvSpPr txBox="1"/>
            <p:nvPr/>
          </p:nvSpPr>
          <p:spPr>
            <a:xfrm>
              <a:off x="6084168" y="2570541"/>
              <a:ext cx="1314512" cy="276999"/>
            </a:xfrm>
            <a:prstGeom prst="rect">
              <a:avLst/>
            </a:prstGeom>
            <a:noFill/>
          </p:spPr>
          <p:txBody>
            <a:bodyPr wrap="square" rtlCol="0">
              <a:spAutoFit/>
            </a:bodyPr>
            <a:lstStyle/>
            <a:p>
              <a:r>
                <a:rPr lang="fr-FR" sz="1200" dirty="0"/>
                <a:t>R081G160B038</a:t>
              </a:r>
              <a:endParaRPr lang="en-GB" sz="1200" dirty="0"/>
            </a:p>
          </p:txBody>
        </p:sp>
        <p:sp>
          <p:nvSpPr>
            <p:cNvPr id="23" name="TextBox 22"/>
            <p:cNvSpPr txBox="1"/>
            <p:nvPr/>
          </p:nvSpPr>
          <p:spPr>
            <a:xfrm>
              <a:off x="6084168" y="3409385"/>
              <a:ext cx="1314512" cy="276999"/>
            </a:xfrm>
            <a:prstGeom prst="rect">
              <a:avLst/>
            </a:prstGeom>
            <a:noFill/>
          </p:spPr>
          <p:txBody>
            <a:bodyPr wrap="square" rtlCol="0">
              <a:spAutoFit/>
            </a:bodyPr>
            <a:lstStyle/>
            <a:p>
              <a:r>
                <a:rPr lang="fr-FR" sz="1200" dirty="0"/>
                <a:t>R000G152B212</a:t>
              </a:r>
              <a:endParaRPr lang="en-GB" sz="1200" dirty="0"/>
            </a:p>
          </p:txBody>
        </p:sp>
        <p:sp>
          <p:nvSpPr>
            <p:cNvPr id="24" name="TextBox 23"/>
            <p:cNvSpPr txBox="1"/>
            <p:nvPr/>
          </p:nvSpPr>
          <p:spPr>
            <a:xfrm>
              <a:off x="5677172" y="4159448"/>
              <a:ext cx="1314512" cy="276999"/>
            </a:xfrm>
            <a:prstGeom prst="rect">
              <a:avLst/>
            </a:prstGeom>
            <a:noFill/>
          </p:spPr>
          <p:txBody>
            <a:bodyPr wrap="square" rtlCol="0">
              <a:spAutoFit/>
            </a:bodyPr>
            <a:lstStyle/>
            <a:p>
              <a:r>
                <a:rPr lang="fr-FR" sz="1200" dirty="0"/>
                <a:t>R175G000B124</a:t>
              </a:r>
              <a:endParaRPr lang="en-GB" sz="1200" dirty="0"/>
            </a:p>
          </p:txBody>
        </p:sp>
        <p:sp>
          <p:nvSpPr>
            <p:cNvPr id="25" name="TextBox 24"/>
            <p:cNvSpPr txBox="1"/>
            <p:nvPr/>
          </p:nvSpPr>
          <p:spPr>
            <a:xfrm>
              <a:off x="1312568" y="1497250"/>
              <a:ext cx="1314512" cy="276999"/>
            </a:xfrm>
            <a:prstGeom prst="rect">
              <a:avLst/>
            </a:prstGeom>
            <a:noFill/>
          </p:spPr>
          <p:txBody>
            <a:bodyPr wrap="square" rtlCol="0">
              <a:spAutoFit/>
            </a:bodyPr>
            <a:lstStyle/>
            <a:p>
              <a:r>
                <a:rPr lang="fr-FR" sz="1200" dirty="0"/>
                <a:t>ESRF </a:t>
              </a:r>
              <a:r>
                <a:rPr lang="fr-FR" sz="1200" dirty="0" err="1"/>
                <a:t>blue</a:t>
              </a:r>
              <a:r>
                <a:rPr lang="fr-FR" sz="1200" dirty="0"/>
                <a:t> 75%</a:t>
              </a:r>
              <a:endParaRPr lang="en-GB" sz="1200" dirty="0"/>
            </a:p>
          </p:txBody>
        </p:sp>
        <p:sp>
          <p:nvSpPr>
            <p:cNvPr id="26" name="TextBox 25"/>
            <p:cNvSpPr txBox="1"/>
            <p:nvPr/>
          </p:nvSpPr>
          <p:spPr>
            <a:xfrm>
              <a:off x="977503" y="2279467"/>
              <a:ext cx="1314512" cy="276999"/>
            </a:xfrm>
            <a:prstGeom prst="rect">
              <a:avLst/>
            </a:prstGeom>
            <a:noFill/>
          </p:spPr>
          <p:txBody>
            <a:bodyPr wrap="square" rtlCol="0">
              <a:spAutoFit/>
            </a:bodyPr>
            <a:lstStyle/>
            <a:p>
              <a:r>
                <a:rPr lang="fr-FR" sz="1200" dirty="0"/>
                <a:t>ESRF </a:t>
              </a:r>
              <a:r>
                <a:rPr lang="fr-FR" sz="1200" dirty="0" err="1"/>
                <a:t>blue</a:t>
              </a:r>
              <a:r>
                <a:rPr lang="fr-FR" sz="1200" dirty="0"/>
                <a:t> 50%</a:t>
              </a:r>
              <a:endParaRPr lang="en-GB" sz="1200" dirty="0"/>
            </a:p>
          </p:txBody>
        </p:sp>
        <p:sp>
          <p:nvSpPr>
            <p:cNvPr id="27" name="TextBox 26"/>
            <p:cNvSpPr txBox="1"/>
            <p:nvPr/>
          </p:nvSpPr>
          <p:spPr>
            <a:xfrm>
              <a:off x="2878263" y="5265544"/>
              <a:ext cx="1314512" cy="276999"/>
            </a:xfrm>
            <a:prstGeom prst="rect">
              <a:avLst/>
            </a:prstGeom>
            <a:noFill/>
          </p:spPr>
          <p:txBody>
            <a:bodyPr wrap="square" rtlCol="0">
              <a:spAutoFit/>
            </a:bodyPr>
            <a:lstStyle/>
            <a:p>
              <a:r>
                <a:rPr lang="fr-FR" sz="1200" dirty="0"/>
                <a:t>R183G185B186</a:t>
              </a:r>
              <a:endParaRPr lang="en-GB" sz="1200" dirty="0"/>
            </a:p>
          </p:txBody>
        </p:sp>
        <p:sp>
          <p:nvSpPr>
            <p:cNvPr id="28" name="TextBox 27"/>
            <p:cNvSpPr txBox="1"/>
            <p:nvPr/>
          </p:nvSpPr>
          <p:spPr>
            <a:xfrm>
              <a:off x="1968154" y="4899336"/>
              <a:ext cx="1314512" cy="276999"/>
            </a:xfrm>
            <a:prstGeom prst="rect">
              <a:avLst/>
            </a:prstGeom>
            <a:noFill/>
          </p:spPr>
          <p:txBody>
            <a:bodyPr wrap="square" rtlCol="0">
              <a:spAutoFit/>
            </a:bodyPr>
            <a:lstStyle/>
            <a:p>
              <a:r>
                <a:rPr lang="fr-FR" sz="1200" dirty="0"/>
                <a:t>R209G210B212</a:t>
              </a:r>
              <a:endParaRPr lang="en-GB" sz="1200" dirty="0"/>
            </a:p>
          </p:txBody>
        </p:sp>
        <p:sp>
          <p:nvSpPr>
            <p:cNvPr id="29" name="TextBox 28"/>
            <p:cNvSpPr txBox="1"/>
            <p:nvPr/>
          </p:nvSpPr>
          <p:spPr>
            <a:xfrm>
              <a:off x="1238010" y="4311927"/>
              <a:ext cx="1314512" cy="276999"/>
            </a:xfrm>
            <a:prstGeom prst="rect">
              <a:avLst/>
            </a:prstGeom>
            <a:noFill/>
          </p:spPr>
          <p:txBody>
            <a:bodyPr wrap="square" rtlCol="0">
              <a:spAutoFit/>
            </a:bodyPr>
            <a:lstStyle/>
            <a:p>
              <a:r>
                <a:rPr lang="fr-FR" sz="1200" dirty="0"/>
                <a:t>R244G244B244</a:t>
              </a:r>
              <a:endParaRPr lang="en-GB" sz="1200" dirty="0"/>
            </a:p>
          </p:txBody>
        </p:sp>
      </p:grpSp>
    </p:spTree>
    <p:extLst>
      <p:ext uri="{BB962C8B-B14F-4D97-AF65-F5344CB8AC3E}">
        <p14:creationId xmlns:p14="http://schemas.microsoft.com/office/powerpoint/2010/main" val="3091111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asic layout (plain)">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969600" y="151200"/>
            <a:ext cx="10982400" cy="596160"/>
          </a:xfrm>
        </p:spPr>
        <p:txBody>
          <a:bodyPr/>
          <a:lstStyle/>
          <a:p>
            <a:r>
              <a:rPr lang="en-US" noProof="0" dirty="0"/>
              <a:t>Click to edit Master title style</a:t>
            </a:r>
          </a:p>
        </p:txBody>
      </p:sp>
      <p:sp>
        <p:nvSpPr>
          <p:cNvPr id="3" name="Rectangle 2"/>
          <p:cNvSpPr/>
          <p:nvPr userDrawn="1"/>
        </p:nvSpPr>
        <p:spPr>
          <a:xfrm>
            <a:off x="0" y="6539746"/>
            <a:ext cx="5999989" cy="318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60"/>
          </a:p>
        </p:txBody>
      </p:sp>
      <p:sp>
        <p:nvSpPr>
          <p:cNvPr id="4" name="Rectangle 3">
            <a:extLst>
              <a:ext uri="{FF2B5EF4-FFF2-40B4-BE49-F238E27FC236}">
                <a16:creationId xmlns:a16="http://schemas.microsoft.com/office/drawing/2014/main" id="{848803BD-1059-4945-85CF-DE13F64FBC39}"/>
              </a:ext>
            </a:extLst>
          </p:cNvPr>
          <p:cNvSpPr/>
          <p:nvPr userDrawn="1"/>
        </p:nvSpPr>
        <p:spPr>
          <a:xfrm>
            <a:off x="9840415" y="6107698"/>
            <a:ext cx="2352612" cy="750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60"/>
          </a:p>
        </p:txBody>
      </p:sp>
    </p:spTree>
    <p:extLst>
      <p:ext uri="{BB962C8B-B14F-4D97-AF65-F5344CB8AC3E}">
        <p14:creationId xmlns:p14="http://schemas.microsoft.com/office/powerpoint/2010/main" val="14349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asic layout (with footer)">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US" noProof="0" dirty="0"/>
              <a:t>Click to edit Master title style</a:t>
            </a:r>
          </a:p>
        </p:txBody>
      </p:sp>
    </p:spTree>
    <p:extLst>
      <p:ext uri="{BB962C8B-B14F-4D97-AF65-F5344CB8AC3E}">
        <p14:creationId xmlns:p14="http://schemas.microsoft.com/office/powerpoint/2010/main" val="2390621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Title Slide_">
    <p:spTree>
      <p:nvGrpSpPr>
        <p:cNvPr id="1" name=""/>
        <p:cNvGrpSpPr/>
        <p:nvPr/>
      </p:nvGrpSpPr>
      <p:grpSpPr>
        <a:xfrm>
          <a:off x="0" y="0"/>
          <a:ext cx="0" cy="0"/>
          <a:chOff x="0" y="0"/>
          <a:chExt cx="0" cy="0"/>
        </a:xfrm>
      </p:grpSpPr>
      <p:sp>
        <p:nvSpPr>
          <p:cNvPr id="2" name="PlaceHolder 1"/>
          <p:cNvSpPr>
            <a:spLocks noGrp="1"/>
          </p:cNvSpPr>
          <p:nvPr>
            <p:ph type="ftr" idx="9"/>
          </p:nvPr>
        </p:nvSpPr>
        <p:spPr/>
        <p:txBody>
          <a:bodyPr/>
          <a:lstStyle/>
          <a:p>
            <a:r>
              <a:rPr lang="en-US"/>
              <a:t>ESRF Data Policy @ JSSR Meeting | 3 July 2025 | Andy Götz</a:t>
            </a:r>
            <a:endParaRPr/>
          </a:p>
        </p:txBody>
      </p:sp>
      <p:sp>
        <p:nvSpPr>
          <p:cNvPr id="3" name="PlaceHolder 2"/>
          <p:cNvSpPr>
            <a:spLocks noGrp="1"/>
          </p:cNvSpPr>
          <p:nvPr>
            <p:ph type="sldNum" idx="10"/>
          </p:nvPr>
        </p:nvSpPr>
        <p:spPr/>
        <p:txBody>
          <a:bodyPr/>
          <a:lstStyle/>
          <a:p>
            <a:fld id="{760F8076-658A-420B-A752-68A0A21E4A0E}"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matchingName="Internal-3" userDrawn="1">
  <p:cSld name="Internal-3">
    <p:spTree>
      <p:nvGrpSpPr>
        <p:cNvPr id="1" name=""/>
        <p:cNvGrpSpPr/>
        <p:nvPr/>
      </p:nvGrpSpPr>
      <p:grpSpPr bwMode="auto">
        <a:xfrm>
          <a:off x="0" y="0"/>
          <a:ext cx="0" cy="0"/>
          <a:chOff x="0" y="0"/>
          <a:chExt cx="0" cy="0"/>
        </a:xfrm>
      </p:grpSpPr>
      <p:sp>
        <p:nvSpPr>
          <p:cNvPr id="16" name="Google Shape;16;p21"/>
          <p:cNvSpPr txBox="1">
            <a:spLocks noGrp="1"/>
          </p:cNvSpPr>
          <p:nvPr>
            <p:ph type="title"/>
          </p:nvPr>
        </p:nvSpPr>
        <p:spPr bwMode="auto">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7" name="Google Shape;17;p21"/>
          <p:cNvSpPr txBox="1">
            <a:spLocks noGrp="1"/>
          </p:cNvSpPr>
          <p:nvPr>
            <p:ph type="body" idx="1"/>
          </p:nvPr>
        </p:nvSpPr>
        <p:spPr bwMode="auto">
          <a:xfrm>
            <a:off x="413886" y="2754312"/>
            <a:ext cx="11367436" cy="3375026"/>
          </a:xfrm>
          <a:prstGeom prst="rect">
            <a:avLst/>
          </a:prstGeom>
          <a:noFill/>
          <a:ln>
            <a:noFill/>
          </a:ln>
        </p:spPr>
        <p:txBody>
          <a:bodyPr spcFirstLastPara="1" wrap="square" lIns="91425" tIns="45700" rIns="91425" bIns="45700" anchor="t" anchorCtr="0">
            <a:noAutofit/>
          </a:bodyPr>
          <a:lstStyle>
            <a:lvl1pPr marL="457200" marR="0" lvl="0" indent="-386842" algn="l">
              <a:lnSpc>
                <a:spcPct val="90000"/>
              </a:lnSpc>
              <a:spcBef>
                <a:spcPts val="1000"/>
              </a:spcBef>
              <a:spcAft>
                <a:spcPts val="0"/>
              </a:spcAft>
              <a:buClr>
                <a:srgbClr val="1D1D1B"/>
              </a:buClr>
              <a:buSzPts val="2492"/>
              <a:buFont typeface="Calibri"/>
              <a:buChar char="•"/>
              <a:defRPr sz="2800" b="0" i="0" u="none" strike="noStrike" cap="none">
                <a:solidFill>
                  <a:srgbClr val="1D1D1B"/>
                </a:solidFill>
                <a:latin typeface="Calibri"/>
                <a:ea typeface="Calibri"/>
                <a:cs typeface="Calibri"/>
              </a:defRPr>
            </a:lvl1pPr>
            <a:lvl2pPr marL="914400" marR="0" lvl="1" indent="-364236" algn="l">
              <a:lnSpc>
                <a:spcPct val="90000"/>
              </a:lnSpc>
              <a:spcBef>
                <a:spcPts val="500"/>
              </a:spcBef>
              <a:spcAft>
                <a:spcPts val="0"/>
              </a:spcAft>
              <a:buClr>
                <a:srgbClr val="1D1D1B"/>
              </a:buClr>
              <a:buSzPts val="2136"/>
              <a:buFont typeface="Calibri"/>
              <a:buChar char="•"/>
              <a:defRPr sz="2400" b="0" i="0" u="none" strike="noStrike" cap="none">
                <a:solidFill>
                  <a:srgbClr val="1D1D1B"/>
                </a:solidFill>
                <a:latin typeface="Calibri"/>
                <a:ea typeface="Calibri"/>
                <a:cs typeface="Calibri"/>
              </a:defRPr>
            </a:lvl2pPr>
            <a:lvl3pPr marL="1371600" marR="0" lvl="2" indent="-341630" algn="l">
              <a:lnSpc>
                <a:spcPct val="90000"/>
              </a:lnSpc>
              <a:spcBef>
                <a:spcPts val="500"/>
              </a:spcBef>
              <a:spcAft>
                <a:spcPts val="0"/>
              </a:spcAft>
              <a:buClr>
                <a:srgbClr val="1D1D1B"/>
              </a:buClr>
              <a:buSzPts val="1780"/>
              <a:buFont typeface="Calibri"/>
              <a:buChar char="•"/>
              <a:defRPr sz="2000" b="0" i="0" u="none" strike="noStrike" cap="none">
                <a:solidFill>
                  <a:srgbClr val="1D1D1B"/>
                </a:solidFill>
                <a:latin typeface="Calibri"/>
                <a:ea typeface="Calibri"/>
                <a:cs typeface="Calibri"/>
              </a:defRPr>
            </a:lvl3pPr>
            <a:lvl4pPr marL="1828800" marR="0" lvl="3" indent="-330327" algn="l">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defRPr>
            </a:lvl4pPr>
            <a:lvl5pPr marL="2286000" marR="0" lvl="4" indent="-330326" algn="l">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a:p>
        </p:txBody>
      </p:sp>
      <p:sp>
        <p:nvSpPr>
          <p:cNvPr id="18" name="Google Shape;18;p21"/>
          <p:cNvSpPr txBox="1">
            <a:spLocks noGrp="1"/>
          </p:cNvSpPr>
          <p:nvPr>
            <p:ph type="body" idx="2"/>
          </p:nvPr>
        </p:nvSpPr>
        <p:spPr bwMode="auto">
          <a:xfrm>
            <a:off x="413886" y="1340919"/>
            <a:ext cx="11367436" cy="106759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36277C"/>
              </a:buClr>
              <a:buSzPts val="2492"/>
              <a:buFont typeface="Calibri"/>
              <a:buNone/>
              <a:defRPr sz="2800" b="0" i="0" u="none" strike="noStrike" cap="none">
                <a:solidFill>
                  <a:srgbClr val="36277C"/>
                </a:solidFill>
                <a:latin typeface="Calibri"/>
                <a:ea typeface="Calibri"/>
                <a:cs typeface="Calibri"/>
              </a:defRPr>
            </a:lvl1pPr>
            <a:lvl2pPr marL="914400" marR="0" lvl="1" indent="-228600" algn="l">
              <a:lnSpc>
                <a:spcPct val="90000"/>
              </a:lnSpc>
              <a:spcBef>
                <a:spcPts val="500"/>
              </a:spcBef>
              <a:spcAft>
                <a:spcPts val="0"/>
              </a:spcAft>
              <a:buClr>
                <a:srgbClr val="171616"/>
              </a:buClr>
              <a:buSzPts val="2136"/>
              <a:buFont typeface="Calibri"/>
              <a:buNone/>
              <a:defRPr sz="2400" b="0" i="0" u="none" strike="noStrike" cap="none">
                <a:solidFill>
                  <a:srgbClr val="171616"/>
                </a:solidFill>
                <a:latin typeface="Calibri"/>
                <a:ea typeface="Calibri"/>
                <a:cs typeface="Calibri"/>
              </a:defRPr>
            </a:lvl2pPr>
            <a:lvl3pPr marL="1371600" marR="0" lvl="2" indent="-228600" algn="l">
              <a:lnSpc>
                <a:spcPct val="90000"/>
              </a:lnSpc>
              <a:spcBef>
                <a:spcPts val="500"/>
              </a:spcBef>
              <a:spcAft>
                <a:spcPts val="0"/>
              </a:spcAft>
              <a:buClr>
                <a:srgbClr val="171616"/>
              </a:buClr>
              <a:buSzPts val="1780"/>
              <a:buFont typeface="Calibri"/>
              <a:buNone/>
              <a:defRPr sz="2000" b="0" i="0" u="none" strike="noStrike" cap="none">
                <a:solidFill>
                  <a:srgbClr val="171616"/>
                </a:solidFill>
                <a:latin typeface="Calibri"/>
                <a:ea typeface="Calibri"/>
                <a:cs typeface="Calibri"/>
              </a:defRPr>
            </a:lvl3pPr>
            <a:lvl4pPr marL="1828800" marR="0" lvl="3" indent="-228600" algn="l">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defRPr>
            </a:lvl4pPr>
            <a:lvl5pPr marL="2286000" marR="0" lvl="4" indent="-228600" algn="l">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a:p>
        </p:txBody>
      </p:sp>
      <p:sp>
        <p:nvSpPr>
          <p:cNvPr id="19" name="Google Shape;19;p21"/>
          <p:cNvSpPr txBox="1">
            <a:spLocks noGrp="1"/>
          </p:cNvSpPr>
          <p:nvPr>
            <p:ph type="dt" idx="10"/>
          </p:nvPr>
        </p:nvSpPr>
        <p:spPr bwMode="auto">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1D1D1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20" name="Google Shape;20;p21"/>
          <p:cNvSpPr txBox="1">
            <a:spLocks noGrp="1"/>
          </p:cNvSpPr>
          <p:nvPr>
            <p:ph type="ftr" idx="11"/>
          </p:nvPr>
        </p:nvSpPr>
        <p:spPr bwMode="auto">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1D1D1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r>
              <a:rPr lang="en-US"/>
              <a:t>ESRF Data Policy @ JSSR Meeting | 3 July 2025 | Andy Götz</a:t>
            </a:r>
            <a:endParaRPr/>
          </a:p>
        </p:txBody>
      </p:sp>
      <p:sp>
        <p:nvSpPr>
          <p:cNvPr id="21" name="Google Shape;21;p21"/>
          <p:cNvSpPr txBox="1">
            <a:spLocks noGrp="1"/>
          </p:cNvSpPr>
          <p:nvPr>
            <p:ph type="sldNum" idx="12"/>
          </p:nvPr>
        </p:nvSpPr>
        <p:spPr bwMode="auto">
          <a:xfrm>
            <a:off x="9848227" y="6411862"/>
            <a:ext cx="19330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defRPr>
            </a:lvl9pPr>
          </a:lstStyle>
          <a:p>
            <a:pPr marL="0" lvl="0" indent="0" algn="r">
              <a:spcBef>
                <a:spcPts val="0"/>
              </a:spcBef>
              <a:spcAft>
                <a:spcPts val="0"/>
              </a:spcAft>
              <a:buNone/>
              <a:defRPr/>
            </a:pPr>
            <a:fld id="{00000000-1234-1234-1234-123412341234}" type="slidenum">
              <a:rPr lang="en-GB"/>
              <a:t>‹#›</a:t>
            </a:fld>
            <a:endParaRPr/>
          </a:p>
        </p:txBody>
      </p:sp>
    </p:spTree>
    <p:extLst>
      <p:ext uri="{BB962C8B-B14F-4D97-AF65-F5344CB8AC3E}">
        <p14:creationId xmlns:p14="http://schemas.microsoft.com/office/powerpoint/2010/main" val="3012972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ver page">
    <p:spTree>
      <p:nvGrpSpPr>
        <p:cNvPr id="1" name=""/>
        <p:cNvGrpSpPr/>
        <p:nvPr/>
      </p:nvGrpSpPr>
      <p:grpSpPr>
        <a:xfrm>
          <a:off x="0" y="0"/>
          <a:ext cx="0" cy="0"/>
          <a:chOff x="0" y="0"/>
          <a:chExt cx="0" cy="0"/>
        </a:xfrm>
      </p:grpSpPr>
      <p:pic>
        <p:nvPicPr>
          <p:cNvPr id="3" name="Image 14" descr="logo_couv.jpg"/>
          <p:cNvPicPr>
            <a:picLocks noChangeAspect="1"/>
          </p:cNvPicPr>
          <p:nvPr userDrawn="1"/>
        </p:nvPicPr>
        <p:blipFill>
          <a:blip r:embed="rId2" cstate="print"/>
          <a:stretch>
            <a:fillRect/>
          </a:stretch>
        </p:blipFill>
        <p:spPr>
          <a:xfrm>
            <a:off x="2135560" y="1988840"/>
            <a:ext cx="7176264" cy="2880000"/>
          </a:xfrm>
          <a:prstGeom prst="rect">
            <a:avLst/>
          </a:prstGeom>
        </p:spPr>
      </p:pic>
    </p:spTree>
    <p:extLst>
      <p:ext uri="{BB962C8B-B14F-4D97-AF65-F5344CB8AC3E}">
        <p14:creationId xmlns:p14="http://schemas.microsoft.com/office/powerpoint/2010/main" val="1772918487"/>
      </p:ext>
    </p:extLst>
  </p:cSld>
  <p:clrMapOvr>
    <a:masterClrMapping/>
  </p:clrMapOvr>
  <p:transition spd="slow">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re 1"/>
          <p:cNvSpPr>
            <a:spLocks noGrp="1"/>
          </p:cNvSpPr>
          <p:nvPr>
            <p:ph type="title"/>
          </p:nvPr>
        </p:nvSpPr>
        <p:spPr bwMode="gray">
          <a:xfrm>
            <a:off x="969600" y="126000"/>
            <a:ext cx="10982400" cy="496800"/>
          </a:xfrm>
          <a:solidFill>
            <a:schemeClr val="accent1"/>
          </a:solidFill>
        </p:spPr>
        <p:txBody>
          <a:bodyPr lIns="108000" tIns="0" rIns="108000" anchor="ctr" anchorCtr="0"/>
          <a:lstStyle>
            <a:lvl1pPr>
              <a:lnSpc>
                <a:spcPct val="85000"/>
              </a:lnSpc>
              <a:defRPr sz="2500">
                <a:solidFill>
                  <a:schemeClr val="bg1"/>
                </a:solidFill>
              </a:defRPr>
            </a:lvl1pPr>
          </a:lstStyle>
          <a:p>
            <a:r>
              <a:rPr lang="en-US"/>
              <a:t>Click to edit Master title style</a:t>
            </a:r>
            <a:endParaRPr lang="fr-FR" dirty="0"/>
          </a:p>
        </p:txBody>
      </p:sp>
      <p:sp>
        <p:nvSpPr>
          <p:cNvPr id="3" name="Espace réservé du contenu 2"/>
          <p:cNvSpPr>
            <a:spLocks noGrp="1"/>
          </p:cNvSpPr>
          <p:nvPr>
            <p:ph idx="1"/>
          </p:nvPr>
        </p:nvSpPr>
        <p:spPr bwMode="gray">
          <a:xfrm>
            <a:off x="4468800" y="1098000"/>
            <a:ext cx="7483200" cy="3564000"/>
          </a:xfr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pour une image  7"/>
          <p:cNvSpPr>
            <a:spLocks noGrp="1"/>
          </p:cNvSpPr>
          <p:nvPr>
            <p:ph type="pic" sz="quarter" idx="13"/>
          </p:nvPr>
        </p:nvSpPr>
        <p:spPr>
          <a:xfrm>
            <a:off x="969600" y="1098000"/>
            <a:ext cx="3432000" cy="3564000"/>
          </a:xfrm>
        </p:spPr>
        <p:txBody>
          <a:bodyPr anchor="ctr" anchorCtr="0"/>
          <a:lstStyle>
            <a:lvl1pPr algn="ctr">
              <a:defRPr/>
            </a:lvl1pPr>
          </a:lstStyle>
          <a:p>
            <a:r>
              <a:rPr lang="en-US"/>
              <a:t>Click icon to add picture</a:t>
            </a:r>
            <a:endParaRPr lang="fr-FR"/>
          </a:p>
        </p:txBody>
      </p:sp>
      <p:sp>
        <p:nvSpPr>
          <p:cNvPr id="18" name="Espace réservé du numéro de diapositive 17"/>
          <p:cNvSpPr>
            <a:spLocks noGrp="1"/>
          </p:cNvSpPr>
          <p:nvPr>
            <p:ph type="sldNum" sz="quarter" idx="15"/>
          </p:nvPr>
        </p:nvSpPr>
        <p:spPr/>
        <p:txBody>
          <a:bodyPr/>
          <a:lstStyle/>
          <a:p>
            <a:r>
              <a:rPr lang="fr-FR"/>
              <a:t>Page </a:t>
            </a:r>
            <a:fld id="{733122C9-A0B9-462F-8757-0847AD287B63}" type="slidenum">
              <a:rPr lang="fr-FR" smtClean="0"/>
              <a:pPr/>
              <a:t>‹#›</a:t>
            </a:fld>
            <a:endParaRPr lang="fr-FR"/>
          </a:p>
        </p:txBody>
      </p:sp>
      <p:sp>
        <p:nvSpPr>
          <p:cNvPr id="19" name="Espace réservé du pied de page 18"/>
          <p:cNvSpPr>
            <a:spLocks noGrp="1"/>
          </p:cNvSpPr>
          <p:nvPr>
            <p:ph type="ftr" sz="quarter" idx="16"/>
          </p:nvPr>
        </p:nvSpPr>
        <p:spPr/>
        <p:txBody>
          <a:bodyPr/>
          <a:lstStyle/>
          <a:p>
            <a:r>
              <a:rPr lang="en-US"/>
              <a:t>ESRF Data Policy @ JSSR Meeting | 3 July 2025 | Andy Götz</a:t>
            </a:r>
            <a:endParaRPr lang="fr-FR"/>
          </a:p>
        </p:txBody>
      </p:sp>
    </p:spTree>
    <p:extLst>
      <p:ext uri="{BB962C8B-B14F-4D97-AF65-F5344CB8AC3E}">
        <p14:creationId xmlns:p14="http://schemas.microsoft.com/office/powerpoint/2010/main" val="1804200929"/>
      </p:ext>
    </p:extLst>
  </p:cSld>
  <p:clrMapOvr>
    <a:masterClrMapping/>
  </p:clrMapOvr>
  <p:transition spd="slow">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a:t>Click to edit Master title style</a:t>
            </a:r>
            <a:endParaRPr lang="fr-FR" dirty="0"/>
          </a:p>
        </p:txBody>
      </p:sp>
      <p:sp>
        <p:nvSpPr>
          <p:cNvPr id="3" name="Espace réservé du contenu 2"/>
          <p:cNvSpPr>
            <a:spLocks noGrp="1"/>
          </p:cNvSpPr>
          <p:nvPr>
            <p:ph idx="1"/>
          </p:nvPr>
        </p:nvSpPr>
        <p:spPr bwMode="gray">
          <a:xfrm>
            <a:off x="970251" y="764704"/>
            <a:ext cx="10982400" cy="5400000"/>
          </a:xfrm>
        </p:spPr>
        <p:txBody>
          <a:bodyPr/>
          <a:lstStyle>
            <a:lvl1pPr>
              <a:defRPr baseline="0"/>
            </a:lvl1pPr>
            <a:lvl2pPr>
              <a:defRPr>
                <a:solidFill>
                  <a:schemeClr val="tx1"/>
                </a:solidFill>
              </a:defRPr>
            </a:lvl2pPr>
            <a:lvl4pPr>
              <a:spcBef>
                <a:spcPts val="0"/>
              </a:spcBef>
              <a:spcAft>
                <a:spcPts val="300"/>
              </a:spcAft>
              <a:buSzPct val="80000"/>
              <a:defRPr/>
            </a:lvl4pPr>
            <a:lvl5pPr>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du numéro de diapositive 7"/>
          <p:cNvSpPr>
            <a:spLocks noGrp="1"/>
          </p:cNvSpPr>
          <p:nvPr>
            <p:ph type="sldNum" sz="quarter" idx="11"/>
          </p:nvPr>
        </p:nvSpPr>
        <p:spPr/>
        <p:txBody>
          <a:bodyPr/>
          <a:lstStyle/>
          <a:p>
            <a:r>
              <a:rPr lang="fr-FR"/>
              <a:t>Page </a:t>
            </a:r>
            <a:fld id="{733122C9-A0B9-462F-8757-0847AD287B63}" type="slidenum">
              <a:rPr lang="fr-FR" smtClean="0"/>
              <a:pPr/>
              <a:t>‹#›</a:t>
            </a:fld>
            <a:endParaRPr lang="fr-FR"/>
          </a:p>
        </p:txBody>
      </p:sp>
      <p:sp>
        <p:nvSpPr>
          <p:cNvPr id="9" name="Espace réservé du pied de page 8"/>
          <p:cNvSpPr>
            <a:spLocks noGrp="1"/>
          </p:cNvSpPr>
          <p:nvPr>
            <p:ph type="ftr" sz="quarter" idx="12"/>
          </p:nvPr>
        </p:nvSpPr>
        <p:spPr/>
        <p:txBody>
          <a:bodyPr/>
          <a:lstStyle/>
          <a:p>
            <a:r>
              <a:rPr lang="en-US"/>
              <a:t>ESRF Data Policy @ JSSR Meeting | 3 July 2025 | Andy Götz</a:t>
            </a:r>
            <a:endParaRPr lang="fr-FR"/>
          </a:p>
        </p:txBody>
      </p:sp>
    </p:spTree>
    <p:extLst>
      <p:ext uri="{BB962C8B-B14F-4D97-AF65-F5344CB8AC3E}">
        <p14:creationId xmlns:p14="http://schemas.microsoft.com/office/powerpoint/2010/main" val="1216091296"/>
      </p:ext>
    </p:extLst>
  </p:cSld>
  <p:clrMapOvr>
    <a:masterClrMapping/>
  </p:clrMapOvr>
  <p:transition spd="slow">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se for importing slid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Footer Placeholder 2"/>
          <p:cNvSpPr>
            <a:spLocks noGrp="1"/>
          </p:cNvSpPr>
          <p:nvPr>
            <p:ph type="ftr" sz="quarter" idx="10"/>
          </p:nvPr>
        </p:nvSpPr>
        <p:spPr/>
        <p:txBody>
          <a:bodyPr/>
          <a:lstStyle/>
          <a:p>
            <a:r>
              <a:rPr lang="en-US"/>
              <a:t>ESRF Data Policy @ JSSR Meeting | 3 July 2025 | Andy Götz</a:t>
            </a:r>
            <a:endParaRPr lang="fr-FR"/>
          </a:p>
        </p:txBody>
      </p:sp>
      <p:sp>
        <p:nvSpPr>
          <p:cNvPr id="4" name="Slide Number Placeholder 3"/>
          <p:cNvSpPr>
            <a:spLocks noGrp="1"/>
          </p:cNvSpPr>
          <p:nvPr>
            <p:ph type="sldNum" sz="quarter" idx="11"/>
          </p:nvPr>
        </p:nvSpPr>
        <p:spPr/>
        <p:txBody>
          <a:bodyPr/>
          <a:lstStyle/>
          <a:p>
            <a:r>
              <a:rPr lang="fr-FR"/>
              <a:t>Page </a:t>
            </a:r>
            <a:fld id="{733122C9-A0B9-462F-8757-0847AD287B63}" type="slidenum">
              <a:rPr lang="fr-FR" smtClean="0"/>
              <a:pPr/>
              <a:t>‹#›</a:t>
            </a:fld>
            <a:endParaRPr lang="fr-FR"/>
          </a:p>
        </p:txBody>
      </p:sp>
    </p:spTree>
    <p:extLst>
      <p:ext uri="{BB962C8B-B14F-4D97-AF65-F5344CB8AC3E}">
        <p14:creationId xmlns:p14="http://schemas.microsoft.com/office/powerpoint/2010/main" val="3689301564"/>
      </p:ext>
    </p:extLst>
  </p:cSld>
  <p:clrMapOvr>
    <a:masterClrMapping/>
  </p:clrMapOvr>
  <p:transition spd="slow">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SY European XFEL">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b="0">
                <a:solidFill>
                  <a:srgbClr val="000000"/>
                </a:solidFill>
                <a:uFillTx/>
              </a:defRPr>
            </a:pPr>
            <a:r>
              <a:rPr sz="2400" b="1">
                <a:solidFill>
                  <a:srgbClr val="FFFFFF"/>
                </a:solidFill>
                <a:uFill>
                  <a:solidFill>
                    <a:srgbClr val="FFFFFF"/>
                  </a:solidFill>
                </a:uFill>
              </a:rPr>
              <a:t>Title Text</a:t>
            </a:r>
          </a:p>
        </p:txBody>
      </p:sp>
      <p:sp>
        <p:nvSpPr>
          <p:cNvPr id="21" name="Shape 21"/>
          <p:cNvSpPr>
            <a:spLocks noGrp="1"/>
          </p:cNvSpPr>
          <p:nvPr>
            <p:ph type="body" idx="1"/>
          </p:nvPr>
        </p:nvSpPr>
        <p:spPr>
          <a:prstGeom prst="rect">
            <a:avLst/>
          </a:prstGeom>
        </p:spPr>
        <p:txBody>
          <a:bodyPr/>
          <a:lstStyle>
            <a:lvl2pPr>
              <a:buClr>
                <a:srgbClr val="33235A"/>
              </a:buClr>
              <a:buChar char=""/>
            </a:lvl2pPr>
            <a:lvl3pPr>
              <a:buChar char=""/>
            </a:lvl3pPr>
            <a:lvl4pPr>
              <a:buClr>
                <a:srgbClr val="33235A"/>
              </a:buClr>
              <a:buChar char=""/>
              <a:defRPr>
                <a:solidFill>
                  <a:srgbClr val="14153D"/>
                </a:solidFill>
                <a:uFill>
                  <a:solidFill>
                    <a:srgbClr val="14153D"/>
                  </a:solidFill>
                </a:uFill>
              </a:defRPr>
            </a:lvl4pPr>
            <a:lvl5pPr>
              <a:buFont typeface="Arial"/>
              <a:buChar char="»"/>
              <a:defRPr>
                <a:solidFill>
                  <a:srgbClr val="14153D"/>
                </a:solidFill>
                <a:uFill>
                  <a:solidFill>
                    <a:srgbClr val="14153D"/>
                  </a:solidFill>
                </a:uFill>
              </a:defRPr>
            </a:lvl5pPr>
          </a:lstStyle>
          <a:p>
            <a:pPr lvl="0">
              <a:defRPr sz="1800">
                <a:uFillTx/>
              </a:defRPr>
            </a:pPr>
            <a:r>
              <a:rPr sz="2400">
                <a:uFill>
                  <a:solidFill/>
                </a:uFill>
              </a:rPr>
              <a:t>Body Level One</a:t>
            </a:r>
          </a:p>
          <a:p>
            <a:pPr lvl="1">
              <a:defRPr sz="1800">
                <a:uFillTx/>
              </a:defRPr>
            </a:pPr>
            <a:r>
              <a:rPr sz="2400">
                <a:uFill>
                  <a:solidFill/>
                </a:uFill>
              </a:rPr>
              <a:t>Body Level Two</a:t>
            </a:r>
          </a:p>
          <a:p>
            <a:pPr lvl="2">
              <a:defRPr sz="1800">
                <a:uFillTx/>
              </a:defRPr>
            </a:pPr>
            <a:r>
              <a:rPr sz="2400">
                <a:uFill>
                  <a:solidFill/>
                </a:uFill>
              </a:rPr>
              <a:t>Body Level Three</a:t>
            </a:r>
          </a:p>
          <a:p>
            <a:pPr lvl="3">
              <a:defRPr sz="1800">
                <a:solidFill>
                  <a:srgbClr val="000000"/>
                </a:solidFill>
                <a:uFillTx/>
              </a:defRPr>
            </a:pPr>
            <a:r>
              <a:rPr sz="2400">
                <a:solidFill>
                  <a:srgbClr val="14153D"/>
                </a:solidFill>
                <a:uFill>
                  <a:solidFill>
                    <a:srgbClr val="14153D"/>
                  </a:solidFill>
                </a:uFill>
              </a:rPr>
              <a:t>Body Level Four</a:t>
            </a:r>
          </a:p>
          <a:p>
            <a:pPr lvl="4">
              <a:defRPr sz="1800">
                <a:solidFill>
                  <a:srgbClr val="000000"/>
                </a:solidFill>
                <a:uFillTx/>
              </a:defRPr>
            </a:pPr>
            <a:r>
              <a:rPr sz="2400">
                <a:solidFill>
                  <a:srgbClr val="14153D"/>
                </a:solidFill>
                <a:uFill>
                  <a:solidFill>
                    <a:srgbClr val="14153D"/>
                  </a:solidFill>
                </a:uFill>
              </a:rPr>
              <a:t>Body Level Five</a:t>
            </a:r>
          </a:p>
        </p:txBody>
      </p:sp>
      <p:sp>
        <p:nvSpPr>
          <p:cNvPr id="22" name="Shape 22"/>
          <p:cNvSpPr>
            <a:spLocks noGrp="1"/>
          </p:cNvSpPr>
          <p:nvPr>
            <p:ph type="sldNum" sz="quarter" idx="2"/>
          </p:nvPr>
        </p:nvSpPr>
        <p:spPr>
          <a:xfrm>
            <a:off x="11530047" y="864516"/>
            <a:ext cx="221127" cy="156645"/>
          </a:xfrm>
          <a:prstGeom prst="rect">
            <a:avLst/>
          </a:prstGeom>
        </p:spPr>
        <p:txBody>
          <a:bodyPr lIns="64291" tIns="32146" rIns="64291" bIns="32146"/>
          <a:lstStyle/>
          <a:p>
            <a:pPr lvl="0"/>
            <a:fld id="{86CB4B4D-7CA3-9044-876B-883B54F8677D}" type="slidenum">
              <a:rPr/>
              <a:pPr lvl="0"/>
              <a:t>‹#›</a:t>
            </a:fld>
            <a:endParaRPr/>
          </a:p>
        </p:txBody>
      </p:sp>
    </p:spTree>
    <p:extLst>
      <p:ext uri="{BB962C8B-B14F-4D97-AF65-F5344CB8AC3E}">
        <p14:creationId xmlns:p14="http://schemas.microsoft.com/office/powerpoint/2010/main" val="2677259439"/>
      </p:ext>
    </p:extLst>
  </p:cSld>
  <p:clrMapOvr>
    <a:masterClrMapping/>
  </p:clrMapOvr>
  <p:transition spd="slow">
    <p:diamond/>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4.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5.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p:nvPr/>
        </p:nvSpPr>
        <p:spPr>
          <a:xfrm>
            <a:off x="240120" y="126000"/>
            <a:ext cx="655920" cy="490320"/>
          </a:xfrm>
          <a:prstGeom prst="rect">
            <a:avLst/>
          </a:prstGeom>
          <a:solidFill>
            <a:srgbClr val="132577"/>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strike="noStrike" spc="-1">
              <a:solidFill>
                <a:schemeClr val="lt1"/>
              </a:solidFill>
              <a:latin typeface="Arial"/>
            </a:endParaRPr>
          </a:p>
        </p:txBody>
      </p:sp>
      <p:sp>
        <p:nvSpPr>
          <p:cNvPr id="8" name="Rectangle 10"/>
          <p:cNvSpPr/>
          <p:nvPr/>
        </p:nvSpPr>
        <p:spPr>
          <a:xfrm>
            <a:off x="240120" y="126000"/>
            <a:ext cx="655920" cy="490320"/>
          </a:xfrm>
          <a:prstGeom prst="rect">
            <a:avLst/>
          </a:prstGeom>
          <a:solidFill>
            <a:srgbClr val="132577"/>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strike="noStrike" spc="-1">
              <a:solidFill>
                <a:schemeClr val="lt1"/>
              </a:solidFill>
              <a:latin typeface="Arial"/>
            </a:endParaRPr>
          </a:p>
        </p:txBody>
      </p:sp>
      <p:pic>
        <p:nvPicPr>
          <p:cNvPr id="2" name="Graphic 6"/>
          <p:cNvPicPr/>
          <p:nvPr/>
        </p:nvPicPr>
        <p:blipFill>
          <a:blip r:embed="rId3">
            <a:extLst>
              <a:ext uri="{96DAC541-7B7A-43D3-8B79-37D633B846F1}">
                <asvg:svgBlip xmlns:asvg="http://schemas.microsoft.com/office/drawing/2016/SVG/main" r:embed="rId4"/>
              </a:ext>
            </a:extLst>
          </a:blip>
          <a:stretch/>
        </p:blipFill>
        <p:spPr>
          <a:xfrm>
            <a:off x="10364760" y="6324480"/>
            <a:ext cx="1580760" cy="365040"/>
          </a:xfrm>
          <a:prstGeom prst="rect">
            <a:avLst/>
          </a:prstGeom>
          <a:ln w="0">
            <a:noFill/>
          </a:ln>
        </p:spPr>
      </p:pic>
      <p:sp>
        <p:nvSpPr>
          <p:cNvPr id="3" name="PlaceHolder 1"/>
          <p:cNvSpPr>
            <a:spLocks noGrp="1"/>
          </p:cNvSpPr>
          <p:nvPr>
            <p:ph type="ftr" idx="1"/>
          </p:nvPr>
        </p:nvSpPr>
        <p:spPr>
          <a:xfrm>
            <a:off x="959400" y="6483240"/>
            <a:ext cx="8153640" cy="205920"/>
          </a:xfrm>
          <a:prstGeom prst="rect">
            <a:avLst/>
          </a:prstGeom>
          <a:noFill/>
          <a:ln w="0">
            <a:noFill/>
          </a:ln>
        </p:spPr>
        <p:txBody>
          <a:bodyPr lIns="0" tIns="0" rIns="0" bIns="0" anchor="b">
            <a:noAutofit/>
          </a:bodyPr>
          <a:lstStyle>
            <a:lvl1pPr indent="0" defTabSz="914400">
              <a:lnSpc>
                <a:spcPct val="100000"/>
              </a:lnSpc>
              <a:buNone/>
              <a:tabLst>
                <a:tab pos="0" algn="l"/>
              </a:tabLst>
              <a:defRPr lang="fr-FR" sz="800" b="1" strike="noStrike" spc="-1">
                <a:solidFill>
                  <a:schemeClr val="dk2"/>
                </a:solidFill>
                <a:latin typeface="Arial"/>
              </a:defRPr>
            </a:lvl1pPr>
          </a:lstStyle>
          <a:p>
            <a:pPr indent="0" defTabSz="914400">
              <a:lnSpc>
                <a:spcPct val="100000"/>
              </a:lnSpc>
              <a:buNone/>
              <a:tabLst>
                <a:tab pos="0" algn="l"/>
              </a:tabLst>
            </a:pPr>
            <a:r>
              <a:rPr lang="fr-FR" sz="800" b="1" strike="noStrike" spc="-1">
                <a:solidFill>
                  <a:schemeClr val="dk2"/>
                </a:solidFill>
                <a:latin typeface="Arial"/>
              </a:rPr>
              <a:t>ESRF Data Policy @ JSSR Meeting | 3 July 2025 | Andy Götz</a:t>
            </a:r>
            <a:endParaRPr lang="fr-FR" sz="800" b="0" strike="noStrike" spc="-1">
              <a:solidFill>
                <a:srgbClr val="000000"/>
              </a:solidFill>
              <a:latin typeface="Times New Roman"/>
            </a:endParaRPr>
          </a:p>
        </p:txBody>
      </p:sp>
      <p:sp>
        <p:nvSpPr>
          <p:cNvPr id="4" name="PlaceHolder 2"/>
          <p:cNvSpPr>
            <a:spLocks noGrp="1"/>
          </p:cNvSpPr>
          <p:nvPr>
            <p:ph type="sldNum" idx="2"/>
          </p:nvPr>
        </p:nvSpPr>
        <p:spPr>
          <a:xfrm>
            <a:off x="239400" y="6483600"/>
            <a:ext cx="545040" cy="205920"/>
          </a:xfrm>
          <a:prstGeom prst="rect">
            <a:avLst/>
          </a:prstGeom>
          <a:noFill/>
          <a:ln w="0">
            <a:noFill/>
          </a:ln>
        </p:spPr>
        <p:txBody>
          <a:bodyPr lIns="0" tIns="0" rIns="0" bIns="0" anchor="b">
            <a:noAutofit/>
          </a:bodyPr>
          <a:lstStyle>
            <a:lvl1pPr indent="0" defTabSz="914400">
              <a:lnSpc>
                <a:spcPct val="100000"/>
              </a:lnSpc>
              <a:buNone/>
              <a:tabLst>
                <a:tab pos="0" algn="l"/>
              </a:tabLst>
              <a:defRPr lang="fr-FR" sz="800" b="1" strike="noStrike" spc="-1">
                <a:solidFill>
                  <a:schemeClr val="dk2"/>
                </a:solidFill>
                <a:latin typeface="Arial"/>
              </a:defRPr>
            </a:lvl1pPr>
          </a:lstStyle>
          <a:p>
            <a:pPr indent="0" defTabSz="914400">
              <a:lnSpc>
                <a:spcPct val="100000"/>
              </a:lnSpc>
              <a:buNone/>
              <a:tabLst>
                <a:tab pos="0" algn="l"/>
              </a:tabLst>
            </a:pPr>
            <a:fld id="{EE5C9482-8EB8-469D-A4E1-98EDF70D8478}" type="slidenum">
              <a:rPr lang="fr-FR" sz="800" b="1" strike="noStrike" spc="-1">
                <a:solidFill>
                  <a:schemeClr val="dk2"/>
                </a:solidFill>
                <a:latin typeface="Arial"/>
              </a:rPr>
              <a:t>‹#›</a:t>
            </a:fld>
            <a:endParaRPr lang="fr-FR" sz="800" b="0" strike="noStrike" spc="-1">
              <a:solidFill>
                <a:srgbClr val="000000"/>
              </a:solidFill>
              <a:latin typeface="Times New Roman"/>
            </a:endParaRPr>
          </a:p>
        </p:txBody>
      </p:sp>
      <p:sp>
        <p:nvSpPr>
          <p:cNvPr id="5"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fr-FR" sz="4400" b="0" strike="noStrike" spc="-1">
                <a:solidFill>
                  <a:srgbClr val="000000"/>
                </a:solidFill>
                <a:latin typeface="Arial"/>
              </a:rPr>
              <a:t>Click to edit the title text format</a:t>
            </a:r>
          </a:p>
        </p:txBody>
      </p:sp>
      <p:sp>
        <p:nvSpPr>
          <p:cNvPr id="6"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p:nvPr/>
        </p:nvSpPr>
        <p:spPr>
          <a:xfrm>
            <a:off x="240120" y="126000"/>
            <a:ext cx="655920" cy="490320"/>
          </a:xfrm>
          <a:prstGeom prst="rect">
            <a:avLst/>
          </a:prstGeom>
          <a:solidFill>
            <a:srgbClr val="132577"/>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fr-FR" sz="1800" b="0" strike="noStrike" spc="-1">
              <a:solidFill>
                <a:schemeClr val="lt1"/>
              </a:solidFill>
              <a:latin typeface="Arial"/>
            </a:endParaRPr>
          </a:p>
        </p:txBody>
      </p:sp>
      <p:sp>
        <p:nvSpPr>
          <p:cNvPr id="8" name="Rectangle 10"/>
          <p:cNvSpPr/>
          <p:nvPr/>
        </p:nvSpPr>
        <p:spPr>
          <a:xfrm>
            <a:off x="240120" y="126000"/>
            <a:ext cx="655920" cy="490320"/>
          </a:xfrm>
          <a:prstGeom prst="rect">
            <a:avLst/>
          </a:prstGeom>
          <a:solidFill>
            <a:srgbClr val="132577"/>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fr-FR" sz="1800" b="0" strike="noStrike" spc="-1">
              <a:solidFill>
                <a:schemeClr val="lt1"/>
              </a:solidFill>
              <a:latin typeface="Arial"/>
            </a:endParaRPr>
          </a:p>
        </p:txBody>
      </p:sp>
      <p:pic>
        <p:nvPicPr>
          <p:cNvPr id="9" name="Graphic 6"/>
          <p:cNvPicPr/>
          <p:nvPr/>
        </p:nvPicPr>
        <p:blipFill>
          <a:blip r:embed="rId3">
            <a:extLst>
              <a:ext uri="{96DAC541-7B7A-43D3-8B79-37D633B846F1}">
                <asvg:svgBlip xmlns:asvg="http://schemas.microsoft.com/office/drawing/2016/SVG/main" r:embed="rId4"/>
              </a:ext>
            </a:extLst>
          </a:blip>
          <a:stretch/>
        </p:blipFill>
        <p:spPr>
          <a:xfrm>
            <a:off x="10364760" y="6324480"/>
            <a:ext cx="1580760" cy="365040"/>
          </a:xfrm>
          <a:prstGeom prst="rect">
            <a:avLst/>
          </a:prstGeom>
          <a:ln w="0">
            <a:noFill/>
          </a:ln>
        </p:spPr>
      </p:pic>
      <p:sp>
        <p:nvSpPr>
          <p:cNvPr id="10" name="PlaceHolder 1"/>
          <p:cNvSpPr>
            <a:spLocks noGrp="1"/>
          </p:cNvSpPr>
          <p:nvPr>
            <p:ph type="ftr" idx="3"/>
          </p:nvPr>
        </p:nvSpPr>
        <p:spPr>
          <a:xfrm>
            <a:off x="959400" y="6483240"/>
            <a:ext cx="8153640" cy="205920"/>
          </a:xfrm>
          <a:prstGeom prst="rect">
            <a:avLst/>
          </a:prstGeom>
          <a:noFill/>
          <a:ln w="0">
            <a:noFill/>
          </a:ln>
        </p:spPr>
        <p:txBody>
          <a:bodyPr lIns="0" tIns="0" rIns="0" bIns="0" anchor="b">
            <a:noAutofit/>
          </a:bodyPr>
          <a:lstStyle>
            <a:lvl1pPr indent="0" defTabSz="914400">
              <a:lnSpc>
                <a:spcPct val="100000"/>
              </a:lnSpc>
              <a:buNone/>
              <a:tabLst>
                <a:tab pos="0" algn="l"/>
              </a:tabLst>
              <a:defRPr lang="fr-FR" sz="800" b="1" strike="noStrike" spc="-1">
                <a:solidFill>
                  <a:schemeClr val="dk2"/>
                </a:solidFill>
                <a:latin typeface="Arial"/>
              </a:defRPr>
            </a:lvl1pPr>
          </a:lstStyle>
          <a:p>
            <a:pPr indent="0" defTabSz="914400">
              <a:lnSpc>
                <a:spcPct val="100000"/>
              </a:lnSpc>
              <a:buNone/>
              <a:tabLst>
                <a:tab pos="0" algn="l"/>
              </a:tabLst>
            </a:pPr>
            <a:r>
              <a:rPr lang="fr-FR" sz="800" b="1" strike="noStrike" spc="-1">
                <a:solidFill>
                  <a:schemeClr val="dk2"/>
                </a:solidFill>
                <a:latin typeface="Arial"/>
              </a:rPr>
              <a:t>ESRF Data Policy @ JSSR Meeting | 3 July 2025 | Andy Götz</a:t>
            </a:r>
            <a:endParaRPr lang="fr-FR" sz="800" b="0" strike="noStrike" spc="-1">
              <a:solidFill>
                <a:srgbClr val="000000"/>
              </a:solidFill>
              <a:latin typeface="Times New Roman"/>
            </a:endParaRPr>
          </a:p>
        </p:txBody>
      </p:sp>
      <p:sp>
        <p:nvSpPr>
          <p:cNvPr id="11" name="PlaceHolder 2"/>
          <p:cNvSpPr>
            <a:spLocks noGrp="1"/>
          </p:cNvSpPr>
          <p:nvPr>
            <p:ph type="sldNum" idx="4"/>
          </p:nvPr>
        </p:nvSpPr>
        <p:spPr>
          <a:xfrm>
            <a:off x="239400" y="6483600"/>
            <a:ext cx="545040" cy="205920"/>
          </a:xfrm>
          <a:prstGeom prst="rect">
            <a:avLst/>
          </a:prstGeom>
          <a:noFill/>
          <a:ln w="0">
            <a:noFill/>
          </a:ln>
        </p:spPr>
        <p:txBody>
          <a:bodyPr lIns="0" tIns="0" rIns="0" bIns="0" anchor="b">
            <a:noAutofit/>
          </a:bodyPr>
          <a:lstStyle>
            <a:lvl1pPr indent="0" defTabSz="914400">
              <a:lnSpc>
                <a:spcPct val="100000"/>
              </a:lnSpc>
              <a:buNone/>
              <a:tabLst>
                <a:tab pos="0" algn="l"/>
              </a:tabLst>
              <a:defRPr lang="fr-FR" sz="800" b="1" strike="noStrike" spc="-1">
                <a:solidFill>
                  <a:schemeClr val="dk2"/>
                </a:solidFill>
                <a:latin typeface="Arial"/>
              </a:defRPr>
            </a:lvl1pPr>
          </a:lstStyle>
          <a:p>
            <a:pPr indent="0" defTabSz="914400">
              <a:lnSpc>
                <a:spcPct val="100000"/>
              </a:lnSpc>
              <a:buNone/>
              <a:tabLst>
                <a:tab pos="0" algn="l"/>
              </a:tabLst>
            </a:pPr>
            <a:fld id="{7AC146EB-C034-43A4-AEE7-2217235ED8AE}" type="slidenum">
              <a:rPr lang="fr-FR" sz="800" b="1" strike="noStrike" spc="-1">
                <a:solidFill>
                  <a:schemeClr val="dk2"/>
                </a:solidFill>
                <a:latin typeface="Arial"/>
              </a:rPr>
              <a:t>‹#›</a:t>
            </a:fld>
            <a:endParaRPr lang="fr-FR" sz="800" b="0" strike="noStrike" spc="-1">
              <a:solidFill>
                <a:srgbClr val="000000"/>
              </a:solidFill>
              <a:latin typeface="Times New Roman"/>
            </a:endParaRPr>
          </a:p>
        </p:txBody>
      </p:sp>
      <p:sp>
        <p:nvSpPr>
          <p:cNvPr id="12"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fr-FR" sz="4400" b="0" strike="noStrike" spc="-1">
                <a:solidFill>
                  <a:srgbClr val="000000"/>
                </a:solidFill>
                <a:latin typeface="Arial"/>
              </a:rPr>
              <a:t>Click to edit the title text format</a:t>
            </a:r>
          </a:p>
        </p:txBody>
      </p:sp>
      <p:sp>
        <p:nvSpPr>
          <p:cNvPr id="13"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1"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 name="Rectangle 7"/>
          <p:cNvSpPr/>
          <p:nvPr/>
        </p:nvSpPr>
        <p:spPr>
          <a:xfrm>
            <a:off x="240120" y="126000"/>
            <a:ext cx="655920" cy="490320"/>
          </a:xfrm>
          <a:prstGeom prst="rect">
            <a:avLst/>
          </a:prstGeom>
          <a:solidFill>
            <a:srgbClr val="132577"/>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fr-FR" sz="1800" b="0" strike="noStrike" spc="-1">
              <a:solidFill>
                <a:schemeClr val="lt1"/>
              </a:solidFill>
              <a:latin typeface="Arial"/>
            </a:endParaRPr>
          </a:p>
        </p:txBody>
      </p:sp>
      <p:sp>
        <p:nvSpPr>
          <p:cNvPr id="29" name="Rectangle 10"/>
          <p:cNvSpPr/>
          <p:nvPr/>
        </p:nvSpPr>
        <p:spPr>
          <a:xfrm>
            <a:off x="240120" y="126000"/>
            <a:ext cx="655920" cy="490320"/>
          </a:xfrm>
          <a:prstGeom prst="rect">
            <a:avLst/>
          </a:prstGeom>
          <a:solidFill>
            <a:srgbClr val="132577"/>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fr-FR" sz="1800" b="0" strike="noStrike" spc="-1">
              <a:solidFill>
                <a:schemeClr val="lt1"/>
              </a:solidFill>
              <a:latin typeface="Arial"/>
            </a:endParaRPr>
          </a:p>
        </p:txBody>
      </p:sp>
      <p:pic>
        <p:nvPicPr>
          <p:cNvPr id="30" name="Graphic 6"/>
          <p:cNvPicPr/>
          <p:nvPr/>
        </p:nvPicPr>
        <p:blipFill>
          <a:blip r:embed="rId4">
            <a:extLst>
              <a:ext uri="{96DAC541-7B7A-43D3-8B79-37D633B846F1}">
                <asvg:svgBlip xmlns:asvg="http://schemas.microsoft.com/office/drawing/2016/SVG/main" r:embed="rId5"/>
              </a:ext>
            </a:extLst>
          </a:blip>
          <a:stretch/>
        </p:blipFill>
        <p:spPr>
          <a:xfrm>
            <a:off x="10364760" y="6324480"/>
            <a:ext cx="1580760" cy="365040"/>
          </a:xfrm>
          <a:prstGeom prst="rect">
            <a:avLst/>
          </a:prstGeom>
          <a:ln w="0">
            <a:noFill/>
          </a:ln>
        </p:spPr>
      </p:pic>
      <p:sp>
        <p:nvSpPr>
          <p:cNvPr id="31" name="PlaceHolder 1"/>
          <p:cNvSpPr>
            <a:spLocks noGrp="1"/>
          </p:cNvSpPr>
          <p:nvPr>
            <p:ph type="ftr" idx="9"/>
          </p:nvPr>
        </p:nvSpPr>
        <p:spPr>
          <a:xfrm>
            <a:off x="959400" y="6483240"/>
            <a:ext cx="8153640" cy="205920"/>
          </a:xfrm>
          <a:prstGeom prst="rect">
            <a:avLst/>
          </a:prstGeom>
          <a:noFill/>
          <a:ln w="0">
            <a:noFill/>
          </a:ln>
        </p:spPr>
        <p:txBody>
          <a:bodyPr lIns="0" tIns="0" rIns="0" bIns="0" anchor="b">
            <a:noAutofit/>
          </a:bodyPr>
          <a:lstStyle>
            <a:lvl1pPr indent="0" defTabSz="914400">
              <a:lnSpc>
                <a:spcPct val="100000"/>
              </a:lnSpc>
              <a:buNone/>
              <a:tabLst>
                <a:tab pos="0" algn="l"/>
              </a:tabLst>
              <a:defRPr lang="fr-FR" sz="800" b="1" strike="noStrike" spc="-1">
                <a:solidFill>
                  <a:schemeClr val="dk2"/>
                </a:solidFill>
                <a:latin typeface="Arial"/>
              </a:defRPr>
            </a:lvl1pPr>
          </a:lstStyle>
          <a:p>
            <a:pPr indent="0" defTabSz="914400">
              <a:lnSpc>
                <a:spcPct val="100000"/>
              </a:lnSpc>
              <a:buNone/>
              <a:tabLst>
                <a:tab pos="0" algn="l"/>
              </a:tabLst>
            </a:pPr>
            <a:r>
              <a:rPr lang="fr-FR" sz="800" b="1" strike="noStrike" spc="-1">
                <a:solidFill>
                  <a:schemeClr val="dk2"/>
                </a:solidFill>
                <a:latin typeface="Arial"/>
              </a:rPr>
              <a:t>ESRF Data Policy @ JSSR Meeting | 3 July 2025 | Andy Götz</a:t>
            </a:r>
            <a:endParaRPr lang="fr-FR" sz="800" b="0" strike="noStrike" spc="-1">
              <a:solidFill>
                <a:srgbClr val="000000"/>
              </a:solidFill>
              <a:latin typeface="Times New Roman"/>
            </a:endParaRPr>
          </a:p>
        </p:txBody>
      </p:sp>
      <p:sp>
        <p:nvSpPr>
          <p:cNvPr id="32" name="PlaceHolder 2"/>
          <p:cNvSpPr>
            <a:spLocks noGrp="1"/>
          </p:cNvSpPr>
          <p:nvPr>
            <p:ph type="sldNum" idx="10"/>
          </p:nvPr>
        </p:nvSpPr>
        <p:spPr>
          <a:xfrm>
            <a:off x="239400" y="6483600"/>
            <a:ext cx="545040" cy="205920"/>
          </a:xfrm>
          <a:prstGeom prst="rect">
            <a:avLst/>
          </a:prstGeom>
          <a:noFill/>
          <a:ln w="0">
            <a:noFill/>
          </a:ln>
        </p:spPr>
        <p:txBody>
          <a:bodyPr lIns="0" tIns="0" rIns="0" bIns="0" anchor="b">
            <a:noAutofit/>
          </a:bodyPr>
          <a:lstStyle>
            <a:lvl1pPr indent="0" defTabSz="914400">
              <a:lnSpc>
                <a:spcPct val="100000"/>
              </a:lnSpc>
              <a:buNone/>
              <a:tabLst>
                <a:tab pos="0" algn="l"/>
              </a:tabLst>
              <a:defRPr lang="fr-FR" sz="800" b="1" strike="noStrike" spc="-1">
                <a:solidFill>
                  <a:schemeClr val="dk2"/>
                </a:solidFill>
                <a:latin typeface="Arial"/>
              </a:defRPr>
            </a:lvl1pPr>
          </a:lstStyle>
          <a:p>
            <a:pPr indent="0" defTabSz="914400">
              <a:lnSpc>
                <a:spcPct val="100000"/>
              </a:lnSpc>
              <a:buNone/>
              <a:tabLst>
                <a:tab pos="0" algn="l"/>
              </a:tabLst>
            </a:pPr>
            <a:fld id="{CE9E7D58-EF46-4B53-8398-C106587F2CC2}" type="slidenum">
              <a:rPr lang="fr-FR" sz="800" b="1" strike="noStrike" spc="-1">
                <a:solidFill>
                  <a:schemeClr val="dk2"/>
                </a:solidFill>
                <a:latin typeface="Arial"/>
              </a:rPr>
              <a:t>‹#›</a:t>
            </a:fld>
            <a:endParaRPr lang="fr-FR" sz="800" b="0" strike="noStrike" spc="-1">
              <a:solidFill>
                <a:srgbClr val="000000"/>
              </a:solidFill>
              <a:latin typeface="Times New Roman"/>
            </a:endParaRPr>
          </a:p>
        </p:txBody>
      </p:sp>
      <p:sp>
        <p:nvSpPr>
          <p:cNvPr id="33"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fr-FR" sz="4400" b="0" strike="noStrike" spc="-1">
                <a:solidFill>
                  <a:srgbClr val="000000"/>
                </a:solidFill>
                <a:latin typeface="Arial"/>
              </a:rPr>
              <a:t>Click to edit the title text format</a:t>
            </a:r>
          </a:p>
        </p:txBody>
      </p:sp>
      <p:sp>
        <p:nvSpPr>
          <p:cNvPr id="34"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7" r:id="rId1"/>
    <p:sldLayoutId id="2147483668"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logo_texte.jpg"/>
          <p:cNvPicPr>
            <a:picLocks noChangeAspect="1"/>
          </p:cNvPicPr>
          <p:nvPr userDrawn="1"/>
        </p:nvPicPr>
        <p:blipFill>
          <a:blip r:embed="rId12" cstate="print"/>
          <a:stretch>
            <a:fillRect/>
          </a:stretch>
        </p:blipFill>
        <p:spPr>
          <a:xfrm>
            <a:off x="9840416" y="6210000"/>
            <a:ext cx="2346176" cy="648000"/>
          </a:xfrm>
          <a:prstGeom prst="rect">
            <a:avLst/>
          </a:prstGeom>
        </p:spPr>
      </p:pic>
      <p:sp>
        <p:nvSpPr>
          <p:cNvPr id="2" name="Espace réservé du titre 1"/>
          <p:cNvSpPr>
            <a:spLocks noGrp="1"/>
          </p:cNvSpPr>
          <p:nvPr>
            <p:ph type="title"/>
          </p:nvPr>
        </p:nvSpPr>
        <p:spPr bwMode="gray">
          <a:xfrm>
            <a:off x="969600" y="126000"/>
            <a:ext cx="10982400" cy="496800"/>
          </a:xfrm>
          <a:prstGeom prst="rect">
            <a:avLst/>
          </a:prstGeom>
          <a:solidFill>
            <a:schemeClr val="accent1"/>
          </a:solidFill>
        </p:spPr>
        <p:txBody>
          <a:bodyPr vert="horz" lIns="72000" tIns="0" rIns="72000" bIns="0" rtlCol="0" anchor="ctr" anchorCtr="0">
            <a:noAutofit/>
          </a:bodyPr>
          <a:lstStyle/>
          <a:p>
            <a:r>
              <a:rPr lang="fr-FR" dirty="0"/>
              <a:t>CLICK TO MODIFY THE STYLE OF THE TITLE</a:t>
            </a:r>
          </a:p>
        </p:txBody>
      </p:sp>
      <p:sp>
        <p:nvSpPr>
          <p:cNvPr id="3" name="Espace réservé du texte 2"/>
          <p:cNvSpPr>
            <a:spLocks noGrp="1"/>
          </p:cNvSpPr>
          <p:nvPr>
            <p:ph type="body" idx="1"/>
          </p:nvPr>
        </p:nvSpPr>
        <p:spPr bwMode="gray">
          <a:xfrm>
            <a:off x="969600" y="764704"/>
            <a:ext cx="10982400" cy="5400000"/>
          </a:xfrm>
          <a:prstGeom prst="rect">
            <a:avLst/>
          </a:prstGeom>
        </p:spPr>
        <p:txBody>
          <a:bodyPr vert="horz" lIns="0" tIns="0" rIns="0" bIns="0" rtlCol="0" anchor="t" anchorCtr="0">
            <a:noAutofit/>
          </a:bodyPr>
          <a:lstStyle/>
          <a:p>
            <a:pPr lvl="0"/>
            <a:r>
              <a:rPr lang="fr-FR" dirty="0"/>
              <a:t>Click to </a:t>
            </a:r>
            <a:r>
              <a:rPr lang="fr-FR" dirty="0" err="1"/>
              <a:t>modify</a:t>
            </a:r>
            <a:r>
              <a:rPr lang="fr-FR" dirty="0"/>
              <a:t> </a:t>
            </a:r>
            <a:r>
              <a:rPr lang="fr-FR" dirty="0" err="1"/>
              <a:t>attributes</a:t>
            </a:r>
            <a:endParaRPr lang="fr-FR" dirty="0"/>
          </a:p>
          <a:p>
            <a:pPr lvl="1"/>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du pied de page 4"/>
          <p:cNvSpPr>
            <a:spLocks noGrp="1"/>
          </p:cNvSpPr>
          <p:nvPr>
            <p:ph type="ftr" sz="quarter" idx="3"/>
          </p:nvPr>
        </p:nvSpPr>
        <p:spPr bwMode="gray">
          <a:xfrm>
            <a:off x="959429" y="6483352"/>
            <a:ext cx="8160000" cy="212489"/>
          </a:xfrm>
          <a:prstGeom prst="rect">
            <a:avLst/>
          </a:prstGeom>
        </p:spPr>
        <p:txBody>
          <a:bodyPr vert="horz" lIns="0" tIns="0" rIns="0" bIns="0" rtlCol="0" anchor="b" anchorCtr="0">
            <a:noAutofit/>
          </a:bodyPr>
          <a:lstStyle>
            <a:lvl1pPr algn="l">
              <a:defRPr sz="800" b="1" cap="none" baseline="0">
                <a:solidFill>
                  <a:schemeClr val="tx2"/>
                </a:solidFill>
              </a:defRPr>
            </a:lvl1pPr>
          </a:lstStyle>
          <a:p>
            <a:r>
              <a:rPr lang="en-US"/>
              <a:t>ESRF Data Policy @ JSSR Meeting | 3 July 2025 | Andy Götz</a:t>
            </a:r>
            <a:endParaRPr lang="fr-FR"/>
          </a:p>
        </p:txBody>
      </p:sp>
      <p:sp>
        <p:nvSpPr>
          <p:cNvPr id="6" name="Espace réservé du numéro de diapositive 5"/>
          <p:cNvSpPr>
            <a:spLocks noGrp="1"/>
          </p:cNvSpPr>
          <p:nvPr>
            <p:ph type="sldNum" sz="quarter" idx="4"/>
          </p:nvPr>
        </p:nvSpPr>
        <p:spPr bwMode="gray">
          <a:xfrm>
            <a:off x="239351" y="6483438"/>
            <a:ext cx="551412" cy="212400"/>
          </a:xfrm>
          <a:prstGeom prst="rect">
            <a:avLst/>
          </a:prstGeom>
        </p:spPr>
        <p:txBody>
          <a:bodyPr vert="horz" lIns="0" tIns="0" rIns="0" bIns="0" rtlCol="0" anchor="b" anchorCtr="0">
            <a:noAutofit/>
          </a:bodyPr>
          <a:lstStyle>
            <a:lvl1pPr algn="l">
              <a:defRPr sz="800" b="1">
                <a:solidFill>
                  <a:schemeClr val="tx2"/>
                </a:solidFill>
              </a:defRPr>
            </a:lvl1pPr>
          </a:lstStyle>
          <a:p>
            <a:r>
              <a:rPr lang="fr-FR"/>
              <a:t>Page </a:t>
            </a:r>
            <a:fld id="{733122C9-A0B9-462F-8757-0847AD287B63}" type="slidenum">
              <a:rPr lang="fr-FR" smtClean="0"/>
              <a:pPr/>
              <a:t>‹#›</a:t>
            </a:fld>
            <a:endParaRPr lang="fr-FR"/>
          </a:p>
        </p:txBody>
      </p:sp>
      <p:sp>
        <p:nvSpPr>
          <p:cNvPr id="8" name="Rectangle 7"/>
          <p:cNvSpPr/>
          <p:nvPr/>
        </p:nvSpPr>
        <p:spPr>
          <a:xfrm>
            <a:off x="240000" y="126000"/>
            <a:ext cx="6624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Rectangle 10"/>
          <p:cNvSpPr/>
          <p:nvPr userDrawn="1"/>
        </p:nvSpPr>
        <p:spPr>
          <a:xfrm>
            <a:off x="240000" y="126000"/>
            <a:ext cx="6624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107234047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75" r:id="rId10"/>
  </p:sldLayoutIdLst>
  <p:transition spd="slow">
    <p:diamond/>
  </p:transition>
  <p:hf hdr="0" dt="0"/>
  <p:txStyles>
    <p:titleStyle>
      <a:lvl1pPr algn="l" defTabSz="914400" rtl="0" eaLnBrk="1" latinLnBrk="0" hangingPunct="1">
        <a:spcBef>
          <a:spcPct val="0"/>
        </a:spcBef>
        <a:buNone/>
        <a:defRPr sz="1600" b="1" kern="1200" cap="all" baseline="0">
          <a:solidFill>
            <a:schemeClr val="bg1"/>
          </a:solidFill>
          <a:latin typeface="+mj-lt"/>
          <a:ea typeface="+mj-ea"/>
          <a:cs typeface="+mj-cs"/>
        </a:defRPr>
      </a:lvl1pPr>
    </p:titleStyle>
    <p:bodyStyle>
      <a:lvl1pPr marL="0" indent="0" algn="l" defTabSz="914400" rtl="0" eaLnBrk="1" latinLnBrk="0" hangingPunct="1">
        <a:spcBef>
          <a:spcPts val="0"/>
        </a:spcBef>
        <a:spcAft>
          <a:spcPts val="1000"/>
        </a:spcAft>
        <a:buFont typeface="Arial" pitchFamily="34" charset="0"/>
        <a:buNone/>
        <a:defRPr sz="1800" b="1" kern="1200" baseline="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tx1"/>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400"/>
        </a:spcAft>
        <a:buClr>
          <a:schemeClr val="accent6"/>
        </a:buClr>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84">
          <p15:clr>
            <a:srgbClr val="F26B43"/>
          </p15:clr>
        </p15:guide>
        <p15:guide id="2" pos="151">
          <p15:clr>
            <a:srgbClr val="F26B43"/>
          </p15:clr>
        </p15:guide>
        <p15:guide id="3" orient="horz" pos="482">
          <p15:clr>
            <a:srgbClr val="F26B43"/>
          </p15:clr>
        </p15:guide>
        <p15:guide id="4" pos="604">
          <p15:clr>
            <a:srgbClr val="F26B43"/>
          </p15:clr>
        </p15:guide>
        <p15:guide id="5" pos="752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descr="logo_texte.jpg"/>
          <p:cNvPicPr>
            <a:picLocks noChangeAspect="1"/>
          </p:cNvPicPr>
          <p:nvPr userDrawn="1"/>
        </p:nvPicPr>
        <p:blipFill>
          <a:blip r:embed="rId7" cstate="print"/>
          <a:stretch>
            <a:fillRect/>
          </a:stretch>
        </p:blipFill>
        <p:spPr>
          <a:xfrm>
            <a:off x="9557408" y="6080400"/>
            <a:ext cx="2634592" cy="777600"/>
          </a:xfrm>
          <a:prstGeom prst="rect">
            <a:avLst/>
          </a:prstGeom>
        </p:spPr>
      </p:pic>
      <p:sp>
        <p:nvSpPr>
          <p:cNvPr id="2" name="Espace réservé du titre 1"/>
          <p:cNvSpPr>
            <a:spLocks noGrp="1"/>
          </p:cNvSpPr>
          <p:nvPr>
            <p:ph type="title"/>
          </p:nvPr>
        </p:nvSpPr>
        <p:spPr bwMode="gray">
          <a:xfrm>
            <a:off x="969600" y="151200"/>
            <a:ext cx="10982400" cy="596160"/>
          </a:xfrm>
          <a:prstGeom prst="rect">
            <a:avLst/>
          </a:prstGeom>
          <a:solidFill>
            <a:schemeClr val="accent1"/>
          </a:solidFill>
        </p:spPr>
        <p:txBody>
          <a:bodyPr vert="horz" lIns="72000" tIns="0" rIns="72000" bIns="0" rtlCol="0" anchor="ctr" anchorCtr="0">
            <a:noAutofit/>
          </a:bodyPr>
          <a:lstStyle/>
          <a:p>
            <a:r>
              <a:rPr lang="en-US"/>
              <a:t>Click to edit Master title style</a:t>
            </a:r>
            <a:endParaRPr lang="fr-FR" dirty="0"/>
          </a:p>
        </p:txBody>
      </p:sp>
      <p:sp>
        <p:nvSpPr>
          <p:cNvPr id="3" name="Espace réservé du texte 2"/>
          <p:cNvSpPr>
            <a:spLocks noGrp="1"/>
          </p:cNvSpPr>
          <p:nvPr>
            <p:ph type="body" idx="1"/>
          </p:nvPr>
        </p:nvSpPr>
        <p:spPr bwMode="gray">
          <a:xfrm>
            <a:off x="969600" y="966326"/>
            <a:ext cx="10982400" cy="5198376"/>
          </a:xfrm>
          <a:prstGeom prst="rect">
            <a:avLst/>
          </a:prstGeom>
        </p:spPr>
        <p:txBody>
          <a:bodyPr vert="horz" lIns="0" tIns="0" rIns="0" bIns="0" rtlCol="0" anchor="t" anchorCtr="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Espace réservé de la date 3"/>
          <p:cNvSpPr>
            <a:spLocks noGrp="1"/>
          </p:cNvSpPr>
          <p:nvPr>
            <p:ph type="dt" sz="half" idx="2"/>
          </p:nvPr>
        </p:nvSpPr>
        <p:spPr bwMode="gray">
          <a:xfrm>
            <a:off x="0" y="6705364"/>
            <a:ext cx="815413" cy="152636"/>
          </a:xfrm>
          <a:prstGeom prst="rect">
            <a:avLst/>
          </a:prstGeom>
        </p:spPr>
        <p:txBody>
          <a:bodyPr vert="horz" lIns="0" tIns="0" rIns="0" bIns="0" rtlCol="0" anchor="b" anchorCtr="0">
            <a:noAutofit/>
          </a:bodyPr>
          <a:lstStyle>
            <a:lvl1pPr algn="l">
              <a:defRPr sz="720" b="1">
                <a:solidFill>
                  <a:schemeClr val="bg1"/>
                </a:solidFill>
              </a:defRPr>
            </a:lvl1pPr>
          </a:lstStyle>
          <a:p>
            <a:r>
              <a:rPr lang="en-US"/>
              <a:t>26/07/2013</a:t>
            </a:r>
            <a:endParaRPr lang="fr-FR" dirty="0"/>
          </a:p>
        </p:txBody>
      </p:sp>
      <p:sp>
        <p:nvSpPr>
          <p:cNvPr id="5" name="Espace réservé du pied de page 4"/>
          <p:cNvSpPr>
            <a:spLocks noGrp="1"/>
          </p:cNvSpPr>
          <p:nvPr>
            <p:ph type="ftr" sz="quarter" idx="3"/>
          </p:nvPr>
        </p:nvSpPr>
        <p:spPr bwMode="gray">
          <a:xfrm>
            <a:off x="840001" y="6483349"/>
            <a:ext cx="8160000" cy="212489"/>
          </a:xfrm>
          <a:prstGeom prst="rect">
            <a:avLst/>
          </a:prstGeom>
        </p:spPr>
        <p:txBody>
          <a:bodyPr vert="horz" lIns="0" tIns="0" rIns="0" bIns="0" rtlCol="0" anchor="b" anchorCtr="0">
            <a:noAutofit/>
          </a:bodyPr>
          <a:lstStyle>
            <a:lvl1pPr algn="l">
              <a:defRPr sz="720" b="1" cap="none" baseline="0">
                <a:solidFill>
                  <a:schemeClr val="accent1"/>
                </a:solidFill>
              </a:defRPr>
            </a:lvl1pPr>
          </a:lstStyle>
          <a:p>
            <a:r>
              <a:rPr lang="en-US"/>
              <a:t>l Coordination Meeting: DSIP l 20th Oct 2025 l J-F. Perrin TID - IT Services</a:t>
            </a:r>
            <a:endParaRPr lang="fr-FR" dirty="0"/>
          </a:p>
        </p:txBody>
      </p:sp>
      <p:sp>
        <p:nvSpPr>
          <p:cNvPr id="6" name="Espace réservé du numéro de diapositive 5"/>
          <p:cNvSpPr>
            <a:spLocks noGrp="1"/>
          </p:cNvSpPr>
          <p:nvPr>
            <p:ph type="sldNum" sz="quarter" idx="4"/>
          </p:nvPr>
        </p:nvSpPr>
        <p:spPr bwMode="gray">
          <a:xfrm>
            <a:off x="264002" y="6483438"/>
            <a:ext cx="551412" cy="212400"/>
          </a:xfrm>
          <a:prstGeom prst="rect">
            <a:avLst/>
          </a:prstGeom>
        </p:spPr>
        <p:txBody>
          <a:bodyPr vert="horz" lIns="0" tIns="0" rIns="0" bIns="0" rtlCol="0" anchor="b" anchorCtr="0">
            <a:noAutofit/>
          </a:bodyPr>
          <a:lstStyle>
            <a:lvl1pPr algn="l">
              <a:defRPr sz="720" b="1">
                <a:solidFill>
                  <a:schemeClr val="accent1"/>
                </a:solidFill>
              </a:defRPr>
            </a:lvl1pPr>
          </a:lstStyle>
          <a:p>
            <a:r>
              <a:rPr lang="fr-FR" dirty="0"/>
              <a:t>Page </a:t>
            </a:r>
            <a:fld id="{733122C9-A0B9-462F-8757-0847AD287B63}" type="slidenum">
              <a:rPr lang="fr-FR" smtClean="0"/>
              <a:pPr/>
              <a:t>‹#›</a:t>
            </a:fld>
            <a:endParaRPr lang="fr-FR" dirty="0"/>
          </a:p>
        </p:txBody>
      </p:sp>
      <p:sp>
        <p:nvSpPr>
          <p:cNvPr id="8" name="Rectangle 7"/>
          <p:cNvSpPr/>
          <p:nvPr userDrawn="1"/>
        </p:nvSpPr>
        <p:spPr>
          <a:xfrm>
            <a:off x="240000" y="151200"/>
            <a:ext cx="662400" cy="596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Tree>
    <p:extLst>
      <p:ext uri="{BB962C8B-B14F-4D97-AF65-F5344CB8AC3E}">
        <p14:creationId xmlns:p14="http://schemas.microsoft.com/office/powerpoint/2010/main" val="1551372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hdr="0"/>
  <p:txStyles>
    <p:titleStyle>
      <a:lvl1pPr algn="l" defTabSz="1097280" rtl="0" eaLnBrk="1" latinLnBrk="0" hangingPunct="1">
        <a:spcBef>
          <a:spcPct val="0"/>
        </a:spcBef>
        <a:buNone/>
        <a:defRPr sz="1920" b="1" kern="1200" cap="all" baseline="0">
          <a:solidFill>
            <a:schemeClr val="bg1"/>
          </a:solidFill>
          <a:latin typeface="+mj-lt"/>
          <a:ea typeface="+mj-ea"/>
          <a:cs typeface="+mj-cs"/>
        </a:defRPr>
      </a:lvl1pPr>
    </p:titleStyle>
    <p:bodyStyle>
      <a:lvl1pPr marL="0" indent="0" algn="l" defTabSz="1097280" rtl="0" eaLnBrk="1" latinLnBrk="0" hangingPunct="1">
        <a:spcBef>
          <a:spcPts val="0"/>
        </a:spcBef>
        <a:spcAft>
          <a:spcPts val="1200"/>
        </a:spcAft>
        <a:buFont typeface="Arial" pitchFamily="34" charset="0"/>
        <a:buNone/>
        <a:defRPr sz="2160" b="1" kern="1200">
          <a:solidFill>
            <a:schemeClr val="accent6"/>
          </a:solidFill>
          <a:latin typeface="+mn-lt"/>
          <a:ea typeface="+mn-ea"/>
          <a:cs typeface="+mn-cs"/>
        </a:defRPr>
      </a:lvl1pPr>
      <a:lvl2pPr marL="0" indent="0" algn="l" defTabSz="1097280" rtl="0" eaLnBrk="1" latinLnBrk="0" hangingPunct="1">
        <a:spcBef>
          <a:spcPts val="0"/>
        </a:spcBef>
        <a:spcAft>
          <a:spcPts val="1800"/>
        </a:spcAft>
        <a:buFont typeface="Arial" pitchFamily="34" charset="0"/>
        <a:buNone/>
        <a:defRPr sz="2040" kern="1200">
          <a:solidFill>
            <a:schemeClr val="accent6"/>
          </a:solidFill>
          <a:latin typeface="+mn-lt"/>
          <a:ea typeface="+mn-ea"/>
          <a:cs typeface="+mn-cs"/>
        </a:defRPr>
      </a:lvl2pPr>
      <a:lvl3pPr marL="0" indent="0" algn="l" defTabSz="1097280" rtl="0" eaLnBrk="1" latinLnBrk="0" hangingPunct="1">
        <a:lnSpc>
          <a:spcPct val="105000"/>
        </a:lnSpc>
        <a:spcBef>
          <a:spcPts val="0"/>
        </a:spcBef>
        <a:spcAft>
          <a:spcPts val="600"/>
        </a:spcAft>
        <a:buFont typeface="Arial" pitchFamily="34" charset="0"/>
        <a:buNone/>
        <a:defRPr sz="1800" kern="1200" baseline="0">
          <a:solidFill>
            <a:schemeClr val="tx1"/>
          </a:solidFill>
          <a:latin typeface="+mn-lt"/>
          <a:ea typeface="+mn-ea"/>
          <a:cs typeface="+mn-cs"/>
        </a:defRPr>
      </a:lvl3pPr>
      <a:lvl4pPr marL="428626" indent="-209550" algn="l" defTabSz="1097280" rtl="0" eaLnBrk="1" latinLnBrk="0" hangingPunct="1">
        <a:lnSpc>
          <a:spcPct val="110000"/>
        </a:lnSpc>
        <a:spcBef>
          <a:spcPts val="0"/>
        </a:spcBef>
        <a:spcAft>
          <a:spcPts val="360"/>
        </a:spcAft>
        <a:buClr>
          <a:schemeClr val="accent6"/>
        </a:buClr>
        <a:buSzPct val="80000"/>
        <a:buFont typeface="Wingdings" pitchFamily="2" charset="2"/>
        <a:buChar char="l"/>
        <a:defRPr sz="1800" kern="1200">
          <a:solidFill>
            <a:schemeClr val="tx1"/>
          </a:solidFill>
          <a:latin typeface="+mn-lt"/>
          <a:ea typeface="+mn-ea"/>
          <a:cs typeface="+mn-cs"/>
        </a:defRPr>
      </a:lvl4pPr>
      <a:lvl5pPr marL="1394460" indent="-209550" algn="l" defTabSz="1097280" rtl="0" eaLnBrk="1" latinLnBrk="0" hangingPunct="1">
        <a:spcBef>
          <a:spcPts val="0"/>
        </a:spcBef>
        <a:spcAft>
          <a:spcPts val="720"/>
        </a:spcAft>
        <a:buClr>
          <a:schemeClr val="accent6"/>
        </a:buClr>
        <a:buFont typeface="ITCOfficinaSans LT Book" pitchFamily="2" charset="0"/>
        <a:buChar char="&gt;"/>
        <a:defRPr sz="1440" i="1"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fr-F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969600" y="126000"/>
            <a:ext cx="10982400" cy="496800"/>
          </a:xfrm>
          <a:prstGeom prst="rect">
            <a:avLst/>
          </a:prstGeom>
          <a:solidFill>
            <a:schemeClr val="accent1"/>
          </a:solidFill>
        </p:spPr>
        <p:txBody>
          <a:bodyPr vert="horz" lIns="72000" tIns="0" rIns="72000" bIns="0" rtlCol="0" anchor="ctr" anchorCtr="0">
            <a:noAutofit/>
          </a:bodyPr>
          <a:lstStyle/>
          <a:p>
            <a:r>
              <a:rPr lang="fr-FR" dirty="0"/>
              <a:t>CLICK TO MODIFY THE STYLE OF THE TITLE</a:t>
            </a:r>
          </a:p>
        </p:txBody>
      </p:sp>
      <p:sp>
        <p:nvSpPr>
          <p:cNvPr id="3" name="Espace réservé du texte 2"/>
          <p:cNvSpPr>
            <a:spLocks noGrp="1"/>
          </p:cNvSpPr>
          <p:nvPr>
            <p:ph type="body" idx="1"/>
          </p:nvPr>
        </p:nvSpPr>
        <p:spPr bwMode="gray">
          <a:xfrm>
            <a:off x="969600" y="764704"/>
            <a:ext cx="10982400" cy="5400000"/>
          </a:xfrm>
          <a:prstGeom prst="rect">
            <a:avLst/>
          </a:prstGeom>
        </p:spPr>
        <p:txBody>
          <a:bodyPr vert="horz" lIns="0" tIns="0" rIns="0" bIns="0" rtlCol="0" anchor="t" anchorCtr="0">
            <a:noAutofit/>
          </a:bodyPr>
          <a:lstStyle/>
          <a:p>
            <a:pPr lvl="0"/>
            <a:r>
              <a:rPr lang="fr-FR" dirty="0"/>
              <a:t>Click to </a:t>
            </a:r>
            <a:r>
              <a:rPr lang="fr-FR" dirty="0" err="1"/>
              <a:t>modify</a:t>
            </a:r>
            <a:r>
              <a:rPr lang="fr-FR" dirty="0"/>
              <a:t> </a:t>
            </a:r>
            <a:r>
              <a:rPr lang="fr-FR" dirty="0" err="1"/>
              <a:t>attributes</a:t>
            </a:r>
            <a:endParaRPr lang="fr-FR" dirty="0"/>
          </a:p>
          <a:p>
            <a:pPr lvl="1"/>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du pied de page 4"/>
          <p:cNvSpPr>
            <a:spLocks noGrp="1"/>
          </p:cNvSpPr>
          <p:nvPr>
            <p:ph type="ftr" sz="quarter" idx="3"/>
          </p:nvPr>
        </p:nvSpPr>
        <p:spPr bwMode="gray">
          <a:xfrm>
            <a:off x="959429" y="6483350"/>
            <a:ext cx="8160000" cy="212489"/>
          </a:xfrm>
          <a:prstGeom prst="rect">
            <a:avLst/>
          </a:prstGeom>
        </p:spPr>
        <p:txBody>
          <a:bodyPr vert="horz" lIns="0" tIns="0" rIns="0" bIns="0" rtlCol="0" anchor="b" anchorCtr="0">
            <a:noAutofit/>
          </a:bodyPr>
          <a:lstStyle>
            <a:lvl1pPr algn="l">
              <a:defRPr sz="800" b="1" cap="none" baseline="0">
                <a:solidFill>
                  <a:schemeClr val="tx2"/>
                </a:solidFill>
              </a:defRPr>
            </a:lvl1pPr>
          </a:lstStyle>
          <a:p>
            <a:r>
              <a:rPr lang="en-US" dirty="0"/>
              <a:t>DESY Visit – July 2024</a:t>
            </a:r>
            <a:endParaRPr lang="fr-FR" dirty="0"/>
          </a:p>
        </p:txBody>
      </p:sp>
      <p:sp>
        <p:nvSpPr>
          <p:cNvPr id="6" name="Espace réservé du numéro de diapositive 5"/>
          <p:cNvSpPr>
            <a:spLocks noGrp="1"/>
          </p:cNvSpPr>
          <p:nvPr>
            <p:ph type="sldNum" sz="quarter" idx="4"/>
          </p:nvPr>
        </p:nvSpPr>
        <p:spPr bwMode="gray">
          <a:xfrm>
            <a:off x="239350" y="6483438"/>
            <a:ext cx="551412" cy="212400"/>
          </a:xfrm>
          <a:prstGeom prst="rect">
            <a:avLst/>
          </a:prstGeom>
        </p:spPr>
        <p:txBody>
          <a:bodyPr vert="horz" lIns="0" tIns="0" rIns="0" bIns="0" rtlCol="0" anchor="b" anchorCtr="0">
            <a:noAutofit/>
          </a:bodyPr>
          <a:lstStyle>
            <a:lvl1pPr algn="l">
              <a:defRPr sz="800" b="1">
                <a:solidFill>
                  <a:schemeClr val="tx2"/>
                </a:solidFill>
              </a:defRPr>
            </a:lvl1pPr>
          </a:lstStyle>
          <a:p>
            <a:r>
              <a:rPr lang="fr-FR" dirty="0"/>
              <a:t> </a:t>
            </a:r>
            <a:fld id="{733122C9-A0B9-462F-8757-0847AD287B63}" type="slidenum">
              <a:rPr lang="fr-FR" smtClean="0"/>
              <a:pPr/>
              <a:t>‹#›</a:t>
            </a:fld>
            <a:endParaRPr lang="fr-FR" dirty="0"/>
          </a:p>
        </p:txBody>
      </p:sp>
    </p:spTree>
    <p:extLst>
      <p:ext uri="{BB962C8B-B14F-4D97-AF65-F5344CB8AC3E}">
        <p14:creationId xmlns:p14="http://schemas.microsoft.com/office/powerpoint/2010/main" val="413477835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hdr="0" dt="0"/>
  <p:txStyles>
    <p:titleStyle>
      <a:lvl1pPr algn="l" defTabSz="914400" rtl="0" eaLnBrk="1" latinLnBrk="0" hangingPunct="1">
        <a:spcBef>
          <a:spcPct val="0"/>
        </a:spcBef>
        <a:buNone/>
        <a:defRPr sz="1600" b="1" kern="1200" cap="all" baseline="0">
          <a:solidFill>
            <a:schemeClr val="bg1"/>
          </a:solidFill>
          <a:latin typeface="+mj-lt"/>
          <a:ea typeface="+mj-ea"/>
          <a:cs typeface="+mj-cs"/>
        </a:defRPr>
      </a:lvl1pPr>
    </p:titleStyle>
    <p:bodyStyle>
      <a:lvl1pPr marL="0" indent="0" algn="l" defTabSz="914400" rtl="0" eaLnBrk="1" latinLnBrk="0" hangingPunct="1">
        <a:spcBef>
          <a:spcPts val="0"/>
        </a:spcBef>
        <a:spcAft>
          <a:spcPts val="1000"/>
        </a:spcAft>
        <a:buFont typeface="Arial" pitchFamily="34" charset="0"/>
        <a:buNone/>
        <a:defRPr sz="1800" b="1" kern="1200" baseline="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tx1"/>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400"/>
        </a:spcAft>
        <a:buClr>
          <a:schemeClr val="accent6"/>
        </a:buClr>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84">
          <p15:clr>
            <a:srgbClr val="F26B43"/>
          </p15:clr>
        </p15:guide>
        <p15:guide id="2" pos="151">
          <p15:clr>
            <a:srgbClr val="F26B43"/>
          </p15:clr>
        </p15:guide>
        <p15:guide id="3" orient="horz" pos="482">
          <p15:clr>
            <a:srgbClr val="F26B43"/>
          </p15:clr>
        </p15:guide>
        <p15:guide id="4" pos="604">
          <p15:clr>
            <a:srgbClr val="F26B43"/>
          </p15:clr>
        </p15:guide>
        <p15:guide id="5" pos="75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human-organ-atlas.esrf.eu/" TargetMode="External"/><Relationship Id="rId5" Type="http://schemas.openxmlformats.org/officeDocument/2006/relationships/hyperlink" Target="https://paleo.esrf.eu/" TargetMode="Externa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8.sv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5"/>
          <p:cNvSpPr/>
          <p:nvPr/>
        </p:nvSpPr>
        <p:spPr>
          <a:xfrm>
            <a:off x="-10080" y="-315360"/>
            <a:ext cx="12174840" cy="5527440"/>
          </a:xfrm>
          <a:prstGeom prst="rect">
            <a:avLst/>
          </a:prstGeom>
          <a:solidFill>
            <a:srgbClr val="132577"/>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strike="noStrike" spc="-1">
              <a:solidFill>
                <a:schemeClr val="lt1"/>
              </a:solidFill>
              <a:latin typeface="Arial"/>
            </a:endParaRPr>
          </a:p>
        </p:txBody>
      </p:sp>
      <p:sp>
        <p:nvSpPr>
          <p:cNvPr id="74" name="Rectangle 12"/>
          <p:cNvSpPr/>
          <p:nvPr/>
        </p:nvSpPr>
        <p:spPr>
          <a:xfrm>
            <a:off x="6110279" y="3831840"/>
            <a:ext cx="4913891" cy="457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p:style>
        <p:txBody>
          <a:bodyPr lIns="0" tIns="0" rIns="0" bIns="0" anchor="ctr">
            <a:noAutofit/>
          </a:bodyPr>
          <a:lstStyle/>
          <a:p>
            <a:pPr algn="ctr" defTabSz="914400">
              <a:lnSpc>
                <a:spcPct val="100000"/>
              </a:lnSpc>
            </a:pPr>
            <a:endParaRPr lang="en-US" sz="1870" b="0" strike="noStrike" spc="-1">
              <a:solidFill>
                <a:schemeClr val="dk1"/>
              </a:solidFill>
              <a:latin typeface="Arial"/>
            </a:endParaRPr>
          </a:p>
        </p:txBody>
      </p:sp>
      <p:sp>
        <p:nvSpPr>
          <p:cNvPr id="75" name="TextBox 34"/>
          <p:cNvSpPr/>
          <p:nvPr/>
        </p:nvSpPr>
        <p:spPr>
          <a:xfrm>
            <a:off x="6110279" y="2758139"/>
            <a:ext cx="5262840" cy="117396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609480">
              <a:lnSpc>
                <a:spcPct val="100000"/>
              </a:lnSpc>
            </a:pPr>
            <a:r>
              <a:rPr lang="es-ES" sz="3200" b="0" strike="noStrike" spc="-1" dirty="0">
                <a:solidFill>
                  <a:srgbClr val="FFFFFF"/>
                </a:solidFill>
                <a:latin typeface="Calibri"/>
              </a:rPr>
              <a:t>Software </a:t>
            </a:r>
            <a:r>
              <a:rPr lang="es-ES" sz="3200" b="0" strike="noStrike" spc="-1" dirty="0" err="1">
                <a:solidFill>
                  <a:srgbClr val="FFFFFF"/>
                </a:solidFill>
                <a:latin typeface="Calibri"/>
              </a:rPr>
              <a:t>Group</a:t>
            </a:r>
            <a:endParaRPr lang="fr-FR" sz="3200" b="0" strike="noStrike" spc="-1" dirty="0">
              <a:solidFill>
                <a:srgbClr val="000000"/>
              </a:solidFill>
              <a:latin typeface="Arial"/>
            </a:endParaRPr>
          </a:p>
        </p:txBody>
      </p:sp>
      <p:pic>
        <p:nvPicPr>
          <p:cNvPr id="76" name="Graphic 7"/>
          <p:cNvPicPr/>
          <p:nvPr/>
        </p:nvPicPr>
        <p:blipFill>
          <a:blip r:embed="rId2">
            <a:extLst>
              <a:ext uri="{96DAC541-7B7A-43D3-8B79-37D633B846F1}">
                <asvg:svgBlip xmlns:asvg="http://schemas.microsoft.com/office/drawing/2016/SVG/main" r:embed="rId3"/>
              </a:ext>
            </a:extLst>
          </a:blip>
          <a:stretch/>
        </p:blipFill>
        <p:spPr>
          <a:xfrm>
            <a:off x="8544240" y="284400"/>
            <a:ext cx="622800" cy="781200"/>
          </a:xfrm>
          <a:prstGeom prst="rect">
            <a:avLst/>
          </a:prstGeom>
          <a:ln w="0">
            <a:noFill/>
          </a:ln>
        </p:spPr>
      </p:pic>
      <p:sp>
        <p:nvSpPr>
          <p:cNvPr id="78" name="TextBox 17"/>
          <p:cNvSpPr/>
          <p:nvPr/>
        </p:nvSpPr>
        <p:spPr>
          <a:xfrm>
            <a:off x="6110279" y="4152361"/>
            <a:ext cx="4083120" cy="27699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609480">
              <a:lnSpc>
                <a:spcPct val="100000"/>
              </a:lnSpc>
            </a:pPr>
            <a:r>
              <a:rPr lang="en-GB" i="1" spc="-1" dirty="0">
                <a:solidFill>
                  <a:srgbClr val="FFFFFF"/>
                </a:solidFill>
                <a:latin typeface="Calibri"/>
              </a:rPr>
              <a:t>ISDD Away Day – Oct 2025</a:t>
            </a:r>
            <a:endParaRPr lang="en-GB" sz="1800" b="0" i="1" strike="noStrike" spc="-1" dirty="0">
              <a:solidFill>
                <a:srgbClr val="FFFFFF"/>
              </a:solidFill>
              <a:latin typeface="Calibri"/>
            </a:endParaRPr>
          </a:p>
        </p:txBody>
      </p:sp>
      <p:sp>
        <p:nvSpPr>
          <p:cNvPr id="79" name="Picture 30"/>
          <p:cNvSpPr/>
          <p:nvPr/>
        </p:nvSpPr>
        <p:spPr>
          <a:xfrm>
            <a:off x="512280" y="332640"/>
            <a:ext cx="4790880" cy="6024960"/>
          </a:xfrm>
          <a:custGeom>
            <a:avLst/>
            <a:gdLst>
              <a:gd name="textAreaLeft" fmla="*/ 0 w 4790880"/>
              <a:gd name="textAreaRight" fmla="*/ 4799880 w 4790880"/>
              <a:gd name="textAreaTop" fmla="*/ 0 h 6024960"/>
              <a:gd name="textAreaBottom" fmla="*/ 6033960 h 6024960"/>
            </a:gdLst>
            <a:ahLst/>
            <a:cxnLst/>
            <a:rect l="textAreaLeft" t="textAreaTop" r="textAreaRight" b="textAreaBottom"/>
            <a:pathLst>
              <a:path w="3600000" h="4525543">
                <a:moveTo>
                  <a:pt x="0" y="0"/>
                </a:moveTo>
                <a:lnTo>
                  <a:pt x="3600000" y="0"/>
                </a:lnTo>
                <a:lnTo>
                  <a:pt x="3600000" y="4525543"/>
                </a:lnTo>
                <a:lnTo>
                  <a:pt x="0" y="4525543"/>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1800" b="0" strike="noStrike" spc="-1">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5F268-2A24-E7C2-212B-01DA1B63BB2F}"/>
              </a:ext>
            </a:extLst>
          </p:cNvPr>
          <p:cNvSpPr>
            <a:spLocks noGrp="1"/>
          </p:cNvSpPr>
          <p:nvPr>
            <p:ph type="title"/>
          </p:nvPr>
        </p:nvSpPr>
        <p:spPr>
          <a:xfrm>
            <a:off x="969600" y="151200"/>
            <a:ext cx="10982400" cy="596160"/>
          </a:xfrm>
        </p:spPr>
        <p:txBody>
          <a:bodyPr/>
          <a:lstStyle/>
          <a:p>
            <a:r>
              <a:rPr lang="en-US" dirty="0"/>
              <a:t>Storage for acquisition and processing  </a:t>
            </a:r>
            <a:r>
              <a:rPr lang="en-US" sz="1680" dirty="0"/>
              <a:t> </a:t>
            </a:r>
            <a:r>
              <a:rPr lang="en-US" sz="1440" dirty="0"/>
              <a:t>(theoretically 90 days staging)</a:t>
            </a:r>
            <a:endParaRPr lang="en-GB" dirty="0"/>
          </a:p>
        </p:txBody>
      </p:sp>
      <p:pic>
        <p:nvPicPr>
          <p:cNvPr id="7" name="Content Placeholder 6" descr="A screen shot of a computer&#10;&#10;AI-generated content may be incorrect.">
            <a:extLst>
              <a:ext uri="{FF2B5EF4-FFF2-40B4-BE49-F238E27FC236}">
                <a16:creationId xmlns:a16="http://schemas.microsoft.com/office/drawing/2014/main" id="{E43B9AD7-FC87-90A2-204E-600280AF010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5737" t="12476"/>
          <a:stretch>
            <a:fillRect/>
          </a:stretch>
        </p:blipFill>
        <p:spPr>
          <a:xfrm>
            <a:off x="1609627" y="1039061"/>
            <a:ext cx="8662141" cy="4779878"/>
          </a:xfrm>
        </p:spPr>
      </p:pic>
      <p:sp>
        <p:nvSpPr>
          <p:cNvPr id="4" name="Slide Number Placeholder 3">
            <a:extLst>
              <a:ext uri="{FF2B5EF4-FFF2-40B4-BE49-F238E27FC236}">
                <a16:creationId xmlns:a16="http://schemas.microsoft.com/office/drawing/2014/main" id="{1BB58736-AD2D-C2DD-FBFB-0686F5B76CAA}"/>
              </a:ext>
            </a:extLst>
          </p:cNvPr>
          <p:cNvSpPr>
            <a:spLocks noGrp="1"/>
          </p:cNvSpPr>
          <p:nvPr>
            <p:ph type="sldNum" sz="quarter" idx="11"/>
          </p:nvPr>
        </p:nvSpPr>
        <p:spPr/>
        <p:txBody>
          <a:bodyPr/>
          <a:lstStyle/>
          <a:p>
            <a:pPr defTabSz="1097280"/>
            <a:r>
              <a:rPr lang="en-US">
                <a:solidFill>
                  <a:srgbClr val="132577"/>
                </a:solidFill>
                <a:latin typeface="Arial"/>
              </a:rPr>
              <a:t>Page </a:t>
            </a:r>
            <a:fld id="{733122C9-A0B9-462F-8757-0847AD287B63}" type="slidenum">
              <a:rPr lang="en-US">
                <a:solidFill>
                  <a:srgbClr val="132577"/>
                </a:solidFill>
                <a:latin typeface="Arial"/>
              </a:rPr>
              <a:pPr defTabSz="1097280"/>
              <a:t>10</a:t>
            </a:fld>
            <a:endParaRPr lang="en-US">
              <a:solidFill>
                <a:srgbClr val="132577"/>
              </a:solidFill>
              <a:latin typeface="Arial"/>
            </a:endParaRPr>
          </a:p>
        </p:txBody>
      </p:sp>
      <p:sp>
        <p:nvSpPr>
          <p:cNvPr id="5" name="Footer Placeholder 4">
            <a:extLst>
              <a:ext uri="{FF2B5EF4-FFF2-40B4-BE49-F238E27FC236}">
                <a16:creationId xmlns:a16="http://schemas.microsoft.com/office/drawing/2014/main" id="{060DBEF3-B4CC-F41C-DBE1-D67EABA1C210}"/>
              </a:ext>
            </a:extLst>
          </p:cNvPr>
          <p:cNvSpPr>
            <a:spLocks noGrp="1"/>
          </p:cNvSpPr>
          <p:nvPr>
            <p:ph type="ftr" sz="quarter" idx="12"/>
          </p:nvPr>
        </p:nvSpPr>
        <p:spPr>
          <a:xfrm>
            <a:off x="1609627" y="5866680"/>
            <a:ext cx="4987499" cy="241018"/>
          </a:xfrm>
        </p:spPr>
        <p:txBody>
          <a:bodyPr/>
          <a:lstStyle/>
          <a:p>
            <a:pPr defTabSz="1097280"/>
            <a:r>
              <a:rPr lang="en-US" sz="1050" dirty="0">
                <a:solidFill>
                  <a:srgbClr val="132577"/>
                </a:solidFill>
                <a:latin typeface="Arial"/>
              </a:rPr>
              <a:t>l Coordination Meeting: DSIP l 20th Oct 2025 l J-F. Perrin TID - IT Services</a:t>
            </a:r>
          </a:p>
        </p:txBody>
      </p:sp>
      <p:sp>
        <p:nvSpPr>
          <p:cNvPr id="8" name="Oval 7">
            <a:extLst>
              <a:ext uri="{FF2B5EF4-FFF2-40B4-BE49-F238E27FC236}">
                <a16:creationId xmlns:a16="http://schemas.microsoft.com/office/drawing/2014/main" id="{DCC3FEE5-AD96-EAA9-0B74-0367B21AB5AB}"/>
              </a:ext>
            </a:extLst>
          </p:cNvPr>
          <p:cNvSpPr/>
          <p:nvPr/>
        </p:nvSpPr>
        <p:spPr>
          <a:xfrm>
            <a:off x="6873686" y="2392085"/>
            <a:ext cx="1296144" cy="37156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rial"/>
            </a:endParaRPr>
          </a:p>
        </p:txBody>
      </p:sp>
      <p:sp>
        <p:nvSpPr>
          <p:cNvPr id="9" name="Oval 8">
            <a:extLst>
              <a:ext uri="{FF2B5EF4-FFF2-40B4-BE49-F238E27FC236}">
                <a16:creationId xmlns:a16="http://schemas.microsoft.com/office/drawing/2014/main" id="{E1AAF71A-2B41-1C4B-0BDF-66372019DB7B}"/>
              </a:ext>
            </a:extLst>
          </p:cNvPr>
          <p:cNvSpPr/>
          <p:nvPr/>
        </p:nvSpPr>
        <p:spPr>
          <a:xfrm>
            <a:off x="7004452" y="2124892"/>
            <a:ext cx="341164" cy="3191618"/>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defTabSz="1097280"/>
            <a:endParaRPr lang="en-GB" sz="2160">
              <a:solidFill>
                <a:prstClr val="black"/>
              </a:solidFill>
              <a:latin typeface="Arial"/>
            </a:endParaRPr>
          </a:p>
        </p:txBody>
      </p:sp>
      <p:sp>
        <p:nvSpPr>
          <p:cNvPr id="10" name="TextBox 9">
            <a:extLst>
              <a:ext uri="{FF2B5EF4-FFF2-40B4-BE49-F238E27FC236}">
                <a16:creationId xmlns:a16="http://schemas.microsoft.com/office/drawing/2014/main" id="{567E25D9-B581-40B6-FA07-0950B9F681C5}"/>
              </a:ext>
            </a:extLst>
          </p:cNvPr>
          <p:cNvSpPr txBox="1"/>
          <p:nvPr/>
        </p:nvSpPr>
        <p:spPr>
          <a:xfrm>
            <a:off x="7469022" y="3536035"/>
            <a:ext cx="1800493" cy="369332"/>
          </a:xfrm>
          <a:prstGeom prst="rect">
            <a:avLst/>
          </a:prstGeom>
          <a:noFill/>
        </p:spPr>
        <p:txBody>
          <a:bodyPr wrap="none" rtlCol="0">
            <a:spAutoFit/>
          </a:bodyPr>
          <a:lstStyle/>
          <a:p>
            <a:pPr defTabSz="1097280"/>
            <a:r>
              <a:rPr lang="en-US" dirty="0">
                <a:solidFill>
                  <a:srgbClr val="ED7703"/>
                </a:solidFill>
                <a:latin typeface="Arial"/>
              </a:rPr>
              <a:t>23PB July 2025</a:t>
            </a:r>
            <a:endParaRPr lang="en-GB" dirty="0">
              <a:solidFill>
                <a:srgbClr val="ED7703"/>
              </a:solidFill>
              <a:latin typeface="Arial"/>
            </a:endParaRPr>
          </a:p>
        </p:txBody>
      </p:sp>
      <p:sp>
        <p:nvSpPr>
          <p:cNvPr id="3" name="Date Placeholder 2">
            <a:extLst>
              <a:ext uri="{FF2B5EF4-FFF2-40B4-BE49-F238E27FC236}">
                <a16:creationId xmlns:a16="http://schemas.microsoft.com/office/drawing/2014/main" id="{56E939CC-A206-FE39-6E36-5D4ACFE68C79}"/>
              </a:ext>
            </a:extLst>
          </p:cNvPr>
          <p:cNvSpPr>
            <a:spLocks noGrp="1"/>
          </p:cNvSpPr>
          <p:nvPr>
            <p:ph type="dt" sz="half" idx="10"/>
          </p:nvPr>
        </p:nvSpPr>
        <p:spPr/>
        <p:txBody>
          <a:bodyPr/>
          <a:lstStyle/>
          <a:p>
            <a:pPr defTabSz="1097280"/>
            <a:r>
              <a:rPr lang="en-US">
                <a:solidFill>
                  <a:prstClr val="white"/>
                </a:solidFill>
                <a:latin typeface="Arial"/>
              </a:rPr>
              <a:t>26/07/2013</a:t>
            </a:r>
          </a:p>
        </p:txBody>
      </p:sp>
    </p:spTree>
    <p:extLst>
      <p:ext uri="{BB962C8B-B14F-4D97-AF65-F5344CB8AC3E}">
        <p14:creationId xmlns:p14="http://schemas.microsoft.com/office/powerpoint/2010/main" val="3691931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laceHolder 1"/>
          <p:cNvSpPr>
            <a:spLocks noGrp="1"/>
          </p:cNvSpPr>
          <p:nvPr>
            <p:ph type="title"/>
          </p:nvPr>
        </p:nvSpPr>
        <p:spPr>
          <a:xfrm>
            <a:off x="969480" y="126000"/>
            <a:ext cx="10975680" cy="489960"/>
          </a:xfrm>
          <a:prstGeom prst="rect">
            <a:avLst/>
          </a:prstGeom>
          <a:solidFill>
            <a:schemeClr val="accent1"/>
          </a:solidFill>
          <a:ln w="0">
            <a:noFill/>
          </a:ln>
        </p:spPr>
        <p:txBody>
          <a:bodyPr lIns="72000" tIns="0" rIns="72000" bIns="0" anchor="ctr">
            <a:noAutofit/>
          </a:bodyPr>
          <a:lstStyle/>
          <a:p>
            <a:pPr indent="0" defTabSz="914400">
              <a:lnSpc>
                <a:spcPct val="100000"/>
              </a:lnSpc>
              <a:buNone/>
              <a:tabLst>
                <a:tab pos="0" algn="l"/>
              </a:tabLst>
            </a:pPr>
            <a:r>
              <a:rPr lang="en-US" sz="1600" b="1" strike="noStrike" cap="all" spc="-1" dirty="0">
                <a:solidFill>
                  <a:schemeClr val="lt1"/>
                </a:solidFill>
                <a:latin typeface="Arial"/>
              </a:rPr>
              <a:t>DATA STRATEGY:  data-centric approach</a:t>
            </a:r>
            <a:endParaRPr lang="fr-FR" sz="1600" b="0" strike="noStrike" spc="-1" dirty="0">
              <a:solidFill>
                <a:srgbClr val="FFFFFF"/>
              </a:solidFill>
              <a:latin typeface="Arial"/>
            </a:endParaRPr>
          </a:p>
        </p:txBody>
      </p:sp>
      <p:sp>
        <p:nvSpPr>
          <p:cNvPr id="281" name="PlaceHolder 2"/>
          <p:cNvSpPr>
            <a:spLocks noGrp="1"/>
          </p:cNvSpPr>
          <p:nvPr>
            <p:ph type="sldNum" idx="31"/>
          </p:nvPr>
        </p:nvSpPr>
        <p:spPr>
          <a:xfrm>
            <a:off x="239400" y="6483600"/>
            <a:ext cx="544680" cy="205560"/>
          </a:xfrm>
          <a:prstGeom prst="rect">
            <a:avLst/>
          </a:prstGeom>
          <a:noFill/>
          <a:ln w="0">
            <a:noFill/>
          </a:ln>
        </p:spPr>
        <p:txBody>
          <a:bodyPr lIns="0" tIns="0" rIns="0" bIns="0" anchor="b">
            <a:noAutofit/>
          </a:bodyPr>
          <a:lstStyle>
            <a:lvl1pPr indent="0" defTabSz="914400">
              <a:lnSpc>
                <a:spcPct val="100000"/>
              </a:lnSpc>
              <a:buNone/>
              <a:tabLst>
                <a:tab pos="0" algn="l"/>
              </a:tabLst>
              <a:defRPr lang="en-GB" sz="800" b="1" strike="noStrike" spc="-1">
                <a:solidFill>
                  <a:schemeClr val="dk2"/>
                </a:solidFill>
                <a:latin typeface="Arial"/>
              </a:defRPr>
            </a:lvl1pPr>
          </a:lstStyle>
          <a:p>
            <a:pPr indent="0" defTabSz="914400">
              <a:lnSpc>
                <a:spcPct val="100000"/>
              </a:lnSpc>
              <a:buNone/>
              <a:tabLst>
                <a:tab pos="0" algn="l"/>
              </a:tabLst>
            </a:pPr>
            <a:r>
              <a:rPr lang="en-GB" sz="800" b="1" strike="noStrike" spc="-1">
                <a:solidFill>
                  <a:schemeClr val="dk2"/>
                </a:solidFill>
                <a:latin typeface="Arial"/>
              </a:rPr>
              <a:t>Page </a:t>
            </a:r>
            <a:fld id="{3EBE4193-705D-40AB-A8B0-BB4065EA9E83}" type="slidenum">
              <a:rPr lang="en-GB" sz="800" b="1" strike="noStrike" spc="-1">
                <a:solidFill>
                  <a:schemeClr val="dk2"/>
                </a:solidFill>
                <a:latin typeface="Arial"/>
              </a:rPr>
              <a:t>11</a:t>
            </a:fld>
            <a:endParaRPr lang="fr-FR" sz="800" b="0" strike="noStrike" spc="-1">
              <a:solidFill>
                <a:srgbClr val="000000"/>
              </a:solidFill>
              <a:latin typeface="Times New Roman"/>
            </a:endParaRPr>
          </a:p>
        </p:txBody>
      </p:sp>
      <p:sp>
        <p:nvSpPr>
          <p:cNvPr id="284" name="Hexagon 1"/>
          <p:cNvSpPr/>
          <p:nvPr/>
        </p:nvSpPr>
        <p:spPr>
          <a:xfrm rot="16200000">
            <a:off x="507600" y="3572640"/>
            <a:ext cx="5418360" cy="28080"/>
          </a:xfrm>
          <a:prstGeom prst="hexagon">
            <a:avLst>
              <a:gd name="adj" fmla="val 671761"/>
              <a:gd name="vf" fmla="val 115470"/>
            </a:avLst>
          </a:prstGeom>
          <a:gradFill rotWithShape="0">
            <a:gsLst>
              <a:gs pos="0">
                <a:srgbClr val="F2F2F2"/>
              </a:gs>
              <a:gs pos="41000">
                <a:srgbClr val="A6A6A6"/>
              </a:gs>
              <a:gs pos="60000">
                <a:srgbClr val="A6A6A6"/>
              </a:gs>
              <a:gs pos="100000">
                <a:srgbClr val="F2F2F2"/>
              </a:gs>
            </a:gsLst>
            <a:lin ang="16200000"/>
          </a:gradFill>
          <a:ln w="12700">
            <a:noFill/>
          </a:ln>
        </p:spPr>
        <p:style>
          <a:lnRef idx="2">
            <a:schemeClr val="accent1">
              <a:shade val="50000"/>
            </a:schemeClr>
          </a:lnRef>
          <a:fillRef idx="1">
            <a:schemeClr val="accent1"/>
          </a:fillRef>
          <a:effectRef idx="0">
            <a:schemeClr val="accent1"/>
          </a:effectRef>
          <a:fontRef idx="minor"/>
        </p:style>
        <p:txBody>
          <a:bodyPr lIns="0" tIns="0" rIns="0" bIns="0" anchor="ctr">
            <a:noAutofit/>
          </a:bodyPr>
          <a:lstStyle/>
          <a:p>
            <a:pPr>
              <a:lnSpc>
                <a:spcPct val="100000"/>
              </a:lnSpc>
            </a:pPr>
            <a:endParaRPr lang="en-GB" sz="1800" b="0" strike="noStrike" spc="-1">
              <a:solidFill>
                <a:schemeClr val="lt1"/>
              </a:solidFill>
              <a:latin typeface="Arial"/>
            </a:endParaRPr>
          </a:p>
        </p:txBody>
      </p:sp>
      <p:sp>
        <p:nvSpPr>
          <p:cNvPr id="285" name="Rectangle 1"/>
          <p:cNvSpPr/>
          <p:nvPr/>
        </p:nvSpPr>
        <p:spPr>
          <a:xfrm>
            <a:off x="337327" y="4286738"/>
            <a:ext cx="2590200" cy="875520"/>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lIns="0" tIns="0" rIns="0" bIns="0" anchor="b">
            <a:noAutofit/>
          </a:bodyPr>
          <a:lstStyle/>
          <a:p>
            <a:pPr algn="ctr" defTabSz="609480">
              <a:lnSpc>
                <a:spcPct val="100000"/>
              </a:lnSpc>
            </a:pPr>
            <a:r>
              <a:rPr lang="en-US" sz="1500" b="0" strike="noStrike" spc="-1" dirty="0">
                <a:solidFill>
                  <a:schemeClr val="accent1">
                    <a:lumMod val="60000"/>
                    <a:lumOff val="40000"/>
                  </a:schemeClr>
                </a:solidFill>
                <a:latin typeface="Libre Franklin ExtraBold"/>
              </a:rPr>
              <a:t>Advanced synchronization and flexible acquisition schemes</a:t>
            </a:r>
            <a:endParaRPr lang="fr-FR" sz="1500" b="0" strike="noStrike" spc="-1" dirty="0">
              <a:solidFill>
                <a:schemeClr val="accent1">
                  <a:lumMod val="60000"/>
                  <a:lumOff val="40000"/>
                </a:schemeClr>
              </a:solidFill>
              <a:latin typeface="Arial"/>
            </a:endParaRPr>
          </a:p>
        </p:txBody>
      </p:sp>
      <p:sp>
        <p:nvSpPr>
          <p:cNvPr id="286" name="Rectangle 63"/>
          <p:cNvSpPr/>
          <p:nvPr/>
        </p:nvSpPr>
        <p:spPr>
          <a:xfrm>
            <a:off x="9413640" y="4190267"/>
            <a:ext cx="2734200" cy="304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defTabSz="1218960">
              <a:lnSpc>
                <a:spcPct val="100000"/>
              </a:lnSpc>
            </a:pPr>
            <a:r>
              <a:rPr lang="en-IN" sz="2000" b="1" strike="noStrike" spc="-1" dirty="0">
                <a:solidFill>
                  <a:srgbClr val="9900CC"/>
                </a:solidFill>
                <a:latin typeface="Arial"/>
                <a:ea typeface="Open Sans"/>
              </a:rPr>
              <a:t>EWOKS</a:t>
            </a:r>
            <a:endParaRPr lang="fr-FR" sz="2000" b="0" strike="noStrike" spc="-1" dirty="0">
              <a:solidFill>
                <a:srgbClr val="000000"/>
              </a:solidFill>
              <a:latin typeface="Arial"/>
            </a:endParaRPr>
          </a:p>
        </p:txBody>
      </p:sp>
      <p:sp>
        <p:nvSpPr>
          <p:cNvPr id="287" name="Rectangle 76"/>
          <p:cNvSpPr/>
          <p:nvPr/>
        </p:nvSpPr>
        <p:spPr>
          <a:xfrm>
            <a:off x="8649540" y="2054222"/>
            <a:ext cx="1408680" cy="289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algn="r" defTabSz="1218960">
              <a:lnSpc>
                <a:spcPct val="100000"/>
              </a:lnSpc>
            </a:pPr>
            <a:r>
              <a:rPr lang="en-IN" sz="1900" b="1" strike="noStrike" spc="-1" dirty="0">
                <a:solidFill>
                  <a:schemeClr val="lt2"/>
                </a:solidFill>
                <a:latin typeface="Arial"/>
                <a:ea typeface="Open Sans"/>
              </a:rPr>
              <a:t>LIMA2</a:t>
            </a:r>
            <a:endParaRPr lang="fr-FR" sz="1900" b="0" strike="noStrike" spc="-1" dirty="0">
              <a:solidFill>
                <a:srgbClr val="000000"/>
              </a:solidFill>
              <a:latin typeface="Arial"/>
            </a:endParaRPr>
          </a:p>
        </p:txBody>
      </p:sp>
      <p:sp>
        <p:nvSpPr>
          <p:cNvPr id="288" name="Rectangle 78"/>
          <p:cNvSpPr/>
          <p:nvPr/>
        </p:nvSpPr>
        <p:spPr>
          <a:xfrm>
            <a:off x="4180298" y="2118260"/>
            <a:ext cx="1926720" cy="304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algn="r" defTabSz="1218960">
              <a:lnSpc>
                <a:spcPct val="100000"/>
              </a:lnSpc>
            </a:pPr>
            <a:r>
              <a:rPr lang="en-IN" sz="2000" b="1" strike="noStrike" spc="-1" dirty="0">
                <a:solidFill>
                  <a:srgbClr val="4D4D4D"/>
                </a:solidFill>
                <a:latin typeface="Arial"/>
                <a:ea typeface="Open Sans"/>
              </a:rPr>
              <a:t>BLISS</a:t>
            </a:r>
            <a:endParaRPr lang="fr-FR" sz="2000" b="0" strike="noStrike" spc="-1" dirty="0">
              <a:solidFill>
                <a:srgbClr val="000000"/>
              </a:solidFill>
              <a:latin typeface="Arial"/>
            </a:endParaRPr>
          </a:p>
        </p:txBody>
      </p:sp>
      <p:sp>
        <p:nvSpPr>
          <p:cNvPr id="289" name="Rectangle 79"/>
          <p:cNvSpPr/>
          <p:nvPr/>
        </p:nvSpPr>
        <p:spPr>
          <a:xfrm>
            <a:off x="5357880" y="4182735"/>
            <a:ext cx="1284120" cy="304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defTabSz="1218960">
              <a:lnSpc>
                <a:spcPct val="100000"/>
              </a:lnSpc>
            </a:pPr>
            <a:r>
              <a:rPr lang="en-IN" sz="2000" b="1" strike="noStrike" spc="-1" dirty="0">
                <a:solidFill>
                  <a:srgbClr val="3366FF"/>
                </a:solidFill>
                <a:latin typeface="Arial"/>
                <a:ea typeface="Open Sans"/>
              </a:rPr>
              <a:t>DRAC</a:t>
            </a:r>
            <a:endParaRPr lang="fr-FR" sz="2000" b="0" strike="noStrike" spc="-1" dirty="0">
              <a:solidFill>
                <a:srgbClr val="000000"/>
              </a:solidFill>
              <a:latin typeface="Arial"/>
            </a:endParaRPr>
          </a:p>
        </p:txBody>
      </p:sp>
      <p:sp>
        <p:nvSpPr>
          <p:cNvPr id="292" name="Ellipse 5"/>
          <p:cNvSpPr/>
          <p:nvPr/>
        </p:nvSpPr>
        <p:spPr>
          <a:xfrm>
            <a:off x="6384600" y="2011320"/>
            <a:ext cx="2779452" cy="2794320"/>
          </a:xfrm>
          <a:prstGeom prst="ellipse">
            <a:avLst/>
          </a:prstGeom>
          <a:noFill/>
          <a:ln w="9525">
            <a:solidFill>
              <a:srgbClr val="000000"/>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fr-FR" sz="1800" b="0" strike="noStrike" spc="-1">
              <a:solidFill>
                <a:schemeClr val="lt1"/>
              </a:solidFill>
              <a:latin typeface="Arial"/>
            </a:endParaRPr>
          </a:p>
        </p:txBody>
      </p:sp>
      <p:grpSp>
        <p:nvGrpSpPr>
          <p:cNvPr id="296" name="Group 20"/>
          <p:cNvGrpSpPr/>
          <p:nvPr/>
        </p:nvGrpSpPr>
        <p:grpSpPr>
          <a:xfrm>
            <a:off x="8773018" y="4107166"/>
            <a:ext cx="598320" cy="598320"/>
            <a:chOff x="8460000" y="4435200"/>
            <a:chExt cx="598320" cy="598320"/>
          </a:xfrm>
        </p:grpSpPr>
        <p:sp>
          <p:nvSpPr>
            <p:cNvPr id="297" name="Oval 15"/>
            <p:cNvSpPr/>
            <p:nvPr/>
          </p:nvSpPr>
          <p:spPr>
            <a:xfrm>
              <a:off x="8460000" y="4435200"/>
              <a:ext cx="598320" cy="598320"/>
            </a:xfrm>
            <a:prstGeom prst="ellipse">
              <a:avLst/>
            </a:prstGeom>
            <a:solidFill>
              <a:srgbClr val="9900CC"/>
            </a:solidFill>
            <a:ln w="12700">
              <a:noFill/>
            </a:ln>
          </p:spPr>
          <p:style>
            <a:lnRef idx="2">
              <a:schemeClr val="accent1">
                <a:shade val="50000"/>
              </a:schemeClr>
            </a:lnRef>
            <a:fillRef idx="1">
              <a:schemeClr val="accent1"/>
            </a:fillRef>
            <a:effectRef idx="0">
              <a:schemeClr val="accent1"/>
            </a:effectRef>
            <a:fontRef idx="minor"/>
          </p:style>
          <p:txBody>
            <a:bodyPr lIns="0" tIns="0" rIns="0" bIns="0" anchor="ctr">
              <a:noAutofit/>
            </a:bodyPr>
            <a:lstStyle/>
            <a:p>
              <a:pPr>
                <a:lnSpc>
                  <a:spcPct val="100000"/>
                </a:lnSpc>
              </a:pPr>
              <a:endParaRPr lang="en-US" sz="1800" b="0" strike="noStrike" spc="-1">
                <a:solidFill>
                  <a:srgbClr val="00B050"/>
                </a:solidFill>
                <a:latin typeface="Arial"/>
              </a:endParaRPr>
            </a:p>
          </p:txBody>
        </p:sp>
        <p:pic>
          <p:nvPicPr>
            <p:cNvPr id="298" name="Graphic 15"/>
            <p:cNvPicPr/>
            <p:nvPr/>
          </p:nvPicPr>
          <p:blipFill>
            <a:blip r:embed="rId3">
              <a:extLst>
                <a:ext uri="{96DAC541-7B7A-43D3-8B79-37D633B846F1}">
                  <asvg:svgBlip xmlns:asvg="http://schemas.microsoft.com/office/drawing/2016/SVG/main" r:embed="rId4"/>
                </a:ext>
              </a:extLst>
            </a:blip>
            <a:stretch/>
          </p:blipFill>
          <p:spPr>
            <a:xfrm>
              <a:off x="8559720" y="4535640"/>
              <a:ext cx="398520" cy="397080"/>
            </a:xfrm>
            <a:prstGeom prst="rect">
              <a:avLst/>
            </a:prstGeom>
            <a:ln w="0">
              <a:noFill/>
            </a:ln>
          </p:spPr>
        </p:pic>
      </p:grpSp>
      <p:grpSp>
        <p:nvGrpSpPr>
          <p:cNvPr id="302" name="Group 22"/>
          <p:cNvGrpSpPr/>
          <p:nvPr/>
        </p:nvGrpSpPr>
        <p:grpSpPr>
          <a:xfrm>
            <a:off x="8668518" y="1972146"/>
            <a:ext cx="598320" cy="598320"/>
            <a:chOff x="8215200" y="1620000"/>
            <a:chExt cx="598320" cy="598320"/>
          </a:xfrm>
        </p:grpSpPr>
        <p:sp>
          <p:nvSpPr>
            <p:cNvPr id="303" name="Oval 17"/>
            <p:cNvSpPr/>
            <p:nvPr/>
          </p:nvSpPr>
          <p:spPr>
            <a:xfrm>
              <a:off x="8215200" y="1620000"/>
              <a:ext cx="598320" cy="598320"/>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p:style>
          <p:txBody>
            <a:bodyPr lIns="0" tIns="0" rIns="0" bIns="0" anchor="ctr">
              <a:noAutofit/>
            </a:bodyPr>
            <a:lstStyle/>
            <a:p>
              <a:pPr>
                <a:lnSpc>
                  <a:spcPct val="100000"/>
                </a:lnSpc>
              </a:pPr>
              <a:endParaRPr lang="en-US" sz="1800" b="0" strike="noStrike" spc="-1">
                <a:solidFill>
                  <a:schemeClr val="lt1"/>
                </a:solidFill>
                <a:latin typeface="Arial"/>
              </a:endParaRPr>
            </a:p>
          </p:txBody>
        </p:sp>
        <p:pic>
          <p:nvPicPr>
            <p:cNvPr id="304" name="Graphic 17"/>
            <p:cNvPicPr/>
            <p:nvPr/>
          </p:nvPicPr>
          <p:blipFill>
            <a:blip r:embed="rId3">
              <a:extLst>
                <a:ext uri="{96DAC541-7B7A-43D3-8B79-37D633B846F1}">
                  <asvg:svgBlip xmlns:asvg="http://schemas.microsoft.com/office/drawing/2016/SVG/main" r:embed="rId4"/>
                </a:ext>
              </a:extLst>
            </a:blip>
            <a:stretch/>
          </p:blipFill>
          <p:spPr>
            <a:xfrm>
              <a:off x="8314920" y="1720800"/>
              <a:ext cx="398520" cy="397080"/>
            </a:xfrm>
            <a:prstGeom prst="rect">
              <a:avLst/>
            </a:prstGeom>
            <a:ln w="0">
              <a:noFill/>
            </a:ln>
          </p:spPr>
        </p:pic>
      </p:grpSp>
      <p:grpSp>
        <p:nvGrpSpPr>
          <p:cNvPr id="305" name="Group 23"/>
          <p:cNvGrpSpPr/>
          <p:nvPr/>
        </p:nvGrpSpPr>
        <p:grpSpPr>
          <a:xfrm>
            <a:off x="6232142" y="2044142"/>
            <a:ext cx="598320" cy="598320"/>
            <a:chOff x="6775200" y="1620000"/>
            <a:chExt cx="598320" cy="598320"/>
          </a:xfrm>
        </p:grpSpPr>
        <p:sp>
          <p:nvSpPr>
            <p:cNvPr id="306" name="Oval 18"/>
            <p:cNvSpPr/>
            <p:nvPr/>
          </p:nvSpPr>
          <p:spPr>
            <a:xfrm>
              <a:off x="6775200" y="1620000"/>
              <a:ext cx="598320" cy="598320"/>
            </a:xfrm>
            <a:prstGeom prst="ellipse">
              <a:avLst/>
            </a:prstGeom>
            <a:solidFill>
              <a:schemeClr val="tx1">
                <a:lumMod val="65000"/>
                <a:lumOff val="35000"/>
              </a:schemeClr>
            </a:solidFill>
            <a:ln w="12700">
              <a:noFill/>
            </a:ln>
          </p:spPr>
          <p:style>
            <a:lnRef idx="2">
              <a:schemeClr val="accent1">
                <a:shade val="50000"/>
              </a:schemeClr>
            </a:lnRef>
            <a:fillRef idx="1">
              <a:schemeClr val="accent1"/>
            </a:fillRef>
            <a:effectRef idx="0">
              <a:schemeClr val="accent1"/>
            </a:effectRef>
            <a:fontRef idx="minor"/>
          </p:style>
          <p:txBody>
            <a:bodyPr lIns="0" tIns="0" rIns="0" bIns="0" anchor="ctr">
              <a:noAutofit/>
            </a:bodyPr>
            <a:lstStyle/>
            <a:p>
              <a:pPr>
                <a:lnSpc>
                  <a:spcPct val="100000"/>
                </a:lnSpc>
              </a:pPr>
              <a:endParaRPr lang="en-US" sz="1800" b="0" strike="noStrike" spc="-1">
                <a:solidFill>
                  <a:srgbClr val="00B050"/>
                </a:solidFill>
                <a:latin typeface="Arial"/>
              </a:endParaRPr>
            </a:p>
          </p:txBody>
        </p:sp>
        <p:pic>
          <p:nvPicPr>
            <p:cNvPr id="307" name="Graphic 18"/>
            <p:cNvPicPr/>
            <p:nvPr/>
          </p:nvPicPr>
          <p:blipFill>
            <a:blip r:embed="rId3">
              <a:extLst>
                <a:ext uri="{96DAC541-7B7A-43D3-8B79-37D633B846F1}">
                  <asvg:svgBlip xmlns:asvg="http://schemas.microsoft.com/office/drawing/2016/SVG/main" r:embed="rId4"/>
                </a:ext>
              </a:extLst>
            </a:blip>
            <a:stretch/>
          </p:blipFill>
          <p:spPr>
            <a:xfrm>
              <a:off x="6874920" y="1720800"/>
              <a:ext cx="398520" cy="397080"/>
            </a:xfrm>
            <a:prstGeom prst="rect">
              <a:avLst/>
            </a:prstGeom>
            <a:ln w="0">
              <a:noFill/>
            </a:ln>
          </p:spPr>
        </p:pic>
      </p:grpSp>
      <p:grpSp>
        <p:nvGrpSpPr>
          <p:cNvPr id="308" name="Group 31"/>
          <p:cNvGrpSpPr/>
          <p:nvPr/>
        </p:nvGrpSpPr>
        <p:grpSpPr>
          <a:xfrm>
            <a:off x="6191934" y="4115371"/>
            <a:ext cx="598320" cy="598320"/>
            <a:chOff x="5779800" y="2995200"/>
            <a:chExt cx="598320" cy="598320"/>
          </a:xfrm>
        </p:grpSpPr>
        <p:sp>
          <p:nvSpPr>
            <p:cNvPr id="309" name="Oval 19"/>
            <p:cNvSpPr/>
            <p:nvPr/>
          </p:nvSpPr>
          <p:spPr>
            <a:xfrm>
              <a:off x="5779800" y="2995200"/>
              <a:ext cx="598320" cy="598320"/>
            </a:xfrm>
            <a:prstGeom prst="ellipse">
              <a:avLst/>
            </a:prstGeom>
            <a:solidFill>
              <a:srgbClr val="FF5621"/>
            </a:solidFill>
            <a:ln w="12700">
              <a:noFill/>
            </a:ln>
          </p:spPr>
          <p:style>
            <a:lnRef idx="2">
              <a:schemeClr val="accent1">
                <a:shade val="50000"/>
              </a:schemeClr>
            </a:lnRef>
            <a:fillRef idx="1">
              <a:schemeClr val="accent1"/>
            </a:fillRef>
            <a:effectRef idx="0">
              <a:schemeClr val="accent1"/>
            </a:effectRef>
            <a:fontRef idx="minor"/>
          </p:style>
          <p:txBody>
            <a:bodyPr lIns="0" tIns="0" rIns="0" bIns="0" anchor="ctr">
              <a:noAutofit/>
            </a:bodyPr>
            <a:lstStyle/>
            <a:p>
              <a:pPr>
                <a:lnSpc>
                  <a:spcPct val="100000"/>
                </a:lnSpc>
              </a:pPr>
              <a:endParaRPr lang="en-US" sz="1800" b="0" strike="noStrike" spc="-1">
                <a:solidFill>
                  <a:schemeClr val="lt1"/>
                </a:solidFill>
                <a:latin typeface="Arial"/>
              </a:endParaRPr>
            </a:p>
          </p:txBody>
        </p:sp>
        <p:pic>
          <p:nvPicPr>
            <p:cNvPr id="310" name="Graphic 19"/>
            <p:cNvPicPr/>
            <p:nvPr/>
          </p:nvPicPr>
          <p:blipFill>
            <a:blip r:embed="rId3">
              <a:extLst>
                <a:ext uri="{96DAC541-7B7A-43D3-8B79-37D633B846F1}">
                  <asvg:svgBlip xmlns:asvg="http://schemas.microsoft.com/office/drawing/2016/SVG/main" r:embed="rId4"/>
                </a:ext>
              </a:extLst>
            </a:blip>
            <a:stretch/>
          </p:blipFill>
          <p:spPr>
            <a:xfrm>
              <a:off x="5893158" y="3105109"/>
              <a:ext cx="398520" cy="397080"/>
            </a:xfrm>
            <a:prstGeom prst="rect">
              <a:avLst/>
            </a:prstGeom>
            <a:ln w="0">
              <a:noFill/>
            </a:ln>
          </p:spPr>
        </p:pic>
      </p:grpSp>
      <p:sp>
        <p:nvSpPr>
          <p:cNvPr id="311" name="Ellipse 6"/>
          <p:cNvSpPr/>
          <p:nvPr/>
        </p:nvSpPr>
        <p:spPr>
          <a:xfrm>
            <a:off x="6495120" y="2114640"/>
            <a:ext cx="2580480" cy="2582640"/>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fr-FR" sz="1800" b="0" strike="noStrike" spc="-1">
              <a:solidFill>
                <a:schemeClr val="lt1"/>
              </a:solidFill>
              <a:latin typeface="Arial"/>
            </a:endParaRPr>
          </a:p>
        </p:txBody>
      </p:sp>
      <p:sp>
        <p:nvSpPr>
          <p:cNvPr id="312" name="ZoneTexte 11"/>
          <p:cNvSpPr/>
          <p:nvPr/>
        </p:nvSpPr>
        <p:spPr>
          <a:xfrm>
            <a:off x="6531122" y="3102577"/>
            <a:ext cx="255960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b="1" spc="-1" dirty="0">
                <a:solidFill>
                  <a:schemeClr val="lt1"/>
                </a:solidFill>
                <a:latin typeface="Calibri"/>
              </a:rPr>
              <a:t>ORCHESTRATION </a:t>
            </a:r>
          </a:p>
          <a:p>
            <a:pPr algn="ctr" defTabSz="914400">
              <a:lnSpc>
                <a:spcPct val="100000"/>
              </a:lnSpc>
            </a:pPr>
            <a:r>
              <a:rPr lang="fr-FR" sz="1800" b="1" strike="noStrike" spc="-1" dirty="0">
                <a:solidFill>
                  <a:schemeClr val="bg2">
                    <a:lumMod val="40000"/>
                    <a:lumOff val="60000"/>
                  </a:schemeClr>
                </a:solidFill>
                <a:latin typeface="Calibri"/>
              </a:rPr>
              <a:t>blissdata</a:t>
            </a:r>
            <a:endParaRPr lang="fr-FR" sz="1800" b="0" strike="noStrike" spc="-1" dirty="0">
              <a:solidFill>
                <a:srgbClr val="000000"/>
              </a:solidFill>
              <a:latin typeface="Arial"/>
            </a:endParaRPr>
          </a:p>
        </p:txBody>
      </p:sp>
      <p:sp>
        <p:nvSpPr>
          <p:cNvPr id="313" name="Rectangle 82"/>
          <p:cNvSpPr/>
          <p:nvPr/>
        </p:nvSpPr>
        <p:spPr>
          <a:xfrm>
            <a:off x="3514333" y="2522269"/>
            <a:ext cx="2696400" cy="474840"/>
          </a:xfrm>
          <a:prstGeom prst="rect">
            <a:avLst/>
          </a:prstGeom>
          <a:noFill/>
          <a:ln w="6350">
            <a:noFill/>
          </a:ln>
        </p:spPr>
        <p:style>
          <a:lnRef idx="2">
            <a:schemeClr val="accent1">
              <a:shade val="15000"/>
            </a:schemeClr>
          </a:lnRef>
          <a:fillRef idx="1">
            <a:schemeClr val="accent1"/>
          </a:fillRef>
          <a:effectRef idx="0">
            <a:schemeClr val="accent1"/>
          </a:effectRef>
          <a:fontRef idx="minor"/>
        </p:style>
        <p:txBody>
          <a:bodyPr lIns="0" tIns="0" rIns="0" bIns="0" anchor="t">
            <a:noAutofit/>
          </a:bodyPr>
          <a:lstStyle/>
          <a:p>
            <a:pPr algn="r" defTabSz="914400">
              <a:lnSpc>
                <a:spcPct val="100000"/>
              </a:lnSpc>
            </a:pPr>
            <a:r>
              <a:rPr lang="en-US" sz="1400" b="0" strike="noStrike" spc="-1" dirty="0">
                <a:solidFill>
                  <a:srgbClr val="002060"/>
                </a:solidFill>
                <a:latin typeface="Calibri"/>
              </a:rPr>
              <a:t>Beamline control – data collection. </a:t>
            </a:r>
          </a:p>
          <a:p>
            <a:pPr algn="r" defTabSz="914400">
              <a:lnSpc>
                <a:spcPct val="100000"/>
              </a:lnSpc>
            </a:pPr>
            <a:r>
              <a:rPr lang="en-US" sz="1400" spc="-1" dirty="0">
                <a:solidFill>
                  <a:srgbClr val="002060"/>
                </a:solidFill>
                <a:latin typeface="Calibri"/>
              </a:rPr>
              <a:t> </a:t>
            </a:r>
            <a:endParaRPr lang="fr-FR" sz="1400" b="0" strike="noStrike" spc="-1" dirty="0">
              <a:solidFill>
                <a:srgbClr val="000000"/>
              </a:solidFill>
              <a:latin typeface="Arial"/>
            </a:endParaRPr>
          </a:p>
        </p:txBody>
      </p:sp>
      <p:sp>
        <p:nvSpPr>
          <p:cNvPr id="314" name="Rectangle 83"/>
          <p:cNvSpPr/>
          <p:nvPr/>
        </p:nvSpPr>
        <p:spPr>
          <a:xfrm>
            <a:off x="9407953" y="4587347"/>
            <a:ext cx="2462927" cy="920015"/>
          </a:xfrm>
          <a:prstGeom prst="rect">
            <a:avLst/>
          </a:prstGeom>
          <a:noFill/>
          <a:ln w="6350">
            <a:noFill/>
          </a:ln>
        </p:spPr>
        <p:style>
          <a:lnRef idx="2">
            <a:schemeClr val="accent1">
              <a:shade val="15000"/>
            </a:schemeClr>
          </a:lnRef>
          <a:fillRef idx="1">
            <a:schemeClr val="accent1"/>
          </a:fillRef>
          <a:effectRef idx="0">
            <a:schemeClr val="accent1"/>
          </a:effectRef>
          <a:fontRef idx="minor"/>
        </p:style>
        <p:txBody>
          <a:bodyPr lIns="0" tIns="0" rIns="0" bIns="0" anchor="t">
            <a:noAutofit/>
          </a:bodyPr>
          <a:lstStyle/>
          <a:p>
            <a:pPr defTabSz="914400">
              <a:lnSpc>
                <a:spcPct val="100000"/>
              </a:lnSpc>
            </a:pPr>
            <a:r>
              <a:rPr lang="en-US" sz="1400" b="0" strike="noStrike" spc="-1" dirty="0">
                <a:solidFill>
                  <a:srgbClr val="002060"/>
                </a:solidFill>
                <a:latin typeface="Calibri"/>
                <a:ea typeface="Noto Sans CJK SC"/>
              </a:rPr>
              <a:t>ESRF Workflow System (EWOKS)  </a:t>
            </a:r>
            <a:endParaRPr lang="fr-FR" sz="1400" b="0" strike="noStrike" spc="-1" dirty="0">
              <a:solidFill>
                <a:srgbClr val="000000"/>
              </a:solidFill>
              <a:latin typeface="Arial"/>
            </a:endParaRPr>
          </a:p>
          <a:p>
            <a:pPr defTabSz="914400">
              <a:lnSpc>
                <a:spcPct val="100000"/>
              </a:lnSpc>
            </a:pPr>
            <a:r>
              <a:rPr lang="en-US" sz="1400" b="0" strike="noStrike" spc="-1" dirty="0">
                <a:solidFill>
                  <a:srgbClr val="002060"/>
                </a:solidFill>
                <a:latin typeface="Calibri"/>
                <a:ea typeface="Noto Sans CJK SC"/>
              </a:rPr>
              <a:t>Data processing online / offline.</a:t>
            </a:r>
            <a:endParaRPr lang="fr-FR" sz="1400" b="0" strike="noStrike" spc="-1" dirty="0">
              <a:solidFill>
                <a:srgbClr val="000000"/>
              </a:solidFill>
              <a:latin typeface="Arial"/>
            </a:endParaRPr>
          </a:p>
        </p:txBody>
      </p:sp>
      <p:sp>
        <p:nvSpPr>
          <p:cNvPr id="315" name="Rectangle 84"/>
          <p:cNvSpPr/>
          <p:nvPr/>
        </p:nvSpPr>
        <p:spPr>
          <a:xfrm>
            <a:off x="9353880" y="2438334"/>
            <a:ext cx="2677320" cy="1293480"/>
          </a:xfrm>
          <a:prstGeom prst="rect">
            <a:avLst/>
          </a:prstGeom>
          <a:noFill/>
          <a:ln w="6350">
            <a:noFill/>
          </a:ln>
        </p:spPr>
        <p:style>
          <a:lnRef idx="2">
            <a:schemeClr val="accent1">
              <a:shade val="15000"/>
            </a:schemeClr>
          </a:lnRef>
          <a:fillRef idx="1">
            <a:schemeClr val="accent1"/>
          </a:fillRef>
          <a:effectRef idx="0">
            <a:schemeClr val="accent1"/>
          </a:effectRef>
          <a:fontRef idx="minor"/>
        </p:style>
        <p:txBody>
          <a:bodyPr lIns="0" tIns="0" rIns="0" bIns="0" anchor="t">
            <a:noAutofit/>
          </a:bodyPr>
          <a:lstStyle/>
          <a:p>
            <a:pPr defTabSz="914400">
              <a:lnSpc>
                <a:spcPct val="100000"/>
              </a:lnSpc>
            </a:pPr>
            <a:r>
              <a:rPr lang="en-US" sz="1400" b="0" strike="noStrike" spc="-1" dirty="0">
                <a:solidFill>
                  <a:srgbClr val="002060"/>
                </a:solidFill>
                <a:latin typeface="Calibri"/>
              </a:rPr>
              <a:t>Detector control and data acquisition.</a:t>
            </a:r>
          </a:p>
          <a:p>
            <a:pPr defTabSz="914400">
              <a:lnSpc>
                <a:spcPct val="100000"/>
              </a:lnSpc>
            </a:pPr>
            <a:r>
              <a:rPr lang="en-US" sz="1400" b="0" strike="noStrike" spc="-1" dirty="0">
                <a:solidFill>
                  <a:srgbClr val="002060"/>
                </a:solidFill>
                <a:latin typeface="Calibri"/>
              </a:rPr>
              <a:t>Advanced features (lossless compression, data triage).</a:t>
            </a:r>
            <a:endParaRPr lang="fr-FR" sz="1400" b="0" strike="noStrike" spc="-1" dirty="0">
              <a:solidFill>
                <a:srgbClr val="000000"/>
              </a:solidFill>
              <a:latin typeface="Arial"/>
            </a:endParaRPr>
          </a:p>
        </p:txBody>
      </p:sp>
      <p:sp>
        <p:nvSpPr>
          <p:cNvPr id="317" name="Rectangle 86"/>
          <p:cNvSpPr/>
          <p:nvPr/>
        </p:nvSpPr>
        <p:spPr>
          <a:xfrm>
            <a:off x="3901862" y="4487245"/>
            <a:ext cx="2270520" cy="937440"/>
          </a:xfrm>
          <a:prstGeom prst="rect">
            <a:avLst/>
          </a:prstGeom>
          <a:noFill/>
          <a:ln w="6350">
            <a:noFill/>
          </a:ln>
        </p:spPr>
        <p:style>
          <a:lnRef idx="2">
            <a:schemeClr val="accent1">
              <a:shade val="15000"/>
            </a:schemeClr>
          </a:lnRef>
          <a:fillRef idx="1">
            <a:schemeClr val="accent1"/>
          </a:fillRef>
          <a:effectRef idx="0">
            <a:schemeClr val="accent1"/>
          </a:effectRef>
          <a:fontRef idx="minor"/>
        </p:style>
        <p:txBody>
          <a:bodyPr lIns="0" tIns="0" rIns="0" bIns="0" anchor="t">
            <a:noAutofit/>
          </a:bodyPr>
          <a:lstStyle/>
          <a:p>
            <a:pPr algn="r" defTabSz="914400">
              <a:lnSpc>
                <a:spcPct val="100000"/>
              </a:lnSpc>
            </a:pPr>
            <a:r>
              <a:rPr lang="en-US" sz="1400" b="0" strike="noStrike" spc="-1" dirty="0">
                <a:solidFill>
                  <a:srgbClr val="002060"/>
                </a:solidFill>
                <a:latin typeface="Calibri"/>
              </a:rPr>
              <a:t>Advanced data catalog for Open Science</a:t>
            </a:r>
          </a:p>
          <a:p>
            <a:pPr algn="r" defTabSz="914400">
              <a:lnSpc>
                <a:spcPct val="100000"/>
              </a:lnSpc>
            </a:pPr>
            <a:r>
              <a:rPr lang="en-US" sz="1400" b="0" strike="noStrike" spc="-1" dirty="0">
                <a:solidFill>
                  <a:srgbClr val="002060"/>
                </a:solidFill>
                <a:latin typeface="Calibri"/>
              </a:rPr>
              <a:t>Data Policy – FAIR data. </a:t>
            </a:r>
          </a:p>
          <a:p>
            <a:pPr algn="r" defTabSz="914400">
              <a:lnSpc>
                <a:spcPct val="100000"/>
              </a:lnSpc>
            </a:pPr>
            <a:endParaRPr lang="fr-FR" sz="1400" b="0" strike="noStrike" spc="-1" dirty="0">
              <a:solidFill>
                <a:srgbClr val="000000"/>
              </a:solidFill>
              <a:latin typeface="Arial"/>
            </a:endParaRPr>
          </a:p>
        </p:txBody>
      </p:sp>
      <p:sp>
        <p:nvSpPr>
          <p:cNvPr id="319" name="Rectangle 1"/>
          <p:cNvSpPr/>
          <p:nvPr/>
        </p:nvSpPr>
        <p:spPr>
          <a:xfrm>
            <a:off x="328197" y="5812971"/>
            <a:ext cx="2640600" cy="569716"/>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lIns="0" tIns="0" rIns="0" bIns="0" anchor="b">
            <a:noAutofit/>
          </a:bodyPr>
          <a:lstStyle/>
          <a:p>
            <a:pPr algn="ctr" defTabSz="609480">
              <a:lnSpc>
                <a:spcPct val="100000"/>
              </a:lnSpc>
            </a:pPr>
            <a:r>
              <a:rPr lang="en-US" sz="1500" b="0" strike="noStrike" spc="-1" dirty="0">
                <a:solidFill>
                  <a:schemeClr val="accent1">
                    <a:lumMod val="60000"/>
                    <a:lumOff val="40000"/>
                  </a:schemeClr>
                </a:solidFill>
                <a:latin typeface="Libre Franklin ExtraBold"/>
              </a:rPr>
              <a:t>Collection </a:t>
            </a:r>
            <a:r>
              <a:rPr lang="en-US" sz="1500" spc="-1" dirty="0">
                <a:solidFill>
                  <a:schemeClr val="accent1">
                    <a:lumMod val="60000"/>
                    <a:lumOff val="40000"/>
                  </a:schemeClr>
                </a:solidFill>
                <a:latin typeface="Libre Franklin ExtraBold"/>
              </a:rPr>
              <a:t>and curation of </a:t>
            </a:r>
            <a:r>
              <a:rPr lang="en-US" sz="1500" b="0" strike="noStrike" spc="-1" dirty="0">
                <a:solidFill>
                  <a:schemeClr val="accent1">
                    <a:lumMod val="60000"/>
                    <a:lumOff val="40000"/>
                  </a:schemeClr>
                </a:solidFill>
                <a:latin typeface="Libre Franklin ExtraBold"/>
              </a:rPr>
              <a:t>metadata - data </a:t>
            </a:r>
            <a:r>
              <a:rPr lang="en-US" sz="1500" b="0" strike="noStrike" spc="-1" dirty="0" err="1">
                <a:solidFill>
                  <a:schemeClr val="accent1">
                    <a:lumMod val="60000"/>
                    <a:lumOff val="40000"/>
                  </a:schemeClr>
                </a:solidFill>
                <a:latin typeface="Libre Franklin ExtraBold"/>
              </a:rPr>
              <a:t>FAIRness</a:t>
            </a:r>
            <a:endParaRPr lang="fr-FR" sz="1500" b="0" strike="noStrike" spc="-1" dirty="0">
              <a:solidFill>
                <a:schemeClr val="accent1">
                  <a:lumMod val="60000"/>
                  <a:lumOff val="40000"/>
                </a:schemeClr>
              </a:solidFill>
              <a:latin typeface="Arial"/>
            </a:endParaRPr>
          </a:p>
        </p:txBody>
      </p:sp>
      <p:sp>
        <p:nvSpPr>
          <p:cNvPr id="321" name="ZoneTexte 45"/>
          <p:cNvSpPr/>
          <p:nvPr/>
        </p:nvSpPr>
        <p:spPr>
          <a:xfrm>
            <a:off x="6282720" y="767520"/>
            <a:ext cx="31309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800" b="1" strike="noStrike" spc="-1" dirty="0">
                <a:solidFill>
                  <a:srgbClr val="002060"/>
                </a:solidFill>
                <a:latin typeface="Calibri"/>
              </a:rPr>
              <a:t>SOFTWARE COMPONENTS</a:t>
            </a:r>
            <a:endParaRPr lang="fr-FR" sz="1800" b="0" strike="noStrike" spc="-1" dirty="0">
              <a:solidFill>
                <a:srgbClr val="000000"/>
              </a:solidFill>
              <a:latin typeface="Arial"/>
            </a:endParaRPr>
          </a:p>
        </p:txBody>
      </p:sp>
      <p:sp>
        <p:nvSpPr>
          <p:cNvPr id="36" name="Rectangle 1">
            <a:extLst>
              <a:ext uri="{FF2B5EF4-FFF2-40B4-BE49-F238E27FC236}">
                <a16:creationId xmlns:a16="http://schemas.microsoft.com/office/drawing/2014/main" id="{5A694DC1-01A6-471E-9608-3B93756F0775}"/>
              </a:ext>
            </a:extLst>
          </p:cNvPr>
          <p:cNvSpPr/>
          <p:nvPr/>
        </p:nvSpPr>
        <p:spPr>
          <a:xfrm>
            <a:off x="315054" y="5099645"/>
            <a:ext cx="2590200" cy="633661"/>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lIns="0" tIns="0" rIns="0" bIns="0" anchor="b">
            <a:noAutofit/>
          </a:bodyPr>
          <a:lstStyle/>
          <a:p>
            <a:pPr algn="ctr" defTabSz="609480">
              <a:lnSpc>
                <a:spcPct val="100000"/>
              </a:lnSpc>
            </a:pPr>
            <a:r>
              <a:rPr lang="en-US" sz="1500" spc="-1" dirty="0">
                <a:solidFill>
                  <a:schemeClr val="accent1">
                    <a:lumMod val="60000"/>
                    <a:lumOff val="40000"/>
                  </a:schemeClr>
                </a:solidFill>
                <a:latin typeface="Libre Franklin ExtraBold"/>
              </a:rPr>
              <a:t>E</a:t>
            </a:r>
            <a:r>
              <a:rPr lang="en-US" sz="1500" b="0" strike="noStrike" spc="-1" dirty="0">
                <a:solidFill>
                  <a:schemeClr val="accent1">
                    <a:lumMod val="60000"/>
                    <a:lumOff val="40000"/>
                  </a:schemeClr>
                </a:solidFill>
                <a:latin typeface="Libre Franklin ExtraBold"/>
              </a:rPr>
              <a:t>fficient tools and processing workflow automation</a:t>
            </a:r>
            <a:endParaRPr lang="fr-FR" sz="1500" b="0" strike="noStrike" spc="-1" dirty="0">
              <a:solidFill>
                <a:schemeClr val="accent1">
                  <a:lumMod val="60000"/>
                  <a:lumOff val="40000"/>
                </a:schemeClr>
              </a:solidFill>
              <a:latin typeface="Arial"/>
            </a:endParaRPr>
          </a:p>
        </p:txBody>
      </p:sp>
      <p:sp>
        <p:nvSpPr>
          <p:cNvPr id="37" name="Rectangle 1">
            <a:extLst>
              <a:ext uri="{FF2B5EF4-FFF2-40B4-BE49-F238E27FC236}">
                <a16:creationId xmlns:a16="http://schemas.microsoft.com/office/drawing/2014/main" id="{47B81FB5-9A0E-448E-ACF2-FA5DC0CF92F1}"/>
              </a:ext>
            </a:extLst>
          </p:cNvPr>
          <p:cNvSpPr/>
          <p:nvPr/>
        </p:nvSpPr>
        <p:spPr>
          <a:xfrm>
            <a:off x="279526" y="3693905"/>
            <a:ext cx="2590200" cy="875520"/>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lIns="0" tIns="0" rIns="0" bIns="0" anchor="b">
            <a:noAutofit/>
          </a:bodyPr>
          <a:lstStyle/>
          <a:p>
            <a:pPr algn="ctr" defTabSz="609480">
              <a:lnSpc>
                <a:spcPct val="100000"/>
              </a:lnSpc>
            </a:pPr>
            <a:r>
              <a:rPr lang="en-US" sz="1500" spc="-1" dirty="0">
                <a:solidFill>
                  <a:schemeClr val="accent1">
                    <a:lumMod val="60000"/>
                    <a:lumOff val="40000"/>
                  </a:schemeClr>
                </a:solidFill>
                <a:latin typeface="Libre Franklin ExtraBold"/>
              </a:rPr>
              <a:t>Parallel and scalable detector acquisition</a:t>
            </a:r>
            <a:endParaRPr lang="fr-FR" sz="1500" b="0" strike="noStrike" spc="-1" dirty="0">
              <a:solidFill>
                <a:schemeClr val="accent1">
                  <a:lumMod val="60000"/>
                  <a:lumOff val="40000"/>
                </a:schemeClr>
              </a:solidFill>
              <a:latin typeface="Arial"/>
            </a:endParaRPr>
          </a:p>
        </p:txBody>
      </p:sp>
      <p:sp>
        <p:nvSpPr>
          <p:cNvPr id="4" name="TextBox 3">
            <a:extLst>
              <a:ext uri="{FF2B5EF4-FFF2-40B4-BE49-F238E27FC236}">
                <a16:creationId xmlns:a16="http://schemas.microsoft.com/office/drawing/2014/main" id="{6DAB47C9-950F-4620-BAD7-729DCB57DC99}"/>
              </a:ext>
            </a:extLst>
          </p:cNvPr>
          <p:cNvSpPr txBox="1"/>
          <p:nvPr/>
        </p:nvSpPr>
        <p:spPr>
          <a:xfrm>
            <a:off x="3474722" y="5943219"/>
            <a:ext cx="8356548" cy="338554"/>
          </a:xfrm>
          <a:prstGeom prst="rect">
            <a:avLst/>
          </a:prstGeom>
          <a:noFill/>
        </p:spPr>
        <p:txBody>
          <a:bodyPr wrap="square" rtlCol="0">
            <a:spAutoFit/>
          </a:bodyPr>
          <a:lstStyle/>
          <a:p>
            <a:pPr algn="ctr"/>
            <a:r>
              <a:rPr lang="en-US" sz="1600" b="1" i="1" dirty="0"/>
              <a:t>Other non-software components (IT infrastructure + remote access…)</a:t>
            </a:r>
          </a:p>
        </p:txBody>
      </p:sp>
      <p:sp>
        <p:nvSpPr>
          <p:cNvPr id="38" name="Rectangle 49">
            <a:extLst>
              <a:ext uri="{FF2B5EF4-FFF2-40B4-BE49-F238E27FC236}">
                <a16:creationId xmlns:a16="http://schemas.microsoft.com/office/drawing/2014/main" id="{C3E56312-D044-41E2-AAD6-94DC36369A1B}"/>
              </a:ext>
            </a:extLst>
          </p:cNvPr>
          <p:cNvSpPr/>
          <p:nvPr/>
        </p:nvSpPr>
        <p:spPr>
          <a:xfrm>
            <a:off x="376617" y="737694"/>
            <a:ext cx="2570040" cy="376200"/>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lIns="0" tIns="0" rIns="0" bIns="0" anchor="b">
            <a:noAutofit/>
          </a:bodyPr>
          <a:lstStyle/>
          <a:p>
            <a:pPr marL="0" marR="0" lvl="0" indent="0" algn="ctr" defTabSz="609480" rtl="0" eaLnBrk="1" fontAlgn="auto" latinLnBrk="0" hangingPunct="1">
              <a:lnSpc>
                <a:spcPct val="100000"/>
              </a:lnSpc>
              <a:spcBef>
                <a:spcPts val="0"/>
              </a:spcBef>
              <a:spcAft>
                <a:spcPts val="0"/>
              </a:spcAft>
              <a:buClrTx/>
              <a:buSzTx/>
              <a:buFontTx/>
              <a:buNone/>
              <a:tabLst>
                <a:tab pos="0" algn="l"/>
              </a:tabLst>
              <a:defRPr/>
            </a:pPr>
            <a:r>
              <a:rPr kumimoji="0" lang="en-US" sz="1800" b="0" i="0" u="none" strike="noStrike" kern="1200" cap="none" spc="-1" normalizeH="0" baseline="0" noProof="0" dirty="0">
                <a:ln>
                  <a:noFill/>
                </a:ln>
                <a:solidFill>
                  <a:srgbClr val="0098D4"/>
                </a:solidFill>
                <a:effectLst/>
                <a:uLnTx/>
                <a:uFillTx/>
                <a:latin typeface="Libre Franklin ExtraBold"/>
                <a:ea typeface="+mn-ea"/>
                <a:cs typeface="+mn-cs"/>
              </a:rPr>
              <a:t>50 Petabytes</a:t>
            </a:r>
            <a:endParaRPr kumimoji="0" lang="fr-F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39" name="Rectangle 50">
            <a:extLst>
              <a:ext uri="{FF2B5EF4-FFF2-40B4-BE49-F238E27FC236}">
                <a16:creationId xmlns:a16="http://schemas.microsoft.com/office/drawing/2014/main" id="{A2A04CCC-5598-48D4-9789-614FC139399A}"/>
              </a:ext>
            </a:extLst>
          </p:cNvPr>
          <p:cNvSpPr/>
          <p:nvPr/>
        </p:nvSpPr>
        <p:spPr>
          <a:xfrm>
            <a:off x="447897" y="1124694"/>
            <a:ext cx="2635920" cy="257040"/>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lIns="0" tIns="0" rIns="0" bIns="0" anchor="t">
            <a:noAutofit/>
          </a:bodyPr>
          <a:lstStyle/>
          <a:p>
            <a:pPr marL="0" marR="0" lvl="0" indent="0" algn="ctr" defTabSz="609480" rtl="0" eaLnBrk="1" fontAlgn="auto" latinLnBrk="0" hangingPunct="1">
              <a:lnSpc>
                <a:spcPct val="100000"/>
              </a:lnSpc>
              <a:spcBef>
                <a:spcPts val="0"/>
              </a:spcBef>
              <a:spcAft>
                <a:spcPts val="0"/>
              </a:spcAft>
              <a:buClrTx/>
              <a:buSzTx/>
              <a:buFontTx/>
              <a:buNone/>
              <a:tabLst>
                <a:tab pos="0" algn="l"/>
              </a:tabLst>
              <a:defRPr/>
            </a:pPr>
            <a:r>
              <a:rPr kumimoji="0" lang="fr-FR" sz="1400" b="0" i="0" u="none" strike="noStrike" kern="1200" cap="none" spc="-1" normalizeH="0" baseline="0" noProof="0">
                <a:ln>
                  <a:noFill/>
                </a:ln>
                <a:solidFill>
                  <a:srgbClr val="132577"/>
                </a:solidFill>
                <a:effectLst/>
                <a:uLnTx/>
                <a:uFillTx/>
                <a:latin typeface="Calibri"/>
                <a:ea typeface="+mn-ea"/>
                <a:cs typeface="+mn-cs"/>
              </a:rPr>
              <a:t>of data archived since 2015 at ESRF</a:t>
            </a:r>
            <a:endParaRPr kumimoji="0" lang="fr-FR" sz="1400" b="0" i="0" u="none" strike="noStrike" kern="1200" cap="none" spc="-1" normalizeH="0" baseline="0" noProof="0">
              <a:ln>
                <a:noFill/>
              </a:ln>
              <a:solidFill>
                <a:srgbClr val="000000"/>
              </a:solidFill>
              <a:effectLst/>
              <a:uLnTx/>
              <a:uFillTx/>
              <a:latin typeface="Arial"/>
              <a:ea typeface="+mn-ea"/>
              <a:cs typeface="+mn-cs"/>
            </a:endParaRPr>
          </a:p>
          <a:p>
            <a:pPr marL="0" marR="0" lvl="0" indent="0" algn="ctr" defTabSz="609480" rtl="0" eaLnBrk="1" fontAlgn="auto" latinLnBrk="0" hangingPunct="1">
              <a:lnSpc>
                <a:spcPct val="100000"/>
              </a:lnSpc>
              <a:spcBef>
                <a:spcPts val="0"/>
              </a:spcBef>
              <a:spcAft>
                <a:spcPts val="0"/>
              </a:spcAft>
              <a:buClrTx/>
              <a:buSzTx/>
              <a:buFontTx/>
              <a:buNone/>
              <a:tabLst>
                <a:tab pos="0" algn="l"/>
              </a:tabLst>
              <a:defRPr/>
            </a:pPr>
            <a:endParaRPr kumimoji="0" lang="fr-FR" sz="1400" b="0" i="0" u="none" strike="noStrike" kern="1200" cap="none" spc="-1" normalizeH="0" baseline="0" noProof="0">
              <a:ln>
                <a:noFill/>
              </a:ln>
              <a:solidFill>
                <a:srgbClr val="000000"/>
              </a:solidFill>
              <a:effectLst/>
              <a:uLnTx/>
              <a:uFillTx/>
              <a:latin typeface="Arial"/>
              <a:ea typeface="+mn-ea"/>
              <a:cs typeface="+mn-cs"/>
            </a:endParaRPr>
          </a:p>
        </p:txBody>
      </p:sp>
      <p:sp>
        <p:nvSpPr>
          <p:cNvPr id="40" name="Rectangle 51">
            <a:extLst>
              <a:ext uri="{FF2B5EF4-FFF2-40B4-BE49-F238E27FC236}">
                <a16:creationId xmlns:a16="http://schemas.microsoft.com/office/drawing/2014/main" id="{2F7307CC-FF73-4D4E-9A33-A82DAFEF10F8}"/>
              </a:ext>
            </a:extLst>
          </p:cNvPr>
          <p:cNvSpPr/>
          <p:nvPr/>
        </p:nvSpPr>
        <p:spPr>
          <a:xfrm>
            <a:off x="438778" y="2626935"/>
            <a:ext cx="2635920" cy="376200"/>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lIns="0" tIns="0" rIns="0" bIns="0" anchor="b">
            <a:noAutofit/>
          </a:bodyPr>
          <a:lstStyle/>
          <a:p>
            <a:pPr marL="0" marR="0" lvl="0" indent="0" algn="ctr" defTabSz="609480" rtl="0" eaLnBrk="1" fontAlgn="auto" latinLnBrk="0" hangingPunct="1">
              <a:lnSpc>
                <a:spcPct val="100000"/>
              </a:lnSpc>
              <a:spcBef>
                <a:spcPts val="0"/>
              </a:spcBef>
              <a:spcAft>
                <a:spcPts val="0"/>
              </a:spcAft>
              <a:buClrTx/>
              <a:buSzTx/>
              <a:buFontTx/>
              <a:buNone/>
              <a:tabLst>
                <a:tab pos="0" algn="l"/>
              </a:tabLst>
              <a:defRPr/>
            </a:pPr>
            <a:r>
              <a:rPr kumimoji="0" lang="en-US" sz="2000" b="0" i="0" u="none" strike="noStrike" kern="1200" cap="none" spc="-1" normalizeH="0" baseline="0" noProof="0" dirty="0">
                <a:ln>
                  <a:noFill/>
                </a:ln>
                <a:solidFill>
                  <a:srgbClr val="0098D4"/>
                </a:solidFill>
                <a:effectLst/>
                <a:uLnTx/>
                <a:uFillTx/>
                <a:latin typeface="Libre Franklin ExtraBold"/>
                <a:ea typeface="+mn-ea"/>
                <a:cs typeface="+mn-cs"/>
              </a:rPr>
              <a:t>1 billion datasets</a:t>
            </a:r>
            <a:endParaRPr kumimoji="0" lang="fr-FR" sz="2000" b="0" i="0" u="none" strike="noStrike" kern="1200" cap="none" spc="-1" normalizeH="0" baseline="0" noProof="0" dirty="0">
              <a:ln>
                <a:noFill/>
              </a:ln>
              <a:solidFill>
                <a:srgbClr val="000000"/>
              </a:solidFill>
              <a:effectLst/>
              <a:uLnTx/>
              <a:uFillTx/>
              <a:latin typeface="Arial"/>
              <a:ea typeface="+mn-ea"/>
              <a:cs typeface="+mn-cs"/>
            </a:endParaRPr>
          </a:p>
        </p:txBody>
      </p:sp>
      <p:sp>
        <p:nvSpPr>
          <p:cNvPr id="41" name="Rectangle 52">
            <a:extLst>
              <a:ext uri="{FF2B5EF4-FFF2-40B4-BE49-F238E27FC236}">
                <a16:creationId xmlns:a16="http://schemas.microsoft.com/office/drawing/2014/main" id="{98A3396E-B993-4DDA-B488-D3B2151BD507}"/>
              </a:ext>
            </a:extLst>
          </p:cNvPr>
          <p:cNvSpPr/>
          <p:nvPr/>
        </p:nvSpPr>
        <p:spPr>
          <a:xfrm>
            <a:off x="968817" y="1356174"/>
            <a:ext cx="1235520" cy="376200"/>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lIns="0" tIns="0" rIns="0" bIns="0" anchor="b">
            <a:noAutofit/>
          </a:bodyPr>
          <a:lstStyle/>
          <a:p>
            <a:pPr marL="0" marR="0" lvl="0" indent="0" algn="ctr" defTabSz="609480" rtl="0" eaLnBrk="1" fontAlgn="auto" latinLnBrk="0" hangingPunct="1">
              <a:lnSpc>
                <a:spcPct val="100000"/>
              </a:lnSpc>
              <a:spcBef>
                <a:spcPts val="0"/>
              </a:spcBef>
              <a:spcAft>
                <a:spcPts val="0"/>
              </a:spcAft>
              <a:buClrTx/>
              <a:buSzTx/>
              <a:buFontTx/>
              <a:buNone/>
              <a:tabLst>
                <a:tab pos="0" algn="l"/>
              </a:tabLst>
              <a:defRPr/>
            </a:pPr>
            <a:r>
              <a:rPr kumimoji="0" lang="en-US" sz="1800" b="0" i="0" u="none" strike="noStrike" kern="1200" cap="none" spc="-1" normalizeH="0" baseline="0" noProof="0">
                <a:ln>
                  <a:noFill/>
                </a:ln>
                <a:solidFill>
                  <a:srgbClr val="0098D4"/>
                </a:solidFill>
                <a:effectLst/>
                <a:uLnTx/>
                <a:uFillTx/>
                <a:latin typeface="Libre Franklin ExtraBold"/>
                <a:ea typeface="+mn-ea"/>
                <a:cs typeface="+mn-cs"/>
              </a:rPr>
              <a:t>1.5 PB</a:t>
            </a:r>
            <a:endParaRPr kumimoji="0" lang="fr-FR" sz="1800" b="0" i="0" u="none" strike="noStrike" kern="1200" cap="none" spc="-1" normalizeH="0" baseline="0" noProof="0">
              <a:ln>
                <a:noFill/>
              </a:ln>
              <a:solidFill>
                <a:srgbClr val="000000"/>
              </a:solidFill>
              <a:effectLst/>
              <a:uLnTx/>
              <a:uFillTx/>
              <a:latin typeface="Arial"/>
              <a:ea typeface="+mn-ea"/>
              <a:cs typeface="+mn-cs"/>
            </a:endParaRPr>
          </a:p>
        </p:txBody>
      </p:sp>
      <p:sp>
        <p:nvSpPr>
          <p:cNvPr id="42" name="Rectangle 57">
            <a:extLst>
              <a:ext uri="{FF2B5EF4-FFF2-40B4-BE49-F238E27FC236}">
                <a16:creationId xmlns:a16="http://schemas.microsoft.com/office/drawing/2014/main" id="{5F34B638-B705-409C-A2CC-88841AF1FD65}"/>
              </a:ext>
            </a:extLst>
          </p:cNvPr>
          <p:cNvSpPr/>
          <p:nvPr/>
        </p:nvSpPr>
        <p:spPr>
          <a:xfrm>
            <a:off x="787737" y="1737774"/>
            <a:ext cx="1721520" cy="376200"/>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lIns="0" tIns="0" rIns="0" bIns="0" anchor="t">
            <a:noAutofit/>
          </a:bodyPr>
          <a:lstStyle/>
          <a:p>
            <a:pPr marL="0" marR="0" lvl="0" indent="0" algn="ctr" defTabSz="609480" rtl="0" eaLnBrk="1" fontAlgn="auto" latinLnBrk="0" hangingPunct="1">
              <a:lnSpc>
                <a:spcPct val="100000"/>
              </a:lnSpc>
              <a:spcBef>
                <a:spcPts val="0"/>
              </a:spcBef>
              <a:spcAft>
                <a:spcPts val="0"/>
              </a:spcAft>
              <a:buClrTx/>
              <a:buSzTx/>
              <a:buFontTx/>
              <a:buNone/>
              <a:tabLst>
                <a:tab pos="0" algn="l"/>
              </a:tabLst>
              <a:defRPr/>
            </a:pPr>
            <a:r>
              <a:rPr kumimoji="0" lang="fr-FR" sz="1400" b="0" i="0" u="none" strike="noStrike" kern="1200" cap="none" spc="-1" normalizeH="0" baseline="0" noProof="0">
                <a:ln>
                  <a:noFill/>
                </a:ln>
                <a:solidFill>
                  <a:srgbClr val="132577"/>
                </a:solidFill>
                <a:effectLst/>
                <a:uLnTx/>
                <a:uFillTx/>
                <a:latin typeface="Calibri"/>
                <a:ea typeface="+mn-ea"/>
                <a:cs typeface="+mn-cs"/>
              </a:rPr>
              <a:t>downloaded in 2024</a:t>
            </a:r>
            <a:endParaRPr kumimoji="0" lang="fr-FR" sz="1400" b="0" i="0" u="none" strike="noStrike" kern="1200" cap="none" spc="-1" normalizeH="0" baseline="0" noProof="0">
              <a:ln>
                <a:noFill/>
              </a:ln>
              <a:solidFill>
                <a:srgbClr val="000000"/>
              </a:solidFill>
              <a:effectLst/>
              <a:uLnTx/>
              <a:uFillTx/>
              <a:latin typeface="Arial"/>
              <a:ea typeface="+mn-ea"/>
              <a:cs typeface="+mn-cs"/>
            </a:endParaRPr>
          </a:p>
        </p:txBody>
      </p:sp>
      <p:sp>
        <p:nvSpPr>
          <p:cNvPr id="43" name="Rectangle 58">
            <a:extLst>
              <a:ext uri="{FF2B5EF4-FFF2-40B4-BE49-F238E27FC236}">
                <a16:creationId xmlns:a16="http://schemas.microsoft.com/office/drawing/2014/main" id="{91F291EF-457B-4603-8452-FFCFB3F76621}"/>
              </a:ext>
            </a:extLst>
          </p:cNvPr>
          <p:cNvSpPr/>
          <p:nvPr/>
        </p:nvSpPr>
        <p:spPr>
          <a:xfrm>
            <a:off x="905097" y="1992294"/>
            <a:ext cx="1235520" cy="376200"/>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lIns="0" tIns="0" rIns="0" bIns="0" anchor="b">
            <a:noAutofit/>
          </a:bodyPr>
          <a:lstStyle/>
          <a:p>
            <a:pPr marL="0" marR="0" lvl="0" indent="0" algn="ctr" defTabSz="609480" rtl="0" eaLnBrk="1" fontAlgn="auto" latinLnBrk="0" hangingPunct="1">
              <a:lnSpc>
                <a:spcPct val="100000"/>
              </a:lnSpc>
              <a:spcBef>
                <a:spcPts val="0"/>
              </a:spcBef>
              <a:spcAft>
                <a:spcPts val="0"/>
              </a:spcAft>
              <a:buClrTx/>
              <a:buSzTx/>
              <a:buFontTx/>
              <a:buNone/>
              <a:tabLst>
                <a:tab pos="0" algn="l"/>
              </a:tabLst>
              <a:defRPr/>
            </a:pPr>
            <a:r>
              <a:rPr lang="en-US" spc="-1" dirty="0">
                <a:solidFill>
                  <a:srgbClr val="0098D4"/>
                </a:solidFill>
                <a:latin typeface="Libre Franklin ExtraBold"/>
              </a:rPr>
              <a:t>5</a:t>
            </a:r>
            <a:r>
              <a:rPr kumimoji="0" lang="en-US" sz="1800" b="0" i="0" u="none" strike="noStrike" kern="1200" cap="none" spc="-1" normalizeH="0" baseline="0" noProof="0" dirty="0">
                <a:ln>
                  <a:noFill/>
                </a:ln>
                <a:solidFill>
                  <a:srgbClr val="0098D4"/>
                </a:solidFill>
                <a:effectLst/>
                <a:uLnTx/>
                <a:uFillTx/>
                <a:latin typeface="Libre Franklin ExtraBold"/>
                <a:ea typeface="+mn-ea"/>
                <a:cs typeface="+mn-cs"/>
              </a:rPr>
              <a:t>00 TB</a:t>
            </a:r>
            <a:endParaRPr kumimoji="0" lang="fr-F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44" name="Rectangle 61">
            <a:extLst>
              <a:ext uri="{FF2B5EF4-FFF2-40B4-BE49-F238E27FC236}">
                <a16:creationId xmlns:a16="http://schemas.microsoft.com/office/drawing/2014/main" id="{CE3CC00D-E1EA-4D50-88AD-09C16A1D853B}"/>
              </a:ext>
            </a:extLst>
          </p:cNvPr>
          <p:cNvSpPr/>
          <p:nvPr/>
        </p:nvSpPr>
        <p:spPr>
          <a:xfrm>
            <a:off x="475617" y="2343294"/>
            <a:ext cx="2502720" cy="376200"/>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lIns="0" tIns="0" rIns="0" bIns="0" anchor="t">
            <a:noAutofit/>
          </a:bodyPr>
          <a:lstStyle/>
          <a:p>
            <a:pPr marL="0" marR="0" lvl="0" indent="0" algn="ctr" defTabSz="609480" rtl="0" eaLnBrk="1" fontAlgn="auto" latinLnBrk="0" hangingPunct="1">
              <a:lnSpc>
                <a:spcPct val="100000"/>
              </a:lnSpc>
              <a:spcBef>
                <a:spcPts val="0"/>
              </a:spcBef>
              <a:spcAft>
                <a:spcPts val="0"/>
              </a:spcAft>
              <a:buClrTx/>
              <a:buSzTx/>
              <a:buFontTx/>
              <a:buNone/>
              <a:tabLst>
                <a:tab pos="0" algn="l"/>
              </a:tabLst>
              <a:defRPr/>
            </a:pPr>
            <a:r>
              <a:rPr kumimoji="0" lang="fr-FR" sz="1400" b="0" i="0" u="none" strike="noStrike" kern="1200" cap="none" spc="-1" normalizeH="0" baseline="0" noProof="0" dirty="0" err="1">
                <a:ln>
                  <a:noFill/>
                </a:ln>
                <a:solidFill>
                  <a:srgbClr val="132577"/>
                </a:solidFill>
                <a:effectLst/>
                <a:uLnTx/>
                <a:uFillTx/>
                <a:latin typeface="Calibri"/>
                <a:ea typeface="+mn-ea"/>
                <a:cs typeface="+mn-cs"/>
              </a:rPr>
              <a:t>produced</a:t>
            </a:r>
            <a:r>
              <a:rPr kumimoji="0" lang="fr-FR" sz="1400" b="0" i="0" u="none" strike="noStrike" kern="1200" cap="none" spc="-1" normalizeH="0" baseline="0" noProof="0" dirty="0">
                <a:ln>
                  <a:noFill/>
                </a:ln>
                <a:solidFill>
                  <a:srgbClr val="132577"/>
                </a:solidFill>
                <a:effectLst/>
                <a:uLnTx/>
                <a:uFillTx/>
                <a:latin typeface="Calibri"/>
                <a:ea typeface="+mn-ea"/>
                <a:cs typeface="+mn-cs"/>
              </a:rPr>
              <a:t> in a single </a:t>
            </a:r>
            <a:r>
              <a:rPr kumimoji="0" lang="fr-FR" sz="1400" b="0" i="0" u="none" strike="noStrike" kern="1200" cap="none" spc="-1" normalizeH="0" baseline="0" noProof="0" dirty="0" err="1">
                <a:ln>
                  <a:noFill/>
                </a:ln>
                <a:solidFill>
                  <a:srgbClr val="132577"/>
                </a:solidFill>
                <a:effectLst/>
                <a:uLnTx/>
                <a:uFillTx/>
                <a:latin typeface="Calibri"/>
                <a:ea typeface="+mn-ea"/>
                <a:cs typeface="+mn-cs"/>
              </a:rPr>
              <a:t>experiment</a:t>
            </a:r>
            <a:endParaRPr kumimoji="0" lang="fr-FR" sz="1400" b="0" i="0" u="none" strike="noStrike" kern="1200" cap="none" spc="-1" normalizeH="0" baseline="0" noProof="0" dirty="0">
              <a:ln>
                <a:noFill/>
              </a:ln>
              <a:solidFill>
                <a:srgbClr val="000000"/>
              </a:solidFill>
              <a:effectLst/>
              <a:uLnTx/>
              <a:uFillTx/>
              <a:latin typeface="Arial"/>
              <a:ea typeface="+mn-ea"/>
              <a:cs typeface="+mn-cs"/>
            </a:endParaRPr>
          </a:p>
        </p:txBody>
      </p:sp>
      <p:sp>
        <p:nvSpPr>
          <p:cNvPr id="2" name="TextBox 1">
            <a:extLst>
              <a:ext uri="{FF2B5EF4-FFF2-40B4-BE49-F238E27FC236}">
                <a16:creationId xmlns:a16="http://schemas.microsoft.com/office/drawing/2014/main" id="{6DB25785-CA6C-4010-B33C-5DC92EEF4226}"/>
              </a:ext>
            </a:extLst>
          </p:cNvPr>
          <p:cNvSpPr txBox="1"/>
          <p:nvPr/>
        </p:nvSpPr>
        <p:spPr>
          <a:xfrm>
            <a:off x="337327" y="3627015"/>
            <a:ext cx="2466476" cy="369332"/>
          </a:xfrm>
          <a:prstGeom prst="rect">
            <a:avLst/>
          </a:prstGeom>
          <a:noFill/>
        </p:spPr>
        <p:txBody>
          <a:bodyPr wrap="square" rtlCol="0">
            <a:spAutoFit/>
          </a:bodyPr>
          <a:lstStyle/>
          <a:p>
            <a:pPr algn="ctr"/>
            <a:r>
              <a:rPr lang="en-US" b="1" dirty="0">
                <a:solidFill>
                  <a:schemeClr val="accent1"/>
                </a:solidFill>
              </a:rPr>
              <a:t>STRATEGY</a:t>
            </a:r>
          </a:p>
        </p:txBody>
      </p:sp>
      <p:sp>
        <p:nvSpPr>
          <p:cNvPr id="45" name="Hexagon 1">
            <a:extLst>
              <a:ext uri="{FF2B5EF4-FFF2-40B4-BE49-F238E27FC236}">
                <a16:creationId xmlns:a16="http://schemas.microsoft.com/office/drawing/2014/main" id="{1C9EB9E5-418B-47B2-94E2-2C028119B568}"/>
              </a:ext>
            </a:extLst>
          </p:cNvPr>
          <p:cNvSpPr/>
          <p:nvPr/>
        </p:nvSpPr>
        <p:spPr>
          <a:xfrm>
            <a:off x="642109" y="3233870"/>
            <a:ext cx="2061429" cy="45719"/>
          </a:xfrm>
          <a:prstGeom prst="hexagon">
            <a:avLst>
              <a:gd name="adj" fmla="val 671761"/>
              <a:gd name="vf" fmla="val 115470"/>
            </a:avLst>
          </a:prstGeom>
          <a:gradFill rotWithShape="0">
            <a:gsLst>
              <a:gs pos="0">
                <a:srgbClr val="F2F2F2"/>
              </a:gs>
              <a:gs pos="41000">
                <a:srgbClr val="A6A6A6"/>
              </a:gs>
              <a:gs pos="60000">
                <a:srgbClr val="A6A6A6"/>
              </a:gs>
              <a:gs pos="100000">
                <a:srgbClr val="F2F2F2"/>
              </a:gs>
            </a:gsLst>
            <a:lin ang="16200000"/>
          </a:gradFill>
          <a:ln w="12700">
            <a:noFill/>
          </a:ln>
        </p:spPr>
        <p:style>
          <a:lnRef idx="2">
            <a:schemeClr val="accent1">
              <a:shade val="50000"/>
            </a:schemeClr>
          </a:lnRef>
          <a:fillRef idx="1">
            <a:schemeClr val="accent1"/>
          </a:fillRef>
          <a:effectRef idx="0">
            <a:schemeClr val="accent1"/>
          </a:effectRef>
          <a:fontRef idx="minor"/>
        </p:style>
        <p:txBody>
          <a:bodyPr lIns="0" tIns="0" rIns="0" bIns="0" anchor="ctr">
            <a:noAutofit/>
          </a:bodyPr>
          <a:lstStyle/>
          <a:p>
            <a:pPr>
              <a:lnSpc>
                <a:spcPct val="100000"/>
              </a:lnSpc>
            </a:pPr>
            <a:endParaRPr lang="en-GB" sz="1800" b="0" strike="noStrike" spc="-1">
              <a:solidFill>
                <a:schemeClr val="lt1"/>
              </a:solidFill>
              <a:latin typeface="Arial"/>
            </a:endParaRPr>
          </a:p>
        </p:txBody>
      </p:sp>
      <p:sp>
        <p:nvSpPr>
          <p:cNvPr id="46" name="Footer Placeholder 1">
            <a:extLst>
              <a:ext uri="{FF2B5EF4-FFF2-40B4-BE49-F238E27FC236}">
                <a16:creationId xmlns:a16="http://schemas.microsoft.com/office/drawing/2014/main" id="{6F6E9B39-C947-4421-B70C-303BD79FD520}"/>
              </a:ext>
            </a:extLst>
          </p:cNvPr>
          <p:cNvSpPr txBox="1">
            <a:spLocks/>
          </p:cNvSpPr>
          <p:nvPr/>
        </p:nvSpPr>
        <p:spPr>
          <a:xfrm>
            <a:off x="784080" y="6483291"/>
            <a:ext cx="8153640" cy="205920"/>
          </a:xfrm>
          <a:prstGeom prst="rect">
            <a:avLst/>
          </a:prstGeom>
          <a:noFill/>
          <a:ln w="0">
            <a:noFill/>
          </a:ln>
        </p:spPr>
        <p:txBody>
          <a:bodyPr lIns="0" tIns="0" rIns="0" bIns="0" anchor="b">
            <a:noAutofit/>
          </a:bodyPr>
          <a:lstStyle>
            <a:defPPr>
              <a:defRPr lang="en-US"/>
            </a:defPPr>
            <a:lvl1pPr marL="0" indent="0" algn="l" defTabSz="914400" rtl="0" eaLnBrk="1" latinLnBrk="0" hangingPunct="1">
              <a:lnSpc>
                <a:spcPct val="100000"/>
              </a:lnSpc>
              <a:buNone/>
              <a:tabLst>
                <a:tab pos="0" algn="l"/>
              </a:tabLst>
              <a:defRPr lang="fr-FR" sz="800" b="1" strike="noStrike" kern="1200" spc="-1">
                <a:solidFill>
                  <a:schemeClr val="dk2"/>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ISDD Away Day – 24 Oct 2025 - SWG</a:t>
            </a:r>
          </a:p>
        </p:txBody>
      </p:sp>
    </p:spTree>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PlaceHolder 1"/>
          <p:cNvSpPr>
            <a:spLocks noGrp="1"/>
          </p:cNvSpPr>
          <p:nvPr>
            <p:ph type="title"/>
          </p:nvPr>
        </p:nvSpPr>
        <p:spPr>
          <a:xfrm>
            <a:off x="969480" y="126000"/>
            <a:ext cx="10975680" cy="489960"/>
          </a:xfrm>
          <a:prstGeom prst="rect">
            <a:avLst/>
          </a:prstGeom>
          <a:solidFill>
            <a:schemeClr val="accent1"/>
          </a:solidFill>
          <a:ln w="0">
            <a:noFill/>
          </a:ln>
        </p:spPr>
        <p:txBody>
          <a:bodyPr lIns="72000" tIns="0" rIns="72000" bIns="0" anchor="ctr">
            <a:noAutofit/>
          </a:bodyPr>
          <a:lstStyle/>
          <a:p>
            <a:pPr indent="0" defTabSz="914400">
              <a:lnSpc>
                <a:spcPct val="100000"/>
              </a:lnSpc>
              <a:buNone/>
              <a:tabLst>
                <a:tab pos="0" algn="l"/>
              </a:tabLst>
            </a:pPr>
            <a:r>
              <a:rPr lang="en-US" sz="1600" b="1" cap="all" spc="-1" dirty="0">
                <a:solidFill>
                  <a:schemeClr val="lt1"/>
                </a:solidFill>
                <a:latin typeface="Arial"/>
              </a:rPr>
              <a:t>DETECTOR DATA ACQUISITION</a:t>
            </a:r>
            <a:endParaRPr lang="fr-FR" sz="1600" b="0" strike="noStrike" spc="-1" dirty="0">
              <a:solidFill>
                <a:srgbClr val="FFFFFF"/>
              </a:solidFill>
              <a:latin typeface="Arial"/>
            </a:endParaRPr>
          </a:p>
        </p:txBody>
      </p:sp>
      <p:sp>
        <p:nvSpPr>
          <p:cNvPr id="338" name="PlaceHolder 2"/>
          <p:cNvSpPr>
            <a:spLocks noGrp="1"/>
          </p:cNvSpPr>
          <p:nvPr>
            <p:ph type="sldNum" idx="34"/>
          </p:nvPr>
        </p:nvSpPr>
        <p:spPr>
          <a:xfrm>
            <a:off x="239400" y="6483600"/>
            <a:ext cx="544680" cy="205560"/>
          </a:xfrm>
          <a:prstGeom prst="rect">
            <a:avLst/>
          </a:prstGeom>
          <a:noFill/>
          <a:ln w="0">
            <a:noFill/>
          </a:ln>
        </p:spPr>
        <p:txBody>
          <a:bodyPr lIns="0" tIns="0" rIns="0" bIns="0" anchor="b">
            <a:noAutofit/>
          </a:bodyPr>
          <a:lstStyle>
            <a:lvl1pPr indent="0" defTabSz="914400">
              <a:lnSpc>
                <a:spcPct val="100000"/>
              </a:lnSpc>
              <a:buNone/>
              <a:tabLst>
                <a:tab pos="0" algn="l"/>
              </a:tabLst>
              <a:defRPr lang="en-GB" sz="800" b="1" strike="noStrike" spc="-1">
                <a:solidFill>
                  <a:schemeClr val="dk2"/>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GB" sz="800" b="1" i="0" u="none" strike="noStrike" kern="1200" cap="none" spc="-1" normalizeH="0" baseline="0" noProof="0">
                <a:ln>
                  <a:noFill/>
                </a:ln>
                <a:solidFill>
                  <a:srgbClr val="132577"/>
                </a:solidFill>
                <a:effectLst/>
                <a:uLnTx/>
                <a:uFillTx/>
                <a:latin typeface="Arial"/>
                <a:ea typeface="+mn-ea"/>
                <a:cs typeface="+mn-cs"/>
              </a:rPr>
              <a:t>Page </a:t>
            </a:r>
            <a:fld id="{743361B1-6D61-4252-AA85-692EFFC98888}" type="slidenum">
              <a:rPr kumimoji="0" lang="en-GB" sz="800" b="1" i="0" u="none" strike="noStrike" kern="1200" cap="none" spc="-1" normalizeH="0" baseline="0" noProof="0">
                <a:ln>
                  <a:noFill/>
                </a:ln>
                <a:solidFill>
                  <a:srgbClr val="13257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0" algn="l"/>
                </a:tabLst>
                <a:defRPr/>
              </a:pPr>
              <a:t>12</a:t>
            </a:fld>
            <a:endParaRPr kumimoji="0" lang="fr-FR" sz="800" b="0" i="0" u="none" strike="noStrike" kern="1200" cap="none" spc="-1" normalizeH="0" baseline="0" noProof="0">
              <a:ln>
                <a:noFill/>
              </a:ln>
              <a:solidFill>
                <a:srgbClr val="000000"/>
              </a:solidFill>
              <a:effectLst/>
              <a:uLnTx/>
              <a:uFillTx/>
              <a:latin typeface="Times New Roman"/>
              <a:ea typeface="+mn-ea"/>
              <a:cs typeface="+mn-cs"/>
            </a:endParaRPr>
          </a:p>
        </p:txBody>
      </p:sp>
      <p:sp>
        <p:nvSpPr>
          <p:cNvPr id="343" name="Rectangle 342"/>
          <p:cNvSpPr/>
          <p:nvPr/>
        </p:nvSpPr>
        <p:spPr>
          <a:xfrm>
            <a:off x="443358" y="953482"/>
            <a:ext cx="5576040" cy="1955713"/>
          </a:xfrm>
          <a:prstGeom prst="rect">
            <a:avLst/>
          </a:prstGeom>
          <a:no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marR="0" lvl="0" algn="l" defTabSz="914400" rtl="0" eaLnBrk="1" fontAlgn="auto" latinLnBrk="0" hangingPunct="1">
              <a:lnSpc>
                <a:spcPct val="100000"/>
              </a:lnSpc>
              <a:spcBef>
                <a:spcPts val="283"/>
              </a:spcBef>
              <a:spcAft>
                <a:spcPts val="283"/>
              </a:spcAft>
              <a:buClr>
                <a:srgbClr val="000000"/>
              </a:buClr>
              <a:buSzPct val="45000"/>
              <a:tabLst/>
              <a:defRPr/>
            </a:pPr>
            <a:endParaRPr kumimoji="0" lang="fr-FR" sz="2000" b="0" i="0" u="none" strike="noStrike" kern="1200" cap="none" spc="-1" normalizeH="0" baseline="0" noProof="0" dirty="0">
              <a:ln>
                <a:noFill/>
              </a:ln>
              <a:solidFill>
                <a:srgbClr val="000000"/>
              </a:solidFill>
              <a:effectLst/>
              <a:uLnTx/>
              <a:uFillTx/>
              <a:latin typeface="Arial"/>
              <a:ea typeface="+mn-ea"/>
              <a:cs typeface="+mn-cs"/>
            </a:endParaRPr>
          </a:p>
          <a:p>
            <a:pPr>
              <a:spcBef>
                <a:spcPts val="283"/>
              </a:spcBef>
              <a:spcAft>
                <a:spcPts val="283"/>
              </a:spcAft>
              <a:buClr>
                <a:srgbClr val="000000"/>
              </a:buClr>
              <a:buSzPct val="45000"/>
              <a:defRPr/>
            </a:pPr>
            <a:r>
              <a:rPr kumimoji="0" lang="fr-FR" b="0" i="0" u="sng" strike="noStrike" kern="1200" cap="none" spc="-1" normalizeH="0" baseline="0" noProof="0" dirty="0" err="1">
                <a:ln>
                  <a:noFill/>
                </a:ln>
                <a:solidFill>
                  <a:srgbClr val="002060"/>
                </a:solidFill>
                <a:effectLst/>
                <a:uLnTx/>
                <a:uFillTx/>
                <a:latin typeface="Arial"/>
                <a:ea typeface="+mn-ea"/>
                <a:cs typeface="+mn-cs"/>
              </a:rPr>
              <a:t>Parallel</a:t>
            </a:r>
            <a:r>
              <a:rPr kumimoji="0" lang="fr-FR" b="0" i="0" u="sng" strike="noStrike" kern="1200" cap="none" spc="-1" normalizeH="0" baseline="0" noProof="0" dirty="0">
                <a:ln>
                  <a:noFill/>
                </a:ln>
                <a:solidFill>
                  <a:srgbClr val="002060"/>
                </a:solidFill>
                <a:effectLst/>
                <a:uLnTx/>
                <a:uFillTx/>
                <a:latin typeface="Arial"/>
                <a:ea typeface="+mn-ea"/>
                <a:cs typeface="+mn-cs"/>
              </a:rPr>
              <a:t> and Scalable</a:t>
            </a:r>
            <a:r>
              <a:rPr kumimoji="0" lang="fr-FR" b="0" i="0" u="none" strike="noStrike" kern="1200" cap="none" spc="-1" normalizeH="0" baseline="0" noProof="0" dirty="0">
                <a:ln>
                  <a:noFill/>
                </a:ln>
                <a:solidFill>
                  <a:srgbClr val="002060"/>
                </a:solidFill>
                <a:effectLst/>
                <a:uLnTx/>
                <a:uFillTx/>
                <a:latin typeface="Arial"/>
                <a:ea typeface="+mn-ea"/>
                <a:cs typeface="+mn-cs"/>
              </a:rPr>
              <a:t> : One system </a:t>
            </a:r>
            <a:r>
              <a:rPr kumimoji="0" lang="fr-FR" b="0" i="0" u="none" strike="noStrike" kern="1200" cap="none" spc="-1" normalizeH="0" baseline="0" noProof="0" dirty="0" err="1">
                <a:ln>
                  <a:noFill/>
                </a:ln>
                <a:solidFill>
                  <a:srgbClr val="002060"/>
                </a:solidFill>
                <a:effectLst/>
                <a:uLnTx/>
                <a:uFillTx/>
                <a:latin typeface="Arial"/>
                <a:ea typeface="+mn-ea"/>
                <a:cs typeface="+mn-cs"/>
              </a:rPr>
              <a:t>controller</a:t>
            </a:r>
            <a:r>
              <a:rPr kumimoji="0" lang="fr-FR" b="0" i="0" u="none" strike="noStrike" kern="1200" cap="none" spc="-1" normalizeH="0" baseline="0" noProof="0" dirty="0">
                <a:ln>
                  <a:noFill/>
                </a:ln>
                <a:solidFill>
                  <a:srgbClr val="002060"/>
                </a:solidFill>
                <a:effectLst/>
                <a:uLnTx/>
                <a:uFillTx/>
                <a:latin typeface="Arial"/>
                <a:ea typeface="+mn-ea"/>
                <a:cs typeface="+mn-cs"/>
              </a:rPr>
              <a:t>, one or more data </a:t>
            </a:r>
            <a:r>
              <a:rPr kumimoji="0" lang="fr-FR" b="0" i="0" u="none" strike="noStrike" kern="1200" cap="none" spc="-1" normalizeH="0" baseline="0" noProof="0" dirty="0" err="1">
                <a:ln>
                  <a:noFill/>
                </a:ln>
                <a:solidFill>
                  <a:srgbClr val="002060"/>
                </a:solidFill>
                <a:effectLst/>
                <a:uLnTx/>
                <a:uFillTx/>
                <a:latin typeface="Arial"/>
                <a:ea typeface="+mn-ea"/>
                <a:cs typeface="+mn-cs"/>
              </a:rPr>
              <a:t>receivers</a:t>
            </a:r>
            <a:r>
              <a:rPr kumimoji="0" lang="fr-FR" b="0" i="0" u="none" strike="noStrike" kern="1200" cap="none" spc="-1" normalizeH="0" baseline="0" noProof="0" dirty="0">
                <a:ln>
                  <a:noFill/>
                </a:ln>
                <a:solidFill>
                  <a:srgbClr val="002060"/>
                </a:solidFill>
                <a:effectLst/>
                <a:uLnTx/>
                <a:uFillTx/>
                <a:latin typeface="Arial"/>
                <a:ea typeface="+mn-ea"/>
                <a:cs typeface="+mn-cs"/>
              </a:rPr>
              <a:t> ;</a:t>
            </a:r>
            <a:endParaRPr kumimoji="0" lang="fr-FR" b="0" i="0" u="none" strike="noStrike" kern="1200" cap="none" spc="-1" normalizeH="0" baseline="0" noProof="0" dirty="0">
              <a:ln>
                <a:noFill/>
              </a:ln>
              <a:solidFill>
                <a:srgbClr val="000000"/>
              </a:solidFill>
              <a:effectLst/>
              <a:uLnTx/>
              <a:uFillTx/>
              <a:latin typeface="Arial"/>
              <a:ea typeface="+mn-ea"/>
              <a:cs typeface="+mn-cs"/>
            </a:endParaRPr>
          </a:p>
          <a:p>
            <a:pPr>
              <a:spcBef>
                <a:spcPts val="283"/>
              </a:spcBef>
              <a:spcAft>
                <a:spcPts val="283"/>
              </a:spcAft>
              <a:buClr>
                <a:srgbClr val="000000"/>
              </a:buClr>
              <a:buSzPct val="45000"/>
              <a:defRPr/>
            </a:pPr>
            <a:r>
              <a:rPr kumimoji="0" lang="fr-FR" b="0" i="0" u="sng" strike="noStrike" kern="1200" cap="none" spc="-1" normalizeH="0" baseline="0" noProof="0" dirty="0">
                <a:ln>
                  <a:noFill/>
                </a:ln>
                <a:solidFill>
                  <a:srgbClr val="002060"/>
                </a:solidFill>
                <a:effectLst/>
                <a:uLnTx/>
                <a:uFillTx/>
                <a:latin typeface="Arial"/>
                <a:ea typeface="+mn-ea"/>
                <a:cs typeface="+mn-cs"/>
              </a:rPr>
              <a:t>Low-</a:t>
            </a:r>
            <a:r>
              <a:rPr kumimoji="0" lang="fr-FR" b="0" i="0" u="sng" strike="noStrike" kern="1200" cap="none" spc="-1" normalizeH="0" baseline="0" noProof="0" dirty="0" err="1">
                <a:ln>
                  <a:noFill/>
                </a:ln>
                <a:solidFill>
                  <a:srgbClr val="002060"/>
                </a:solidFill>
                <a:effectLst/>
                <a:uLnTx/>
                <a:uFillTx/>
                <a:latin typeface="Arial"/>
                <a:ea typeface="+mn-ea"/>
                <a:cs typeface="+mn-cs"/>
              </a:rPr>
              <a:t>latency</a:t>
            </a:r>
            <a:r>
              <a:rPr kumimoji="0" lang="fr-FR" b="0" i="0" u="none" strike="noStrike" kern="1200" cap="none" spc="-1" normalizeH="0" baseline="0" noProof="0" dirty="0">
                <a:ln>
                  <a:noFill/>
                </a:ln>
                <a:solidFill>
                  <a:srgbClr val="002060"/>
                </a:solidFill>
                <a:effectLst/>
                <a:uLnTx/>
                <a:uFillTx/>
                <a:latin typeface="Arial"/>
                <a:ea typeface="+mn-ea"/>
                <a:cs typeface="+mn-cs"/>
              </a:rPr>
              <a:t> feedback to </a:t>
            </a:r>
            <a:r>
              <a:rPr kumimoji="0" lang="fr-FR" b="0" i="0" u="none" strike="noStrike" kern="1200" cap="none" spc="-1" normalizeH="0" baseline="0" noProof="0" dirty="0" err="1">
                <a:ln>
                  <a:noFill/>
                </a:ln>
                <a:solidFill>
                  <a:srgbClr val="002060"/>
                </a:solidFill>
                <a:effectLst/>
                <a:uLnTx/>
                <a:uFillTx/>
                <a:latin typeface="Arial"/>
                <a:ea typeface="+mn-ea"/>
                <a:cs typeface="+mn-cs"/>
              </a:rPr>
              <a:t>experiment</a:t>
            </a:r>
            <a:r>
              <a:rPr kumimoji="0" lang="fr-FR" b="0" i="0" u="none" strike="noStrike" kern="1200" cap="none" spc="-1" normalizeH="0" baseline="0" noProof="0" dirty="0">
                <a:ln>
                  <a:noFill/>
                </a:ln>
                <a:solidFill>
                  <a:srgbClr val="002060"/>
                </a:solidFill>
                <a:effectLst/>
                <a:uLnTx/>
                <a:uFillTx/>
                <a:latin typeface="Arial"/>
                <a:ea typeface="+mn-ea"/>
                <a:cs typeface="+mn-cs"/>
              </a:rPr>
              <a:t> ;</a:t>
            </a:r>
            <a:endParaRPr kumimoji="0" lang="fr-FR" b="0" i="0" u="none" strike="noStrike" kern="1200" cap="none" spc="-1" normalizeH="0" baseline="0" noProof="0" dirty="0">
              <a:ln>
                <a:noFill/>
              </a:ln>
              <a:solidFill>
                <a:srgbClr val="000000"/>
              </a:solidFill>
              <a:effectLst/>
              <a:uLnTx/>
              <a:uFillTx/>
              <a:latin typeface="Arial"/>
              <a:ea typeface="+mn-ea"/>
              <a:cs typeface="+mn-cs"/>
            </a:endParaRPr>
          </a:p>
          <a:p>
            <a:pPr>
              <a:spcBef>
                <a:spcPts val="283"/>
              </a:spcBef>
              <a:spcAft>
                <a:spcPts val="283"/>
              </a:spcAft>
              <a:buClr>
                <a:srgbClr val="000000"/>
              </a:buClr>
              <a:buSzPct val="45000"/>
              <a:defRPr/>
            </a:pPr>
            <a:r>
              <a:rPr kumimoji="0" lang="fr-FR" b="0" i="0" u="none" strike="noStrike" kern="1200" cap="none" spc="-1" normalizeH="0" baseline="0" noProof="0" dirty="0" err="1">
                <a:ln>
                  <a:noFill/>
                </a:ln>
                <a:solidFill>
                  <a:srgbClr val="002060"/>
                </a:solidFill>
                <a:effectLst/>
                <a:uLnTx/>
                <a:uFillTx/>
                <a:latin typeface="Arial"/>
                <a:ea typeface="+mn-ea"/>
                <a:cs typeface="+mn-cs"/>
              </a:rPr>
              <a:t>Feature</a:t>
            </a:r>
            <a:r>
              <a:rPr kumimoji="0" lang="fr-FR" b="0" i="0" u="none" strike="noStrike" kern="1200" cap="none" spc="-1" normalizeH="0" baseline="0" noProof="0" dirty="0">
                <a:ln>
                  <a:noFill/>
                </a:ln>
                <a:solidFill>
                  <a:srgbClr val="002060"/>
                </a:solidFill>
                <a:effectLst/>
                <a:uLnTx/>
                <a:uFillTx/>
                <a:latin typeface="Arial"/>
                <a:ea typeface="+mn-ea"/>
                <a:cs typeface="+mn-cs"/>
              </a:rPr>
              <a:t> extraction and </a:t>
            </a:r>
            <a:r>
              <a:rPr kumimoji="0" lang="fr-FR" b="0" i="0" u="none" strike="noStrike" kern="1200" cap="none" spc="-1" normalizeH="0" baseline="0" noProof="0" dirty="0" err="1">
                <a:ln>
                  <a:noFill/>
                </a:ln>
                <a:solidFill>
                  <a:srgbClr val="002060"/>
                </a:solidFill>
                <a:effectLst/>
                <a:uLnTx/>
                <a:uFillTx/>
                <a:latin typeface="Arial"/>
                <a:ea typeface="+mn-ea"/>
                <a:cs typeface="+mn-cs"/>
              </a:rPr>
              <a:t>advanced</a:t>
            </a:r>
            <a:r>
              <a:rPr kumimoji="0" lang="fr-FR" b="0" i="0" u="none" strike="noStrike" kern="1200" cap="none" spc="-1" normalizeH="0" baseline="0" noProof="0" dirty="0">
                <a:ln>
                  <a:noFill/>
                </a:ln>
                <a:solidFill>
                  <a:srgbClr val="002060"/>
                </a:solidFill>
                <a:effectLst/>
                <a:uLnTx/>
                <a:uFillTx/>
                <a:latin typeface="Arial"/>
                <a:ea typeface="+mn-ea"/>
                <a:cs typeface="+mn-cs"/>
              </a:rPr>
              <a:t> </a:t>
            </a:r>
            <a:r>
              <a:rPr kumimoji="0" lang="fr-FR" b="0" i="0" u="sng" strike="noStrike" kern="1200" cap="none" spc="-1" normalizeH="0" baseline="0" noProof="0" dirty="0">
                <a:ln>
                  <a:noFill/>
                </a:ln>
                <a:solidFill>
                  <a:srgbClr val="002060"/>
                </a:solidFill>
                <a:effectLst/>
                <a:uLnTx/>
                <a:uFillTx/>
                <a:latin typeface="Arial"/>
                <a:ea typeface="+mn-ea"/>
                <a:cs typeface="+mn-cs"/>
              </a:rPr>
              <a:t>data </a:t>
            </a:r>
            <a:r>
              <a:rPr kumimoji="0" lang="fr-FR" b="0" i="0" u="sng" strike="noStrike" kern="1200" cap="none" spc="-1" normalizeH="0" baseline="0" noProof="0" dirty="0" err="1">
                <a:ln>
                  <a:noFill/>
                </a:ln>
                <a:solidFill>
                  <a:srgbClr val="002060"/>
                </a:solidFill>
                <a:effectLst/>
                <a:uLnTx/>
                <a:uFillTx/>
                <a:latin typeface="Arial"/>
                <a:ea typeface="+mn-ea"/>
                <a:cs typeface="+mn-cs"/>
              </a:rPr>
              <a:t>reduction</a:t>
            </a:r>
            <a:r>
              <a:rPr kumimoji="0" lang="fr-FR" b="0" i="0" u="none" strike="noStrike" kern="1200" cap="none" spc="-1" normalizeH="0" baseline="0" noProof="0" dirty="0">
                <a:ln>
                  <a:noFill/>
                </a:ln>
                <a:solidFill>
                  <a:srgbClr val="002060"/>
                </a:solidFill>
                <a:effectLst/>
                <a:uLnTx/>
                <a:uFillTx/>
                <a:latin typeface="Arial"/>
                <a:ea typeface="+mn-ea"/>
                <a:cs typeface="+mn-cs"/>
              </a:rPr>
              <a:t>.</a:t>
            </a:r>
            <a:endParaRPr kumimoji="0" lang="fr-FR" b="0" i="0" u="none" strike="noStrike" kern="1200" cap="none" spc="-1" normalizeH="0" baseline="0" noProof="0" dirty="0">
              <a:ln>
                <a:noFill/>
              </a:ln>
              <a:solidFill>
                <a:srgbClr val="000000"/>
              </a:solidFill>
              <a:effectLst/>
              <a:uLnTx/>
              <a:uFillTx/>
              <a:latin typeface="Arial"/>
              <a:ea typeface="+mn-ea"/>
              <a:cs typeface="+mn-cs"/>
            </a:endParaRPr>
          </a:p>
        </p:txBody>
      </p:sp>
      <p:pic>
        <p:nvPicPr>
          <p:cNvPr id="340" name="Image 3"/>
          <p:cNvPicPr/>
          <p:nvPr/>
        </p:nvPicPr>
        <p:blipFill>
          <a:blip r:embed="rId3"/>
          <a:stretch/>
        </p:blipFill>
        <p:spPr>
          <a:xfrm>
            <a:off x="6325020" y="953482"/>
            <a:ext cx="5576040" cy="2679424"/>
          </a:xfrm>
          <a:prstGeom prst="rect">
            <a:avLst/>
          </a:prstGeom>
          <a:ln w="0">
            <a:solidFill>
              <a:schemeClr val="accent1"/>
            </a:solidFill>
          </a:ln>
        </p:spPr>
      </p:pic>
      <p:sp>
        <p:nvSpPr>
          <p:cNvPr id="13" name="ZoneTexte 13">
            <a:extLst>
              <a:ext uri="{FF2B5EF4-FFF2-40B4-BE49-F238E27FC236}">
                <a16:creationId xmlns:a16="http://schemas.microsoft.com/office/drawing/2014/main" id="{37ABBF6F-FCFE-4F59-A2B2-31E6F8F3496F}"/>
              </a:ext>
            </a:extLst>
          </p:cNvPr>
          <p:cNvSpPr/>
          <p:nvPr/>
        </p:nvSpPr>
        <p:spPr>
          <a:xfrm>
            <a:off x="443358" y="4048984"/>
            <a:ext cx="5576040" cy="2306870"/>
          </a:xfrm>
          <a:prstGeom prst="rect">
            <a:avLst/>
          </a:prstGeom>
          <a:solidFill>
            <a:schemeClr val="bg1">
              <a:lumMod val="95000"/>
            </a:schemeClr>
          </a:solidFill>
          <a:ln w="0">
            <a:solidFill>
              <a:schemeClr val="accent1"/>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1"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1" normalizeH="0" baseline="0" noProof="0" dirty="0" err="1">
                <a:ln>
                  <a:noFill/>
                </a:ln>
                <a:solidFill>
                  <a:srgbClr val="002060"/>
                </a:solidFill>
                <a:effectLst/>
                <a:uLnTx/>
                <a:uFillTx/>
                <a:latin typeface="Arial"/>
                <a:ea typeface="+mn-ea"/>
                <a:cs typeface="+mn-cs"/>
              </a:rPr>
              <a:t>Managed</a:t>
            </a:r>
            <a:r>
              <a:rPr kumimoji="0" lang="fr-FR" sz="1600" b="0" i="0" u="none" strike="noStrike" kern="1200" cap="none" spc="-1" normalizeH="0" baseline="0" noProof="0" dirty="0">
                <a:ln>
                  <a:noFill/>
                </a:ln>
                <a:solidFill>
                  <a:srgbClr val="002060"/>
                </a:solidFill>
                <a:effectLst/>
                <a:uLnTx/>
                <a:uFillTx/>
                <a:latin typeface="Arial"/>
                <a:ea typeface="+mn-ea"/>
                <a:cs typeface="+mn-cs"/>
              </a:rPr>
              <a:t> </a:t>
            </a:r>
            <a:r>
              <a:rPr kumimoji="0" lang="fr-FR" sz="1600" b="0" i="0" u="none" strike="noStrike" kern="1200" cap="none" spc="-1" normalizeH="0" baseline="0" noProof="0" dirty="0" err="1">
                <a:ln>
                  <a:noFill/>
                </a:ln>
                <a:solidFill>
                  <a:srgbClr val="002060"/>
                </a:solidFill>
                <a:effectLst/>
                <a:uLnTx/>
                <a:uFillTx/>
                <a:latin typeface="Arial"/>
                <a:ea typeface="+mn-ea"/>
                <a:cs typeface="+mn-cs"/>
              </a:rPr>
              <a:t>with</a:t>
            </a:r>
            <a:r>
              <a:rPr kumimoji="0" lang="fr-FR" sz="1600" b="0" i="0" u="none" strike="noStrike" kern="1200" cap="none" spc="-1" normalizeH="0" baseline="0" noProof="0" dirty="0">
                <a:ln>
                  <a:noFill/>
                </a:ln>
                <a:solidFill>
                  <a:srgbClr val="002060"/>
                </a:solidFill>
                <a:effectLst/>
                <a:uLnTx/>
                <a:uFillTx/>
                <a:latin typeface="Arial"/>
                <a:ea typeface="+mn-ea"/>
                <a:cs typeface="+mn-cs"/>
              </a:rPr>
              <a:t> 2 </a:t>
            </a:r>
            <a:r>
              <a:rPr kumimoji="0" lang="fr-FR" sz="1600" b="0" i="0" u="none" strike="noStrike" kern="1200" cap="none" spc="-1" normalizeH="0" baseline="0" noProof="0" dirty="0" err="1">
                <a:ln>
                  <a:noFill/>
                </a:ln>
                <a:solidFill>
                  <a:srgbClr val="002060"/>
                </a:solidFill>
                <a:effectLst/>
                <a:uLnTx/>
                <a:uFillTx/>
                <a:latin typeface="Arial"/>
                <a:ea typeface="+mn-ea"/>
                <a:cs typeface="+mn-cs"/>
              </a:rPr>
              <a:t>PCs</a:t>
            </a:r>
            <a:r>
              <a:rPr kumimoji="0" lang="fr-FR" sz="1600" b="0" i="0" u="none" strike="noStrike" kern="1200" cap="none" spc="-1" normalizeH="0" baseline="0" noProof="0" dirty="0">
                <a:ln>
                  <a:noFill/>
                </a:ln>
                <a:solidFill>
                  <a:srgbClr val="002060"/>
                </a:solidFill>
                <a:effectLst/>
                <a:uLnTx/>
                <a:uFillTx/>
                <a:latin typeface="Arial"/>
                <a:ea typeface="+mn-ea"/>
                <a:cs typeface="+mn-cs"/>
              </a:rPr>
              <a:t> at full rate (4kHz)</a:t>
            </a:r>
            <a:endParaRPr kumimoji="0" lang="fr-FR" sz="1600" b="0" i="0" u="none" strike="noStrike" kern="1200" cap="none" spc="-1" normalizeH="0" baseline="0" noProof="0" dirty="0">
              <a:ln>
                <a:noFill/>
              </a:ln>
              <a:solidFill>
                <a:srgbClr val="000000"/>
              </a:solidFill>
              <a:effectLst/>
              <a:uLnTx/>
              <a:uFillTx/>
              <a:latin typeface="Arial"/>
              <a:ea typeface="+mn-ea"/>
              <a:cs typeface="+mn-cs"/>
            </a:endParaRPr>
          </a:p>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tab pos="10941120" algn="l"/>
              </a:tabLst>
              <a:defRPr/>
            </a:pPr>
            <a:r>
              <a:rPr kumimoji="0" lang="en-US" sz="1600" b="0" i="0" u="none" strike="noStrike" kern="1200" cap="none" spc="-1" normalizeH="0" baseline="0" noProof="0" dirty="0">
                <a:ln>
                  <a:noFill/>
                </a:ln>
                <a:solidFill>
                  <a:srgbClr val="002060"/>
                </a:solidFill>
                <a:effectLst/>
                <a:uLnTx/>
                <a:uFillTx/>
                <a:latin typeface="Arial"/>
                <a:ea typeface="+mn-ea"/>
                <a:cs typeface="+mn-cs"/>
              </a:rPr>
              <a:t>16 data receivers on 2 computers</a:t>
            </a:r>
          </a:p>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tab pos="10941120" algn="l"/>
              </a:tabLst>
              <a:defRPr/>
            </a:pPr>
            <a:r>
              <a:rPr kumimoji="0" lang="en-US" sz="1600" b="0" i="0" u="none" strike="noStrike" kern="1200" cap="none" spc="-1" normalizeH="0" baseline="0" noProof="0" dirty="0">
                <a:ln>
                  <a:noFill/>
                </a:ln>
                <a:solidFill>
                  <a:srgbClr val="002060"/>
                </a:solidFill>
                <a:effectLst/>
                <a:uLnTx/>
                <a:uFillTx/>
                <a:latin typeface="Arial"/>
                <a:ea typeface="+mn-ea"/>
                <a:cs typeface="+mn-cs"/>
              </a:rPr>
              <a:t>Sustained acquisition for 5min: 1.2 million frames/1.4TB</a:t>
            </a:r>
            <a:endParaRPr kumimoji="0" lang="fr-FR" sz="1600" b="0" i="0" u="none" strike="noStrike" kern="1200" cap="none" spc="-1" normalizeH="0" baseline="0" noProof="0" dirty="0">
              <a:ln>
                <a:noFill/>
              </a:ln>
              <a:solidFill>
                <a:srgbClr val="000000"/>
              </a:solidFill>
              <a:effectLst/>
              <a:uLnTx/>
              <a:uFillTx/>
              <a:latin typeface="Arial"/>
              <a:ea typeface="+mn-ea"/>
              <a:cs typeface="+mn-cs"/>
            </a:endParaRPr>
          </a:p>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tab pos="10941120" algn="l"/>
              </a:tabLst>
              <a:defRPr/>
            </a:pPr>
            <a:r>
              <a:rPr kumimoji="0" lang="en-US" sz="1600" b="0" i="0" u="none" strike="noStrike" kern="1200" cap="none" spc="-1" normalizeH="0" baseline="0" noProof="0" dirty="0">
                <a:ln>
                  <a:noFill/>
                </a:ln>
                <a:solidFill>
                  <a:srgbClr val="002060"/>
                </a:solidFill>
                <a:effectLst/>
                <a:uLnTx/>
                <a:uFillTx/>
                <a:latin typeface="Arial"/>
                <a:ea typeface="+mn-ea"/>
                <a:cs typeface="+mn-cs"/>
              </a:rPr>
              <a:t>Compression rate obtained slightly over 3 (1.2MB/frame)</a:t>
            </a:r>
            <a:endParaRPr kumimoji="0" lang="fr-FR" sz="1600" b="0" i="0" u="none" strike="noStrike" kern="1200" cap="none" spc="-1" normalizeH="0" baseline="0" noProof="0" dirty="0">
              <a:ln>
                <a:noFill/>
              </a:ln>
              <a:solidFill>
                <a:srgbClr val="000000"/>
              </a:solidFill>
              <a:effectLst/>
              <a:uLnTx/>
              <a:uFillTx/>
              <a:latin typeface="Arial"/>
              <a:ea typeface="+mn-ea"/>
              <a:cs typeface="+mn-cs"/>
            </a:endParaRPr>
          </a:p>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tab pos="10941120" algn="l"/>
              </a:tabLst>
              <a:defRPr/>
            </a:pPr>
            <a:r>
              <a:rPr kumimoji="0" lang="en-US" sz="1600" b="0" i="0" u="none" strike="noStrike" kern="1200" cap="none" spc="-1" normalizeH="0" baseline="0" noProof="0" dirty="0">
                <a:ln>
                  <a:noFill/>
                </a:ln>
                <a:solidFill>
                  <a:srgbClr val="002060"/>
                </a:solidFill>
                <a:effectLst/>
                <a:uLnTx/>
                <a:uFillTx/>
                <a:latin typeface="Arial"/>
                <a:ea typeface="+mn-ea"/>
                <a:cs typeface="+mn-cs"/>
              </a:rPr>
              <a:t>Each PC digested a flow of 2.4GB/sec → 4.8GB/sec in total</a:t>
            </a:r>
            <a:endParaRPr kumimoji="0" lang="fr-FR" sz="1600" b="0" i="0" u="none" strike="noStrike" kern="1200" cap="none" spc="-1" normalizeH="0" baseline="0" noProof="0" dirty="0">
              <a:ln>
                <a:noFill/>
              </a:ln>
              <a:solidFill>
                <a:srgbClr val="000000"/>
              </a:solidFill>
              <a:effectLst/>
              <a:uLnTx/>
              <a:uFillTx/>
              <a:latin typeface="Arial"/>
              <a:ea typeface="+mn-ea"/>
              <a:cs typeface="+mn-cs"/>
            </a:endParaRPr>
          </a:p>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tab pos="10941120" algn="l"/>
              </a:tabLst>
              <a:defRPr/>
            </a:pPr>
            <a:r>
              <a:rPr kumimoji="0" lang="en-US" sz="1600" b="0" i="0" u="none" strike="noStrike" kern="1200" cap="none" spc="-1" normalizeH="0" baseline="0" noProof="0" dirty="0">
                <a:ln>
                  <a:noFill/>
                </a:ln>
                <a:solidFill>
                  <a:srgbClr val="002060"/>
                </a:solidFill>
                <a:effectLst/>
                <a:uLnTx/>
                <a:uFillTx/>
                <a:latin typeface="Arial"/>
                <a:ea typeface="+mn-ea"/>
                <a:cs typeface="+mn-cs"/>
              </a:rPr>
              <a:t>On-going: consolidate developments / including processing with </a:t>
            </a:r>
            <a:r>
              <a:rPr kumimoji="0" lang="en-US" sz="1600" b="0" i="0" u="none" strike="noStrike" kern="1200" cap="none" spc="-1" normalizeH="0" baseline="0" noProof="0" dirty="0" err="1">
                <a:ln>
                  <a:noFill/>
                </a:ln>
                <a:solidFill>
                  <a:srgbClr val="002060"/>
                </a:solidFill>
                <a:effectLst/>
                <a:uLnTx/>
                <a:uFillTx/>
                <a:latin typeface="Arial"/>
                <a:ea typeface="+mn-ea"/>
                <a:cs typeface="+mn-cs"/>
              </a:rPr>
              <a:t>PyFAI</a:t>
            </a:r>
            <a:endParaRPr kumimoji="0" lang="fr-FR" sz="1600" b="0" i="0" u="none" strike="noStrike" kern="1200" cap="none" spc="-1" normalizeH="0" baseline="0" noProof="0" dirty="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04FA9D4-4F08-4882-9C11-E30B0B4E7434}"/>
              </a:ext>
            </a:extLst>
          </p:cNvPr>
          <p:cNvSpPr txBox="1"/>
          <p:nvPr/>
        </p:nvSpPr>
        <p:spPr>
          <a:xfrm>
            <a:off x="698143" y="754188"/>
            <a:ext cx="3037114" cy="369332"/>
          </a:xfrm>
          <a:prstGeom prst="rect">
            <a:avLst/>
          </a:prstGeom>
          <a:solidFill>
            <a:schemeClr val="accent1">
              <a:lumMod val="40000"/>
              <a:lumOff val="60000"/>
            </a:schemeClr>
          </a:solidFill>
          <a:ln>
            <a:solidFill>
              <a:schemeClr val="accent1"/>
            </a:solidFill>
          </a:ln>
        </p:spPr>
        <p:txBody>
          <a:bodyPr wrap="square" rtlCol="0">
            <a:spAutoFit/>
          </a:bodyPr>
          <a:lstStyle/>
          <a:p>
            <a:r>
              <a:rPr lang="en-US" b="1" dirty="0"/>
              <a:t>LIMA2</a:t>
            </a:r>
            <a:r>
              <a:rPr lang="en-US" dirty="0"/>
              <a:t> Key Features</a:t>
            </a:r>
          </a:p>
        </p:txBody>
      </p:sp>
      <p:sp>
        <p:nvSpPr>
          <p:cNvPr id="16" name="TextBox 15">
            <a:extLst>
              <a:ext uri="{FF2B5EF4-FFF2-40B4-BE49-F238E27FC236}">
                <a16:creationId xmlns:a16="http://schemas.microsoft.com/office/drawing/2014/main" id="{DDB1FC5B-88EA-4FE4-9FBE-A63C1F2E04D7}"/>
              </a:ext>
            </a:extLst>
          </p:cNvPr>
          <p:cNvSpPr txBox="1"/>
          <p:nvPr/>
        </p:nvSpPr>
        <p:spPr>
          <a:xfrm>
            <a:off x="698143" y="3848362"/>
            <a:ext cx="3037114" cy="369332"/>
          </a:xfrm>
          <a:prstGeom prst="rect">
            <a:avLst/>
          </a:prstGeom>
          <a:solidFill>
            <a:schemeClr val="bg1">
              <a:lumMod val="65000"/>
            </a:schemeClr>
          </a:solidFill>
          <a:ln>
            <a:solidFill>
              <a:schemeClr val="accent1"/>
            </a:solidFill>
          </a:ln>
        </p:spPr>
        <p:txBody>
          <a:bodyPr wrap="square" rtlCol="0">
            <a:spAutoFit/>
          </a:bodyPr>
          <a:lstStyle/>
          <a:p>
            <a:r>
              <a:rPr lang="en-US" b="1" dirty="0" err="1">
                <a:solidFill>
                  <a:schemeClr val="bg1"/>
                </a:solidFill>
              </a:rPr>
              <a:t>Dectris</a:t>
            </a:r>
            <a:r>
              <a:rPr lang="en-US" b="1" dirty="0">
                <a:solidFill>
                  <a:schemeClr val="bg1"/>
                </a:solidFill>
              </a:rPr>
              <a:t> Pilatus4 (ID15A)</a:t>
            </a:r>
          </a:p>
        </p:txBody>
      </p:sp>
      <p:sp>
        <p:nvSpPr>
          <p:cNvPr id="14" name="Rectangle 13">
            <a:extLst>
              <a:ext uri="{FF2B5EF4-FFF2-40B4-BE49-F238E27FC236}">
                <a16:creationId xmlns:a16="http://schemas.microsoft.com/office/drawing/2014/main" id="{F3A646CF-AE0E-499E-BB26-54018981685E}"/>
              </a:ext>
            </a:extLst>
          </p:cNvPr>
          <p:cNvSpPr/>
          <p:nvPr/>
        </p:nvSpPr>
        <p:spPr>
          <a:xfrm>
            <a:off x="6325021" y="4861083"/>
            <a:ext cx="5576040" cy="761823"/>
          </a:xfrm>
          <a:prstGeom prst="rect">
            <a:avLst/>
          </a:prstGeom>
          <a:no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spcBef>
                <a:spcPts val="283"/>
              </a:spcBef>
              <a:spcAft>
                <a:spcPts val="283"/>
              </a:spcAft>
              <a:buClr>
                <a:srgbClr val="000000"/>
              </a:buClr>
              <a:buSzPct val="45000"/>
              <a:defRPr/>
            </a:pPr>
            <a:endParaRPr lang="fr-FR" sz="2000" spc="-1" dirty="0">
              <a:solidFill>
                <a:srgbClr val="000000"/>
              </a:solidFill>
              <a:latin typeface="Arial"/>
            </a:endParaRPr>
          </a:p>
          <a:p>
            <a:pPr>
              <a:spcBef>
                <a:spcPts val="283"/>
              </a:spcBef>
              <a:spcAft>
                <a:spcPts val="283"/>
              </a:spcAft>
              <a:buClr>
                <a:srgbClr val="000000"/>
              </a:buClr>
              <a:buSzPct val="45000"/>
              <a:defRPr/>
            </a:pPr>
            <a:r>
              <a:rPr kumimoji="0" lang="fr-FR" sz="1400" b="0" i="0" u="none" strike="noStrike" kern="1200" cap="none" spc="-1" normalizeH="0" baseline="0" noProof="0" dirty="0" err="1">
                <a:ln>
                  <a:noFill/>
                </a:ln>
                <a:solidFill>
                  <a:srgbClr val="002060"/>
                </a:solidFill>
                <a:effectLst/>
                <a:uLnTx/>
                <a:uFillTx/>
                <a:latin typeface="Arial"/>
                <a:ea typeface="+mn-ea"/>
                <a:cs typeface="+mn-cs"/>
              </a:rPr>
              <a:t>Started</a:t>
            </a:r>
            <a:r>
              <a:rPr kumimoji="0" lang="fr-FR" sz="1400" b="0" i="0" u="none" strike="noStrike" kern="1200" cap="none" spc="-1" normalizeH="0" baseline="0" noProof="0" dirty="0">
                <a:ln>
                  <a:noFill/>
                </a:ln>
                <a:solidFill>
                  <a:srgbClr val="002060"/>
                </a:solidFill>
                <a:effectLst/>
                <a:uLnTx/>
                <a:uFillTx/>
                <a:latin typeface="Arial"/>
                <a:ea typeface="+mn-ea"/>
                <a:cs typeface="+mn-cs"/>
              </a:rPr>
              <a:t> in 2007.  162 </a:t>
            </a:r>
            <a:r>
              <a:rPr kumimoji="0" lang="fr-FR" sz="1400" b="0" i="0" u="none" strike="noStrike" kern="1200" cap="none" spc="-1" normalizeH="0" baseline="0" noProof="0" dirty="0" err="1">
                <a:ln>
                  <a:noFill/>
                </a:ln>
                <a:solidFill>
                  <a:srgbClr val="002060"/>
                </a:solidFill>
                <a:effectLst/>
                <a:uLnTx/>
                <a:uFillTx/>
                <a:latin typeface="Arial"/>
                <a:ea typeface="+mn-ea"/>
                <a:cs typeface="+mn-cs"/>
              </a:rPr>
              <a:t>devices</a:t>
            </a:r>
            <a:r>
              <a:rPr kumimoji="0" lang="fr-FR" sz="1400" b="0" i="0" u="none" strike="noStrike" kern="1200" cap="none" spc="-1" normalizeH="0" baseline="0" noProof="0" dirty="0">
                <a:ln>
                  <a:noFill/>
                </a:ln>
                <a:solidFill>
                  <a:srgbClr val="002060"/>
                </a:solidFill>
                <a:effectLst/>
                <a:uLnTx/>
                <a:uFillTx/>
                <a:latin typeface="Arial"/>
                <a:ea typeface="+mn-ea"/>
                <a:cs typeface="+mn-cs"/>
              </a:rPr>
              <a:t> – 16 unique </a:t>
            </a:r>
            <a:r>
              <a:rPr kumimoji="0" lang="fr-FR" sz="1400" b="0" i="0" u="none" strike="noStrike" kern="1200" cap="none" spc="-1" normalizeH="0" baseline="0" noProof="0" dirty="0" err="1">
                <a:ln>
                  <a:noFill/>
                </a:ln>
                <a:solidFill>
                  <a:srgbClr val="002060"/>
                </a:solidFill>
                <a:effectLst/>
                <a:uLnTx/>
                <a:uFillTx/>
                <a:latin typeface="Arial"/>
                <a:ea typeface="+mn-ea"/>
                <a:cs typeface="+mn-cs"/>
              </a:rPr>
              <a:t>models</a:t>
            </a:r>
            <a:r>
              <a:rPr kumimoji="0" lang="fr-FR" sz="1400" b="0" i="0" u="none" strike="noStrike" kern="1200" cap="none" spc="-1" normalizeH="0" baseline="0" noProof="0" dirty="0">
                <a:ln>
                  <a:noFill/>
                </a:ln>
                <a:solidFill>
                  <a:srgbClr val="002060"/>
                </a:solidFill>
                <a:effectLst/>
                <a:uLnTx/>
                <a:uFillTx/>
                <a:latin typeface="Arial"/>
                <a:ea typeface="+mn-ea"/>
                <a:cs typeface="+mn-cs"/>
              </a:rPr>
              <a:t> </a:t>
            </a:r>
            <a:endParaRPr kumimoji="0" lang="fr-FR" sz="1400" b="0" i="0" u="none" strike="noStrike" kern="1200" cap="none" spc="-1" normalizeH="0" baseline="0" noProof="0" dirty="0">
              <a:ln>
                <a:noFill/>
              </a:ln>
              <a:solidFill>
                <a:srgbClr val="0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id="{19E26AF1-247E-4514-878F-6524667400F2}"/>
              </a:ext>
            </a:extLst>
          </p:cNvPr>
          <p:cNvSpPr txBox="1"/>
          <p:nvPr/>
        </p:nvSpPr>
        <p:spPr>
          <a:xfrm>
            <a:off x="6688260" y="4707173"/>
            <a:ext cx="1623817" cy="307777"/>
          </a:xfrm>
          <a:prstGeom prst="rect">
            <a:avLst/>
          </a:prstGeom>
          <a:solidFill>
            <a:schemeClr val="accent1">
              <a:lumMod val="40000"/>
              <a:lumOff val="60000"/>
            </a:schemeClr>
          </a:solidFill>
          <a:ln>
            <a:solidFill>
              <a:schemeClr val="accent1"/>
            </a:solidFill>
          </a:ln>
        </p:spPr>
        <p:txBody>
          <a:bodyPr wrap="square" rtlCol="0">
            <a:spAutoFit/>
          </a:bodyPr>
          <a:lstStyle/>
          <a:p>
            <a:r>
              <a:rPr lang="en-US" sz="1400" b="1" dirty="0"/>
              <a:t>LIMA(1) </a:t>
            </a:r>
            <a:r>
              <a:rPr lang="en-US" sz="1400" i="1" dirty="0"/>
              <a:t>reminder</a:t>
            </a:r>
          </a:p>
        </p:txBody>
      </p:sp>
    </p:spTree>
    <p:extLst>
      <p:ext uri="{BB962C8B-B14F-4D97-AF65-F5344CB8AC3E}">
        <p14:creationId xmlns:p14="http://schemas.microsoft.com/office/powerpoint/2010/main" val="2634619043"/>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FA94DA-016E-7DEC-34B6-CC0E27BC543B}"/>
              </a:ext>
            </a:extLst>
          </p:cNvPr>
          <p:cNvSpPr>
            <a:spLocks noGrp="1"/>
          </p:cNvSpPr>
          <p:nvPr>
            <p:ph type="title"/>
          </p:nvPr>
        </p:nvSpPr>
        <p:spPr/>
        <p:txBody>
          <a:bodyPr/>
          <a:lstStyle/>
          <a:p>
            <a:r>
              <a:rPr lang="en-GB" dirty="0"/>
              <a:t>DETECTOR SOFTWARE</a:t>
            </a:r>
          </a:p>
        </p:txBody>
      </p:sp>
      <p:sp>
        <p:nvSpPr>
          <p:cNvPr id="5" name="Date Placeholder 4">
            <a:extLst>
              <a:ext uri="{FF2B5EF4-FFF2-40B4-BE49-F238E27FC236}">
                <a16:creationId xmlns:a16="http://schemas.microsoft.com/office/drawing/2014/main" id="{A1972C58-7210-30A1-8CD2-A329D8C5BD6A}"/>
              </a:ext>
            </a:extLst>
          </p:cNvPr>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prstClr val="white"/>
                </a:solidFill>
                <a:effectLst/>
                <a:uLnTx/>
                <a:uFillTx/>
                <a:latin typeface="Arial"/>
                <a:ea typeface="+mn-ea"/>
                <a:cs typeface="+mn-cs"/>
              </a:rPr>
              <a:t>26/07/2013</a:t>
            </a:r>
          </a:p>
        </p:txBody>
      </p:sp>
      <p:pic>
        <p:nvPicPr>
          <p:cNvPr id="10" name="Picture 9">
            <a:extLst>
              <a:ext uri="{FF2B5EF4-FFF2-40B4-BE49-F238E27FC236}">
                <a16:creationId xmlns:a16="http://schemas.microsoft.com/office/drawing/2014/main" id="{32126738-D084-46DF-BD31-34B08D0FC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2778" y="1395097"/>
            <a:ext cx="5409514" cy="4536040"/>
          </a:xfrm>
          <a:prstGeom prst="rect">
            <a:avLst/>
          </a:prstGeom>
        </p:spPr>
      </p:pic>
      <p:sp>
        <p:nvSpPr>
          <p:cNvPr id="13" name="Rectangle 12">
            <a:extLst>
              <a:ext uri="{FF2B5EF4-FFF2-40B4-BE49-F238E27FC236}">
                <a16:creationId xmlns:a16="http://schemas.microsoft.com/office/drawing/2014/main" id="{2583CA8C-C70C-4858-9711-2DBCD2D1C460}"/>
              </a:ext>
            </a:extLst>
          </p:cNvPr>
          <p:cNvSpPr/>
          <p:nvPr/>
        </p:nvSpPr>
        <p:spPr>
          <a:xfrm>
            <a:off x="433207" y="2353439"/>
            <a:ext cx="5587449" cy="2409285"/>
          </a:xfrm>
          <a:prstGeom prst="rect">
            <a:avLst/>
          </a:prstGeom>
          <a:no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marR="0" lvl="0" algn="l" defTabSz="914400" rtl="0" eaLnBrk="1" fontAlgn="auto" latinLnBrk="0" hangingPunct="1">
              <a:lnSpc>
                <a:spcPct val="100000"/>
              </a:lnSpc>
              <a:spcBef>
                <a:spcPts val="283"/>
              </a:spcBef>
              <a:spcAft>
                <a:spcPts val="283"/>
              </a:spcAft>
              <a:buClr>
                <a:srgbClr val="000000"/>
              </a:buClr>
              <a:buSzPct val="45000"/>
              <a:tabLst/>
              <a:defRPr/>
            </a:pPr>
            <a:endParaRPr kumimoji="0" lang="fr-FR" sz="2000" b="0" i="0" u="none" strike="noStrike" kern="1200" cap="none" spc="-1" normalizeH="0" baseline="0" noProof="0" dirty="0">
              <a:ln>
                <a:noFill/>
              </a:ln>
              <a:solidFill>
                <a:srgbClr val="000000"/>
              </a:solidFill>
              <a:effectLst/>
              <a:uLnTx/>
              <a:uFillTx/>
              <a:latin typeface="Arial"/>
              <a:ea typeface="+mn-ea"/>
              <a:cs typeface="+mn-cs"/>
            </a:endParaRPr>
          </a:p>
          <a:p>
            <a:pPr lvl="0">
              <a:defRPr/>
            </a:pPr>
            <a:r>
              <a:rPr lang="en-GB" sz="1600" u="sng" dirty="0">
                <a:solidFill>
                  <a:prstClr val="black"/>
                </a:solidFill>
              </a:rPr>
              <a:t>2024-Q4 to 2027-Q1 </a:t>
            </a:r>
            <a:r>
              <a:rPr lang="en-GB" sz="1600" dirty="0">
                <a:solidFill>
                  <a:prstClr val="black"/>
                </a:solidFill>
              </a:rPr>
              <a:t>(as of Oct.25)</a:t>
            </a:r>
          </a:p>
          <a:p>
            <a:pPr lvl="0">
              <a:defRPr/>
            </a:pPr>
            <a:endParaRPr lang="en-GB" sz="1600" dirty="0">
              <a:solidFill>
                <a:prstClr val="black"/>
              </a:solidFill>
            </a:endParaRPr>
          </a:p>
          <a:p>
            <a:pPr lvl="0">
              <a:defRPr/>
            </a:pPr>
            <a:r>
              <a:rPr lang="en-GB" sz="1600" dirty="0">
                <a:solidFill>
                  <a:prstClr val="black"/>
                </a:solidFill>
              </a:rPr>
              <a:t>49 detectors (2D) in planning:</a:t>
            </a:r>
          </a:p>
          <a:p>
            <a:pPr marL="285750" lvl="0" indent="-285750">
              <a:buFont typeface="Arial" panose="020B0604020202020204" pitchFamily="34" charset="0"/>
              <a:buChar char="•"/>
              <a:defRPr/>
            </a:pPr>
            <a:r>
              <a:rPr lang="en-GB" sz="1600" dirty="0">
                <a:solidFill>
                  <a:prstClr val="black"/>
                </a:solidFill>
              </a:rPr>
              <a:t>12 already delivered and installed</a:t>
            </a:r>
          </a:p>
          <a:p>
            <a:pPr marL="285750" lvl="0" indent="-285750">
              <a:buFont typeface="Arial" panose="020B0604020202020204" pitchFamily="34" charset="0"/>
              <a:buChar char="•"/>
              <a:defRPr/>
            </a:pPr>
            <a:r>
              <a:rPr lang="en-GB" sz="1600" dirty="0">
                <a:solidFill>
                  <a:prstClr val="black"/>
                </a:solidFill>
              </a:rPr>
              <a:t>37 planned (at various stages)</a:t>
            </a:r>
          </a:p>
          <a:p>
            <a:pPr lvl="1"/>
            <a:endParaRPr lang="en-GB" sz="1600" dirty="0">
              <a:solidFill>
                <a:prstClr val="black"/>
              </a:solidFill>
            </a:endParaRPr>
          </a:p>
          <a:p>
            <a:r>
              <a:rPr lang="en-GB" sz="1600" dirty="0">
                <a:solidFill>
                  <a:prstClr val="black"/>
                </a:solidFill>
              </a:rPr>
              <a:t>Lima2 for 23 of them (estimated) </a:t>
            </a:r>
          </a:p>
          <a:p>
            <a:pPr marL="285750" indent="-285750">
              <a:buFont typeface="Arial" panose="020B0604020202020204" pitchFamily="34" charset="0"/>
              <a:buChar char="•"/>
            </a:pPr>
            <a:r>
              <a:rPr lang="en-GB" sz="1600" dirty="0">
                <a:solidFill>
                  <a:prstClr val="black"/>
                </a:solidFill>
              </a:rPr>
              <a:t>5 unique models – undetermined processing plug-ins</a:t>
            </a:r>
          </a:p>
          <a:p>
            <a:pPr marL="285750" indent="-285750">
              <a:buFont typeface="Arial" panose="020B0604020202020204" pitchFamily="34" charset="0"/>
              <a:buChar char="•"/>
            </a:pPr>
            <a:endParaRPr lang="en-GB" sz="1600" dirty="0">
              <a:solidFill>
                <a:prstClr val="black"/>
              </a:solidFill>
            </a:endParaRPr>
          </a:p>
        </p:txBody>
      </p:sp>
      <p:sp>
        <p:nvSpPr>
          <p:cNvPr id="14" name="TextBox 13">
            <a:extLst>
              <a:ext uri="{FF2B5EF4-FFF2-40B4-BE49-F238E27FC236}">
                <a16:creationId xmlns:a16="http://schemas.microsoft.com/office/drawing/2014/main" id="{970B5F05-87BA-440F-A096-9D5B01F846EA}"/>
              </a:ext>
            </a:extLst>
          </p:cNvPr>
          <p:cNvSpPr txBox="1"/>
          <p:nvPr/>
        </p:nvSpPr>
        <p:spPr>
          <a:xfrm>
            <a:off x="539708" y="2168773"/>
            <a:ext cx="3103696" cy="369332"/>
          </a:xfrm>
          <a:prstGeom prst="rect">
            <a:avLst/>
          </a:prstGeom>
          <a:solidFill>
            <a:schemeClr val="accent4">
              <a:lumMod val="20000"/>
              <a:lumOff val="80000"/>
            </a:schemeClr>
          </a:solidFill>
          <a:ln>
            <a:solidFill>
              <a:schemeClr val="accent1"/>
            </a:solidFill>
          </a:ln>
        </p:spPr>
        <p:txBody>
          <a:bodyPr wrap="square" rtlCol="0">
            <a:spAutoFit/>
          </a:bodyPr>
          <a:lstStyle/>
          <a:p>
            <a:r>
              <a:rPr lang="en-US" b="1" dirty="0">
                <a:solidFill>
                  <a:schemeClr val="accent1">
                    <a:lumMod val="60000"/>
                    <a:lumOff val="40000"/>
                  </a:schemeClr>
                </a:solidFill>
              </a:rPr>
              <a:t>Delivery Planning</a:t>
            </a:r>
            <a:endParaRPr lang="en-US" dirty="0">
              <a:solidFill>
                <a:schemeClr val="accent1">
                  <a:lumMod val="60000"/>
                  <a:lumOff val="40000"/>
                </a:schemeClr>
              </a:solidFill>
            </a:endParaRPr>
          </a:p>
        </p:txBody>
      </p:sp>
      <p:sp>
        <p:nvSpPr>
          <p:cNvPr id="15" name="Footer Placeholder 1">
            <a:extLst>
              <a:ext uri="{FF2B5EF4-FFF2-40B4-BE49-F238E27FC236}">
                <a16:creationId xmlns:a16="http://schemas.microsoft.com/office/drawing/2014/main" id="{917948D0-8BD3-4160-A4A7-7C13EE4363D5}"/>
              </a:ext>
            </a:extLst>
          </p:cNvPr>
          <p:cNvSpPr txBox="1">
            <a:spLocks/>
          </p:cNvSpPr>
          <p:nvPr/>
        </p:nvSpPr>
        <p:spPr>
          <a:xfrm>
            <a:off x="511920" y="6483600"/>
            <a:ext cx="8153640" cy="205920"/>
          </a:xfrm>
          <a:prstGeom prst="rect">
            <a:avLst/>
          </a:prstGeom>
          <a:noFill/>
          <a:ln w="0">
            <a:noFill/>
          </a:ln>
        </p:spPr>
        <p:txBody>
          <a:bodyPr lIns="0" tIns="0" rIns="0" bIns="0" anchor="b">
            <a:noAutofit/>
          </a:bodyPr>
          <a:lstStyle>
            <a:defPPr>
              <a:defRPr lang="en-US"/>
            </a:defPPr>
            <a:lvl1pPr marL="0" indent="0" algn="l" defTabSz="914400" rtl="0" eaLnBrk="1" latinLnBrk="0" hangingPunct="1">
              <a:lnSpc>
                <a:spcPct val="100000"/>
              </a:lnSpc>
              <a:buNone/>
              <a:tabLst>
                <a:tab pos="0" algn="l"/>
              </a:tabLst>
              <a:defRPr lang="fr-FR" sz="800" b="1" strike="noStrike" kern="1200" spc="-1">
                <a:solidFill>
                  <a:schemeClr val="dk2"/>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ISDD Away Day – 24 Oct 2025 - SWG</a:t>
            </a:r>
          </a:p>
        </p:txBody>
      </p:sp>
    </p:spTree>
    <p:extLst>
      <p:ext uri="{BB962C8B-B14F-4D97-AF65-F5344CB8AC3E}">
        <p14:creationId xmlns:p14="http://schemas.microsoft.com/office/powerpoint/2010/main" val="1091997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FA94DA-016E-7DEC-34B6-CC0E27BC543B}"/>
              </a:ext>
            </a:extLst>
          </p:cNvPr>
          <p:cNvSpPr>
            <a:spLocks noGrp="1"/>
          </p:cNvSpPr>
          <p:nvPr>
            <p:ph type="title"/>
          </p:nvPr>
        </p:nvSpPr>
        <p:spPr/>
        <p:txBody>
          <a:bodyPr/>
          <a:lstStyle/>
          <a:p>
            <a:r>
              <a:rPr lang="en-GB" dirty="0"/>
              <a:t>DETECTOR SOFTWARE</a:t>
            </a:r>
          </a:p>
        </p:txBody>
      </p:sp>
      <p:sp>
        <p:nvSpPr>
          <p:cNvPr id="5" name="Date Placeholder 4">
            <a:extLst>
              <a:ext uri="{FF2B5EF4-FFF2-40B4-BE49-F238E27FC236}">
                <a16:creationId xmlns:a16="http://schemas.microsoft.com/office/drawing/2014/main" id="{A1972C58-7210-30A1-8CD2-A329D8C5BD6A}"/>
              </a:ext>
            </a:extLst>
          </p:cNvPr>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prstClr val="white"/>
                </a:solidFill>
                <a:effectLst/>
                <a:uLnTx/>
                <a:uFillTx/>
                <a:latin typeface="Arial"/>
                <a:ea typeface="+mn-ea"/>
                <a:cs typeface="+mn-cs"/>
              </a:rPr>
              <a:t>26/07/2013</a:t>
            </a:r>
          </a:p>
        </p:txBody>
      </p:sp>
      <p:sp>
        <p:nvSpPr>
          <p:cNvPr id="11" name="Rectangle 10">
            <a:extLst>
              <a:ext uri="{FF2B5EF4-FFF2-40B4-BE49-F238E27FC236}">
                <a16:creationId xmlns:a16="http://schemas.microsoft.com/office/drawing/2014/main" id="{AF7E6DFB-1639-4754-B5A5-10AA528B10CD}"/>
              </a:ext>
            </a:extLst>
          </p:cNvPr>
          <p:cNvSpPr/>
          <p:nvPr/>
        </p:nvSpPr>
        <p:spPr>
          <a:xfrm>
            <a:off x="1632857" y="2672121"/>
            <a:ext cx="9122228" cy="3176372"/>
          </a:xfrm>
          <a:prstGeom prst="rect">
            <a:avLst/>
          </a:prstGeom>
          <a:solidFill>
            <a:schemeClr val="tx2">
              <a:lumMod val="20000"/>
              <a:lumOff val="80000"/>
            </a:schemeClr>
          </a:solid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marR="0" lvl="0" algn="l" defTabSz="914400" rtl="0" eaLnBrk="1" fontAlgn="auto" latinLnBrk="0" hangingPunct="1">
              <a:lnSpc>
                <a:spcPct val="100000"/>
              </a:lnSpc>
              <a:spcBef>
                <a:spcPts val="283"/>
              </a:spcBef>
              <a:spcAft>
                <a:spcPts val="283"/>
              </a:spcAft>
              <a:buClr>
                <a:srgbClr val="000000"/>
              </a:buClr>
              <a:buSzPct val="45000"/>
              <a:tabLst/>
              <a:defRPr/>
            </a:pPr>
            <a:endParaRPr kumimoji="0" lang="fr-FR" sz="2000" b="0" i="0" u="none" strike="noStrike" kern="1200" cap="none" spc="-1" normalizeH="0" baseline="0" noProof="0" dirty="0">
              <a:ln>
                <a:noFill/>
              </a:ln>
              <a:solidFill>
                <a:srgbClr val="000000"/>
              </a:solidFill>
              <a:effectLst/>
              <a:uLnTx/>
              <a:uFillTx/>
              <a:latin typeface="Arial"/>
              <a:ea typeface="+mn-ea"/>
              <a:cs typeface="+mn-cs"/>
            </a:endParaRPr>
          </a:p>
          <a:p>
            <a:pPr marL="266700">
              <a:spcBef>
                <a:spcPts val="283"/>
              </a:spcBef>
              <a:spcAft>
                <a:spcPts val="283"/>
              </a:spcAft>
              <a:buClr>
                <a:srgbClr val="000000"/>
              </a:buClr>
              <a:buSzPct val="45000"/>
              <a:defRPr/>
            </a:pPr>
            <a:r>
              <a:rPr kumimoji="0" lang="fr-FR" b="0" i="0" strike="noStrike" kern="1200" cap="none" spc="-1" normalizeH="0" baseline="0" noProof="0" dirty="0">
                <a:ln>
                  <a:noFill/>
                </a:ln>
                <a:solidFill>
                  <a:srgbClr val="002060"/>
                </a:solidFill>
                <a:effectLst/>
                <a:uLnTx/>
                <a:uFillTx/>
                <a:latin typeface="Arial"/>
                <a:ea typeface="+mn-ea"/>
                <a:cs typeface="+mn-cs"/>
              </a:rPr>
              <a:t>Intense Lima2 </a:t>
            </a:r>
            <a:r>
              <a:rPr kumimoji="0" lang="fr-FR" b="1" i="0" strike="noStrike" kern="1200" cap="none" spc="-1" normalizeH="0" baseline="0" noProof="0" dirty="0" err="1">
                <a:ln>
                  <a:noFill/>
                </a:ln>
                <a:solidFill>
                  <a:srgbClr val="002060"/>
                </a:solidFill>
                <a:effectLst/>
                <a:uLnTx/>
                <a:uFillTx/>
                <a:latin typeface="Arial"/>
                <a:ea typeface="+mn-ea"/>
                <a:cs typeface="+mn-cs"/>
              </a:rPr>
              <a:t>core</a:t>
            </a:r>
            <a:r>
              <a:rPr kumimoji="0" lang="fr-FR" b="0" i="0" strike="noStrike" kern="1200" cap="none" spc="-1" normalizeH="0" baseline="0" noProof="0" dirty="0">
                <a:ln>
                  <a:noFill/>
                </a:ln>
                <a:solidFill>
                  <a:srgbClr val="002060"/>
                </a:solidFill>
                <a:effectLst/>
                <a:uLnTx/>
                <a:uFillTx/>
                <a:latin typeface="Arial"/>
                <a:ea typeface="+mn-ea"/>
                <a:cs typeface="+mn-cs"/>
              </a:rPr>
              <a:t> </a:t>
            </a:r>
            <a:r>
              <a:rPr kumimoji="0" lang="fr-FR" b="0" i="0" strike="noStrike" kern="1200" cap="none" spc="-1" normalizeH="0" baseline="0" noProof="0" dirty="0" err="1">
                <a:ln>
                  <a:noFill/>
                </a:ln>
                <a:solidFill>
                  <a:srgbClr val="002060"/>
                </a:solidFill>
                <a:effectLst/>
                <a:uLnTx/>
                <a:uFillTx/>
                <a:latin typeface="Arial"/>
                <a:ea typeface="+mn-ea"/>
                <a:cs typeface="+mn-cs"/>
              </a:rPr>
              <a:t>development</a:t>
            </a:r>
            <a:r>
              <a:rPr kumimoji="0" lang="fr-FR" b="0" i="0" strike="noStrike" kern="1200" cap="none" spc="-1" normalizeH="0" baseline="0" noProof="0" dirty="0">
                <a:ln>
                  <a:noFill/>
                </a:ln>
                <a:solidFill>
                  <a:srgbClr val="002060"/>
                </a:solidFill>
                <a:effectLst/>
                <a:uLnTx/>
                <a:uFillTx/>
                <a:latin typeface="Arial"/>
                <a:ea typeface="+mn-ea"/>
                <a:cs typeface="+mn-cs"/>
              </a:rPr>
              <a:t> </a:t>
            </a:r>
            <a:endParaRPr kumimoji="0" lang="fr-FR" b="0" i="0" strike="noStrike" kern="1200" cap="none" spc="-1" normalizeH="0" baseline="0" noProof="0" dirty="0">
              <a:ln>
                <a:noFill/>
              </a:ln>
              <a:solidFill>
                <a:srgbClr val="000000"/>
              </a:solidFill>
              <a:effectLst/>
              <a:uLnTx/>
              <a:uFillTx/>
              <a:latin typeface="Arial"/>
              <a:ea typeface="+mn-ea"/>
              <a:cs typeface="+mn-cs"/>
            </a:endParaRPr>
          </a:p>
          <a:p>
            <a:pPr marL="266700">
              <a:spcBef>
                <a:spcPts val="283"/>
              </a:spcBef>
              <a:spcAft>
                <a:spcPts val="283"/>
              </a:spcAft>
              <a:buClr>
                <a:srgbClr val="000000"/>
              </a:buClr>
              <a:buSzPct val="45000"/>
              <a:defRPr/>
            </a:pPr>
            <a:r>
              <a:rPr kumimoji="0" lang="fr-FR" b="0" i="0" strike="noStrike" kern="1200" cap="none" spc="-1" normalizeH="0" baseline="0" noProof="0" dirty="0">
                <a:ln>
                  <a:noFill/>
                </a:ln>
                <a:solidFill>
                  <a:srgbClr val="002060"/>
                </a:solidFill>
                <a:effectLst/>
                <a:uLnTx/>
                <a:uFillTx/>
                <a:latin typeface="Arial"/>
                <a:ea typeface="+mn-ea"/>
                <a:cs typeface="+mn-cs"/>
              </a:rPr>
              <a:t>Installation of first </a:t>
            </a:r>
            <a:r>
              <a:rPr kumimoji="0" lang="fr-FR" b="1" i="0" strike="noStrike" kern="1200" cap="none" spc="-1" normalizeH="0" baseline="0" noProof="0" dirty="0">
                <a:ln>
                  <a:noFill/>
                </a:ln>
                <a:solidFill>
                  <a:srgbClr val="002060"/>
                </a:solidFill>
                <a:effectLst/>
                <a:uLnTx/>
                <a:uFillTx/>
                <a:latin typeface="Arial"/>
                <a:ea typeface="+mn-ea"/>
                <a:cs typeface="+mn-cs"/>
              </a:rPr>
              <a:t>Pilatus4</a:t>
            </a:r>
            <a:r>
              <a:rPr kumimoji="0" lang="fr-FR" b="0" i="0" strike="noStrike" kern="1200" cap="none" spc="-1" normalizeH="0" baseline="0" noProof="0" dirty="0">
                <a:ln>
                  <a:noFill/>
                </a:ln>
                <a:solidFill>
                  <a:srgbClr val="002060"/>
                </a:solidFill>
                <a:effectLst/>
                <a:uLnTx/>
                <a:uFillTx/>
                <a:latin typeface="Arial"/>
                <a:ea typeface="+mn-ea"/>
                <a:cs typeface="+mn-cs"/>
              </a:rPr>
              <a:t> detectors (ID15A, ID30A1) and imminent new </a:t>
            </a:r>
            <a:r>
              <a:rPr kumimoji="0" lang="fr-FR" b="0" i="0" strike="noStrike" kern="1200" cap="none" spc="-1" normalizeH="0" baseline="0" noProof="0" dirty="0" err="1">
                <a:ln>
                  <a:noFill/>
                </a:ln>
                <a:solidFill>
                  <a:srgbClr val="002060"/>
                </a:solidFill>
                <a:effectLst/>
                <a:uLnTx/>
                <a:uFillTx/>
                <a:latin typeface="Arial"/>
                <a:ea typeface="+mn-ea"/>
                <a:cs typeface="+mn-cs"/>
              </a:rPr>
              <a:t>arrivals</a:t>
            </a:r>
            <a:endParaRPr kumimoji="0" lang="fr-FR" b="0" i="0" strike="noStrike" kern="1200" cap="none" spc="-1" normalizeH="0" baseline="0" noProof="0" dirty="0">
              <a:ln>
                <a:noFill/>
              </a:ln>
              <a:solidFill>
                <a:srgbClr val="000000"/>
              </a:solidFill>
              <a:effectLst/>
              <a:uLnTx/>
              <a:uFillTx/>
              <a:latin typeface="Arial"/>
              <a:ea typeface="+mn-ea"/>
              <a:cs typeface="+mn-cs"/>
            </a:endParaRPr>
          </a:p>
          <a:p>
            <a:pPr marL="266700">
              <a:spcBef>
                <a:spcPts val="283"/>
              </a:spcBef>
              <a:spcAft>
                <a:spcPts val="283"/>
              </a:spcAft>
              <a:buClr>
                <a:srgbClr val="000000"/>
              </a:buClr>
              <a:buSzPct val="45000"/>
              <a:defRPr/>
            </a:pPr>
            <a:r>
              <a:rPr kumimoji="0" lang="fr-FR" b="0" i="0" u="none" strike="noStrike" kern="1200" cap="none" spc="-1" normalizeH="0" baseline="0" noProof="0" dirty="0">
                <a:ln>
                  <a:noFill/>
                </a:ln>
                <a:solidFill>
                  <a:srgbClr val="002060"/>
                </a:solidFill>
                <a:effectLst/>
                <a:uLnTx/>
                <a:uFillTx/>
                <a:latin typeface="Arial"/>
                <a:ea typeface="+mn-ea"/>
                <a:cs typeface="+mn-cs"/>
              </a:rPr>
              <a:t>Lima2 </a:t>
            </a:r>
            <a:r>
              <a:rPr kumimoji="0" lang="fr-FR" b="1" i="0" u="none" strike="noStrike" kern="1200" cap="none" spc="-1" normalizeH="0" baseline="0" noProof="0" dirty="0" err="1">
                <a:ln>
                  <a:noFill/>
                </a:ln>
                <a:solidFill>
                  <a:srgbClr val="002060"/>
                </a:solidFill>
                <a:effectLst/>
                <a:uLnTx/>
                <a:uFillTx/>
                <a:latin typeface="Arial"/>
                <a:ea typeface="+mn-ea"/>
                <a:cs typeface="+mn-cs"/>
              </a:rPr>
              <a:t>Processing</a:t>
            </a:r>
            <a:r>
              <a:rPr kumimoji="0" lang="fr-FR" b="0" i="0" u="none" strike="noStrike" kern="1200" cap="none" spc="-1" normalizeH="0" baseline="0" noProof="0" dirty="0">
                <a:ln>
                  <a:noFill/>
                </a:ln>
                <a:solidFill>
                  <a:srgbClr val="002060"/>
                </a:solidFill>
                <a:effectLst/>
                <a:uLnTx/>
                <a:uFillTx/>
                <a:latin typeface="Arial"/>
                <a:ea typeface="+mn-ea"/>
                <a:cs typeface="+mn-cs"/>
              </a:rPr>
              <a:t> plugins</a:t>
            </a:r>
          </a:p>
          <a:p>
            <a:pPr marL="266700">
              <a:spcBef>
                <a:spcPts val="283"/>
              </a:spcBef>
              <a:spcAft>
                <a:spcPts val="283"/>
              </a:spcAft>
              <a:buClr>
                <a:srgbClr val="000000"/>
              </a:buClr>
              <a:buSzPct val="45000"/>
              <a:defRPr/>
            </a:pPr>
            <a:endParaRPr lang="fr-FR" spc="-1" dirty="0">
              <a:solidFill>
                <a:srgbClr val="002060"/>
              </a:solidFill>
              <a:latin typeface="Arial"/>
            </a:endParaRPr>
          </a:p>
          <a:p>
            <a:pPr marL="266700">
              <a:spcBef>
                <a:spcPts val="283"/>
              </a:spcBef>
              <a:spcAft>
                <a:spcPts val="283"/>
              </a:spcAft>
              <a:buClr>
                <a:srgbClr val="000000"/>
              </a:buClr>
              <a:buSzPct val="45000"/>
              <a:defRPr/>
            </a:pPr>
            <a:r>
              <a:rPr lang="fr-FR" b="1" spc="-1" dirty="0" err="1">
                <a:solidFill>
                  <a:srgbClr val="002060"/>
                </a:solidFill>
                <a:latin typeface="Arial"/>
              </a:rPr>
              <a:t>Citius</a:t>
            </a:r>
            <a:r>
              <a:rPr lang="fr-FR" spc="-1" dirty="0">
                <a:solidFill>
                  <a:srgbClr val="002060"/>
                </a:solidFill>
                <a:latin typeface="Arial"/>
              </a:rPr>
              <a:t> (Lima)</a:t>
            </a:r>
            <a:endParaRPr kumimoji="0" lang="fr-FR" b="0" i="0" u="none" strike="noStrike" kern="1200" cap="none" spc="-1" normalizeH="0" baseline="0" noProof="0" dirty="0">
              <a:ln>
                <a:noFill/>
              </a:ln>
              <a:solidFill>
                <a:srgbClr val="002060"/>
              </a:solidFill>
              <a:effectLst/>
              <a:uLnTx/>
              <a:uFillTx/>
              <a:latin typeface="Arial"/>
              <a:ea typeface="+mn-ea"/>
              <a:cs typeface="+mn-cs"/>
            </a:endParaRPr>
          </a:p>
          <a:p>
            <a:pPr marL="266700">
              <a:spcBef>
                <a:spcPts val="283"/>
              </a:spcBef>
              <a:spcAft>
                <a:spcPts val="283"/>
              </a:spcAft>
              <a:buClr>
                <a:srgbClr val="000000"/>
              </a:buClr>
              <a:buSzPct val="45000"/>
              <a:defRPr/>
            </a:pPr>
            <a:endParaRPr lang="fr-FR" spc="-1" dirty="0">
              <a:solidFill>
                <a:srgbClr val="002060"/>
              </a:solidFill>
              <a:latin typeface="Arial"/>
            </a:endParaRPr>
          </a:p>
          <a:p>
            <a:pPr marL="266700">
              <a:spcBef>
                <a:spcPts val="283"/>
              </a:spcBef>
              <a:spcAft>
                <a:spcPts val="283"/>
              </a:spcAft>
              <a:buClr>
                <a:srgbClr val="000000"/>
              </a:buClr>
              <a:buSzPct val="45000"/>
              <a:defRPr/>
            </a:pPr>
            <a:r>
              <a:rPr kumimoji="0" lang="fr-FR" b="1" i="0" u="none" strike="noStrike" kern="1200" cap="none" spc="-1" normalizeH="0" baseline="0" noProof="0" dirty="0">
                <a:ln>
                  <a:noFill/>
                </a:ln>
                <a:solidFill>
                  <a:srgbClr val="002060"/>
                </a:solidFill>
                <a:effectLst/>
                <a:uLnTx/>
                <a:uFillTx/>
                <a:latin typeface="Arial"/>
                <a:ea typeface="+mn-ea"/>
                <a:cs typeface="+mn-cs"/>
              </a:rPr>
              <a:t>MOSCA</a:t>
            </a:r>
            <a:r>
              <a:rPr kumimoji="0" lang="fr-FR" b="0" i="0" u="none" strike="noStrike" kern="1200" cap="none" spc="-1" normalizeH="0" baseline="0" noProof="0" dirty="0">
                <a:ln>
                  <a:noFill/>
                </a:ln>
                <a:solidFill>
                  <a:srgbClr val="002060"/>
                </a:solidFill>
                <a:effectLst/>
                <a:uLnTx/>
                <a:uFillTx/>
                <a:latin typeface="Arial"/>
                <a:ea typeface="+mn-ea"/>
                <a:cs typeface="+mn-cs"/>
              </a:rPr>
              <a:t> (1D) – V2 – xpress4  and </a:t>
            </a:r>
            <a:r>
              <a:rPr kumimoji="0" lang="fr-FR" b="0" i="0" u="none" strike="noStrike" kern="1200" cap="none" spc="-1" normalizeH="0" baseline="0" noProof="0" dirty="0" err="1">
                <a:ln>
                  <a:noFill/>
                </a:ln>
                <a:solidFill>
                  <a:srgbClr val="002060"/>
                </a:solidFill>
                <a:effectLst/>
                <a:uLnTx/>
                <a:uFillTx/>
                <a:latin typeface="Arial"/>
                <a:ea typeface="+mn-ea"/>
                <a:cs typeface="+mn-cs"/>
              </a:rPr>
              <a:t>xgla</a:t>
            </a:r>
            <a:r>
              <a:rPr kumimoji="0" lang="fr-FR" b="0" i="0" u="none" strike="noStrike" kern="1200" cap="none" spc="-1" normalizeH="0" baseline="0" noProof="0" dirty="0">
                <a:ln>
                  <a:noFill/>
                </a:ln>
                <a:solidFill>
                  <a:srgbClr val="002060"/>
                </a:solidFill>
                <a:effectLst/>
                <a:uLnTx/>
                <a:uFillTx/>
                <a:latin typeface="Arial"/>
                <a:ea typeface="+mn-ea"/>
                <a:cs typeface="+mn-cs"/>
              </a:rPr>
              <a:t> </a:t>
            </a:r>
            <a:r>
              <a:rPr kumimoji="0" lang="fr-FR" b="0" i="0" u="none" strike="noStrike" kern="1200" cap="none" spc="-1" normalizeH="0" baseline="0" noProof="0" dirty="0" err="1">
                <a:ln>
                  <a:noFill/>
                </a:ln>
                <a:solidFill>
                  <a:srgbClr val="002060"/>
                </a:solidFill>
                <a:effectLst/>
                <a:uLnTx/>
                <a:uFillTx/>
                <a:latin typeface="Arial"/>
                <a:ea typeface="+mn-ea"/>
                <a:cs typeface="+mn-cs"/>
              </a:rPr>
              <a:t>models</a:t>
            </a:r>
            <a:endParaRPr kumimoji="0" lang="fr-FR" b="0" i="0" u="none" strike="noStrike" kern="1200" cap="none" spc="-1" normalizeH="0" baseline="0" noProof="0" dirty="0">
              <a:ln>
                <a:noFill/>
              </a:ln>
              <a:solidFill>
                <a:srgbClr val="000000"/>
              </a:solidFill>
              <a:effectLst/>
              <a:uLnTx/>
              <a:uFillTx/>
              <a:latin typeface="Arial"/>
              <a:ea typeface="+mn-ea"/>
              <a:cs typeface="+mn-cs"/>
            </a:endParaRPr>
          </a:p>
        </p:txBody>
      </p:sp>
      <p:sp>
        <p:nvSpPr>
          <p:cNvPr id="9" name="Flowchart: Process 8">
            <a:extLst>
              <a:ext uri="{FF2B5EF4-FFF2-40B4-BE49-F238E27FC236}">
                <a16:creationId xmlns:a16="http://schemas.microsoft.com/office/drawing/2014/main" id="{D789097D-FD0B-4181-8229-76E317F26210}"/>
              </a:ext>
            </a:extLst>
          </p:cNvPr>
          <p:cNvSpPr/>
          <p:nvPr/>
        </p:nvSpPr>
        <p:spPr bwMode="auto">
          <a:xfrm>
            <a:off x="1632856" y="1259503"/>
            <a:ext cx="9122229" cy="900475"/>
          </a:xfrm>
          <a:prstGeom prst="flowChartProcess">
            <a:avLst/>
          </a:prstGeom>
          <a:solidFill>
            <a:srgbClr val="E7E8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1E1868E-0077-4CFE-A3E7-E7172A8A886E}"/>
              </a:ext>
            </a:extLst>
          </p:cNvPr>
          <p:cNvSpPr txBox="1"/>
          <p:nvPr/>
        </p:nvSpPr>
        <p:spPr bwMode="auto">
          <a:xfrm>
            <a:off x="4206947" y="1533280"/>
            <a:ext cx="3858265" cy="400110"/>
          </a:xfrm>
          <a:prstGeom prst="rect">
            <a:avLst/>
          </a:prstGeom>
          <a:noFill/>
        </p:spPr>
        <p:txBody>
          <a:bodyPr wrap="square" rtlCol="0">
            <a:spAutoFit/>
          </a:bodyPr>
          <a:lstStyle/>
          <a:p>
            <a:r>
              <a:rPr lang="en-US" sz="2000" b="1" dirty="0"/>
              <a:t>Detector Software in 2025</a:t>
            </a:r>
          </a:p>
        </p:txBody>
      </p:sp>
      <p:sp>
        <p:nvSpPr>
          <p:cNvPr id="16" name="Arrow: Pentagon 15">
            <a:extLst>
              <a:ext uri="{FF2B5EF4-FFF2-40B4-BE49-F238E27FC236}">
                <a16:creationId xmlns:a16="http://schemas.microsoft.com/office/drawing/2014/main" id="{97DA2565-C097-4641-A4A5-21A584A6C692}"/>
              </a:ext>
            </a:extLst>
          </p:cNvPr>
          <p:cNvSpPr/>
          <p:nvPr/>
        </p:nvSpPr>
        <p:spPr bwMode="auto">
          <a:xfrm>
            <a:off x="1632856" y="1259503"/>
            <a:ext cx="2405743" cy="911182"/>
          </a:xfrm>
          <a:prstGeom prst="homePlate">
            <a:avLst/>
          </a:prstGeom>
          <a:solidFill>
            <a:schemeClr val="bg1"/>
          </a:solidFill>
          <a:ln>
            <a:solidFill>
              <a:srgbClr val="B3B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5D6D038-329C-43A2-B7F0-93A525530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838600" y="1324146"/>
            <a:ext cx="1575524" cy="782647"/>
          </a:xfrm>
          <a:prstGeom prst="rect">
            <a:avLst/>
          </a:prstGeom>
        </p:spPr>
      </p:pic>
    </p:spTree>
    <p:extLst>
      <p:ext uri="{BB962C8B-B14F-4D97-AF65-F5344CB8AC3E}">
        <p14:creationId xmlns:p14="http://schemas.microsoft.com/office/powerpoint/2010/main" val="2453531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PlaceHolder 1"/>
          <p:cNvSpPr>
            <a:spLocks noGrp="1"/>
          </p:cNvSpPr>
          <p:nvPr>
            <p:ph type="title"/>
          </p:nvPr>
        </p:nvSpPr>
        <p:spPr>
          <a:xfrm>
            <a:off x="969480" y="126000"/>
            <a:ext cx="10975680" cy="489960"/>
          </a:xfrm>
          <a:prstGeom prst="rect">
            <a:avLst/>
          </a:prstGeom>
          <a:solidFill>
            <a:schemeClr val="accent1"/>
          </a:solidFill>
          <a:ln w="0">
            <a:noFill/>
          </a:ln>
        </p:spPr>
        <p:txBody>
          <a:bodyPr lIns="72000" tIns="0" rIns="72000" bIns="0" anchor="ctr">
            <a:noAutofit/>
          </a:bodyPr>
          <a:lstStyle/>
          <a:p>
            <a:pPr indent="0" defTabSz="914400">
              <a:lnSpc>
                <a:spcPct val="100000"/>
              </a:lnSpc>
              <a:buNone/>
              <a:tabLst>
                <a:tab pos="0" algn="l"/>
              </a:tabLst>
            </a:pPr>
            <a:r>
              <a:rPr lang="en-US" sz="1600" b="1" strike="noStrike" cap="all" spc="-1">
                <a:solidFill>
                  <a:schemeClr val="lt1"/>
                </a:solidFill>
                <a:latin typeface="Arial"/>
              </a:rPr>
              <a:t>BLISS</a:t>
            </a:r>
            <a:endParaRPr lang="fr-FR" sz="1600" b="0" strike="noStrike" spc="-1">
              <a:solidFill>
                <a:srgbClr val="FFFFFF"/>
              </a:solidFill>
              <a:latin typeface="Arial"/>
            </a:endParaRPr>
          </a:p>
        </p:txBody>
      </p:sp>
      <p:sp>
        <p:nvSpPr>
          <p:cNvPr id="332" name="PlaceHolder 2"/>
          <p:cNvSpPr>
            <a:spLocks noGrp="1"/>
          </p:cNvSpPr>
          <p:nvPr>
            <p:ph type="sldNum" idx="33"/>
          </p:nvPr>
        </p:nvSpPr>
        <p:spPr>
          <a:xfrm>
            <a:off x="239400" y="6483600"/>
            <a:ext cx="544680" cy="205560"/>
          </a:xfrm>
          <a:prstGeom prst="rect">
            <a:avLst/>
          </a:prstGeom>
          <a:noFill/>
          <a:ln w="0">
            <a:noFill/>
          </a:ln>
        </p:spPr>
        <p:txBody>
          <a:bodyPr lIns="0" tIns="0" rIns="0" bIns="0" anchor="b">
            <a:noAutofit/>
          </a:bodyPr>
          <a:lstStyle>
            <a:lvl1pPr indent="0" defTabSz="914400">
              <a:lnSpc>
                <a:spcPct val="100000"/>
              </a:lnSpc>
              <a:buNone/>
              <a:tabLst>
                <a:tab pos="0" algn="l"/>
              </a:tabLst>
              <a:defRPr lang="en-GB" sz="800" b="1" strike="noStrike" spc="-1">
                <a:solidFill>
                  <a:schemeClr val="dk2"/>
                </a:solidFill>
                <a:latin typeface="Arial"/>
              </a:defRPr>
            </a:lvl1pPr>
          </a:lstStyle>
          <a:p>
            <a:pPr indent="0" defTabSz="914400">
              <a:lnSpc>
                <a:spcPct val="100000"/>
              </a:lnSpc>
              <a:buNone/>
              <a:tabLst>
                <a:tab pos="0" algn="l"/>
              </a:tabLst>
            </a:pPr>
            <a:r>
              <a:rPr lang="en-GB" sz="800" b="1" strike="noStrike" spc="-1">
                <a:solidFill>
                  <a:schemeClr val="dk2"/>
                </a:solidFill>
                <a:latin typeface="Arial"/>
              </a:rPr>
              <a:t>Page </a:t>
            </a:r>
            <a:fld id="{0B3CF34E-EA7D-4302-B263-8C7D36E5CB08}" type="slidenum">
              <a:rPr lang="en-GB" sz="800" b="1" strike="noStrike" spc="-1">
                <a:solidFill>
                  <a:schemeClr val="dk2"/>
                </a:solidFill>
                <a:latin typeface="Arial"/>
              </a:rPr>
              <a:t>15</a:t>
            </a:fld>
            <a:endParaRPr lang="fr-FR" sz="800" b="0" strike="noStrike" spc="-1">
              <a:solidFill>
                <a:srgbClr val="000000"/>
              </a:solidFill>
              <a:latin typeface="Times New Roman"/>
            </a:endParaRPr>
          </a:p>
        </p:txBody>
      </p:sp>
      <p:sp>
        <p:nvSpPr>
          <p:cNvPr id="334" name="Rectangle 333"/>
          <p:cNvSpPr/>
          <p:nvPr/>
        </p:nvSpPr>
        <p:spPr>
          <a:xfrm>
            <a:off x="295559" y="961263"/>
            <a:ext cx="5397480" cy="1559548"/>
          </a:xfrm>
          <a:prstGeom prst="rect">
            <a:avLst/>
          </a:prstGeom>
          <a:solidFill>
            <a:schemeClr val="bg2">
              <a:lumMod val="20000"/>
              <a:lumOff val="80000"/>
            </a:schemeClr>
          </a:solid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spcBef>
                <a:spcPts val="624"/>
              </a:spcBef>
              <a:spcAft>
                <a:spcPts val="425"/>
              </a:spcAft>
              <a:buClr>
                <a:srgbClr val="000000"/>
              </a:buClr>
              <a:buSzPct val="45000"/>
            </a:pPr>
            <a:r>
              <a:rPr lang="en-GB" sz="1800" b="0" strike="noStrike" spc="-1" dirty="0">
                <a:solidFill>
                  <a:schemeClr val="dk2"/>
                </a:solidFill>
                <a:latin typeface="Arial"/>
              </a:rPr>
              <a:t>Integrates access to most BL hardware;</a:t>
            </a:r>
          </a:p>
          <a:p>
            <a:pPr>
              <a:lnSpc>
                <a:spcPct val="100000"/>
              </a:lnSpc>
              <a:spcBef>
                <a:spcPts val="624"/>
              </a:spcBef>
              <a:spcAft>
                <a:spcPts val="425"/>
              </a:spcAft>
              <a:buClr>
                <a:srgbClr val="000000"/>
              </a:buClr>
              <a:buSzPct val="45000"/>
            </a:pPr>
            <a:r>
              <a:rPr lang="en-GB" sz="1800" b="0" strike="noStrike" spc="-1" dirty="0">
                <a:solidFill>
                  <a:schemeClr val="dk2"/>
                </a:solidFill>
                <a:latin typeface="Arial"/>
              </a:rPr>
              <a:t>Both python command line and REST-API ;</a:t>
            </a:r>
            <a:endParaRPr lang="fr-FR" sz="1800" b="0" strike="noStrike" spc="-1" dirty="0">
              <a:solidFill>
                <a:srgbClr val="000000"/>
              </a:solidFill>
              <a:latin typeface="Arial"/>
            </a:endParaRPr>
          </a:p>
          <a:p>
            <a:pPr>
              <a:lnSpc>
                <a:spcPct val="100000"/>
              </a:lnSpc>
              <a:spcBef>
                <a:spcPts val="624"/>
              </a:spcBef>
              <a:spcAft>
                <a:spcPts val="425"/>
              </a:spcAft>
              <a:buClr>
                <a:srgbClr val="000000"/>
              </a:buClr>
              <a:buSzPct val="45000"/>
            </a:pPr>
            <a:r>
              <a:rPr lang="en-GB" sz="1800" b="0" strike="noStrike" spc="-1" dirty="0">
                <a:solidFill>
                  <a:schemeClr val="dk2"/>
                </a:solidFill>
                <a:latin typeface="Arial"/>
              </a:rPr>
              <a:t>Sequencer: Step and continuous scans; scripts ;</a:t>
            </a:r>
            <a:endParaRPr lang="fr-FR" sz="1800" b="0" strike="noStrike" spc="-1" dirty="0">
              <a:solidFill>
                <a:srgbClr val="000000"/>
              </a:solidFill>
              <a:latin typeface="Arial"/>
            </a:endParaRPr>
          </a:p>
        </p:txBody>
      </p:sp>
      <p:sp>
        <p:nvSpPr>
          <p:cNvPr id="335" name="Rectangle 334"/>
          <p:cNvSpPr/>
          <p:nvPr/>
        </p:nvSpPr>
        <p:spPr>
          <a:xfrm>
            <a:off x="5980921" y="961263"/>
            <a:ext cx="5915520" cy="1559547"/>
          </a:xfrm>
          <a:prstGeom prst="rect">
            <a:avLst/>
          </a:prstGeom>
          <a:solidFill>
            <a:schemeClr val="bg2">
              <a:lumMod val="20000"/>
              <a:lumOff val="80000"/>
            </a:schemeClr>
          </a:solid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spcBef>
                <a:spcPts val="567"/>
              </a:spcBef>
              <a:spcAft>
                <a:spcPts val="567"/>
              </a:spcAft>
              <a:buClr>
                <a:srgbClr val="000000"/>
              </a:buClr>
              <a:buSzPct val="45000"/>
            </a:pPr>
            <a:r>
              <a:rPr lang="en-GB" spc="-1" dirty="0" err="1">
                <a:solidFill>
                  <a:schemeClr val="dk2"/>
                </a:solidFill>
              </a:rPr>
              <a:t>Decoupes</a:t>
            </a:r>
            <a:r>
              <a:rPr lang="en-GB" spc="-1" dirty="0">
                <a:solidFill>
                  <a:schemeClr val="dk2"/>
                </a:solidFill>
              </a:rPr>
              <a:t> data </a:t>
            </a:r>
            <a:r>
              <a:rPr lang="en-GB" spc="-1" dirty="0" err="1">
                <a:solidFill>
                  <a:schemeClr val="dk2"/>
                </a:solidFill>
              </a:rPr>
              <a:t>acq</a:t>
            </a:r>
            <a:r>
              <a:rPr lang="en-GB" spc="-1" dirty="0">
                <a:solidFill>
                  <a:schemeClr val="dk2"/>
                </a:solidFill>
              </a:rPr>
              <a:t>. and handling through Blissdata ;</a:t>
            </a:r>
            <a:endParaRPr lang="en-GB" sz="1800" b="0" strike="noStrike" spc="-1" dirty="0">
              <a:solidFill>
                <a:schemeClr val="dk2"/>
              </a:solidFill>
              <a:latin typeface="Arial"/>
            </a:endParaRPr>
          </a:p>
          <a:p>
            <a:pPr>
              <a:lnSpc>
                <a:spcPct val="100000"/>
              </a:lnSpc>
              <a:spcBef>
                <a:spcPts val="567"/>
              </a:spcBef>
              <a:spcAft>
                <a:spcPts val="567"/>
              </a:spcAft>
              <a:buClr>
                <a:srgbClr val="000000"/>
              </a:buClr>
              <a:buSzPct val="45000"/>
            </a:pPr>
            <a:r>
              <a:rPr lang="en-GB" sz="1800" b="0" strike="noStrike" spc="-1" dirty="0">
                <a:solidFill>
                  <a:schemeClr val="dk2"/>
                </a:solidFill>
                <a:latin typeface="Arial"/>
              </a:rPr>
              <a:t>Allows automated data processing with EWOKS ;</a:t>
            </a:r>
          </a:p>
          <a:p>
            <a:pPr>
              <a:lnSpc>
                <a:spcPct val="100000"/>
              </a:lnSpc>
              <a:spcBef>
                <a:spcPts val="567"/>
              </a:spcBef>
              <a:spcAft>
                <a:spcPts val="567"/>
              </a:spcAft>
              <a:buClr>
                <a:srgbClr val="000000"/>
              </a:buClr>
              <a:buSzPct val="45000"/>
            </a:pPr>
            <a:r>
              <a:rPr lang="en-GB" spc="-1" dirty="0">
                <a:solidFill>
                  <a:schemeClr val="dk2"/>
                </a:solidFill>
                <a:latin typeface="Arial"/>
              </a:rPr>
              <a:t>Ingests datasets in data </a:t>
            </a:r>
            <a:r>
              <a:rPr lang="en-GB" spc="-1" dirty="0" err="1">
                <a:solidFill>
                  <a:schemeClr val="dk2"/>
                </a:solidFill>
                <a:latin typeface="Arial"/>
              </a:rPr>
              <a:t>catalog</a:t>
            </a:r>
            <a:r>
              <a:rPr lang="en-GB" spc="-1" dirty="0">
                <a:solidFill>
                  <a:schemeClr val="dk2"/>
                </a:solidFill>
                <a:latin typeface="Arial"/>
              </a:rPr>
              <a:t>.</a:t>
            </a:r>
            <a:endParaRPr lang="fr-FR" sz="1800" b="0" strike="noStrike" spc="-1" dirty="0">
              <a:solidFill>
                <a:srgbClr val="000000"/>
              </a:solidFill>
              <a:latin typeface="Arial"/>
            </a:endParaRPr>
          </a:p>
        </p:txBody>
      </p:sp>
      <p:pic>
        <p:nvPicPr>
          <p:cNvPr id="4" name="Picture 3">
            <a:extLst>
              <a:ext uri="{FF2B5EF4-FFF2-40B4-BE49-F238E27FC236}">
                <a16:creationId xmlns:a16="http://schemas.microsoft.com/office/drawing/2014/main" id="{FFC1BA88-323D-49ED-8426-3F9098345E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8136" y="2846069"/>
            <a:ext cx="8699739" cy="3637530"/>
          </a:xfrm>
          <a:prstGeom prst="rect">
            <a:avLst/>
          </a:prstGeom>
        </p:spPr>
      </p:pic>
      <p:sp>
        <p:nvSpPr>
          <p:cNvPr id="13" name="TextBox 12">
            <a:extLst>
              <a:ext uri="{FF2B5EF4-FFF2-40B4-BE49-F238E27FC236}">
                <a16:creationId xmlns:a16="http://schemas.microsoft.com/office/drawing/2014/main" id="{CC779D42-921D-496F-A5F2-64D99DAD3E1E}"/>
              </a:ext>
            </a:extLst>
          </p:cNvPr>
          <p:cNvSpPr txBox="1"/>
          <p:nvPr/>
        </p:nvSpPr>
        <p:spPr>
          <a:xfrm>
            <a:off x="3899875" y="756552"/>
            <a:ext cx="4351496" cy="369332"/>
          </a:xfrm>
          <a:prstGeom prst="rect">
            <a:avLst/>
          </a:prstGeom>
          <a:solidFill>
            <a:schemeClr val="accent1">
              <a:lumMod val="40000"/>
              <a:lumOff val="60000"/>
            </a:schemeClr>
          </a:solidFill>
          <a:ln>
            <a:solidFill>
              <a:schemeClr val="accent1"/>
            </a:solidFill>
          </a:ln>
        </p:spPr>
        <p:txBody>
          <a:bodyPr wrap="square" rtlCol="0">
            <a:spAutoFit/>
          </a:bodyPr>
          <a:lstStyle/>
          <a:p>
            <a:r>
              <a:rPr lang="en-US" b="1" dirty="0"/>
              <a:t>BLISS – </a:t>
            </a:r>
            <a:r>
              <a:rPr lang="en-US" dirty="0"/>
              <a:t>Data acquisition &amp; sequencer </a:t>
            </a:r>
          </a:p>
        </p:txBody>
      </p:sp>
      <p:sp>
        <p:nvSpPr>
          <p:cNvPr id="15" name="Footer Placeholder 1">
            <a:extLst>
              <a:ext uri="{FF2B5EF4-FFF2-40B4-BE49-F238E27FC236}">
                <a16:creationId xmlns:a16="http://schemas.microsoft.com/office/drawing/2014/main" id="{EFA289AA-2457-4457-8FDC-F55AB2B26C8D}"/>
              </a:ext>
            </a:extLst>
          </p:cNvPr>
          <p:cNvSpPr txBox="1">
            <a:spLocks/>
          </p:cNvSpPr>
          <p:nvPr/>
        </p:nvSpPr>
        <p:spPr>
          <a:xfrm>
            <a:off x="785041" y="6483599"/>
            <a:ext cx="8153640" cy="205920"/>
          </a:xfrm>
          <a:prstGeom prst="rect">
            <a:avLst/>
          </a:prstGeom>
          <a:noFill/>
          <a:ln w="0">
            <a:noFill/>
          </a:ln>
        </p:spPr>
        <p:txBody>
          <a:bodyPr lIns="0" tIns="0" rIns="0" bIns="0" anchor="b">
            <a:noAutofit/>
          </a:bodyPr>
          <a:lstStyle>
            <a:defPPr>
              <a:defRPr lang="en-US"/>
            </a:defPPr>
            <a:lvl1pPr marL="0" indent="0" algn="l" defTabSz="914400" rtl="0" eaLnBrk="1" latinLnBrk="0" hangingPunct="1">
              <a:lnSpc>
                <a:spcPct val="100000"/>
              </a:lnSpc>
              <a:buNone/>
              <a:tabLst>
                <a:tab pos="0" algn="l"/>
              </a:tabLst>
              <a:defRPr lang="fr-FR" sz="800" b="1" strike="noStrike" kern="1200" spc="-1">
                <a:solidFill>
                  <a:schemeClr val="dk2"/>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ISDD Away Day – 24 Oct 2025 - SWG</a:t>
            </a:r>
          </a:p>
        </p:txBody>
      </p:sp>
    </p:spTree>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Rectangle 333"/>
          <p:cNvSpPr/>
          <p:nvPr/>
        </p:nvSpPr>
        <p:spPr>
          <a:xfrm>
            <a:off x="714464" y="2590610"/>
            <a:ext cx="10709313" cy="2840778"/>
          </a:xfrm>
          <a:prstGeom prst="rect">
            <a:avLst/>
          </a:prstGeom>
          <a:no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marR="0" lvl="0" algn="l" defTabSz="914400" rtl="0" eaLnBrk="1" fontAlgn="auto" latinLnBrk="0" hangingPunct="1">
              <a:lnSpc>
                <a:spcPct val="100000"/>
              </a:lnSpc>
              <a:spcBef>
                <a:spcPts val="624"/>
              </a:spcBef>
              <a:spcAft>
                <a:spcPts val="425"/>
              </a:spcAft>
              <a:buClr>
                <a:srgbClr val="000000"/>
              </a:buClr>
              <a:buSzPct val="45000"/>
              <a:tabLst/>
              <a:defRPr/>
            </a:pPr>
            <a:endParaRPr lang="en-US" spc="-1" dirty="0">
              <a:solidFill>
                <a:srgbClr val="132577"/>
              </a:solidFill>
              <a:latin typeface="Arial"/>
            </a:endParaRPr>
          </a:p>
          <a:p>
            <a:pPr marR="0" lvl="0" algn="l" defTabSz="914400" rtl="0" eaLnBrk="1" fontAlgn="auto" latinLnBrk="0" hangingPunct="1">
              <a:lnSpc>
                <a:spcPct val="100000"/>
              </a:lnSpc>
              <a:spcBef>
                <a:spcPts val="624"/>
              </a:spcBef>
              <a:spcAft>
                <a:spcPts val="425"/>
              </a:spcAft>
              <a:buClr>
                <a:srgbClr val="000000"/>
              </a:buClr>
              <a:buSzPct val="45000"/>
              <a:tabLst/>
              <a:defRPr/>
            </a:pPr>
            <a:r>
              <a:rPr lang="en-US" spc="-1" dirty="0">
                <a:solidFill>
                  <a:srgbClr val="132577"/>
                </a:solidFill>
                <a:latin typeface="Arial"/>
              </a:rPr>
              <a:t>In-memory storage &amp; distributed </a:t>
            </a:r>
            <a:r>
              <a:rPr lang="en-US" spc="-1" dirty="0" err="1">
                <a:solidFill>
                  <a:srgbClr val="132577"/>
                </a:solidFill>
                <a:latin typeface="Arial"/>
              </a:rPr>
              <a:t>db</a:t>
            </a:r>
            <a:r>
              <a:rPr lang="en-US" spc="-1" dirty="0">
                <a:solidFill>
                  <a:srgbClr val="132577"/>
                </a:solidFill>
                <a:latin typeface="Arial"/>
              </a:rPr>
              <a:t> ( REDIS ) ;</a:t>
            </a:r>
          </a:p>
          <a:p>
            <a:pPr marR="0" lvl="0" algn="l" defTabSz="914400" rtl="0" eaLnBrk="1" fontAlgn="auto" latinLnBrk="0" hangingPunct="1">
              <a:lnSpc>
                <a:spcPct val="100000"/>
              </a:lnSpc>
              <a:spcBef>
                <a:spcPts val="624"/>
              </a:spcBef>
              <a:spcAft>
                <a:spcPts val="425"/>
              </a:spcAft>
              <a:buClr>
                <a:srgbClr val="000000"/>
              </a:buClr>
              <a:buSzPct val="45000"/>
              <a:tabLst/>
              <a:defRPr/>
            </a:pPr>
            <a:r>
              <a:rPr lang="en-US" spc="-1" dirty="0">
                <a:solidFill>
                  <a:srgbClr val="132577"/>
                </a:solidFill>
                <a:latin typeface="Arial"/>
              </a:rPr>
              <a:t>Collects </a:t>
            </a:r>
            <a:r>
              <a:rPr kumimoji="0" lang="en-US" sz="1800" b="0" i="0" u="none" strike="noStrike" kern="1200" cap="none" spc="-1" normalizeH="0" baseline="0" noProof="0" dirty="0">
                <a:ln>
                  <a:noFill/>
                </a:ln>
                <a:solidFill>
                  <a:srgbClr val="132577"/>
                </a:solidFill>
                <a:effectLst/>
                <a:uLnTx/>
                <a:uFillTx/>
                <a:latin typeface="Arial"/>
                <a:ea typeface="+mn-ea"/>
                <a:cs typeface="+mn-cs"/>
              </a:rPr>
              <a:t>Data and metadata ;</a:t>
            </a:r>
          </a:p>
          <a:p>
            <a:pPr marR="0" lvl="0" algn="l" defTabSz="914400" rtl="0" eaLnBrk="1" fontAlgn="auto" latinLnBrk="0" hangingPunct="1">
              <a:lnSpc>
                <a:spcPct val="100000"/>
              </a:lnSpc>
              <a:spcBef>
                <a:spcPts val="624"/>
              </a:spcBef>
              <a:spcAft>
                <a:spcPts val="425"/>
              </a:spcAft>
              <a:buClr>
                <a:srgbClr val="000000"/>
              </a:buClr>
              <a:buSzPct val="45000"/>
              <a:tabLst/>
              <a:defRPr/>
            </a:pPr>
            <a:r>
              <a:rPr lang="en-GB" spc="-1" dirty="0">
                <a:solidFill>
                  <a:srgbClr val="132577"/>
                </a:solidFill>
                <a:latin typeface="Arial"/>
              </a:rPr>
              <a:t>Transparent access for online and offline;</a:t>
            </a:r>
          </a:p>
          <a:p>
            <a:pPr marR="0" lvl="0" algn="l" defTabSz="914400" rtl="0" eaLnBrk="1" fontAlgn="auto" latinLnBrk="0" hangingPunct="1">
              <a:lnSpc>
                <a:spcPct val="100000"/>
              </a:lnSpc>
              <a:spcBef>
                <a:spcPts val="624"/>
              </a:spcBef>
              <a:spcAft>
                <a:spcPts val="425"/>
              </a:spcAft>
              <a:buClr>
                <a:srgbClr val="000000"/>
              </a:buClr>
              <a:buSzPct val="45000"/>
              <a:tabLst/>
              <a:defRPr/>
            </a:pPr>
            <a:r>
              <a:rPr kumimoji="0" lang="en-GB" sz="1800" b="0" i="0" u="none" strike="noStrike" kern="1200" cap="none" spc="-1" normalizeH="0" baseline="0" noProof="0" dirty="0" err="1">
                <a:ln>
                  <a:noFill/>
                </a:ln>
                <a:solidFill>
                  <a:srgbClr val="132577"/>
                </a:solidFill>
                <a:effectLst/>
                <a:uLnTx/>
                <a:uFillTx/>
                <a:latin typeface="Arial"/>
                <a:ea typeface="+mn-ea"/>
                <a:cs typeface="+mn-cs"/>
              </a:rPr>
              <a:t>NexusWriter</a:t>
            </a:r>
            <a:r>
              <a:rPr kumimoji="0" lang="en-GB" sz="1800" b="0" i="0" u="none" strike="noStrike" kern="1200" cap="none" spc="-1" normalizeH="0" baseline="0" noProof="0" dirty="0">
                <a:ln>
                  <a:noFill/>
                </a:ln>
                <a:solidFill>
                  <a:srgbClr val="132577"/>
                </a:solidFill>
                <a:effectLst/>
                <a:uLnTx/>
                <a:uFillTx/>
                <a:latin typeface="Arial"/>
                <a:ea typeface="+mn-ea"/>
                <a:cs typeface="+mn-cs"/>
              </a:rPr>
              <a:t> to write data to disk (implements standard data format)</a:t>
            </a:r>
          </a:p>
          <a:p>
            <a:pPr>
              <a:spcBef>
                <a:spcPts val="624"/>
              </a:spcBef>
              <a:spcAft>
                <a:spcPts val="425"/>
              </a:spcAft>
              <a:buClr>
                <a:srgbClr val="000000"/>
              </a:buClr>
              <a:buSzPct val="45000"/>
              <a:defRPr/>
            </a:pPr>
            <a:r>
              <a:rPr lang="en-GB" spc="-1" dirty="0">
                <a:solidFill>
                  <a:srgbClr val="132577"/>
                </a:solidFill>
              </a:rPr>
              <a:t>De-couples </a:t>
            </a:r>
            <a:r>
              <a:rPr lang="en-GB" b="1" spc="-1" dirty="0">
                <a:solidFill>
                  <a:srgbClr val="132577"/>
                </a:solidFill>
              </a:rPr>
              <a:t>producers: </a:t>
            </a:r>
            <a:r>
              <a:rPr lang="en-GB" spc="-1" dirty="0">
                <a:solidFill>
                  <a:srgbClr val="132577"/>
                </a:solidFill>
              </a:rPr>
              <a:t>BLISS, Lima/Lima2 refs, and </a:t>
            </a:r>
            <a:r>
              <a:rPr lang="en-GB" b="1" spc="-1" dirty="0">
                <a:solidFill>
                  <a:srgbClr val="132577"/>
                </a:solidFill>
              </a:rPr>
              <a:t>consumers: </a:t>
            </a:r>
            <a:r>
              <a:rPr lang="en-GB" spc="-1" dirty="0">
                <a:solidFill>
                  <a:srgbClr val="132577"/>
                </a:solidFill>
              </a:rPr>
              <a:t>Daiquiri (GUI) , EWOKS (processing), Flint (visualization)</a:t>
            </a:r>
          </a:p>
          <a:p>
            <a:pPr marR="0" lvl="0" algn="l" defTabSz="914400" rtl="0" eaLnBrk="1" fontAlgn="auto" latinLnBrk="0" hangingPunct="1">
              <a:lnSpc>
                <a:spcPct val="100000"/>
              </a:lnSpc>
              <a:spcBef>
                <a:spcPts val="624"/>
              </a:spcBef>
              <a:spcAft>
                <a:spcPts val="425"/>
              </a:spcAft>
              <a:buClr>
                <a:srgbClr val="000000"/>
              </a:buClr>
              <a:buSzPct val="45000"/>
              <a:tabLst/>
              <a:defRPr/>
            </a:pPr>
            <a:endParaRPr kumimoji="0" lang="en-GB" sz="1800" b="0" i="0" u="none" strike="noStrike" kern="1200" cap="none" spc="-1" normalizeH="0" baseline="0" noProof="0" dirty="0">
              <a:ln>
                <a:noFill/>
              </a:ln>
              <a:solidFill>
                <a:srgbClr val="132577"/>
              </a:solidFill>
              <a:effectLst/>
              <a:uLnTx/>
              <a:uFillTx/>
              <a:latin typeface="Arial"/>
              <a:ea typeface="+mn-ea"/>
              <a:cs typeface="+mn-cs"/>
            </a:endParaRPr>
          </a:p>
        </p:txBody>
      </p:sp>
      <p:pic>
        <p:nvPicPr>
          <p:cNvPr id="4" name="Picture 3">
            <a:extLst>
              <a:ext uri="{FF2B5EF4-FFF2-40B4-BE49-F238E27FC236}">
                <a16:creationId xmlns:a16="http://schemas.microsoft.com/office/drawing/2014/main" id="{32004D0E-BF83-4F68-8437-7044ED17B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2813" y="829580"/>
            <a:ext cx="6127290" cy="3339961"/>
          </a:xfrm>
          <a:prstGeom prst="rect">
            <a:avLst/>
          </a:prstGeom>
        </p:spPr>
      </p:pic>
      <p:sp>
        <p:nvSpPr>
          <p:cNvPr id="331" name="PlaceHolder 1"/>
          <p:cNvSpPr>
            <a:spLocks noGrp="1"/>
          </p:cNvSpPr>
          <p:nvPr>
            <p:ph type="title"/>
          </p:nvPr>
        </p:nvSpPr>
        <p:spPr>
          <a:xfrm>
            <a:off x="969480" y="126000"/>
            <a:ext cx="10975680" cy="489960"/>
          </a:xfrm>
          <a:prstGeom prst="rect">
            <a:avLst/>
          </a:prstGeom>
          <a:solidFill>
            <a:schemeClr val="accent1"/>
          </a:solidFill>
          <a:ln w="0">
            <a:noFill/>
          </a:ln>
        </p:spPr>
        <p:txBody>
          <a:bodyPr lIns="72000" tIns="0" rIns="72000" bIns="0" anchor="ctr">
            <a:noAutofit/>
          </a:bodyPr>
          <a:lstStyle/>
          <a:p>
            <a:pPr indent="0" defTabSz="914400">
              <a:lnSpc>
                <a:spcPct val="100000"/>
              </a:lnSpc>
              <a:buNone/>
              <a:tabLst>
                <a:tab pos="0" algn="l"/>
              </a:tabLst>
            </a:pPr>
            <a:r>
              <a:rPr lang="en-US" sz="1600" b="1" strike="noStrike" cap="all" spc="-1" dirty="0">
                <a:solidFill>
                  <a:schemeClr val="lt1"/>
                </a:solidFill>
                <a:latin typeface="Arial"/>
              </a:rPr>
              <a:t>Blissdata</a:t>
            </a:r>
            <a:endParaRPr lang="fr-FR" sz="1600" b="0" strike="noStrike" spc="-1" dirty="0">
              <a:solidFill>
                <a:srgbClr val="FFFFFF"/>
              </a:solidFill>
              <a:latin typeface="Arial"/>
            </a:endParaRPr>
          </a:p>
        </p:txBody>
      </p:sp>
      <p:sp>
        <p:nvSpPr>
          <p:cNvPr id="332" name="PlaceHolder 2"/>
          <p:cNvSpPr>
            <a:spLocks noGrp="1"/>
          </p:cNvSpPr>
          <p:nvPr>
            <p:ph type="sldNum" idx="33"/>
          </p:nvPr>
        </p:nvSpPr>
        <p:spPr>
          <a:xfrm>
            <a:off x="239400" y="6483600"/>
            <a:ext cx="544680" cy="205560"/>
          </a:xfrm>
          <a:prstGeom prst="rect">
            <a:avLst/>
          </a:prstGeom>
          <a:noFill/>
          <a:ln w="0">
            <a:noFill/>
          </a:ln>
        </p:spPr>
        <p:txBody>
          <a:bodyPr lIns="0" tIns="0" rIns="0" bIns="0" anchor="b">
            <a:noAutofit/>
          </a:bodyPr>
          <a:lstStyle>
            <a:lvl1pPr indent="0" defTabSz="914400">
              <a:lnSpc>
                <a:spcPct val="100000"/>
              </a:lnSpc>
              <a:buNone/>
              <a:tabLst>
                <a:tab pos="0" algn="l"/>
              </a:tabLst>
              <a:defRPr lang="en-GB" sz="800" b="1" strike="noStrike" spc="-1">
                <a:solidFill>
                  <a:schemeClr val="dk2"/>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GB" sz="800" b="1" i="0" u="none" strike="noStrike" kern="1200" cap="none" spc="-1" normalizeH="0" baseline="0" noProof="0">
                <a:ln>
                  <a:noFill/>
                </a:ln>
                <a:solidFill>
                  <a:srgbClr val="132577"/>
                </a:solidFill>
                <a:effectLst/>
                <a:uLnTx/>
                <a:uFillTx/>
                <a:latin typeface="Arial"/>
                <a:ea typeface="+mn-ea"/>
                <a:cs typeface="+mn-cs"/>
              </a:rPr>
              <a:t>Page </a:t>
            </a:r>
            <a:fld id="{0B3CF34E-EA7D-4302-B263-8C7D36E5CB08}" type="slidenum">
              <a:rPr kumimoji="0" lang="en-GB" sz="800" b="1" i="0" u="none" strike="noStrike" kern="1200" cap="none" spc="-1" normalizeH="0" baseline="0" noProof="0">
                <a:ln>
                  <a:noFill/>
                </a:ln>
                <a:solidFill>
                  <a:srgbClr val="13257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0" algn="l"/>
                </a:tabLst>
                <a:defRPr/>
              </a:pPr>
              <a:t>16</a:t>
            </a:fld>
            <a:endParaRPr kumimoji="0" lang="fr-FR" sz="800" b="0" i="0" u="none" strike="noStrike" kern="1200" cap="none" spc="-1" normalizeH="0" baseline="0" noProof="0">
              <a:ln>
                <a:noFill/>
              </a:ln>
              <a:solidFill>
                <a:srgbClr val="000000"/>
              </a:solidFill>
              <a:effectLst/>
              <a:uLnTx/>
              <a:uFillTx/>
              <a:latin typeface="Times New Roman"/>
              <a:ea typeface="+mn-ea"/>
              <a:cs typeface="+mn-cs"/>
            </a:endParaRPr>
          </a:p>
        </p:txBody>
      </p:sp>
      <p:sp>
        <p:nvSpPr>
          <p:cNvPr id="14" name="TextBox 13">
            <a:extLst>
              <a:ext uri="{FF2B5EF4-FFF2-40B4-BE49-F238E27FC236}">
                <a16:creationId xmlns:a16="http://schemas.microsoft.com/office/drawing/2014/main" id="{D3B26AE3-2BDD-4D8E-90F5-A542D0E95AA7}"/>
              </a:ext>
            </a:extLst>
          </p:cNvPr>
          <p:cNvSpPr txBox="1"/>
          <p:nvPr/>
        </p:nvSpPr>
        <p:spPr>
          <a:xfrm>
            <a:off x="784080" y="5772828"/>
            <a:ext cx="10639697" cy="369332"/>
          </a:xfrm>
          <a:prstGeom prst="rect">
            <a:avLst/>
          </a:prstGeom>
          <a:solidFill>
            <a:schemeClr val="bg1">
              <a:lumMod val="75000"/>
            </a:schemeClr>
          </a:solidFill>
          <a:ln>
            <a:solidFill>
              <a:schemeClr val="accent1"/>
            </a:solidFill>
          </a:ln>
        </p:spPr>
        <p:txBody>
          <a:bodyPr wrap="square" rtlCol="0">
            <a:spAutoFit/>
          </a:bodyPr>
          <a:lstStyle/>
          <a:p>
            <a:pPr algn="ctr"/>
            <a:r>
              <a:rPr lang="en-GB" spc="-1" dirty="0">
                <a:solidFill>
                  <a:srgbClr val="132577"/>
                </a:solidFill>
              </a:rPr>
              <a:t>Independent of BLISS – interest by ESRF partners</a:t>
            </a:r>
          </a:p>
        </p:txBody>
      </p:sp>
      <p:sp>
        <p:nvSpPr>
          <p:cNvPr id="15" name="TextBox 14">
            <a:extLst>
              <a:ext uri="{FF2B5EF4-FFF2-40B4-BE49-F238E27FC236}">
                <a16:creationId xmlns:a16="http://schemas.microsoft.com/office/drawing/2014/main" id="{FB86A980-E0BA-4180-A1DC-706728EB224F}"/>
              </a:ext>
            </a:extLst>
          </p:cNvPr>
          <p:cNvSpPr txBox="1"/>
          <p:nvPr/>
        </p:nvSpPr>
        <p:spPr>
          <a:xfrm>
            <a:off x="969935" y="2376990"/>
            <a:ext cx="3037114" cy="369332"/>
          </a:xfrm>
          <a:prstGeom prst="rect">
            <a:avLst/>
          </a:prstGeom>
          <a:solidFill>
            <a:schemeClr val="accent1">
              <a:lumMod val="40000"/>
              <a:lumOff val="60000"/>
            </a:schemeClr>
          </a:solidFill>
          <a:ln>
            <a:solidFill>
              <a:schemeClr val="accent1"/>
            </a:solidFill>
          </a:ln>
        </p:spPr>
        <p:txBody>
          <a:bodyPr wrap="square" rtlCol="0">
            <a:spAutoFit/>
          </a:bodyPr>
          <a:lstStyle/>
          <a:p>
            <a:r>
              <a:rPr lang="en-US" b="1" dirty="0"/>
              <a:t>Blissdata</a:t>
            </a:r>
            <a:r>
              <a:rPr lang="en-US" dirty="0"/>
              <a:t> (in a nutshell)</a:t>
            </a:r>
          </a:p>
        </p:txBody>
      </p:sp>
      <p:sp>
        <p:nvSpPr>
          <p:cNvPr id="11" name="Footer Placeholder 1">
            <a:extLst>
              <a:ext uri="{FF2B5EF4-FFF2-40B4-BE49-F238E27FC236}">
                <a16:creationId xmlns:a16="http://schemas.microsoft.com/office/drawing/2014/main" id="{560A876F-E4BF-4712-9CF2-F7E83EA23100}"/>
              </a:ext>
            </a:extLst>
          </p:cNvPr>
          <p:cNvSpPr txBox="1">
            <a:spLocks/>
          </p:cNvSpPr>
          <p:nvPr/>
        </p:nvSpPr>
        <p:spPr>
          <a:xfrm>
            <a:off x="784080" y="6483600"/>
            <a:ext cx="8153640" cy="205920"/>
          </a:xfrm>
          <a:prstGeom prst="rect">
            <a:avLst/>
          </a:prstGeom>
          <a:noFill/>
          <a:ln w="0">
            <a:noFill/>
          </a:ln>
        </p:spPr>
        <p:txBody>
          <a:bodyPr lIns="0" tIns="0" rIns="0" bIns="0" anchor="b">
            <a:noAutofit/>
          </a:bodyPr>
          <a:lstStyle>
            <a:defPPr>
              <a:defRPr lang="en-US"/>
            </a:defPPr>
            <a:lvl1pPr marL="0" indent="0" algn="l" defTabSz="914400" rtl="0" eaLnBrk="1" latinLnBrk="0" hangingPunct="1">
              <a:lnSpc>
                <a:spcPct val="100000"/>
              </a:lnSpc>
              <a:buNone/>
              <a:tabLst>
                <a:tab pos="0" algn="l"/>
              </a:tabLst>
              <a:defRPr lang="fr-FR" sz="800" b="1" strike="noStrike" kern="1200" spc="-1">
                <a:solidFill>
                  <a:schemeClr val="dk2"/>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ISDD Away Day – 24 Oct 2025 - SWG</a:t>
            </a:r>
          </a:p>
        </p:txBody>
      </p:sp>
    </p:spTree>
    <p:extLst>
      <p:ext uri="{BB962C8B-B14F-4D97-AF65-F5344CB8AC3E}">
        <p14:creationId xmlns:p14="http://schemas.microsoft.com/office/powerpoint/2010/main" val="3160753347"/>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6C26AA-3F60-44DA-9DFB-5D1796A7F798}"/>
              </a:ext>
            </a:extLst>
          </p:cNvPr>
          <p:cNvSpPr>
            <a:spLocks noGrp="1"/>
          </p:cNvSpPr>
          <p:nvPr>
            <p:ph type="sldNum" idx="4"/>
          </p:nvPr>
        </p:nvSpPr>
        <p:spPr/>
        <p:txBody>
          <a:bodyPr/>
          <a:lstStyle/>
          <a:p>
            <a:fld id="{D1B45F22-9263-4E07-B9BF-5730460C070F}" type="slidenum">
              <a:rPr lang="en-US" smtClean="0"/>
              <a:t>17</a:t>
            </a:fld>
            <a:endParaRPr lang="en-US"/>
          </a:p>
        </p:txBody>
      </p:sp>
      <p:sp>
        <p:nvSpPr>
          <p:cNvPr id="5" name="Title 7">
            <a:extLst>
              <a:ext uri="{FF2B5EF4-FFF2-40B4-BE49-F238E27FC236}">
                <a16:creationId xmlns:a16="http://schemas.microsoft.com/office/drawing/2014/main" id="{6EA50D74-FAA4-4024-AD54-4935B4D9EF2D}"/>
              </a:ext>
            </a:extLst>
          </p:cNvPr>
          <p:cNvSpPr txBox="1">
            <a:spLocks/>
          </p:cNvSpPr>
          <p:nvPr/>
        </p:nvSpPr>
        <p:spPr bwMode="gray">
          <a:xfrm>
            <a:off x="936943" y="133849"/>
            <a:ext cx="10982400" cy="496800"/>
          </a:xfrm>
          <a:prstGeom prst="rect">
            <a:avLst/>
          </a:prstGeom>
          <a:solidFill>
            <a:srgbClr val="132577"/>
          </a:solidFill>
        </p:spPr>
        <p:txBody>
          <a:bodyPr vert="horz" lIns="72000" tIns="0" rIns="72000" bIns="0" rtlCol="0" anchor="ctr" anchorCtr="0">
            <a:noAutofit/>
          </a:bodyPr>
          <a:lstStyle>
            <a:lvl1pPr algn="l" defTabSz="914400" rtl="0" eaLnBrk="1" latinLnBrk="0" hangingPunct="1">
              <a:spcBef>
                <a:spcPct val="0"/>
              </a:spcBef>
              <a:buNone/>
              <a:defRPr sz="1600" b="1" kern="1200" cap="all"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1" i="0" u="none" strike="noStrike" kern="1200" cap="all" spc="0" normalizeH="0" baseline="0" noProof="0" dirty="0">
                <a:ln>
                  <a:noFill/>
                </a:ln>
                <a:solidFill>
                  <a:sysClr val="window" lastClr="FFFFFF"/>
                </a:solidFill>
                <a:effectLst/>
                <a:uLnTx/>
                <a:uFillTx/>
                <a:latin typeface="Arial"/>
                <a:ea typeface="+mj-ea"/>
                <a:cs typeface="+mj-cs"/>
              </a:rPr>
              <a:t>Data visualization</a:t>
            </a:r>
          </a:p>
        </p:txBody>
      </p:sp>
      <p:pic>
        <p:nvPicPr>
          <p:cNvPr id="6" name="Picture 5">
            <a:extLst>
              <a:ext uri="{FF2B5EF4-FFF2-40B4-BE49-F238E27FC236}">
                <a16:creationId xmlns:a16="http://schemas.microsoft.com/office/drawing/2014/main" id="{D1BBF4DF-A92F-4624-8B00-144C2D38D748}"/>
              </a:ext>
            </a:extLst>
          </p:cNvPr>
          <p:cNvPicPr>
            <a:picLocks noChangeAspect="1"/>
          </p:cNvPicPr>
          <p:nvPr/>
        </p:nvPicPr>
        <p:blipFill>
          <a:blip r:embed="rId2"/>
          <a:stretch>
            <a:fillRect/>
          </a:stretch>
        </p:blipFill>
        <p:spPr>
          <a:xfrm>
            <a:off x="784440" y="1290804"/>
            <a:ext cx="6768752" cy="3553339"/>
          </a:xfrm>
          <a:prstGeom prst="rect">
            <a:avLst/>
          </a:prstGeom>
        </p:spPr>
      </p:pic>
      <p:pic>
        <p:nvPicPr>
          <p:cNvPr id="7" name="Picture 6">
            <a:extLst>
              <a:ext uri="{FF2B5EF4-FFF2-40B4-BE49-F238E27FC236}">
                <a16:creationId xmlns:a16="http://schemas.microsoft.com/office/drawing/2014/main" id="{9A6F02D8-9D06-4C2F-89B2-D3F1DC463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1485" y="1780661"/>
            <a:ext cx="5754765" cy="3553339"/>
          </a:xfrm>
          <a:prstGeom prst="rect">
            <a:avLst/>
          </a:prstGeom>
        </p:spPr>
      </p:pic>
      <p:pic>
        <p:nvPicPr>
          <p:cNvPr id="8" name="Picture 7">
            <a:extLst>
              <a:ext uri="{FF2B5EF4-FFF2-40B4-BE49-F238E27FC236}">
                <a16:creationId xmlns:a16="http://schemas.microsoft.com/office/drawing/2014/main" id="{891EBE7B-9769-46D3-998C-D52A8C42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57" y="3636664"/>
            <a:ext cx="5190499" cy="2414958"/>
          </a:xfrm>
          <a:prstGeom prst="rect">
            <a:avLst/>
          </a:prstGeom>
        </p:spPr>
      </p:pic>
      <p:pic>
        <p:nvPicPr>
          <p:cNvPr id="9" name="Picture 8">
            <a:extLst>
              <a:ext uri="{FF2B5EF4-FFF2-40B4-BE49-F238E27FC236}">
                <a16:creationId xmlns:a16="http://schemas.microsoft.com/office/drawing/2014/main" id="{7263AC4C-B06C-4793-AB71-3D7CC7B7F885}"/>
              </a:ext>
            </a:extLst>
          </p:cNvPr>
          <p:cNvPicPr>
            <a:picLocks noChangeAspect="1"/>
          </p:cNvPicPr>
          <p:nvPr/>
        </p:nvPicPr>
        <p:blipFill>
          <a:blip r:embed="rId5"/>
          <a:stretch>
            <a:fillRect/>
          </a:stretch>
        </p:blipFill>
        <p:spPr bwMode="auto">
          <a:xfrm>
            <a:off x="2719958" y="2063090"/>
            <a:ext cx="4927064" cy="2781053"/>
          </a:xfrm>
          <a:prstGeom prst="rect">
            <a:avLst/>
          </a:prstGeom>
          <a:ln w="15875">
            <a:solidFill>
              <a:schemeClr val="accent2"/>
            </a:solidFill>
          </a:ln>
        </p:spPr>
      </p:pic>
    </p:spTree>
    <p:extLst>
      <p:ext uri="{BB962C8B-B14F-4D97-AF65-F5344CB8AC3E}">
        <p14:creationId xmlns:p14="http://schemas.microsoft.com/office/powerpoint/2010/main" val="1722846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Rectangle 333"/>
          <p:cNvSpPr/>
          <p:nvPr/>
        </p:nvSpPr>
        <p:spPr>
          <a:xfrm>
            <a:off x="1534885" y="2198671"/>
            <a:ext cx="9122229" cy="3650248"/>
          </a:xfrm>
          <a:prstGeom prst="rect">
            <a:avLst/>
          </a:prstGeom>
          <a:solidFill>
            <a:srgbClr val="EDF9E7"/>
          </a:solid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marR="0" lvl="0" indent="74613" algn="l" defTabSz="914400" rtl="0" eaLnBrk="1" fontAlgn="auto" latinLnBrk="0" hangingPunct="1">
              <a:lnSpc>
                <a:spcPct val="100000"/>
              </a:lnSpc>
              <a:spcBef>
                <a:spcPts val="600"/>
              </a:spcBef>
              <a:spcAft>
                <a:spcPts val="600"/>
              </a:spcAft>
              <a:buClr>
                <a:srgbClr val="000000"/>
              </a:buClr>
              <a:buSzPct val="45000"/>
              <a:tabLst/>
              <a:defRPr/>
            </a:pPr>
            <a:endParaRPr lang="es-ES" b="1" spc="-1" dirty="0">
              <a:solidFill>
                <a:srgbClr val="132577"/>
              </a:solidFill>
              <a:latin typeface="Arial"/>
            </a:endParaRPr>
          </a:p>
          <a:p>
            <a:pPr marL="285750" marR="0" lvl="0" indent="74613" algn="l" defTabSz="914400" rtl="0" eaLnBrk="1" fontAlgn="auto" latinLnBrk="0" hangingPunct="1">
              <a:lnSpc>
                <a:spcPct val="100000"/>
              </a:lnSpc>
              <a:spcBef>
                <a:spcPts val="600"/>
              </a:spcBef>
              <a:spcAft>
                <a:spcPts val="600"/>
              </a:spcAft>
              <a:buClr>
                <a:srgbClr val="000000"/>
              </a:buClr>
              <a:buSzPct val="45000"/>
              <a:tabLst/>
              <a:defRPr/>
            </a:pPr>
            <a:r>
              <a:rPr lang="es-ES" b="1" spc="-1" dirty="0" err="1">
                <a:solidFill>
                  <a:srgbClr val="132577"/>
                </a:solidFill>
                <a:latin typeface="Arial"/>
              </a:rPr>
              <a:t>Version</a:t>
            </a:r>
            <a:r>
              <a:rPr lang="es-ES" b="1" spc="-1" dirty="0">
                <a:solidFill>
                  <a:srgbClr val="132577"/>
                </a:solidFill>
                <a:latin typeface="Arial"/>
              </a:rPr>
              <a:t> 2.2</a:t>
            </a:r>
          </a:p>
          <a:p>
            <a:pPr marL="820738" indent="-285750">
              <a:spcBef>
                <a:spcPts val="624"/>
              </a:spcBef>
              <a:spcAft>
                <a:spcPts val="425"/>
              </a:spcAft>
              <a:buClr>
                <a:srgbClr val="000000"/>
              </a:buClr>
              <a:buSzPct val="90000"/>
              <a:buFont typeface="Wingdings" panose="05000000000000000000" pitchFamily="2" charset="2"/>
              <a:buChar char="§"/>
              <a:defRPr/>
            </a:pPr>
            <a:r>
              <a:rPr lang="es-ES" spc="-1" dirty="0" err="1">
                <a:solidFill>
                  <a:srgbClr val="132577"/>
                </a:solidFill>
                <a:latin typeface="Arial"/>
              </a:rPr>
              <a:t>rest</a:t>
            </a:r>
            <a:r>
              <a:rPr lang="es-ES" spc="-1" dirty="0">
                <a:solidFill>
                  <a:srgbClr val="132577"/>
                </a:solidFill>
                <a:latin typeface="Arial"/>
              </a:rPr>
              <a:t>-API</a:t>
            </a:r>
          </a:p>
          <a:p>
            <a:pPr marL="820738" indent="-285750">
              <a:spcBef>
                <a:spcPts val="624"/>
              </a:spcBef>
              <a:spcAft>
                <a:spcPts val="425"/>
              </a:spcAft>
              <a:buClr>
                <a:srgbClr val="000000"/>
              </a:buClr>
              <a:buSzPct val="90000"/>
              <a:buFont typeface="Wingdings" panose="05000000000000000000" pitchFamily="2" charset="2"/>
              <a:buChar char="§"/>
              <a:defRPr/>
            </a:pPr>
            <a:r>
              <a:rPr lang="es-ES" spc="-1" dirty="0">
                <a:solidFill>
                  <a:srgbClr val="132577"/>
                </a:solidFill>
                <a:latin typeface="Arial"/>
              </a:rPr>
              <a:t>Lima2 </a:t>
            </a:r>
            <a:r>
              <a:rPr lang="es-ES" spc="-1" dirty="0" err="1">
                <a:solidFill>
                  <a:srgbClr val="132577"/>
                </a:solidFill>
                <a:latin typeface="Arial"/>
              </a:rPr>
              <a:t>client</a:t>
            </a:r>
            <a:endParaRPr lang="es-ES" spc="-1" dirty="0">
              <a:solidFill>
                <a:srgbClr val="132577"/>
              </a:solidFill>
              <a:latin typeface="Arial"/>
            </a:endParaRPr>
          </a:p>
          <a:p>
            <a:pPr marL="820738" indent="-285750">
              <a:spcBef>
                <a:spcPts val="624"/>
              </a:spcBef>
              <a:spcAft>
                <a:spcPts val="425"/>
              </a:spcAft>
              <a:buClr>
                <a:srgbClr val="000000"/>
              </a:buClr>
              <a:buSzPct val="90000"/>
              <a:buFont typeface="Wingdings" panose="05000000000000000000" pitchFamily="2" charset="2"/>
              <a:buChar char="§"/>
              <a:defRPr/>
            </a:pPr>
            <a:endParaRPr lang="es-ES" spc="-1" dirty="0">
              <a:solidFill>
                <a:srgbClr val="132577"/>
              </a:solidFill>
              <a:latin typeface="Arial"/>
            </a:endParaRPr>
          </a:p>
          <a:p>
            <a:pPr marL="285750" marR="0" lvl="0" indent="74613" algn="l" defTabSz="914400" rtl="0" eaLnBrk="1" fontAlgn="auto" latinLnBrk="0" hangingPunct="1">
              <a:lnSpc>
                <a:spcPct val="100000"/>
              </a:lnSpc>
              <a:spcBef>
                <a:spcPts val="624"/>
              </a:spcBef>
              <a:spcAft>
                <a:spcPts val="425"/>
              </a:spcAft>
              <a:buClr>
                <a:srgbClr val="000000"/>
              </a:buClr>
              <a:buSzPct val="45000"/>
              <a:tabLst/>
              <a:defRPr/>
            </a:pPr>
            <a:r>
              <a:rPr kumimoji="0" lang="es-ES" sz="1800" b="1" i="0" u="none" strike="noStrike" kern="1200" cap="none" spc="-1" normalizeH="0" baseline="0" noProof="0" dirty="0" err="1">
                <a:ln>
                  <a:noFill/>
                </a:ln>
                <a:solidFill>
                  <a:srgbClr val="132577"/>
                </a:solidFill>
                <a:effectLst/>
                <a:uLnTx/>
                <a:uFillTx/>
                <a:latin typeface="Arial"/>
                <a:ea typeface="+mn-ea"/>
                <a:cs typeface="+mn-cs"/>
              </a:rPr>
              <a:t>Version</a:t>
            </a:r>
            <a:r>
              <a:rPr kumimoji="0" lang="es-ES" sz="1800" b="1" i="0" u="none" strike="noStrike" kern="1200" cap="none" spc="-1" normalizeH="0" baseline="0" noProof="0" dirty="0">
                <a:ln>
                  <a:noFill/>
                </a:ln>
                <a:solidFill>
                  <a:srgbClr val="132577"/>
                </a:solidFill>
                <a:effectLst/>
                <a:uLnTx/>
                <a:uFillTx/>
                <a:latin typeface="Arial"/>
                <a:ea typeface="+mn-ea"/>
                <a:cs typeface="+mn-cs"/>
              </a:rPr>
              <a:t> 2.3 </a:t>
            </a:r>
            <a:r>
              <a:rPr kumimoji="0" lang="es-ES" sz="1800" b="0" i="0" u="none" strike="noStrike" kern="1200" cap="none" spc="-1" normalizeH="0" baseline="0" noProof="0" dirty="0">
                <a:ln>
                  <a:noFill/>
                </a:ln>
                <a:solidFill>
                  <a:srgbClr val="132577"/>
                </a:solidFill>
                <a:effectLst/>
                <a:uLnTx/>
                <a:uFillTx/>
                <a:latin typeface="Arial"/>
                <a:ea typeface="+mn-ea"/>
                <a:cs typeface="+mn-cs"/>
              </a:rPr>
              <a:t>(</a:t>
            </a:r>
            <a:r>
              <a:rPr kumimoji="0" lang="es-ES" sz="1800" b="0" i="0" u="none" strike="noStrike" kern="1200" cap="none" spc="-1" normalizeH="0" baseline="0" noProof="0" dirty="0" err="1">
                <a:ln>
                  <a:noFill/>
                </a:ln>
                <a:solidFill>
                  <a:srgbClr val="132577"/>
                </a:solidFill>
                <a:effectLst/>
                <a:uLnTx/>
                <a:uFillTx/>
                <a:latin typeface="Arial"/>
                <a:ea typeface="+mn-ea"/>
                <a:cs typeface="+mn-cs"/>
              </a:rPr>
              <a:t>imminent</a:t>
            </a:r>
            <a:r>
              <a:rPr kumimoji="0" lang="es-ES" sz="1800" b="0" i="0" u="none" strike="noStrike" kern="1200" cap="none" spc="-1" normalizeH="0" baseline="0" noProof="0" dirty="0">
                <a:ln>
                  <a:noFill/>
                </a:ln>
                <a:solidFill>
                  <a:srgbClr val="132577"/>
                </a:solidFill>
                <a:effectLst/>
                <a:uLnTx/>
                <a:uFillTx/>
                <a:latin typeface="Arial"/>
                <a:ea typeface="+mn-ea"/>
                <a:cs typeface="+mn-cs"/>
              </a:rPr>
              <a:t>)</a:t>
            </a:r>
          </a:p>
          <a:p>
            <a:pPr marL="820738" marR="0" lvl="0" indent="-285750" algn="l" defTabSz="914400" rtl="0" eaLnBrk="1" fontAlgn="auto" latinLnBrk="0" hangingPunct="1">
              <a:lnSpc>
                <a:spcPct val="100000"/>
              </a:lnSpc>
              <a:spcBef>
                <a:spcPts val="624"/>
              </a:spcBef>
              <a:spcAft>
                <a:spcPts val="425"/>
              </a:spcAft>
              <a:buClr>
                <a:srgbClr val="000000"/>
              </a:buClr>
              <a:buSzPct val="90000"/>
              <a:buFont typeface="Wingdings" panose="05000000000000000000" pitchFamily="2" charset="2"/>
              <a:buChar char="§"/>
              <a:tabLst/>
              <a:defRPr/>
            </a:pPr>
            <a:r>
              <a:rPr lang="es-ES" spc="-1" dirty="0">
                <a:solidFill>
                  <a:srgbClr val="132577"/>
                </a:solidFill>
                <a:latin typeface="Arial"/>
              </a:rPr>
              <a:t>Lima2 conductor </a:t>
            </a:r>
            <a:r>
              <a:rPr lang="es-ES" spc="-1" dirty="0" err="1">
                <a:solidFill>
                  <a:srgbClr val="132577"/>
                </a:solidFill>
                <a:latin typeface="Arial"/>
              </a:rPr>
              <a:t>client</a:t>
            </a:r>
            <a:endParaRPr lang="es-ES" spc="-1" dirty="0">
              <a:solidFill>
                <a:srgbClr val="132577"/>
              </a:solidFill>
              <a:latin typeface="Arial"/>
            </a:endParaRPr>
          </a:p>
          <a:p>
            <a:pPr marL="820738" marR="0" lvl="0" indent="-285750" algn="l" defTabSz="914400" rtl="0" eaLnBrk="1" fontAlgn="auto" latinLnBrk="0" hangingPunct="1">
              <a:lnSpc>
                <a:spcPct val="100000"/>
              </a:lnSpc>
              <a:spcBef>
                <a:spcPts val="624"/>
              </a:spcBef>
              <a:spcAft>
                <a:spcPts val="425"/>
              </a:spcAft>
              <a:buClr>
                <a:srgbClr val="000000"/>
              </a:buClr>
              <a:buSzPct val="90000"/>
              <a:buFont typeface="Wingdings" panose="05000000000000000000" pitchFamily="2" charset="2"/>
              <a:buChar char="§"/>
              <a:tabLst/>
              <a:defRPr/>
            </a:pPr>
            <a:r>
              <a:rPr kumimoji="0" lang="es-ES" sz="1800" b="0" i="0" u="none" strike="noStrike" kern="1200" cap="none" spc="-1" normalizeH="0" baseline="0" noProof="0" dirty="0">
                <a:ln>
                  <a:noFill/>
                </a:ln>
                <a:solidFill>
                  <a:srgbClr val="132577"/>
                </a:solidFill>
                <a:effectLst/>
                <a:uLnTx/>
                <a:uFillTx/>
                <a:latin typeface="Arial"/>
                <a:ea typeface="+mn-ea"/>
                <a:cs typeface="+mn-cs"/>
              </a:rPr>
              <a:t>Blissdata – hdf5 (and </a:t>
            </a:r>
            <a:r>
              <a:rPr kumimoji="0" lang="es-ES" sz="1800" b="0" i="0" u="none" strike="noStrike" kern="1200" cap="none" spc="-1" normalizeH="0" baseline="0" noProof="0" dirty="0" err="1">
                <a:ln>
                  <a:noFill/>
                </a:ln>
                <a:solidFill>
                  <a:srgbClr val="132577"/>
                </a:solidFill>
                <a:effectLst/>
                <a:uLnTx/>
                <a:uFillTx/>
                <a:latin typeface="Arial"/>
                <a:ea typeface="+mn-ea"/>
                <a:cs typeface="+mn-cs"/>
              </a:rPr>
              <a:t>blisswriter</a:t>
            </a:r>
            <a:r>
              <a:rPr lang="es-ES" spc="-1" dirty="0">
                <a:solidFill>
                  <a:srgbClr val="132577"/>
                </a:solidFill>
                <a:latin typeface="Arial"/>
              </a:rPr>
              <a:t>)</a:t>
            </a:r>
            <a:endParaRPr kumimoji="0" lang="es-ES" sz="1800" b="0" i="0" u="none" strike="noStrike" kern="1200" cap="none" spc="-1" normalizeH="0" baseline="0" noProof="0" dirty="0">
              <a:ln>
                <a:noFill/>
              </a:ln>
              <a:solidFill>
                <a:srgbClr val="132577"/>
              </a:solidFill>
              <a:effectLst/>
              <a:uLnTx/>
              <a:uFillTx/>
              <a:latin typeface="Arial"/>
              <a:ea typeface="+mn-ea"/>
              <a:cs typeface="+mn-cs"/>
            </a:endParaRPr>
          </a:p>
        </p:txBody>
      </p:sp>
      <p:sp>
        <p:nvSpPr>
          <p:cNvPr id="331" name="PlaceHolder 1"/>
          <p:cNvSpPr>
            <a:spLocks noGrp="1"/>
          </p:cNvSpPr>
          <p:nvPr>
            <p:ph type="title"/>
          </p:nvPr>
        </p:nvSpPr>
        <p:spPr>
          <a:xfrm>
            <a:off x="969480" y="126000"/>
            <a:ext cx="10975680" cy="489960"/>
          </a:xfrm>
          <a:prstGeom prst="rect">
            <a:avLst/>
          </a:prstGeom>
          <a:solidFill>
            <a:schemeClr val="accent1"/>
          </a:solidFill>
          <a:ln w="0">
            <a:noFill/>
          </a:ln>
        </p:spPr>
        <p:txBody>
          <a:bodyPr lIns="72000" tIns="0" rIns="72000" bIns="0" anchor="ctr">
            <a:noAutofit/>
          </a:bodyPr>
          <a:lstStyle/>
          <a:p>
            <a:pPr indent="0" defTabSz="914400">
              <a:lnSpc>
                <a:spcPct val="100000"/>
              </a:lnSpc>
              <a:buNone/>
              <a:tabLst>
                <a:tab pos="0" algn="l"/>
              </a:tabLst>
            </a:pPr>
            <a:r>
              <a:rPr lang="en-US" sz="1600" b="1" strike="noStrike" cap="all" spc="-1" dirty="0">
                <a:solidFill>
                  <a:schemeClr val="lt1"/>
                </a:solidFill>
                <a:latin typeface="Arial"/>
              </a:rPr>
              <a:t>Bliss</a:t>
            </a:r>
            <a:endParaRPr lang="fr-FR" sz="1600" b="0" strike="noStrike" spc="-1" dirty="0">
              <a:solidFill>
                <a:srgbClr val="FFFFFF"/>
              </a:solidFill>
              <a:latin typeface="Arial"/>
            </a:endParaRPr>
          </a:p>
        </p:txBody>
      </p:sp>
      <p:sp>
        <p:nvSpPr>
          <p:cNvPr id="332" name="PlaceHolder 2"/>
          <p:cNvSpPr>
            <a:spLocks noGrp="1"/>
          </p:cNvSpPr>
          <p:nvPr>
            <p:ph type="sldNum" idx="33"/>
          </p:nvPr>
        </p:nvSpPr>
        <p:spPr>
          <a:xfrm>
            <a:off x="239400" y="6483600"/>
            <a:ext cx="544680" cy="205560"/>
          </a:xfrm>
          <a:prstGeom prst="rect">
            <a:avLst/>
          </a:prstGeom>
          <a:noFill/>
          <a:ln w="0">
            <a:noFill/>
          </a:ln>
        </p:spPr>
        <p:txBody>
          <a:bodyPr lIns="0" tIns="0" rIns="0" bIns="0" anchor="b">
            <a:noAutofit/>
          </a:bodyPr>
          <a:lstStyle>
            <a:lvl1pPr indent="0" defTabSz="914400">
              <a:lnSpc>
                <a:spcPct val="100000"/>
              </a:lnSpc>
              <a:buNone/>
              <a:tabLst>
                <a:tab pos="0" algn="l"/>
              </a:tabLst>
              <a:defRPr lang="en-GB" sz="800" b="1" strike="noStrike" spc="-1">
                <a:solidFill>
                  <a:schemeClr val="dk2"/>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GB" sz="800" b="1" i="0" u="none" strike="noStrike" kern="1200" cap="none" spc="-1" normalizeH="0" baseline="0" noProof="0">
                <a:ln>
                  <a:noFill/>
                </a:ln>
                <a:solidFill>
                  <a:srgbClr val="132577"/>
                </a:solidFill>
                <a:effectLst/>
                <a:uLnTx/>
                <a:uFillTx/>
                <a:latin typeface="Arial"/>
                <a:ea typeface="+mn-ea"/>
                <a:cs typeface="+mn-cs"/>
              </a:rPr>
              <a:t>Page </a:t>
            </a:r>
            <a:fld id="{0B3CF34E-EA7D-4302-B263-8C7D36E5CB08}" type="slidenum">
              <a:rPr kumimoji="0" lang="en-GB" sz="800" b="1" i="0" u="none" strike="noStrike" kern="1200" cap="none" spc="-1" normalizeH="0" baseline="0" noProof="0">
                <a:ln>
                  <a:noFill/>
                </a:ln>
                <a:solidFill>
                  <a:srgbClr val="13257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0" algn="l"/>
                </a:tabLst>
                <a:defRPr/>
              </a:pPr>
              <a:t>18</a:t>
            </a:fld>
            <a:endParaRPr kumimoji="0" lang="fr-FR" sz="800" b="0" i="0" u="none" strike="noStrike" kern="1200" cap="none" spc="-1" normalizeH="0" baseline="0" noProof="0">
              <a:ln>
                <a:noFill/>
              </a:ln>
              <a:solidFill>
                <a:srgbClr val="000000"/>
              </a:solidFill>
              <a:effectLst/>
              <a:uLnTx/>
              <a:uFillTx/>
              <a:latin typeface="Times New Roman"/>
              <a:ea typeface="+mn-ea"/>
              <a:cs typeface="+mn-cs"/>
            </a:endParaRPr>
          </a:p>
        </p:txBody>
      </p:sp>
      <p:sp>
        <p:nvSpPr>
          <p:cNvPr id="13" name="Flowchart: Process 12">
            <a:extLst>
              <a:ext uri="{FF2B5EF4-FFF2-40B4-BE49-F238E27FC236}">
                <a16:creationId xmlns:a16="http://schemas.microsoft.com/office/drawing/2014/main" id="{F591846E-556D-4DD0-9CD4-ADD0D6657F9B}"/>
              </a:ext>
            </a:extLst>
          </p:cNvPr>
          <p:cNvSpPr/>
          <p:nvPr/>
        </p:nvSpPr>
        <p:spPr bwMode="auto">
          <a:xfrm>
            <a:off x="1534885" y="1009082"/>
            <a:ext cx="9122229" cy="900475"/>
          </a:xfrm>
          <a:prstGeom prst="flowChartProcess">
            <a:avLst/>
          </a:prstGeom>
          <a:solidFill>
            <a:schemeClr val="bg2">
              <a:lumMod val="60000"/>
              <a:lumOff val="40000"/>
            </a:schemeClr>
          </a:solidFill>
          <a:ln w="25400" cap="flat" cmpd="sng" algn="ctr">
            <a:solidFill>
              <a:schemeClr val="tx2">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 name="Arrow: Pentagon 15">
            <a:extLst>
              <a:ext uri="{FF2B5EF4-FFF2-40B4-BE49-F238E27FC236}">
                <a16:creationId xmlns:a16="http://schemas.microsoft.com/office/drawing/2014/main" id="{C3482ABD-3220-4015-AA66-A6834D729748}"/>
              </a:ext>
            </a:extLst>
          </p:cNvPr>
          <p:cNvSpPr/>
          <p:nvPr/>
        </p:nvSpPr>
        <p:spPr bwMode="auto">
          <a:xfrm>
            <a:off x="1534885" y="1009082"/>
            <a:ext cx="2405743" cy="911182"/>
          </a:xfrm>
          <a:prstGeom prst="homePlate">
            <a:avLst/>
          </a:prstGeom>
          <a:solidFill>
            <a:sysClr val="window" lastClr="FFFFFF"/>
          </a:solidFill>
          <a:ln w="25400" cap="flat" cmpd="sng" algn="ctr">
            <a:solidFill>
              <a:srgbClr val="B3BFF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EC1BA506-C55C-4A42-A03B-807CF8C9CCB2}"/>
              </a:ext>
            </a:extLst>
          </p:cNvPr>
          <p:cNvSpPr txBox="1"/>
          <p:nvPr/>
        </p:nvSpPr>
        <p:spPr bwMode="auto">
          <a:xfrm>
            <a:off x="3855330" y="1221047"/>
            <a:ext cx="6183085" cy="461665"/>
          </a:xfrm>
          <a:prstGeom prst="rect">
            <a:avLst/>
          </a:prstGeom>
          <a:noFill/>
        </p:spPr>
        <p:txBody>
          <a:bodyPr wrap="square" rtlCol="0" anchor="ctr">
            <a:spAutoFit/>
          </a:bodyPr>
          <a:lstStyle/>
          <a:p>
            <a:pPr marL="17780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1">
                    <a:lumMod val="75000"/>
                  </a:schemeClr>
                </a:solidFill>
                <a:effectLst/>
                <a:uLnTx/>
                <a:uFillTx/>
              </a:rPr>
              <a:t>Highlights 2025</a:t>
            </a:r>
          </a:p>
        </p:txBody>
      </p:sp>
      <p:pic>
        <p:nvPicPr>
          <p:cNvPr id="18" name="Graphic 17">
            <a:extLst>
              <a:ext uri="{FF2B5EF4-FFF2-40B4-BE49-F238E27FC236}">
                <a16:creationId xmlns:a16="http://schemas.microsoft.com/office/drawing/2014/main" id="{C32D1887-4A1B-4764-8181-5EFA83251F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1769279" y="1089539"/>
            <a:ext cx="1358496" cy="706203"/>
          </a:xfrm>
          <a:prstGeom prst="rect">
            <a:avLst/>
          </a:prstGeom>
        </p:spPr>
      </p:pic>
    </p:spTree>
    <p:extLst>
      <p:ext uri="{BB962C8B-B14F-4D97-AF65-F5344CB8AC3E}">
        <p14:creationId xmlns:p14="http://schemas.microsoft.com/office/powerpoint/2010/main" val="4093419209"/>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Rectangle 333"/>
          <p:cNvSpPr/>
          <p:nvPr/>
        </p:nvSpPr>
        <p:spPr>
          <a:xfrm>
            <a:off x="1534885" y="2198670"/>
            <a:ext cx="9122229" cy="3996213"/>
          </a:xfrm>
          <a:prstGeom prst="rect">
            <a:avLst/>
          </a:prstGeom>
          <a:solidFill>
            <a:srgbClr val="EDF9E7"/>
          </a:solid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marR="0" lvl="0" indent="74613" algn="l" defTabSz="914400" rtl="0" eaLnBrk="1" fontAlgn="auto" latinLnBrk="0" hangingPunct="1">
              <a:lnSpc>
                <a:spcPct val="100000"/>
              </a:lnSpc>
              <a:spcBef>
                <a:spcPts val="624"/>
              </a:spcBef>
              <a:spcAft>
                <a:spcPts val="425"/>
              </a:spcAft>
              <a:buClr>
                <a:srgbClr val="000000"/>
              </a:buClr>
              <a:buSzPct val="45000"/>
              <a:tabLst/>
              <a:defRPr/>
            </a:pPr>
            <a:r>
              <a:rPr kumimoji="0" lang="en-GB" sz="1800" b="1" i="0" u="none" strike="noStrike" kern="1200" cap="none" spc="-1" normalizeH="0" baseline="0" noProof="0" dirty="0">
                <a:ln>
                  <a:noFill/>
                </a:ln>
                <a:solidFill>
                  <a:srgbClr val="132577"/>
                </a:solidFill>
                <a:effectLst/>
                <a:uLnTx/>
                <a:uFillTx/>
                <a:latin typeface="Arial"/>
                <a:ea typeface="+mn-ea"/>
                <a:cs typeface="+mn-cs"/>
              </a:rPr>
              <a:t>BLISS conversion</a:t>
            </a:r>
          </a:p>
          <a:p>
            <a:pPr marL="820738" indent="-285750">
              <a:spcBef>
                <a:spcPts val="624"/>
              </a:spcBef>
              <a:spcAft>
                <a:spcPts val="425"/>
              </a:spcAft>
              <a:buClr>
                <a:srgbClr val="000000"/>
              </a:buClr>
              <a:buSzPct val="90000"/>
              <a:buFont typeface="Wingdings" panose="05000000000000000000" pitchFamily="2" charset="2"/>
              <a:buChar char="§"/>
              <a:defRPr/>
            </a:pPr>
            <a:r>
              <a:rPr lang="es-ES" spc="-1" dirty="0" err="1">
                <a:solidFill>
                  <a:srgbClr val="132577"/>
                </a:solidFill>
                <a:latin typeface="Arial"/>
              </a:rPr>
              <a:t>bliss</a:t>
            </a:r>
            <a:r>
              <a:rPr lang="es-ES" spc="-1" dirty="0">
                <a:solidFill>
                  <a:srgbClr val="132577"/>
                </a:solidFill>
                <a:latin typeface="Arial"/>
              </a:rPr>
              <a:t> conversión </a:t>
            </a:r>
            <a:r>
              <a:rPr lang="es-ES" spc="-1" dirty="0" err="1">
                <a:solidFill>
                  <a:srgbClr val="132577"/>
                </a:solidFill>
                <a:latin typeface="Arial"/>
              </a:rPr>
              <a:t>for</a:t>
            </a:r>
            <a:r>
              <a:rPr lang="es-ES" spc="-1" dirty="0">
                <a:solidFill>
                  <a:srgbClr val="132577"/>
                </a:solidFill>
                <a:latin typeface="Arial"/>
              </a:rPr>
              <a:t> </a:t>
            </a:r>
            <a:r>
              <a:rPr lang="en-US" spc="-1" dirty="0">
                <a:solidFill>
                  <a:srgbClr val="132577"/>
                </a:solidFill>
                <a:latin typeface="Arial"/>
              </a:rPr>
              <a:t>ID12, ID20, ID32, BM20, BM25 and BM30. Ongoing ID16A, ID16B</a:t>
            </a:r>
            <a:endParaRPr lang="en-GB" spc="-1" dirty="0">
              <a:solidFill>
                <a:srgbClr val="132577"/>
              </a:solidFill>
              <a:latin typeface="Arial"/>
            </a:endParaRPr>
          </a:p>
          <a:p>
            <a:pPr marL="820738" indent="-285750">
              <a:spcBef>
                <a:spcPts val="624"/>
              </a:spcBef>
              <a:spcAft>
                <a:spcPts val="425"/>
              </a:spcAft>
              <a:buClr>
                <a:srgbClr val="000000"/>
              </a:buClr>
              <a:buSzPct val="90000"/>
              <a:buFont typeface="Wingdings" panose="05000000000000000000" pitchFamily="2" charset="2"/>
              <a:buChar char="§"/>
              <a:defRPr/>
            </a:pPr>
            <a:r>
              <a:rPr lang="en-GB" spc="-1" dirty="0">
                <a:solidFill>
                  <a:srgbClr val="132577"/>
                </a:solidFill>
                <a:latin typeface="Arial"/>
              </a:rPr>
              <a:t>All ESRF beamlines have BLISS installed (last conversions ongoing)</a:t>
            </a:r>
          </a:p>
          <a:p>
            <a:pPr marL="360363">
              <a:spcBef>
                <a:spcPts val="624"/>
              </a:spcBef>
              <a:spcAft>
                <a:spcPts val="425"/>
              </a:spcAft>
              <a:buClr>
                <a:srgbClr val="000000"/>
              </a:buClr>
              <a:buSzPct val="90000"/>
              <a:defRPr/>
            </a:pPr>
            <a:r>
              <a:rPr lang="en-GB" b="1" spc="-1" dirty="0">
                <a:solidFill>
                  <a:srgbClr val="132577"/>
                </a:solidFill>
                <a:latin typeface="Arial"/>
              </a:rPr>
              <a:t>Instrumentation</a:t>
            </a:r>
          </a:p>
          <a:p>
            <a:pPr marL="820738" indent="-285750">
              <a:spcBef>
                <a:spcPts val="624"/>
              </a:spcBef>
              <a:spcAft>
                <a:spcPts val="425"/>
              </a:spcAft>
              <a:buClr>
                <a:srgbClr val="000000"/>
              </a:buClr>
              <a:buSzPct val="90000"/>
              <a:buFont typeface="Wingdings" panose="05000000000000000000" pitchFamily="2" charset="2"/>
              <a:buChar char="§"/>
              <a:defRPr/>
            </a:pPr>
            <a:r>
              <a:rPr lang="en-GB" spc="-1" dirty="0">
                <a:solidFill>
                  <a:srgbClr val="132577"/>
                </a:solidFill>
                <a:latin typeface="Arial"/>
              </a:rPr>
              <a:t>DCM</a:t>
            </a:r>
          </a:p>
          <a:p>
            <a:pPr marL="820738" indent="-285750">
              <a:spcBef>
                <a:spcPts val="624"/>
              </a:spcBef>
              <a:spcAft>
                <a:spcPts val="425"/>
              </a:spcAft>
              <a:buClr>
                <a:srgbClr val="000000"/>
              </a:buClr>
              <a:buSzPct val="90000"/>
              <a:buFont typeface="Wingdings" panose="05000000000000000000" pitchFamily="2" charset="2"/>
              <a:buChar char="§"/>
              <a:defRPr/>
            </a:pPr>
            <a:r>
              <a:rPr lang="en-GB" spc="-1" dirty="0">
                <a:solidFill>
                  <a:srgbClr val="132577"/>
                </a:solidFill>
                <a:latin typeface="Arial"/>
              </a:rPr>
              <a:t>Mono-undulator sync / undulator trajectories with </a:t>
            </a:r>
            <a:r>
              <a:rPr lang="en-GB" spc="-1" dirty="0" err="1">
                <a:solidFill>
                  <a:srgbClr val="132577"/>
                </a:solidFill>
                <a:latin typeface="Arial"/>
              </a:rPr>
              <a:t>IcePAP</a:t>
            </a:r>
            <a:endParaRPr lang="en-GB" spc="-1" dirty="0">
              <a:solidFill>
                <a:srgbClr val="132577"/>
              </a:solidFill>
              <a:latin typeface="Arial"/>
            </a:endParaRPr>
          </a:p>
          <a:p>
            <a:pPr marL="820738" indent="-285750">
              <a:spcBef>
                <a:spcPts val="624"/>
              </a:spcBef>
              <a:spcAft>
                <a:spcPts val="425"/>
              </a:spcAft>
              <a:buClr>
                <a:srgbClr val="000000"/>
              </a:buClr>
              <a:buSzPct val="90000"/>
              <a:buFont typeface="Wingdings" panose="05000000000000000000" pitchFamily="2" charset="2"/>
              <a:buChar char="§"/>
              <a:defRPr/>
            </a:pPr>
            <a:r>
              <a:rPr lang="en-GB" spc="-1" dirty="0" err="1">
                <a:solidFill>
                  <a:srgbClr val="132577"/>
                </a:solidFill>
                <a:latin typeface="Arial"/>
              </a:rPr>
              <a:t>Maestrio</a:t>
            </a:r>
            <a:endParaRPr lang="en-GB" spc="-1" dirty="0">
              <a:solidFill>
                <a:srgbClr val="132577"/>
              </a:solidFill>
              <a:latin typeface="Arial"/>
            </a:endParaRPr>
          </a:p>
          <a:p>
            <a:pPr marL="820738" indent="-285750">
              <a:spcBef>
                <a:spcPts val="624"/>
              </a:spcBef>
              <a:spcAft>
                <a:spcPts val="425"/>
              </a:spcAft>
              <a:buClr>
                <a:srgbClr val="000000"/>
              </a:buClr>
              <a:buSzPct val="90000"/>
              <a:buFont typeface="Wingdings" panose="05000000000000000000" pitchFamily="2" charset="2"/>
              <a:buChar char="§"/>
              <a:defRPr/>
            </a:pPr>
            <a:r>
              <a:rPr lang="en-GB" spc="-1" dirty="0">
                <a:solidFill>
                  <a:srgbClr val="132577"/>
                </a:solidFill>
                <a:latin typeface="Arial"/>
              </a:rPr>
              <a:t>Sample stages (ID15A, BM18…)</a:t>
            </a:r>
          </a:p>
          <a:p>
            <a:pPr marL="820738" indent="-285750">
              <a:spcBef>
                <a:spcPts val="624"/>
              </a:spcBef>
              <a:spcAft>
                <a:spcPts val="425"/>
              </a:spcAft>
              <a:buClr>
                <a:srgbClr val="000000"/>
              </a:buClr>
              <a:buSzPct val="90000"/>
              <a:buFont typeface="Wingdings" panose="05000000000000000000" pitchFamily="2" charset="2"/>
              <a:buChar char="§"/>
              <a:defRPr/>
            </a:pPr>
            <a:r>
              <a:rPr lang="en-GB" spc="-1" dirty="0">
                <a:solidFill>
                  <a:srgbClr val="132577"/>
                </a:solidFill>
                <a:latin typeface="Arial"/>
              </a:rPr>
              <a:t>Various scanning features and hardware support</a:t>
            </a:r>
          </a:p>
        </p:txBody>
      </p:sp>
      <p:sp>
        <p:nvSpPr>
          <p:cNvPr id="331" name="PlaceHolder 1"/>
          <p:cNvSpPr>
            <a:spLocks noGrp="1"/>
          </p:cNvSpPr>
          <p:nvPr>
            <p:ph type="title"/>
          </p:nvPr>
        </p:nvSpPr>
        <p:spPr>
          <a:xfrm>
            <a:off x="969480" y="126000"/>
            <a:ext cx="10975680" cy="489960"/>
          </a:xfrm>
          <a:prstGeom prst="rect">
            <a:avLst/>
          </a:prstGeom>
          <a:solidFill>
            <a:schemeClr val="accent1"/>
          </a:solidFill>
          <a:ln w="0">
            <a:noFill/>
          </a:ln>
        </p:spPr>
        <p:txBody>
          <a:bodyPr lIns="72000" tIns="0" rIns="72000" bIns="0" anchor="ctr">
            <a:noAutofit/>
          </a:bodyPr>
          <a:lstStyle/>
          <a:p>
            <a:pPr indent="0" defTabSz="914400">
              <a:lnSpc>
                <a:spcPct val="100000"/>
              </a:lnSpc>
              <a:buNone/>
              <a:tabLst>
                <a:tab pos="0" algn="l"/>
              </a:tabLst>
            </a:pPr>
            <a:r>
              <a:rPr lang="en-US" sz="1600" b="1" strike="noStrike" cap="all" spc="-1" dirty="0">
                <a:solidFill>
                  <a:schemeClr val="lt1"/>
                </a:solidFill>
                <a:latin typeface="Arial"/>
              </a:rPr>
              <a:t>Bliss</a:t>
            </a:r>
            <a:endParaRPr lang="fr-FR" sz="1600" b="0" strike="noStrike" spc="-1" dirty="0">
              <a:solidFill>
                <a:srgbClr val="FFFFFF"/>
              </a:solidFill>
              <a:latin typeface="Arial"/>
            </a:endParaRPr>
          </a:p>
        </p:txBody>
      </p:sp>
      <p:sp>
        <p:nvSpPr>
          <p:cNvPr id="332" name="PlaceHolder 2"/>
          <p:cNvSpPr>
            <a:spLocks noGrp="1"/>
          </p:cNvSpPr>
          <p:nvPr>
            <p:ph type="sldNum" idx="33"/>
          </p:nvPr>
        </p:nvSpPr>
        <p:spPr>
          <a:xfrm>
            <a:off x="239400" y="6483600"/>
            <a:ext cx="544680" cy="205560"/>
          </a:xfrm>
          <a:prstGeom prst="rect">
            <a:avLst/>
          </a:prstGeom>
          <a:noFill/>
          <a:ln w="0">
            <a:noFill/>
          </a:ln>
        </p:spPr>
        <p:txBody>
          <a:bodyPr lIns="0" tIns="0" rIns="0" bIns="0" anchor="b">
            <a:noAutofit/>
          </a:bodyPr>
          <a:lstStyle>
            <a:lvl1pPr indent="0" defTabSz="914400">
              <a:lnSpc>
                <a:spcPct val="100000"/>
              </a:lnSpc>
              <a:buNone/>
              <a:tabLst>
                <a:tab pos="0" algn="l"/>
              </a:tabLst>
              <a:defRPr lang="en-GB" sz="800" b="1" strike="noStrike" spc="-1">
                <a:solidFill>
                  <a:schemeClr val="dk2"/>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GB" sz="800" b="1" i="0" u="none" strike="noStrike" kern="1200" cap="none" spc="-1" normalizeH="0" baseline="0" noProof="0">
                <a:ln>
                  <a:noFill/>
                </a:ln>
                <a:solidFill>
                  <a:srgbClr val="132577"/>
                </a:solidFill>
                <a:effectLst/>
                <a:uLnTx/>
                <a:uFillTx/>
                <a:latin typeface="Arial"/>
                <a:ea typeface="+mn-ea"/>
                <a:cs typeface="+mn-cs"/>
              </a:rPr>
              <a:t>Page </a:t>
            </a:r>
            <a:fld id="{0B3CF34E-EA7D-4302-B263-8C7D36E5CB08}" type="slidenum">
              <a:rPr kumimoji="0" lang="en-GB" sz="800" b="1" i="0" u="none" strike="noStrike" kern="1200" cap="none" spc="-1" normalizeH="0" baseline="0" noProof="0">
                <a:ln>
                  <a:noFill/>
                </a:ln>
                <a:solidFill>
                  <a:srgbClr val="13257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0" algn="l"/>
                </a:tabLst>
                <a:defRPr/>
              </a:pPr>
              <a:t>19</a:t>
            </a:fld>
            <a:endParaRPr kumimoji="0" lang="fr-FR" sz="800" b="0" i="0" u="none" strike="noStrike" kern="1200" cap="none" spc="-1" normalizeH="0" baseline="0" noProof="0">
              <a:ln>
                <a:noFill/>
              </a:ln>
              <a:solidFill>
                <a:srgbClr val="000000"/>
              </a:solidFill>
              <a:effectLst/>
              <a:uLnTx/>
              <a:uFillTx/>
              <a:latin typeface="Times New Roman"/>
              <a:ea typeface="+mn-ea"/>
              <a:cs typeface="+mn-cs"/>
            </a:endParaRPr>
          </a:p>
        </p:txBody>
      </p:sp>
      <p:sp>
        <p:nvSpPr>
          <p:cNvPr id="13" name="Flowchart: Process 12">
            <a:extLst>
              <a:ext uri="{FF2B5EF4-FFF2-40B4-BE49-F238E27FC236}">
                <a16:creationId xmlns:a16="http://schemas.microsoft.com/office/drawing/2014/main" id="{F591846E-556D-4DD0-9CD4-ADD0D6657F9B}"/>
              </a:ext>
            </a:extLst>
          </p:cNvPr>
          <p:cNvSpPr/>
          <p:nvPr/>
        </p:nvSpPr>
        <p:spPr bwMode="auto">
          <a:xfrm>
            <a:off x="1534885" y="1009082"/>
            <a:ext cx="9122229" cy="900475"/>
          </a:xfrm>
          <a:prstGeom prst="flowChartProcess">
            <a:avLst/>
          </a:prstGeom>
          <a:solidFill>
            <a:schemeClr val="bg2">
              <a:lumMod val="60000"/>
              <a:lumOff val="40000"/>
            </a:schemeClr>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 name="Arrow: Pentagon 15">
            <a:extLst>
              <a:ext uri="{FF2B5EF4-FFF2-40B4-BE49-F238E27FC236}">
                <a16:creationId xmlns:a16="http://schemas.microsoft.com/office/drawing/2014/main" id="{C3482ABD-3220-4015-AA66-A6834D729748}"/>
              </a:ext>
            </a:extLst>
          </p:cNvPr>
          <p:cNvSpPr/>
          <p:nvPr/>
        </p:nvSpPr>
        <p:spPr bwMode="auto">
          <a:xfrm>
            <a:off x="1534885" y="1009082"/>
            <a:ext cx="2405743" cy="911182"/>
          </a:xfrm>
          <a:prstGeom prst="homePlate">
            <a:avLst/>
          </a:prstGeom>
          <a:solidFill>
            <a:sysClr val="window" lastClr="FFFFFF"/>
          </a:solidFill>
          <a:ln w="25400" cap="flat" cmpd="sng" algn="ctr">
            <a:solidFill>
              <a:srgbClr val="B3BFF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EC1BA506-C55C-4A42-A03B-807CF8C9CCB2}"/>
              </a:ext>
            </a:extLst>
          </p:cNvPr>
          <p:cNvSpPr txBox="1"/>
          <p:nvPr/>
        </p:nvSpPr>
        <p:spPr bwMode="auto">
          <a:xfrm>
            <a:off x="3855330" y="1221047"/>
            <a:ext cx="6183085" cy="461665"/>
          </a:xfrm>
          <a:prstGeom prst="rect">
            <a:avLst/>
          </a:prstGeom>
          <a:noFill/>
        </p:spPr>
        <p:txBody>
          <a:bodyPr wrap="square" rtlCol="0" anchor="ctr">
            <a:spAutoFit/>
          </a:bodyPr>
          <a:lstStyle/>
          <a:p>
            <a:pPr marL="17780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1">
                    <a:lumMod val="75000"/>
                  </a:schemeClr>
                </a:solidFill>
                <a:effectLst/>
                <a:uLnTx/>
                <a:uFillTx/>
              </a:rPr>
              <a:t>Highlights 2025</a:t>
            </a:r>
          </a:p>
        </p:txBody>
      </p:sp>
      <p:pic>
        <p:nvPicPr>
          <p:cNvPr id="18" name="Graphic 17">
            <a:extLst>
              <a:ext uri="{FF2B5EF4-FFF2-40B4-BE49-F238E27FC236}">
                <a16:creationId xmlns:a16="http://schemas.microsoft.com/office/drawing/2014/main" id="{C32D1887-4A1B-4764-8181-5EFA83251F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1769279" y="1089539"/>
            <a:ext cx="1358496" cy="706203"/>
          </a:xfrm>
          <a:prstGeom prst="rect">
            <a:avLst/>
          </a:prstGeom>
        </p:spPr>
      </p:pic>
      <p:sp>
        <p:nvSpPr>
          <p:cNvPr id="11" name="Footer Placeholder 1">
            <a:extLst>
              <a:ext uri="{FF2B5EF4-FFF2-40B4-BE49-F238E27FC236}">
                <a16:creationId xmlns:a16="http://schemas.microsoft.com/office/drawing/2014/main" id="{2EF83D91-ED6A-4FEF-9442-2D6D3A38D0D6}"/>
              </a:ext>
            </a:extLst>
          </p:cNvPr>
          <p:cNvSpPr txBox="1">
            <a:spLocks/>
          </p:cNvSpPr>
          <p:nvPr/>
        </p:nvSpPr>
        <p:spPr>
          <a:xfrm>
            <a:off x="784080" y="6494481"/>
            <a:ext cx="8153640" cy="205920"/>
          </a:xfrm>
          <a:prstGeom prst="rect">
            <a:avLst/>
          </a:prstGeom>
          <a:noFill/>
          <a:ln w="0">
            <a:noFill/>
          </a:ln>
        </p:spPr>
        <p:txBody>
          <a:bodyPr lIns="0" tIns="0" rIns="0" bIns="0" anchor="b">
            <a:noAutofit/>
          </a:bodyPr>
          <a:lstStyle>
            <a:defPPr>
              <a:defRPr lang="en-US"/>
            </a:defPPr>
            <a:lvl1pPr marL="0" indent="0" algn="l" defTabSz="914400" rtl="0" eaLnBrk="1" latinLnBrk="0" hangingPunct="1">
              <a:lnSpc>
                <a:spcPct val="100000"/>
              </a:lnSpc>
              <a:buNone/>
              <a:tabLst>
                <a:tab pos="0" algn="l"/>
              </a:tabLst>
              <a:defRPr lang="fr-FR" sz="800" b="1" strike="noStrike" kern="1200" spc="-1">
                <a:solidFill>
                  <a:schemeClr val="dk2"/>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ISDD Away Day – 24 Oct 2025 - SWG</a:t>
            </a:r>
          </a:p>
        </p:txBody>
      </p:sp>
    </p:spTree>
    <p:extLst>
      <p:ext uri="{BB962C8B-B14F-4D97-AF65-F5344CB8AC3E}">
        <p14:creationId xmlns:p14="http://schemas.microsoft.com/office/powerpoint/2010/main" val="178429156"/>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FDD9EB-8F86-4D55-BAED-57D4C4DA8F4B}"/>
              </a:ext>
            </a:extLst>
          </p:cNvPr>
          <p:cNvSpPr>
            <a:spLocks noGrp="1"/>
          </p:cNvSpPr>
          <p:nvPr>
            <p:ph type="sldNum" idx="2"/>
          </p:nvPr>
        </p:nvSpPr>
        <p:spPr/>
        <p:txBody>
          <a:bodyPr/>
          <a:lstStyle/>
          <a:p>
            <a:fld id="{CBB32569-8F9A-41DF-804A-A467FF9D0B9D}" type="slidenum">
              <a:rPr lang="en-US" smtClean="0"/>
              <a:t>2</a:t>
            </a:fld>
            <a:endParaRPr lang="en-US"/>
          </a:p>
        </p:txBody>
      </p:sp>
      <p:sp>
        <p:nvSpPr>
          <p:cNvPr id="4" name="PlaceHolder 1">
            <a:extLst>
              <a:ext uri="{FF2B5EF4-FFF2-40B4-BE49-F238E27FC236}">
                <a16:creationId xmlns:a16="http://schemas.microsoft.com/office/drawing/2014/main" id="{F33EE518-C1CE-4ACB-81F0-7C6724A525E5}"/>
              </a:ext>
            </a:extLst>
          </p:cNvPr>
          <p:cNvSpPr txBox="1">
            <a:spLocks/>
          </p:cNvSpPr>
          <p:nvPr/>
        </p:nvSpPr>
        <p:spPr>
          <a:xfrm>
            <a:off x="969480" y="126000"/>
            <a:ext cx="10975320" cy="489600"/>
          </a:xfrm>
          <a:prstGeom prst="rect">
            <a:avLst/>
          </a:prstGeom>
          <a:solidFill>
            <a:schemeClr val="accent1"/>
          </a:solidFill>
          <a:ln w="0">
            <a:noFill/>
          </a:ln>
        </p:spPr>
        <p:txBody>
          <a:bodyPr lIns="72000" tIns="0" rIns="7200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GB" sz="1600" b="1" cap="all" spc="-1" dirty="0">
                <a:solidFill>
                  <a:schemeClr val="lt1"/>
                </a:solidFill>
                <a:latin typeface="Arial"/>
              </a:rPr>
              <a:t>New paths </a:t>
            </a:r>
          </a:p>
        </p:txBody>
      </p:sp>
      <p:sp>
        <p:nvSpPr>
          <p:cNvPr id="5" name="Rectangle 4">
            <a:extLst>
              <a:ext uri="{FF2B5EF4-FFF2-40B4-BE49-F238E27FC236}">
                <a16:creationId xmlns:a16="http://schemas.microsoft.com/office/drawing/2014/main" id="{53CF4F77-414F-4B74-8B82-59FC6E93E9F7}"/>
              </a:ext>
            </a:extLst>
          </p:cNvPr>
          <p:cNvSpPr/>
          <p:nvPr/>
        </p:nvSpPr>
        <p:spPr>
          <a:xfrm>
            <a:off x="3130850" y="2707152"/>
            <a:ext cx="2266685" cy="307777"/>
          </a:xfrm>
          <a:prstGeom prst="rect">
            <a:avLst/>
          </a:prstGeom>
        </p:spPr>
        <p:txBody>
          <a:bodyPr wrap="square">
            <a:spAutoFit/>
          </a:bodyPr>
          <a:lstStyle/>
          <a:p>
            <a:r>
              <a:rPr lang="es-ES" sz="1400" b="1" dirty="0" err="1"/>
              <a:t>Mael</a:t>
            </a:r>
            <a:r>
              <a:rPr lang="es-ES" sz="1400" b="1" dirty="0"/>
              <a:t> </a:t>
            </a:r>
            <a:r>
              <a:rPr lang="es-ES" sz="1400" b="1" dirty="0" err="1"/>
              <a:t>Gaonach</a:t>
            </a:r>
            <a:endParaRPr lang="es-ES" sz="1400" b="1" dirty="0"/>
          </a:p>
        </p:txBody>
      </p:sp>
      <p:pic>
        <p:nvPicPr>
          <p:cNvPr id="6" name="Picture 5">
            <a:extLst>
              <a:ext uri="{FF2B5EF4-FFF2-40B4-BE49-F238E27FC236}">
                <a16:creationId xmlns:a16="http://schemas.microsoft.com/office/drawing/2014/main" id="{C3D35A25-CE79-40A3-8EFD-A039CFC0B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9630" y="4019979"/>
            <a:ext cx="1960097" cy="1470073"/>
          </a:xfrm>
          <a:prstGeom prst="rect">
            <a:avLst/>
          </a:prstGeom>
          <a:noFill/>
          <a:ln w="19050">
            <a:noFill/>
          </a:ln>
        </p:spPr>
      </p:pic>
      <p:pic>
        <p:nvPicPr>
          <p:cNvPr id="7" name="Picture 6">
            <a:extLst>
              <a:ext uri="{FF2B5EF4-FFF2-40B4-BE49-F238E27FC236}">
                <a16:creationId xmlns:a16="http://schemas.microsoft.com/office/drawing/2014/main" id="{57FE62A8-A6FB-4947-8C8C-00FF986A4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7440" y="1341519"/>
            <a:ext cx="1762594" cy="1321946"/>
          </a:xfrm>
          <a:prstGeom prst="rect">
            <a:avLst/>
          </a:prstGeom>
          <a:noFill/>
          <a:ln w="19050">
            <a:solidFill>
              <a:schemeClr val="accent1"/>
            </a:solidFill>
          </a:ln>
        </p:spPr>
      </p:pic>
      <p:pic>
        <p:nvPicPr>
          <p:cNvPr id="8" name="Picture 16">
            <a:extLst>
              <a:ext uri="{FF2B5EF4-FFF2-40B4-BE49-F238E27FC236}">
                <a16:creationId xmlns:a16="http://schemas.microsoft.com/office/drawing/2014/main" id="{1ABA014B-E4DE-44A8-B3AB-D52A29DE3D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41"/>
          <a:stretch/>
        </p:blipFill>
        <p:spPr>
          <a:xfrm>
            <a:off x="3209439" y="1341519"/>
            <a:ext cx="1865993" cy="1321946"/>
          </a:xfrm>
          <a:prstGeom prst="rect">
            <a:avLst/>
          </a:prstGeom>
          <a:noFill/>
          <a:ln w="19050">
            <a:solidFill>
              <a:schemeClr val="accent1"/>
            </a:solidFill>
          </a:ln>
        </p:spPr>
      </p:pic>
      <p:sp>
        <p:nvSpPr>
          <p:cNvPr id="9" name="Rectangle 8">
            <a:extLst>
              <a:ext uri="{FF2B5EF4-FFF2-40B4-BE49-F238E27FC236}">
                <a16:creationId xmlns:a16="http://schemas.microsoft.com/office/drawing/2014/main" id="{F9252654-8970-4FA0-9D6C-F03364DF5D40}"/>
              </a:ext>
            </a:extLst>
          </p:cNvPr>
          <p:cNvSpPr/>
          <p:nvPr/>
        </p:nvSpPr>
        <p:spPr>
          <a:xfrm>
            <a:off x="4855385" y="5490052"/>
            <a:ext cx="3164649" cy="307777"/>
          </a:xfrm>
          <a:prstGeom prst="rect">
            <a:avLst/>
          </a:prstGeom>
        </p:spPr>
        <p:txBody>
          <a:bodyPr wrap="none">
            <a:spAutoFit/>
          </a:bodyPr>
          <a:lstStyle/>
          <a:p>
            <a:r>
              <a:rPr lang="es-ES" sz="1400" b="1" dirty="0"/>
              <a:t>Holger </a:t>
            </a:r>
            <a:r>
              <a:rPr lang="es-ES" sz="1400" b="1" dirty="0" err="1"/>
              <a:t>Witsch</a:t>
            </a:r>
            <a:r>
              <a:rPr lang="es-ES" sz="1400" b="1" dirty="0"/>
              <a:t> </a:t>
            </a:r>
            <a:r>
              <a:rPr lang="es-ES" sz="1400" i="1" dirty="0"/>
              <a:t>(</a:t>
            </a:r>
            <a:r>
              <a:rPr lang="es-ES" sz="1400" i="1" dirty="0" err="1"/>
              <a:t>preparing</a:t>
            </a:r>
            <a:r>
              <a:rPr lang="es-ES" sz="1400" i="1" dirty="0"/>
              <a:t> </a:t>
            </a:r>
            <a:r>
              <a:rPr lang="es-ES" sz="1400" i="1" dirty="0" err="1"/>
              <a:t>retirement</a:t>
            </a:r>
            <a:r>
              <a:rPr lang="es-ES" sz="1400" b="1" dirty="0"/>
              <a:t>)</a:t>
            </a:r>
          </a:p>
        </p:txBody>
      </p:sp>
      <p:sp>
        <p:nvSpPr>
          <p:cNvPr id="10" name="Rectangle 9">
            <a:extLst>
              <a:ext uri="{FF2B5EF4-FFF2-40B4-BE49-F238E27FC236}">
                <a16:creationId xmlns:a16="http://schemas.microsoft.com/office/drawing/2014/main" id="{D1665BC9-3DBC-4B7E-8775-CE4BB3A2D931}"/>
              </a:ext>
            </a:extLst>
          </p:cNvPr>
          <p:cNvSpPr/>
          <p:nvPr/>
        </p:nvSpPr>
        <p:spPr>
          <a:xfrm>
            <a:off x="6230700" y="2707151"/>
            <a:ext cx="1487908" cy="307777"/>
          </a:xfrm>
          <a:prstGeom prst="rect">
            <a:avLst/>
          </a:prstGeom>
        </p:spPr>
        <p:txBody>
          <a:bodyPr wrap="none">
            <a:spAutoFit/>
          </a:bodyPr>
          <a:lstStyle/>
          <a:p>
            <a:r>
              <a:rPr lang="es-ES" sz="1400" b="1" dirty="0" err="1"/>
              <a:t>Matias</a:t>
            </a:r>
            <a:r>
              <a:rPr lang="es-ES" sz="1400" b="1" dirty="0"/>
              <a:t> Guijarro</a:t>
            </a:r>
          </a:p>
        </p:txBody>
      </p:sp>
      <p:sp>
        <p:nvSpPr>
          <p:cNvPr id="11" name="Footer Placeholder 1">
            <a:extLst>
              <a:ext uri="{FF2B5EF4-FFF2-40B4-BE49-F238E27FC236}">
                <a16:creationId xmlns:a16="http://schemas.microsoft.com/office/drawing/2014/main" id="{E9CE86B8-B35C-447C-A57F-56286CAB4E2B}"/>
              </a:ext>
            </a:extLst>
          </p:cNvPr>
          <p:cNvSpPr txBox="1">
            <a:spLocks/>
          </p:cNvSpPr>
          <p:nvPr/>
        </p:nvSpPr>
        <p:spPr>
          <a:xfrm>
            <a:off x="511920" y="6483600"/>
            <a:ext cx="8153640" cy="205920"/>
          </a:xfrm>
          <a:prstGeom prst="rect">
            <a:avLst/>
          </a:prstGeom>
          <a:noFill/>
          <a:ln w="0">
            <a:noFill/>
          </a:ln>
        </p:spPr>
        <p:txBody>
          <a:bodyPr lIns="0" tIns="0" rIns="0" bIns="0" anchor="b">
            <a:noAutofit/>
          </a:bodyPr>
          <a:lstStyle>
            <a:defPPr>
              <a:defRPr lang="en-US"/>
            </a:defPPr>
            <a:lvl1pPr marL="0" indent="0" algn="l" defTabSz="914400" rtl="0" eaLnBrk="1" latinLnBrk="0" hangingPunct="1">
              <a:lnSpc>
                <a:spcPct val="100000"/>
              </a:lnSpc>
              <a:buNone/>
              <a:tabLst>
                <a:tab pos="0" algn="l"/>
              </a:tabLst>
              <a:defRPr lang="fr-FR" sz="800" b="1" strike="noStrike" kern="1200" spc="-1">
                <a:solidFill>
                  <a:schemeClr val="dk2"/>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ISDD Away Day – 24 Oct 2025 - SWG</a:t>
            </a:r>
          </a:p>
        </p:txBody>
      </p:sp>
    </p:spTree>
    <p:extLst>
      <p:ext uri="{BB962C8B-B14F-4D97-AF65-F5344CB8AC3E}">
        <p14:creationId xmlns:p14="http://schemas.microsoft.com/office/powerpoint/2010/main" val="1212646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p:cNvSpPr>
          <p:nvPr>
            <p:ph type="title"/>
          </p:nvPr>
        </p:nvSpPr>
        <p:spPr>
          <a:xfrm>
            <a:off x="969480" y="126000"/>
            <a:ext cx="10975680" cy="489960"/>
          </a:xfrm>
          <a:prstGeom prst="rect">
            <a:avLst/>
          </a:prstGeom>
          <a:solidFill>
            <a:schemeClr val="accent1"/>
          </a:solidFill>
          <a:ln w="0">
            <a:noFill/>
          </a:ln>
        </p:spPr>
        <p:txBody>
          <a:bodyPr lIns="72000" tIns="0" rIns="72000" bIns="0" anchor="ctr">
            <a:noAutofit/>
          </a:bodyPr>
          <a:lstStyle/>
          <a:p>
            <a:pPr indent="0" defTabSz="914400">
              <a:lnSpc>
                <a:spcPct val="100000"/>
              </a:lnSpc>
              <a:buNone/>
              <a:tabLst>
                <a:tab pos="0" algn="l"/>
              </a:tabLst>
            </a:pPr>
            <a:r>
              <a:rPr lang="en-US" sz="1600" b="1" strike="noStrike" cap="all" spc="-1" dirty="0" err="1">
                <a:solidFill>
                  <a:schemeClr val="lt1"/>
                </a:solidFill>
                <a:latin typeface="Arial"/>
              </a:rPr>
              <a:t>Ewoks</a:t>
            </a:r>
            <a:r>
              <a:rPr lang="en-US" sz="1600" b="1" strike="noStrike" cap="all" spc="-1" dirty="0">
                <a:solidFill>
                  <a:schemeClr val="lt1"/>
                </a:solidFill>
                <a:latin typeface="Arial"/>
              </a:rPr>
              <a:t>: an </a:t>
            </a:r>
            <a:r>
              <a:rPr lang="fr-FR" sz="1600" b="1" strike="noStrike" cap="all" spc="-1" dirty="0">
                <a:solidFill>
                  <a:schemeClr val="lt1"/>
                </a:solidFill>
                <a:latin typeface="Arial"/>
              </a:rPr>
              <a:t>Extensible </a:t>
            </a:r>
            <a:r>
              <a:rPr lang="fr-FR" sz="1600" b="1" strike="noStrike" cap="all" spc="-1" dirty="0" err="1">
                <a:solidFill>
                  <a:schemeClr val="lt1"/>
                </a:solidFill>
                <a:latin typeface="Arial"/>
              </a:rPr>
              <a:t>WOrKflow</a:t>
            </a:r>
            <a:r>
              <a:rPr lang="fr-FR" sz="1600" b="1" strike="noStrike" cap="all" spc="-1" dirty="0">
                <a:solidFill>
                  <a:schemeClr val="lt1"/>
                </a:solidFill>
                <a:latin typeface="Arial"/>
              </a:rPr>
              <a:t> System</a:t>
            </a:r>
            <a:endParaRPr lang="fr-FR" sz="1600" b="0" strike="noStrike" spc="-1" dirty="0">
              <a:solidFill>
                <a:srgbClr val="FFFFFF"/>
              </a:solidFill>
              <a:latin typeface="Arial"/>
            </a:endParaRPr>
          </a:p>
        </p:txBody>
      </p:sp>
      <p:sp>
        <p:nvSpPr>
          <p:cNvPr id="352" name="PlaceHolder 2"/>
          <p:cNvSpPr>
            <a:spLocks noGrp="1"/>
          </p:cNvSpPr>
          <p:nvPr>
            <p:ph type="sldNum" idx="36"/>
          </p:nvPr>
        </p:nvSpPr>
        <p:spPr>
          <a:xfrm>
            <a:off x="239400" y="6483600"/>
            <a:ext cx="544680" cy="205560"/>
          </a:xfrm>
          <a:prstGeom prst="rect">
            <a:avLst/>
          </a:prstGeom>
          <a:noFill/>
          <a:ln w="0">
            <a:noFill/>
          </a:ln>
        </p:spPr>
        <p:txBody>
          <a:bodyPr lIns="0" tIns="0" rIns="0" bIns="0" anchor="b">
            <a:noAutofit/>
          </a:bodyPr>
          <a:lstStyle>
            <a:lvl1pPr indent="0" defTabSz="914400">
              <a:lnSpc>
                <a:spcPct val="100000"/>
              </a:lnSpc>
              <a:buNone/>
              <a:tabLst>
                <a:tab pos="0" algn="l"/>
              </a:tabLst>
              <a:defRPr lang="en-GB" sz="800" b="1" strike="noStrike" spc="-1">
                <a:solidFill>
                  <a:schemeClr val="dk2"/>
                </a:solidFill>
                <a:latin typeface="Arial"/>
              </a:defRPr>
            </a:lvl1pPr>
          </a:lstStyle>
          <a:p>
            <a:pPr indent="0" defTabSz="914400">
              <a:lnSpc>
                <a:spcPct val="100000"/>
              </a:lnSpc>
              <a:buNone/>
              <a:tabLst>
                <a:tab pos="0" algn="l"/>
              </a:tabLst>
            </a:pPr>
            <a:r>
              <a:rPr lang="en-GB" sz="800" b="1" strike="noStrike" spc="-1">
                <a:solidFill>
                  <a:schemeClr val="dk2"/>
                </a:solidFill>
                <a:latin typeface="Arial"/>
              </a:rPr>
              <a:t>Page </a:t>
            </a:r>
            <a:fld id="{99C13127-53E0-4A01-956F-FA48B0AA475B}" type="slidenum">
              <a:rPr lang="en-GB" sz="800" b="1" strike="noStrike" spc="-1">
                <a:solidFill>
                  <a:schemeClr val="dk2"/>
                </a:solidFill>
                <a:latin typeface="Arial"/>
              </a:rPr>
              <a:t>20</a:t>
            </a:fld>
            <a:endParaRPr lang="fr-FR" sz="800" b="0" strike="noStrike" spc="-1">
              <a:solidFill>
                <a:srgbClr val="000000"/>
              </a:solidFill>
              <a:latin typeface="Times New Roman"/>
            </a:endParaRPr>
          </a:p>
        </p:txBody>
      </p:sp>
      <p:sp>
        <p:nvSpPr>
          <p:cNvPr id="353" name="Rectangle 3"/>
          <p:cNvSpPr/>
          <p:nvPr/>
        </p:nvSpPr>
        <p:spPr>
          <a:xfrm>
            <a:off x="929160" y="1506960"/>
            <a:ext cx="2656080" cy="639360"/>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lIns="0" tIns="0" rIns="0" bIns="0" anchor="ctr">
            <a:noAutofit/>
          </a:bodyPr>
          <a:lstStyle/>
          <a:p>
            <a:pPr algn="ctr" defTabSz="914400">
              <a:lnSpc>
                <a:spcPct val="100000"/>
              </a:lnSpc>
            </a:pPr>
            <a:r>
              <a:rPr lang="en-GB" sz="1700" b="1" strike="noStrike" spc="-1">
                <a:solidFill>
                  <a:schemeClr val="lt1"/>
                </a:solidFill>
                <a:latin typeface="Calibri"/>
                <a:ea typeface="Times New Roman"/>
              </a:rPr>
              <a:t>EBS higher flux &amp; coherence</a:t>
            </a:r>
            <a:endParaRPr lang="fr-FR" sz="1700" b="0" strike="noStrike" spc="-1">
              <a:solidFill>
                <a:srgbClr val="000000"/>
              </a:solidFill>
              <a:latin typeface="Arial"/>
            </a:endParaRPr>
          </a:p>
          <a:p>
            <a:pPr algn="ctr" defTabSz="914400">
              <a:lnSpc>
                <a:spcPct val="100000"/>
              </a:lnSpc>
            </a:pPr>
            <a:r>
              <a:rPr lang="en-GB" sz="1600" b="0" strike="noStrike" spc="-1">
                <a:solidFill>
                  <a:schemeClr val="lt1"/>
                </a:solidFill>
                <a:latin typeface="Calibri"/>
                <a:ea typeface="Times New Roman"/>
              </a:rPr>
              <a:t>10 to 100 increase in data flow</a:t>
            </a:r>
            <a:endParaRPr lang="fr-FR" sz="1600" b="0" strike="noStrike" spc="-1">
              <a:solidFill>
                <a:srgbClr val="000000"/>
              </a:solidFill>
              <a:latin typeface="Arial"/>
            </a:endParaRPr>
          </a:p>
        </p:txBody>
      </p:sp>
      <p:pic>
        <p:nvPicPr>
          <p:cNvPr id="356" name="Picture 355"/>
          <p:cNvPicPr/>
          <p:nvPr/>
        </p:nvPicPr>
        <p:blipFill>
          <a:blip r:embed="rId3"/>
          <a:stretch/>
        </p:blipFill>
        <p:spPr>
          <a:xfrm>
            <a:off x="5916949" y="974915"/>
            <a:ext cx="4758314" cy="5451701"/>
          </a:xfrm>
          <a:prstGeom prst="rect">
            <a:avLst/>
          </a:prstGeom>
          <a:ln w="0">
            <a:noFill/>
          </a:ln>
        </p:spPr>
      </p:pic>
      <p:sp>
        <p:nvSpPr>
          <p:cNvPr id="3" name="TextBox 2">
            <a:extLst>
              <a:ext uri="{FF2B5EF4-FFF2-40B4-BE49-F238E27FC236}">
                <a16:creationId xmlns:a16="http://schemas.microsoft.com/office/drawing/2014/main" id="{21DA5515-1623-461C-AAA4-866788E49CFA}"/>
              </a:ext>
            </a:extLst>
          </p:cNvPr>
          <p:cNvSpPr txBox="1"/>
          <p:nvPr/>
        </p:nvSpPr>
        <p:spPr>
          <a:xfrm>
            <a:off x="714464" y="1382029"/>
            <a:ext cx="4109156" cy="4801314"/>
          </a:xfrm>
          <a:prstGeom prst="rect">
            <a:avLst/>
          </a:prstGeom>
          <a:noFill/>
          <a:ln>
            <a:solidFill>
              <a:schemeClr val="accent1"/>
            </a:solidFill>
          </a:ln>
        </p:spPr>
        <p:txBody>
          <a:bodyPr wrap="square" rtlCol="0">
            <a:spAutoFit/>
          </a:bodyPr>
          <a:lstStyle/>
          <a:p>
            <a:endParaRPr lang="en-US" b="1" dirty="0"/>
          </a:p>
          <a:p>
            <a:endParaRPr lang="en-US" b="1" dirty="0"/>
          </a:p>
          <a:p>
            <a:r>
              <a:rPr lang="en-US" b="1" dirty="0"/>
              <a:t>Extensive data processing workflow system </a:t>
            </a:r>
          </a:p>
          <a:p>
            <a:endParaRPr lang="en-US" b="1" dirty="0"/>
          </a:p>
          <a:p>
            <a:r>
              <a:rPr lang="en-US" b="1" dirty="0"/>
              <a:t>Execution</a:t>
            </a:r>
          </a:p>
          <a:p>
            <a:pPr marL="742950" lvl="1" indent="-285750">
              <a:buFont typeface="Arial" panose="020B0604020202020204" pitchFamily="34" charset="0"/>
              <a:buChar char="•"/>
            </a:pPr>
            <a:r>
              <a:rPr lang="en-US" sz="1600" dirty="0"/>
              <a:t>Meta workflow system </a:t>
            </a:r>
          </a:p>
          <a:p>
            <a:pPr marL="742950" lvl="1" indent="-285750">
              <a:buFont typeface="Arial" panose="020B0604020202020204" pitchFamily="34" charset="0"/>
              <a:buChar char="•"/>
            </a:pPr>
            <a:r>
              <a:rPr lang="en-US" sz="1600" dirty="0"/>
              <a:t>Online and offline – full processing or small tasks</a:t>
            </a:r>
          </a:p>
          <a:p>
            <a:pPr marL="742950" lvl="1" indent="-285750">
              <a:buFont typeface="Arial" panose="020B0604020202020204" pitchFamily="34" charset="0"/>
              <a:buChar char="•"/>
            </a:pPr>
            <a:r>
              <a:rPr lang="en-US" sz="1600" dirty="0"/>
              <a:t>Consumes </a:t>
            </a:r>
            <a:r>
              <a:rPr lang="en-US" sz="1600" b="1" dirty="0"/>
              <a:t>Blissdata</a:t>
            </a:r>
            <a:r>
              <a:rPr lang="en-US" sz="1600" dirty="0"/>
              <a:t> for online processing</a:t>
            </a:r>
          </a:p>
          <a:p>
            <a:pPr marL="742950" lvl="1" indent="-285750">
              <a:buFont typeface="Arial" panose="020B0604020202020204" pitchFamily="34" charset="0"/>
              <a:buChar char="•"/>
            </a:pPr>
            <a:r>
              <a:rPr lang="en-US" sz="1600" dirty="0"/>
              <a:t>Leverage parallelism / GPU usage when needed</a:t>
            </a:r>
          </a:p>
          <a:p>
            <a:endParaRPr lang="en-US" dirty="0"/>
          </a:p>
          <a:p>
            <a:r>
              <a:rPr lang="en-US" b="1" dirty="0"/>
              <a:t>Tasks</a:t>
            </a:r>
          </a:p>
          <a:p>
            <a:pPr marL="742950" lvl="1" indent="-285750">
              <a:buFont typeface="Arial" panose="020B0604020202020204" pitchFamily="34" charset="0"/>
              <a:buChar char="•"/>
            </a:pPr>
            <a:r>
              <a:rPr lang="en-US" sz="1600" dirty="0"/>
              <a:t>Graphical workflow editor</a:t>
            </a:r>
          </a:p>
          <a:p>
            <a:pPr marL="742950" lvl="1" indent="-285750">
              <a:buFont typeface="Arial" panose="020B0604020202020204" pitchFamily="34" charset="0"/>
              <a:buChar char="•"/>
            </a:pPr>
            <a:r>
              <a:rPr lang="en-US" sz="1600" dirty="0"/>
              <a:t>Catalog of tasks</a:t>
            </a:r>
          </a:p>
          <a:p>
            <a:endParaRPr lang="en-US" dirty="0"/>
          </a:p>
        </p:txBody>
      </p:sp>
      <p:pic>
        <p:nvPicPr>
          <p:cNvPr id="355" name="Image 9"/>
          <p:cNvPicPr/>
          <p:nvPr/>
        </p:nvPicPr>
        <p:blipFill>
          <a:blip r:embed="rId4"/>
          <a:stretch/>
        </p:blipFill>
        <p:spPr>
          <a:xfrm>
            <a:off x="1019118" y="955193"/>
            <a:ext cx="2009520" cy="639360"/>
          </a:xfrm>
          <a:prstGeom prst="rect">
            <a:avLst/>
          </a:prstGeom>
          <a:ln w="0">
            <a:noFill/>
          </a:ln>
        </p:spPr>
      </p:pic>
      <p:pic>
        <p:nvPicPr>
          <p:cNvPr id="5" name="Picture 4">
            <a:extLst>
              <a:ext uri="{FF2B5EF4-FFF2-40B4-BE49-F238E27FC236}">
                <a16:creationId xmlns:a16="http://schemas.microsoft.com/office/drawing/2014/main" id="{51CC024A-305E-4B9C-B34D-0351AF0FB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0678" y="984219"/>
            <a:ext cx="6552444" cy="4898866"/>
          </a:xfrm>
          <a:prstGeom prst="rect">
            <a:avLst/>
          </a:prstGeom>
        </p:spPr>
      </p:pic>
      <p:sp>
        <p:nvSpPr>
          <p:cNvPr id="2" name="TextBox 1">
            <a:extLst>
              <a:ext uri="{FF2B5EF4-FFF2-40B4-BE49-F238E27FC236}">
                <a16:creationId xmlns:a16="http://schemas.microsoft.com/office/drawing/2014/main" id="{5AB43624-6084-40D7-A605-D849588C724F}"/>
              </a:ext>
            </a:extLst>
          </p:cNvPr>
          <p:cNvSpPr txBox="1"/>
          <p:nvPr/>
        </p:nvSpPr>
        <p:spPr>
          <a:xfrm>
            <a:off x="5383658" y="4489807"/>
            <a:ext cx="1880171" cy="1212350"/>
          </a:xfrm>
          <a:prstGeom prst="rect">
            <a:avLst/>
          </a:prstGeom>
          <a:solidFill>
            <a:schemeClr val="bg1"/>
          </a:solidFill>
        </p:spPr>
        <p:txBody>
          <a:bodyPr wrap="square" rtlCol="0">
            <a:spAutoFit/>
          </a:bodyPr>
          <a:lstStyle/>
          <a:p>
            <a:endParaRPr lang="en-US" dirty="0"/>
          </a:p>
        </p:txBody>
      </p:sp>
      <p:sp>
        <p:nvSpPr>
          <p:cNvPr id="12" name="Footer Placeholder 1">
            <a:extLst>
              <a:ext uri="{FF2B5EF4-FFF2-40B4-BE49-F238E27FC236}">
                <a16:creationId xmlns:a16="http://schemas.microsoft.com/office/drawing/2014/main" id="{FB3DFE04-7C5B-4FAD-82A7-3F031403253B}"/>
              </a:ext>
            </a:extLst>
          </p:cNvPr>
          <p:cNvSpPr txBox="1">
            <a:spLocks/>
          </p:cNvSpPr>
          <p:nvPr/>
        </p:nvSpPr>
        <p:spPr>
          <a:xfrm>
            <a:off x="929160" y="6483600"/>
            <a:ext cx="8153640" cy="205920"/>
          </a:xfrm>
          <a:prstGeom prst="rect">
            <a:avLst/>
          </a:prstGeom>
          <a:noFill/>
          <a:ln w="0">
            <a:noFill/>
          </a:ln>
        </p:spPr>
        <p:txBody>
          <a:bodyPr lIns="0" tIns="0" rIns="0" bIns="0" anchor="b">
            <a:noAutofit/>
          </a:bodyPr>
          <a:lstStyle>
            <a:defPPr>
              <a:defRPr lang="en-US"/>
            </a:defPPr>
            <a:lvl1pPr marL="0" indent="0" algn="l" defTabSz="914400" rtl="0" eaLnBrk="1" latinLnBrk="0" hangingPunct="1">
              <a:lnSpc>
                <a:spcPct val="100000"/>
              </a:lnSpc>
              <a:buNone/>
              <a:tabLst>
                <a:tab pos="0" algn="l"/>
              </a:tabLst>
              <a:defRPr lang="fr-FR" sz="800" b="1" strike="noStrike" kern="1200" spc="-1">
                <a:solidFill>
                  <a:schemeClr val="dk2"/>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ISDD Away Day – 24 Oct 2025 - SWG</a:t>
            </a:r>
          </a:p>
        </p:txBody>
      </p:sp>
    </p:spTree>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Rectangle 333"/>
          <p:cNvSpPr/>
          <p:nvPr/>
        </p:nvSpPr>
        <p:spPr>
          <a:xfrm>
            <a:off x="1534885" y="2198671"/>
            <a:ext cx="9122229" cy="4027468"/>
          </a:xfrm>
          <a:prstGeom prst="rect">
            <a:avLst/>
          </a:prstGeom>
          <a:no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marL="719138" lvl="0" indent="-358775">
              <a:spcBef>
                <a:spcPts val="600"/>
              </a:spcBef>
              <a:spcAft>
                <a:spcPts val="600"/>
              </a:spcAft>
              <a:buClr>
                <a:srgbClr val="000000"/>
              </a:buClr>
              <a:buSzPct val="45000"/>
              <a:defRPr/>
            </a:pPr>
            <a:r>
              <a:rPr lang="es-ES" dirty="0" err="1"/>
              <a:t>Countless</a:t>
            </a:r>
            <a:r>
              <a:rPr lang="es-ES" b="1" spc="-1" dirty="0">
                <a:solidFill>
                  <a:srgbClr val="132577"/>
                </a:solidFill>
                <a:latin typeface="Arial"/>
              </a:rPr>
              <a:t> data </a:t>
            </a:r>
            <a:r>
              <a:rPr lang="es-ES" b="1" spc="-1" dirty="0" err="1">
                <a:solidFill>
                  <a:srgbClr val="132577"/>
                </a:solidFill>
                <a:latin typeface="Arial"/>
              </a:rPr>
              <a:t>automation</a:t>
            </a:r>
            <a:r>
              <a:rPr lang="es-ES" b="1" spc="-1" dirty="0">
                <a:solidFill>
                  <a:srgbClr val="132577"/>
                </a:solidFill>
                <a:latin typeface="Arial"/>
              </a:rPr>
              <a:t> </a:t>
            </a:r>
            <a:r>
              <a:rPr lang="es-ES" dirty="0"/>
              <a:t>and</a:t>
            </a:r>
            <a:r>
              <a:rPr lang="es-ES" b="1" spc="-1" dirty="0">
                <a:solidFill>
                  <a:srgbClr val="132577"/>
                </a:solidFill>
                <a:latin typeface="Arial"/>
              </a:rPr>
              <a:t> </a:t>
            </a:r>
            <a:r>
              <a:rPr lang="es-ES" b="1" spc="-1" dirty="0" err="1">
                <a:solidFill>
                  <a:srgbClr val="132577"/>
                </a:solidFill>
                <a:latin typeface="Arial"/>
              </a:rPr>
              <a:t>workflow</a:t>
            </a:r>
            <a:r>
              <a:rPr lang="es-ES" b="1" spc="-1" dirty="0">
                <a:solidFill>
                  <a:srgbClr val="132577"/>
                </a:solidFill>
                <a:latin typeface="Arial"/>
              </a:rPr>
              <a:t> </a:t>
            </a:r>
            <a:r>
              <a:rPr lang="es-ES" dirty="0" err="1"/>
              <a:t>improvements</a:t>
            </a:r>
            <a:r>
              <a:rPr lang="es-ES" dirty="0"/>
              <a:t> </a:t>
            </a:r>
            <a:r>
              <a:rPr lang="es-ES" dirty="0" err="1"/>
              <a:t>for</a:t>
            </a:r>
            <a:r>
              <a:rPr lang="es-ES" b="1" spc="-1" dirty="0">
                <a:solidFill>
                  <a:srgbClr val="132577"/>
                </a:solidFill>
                <a:latin typeface="Arial"/>
              </a:rPr>
              <a:t>:</a:t>
            </a:r>
          </a:p>
          <a:p>
            <a:pPr marL="719138" lvl="0">
              <a:spcBef>
                <a:spcPts val="600"/>
              </a:spcBef>
              <a:spcAft>
                <a:spcPts val="600"/>
              </a:spcAft>
              <a:buClr>
                <a:srgbClr val="000000"/>
              </a:buClr>
              <a:buSzPct val="45000"/>
              <a:defRPr/>
            </a:pPr>
            <a:r>
              <a:rPr lang="en-US" dirty="0"/>
              <a:t>single-crystal diffraction, online 2D azimuthal integration, fast-EXAFS data reduction, </a:t>
            </a:r>
            <a:r>
              <a:rPr lang="en-US" dirty="0" err="1"/>
              <a:t>BioSAXS</a:t>
            </a:r>
            <a:r>
              <a:rPr lang="en-US" dirty="0"/>
              <a:t>, XRF fitting, 3DXRD, SSX, SIXES and XAS</a:t>
            </a:r>
            <a:endParaRPr lang="es-ES" spc="-1" dirty="0">
              <a:solidFill>
                <a:srgbClr val="132577"/>
              </a:solidFill>
              <a:latin typeface="Arial"/>
            </a:endParaRPr>
          </a:p>
          <a:p>
            <a:pPr marL="360363" lvl="0">
              <a:spcBef>
                <a:spcPts val="600"/>
              </a:spcBef>
              <a:spcAft>
                <a:spcPts val="600"/>
              </a:spcAft>
              <a:buClr>
                <a:srgbClr val="000000"/>
              </a:buClr>
              <a:buSzPct val="45000"/>
              <a:defRPr/>
            </a:pPr>
            <a:r>
              <a:rPr lang="es-ES" b="1" spc="-1" dirty="0" err="1">
                <a:solidFill>
                  <a:srgbClr val="132577"/>
                </a:solidFill>
                <a:latin typeface="Arial"/>
              </a:rPr>
              <a:t>Darfix</a:t>
            </a:r>
            <a:r>
              <a:rPr lang="es-ES" spc="-1" dirty="0">
                <a:solidFill>
                  <a:srgbClr val="132577"/>
                </a:solidFill>
                <a:latin typeface="Arial"/>
              </a:rPr>
              <a:t> </a:t>
            </a:r>
            <a:r>
              <a:rPr lang="es-ES" dirty="0" err="1"/>
              <a:t>overhaul</a:t>
            </a:r>
            <a:r>
              <a:rPr lang="es-ES" dirty="0"/>
              <a:t> </a:t>
            </a:r>
            <a:r>
              <a:rPr lang="es-ES" dirty="0" err="1"/>
              <a:t>for</a:t>
            </a:r>
            <a:r>
              <a:rPr lang="es-ES" dirty="0"/>
              <a:t> </a:t>
            </a:r>
            <a:r>
              <a:rPr lang="es-ES" dirty="0" err="1"/>
              <a:t>cluster</a:t>
            </a:r>
            <a:r>
              <a:rPr lang="es-ES" dirty="0"/>
              <a:t> use</a:t>
            </a:r>
          </a:p>
          <a:p>
            <a:pPr marL="360363" lvl="0">
              <a:spcBef>
                <a:spcPts val="600"/>
              </a:spcBef>
              <a:spcAft>
                <a:spcPts val="600"/>
              </a:spcAft>
              <a:buClr>
                <a:srgbClr val="000000"/>
              </a:buClr>
              <a:buSzPct val="45000"/>
              <a:defRPr/>
            </a:pPr>
            <a:r>
              <a:rPr lang="es-ES" dirty="0" err="1"/>
              <a:t>Workflows</a:t>
            </a:r>
            <a:r>
              <a:rPr lang="es-ES" dirty="0"/>
              <a:t> </a:t>
            </a:r>
            <a:r>
              <a:rPr lang="es-ES" dirty="0" err="1"/>
              <a:t>for</a:t>
            </a:r>
            <a:r>
              <a:rPr lang="es-ES" dirty="0"/>
              <a:t> </a:t>
            </a:r>
            <a:r>
              <a:rPr lang="es-ES" b="1" spc="-1" dirty="0">
                <a:solidFill>
                  <a:srgbClr val="132577"/>
                </a:solidFill>
                <a:latin typeface="Arial"/>
              </a:rPr>
              <a:t>SSX</a:t>
            </a:r>
            <a:r>
              <a:rPr lang="es-ES" dirty="0"/>
              <a:t> data </a:t>
            </a:r>
            <a:r>
              <a:rPr lang="es-ES" dirty="0" err="1"/>
              <a:t>accumulation</a:t>
            </a:r>
            <a:r>
              <a:rPr lang="es-ES" dirty="0"/>
              <a:t> and </a:t>
            </a:r>
            <a:r>
              <a:rPr lang="es-ES" dirty="0" err="1"/>
              <a:t>indexing</a:t>
            </a:r>
            <a:endParaRPr lang="es-ES" dirty="0"/>
          </a:p>
          <a:p>
            <a:pPr marL="360363" lvl="0">
              <a:spcBef>
                <a:spcPts val="600"/>
              </a:spcBef>
              <a:spcAft>
                <a:spcPts val="600"/>
              </a:spcAft>
              <a:buClr>
                <a:srgbClr val="000000"/>
              </a:buClr>
              <a:buSzPct val="45000"/>
              <a:defRPr/>
            </a:pPr>
            <a:r>
              <a:rPr lang="en-US" b="1" spc="-1" dirty="0">
                <a:solidFill>
                  <a:srgbClr val="132577"/>
                </a:solidFill>
                <a:latin typeface="Arial"/>
              </a:rPr>
              <a:t>Tomography</a:t>
            </a:r>
            <a:r>
              <a:rPr lang="en-US" dirty="0"/>
              <a:t> experiments, online slice reconstruction with visualization in Flint and many other workflow improvements.</a:t>
            </a:r>
          </a:p>
          <a:p>
            <a:pPr marL="360363" lvl="0">
              <a:spcBef>
                <a:spcPts val="600"/>
              </a:spcBef>
              <a:spcAft>
                <a:spcPts val="600"/>
              </a:spcAft>
              <a:buClr>
                <a:srgbClr val="000000"/>
              </a:buClr>
              <a:buSzPct val="45000"/>
              <a:defRPr/>
            </a:pPr>
            <a:r>
              <a:rPr lang="en-US" b="1" spc="-1" dirty="0">
                <a:solidFill>
                  <a:srgbClr val="132577"/>
                </a:solidFill>
                <a:latin typeface="Arial"/>
              </a:rPr>
              <a:t>User-driven</a:t>
            </a:r>
            <a:r>
              <a:rPr lang="en-US" dirty="0"/>
              <a:t> software (ID10) for GISAXS/GIWAXS integrates data acquisition, processing, real-time visualization, and uploads results to the ESRF data portal </a:t>
            </a:r>
          </a:p>
          <a:p>
            <a:pPr marL="360363" lvl="0">
              <a:spcBef>
                <a:spcPts val="600"/>
              </a:spcBef>
              <a:spcAft>
                <a:spcPts val="600"/>
              </a:spcAft>
              <a:buClr>
                <a:srgbClr val="000000"/>
              </a:buClr>
              <a:buSzPct val="45000"/>
              <a:defRPr/>
            </a:pPr>
            <a:r>
              <a:rPr lang="en-US" dirty="0"/>
              <a:t>ID energy calculations from </a:t>
            </a:r>
            <a:r>
              <a:rPr lang="en-US" b="1" spc="-1" dirty="0">
                <a:solidFill>
                  <a:srgbClr val="132577"/>
                </a:solidFill>
                <a:latin typeface="Arial"/>
              </a:rPr>
              <a:t>attenuators</a:t>
            </a:r>
          </a:p>
        </p:txBody>
      </p:sp>
      <p:sp>
        <p:nvSpPr>
          <p:cNvPr id="331" name="PlaceHolder 1"/>
          <p:cNvSpPr>
            <a:spLocks noGrp="1"/>
          </p:cNvSpPr>
          <p:nvPr>
            <p:ph type="title"/>
          </p:nvPr>
        </p:nvSpPr>
        <p:spPr>
          <a:xfrm>
            <a:off x="969480" y="126000"/>
            <a:ext cx="10975680" cy="489960"/>
          </a:xfrm>
          <a:prstGeom prst="rect">
            <a:avLst/>
          </a:prstGeom>
          <a:solidFill>
            <a:schemeClr val="accent1"/>
          </a:solidFill>
          <a:ln w="0">
            <a:noFill/>
          </a:ln>
        </p:spPr>
        <p:txBody>
          <a:bodyPr lIns="72000" tIns="0" rIns="72000" bIns="0" anchor="ctr">
            <a:noAutofit/>
          </a:bodyPr>
          <a:lstStyle/>
          <a:p>
            <a:pPr indent="0" defTabSz="914400">
              <a:lnSpc>
                <a:spcPct val="100000"/>
              </a:lnSpc>
              <a:buNone/>
              <a:tabLst>
                <a:tab pos="0" algn="l"/>
              </a:tabLst>
            </a:pPr>
            <a:r>
              <a:rPr lang="en-US" sz="1600" b="1" strike="noStrike" cap="all" spc="-1" dirty="0">
                <a:solidFill>
                  <a:schemeClr val="lt1"/>
                </a:solidFill>
                <a:latin typeface="Arial"/>
              </a:rPr>
              <a:t>Bliss</a:t>
            </a:r>
            <a:endParaRPr lang="fr-FR" sz="1600" b="0" strike="noStrike" spc="-1" dirty="0">
              <a:solidFill>
                <a:srgbClr val="FFFFFF"/>
              </a:solidFill>
              <a:latin typeface="Arial"/>
            </a:endParaRPr>
          </a:p>
        </p:txBody>
      </p:sp>
      <p:sp>
        <p:nvSpPr>
          <p:cNvPr id="332" name="PlaceHolder 2"/>
          <p:cNvSpPr>
            <a:spLocks noGrp="1"/>
          </p:cNvSpPr>
          <p:nvPr>
            <p:ph type="sldNum" idx="33"/>
          </p:nvPr>
        </p:nvSpPr>
        <p:spPr>
          <a:xfrm>
            <a:off x="239400" y="6483600"/>
            <a:ext cx="544680" cy="205560"/>
          </a:xfrm>
          <a:prstGeom prst="rect">
            <a:avLst/>
          </a:prstGeom>
          <a:noFill/>
          <a:ln w="0">
            <a:noFill/>
          </a:ln>
        </p:spPr>
        <p:txBody>
          <a:bodyPr lIns="0" tIns="0" rIns="0" bIns="0" anchor="b">
            <a:noAutofit/>
          </a:bodyPr>
          <a:lstStyle>
            <a:lvl1pPr indent="0" defTabSz="914400">
              <a:lnSpc>
                <a:spcPct val="100000"/>
              </a:lnSpc>
              <a:buNone/>
              <a:tabLst>
                <a:tab pos="0" algn="l"/>
              </a:tabLst>
              <a:defRPr lang="en-GB" sz="800" b="1" strike="noStrike" spc="-1">
                <a:solidFill>
                  <a:schemeClr val="dk2"/>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GB" sz="800" b="1" i="0" u="none" strike="noStrike" kern="1200" cap="none" spc="-1" normalizeH="0" baseline="0" noProof="0">
                <a:ln>
                  <a:noFill/>
                </a:ln>
                <a:solidFill>
                  <a:srgbClr val="132577"/>
                </a:solidFill>
                <a:effectLst/>
                <a:uLnTx/>
                <a:uFillTx/>
                <a:latin typeface="Arial"/>
                <a:ea typeface="+mn-ea"/>
                <a:cs typeface="+mn-cs"/>
              </a:rPr>
              <a:t>Page </a:t>
            </a:r>
            <a:fld id="{0B3CF34E-EA7D-4302-B263-8C7D36E5CB08}" type="slidenum">
              <a:rPr kumimoji="0" lang="en-GB" sz="800" b="1" i="0" u="none" strike="noStrike" kern="1200" cap="none" spc="-1" normalizeH="0" baseline="0" noProof="0">
                <a:ln>
                  <a:noFill/>
                </a:ln>
                <a:solidFill>
                  <a:srgbClr val="13257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0" algn="l"/>
                </a:tabLst>
                <a:defRPr/>
              </a:pPr>
              <a:t>21</a:t>
            </a:fld>
            <a:endParaRPr kumimoji="0" lang="fr-FR" sz="800" b="0" i="0" u="none" strike="noStrike" kern="1200" cap="none" spc="-1" normalizeH="0" baseline="0" noProof="0">
              <a:ln>
                <a:noFill/>
              </a:ln>
              <a:solidFill>
                <a:srgbClr val="000000"/>
              </a:solidFill>
              <a:effectLst/>
              <a:uLnTx/>
              <a:uFillTx/>
              <a:latin typeface="Times New Roman"/>
              <a:ea typeface="+mn-ea"/>
              <a:cs typeface="+mn-cs"/>
            </a:endParaRPr>
          </a:p>
        </p:txBody>
      </p:sp>
      <p:sp>
        <p:nvSpPr>
          <p:cNvPr id="13" name="Flowchart: Process 12">
            <a:extLst>
              <a:ext uri="{FF2B5EF4-FFF2-40B4-BE49-F238E27FC236}">
                <a16:creationId xmlns:a16="http://schemas.microsoft.com/office/drawing/2014/main" id="{F591846E-556D-4DD0-9CD4-ADD0D6657F9B}"/>
              </a:ext>
            </a:extLst>
          </p:cNvPr>
          <p:cNvSpPr/>
          <p:nvPr/>
        </p:nvSpPr>
        <p:spPr bwMode="auto">
          <a:xfrm>
            <a:off x="1534885" y="1009082"/>
            <a:ext cx="9122229" cy="900475"/>
          </a:xfrm>
          <a:prstGeom prst="flowChartProcess">
            <a:avLst/>
          </a:prstGeom>
          <a:solidFill>
            <a:srgbClr val="E6EBFA"/>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 name="Arrow: Pentagon 15">
            <a:extLst>
              <a:ext uri="{FF2B5EF4-FFF2-40B4-BE49-F238E27FC236}">
                <a16:creationId xmlns:a16="http://schemas.microsoft.com/office/drawing/2014/main" id="{C3482ABD-3220-4015-AA66-A6834D729748}"/>
              </a:ext>
            </a:extLst>
          </p:cNvPr>
          <p:cNvSpPr/>
          <p:nvPr/>
        </p:nvSpPr>
        <p:spPr bwMode="auto">
          <a:xfrm>
            <a:off x="1534885" y="1009082"/>
            <a:ext cx="2405743" cy="911182"/>
          </a:xfrm>
          <a:prstGeom prst="homePlate">
            <a:avLst/>
          </a:prstGeom>
          <a:solidFill>
            <a:sysClr val="window" lastClr="FFFFFF"/>
          </a:solidFill>
          <a:ln w="25400" cap="flat" cmpd="sng" algn="ctr">
            <a:solidFill>
              <a:srgbClr val="B3BFF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EC1BA506-C55C-4A42-A03B-807CF8C9CCB2}"/>
              </a:ext>
            </a:extLst>
          </p:cNvPr>
          <p:cNvSpPr txBox="1"/>
          <p:nvPr/>
        </p:nvSpPr>
        <p:spPr bwMode="auto">
          <a:xfrm>
            <a:off x="3855330" y="1221047"/>
            <a:ext cx="6183085" cy="461665"/>
          </a:xfrm>
          <a:prstGeom prst="rect">
            <a:avLst/>
          </a:prstGeom>
          <a:noFill/>
        </p:spPr>
        <p:txBody>
          <a:bodyPr wrap="square" rtlCol="0" anchor="ctr">
            <a:spAutoFit/>
          </a:bodyPr>
          <a:lstStyle/>
          <a:p>
            <a:pPr marL="17780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Data processing 2025</a:t>
            </a:r>
          </a:p>
        </p:txBody>
      </p:sp>
      <p:pic>
        <p:nvPicPr>
          <p:cNvPr id="9" name="Image 9">
            <a:extLst>
              <a:ext uri="{FF2B5EF4-FFF2-40B4-BE49-F238E27FC236}">
                <a16:creationId xmlns:a16="http://schemas.microsoft.com/office/drawing/2014/main" id="{EB6D1236-705B-4E54-B97D-9506E4294446}"/>
              </a:ext>
            </a:extLst>
          </p:cNvPr>
          <p:cNvPicPr/>
          <p:nvPr/>
        </p:nvPicPr>
        <p:blipFill>
          <a:blip r:embed="rId3"/>
          <a:stretch/>
        </p:blipFill>
        <p:spPr bwMode="auto">
          <a:xfrm>
            <a:off x="1692589" y="1181687"/>
            <a:ext cx="1790349" cy="578049"/>
          </a:xfrm>
          <a:prstGeom prst="rect">
            <a:avLst/>
          </a:prstGeom>
          <a:ln w="0">
            <a:noFill/>
          </a:ln>
        </p:spPr>
      </p:pic>
      <p:sp>
        <p:nvSpPr>
          <p:cNvPr id="10" name="Footer Placeholder 1">
            <a:extLst>
              <a:ext uri="{FF2B5EF4-FFF2-40B4-BE49-F238E27FC236}">
                <a16:creationId xmlns:a16="http://schemas.microsoft.com/office/drawing/2014/main" id="{5EE35F94-0F98-404F-A171-6FB14E581FF8}"/>
              </a:ext>
            </a:extLst>
          </p:cNvPr>
          <p:cNvSpPr txBox="1">
            <a:spLocks/>
          </p:cNvSpPr>
          <p:nvPr/>
        </p:nvSpPr>
        <p:spPr>
          <a:xfrm>
            <a:off x="784080" y="6483240"/>
            <a:ext cx="8153640" cy="205920"/>
          </a:xfrm>
          <a:prstGeom prst="rect">
            <a:avLst/>
          </a:prstGeom>
          <a:noFill/>
          <a:ln w="0">
            <a:noFill/>
          </a:ln>
        </p:spPr>
        <p:txBody>
          <a:bodyPr lIns="0" tIns="0" rIns="0" bIns="0" anchor="b">
            <a:noAutofit/>
          </a:bodyPr>
          <a:lstStyle>
            <a:defPPr>
              <a:defRPr lang="en-US"/>
            </a:defPPr>
            <a:lvl1pPr marL="0" indent="0" algn="l" defTabSz="914400" rtl="0" eaLnBrk="1" latinLnBrk="0" hangingPunct="1">
              <a:lnSpc>
                <a:spcPct val="100000"/>
              </a:lnSpc>
              <a:buNone/>
              <a:tabLst>
                <a:tab pos="0" algn="l"/>
              </a:tabLst>
              <a:defRPr lang="fr-FR" sz="800" b="1" strike="noStrike" kern="1200" spc="-1">
                <a:solidFill>
                  <a:schemeClr val="dk2"/>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ISDD Away Day – 24 Oct 2025 - SWG</a:t>
            </a:r>
          </a:p>
        </p:txBody>
      </p:sp>
    </p:spTree>
    <p:extLst>
      <p:ext uri="{BB962C8B-B14F-4D97-AF65-F5344CB8AC3E}">
        <p14:creationId xmlns:p14="http://schemas.microsoft.com/office/powerpoint/2010/main" val="4235819578"/>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PlaceHolder 1"/>
          <p:cNvSpPr>
            <a:spLocks noGrp="1"/>
          </p:cNvSpPr>
          <p:nvPr>
            <p:ph type="title"/>
          </p:nvPr>
        </p:nvSpPr>
        <p:spPr>
          <a:xfrm>
            <a:off x="969480" y="126000"/>
            <a:ext cx="10975680" cy="489960"/>
          </a:xfrm>
          <a:prstGeom prst="rect">
            <a:avLst/>
          </a:prstGeom>
          <a:solidFill>
            <a:schemeClr val="accent1"/>
          </a:solidFill>
          <a:ln w="0">
            <a:noFill/>
          </a:ln>
        </p:spPr>
        <p:txBody>
          <a:bodyPr lIns="72000" tIns="0" rIns="72000" bIns="0" anchor="ctr">
            <a:noAutofit/>
          </a:bodyPr>
          <a:lstStyle/>
          <a:p>
            <a:pPr indent="0" defTabSz="914400">
              <a:lnSpc>
                <a:spcPct val="100000"/>
              </a:lnSpc>
              <a:buNone/>
              <a:tabLst>
                <a:tab pos="0" algn="l"/>
              </a:tabLst>
            </a:pPr>
            <a:r>
              <a:rPr lang="en-US" sz="1600" b="1" strike="noStrike" cap="all" spc="-1">
                <a:solidFill>
                  <a:schemeClr val="lt1"/>
                </a:solidFill>
                <a:latin typeface="Arial"/>
              </a:rPr>
              <a:t>DRAC: Data Repository for Advancing Open sCience</a:t>
            </a:r>
            <a:endParaRPr lang="fr-FR" sz="1600" b="0" strike="noStrike" spc="-1">
              <a:solidFill>
                <a:srgbClr val="FFFFFF"/>
              </a:solidFill>
              <a:latin typeface="Arial"/>
            </a:endParaRPr>
          </a:p>
        </p:txBody>
      </p:sp>
      <p:sp>
        <p:nvSpPr>
          <p:cNvPr id="360" name="PlaceHolder 2"/>
          <p:cNvSpPr>
            <a:spLocks noGrp="1"/>
          </p:cNvSpPr>
          <p:nvPr>
            <p:ph type="sldNum" idx="37"/>
          </p:nvPr>
        </p:nvSpPr>
        <p:spPr>
          <a:xfrm>
            <a:off x="239400" y="6483600"/>
            <a:ext cx="544680" cy="205560"/>
          </a:xfrm>
          <a:prstGeom prst="rect">
            <a:avLst/>
          </a:prstGeom>
          <a:noFill/>
          <a:ln w="0">
            <a:noFill/>
          </a:ln>
        </p:spPr>
        <p:txBody>
          <a:bodyPr lIns="0" tIns="0" rIns="0" bIns="0" anchor="b">
            <a:noAutofit/>
          </a:bodyPr>
          <a:lstStyle>
            <a:lvl1pPr indent="0" defTabSz="914400">
              <a:lnSpc>
                <a:spcPct val="100000"/>
              </a:lnSpc>
              <a:buNone/>
              <a:tabLst>
                <a:tab pos="0" algn="l"/>
              </a:tabLst>
              <a:defRPr lang="en-GB" sz="800" b="1" strike="noStrike" spc="-1">
                <a:solidFill>
                  <a:schemeClr val="dk2"/>
                </a:solidFill>
                <a:latin typeface="Arial"/>
              </a:defRPr>
            </a:lvl1pPr>
          </a:lstStyle>
          <a:p>
            <a:pPr indent="0" defTabSz="914400">
              <a:lnSpc>
                <a:spcPct val="100000"/>
              </a:lnSpc>
              <a:buNone/>
              <a:tabLst>
                <a:tab pos="0" algn="l"/>
              </a:tabLst>
            </a:pPr>
            <a:r>
              <a:rPr lang="en-GB" sz="800" b="1" strike="noStrike" spc="-1">
                <a:solidFill>
                  <a:schemeClr val="dk2"/>
                </a:solidFill>
                <a:latin typeface="Arial"/>
              </a:rPr>
              <a:t>Page </a:t>
            </a:r>
            <a:fld id="{57D9370E-7928-431A-AF15-BCF92D07BBAF}" type="slidenum">
              <a:rPr lang="en-GB" sz="800" b="1" strike="noStrike" spc="-1">
                <a:solidFill>
                  <a:schemeClr val="dk2"/>
                </a:solidFill>
                <a:latin typeface="Arial"/>
              </a:rPr>
              <a:t>22</a:t>
            </a:fld>
            <a:endParaRPr lang="fr-FR" sz="800" b="0" strike="noStrike" spc="-1">
              <a:solidFill>
                <a:srgbClr val="000000"/>
              </a:solidFill>
              <a:latin typeface="Times New Roman"/>
            </a:endParaRPr>
          </a:p>
        </p:txBody>
      </p:sp>
      <p:pic>
        <p:nvPicPr>
          <p:cNvPr id="5" name="Picture 4">
            <a:extLst>
              <a:ext uri="{FF2B5EF4-FFF2-40B4-BE49-F238E27FC236}">
                <a16:creationId xmlns:a16="http://schemas.microsoft.com/office/drawing/2014/main" id="{16547F79-CDB6-469D-AEAC-396765C6B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06" y="3672911"/>
            <a:ext cx="11415788" cy="2390227"/>
          </a:xfrm>
          <a:prstGeom prst="rect">
            <a:avLst/>
          </a:prstGeom>
        </p:spPr>
      </p:pic>
      <p:pic>
        <p:nvPicPr>
          <p:cNvPr id="6" name="Picture 5">
            <a:extLst>
              <a:ext uri="{FF2B5EF4-FFF2-40B4-BE49-F238E27FC236}">
                <a16:creationId xmlns:a16="http://schemas.microsoft.com/office/drawing/2014/main" id="{66E5C5BE-877A-4C4D-819F-8F45D00A6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375" y="816919"/>
            <a:ext cx="1072204" cy="1326986"/>
          </a:xfrm>
          <a:prstGeom prst="rect">
            <a:avLst/>
          </a:prstGeom>
        </p:spPr>
      </p:pic>
      <p:sp>
        <p:nvSpPr>
          <p:cNvPr id="7" name="TextBox 6">
            <a:extLst>
              <a:ext uri="{FF2B5EF4-FFF2-40B4-BE49-F238E27FC236}">
                <a16:creationId xmlns:a16="http://schemas.microsoft.com/office/drawing/2014/main" id="{A321D310-23F1-41FA-BB7D-23A914ECF16A}"/>
              </a:ext>
            </a:extLst>
          </p:cNvPr>
          <p:cNvSpPr txBox="1"/>
          <p:nvPr/>
        </p:nvSpPr>
        <p:spPr>
          <a:xfrm>
            <a:off x="2594999" y="880777"/>
            <a:ext cx="6200657" cy="1200329"/>
          </a:xfrm>
          <a:prstGeom prst="rect">
            <a:avLst/>
          </a:prstGeom>
          <a:noFill/>
          <a:ln>
            <a:solidFill>
              <a:schemeClr val="accent1"/>
            </a:solidFill>
          </a:ln>
        </p:spPr>
        <p:txBody>
          <a:bodyPr wrap="square" rtlCol="0">
            <a:spAutoFit/>
          </a:bodyPr>
          <a:lstStyle/>
          <a:p>
            <a:r>
              <a:rPr lang="en-US" b="1" dirty="0"/>
              <a:t>Data / Metadata catalog </a:t>
            </a:r>
            <a:r>
              <a:rPr lang="en-US" dirty="0"/>
              <a:t>(based on </a:t>
            </a:r>
            <a:r>
              <a:rPr lang="en-US" dirty="0" err="1"/>
              <a:t>iCat</a:t>
            </a:r>
            <a:r>
              <a:rPr lang="en-US" dirty="0"/>
              <a:t>) </a:t>
            </a:r>
          </a:p>
          <a:p>
            <a:r>
              <a:rPr lang="en-US" b="1" dirty="0"/>
              <a:t>Data Policy </a:t>
            </a:r>
            <a:r>
              <a:rPr lang="en-US" dirty="0"/>
              <a:t>(V2 - for both raw and processed data)</a:t>
            </a:r>
          </a:p>
          <a:p>
            <a:r>
              <a:rPr lang="en-US" b="1" dirty="0"/>
              <a:t>FAIR data </a:t>
            </a:r>
          </a:p>
          <a:p>
            <a:r>
              <a:rPr lang="en-US" b="1" dirty="0"/>
              <a:t>Data Portal</a:t>
            </a:r>
            <a:r>
              <a:rPr lang="en-US" dirty="0"/>
              <a:t> </a:t>
            </a:r>
          </a:p>
        </p:txBody>
      </p:sp>
      <p:sp>
        <p:nvSpPr>
          <p:cNvPr id="9" name="TextBox 8">
            <a:extLst>
              <a:ext uri="{FF2B5EF4-FFF2-40B4-BE49-F238E27FC236}">
                <a16:creationId xmlns:a16="http://schemas.microsoft.com/office/drawing/2014/main" id="{4AE5DFA1-1771-4A43-854D-A6EE8D72A6BA}"/>
              </a:ext>
            </a:extLst>
          </p:cNvPr>
          <p:cNvSpPr txBox="1"/>
          <p:nvPr/>
        </p:nvSpPr>
        <p:spPr>
          <a:xfrm>
            <a:off x="1890052" y="1166998"/>
            <a:ext cx="1066799" cy="646331"/>
          </a:xfrm>
          <a:prstGeom prst="rect">
            <a:avLst/>
          </a:prstGeom>
          <a:noFill/>
        </p:spPr>
        <p:txBody>
          <a:bodyPr wrap="square" rtlCol="0">
            <a:spAutoFit/>
          </a:bodyPr>
          <a:lstStyle/>
          <a:p>
            <a:r>
              <a:rPr lang="en-US" sz="3600" b="1" dirty="0"/>
              <a:t>=</a:t>
            </a:r>
          </a:p>
        </p:txBody>
      </p:sp>
      <p:sp>
        <p:nvSpPr>
          <p:cNvPr id="2" name="TextBox 1">
            <a:extLst>
              <a:ext uri="{FF2B5EF4-FFF2-40B4-BE49-F238E27FC236}">
                <a16:creationId xmlns:a16="http://schemas.microsoft.com/office/drawing/2014/main" id="{1A6937DF-1E1D-4127-AC20-5911FE411D53}"/>
              </a:ext>
            </a:extLst>
          </p:cNvPr>
          <p:cNvSpPr txBox="1"/>
          <p:nvPr/>
        </p:nvSpPr>
        <p:spPr>
          <a:xfrm>
            <a:off x="4574822" y="1661967"/>
            <a:ext cx="7151803" cy="1754326"/>
          </a:xfrm>
          <a:prstGeom prst="rect">
            <a:avLst/>
          </a:prstGeom>
          <a:solidFill>
            <a:schemeClr val="bg1">
              <a:lumMod val="95000"/>
            </a:schemeClr>
          </a:solidFill>
          <a:ln>
            <a:solidFill>
              <a:srgbClr val="0070C0"/>
            </a:solidFill>
          </a:ln>
        </p:spPr>
        <p:txBody>
          <a:bodyPr wrap="square" rtlCol="0">
            <a:spAutoFit/>
          </a:bodyPr>
          <a:lstStyle/>
          <a:p>
            <a:r>
              <a:rPr lang="en-US" b="1" dirty="0">
                <a:solidFill>
                  <a:schemeClr val="accent1"/>
                </a:solidFill>
              </a:rPr>
              <a:t>MORE:</a:t>
            </a:r>
          </a:p>
          <a:p>
            <a:r>
              <a:rPr lang="en-US" dirty="0"/>
              <a:t>Ingestion from BLISS or EWOKS through ActiveMQ</a:t>
            </a:r>
          </a:p>
          <a:p>
            <a:r>
              <a:rPr lang="en-US" dirty="0"/>
              <a:t>User interface to archiving / access / download data</a:t>
            </a:r>
          </a:p>
          <a:p>
            <a:r>
              <a:rPr lang="en-US" dirty="0"/>
              <a:t>DOI generation – DOI minting</a:t>
            </a:r>
          </a:p>
          <a:p>
            <a:r>
              <a:rPr lang="en-US" dirty="0"/>
              <a:t>E-logbook (correlating various information from user session)</a:t>
            </a:r>
          </a:p>
          <a:p>
            <a:r>
              <a:rPr lang="en-US" dirty="0"/>
              <a:t>Display plugins for specific techniques </a:t>
            </a:r>
          </a:p>
        </p:txBody>
      </p:sp>
      <p:sp>
        <p:nvSpPr>
          <p:cNvPr id="10" name="Footer Placeholder 1">
            <a:extLst>
              <a:ext uri="{FF2B5EF4-FFF2-40B4-BE49-F238E27FC236}">
                <a16:creationId xmlns:a16="http://schemas.microsoft.com/office/drawing/2014/main" id="{D3983AE3-1FF4-4721-8F89-EF07263C5510}"/>
              </a:ext>
            </a:extLst>
          </p:cNvPr>
          <p:cNvSpPr txBox="1">
            <a:spLocks/>
          </p:cNvSpPr>
          <p:nvPr/>
        </p:nvSpPr>
        <p:spPr>
          <a:xfrm>
            <a:off x="784080" y="6463577"/>
            <a:ext cx="8153640" cy="205920"/>
          </a:xfrm>
          <a:prstGeom prst="rect">
            <a:avLst/>
          </a:prstGeom>
          <a:noFill/>
          <a:ln w="0">
            <a:noFill/>
          </a:ln>
        </p:spPr>
        <p:txBody>
          <a:bodyPr lIns="0" tIns="0" rIns="0" bIns="0" anchor="b">
            <a:noAutofit/>
          </a:bodyPr>
          <a:lstStyle>
            <a:defPPr>
              <a:defRPr lang="en-US"/>
            </a:defPPr>
            <a:lvl1pPr marL="0" indent="0" algn="l" defTabSz="914400" rtl="0" eaLnBrk="1" latinLnBrk="0" hangingPunct="1">
              <a:lnSpc>
                <a:spcPct val="100000"/>
              </a:lnSpc>
              <a:buNone/>
              <a:tabLst>
                <a:tab pos="0" algn="l"/>
              </a:tabLst>
              <a:defRPr lang="fr-FR" sz="800" b="1" strike="noStrike" kern="1200" spc="-1">
                <a:solidFill>
                  <a:schemeClr val="dk2"/>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ISDD Away Day – 24 Oct 2025 - SWG</a:t>
            </a:r>
          </a:p>
        </p:txBody>
      </p:sp>
    </p:spTree>
    <p:extLst>
      <p:ext uri="{BB962C8B-B14F-4D97-AF65-F5344CB8AC3E}">
        <p14:creationId xmlns:p14="http://schemas.microsoft.com/office/powerpoint/2010/main" val="1528286688"/>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 name="PlaceHolder 1"/>
          <p:cNvSpPr>
            <a:spLocks noGrp="1"/>
          </p:cNvSpPr>
          <p:nvPr>
            <p:ph type="title"/>
          </p:nvPr>
        </p:nvSpPr>
        <p:spPr>
          <a:xfrm>
            <a:off x="969480" y="126000"/>
            <a:ext cx="10975680" cy="489960"/>
          </a:xfrm>
          <a:prstGeom prst="rect">
            <a:avLst/>
          </a:prstGeom>
          <a:solidFill>
            <a:schemeClr val="accent1"/>
          </a:solidFill>
          <a:ln w="0">
            <a:noFill/>
          </a:ln>
        </p:spPr>
        <p:txBody>
          <a:bodyPr lIns="72000" tIns="0" rIns="72000" bIns="0" anchor="ctr">
            <a:noAutofit/>
          </a:bodyPr>
          <a:lstStyle/>
          <a:p>
            <a:pPr indent="0" defTabSz="914400">
              <a:lnSpc>
                <a:spcPct val="100000"/>
              </a:lnSpc>
              <a:buNone/>
              <a:tabLst>
                <a:tab pos="0" algn="l"/>
              </a:tabLst>
            </a:pPr>
            <a:r>
              <a:rPr lang="en-US" sz="1600" b="1" strike="noStrike" cap="all" spc="-1" dirty="0">
                <a:solidFill>
                  <a:schemeClr val="lt1"/>
                </a:solidFill>
                <a:latin typeface="Arial"/>
              </a:rPr>
              <a:t>Domain specific data portals</a:t>
            </a:r>
            <a:endParaRPr lang="fr-FR" sz="1600" b="0" strike="noStrike" spc="-1" dirty="0">
              <a:solidFill>
                <a:srgbClr val="FFFFFF"/>
              </a:solidFill>
              <a:latin typeface="Arial"/>
            </a:endParaRPr>
          </a:p>
        </p:txBody>
      </p:sp>
      <p:sp>
        <p:nvSpPr>
          <p:cNvPr id="360" name="PlaceHolder 2"/>
          <p:cNvSpPr>
            <a:spLocks noGrp="1"/>
          </p:cNvSpPr>
          <p:nvPr>
            <p:ph type="sldNum" idx="37"/>
          </p:nvPr>
        </p:nvSpPr>
        <p:spPr>
          <a:xfrm>
            <a:off x="239400" y="6483600"/>
            <a:ext cx="544680" cy="205560"/>
          </a:xfrm>
          <a:prstGeom prst="rect">
            <a:avLst/>
          </a:prstGeom>
          <a:noFill/>
          <a:ln w="0">
            <a:noFill/>
          </a:ln>
        </p:spPr>
        <p:txBody>
          <a:bodyPr lIns="0" tIns="0" rIns="0" bIns="0" anchor="b">
            <a:noAutofit/>
          </a:bodyPr>
          <a:lstStyle>
            <a:lvl1pPr indent="0" defTabSz="914400">
              <a:lnSpc>
                <a:spcPct val="100000"/>
              </a:lnSpc>
              <a:buNone/>
              <a:tabLst>
                <a:tab pos="0" algn="l"/>
              </a:tabLst>
              <a:defRPr lang="en-GB" sz="800" b="1" strike="noStrike" spc="-1">
                <a:solidFill>
                  <a:schemeClr val="dk2"/>
                </a:solidFill>
                <a:latin typeface="Arial"/>
              </a:defRPr>
            </a:lvl1pPr>
          </a:lstStyle>
          <a:p>
            <a:pPr indent="0" defTabSz="914400">
              <a:lnSpc>
                <a:spcPct val="100000"/>
              </a:lnSpc>
              <a:buNone/>
              <a:tabLst>
                <a:tab pos="0" algn="l"/>
              </a:tabLst>
            </a:pPr>
            <a:r>
              <a:rPr lang="en-GB" sz="800" b="1" strike="noStrike" spc="-1">
                <a:solidFill>
                  <a:schemeClr val="dk2"/>
                </a:solidFill>
                <a:latin typeface="Arial"/>
              </a:rPr>
              <a:t>Page </a:t>
            </a:r>
            <a:fld id="{57D9370E-7928-431A-AF15-BCF92D07BBAF}" type="slidenum">
              <a:rPr lang="en-GB" sz="800" b="1" strike="noStrike" spc="-1">
                <a:solidFill>
                  <a:schemeClr val="dk2"/>
                </a:solidFill>
                <a:latin typeface="Arial"/>
              </a:rPr>
              <a:t>23</a:t>
            </a:fld>
            <a:endParaRPr lang="fr-FR" sz="800" b="0" strike="noStrike" spc="-1">
              <a:solidFill>
                <a:srgbClr val="000000"/>
              </a:solidFill>
              <a:latin typeface="Times New Roman"/>
            </a:endParaRPr>
          </a:p>
        </p:txBody>
      </p:sp>
      <p:pic>
        <p:nvPicPr>
          <p:cNvPr id="3" name="Picture 2">
            <a:extLst>
              <a:ext uri="{FF2B5EF4-FFF2-40B4-BE49-F238E27FC236}">
                <a16:creationId xmlns:a16="http://schemas.microsoft.com/office/drawing/2014/main" id="{58F79BB9-D244-491A-86CC-F08F2E3324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80" y="916499"/>
            <a:ext cx="4572086" cy="2555012"/>
          </a:xfrm>
          <a:prstGeom prst="rect">
            <a:avLst/>
          </a:prstGeom>
        </p:spPr>
      </p:pic>
      <p:pic>
        <p:nvPicPr>
          <p:cNvPr id="10" name="Picture 9">
            <a:extLst>
              <a:ext uri="{FF2B5EF4-FFF2-40B4-BE49-F238E27FC236}">
                <a16:creationId xmlns:a16="http://schemas.microsoft.com/office/drawing/2014/main" id="{5DC637CB-0B68-4BBD-97BB-A47FFB9152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645990"/>
            <a:ext cx="4835645" cy="2801171"/>
          </a:xfrm>
          <a:prstGeom prst="rect">
            <a:avLst/>
          </a:prstGeom>
        </p:spPr>
      </p:pic>
      <p:sp>
        <p:nvSpPr>
          <p:cNvPr id="17" name="ZoneTexte 11">
            <a:extLst>
              <a:ext uri="{FF2B5EF4-FFF2-40B4-BE49-F238E27FC236}">
                <a16:creationId xmlns:a16="http://schemas.microsoft.com/office/drawing/2014/main" id="{32D00349-8C41-4E73-89C3-9D3A7BF24B8C}"/>
              </a:ext>
            </a:extLst>
          </p:cNvPr>
          <p:cNvSpPr/>
          <p:nvPr/>
        </p:nvSpPr>
        <p:spPr>
          <a:xfrm>
            <a:off x="6096000" y="3471511"/>
            <a:ext cx="4995000" cy="2152982"/>
          </a:xfrm>
          <a:prstGeom prst="rect">
            <a:avLst/>
          </a:prstGeom>
          <a:solidFill>
            <a:schemeClr val="bg1">
              <a:lumMod val="9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tabLst>
                <a:tab pos="0" algn="l"/>
              </a:tabLst>
            </a:pPr>
            <a:r>
              <a:rPr lang="en-US" sz="1800" b="0" u="sng" strike="noStrike" spc="-12" dirty="0">
                <a:solidFill>
                  <a:schemeClr val="dk2"/>
                </a:solidFill>
                <a:uFillTx/>
                <a:latin typeface="Calibri"/>
                <a:hlinkClick r:id="rId5"/>
              </a:rPr>
              <a:t>https://paleo.esrf.eu/</a:t>
            </a:r>
            <a:r>
              <a:rPr lang="en-US" sz="1800" b="0" strike="noStrike" spc="-12" dirty="0">
                <a:solidFill>
                  <a:schemeClr val="dk2"/>
                </a:solidFill>
                <a:latin typeface="Calibri"/>
              </a:rPr>
              <a:t> hosts </a:t>
            </a:r>
            <a:r>
              <a:rPr lang="en-US" sz="1800" b="1" strike="noStrike" spc="-12" dirty="0">
                <a:solidFill>
                  <a:schemeClr val="dk2"/>
                </a:solidFill>
                <a:latin typeface="Calibri"/>
              </a:rPr>
              <a:t>FAIR data from X-ray Computed Tomography</a:t>
            </a:r>
            <a:r>
              <a:rPr lang="en-US" sz="1800" b="0" strike="noStrike" spc="-12" dirty="0">
                <a:solidFill>
                  <a:schemeClr val="dk2"/>
                </a:solidFill>
                <a:latin typeface="Calibri"/>
              </a:rPr>
              <a:t> experiments since 2011</a:t>
            </a:r>
            <a:endParaRPr lang="fr-FR" sz="1800" b="0" strike="noStrike" spc="-1" dirty="0">
              <a:solidFill>
                <a:srgbClr val="000000"/>
              </a:solidFill>
              <a:latin typeface="Arial"/>
            </a:endParaRPr>
          </a:p>
          <a:p>
            <a:pPr algn="ctr" defTabSz="914400">
              <a:lnSpc>
                <a:spcPct val="100000"/>
              </a:lnSpc>
              <a:tabLst>
                <a:tab pos="0" algn="l"/>
              </a:tabLst>
            </a:pPr>
            <a:endParaRPr lang="fr-FR" sz="1800" b="0" strike="noStrike" spc="-1" dirty="0">
              <a:solidFill>
                <a:srgbClr val="000000"/>
              </a:solidFill>
              <a:latin typeface="Arial"/>
            </a:endParaRPr>
          </a:p>
          <a:p>
            <a:pPr marL="520560" indent="-343080" defTabSz="914400">
              <a:lnSpc>
                <a:spcPct val="100000"/>
              </a:lnSpc>
              <a:tabLst>
                <a:tab pos="0" algn="l"/>
              </a:tabLst>
            </a:pPr>
            <a:r>
              <a:rPr lang="en-US" sz="1600" b="1" strike="noStrike" spc="-1" dirty="0">
                <a:solidFill>
                  <a:schemeClr val="accent6"/>
                </a:solidFill>
                <a:latin typeface="Arial"/>
              </a:rPr>
              <a:t>Of 399 articles published</a:t>
            </a:r>
            <a:r>
              <a:rPr lang="en-US" sz="1600" b="0" strike="noStrike" spc="-1" dirty="0">
                <a:solidFill>
                  <a:schemeClr val="dk1"/>
                </a:solidFill>
                <a:latin typeface="Arial"/>
              </a:rPr>
              <a:t>:</a:t>
            </a:r>
            <a:endParaRPr lang="fr-FR" sz="1600" b="0" strike="noStrike" spc="-1" dirty="0">
              <a:solidFill>
                <a:srgbClr val="000000"/>
              </a:solidFill>
              <a:latin typeface="Arial"/>
            </a:endParaRPr>
          </a:p>
          <a:p>
            <a:pPr marL="920880" lvl="1" indent="-285840" defTabSz="914400">
              <a:lnSpc>
                <a:spcPct val="100000"/>
              </a:lnSpc>
              <a:buClr>
                <a:srgbClr val="002060"/>
              </a:buClr>
              <a:buFont typeface="Wingdings" charset="2"/>
              <a:buChar char=""/>
              <a:tabLst>
                <a:tab pos="0" algn="l"/>
              </a:tabLst>
            </a:pPr>
            <a:r>
              <a:rPr lang="en-US" sz="1600" b="0" strike="noStrike" spc="-1" dirty="0">
                <a:solidFill>
                  <a:srgbClr val="002060"/>
                </a:solidFill>
                <a:latin typeface="Arial"/>
              </a:rPr>
              <a:t>342 direct publications </a:t>
            </a:r>
            <a:endParaRPr lang="fr-FR" sz="1600" b="0" strike="noStrike" spc="-1" dirty="0">
              <a:solidFill>
                <a:srgbClr val="000000"/>
              </a:solidFill>
              <a:latin typeface="Arial"/>
            </a:endParaRPr>
          </a:p>
          <a:p>
            <a:pPr marL="920880" lvl="1" indent="-285840" defTabSz="914400">
              <a:lnSpc>
                <a:spcPct val="100000"/>
              </a:lnSpc>
              <a:buClr>
                <a:srgbClr val="0098D4"/>
              </a:buClr>
              <a:buFont typeface="Wingdings" charset="2"/>
              <a:buChar char=""/>
              <a:tabLst>
                <a:tab pos="0" algn="l"/>
              </a:tabLst>
            </a:pPr>
            <a:r>
              <a:rPr lang="en-US" sz="1600" b="1" strike="noStrike" spc="-1" dirty="0">
                <a:solidFill>
                  <a:schemeClr val="accent6"/>
                </a:solidFill>
                <a:latin typeface="Arial"/>
              </a:rPr>
              <a:t>57 linked to open data </a:t>
            </a:r>
            <a:r>
              <a:rPr lang="fr-FR" sz="1600" b="0" strike="noStrike" spc="-1" dirty="0">
                <a:solidFill>
                  <a:srgbClr val="002060"/>
                </a:solidFill>
                <a:latin typeface="Arial"/>
              </a:rPr>
              <a:t>(16% of all </a:t>
            </a:r>
            <a:r>
              <a:rPr lang="fr-FR" sz="1600" b="0" strike="noStrike" spc="-1" dirty="0" err="1">
                <a:solidFill>
                  <a:srgbClr val="002060"/>
                </a:solidFill>
                <a:latin typeface="Arial"/>
              </a:rPr>
              <a:t>Paleo</a:t>
            </a:r>
            <a:r>
              <a:rPr lang="fr-FR" sz="1600" b="0" strike="noStrike" spc="-1" dirty="0">
                <a:solidFill>
                  <a:srgbClr val="002060"/>
                </a:solidFill>
                <a:latin typeface="Arial"/>
              </a:rPr>
              <a:t> publications</a:t>
            </a:r>
          </a:p>
          <a:p>
            <a:pPr marL="635040" lvl="1" defTabSz="914400">
              <a:lnSpc>
                <a:spcPct val="100000"/>
              </a:lnSpc>
              <a:buClr>
                <a:srgbClr val="0098D4"/>
              </a:buClr>
              <a:tabLst>
                <a:tab pos="0" algn="l"/>
              </a:tabLst>
            </a:pPr>
            <a:endParaRPr lang="fr-FR" sz="1600" b="0" strike="noStrike" spc="-1" dirty="0">
              <a:solidFill>
                <a:srgbClr val="000000"/>
              </a:solidFill>
              <a:latin typeface="Arial"/>
            </a:endParaRPr>
          </a:p>
        </p:txBody>
      </p:sp>
      <p:sp>
        <p:nvSpPr>
          <p:cNvPr id="18" name="ZoneTexte 12">
            <a:extLst>
              <a:ext uri="{FF2B5EF4-FFF2-40B4-BE49-F238E27FC236}">
                <a16:creationId xmlns:a16="http://schemas.microsoft.com/office/drawing/2014/main" id="{DADBAC86-01A6-4987-87BE-00F525C1E8C4}"/>
              </a:ext>
            </a:extLst>
          </p:cNvPr>
          <p:cNvSpPr/>
          <p:nvPr/>
        </p:nvSpPr>
        <p:spPr>
          <a:xfrm>
            <a:off x="784079" y="3521984"/>
            <a:ext cx="4611481" cy="2102509"/>
          </a:xfrm>
          <a:prstGeom prst="rect">
            <a:avLst/>
          </a:prstGeom>
          <a:solidFill>
            <a:schemeClr val="bg1">
              <a:lumMod val="9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US" sz="1800" b="0" u="sng" strike="noStrike" spc="-12" dirty="0">
                <a:solidFill>
                  <a:srgbClr val="000000"/>
                </a:solidFill>
                <a:uFillTx/>
                <a:latin typeface="Calibri"/>
                <a:hlinkClick r:id="rId6"/>
              </a:rPr>
              <a:t>https://human-organ-atlas.esrf.eu/</a:t>
            </a:r>
            <a:r>
              <a:rPr lang="en-US" sz="1800" b="0" u="sng" strike="noStrike" spc="-12" dirty="0">
                <a:solidFill>
                  <a:srgbClr val="000000"/>
                </a:solidFill>
                <a:uFillTx/>
                <a:latin typeface="Calibri"/>
              </a:rPr>
              <a:t> </a:t>
            </a:r>
            <a:r>
              <a:rPr lang="en-US" sz="1800" b="0" strike="noStrike" spc="-12" dirty="0">
                <a:solidFill>
                  <a:srgbClr val="002060"/>
                </a:solidFill>
                <a:latin typeface="Calibri"/>
              </a:rPr>
              <a:t> </a:t>
            </a:r>
          </a:p>
          <a:p>
            <a:pPr algn="ctr" defTabSz="914400">
              <a:lnSpc>
                <a:spcPct val="100000"/>
              </a:lnSpc>
            </a:pPr>
            <a:endParaRPr lang="fr-FR" sz="1800" b="0" strike="noStrike" spc="-1" dirty="0">
              <a:solidFill>
                <a:srgbClr val="000000"/>
              </a:solidFill>
              <a:latin typeface="Arial"/>
            </a:endParaRPr>
          </a:p>
          <a:p>
            <a:pPr algn="ctr" defTabSz="609480">
              <a:lnSpc>
                <a:spcPct val="100000"/>
              </a:lnSpc>
            </a:pPr>
            <a:r>
              <a:rPr lang="en-GB" sz="1800" b="1" strike="noStrike" spc="-1" dirty="0">
                <a:solidFill>
                  <a:schemeClr val="accent6"/>
                </a:solidFill>
                <a:latin typeface="Calibri"/>
              </a:rPr>
              <a:t>177 datasets on </a:t>
            </a:r>
            <a:r>
              <a:rPr lang="fr-FR" sz="1800" b="1" strike="noStrike" spc="-1" dirty="0">
                <a:solidFill>
                  <a:schemeClr val="accent6"/>
                </a:solidFill>
                <a:latin typeface="Calibri"/>
              </a:rPr>
              <a:t>the open-</a:t>
            </a:r>
            <a:r>
              <a:rPr lang="fr-FR" sz="1800" b="1" strike="noStrike" spc="-1" dirty="0" err="1">
                <a:solidFill>
                  <a:schemeClr val="accent6"/>
                </a:solidFill>
                <a:latin typeface="Calibri"/>
              </a:rPr>
              <a:t>access</a:t>
            </a:r>
            <a:r>
              <a:rPr lang="fr-FR" sz="1800" b="1" strike="noStrike" spc="-1" dirty="0">
                <a:solidFill>
                  <a:schemeClr val="accent6"/>
                </a:solidFill>
                <a:latin typeface="Calibri"/>
              </a:rPr>
              <a:t> </a:t>
            </a:r>
            <a:r>
              <a:rPr lang="fr-FR" sz="1800" b="1" strike="noStrike" spc="-1" dirty="0" err="1">
                <a:solidFill>
                  <a:schemeClr val="accent6"/>
                </a:solidFill>
                <a:latin typeface="Calibri"/>
              </a:rPr>
              <a:t>database</a:t>
            </a:r>
            <a:r>
              <a:rPr lang="fr-FR" sz="1800" b="1" strike="noStrike" spc="-1" dirty="0">
                <a:solidFill>
                  <a:schemeClr val="accent6"/>
                </a:solidFill>
                <a:latin typeface="Calibri"/>
              </a:rPr>
              <a:t> </a:t>
            </a:r>
            <a:endParaRPr lang="fr-FR" sz="1800" b="0" strike="noStrike" spc="-1" dirty="0">
              <a:solidFill>
                <a:srgbClr val="000000"/>
              </a:solidFill>
              <a:latin typeface="Arial"/>
            </a:endParaRPr>
          </a:p>
          <a:p>
            <a:pPr algn="ctr" defTabSz="609480">
              <a:lnSpc>
                <a:spcPct val="100000"/>
              </a:lnSpc>
            </a:pPr>
            <a:r>
              <a:rPr lang="fr-FR" sz="1800" b="1" strike="noStrike" spc="-1" dirty="0" err="1">
                <a:solidFill>
                  <a:schemeClr val="accent6"/>
                </a:solidFill>
                <a:latin typeface="Calibri"/>
              </a:rPr>
              <a:t>with</a:t>
            </a:r>
            <a:r>
              <a:rPr lang="fr-FR" sz="1800" b="1" strike="noStrike" spc="-1" dirty="0">
                <a:solidFill>
                  <a:schemeClr val="accent6"/>
                </a:solidFill>
                <a:latin typeface="Calibri"/>
              </a:rPr>
              <a:t> 721 downloads </a:t>
            </a:r>
            <a:r>
              <a:rPr lang="fr-FR" sz="1800" b="1" strike="noStrike" spc="-1" dirty="0" err="1">
                <a:solidFill>
                  <a:schemeClr val="accent6"/>
                </a:solidFill>
                <a:latin typeface="Calibri"/>
              </a:rPr>
              <a:t>since</a:t>
            </a:r>
            <a:r>
              <a:rPr lang="fr-FR" sz="1800" b="1" strike="noStrike" spc="-1" dirty="0">
                <a:solidFill>
                  <a:schemeClr val="accent6"/>
                </a:solidFill>
                <a:latin typeface="Calibri"/>
              </a:rPr>
              <a:t> 2021</a:t>
            </a:r>
          </a:p>
          <a:p>
            <a:pPr algn="ctr" defTabSz="609480">
              <a:lnSpc>
                <a:spcPct val="100000"/>
              </a:lnSpc>
            </a:pPr>
            <a:r>
              <a:rPr lang="fr-FR" b="1" spc="-1" dirty="0">
                <a:solidFill>
                  <a:schemeClr val="accent6"/>
                </a:solidFill>
                <a:latin typeface="Calibri"/>
              </a:rPr>
              <a:t>28 publications </a:t>
            </a:r>
            <a:r>
              <a:rPr lang="fr-FR" b="1" spc="-1" dirty="0" err="1">
                <a:solidFill>
                  <a:schemeClr val="accent6"/>
                </a:solidFill>
                <a:latin typeface="Calibri"/>
              </a:rPr>
              <a:t>from</a:t>
            </a:r>
            <a:r>
              <a:rPr lang="fr-FR" b="1" spc="-1" dirty="0">
                <a:solidFill>
                  <a:schemeClr val="accent6"/>
                </a:solidFill>
                <a:latin typeface="Calibri"/>
              </a:rPr>
              <a:t> </a:t>
            </a:r>
            <a:r>
              <a:rPr lang="fr-FR" b="1" spc="-1" dirty="0" err="1">
                <a:solidFill>
                  <a:schemeClr val="accent6"/>
                </a:solidFill>
                <a:latin typeface="Calibri"/>
              </a:rPr>
              <a:t>users</a:t>
            </a:r>
            <a:endParaRPr lang="fr-FR" b="1" spc="-1" dirty="0">
              <a:solidFill>
                <a:schemeClr val="accent6"/>
              </a:solidFill>
              <a:latin typeface="Calibri"/>
            </a:endParaRPr>
          </a:p>
          <a:p>
            <a:pPr algn="ctr" defTabSz="609480">
              <a:lnSpc>
                <a:spcPct val="100000"/>
              </a:lnSpc>
            </a:pPr>
            <a:r>
              <a:rPr lang="fr-FR" b="1" spc="-1" dirty="0">
                <a:solidFill>
                  <a:schemeClr val="accent6"/>
                </a:solidFill>
                <a:latin typeface="Calibri"/>
              </a:rPr>
              <a:t>+ 8 publications </a:t>
            </a:r>
            <a:r>
              <a:rPr lang="fr-FR" b="1" spc="-1" dirty="0" err="1">
                <a:solidFill>
                  <a:schemeClr val="accent6"/>
                </a:solidFill>
                <a:latin typeface="Calibri"/>
              </a:rPr>
              <a:t>from</a:t>
            </a:r>
            <a:r>
              <a:rPr lang="fr-FR" b="1" spc="-1" dirty="0">
                <a:solidFill>
                  <a:schemeClr val="accent6"/>
                </a:solidFill>
                <a:latin typeface="Calibri"/>
              </a:rPr>
              <a:t> open data</a:t>
            </a:r>
            <a:endParaRPr lang="fr-FR" sz="1800" b="0" strike="noStrike" spc="-1" dirty="0">
              <a:solidFill>
                <a:srgbClr val="000000"/>
              </a:solidFill>
              <a:latin typeface="Arial"/>
            </a:endParaRPr>
          </a:p>
          <a:p>
            <a:pPr defTabSz="914400">
              <a:lnSpc>
                <a:spcPct val="100000"/>
              </a:lnSpc>
            </a:pPr>
            <a:endParaRPr lang="fr-FR" sz="1800" b="0" strike="noStrike" spc="-1" dirty="0">
              <a:solidFill>
                <a:srgbClr val="000000"/>
              </a:solidFill>
              <a:latin typeface="Arial"/>
            </a:endParaRPr>
          </a:p>
        </p:txBody>
      </p:sp>
      <p:grpSp>
        <p:nvGrpSpPr>
          <p:cNvPr id="8" name="Group 1">
            <a:extLst>
              <a:ext uri="{FF2B5EF4-FFF2-40B4-BE49-F238E27FC236}">
                <a16:creationId xmlns:a16="http://schemas.microsoft.com/office/drawing/2014/main" id="{C9A1EDFF-CE5A-4ACB-8A41-F9009063368B}"/>
              </a:ext>
            </a:extLst>
          </p:cNvPr>
          <p:cNvGrpSpPr/>
          <p:nvPr/>
        </p:nvGrpSpPr>
        <p:grpSpPr>
          <a:xfrm>
            <a:off x="4108132" y="5743215"/>
            <a:ext cx="3175920" cy="634320"/>
            <a:chOff x="4784400" y="5658480"/>
            <a:chExt cx="3175920" cy="634320"/>
          </a:xfrm>
        </p:grpSpPr>
        <p:pic>
          <p:nvPicPr>
            <p:cNvPr id="9" name="Image 5">
              <a:extLst>
                <a:ext uri="{FF2B5EF4-FFF2-40B4-BE49-F238E27FC236}">
                  <a16:creationId xmlns:a16="http://schemas.microsoft.com/office/drawing/2014/main" id="{8EF9DECF-0636-4C9B-98FD-AB4663DF9D28}"/>
                </a:ext>
              </a:extLst>
            </p:cNvPr>
            <p:cNvPicPr/>
            <p:nvPr/>
          </p:nvPicPr>
          <p:blipFill>
            <a:blip r:embed="rId7"/>
            <a:stretch/>
          </p:blipFill>
          <p:spPr>
            <a:xfrm>
              <a:off x="6457680" y="5658480"/>
              <a:ext cx="1502640" cy="619920"/>
            </a:xfrm>
            <a:prstGeom prst="rect">
              <a:avLst/>
            </a:prstGeom>
            <a:ln w="0">
              <a:noFill/>
            </a:ln>
          </p:spPr>
        </p:pic>
        <p:pic>
          <p:nvPicPr>
            <p:cNvPr id="11" name="Image 7">
              <a:extLst>
                <a:ext uri="{FF2B5EF4-FFF2-40B4-BE49-F238E27FC236}">
                  <a16:creationId xmlns:a16="http://schemas.microsoft.com/office/drawing/2014/main" id="{7E1D7993-6922-41EA-97F3-C2F8AF482F42}"/>
                </a:ext>
              </a:extLst>
            </p:cNvPr>
            <p:cNvPicPr/>
            <p:nvPr/>
          </p:nvPicPr>
          <p:blipFill>
            <a:blip r:embed="rId8"/>
            <a:stretch/>
          </p:blipFill>
          <p:spPr>
            <a:xfrm>
              <a:off x="4784400" y="5672880"/>
              <a:ext cx="1568160" cy="619920"/>
            </a:xfrm>
            <a:prstGeom prst="rect">
              <a:avLst/>
            </a:prstGeom>
            <a:ln w="0">
              <a:noFill/>
            </a:ln>
          </p:spPr>
        </p:pic>
      </p:grpSp>
      <p:sp>
        <p:nvSpPr>
          <p:cNvPr id="13" name="Footer Placeholder 1">
            <a:extLst>
              <a:ext uri="{FF2B5EF4-FFF2-40B4-BE49-F238E27FC236}">
                <a16:creationId xmlns:a16="http://schemas.microsoft.com/office/drawing/2014/main" id="{7593BD38-801B-41D1-9D9E-2EC564208E43}"/>
              </a:ext>
            </a:extLst>
          </p:cNvPr>
          <p:cNvSpPr txBox="1">
            <a:spLocks/>
          </p:cNvSpPr>
          <p:nvPr/>
        </p:nvSpPr>
        <p:spPr>
          <a:xfrm>
            <a:off x="784079" y="6496257"/>
            <a:ext cx="8153640" cy="205920"/>
          </a:xfrm>
          <a:prstGeom prst="rect">
            <a:avLst/>
          </a:prstGeom>
          <a:noFill/>
          <a:ln w="0">
            <a:noFill/>
          </a:ln>
        </p:spPr>
        <p:txBody>
          <a:bodyPr lIns="0" tIns="0" rIns="0" bIns="0" anchor="b">
            <a:noAutofit/>
          </a:bodyPr>
          <a:lstStyle>
            <a:defPPr>
              <a:defRPr lang="en-US"/>
            </a:defPPr>
            <a:lvl1pPr marL="0" indent="0" algn="l" defTabSz="914400" rtl="0" eaLnBrk="1" latinLnBrk="0" hangingPunct="1">
              <a:lnSpc>
                <a:spcPct val="100000"/>
              </a:lnSpc>
              <a:buNone/>
              <a:tabLst>
                <a:tab pos="0" algn="l"/>
              </a:tabLst>
              <a:defRPr lang="fr-FR" sz="800" b="1" strike="noStrike" kern="1200" spc="-1">
                <a:solidFill>
                  <a:schemeClr val="dk2"/>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ISDD Away Day – 24 Oct 2025 - SWG</a:t>
            </a:r>
          </a:p>
        </p:txBody>
      </p:sp>
    </p:spTree>
    <p:extLst>
      <p:ext uri="{BB962C8B-B14F-4D97-AF65-F5344CB8AC3E}">
        <p14:creationId xmlns:p14="http://schemas.microsoft.com/office/powerpoint/2010/main" val="1065869235"/>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Rectangle 333"/>
          <p:cNvSpPr/>
          <p:nvPr/>
        </p:nvSpPr>
        <p:spPr>
          <a:xfrm>
            <a:off x="1534885" y="2198671"/>
            <a:ext cx="9122229" cy="3650248"/>
          </a:xfrm>
          <a:prstGeom prst="rect">
            <a:avLst/>
          </a:prstGeom>
          <a:solidFill>
            <a:srgbClr val="E1F5FB"/>
          </a:solid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marR="0" lvl="0" indent="74613" algn="l" defTabSz="914400" rtl="0" eaLnBrk="1" fontAlgn="auto" latinLnBrk="0" hangingPunct="1">
              <a:lnSpc>
                <a:spcPct val="100000"/>
              </a:lnSpc>
              <a:spcBef>
                <a:spcPts val="600"/>
              </a:spcBef>
              <a:spcAft>
                <a:spcPts val="600"/>
              </a:spcAft>
              <a:buClr>
                <a:srgbClr val="000000"/>
              </a:buClr>
              <a:buSzPct val="45000"/>
              <a:tabLst/>
              <a:defRPr/>
            </a:pPr>
            <a:endParaRPr lang="es-ES" b="1" spc="-1" dirty="0">
              <a:solidFill>
                <a:srgbClr val="132577"/>
              </a:solidFill>
              <a:latin typeface="Arial"/>
            </a:endParaRPr>
          </a:p>
          <a:p>
            <a:pPr marL="285750" marR="0" lvl="0" indent="74613" algn="l" defTabSz="914400" rtl="0" eaLnBrk="1" fontAlgn="auto" latinLnBrk="0" hangingPunct="1">
              <a:lnSpc>
                <a:spcPct val="100000"/>
              </a:lnSpc>
              <a:spcBef>
                <a:spcPts val="600"/>
              </a:spcBef>
              <a:spcAft>
                <a:spcPts val="600"/>
              </a:spcAft>
              <a:buClr>
                <a:srgbClr val="000000"/>
              </a:buClr>
              <a:buSzPct val="45000"/>
              <a:tabLst/>
              <a:defRPr/>
            </a:pPr>
            <a:r>
              <a:rPr lang="es-ES" dirty="0"/>
              <a:t>DRAC </a:t>
            </a:r>
            <a:r>
              <a:rPr lang="es-ES" dirty="0" err="1"/>
              <a:t>ready</a:t>
            </a:r>
            <a:r>
              <a:rPr lang="es-ES" dirty="0"/>
              <a:t> </a:t>
            </a:r>
            <a:r>
              <a:rPr lang="es-ES" dirty="0" err="1"/>
              <a:t>to</a:t>
            </a:r>
            <a:r>
              <a:rPr lang="es-ES" dirty="0"/>
              <a:t> </a:t>
            </a:r>
            <a:r>
              <a:rPr lang="es-ES" dirty="0" err="1"/>
              <a:t>replace</a:t>
            </a:r>
            <a:r>
              <a:rPr lang="es-ES" dirty="0"/>
              <a:t> </a:t>
            </a:r>
            <a:r>
              <a:rPr lang="es-ES" b="1" spc="-1" dirty="0" err="1">
                <a:solidFill>
                  <a:srgbClr val="132577"/>
                </a:solidFill>
                <a:latin typeface="Arial"/>
              </a:rPr>
              <a:t>ISPyB</a:t>
            </a:r>
            <a:endParaRPr lang="es-ES" b="1" spc="-1" dirty="0">
              <a:solidFill>
                <a:srgbClr val="132577"/>
              </a:solidFill>
              <a:latin typeface="Arial"/>
            </a:endParaRPr>
          </a:p>
          <a:p>
            <a:pPr marL="285750" marR="0" lvl="0" indent="74613" algn="l" defTabSz="914400" rtl="0" eaLnBrk="1" fontAlgn="auto" latinLnBrk="0" hangingPunct="1">
              <a:lnSpc>
                <a:spcPct val="100000"/>
              </a:lnSpc>
              <a:spcBef>
                <a:spcPts val="600"/>
              </a:spcBef>
              <a:spcAft>
                <a:spcPts val="600"/>
              </a:spcAft>
              <a:buClr>
                <a:srgbClr val="000000"/>
              </a:buClr>
              <a:buSzPct val="45000"/>
              <a:tabLst/>
              <a:defRPr/>
            </a:pPr>
            <a:r>
              <a:rPr lang="es-ES" dirty="0" err="1"/>
              <a:t>Unified</a:t>
            </a:r>
            <a:r>
              <a:rPr lang="es-ES" dirty="0"/>
              <a:t> </a:t>
            </a:r>
            <a:r>
              <a:rPr lang="es-ES" b="1" spc="-1" dirty="0" err="1">
                <a:solidFill>
                  <a:srgbClr val="132577"/>
                </a:solidFill>
                <a:latin typeface="Arial"/>
              </a:rPr>
              <a:t>sample</a:t>
            </a:r>
            <a:r>
              <a:rPr lang="es-ES" b="1" spc="-1" dirty="0">
                <a:solidFill>
                  <a:srgbClr val="132577"/>
                </a:solidFill>
                <a:latin typeface="Arial"/>
              </a:rPr>
              <a:t> tracking</a:t>
            </a:r>
          </a:p>
          <a:p>
            <a:pPr marL="285750" marR="0" lvl="0" indent="74613" algn="l" defTabSz="914400" rtl="0" eaLnBrk="1" fontAlgn="auto" latinLnBrk="0" hangingPunct="1">
              <a:lnSpc>
                <a:spcPct val="100000"/>
              </a:lnSpc>
              <a:spcBef>
                <a:spcPts val="600"/>
              </a:spcBef>
              <a:spcAft>
                <a:spcPts val="600"/>
              </a:spcAft>
              <a:buClr>
                <a:srgbClr val="000000"/>
              </a:buClr>
              <a:buSzPct val="45000"/>
              <a:tabLst/>
              <a:defRPr/>
            </a:pPr>
            <a:r>
              <a:rPr lang="es-ES" dirty="0"/>
              <a:t>Online </a:t>
            </a:r>
            <a:r>
              <a:rPr lang="es-ES" b="1" spc="-1" dirty="0" err="1">
                <a:solidFill>
                  <a:srgbClr val="132577"/>
                </a:solidFill>
                <a:latin typeface="Arial"/>
              </a:rPr>
              <a:t>reprocessing</a:t>
            </a:r>
            <a:r>
              <a:rPr lang="es-ES" dirty="0"/>
              <a:t> </a:t>
            </a:r>
            <a:r>
              <a:rPr lang="es-ES" dirty="0" err="1"/>
              <a:t>with</a:t>
            </a:r>
            <a:r>
              <a:rPr lang="es-ES" dirty="0"/>
              <a:t> EWOKS</a:t>
            </a:r>
          </a:p>
          <a:p>
            <a:pPr marL="285750" marR="0" lvl="0" indent="74613" algn="l" defTabSz="914400" rtl="0" eaLnBrk="1" fontAlgn="auto" latinLnBrk="0" hangingPunct="1">
              <a:lnSpc>
                <a:spcPct val="100000"/>
              </a:lnSpc>
              <a:spcBef>
                <a:spcPts val="600"/>
              </a:spcBef>
              <a:spcAft>
                <a:spcPts val="600"/>
              </a:spcAft>
              <a:buClr>
                <a:srgbClr val="000000"/>
              </a:buClr>
              <a:buSzPct val="45000"/>
              <a:tabLst/>
              <a:defRPr/>
            </a:pPr>
            <a:r>
              <a:rPr lang="es-ES" dirty="0"/>
              <a:t>MX </a:t>
            </a:r>
            <a:r>
              <a:rPr lang="es-ES" b="1" spc="-1" dirty="0" err="1">
                <a:solidFill>
                  <a:srgbClr val="132577"/>
                </a:solidFill>
                <a:latin typeface="Arial"/>
              </a:rPr>
              <a:t>collection</a:t>
            </a:r>
            <a:r>
              <a:rPr lang="es-ES" b="1" spc="-1" dirty="0">
                <a:solidFill>
                  <a:srgbClr val="132577"/>
                </a:solidFill>
                <a:latin typeface="Arial"/>
              </a:rPr>
              <a:t> </a:t>
            </a:r>
            <a:r>
              <a:rPr lang="es-ES" b="1" spc="-1" dirty="0" err="1">
                <a:solidFill>
                  <a:srgbClr val="132577"/>
                </a:solidFill>
                <a:latin typeface="Arial"/>
              </a:rPr>
              <a:t>strategies</a:t>
            </a:r>
            <a:r>
              <a:rPr lang="es-ES" b="1" spc="-1" dirty="0">
                <a:solidFill>
                  <a:srgbClr val="132577"/>
                </a:solidFill>
                <a:latin typeface="Arial"/>
              </a:rPr>
              <a:t> </a:t>
            </a:r>
            <a:r>
              <a:rPr lang="es-ES" dirty="0"/>
              <a:t>prior </a:t>
            </a:r>
            <a:r>
              <a:rPr lang="es-ES" dirty="0" err="1"/>
              <a:t>to</a:t>
            </a:r>
            <a:r>
              <a:rPr lang="es-ES" dirty="0"/>
              <a:t> </a:t>
            </a:r>
            <a:r>
              <a:rPr lang="es-ES" dirty="0" err="1"/>
              <a:t>experiment</a:t>
            </a:r>
            <a:endParaRPr lang="es-ES" dirty="0"/>
          </a:p>
          <a:p>
            <a:pPr marL="285750" marR="0" lvl="0" indent="74613" algn="l" defTabSz="914400" rtl="0" eaLnBrk="1" fontAlgn="auto" latinLnBrk="0" hangingPunct="1">
              <a:lnSpc>
                <a:spcPct val="100000"/>
              </a:lnSpc>
              <a:spcBef>
                <a:spcPts val="600"/>
              </a:spcBef>
              <a:spcAft>
                <a:spcPts val="600"/>
              </a:spcAft>
              <a:buClr>
                <a:srgbClr val="000000"/>
              </a:buClr>
              <a:buSzPct val="45000"/>
              <a:tabLst/>
              <a:defRPr/>
            </a:pPr>
            <a:r>
              <a:rPr lang="es-ES" dirty="0" err="1"/>
              <a:t>Dedicated</a:t>
            </a:r>
            <a:r>
              <a:rPr lang="es-ES" dirty="0"/>
              <a:t> </a:t>
            </a:r>
            <a:r>
              <a:rPr lang="es-ES" dirty="0" err="1"/>
              <a:t>domain</a:t>
            </a:r>
            <a:r>
              <a:rPr lang="es-ES" dirty="0"/>
              <a:t> </a:t>
            </a:r>
            <a:r>
              <a:rPr lang="es-ES" dirty="0" err="1"/>
              <a:t>portals</a:t>
            </a:r>
            <a:r>
              <a:rPr lang="es-ES" dirty="0"/>
              <a:t> </a:t>
            </a:r>
            <a:r>
              <a:rPr lang="es-ES" dirty="0" err="1"/>
              <a:t>include</a:t>
            </a:r>
            <a:r>
              <a:rPr lang="es-ES" dirty="0"/>
              <a:t> ESRFET </a:t>
            </a:r>
            <a:r>
              <a:rPr lang="es-ES" b="1" spc="-1" dirty="0" err="1">
                <a:solidFill>
                  <a:srgbClr val="132577"/>
                </a:solidFill>
                <a:latin typeface="Arial"/>
              </a:rPr>
              <a:t>ontologies</a:t>
            </a:r>
            <a:endParaRPr lang="es-ES" b="1" spc="-1" dirty="0">
              <a:solidFill>
                <a:srgbClr val="132577"/>
              </a:solidFill>
              <a:latin typeface="Arial"/>
            </a:endParaRPr>
          </a:p>
          <a:p>
            <a:pPr marL="627063" marR="0" lvl="0" indent="-266700" algn="l" defTabSz="914400" rtl="0" eaLnBrk="1" fontAlgn="auto" latinLnBrk="0" hangingPunct="1">
              <a:lnSpc>
                <a:spcPct val="100000"/>
              </a:lnSpc>
              <a:spcBef>
                <a:spcPts val="600"/>
              </a:spcBef>
              <a:spcAft>
                <a:spcPts val="600"/>
              </a:spcAft>
              <a:buClr>
                <a:srgbClr val="000000"/>
              </a:buClr>
              <a:buSzPct val="45000"/>
              <a:tabLst/>
              <a:defRPr/>
            </a:pPr>
            <a:r>
              <a:rPr lang="es-ES" dirty="0" err="1"/>
              <a:t>Improvements</a:t>
            </a:r>
            <a:r>
              <a:rPr lang="es-ES" dirty="0"/>
              <a:t> </a:t>
            </a:r>
            <a:r>
              <a:rPr lang="es-ES" dirty="0" err="1"/>
              <a:t>for</a:t>
            </a:r>
            <a:r>
              <a:rPr lang="es-ES" dirty="0"/>
              <a:t> </a:t>
            </a:r>
            <a:r>
              <a:rPr lang="es-ES" b="1" spc="-1" dirty="0" err="1">
                <a:solidFill>
                  <a:srgbClr val="132577"/>
                </a:solidFill>
                <a:latin typeface="Arial"/>
              </a:rPr>
              <a:t>technique</a:t>
            </a:r>
            <a:r>
              <a:rPr lang="es-ES" b="1" spc="-1" dirty="0">
                <a:solidFill>
                  <a:srgbClr val="132577"/>
                </a:solidFill>
                <a:latin typeface="Arial"/>
              </a:rPr>
              <a:t> </a:t>
            </a:r>
            <a:r>
              <a:rPr lang="es-ES" b="1" spc="-1" dirty="0" err="1">
                <a:solidFill>
                  <a:srgbClr val="132577"/>
                </a:solidFill>
                <a:latin typeface="Arial"/>
              </a:rPr>
              <a:t>plug-ins</a:t>
            </a:r>
            <a:r>
              <a:rPr lang="es-ES" b="1" spc="-1" dirty="0">
                <a:solidFill>
                  <a:srgbClr val="132577"/>
                </a:solidFill>
                <a:latin typeface="Arial"/>
              </a:rPr>
              <a:t> </a:t>
            </a:r>
            <a:r>
              <a:rPr lang="es-ES" dirty="0"/>
              <a:t>(</a:t>
            </a:r>
            <a:r>
              <a:rPr lang="es-ES" dirty="0" err="1"/>
              <a:t>Tomography</a:t>
            </a:r>
            <a:r>
              <a:rPr lang="es-ES" dirty="0"/>
              <a:t>), </a:t>
            </a:r>
            <a:r>
              <a:rPr lang="es-ES" dirty="0" err="1"/>
              <a:t>dedicated</a:t>
            </a:r>
            <a:r>
              <a:rPr lang="es-ES" dirty="0"/>
              <a:t> </a:t>
            </a:r>
            <a:r>
              <a:rPr lang="es-ES" b="1" spc="-1" dirty="0" err="1">
                <a:solidFill>
                  <a:srgbClr val="132577"/>
                </a:solidFill>
                <a:latin typeface="Arial"/>
              </a:rPr>
              <a:t>domain</a:t>
            </a:r>
            <a:r>
              <a:rPr lang="es-ES" b="1" spc="-1" dirty="0">
                <a:solidFill>
                  <a:srgbClr val="132577"/>
                </a:solidFill>
                <a:latin typeface="Arial"/>
              </a:rPr>
              <a:t> </a:t>
            </a:r>
            <a:r>
              <a:rPr lang="es-ES" b="1" spc="-1" dirty="0" err="1">
                <a:solidFill>
                  <a:srgbClr val="132577"/>
                </a:solidFill>
                <a:latin typeface="Arial"/>
              </a:rPr>
              <a:t>portals</a:t>
            </a:r>
            <a:r>
              <a:rPr lang="es-ES" b="1" spc="-1" dirty="0">
                <a:solidFill>
                  <a:srgbClr val="132577"/>
                </a:solidFill>
                <a:latin typeface="Arial"/>
              </a:rPr>
              <a:t> </a:t>
            </a:r>
            <a:r>
              <a:rPr lang="es-ES" dirty="0"/>
              <a:t>and </a:t>
            </a:r>
            <a:r>
              <a:rPr lang="es-ES" b="1" spc="-1" dirty="0">
                <a:solidFill>
                  <a:srgbClr val="132577"/>
                </a:solidFill>
                <a:latin typeface="Arial"/>
              </a:rPr>
              <a:t>DOI</a:t>
            </a:r>
            <a:r>
              <a:rPr lang="es-ES" dirty="0"/>
              <a:t> </a:t>
            </a:r>
            <a:r>
              <a:rPr lang="es-ES" dirty="0" err="1"/>
              <a:t>handling</a:t>
            </a:r>
            <a:endParaRPr lang="es-ES" dirty="0"/>
          </a:p>
          <a:p>
            <a:pPr marL="285750" marR="0" lvl="0" indent="74613" algn="l" defTabSz="914400" rtl="0" eaLnBrk="1" fontAlgn="auto" latinLnBrk="0" hangingPunct="1">
              <a:lnSpc>
                <a:spcPct val="100000"/>
              </a:lnSpc>
              <a:spcBef>
                <a:spcPts val="600"/>
              </a:spcBef>
              <a:spcAft>
                <a:spcPts val="600"/>
              </a:spcAft>
              <a:buClr>
                <a:srgbClr val="000000"/>
              </a:buClr>
              <a:buSzPct val="45000"/>
              <a:tabLst/>
              <a:defRPr/>
            </a:pPr>
            <a:endParaRPr lang="es-ES" spc="-1" dirty="0">
              <a:solidFill>
                <a:srgbClr val="132577"/>
              </a:solidFill>
              <a:latin typeface="Arial"/>
            </a:endParaRPr>
          </a:p>
          <a:p>
            <a:pPr marL="820738" indent="-285750">
              <a:spcBef>
                <a:spcPts val="624"/>
              </a:spcBef>
              <a:spcAft>
                <a:spcPts val="425"/>
              </a:spcAft>
              <a:buClr>
                <a:srgbClr val="000000"/>
              </a:buClr>
              <a:buSzPct val="90000"/>
              <a:buFont typeface="Wingdings" panose="05000000000000000000" pitchFamily="2" charset="2"/>
              <a:buChar char="§"/>
              <a:defRPr/>
            </a:pPr>
            <a:endParaRPr lang="es-ES" spc="-1" dirty="0">
              <a:solidFill>
                <a:srgbClr val="132577"/>
              </a:solidFill>
              <a:latin typeface="Arial"/>
            </a:endParaRPr>
          </a:p>
        </p:txBody>
      </p:sp>
      <p:sp>
        <p:nvSpPr>
          <p:cNvPr id="331" name="PlaceHolder 1"/>
          <p:cNvSpPr>
            <a:spLocks noGrp="1"/>
          </p:cNvSpPr>
          <p:nvPr>
            <p:ph type="title"/>
          </p:nvPr>
        </p:nvSpPr>
        <p:spPr>
          <a:xfrm>
            <a:off x="969480" y="126000"/>
            <a:ext cx="10975680" cy="489960"/>
          </a:xfrm>
          <a:prstGeom prst="rect">
            <a:avLst/>
          </a:prstGeom>
          <a:solidFill>
            <a:schemeClr val="accent1"/>
          </a:solidFill>
          <a:ln w="0">
            <a:noFill/>
          </a:ln>
        </p:spPr>
        <p:txBody>
          <a:bodyPr lIns="72000" tIns="0" rIns="72000" bIns="0" anchor="ctr">
            <a:noAutofit/>
          </a:bodyPr>
          <a:lstStyle/>
          <a:p>
            <a:pPr indent="0" defTabSz="914400">
              <a:lnSpc>
                <a:spcPct val="100000"/>
              </a:lnSpc>
              <a:buNone/>
              <a:tabLst>
                <a:tab pos="0" algn="l"/>
              </a:tabLst>
            </a:pPr>
            <a:r>
              <a:rPr lang="en-US" sz="1600" b="1" strike="noStrike" cap="all" spc="-1" dirty="0">
                <a:solidFill>
                  <a:schemeClr val="lt1"/>
                </a:solidFill>
                <a:latin typeface="Arial"/>
              </a:rPr>
              <a:t>Bliss</a:t>
            </a:r>
            <a:endParaRPr lang="fr-FR" sz="1600" b="0" strike="noStrike" spc="-1" dirty="0">
              <a:solidFill>
                <a:srgbClr val="FFFFFF"/>
              </a:solidFill>
              <a:latin typeface="Arial"/>
            </a:endParaRPr>
          </a:p>
        </p:txBody>
      </p:sp>
      <p:sp>
        <p:nvSpPr>
          <p:cNvPr id="332" name="PlaceHolder 2"/>
          <p:cNvSpPr>
            <a:spLocks noGrp="1"/>
          </p:cNvSpPr>
          <p:nvPr>
            <p:ph type="sldNum" idx="33"/>
          </p:nvPr>
        </p:nvSpPr>
        <p:spPr>
          <a:xfrm>
            <a:off x="239400" y="6483600"/>
            <a:ext cx="544680" cy="205560"/>
          </a:xfrm>
          <a:prstGeom prst="rect">
            <a:avLst/>
          </a:prstGeom>
          <a:noFill/>
          <a:ln w="0">
            <a:noFill/>
          </a:ln>
        </p:spPr>
        <p:txBody>
          <a:bodyPr lIns="0" tIns="0" rIns="0" bIns="0" anchor="b">
            <a:noAutofit/>
          </a:bodyPr>
          <a:lstStyle>
            <a:lvl1pPr indent="0" defTabSz="914400">
              <a:lnSpc>
                <a:spcPct val="100000"/>
              </a:lnSpc>
              <a:buNone/>
              <a:tabLst>
                <a:tab pos="0" algn="l"/>
              </a:tabLst>
              <a:defRPr lang="en-GB" sz="800" b="1" strike="noStrike" spc="-1">
                <a:solidFill>
                  <a:schemeClr val="dk2"/>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GB" sz="800" b="1" i="0" u="none" strike="noStrike" kern="1200" cap="none" spc="-1" normalizeH="0" baseline="0" noProof="0">
                <a:ln>
                  <a:noFill/>
                </a:ln>
                <a:solidFill>
                  <a:srgbClr val="132577"/>
                </a:solidFill>
                <a:effectLst/>
                <a:uLnTx/>
                <a:uFillTx/>
                <a:latin typeface="Arial"/>
                <a:ea typeface="+mn-ea"/>
                <a:cs typeface="+mn-cs"/>
              </a:rPr>
              <a:t>Page </a:t>
            </a:r>
            <a:fld id="{0B3CF34E-EA7D-4302-B263-8C7D36E5CB08}" type="slidenum">
              <a:rPr kumimoji="0" lang="en-GB" sz="800" b="1" i="0" u="none" strike="noStrike" kern="1200" cap="none" spc="-1" normalizeH="0" baseline="0" noProof="0">
                <a:ln>
                  <a:noFill/>
                </a:ln>
                <a:solidFill>
                  <a:srgbClr val="13257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0" algn="l"/>
                </a:tabLst>
                <a:defRPr/>
              </a:pPr>
              <a:t>24</a:t>
            </a:fld>
            <a:endParaRPr kumimoji="0" lang="fr-FR" sz="800" b="0" i="0" u="none" strike="noStrike" kern="1200" cap="none" spc="-1" normalizeH="0" baseline="0" noProof="0">
              <a:ln>
                <a:noFill/>
              </a:ln>
              <a:solidFill>
                <a:srgbClr val="000000"/>
              </a:solidFill>
              <a:effectLst/>
              <a:uLnTx/>
              <a:uFillTx/>
              <a:latin typeface="Times New Roman"/>
              <a:ea typeface="+mn-ea"/>
              <a:cs typeface="+mn-cs"/>
            </a:endParaRPr>
          </a:p>
        </p:txBody>
      </p:sp>
      <p:sp>
        <p:nvSpPr>
          <p:cNvPr id="13" name="Flowchart: Process 12">
            <a:extLst>
              <a:ext uri="{FF2B5EF4-FFF2-40B4-BE49-F238E27FC236}">
                <a16:creationId xmlns:a16="http://schemas.microsoft.com/office/drawing/2014/main" id="{F591846E-556D-4DD0-9CD4-ADD0D6657F9B}"/>
              </a:ext>
            </a:extLst>
          </p:cNvPr>
          <p:cNvSpPr/>
          <p:nvPr/>
        </p:nvSpPr>
        <p:spPr bwMode="auto">
          <a:xfrm>
            <a:off x="1534885" y="1009082"/>
            <a:ext cx="9122229" cy="900475"/>
          </a:xfrm>
          <a:prstGeom prst="flowChartProcess">
            <a:avLst/>
          </a:prstGeom>
          <a:solidFill>
            <a:srgbClr val="0B5B87"/>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 name="Arrow: Pentagon 15">
            <a:extLst>
              <a:ext uri="{FF2B5EF4-FFF2-40B4-BE49-F238E27FC236}">
                <a16:creationId xmlns:a16="http://schemas.microsoft.com/office/drawing/2014/main" id="{C3482ABD-3220-4015-AA66-A6834D729748}"/>
              </a:ext>
            </a:extLst>
          </p:cNvPr>
          <p:cNvSpPr/>
          <p:nvPr/>
        </p:nvSpPr>
        <p:spPr bwMode="auto">
          <a:xfrm>
            <a:off x="1534885" y="1009082"/>
            <a:ext cx="2405743" cy="911182"/>
          </a:xfrm>
          <a:prstGeom prst="homePlate">
            <a:avLst/>
          </a:prstGeom>
          <a:solidFill>
            <a:sysClr val="window" lastClr="FFFFFF"/>
          </a:solidFill>
          <a:ln w="25400" cap="flat" cmpd="sng" algn="ctr">
            <a:solidFill>
              <a:srgbClr val="B3BFF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EC1BA506-C55C-4A42-A03B-807CF8C9CCB2}"/>
              </a:ext>
            </a:extLst>
          </p:cNvPr>
          <p:cNvSpPr txBox="1"/>
          <p:nvPr/>
        </p:nvSpPr>
        <p:spPr bwMode="auto">
          <a:xfrm>
            <a:off x="3855330" y="1221047"/>
            <a:ext cx="6183085" cy="461665"/>
          </a:xfrm>
          <a:prstGeom prst="rect">
            <a:avLst/>
          </a:prstGeom>
          <a:noFill/>
        </p:spPr>
        <p:txBody>
          <a:bodyPr wrap="square" rtlCol="0" anchor="ctr">
            <a:spAutoFit/>
          </a:bodyPr>
          <a:lstStyle/>
          <a:p>
            <a:pPr marL="17780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lumMod val="85000"/>
                  </a:schemeClr>
                </a:solidFill>
                <a:effectLst/>
                <a:uLnTx/>
                <a:uFillTx/>
              </a:rPr>
              <a:t>Data management 2025</a:t>
            </a:r>
          </a:p>
        </p:txBody>
      </p:sp>
      <p:pic>
        <p:nvPicPr>
          <p:cNvPr id="9" name="Picture 8">
            <a:extLst>
              <a:ext uri="{FF2B5EF4-FFF2-40B4-BE49-F238E27FC236}">
                <a16:creationId xmlns:a16="http://schemas.microsoft.com/office/drawing/2014/main" id="{B8772448-7FA2-4A39-90C7-3892AAC655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38747" y="1054484"/>
            <a:ext cx="699550" cy="865780"/>
          </a:xfrm>
          <a:prstGeom prst="rect">
            <a:avLst/>
          </a:prstGeom>
        </p:spPr>
      </p:pic>
      <p:sp>
        <p:nvSpPr>
          <p:cNvPr id="10" name="TextBox 9">
            <a:extLst>
              <a:ext uri="{FF2B5EF4-FFF2-40B4-BE49-F238E27FC236}">
                <a16:creationId xmlns:a16="http://schemas.microsoft.com/office/drawing/2014/main" id="{00A6BFF5-0744-4690-859B-C0799F3D8E76}"/>
              </a:ext>
            </a:extLst>
          </p:cNvPr>
          <p:cNvSpPr txBox="1"/>
          <p:nvPr/>
        </p:nvSpPr>
        <p:spPr bwMode="auto">
          <a:xfrm>
            <a:off x="2554486" y="1471748"/>
            <a:ext cx="1300844" cy="369332"/>
          </a:xfrm>
          <a:prstGeom prst="rect">
            <a:avLst/>
          </a:prstGeom>
          <a:noFill/>
        </p:spPr>
        <p:txBody>
          <a:bodyPr wrap="square" rtlCol="0">
            <a:spAutoFit/>
          </a:bodyPr>
          <a:lstStyle/>
          <a:p>
            <a:r>
              <a:rPr lang="en-US" b="1" dirty="0"/>
              <a:t>DRAC</a:t>
            </a:r>
          </a:p>
        </p:txBody>
      </p:sp>
    </p:spTree>
    <p:extLst>
      <p:ext uri="{BB962C8B-B14F-4D97-AF65-F5344CB8AC3E}">
        <p14:creationId xmlns:p14="http://schemas.microsoft.com/office/powerpoint/2010/main" val="576252263"/>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Flowchart: Process 4">
            <a:extLst>
              <a:ext uri="{FF2B5EF4-FFF2-40B4-BE49-F238E27FC236}">
                <a16:creationId xmlns:a16="http://schemas.microsoft.com/office/drawing/2014/main" id="{50E84841-D47D-4850-9102-C46B2AC61A0E}"/>
              </a:ext>
            </a:extLst>
          </p:cNvPr>
          <p:cNvSpPr/>
          <p:nvPr/>
        </p:nvSpPr>
        <p:spPr>
          <a:xfrm>
            <a:off x="1632856" y="1259503"/>
            <a:ext cx="9122229" cy="900475"/>
          </a:xfrm>
          <a:prstGeom prst="flowChartProcess">
            <a:avLst/>
          </a:prstGeom>
          <a:solidFill>
            <a:srgbClr val="E7E8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bwMode="auto">
          <a:xfrm>
            <a:off x="969600" y="126000"/>
            <a:ext cx="10982400" cy="496800"/>
          </a:xfrm>
        </p:spPr>
        <p:txBody>
          <a:bodyPr>
            <a:noAutofit/>
          </a:bodyPr>
          <a:lstStyle/>
          <a:p>
            <a:pPr algn="l">
              <a:defRPr/>
            </a:pPr>
            <a:r>
              <a:rPr lang="en-US" sz="2000" dirty="0"/>
              <a:t>RESULTS / status</a:t>
            </a:r>
            <a:endParaRPr lang="en-GB" sz="2000" dirty="0">
              <a:solidFill>
                <a:schemeClr val="bg1"/>
              </a:solidFill>
            </a:endParaRPr>
          </a:p>
        </p:txBody>
      </p:sp>
      <p:sp>
        <p:nvSpPr>
          <p:cNvPr id="9" name="Slide Number Placeholder 8">
            <a:extLst>
              <a:ext uri="{FF2B5EF4-FFF2-40B4-BE49-F238E27FC236}">
                <a16:creationId xmlns:a16="http://schemas.microsoft.com/office/drawing/2014/main" id="{26EE6BD7-D6FF-4F0C-9646-029C9C59BB33}"/>
              </a:ext>
            </a:extLst>
          </p:cNvPr>
          <p:cNvSpPr>
            <a:spLocks noGrp="1"/>
          </p:cNvSpPr>
          <p:nvPr>
            <p:ph type="sldNum" sz="quarter" idx="11"/>
          </p:nvPr>
        </p:nvSpPr>
        <p:spPr/>
        <p:txBody>
          <a:bodyPr/>
          <a:lstStyle/>
          <a:p>
            <a:r>
              <a:rPr lang="fr-FR" dirty="0"/>
              <a:t>Page </a:t>
            </a:r>
            <a:fld id="{733122C9-A0B9-462F-8757-0847AD287B63}" type="slidenum">
              <a:rPr lang="fr-FR" smtClean="0"/>
              <a:pPr/>
              <a:t>25</a:t>
            </a:fld>
            <a:endParaRPr lang="fr-FR" dirty="0"/>
          </a:p>
        </p:txBody>
      </p:sp>
      <p:sp>
        <p:nvSpPr>
          <p:cNvPr id="10" name="TextBox 9">
            <a:extLst>
              <a:ext uri="{FF2B5EF4-FFF2-40B4-BE49-F238E27FC236}">
                <a16:creationId xmlns:a16="http://schemas.microsoft.com/office/drawing/2014/main" id="{A9972436-5261-4C72-9BE2-B834186BEE20}"/>
              </a:ext>
            </a:extLst>
          </p:cNvPr>
          <p:cNvSpPr txBox="1"/>
          <p:nvPr/>
        </p:nvSpPr>
        <p:spPr>
          <a:xfrm>
            <a:off x="2853544" y="1652562"/>
            <a:ext cx="1889052" cy="369332"/>
          </a:xfrm>
          <a:prstGeom prst="rect">
            <a:avLst/>
          </a:prstGeom>
          <a:noFill/>
        </p:spPr>
        <p:txBody>
          <a:bodyPr wrap="square" rtlCol="0">
            <a:spAutoFit/>
          </a:bodyPr>
          <a:lstStyle/>
          <a:p>
            <a:r>
              <a:rPr lang="en-US" b="1" dirty="0"/>
              <a:t>LIMA2</a:t>
            </a:r>
          </a:p>
        </p:txBody>
      </p:sp>
      <p:sp>
        <p:nvSpPr>
          <p:cNvPr id="4" name="Arrow: Pentagon 3">
            <a:extLst>
              <a:ext uri="{FF2B5EF4-FFF2-40B4-BE49-F238E27FC236}">
                <a16:creationId xmlns:a16="http://schemas.microsoft.com/office/drawing/2014/main" id="{0D71F4E4-A845-491C-861E-3959D27FC10E}"/>
              </a:ext>
            </a:extLst>
          </p:cNvPr>
          <p:cNvSpPr/>
          <p:nvPr/>
        </p:nvSpPr>
        <p:spPr>
          <a:xfrm>
            <a:off x="1632856" y="1259503"/>
            <a:ext cx="2405743" cy="911182"/>
          </a:xfrm>
          <a:prstGeom prst="homePlate">
            <a:avLst/>
          </a:prstGeom>
          <a:solidFill>
            <a:schemeClr val="bg1"/>
          </a:solidFill>
          <a:ln>
            <a:solidFill>
              <a:srgbClr val="B3B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3060FE-886C-4A12-995A-921DDC63C059}"/>
              </a:ext>
            </a:extLst>
          </p:cNvPr>
          <p:cNvSpPr txBox="1"/>
          <p:nvPr/>
        </p:nvSpPr>
        <p:spPr>
          <a:xfrm>
            <a:off x="3929743" y="1259503"/>
            <a:ext cx="6183085" cy="1200329"/>
          </a:xfrm>
          <a:prstGeom prst="rect">
            <a:avLst/>
          </a:prstGeom>
          <a:noFill/>
        </p:spPr>
        <p:txBody>
          <a:bodyPr wrap="square" rtlCol="0">
            <a:spAutoFit/>
          </a:bodyPr>
          <a:lstStyle/>
          <a:p>
            <a:pPr marL="177800">
              <a:defRPr/>
            </a:pPr>
            <a:r>
              <a:rPr lang="en-US" b="1" dirty="0"/>
              <a:t>LIMA2 under active development</a:t>
            </a:r>
          </a:p>
          <a:p>
            <a:pPr marL="177800">
              <a:defRPr/>
            </a:pPr>
            <a:r>
              <a:rPr lang="en-US" b="1" dirty="0"/>
              <a:t>4 detectors in operation with LIMA2</a:t>
            </a:r>
          </a:p>
          <a:p>
            <a:pPr marL="177800">
              <a:defRPr/>
            </a:pPr>
            <a:r>
              <a:rPr lang="en-US" b="1" dirty="0"/>
              <a:t>Many detectors in queue</a:t>
            </a:r>
          </a:p>
          <a:p>
            <a:endParaRPr lang="en-US" dirty="0"/>
          </a:p>
        </p:txBody>
      </p:sp>
      <p:pic>
        <p:nvPicPr>
          <p:cNvPr id="17" name="Picture 16">
            <a:extLst>
              <a:ext uri="{FF2B5EF4-FFF2-40B4-BE49-F238E27FC236}">
                <a16:creationId xmlns:a16="http://schemas.microsoft.com/office/drawing/2014/main" id="{637B4314-E799-4757-8519-60F92CB37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00" y="1324146"/>
            <a:ext cx="1575524" cy="782647"/>
          </a:xfrm>
          <a:prstGeom prst="rect">
            <a:avLst/>
          </a:prstGeom>
        </p:spPr>
      </p:pic>
      <p:sp>
        <p:nvSpPr>
          <p:cNvPr id="18" name="Flowchart: Process 17">
            <a:extLst>
              <a:ext uri="{FF2B5EF4-FFF2-40B4-BE49-F238E27FC236}">
                <a16:creationId xmlns:a16="http://schemas.microsoft.com/office/drawing/2014/main" id="{1908AA37-80C6-4D26-8A7F-065484083D3D}"/>
              </a:ext>
            </a:extLst>
          </p:cNvPr>
          <p:cNvSpPr/>
          <p:nvPr/>
        </p:nvSpPr>
        <p:spPr bwMode="auto">
          <a:xfrm>
            <a:off x="1632856" y="2414953"/>
            <a:ext cx="9122229" cy="900475"/>
          </a:xfrm>
          <a:prstGeom prst="flowChartProcess">
            <a:avLst/>
          </a:prstGeom>
          <a:solidFill>
            <a:srgbClr val="E6EBF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DF7E211-BC16-4256-9157-CB0E20B4E8D8}"/>
              </a:ext>
            </a:extLst>
          </p:cNvPr>
          <p:cNvSpPr txBox="1"/>
          <p:nvPr/>
        </p:nvSpPr>
        <p:spPr bwMode="auto">
          <a:xfrm>
            <a:off x="2853544" y="2808012"/>
            <a:ext cx="1889052" cy="369332"/>
          </a:xfrm>
          <a:prstGeom prst="rect">
            <a:avLst/>
          </a:prstGeom>
          <a:noFill/>
        </p:spPr>
        <p:txBody>
          <a:bodyPr wrap="square" rtlCol="0">
            <a:spAutoFit/>
          </a:bodyPr>
          <a:lstStyle/>
          <a:p>
            <a:r>
              <a:rPr lang="en-US" b="1" dirty="0"/>
              <a:t>LIMA2</a:t>
            </a:r>
          </a:p>
        </p:txBody>
      </p:sp>
      <p:sp>
        <p:nvSpPr>
          <p:cNvPr id="20" name="Arrow: Pentagon 19">
            <a:extLst>
              <a:ext uri="{FF2B5EF4-FFF2-40B4-BE49-F238E27FC236}">
                <a16:creationId xmlns:a16="http://schemas.microsoft.com/office/drawing/2014/main" id="{87393D2F-EA14-4862-9858-300D60FA0AC3}"/>
              </a:ext>
            </a:extLst>
          </p:cNvPr>
          <p:cNvSpPr/>
          <p:nvPr/>
        </p:nvSpPr>
        <p:spPr bwMode="auto">
          <a:xfrm>
            <a:off x="1632856" y="2414953"/>
            <a:ext cx="2405743" cy="911182"/>
          </a:xfrm>
          <a:prstGeom prst="homePlate">
            <a:avLst/>
          </a:prstGeom>
          <a:solidFill>
            <a:schemeClr val="bg1"/>
          </a:solidFill>
          <a:ln>
            <a:solidFill>
              <a:srgbClr val="B3B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32E91D0-B930-40C0-BD88-94302D7C6EF9}"/>
              </a:ext>
            </a:extLst>
          </p:cNvPr>
          <p:cNvSpPr txBox="1"/>
          <p:nvPr/>
        </p:nvSpPr>
        <p:spPr bwMode="auto">
          <a:xfrm>
            <a:off x="3953301" y="2534585"/>
            <a:ext cx="6183085" cy="923330"/>
          </a:xfrm>
          <a:prstGeom prst="rect">
            <a:avLst/>
          </a:prstGeom>
          <a:noFill/>
        </p:spPr>
        <p:txBody>
          <a:bodyPr wrap="square" rtlCol="0">
            <a:spAutoFit/>
          </a:bodyPr>
          <a:lstStyle/>
          <a:p>
            <a:pPr marL="177800">
              <a:defRPr/>
            </a:pPr>
            <a:r>
              <a:rPr lang="en-US" b="1" dirty="0"/>
              <a:t>Installed at all beamlines </a:t>
            </a:r>
          </a:p>
          <a:p>
            <a:pPr marL="177800">
              <a:defRPr/>
            </a:pPr>
            <a:r>
              <a:rPr lang="en-US" b="1" dirty="0"/>
              <a:t>3 last conversion ongoing</a:t>
            </a:r>
          </a:p>
          <a:p>
            <a:endParaRPr lang="en-US" dirty="0"/>
          </a:p>
        </p:txBody>
      </p:sp>
      <p:pic>
        <p:nvPicPr>
          <p:cNvPr id="24" name="Graphic 23">
            <a:extLst>
              <a:ext uri="{FF2B5EF4-FFF2-40B4-BE49-F238E27FC236}">
                <a16:creationId xmlns:a16="http://schemas.microsoft.com/office/drawing/2014/main" id="{F1140436-A75A-40BA-B722-CB2AFA7BCB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7250" y="2495410"/>
            <a:ext cx="1358496" cy="706203"/>
          </a:xfrm>
          <a:prstGeom prst="rect">
            <a:avLst/>
          </a:prstGeom>
        </p:spPr>
      </p:pic>
      <p:sp>
        <p:nvSpPr>
          <p:cNvPr id="25" name="Flowchart: Process 24">
            <a:extLst>
              <a:ext uri="{FF2B5EF4-FFF2-40B4-BE49-F238E27FC236}">
                <a16:creationId xmlns:a16="http://schemas.microsoft.com/office/drawing/2014/main" id="{5F92116F-C786-4DD4-8F6C-1C69FA9F3915}"/>
              </a:ext>
            </a:extLst>
          </p:cNvPr>
          <p:cNvSpPr/>
          <p:nvPr/>
        </p:nvSpPr>
        <p:spPr bwMode="auto">
          <a:xfrm>
            <a:off x="1632856" y="3577547"/>
            <a:ext cx="9122229" cy="900475"/>
          </a:xfrm>
          <a:prstGeom prst="flowChartProcess">
            <a:avLst/>
          </a:prstGeom>
          <a:solidFill>
            <a:srgbClr val="DEE3F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28362C3-AE40-4BB6-A264-97C42B7DF4BC}"/>
              </a:ext>
            </a:extLst>
          </p:cNvPr>
          <p:cNvSpPr txBox="1"/>
          <p:nvPr/>
        </p:nvSpPr>
        <p:spPr bwMode="auto">
          <a:xfrm>
            <a:off x="2853544" y="3970606"/>
            <a:ext cx="1889052" cy="369332"/>
          </a:xfrm>
          <a:prstGeom prst="rect">
            <a:avLst/>
          </a:prstGeom>
          <a:noFill/>
        </p:spPr>
        <p:txBody>
          <a:bodyPr wrap="square" rtlCol="0">
            <a:spAutoFit/>
          </a:bodyPr>
          <a:lstStyle/>
          <a:p>
            <a:r>
              <a:rPr lang="en-US" b="1" dirty="0"/>
              <a:t>LIMA2</a:t>
            </a:r>
          </a:p>
        </p:txBody>
      </p:sp>
      <p:sp>
        <p:nvSpPr>
          <p:cNvPr id="27" name="Arrow: Pentagon 26">
            <a:extLst>
              <a:ext uri="{FF2B5EF4-FFF2-40B4-BE49-F238E27FC236}">
                <a16:creationId xmlns:a16="http://schemas.microsoft.com/office/drawing/2014/main" id="{CAA921FD-E5EF-495A-AF77-D1F837C291A4}"/>
              </a:ext>
            </a:extLst>
          </p:cNvPr>
          <p:cNvSpPr/>
          <p:nvPr/>
        </p:nvSpPr>
        <p:spPr bwMode="auto">
          <a:xfrm>
            <a:off x="1632856" y="3577547"/>
            <a:ext cx="2405743" cy="911182"/>
          </a:xfrm>
          <a:prstGeom prst="homePlate">
            <a:avLst/>
          </a:prstGeom>
          <a:solidFill>
            <a:schemeClr val="bg1"/>
          </a:solidFill>
          <a:ln>
            <a:solidFill>
              <a:srgbClr val="B3B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B815325-F625-4C54-AF53-64EC04D57E1D}"/>
              </a:ext>
            </a:extLst>
          </p:cNvPr>
          <p:cNvSpPr txBox="1"/>
          <p:nvPr/>
        </p:nvSpPr>
        <p:spPr bwMode="auto">
          <a:xfrm>
            <a:off x="3929742" y="3555107"/>
            <a:ext cx="6183085" cy="1200329"/>
          </a:xfrm>
          <a:prstGeom prst="rect">
            <a:avLst/>
          </a:prstGeom>
          <a:noFill/>
        </p:spPr>
        <p:txBody>
          <a:bodyPr wrap="square" rtlCol="0">
            <a:spAutoFit/>
          </a:bodyPr>
          <a:lstStyle/>
          <a:p>
            <a:pPr marL="177800">
              <a:defRPr/>
            </a:pPr>
            <a:r>
              <a:rPr lang="en-US" b="1" dirty="0"/>
              <a:t>Deployed to 37 beamlines</a:t>
            </a:r>
          </a:p>
          <a:p>
            <a:pPr marL="177800">
              <a:defRPr/>
            </a:pPr>
            <a:r>
              <a:rPr lang="en-US" b="1" dirty="0"/>
              <a:t>Standardization of pipelines</a:t>
            </a:r>
          </a:p>
          <a:p>
            <a:pPr marL="177800">
              <a:defRPr/>
            </a:pPr>
            <a:r>
              <a:rPr lang="en-US" b="1" dirty="0"/>
              <a:t>500+ tasks in catalog. more being developed</a:t>
            </a:r>
          </a:p>
          <a:p>
            <a:endParaRPr lang="en-US" dirty="0"/>
          </a:p>
        </p:txBody>
      </p:sp>
      <p:pic>
        <p:nvPicPr>
          <p:cNvPr id="35" name="Image 9">
            <a:extLst>
              <a:ext uri="{FF2B5EF4-FFF2-40B4-BE49-F238E27FC236}">
                <a16:creationId xmlns:a16="http://schemas.microsoft.com/office/drawing/2014/main" id="{31B5F06B-5068-413B-ACB8-ED3D356DF57B}"/>
              </a:ext>
            </a:extLst>
          </p:cNvPr>
          <p:cNvPicPr/>
          <p:nvPr/>
        </p:nvPicPr>
        <p:blipFill>
          <a:blip r:embed="rId6"/>
          <a:stretch/>
        </p:blipFill>
        <p:spPr>
          <a:xfrm>
            <a:off x="1867250" y="3697179"/>
            <a:ext cx="1790349" cy="578049"/>
          </a:xfrm>
          <a:prstGeom prst="rect">
            <a:avLst/>
          </a:prstGeom>
          <a:ln w="0">
            <a:noFill/>
          </a:ln>
        </p:spPr>
      </p:pic>
      <p:sp>
        <p:nvSpPr>
          <p:cNvPr id="36" name="Flowchart: Process 35">
            <a:extLst>
              <a:ext uri="{FF2B5EF4-FFF2-40B4-BE49-F238E27FC236}">
                <a16:creationId xmlns:a16="http://schemas.microsoft.com/office/drawing/2014/main" id="{732AA789-CE11-4531-901D-5D613242C845}"/>
              </a:ext>
            </a:extLst>
          </p:cNvPr>
          <p:cNvSpPr/>
          <p:nvPr/>
        </p:nvSpPr>
        <p:spPr bwMode="auto">
          <a:xfrm>
            <a:off x="1632856" y="4720741"/>
            <a:ext cx="9122229" cy="900475"/>
          </a:xfrm>
          <a:prstGeom prst="flowChartProcess">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67E8470-84EF-459E-BB90-90552B84CEC1}"/>
              </a:ext>
            </a:extLst>
          </p:cNvPr>
          <p:cNvSpPr txBox="1"/>
          <p:nvPr/>
        </p:nvSpPr>
        <p:spPr bwMode="auto">
          <a:xfrm>
            <a:off x="2853544" y="5113800"/>
            <a:ext cx="1889052" cy="369332"/>
          </a:xfrm>
          <a:prstGeom prst="rect">
            <a:avLst/>
          </a:prstGeom>
          <a:noFill/>
        </p:spPr>
        <p:txBody>
          <a:bodyPr wrap="square" rtlCol="0">
            <a:spAutoFit/>
          </a:bodyPr>
          <a:lstStyle/>
          <a:p>
            <a:r>
              <a:rPr lang="en-US" b="1" dirty="0"/>
              <a:t>LIMA2</a:t>
            </a:r>
          </a:p>
        </p:txBody>
      </p:sp>
      <p:sp>
        <p:nvSpPr>
          <p:cNvPr id="38" name="Arrow: Pentagon 37">
            <a:extLst>
              <a:ext uri="{FF2B5EF4-FFF2-40B4-BE49-F238E27FC236}">
                <a16:creationId xmlns:a16="http://schemas.microsoft.com/office/drawing/2014/main" id="{27D97365-63CF-4B06-9515-828B9EE80A17}"/>
              </a:ext>
            </a:extLst>
          </p:cNvPr>
          <p:cNvSpPr/>
          <p:nvPr/>
        </p:nvSpPr>
        <p:spPr bwMode="auto">
          <a:xfrm>
            <a:off x="1632856" y="4720741"/>
            <a:ext cx="2405743" cy="911182"/>
          </a:xfrm>
          <a:prstGeom prst="homePlate">
            <a:avLst/>
          </a:prstGeom>
          <a:solidFill>
            <a:schemeClr val="bg1"/>
          </a:solidFill>
          <a:ln>
            <a:solidFill>
              <a:srgbClr val="B3B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AE5274B-AC0A-43B6-AAD7-50BB861A5B4C}"/>
              </a:ext>
            </a:extLst>
          </p:cNvPr>
          <p:cNvSpPr txBox="1"/>
          <p:nvPr/>
        </p:nvSpPr>
        <p:spPr bwMode="auto">
          <a:xfrm>
            <a:off x="3889765" y="4720741"/>
            <a:ext cx="6183085" cy="1200329"/>
          </a:xfrm>
          <a:prstGeom prst="rect">
            <a:avLst/>
          </a:prstGeom>
          <a:noFill/>
        </p:spPr>
        <p:txBody>
          <a:bodyPr wrap="square" rtlCol="0">
            <a:spAutoFit/>
          </a:bodyPr>
          <a:lstStyle/>
          <a:p>
            <a:pPr marL="177800">
              <a:defRPr/>
            </a:pPr>
            <a:r>
              <a:rPr lang="en-US" b="1" dirty="0"/>
              <a:t>Available for all beamline / all users</a:t>
            </a:r>
          </a:p>
          <a:p>
            <a:pPr marL="177800">
              <a:defRPr/>
            </a:pPr>
            <a:r>
              <a:rPr lang="en-US" b="1" dirty="0"/>
              <a:t>Raw and processed data</a:t>
            </a:r>
          </a:p>
          <a:p>
            <a:pPr marL="177800">
              <a:defRPr/>
            </a:pPr>
            <a:r>
              <a:rPr lang="en-US" b="1" dirty="0"/>
              <a:t>Domain portals</a:t>
            </a:r>
          </a:p>
          <a:p>
            <a:endParaRPr lang="en-US" dirty="0"/>
          </a:p>
        </p:txBody>
      </p:sp>
      <p:pic>
        <p:nvPicPr>
          <p:cNvPr id="41" name="Picture 40">
            <a:extLst>
              <a:ext uri="{FF2B5EF4-FFF2-40B4-BE49-F238E27FC236}">
                <a16:creationId xmlns:a16="http://schemas.microsoft.com/office/drawing/2014/main" id="{56B2CD39-1B04-4BEA-A45F-3E7C1731A4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5670" y="4740141"/>
            <a:ext cx="699550" cy="865780"/>
          </a:xfrm>
          <a:prstGeom prst="rect">
            <a:avLst/>
          </a:prstGeom>
        </p:spPr>
      </p:pic>
      <p:sp>
        <p:nvSpPr>
          <p:cNvPr id="42" name="TextBox 41">
            <a:extLst>
              <a:ext uri="{FF2B5EF4-FFF2-40B4-BE49-F238E27FC236}">
                <a16:creationId xmlns:a16="http://schemas.microsoft.com/office/drawing/2014/main" id="{352028BF-B763-4103-AC15-D8B0814BFEFA}"/>
              </a:ext>
            </a:extLst>
          </p:cNvPr>
          <p:cNvSpPr txBox="1"/>
          <p:nvPr/>
        </p:nvSpPr>
        <p:spPr>
          <a:xfrm>
            <a:off x="2681409" y="5157405"/>
            <a:ext cx="1300844" cy="369332"/>
          </a:xfrm>
          <a:prstGeom prst="rect">
            <a:avLst/>
          </a:prstGeom>
          <a:noFill/>
        </p:spPr>
        <p:txBody>
          <a:bodyPr wrap="square" rtlCol="0">
            <a:spAutoFit/>
          </a:bodyPr>
          <a:lstStyle/>
          <a:p>
            <a:r>
              <a:rPr lang="en-US" b="1" dirty="0"/>
              <a:t>DRAC</a:t>
            </a:r>
          </a:p>
        </p:txBody>
      </p:sp>
    </p:spTree>
    <p:extLst>
      <p:ext uri="{BB962C8B-B14F-4D97-AF65-F5344CB8AC3E}">
        <p14:creationId xmlns:p14="http://schemas.microsoft.com/office/powerpoint/2010/main" val="389283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6C26AA-3F60-44DA-9DFB-5D1796A7F798}"/>
              </a:ext>
            </a:extLst>
          </p:cNvPr>
          <p:cNvSpPr>
            <a:spLocks noGrp="1"/>
          </p:cNvSpPr>
          <p:nvPr>
            <p:ph type="sldNum" idx="4"/>
          </p:nvPr>
        </p:nvSpPr>
        <p:spPr/>
        <p:txBody>
          <a:bodyPr/>
          <a:lstStyle/>
          <a:p>
            <a:fld id="{D1B45F22-9263-4E07-B9BF-5730460C070F}" type="slidenum">
              <a:rPr lang="en-US" smtClean="0"/>
              <a:t>26</a:t>
            </a:fld>
            <a:endParaRPr lang="en-US"/>
          </a:p>
        </p:txBody>
      </p:sp>
      <p:sp>
        <p:nvSpPr>
          <p:cNvPr id="5" name="Title 7">
            <a:extLst>
              <a:ext uri="{FF2B5EF4-FFF2-40B4-BE49-F238E27FC236}">
                <a16:creationId xmlns:a16="http://schemas.microsoft.com/office/drawing/2014/main" id="{6EA50D74-FAA4-4024-AD54-4935B4D9EF2D}"/>
              </a:ext>
            </a:extLst>
          </p:cNvPr>
          <p:cNvSpPr txBox="1">
            <a:spLocks/>
          </p:cNvSpPr>
          <p:nvPr/>
        </p:nvSpPr>
        <p:spPr bwMode="gray">
          <a:xfrm>
            <a:off x="936943" y="133849"/>
            <a:ext cx="10982400" cy="496800"/>
          </a:xfrm>
          <a:prstGeom prst="rect">
            <a:avLst/>
          </a:prstGeom>
          <a:solidFill>
            <a:srgbClr val="132577"/>
          </a:solidFill>
        </p:spPr>
        <p:txBody>
          <a:bodyPr vert="horz" lIns="72000" tIns="0" rIns="72000" bIns="0" rtlCol="0" anchor="ctr" anchorCtr="0">
            <a:noAutofit/>
          </a:bodyPr>
          <a:lstStyle>
            <a:lvl1pPr algn="l" defTabSz="914400" rtl="0" eaLnBrk="1" latinLnBrk="0" hangingPunct="1">
              <a:spcBef>
                <a:spcPct val="0"/>
              </a:spcBef>
              <a:buNone/>
              <a:defRPr sz="1600" b="1" kern="1200" cap="all"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1" i="0" u="none" strike="noStrike" kern="1200" cap="all" spc="0" normalizeH="0" baseline="0" noProof="0" dirty="0">
                <a:ln>
                  <a:noFill/>
                </a:ln>
                <a:solidFill>
                  <a:sysClr val="window" lastClr="FFFFFF"/>
                </a:solidFill>
                <a:effectLst/>
                <a:uLnTx/>
                <a:uFillTx/>
                <a:latin typeface="Arial"/>
                <a:ea typeface="+mj-ea"/>
                <a:cs typeface="+mj-cs"/>
              </a:rPr>
              <a:t>SOFTWARE Collaborations </a:t>
            </a:r>
            <a:r>
              <a:rPr lang="en-GB" dirty="0">
                <a:solidFill>
                  <a:sysClr val="window" lastClr="FFFFFF"/>
                </a:solidFill>
                <a:latin typeface="Arial"/>
              </a:rPr>
              <a:t>- 2025</a:t>
            </a:r>
            <a:endParaRPr kumimoji="0" lang="en-GB" sz="1600" b="1" i="0" u="none" strike="noStrike" kern="1200" cap="all" spc="0" normalizeH="0" baseline="0" noProof="0" dirty="0">
              <a:ln>
                <a:noFill/>
              </a:ln>
              <a:solidFill>
                <a:sysClr val="window" lastClr="FFFFFF"/>
              </a:solidFill>
              <a:effectLst/>
              <a:uLnTx/>
              <a:uFillTx/>
              <a:latin typeface="Arial"/>
              <a:ea typeface="+mj-ea"/>
              <a:cs typeface="+mj-cs"/>
            </a:endParaRPr>
          </a:p>
        </p:txBody>
      </p:sp>
      <p:sp>
        <p:nvSpPr>
          <p:cNvPr id="2" name="Rectangle 1">
            <a:extLst>
              <a:ext uri="{FF2B5EF4-FFF2-40B4-BE49-F238E27FC236}">
                <a16:creationId xmlns:a16="http://schemas.microsoft.com/office/drawing/2014/main" id="{7B52A496-99C3-4490-9766-8BC11C1218BA}"/>
              </a:ext>
            </a:extLst>
          </p:cNvPr>
          <p:cNvSpPr/>
          <p:nvPr/>
        </p:nvSpPr>
        <p:spPr>
          <a:xfrm>
            <a:off x="936942" y="836664"/>
            <a:ext cx="9176658" cy="3139321"/>
          </a:xfrm>
          <a:prstGeom prst="rect">
            <a:avLst/>
          </a:prstGeom>
        </p:spPr>
        <p:txBody>
          <a:bodyPr wrap="square">
            <a:spAutoFit/>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Partners</a:t>
            </a:r>
            <a:r>
              <a:rPr lang="en-US" dirty="0">
                <a:latin typeface="Calibri" panose="020F0502020204030204" pitchFamily="34" charset="0"/>
                <a:ea typeface="Calibri" panose="020F0502020204030204" pitchFamily="34" charset="0"/>
                <a:cs typeface="Times New Roman" panose="02020603050405020304" pitchFamily="18" charset="0"/>
              </a:rPr>
              <a:t> </a:t>
            </a:r>
          </a:p>
          <a:p>
            <a:r>
              <a:rPr lang="es-E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M</a:t>
            </a:r>
            <a:r>
              <a:rPr lang="en-US"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oU</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for </a:t>
            </a:r>
            <a:r>
              <a:rPr lang="en-US"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FAIR data </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signed;</a:t>
            </a:r>
          </a:p>
          <a:p>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Exchanges for adoption of:</a:t>
            </a:r>
          </a:p>
          <a:p>
            <a:pPr lvl="1"/>
            <a:r>
              <a:rPr lang="en-US"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Daiquiri</a:t>
            </a:r>
            <a:r>
              <a:rPr lang="en-US"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(DESY, Soleil)</a:t>
            </a:r>
          </a:p>
          <a:p>
            <a:pPr lvl="1"/>
            <a:r>
              <a:rPr lang="en-US"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Blissdata</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(ALBA, DESY, </a:t>
            </a:r>
            <a:r>
              <a:rPr lang="en-US"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MaxIV</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a:t>
            </a:r>
          </a:p>
          <a:p>
            <a:pPr lvl="1"/>
            <a:r>
              <a:rPr lang="en-US"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BLISS, EWOKS</a:t>
            </a:r>
          </a:p>
          <a:p>
            <a:r>
              <a:rPr lang="es-ES"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D</a:t>
            </a:r>
            <a:r>
              <a:rPr lang="en-US"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RAC </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installations at ALBA and EMBL-HH</a:t>
            </a:r>
          </a:p>
          <a:p>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Developer meeting on </a:t>
            </a:r>
            <a:r>
              <a:rPr lang="en-US"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Taurus</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(ALBA, ESRF, Soleil) </a:t>
            </a:r>
          </a:p>
          <a:p>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SIG on </a:t>
            </a:r>
            <a:r>
              <a:rPr lang="en-US"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Experiment Control </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in LEAPS roadmap</a:t>
            </a:r>
          </a:p>
          <a:p>
            <a:endParaRPr lang="en-US" dirty="0"/>
          </a:p>
        </p:txBody>
      </p:sp>
      <p:sp>
        <p:nvSpPr>
          <p:cNvPr id="6" name="Rectangle 5">
            <a:extLst>
              <a:ext uri="{FF2B5EF4-FFF2-40B4-BE49-F238E27FC236}">
                <a16:creationId xmlns:a16="http://schemas.microsoft.com/office/drawing/2014/main" id="{EC1E0661-ECE5-4050-A314-8E161989CE10}"/>
              </a:ext>
            </a:extLst>
          </p:cNvPr>
          <p:cNvSpPr/>
          <p:nvPr/>
        </p:nvSpPr>
        <p:spPr>
          <a:xfrm>
            <a:off x="936944" y="5027022"/>
            <a:ext cx="9176657" cy="1200329"/>
          </a:xfrm>
          <a:prstGeom prst="rect">
            <a:avLst/>
          </a:prstGeom>
        </p:spPr>
        <p:txBody>
          <a:bodyPr wrap="square">
            <a:spAutoFit/>
          </a:bodyPr>
          <a:lstStyle/>
          <a:p>
            <a:r>
              <a:rPr lang="en-US" b="1"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EU projects</a:t>
            </a:r>
          </a:p>
          <a:p>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Initial publication of metadata on NOMAD (</a:t>
            </a:r>
            <a:r>
              <a:rPr lang="en-US"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AddMorePower</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a:t>
            </a:r>
          </a:p>
          <a:p>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Associating samples with generic metadata; Cultural heritage portal (</a:t>
            </a:r>
            <a:r>
              <a:rPr lang="en-US"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SHARE</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project)</a:t>
            </a:r>
          </a:p>
          <a:p>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Activities for the build-up of </a:t>
            </a:r>
            <a:r>
              <a:rPr lang="en-US"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PaNOSC</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Node (</a:t>
            </a:r>
            <a:r>
              <a:rPr lang="en-US"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PaNOSC</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a:t>
            </a:r>
          </a:p>
        </p:txBody>
      </p:sp>
      <p:sp>
        <p:nvSpPr>
          <p:cNvPr id="7" name="Rectangle 6">
            <a:extLst>
              <a:ext uri="{FF2B5EF4-FFF2-40B4-BE49-F238E27FC236}">
                <a16:creationId xmlns:a16="http://schemas.microsoft.com/office/drawing/2014/main" id="{12744BD1-349D-4643-AF85-439652049B6A}"/>
              </a:ext>
            </a:extLst>
          </p:cNvPr>
          <p:cNvSpPr/>
          <p:nvPr/>
        </p:nvSpPr>
        <p:spPr>
          <a:xfrm>
            <a:off x="936943" y="3805105"/>
            <a:ext cx="9176657" cy="923330"/>
          </a:xfrm>
          <a:prstGeom prst="rect">
            <a:avLst/>
          </a:prstGeom>
        </p:spPr>
        <p:txBody>
          <a:bodyPr wrap="square">
            <a:spAutoFit/>
          </a:bodyPr>
          <a:lstStyle/>
          <a:p>
            <a:r>
              <a:rPr lang="en-US" b="1"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Established collaborations</a:t>
            </a:r>
          </a:p>
          <a:p>
            <a:r>
              <a:rPr lang="en-US"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Tango</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(preparation of new contract)</a:t>
            </a:r>
          </a:p>
          <a:p>
            <a:r>
              <a:rPr lang="es-ES"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M</a:t>
            </a:r>
            <a:r>
              <a:rPr lang="en-US"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XCuBE</a:t>
            </a:r>
            <a:r>
              <a:rPr lang="en-US"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and </a:t>
            </a:r>
            <a:r>
              <a:rPr lang="en-US"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ISPyB</a:t>
            </a:r>
            <a:r>
              <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(two workshops)</a:t>
            </a:r>
          </a:p>
        </p:txBody>
      </p:sp>
      <p:pic>
        <p:nvPicPr>
          <p:cNvPr id="8" name="Image 4">
            <a:extLst>
              <a:ext uri="{FF2B5EF4-FFF2-40B4-BE49-F238E27FC236}">
                <a16:creationId xmlns:a16="http://schemas.microsoft.com/office/drawing/2014/main" id="{BE995CF1-6DE0-4B3B-A13D-EF7657DD4601}"/>
              </a:ext>
            </a:extLst>
          </p:cNvPr>
          <p:cNvPicPr/>
          <p:nvPr/>
        </p:nvPicPr>
        <p:blipFill>
          <a:blip r:embed="rId2"/>
          <a:stretch/>
        </p:blipFill>
        <p:spPr>
          <a:xfrm>
            <a:off x="9417970" y="4728435"/>
            <a:ext cx="2370256" cy="857687"/>
          </a:xfrm>
          <a:prstGeom prst="rect">
            <a:avLst/>
          </a:prstGeom>
          <a:ln w="0">
            <a:noFill/>
          </a:ln>
        </p:spPr>
      </p:pic>
      <p:pic>
        <p:nvPicPr>
          <p:cNvPr id="9" name="Picture 8">
            <a:extLst>
              <a:ext uri="{FF2B5EF4-FFF2-40B4-BE49-F238E27FC236}">
                <a16:creationId xmlns:a16="http://schemas.microsoft.com/office/drawing/2014/main" id="{692F5278-64D2-4670-BFDB-84254EFF2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3344" y="4728435"/>
            <a:ext cx="1578966" cy="746466"/>
          </a:xfrm>
          <a:prstGeom prst="rect">
            <a:avLst/>
          </a:prstGeom>
        </p:spPr>
      </p:pic>
    </p:spTree>
    <p:extLst>
      <p:ext uri="{BB962C8B-B14F-4D97-AF65-F5344CB8AC3E}">
        <p14:creationId xmlns:p14="http://schemas.microsoft.com/office/powerpoint/2010/main" val="600045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969600" y="126000"/>
            <a:ext cx="10982400" cy="496800"/>
          </a:xfrm>
        </p:spPr>
        <p:txBody>
          <a:bodyPr>
            <a:noAutofit/>
          </a:bodyPr>
          <a:lstStyle/>
          <a:p>
            <a:pPr algn="l">
              <a:defRPr/>
            </a:pPr>
            <a:r>
              <a:rPr lang="en-US" sz="2000" dirty="0"/>
              <a:t>FUTURE PERSPECTIVES</a:t>
            </a:r>
            <a:endParaRPr lang="en-GB" sz="2000" dirty="0">
              <a:solidFill>
                <a:schemeClr val="bg1"/>
              </a:solidFill>
            </a:endParaRPr>
          </a:p>
        </p:txBody>
      </p:sp>
      <p:sp>
        <p:nvSpPr>
          <p:cNvPr id="4" name="Text Placeholder 3"/>
          <p:cNvSpPr>
            <a:spLocks noGrp="1"/>
          </p:cNvSpPr>
          <p:nvPr>
            <p:ph type="body" idx="4294967295"/>
          </p:nvPr>
        </p:nvSpPr>
        <p:spPr bwMode="auto">
          <a:xfrm>
            <a:off x="825500" y="910731"/>
            <a:ext cx="11366500" cy="5189805"/>
          </a:xfrm>
        </p:spPr>
        <p:txBody>
          <a:bodyPr/>
          <a:lstStyle/>
          <a:p>
            <a:pPr marL="177800" indent="0">
              <a:defRPr/>
            </a:pPr>
            <a:endParaRPr lang="en-US" dirty="0">
              <a:solidFill>
                <a:srgbClr val="0070C0"/>
              </a:solidFill>
            </a:endParaRPr>
          </a:p>
          <a:p>
            <a:pPr marL="177800" indent="0">
              <a:defRPr/>
            </a:pPr>
            <a:r>
              <a:rPr lang="en-US" dirty="0"/>
              <a:t> </a:t>
            </a:r>
            <a:endParaRPr dirty="0"/>
          </a:p>
          <a:p>
            <a:pPr marL="177800" indent="0">
              <a:defRPr/>
            </a:pPr>
            <a:endParaRPr lang="en-GB" dirty="0"/>
          </a:p>
        </p:txBody>
      </p:sp>
      <p:graphicFrame>
        <p:nvGraphicFramePr>
          <p:cNvPr id="7" name="Diagram 6">
            <a:extLst>
              <a:ext uri="{FF2B5EF4-FFF2-40B4-BE49-F238E27FC236}">
                <a16:creationId xmlns:a16="http://schemas.microsoft.com/office/drawing/2014/main" id="{C03A98AA-32D1-408F-8991-A20DC456D3AF}"/>
              </a:ext>
            </a:extLst>
          </p:cNvPr>
          <p:cNvGraphicFramePr/>
          <p:nvPr>
            <p:extLst>
              <p:ext uri="{D42A27DB-BD31-4B8C-83A1-F6EECF244321}">
                <p14:modId xmlns:p14="http://schemas.microsoft.com/office/powerpoint/2010/main" val="2186292270"/>
              </p:ext>
            </p:extLst>
          </p:nvPr>
        </p:nvGraphicFramePr>
        <p:xfrm>
          <a:off x="3740792" y="1334833"/>
          <a:ext cx="9997175" cy="4483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840D943D-84A3-46CB-85B2-6B8E9D98F608}"/>
              </a:ext>
            </a:extLst>
          </p:cNvPr>
          <p:cNvSpPr txBox="1"/>
          <p:nvPr/>
        </p:nvSpPr>
        <p:spPr bwMode="auto">
          <a:xfrm>
            <a:off x="5524327" y="1940588"/>
            <a:ext cx="1282890" cy="553998"/>
          </a:xfrm>
          <a:prstGeom prst="rect">
            <a:avLst/>
          </a:prstGeom>
          <a:noFill/>
        </p:spPr>
        <p:txBody>
          <a:bodyPr wrap="square" rtlCol="0">
            <a:spAutoFit/>
          </a:bodyPr>
          <a:lstStyle/>
          <a:p>
            <a:pPr algn="ctr"/>
            <a:r>
              <a:rPr lang="en-US" sz="1500" dirty="0">
                <a:solidFill>
                  <a:prstClr val="white"/>
                </a:solidFill>
                <a:latin typeface="Arial"/>
              </a:rPr>
              <a:t>New data models</a:t>
            </a:r>
          </a:p>
        </p:txBody>
      </p:sp>
      <p:sp>
        <p:nvSpPr>
          <p:cNvPr id="12" name="TextBox 11">
            <a:extLst>
              <a:ext uri="{FF2B5EF4-FFF2-40B4-BE49-F238E27FC236}">
                <a16:creationId xmlns:a16="http://schemas.microsoft.com/office/drawing/2014/main" id="{8DB3AB95-C3FC-4B4A-B485-188744EBC983}"/>
              </a:ext>
            </a:extLst>
          </p:cNvPr>
          <p:cNvSpPr txBox="1"/>
          <p:nvPr/>
        </p:nvSpPr>
        <p:spPr bwMode="auto">
          <a:xfrm>
            <a:off x="6300396" y="5818255"/>
            <a:ext cx="1282890" cy="553998"/>
          </a:xfrm>
          <a:prstGeom prst="rect">
            <a:avLst/>
          </a:prstGeom>
          <a:noFill/>
        </p:spPr>
        <p:txBody>
          <a:bodyPr wrap="square" rtlCol="0">
            <a:spAutoFit/>
          </a:bodyPr>
          <a:lstStyle/>
          <a:p>
            <a:pPr algn="ctr"/>
            <a:r>
              <a:rPr lang="en-US" sz="1500" dirty="0">
                <a:solidFill>
                  <a:prstClr val="white"/>
                </a:solidFill>
                <a:latin typeface="Arial"/>
              </a:rPr>
              <a:t>Domain portals</a:t>
            </a:r>
          </a:p>
        </p:txBody>
      </p:sp>
      <p:sp>
        <p:nvSpPr>
          <p:cNvPr id="3" name="Hexagon 2">
            <a:extLst>
              <a:ext uri="{FF2B5EF4-FFF2-40B4-BE49-F238E27FC236}">
                <a16:creationId xmlns:a16="http://schemas.microsoft.com/office/drawing/2014/main" id="{CEF3661A-C675-4051-B2A9-2ABA61EC5579}"/>
              </a:ext>
            </a:extLst>
          </p:cNvPr>
          <p:cNvSpPr/>
          <p:nvPr/>
        </p:nvSpPr>
        <p:spPr>
          <a:xfrm rot="5400000">
            <a:off x="5986597" y="2918916"/>
            <a:ext cx="1641239" cy="1317171"/>
          </a:xfrm>
          <a:prstGeom prst="hexag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04D158F1-6D05-4A88-ADB7-229B6E75E9B3}"/>
              </a:ext>
            </a:extLst>
          </p:cNvPr>
          <p:cNvSpPr/>
          <p:nvPr/>
        </p:nvSpPr>
        <p:spPr bwMode="auto">
          <a:xfrm rot="5400000">
            <a:off x="4564907" y="2930945"/>
            <a:ext cx="1641239" cy="1317171"/>
          </a:xfrm>
          <a:prstGeom prst="hexag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5851B84C-80BF-4F29-A071-E79BD156CA56}"/>
              </a:ext>
            </a:extLst>
          </p:cNvPr>
          <p:cNvSpPr/>
          <p:nvPr/>
        </p:nvSpPr>
        <p:spPr bwMode="auto">
          <a:xfrm rot="5400000">
            <a:off x="6808376" y="4285637"/>
            <a:ext cx="1584100" cy="131717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401353D-8D71-47B0-95AB-A8274D846B88}"/>
              </a:ext>
            </a:extLst>
          </p:cNvPr>
          <p:cNvSpPr txBox="1"/>
          <p:nvPr/>
        </p:nvSpPr>
        <p:spPr bwMode="auto">
          <a:xfrm>
            <a:off x="4744081" y="3426138"/>
            <a:ext cx="1282890" cy="323165"/>
          </a:xfrm>
          <a:prstGeom prst="rect">
            <a:avLst/>
          </a:prstGeom>
          <a:noFill/>
        </p:spPr>
        <p:txBody>
          <a:bodyPr wrap="square" rtlCol="0">
            <a:spAutoFit/>
          </a:bodyPr>
          <a:lstStyle/>
          <a:p>
            <a:pPr algn="ctr"/>
            <a:r>
              <a:rPr lang="en-US" sz="1500" b="1" dirty="0">
                <a:solidFill>
                  <a:schemeClr val="accent1"/>
                </a:solidFill>
                <a:latin typeface="Arial"/>
              </a:rPr>
              <a:t>AI tools</a:t>
            </a:r>
          </a:p>
        </p:txBody>
      </p:sp>
      <p:sp>
        <p:nvSpPr>
          <p:cNvPr id="10" name="TextBox 9">
            <a:extLst>
              <a:ext uri="{FF2B5EF4-FFF2-40B4-BE49-F238E27FC236}">
                <a16:creationId xmlns:a16="http://schemas.microsoft.com/office/drawing/2014/main" id="{1037D4D8-9F38-479F-B2F8-AF082951F740}"/>
              </a:ext>
            </a:extLst>
          </p:cNvPr>
          <p:cNvSpPr txBox="1"/>
          <p:nvPr/>
        </p:nvSpPr>
        <p:spPr>
          <a:xfrm>
            <a:off x="6243498" y="3400550"/>
            <a:ext cx="1282890" cy="323165"/>
          </a:xfrm>
          <a:prstGeom prst="rect">
            <a:avLst/>
          </a:prstGeom>
          <a:noFill/>
        </p:spPr>
        <p:txBody>
          <a:bodyPr wrap="square" rtlCol="0">
            <a:spAutoFit/>
          </a:bodyPr>
          <a:lstStyle/>
          <a:p>
            <a:r>
              <a:rPr lang="en-US" sz="1500" b="1" dirty="0">
                <a:solidFill>
                  <a:schemeClr val="accent1"/>
                </a:solidFill>
                <a:latin typeface="Arial"/>
              </a:rPr>
              <a:t>Ontologies</a:t>
            </a:r>
          </a:p>
        </p:txBody>
      </p:sp>
      <p:sp>
        <p:nvSpPr>
          <p:cNvPr id="15" name="TextBox 14">
            <a:extLst>
              <a:ext uri="{FF2B5EF4-FFF2-40B4-BE49-F238E27FC236}">
                <a16:creationId xmlns:a16="http://schemas.microsoft.com/office/drawing/2014/main" id="{9A671D3A-B20A-4FC2-A733-9FEA36BA2DC9}"/>
              </a:ext>
            </a:extLst>
          </p:cNvPr>
          <p:cNvSpPr txBox="1"/>
          <p:nvPr/>
        </p:nvSpPr>
        <p:spPr bwMode="auto">
          <a:xfrm>
            <a:off x="6911734" y="4751366"/>
            <a:ext cx="1282890" cy="553998"/>
          </a:xfrm>
          <a:prstGeom prst="rect">
            <a:avLst/>
          </a:prstGeom>
          <a:noFill/>
        </p:spPr>
        <p:txBody>
          <a:bodyPr wrap="square" rtlCol="0">
            <a:spAutoFit/>
          </a:bodyPr>
          <a:lstStyle/>
          <a:p>
            <a:pPr algn="ctr"/>
            <a:r>
              <a:rPr lang="en-US" sz="1500" b="1" dirty="0">
                <a:solidFill>
                  <a:schemeClr val="accent1"/>
                </a:solidFill>
                <a:latin typeface="Arial"/>
              </a:rPr>
              <a:t>Domain </a:t>
            </a:r>
          </a:p>
          <a:p>
            <a:pPr algn="ctr"/>
            <a:r>
              <a:rPr lang="en-US" sz="1500" b="1" dirty="0">
                <a:solidFill>
                  <a:schemeClr val="accent1"/>
                </a:solidFill>
                <a:latin typeface="Arial"/>
              </a:rPr>
              <a:t>portals</a:t>
            </a:r>
          </a:p>
        </p:txBody>
      </p:sp>
      <p:pic>
        <p:nvPicPr>
          <p:cNvPr id="16" name="Image 6">
            <a:extLst>
              <a:ext uri="{FF2B5EF4-FFF2-40B4-BE49-F238E27FC236}">
                <a16:creationId xmlns:a16="http://schemas.microsoft.com/office/drawing/2014/main" id="{893E0538-FBC5-4DC7-A945-F9569814DBD9}"/>
              </a:ext>
            </a:extLst>
          </p:cNvPr>
          <p:cNvPicPr/>
          <p:nvPr/>
        </p:nvPicPr>
        <p:blipFill>
          <a:blip r:embed="rId8"/>
          <a:stretch/>
        </p:blipFill>
        <p:spPr>
          <a:xfrm>
            <a:off x="262598" y="889813"/>
            <a:ext cx="3652200" cy="5482440"/>
          </a:xfrm>
          <a:prstGeom prst="rect">
            <a:avLst/>
          </a:prstGeom>
          <a:ln w="0">
            <a:noFill/>
          </a:ln>
        </p:spPr>
      </p:pic>
      <p:sp>
        <p:nvSpPr>
          <p:cNvPr id="19" name="Slide Number Placeholder 8">
            <a:extLst>
              <a:ext uri="{FF2B5EF4-FFF2-40B4-BE49-F238E27FC236}">
                <a16:creationId xmlns:a16="http://schemas.microsoft.com/office/drawing/2014/main" id="{D90D6C7A-0A45-47B7-B4BF-79CCBA5AFCD6}"/>
              </a:ext>
            </a:extLst>
          </p:cNvPr>
          <p:cNvSpPr>
            <a:spLocks noGrp="1"/>
          </p:cNvSpPr>
          <p:nvPr>
            <p:ph type="sldNum" sz="quarter" idx="11"/>
          </p:nvPr>
        </p:nvSpPr>
        <p:spPr bwMode="auto">
          <a:xfrm>
            <a:off x="239351" y="6483438"/>
            <a:ext cx="551412" cy="212400"/>
          </a:xfrm>
        </p:spPr>
        <p:txBody>
          <a:bodyPr/>
          <a:lstStyle/>
          <a:p>
            <a:r>
              <a:rPr lang="fr-FR" dirty="0"/>
              <a:t>Page </a:t>
            </a:r>
            <a:fld id="{733122C9-A0B9-462F-8757-0847AD287B63}" type="slidenum">
              <a:rPr lang="fr-FR" smtClean="0"/>
              <a:pPr/>
              <a:t>27</a:t>
            </a:fld>
            <a:endParaRPr lang="fr-FR" dirty="0"/>
          </a:p>
        </p:txBody>
      </p:sp>
    </p:spTree>
    <p:extLst>
      <p:ext uri="{BB962C8B-B14F-4D97-AF65-F5344CB8AC3E}">
        <p14:creationId xmlns:p14="http://schemas.microsoft.com/office/powerpoint/2010/main" val="179114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Image 10"/>
          <p:cNvPicPr/>
          <p:nvPr/>
        </p:nvPicPr>
        <p:blipFill>
          <a:blip r:embed="rId3"/>
          <a:stretch/>
        </p:blipFill>
        <p:spPr>
          <a:xfrm>
            <a:off x="0" y="-73440"/>
            <a:ext cx="12282120" cy="6931440"/>
          </a:xfrm>
          <a:prstGeom prst="rect">
            <a:avLst/>
          </a:prstGeom>
          <a:ln w="0">
            <a:noFill/>
          </a:ln>
        </p:spPr>
      </p:pic>
      <p:grpSp>
        <p:nvGrpSpPr>
          <p:cNvPr id="468" name="Group 5"/>
          <p:cNvGrpSpPr/>
          <p:nvPr/>
        </p:nvGrpSpPr>
        <p:grpSpPr>
          <a:xfrm>
            <a:off x="6330025" y="5840603"/>
            <a:ext cx="5718960" cy="991080"/>
            <a:chOff x="6311880" y="5733360"/>
            <a:chExt cx="5718960" cy="991080"/>
          </a:xfrm>
        </p:grpSpPr>
        <p:sp>
          <p:nvSpPr>
            <p:cNvPr id="469" name="Rectangle 133"/>
            <p:cNvSpPr/>
            <p:nvPr/>
          </p:nvSpPr>
          <p:spPr>
            <a:xfrm>
              <a:off x="7619760" y="5733360"/>
              <a:ext cx="4411080" cy="991080"/>
            </a:xfrm>
            <a:prstGeom prst="rect">
              <a:avLst/>
            </a:prstGeom>
            <a:solidFill>
              <a:schemeClr val="accent5"/>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endParaRPr lang="fr-FR" sz="1800" b="0" strike="noStrike" spc="-1">
                <a:solidFill>
                  <a:srgbClr val="FFFFFF"/>
                </a:solidFill>
                <a:latin typeface="Arial"/>
              </a:endParaRPr>
            </a:p>
          </p:txBody>
        </p:sp>
        <p:pic>
          <p:nvPicPr>
            <p:cNvPr id="470" name="Picture 11"/>
            <p:cNvPicPr/>
            <p:nvPr/>
          </p:nvPicPr>
          <p:blipFill>
            <a:blip r:embed="rId4"/>
            <a:stretch/>
          </p:blipFill>
          <p:spPr>
            <a:xfrm>
              <a:off x="6311880" y="5733360"/>
              <a:ext cx="1286640" cy="987480"/>
            </a:xfrm>
            <a:prstGeom prst="rect">
              <a:avLst/>
            </a:prstGeom>
            <a:ln w="0">
              <a:noFill/>
            </a:ln>
          </p:spPr>
        </p:pic>
      </p:grpSp>
      <p:sp>
        <p:nvSpPr>
          <p:cNvPr id="471" name="ZoneTexte 1"/>
          <p:cNvSpPr/>
          <p:nvPr/>
        </p:nvSpPr>
        <p:spPr>
          <a:xfrm>
            <a:off x="7761960" y="5915520"/>
            <a:ext cx="4126320" cy="70643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endParaRPr lang="en-GB" sz="2000" b="1" strike="noStrike" spc="-1" dirty="0">
              <a:solidFill>
                <a:schemeClr val="lt1"/>
              </a:solidFill>
              <a:latin typeface="Calibri"/>
            </a:endParaRPr>
          </a:p>
          <a:p>
            <a:pPr defTabSz="914400">
              <a:lnSpc>
                <a:spcPct val="100000"/>
              </a:lnSpc>
            </a:pPr>
            <a:r>
              <a:rPr lang="en-GB" sz="2000" b="1" strike="noStrike" spc="-1" dirty="0">
                <a:solidFill>
                  <a:schemeClr val="lt1"/>
                </a:solidFill>
                <a:latin typeface="Calibri"/>
              </a:rPr>
              <a:t>THANK YOU FOR YOUR ATTENTION</a:t>
            </a:r>
            <a:endParaRPr lang="fr-FR" sz="2000" b="0" strike="noStrike" spc="-1" dirty="0">
              <a:solidFill>
                <a:srgbClr val="000000"/>
              </a:solidFill>
              <a:latin typeface="Arial"/>
            </a:endParaRPr>
          </a:p>
        </p:txBody>
      </p:sp>
      <p:sp>
        <p:nvSpPr>
          <p:cNvPr id="472" name="ZoneTexte 23"/>
          <p:cNvSpPr/>
          <p:nvPr/>
        </p:nvSpPr>
        <p:spPr>
          <a:xfrm>
            <a:off x="732960" y="540000"/>
            <a:ext cx="10773240"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endParaRPr lang="en-GB" sz="2000" b="1" spc="-1" dirty="0">
              <a:solidFill>
                <a:schemeClr val="lt1"/>
              </a:solidFill>
              <a:latin typeface="Arial"/>
            </a:endParaRPr>
          </a:p>
          <a:p>
            <a:r>
              <a:rPr lang="en-GB" sz="2000" b="1" strike="noStrike" spc="-1" dirty="0">
                <a:solidFill>
                  <a:schemeClr val="lt1"/>
                </a:solidFill>
                <a:latin typeface="Arial"/>
              </a:rPr>
              <a:t>On behalf of the ESRF Software Group</a:t>
            </a:r>
            <a:endParaRPr lang="fr-FR" sz="2000" b="0" strike="noStrike" spc="-1" dirty="0">
              <a:solidFill>
                <a:srgbClr val="000000"/>
              </a:solidFill>
              <a:latin typeface="Arial"/>
            </a:endParaRPr>
          </a:p>
        </p:txBody>
      </p:sp>
      <p:sp>
        <p:nvSpPr>
          <p:cNvPr id="2" name="PlaceHolder 1"/>
          <p:cNvSpPr>
            <a:spLocks noGrp="1"/>
          </p:cNvSpPr>
          <p:nvPr>
            <p:ph type="sldNum" idx="10"/>
          </p:nvPr>
        </p:nvSpPr>
        <p:spPr/>
        <p:txBody>
          <a:bodyPr/>
          <a:lstStyle/>
          <a:p>
            <a:fld id="{8E01CA02-6847-4296-AF86-49E998613E8F}" type="slidenum">
              <a:t>28</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B19DB5-DC8C-4968-9CF1-1E70B22FCC2C}"/>
              </a:ext>
            </a:extLst>
          </p:cNvPr>
          <p:cNvSpPr>
            <a:spLocks noGrp="1"/>
          </p:cNvSpPr>
          <p:nvPr>
            <p:ph type="ftr" idx="1"/>
          </p:nvPr>
        </p:nvSpPr>
        <p:spPr/>
        <p:txBody>
          <a:bodyPr/>
          <a:lstStyle/>
          <a:p>
            <a:r>
              <a:rPr lang="en-US" dirty="0"/>
              <a:t>ISDD Away Day – 24 Oct 2025 - SWG</a:t>
            </a:r>
          </a:p>
        </p:txBody>
      </p:sp>
      <p:sp>
        <p:nvSpPr>
          <p:cNvPr id="3" name="Slide Number Placeholder 2">
            <a:extLst>
              <a:ext uri="{FF2B5EF4-FFF2-40B4-BE49-F238E27FC236}">
                <a16:creationId xmlns:a16="http://schemas.microsoft.com/office/drawing/2014/main" id="{E5530BC7-1614-4875-95B6-B992184E3F70}"/>
              </a:ext>
            </a:extLst>
          </p:cNvPr>
          <p:cNvSpPr>
            <a:spLocks noGrp="1"/>
          </p:cNvSpPr>
          <p:nvPr>
            <p:ph type="sldNum" idx="2"/>
          </p:nvPr>
        </p:nvSpPr>
        <p:spPr/>
        <p:txBody>
          <a:bodyPr/>
          <a:lstStyle/>
          <a:p>
            <a:fld id="{CBB32569-8F9A-41DF-804A-A467FF9D0B9D}" type="slidenum">
              <a:rPr lang="en-US" smtClean="0"/>
              <a:t>3</a:t>
            </a:fld>
            <a:endParaRPr lang="en-US"/>
          </a:p>
        </p:txBody>
      </p:sp>
      <p:sp>
        <p:nvSpPr>
          <p:cNvPr id="4" name="PlaceHolder 1">
            <a:extLst>
              <a:ext uri="{FF2B5EF4-FFF2-40B4-BE49-F238E27FC236}">
                <a16:creationId xmlns:a16="http://schemas.microsoft.com/office/drawing/2014/main" id="{A4D4A835-A78D-4AE0-B877-DAC4B55BE475}"/>
              </a:ext>
            </a:extLst>
          </p:cNvPr>
          <p:cNvSpPr txBox="1">
            <a:spLocks/>
          </p:cNvSpPr>
          <p:nvPr/>
        </p:nvSpPr>
        <p:spPr>
          <a:xfrm>
            <a:off x="969480" y="126000"/>
            <a:ext cx="10975320" cy="489600"/>
          </a:xfrm>
          <a:prstGeom prst="rect">
            <a:avLst/>
          </a:prstGeom>
          <a:solidFill>
            <a:schemeClr val="accent1"/>
          </a:solidFill>
          <a:ln w="0">
            <a:noFill/>
          </a:ln>
        </p:spPr>
        <p:txBody>
          <a:bodyPr lIns="72000" tIns="0" rIns="7200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GB" sz="1600" b="1" cap="all" spc="-1" dirty="0">
                <a:solidFill>
                  <a:schemeClr val="lt1"/>
                </a:solidFill>
                <a:latin typeface="Arial"/>
              </a:rPr>
              <a:t>New </a:t>
            </a:r>
            <a:r>
              <a:rPr lang="en-GB" sz="1600" b="1" cap="all" spc="-1" dirty="0" err="1">
                <a:solidFill>
                  <a:schemeClr val="lt1"/>
                </a:solidFill>
                <a:latin typeface="Arial"/>
              </a:rPr>
              <a:t>FAces</a:t>
            </a:r>
            <a:r>
              <a:rPr lang="en-GB" sz="1600" b="1" cap="all" spc="-1" dirty="0">
                <a:solidFill>
                  <a:schemeClr val="lt1"/>
                </a:solidFill>
                <a:latin typeface="Arial"/>
              </a:rPr>
              <a:t> </a:t>
            </a:r>
          </a:p>
        </p:txBody>
      </p:sp>
      <p:sp>
        <p:nvSpPr>
          <p:cNvPr id="5" name="TextBox 4">
            <a:extLst>
              <a:ext uri="{FF2B5EF4-FFF2-40B4-BE49-F238E27FC236}">
                <a16:creationId xmlns:a16="http://schemas.microsoft.com/office/drawing/2014/main" id="{81454744-D46F-4DFE-B96C-4C0F54B360F8}"/>
              </a:ext>
            </a:extLst>
          </p:cNvPr>
          <p:cNvSpPr txBox="1"/>
          <p:nvPr/>
        </p:nvSpPr>
        <p:spPr>
          <a:xfrm>
            <a:off x="887286" y="850929"/>
            <a:ext cx="10681415" cy="5724644"/>
          </a:xfrm>
          <a:prstGeom prst="rect">
            <a:avLst/>
          </a:prstGeom>
          <a:noFill/>
        </p:spPr>
        <p:txBody>
          <a:bodyPr wrap="square" rtlCol="0">
            <a:spAutoFit/>
          </a:bodyPr>
          <a:lstStyle/>
          <a:p>
            <a:r>
              <a:rPr lang="es-ES" b="1" dirty="0" err="1"/>
              <a:t>Newcomers</a:t>
            </a:r>
            <a:endParaRPr lang="es-ES" b="1" dirty="0"/>
          </a:p>
          <a:p>
            <a:endParaRPr lang="es-ES" b="1" dirty="0"/>
          </a:p>
          <a:p>
            <a:endParaRPr lang="es-ES" b="1" dirty="0"/>
          </a:p>
          <a:p>
            <a:endParaRPr lang="es-ES" b="1" dirty="0"/>
          </a:p>
          <a:p>
            <a:endParaRPr lang="es-ES" b="1" dirty="0"/>
          </a:p>
          <a:p>
            <a:endParaRPr lang="es-ES" b="1" dirty="0"/>
          </a:p>
          <a:p>
            <a:endParaRPr lang="es-ES" b="1" dirty="0"/>
          </a:p>
          <a:p>
            <a:endParaRPr lang="es-ES" sz="1400" b="1" dirty="0"/>
          </a:p>
          <a:p>
            <a:r>
              <a:rPr lang="es-ES" sz="1400" b="1" dirty="0"/>
              <a:t>Theo </a:t>
            </a:r>
            <a:r>
              <a:rPr lang="es-ES" sz="1400" b="1" dirty="0" err="1"/>
              <a:t>Rozier</a:t>
            </a:r>
            <a:r>
              <a:rPr lang="es-ES" sz="1400" b="1" dirty="0"/>
              <a:t> (ACU)                        Ignacio Vergara</a:t>
            </a:r>
            <a:r>
              <a:rPr lang="en-US" sz="1400" b="1" dirty="0"/>
              <a:t> (ACU)                 Simon </a:t>
            </a:r>
            <a:r>
              <a:rPr lang="en-US" sz="1400" b="1" dirty="0" err="1"/>
              <a:t>Delcamp</a:t>
            </a:r>
            <a:r>
              <a:rPr lang="en-US" sz="1400" b="1" dirty="0"/>
              <a:t> (DAU)                  </a:t>
            </a:r>
            <a:r>
              <a:rPr lang="es-ES" sz="1400" b="1" dirty="0"/>
              <a:t>M</a:t>
            </a:r>
            <a:r>
              <a:rPr lang="en-US" sz="1400" b="1" dirty="0" err="1"/>
              <a:t>axence</a:t>
            </a:r>
            <a:r>
              <a:rPr lang="en-US" sz="1400" b="1" dirty="0"/>
              <a:t> </a:t>
            </a:r>
            <a:r>
              <a:rPr lang="en-US" sz="1400" b="1" dirty="0" err="1"/>
              <a:t>Ruyer</a:t>
            </a:r>
            <a:r>
              <a:rPr lang="en-US" sz="1400" b="1" dirty="0"/>
              <a:t> (DAU)</a:t>
            </a:r>
            <a:endParaRPr lang="es-ES" dirty="0"/>
          </a:p>
          <a:p>
            <a:endParaRPr lang="es-ES" dirty="0"/>
          </a:p>
          <a:p>
            <a:endParaRPr lang="es-ES" dirty="0"/>
          </a:p>
          <a:p>
            <a:r>
              <a:rPr lang="es-ES" b="1" dirty="0" err="1"/>
              <a:t>Sandwich</a:t>
            </a:r>
            <a:r>
              <a:rPr lang="es-ES" b="1" dirty="0"/>
              <a:t> </a:t>
            </a:r>
            <a:r>
              <a:rPr lang="es-ES" b="1" dirty="0" err="1"/>
              <a:t>course</a:t>
            </a:r>
            <a:r>
              <a:rPr lang="es-ES" b="1" dirty="0"/>
              <a:t> s</a:t>
            </a:r>
            <a:r>
              <a:rPr lang="en-US" b="1" dirty="0" err="1"/>
              <a:t>tudents</a:t>
            </a:r>
            <a:endParaRPr lang="en-US" b="1" dirty="0"/>
          </a:p>
          <a:p>
            <a:endParaRPr lang="en-US" b="1" dirty="0"/>
          </a:p>
          <a:p>
            <a:endParaRPr lang="es-ES" dirty="0"/>
          </a:p>
          <a:p>
            <a:endParaRPr lang="es-ES" dirty="0"/>
          </a:p>
          <a:p>
            <a:endParaRPr lang="es-ES" dirty="0"/>
          </a:p>
          <a:p>
            <a:endParaRPr lang="es-ES" dirty="0"/>
          </a:p>
          <a:p>
            <a:endParaRPr lang="es-ES" dirty="0"/>
          </a:p>
          <a:p>
            <a:endParaRPr lang="es-ES" dirty="0"/>
          </a:p>
          <a:p>
            <a:r>
              <a:rPr lang="es-ES" sz="1400" b="1" dirty="0"/>
              <a:t>Eliot Michel                                    Fabio </a:t>
            </a:r>
            <a:r>
              <a:rPr lang="es-ES" sz="1400" b="1" dirty="0" err="1"/>
              <a:t>Brambilla</a:t>
            </a:r>
            <a:r>
              <a:rPr lang="es-ES" sz="1400" b="1" dirty="0"/>
              <a:t>                            </a:t>
            </a:r>
            <a:r>
              <a:rPr lang="es-ES" sz="1400" b="1" dirty="0" err="1"/>
              <a:t>Mathis</a:t>
            </a:r>
            <a:r>
              <a:rPr lang="es-ES" sz="1400" b="1" dirty="0"/>
              <a:t> </a:t>
            </a:r>
            <a:r>
              <a:rPr lang="es-ES" sz="1400" b="1" dirty="0" err="1"/>
              <a:t>Loussert</a:t>
            </a:r>
            <a:endParaRPr lang="es-ES" sz="1400" b="1" dirty="0"/>
          </a:p>
          <a:p>
            <a:endParaRPr lang="es-ES" dirty="0"/>
          </a:p>
        </p:txBody>
      </p:sp>
      <p:pic>
        <p:nvPicPr>
          <p:cNvPr id="7" name="Picture 6">
            <a:extLst>
              <a:ext uri="{FF2B5EF4-FFF2-40B4-BE49-F238E27FC236}">
                <a16:creationId xmlns:a16="http://schemas.microsoft.com/office/drawing/2014/main" id="{963C0ED0-15AE-44A1-BDF6-70C8BE0EE5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146" y="4276286"/>
            <a:ext cx="2075222" cy="1556535"/>
          </a:xfrm>
          <a:prstGeom prst="rect">
            <a:avLst/>
          </a:prstGeom>
          <a:ln w="19050">
            <a:solidFill>
              <a:schemeClr val="accent1"/>
            </a:solidFill>
          </a:ln>
        </p:spPr>
      </p:pic>
      <p:pic>
        <p:nvPicPr>
          <p:cNvPr id="9" name="Picture 8">
            <a:extLst>
              <a:ext uri="{FF2B5EF4-FFF2-40B4-BE49-F238E27FC236}">
                <a16:creationId xmlns:a16="http://schemas.microsoft.com/office/drawing/2014/main" id="{AA621EF6-37C2-4E59-81E1-323FECC2D9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0937" y="4276286"/>
            <a:ext cx="2075161" cy="1556535"/>
          </a:xfrm>
          <a:prstGeom prst="rect">
            <a:avLst/>
          </a:prstGeom>
          <a:ln w="19050">
            <a:solidFill>
              <a:schemeClr val="accent1"/>
            </a:solidFill>
          </a:ln>
        </p:spPr>
      </p:pic>
      <p:pic>
        <p:nvPicPr>
          <p:cNvPr id="11" name="Picture 10">
            <a:extLst>
              <a:ext uri="{FF2B5EF4-FFF2-40B4-BE49-F238E27FC236}">
                <a16:creationId xmlns:a16="http://schemas.microsoft.com/office/drawing/2014/main" id="{F7CF6854-5830-43E4-B3F8-E52643F6C8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141" y="4297564"/>
            <a:ext cx="2075567" cy="1556535"/>
          </a:xfrm>
          <a:prstGeom prst="rect">
            <a:avLst/>
          </a:prstGeom>
          <a:ln w="19050">
            <a:solidFill>
              <a:schemeClr val="accent1"/>
            </a:solidFill>
          </a:ln>
        </p:spPr>
      </p:pic>
      <p:pic>
        <p:nvPicPr>
          <p:cNvPr id="15" name="Picture 14">
            <a:extLst>
              <a:ext uri="{FF2B5EF4-FFF2-40B4-BE49-F238E27FC236}">
                <a16:creationId xmlns:a16="http://schemas.microsoft.com/office/drawing/2014/main" id="{293655E3-8453-444E-98A7-88DA8E18B8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140" y="1314043"/>
            <a:ext cx="2075568" cy="1556676"/>
          </a:xfrm>
          <a:prstGeom prst="rect">
            <a:avLst/>
          </a:prstGeom>
          <a:ln w="19050">
            <a:solidFill>
              <a:schemeClr val="accent1"/>
            </a:solidFill>
          </a:ln>
        </p:spPr>
      </p:pic>
      <p:pic>
        <p:nvPicPr>
          <p:cNvPr id="17" name="Picture 16">
            <a:extLst>
              <a:ext uri="{FF2B5EF4-FFF2-40B4-BE49-F238E27FC236}">
                <a16:creationId xmlns:a16="http://schemas.microsoft.com/office/drawing/2014/main" id="{689B13DA-E8DC-4EC2-970C-C59B9BE76E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9146" y="1314043"/>
            <a:ext cx="2075568" cy="1556676"/>
          </a:xfrm>
          <a:prstGeom prst="rect">
            <a:avLst/>
          </a:prstGeom>
          <a:ln w="19050">
            <a:solidFill>
              <a:schemeClr val="accent1"/>
            </a:solidFill>
          </a:ln>
        </p:spPr>
      </p:pic>
      <p:pic>
        <p:nvPicPr>
          <p:cNvPr id="19" name="Picture 18">
            <a:extLst>
              <a:ext uri="{FF2B5EF4-FFF2-40B4-BE49-F238E27FC236}">
                <a16:creationId xmlns:a16="http://schemas.microsoft.com/office/drawing/2014/main" id="{7BF8416D-2F53-48C1-9713-BA17F492E0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257" y="1314043"/>
            <a:ext cx="2075790" cy="1556676"/>
          </a:xfrm>
          <a:prstGeom prst="rect">
            <a:avLst/>
          </a:prstGeom>
          <a:ln w="19050">
            <a:solidFill>
              <a:schemeClr val="accent1"/>
            </a:solidFill>
          </a:ln>
        </p:spPr>
      </p:pic>
      <p:pic>
        <p:nvPicPr>
          <p:cNvPr id="21" name="Picture 20">
            <a:extLst>
              <a:ext uri="{FF2B5EF4-FFF2-40B4-BE49-F238E27FC236}">
                <a16:creationId xmlns:a16="http://schemas.microsoft.com/office/drawing/2014/main" id="{39477EDB-A106-4CAB-81DF-DE0F8FA56F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0937" y="1314043"/>
            <a:ext cx="2075313" cy="1556676"/>
          </a:xfrm>
          <a:prstGeom prst="rect">
            <a:avLst/>
          </a:prstGeom>
          <a:ln w="19050">
            <a:solidFill>
              <a:schemeClr val="accent1"/>
            </a:solidFill>
          </a:ln>
        </p:spPr>
      </p:pic>
    </p:spTree>
    <p:extLst>
      <p:ext uri="{BB962C8B-B14F-4D97-AF65-F5344CB8AC3E}">
        <p14:creationId xmlns:p14="http://schemas.microsoft.com/office/powerpoint/2010/main" val="1317636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EBC6F0B-D098-4AB0-9DA2-5D247F94C0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4569"/>
            <a:ext cx="12239671" cy="3043795"/>
          </a:xfrm>
          <a:ln w="22225">
            <a:solidFill>
              <a:schemeClr val="accent1"/>
            </a:solidFill>
          </a:ln>
        </p:spPr>
      </p:pic>
      <p:sp>
        <p:nvSpPr>
          <p:cNvPr id="4" name="Slide Number Placeholder 3">
            <a:extLst>
              <a:ext uri="{FF2B5EF4-FFF2-40B4-BE49-F238E27FC236}">
                <a16:creationId xmlns:a16="http://schemas.microsoft.com/office/drawing/2014/main" id="{D05A0368-1165-4D88-9533-FE33B165E9F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132577"/>
                </a:solidFill>
                <a:effectLst/>
                <a:uLnTx/>
                <a:uFillTx/>
                <a:latin typeface="Arial"/>
                <a:ea typeface="+mn-ea"/>
                <a:cs typeface="+mn-cs"/>
              </a:rPr>
              <a:t> </a:t>
            </a:r>
            <a:fld id="{733122C9-A0B9-462F-8757-0847AD287B63}" type="slidenum">
              <a:rPr kumimoji="0" lang="fr-FR" sz="800" b="1" i="0" u="none" strike="noStrike" kern="1200" cap="none" spc="0" normalizeH="0" baseline="0" noProof="0" smtClean="0">
                <a:ln>
                  <a:noFill/>
                </a:ln>
                <a:solidFill>
                  <a:srgbClr val="13257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fr-FR" sz="800" b="1" i="0" u="none" strike="noStrike" kern="1200" cap="none" spc="0" normalizeH="0" baseline="0" noProof="0" dirty="0">
              <a:ln>
                <a:noFill/>
              </a:ln>
              <a:solidFill>
                <a:srgbClr val="132577"/>
              </a:solidFill>
              <a:effectLst/>
              <a:uLnTx/>
              <a:uFillTx/>
              <a:latin typeface="Arial"/>
              <a:ea typeface="+mn-ea"/>
              <a:cs typeface="+mn-cs"/>
            </a:endParaRPr>
          </a:p>
        </p:txBody>
      </p:sp>
      <p:sp>
        <p:nvSpPr>
          <p:cNvPr id="10" name="TextBox 9">
            <a:extLst>
              <a:ext uri="{FF2B5EF4-FFF2-40B4-BE49-F238E27FC236}">
                <a16:creationId xmlns:a16="http://schemas.microsoft.com/office/drawing/2014/main" id="{4CEAA88E-C173-4D29-88C0-8577B4096400}"/>
              </a:ext>
            </a:extLst>
          </p:cNvPr>
          <p:cNvSpPr txBox="1"/>
          <p:nvPr/>
        </p:nvSpPr>
        <p:spPr>
          <a:xfrm>
            <a:off x="239350" y="3741993"/>
            <a:ext cx="4648447" cy="660144"/>
          </a:xfrm>
          <a:prstGeom prst="rect">
            <a:avLst/>
          </a:prstGeom>
          <a:solidFill>
            <a:srgbClr val="021B9A"/>
          </a:solidFill>
          <a:ln w="19050">
            <a:solidFill>
              <a:schemeClr val="tx1"/>
            </a:solidFill>
          </a:ln>
        </p:spPr>
        <p:txBody>
          <a:bodyPr wrap="square" lIns="216000" tIns="144000" rIns="216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chemeClr val="bg1"/>
                </a:solidFill>
                <a:effectLst/>
                <a:uLnTx/>
                <a:uFillTx/>
                <a:latin typeface="Arial"/>
                <a:ea typeface="+mn-ea"/>
                <a:cs typeface="+mn-cs"/>
              </a:rPr>
              <a:t>Accelerator Control </a:t>
            </a:r>
            <a:r>
              <a:rPr kumimoji="0" lang="es-ES" sz="2400" b="1" i="0" u="none" strike="noStrike" kern="1200" cap="none" spc="0" normalizeH="0" baseline="0" noProof="0" dirty="0" err="1">
                <a:ln>
                  <a:noFill/>
                </a:ln>
                <a:solidFill>
                  <a:schemeClr val="bg1"/>
                </a:solidFill>
                <a:effectLst/>
                <a:uLnTx/>
                <a:uFillTx/>
                <a:latin typeface="Arial"/>
                <a:ea typeface="+mn-ea"/>
                <a:cs typeface="+mn-cs"/>
              </a:rPr>
              <a:t>System</a:t>
            </a:r>
            <a:endParaRPr kumimoji="0" lang="en-US" sz="2400" b="1" i="0" u="none" strike="noStrike" kern="1200" cap="none" spc="0" normalizeH="0" baseline="0" noProof="0" dirty="0">
              <a:ln>
                <a:noFill/>
              </a:ln>
              <a:solidFill>
                <a:schemeClr val="bg1"/>
              </a:solidFill>
              <a:effectLst/>
              <a:uLnTx/>
              <a:uFillTx/>
              <a:latin typeface="Arial"/>
              <a:ea typeface="+mn-ea"/>
              <a:cs typeface="+mn-cs"/>
            </a:endParaRPr>
          </a:p>
        </p:txBody>
      </p:sp>
      <p:sp>
        <p:nvSpPr>
          <p:cNvPr id="2" name="Rectangle 1">
            <a:extLst>
              <a:ext uri="{FF2B5EF4-FFF2-40B4-BE49-F238E27FC236}">
                <a16:creationId xmlns:a16="http://schemas.microsoft.com/office/drawing/2014/main" id="{076BC6EC-ED78-4488-BBB9-78AA612A1C4A}"/>
              </a:ext>
            </a:extLst>
          </p:cNvPr>
          <p:cNvSpPr/>
          <p:nvPr/>
        </p:nvSpPr>
        <p:spPr>
          <a:xfrm>
            <a:off x="239350" y="4819153"/>
            <a:ext cx="3613834" cy="1477328"/>
          </a:xfrm>
          <a:prstGeom prst="rect">
            <a:avLst/>
          </a:prstGeom>
          <a:solidFill>
            <a:srgbClr val="F2F2FF"/>
          </a:solidFill>
          <a:ln>
            <a:solidFill>
              <a:schemeClr val="tx2">
                <a:lumMod val="60000"/>
                <a:lumOff val="40000"/>
              </a:schemeClr>
            </a:solidFill>
          </a:ln>
        </p:spPr>
        <p:txBody>
          <a:bodyPr wrap="square">
            <a:spAutoFit/>
          </a:bodyPr>
          <a:lstStyle/>
          <a:p>
            <a:pPr marL="174625" lvl="0">
              <a:defRPr/>
            </a:pPr>
            <a:r>
              <a:rPr lang="en-US" b="1" dirty="0">
                <a:solidFill>
                  <a:prstClr val="black"/>
                </a:solidFill>
              </a:rPr>
              <a:t>Distributed Control System     </a:t>
            </a:r>
          </a:p>
          <a:p>
            <a:pPr marL="360363" lvl="0">
              <a:defRPr/>
            </a:pPr>
            <a:r>
              <a:rPr lang="en-US" dirty="0">
                <a:solidFill>
                  <a:prstClr val="black"/>
                </a:solidFill>
              </a:rPr>
              <a:t>    </a:t>
            </a:r>
            <a:r>
              <a:rPr lang="en-US" dirty="0">
                <a:solidFill>
                  <a:srgbClr val="132577"/>
                </a:solidFill>
              </a:rPr>
              <a:t>178  computers;</a:t>
            </a:r>
            <a:br>
              <a:rPr lang="en-US" dirty="0">
                <a:solidFill>
                  <a:prstClr val="black"/>
                </a:solidFill>
              </a:rPr>
            </a:br>
            <a:r>
              <a:rPr lang="en-US" dirty="0">
                <a:solidFill>
                  <a:prstClr val="black"/>
                </a:solidFill>
              </a:rPr>
              <a:t>    </a:t>
            </a:r>
            <a:r>
              <a:rPr lang="en-US" dirty="0">
                <a:solidFill>
                  <a:srgbClr val="132577"/>
                </a:solidFill>
              </a:rPr>
              <a:t>348  different servers; </a:t>
            </a:r>
            <a:br>
              <a:rPr lang="en-US" dirty="0">
                <a:solidFill>
                  <a:srgbClr val="132577"/>
                </a:solidFill>
              </a:rPr>
            </a:br>
            <a:r>
              <a:rPr lang="en-US" dirty="0">
                <a:solidFill>
                  <a:srgbClr val="132577"/>
                </a:solidFill>
              </a:rPr>
              <a:t>  2870  servers/instances; </a:t>
            </a:r>
            <a:br>
              <a:rPr lang="en-US" dirty="0">
                <a:solidFill>
                  <a:srgbClr val="132577"/>
                </a:solidFill>
              </a:rPr>
            </a:br>
            <a:r>
              <a:rPr lang="en-US" dirty="0">
                <a:solidFill>
                  <a:srgbClr val="132577"/>
                </a:solidFill>
              </a:rPr>
              <a:t>23425  controlled devices.</a:t>
            </a:r>
            <a:r>
              <a:rPr lang="en-US" dirty="0">
                <a:solidFill>
                  <a:prstClr val="black"/>
                </a:solidFill>
              </a:rPr>
              <a:t>  </a:t>
            </a:r>
          </a:p>
        </p:txBody>
      </p:sp>
      <p:sp>
        <p:nvSpPr>
          <p:cNvPr id="3" name="Rectangle 2">
            <a:extLst>
              <a:ext uri="{FF2B5EF4-FFF2-40B4-BE49-F238E27FC236}">
                <a16:creationId xmlns:a16="http://schemas.microsoft.com/office/drawing/2014/main" id="{4FACC4E1-5BC1-4925-82F9-6A7FFFCE8F61}"/>
              </a:ext>
            </a:extLst>
          </p:cNvPr>
          <p:cNvSpPr/>
          <p:nvPr/>
        </p:nvSpPr>
        <p:spPr>
          <a:xfrm>
            <a:off x="4076875" y="4835791"/>
            <a:ext cx="3613835" cy="1477328"/>
          </a:xfrm>
          <a:prstGeom prst="rect">
            <a:avLst/>
          </a:prstGeom>
          <a:solidFill>
            <a:srgbClr val="DEE3FA"/>
          </a:solidFill>
          <a:ln>
            <a:solidFill>
              <a:schemeClr val="accent1">
                <a:lumMod val="50000"/>
              </a:schemeClr>
            </a:solidFill>
          </a:ln>
        </p:spPr>
        <p:txBody>
          <a:bodyPr wrap="square">
            <a:spAutoFit/>
          </a:bodyPr>
          <a:lstStyle/>
          <a:p>
            <a:pPr marL="174625"/>
            <a:r>
              <a:rPr lang="es-ES" b="1" dirty="0">
                <a:solidFill>
                  <a:prstClr val="black"/>
                </a:solidFill>
              </a:rPr>
              <a:t>HDB++</a:t>
            </a:r>
            <a:endParaRPr lang="en-US" b="1" dirty="0">
              <a:solidFill>
                <a:prstClr val="black"/>
              </a:solidFill>
            </a:endParaRPr>
          </a:p>
          <a:p>
            <a:r>
              <a:rPr lang="en-US" dirty="0">
                <a:solidFill>
                  <a:srgbClr val="132577"/>
                </a:solidFill>
              </a:rPr>
              <a:t>      ~9 TB;</a:t>
            </a:r>
          </a:p>
          <a:p>
            <a:r>
              <a:rPr lang="en-US" dirty="0">
                <a:solidFill>
                  <a:srgbClr val="132577"/>
                </a:solidFill>
              </a:rPr>
              <a:t>      86 archivers;</a:t>
            </a:r>
          </a:p>
          <a:p>
            <a:r>
              <a:rPr lang="en-US" dirty="0">
                <a:solidFill>
                  <a:srgbClr val="132577"/>
                </a:solidFill>
              </a:rPr>
              <a:t>17901 Archived attributes.</a:t>
            </a:r>
          </a:p>
          <a:p>
            <a:endParaRPr lang="en-US" dirty="0">
              <a:solidFill>
                <a:prstClr val="black"/>
              </a:solidFill>
            </a:endParaRPr>
          </a:p>
        </p:txBody>
      </p:sp>
      <p:pic>
        <p:nvPicPr>
          <p:cNvPr id="9" name="Content Placeholder 10">
            <a:extLst>
              <a:ext uri="{FF2B5EF4-FFF2-40B4-BE49-F238E27FC236}">
                <a16:creationId xmlns:a16="http://schemas.microsoft.com/office/drawing/2014/main" id="{27DA244A-1D96-4808-96D4-1DCF4035A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7914402" y="4542061"/>
            <a:ext cx="4038248" cy="1771058"/>
          </a:xfrm>
          <a:prstGeom prst="rect">
            <a:avLst/>
          </a:prstGeom>
          <a:ln>
            <a:solidFill>
              <a:schemeClr val="accent5">
                <a:lumMod val="60000"/>
                <a:lumOff val="40000"/>
              </a:schemeClr>
            </a:solid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7FBF3680-9EBD-4002-AAA8-D256668DB007}"/>
              </a:ext>
            </a:extLst>
          </p:cNvPr>
          <p:cNvSpPr/>
          <p:nvPr/>
        </p:nvSpPr>
        <p:spPr>
          <a:xfrm>
            <a:off x="8338815" y="4073311"/>
            <a:ext cx="3613835" cy="369332"/>
          </a:xfrm>
          <a:prstGeom prst="rect">
            <a:avLst/>
          </a:prstGeom>
          <a:solidFill>
            <a:srgbClr val="DEE3FA"/>
          </a:solidFill>
          <a:ln>
            <a:solidFill>
              <a:schemeClr val="accent1">
                <a:lumMod val="50000"/>
              </a:schemeClr>
            </a:solidFill>
          </a:ln>
        </p:spPr>
        <p:txBody>
          <a:bodyPr wrap="square">
            <a:spAutoFit/>
          </a:bodyPr>
          <a:lstStyle/>
          <a:p>
            <a:pPr marL="174625"/>
            <a:r>
              <a:rPr lang="es-ES" b="1" dirty="0">
                <a:solidFill>
                  <a:prstClr val="black"/>
                </a:solidFill>
              </a:rPr>
              <a:t>&gt; 150 </a:t>
            </a:r>
            <a:r>
              <a:rPr lang="es-ES" b="1" dirty="0" err="1">
                <a:solidFill>
                  <a:prstClr val="black"/>
                </a:solidFill>
              </a:rPr>
              <a:t>graphical</a:t>
            </a:r>
            <a:r>
              <a:rPr lang="es-ES" b="1" dirty="0">
                <a:solidFill>
                  <a:prstClr val="black"/>
                </a:solidFill>
              </a:rPr>
              <a:t> </a:t>
            </a:r>
            <a:r>
              <a:rPr lang="es-ES" b="1" dirty="0" err="1">
                <a:solidFill>
                  <a:prstClr val="black"/>
                </a:solidFill>
              </a:rPr>
              <a:t>applications</a:t>
            </a:r>
            <a:endParaRPr lang="es-ES" b="1" dirty="0">
              <a:solidFill>
                <a:prstClr val="black"/>
              </a:solidFill>
            </a:endParaRPr>
          </a:p>
        </p:txBody>
      </p:sp>
    </p:spTree>
    <p:extLst>
      <p:ext uri="{BB962C8B-B14F-4D97-AF65-F5344CB8AC3E}">
        <p14:creationId xmlns:p14="http://schemas.microsoft.com/office/powerpoint/2010/main" val="3607433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FA94DA-016E-7DEC-34B6-CC0E27BC543B}"/>
              </a:ext>
            </a:extLst>
          </p:cNvPr>
          <p:cNvSpPr>
            <a:spLocks noGrp="1"/>
          </p:cNvSpPr>
          <p:nvPr>
            <p:ph type="title"/>
          </p:nvPr>
        </p:nvSpPr>
        <p:spPr/>
        <p:txBody>
          <a:bodyPr/>
          <a:lstStyle/>
          <a:p>
            <a:r>
              <a:rPr lang="en-GB" dirty="0" err="1"/>
              <a:t>AcCelerator</a:t>
            </a:r>
            <a:r>
              <a:rPr lang="en-GB" dirty="0"/>
              <a:t> control system</a:t>
            </a:r>
          </a:p>
        </p:txBody>
      </p:sp>
      <p:sp>
        <p:nvSpPr>
          <p:cNvPr id="5" name="Date Placeholder 4">
            <a:extLst>
              <a:ext uri="{FF2B5EF4-FFF2-40B4-BE49-F238E27FC236}">
                <a16:creationId xmlns:a16="http://schemas.microsoft.com/office/drawing/2014/main" id="{A1972C58-7210-30A1-8CD2-A329D8C5BD6A}"/>
              </a:ext>
            </a:extLst>
          </p:cNvPr>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prstClr val="white"/>
                </a:solidFill>
                <a:effectLst/>
                <a:uLnTx/>
                <a:uFillTx/>
                <a:latin typeface="Arial"/>
                <a:ea typeface="+mn-ea"/>
                <a:cs typeface="+mn-cs"/>
              </a:rPr>
              <a:t>26/07/2013</a:t>
            </a:r>
          </a:p>
        </p:txBody>
      </p:sp>
      <p:sp>
        <p:nvSpPr>
          <p:cNvPr id="11" name="Rectangle 10">
            <a:extLst>
              <a:ext uri="{FF2B5EF4-FFF2-40B4-BE49-F238E27FC236}">
                <a16:creationId xmlns:a16="http://schemas.microsoft.com/office/drawing/2014/main" id="{AF7E6DFB-1639-4754-B5A5-10AA528B10CD}"/>
              </a:ext>
            </a:extLst>
          </p:cNvPr>
          <p:cNvSpPr/>
          <p:nvPr/>
        </p:nvSpPr>
        <p:spPr>
          <a:xfrm>
            <a:off x="1632857" y="2146256"/>
            <a:ext cx="9122228" cy="3956469"/>
          </a:xfrm>
          <a:prstGeom prst="rect">
            <a:avLst/>
          </a:prstGeom>
          <a:solidFill>
            <a:srgbClr val="FAFDF9"/>
          </a:solid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numCol="2" anchor="t">
            <a:noAutofit/>
          </a:bodyPr>
          <a:lstStyle/>
          <a:p>
            <a:pPr marR="0" lvl="0" algn="l" defTabSz="914400" rtl="0" eaLnBrk="1" fontAlgn="auto" latinLnBrk="0" hangingPunct="1">
              <a:lnSpc>
                <a:spcPct val="100000"/>
              </a:lnSpc>
              <a:spcBef>
                <a:spcPts val="283"/>
              </a:spcBef>
              <a:spcAft>
                <a:spcPts val="283"/>
              </a:spcAft>
              <a:buClr>
                <a:srgbClr val="000000"/>
              </a:buClr>
              <a:buSzPct val="45000"/>
              <a:tabLst/>
              <a:defRPr/>
            </a:pPr>
            <a:endParaRPr lang="fr-FR" sz="2000" b="1" dirty="0">
              <a:solidFill>
                <a:srgbClr val="132577"/>
              </a:solidFill>
            </a:endParaRPr>
          </a:p>
          <a:p>
            <a:pPr marL="180000">
              <a:spcBef>
                <a:spcPts val="283"/>
              </a:spcBef>
              <a:spcAft>
                <a:spcPts val="283"/>
              </a:spcAft>
              <a:buClr>
                <a:srgbClr val="000000"/>
              </a:buClr>
              <a:buSzPct val="45000"/>
              <a:defRPr/>
            </a:pPr>
            <a:r>
              <a:rPr lang="fr-FR" sz="2000" b="1" dirty="0">
                <a:solidFill>
                  <a:srgbClr val="132577"/>
                </a:solidFill>
              </a:rPr>
              <a:t>New </a:t>
            </a:r>
            <a:r>
              <a:rPr lang="fr-FR" sz="2000" b="1" dirty="0" err="1">
                <a:solidFill>
                  <a:srgbClr val="132577"/>
                </a:solidFill>
              </a:rPr>
              <a:t>projects</a:t>
            </a:r>
            <a:r>
              <a:rPr lang="fr-FR" sz="2000" b="1" dirty="0">
                <a:solidFill>
                  <a:srgbClr val="132577"/>
                </a:solidFill>
              </a:rPr>
              <a:t> / </a:t>
            </a:r>
            <a:r>
              <a:rPr lang="fr-FR" sz="2000" b="1" dirty="0" err="1">
                <a:solidFill>
                  <a:srgbClr val="132577"/>
                </a:solidFill>
              </a:rPr>
              <a:t>developments</a:t>
            </a:r>
            <a:endParaRPr lang="fr-FR" sz="2000" b="1" dirty="0">
              <a:solidFill>
                <a:srgbClr val="132577"/>
              </a:solidFill>
            </a:endParaRPr>
          </a:p>
          <a:p>
            <a:pPr marL="180000">
              <a:spcBef>
                <a:spcPts val="283"/>
              </a:spcBef>
              <a:spcAft>
                <a:spcPts val="283"/>
              </a:spcAft>
              <a:buClr>
                <a:srgbClr val="000000"/>
              </a:buClr>
              <a:buSzPct val="45000"/>
              <a:defRPr/>
            </a:pPr>
            <a:r>
              <a:rPr lang="fr-FR" spc="-1" dirty="0">
                <a:solidFill>
                  <a:srgbClr val="000000"/>
                </a:solidFill>
                <a:latin typeface="Arial"/>
              </a:rPr>
              <a:t>Linac </a:t>
            </a:r>
            <a:r>
              <a:rPr lang="fr-FR" spc="-1" dirty="0" err="1">
                <a:solidFill>
                  <a:srgbClr val="000000"/>
                </a:solidFill>
                <a:latin typeface="Arial"/>
              </a:rPr>
              <a:t>refurbishment</a:t>
            </a:r>
            <a:r>
              <a:rPr lang="fr-FR" spc="-1" dirty="0">
                <a:solidFill>
                  <a:srgbClr val="000000"/>
                </a:solidFill>
                <a:latin typeface="Arial"/>
              </a:rPr>
              <a:t>, </a:t>
            </a:r>
            <a:r>
              <a:rPr lang="fr-FR" spc="-1" dirty="0" err="1">
                <a:solidFill>
                  <a:srgbClr val="000000"/>
                </a:solidFill>
                <a:latin typeface="Arial"/>
              </a:rPr>
              <a:t>modulators</a:t>
            </a:r>
            <a:endParaRPr lang="fr-FR" spc="-1" dirty="0">
              <a:solidFill>
                <a:srgbClr val="000000"/>
              </a:solidFill>
              <a:latin typeface="Arial"/>
            </a:endParaRPr>
          </a:p>
          <a:p>
            <a:pPr marL="180000">
              <a:spcBef>
                <a:spcPts val="283"/>
              </a:spcBef>
              <a:spcAft>
                <a:spcPts val="283"/>
              </a:spcAft>
              <a:buClr>
                <a:srgbClr val="000000"/>
              </a:buClr>
              <a:buSzPct val="45000"/>
              <a:defRPr/>
            </a:pPr>
            <a:r>
              <a:rPr lang="fr-FR" spc="-1" dirty="0">
                <a:solidFill>
                  <a:srgbClr val="000000"/>
                </a:solidFill>
                <a:latin typeface="Arial"/>
              </a:rPr>
              <a:t>HQPS monitoring</a:t>
            </a:r>
          </a:p>
          <a:p>
            <a:pPr marL="180000">
              <a:spcBef>
                <a:spcPts val="283"/>
              </a:spcBef>
              <a:spcAft>
                <a:spcPts val="283"/>
              </a:spcAft>
              <a:buClr>
                <a:srgbClr val="000000"/>
              </a:buClr>
              <a:buSzPct val="45000"/>
              <a:defRPr/>
            </a:pPr>
            <a:r>
              <a:rPr lang="fr-FR" spc="-1" dirty="0">
                <a:solidFill>
                  <a:srgbClr val="000000"/>
                </a:solidFill>
                <a:latin typeface="Arial"/>
              </a:rPr>
              <a:t>RIPS update</a:t>
            </a:r>
          </a:p>
          <a:p>
            <a:pPr marL="180000">
              <a:spcBef>
                <a:spcPts val="283"/>
              </a:spcBef>
              <a:spcAft>
                <a:spcPts val="283"/>
              </a:spcAft>
              <a:buClr>
                <a:srgbClr val="000000"/>
              </a:buClr>
              <a:buSzPct val="45000"/>
              <a:defRPr/>
            </a:pPr>
            <a:r>
              <a:rPr lang="fr-FR" spc="-1" dirty="0" err="1">
                <a:solidFill>
                  <a:srgbClr val="000000"/>
                </a:solidFill>
                <a:latin typeface="Arial"/>
              </a:rPr>
              <a:t>Undulators</a:t>
            </a:r>
            <a:r>
              <a:rPr lang="fr-FR" spc="-1" dirty="0">
                <a:solidFill>
                  <a:srgbClr val="000000"/>
                </a:solidFill>
                <a:latin typeface="Arial"/>
              </a:rPr>
              <a:t> &amp; </a:t>
            </a:r>
            <a:r>
              <a:rPr lang="fr-FR" spc="-1" dirty="0" err="1">
                <a:solidFill>
                  <a:srgbClr val="000000"/>
                </a:solidFill>
                <a:latin typeface="Arial"/>
              </a:rPr>
              <a:t>IcePAP</a:t>
            </a:r>
            <a:endParaRPr lang="fr-FR" spc="-1" dirty="0">
              <a:solidFill>
                <a:srgbClr val="000000"/>
              </a:solidFill>
              <a:latin typeface="Arial"/>
            </a:endParaRPr>
          </a:p>
          <a:p>
            <a:pPr marL="180000">
              <a:spcBef>
                <a:spcPts val="283"/>
              </a:spcBef>
              <a:spcAft>
                <a:spcPts val="283"/>
              </a:spcAft>
              <a:buClr>
                <a:srgbClr val="000000"/>
              </a:buClr>
              <a:buSzPct val="45000"/>
              <a:defRPr/>
            </a:pPr>
            <a:r>
              <a:rPr lang="fr-FR" spc="-1" dirty="0" err="1">
                <a:solidFill>
                  <a:srgbClr val="000000"/>
                </a:solidFill>
                <a:latin typeface="Arial"/>
              </a:rPr>
              <a:t>PyAML</a:t>
            </a:r>
            <a:endParaRPr lang="fr-FR" b="1" dirty="0">
              <a:solidFill>
                <a:srgbClr val="132577"/>
              </a:solidFill>
            </a:endParaRPr>
          </a:p>
          <a:p>
            <a:pPr marL="180000" marR="0" lvl="0" fontAlgn="auto">
              <a:lnSpc>
                <a:spcPct val="100000"/>
              </a:lnSpc>
              <a:spcBef>
                <a:spcPts val="283"/>
              </a:spcBef>
              <a:spcAft>
                <a:spcPts val="283"/>
              </a:spcAft>
              <a:buClr>
                <a:srgbClr val="000000"/>
              </a:buClr>
              <a:buSzPct val="45000"/>
              <a:tabLst/>
              <a:defRPr/>
            </a:pPr>
            <a:r>
              <a:rPr lang="fr-FR" sz="2000" b="1" dirty="0">
                <a:solidFill>
                  <a:srgbClr val="132577"/>
                </a:solidFill>
              </a:rPr>
              <a:t> </a:t>
            </a:r>
          </a:p>
          <a:p>
            <a:pPr marL="180000" marR="0" lvl="0" fontAlgn="auto">
              <a:lnSpc>
                <a:spcPct val="100000"/>
              </a:lnSpc>
              <a:spcBef>
                <a:spcPts val="283"/>
              </a:spcBef>
              <a:spcAft>
                <a:spcPts val="283"/>
              </a:spcAft>
              <a:buClr>
                <a:srgbClr val="000000"/>
              </a:buClr>
              <a:buSzPct val="45000"/>
              <a:tabLst/>
              <a:defRPr/>
            </a:pPr>
            <a:endParaRPr lang="fr-FR" sz="2000" b="1" dirty="0">
              <a:solidFill>
                <a:srgbClr val="132577"/>
              </a:solidFill>
            </a:endParaRPr>
          </a:p>
          <a:p>
            <a:pPr marL="180000" marR="0" lvl="0" fontAlgn="auto">
              <a:lnSpc>
                <a:spcPct val="100000"/>
              </a:lnSpc>
              <a:spcBef>
                <a:spcPts val="283"/>
              </a:spcBef>
              <a:spcAft>
                <a:spcPts val="283"/>
              </a:spcAft>
              <a:buClr>
                <a:srgbClr val="000000"/>
              </a:buClr>
              <a:buSzPct val="45000"/>
              <a:tabLst/>
              <a:defRPr/>
            </a:pPr>
            <a:endParaRPr lang="fr-FR" sz="2000" b="1" dirty="0">
              <a:solidFill>
                <a:srgbClr val="132577"/>
              </a:solidFill>
            </a:endParaRPr>
          </a:p>
          <a:p>
            <a:pPr marL="180000" marR="0" lvl="0" fontAlgn="auto">
              <a:lnSpc>
                <a:spcPct val="100000"/>
              </a:lnSpc>
              <a:spcBef>
                <a:spcPts val="283"/>
              </a:spcBef>
              <a:spcAft>
                <a:spcPts val="283"/>
              </a:spcAft>
              <a:buClr>
                <a:srgbClr val="000000"/>
              </a:buClr>
              <a:buSzPct val="45000"/>
              <a:tabLst/>
              <a:defRPr/>
            </a:pPr>
            <a:endParaRPr lang="fr-FR" sz="2000" b="1" dirty="0">
              <a:solidFill>
                <a:srgbClr val="132577"/>
              </a:solidFill>
            </a:endParaRPr>
          </a:p>
          <a:p>
            <a:pPr marL="180000" marR="0" lvl="0" fontAlgn="auto">
              <a:lnSpc>
                <a:spcPct val="100000"/>
              </a:lnSpc>
              <a:spcBef>
                <a:spcPts val="283"/>
              </a:spcBef>
              <a:spcAft>
                <a:spcPts val="283"/>
              </a:spcAft>
              <a:buClr>
                <a:srgbClr val="000000"/>
              </a:buClr>
              <a:buSzPct val="45000"/>
              <a:tabLst/>
              <a:defRPr/>
            </a:pPr>
            <a:endParaRPr lang="fr-FR" sz="2000" b="1" dirty="0">
              <a:solidFill>
                <a:srgbClr val="132577"/>
              </a:solidFill>
            </a:endParaRPr>
          </a:p>
          <a:p>
            <a:pPr marL="180000" marR="0" lvl="0" fontAlgn="auto">
              <a:lnSpc>
                <a:spcPct val="100000"/>
              </a:lnSpc>
              <a:spcBef>
                <a:spcPts val="283"/>
              </a:spcBef>
              <a:spcAft>
                <a:spcPts val="283"/>
              </a:spcAft>
              <a:buClr>
                <a:srgbClr val="000000"/>
              </a:buClr>
              <a:buSzPct val="45000"/>
              <a:tabLst/>
              <a:defRPr/>
            </a:pPr>
            <a:endParaRPr lang="fr-FR" sz="2000" b="1" dirty="0">
              <a:solidFill>
                <a:srgbClr val="132577"/>
              </a:solidFill>
            </a:endParaRPr>
          </a:p>
          <a:p>
            <a:pPr lvl="0">
              <a:spcBef>
                <a:spcPts val="283"/>
              </a:spcBef>
              <a:spcAft>
                <a:spcPts val="283"/>
              </a:spcAft>
              <a:buClr>
                <a:srgbClr val="000000"/>
              </a:buClr>
              <a:buSzPct val="45000"/>
              <a:defRPr/>
            </a:pPr>
            <a:r>
              <a:rPr lang="fr-FR" sz="2000" b="1" dirty="0" err="1">
                <a:solidFill>
                  <a:srgbClr val="132577"/>
                </a:solidFill>
              </a:rPr>
              <a:t>Fighting</a:t>
            </a:r>
            <a:r>
              <a:rPr lang="fr-FR" sz="2000" b="1" dirty="0">
                <a:solidFill>
                  <a:srgbClr val="132577"/>
                </a:solidFill>
              </a:rPr>
              <a:t> </a:t>
            </a:r>
            <a:r>
              <a:rPr lang="fr-FR" sz="2000" b="1" dirty="0" err="1">
                <a:solidFill>
                  <a:srgbClr val="132577"/>
                </a:solidFill>
              </a:rPr>
              <a:t>Obsolesence</a:t>
            </a:r>
            <a:endParaRPr lang="fr-FR" sz="2000" b="1" dirty="0">
              <a:solidFill>
                <a:srgbClr val="132577"/>
              </a:solidFill>
            </a:endParaRPr>
          </a:p>
          <a:p>
            <a:pPr>
              <a:spcBef>
                <a:spcPts val="283"/>
              </a:spcBef>
              <a:spcAft>
                <a:spcPts val="283"/>
              </a:spcAft>
              <a:buClr>
                <a:srgbClr val="000000"/>
              </a:buClr>
              <a:buSzPct val="45000"/>
              <a:defRPr/>
            </a:pPr>
            <a:r>
              <a:rPr lang="en-US" spc="-1" dirty="0" err="1">
                <a:solidFill>
                  <a:srgbClr val="000000"/>
                </a:solidFill>
              </a:rPr>
              <a:t>DeviceMaster</a:t>
            </a:r>
            <a:r>
              <a:rPr lang="en-US" spc="-1" dirty="0">
                <a:solidFill>
                  <a:srgbClr val="000000"/>
                </a:solidFill>
              </a:rPr>
              <a:t> SLs</a:t>
            </a:r>
          </a:p>
          <a:p>
            <a:pPr>
              <a:spcBef>
                <a:spcPts val="283"/>
              </a:spcBef>
              <a:spcAft>
                <a:spcPts val="283"/>
              </a:spcAft>
              <a:buClr>
                <a:srgbClr val="000000"/>
              </a:buClr>
              <a:buSzPct val="45000"/>
              <a:defRPr/>
            </a:pPr>
            <a:r>
              <a:rPr lang="en-US" spc="-1" dirty="0">
                <a:solidFill>
                  <a:srgbClr val="000000"/>
                </a:solidFill>
              </a:rPr>
              <a:t>new vacuum gauges</a:t>
            </a:r>
          </a:p>
          <a:p>
            <a:pPr>
              <a:spcBef>
                <a:spcPts val="283"/>
              </a:spcBef>
              <a:spcAft>
                <a:spcPts val="283"/>
              </a:spcAft>
              <a:buClr>
                <a:srgbClr val="000000"/>
              </a:buClr>
              <a:buSzPct val="45000"/>
              <a:defRPr/>
            </a:pPr>
            <a:r>
              <a:rPr lang="en-US" spc="-1" dirty="0">
                <a:solidFill>
                  <a:srgbClr val="000000"/>
                </a:solidFill>
              </a:rPr>
              <a:t>TL2 correctors Power Supplies</a:t>
            </a:r>
          </a:p>
          <a:p>
            <a:pPr lvl="0">
              <a:spcBef>
                <a:spcPts val="283"/>
              </a:spcBef>
              <a:spcAft>
                <a:spcPts val="283"/>
              </a:spcAft>
              <a:buClr>
                <a:srgbClr val="000000"/>
              </a:buClr>
              <a:buSzPct val="45000"/>
              <a:defRPr/>
            </a:pPr>
            <a:endParaRPr lang="es-ES" b="1" dirty="0">
              <a:solidFill>
                <a:srgbClr val="132577"/>
              </a:solidFill>
            </a:endParaRPr>
          </a:p>
          <a:p>
            <a:pPr lvl="0">
              <a:spcBef>
                <a:spcPts val="283"/>
              </a:spcBef>
              <a:spcAft>
                <a:spcPts val="283"/>
              </a:spcAft>
              <a:buClr>
                <a:srgbClr val="000000"/>
              </a:buClr>
              <a:buSzPct val="45000"/>
              <a:defRPr/>
            </a:pPr>
            <a:endParaRPr lang="es-ES" b="1" dirty="0">
              <a:solidFill>
                <a:srgbClr val="132577"/>
              </a:solidFill>
            </a:endParaRPr>
          </a:p>
          <a:p>
            <a:pPr lvl="0">
              <a:spcBef>
                <a:spcPts val="283"/>
              </a:spcBef>
              <a:spcAft>
                <a:spcPts val="283"/>
              </a:spcAft>
              <a:buClr>
                <a:srgbClr val="000000"/>
              </a:buClr>
              <a:buSzPct val="45000"/>
              <a:defRPr/>
            </a:pPr>
            <a:r>
              <a:rPr lang="es-ES" sz="2000" b="1" dirty="0">
                <a:solidFill>
                  <a:srgbClr val="132577"/>
                </a:solidFill>
              </a:rPr>
              <a:t>L</a:t>
            </a:r>
            <a:r>
              <a:rPr lang="en-US" sz="2000" b="1" dirty="0" err="1">
                <a:solidFill>
                  <a:srgbClr val="132577"/>
                </a:solidFill>
              </a:rPr>
              <a:t>ong</a:t>
            </a:r>
            <a:r>
              <a:rPr lang="en-US" sz="2000" b="1" dirty="0">
                <a:solidFill>
                  <a:srgbClr val="132577"/>
                </a:solidFill>
              </a:rPr>
              <a:t> term</a:t>
            </a:r>
          </a:p>
          <a:p>
            <a:pPr lvl="0">
              <a:spcBef>
                <a:spcPts val="283"/>
              </a:spcBef>
              <a:spcAft>
                <a:spcPts val="283"/>
              </a:spcAft>
              <a:buClr>
                <a:srgbClr val="000000"/>
              </a:buClr>
              <a:buSzPct val="45000"/>
              <a:defRPr/>
            </a:pPr>
            <a:r>
              <a:rPr lang="es-ES" spc="-1" dirty="0">
                <a:solidFill>
                  <a:srgbClr val="000000"/>
                </a:solidFill>
              </a:rPr>
              <a:t>T</a:t>
            </a:r>
            <a:r>
              <a:rPr lang="en-US" spc="-1" dirty="0" err="1">
                <a:solidFill>
                  <a:srgbClr val="000000"/>
                </a:solidFill>
              </a:rPr>
              <a:t>ango</a:t>
            </a:r>
            <a:r>
              <a:rPr lang="en-US" spc="-1" dirty="0">
                <a:solidFill>
                  <a:srgbClr val="000000"/>
                </a:solidFill>
              </a:rPr>
              <a:t> 10 – telemetry</a:t>
            </a:r>
          </a:p>
          <a:p>
            <a:pPr lvl="0">
              <a:spcBef>
                <a:spcPts val="283"/>
              </a:spcBef>
              <a:spcAft>
                <a:spcPts val="283"/>
              </a:spcAft>
              <a:buClr>
                <a:srgbClr val="000000"/>
              </a:buClr>
              <a:buSzPct val="45000"/>
              <a:defRPr/>
            </a:pPr>
            <a:r>
              <a:rPr lang="es-ES" spc="-1" dirty="0">
                <a:solidFill>
                  <a:srgbClr val="000000"/>
                </a:solidFill>
              </a:rPr>
              <a:t>G</a:t>
            </a:r>
            <a:r>
              <a:rPr lang="en-US" spc="-1" dirty="0">
                <a:solidFill>
                  <a:srgbClr val="000000"/>
                </a:solidFill>
              </a:rPr>
              <a:t>UI alternative - Taurus</a:t>
            </a:r>
            <a:endParaRPr lang="fr-FR" spc="-1" dirty="0">
              <a:solidFill>
                <a:srgbClr val="000000"/>
              </a:solidFill>
            </a:endParaRPr>
          </a:p>
          <a:p>
            <a:pPr marL="180000" marR="0" lvl="0" algn="l" defTabSz="914400" rtl="0" eaLnBrk="1" fontAlgn="auto" latinLnBrk="0" hangingPunct="1">
              <a:lnSpc>
                <a:spcPct val="100000"/>
              </a:lnSpc>
              <a:spcBef>
                <a:spcPts val="283"/>
              </a:spcBef>
              <a:spcAft>
                <a:spcPts val="283"/>
              </a:spcAft>
              <a:buClr>
                <a:srgbClr val="000000"/>
              </a:buClr>
              <a:buSzPct val="45000"/>
              <a:tabLst/>
              <a:defRPr/>
            </a:pPr>
            <a:endParaRPr lang="fr-FR" sz="2000" b="1" dirty="0">
              <a:solidFill>
                <a:srgbClr val="132577"/>
              </a:solidFill>
            </a:endParaRPr>
          </a:p>
          <a:p>
            <a:pPr marR="0" lvl="0" algn="l" defTabSz="914400" rtl="0" eaLnBrk="1" fontAlgn="auto" latinLnBrk="0" hangingPunct="1">
              <a:lnSpc>
                <a:spcPct val="100000"/>
              </a:lnSpc>
              <a:spcBef>
                <a:spcPts val="283"/>
              </a:spcBef>
              <a:spcAft>
                <a:spcPts val="283"/>
              </a:spcAft>
              <a:buClr>
                <a:srgbClr val="000000"/>
              </a:buClr>
              <a:buSzPct val="45000"/>
              <a:tabLst/>
              <a:defRPr/>
            </a:pPr>
            <a:endParaRPr lang="fr-FR" sz="2000" b="1" dirty="0">
              <a:solidFill>
                <a:srgbClr val="132577"/>
              </a:solidFill>
            </a:endParaRPr>
          </a:p>
        </p:txBody>
      </p:sp>
      <p:sp>
        <p:nvSpPr>
          <p:cNvPr id="9" name="Flowchart: Process 8">
            <a:extLst>
              <a:ext uri="{FF2B5EF4-FFF2-40B4-BE49-F238E27FC236}">
                <a16:creationId xmlns:a16="http://schemas.microsoft.com/office/drawing/2014/main" id="{D789097D-FD0B-4181-8229-76E317F26210}"/>
              </a:ext>
            </a:extLst>
          </p:cNvPr>
          <p:cNvSpPr/>
          <p:nvPr/>
        </p:nvSpPr>
        <p:spPr bwMode="auto">
          <a:xfrm>
            <a:off x="1632856" y="1074445"/>
            <a:ext cx="9122229" cy="900475"/>
          </a:xfrm>
          <a:prstGeom prst="flowChartProcess">
            <a:avLst/>
          </a:prstGeom>
          <a:solidFill>
            <a:schemeClr val="accent5">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1E1868E-0077-4CFE-A3E7-E7172A8A886E}"/>
              </a:ext>
            </a:extLst>
          </p:cNvPr>
          <p:cNvSpPr txBox="1"/>
          <p:nvPr/>
        </p:nvSpPr>
        <p:spPr bwMode="auto">
          <a:xfrm>
            <a:off x="4206947" y="1348222"/>
            <a:ext cx="5214455" cy="400110"/>
          </a:xfrm>
          <a:prstGeom prst="rect">
            <a:avLst/>
          </a:prstGeom>
          <a:noFill/>
        </p:spPr>
        <p:txBody>
          <a:bodyPr wrap="square" rtlCol="0">
            <a:spAutoFit/>
          </a:bodyPr>
          <a:lstStyle/>
          <a:p>
            <a:r>
              <a:rPr lang="en-US" sz="2000" b="1" dirty="0">
                <a:solidFill>
                  <a:schemeClr val="accent5">
                    <a:lumMod val="50000"/>
                  </a:schemeClr>
                </a:solidFill>
              </a:rPr>
              <a:t>Accelerator control - Highlights 2025</a:t>
            </a:r>
          </a:p>
        </p:txBody>
      </p:sp>
      <p:sp>
        <p:nvSpPr>
          <p:cNvPr id="16" name="Arrow: Pentagon 15">
            <a:extLst>
              <a:ext uri="{FF2B5EF4-FFF2-40B4-BE49-F238E27FC236}">
                <a16:creationId xmlns:a16="http://schemas.microsoft.com/office/drawing/2014/main" id="{97DA2565-C097-4641-A4A5-21A584A6C692}"/>
              </a:ext>
            </a:extLst>
          </p:cNvPr>
          <p:cNvSpPr/>
          <p:nvPr/>
        </p:nvSpPr>
        <p:spPr bwMode="auto">
          <a:xfrm>
            <a:off x="1632856" y="1074445"/>
            <a:ext cx="2405743" cy="911182"/>
          </a:xfrm>
          <a:prstGeom prst="homePlat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2DD9853-54CC-460F-8D15-FE1BAF96A3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31" y="1245782"/>
            <a:ext cx="1655998" cy="496799"/>
          </a:xfrm>
          <a:prstGeom prst="rect">
            <a:avLst/>
          </a:prstGeom>
          <a:ln>
            <a:noFill/>
          </a:ln>
        </p:spPr>
      </p:pic>
    </p:spTree>
    <p:extLst>
      <p:ext uri="{BB962C8B-B14F-4D97-AF65-F5344CB8AC3E}">
        <p14:creationId xmlns:p14="http://schemas.microsoft.com/office/powerpoint/2010/main" val="3921601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Image 2"/>
          <p:cNvPicPr/>
          <p:nvPr/>
        </p:nvPicPr>
        <p:blipFill>
          <a:blip r:embed="rId2"/>
          <a:stretch/>
        </p:blipFill>
        <p:spPr>
          <a:xfrm>
            <a:off x="0" y="0"/>
            <a:ext cx="12277080" cy="6942960"/>
          </a:xfrm>
          <a:prstGeom prst="rect">
            <a:avLst/>
          </a:prstGeom>
          <a:ln w="0">
            <a:noFill/>
          </a:ln>
        </p:spPr>
      </p:pic>
      <p:sp>
        <p:nvSpPr>
          <p:cNvPr id="265" name="Title 19"/>
          <p:cNvSpPr/>
          <p:nvPr/>
        </p:nvSpPr>
        <p:spPr>
          <a:xfrm>
            <a:off x="8334720" y="5445360"/>
            <a:ext cx="3693960" cy="1060560"/>
          </a:xfrm>
          <a:prstGeom prst="rect">
            <a:avLst/>
          </a:prstGeom>
          <a:solidFill>
            <a:srgbClr val="021B9A"/>
          </a:solidFill>
          <a:ln w="0">
            <a:noFill/>
          </a:ln>
        </p:spPr>
        <p:style>
          <a:lnRef idx="0">
            <a:scrgbClr r="0" g="0" b="0"/>
          </a:lnRef>
          <a:fillRef idx="0">
            <a:scrgbClr r="0" g="0" b="0"/>
          </a:fillRef>
          <a:effectRef idx="0">
            <a:scrgbClr r="0" g="0" b="0"/>
          </a:effectRef>
          <a:fontRef idx="minor"/>
        </p:style>
        <p:txBody>
          <a:bodyPr lIns="72000" tIns="0" rIns="72000" bIns="0" anchor="ctr">
            <a:noAutofit/>
          </a:bodyPr>
          <a:lstStyle/>
          <a:p>
            <a:pPr algn="ctr" defTabSz="914400">
              <a:lnSpc>
                <a:spcPct val="100000"/>
              </a:lnSpc>
            </a:pPr>
            <a:r>
              <a:rPr lang="fr-FR" sz="2300" b="1" strike="noStrike" cap="all" spc="-1">
                <a:solidFill>
                  <a:schemeClr val="lt1"/>
                </a:solidFill>
                <a:latin typeface="Calibri"/>
              </a:rPr>
              <a:t>DATA STRATEGY</a:t>
            </a:r>
            <a:endParaRPr lang="fr-FR" sz="2300" b="0" strike="noStrike" spc="-1">
              <a:solidFill>
                <a:srgbClr val="FFFFFF"/>
              </a:solidFill>
              <a:latin typeface="Arial"/>
            </a:endParaRPr>
          </a:p>
        </p:txBody>
      </p:sp>
      <p:sp>
        <p:nvSpPr>
          <p:cNvPr id="266" name="PlaceHolder 1"/>
          <p:cNvSpPr>
            <a:spLocks noGrp="1"/>
          </p:cNvSpPr>
          <p:nvPr>
            <p:ph type="ftr" idx="28"/>
          </p:nvPr>
        </p:nvSpPr>
        <p:spPr>
          <a:xfrm>
            <a:off x="959400" y="6483240"/>
            <a:ext cx="8145000" cy="197280"/>
          </a:xfrm>
          <a:prstGeom prst="rect">
            <a:avLst/>
          </a:prstGeom>
          <a:noFill/>
          <a:ln w="0">
            <a:noFill/>
          </a:ln>
        </p:spPr>
        <p:txBody>
          <a:bodyPr lIns="0" tIns="0" rIns="0" bIns="0" anchor="b">
            <a:noAutofit/>
          </a:bodyPr>
          <a:lstStyle>
            <a:lvl1pPr indent="0" defTabSz="914400">
              <a:lnSpc>
                <a:spcPct val="100000"/>
              </a:lnSpc>
              <a:buNone/>
              <a:tabLst>
                <a:tab pos="0" algn="l"/>
              </a:tabLst>
              <a:defRPr lang="fr-FR" sz="800" b="1" strike="noStrike" spc="-1">
                <a:solidFill>
                  <a:schemeClr val="dk2"/>
                </a:solidFill>
                <a:latin typeface="Arial"/>
              </a:defRPr>
            </a:lvl1pPr>
          </a:lstStyle>
          <a:p>
            <a:pPr indent="0" defTabSz="914400">
              <a:lnSpc>
                <a:spcPct val="100000"/>
              </a:lnSpc>
              <a:buNone/>
              <a:tabLst>
                <a:tab pos="0" algn="l"/>
              </a:tabLst>
            </a:pPr>
            <a:r>
              <a:rPr lang="fr-FR" sz="800" b="1" strike="noStrike" spc="-1">
                <a:solidFill>
                  <a:schemeClr val="dk2"/>
                </a:solidFill>
                <a:latin typeface="Arial"/>
              </a:rPr>
              <a:t>ESRF Data Policy @ JSSR Meeting | 3 July 2025 | Andy Götz</a:t>
            </a:r>
            <a:endParaRPr lang="fr-FR" sz="800" b="0" strike="noStrike" spc="-1">
              <a:solidFill>
                <a:srgbClr val="000000"/>
              </a:solidFill>
              <a:latin typeface="Times New Roman"/>
            </a:endParaRPr>
          </a:p>
        </p:txBody>
      </p:sp>
      <p:sp>
        <p:nvSpPr>
          <p:cNvPr id="267" name="PlaceHolder 2"/>
          <p:cNvSpPr>
            <a:spLocks noGrp="1"/>
          </p:cNvSpPr>
          <p:nvPr>
            <p:ph type="sldNum" idx="29"/>
          </p:nvPr>
        </p:nvSpPr>
        <p:spPr>
          <a:xfrm>
            <a:off x="239400" y="6483600"/>
            <a:ext cx="536400" cy="197280"/>
          </a:xfrm>
          <a:prstGeom prst="rect">
            <a:avLst/>
          </a:prstGeom>
          <a:noFill/>
          <a:ln w="0">
            <a:noFill/>
          </a:ln>
        </p:spPr>
        <p:txBody>
          <a:bodyPr lIns="0" tIns="0" rIns="0" bIns="0" anchor="b">
            <a:noAutofit/>
          </a:bodyPr>
          <a:lstStyle>
            <a:lvl1pPr indent="0" defTabSz="914400">
              <a:lnSpc>
                <a:spcPct val="100000"/>
              </a:lnSpc>
              <a:buNone/>
              <a:tabLst>
                <a:tab pos="0" algn="l"/>
              </a:tabLst>
              <a:defRPr lang="fr-FR" sz="800" b="1" strike="noStrike" spc="-1">
                <a:solidFill>
                  <a:schemeClr val="dk2"/>
                </a:solidFill>
                <a:latin typeface="Arial"/>
              </a:defRPr>
            </a:lvl1pPr>
          </a:lstStyle>
          <a:p>
            <a:pPr indent="0" defTabSz="914400">
              <a:lnSpc>
                <a:spcPct val="100000"/>
              </a:lnSpc>
              <a:buNone/>
              <a:tabLst>
                <a:tab pos="0" algn="l"/>
              </a:tabLst>
            </a:pPr>
            <a:fld id="{B5743240-6F3F-439E-B04A-8F57F6C40694}" type="slidenum">
              <a:rPr lang="fr-FR" sz="800" b="1" strike="noStrike" spc="-1">
                <a:solidFill>
                  <a:schemeClr val="dk2"/>
                </a:solidFill>
                <a:latin typeface="Arial"/>
              </a:rPr>
              <a:t>6</a:t>
            </a:fld>
            <a:endParaRPr lang="fr-FR" sz="800" b="0" strike="noStrike" spc="-1">
              <a:solidFill>
                <a:srgbClr val="000000"/>
              </a:solidFill>
              <a:latin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11"/>
          <p:cNvSpPr/>
          <p:nvPr/>
        </p:nvSpPr>
        <p:spPr>
          <a:xfrm>
            <a:off x="5220000" y="976161"/>
            <a:ext cx="5143320" cy="27699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algn="r" defTabSz="1218960">
              <a:lnSpc>
                <a:spcPct val="100000"/>
              </a:lnSpc>
            </a:pPr>
            <a:r>
              <a:rPr lang="en-IN" sz="1800" b="1" strike="noStrike" spc="-1" dirty="0">
                <a:solidFill>
                  <a:schemeClr val="tx1">
                    <a:lumMod val="50000"/>
                    <a:lumOff val="50000"/>
                  </a:schemeClr>
                </a:solidFill>
                <a:latin typeface="Arial"/>
                <a:ea typeface="Open Sans"/>
              </a:rPr>
              <a:t>Enabling technologies</a:t>
            </a:r>
            <a:endParaRPr lang="fr-FR" sz="1800" b="0" strike="noStrike" spc="-1" dirty="0">
              <a:solidFill>
                <a:schemeClr val="tx1">
                  <a:lumMod val="50000"/>
                  <a:lumOff val="50000"/>
                </a:schemeClr>
              </a:solidFill>
              <a:latin typeface="Arial"/>
            </a:endParaRPr>
          </a:p>
        </p:txBody>
      </p:sp>
      <p:sp>
        <p:nvSpPr>
          <p:cNvPr id="214" name="PlaceHolder 1"/>
          <p:cNvSpPr>
            <a:spLocks noGrp="1"/>
          </p:cNvSpPr>
          <p:nvPr>
            <p:ph type="title"/>
          </p:nvPr>
        </p:nvSpPr>
        <p:spPr>
          <a:xfrm>
            <a:off x="969480" y="126000"/>
            <a:ext cx="10975320" cy="489600"/>
          </a:xfrm>
          <a:prstGeom prst="rect">
            <a:avLst/>
          </a:prstGeom>
          <a:solidFill>
            <a:schemeClr val="accent1"/>
          </a:solidFill>
          <a:ln w="0">
            <a:noFill/>
          </a:ln>
        </p:spPr>
        <p:txBody>
          <a:bodyPr lIns="72000" tIns="0" rIns="72000" bIns="0" anchor="ctr">
            <a:noAutofit/>
          </a:bodyPr>
          <a:lstStyle/>
          <a:p>
            <a:pPr indent="0" defTabSz="914400">
              <a:lnSpc>
                <a:spcPct val="100000"/>
              </a:lnSpc>
              <a:buNone/>
              <a:tabLst>
                <a:tab pos="0" algn="l"/>
              </a:tabLst>
            </a:pPr>
            <a:r>
              <a:rPr lang="en-GB" sz="1600" b="1" cap="all" spc="-1" dirty="0">
                <a:solidFill>
                  <a:schemeClr val="lt1"/>
                </a:solidFill>
                <a:latin typeface="Arial"/>
              </a:rPr>
              <a:t>EBS </a:t>
            </a:r>
            <a:r>
              <a:rPr lang="en-GB" sz="1600" b="1" cap="all" spc="-1" dirty="0" err="1">
                <a:solidFill>
                  <a:schemeClr val="lt1"/>
                </a:solidFill>
                <a:latin typeface="Arial"/>
              </a:rPr>
              <a:t>StRATEGIC</a:t>
            </a:r>
            <a:r>
              <a:rPr lang="en-GB" sz="1600" b="1" cap="all" spc="-1" dirty="0">
                <a:solidFill>
                  <a:schemeClr val="lt1"/>
                </a:solidFill>
                <a:latin typeface="Arial"/>
              </a:rPr>
              <a:t> PILARS</a:t>
            </a:r>
            <a:endParaRPr lang="fr-FR" sz="1600" b="0" strike="noStrike" spc="-1" dirty="0">
              <a:solidFill>
                <a:srgbClr val="FFFFFF"/>
              </a:solidFill>
              <a:latin typeface="Arial"/>
            </a:endParaRPr>
          </a:p>
        </p:txBody>
      </p:sp>
      <p:sp>
        <p:nvSpPr>
          <p:cNvPr id="215" name="PlaceHolder 2"/>
          <p:cNvSpPr>
            <a:spLocks noGrp="1"/>
          </p:cNvSpPr>
          <p:nvPr>
            <p:ph type="sldNum" idx="27"/>
          </p:nvPr>
        </p:nvSpPr>
        <p:spPr>
          <a:xfrm>
            <a:off x="239400" y="6483600"/>
            <a:ext cx="544320" cy="205200"/>
          </a:xfrm>
          <a:prstGeom prst="rect">
            <a:avLst/>
          </a:prstGeom>
          <a:noFill/>
          <a:ln w="0">
            <a:noFill/>
          </a:ln>
        </p:spPr>
        <p:txBody>
          <a:bodyPr lIns="0" tIns="0" rIns="0" bIns="0" anchor="b">
            <a:noAutofit/>
          </a:bodyPr>
          <a:lstStyle>
            <a:lvl1pPr indent="0" defTabSz="914400">
              <a:lnSpc>
                <a:spcPct val="100000"/>
              </a:lnSpc>
              <a:buNone/>
              <a:tabLst>
                <a:tab pos="0" algn="l"/>
              </a:tabLst>
              <a:defRPr lang="fr-FR" sz="800" b="1" strike="noStrike" spc="-1">
                <a:solidFill>
                  <a:schemeClr val="dk2"/>
                </a:solidFill>
                <a:latin typeface="Arial"/>
              </a:defRPr>
            </a:lvl1pPr>
          </a:lstStyle>
          <a:p>
            <a:pPr indent="0" defTabSz="914400">
              <a:lnSpc>
                <a:spcPct val="100000"/>
              </a:lnSpc>
              <a:buNone/>
              <a:tabLst>
                <a:tab pos="0" algn="l"/>
              </a:tabLst>
            </a:pPr>
            <a:r>
              <a:rPr lang="fr-FR" sz="800" b="1" strike="noStrike" spc="-1">
                <a:solidFill>
                  <a:schemeClr val="dk2"/>
                </a:solidFill>
                <a:latin typeface="Arial"/>
              </a:rPr>
              <a:t>Page </a:t>
            </a:r>
            <a:fld id="{8F4D1064-C26E-4DF3-B8E8-74C751AA29B5}" type="slidenum">
              <a:rPr lang="fr-FR" sz="800" b="1" strike="noStrike" spc="-1">
                <a:solidFill>
                  <a:schemeClr val="dk2"/>
                </a:solidFill>
                <a:latin typeface="Arial"/>
              </a:rPr>
              <a:t>7</a:t>
            </a:fld>
            <a:endParaRPr lang="fr-FR" sz="800" b="0" strike="noStrike" spc="-1">
              <a:solidFill>
                <a:srgbClr val="000000"/>
              </a:solidFill>
              <a:latin typeface="Times New Roman"/>
            </a:endParaRPr>
          </a:p>
        </p:txBody>
      </p:sp>
      <p:sp>
        <p:nvSpPr>
          <p:cNvPr id="216" name="Rectangle 13"/>
          <p:cNvSpPr/>
          <p:nvPr/>
        </p:nvSpPr>
        <p:spPr>
          <a:xfrm>
            <a:off x="8530200" y="2959602"/>
            <a:ext cx="3640320" cy="55399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defTabSz="1218960">
              <a:lnSpc>
                <a:spcPct val="100000"/>
              </a:lnSpc>
            </a:pPr>
            <a:r>
              <a:rPr lang="en-IN" sz="1800" b="1" strike="noStrike" spc="-1" dirty="0">
                <a:solidFill>
                  <a:schemeClr val="tx1">
                    <a:lumMod val="50000"/>
                    <a:lumOff val="50000"/>
                  </a:schemeClr>
                </a:solidFill>
                <a:latin typeface="Arial"/>
                <a:ea typeface="Open Sans"/>
              </a:rPr>
              <a:t>New access modes for academia &amp; new services for industry</a:t>
            </a:r>
            <a:endParaRPr lang="fr-FR" sz="1800" b="0" strike="noStrike" spc="-1" dirty="0">
              <a:solidFill>
                <a:schemeClr val="tx1">
                  <a:lumMod val="50000"/>
                  <a:lumOff val="50000"/>
                </a:schemeClr>
              </a:solidFill>
              <a:latin typeface="Arial"/>
            </a:endParaRPr>
          </a:p>
        </p:txBody>
      </p:sp>
      <p:sp>
        <p:nvSpPr>
          <p:cNvPr id="217" name="Rectangle 14"/>
          <p:cNvSpPr/>
          <p:nvPr/>
        </p:nvSpPr>
        <p:spPr>
          <a:xfrm>
            <a:off x="980640" y="954561"/>
            <a:ext cx="4196880" cy="27699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defTabSz="1218960">
              <a:lnSpc>
                <a:spcPct val="100000"/>
              </a:lnSpc>
            </a:pPr>
            <a:r>
              <a:rPr lang="en-IN" sz="1800" b="1" strike="noStrike" spc="-1" dirty="0">
                <a:solidFill>
                  <a:schemeClr val="tx1">
                    <a:lumMod val="50000"/>
                    <a:lumOff val="50000"/>
                  </a:schemeClr>
                </a:solidFill>
                <a:latin typeface="Arial"/>
                <a:ea typeface="Open Sans"/>
              </a:rPr>
              <a:t>Beamline &amp; Accelerator upgrades</a:t>
            </a:r>
            <a:endParaRPr lang="fr-FR" sz="1800" b="0" strike="noStrike" spc="-1" dirty="0">
              <a:solidFill>
                <a:schemeClr val="tx1">
                  <a:lumMod val="50000"/>
                  <a:lumOff val="50000"/>
                </a:schemeClr>
              </a:solidFill>
              <a:latin typeface="Arial"/>
            </a:endParaRPr>
          </a:p>
        </p:txBody>
      </p:sp>
      <p:sp>
        <p:nvSpPr>
          <p:cNvPr id="218" name="Rectangle 15"/>
          <p:cNvSpPr/>
          <p:nvPr/>
        </p:nvSpPr>
        <p:spPr>
          <a:xfrm>
            <a:off x="7488360" y="5151960"/>
            <a:ext cx="4318200" cy="273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algn="r" defTabSz="1218960">
              <a:lnSpc>
                <a:spcPct val="100000"/>
              </a:lnSpc>
            </a:pPr>
            <a:r>
              <a:rPr lang="en-IN" sz="1800" b="1" strike="noStrike" spc="-1">
                <a:solidFill>
                  <a:srgbClr val="3366FF"/>
                </a:solidFill>
                <a:latin typeface="Arial"/>
                <a:ea typeface="Open Sans"/>
              </a:rPr>
              <a:t>Data Strategy Implementation Plan</a:t>
            </a:r>
            <a:endParaRPr lang="fr-FR" sz="1800" b="0" strike="noStrike" spc="-1">
              <a:solidFill>
                <a:srgbClr val="000000"/>
              </a:solidFill>
              <a:latin typeface="Arial"/>
            </a:endParaRPr>
          </a:p>
        </p:txBody>
      </p:sp>
      <p:sp>
        <p:nvSpPr>
          <p:cNvPr id="219" name="Rectangle 16"/>
          <p:cNvSpPr/>
          <p:nvPr/>
        </p:nvSpPr>
        <p:spPr>
          <a:xfrm>
            <a:off x="63720" y="3023841"/>
            <a:ext cx="3362400" cy="27699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algn="r" defTabSz="1218960">
              <a:lnSpc>
                <a:spcPct val="100000"/>
              </a:lnSpc>
            </a:pPr>
            <a:r>
              <a:rPr lang="fr-FR" sz="1800" b="1" strike="noStrike" spc="-1" dirty="0">
                <a:solidFill>
                  <a:schemeClr val="tx1">
                    <a:lumMod val="50000"/>
                    <a:lumOff val="50000"/>
                  </a:schemeClr>
                </a:solidFill>
                <a:latin typeface="Arial"/>
                <a:ea typeface="Open Sans"/>
              </a:rPr>
              <a:t>Training </a:t>
            </a:r>
            <a:r>
              <a:rPr lang="en-IN" sz="1800" b="1" strike="noStrike" spc="-1" dirty="0">
                <a:solidFill>
                  <a:schemeClr val="tx1">
                    <a:lumMod val="50000"/>
                    <a:lumOff val="50000"/>
                  </a:schemeClr>
                </a:solidFill>
                <a:latin typeface="Arial"/>
                <a:ea typeface="Open Sans"/>
              </a:rPr>
              <a:t>the next generations</a:t>
            </a:r>
            <a:endParaRPr lang="fr-FR" sz="1800" b="0" strike="noStrike" spc="-1" dirty="0">
              <a:solidFill>
                <a:schemeClr val="tx1">
                  <a:lumMod val="50000"/>
                  <a:lumOff val="50000"/>
                </a:schemeClr>
              </a:solidFill>
              <a:latin typeface="Arial"/>
            </a:endParaRPr>
          </a:p>
        </p:txBody>
      </p:sp>
      <p:sp>
        <p:nvSpPr>
          <p:cNvPr id="221" name="Rectangle 18"/>
          <p:cNvSpPr/>
          <p:nvPr/>
        </p:nvSpPr>
        <p:spPr>
          <a:xfrm>
            <a:off x="980640" y="4911882"/>
            <a:ext cx="4239360" cy="55399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defTabSz="1218960">
              <a:lnSpc>
                <a:spcPct val="100000"/>
              </a:lnSpc>
            </a:pPr>
            <a:r>
              <a:rPr lang="en-IN" sz="1800" b="1" strike="noStrike" spc="-1" dirty="0">
                <a:solidFill>
                  <a:schemeClr val="tx1">
                    <a:lumMod val="50000"/>
                    <a:lumOff val="50000"/>
                  </a:schemeClr>
                </a:solidFill>
                <a:latin typeface="Arial"/>
                <a:ea typeface="Open Sans"/>
              </a:rPr>
              <a:t>Engagement towards </a:t>
            </a:r>
            <a:endParaRPr lang="fr-FR" sz="1800" b="0" strike="noStrike" spc="-1" dirty="0">
              <a:solidFill>
                <a:schemeClr val="tx1">
                  <a:lumMod val="50000"/>
                  <a:lumOff val="50000"/>
                </a:schemeClr>
              </a:solidFill>
              <a:latin typeface="Arial"/>
            </a:endParaRPr>
          </a:p>
          <a:p>
            <a:pPr defTabSz="1218960">
              <a:lnSpc>
                <a:spcPct val="100000"/>
              </a:lnSpc>
            </a:pPr>
            <a:r>
              <a:rPr lang="en-IN" sz="1800" b="1" strike="noStrike" spc="-1" dirty="0">
                <a:solidFill>
                  <a:schemeClr val="tx1">
                    <a:lumMod val="50000"/>
                    <a:lumOff val="50000"/>
                  </a:schemeClr>
                </a:solidFill>
                <a:latin typeface="Arial"/>
                <a:ea typeface="Open Sans"/>
              </a:rPr>
              <a:t>a sustainable development</a:t>
            </a:r>
            <a:endParaRPr lang="fr-FR" sz="1800" b="0" strike="noStrike" spc="-1" dirty="0">
              <a:solidFill>
                <a:schemeClr val="tx1">
                  <a:lumMod val="50000"/>
                  <a:lumOff val="50000"/>
                </a:schemeClr>
              </a:solidFill>
              <a:latin typeface="Arial"/>
            </a:endParaRPr>
          </a:p>
        </p:txBody>
      </p:sp>
      <p:sp>
        <p:nvSpPr>
          <p:cNvPr id="222" name="Ellipse 5"/>
          <p:cNvSpPr/>
          <p:nvPr/>
        </p:nvSpPr>
        <p:spPr>
          <a:xfrm>
            <a:off x="4633200" y="2003400"/>
            <a:ext cx="2803716" cy="2792160"/>
          </a:xfrm>
          <a:prstGeom prst="ellipse">
            <a:avLst/>
          </a:prstGeom>
          <a:noFill/>
          <a:ln w="9525">
            <a:solidFill>
              <a:srgbClr val="000000"/>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fr-FR" sz="1800" b="0" strike="noStrike" spc="-1">
              <a:solidFill>
                <a:schemeClr val="lt1"/>
              </a:solidFill>
              <a:latin typeface="Arial"/>
            </a:endParaRPr>
          </a:p>
        </p:txBody>
      </p:sp>
      <p:grpSp>
        <p:nvGrpSpPr>
          <p:cNvPr id="223" name="Group 13"/>
          <p:cNvGrpSpPr/>
          <p:nvPr/>
        </p:nvGrpSpPr>
        <p:grpSpPr>
          <a:xfrm>
            <a:off x="4151160" y="3177000"/>
            <a:ext cx="596160" cy="596160"/>
            <a:chOff x="4151160" y="3177000"/>
            <a:chExt cx="596160" cy="596160"/>
          </a:xfrm>
        </p:grpSpPr>
        <p:sp>
          <p:nvSpPr>
            <p:cNvPr id="224" name="Oval 25"/>
            <p:cNvSpPr/>
            <p:nvPr/>
          </p:nvSpPr>
          <p:spPr>
            <a:xfrm>
              <a:off x="4151160" y="3177000"/>
              <a:ext cx="596160" cy="596160"/>
            </a:xfrm>
            <a:prstGeom prst="ellipse">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p:style>
          <p:txBody>
            <a:bodyPr lIns="0" tIns="0" rIns="0" bIns="0" anchor="ctr">
              <a:noAutofit/>
            </a:bodyPr>
            <a:lstStyle/>
            <a:p>
              <a:pPr defTabSz="914400">
                <a:lnSpc>
                  <a:spcPct val="100000"/>
                </a:lnSpc>
              </a:pPr>
              <a:endParaRPr lang="en-US" sz="1800" b="0" strike="noStrike" spc="-1">
                <a:solidFill>
                  <a:schemeClr val="lt1"/>
                </a:solidFill>
                <a:latin typeface="Arial"/>
              </a:endParaRPr>
            </a:p>
          </p:txBody>
        </p:sp>
        <p:pic>
          <p:nvPicPr>
            <p:cNvPr id="225" name="Graphic 14"/>
            <p:cNvPicPr/>
            <p:nvPr/>
          </p:nvPicPr>
          <p:blipFill>
            <a:blip r:embed="rId3">
              <a:extLst>
                <a:ext uri="{96DAC541-7B7A-43D3-8B79-37D633B846F1}">
                  <asvg:svgBlip xmlns:asvg="http://schemas.microsoft.com/office/drawing/2016/SVG/main" r:embed="rId4"/>
                </a:ext>
              </a:extLst>
            </a:blip>
            <a:stretch/>
          </p:blipFill>
          <p:spPr>
            <a:xfrm>
              <a:off x="4251240" y="3277800"/>
              <a:ext cx="396360" cy="394920"/>
            </a:xfrm>
            <a:prstGeom prst="rect">
              <a:avLst/>
            </a:prstGeom>
            <a:ln w="0">
              <a:noFill/>
            </a:ln>
          </p:spPr>
        </p:pic>
      </p:grpSp>
      <p:grpSp>
        <p:nvGrpSpPr>
          <p:cNvPr id="226" name="Group 15"/>
          <p:cNvGrpSpPr/>
          <p:nvPr/>
        </p:nvGrpSpPr>
        <p:grpSpPr>
          <a:xfrm>
            <a:off x="6634080" y="1774080"/>
            <a:ext cx="596160" cy="596160"/>
            <a:chOff x="6634080" y="1774080"/>
            <a:chExt cx="596160" cy="596160"/>
          </a:xfrm>
        </p:grpSpPr>
        <p:sp>
          <p:nvSpPr>
            <p:cNvPr id="227" name="Oval 26"/>
            <p:cNvSpPr/>
            <p:nvPr/>
          </p:nvSpPr>
          <p:spPr>
            <a:xfrm>
              <a:off x="6634080" y="1774080"/>
              <a:ext cx="596160" cy="596160"/>
            </a:xfrm>
            <a:prstGeom prst="ellipse">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p:style>
          <p:txBody>
            <a:bodyPr lIns="0" tIns="0" rIns="0" bIns="0" anchor="ctr">
              <a:noAutofit/>
            </a:bodyPr>
            <a:lstStyle/>
            <a:p>
              <a:pPr defTabSz="914400">
                <a:lnSpc>
                  <a:spcPct val="100000"/>
                </a:lnSpc>
              </a:pPr>
              <a:endParaRPr lang="en-US" sz="1800" b="0" strike="noStrike" spc="-1">
                <a:solidFill>
                  <a:srgbClr val="00B050"/>
                </a:solidFill>
                <a:latin typeface="Arial"/>
              </a:endParaRPr>
            </a:p>
          </p:txBody>
        </p:sp>
        <p:pic>
          <p:nvPicPr>
            <p:cNvPr id="228" name="Graphic 15"/>
            <p:cNvPicPr/>
            <p:nvPr/>
          </p:nvPicPr>
          <p:blipFill>
            <a:blip r:embed="rId3">
              <a:extLst>
                <a:ext uri="{96DAC541-7B7A-43D3-8B79-37D633B846F1}">
                  <asvg:svgBlip xmlns:asvg="http://schemas.microsoft.com/office/drawing/2016/SVG/main" r:embed="rId4"/>
                </a:ext>
              </a:extLst>
            </a:blip>
            <a:stretch/>
          </p:blipFill>
          <p:spPr>
            <a:xfrm>
              <a:off x="6733800" y="1874520"/>
              <a:ext cx="396360" cy="394920"/>
            </a:xfrm>
            <a:prstGeom prst="rect">
              <a:avLst/>
            </a:prstGeom>
            <a:ln w="0">
              <a:noFill/>
            </a:ln>
          </p:spPr>
        </p:pic>
      </p:grpSp>
      <p:grpSp>
        <p:nvGrpSpPr>
          <p:cNvPr id="229" name="Group 24"/>
          <p:cNvGrpSpPr/>
          <p:nvPr/>
        </p:nvGrpSpPr>
        <p:grpSpPr>
          <a:xfrm>
            <a:off x="7380000" y="3177720"/>
            <a:ext cx="596160" cy="596160"/>
            <a:chOff x="7380000" y="3177720"/>
            <a:chExt cx="596160" cy="596160"/>
          </a:xfrm>
        </p:grpSpPr>
        <p:sp>
          <p:nvSpPr>
            <p:cNvPr id="230" name="Oval 27"/>
            <p:cNvSpPr/>
            <p:nvPr/>
          </p:nvSpPr>
          <p:spPr>
            <a:xfrm>
              <a:off x="7380000" y="3177720"/>
              <a:ext cx="596160" cy="596160"/>
            </a:xfrm>
            <a:prstGeom prst="ellipse">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p:style>
          <p:txBody>
            <a:bodyPr lIns="0" tIns="0" rIns="0" bIns="0" anchor="ctr">
              <a:noAutofit/>
            </a:bodyPr>
            <a:lstStyle/>
            <a:p>
              <a:pPr defTabSz="914400">
                <a:lnSpc>
                  <a:spcPct val="100000"/>
                </a:lnSpc>
              </a:pPr>
              <a:endParaRPr lang="en-US" sz="1800" b="0" strike="noStrike" spc="-1">
                <a:solidFill>
                  <a:schemeClr val="lt1"/>
                </a:solidFill>
                <a:latin typeface="Arial"/>
              </a:endParaRPr>
            </a:p>
          </p:txBody>
        </p:sp>
        <p:pic>
          <p:nvPicPr>
            <p:cNvPr id="231" name="Graphic 16"/>
            <p:cNvPicPr/>
            <p:nvPr/>
          </p:nvPicPr>
          <p:blipFill>
            <a:blip r:embed="rId3">
              <a:extLst>
                <a:ext uri="{96DAC541-7B7A-43D3-8B79-37D633B846F1}">
                  <asvg:svgBlip xmlns:asvg="http://schemas.microsoft.com/office/drawing/2016/SVG/main" r:embed="rId4"/>
                </a:ext>
              </a:extLst>
            </a:blip>
            <a:stretch/>
          </p:blipFill>
          <p:spPr>
            <a:xfrm>
              <a:off x="7479720" y="3278520"/>
              <a:ext cx="396360" cy="394920"/>
            </a:xfrm>
            <a:prstGeom prst="rect">
              <a:avLst/>
            </a:prstGeom>
            <a:ln w="0">
              <a:noFill/>
            </a:ln>
          </p:spPr>
        </p:pic>
      </p:grpSp>
      <p:grpSp>
        <p:nvGrpSpPr>
          <p:cNvPr id="232" name="Group 47"/>
          <p:cNvGrpSpPr/>
          <p:nvPr/>
        </p:nvGrpSpPr>
        <p:grpSpPr>
          <a:xfrm>
            <a:off x="4836600" y="4467960"/>
            <a:ext cx="596160" cy="596160"/>
            <a:chOff x="4836600" y="4467960"/>
            <a:chExt cx="596160" cy="596160"/>
          </a:xfrm>
        </p:grpSpPr>
        <p:sp>
          <p:nvSpPr>
            <p:cNvPr id="233" name="Oval 28"/>
            <p:cNvSpPr/>
            <p:nvPr/>
          </p:nvSpPr>
          <p:spPr>
            <a:xfrm>
              <a:off x="4836600" y="4467960"/>
              <a:ext cx="596160" cy="596160"/>
            </a:xfrm>
            <a:prstGeom prst="ellipse">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p:style>
          <p:txBody>
            <a:bodyPr lIns="0" tIns="0" rIns="0" bIns="0" anchor="ctr">
              <a:noAutofit/>
            </a:bodyPr>
            <a:lstStyle/>
            <a:p>
              <a:pPr defTabSz="914400">
                <a:lnSpc>
                  <a:spcPct val="100000"/>
                </a:lnSpc>
              </a:pPr>
              <a:endParaRPr lang="en-US" sz="1800" b="0" strike="noStrike" spc="-1">
                <a:solidFill>
                  <a:schemeClr val="lt1"/>
                </a:solidFill>
                <a:latin typeface="Arial"/>
              </a:endParaRPr>
            </a:p>
          </p:txBody>
        </p:sp>
        <p:pic>
          <p:nvPicPr>
            <p:cNvPr id="234" name="Graphic 18"/>
            <p:cNvPicPr/>
            <p:nvPr/>
          </p:nvPicPr>
          <p:blipFill>
            <a:blip r:embed="rId3">
              <a:extLst>
                <a:ext uri="{96DAC541-7B7A-43D3-8B79-37D633B846F1}">
                  <asvg:svgBlip xmlns:asvg="http://schemas.microsoft.com/office/drawing/2016/SVG/main" r:embed="rId4"/>
                </a:ext>
              </a:extLst>
            </a:blip>
            <a:stretch/>
          </p:blipFill>
          <p:spPr>
            <a:xfrm>
              <a:off x="4936320" y="4568760"/>
              <a:ext cx="396360" cy="394920"/>
            </a:xfrm>
            <a:prstGeom prst="rect">
              <a:avLst/>
            </a:prstGeom>
            <a:ln w="0">
              <a:noFill/>
            </a:ln>
          </p:spPr>
        </p:pic>
      </p:grpSp>
      <p:grpSp>
        <p:nvGrpSpPr>
          <p:cNvPr id="235" name="Group 52"/>
          <p:cNvGrpSpPr/>
          <p:nvPr/>
        </p:nvGrpSpPr>
        <p:grpSpPr>
          <a:xfrm>
            <a:off x="4808160" y="1757520"/>
            <a:ext cx="596160" cy="596160"/>
            <a:chOff x="4808160" y="1757520"/>
            <a:chExt cx="596160" cy="596160"/>
          </a:xfrm>
        </p:grpSpPr>
        <p:sp>
          <p:nvSpPr>
            <p:cNvPr id="236" name="Oval 29"/>
            <p:cNvSpPr/>
            <p:nvPr/>
          </p:nvSpPr>
          <p:spPr>
            <a:xfrm>
              <a:off x="4808160" y="1757520"/>
              <a:ext cx="596160" cy="596160"/>
            </a:xfrm>
            <a:prstGeom prst="ellipse">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p:style>
          <p:txBody>
            <a:bodyPr lIns="0" tIns="0" rIns="0" bIns="0" anchor="ctr">
              <a:noAutofit/>
            </a:bodyPr>
            <a:lstStyle/>
            <a:p>
              <a:pPr defTabSz="914400">
                <a:lnSpc>
                  <a:spcPct val="100000"/>
                </a:lnSpc>
              </a:pPr>
              <a:endParaRPr lang="en-US" sz="1800" b="0" strike="noStrike" spc="-1">
                <a:solidFill>
                  <a:srgbClr val="00B050"/>
                </a:solidFill>
                <a:latin typeface="Arial"/>
              </a:endParaRPr>
            </a:p>
          </p:txBody>
        </p:sp>
        <p:pic>
          <p:nvPicPr>
            <p:cNvPr id="237" name="Graphic 19"/>
            <p:cNvPicPr/>
            <p:nvPr/>
          </p:nvPicPr>
          <p:blipFill>
            <a:blip r:embed="rId3">
              <a:extLst>
                <a:ext uri="{96DAC541-7B7A-43D3-8B79-37D633B846F1}">
                  <asvg:svgBlip xmlns:asvg="http://schemas.microsoft.com/office/drawing/2016/SVG/main" r:embed="rId4"/>
                </a:ext>
              </a:extLst>
            </a:blip>
            <a:stretch/>
          </p:blipFill>
          <p:spPr>
            <a:xfrm>
              <a:off x="4907880" y="1858320"/>
              <a:ext cx="396360" cy="394920"/>
            </a:xfrm>
            <a:prstGeom prst="rect">
              <a:avLst/>
            </a:prstGeom>
            <a:ln w="0">
              <a:noFill/>
            </a:ln>
          </p:spPr>
        </p:pic>
      </p:grpSp>
      <p:grpSp>
        <p:nvGrpSpPr>
          <p:cNvPr id="238" name="Group 53"/>
          <p:cNvGrpSpPr/>
          <p:nvPr/>
        </p:nvGrpSpPr>
        <p:grpSpPr>
          <a:xfrm>
            <a:off x="6597720" y="4500000"/>
            <a:ext cx="596160" cy="596160"/>
            <a:chOff x="6597720" y="4500000"/>
            <a:chExt cx="596160" cy="596160"/>
          </a:xfrm>
        </p:grpSpPr>
        <p:sp>
          <p:nvSpPr>
            <p:cNvPr id="239" name="Oval 30"/>
            <p:cNvSpPr/>
            <p:nvPr/>
          </p:nvSpPr>
          <p:spPr>
            <a:xfrm>
              <a:off x="6597720" y="4500000"/>
              <a:ext cx="596160" cy="596160"/>
            </a:xfrm>
            <a:prstGeom prst="ellipse">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p:style>
          <p:txBody>
            <a:bodyPr lIns="0" tIns="0" rIns="0" bIns="0" anchor="ctr">
              <a:noAutofit/>
            </a:bodyPr>
            <a:lstStyle/>
            <a:p>
              <a:pPr defTabSz="914400">
                <a:lnSpc>
                  <a:spcPct val="100000"/>
                </a:lnSpc>
              </a:pPr>
              <a:endParaRPr lang="en-US" sz="1800" b="0" strike="noStrike" spc="-1">
                <a:solidFill>
                  <a:schemeClr val="lt1"/>
                </a:solidFill>
                <a:latin typeface="Arial"/>
              </a:endParaRPr>
            </a:p>
          </p:txBody>
        </p:sp>
        <p:pic>
          <p:nvPicPr>
            <p:cNvPr id="240" name="Graphic 27"/>
            <p:cNvPicPr/>
            <p:nvPr/>
          </p:nvPicPr>
          <p:blipFill>
            <a:blip r:embed="rId3">
              <a:extLst>
                <a:ext uri="{96DAC541-7B7A-43D3-8B79-37D633B846F1}">
                  <asvg:svgBlip xmlns:asvg="http://schemas.microsoft.com/office/drawing/2016/SVG/main" r:embed="rId4"/>
                </a:ext>
              </a:extLst>
            </a:blip>
            <a:stretch/>
          </p:blipFill>
          <p:spPr>
            <a:xfrm>
              <a:off x="6697800" y="4600440"/>
              <a:ext cx="396360" cy="394920"/>
            </a:xfrm>
            <a:prstGeom prst="rect">
              <a:avLst/>
            </a:prstGeom>
            <a:ln w="0">
              <a:noFill/>
            </a:ln>
          </p:spPr>
        </p:pic>
      </p:grpSp>
      <p:sp>
        <p:nvSpPr>
          <p:cNvPr id="241" name="Flèche vers le haut 13"/>
          <p:cNvSpPr/>
          <p:nvPr/>
        </p:nvSpPr>
        <p:spPr>
          <a:xfrm rot="8734200">
            <a:off x="4525920" y="1261800"/>
            <a:ext cx="360720" cy="583560"/>
          </a:xfrm>
          <a:prstGeom prst="upArrow">
            <a:avLst>
              <a:gd name="adj1" fmla="val 33673"/>
              <a:gd name="adj2" fmla="val 50000"/>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fr-FR" sz="1800" b="0" strike="noStrike" spc="-1">
              <a:solidFill>
                <a:schemeClr val="lt1"/>
              </a:solidFill>
              <a:latin typeface="Arial"/>
            </a:endParaRPr>
          </a:p>
        </p:txBody>
      </p:sp>
      <p:sp>
        <p:nvSpPr>
          <p:cNvPr id="242" name="Flèche vers le haut 14"/>
          <p:cNvSpPr/>
          <p:nvPr/>
        </p:nvSpPr>
        <p:spPr>
          <a:xfrm rot="12727200">
            <a:off x="7071120" y="1252440"/>
            <a:ext cx="360720" cy="583560"/>
          </a:xfrm>
          <a:prstGeom prst="upArrow">
            <a:avLst>
              <a:gd name="adj1" fmla="val 33673"/>
              <a:gd name="adj2" fmla="val 50000"/>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fr-FR" sz="1800" b="0" strike="noStrike" spc="-1">
              <a:solidFill>
                <a:schemeClr val="lt1"/>
              </a:solidFill>
              <a:latin typeface="Arial"/>
            </a:endParaRPr>
          </a:p>
        </p:txBody>
      </p:sp>
      <p:sp>
        <p:nvSpPr>
          <p:cNvPr id="243" name="Flèche vers le haut 15"/>
          <p:cNvSpPr/>
          <p:nvPr/>
        </p:nvSpPr>
        <p:spPr>
          <a:xfrm rot="17694600">
            <a:off x="7356960" y="4798080"/>
            <a:ext cx="360720" cy="583560"/>
          </a:xfrm>
          <a:prstGeom prst="upArrow">
            <a:avLst>
              <a:gd name="adj1" fmla="val 33673"/>
              <a:gd name="adj2" fmla="val 50000"/>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fr-FR" sz="1800" b="0" strike="noStrike" spc="-1">
              <a:solidFill>
                <a:schemeClr val="lt1"/>
              </a:solidFill>
              <a:latin typeface="Arial"/>
            </a:endParaRPr>
          </a:p>
        </p:txBody>
      </p:sp>
      <p:sp>
        <p:nvSpPr>
          <p:cNvPr id="244" name="Flèche vers le haut 16"/>
          <p:cNvSpPr/>
          <p:nvPr/>
        </p:nvSpPr>
        <p:spPr>
          <a:xfrm rot="6063000">
            <a:off x="3684600" y="2966760"/>
            <a:ext cx="360720" cy="506520"/>
          </a:xfrm>
          <a:prstGeom prst="upArrow">
            <a:avLst>
              <a:gd name="adj1" fmla="val 33673"/>
              <a:gd name="adj2" fmla="val 50000"/>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fr-FR" sz="1800" b="0" strike="noStrike" spc="-1">
              <a:solidFill>
                <a:schemeClr val="lt1"/>
              </a:solidFill>
              <a:latin typeface="Arial"/>
            </a:endParaRPr>
          </a:p>
        </p:txBody>
      </p:sp>
      <p:sp>
        <p:nvSpPr>
          <p:cNvPr id="245" name="Flèche vers le haut 17"/>
          <p:cNvSpPr/>
          <p:nvPr/>
        </p:nvSpPr>
        <p:spPr>
          <a:xfrm rot="3551400">
            <a:off x="4358880" y="4787280"/>
            <a:ext cx="360720" cy="671760"/>
          </a:xfrm>
          <a:prstGeom prst="upArrow">
            <a:avLst>
              <a:gd name="adj1" fmla="val 33673"/>
              <a:gd name="adj2" fmla="val 50000"/>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fr-FR" sz="1800" b="0" strike="noStrike" spc="-1">
              <a:solidFill>
                <a:schemeClr val="lt1"/>
              </a:solidFill>
              <a:latin typeface="Arial"/>
            </a:endParaRPr>
          </a:p>
        </p:txBody>
      </p:sp>
      <p:sp>
        <p:nvSpPr>
          <p:cNvPr id="246" name="Flèche vers le haut 18"/>
          <p:cNvSpPr/>
          <p:nvPr/>
        </p:nvSpPr>
        <p:spPr>
          <a:xfrm rot="15019200">
            <a:off x="8029080" y="2963520"/>
            <a:ext cx="380160" cy="501840"/>
          </a:xfrm>
          <a:prstGeom prst="upArrow">
            <a:avLst>
              <a:gd name="adj1" fmla="val 33673"/>
              <a:gd name="adj2" fmla="val 50000"/>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fr-FR" sz="1800" b="0" strike="noStrike" spc="-1">
              <a:solidFill>
                <a:schemeClr val="lt1"/>
              </a:solidFill>
              <a:latin typeface="Arial"/>
            </a:endParaRPr>
          </a:p>
        </p:txBody>
      </p:sp>
      <p:sp>
        <p:nvSpPr>
          <p:cNvPr id="248" name="Ellipse 6"/>
          <p:cNvSpPr/>
          <p:nvPr/>
        </p:nvSpPr>
        <p:spPr>
          <a:xfrm>
            <a:off x="4754160" y="2106720"/>
            <a:ext cx="2578320" cy="2580480"/>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fr-FR" sz="1800" b="0" strike="noStrike" spc="-1">
              <a:solidFill>
                <a:schemeClr val="lt1"/>
              </a:solidFill>
              <a:latin typeface="Arial"/>
            </a:endParaRPr>
          </a:p>
        </p:txBody>
      </p:sp>
      <p:pic>
        <p:nvPicPr>
          <p:cNvPr id="249" name="Image 12"/>
          <p:cNvPicPr/>
          <p:nvPr/>
        </p:nvPicPr>
        <p:blipFill>
          <a:blip r:embed="rId5"/>
          <a:stretch/>
        </p:blipFill>
        <p:spPr>
          <a:xfrm>
            <a:off x="5645160" y="2997360"/>
            <a:ext cx="889560" cy="851400"/>
          </a:xfrm>
          <a:prstGeom prst="rect">
            <a:avLst/>
          </a:prstGeom>
          <a:ln w="0">
            <a:noFill/>
          </a:ln>
        </p:spPr>
      </p:pic>
      <p:pic>
        <p:nvPicPr>
          <p:cNvPr id="251" name="Image 15"/>
          <p:cNvPicPr/>
          <p:nvPr/>
        </p:nvPicPr>
        <p:blipFill>
          <a:blip r:embed="rId6"/>
          <a:stretch/>
        </p:blipFill>
        <p:spPr>
          <a:xfrm>
            <a:off x="8020800" y="5519880"/>
            <a:ext cx="2153160" cy="1134000"/>
          </a:xfrm>
          <a:prstGeom prst="rect">
            <a:avLst/>
          </a:prstGeom>
          <a:ln w="0">
            <a:noFill/>
          </a:ln>
        </p:spPr>
      </p:pic>
      <p:sp>
        <p:nvSpPr>
          <p:cNvPr id="257" name="Rounded Rectangle 16"/>
          <p:cNvSpPr/>
          <p:nvPr/>
        </p:nvSpPr>
        <p:spPr>
          <a:xfrm>
            <a:off x="11186280" y="4161960"/>
            <a:ext cx="588600" cy="402840"/>
          </a:xfrm>
          <a:prstGeom prst="rect">
            <a:avLst/>
          </a:prstGeom>
          <a:noFill/>
          <a:ln w="0">
            <a:noFill/>
          </a:ln>
        </p:spPr>
        <p:style>
          <a:lnRef idx="0">
            <a:scrgbClr r="0" g="0" b="0"/>
          </a:lnRef>
          <a:fillRef idx="0">
            <a:scrgbClr r="0" g="0" b="0"/>
          </a:fillRef>
          <a:effectRef idx="0">
            <a:scrgbClr r="0" g="0" b="0"/>
          </a:effectRef>
          <a:fontRef idx="minor"/>
        </p:style>
        <p:txBody>
          <a:bodyPr lIns="76320" tIns="76320" rIns="76320" bIns="76320" numCol="1" spcCol="1440" anchor="ctr">
            <a:noAutofit/>
          </a:bodyPr>
          <a:lstStyle/>
          <a:p>
            <a:pPr algn="ctr" defTabSz="888840">
              <a:lnSpc>
                <a:spcPct val="90000"/>
              </a:lnSpc>
              <a:spcAft>
                <a:spcPts val="561"/>
              </a:spcAft>
              <a:tabLst>
                <a:tab pos="0" algn="l"/>
              </a:tabLst>
            </a:pPr>
            <a:r>
              <a:rPr lang="en-US" sz="1600" b="1" strike="noStrike" spc="-1">
                <a:solidFill>
                  <a:srgbClr val="FFFFFF"/>
                </a:solidFill>
                <a:latin typeface="Segoe UI"/>
              </a:rPr>
              <a:t>HUB</a:t>
            </a:r>
            <a:endParaRPr lang="fr-FR" sz="1600" b="0" strike="noStrike" spc="-1">
              <a:solidFill>
                <a:srgbClr val="000000"/>
              </a:solidFill>
              <a:latin typeface="Arial"/>
            </a:endParaRPr>
          </a:p>
        </p:txBody>
      </p:sp>
      <p:sp>
        <p:nvSpPr>
          <p:cNvPr id="39" name="Footer Placeholder 1">
            <a:extLst>
              <a:ext uri="{FF2B5EF4-FFF2-40B4-BE49-F238E27FC236}">
                <a16:creationId xmlns:a16="http://schemas.microsoft.com/office/drawing/2014/main" id="{8EC8C499-2B19-43AD-A257-D221607AB6D7}"/>
              </a:ext>
            </a:extLst>
          </p:cNvPr>
          <p:cNvSpPr txBox="1">
            <a:spLocks/>
          </p:cNvSpPr>
          <p:nvPr/>
        </p:nvSpPr>
        <p:spPr>
          <a:xfrm>
            <a:off x="731340" y="6483240"/>
            <a:ext cx="8153640" cy="205920"/>
          </a:xfrm>
          <a:prstGeom prst="rect">
            <a:avLst/>
          </a:prstGeom>
          <a:noFill/>
          <a:ln w="0">
            <a:noFill/>
          </a:ln>
        </p:spPr>
        <p:txBody>
          <a:bodyPr lIns="0" tIns="0" rIns="0" bIns="0" anchor="b">
            <a:noAutofit/>
          </a:bodyPr>
          <a:lstStyle>
            <a:defPPr>
              <a:defRPr lang="en-US"/>
            </a:defPPr>
            <a:lvl1pPr marL="0" indent="0" algn="l" defTabSz="914400" rtl="0" eaLnBrk="1" latinLnBrk="0" hangingPunct="1">
              <a:lnSpc>
                <a:spcPct val="100000"/>
              </a:lnSpc>
              <a:buNone/>
              <a:tabLst>
                <a:tab pos="0" algn="l"/>
              </a:tabLst>
              <a:defRPr lang="fr-FR" sz="800" b="1" strike="noStrike" kern="1200" spc="-1">
                <a:solidFill>
                  <a:schemeClr val="dk2"/>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ISDD Away Day – 24 Oct 2025 - SWG</a:t>
            </a:r>
          </a:p>
        </p:txBody>
      </p:sp>
    </p:spTree>
    <p:extLst>
      <p:ext uri="{BB962C8B-B14F-4D97-AF65-F5344CB8AC3E}">
        <p14:creationId xmlns:p14="http://schemas.microsoft.com/office/powerpoint/2010/main" val="378050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FA94DA-016E-7DEC-34B6-CC0E27BC543B}"/>
              </a:ext>
            </a:extLst>
          </p:cNvPr>
          <p:cNvSpPr>
            <a:spLocks noGrp="1"/>
          </p:cNvSpPr>
          <p:nvPr>
            <p:ph type="title"/>
          </p:nvPr>
        </p:nvSpPr>
        <p:spPr/>
        <p:txBody>
          <a:bodyPr/>
          <a:lstStyle/>
          <a:p>
            <a:r>
              <a:rPr lang="en-GB" dirty="0"/>
              <a:t>Data Strategy Implementation Plan</a:t>
            </a:r>
          </a:p>
        </p:txBody>
      </p:sp>
      <p:sp>
        <p:nvSpPr>
          <p:cNvPr id="9" name="Content Placeholder 8">
            <a:extLst>
              <a:ext uri="{FF2B5EF4-FFF2-40B4-BE49-F238E27FC236}">
                <a16:creationId xmlns:a16="http://schemas.microsoft.com/office/drawing/2014/main" id="{34385513-C98A-8E32-31E5-64A7B07A7DCC}"/>
              </a:ext>
            </a:extLst>
          </p:cNvPr>
          <p:cNvSpPr>
            <a:spLocks noGrp="1"/>
          </p:cNvSpPr>
          <p:nvPr>
            <p:ph idx="1"/>
          </p:nvPr>
        </p:nvSpPr>
        <p:spPr>
          <a:xfrm>
            <a:off x="969600" y="966326"/>
            <a:ext cx="10629924" cy="1329781"/>
          </a:xfrm>
        </p:spPr>
        <p:txBody>
          <a:bodyPr/>
          <a:lstStyle/>
          <a:p>
            <a:pPr algn="ctr"/>
            <a:r>
              <a:rPr lang="en-GB" sz="1920" dirty="0">
                <a:solidFill>
                  <a:schemeClr val="tx1"/>
                </a:solidFill>
              </a:rPr>
              <a:t>DSIP = </a:t>
            </a:r>
            <a:r>
              <a:rPr lang="en-GB" sz="1920" b="0" dirty="0">
                <a:solidFill>
                  <a:schemeClr val="tx1"/>
                </a:solidFill>
              </a:rPr>
              <a:t>framework program to support the </a:t>
            </a:r>
            <a:r>
              <a:rPr lang="en-GB" sz="1920" dirty="0">
                <a:solidFill>
                  <a:schemeClr val="tx1"/>
                </a:solidFill>
              </a:rPr>
              <a:t>post-EBS data deluge</a:t>
            </a:r>
          </a:p>
          <a:p>
            <a:pPr algn="ctr"/>
            <a:r>
              <a:rPr lang="en-GB" sz="1920" dirty="0">
                <a:solidFill>
                  <a:schemeClr val="tx1"/>
                </a:solidFill>
              </a:rPr>
              <a:t>From 2021, </a:t>
            </a:r>
            <a:r>
              <a:rPr lang="en-GB" sz="1920" b="0" dirty="0">
                <a:solidFill>
                  <a:schemeClr val="tx1"/>
                </a:solidFill>
              </a:rPr>
              <a:t>funding planned </a:t>
            </a:r>
            <a:r>
              <a:rPr lang="en-GB" sz="1920" dirty="0">
                <a:solidFill>
                  <a:schemeClr val="tx1"/>
                </a:solidFill>
              </a:rPr>
              <a:t>until 2031</a:t>
            </a:r>
          </a:p>
          <a:p>
            <a:pPr algn="ctr"/>
            <a:r>
              <a:rPr lang="en-GB" sz="1920" b="0" dirty="0">
                <a:solidFill>
                  <a:schemeClr val="tx1"/>
                </a:solidFill>
              </a:rPr>
              <a:t>All IT Groups</a:t>
            </a:r>
            <a:r>
              <a:rPr lang="en-GB" sz="1920" dirty="0">
                <a:solidFill>
                  <a:schemeClr val="tx1"/>
                </a:solidFill>
              </a:rPr>
              <a:t>: EXP/ADA, ISDD/SWG and TID/ITS</a:t>
            </a:r>
          </a:p>
          <a:p>
            <a:endParaRPr lang="en-GB" b="0" dirty="0"/>
          </a:p>
          <a:p>
            <a:endParaRPr lang="en-GB" dirty="0"/>
          </a:p>
          <a:p>
            <a:endParaRPr lang="en-GB" dirty="0"/>
          </a:p>
          <a:p>
            <a:endParaRPr lang="en-GB" dirty="0"/>
          </a:p>
          <a:p>
            <a:endParaRPr lang="en-GB" dirty="0"/>
          </a:p>
        </p:txBody>
      </p:sp>
      <p:sp>
        <p:nvSpPr>
          <p:cNvPr id="5" name="Date Placeholder 4">
            <a:extLst>
              <a:ext uri="{FF2B5EF4-FFF2-40B4-BE49-F238E27FC236}">
                <a16:creationId xmlns:a16="http://schemas.microsoft.com/office/drawing/2014/main" id="{A1972C58-7210-30A1-8CD2-A329D8C5BD6A}"/>
              </a:ext>
            </a:extLst>
          </p:cNvPr>
          <p:cNvSpPr>
            <a:spLocks noGrp="1"/>
          </p:cNvSpPr>
          <p:nvPr>
            <p:ph type="dt" sz="half" idx="10"/>
          </p:nvPr>
        </p:nvSpPr>
        <p:spPr/>
        <p:txBody>
          <a:bodyPr/>
          <a:lstStyle/>
          <a:p>
            <a:pPr defTabSz="1097280"/>
            <a:r>
              <a:rPr lang="en-US">
                <a:solidFill>
                  <a:prstClr val="white"/>
                </a:solidFill>
                <a:latin typeface="Arial"/>
              </a:rPr>
              <a:t>26/07/2013</a:t>
            </a:r>
          </a:p>
        </p:txBody>
      </p:sp>
      <p:sp>
        <p:nvSpPr>
          <p:cNvPr id="6" name="Slide Number Placeholder 5">
            <a:extLst>
              <a:ext uri="{FF2B5EF4-FFF2-40B4-BE49-F238E27FC236}">
                <a16:creationId xmlns:a16="http://schemas.microsoft.com/office/drawing/2014/main" id="{6C921667-3AF4-F235-33A3-29BC45DEC609}"/>
              </a:ext>
            </a:extLst>
          </p:cNvPr>
          <p:cNvSpPr>
            <a:spLocks noGrp="1"/>
          </p:cNvSpPr>
          <p:nvPr>
            <p:ph type="sldNum" sz="quarter" idx="11"/>
          </p:nvPr>
        </p:nvSpPr>
        <p:spPr/>
        <p:txBody>
          <a:bodyPr/>
          <a:lstStyle/>
          <a:p>
            <a:pPr defTabSz="1097280"/>
            <a:r>
              <a:rPr lang="en-US">
                <a:solidFill>
                  <a:srgbClr val="132577"/>
                </a:solidFill>
                <a:latin typeface="Arial"/>
              </a:rPr>
              <a:t>Page </a:t>
            </a:r>
            <a:fld id="{733122C9-A0B9-462F-8757-0847AD287B63}" type="slidenum">
              <a:rPr lang="en-US">
                <a:solidFill>
                  <a:srgbClr val="132577"/>
                </a:solidFill>
                <a:latin typeface="Arial"/>
              </a:rPr>
              <a:pPr defTabSz="1097280"/>
              <a:t>8</a:t>
            </a:fld>
            <a:endParaRPr lang="en-US">
              <a:solidFill>
                <a:srgbClr val="132577"/>
              </a:solidFill>
              <a:latin typeface="Arial"/>
            </a:endParaRPr>
          </a:p>
        </p:txBody>
      </p:sp>
      <p:sp>
        <p:nvSpPr>
          <p:cNvPr id="7" name="Footer Placeholder 6">
            <a:extLst>
              <a:ext uri="{FF2B5EF4-FFF2-40B4-BE49-F238E27FC236}">
                <a16:creationId xmlns:a16="http://schemas.microsoft.com/office/drawing/2014/main" id="{F23CC577-F4F3-E38E-26E5-5F2881B5369F}"/>
              </a:ext>
            </a:extLst>
          </p:cNvPr>
          <p:cNvSpPr>
            <a:spLocks noGrp="1"/>
          </p:cNvSpPr>
          <p:nvPr>
            <p:ph type="ftr" sz="quarter" idx="12"/>
          </p:nvPr>
        </p:nvSpPr>
        <p:spPr>
          <a:xfrm>
            <a:off x="3788036" y="6281756"/>
            <a:ext cx="4650439" cy="227643"/>
          </a:xfrm>
        </p:spPr>
        <p:txBody>
          <a:bodyPr/>
          <a:lstStyle/>
          <a:p>
            <a:pPr algn="ctr" defTabSz="1097280"/>
            <a:r>
              <a:rPr lang="en-US" sz="900" dirty="0">
                <a:solidFill>
                  <a:srgbClr val="132577"/>
                </a:solidFill>
                <a:latin typeface="Arial"/>
              </a:rPr>
              <a:t>l Coordination Meeting: DSIP l 20th Oct 2025 l J-F. Perrin TID - IT Services</a:t>
            </a:r>
          </a:p>
        </p:txBody>
      </p:sp>
      <p:sp>
        <p:nvSpPr>
          <p:cNvPr id="2" name="Rectangle 1">
            <a:extLst>
              <a:ext uri="{FF2B5EF4-FFF2-40B4-BE49-F238E27FC236}">
                <a16:creationId xmlns:a16="http://schemas.microsoft.com/office/drawing/2014/main" id="{63C947B4-3B13-4213-884D-4AE5FE799723}"/>
              </a:ext>
            </a:extLst>
          </p:cNvPr>
          <p:cNvSpPr/>
          <p:nvPr/>
        </p:nvSpPr>
        <p:spPr>
          <a:xfrm>
            <a:off x="815413" y="2236121"/>
            <a:ext cx="10044371" cy="4247317"/>
          </a:xfrm>
          <a:prstGeom prst="rect">
            <a:avLst/>
          </a:prstGeom>
        </p:spPr>
        <p:txBody>
          <a:bodyPr wrap="square">
            <a:spAutoFit/>
          </a:bodyPr>
          <a:lstStyle/>
          <a:p>
            <a:r>
              <a:rPr lang="en-GB" b="1" dirty="0">
                <a:solidFill>
                  <a:schemeClr val="accent1">
                    <a:lumMod val="60000"/>
                    <a:lumOff val="40000"/>
                  </a:schemeClr>
                </a:solidFill>
              </a:rPr>
              <a:t>Key objectives</a:t>
            </a:r>
            <a:r>
              <a:rPr lang="en-GB" b="1" dirty="0"/>
              <a:t>:</a:t>
            </a:r>
            <a:endParaRPr lang="en-GB" sz="1600" b="1" dirty="0"/>
          </a:p>
          <a:p>
            <a:pPr marL="285750" indent="-285750">
              <a:buFont typeface="Arial" panose="020B0604020202020204" pitchFamily="34" charset="0"/>
              <a:buChar char="•"/>
            </a:pPr>
            <a:r>
              <a:rPr lang="en-GB" b="1" dirty="0"/>
              <a:t>High-throughput</a:t>
            </a:r>
            <a:r>
              <a:rPr lang="en-GB" dirty="0"/>
              <a:t> and </a:t>
            </a:r>
            <a:r>
              <a:rPr lang="en-GB" b="1" dirty="0"/>
              <a:t>big data </a:t>
            </a:r>
            <a:r>
              <a:rPr lang="en-GB" dirty="0"/>
              <a:t>adaptation:</a:t>
            </a:r>
          </a:p>
          <a:p>
            <a:pPr marL="742950" lvl="1" indent="-285750">
              <a:buFont typeface="Arial" panose="020B0604020202020204" pitchFamily="34" charset="0"/>
              <a:buChar char="•"/>
            </a:pPr>
            <a:r>
              <a:rPr lang="en-GB" dirty="0"/>
              <a:t>Acquisition </a:t>
            </a:r>
            <a:r>
              <a:rPr lang="en-GB" dirty="0">
                <a:solidFill>
                  <a:schemeClr val="bg1"/>
                </a:solidFill>
              </a:rPr>
              <a:t>(Lima2, BLISS)</a:t>
            </a:r>
          </a:p>
          <a:p>
            <a:pPr marL="742950" lvl="1" indent="-285750">
              <a:buFont typeface="Arial" panose="020B0604020202020204" pitchFamily="34" charset="0"/>
              <a:buChar char="•"/>
            </a:pPr>
            <a:r>
              <a:rPr lang="en-GB" dirty="0"/>
              <a:t>Storage, network, computing infrastructures and software</a:t>
            </a:r>
          </a:p>
          <a:p>
            <a:pPr lvl="1"/>
            <a:endParaRPr lang="en-GB" dirty="0"/>
          </a:p>
          <a:p>
            <a:pPr marL="285750" indent="-285750">
              <a:buFont typeface="Arial" panose="020B0604020202020204" pitchFamily="34" charset="0"/>
              <a:buChar char="•"/>
            </a:pPr>
            <a:r>
              <a:rPr lang="en-GB" b="1" dirty="0"/>
              <a:t>Data usability</a:t>
            </a:r>
            <a:r>
              <a:rPr lang="en-GB" dirty="0"/>
              <a:t>: Ensure that every user leave the ESRF with a data set that is ready for use</a:t>
            </a:r>
          </a:p>
          <a:p>
            <a:pPr marL="742950" lvl="1" indent="-285750">
              <a:buFont typeface="Arial" panose="020B0604020202020204" pitchFamily="34" charset="0"/>
              <a:buChar char="•"/>
            </a:pPr>
            <a:r>
              <a:rPr lang="en-GB" dirty="0"/>
              <a:t>Processing and automatic data analysis </a:t>
            </a:r>
            <a:r>
              <a:rPr lang="en-GB" dirty="0">
                <a:solidFill>
                  <a:schemeClr val="bg1"/>
                </a:solidFill>
              </a:rPr>
              <a:t>(Lima2, EWOKS, ADA)</a:t>
            </a:r>
          </a:p>
          <a:p>
            <a:pPr lvl="1"/>
            <a:r>
              <a:rPr lang="en-GB" dirty="0"/>
              <a:t> </a:t>
            </a:r>
          </a:p>
          <a:p>
            <a:pPr marL="285750" indent="-285750">
              <a:buFont typeface="Arial" panose="020B0604020202020204" pitchFamily="34" charset="0"/>
              <a:buChar char="•"/>
            </a:pPr>
            <a:r>
              <a:rPr lang="en-US" b="1" dirty="0"/>
              <a:t>Data quality</a:t>
            </a:r>
            <a:r>
              <a:rPr lang="en-US" dirty="0"/>
              <a:t>:  The quality of the data sets shall be confirmed at time of experiment.</a:t>
            </a:r>
          </a:p>
          <a:p>
            <a:pPr marL="285750" indent="-285750">
              <a:buFont typeface="Arial" panose="020B0604020202020204" pitchFamily="34" charset="0"/>
              <a:buChar char="•"/>
            </a:pPr>
            <a:r>
              <a:rPr lang="en-GB" b="1" dirty="0"/>
              <a:t>Reusability</a:t>
            </a:r>
            <a:r>
              <a:rPr lang="en-GB" dirty="0"/>
              <a:t> (FAIR)</a:t>
            </a:r>
          </a:p>
          <a:p>
            <a:pPr marL="742950" lvl="1" indent="-285750">
              <a:buFont typeface="Arial" panose="020B0604020202020204" pitchFamily="34" charset="0"/>
              <a:buChar char="•"/>
            </a:pPr>
            <a:r>
              <a:rPr lang="en-GB" dirty="0">
                <a:solidFill>
                  <a:schemeClr val="bg1"/>
                </a:solidFill>
              </a:rPr>
              <a:t>DRAC</a:t>
            </a:r>
          </a:p>
          <a:p>
            <a:endParaRPr lang="en-US" dirty="0"/>
          </a:p>
          <a:p>
            <a:pPr marL="285750" indent="-285750">
              <a:buFont typeface="Arial" panose="020B0604020202020204" pitchFamily="34" charset="0"/>
              <a:buChar char="•"/>
            </a:pPr>
            <a:r>
              <a:rPr lang="en-GB" dirty="0"/>
              <a:t>Cybersecurity: Mitigate cybersecurity risk level to protect data and operations.</a:t>
            </a:r>
          </a:p>
          <a:p>
            <a:pPr marL="285750" indent="-285750">
              <a:buFont typeface="Arial" panose="020B0604020202020204" pitchFamily="34" charset="0"/>
              <a:buChar char="•"/>
            </a:pPr>
            <a:r>
              <a:rPr lang="en-GB" dirty="0"/>
              <a:t>Carbon footprint control</a:t>
            </a:r>
          </a:p>
          <a:p>
            <a:pPr marL="285750" indent="-285750">
              <a:buFont typeface="Arial" panose="020B0604020202020204" pitchFamily="34" charset="0"/>
              <a:buChar char="•"/>
            </a:pPr>
            <a:r>
              <a:rPr lang="en-GB" dirty="0"/>
              <a:t>Cost effectiveness </a:t>
            </a:r>
          </a:p>
        </p:txBody>
      </p:sp>
    </p:spTree>
    <p:extLst>
      <p:ext uri="{BB962C8B-B14F-4D97-AF65-F5344CB8AC3E}">
        <p14:creationId xmlns:p14="http://schemas.microsoft.com/office/powerpoint/2010/main" val="1380994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FA94DA-016E-7DEC-34B6-CC0E27BC543B}"/>
              </a:ext>
            </a:extLst>
          </p:cNvPr>
          <p:cNvSpPr>
            <a:spLocks noGrp="1"/>
          </p:cNvSpPr>
          <p:nvPr>
            <p:ph type="title"/>
          </p:nvPr>
        </p:nvSpPr>
        <p:spPr/>
        <p:txBody>
          <a:bodyPr/>
          <a:lstStyle/>
          <a:p>
            <a:r>
              <a:rPr lang="en-GB" dirty="0"/>
              <a:t>Data Strategy Implementation Plan</a:t>
            </a:r>
          </a:p>
        </p:txBody>
      </p:sp>
      <p:sp>
        <p:nvSpPr>
          <p:cNvPr id="9" name="Content Placeholder 8">
            <a:extLst>
              <a:ext uri="{FF2B5EF4-FFF2-40B4-BE49-F238E27FC236}">
                <a16:creationId xmlns:a16="http://schemas.microsoft.com/office/drawing/2014/main" id="{34385513-C98A-8E32-31E5-64A7B07A7DCC}"/>
              </a:ext>
            </a:extLst>
          </p:cNvPr>
          <p:cNvSpPr>
            <a:spLocks noGrp="1"/>
          </p:cNvSpPr>
          <p:nvPr>
            <p:ph idx="1"/>
          </p:nvPr>
        </p:nvSpPr>
        <p:spPr>
          <a:xfrm>
            <a:off x="969600" y="966326"/>
            <a:ext cx="10629924" cy="1329781"/>
          </a:xfrm>
        </p:spPr>
        <p:txBody>
          <a:bodyPr/>
          <a:lstStyle/>
          <a:p>
            <a:pPr algn="ctr"/>
            <a:r>
              <a:rPr lang="en-GB" sz="1920" dirty="0">
                <a:solidFill>
                  <a:schemeClr val="tx1"/>
                </a:solidFill>
              </a:rPr>
              <a:t>DSIP = </a:t>
            </a:r>
            <a:r>
              <a:rPr lang="en-GB" sz="1920" b="0" dirty="0">
                <a:solidFill>
                  <a:schemeClr val="tx1"/>
                </a:solidFill>
              </a:rPr>
              <a:t>framework program to support the </a:t>
            </a:r>
            <a:r>
              <a:rPr lang="en-GB" sz="1920" dirty="0">
                <a:solidFill>
                  <a:schemeClr val="tx1"/>
                </a:solidFill>
              </a:rPr>
              <a:t>post-EBS data deluge</a:t>
            </a:r>
          </a:p>
          <a:p>
            <a:pPr algn="ctr"/>
            <a:r>
              <a:rPr lang="en-GB" sz="1920" dirty="0">
                <a:solidFill>
                  <a:schemeClr val="tx1"/>
                </a:solidFill>
              </a:rPr>
              <a:t>From 2021, </a:t>
            </a:r>
            <a:r>
              <a:rPr lang="en-GB" sz="1920" b="0" dirty="0">
                <a:solidFill>
                  <a:schemeClr val="tx1"/>
                </a:solidFill>
              </a:rPr>
              <a:t>funding planned </a:t>
            </a:r>
            <a:r>
              <a:rPr lang="en-GB" sz="1920" dirty="0">
                <a:solidFill>
                  <a:schemeClr val="tx1"/>
                </a:solidFill>
              </a:rPr>
              <a:t>until 2031</a:t>
            </a:r>
          </a:p>
          <a:p>
            <a:pPr algn="ctr"/>
            <a:r>
              <a:rPr lang="en-GB" sz="1920" b="0" dirty="0">
                <a:solidFill>
                  <a:schemeClr val="tx1"/>
                </a:solidFill>
              </a:rPr>
              <a:t>All IT Groups</a:t>
            </a:r>
            <a:r>
              <a:rPr lang="en-GB" sz="1920" dirty="0">
                <a:solidFill>
                  <a:schemeClr val="tx1"/>
                </a:solidFill>
              </a:rPr>
              <a:t>: EXP/ADA, ISDD/SWG and TID/ITS</a:t>
            </a:r>
          </a:p>
          <a:p>
            <a:endParaRPr lang="en-GB" b="0" dirty="0"/>
          </a:p>
          <a:p>
            <a:endParaRPr lang="en-GB" dirty="0"/>
          </a:p>
          <a:p>
            <a:endParaRPr lang="en-GB" dirty="0"/>
          </a:p>
          <a:p>
            <a:endParaRPr lang="en-GB" dirty="0"/>
          </a:p>
          <a:p>
            <a:endParaRPr lang="en-GB" dirty="0"/>
          </a:p>
        </p:txBody>
      </p:sp>
      <p:sp>
        <p:nvSpPr>
          <p:cNvPr id="5" name="Date Placeholder 4">
            <a:extLst>
              <a:ext uri="{FF2B5EF4-FFF2-40B4-BE49-F238E27FC236}">
                <a16:creationId xmlns:a16="http://schemas.microsoft.com/office/drawing/2014/main" id="{A1972C58-7210-30A1-8CD2-A329D8C5BD6A}"/>
              </a:ext>
            </a:extLst>
          </p:cNvPr>
          <p:cNvSpPr>
            <a:spLocks noGrp="1"/>
          </p:cNvSpPr>
          <p:nvPr>
            <p:ph type="dt" sz="half"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prstClr val="white"/>
                </a:solidFill>
                <a:effectLst/>
                <a:uLnTx/>
                <a:uFillTx/>
                <a:latin typeface="Arial"/>
                <a:ea typeface="+mn-ea"/>
                <a:cs typeface="+mn-cs"/>
              </a:rPr>
              <a:t>26/07/2013</a:t>
            </a:r>
          </a:p>
        </p:txBody>
      </p:sp>
      <p:sp>
        <p:nvSpPr>
          <p:cNvPr id="6" name="Slide Number Placeholder 5">
            <a:extLst>
              <a:ext uri="{FF2B5EF4-FFF2-40B4-BE49-F238E27FC236}">
                <a16:creationId xmlns:a16="http://schemas.microsoft.com/office/drawing/2014/main" id="{6C921667-3AF4-F235-33A3-29BC45DEC609}"/>
              </a:ext>
            </a:extLst>
          </p:cNvPr>
          <p:cNvSpPr>
            <a:spLocks noGrp="1"/>
          </p:cNvSpPr>
          <p:nvPr>
            <p:ph type="sldNum" sz="quarter" idx="1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132577"/>
                </a:solidFill>
                <a:effectLst/>
                <a:uLnTx/>
                <a:uFillTx/>
                <a:latin typeface="Arial"/>
                <a:ea typeface="+mn-ea"/>
                <a:cs typeface="+mn-cs"/>
              </a:rPr>
              <a:t>Page </a:t>
            </a:r>
            <a:fld id="{733122C9-A0B9-462F-8757-0847AD287B63}" type="slidenum">
              <a:rPr kumimoji="0" lang="en-US" sz="720" b="1" i="0" u="none" strike="noStrike" kern="1200" cap="none" spc="0" normalizeH="0" baseline="0" noProof="0">
                <a:ln>
                  <a:noFill/>
                </a:ln>
                <a:solidFill>
                  <a:srgbClr val="132577"/>
                </a:solidFill>
                <a:effectLst/>
                <a:uLnTx/>
                <a:uFillTx/>
                <a:latin typeface="Arial"/>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a:t>
            </a:fld>
            <a:endParaRPr kumimoji="0" lang="en-US" sz="720" b="1" i="0" u="none" strike="noStrike" kern="1200" cap="none" spc="0" normalizeH="0" baseline="0" noProof="0">
              <a:ln>
                <a:noFill/>
              </a:ln>
              <a:solidFill>
                <a:srgbClr val="132577"/>
              </a:solidFill>
              <a:effectLst/>
              <a:uLnTx/>
              <a:uFillTx/>
              <a:latin typeface="Arial"/>
              <a:ea typeface="+mn-ea"/>
              <a:cs typeface="+mn-cs"/>
            </a:endParaRPr>
          </a:p>
        </p:txBody>
      </p:sp>
      <p:sp>
        <p:nvSpPr>
          <p:cNvPr id="7" name="Footer Placeholder 6">
            <a:extLst>
              <a:ext uri="{FF2B5EF4-FFF2-40B4-BE49-F238E27FC236}">
                <a16:creationId xmlns:a16="http://schemas.microsoft.com/office/drawing/2014/main" id="{F23CC577-F4F3-E38E-26E5-5F2881B5369F}"/>
              </a:ext>
            </a:extLst>
          </p:cNvPr>
          <p:cNvSpPr>
            <a:spLocks noGrp="1"/>
          </p:cNvSpPr>
          <p:nvPr>
            <p:ph type="ftr" sz="quarter" idx="12"/>
          </p:nvPr>
        </p:nvSpPr>
        <p:spPr>
          <a:xfrm>
            <a:off x="3788036" y="6281756"/>
            <a:ext cx="4650439" cy="227643"/>
          </a:xfrm>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32577"/>
                </a:solidFill>
                <a:effectLst/>
                <a:uLnTx/>
                <a:uFillTx/>
                <a:latin typeface="Arial"/>
                <a:ea typeface="+mn-ea"/>
                <a:cs typeface="+mn-cs"/>
              </a:rPr>
              <a:t>l Coordination Meeting: DSIP l 20th Oct 2025 l J-F. Perrin TID - IT Services</a:t>
            </a:r>
          </a:p>
        </p:txBody>
      </p:sp>
      <p:sp>
        <p:nvSpPr>
          <p:cNvPr id="2" name="Rectangle 1">
            <a:extLst>
              <a:ext uri="{FF2B5EF4-FFF2-40B4-BE49-F238E27FC236}">
                <a16:creationId xmlns:a16="http://schemas.microsoft.com/office/drawing/2014/main" id="{63C947B4-3B13-4213-884D-4AE5FE799723}"/>
              </a:ext>
            </a:extLst>
          </p:cNvPr>
          <p:cNvSpPr/>
          <p:nvPr/>
        </p:nvSpPr>
        <p:spPr>
          <a:xfrm>
            <a:off x="815413" y="2236121"/>
            <a:ext cx="10044371" cy="4247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32577">
                    <a:lumMod val="60000"/>
                    <a:lumOff val="40000"/>
                  </a:srgbClr>
                </a:solidFill>
                <a:effectLst/>
                <a:uLnTx/>
                <a:uFillTx/>
                <a:latin typeface="Arial"/>
                <a:ea typeface="+mn-ea"/>
                <a:cs typeface="+mn-cs"/>
              </a:rPr>
              <a:t>Key objectives</a:t>
            </a:r>
            <a:r>
              <a:rPr kumimoji="0" lang="en-GB" sz="1800" b="1" i="0" u="none" strike="noStrike" kern="1200" cap="none" spc="0" normalizeH="0" baseline="0" noProof="0" dirty="0">
                <a:ln>
                  <a:noFill/>
                </a:ln>
                <a:solidFill>
                  <a:prstClr val="black"/>
                </a:solidFill>
                <a:effectLst/>
                <a:uLnTx/>
                <a:uFillTx/>
                <a:latin typeface="Arial"/>
                <a:ea typeface="+mn-ea"/>
                <a:cs typeface="+mn-cs"/>
              </a:rPr>
              <a:t>:</a:t>
            </a:r>
            <a:endParaRPr kumimoji="0" lang="en-GB" sz="1600" b="1"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Arial"/>
                <a:ea typeface="+mn-ea"/>
                <a:cs typeface="+mn-cs"/>
              </a:rPr>
              <a:t>High-throughput</a:t>
            </a:r>
            <a:r>
              <a:rPr kumimoji="0" lang="en-GB" sz="1800" b="0" i="0" u="none" strike="noStrike" kern="1200" cap="none" spc="0" normalizeH="0" baseline="0" noProof="0" dirty="0">
                <a:ln>
                  <a:noFill/>
                </a:ln>
                <a:solidFill>
                  <a:prstClr val="black"/>
                </a:solidFill>
                <a:effectLst/>
                <a:uLnTx/>
                <a:uFillTx/>
                <a:latin typeface="Arial"/>
                <a:ea typeface="+mn-ea"/>
                <a:cs typeface="+mn-cs"/>
              </a:rPr>
              <a:t> and </a:t>
            </a:r>
            <a:r>
              <a:rPr kumimoji="0" lang="en-GB" sz="1800" b="1" i="0" u="none" strike="noStrike" kern="1200" cap="none" spc="0" normalizeH="0" baseline="0" noProof="0" dirty="0">
                <a:ln>
                  <a:noFill/>
                </a:ln>
                <a:solidFill>
                  <a:prstClr val="black"/>
                </a:solidFill>
                <a:effectLst/>
                <a:uLnTx/>
                <a:uFillTx/>
                <a:latin typeface="Arial"/>
                <a:ea typeface="+mn-ea"/>
                <a:cs typeface="+mn-cs"/>
              </a:rPr>
              <a:t>big data </a:t>
            </a:r>
            <a:r>
              <a:rPr kumimoji="0" lang="en-GB" sz="1800" b="0" i="0" u="none" strike="noStrike" kern="1200" cap="none" spc="0" normalizeH="0" baseline="0" noProof="0" dirty="0">
                <a:ln>
                  <a:noFill/>
                </a:ln>
                <a:solidFill>
                  <a:prstClr val="black"/>
                </a:solidFill>
                <a:effectLst/>
                <a:uLnTx/>
                <a:uFillTx/>
                <a:latin typeface="Arial"/>
                <a:ea typeface="+mn-ea"/>
                <a:cs typeface="+mn-cs"/>
              </a:rPr>
              <a:t>adaptation: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Acquisition </a:t>
            </a:r>
            <a:r>
              <a:rPr kumimoji="0" lang="en-GB" sz="1800" b="0" i="1" u="none" strike="noStrike" kern="1200" cap="none" spc="0" normalizeH="0" baseline="0" noProof="0" dirty="0">
                <a:ln>
                  <a:noFill/>
                </a:ln>
                <a:solidFill>
                  <a:srgbClr val="C00000"/>
                </a:solidFill>
                <a:effectLst/>
                <a:uLnTx/>
                <a:uFillTx/>
                <a:latin typeface="Arial"/>
                <a:ea typeface="+mn-ea"/>
                <a:cs typeface="+mn-cs"/>
              </a:rPr>
              <a:t>(Lima2, BLISS)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Storage, network, computing infrastructures and software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Arial"/>
                <a:ea typeface="+mn-ea"/>
                <a:cs typeface="+mn-cs"/>
              </a:rPr>
              <a:t>Data usability</a:t>
            </a:r>
            <a:r>
              <a:rPr kumimoji="0" lang="en-GB" sz="1800" b="0" i="0" u="none" strike="noStrike" kern="1200" cap="none" spc="0" normalizeH="0" baseline="0" noProof="0" dirty="0">
                <a:ln>
                  <a:noFill/>
                </a:ln>
                <a:solidFill>
                  <a:prstClr val="black"/>
                </a:solidFill>
                <a:effectLst/>
                <a:uLnTx/>
                <a:uFillTx/>
                <a:latin typeface="Arial"/>
                <a:ea typeface="+mn-ea"/>
                <a:cs typeface="+mn-cs"/>
              </a:rPr>
              <a:t>: Ensure that every user leave the ESRF with a data set that is ready for use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Processing and automatic data analysis </a:t>
            </a:r>
            <a:r>
              <a:rPr kumimoji="0" lang="en-GB" sz="1800" b="0" i="1" u="none" strike="noStrike" kern="1200" cap="none" spc="0" normalizeH="0" baseline="0" noProof="0" dirty="0">
                <a:ln>
                  <a:noFill/>
                </a:ln>
                <a:solidFill>
                  <a:srgbClr val="C00000"/>
                </a:solidFill>
                <a:effectLst/>
                <a:uLnTx/>
                <a:uFillTx/>
                <a:latin typeface="Arial"/>
                <a:ea typeface="+mn-ea"/>
                <a:cs typeface="+mn-cs"/>
              </a:rPr>
              <a:t>(Lima2, EWOKS, ADA)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Data quality</a:t>
            </a:r>
            <a:r>
              <a:rPr kumimoji="0" lang="en-US" sz="1800" b="0" i="0" u="none" strike="noStrike" kern="1200" cap="none" spc="0" normalizeH="0" baseline="0" noProof="0" dirty="0">
                <a:ln>
                  <a:noFill/>
                </a:ln>
                <a:solidFill>
                  <a:prstClr val="black"/>
                </a:solidFill>
                <a:effectLst/>
                <a:uLnTx/>
                <a:uFillTx/>
                <a:latin typeface="Arial"/>
                <a:ea typeface="+mn-ea"/>
                <a:cs typeface="+mn-cs"/>
              </a:rPr>
              <a:t>:  The quality of the data sets shall be confirmed at time of experiment.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Arial"/>
                <a:ea typeface="+mn-ea"/>
                <a:cs typeface="+mn-cs"/>
              </a:rPr>
              <a:t>Reusability</a:t>
            </a:r>
            <a:r>
              <a:rPr kumimoji="0" lang="en-GB" sz="1800" b="0" i="0" u="none" strike="noStrike" kern="1200" cap="none" spc="0" normalizeH="0" baseline="0" noProof="0" dirty="0">
                <a:ln>
                  <a:noFill/>
                </a:ln>
                <a:solidFill>
                  <a:prstClr val="black"/>
                </a:solidFill>
                <a:effectLst/>
                <a:uLnTx/>
                <a:uFillTx/>
                <a:latin typeface="Arial"/>
                <a:ea typeface="+mn-ea"/>
                <a:cs typeface="+mn-cs"/>
              </a:rPr>
              <a:t> (FAIR)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C00000"/>
                </a:solidFill>
                <a:effectLst/>
                <a:uLnTx/>
                <a:uFillTx/>
                <a:latin typeface="Arial"/>
                <a:ea typeface="+mn-ea"/>
                <a:cs typeface="+mn-cs"/>
              </a:rPr>
              <a:t>DRAC, metadata collection, ESRFET ontologies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Cybersecurity: Mitigate cybersecurity risk level to protect data and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Carbon footprint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Cost effectiveness </a:t>
            </a:r>
          </a:p>
        </p:txBody>
      </p:sp>
    </p:spTree>
    <p:extLst>
      <p:ext uri="{BB962C8B-B14F-4D97-AF65-F5344CB8AC3E}">
        <p14:creationId xmlns:p14="http://schemas.microsoft.com/office/powerpoint/2010/main" val="2359628013"/>
      </p:ext>
    </p:extLst>
  </p:cSld>
  <p:clrMapOvr>
    <a:masterClrMapping/>
  </p:clrMapOvr>
</p:sld>
</file>

<file path=ppt/theme/theme1.xml><?xml version="1.0" encoding="utf-8"?>
<a:theme xmlns:a="http://schemas.openxmlformats.org/drawingml/2006/main" name="ESRF-default">
  <a:themeElements>
    <a:clrScheme name="ESRF-LightBlue">
      <a:dk1>
        <a:srgbClr val="000000"/>
      </a:dk1>
      <a:lt1>
        <a:srgbClr val="FFFFFF"/>
      </a:lt1>
      <a:dk2>
        <a:srgbClr val="132577"/>
      </a:dk2>
      <a:lt2>
        <a:srgbClr val="51A026"/>
      </a:lt2>
      <a:accent1>
        <a:srgbClr val="132577"/>
      </a:accent1>
      <a:accent2>
        <a:srgbClr val="ED7703"/>
      </a:accent2>
      <a:accent3>
        <a:srgbClr val="F4A300"/>
      </a:accent3>
      <a:accent4>
        <a:srgbClr val="FFDD00"/>
      </a:accent4>
      <a:accent5>
        <a:srgbClr val="AF007C"/>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ESRF-default">
  <a:themeElements>
    <a:clrScheme name="ESRF-LightBlue">
      <a:dk1>
        <a:srgbClr val="000000"/>
      </a:dk1>
      <a:lt1>
        <a:srgbClr val="FFFFFF"/>
      </a:lt1>
      <a:dk2>
        <a:srgbClr val="132577"/>
      </a:dk2>
      <a:lt2>
        <a:srgbClr val="51A026"/>
      </a:lt2>
      <a:accent1>
        <a:srgbClr val="132577"/>
      </a:accent1>
      <a:accent2>
        <a:srgbClr val="ED7703"/>
      </a:accent2>
      <a:accent3>
        <a:srgbClr val="F4A300"/>
      </a:accent3>
      <a:accent4>
        <a:srgbClr val="FFDD00"/>
      </a:accent4>
      <a:accent5>
        <a:srgbClr val="AF007C"/>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ESRF-default">
  <a:themeElements>
    <a:clrScheme name="ESRF-LightBlue">
      <a:dk1>
        <a:srgbClr val="000000"/>
      </a:dk1>
      <a:lt1>
        <a:srgbClr val="FFFFFF"/>
      </a:lt1>
      <a:dk2>
        <a:srgbClr val="132577"/>
      </a:dk2>
      <a:lt2>
        <a:srgbClr val="51A026"/>
      </a:lt2>
      <a:accent1>
        <a:srgbClr val="132577"/>
      </a:accent1>
      <a:accent2>
        <a:srgbClr val="ED7703"/>
      </a:accent2>
      <a:accent3>
        <a:srgbClr val="F4A300"/>
      </a:accent3>
      <a:accent4>
        <a:srgbClr val="FFDD00"/>
      </a:accent4>
      <a:accent5>
        <a:srgbClr val="AF007C"/>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1_ESRF-default">
  <a:themeElements>
    <a:clrScheme name="ESRF-LightBlue">
      <a:dk1>
        <a:sysClr val="windowText" lastClr="000000"/>
      </a:dk1>
      <a:lt1>
        <a:sysClr val="window" lastClr="FFFFFF"/>
      </a:lt1>
      <a:dk2>
        <a:srgbClr val="132577"/>
      </a:dk2>
      <a:lt2>
        <a:srgbClr val="51A026"/>
      </a:lt2>
      <a:accent1>
        <a:srgbClr val="132577"/>
      </a:accent1>
      <a:accent2>
        <a:srgbClr val="ED7703"/>
      </a:accent2>
      <a:accent3>
        <a:srgbClr val="F4A300"/>
      </a:accent3>
      <a:accent4>
        <a:srgbClr val="FFDD00"/>
      </a:accent4>
      <a:accent5>
        <a:srgbClr val="AF007C"/>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67C11CAC-9023-4D7C-A201-0E73168C1C5C}" vid="{657381B9-D2A2-47F3-8C63-832BC4565506}"/>
    </a:ext>
  </a:extLst>
</a:theme>
</file>

<file path=ppt/theme/theme5.xml><?xml version="1.0" encoding="utf-8"?>
<a:theme xmlns:a="http://schemas.openxmlformats.org/drawingml/2006/main" name="ESRF - default">
  <a:themeElements>
    <a:clrScheme name="ESRF">
      <a:dk1>
        <a:sysClr val="windowText" lastClr="000000"/>
      </a:dk1>
      <a:lt1>
        <a:sysClr val="window" lastClr="FFFFFF"/>
      </a:lt1>
      <a:dk2>
        <a:srgbClr val="B7B9BA"/>
      </a:dk2>
      <a:lt2>
        <a:srgbClr val="AF007C"/>
      </a:lt2>
      <a:accent1>
        <a:srgbClr val="132577"/>
      </a:accent1>
      <a:accent2>
        <a:srgbClr val="ED7703"/>
      </a:accent2>
      <a:accent3>
        <a:srgbClr val="F4A300"/>
      </a:accent3>
      <a:accent4>
        <a:srgbClr val="FFDD00"/>
      </a:accent4>
      <a:accent5>
        <a:srgbClr val="51A026"/>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2_ESRF-default">
  <a:themeElements>
    <a:clrScheme name="ESRF-LightBlue">
      <a:dk1>
        <a:sysClr val="windowText" lastClr="000000"/>
      </a:dk1>
      <a:lt1>
        <a:sysClr val="window" lastClr="FFFFFF"/>
      </a:lt1>
      <a:dk2>
        <a:srgbClr val="132577"/>
      </a:dk2>
      <a:lt2>
        <a:srgbClr val="51A026"/>
      </a:lt2>
      <a:accent1>
        <a:srgbClr val="132577"/>
      </a:accent1>
      <a:accent2>
        <a:srgbClr val="ED7703"/>
      </a:accent2>
      <a:accent3>
        <a:srgbClr val="F4A300"/>
      </a:accent3>
      <a:accent4>
        <a:srgbClr val="FFDD00"/>
      </a:accent4>
      <a:accent5>
        <a:srgbClr val="AF007C"/>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67C11CAC-9023-4D7C-A201-0E73168C1C5C}" vid="{657381B9-D2A2-47F3-8C63-832BC4565506}"/>
    </a:ext>
  </a:extLst>
</a:theme>
</file>

<file path=ppt/theme/theme7.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13730</TotalTime>
  <Words>2936</Words>
  <Application>Microsoft Office PowerPoint</Application>
  <PresentationFormat>Widescreen</PresentationFormat>
  <Paragraphs>457</Paragraphs>
  <Slides>28</Slides>
  <Notes>15</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28</vt:i4>
      </vt:variant>
    </vt:vector>
  </HeadingPairs>
  <TitlesOfParts>
    <vt:vector size="45" baseType="lpstr">
      <vt:lpstr>Arial</vt:lpstr>
      <vt:lpstr>Calibri</vt:lpstr>
      <vt:lpstr>DejaVu Sans</vt:lpstr>
      <vt:lpstr>ITCOfficinaSans LT Book</vt:lpstr>
      <vt:lpstr>Libre Franklin ExtraBold</vt:lpstr>
      <vt:lpstr>Noto Sans CJK SC</vt:lpstr>
      <vt:lpstr>Open Sans</vt:lpstr>
      <vt:lpstr>Segoe UI</vt:lpstr>
      <vt:lpstr>Symbol</vt:lpstr>
      <vt:lpstr>Times New Roman</vt:lpstr>
      <vt:lpstr>Wingdings</vt:lpstr>
      <vt:lpstr>ESRF-default</vt:lpstr>
      <vt:lpstr>ESRF-default</vt:lpstr>
      <vt:lpstr>ESRF-default</vt:lpstr>
      <vt:lpstr>1_ESRF-default</vt:lpstr>
      <vt:lpstr>ESRF - default</vt:lpstr>
      <vt:lpstr>2_ESRF-default</vt:lpstr>
      <vt:lpstr>PowerPoint Presentation</vt:lpstr>
      <vt:lpstr>PowerPoint Presentation</vt:lpstr>
      <vt:lpstr>PowerPoint Presentation</vt:lpstr>
      <vt:lpstr>PowerPoint Presentation</vt:lpstr>
      <vt:lpstr>AcCelerator control system</vt:lpstr>
      <vt:lpstr>PowerPoint Presentation</vt:lpstr>
      <vt:lpstr>EBS StRATEGIC PILARS</vt:lpstr>
      <vt:lpstr>Data Strategy Implementation Plan</vt:lpstr>
      <vt:lpstr>Data Strategy Implementation Plan</vt:lpstr>
      <vt:lpstr>Storage for acquisition and processing   (theoretically 90 days staging)</vt:lpstr>
      <vt:lpstr>DATA STRATEGY:  data-centric approach</vt:lpstr>
      <vt:lpstr>DETECTOR DATA ACQUISITION</vt:lpstr>
      <vt:lpstr>DETECTOR SOFTWARE</vt:lpstr>
      <vt:lpstr>DETECTOR SOFTWARE</vt:lpstr>
      <vt:lpstr>BLISS</vt:lpstr>
      <vt:lpstr>Blissdata</vt:lpstr>
      <vt:lpstr>PowerPoint Presentation</vt:lpstr>
      <vt:lpstr>Bliss</vt:lpstr>
      <vt:lpstr>Bliss</vt:lpstr>
      <vt:lpstr>Ewoks: an Extensible WOrKflow System</vt:lpstr>
      <vt:lpstr>Bliss</vt:lpstr>
      <vt:lpstr>DRAC: Data Repository for Advancing Open sCience</vt:lpstr>
      <vt:lpstr>Domain specific data portals</vt:lpstr>
      <vt:lpstr>Bliss</vt:lpstr>
      <vt:lpstr>RESULTS / status</vt:lpstr>
      <vt:lpstr>PowerPoint Presentation</vt:lpstr>
      <vt:lpstr>FUTURE PERSPECTIVES</vt:lpstr>
      <vt:lpstr>PowerPoint Presentation</vt:lpstr>
    </vt:vector>
  </TitlesOfParts>
  <Company>ESRF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DEMESSIEUX Laura</dc:creator>
  <dc:description/>
  <cp:lastModifiedBy>Vicente Rey-Bakaikoa</cp:lastModifiedBy>
  <cp:revision>1819</cp:revision>
  <cp:lastPrinted>2025-03-25T17:20:05Z</cp:lastPrinted>
  <dcterms:created xsi:type="dcterms:W3CDTF">2015-04-08T05:55:09Z</dcterms:created>
  <dcterms:modified xsi:type="dcterms:W3CDTF">2025-10-23T16:39:50Z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4</vt:i4>
  </property>
  <property fmtid="{D5CDD505-2E9C-101B-9397-08002B2CF9AE}" pid="3" name="MMClips">
    <vt:i4>2</vt:i4>
  </property>
  <property fmtid="{D5CDD505-2E9C-101B-9397-08002B2CF9AE}" pid="4" name="Notes">
    <vt:i4>3</vt:i4>
  </property>
  <property fmtid="{D5CDD505-2E9C-101B-9397-08002B2CF9AE}" pid="5" name="PresentationFormat">
    <vt:lpwstr>Grand écran</vt:lpwstr>
  </property>
  <property fmtid="{D5CDD505-2E9C-101B-9397-08002B2CF9AE}" pid="6" name="Slides">
    <vt:i4>21</vt:i4>
  </property>
</Properties>
</file>