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17" r:id="rId2"/>
    <p:sldId id="357" r:id="rId3"/>
    <p:sldId id="362" r:id="rId4"/>
    <p:sldId id="367" r:id="rId5"/>
    <p:sldId id="365" r:id="rId6"/>
    <p:sldId id="368" r:id="rId7"/>
    <p:sldId id="370" r:id="rId8"/>
    <p:sldId id="687" r:id="rId9"/>
    <p:sldId id="688" r:id="rId10"/>
    <p:sldId id="689" r:id="rId11"/>
    <p:sldId id="690" r:id="rId12"/>
    <p:sldId id="692" r:id="rId13"/>
    <p:sldId id="693" r:id="rId14"/>
    <p:sldId id="694" r:id="rId15"/>
    <p:sldId id="363" r:id="rId16"/>
    <p:sldId id="358" r:id="rId17"/>
    <p:sldId id="698" r:id="rId18"/>
    <p:sldId id="699" r:id="rId19"/>
    <p:sldId id="702" r:id="rId20"/>
    <p:sldId id="360" r:id="rId21"/>
    <p:sldId id="703" r:id="rId22"/>
    <p:sldId id="704" r:id="rId23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3CD"/>
    <a:srgbClr val="132577"/>
    <a:srgbClr val="92D050"/>
    <a:srgbClr val="B7B9BA"/>
    <a:srgbClr val="ED7703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236" y="64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85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13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73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ISDD DAY - 24th October – L. EYBERT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ISDD DAY - 24th October – L. EYBERT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ISDD DAY - 24th October – L. EYBERT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1196"/>
            <a:ext cx="8236800" cy="496800"/>
          </a:xfrm>
        </p:spPr>
        <p:txBody>
          <a:bodyPr/>
          <a:lstStyle/>
          <a:p>
            <a:r>
              <a:rPr lang="en-US" dirty="0"/>
              <a:t>ISDD DAY – MEG CHALLENGES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ISDD DAY - 24</a:t>
            </a:r>
            <a:r>
              <a:rPr lang="en-US" baseline="30000" noProof="0" dirty="0"/>
              <a:t>th</a:t>
            </a:r>
            <a:r>
              <a:rPr lang="en-US" noProof="0" dirty="0"/>
              <a:t> October – L. EYBERT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9576" y="3258142"/>
            <a:ext cx="654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132577"/>
                </a:solidFill>
              </a:rPr>
              <a:t>- </a:t>
            </a:r>
            <a:r>
              <a:rPr lang="en-GB" dirty="0">
                <a:solidFill>
                  <a:schemeClr val="accent1"/>
                </a:solidFill>
              </a:rPr>
              <a:t>Machine Projects Portfolio and technical challenges 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9576" y="3871353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132577"/>
                </a:solidFill>
              </a:rPr>
              <a:t>- </a:t>
            </a:r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GB" dirty="0" err="1">
                <a:solidFill>
                  <a:schemeClr val="accent1"/>
                </a:solidFill>
              </a:rPr>
              <a:t>eamline</a:t>
            </a:r>
            <a:r>
              <a:rPr lang="en-GB" dirty="0">
                <a:solidFill>
                  <a:schemeClr val="accent1"/>
                </a:solidFill>
              </a:rPr>
              <a:t> Projects Portfolio and technical challenges</a:t>
            </a:r>
          </a:p>
          <a:p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9576" y="4452406"/>
            <a:ext cx="356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 S</a:t>
            </a:r>
            <a:r>
              <a:rPr lang="en-GB" dirty="0" err="1">
                <a:solidFill>
                  <a:schemeClr val="accent1"/>
                </a:solidFill>
              </a:rPr>
              <a:t>taff</a:t>
            </a:r>
            <a:r>
              <a:rPr lang="en-GB" dirty="0">
                <a:solidFill>
                  <a:schemeClr val="accent1"/>
                </a:solidFill>
              </a:rPr>
              <a:t> challenges and conclusion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2AFBBB-0F3B-40A4-8255-18AC3532E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93262"/>
            <a:ext cx="7128792" cy="14725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67F773-23E9-437E-8C54-19362A4E875D}"/>
              </a:ext>
            </a:extLst>
          </p:cNvPr>
          <p:cNvSpPr/>
          <p:nvPr/>
        </p:nvSpPr>
        <p:spPr>
          <a:xfrm>
            <a:off x="2357513" y="261917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MEG Challenges — 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20906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E101-E7CF-45CD-B4AF-020EAA60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BEAMLINE Projects Portfolio and technical </a:t>
            </a:r>
            <a:r>
              <a:rPr lang="en-GB" dirty="0" err="1"/>
              <a:t>CHALLENGES</a:t>
            </a:r>
            <a:r>
              <a:rPr lang="en-GB" dirty="0" err="1">
                <a:solidFill>
                  <a:schemeClr val="accent1"/>
                </a:solidFill>
              </a:rPr>
              <a:t>hallenges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8E5DC-188F-4AEB-B05B-5285D6D79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C57BE-56DA-4220-BF5D-A1CCA88FCD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ISDD DAY - 24th October – L. EYBERT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71B9A6-B8A8-4A25-87A7-F5891BDE979A}"/>
              </a:ext>
            </a:extLst>
          </p:cNvPr>
          <p:cNvSpPr/>
          <p:nvPr/>
        </p:nvSpPr>
        <p:spPr>
          <a:xfrm>
            <a:off x="3347864" y="2400727"/>
            <a:ext cx="2250151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BEAMLINES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5F1AC8-2602-4EEF-A863-B2F46BD0EF63}"/>
              </a:ext>
            </a:extLst>
          </p:cNvPr>
          <p:cNvGrpSpPr/>
          <p:nvPr/>
        </p:nvGrpSpPr>
        <p:grpSpPr>
          <a:xfrm>
            <a:off x="5652120" y="1115376"/>
            <a:ext cx="2695340" cy="1013937"/>
            <a:chOff x="5554962" y="1185188"/>
            <a:chExt cx="2695340" cy="1013937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2BCB51E-4261-4079-A425-27D39C6D8C03}"/>
                </a:ext>
              </a:extLst>
            </p:cNvPr>
            <p:cNvSpPr/>
            <p:nvPr/>
          </p:nvSpPr>
          <p:spPr>
            <a:xfrm rot="19125377">
              <a:off x="5554962" y="1767077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BAB0F2-EA43-420A-8D74-6AA0B3B75FFF}"/>
                </a:ext>
              </a:extLst>
            </p:cNvPr>
            <p:cNvSpPr txBox="1"/>
            <p:nvPr/>
          </p:nvSpPr>
          <p:spPr>
            <a:xfrm>
              <a:off x="6919938" y="1185188"/>
              <a:ext cx="133036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ID11 - TDR</a:t>
              </a:r>
              <a:endParaRPr lang="en-GB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C6D0E2-123D-4271-B9FB-E40127394618}"/>
              </a:ext>
            </a:extLst>
          </p:cNvPr>
          <p:cNvSpPr txBox="1"/>
          <p:nvPr/>
        </p:nvSpPr>
        <p:spPr>
          <a:xfrm>
            <a:off x="6750001" y="21333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0C3E24E-114E-4A9C-BFD4-219B86E33180}"/>
              </a:ext>
            </a:extLst>
          </p:cNvPr>
          <p:cNvSpPr/>
          <p:nvPr/>
        </p:nvSpPr>
        <p:spPr>
          <a:xfrm rot="12929529">
            <a:off x="2220525" y="1759461"/>
            <a:ext cx="1084727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DFE40-3394-43FC-82BA-A7F4CE794DE9}"/>
              </a:ext>
            </a:extLst>
          </p:cNvPr>
          <p:cNvSpPr txBox="1"/>
          <p:nvPr/>
        </p:nvSpPr>
        <p:spPr>
          <a:xfrm>
            <a:off x="765530" y="1089830"/>
            <a:ext cx="13474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ID18 - TDR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ACF9-AE21-451C-B63D-8E2603D7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0" y="126000"/>
            <a:ext cx="8381304" cy="496800"/>
          </a:xfrm>
        </p:spPr>
        <p:txBody>
          <a:bodyPr/>
          <a:lstStyle/>
          <a:p>
            <a:r>
              <a:rPr lang="en-GB" sz="1400" dirty="0"/>
              <a:t>BEAMLINE Projects Portfolio and technical CHALLENGES - ID18</a:t>
            </a:r>
            <a:r>
              <a:rPr lang="en-GB" sz="1400" dirty="0">
                <a:solidFill>
                  <a:schemeClr val="accent1"/>
                </a:solidFill>
              </a:rPr>
              <a:t>hallenges</a:t>
            </a:r>
            <a:endParaRPr lang="en-GB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DFB4D-14CD-44C9-9F11-67A60B30B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43D84-7D16-451E-A3C1-121CAF98C0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ISDD DAY - 24th October – L. EYBERT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140824-9956-4389-A0A4-1E87BD50D040}"/>
              </a:ext>
            </a:extLst>
          </p:cNvPr>
          <p:cNvSpPr txBox="1"/>
          <p:nvPr/>
        </p:nvSpPr>
        <p:spPr>
          <a:xfrm>
            <a:off x="509710" y="4707268"/>
            <a:ext cx="83107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Challenges = probably not related to the heat load and optical equipment, but rather to the </a:t>
            </a:r>
            <a:r>
              <a:rPr lang="en-US" sz="1200" dirty="0">
                <a:solidFill>
                  <a:srgbClr val="FF0000"/>
                </a:solidFill>
              </a:rPr>
              <a:t>nano end stations design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A68AD8-EB5D-49BC-B35E-70DC723F6B95}"/>
              </a:ext>
            </a:extLst>
          </p:cNvPr>
          <p:cNvGrpSpPr/>
          <p:nvPr/>
        </p:nvGrpSpPr>
        <p:grpSpPr>
          <a:xfrm>
            <a:off x="1259632" y="913284"/>
            <a:ext cx="7146519" cy="3580968"/>
            <a:chOff x="1259632" y="913284"/>
            <a:chExt cx="7146519" cy="35809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B96E09-6954-4A2B-A968-22FB2FD26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913284"/>
              <a:ext cx="5262128" cy="350149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595EA8-DB86-4092-A55F-A701C0ECA15E}"/>
                </a:ext>
              </a:extLst>
            </p:cNvPr>
            <p:cNvGrpSpPr/>
            <p:nvPr/>
          </p:nvGrpSpPr>
          <p:grpSpPr>
            <a:xfrm>
              <a:off x="3546119" y="1307789"/>
              <a:ext cx="4860032" cy="1848461"/>
              <a:chOff x="4283968" y="1299353"/>
              <a:chExt cx="4860032" cy="184846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6789445-C396-4D24-8008-D224CFEDE861}"/>
                  </a:ext>
                </a:extLst>
              </p:cNvPr>
              <p:cNvSpPr/>
              <p:nvPr/>
            </p:nvSpPr>
            <p:spPr>
              <a:xfrm>
                <a:off x="4283968" y="1779662"/>
                <a:ext cx="2016224" cy="13681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87BDF7A-817F-4354-A416-A8F9184F9B5B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flipH="1">
                <a:off x="6138475" y="1604821"/>
                <a:ext cx="1071982" cy="4680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7A2D9E-1BB0-4AAA-ACED-6BDE0837E4B9}"/>
                  </a:ext>
                </a:extLst>
              </p:cNvPr>
              <p:cNvSpPr txBox="1"/>
              <p:nvPr/>
            </p:nvSpPr>
            <p:spPr>
              <a:xfrm>
                <a:off x="7210457" y="1299353"/>
                <a:ext cx="1933543" cy="6109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KB focalization</a:t>
                </a:r>
              </a:p>
              <a:p>
                <a:r>
                  <a:rPr lang="en-US" dirty="0"/>
                  <a:t>25 nm beam sizes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9CCF2D-C9A1-4390-8FE1-20C7490B8CA0}"/>
                </a:ext>
              </a:extLst>
            </p:cNvPr>
            <p:cNvGrpSpPr/>
            <p:nvPr/>
          </p:nvGrpSpPr>
          <p:grpSpPr>
            <a:xfrm>
              <a:off x="2663788" y="2489599"/>
              <a:ext cx="5548281" cy="1511896"/>
              <a:chOff x="3239852" y="2491881"/>
              <a:chExt cx="5548281" cy="1511896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EC47D10-F74F-4855-B24E-F498E89870DE}"/>
                  </a:ext>
                </a:extLst>
              </p:cNvPr>
              <p:cNvSpPr/>
              <p:nvPr/>
            </p:nvSpPr>
            <p:spPr>
              <a:xfrm>
                <a:off x="3239852" y="2491881"/>
                <a:ext cx="2088232" cy="1368152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7997B19-696D-4D9B-A48E-6A461CA817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92080" y="3363838"/>
                <a:ext cx="1918377" cy="43204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8C24E8-1906-4B1D-8C60-7D928762FFC7}"/>
                  </a:ext>
                </a:extLst>
              </p:cNvPr>
              <p:cNvSpPr txBox="1"/>
              <p:nvPr/>
            </p:nvSpPr>
            <p:spPr>
              <a:xfrm>
                <a:off x="7210457" y="3652142"/>
                <a:ext cx="1577676" cy="351635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Sample holder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84B3A4-766E-46AF-8146-69F09970B51F}"/>
                </a:ext>
              </a:extLst>
            </p:cNvPr>
            <p:cNvSpPr txBox="1"/>
            <p:nvPr/>
          </p:nvSpPr>
          <p:spPr>
            <a:xfrm>
              <a:off x="6588985" y="4155698"/>
              <a:ext cx="17007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Courtesy F. </a:t>
              </a:r>
              <a:r>
                <a:rPr lang="en-US" sz="1600" dirty="0" err="1"/>
                <a:t>villar</a:t>
              </a:r>
              <a:endParaRPr lang="en-GB" sz="16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D7DC8D-99AF-4107-B514-AC048E0BE700}"/>
              </a:ext>
            </a:extLst>
          </p:cNvPr>
          <p:cNvGrpSpPr/>
          <p:nvPr/>
        </p:nvGrpSpPr>
        <p:grpSpPr>
          <a:xfrm>
            <a:off x="2049220" y="371820"/>
            <a:ext cx="5611046" cy="5208045"/>
            <a:chOff x="2049220" y="371820"/>
            <a:chExt cx="5214709" cy="520804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2ECE88-35B6-4B1F-82FD-D3D418BE52F3}"/>
                </a:ext>
              </a:extLst>
            </p:cNvPr>
            <p:cNvSpPr/>
            <p:nvPr/>
          </p:nvSpPr>
          <p:spPr>
            <a:xfrm>
              <a:off x="2049220" y="371820"/>
              <a:ext cx="5214709" cy="52080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F76F99-47BE-43B6-8FA9-869DF6405881}"/>
                </a:ext>
              </a:extLst>
            </p:cNvPr>
            <p:cNvSpPr txBox="1"/>
            <p:nvPr/>
          </p:nvSpPr>
          <p:spPr>
            <a:xfrm>
              <a:off x="2745092" y="550660"/>
              <a:ext cx="3941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        </a:t>
              </a:r>
              <a:r>
                <a:rPr lang="en-US" sz="1400" dirty="0"/>
                <a:t>ID16A </a:t>
              </a:r>
              <a:r>
                <a:rPr lang="en-US" sz="1400" dirty="0">
                  <a:sym typeface="Wingdings" panose="05000000000000000000" pitchFamily="2" charset="2"/>
                </a:rPr>
                <a:t> </a:t>
              </a:r>
              <a:r>
                <a:rPr lang="en-US" sz="1400" dirty="0"/>
                <a:t>ID18 end station specifications</a:t>
              </a: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D7FD6620-3360-487B-A801-124D9A873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0948"/>
              </p:ext>
            </p:extLst>
          </p:nvPr>
        </p:nvGraphicFramePr>
        <p:xfrm>
          <a:off x="2186176" y="1051612"/>
          <a:ext cx="5059680" cy="1524000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2187970">
                  <a:extLst>
                    <a:ext uri="{9D8B030D-6E8A-4147-A177-3AD203B41FA5}">
                      <a16:colId xmlns:a16="http://schemas.microsoft.com/office/drawing/2014/main" val="3157084472"/>
                    </a:ext>
                  </a:extLst>
                </a:gridCol>
                <a:gridCol w="1243207">
                  <a:extLst>
                    <a:ext uri="{9D8B030D-6E8A-4147-A177-3AD203B41FA5}">
                      <a16:colId xmlns:a16="http://schemas.microsoft.com/office/drawing/2014/main" val="700067021"/>
                    </a:ext>
                  </a:extLst>
                </a:gridCol>
                <a:gridCol w="1628503">
                  <a:extLst>
                    <a:ext uri="{9D8B030D-6E8A-4147-A177-3AD203B41FA5}">
                      <a16:colId xmlns:a16="http://schemas.microsoft.com/office/drawing/2014/main" val="2776805408"/>
                    </a:ext>
                  </a:extLst>
                </a:gridCol>
              </a:tblGrid>
              <a:tr h="18009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ID16A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710355"/>
                  </a:ext>
                </a:extLst>
              </a:tr>
              <a:tr h="160497">
                <a:tc>
                  <a:txBody>
                    <a:bodyPr/>
                    <a:lstStyle/>
                    <a:p>
                      <a:r>
                        <a:rPr lang="en-US" sz="1400" dirty="0"/>
                        <a:t>Scanning range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µm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400" dirty="0"/>
                        <a:t> mm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0342016"/>
                  </a:ext>
                </a:extLst>
              </a:tr>
              <a:tr h="160497">
                <a:tc>
                  <a:txBody>
                    <a:bodyPr/>
                    <a:lstStyle/>
                    <a:p>
                      <a:r>
                        <a:rPr lang="en-US" sz="1400" dirty="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 µm/s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500</a:t>
                      </a:r>
                      <a:r>
                        <a:rPr lang="en-US" sz="1400" dirty="0"/>
                        <a:t> µm/s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711373"/>
                  </a:ext>
                </a:extLst>
              </a:tr>
              <a:tr h="160497">
                <a:tc>
                  <a:txBody>
                    <a:bodyPr/>
                    <a:lstStyle/>
                    <a:p>
                      <a:r>
                        <a:rPr lang="en-US" sz="1400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-5 </a:t>
                      </a:r>
                      <a:r>
                        <a:rPr lang="en-US" sz="1400" baseline="0" dirty="0"/>
                        <a:t>mm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 mm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194732"/>
                  </a:ext>
                </a:extLst>
              </a:tr>
              <a:tr h="160497">
                <a:tc>
                  <a:txBody>
                    <a:bodyPr/>
                    <a:lstStyle/>
                    <a:p>
                      <a:r>
                        <a:rPr lang="en-US" sz="1400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661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F19E0DE-3766-4E65-9FD6-2A0D9FC6EA5E}"/>
              </a:ext>
            </a:extLst>
          </p:cNvPr>
          <p:cNvSpPr txBox="1"/>
          <p:nvPr/>
        </p:nvSpPr>
        <p:spPr>
          <a:xfrm>
            <a:off x="2289517" y="2809876"/>
            <a:ext cx="525007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</a:t>
            </a:r>
            <a:r>
              <a:rPr lang="en-US" sz="1400" dirty="0"/>
              <a:t>=&gt; Real-time controller is necessary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</a:rPr>
              <a:t>Dynamic modeling is crucial </a:t>
            </a:r>
            <a:r>
              <a:rPr lang="en-US" sz="1400" dirty="0"/>
              <a:t>(</a:t>
            </a:r>
            <a:r>
              <a:rPr lang="en-US" sz="1400" dirty="0" err="1"/>
              <a:t>eg</a:t>
            </a:r>
            <a:r>
              <a:rPr lang="en-US" sz="1400" dirty="0"/>
              <a:t> Simulink) to assist design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Determination of transfer function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Evaluation of perturbation effect (vibration …)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Evaluation of final performance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</a:rPr>
              <a:t>Increased bandwidth will require new actuators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v</a:t>
            </a:r>
            <a:r>
              <a:rPr lang="en-US" sz="1400" dirty="0"/>
              <a:t>oice coil and direct drive, maglev actuator ?</a:t>
            </a:r>
          </a:p>
          <a:p>
            <a:r>
              <a:rPr lang="en-US" sz="1400" dirty="0"/>
              <a:t>higher servo bandwidth + higher disturbance rejection and better tracking performance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48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E101-E7CF-45CD-B4AF-020EAA60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BEAMLINE Projects Portfolio and technical </a:t>
            </a:r>
            <a:r>
              <a:rPr lang="en-GB" dirty="0" err="1"/>
              <a:t>CHALLENGES</a:t>
            </a:r>
            <a:r>
              <a:rPr lang="en-GB" dirty="0" err="1">
                <a:solidFill>
                  <a:schemeClr val="accent1"/>
                </a:solidFill>
              </a:rPr>
              <a:t>hallenges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8E5DC-188F-4AEB-B05B-5285D6D79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C57BE-56DA-4220-BF5D-A1CCA88FCD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ISDD DAY - 24th October – L. EYBERT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71B9A6-B8A8-4A25-87A7-F5891BDE979A}"/>
              </a:ext>
            </a:extLst>
          </p:cNvPr>
          <p:cNvSpPr/>
          <p:nvPr/>
        </p:nvSpPr>
        <p:spPr>
          <a:xfrm>
            <a:off x="3347864" y="2400727"/>
            <a:ext cx="2250151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BEAMLINES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5F1AC8-2602-4EEF-A863-B2F46BD0EF63}"/>
              </a:ext>
            </a:extLst>
          </p:cNvPr>
          <p:cNvGrpSpPr/>
          <p:nvPr/>
        </p:nvGrpSpPr>
        <p:grpSpPr>
          <a:xfrm>
            <a:off x="5652120" y="1115376"/>
            <a:ext cx="2695340" cy="1013937"/>
            <a:chOff x="5554962" y="1185188"/>
            <a:chExt cx="2695340" cy="1013937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2BCB51E-4261-4079-A425-27D39C6D8C03}"/>
                </a:ext>
              </a:extLst>
            </p:cNvPr>
            <p:cNvSpPr/>
            <p:nvPr/>
          </p:nvSpPr>
          <p:spPr>
            <a:xfrm rot="19125377">
              <a:off x="5554962" y="1767077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BAB0F2-EA43-420A-8D74-6AA0B3B75FFF}"/>
                </a:ext>
              </a:extLst>
            </p:cNvPr>
            <p:cNvSpPr txBox="1"/>
            <p:nvPr/>
          </p:nvSpPr>
          <p:spPr>
            <a:xfrm>
              <a:off x="6919938" y="1185188"/>
              <a:ext cx="133036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ID11 - TDR</a:t>
              </a:r>
              <a:endParaRPr lang="en-GB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C6D0E2-123D-4271-B9FB-E40127394618}"/>
              </a:ext>
            </a:extLst>
          </p:cNvPr>
          <p:cNvSpPr txBox="1"/>
          <p:nvPr/>
        </p:nvSpPr>
        <p:spPr>
          <a:xfrm>
            <a:off x="6750001" y="21333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0C3E24E-114E-4A9C-BFD4-219B86E33180}"/>
              </a:ext>
            </a:extLst>
          </p:cNvPr>
          <p:cNvSpPr/>
          <p:nvPr/>
        </p:nvSpPr>
        <p:spPr>
          <a:xfrm rot="12929529">
            <a:off x="2220525" y="1759461"/>
            <a:ext cx="1084727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DFE40-3394-43FC-82BA-A7F4CE794DE9}"/>
              </a:ext>
            </a:extLst>
          </p:cNvPr>
          <p:cNvSpPr txBox="1"/>
          <p:nvPr/>
        </p:nvSpPr>
        <p:spPr>
          <a:xfrm>
            <a:off x="765530" y="1089830"/>
            <a:ext cx="13474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ID18 - TDR</a:t>
            </a:r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28A5A0-909E-4515-8E5E-34DB59E77DE4}"/>
              </a:ext>
            </a:extLst>
          </p:cNvPr>
          <p:cNvSpPr/>
          <p:nvPr/>
        </p:nvSpPr>
        <p:spPr>
          <a:xfrm rot="8716999">
            <a:off x="2236660" y="3829757"/>
            <a:ext cx="1084727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277B29-023E-466F-81FA-25642663C122}"/>
              </a:ext>
            </a:extLst>
          </p:cNvPr>
          <p:cNvSpPr txBox="1"/>
          <p:nvPr/>
        </p:nvSpPr>
        <p:spPr>
          <a:xfrm>
            <a:off x="523173" y="4283627"/>
            <a:ext cx="14542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ID10 - COH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1278-92BE-4716-A823-3A9C309B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BEAMLINE Projects Portfolio and technical </a:t>
            </a:r>
            <a:r>
              <a:rPr lang="en-GB" dirty="0" err="1"/>
              <a:t>CHALLENGES</a:t>
            </a:r>
            <a:r>
              <a:rPr lang="en-GB" dirty="0" err="1">
                <a:solidFill>
                  <a:schemeClr val="accent1"/>
                </a:solidFill>
              </a:rPr>
              <a:t>hallenges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054EE-5582-4669-83D3-9E890323A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70FEB-A8EB-4C0A-A02F-1AE135B6A3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9EDD56-A5B0-446B-9221-C0760F1FCBE5}"/>
              </a:ext>
            </a:extLst>
          </p:cNvPr>
          <p:cNvGrpSpPr/>
          <p:nvPr/>
        </p:nvGrpSpPr>
        <p:grpSpPr>
          <a:xfrm>
            <a:off x="290799" y="671202"/>
            <a:ext cx="8172400" cy="4806256"/>
            <a:chOff x="-7966" y="494634"/>
            <a:chExt cx="9144000" cy="52620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6E47EE-F168-47DF-9296-6FA9A1C4C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21" b="97210" l="4239" r="99165">
                          <a14:foregroundMark x1="40719" y1="41741" x2="40719" y2="41741"/>
                          <a14:foregroundMark x1="34746" y1="44754" x2="34746" y2="44754"/>
                          <a14:foregroundMark x1="23443" y1="38281" x2="23443" y2="38281"/>
                          <a14:foregroundMark x1="19268" y1="35045" x2="19268" y2="35045"/>
                          <a14:foregroundMark x1="6808" y1="28348" x2="6808" y2="28348"/>
                          <a14:foregroundMark x1="7001" y1="29353" x2="7001" y2="29353"/>
                          <a14:foregroundMark x1="69043" y1="58594" x2="69043" y2="58594"/>
                          <a14:foregroundMark x1="94220" y1="68638" x2="94220" y2="68638"/>
                          <a14:foregroundMark x1="96082" y1="87946" x2="96082" y2="87946"/>
                          <a14:foregroundMark x1="92036" y1="97321" x2="92036" y2="97321"/>
                          <a14:foregroundMark x1="46371" y1="68638" x2="46371" y2="68638"/>
                          <a14:foregroundMark x1="55556" y1="65625" x2="55556" y2="65625"/>
                          <a14:foregroundMark x1="55620" y1="64621" x2="55620" y2="64621"/>
                          <a14:foregroundMark x1="54528" y1="67746" x2="54528" y2="67746"/>
                          <a14:foregroundMark x1="54464" y1="69085" x2="54464" y2="69085"/>
                          <a14:foregroundMark x1="6358" y1="50781" x2="6358" y2="50781"/>
                          <a14:foregroundMark x1="4367" y1="21429" x2="4367" y2="21429"/>
                          <a14:foregroundMark x1="10469" y1="2232" x2="10469" y2="2232"/>
                          <a14:foregroundMark x1="47913" y1="53683" x2="47913" y2="53683"/>
                          <a14:foregroundMark x1="25626" y1="40513" x2="25626" y2="40513"/>
                          <a14:foregroundMark x1="70328" y1="57924" x2="70328" y2="57924"/>
                          <a14:foregroundMark x1="99165" y1="73326" x2="99165" y2="73326"/>
                          <a14:foregroundMark x1="45279" y1="69196" x2="45279" y2="691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7966" y="494634"/>
              <a:ext cx="9144000" cy="52620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E79690-375E-4993-86E3-B3A4CEF58427}"/>
                </a:ext>
              </a:extLst>
            </p:cNvPr>
            <p:cNvSpPr txBox="1"/>
            <p:nvPr/>
          </p:nvSpPr>
          <p:spPr>
            <a:xfrm>
              <a:off x="3380853" y="1844824"/>
              <a:ext cx="121539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WAXS </a:t>
              </a:r>
            </a:p>
            <a:p>
              <a:pPr algn="ctr"/>
              <a:r>
                <a:rPr lang="en-US" sz="1000" dirty="0"/>
                <a:t>4 Detectors @ 3m</a:t>
              </a:r>
            </a:p>
            <a:p>
              <a:pPr algn="ctr"/>
              <a:r>
                <a:rPr lang="en-US" sz="1000" dirty="0"/>
                <a:t>From 5 to 45º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317AD9-34C6-4195-97BA-2DAE6FFD3029}"/>
                </a:ext>
              </a:extLst>
            </p:cNvPr>
            <p:cNvSpPr txBox="1"/>
            <p:nvPr/>
          </p:nvSpPr>
          <p:spPr>
            <a:xfrm>
              <a:off x="924319" y="1375179"/>
              <a:ext cx="156645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SAXS</a:t>
              </a:r>
            </a:p>
            <a:p>
              <a:pPr algn="ctr"/>
              <a:r>
                <a:rPr lang="en-US" sz="1000" dirty="0"/>
                <a:t>2 detectors from 3 to 7m</a:t>
              </a:r>
            </a:p>
            <a:p>
              <a:pPr algn="ctr"/>
              <a:r>
                <a:rPr lang="en-US" sz="1000" dirty="0"/>
                <a:t>From 0 to 5º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AD755A-D2E7-488B-8DFD-4513812EF0AA}"/>
                </a:ext>
              </a:extLst>
            </p:cNvPr>
            <p:cNvSpPr txBox="1"/>
            <p:nvPr/>
          </p:nvSpPr>
          <p:spPr>
            <a:xfrm>
              <a:off x="5569396" y="1956112"/>
              <a:ext cx="1250663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END STATION</a:t>
              </a:r>
            </a:p>
            <a:p>
              <a:pPr algn="ctr"/>
              <a:r>
                <a:rPr lang="en-US" sz="1000" dirty="0"/>
                <a:t>- Ovens/</a:t>
              </a:r>
              <a:r>
                <a:rPr lang="en-US" sz="1000" dirty="0" err="1"/>
                <a:t>peltier</a:t>
              </a:r>
              <a:endParaRPr lang="en-US" sz="1000" dirty="0"/>
            </a:p>
            <a:p>
              <a:pPr algn="ctr"/>
              <a:r>
                <a:rPr lang="en-US" sz="1000" dirty="0"/>
                <a:t>Sample of few Kg</a:t>
              </a:r>
            </a:p>
            <a:p>
              <a:pPr algn="ctr"/>
              <a:r>
                <a:rPr lang="en-US" sz="1000" dirty="0"/>
                <a:t> µm resolution</a:t>
              </a:r>
            </a:p>
            <a:p>
              <a:pPr algn="ctr"/>
              <a:r>
                <a:rPr lang="en-US" sz="1000" dirty="0"/>
                <a:t>- Ptychography</a:t>
              </a:r>
            </a:p>
            <a:p>
              <a:pPr algn="ctr"/>
              <a:r>
                <a:rPr lang="en-US" sz="1000" dirty="0"/>
                <a:t>10mm membranes</a:t>
              </a:r>
            </a:p>
            <a:p>
              <a:pPr algn="ctr"/>
              <a:r>
                <a:rPr lang="en-US" sz="1000" dirty="0"/>
                <a:t>20nm resolution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781846-D499-4EAA-AFF6-918DA6063E5C}"/>
                </a:ext>
              </a:extLst>
            </p:cNvPr>
            <p:cNvSpPr txBox="1"/>
            <p:nvPr/>
          </p:nvSpPr>
          <p:spPr>
            <a:xfrm rot="1194236">
              <a:off x="6227344" y="5194231"/>
              <a:ext cx="168507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OPTICAL COMPONENTS</a:t>
              </a:r>
            </a:p>
          </p:txBody>
        </p:sp>
        <p:sp>
          <p:nvSpPr>
            <p:cNvPr id="14" name="Google Shape;64;p12">
              <a:extLst>
                <a:ext uri="{FF2B5EF4-FFF2-40B4-BE49-F238E27FC236}">
                  <a16:creationId xmlns:a16="http://schemas.microsoft.com/office/drawing/2014/main" id="{613C8252-94EE-4DFC-AA06-68CB2CB0550F}"/>
                </a:ext>
              </a:extLst>
            </p:cNvPr>
            <p:cNvSpPr txBox="1"/>
            <p:nvPr/>
          </p:nvSpPr>
          <p:spPr>
            <a:xfrm>
              <a:off x="6372200" y="710792"/>
              <a:ext cx="2496712" cy="646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39700" lvl="0" algn="l" rtl="0">
                <a:spcAft>
                  <a:spcPts val="0"/>
                </a:spcAft>
                <a:buSzPts val="1400"/>
              </a:pPr>
              <a:r>
                <a:rPr lang="en-US" sz="1000" dirty="0"/>
                <a:t>MEG engineering : 80 days</a:t>
              </a:r>
            </a:p>
            <a:p>
              <a:pPr marL="139700" lvl="0" algn="l" rtl="0">
                <a:spcAft>
                  <a:spcPts val="0"/>
                </a:spcAft>
                <a:buSzPts val="1400"/>
              </a:pPr>
              <a:r>
                <a:rPr lang="en-US" sz="1000" dirty="0"/>
                <a:t>MEG Drafting : 40 days</a:t>
              </a:r>
            </a:p>
            <a:p>
              <a:pPr marL="139700" lvl="0" algn="l" rtl="0">
                <a:spcAft>
                  <a:spcPts val="0"/>
                </a:spcAft>
                <a:buSzPts val="1400"/>
              </a:pPr>
              <a:r>
                <a:rPr lang="en-US" sz="1000" dirty="0"/>
                <a:t>MEG PAMU : 30 days</a:t>
              </a:r>
              <a:endParaRPr sz="1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027D95-4E83-45F0-861F-569AD7F84731}"/>
                </a:ext>
              </a:extLst>
            </p:cNvPr>
            <p:cNvSpPr txBox="1"/>
            <p:nvPr/>
          </p:nvSpPr>
          <p:spPr>
            <a:xfrm>
              <a:off x="5200074" y="861303"/>
              <a:ext cx="1166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/>
                <a:t>Ressources</a:t>
              </a:r>
              <a:r>
                <a:rPr lang="en-US" sz="1000" dirty="0"/>
                <a:t> in 2025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EB0C48-9227-4017-9177-9DE9EC069F8E}"/>
                </a:ext>
              </a:extLst>
            </p:cNvPr>
            <p:cNvSpPr txBox="1"/>
            <p:nvPr/>
          </p:nvSpPr>
          <p:spPr>
            <a:xfrm>
              <a:off x="6923889" y="2077869"/>
              <a:ext cx="18934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Courtesy = Carole </a:t>
              </a:r>
              <a:r>
                <a:rPr lang="en-US" sz="1200" dirty="0" err="1">
                  <a:solidFill>
                    <a:srgbClr val="FF0000"/>
                  </a:solidFill>
                </a:rPr>
                <a:t>Clavel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Google Shape;64;p12">
            <a:extLst>
              <a:ext uri="{FF2B5EF4-FFF2-40B4-BE49-F238E27FC236}">
                <a16:creationId xmlns:a16="http://schemas.microsoft.com/office/drawing/2014/main" id="{9D3E179F-98E6-4D4D-B2A4-DCAAA7C59259}"/>
              </a:ext>
            </a:extLst>
          </p:cNvPr>
          <p:cNvSpPr txBox="1"/>
          <p:nvPr/>
        </p:nvSpPr>
        <p:spPr>
          <a:xfrm>
            <a:off x="-866877" y="3985678"/>
            <a:ext cx="7894825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54100" lvl="2">
              <a:buSzPts val="1400"/>
            </a:pPr>
            <a:r>
              <a:rPr lang="en-US" sz="1000" u="sng" dirty="0">
                <a:sym typeface="Wingdings" panose="05000000000000000000" pitchFamily="2" charset="2"/>
              </a:rPr>
              <a:t>Technical challenges :</a:t>
            </a:r>
          </a:p>
          <a:p>
            <a:pPr marL="1054100" lvl="2">
              <a:buSzPts val="1400"/>
            </a:pPr>
            <a:endParaRPr lang="en-US" sz="1000" u="sng" dirty="0">
              <a:sym typeface="Wingdings" panose="05000000000000000000" pitchFamily="2" charset="2"/>
            </a:endParaRPr>
          </a:p>
          <a:p>
            <a:pPr marL="1339850" lvl="2" indent="-285750">
              <a:buSzPts val="1400"/>
              <a:buFont typeface="Wingdings" panose="05000000000000000000" pitchFamily="2" charset="2"/>
              <a:buChar char="à"/>
            </a:pPr>
            <a:r>
              <a:rPr lang="en-US" sz="1000" dirty="0">
                <a:sym typeface="Wingdings" panose="05000000000000000000" pitchFamily="2" charset="2"/>
              </a:rPr>
              <a:t>Extractable vacuum tube for SAXS detector</a:t>
            </a:r>
          </a:p>
          <a:p>
            <a:pPr marL="1339850" lvl="2" indent="-285750">
              <a:buSzPts val="1400"/>
              <a:buFont typeface="Wingdings" panose="05000000000000000000" pitchFamily="2" charset="2"/>
              <a:buChar char="à"/>
            </a:pPr>
            <a:r>
              <a:rPr lang="en-US" sz="1000" dirty="0">
                <a:sym typeface="Wingdings" panose="05000000000000000000" pitchFamily="2" charset="2"/>
              </a:rPr>
              <a:t>WAXS detectors positioning (@3m on a large angular range)</a:t>
            </a:r>
          </a:p>
          <a:p>
            <a:pPr marL="1339850" lvl="2" indent="-285750">
              <a:buSzPts val="1400"/>
              <a:buFont typeface="Wingdings" panose="05000000000000000000" pitchFamily="2" charset="2"/>
              <a:buChar char="à"/>
            </a:pPr>
            <a:r>
              <a:rPr lang="en-US" sz="1000" dirty="0">
                <a:sym typeface="Wingdings" panose="05000000000000000000" pitchFamily="2" charset="2"/>
              </a:rPr>
              <a:t>WAXS very large vacuum chamber</a:t>
            </a:r>
          </a:p>
          <a:p>
            <a:pPr marL="1339850" lvl="2" indent="-285750">
              <a:buSzPts val="1400"/>
              <a:buFont typeface="Wingdings" panose="05000000000000000000" pitchFamily="2" charset="2"/>
              <a:buChar char="à"/>
            </a:pPr>
            <a:r>
              <a:rPr lang="en-US" sz="1000" dirty="0">
                <a:sym typeface="Wingdings" panose="05000000000000000000" pitchFamily="2" charset="2"/>
              </a:rPr>
              <a:t>Ptychography end-station (20nm resolution &amp; sample position measurement)</a:t>
            </a:r>
          </a:p>
          <a:p>
            <a:pPr marL="1339850" lvl="2" indent="-285750">
              <a:buSzPts val="1400"/>
              <a:buFont typeface="Wingdings" panose="05000000000000000000" pitchFamily="2" charset="2"/>
              <a:buChar char="à"/>
            </a:pPr>
            <a:r>
              <a:rPr lang="en-US" sz="1000" dirty="0">
                <a:sym typeface="Wingdings" panose="05000000000000000000" pitchFamily="2" charset="2"/>
              </a:rPr>
              <a:t>Windowless and in-vacuum from source to sample </a:t>
            </a:r>
          </a:p>
          <a:p>
            <a:pPr marL="1339850" lvl="2" indent="-285750">
              <a:buSzPts val="1400"/>
              <a:buFont typeface="Wingdings" panose="05000000000000000000" pitchFamily="2" charset="2"/>
              <a:buChar char="à"/>
            </a:pPr>
            <a:r>
              <a:rPr lang="en-US" sz="1000" dirty="0">
                <a:sym typeface="Wingdings" panose="05000000000000000000" pitchFamily="2" charset="2"/>
              </a:rPr>
              <a:t>Total budget ~1.5M</a:t>
            </a:r>
            <a:r>
              <a:rPr lang="en" sz="1000" dirty="0"/>
              <a:t> €</a:t>
            </a:r>
          </a:p>
        </p:txBody>
      </p:sp>
    </p:spTree>
    <p:extLst>
      <p:ext uri="{BB962C8B-B14F-4D97-AF65-F5344CB8AC3E}">
        <p14:creationId xmlns:p14="http://schemas.microsoft.com/office/powerpoint/2010/main" val="29610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E101-E7CF-45CD-B4AF-020EAA60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BEAMLINE Projects Portfolio and technical </a:t>
            </a:r>
            <a:r>
              <a:rPr lang="en-GB" dirty="0" err="1"/>
              <a:t>CHALLENGES</a:t>
            </a:r>
            <a:r>
              <a:rPr lang="en-GB" dirty="0" err="1">
                <a:solidFill>
                  <a:schemeClr val="accent1"/>
                </a:solidFill>
              </a:rPr>
              <a:t>hallenges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8E5DC-188F-4AEB-B05B-5285D6D79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C57BE-56DA-4220-BF5D-A1CCA88FCD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ISDD DAY - 24th October – L. EYBERT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71B9A6-B8A8-4A25-87A7-F5891BDE979A}"/>
              </a:ext>
            </a:extLst>
          </p:cNvPr>
          <p:cNvSpPr/>
          <p:nvPr/>
        </p:nvSpPr>
        <p:spPr>
          <a:xfrm>
            <a:off x="3347864" y="2400727"/>
            <a:ext cx="2250151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BEAMLINES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5F1AC8-2602-4EEF-A863-B2F46BD0EF63}"/>
              </a:ext>
            </a:extLst>
          </p:cNvPr>
          <p:cNvGrpSpPr/>
          <p:nvPr/>
        </p:nvGrpSpPr>
        <p:grpSpPr>
          <a:xfrm>
            <a:off x="5652120" y="1115376"/>
            <a:ext cx="2695340" cy="1013937"/>
            <a:chOff x="5554962" y="1185188"/>
            <a:chExt cx="2695340" cy="1013937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2BCB51E-4261-4079-A425-27D39C6D8C03}"/>
                </a:ext>
              </a:extLst>
            </p:cNvPr>
            <p:cNvSpPr/>
            <p:nvPr/>
          </p:nvSpPr>
          <p:spPr>
            <a:xfrm rot="19125377">
              <a:off x="5554962" y="1767077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BAB0F2-EA43-420A-8D74-6AA0B3B75FFF}"/>
                </a:ext>
              </a:extLst>
            </p:cNvPr>
            <p:cNvSpPr txBox="1"/>
            <p:nvPr/>
          </p:nvSpPr>
          <p:spPr>
            <a:xfrm>
              <a:off x="6919938" y="1185188"/>
              <a:ext cx="133036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ID11 - TDR</a:t>
              </a:r>
              <a:endParaRPr lang="en-GB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C6D0E2-123D-4271-B9FB-E40127394618}"/>
              </a:ext>
            </a:extLst>
          </p:cNvPr>
          <p:cNvSpPr txBox="1"/>
          <p:nvPr/>
        </p:nvSpPr>
        <p:spPr>
          <a:xfrm>
            <a:off x="6750001" y="21333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0C3E24E-114E-4A9C-BFD4-219B86E33180}"/>
              </a:ext>
            </a:extLst>
          </p:cNvPr>
          <p:cNvSpPr/>
          <p:nvPr/>
        </p:nvSpPr>
        <p:spPr>
          <a:xfrm rot="12929529">
            <a:off x="2220525" y="1759461"/>
            <a:ext cx="1084727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DFE40-3394-43FC-82BA-A7F4CE794DE9}"/>
              </a:ext>
            </a:extLst>
          </p:cNvPr>
          <p:cNvSpPr txBox="1"/>
          <p:nvPr/>
        </p:nvSpPr>
        <p:spPr>
          <a:xfrm>
            <a:off x="765530" y="1089830"/>
            <a:ext cx="13474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ID18 - TDR</a:t>
            </a:r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28A5A0-909E-4515-8E5E-34DB59E77DE4}"/>
              </a:ext>
            </a:extLst>
          </p:cNvPr>
          <p:cNvSpPr/>
          <p:nvPr/>
        </p:nvSpPr>
        <p:spPr>
          <a:xfrm rot="8597898">
            <a:off x="2241549" y="3800461"/>
            <a:ext cx="1084727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277B29-023E-466F-81FA-25642663C122}"/>
              </a:ext>
            </a:extLst>
          </p:cNvPr>
          <p:cNvSpPr txBox="1"/>
          <p:nvPr/>
        </p:nvSpPr>
        <p:spPr>
          <a:xfrm>
            <a:off x="523173" y="4283627"/>
            <a:ext cx="14542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ID10 - COH </a:t>
            </a:r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719B1BF-F4B1-49D5-A715-3E77A8CFC6AF}"/>
              </a:ext>
            </a:extLst>
          </p:cNvPr>
          <p:cNvSpPr/>
          <p:nvPr/>
        </p:nvSpPr>
        <p:spPr>
          <a:xfrm rot="2025104">
            <a:off x="5730695" y="3777773"/>
            <a:ext cx="1084727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856A-80E5-44F0-92EA-6A79AE94DBC6}"/>
              </a:ext>
            </a:extLst>
          </p:cNvPr>
          <p:cNvSpPr txBox="1"/>
          <p:nvPr/>
        </p:nvSpPr>
        <p:spPr>
          <a:xfrm>
            <a:off x="7023992" y="4392673"/>
            <a:ext cx="825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DCMs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779A-9371-491D-BB24-FDA3B0D6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BEAMLINE Projects Portfolio and technical </a:t>
            </a:r>
            <a:r>
              <a:rPr lang="en-GB" dirty="0" err="1"/>
              <a:t>CHALLENGES</a:t>
            </a:r>
            <a:r>
              <a:rPr lang="en-GB" dirty="0" err="1">
                <a:solidFill>
                  <a:schemeClr val="accent1"/>
                </a:solidFill>
              </a:rPr>
              <a:t>hallenges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A0AA4-8E02-4E28-9238-C016CFF6F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48022-5D94-4F5D-9662-2AE40E8EE7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0506E-2A2F-4E2A-BC14-F30CDFD61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01" y="924107"/>
            <a:ext cx="3619202" cy="4177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28AE81-8B3E-40D5-9E65-7C8017F78CA4}"/>
              </a:ext>
            </a:extLst>
          </p:cNvPr>
          <p:cNvSpPr txBox="1"/>
          <p:nvPr/>
        </p:nvSpPr>
        <p:spPr>
          <a:xfrm>
            <a:off x="4427984" y="1641789"/>
            <a:ext cx="444224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Technical challenges =</a:t>
            </a:r>
          </a:p>
          <a:p>
            <a:r>
              <a:rPr lang="en-US" dirty="0"/>
              <a:t>Operation and maintenance (3*DCMs)</a:t>
            </a:r>
          </a:p>
          <a:p>
            <a:r>
              <a:rPr lang="en-US" dirty="0"/>
              <a:t>production (2*DCMs) </a:t>
            </a:r>
          </a:p>
          <a:p>
            <a:r>
              <a:rPr lang="en-US" dirty="0"/>
              <a:t>study of a non standard for ID20(1*DCM)</a:t>
            </a:r>
          </a:p>
          <a:p>
            <a:r>
              <a:rPr lang="en-US" dirty="0">
                <a:solidFill>
                  <a:srgbClr val="FF0000"/>
                </a:solidFill>
              </a:rPr>
              <a:t>Procurement of high quality components</a:t>
            </a:r>
          </a:p>
          <a:p>
            <a:r>
              <a:rPr lang="en-US" dirty="0"/>
              <a:t>Development of new actuators / voice coil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C89B8-0C97-47B1-AF72-D65C7827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46" y="832667"/>
            <a:ext cx="2898118" cy="458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9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6BB5-B563-405B-9E53-A8146C23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CHALLENGES and CONCLUSION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62AE20-B20B-4974-B985-DE87B0A42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83AA8-C771-43EE-80F3-6A108DD10A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ISDD DAY - 24th October – L. EYBERT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28A089-725B-48B1-A75B-FA77025B0C3C}"/>
              </a:ext>
            </a:extLst>
          </p:cNvPr>
          <p:cNvSpPr txBox="1"/>
          <p:nvPr/>
        </p:nvSpPr>
        <p:spPr>
          <a:xfrm>
            <a:off x="-466788" y="841276"/>
            <a:ext cx="914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1 – Many technical challenges are good for maintaining motivation and        	improving staff skills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287B3-0E99-45DF-85B1-2C1E3E7C19F2}"/>
              </a:ext>
            </a:extLst>
          </p:cNvPr>
          <p:cNvSpPr txBox="1"/>
          <p:nvPr/>
        </p:nvSpPr>
        <p:spPr>
          <a:xfrm>
            <a:off x="-521308" y="1656462"/>
            <a:ext cx="82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2 - The current workload  is not aligned with MEG team’s capacity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D95A-1AE6-4B00-B57E-E9D62DDA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CHALLENGES and CONCLUSIONS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ECB0C-D93D-4A30-9A81-C44216DE7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62614-5089-4D35-ABCA-496E5CC6BC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558EB3-A48D-4D39-99E9-03BAE73132DD}"/>
              </a:ext>
            </a:extLst>
          </p:cNvPr>
          <p:cNvGrpSpPr/>
          <p:nvPr/>
        </p:nvGrpSpPr>
        <p:grpSpPr>
          <a:xfrm>
            <a:off x="834066" y="996537"/>
            <a:ext cx="6834278" cy="3937593"/>
            <a:chOff x="834066" y="996537"/>
            <a:chExt cx="6834278" cy="39375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F15934-EDF5-44B7-91E8-CFFB69D81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066" y="1273324"/>
              <a:ext cx="6589451" cy="36608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27FE38-1723-4D83-977A-F48B60C0D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1746" y="3001516"/>
              <a:ext cx="5278255" cy="1309007"/>
            </a:xfrm>
            <a:prstGeom prst="rect">
              <a:avLst/>
            </a:prstGeom>
          </p:spPr>
        </p:pic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44032551-FF9F-4902-BE9D-F13CFC55A881}"/>
                </a:ext>
              </a:extLst>
            </p:cNvPr>
            <p:cNvSpPr/>
            <p:nvPr/>
          </p:nvSpPr>
          <p:spPr>
            <a:xfrm>
              <a:off x="4139952" y="1345332"/>
              <a:ext cx="144016" cy="432048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34986D-1E33-4C6F-8BD7-69203B01CC83}"/>
                </a:ext>
              </a:extLst>
            </p:cNvPr>
            <p:cNvSpPr txBox="1"/>
            <p:nvPr/>
          </p:nvSpPr>
          <p:spPr>
            <a:xfrm>
              <a:off x="3690001" y="996537"/>
              <a:ext cx="1250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EBS upgrade</a:t>
              </a:r>
              <a:endParaRPr lang="en-GB" sz="1400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54FC919-96DA-4415-9573-02A3412C1742}"/>
                </a:ext>
              </a:extLst>
            </p:cNvPr>
            <p:cNvCxnSpPr/>
            <p:nvPr/>
          </p:nvCxnSpPr>
          <p:spPr>
            <a:xfrm>
              <a:off x="4192710" y="2209428"/>
              <a:ext cx="0" cy="50405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B3A77B-E1EE-47FD-9931-09A5B6CDC1D4}"/>
                </a:ext>
              </a:extLst>
            </p:cNvPr>
            <p:cNvCxnSpPr/>
            <p:nvPr/>
          </p:nvCxnSpPr>
          <p:spPr>
            <a:xfrm>
              <a:off x="4067944" y="2713484"/>
              <a:ext cx="36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55C99D-3A7C-4F6A-94E0-EB8F6B51B1B0}"/>
                </a:ext>
              </a:extLst>
            </p:cNvPr>
            <p:cNvCxnSpPr/>
            <p:nvPr/>
          </p:nvCxnSpPr>
          <p:spPr>
            <a:xfrm>
              <a:off x="7265606" y="2713484"/>
              <a:ext cx="0" cy="50405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698172-8A71-4392-A03C-C52EECEFABB6}"/>
                </a:ext>
              </a:extLst>
            </p:cNvPr>
            <p:cNvSpPr txBox="1"/>
            <p:nvPr/>
          </p:nvSpPr>
          <p:spPr>
            <a:xfrm>
              <a:off x="4244827" y="2298091"/>
              <a:ext cx="65434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 COD</a:t>
              </a:r>
              <a:endParaRPr lang="en-GB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08C04E-F400-4722-BB72-C130753B55C7}"/>
                </a:ext>
              </a:extLst>
            </p:cNvPr>
            <p:cNvSpPr txBox="1"/>
            <p:nvPr/>
          </p:nvSpPr>
          <p:spPr>
            <a:xfrm>
              <a:off x="7296043" y="2809316"/>
              <a:ext cx="26962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907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6BB5-B563-405B-9E53-A8146C23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CHALLENGES and CONCLUSION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62AE20-B20B-4974-B985-DE87B0A42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83AA8-C771-43EE-80F3-6A108DD10A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ISDD DAY - 24th October – L. EYBERT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28A089-725B-48B1-A75B-FA77025B0C3C}"/>
              </a:ext>
            </a:extLst>
          </p:cNvPr>
          <p:cNvSpPr txBox="1"/>
          <p:nvPr/>
        </p:nvSpPr>
        <p:spPr>
          <a:xfrm>
            <a:off x="-466788" y="841276"/>
            <a:ext cx="914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1 – Many technical challenges are good for maintaining motivation and        	improving staff skills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287B3-0E99-45DF-85B1-2C1E3E7C19F2}"/>
              </a:ext>
            </a:extLst>
          </p:cNvPr>
          <p:cNvSpPr txBox="1"/>
          <p:nvPr/>
        </p:nvSpPr>
        <p:spPr>
          <a:xfrm>
            <a:off x="-521308" y="1656462"/>
            <a:ext cx="82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2 - The current workload  is not aligned with MEG team’s capacity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55A266-7E31-42B8-854C-1491D781A175}"/>
              </a:ext>
            </a:extLst>
          </p:cNvPr>
          <p:cNvSpPr txBox="1"/>
          <p:nvPr/>
        </p:nvSpPr>
        <p:spPr>
          <a:xfrm>
            <a:off x="1000398" y="2072000"/>
            <a:ext cx="560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Impact on our medium-term development capacity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744601-13E3-4C95-B273-8864624E61E4}"/>
              </a:ext>
            </a:extLst>
          </p:cNvPr>
          <p:cNvSpPr txBox="1"/>
          <p:nvPr/>
        </p:nvSpPr>
        <p:spPr>
          <a:xfrm>
            <a:off x="999659" y="2539050"/>
            <a:ext cx="309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Impact on staff motivation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921B91-94AF-4C52-989C-4ECF85386AB4}"/>
              </a:ext>
            </a:extLst>
          </p:cNvPr>
          <p:cNvSpPr txBox="1"/>
          <p:nvPr/>
        </p:nvSpPr>
        <p:spPr>
          <a:xfrm>
            <a:off x="-521308" y="3066615"/>
            <a:ext cx="9485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3 - This year we identify critical skills and obtain one position for a calculation 	 	      engineer, one position in anticipation of retirement for beam transport         	         	      modelling engineer and for a measurement technician for mechatronic       	    	      system.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               - Recruitment of one PhD student to help with dynamic modeling and Maglev        	       actuator development (ID18 nano </a:t>
            </a:r>
            <a:r>
              <a:rPr lang="en-US" dirty="0" err="1">
                <a:solidFill>
                  <a:srgbClr val="00B050"/>
                </a:solidFill>
              </a:rPr>
              <a:t>tomo</a:t>
            </a:r>
            <a:r>
              <a:rPr lang="en-US" dirty="0">
                <a:solidFill>
                  <a:srgbClr val="00B050"/>
                </a:solidFill>
              </a:rPr>
              <a:t> end-station).</a:t>
            </a:r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8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1196"/>
            <a:ext cx="8236800" cy="496800"/>
          </a:xfrm>
        </p:spPr>
        <p:txBody>
          <a:bodyPr/>
          <a:lstStyle/>
          <a:p>
            <a:r>
              <a:rPr lang="en-US" dirty="0"/>
              <a:t>ISDD DAY – MEG CHALLENGES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ISDD DAY - 24</a:t>
            </a:r>
            <a:r>
              <a:rPr lang="en-US" baseline="30000" noProof="0" dirty="0"/>
              <a:t>th</a:t>
            </a:r>
            <a:r>
              <a:rPr lang="en-US" noProof="0" dirty="0"/>
              <a:t> October – L. EYBERT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3433564"/>
            <a:ext cx="5283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Thank you for your attention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2AFBBB-0F3B-40A4-8255-18AC3532E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93262"/>
            <a:ext cx="7128792" cy="14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5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E101-E7CF-45CD-B4AF-020EAA60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Machine Projects Portfolio and technical </a:t>
            </a:r>
            <a:r>
              <a:rPr lang="en-GB" dirty="0">
                <a:solidFill>
                  <a:schemeClr val="accent1"/>
                </a:solidFill>
              </a:rPr>
              <a:t>challenges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8E5DC-188F-4AEB-B05B-5285D6D79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C57BE-56DA-4220-BF5D-A1CCA88FCD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71B9A6-B8A8-4A25-87A7-F5891BDE979A}"/>
              </a:ext>
            </a:extLst>
          </p:cNvPr>
          <p:cNvSpPr/>
          <p:nvPr/>
        </p:nvSpPr>
        <p:spPr>
          <a:xfrm>
            <a:off x="3347864" y="2400727"/>
            <a:ext cx="2250151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EBS machine</a:t>
            </a:r>
          </a:p>
          <a:p>
            <a:pPr algn="ctr"/>
            <a:r>
              <a:rPr lang="en-US" dirty="0"/>
              <a:t>ASD projects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5F1AC8-2602-4EEF-A863-B2F46BD0EF63}"/>
              </a:ext>
            </a:extLst>
          </p:cNvPr>
          <p:cNvGrpSpPr/>
          <p:nvPr/>
        </p:nvGrpSpPr>
        <p:grpSpPr>
          <a:xfrm>
            <a:off x="5605878" y="983901"/>
            <a:ext cx="2796813" cy="1105348"/>
            <a:chOff x="5605878" y="983901"/>
            <a:chExt cx="2796813" cy="1105348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2BCB51E-4261-4079-A425-27D39C6D8C03}"/>
                </a:ext>
              </a:extLst>
            </p:cNvPr>
            <p:cNvSpPr/>
            <p:nvPr/>
          </p:nvSpPr>
          <p:spPr>
            <a:xfrm rot="19125377">
              <a:off x="5605878" y="1657201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BAB0F2-EA43-420A-8D74-6AA0B3B75FFF}"/>
                </a:ext>
              </a:extLst>
            </p:cNvPr>
            <p:cNvSpPr txBox="1"/>
            <p:nvPr/>
          </p:nvSpPr>
          <p:spPr>
            <a:xfrm>
              <a:off x="6922799" y="983901"/>
              <a:ext cx="147989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IDM projects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890EF5-DBC9-449F-B91D-0660A9CB9CB0}"/>
              </a:ext>
            </a:extLst>
          </p:cNvPr>
          <p:cNvSpPr txBox="1"/>
          <p:nvPr/>
        </p:nvSpPr>
        <p:spPr>
          <a:xfrm>
            <a:off x="6613579" y="1437335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New generation of revolver </a:t>
            </a:r>
          </a:p>
          <a:p>
            <a:pPr algn="ctr"/>
            <a:r>
              <a:rPr lang="en-US" sz="1200" dirty="0"/>
              <a:t>in vacuum undulator </a:t>
            </a:r>
            <a:endParaRPr lang="en-GB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D174F5-27D6-4B47-B8EC-7E4FE870C7C1}"/>
              </a:ext>
            </a:extLst>
          </p:cNvPr>
          <p:cNvGrpSpPr/>
          <p:nvPr/>
        </p:nvGrpSpPr>
        <p:grpSpPr>
          <a:xfrm>
            <a:off x="1785401" y="1038715"/>
            <a:ext cx="4938834" cy="3475112"/>
            <a:chOff x="1887080" y="1168567"/>
            <a:chExt cx="4938834" cy="34751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0312D1-D927-40EE-B1E5-20BDFBF50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712" y="1168567"/>
              <a:ext cx="4846202" cy="34751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81AB27-1DDB-4103-83CF-AD03CDEBC7B0}"/>
                </a:ext>
              </a:extLst>
            </p:cNvPr>
            <p:cNvSpPr txBox="1"/>
            <p:nvPr/>
          </p:nvSpPr>
          <p:spPr>
            <a:xfrm>
              <a:off x="1887080" y="4182014"/>
              <a:ext cx="2717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Short period/magnetic compensation</a:t>
              </a:r>
            </a:p>
            <a:p>
              <a:r>
                <a:rPr lang="en-US" sz="1200" dirty="0"/>
                <a:t>Challenges = dimensions/new design</a:t>
              </a:r>
              <a:endParaRPr lang="en-GB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5A53A9-1EC5-4991-A519-9F0B7B724506}"/>
                </a:ext>
              </a:extLst>
            </p:cNvPr>
            <p:cNvSpPr txBox="1"/>
            <p:nvPr/>
          </p:nvSpPr>
          <p:spPr>
            <a:xfrm>
              <a:off x="5402647" y="4366680"/>
              <a:ext cx="1406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Courtesy B. Ogier</a:t>
              </a:r>
              <a:endParaRPr lang="en-GB" sz="1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C6D0E2-123D-4271-B9FB-E40127394618}"/>
              </a:ext>
            </a:extLst>
          </p:cNvPr>
          <p:cNvSpPr txBox="1"/>
          <p:nvPr/>
        </p:nvSpPr>
        <p:spPr>
          <a:xfrm>
            <a:off x="6750001" y="21333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1F3F7A-5AFC-4679-832E-A75535584158}"/>
              </a:ext>
            </a:extLst>
          </p:cNvPr>
          <p:cNvSpPr txBox="1"/>
          <p:nvPr/>
        </p:nvSpPr>
        <p:spPr>
          <a:xfrm>
            <a:off x="6625621" y="1890769"/>
            <a:ext cx="1835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HTS source for BM18</a:t>
            </a:r>
            <a:endParaRPr lang="en-GB" sz="1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F0634E-2999-4376-85C0-C921B2CBB1FC}"/>
              </a:ext>
            </a:extLst>
          </p:cNvPr>
          <p:cNvGrpSpPr/>
          <p:nvPr/>
        </p:nvGrpSpPr>
        <p:grpSpPr>
          <a:xfrm>
            <a:off x="2592431" y="1275585"/>
            <a:ext cx="3423240" cy="2609832"/>
            <a:chOff x="2486260" y="1677716"/>
            <a:chExt cx="3423240" cy="260983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57DB4B-62EA-42B8-8DC0-16A2450BF8EF}"/>
                </a:ext>
              </a:extLst>
            </p:cNvPr>
            <p:cNvGrpSpPr/>
            <p:nvPr/>
          </p:nvGrpSpPr>
          <p:grpSpPr>
            <a:xfrm>
              <a:off x="2486260" y="1677716"/>
              <a:ext cx="3170212" cy="2379962"/>
              <a:chOff x="5815684" y="956809"/>
              <a:chExt cx="3170212" cy="237996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3507C75-C7FF-4BDA-ACD0-0BF4F7D588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98" t="20716" r="26583" b="16476"/>
              <a:stretch/>
            </p:blipFill>
            <p:spPr>
              <a:xfrm>
                <a:off x="6262187" y="956809"/>
                <a:ext cx="2460060" cy="2379962"/>
              </a:xfrm>
              <a:prstGeom prst="rect">
                <a:avLst/>
              </a:prstGeom>
            </p:spPr>
          </p:pic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118ACC5-531B-41AA-8334-DCA1BB0766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53796" y="1806281"/>
                <a:ext cx="2832100" cy="793751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2FF76F1-BE87-48A0-8B98-CAB4C01F254F}"/>
                      </a:ext>
                    </a:extLst>
                  </p:cNvPr>
                  <p:cNvSpPr txBox="1"/>
                  <p:nvPr/>
                </p:nvSpPr>
                <p:spPr>
                  <a:xfrm>
                    <a:off x="5815684" y="2345379"/>
                    <a:ext cx="3216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2FF76F1-BE87-48A0-8B98-CAB4C01F25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5684" y="2345379"/>
                    <a:ext cx="321691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434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0EC635-95FD-46BB-9E42-215C25106696}"/>
                </a:ext>
              </a:extLst>
            </p:cNvPr>
            <p:cNvSpPr txBox="1"/>
            <p:nvPr/>
          </p:nvSpPr>
          <p:spPr>
            <a:xfrm>
              <a:off x="2516776" y="4010549"/>
              <a:ext cx="3392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Challenges : T=65K/HTS coil in vacuum design</a:t>
              </a:r>
              <a:endParaRPr lang="en-GB" sz="12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3CD0A55-717A-460A-AD13-E291625B4F2D}"/>
              </a:ext>
            </a:extLst>
          </p:cNvPr>
          <p:cNvSpPr txBox="1"/>
          <p:nvPr/>
        </p:nvSpPr>
        <p:spPr>
          <a:xfrm>
            <a:off x="6620403" y="2262227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Booster upgrade</a:t>
            </a:r>
            <a:endParaRPr lang="en-GB" sz="12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EC6F9-2076-47B7-BA1A-CE28DCE63A18}"/>
              </a:ext>
            </a:extLst>
          </p:cNvPr>
          <p:cNvGrpSpPr/>
          <p:nvPr/>
        </p:nvGrpSpPr>
        <p:grpSpPr>
          <a:xfrm>
            <a:off x="1785401" y="1523057"/>
            <a:ext cx="5149331" cy="2404187"/>
            <a:chOff x="4055604" y="1239993"/>
            <a:chExt cx="5149331" cy="240418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DF5FBE8-520E-4EAD-89FB-7A01470FE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50" y="1239993"/>
              <a:ext cx="3899801" cy="2313183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B22D3C0-03AA-4376-BEC9-75FFEEEE7943}"/>
                </a:ext>
              </a:extLst>
            </p:cNvPr>
            <p:cNvSpPr/>
            <p:nvPr/>
          </p:nvSpPr>
          <p:spPr>
            <a:xfrm>
              <a:off x="4055604" y="3367181"/>
              <a:ext cx="514933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Challenges : manufacture follow up and installation of 18 quadrupoles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52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BBCA-6631-4046-84F9-89B49F92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17B5FE-006D-440C-830C-D1946A939F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9EAB1-CB4E-4E59-84F9-37FAD7DDD3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B73AC-534A-4FC4-AD1B-82E1152B9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1849388"/>
            <a:ext cx="8388424" cy="2139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91BE7-E36B-452C-938C-D346E6A228C5}"/>
              </a:ext>
            </a:extLst>
          </p:cNvPr>
          <p:cNvSpPr txBox="1"/>
          <p:nvPr/>
        </p:nvSpPr>
        <p:spPr>
          <a:xfrm>
            <a:off x="2843808" y="4271424"/>
            <a:ext cx="33329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Jira project 2025 = 1500 days</a:t>
            </a:r>
          </a:p>
          <a:p>
            <a:r>
              <a:rPr lang="en-US" dirty="0"/>
              <a:t>Jira project 2026 = 2000 days</a:t>
            </a:r>
          </a:p>
          <a:p>
            <a:r>
              <a:rPr lang="en-US" dirty="0"/>
              <a:t>MEG capacity = 1900 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16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6848-9BCA-4C27-BA16-230B4535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167C6-325E-458F-A67F-E87968ABE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8B957-2578-4575-803E-0932BBF9B8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A5863-C42F-4CE3-93CF-5B6475E2D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697260"/>
            <a:ext cx="4340461" cy="45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30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3C37-47BC-4507-971D-4C8BFCCB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FC2BAC-2EE0-44C4-8641-127ED51D4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22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09AEF-3249-4804-8CC7-F743B2B97E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1ED20-FC22-43F2-BDC0-194600051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03" y="958762"/>
            <a:ext cx="7660266" cy="40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0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E101-E7CF-45CD-B4AF-020EAA60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Machine Projects Portfolio and technical CHALLENGES </a:t>
            </a:r>
            <a:r>
              <a:rPr lang="en-GB" dirty="0">
                <a:solidFill>
                  <a:schemeClr val="accent1"/>
                </a:solidFill>
              </a:rPr>
              <a:t>challenges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8E5DC-188F-4AEB-B05B-5285D6D79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C57BE-56DA-4220-BF5D-A1CCA88FCD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71B9A6-B8A8-4A25-87A7-F5891BDE979A}"/>
              </a:ext>
            </a:extLst>
          </p:cNvPr>
          <p:cNvSpPr/>
          <p:nvPr/>
        </p:nvSpPr>
        <p:spPr>
          <a:xfrm>
            <a:off x="3347864" y="2400727"/>
            <a:ext cx="2250151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EBS machine</a:t>
            </a:r>
          </a:p>
          <a:p>
            <a:pPr algn="ctr"/>
            <a:r>
              <a:rPr lang="en-US" dirty="0"/>
              <a:t>ASD projects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5F1AC8-2602-4EEF-A863-B2F46BD0EF63}"/>
              </a:ext>
            </a:extLst>
          </p:cNvPr>
          <p:cNvGrpSpPr/>
          <p:nvPr/>
        </p:nvGrpSpPr>
        <p:grpSpPr>
          <a:xfrm>
            <a:off x="5554962" y="983901"/>
            <a:ext cx="2847729" cy="1215224"/>
            <a:chOff x="5554962" y="983901"/>
            <a:chExt cx="2847729" cy="1215224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2BCB51E-4261-4079-A425-27D39C6D8C03}"/>
                </a:ext>
              </a:extLst>
            </p:cNvPr>
            <p:cNvSpPr/>
            <p:nvPr/>
          </p:nvSpPr>
          <p:spPr>
            <a:xfrm rot="19125377">
              <a:off x="5554962" y="1767077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BAB0F2-EA43-420A-8D74-6AA0B3B75FFF}"/>
                </a:ext>
              </a:extLst>
            </p:cNvPr>
            <p:cNvSpPr txBox="1"/>
            <p:nvPr/>
          </p:nvSpPr>
          <p:spPr>
            <a:xfrm>
              <a:off x="6922799" y="983901"/>
              <a:ext cx="147989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IDM projects</a:t>
              </a:r>
              <a:endParaRPr lang="en-GB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890EF5-DBC9-449F-B91D-0660A9CB9CB0}"/>
              </a:ext>
            </a:extLst>
          </p:cNvPr>
          <p:cNvSpPr txBox="1"/>
          <p:nvPr/>
        </p:nvSpPr>
        <p:spPr>
          <a:xfrm>
            <a:off x="6613579" y="1437335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New generation of revolver </a:t>
            </a:r>
          </a:p>
          <a:p>
            <a:pPr algn="ctr"/>
            <a:r>
              <a:rPr lang="en-US" sz="1200" dirty="0"/>
              <a:t>in vacuum undulator 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C6D0E2-123D-4271-B9FB-E40127394618}"/>
              </a:ext>
            </a:extLst>
          </p:cNvPr>
          <p:cNvSpPr txBox="1"/>
          <p:nvPr/>
        </p:nvSpPr>
        <p:spPr>
          <a:xfrm>
            <a:off x="6750001" y="21333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1F3F7A-5AFC-4679-832E-A75535584158}"/>
              </a:ext>
            </a:extLst>
          </p:cNvPr>
          <p:cNvSpPr txBox="1"/>
          <p:nvPr/>
        </p:nvSpPr>
        <p:spPr>
          <a:xfrm>
            <a:off x="6625621" y="1890769"/>
            <a:ext cx="1835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HTS source for BM18</a:t>
            </a:r>
            <a:endParaRPr lang="en-GB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CD0A55-717A-460A-AD13-E291625B4F2D}"/>
              </a:ext>
            </a:extLst>
          </p:cNvPr>
          <p:cNvSpPr txBox="1"/>
          <p:nvPr/>
        </p:nvSpPr>
        <p:spPr>
          <a:xfrm>
            <a:off x="6642042" y="2262227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Booster upgrade</a:t>
            </a:r>
            <a:endParaRPr lang="en-GB" sz="12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01AD88-92C8-413E-BF57-59A8BB678EBA}"/>
              </a:ext>
            </a:extLst>
          </p:cNvPr>
          <p:cNvGrpSpPr/>
          <p:nvPr/>
        </p:nvGrpSpPr>
        <p:grpSpPr>
          <a:xfrm>
            <a:off x="404780" y="966802"/>
            <a:ext cx="2982301" cy="1187231"/>
            <a:chOff x="3684356" y="636975"/>
            <a:chExt cx="2982301" cy="1187231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21BADF6C-4538-44C2-8CA4-5E2350E17308}"/>
                </a:ext>
              </a:extLst>
            </p:cNvPr>
            <p:cNvSpPr/>
            <p:nvPr/>
          </p:nvSpPr>
          <p:spPr>
            <a:xfrm rot="12913786">
              <a:off x="5581930" y="1392158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D85180-49AE-4A4C-8D13-23F3DD31511B}"/>
                </a:ext>
              </a:extLst>
            </p:cNvPr>
            <p:cNvSpPr txBox="1"/>
            <p:nvPr/>
          </p:nvSpPr>
          <p:spPr>
            <a:xfrm>
              <a:off x="3684356" y="636975"/>
              <a:ext cx="195438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Injection upgrade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9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E2A7-9979-4AC6-AA71-27ED1C0F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Projects Portfolio and technical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6D603-33F8-45B2-B3C2-6E94DC404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7C116-38A1-4227-B2DA-E5D9CC9985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1D506-C731-4DCC-B9B6-125B7B95FDFB}"/>
              </a:ext>
            </a:extLst>
          </p:cNvPr>
          <p:cNvGrpSpPr/>
          <p:nvPr/>
        </p:nvGrpSpPr>
        <p:grpSpPr>
          <a:xfrm>
            <a:off x="630001" y="980276"/>
            <a:ext cx="7720071" cy="4065039"/>
            <a:chOff x="1789043" y="1068876"/>
            <a:chExt cx="9098600" cy="44997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F0BB68-8224-43A6-AF56-F111E6DBC194}"/>
                </a:ext>
              </a:extLst>
            </p:cNvPr>
            <p:cNvGrpSpPr/>
            <p:nvPr/>
          </p:nvGrpSpPr>
          <p:grpSpPr>
            <a:xfrm>
              <a:off x="1789043" y="1068876"/>
              <a:ext cx="9098600" cy="4499769"/>
              <a:chOff x="284747" y="599934"/>
              <a:chExt cx="11956380" cy="610686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9119B4D-D150-4DC6-800B-AA461C403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4747" y="1843176"/>
                <a:ext cx="11622505" cy="3341709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FAD49B7-F97D-4BC0-BC32-0A775D693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010" y="4470793"/>
                <a:ext cx="3868853" cy="223600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EE2016-E608-431A-BB2E-472BA67D9AFB}"/>
                  </a:ext>
                </a:extLst>
              </p:cNvPr>
              <p:cNvSpPr txBox="1"/>
              <p:nvPr/>
            </p:nvSpPr>
            <p:spPr>
              <a:xfrm>
                <a:off x="1475145" y="599934"/>
                <a:ext cx="10765982" cy="1243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97280"/>
                <a:r>
                  <a:rPr lang="en-US" sz="1200" b="1" dirty="0">
                    <a:solidFill>
                      <a:srgbClr val="0098D4"/>
                    </a:solidFill>
                    <a:latin typeface="Arial"/>
                  </a:rPr>
                  <a:t>Fully transparent off-axis injection is possible using non-linear kicker (NLK) injection:</a:t>
                </a:r>
              </a:p>
              <a:p>
                <a:pPr marL="342900" indent="-342900" defTabSz="109728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</a:rPr>
                  <a:t>Operating at MAXIV and SIRIUS: </a:t>
                </a:r>
                <a:r>
                  <a:rPr lang="en-US" sz="1200" b="1" dirty="0">
                    <a:solidFill>
                      <a:srgbClr val="51A026"/>
                    </a:solidFill>
                    <a:latin typeface="Arial"/>
                  </a:rPr>
                  <a:t>demonstrated method</a:t>
                </a:r>
              </a:p>
              <a:p>
                <a:pPr marL="342900" indent="-342900" defTabSz="109728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rgbClr val="51A026"/>
                    </a:solidFill>
                    <a:latin typeface="Arial"/>
                  </a:rPr>
                  <a:t>Zero field and gradient seen by stored beam</a:t>
                </a:r>
              </a:p>
              <a:p>
                <a:pPr marL="342900" indent="-342900" defTabSz="109728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rgbClr val="ED7703"/>
                    </a:solidFill>
                    <a:latin typeface="Arial"/>
                  </a:rPr>
                  <a:t>Requires a full re-design of injection straight and end of TL2</a:t>
                </a:r>
              </a:p>
              <a:p>
                <a:pPr marL="342900" indent="-342900" defTabSz="109728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rgbClr val="ED7703"/>
                    </a:solidFill>
                    <a:latin typeface="Arial"/>
                  </a:rPr>
                  <a:t>NLK design and maintaining high efficiency challenging</a:t>
                </a:r>
                <a:endParaRPr lang="en-US" sz="1200" b="1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F54B66-7D5F-4EF6-A30E-741B4D884406}"/>
                </a:ext>
              </a:extLst>
            </p:cNvPr>
            <p:cNvSpPr txBox="1"/>
            <p:nvPr/>
          </p:nvSpPr>
          <p:spPr>
            <a:xfrm>
              <a:off x="5608428" y="4612643"/>
              <a:ext cx="48193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Challenges = full re-design of injection and end of TL2 + NLK design</a:t>
              </a:r>
              <a:endParaRPr lang="en-GB" sz="1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C507A-6C42-49C7-9077-18BD5000FFD8}"/>
                </a:ext>
              </a:extLst>
            </p:cNvPr>
            <p:cNvSpPr txBox="1"/>
            <p:nvPr/>
          </p:nvSpPr>
          <p:spPr>
            <a:xfrm>
              <a:off x="8631820" y="5140863"/>
              <a:ext cx="1758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Courtesy = T. </a:t>
              </a:r>
              <a:r>
                <a:rPr lang="en-US" sz="1200" dirty="0" err="1"/>
                <a:t>Brochard</a:t>
              </a:r>
              <a:endParaRPr lang="en-GB" sz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8B434A-105B-47D5-B01A-1FF623936A3F}"/>
              </a:ext>
            </a:extLst>
          </p:cNvPr>
          <p:cNvGrpSpPr/>
          <p:nvPr/>
        </p:nvGrpSpPr>
        <p:grpSpPr>
          <a:xfrm>
            <a:off x="1181137" y="1237818"/>
            <a:ext cx="6598587" cy="2927353"/>
            <a:chOff x="1181137" y="1237818"/>
            <a:chExt cx="6598587" cy="292735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AC2680-C590-480F-8048-6D7F191B7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1137" y="1237818"/>
              <a:ext cx="6568535" cy="292735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BC8A8E-0F96-4D27-86CF-BC67E7C7484A}"/>
                </a:ext>
              </a:extLst>
            </p:cNvPr>
            <p:cNvSpPr txBox="1"/>
            <p:nvPr/>
          </p:nvSpPr>
          <p:spPr>
            <a:xfrm>
              <a:off x="5973845" y="3850863"/>
              <a:ext cx="1805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D. </a:t>
              </a:r>
              <a:r>
                <a:rPr lang="en-US" sz="1200" dirty="0" err="1"/>
                <a:t>Baboulin</a:t>
              </a:r>
              <a:r>
                <a:rPr lang="en-US" sz="1200" dirty="0"/>
                <a:t>/T. </a:t>
              </a:r>
              <a:r>
                <a:rPr lang="en-US" sz="1200" dirty="0" err="1"/>
                <a:t>Brochard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59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E101-E7CF-45CD-B4AF-020EAA60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Machine Projects Portfolio and technical CHALLENGES </a:t>
            </a:r>
            <a:r>
              <a:rPr lang="en-GB" dirty="0">
                <a:solidFill>
                  <a:schemeClr val="accent1"/>
                </a:solidFill>
              </a:rPr>
              <a:t>challenges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8E5DC-188F-4AEB-B05B-5285D6D79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C57BE-56DA-4220-BF5D-A1CCA88FCD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71B9A6-B8A8-4A25-87A7-F5891BDE979A}"/>
              </a:ext>
            </a:extLst>
          </p:cNvPr>
          <p:cNvSpPr/>
          <p:nvPr/>
        </p:nvSpPr>
        <p:spPr>
          <a:xfrm>
            <a:off x="3347864" y="2400727"/>
            <a:ext cx="2250151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EBS machine</a:t>
            </a:r>
          </a:p>
          <a:p>
            <a:pPr algn="ctr"/>
            <a:r>
              <a:rPr lang="en-US" dirty="0"/>
              <a:t>ASD projects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5F1AC8-2602-4EEF-A863-B2F46BD0EF63}"/>
              </a:ext>
            </a:extLst>
          </p:cNvPr>
          <p:cNvGrpSpPr/>
          <p:nvPr/>
        </p:nvGrpSpPr>
        <p:grpSpPr>
          <a:xfrm>
            <a:off x="5554962" y="983901"/>
            <a:ext cx="2847729" cy="1215224"/>
            <a:chOff x="5554962" y="983901"/>
            <a:chExt cx="2847729" cy="1215224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2BCB51E-4261-4079-A425-27D39C6D8C03}"/>
                </a:ext>
              </a:extLst>
            </p:cNvPr>
            <p:cNvSpPr/>
            <p:nvPr/>
          </p:nvSpPr>
          <p:spPr>
            <a:xfrm rot="19125377">
              <a:off x="5554962" y="1767077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BAB0F2-EA43-420A-8D74-6AA0B3B75FFF}"/>
                </a:ext>
              </a:extLst>
            </p:cNvPr>
            <p:cNvSpPr txBox="1"/>
            <p:nvPr/>
          </p:nvSpPr>
          <p:spPr>
            <a:xfrm>
              <a:off x="6922799" y="983901"/>
              <a:ext cx="147989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IDM projects</a:t>
              </a:r>
              <a:endParaRPr lang="en-GB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890EF5-DBC9-449F-B91D-0660A9CB9CB0}"/>
              </a:ext>
            </a:extLst>
          </p:cNvPr>
          <p:cNvSpPr txBox="1"/>
          <p:nvPr/>
        </p:nvSpPr>
        <p:spPr>
          <a:xfrm>
            <a:off x="6613579" y="1437335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New generation of revolver </a:t>
            </a:r>
          </a:p>
          <a:p>
            <a:pPr algn="ctr"/>
            <a:r>
              <a:rPr lang="en-US" sz="1200" dirty="0"/>
              <a:t>in vacuum undulator 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C6D0E2-123D-4271-B9FB-E40127394618}"/>
              </a:ext>
            </a:extLst>
          </p:cNvPr>
          <p:cNvSpPr txBox="1"/>
          <p:nvPr/>
        </p:nvSpPr>
        <p:spPr>
          <a:xfrm>
            <a:off x="6750001" y="21333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1F3F7A-5AFC-4679-832E-A75535584158}"/>
              </a:ext>
            </a:extLst>
          </p:cNvPr>
          <p:cNvSpPr txBox="1"/>
          <p:nvPr/>
        </p:nvSpPr>
        <p:spPr>
          <a:xfrm>
            <a:off x="6625621" y="1890769"/>
            <a:ext cx="1835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HTS source for BM18</a:t>
            </a:r>
            <a:endParaRPr lang="en-GB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CD0A55-717A-460A-AD13-E291625B4F2D}"/>
              </a:ext>
            </a:extLst>
          </p:cNvPr>
          <p:cNvSpPr txBox="1"/>
          <p:nvPr/>
        </p:nvSpPr>
        <p:spPr>
          <a:xfrm>
            <a:off x="6642042" y="2262227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Booster upgrade</a:t>
            </a:r>
            <a:endParaRPr lang="en-GB" sz="12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01AD88-92C8-413E-BF57-59A8BB678EBA}"/>
              </a:ext>
            </a:extLst>
          </p:cNvPr>
          <p:cNvGrpSpPr/>
          <p:nvPr/>
        </p:nvGrpSpPr>
        <p:grpSpPr>
          <a:xfrm>
            <a:off x="404780" y="966802"/>
            <a:ext cx="2982301" cy="1187231"/>
            <a:chOff x="3684356" y="636975"/>
            <a:chExt cx="2982301" cy="1187231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21BADF6C-4538-44C2-8CA4-5E2350E17308}"/>
                </a:ext>
              </a:extLst>
            </p:cNvPr>
            <p:cNvSpPr/>
            <p:nvPr/>
          </p:nvSpPr>
          <p:spPr>
            <a:xfrm rot="12913786">
              <a:off x="5581930" y="1392158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D85180-49AE-4A4C-8D13-23F3DD31511B}"/>
                </a:ext>
              </a:extLst>
            </p:cNvPr>
            <p:cNvSpPr txBox="1"/>
            <p:nvPr/>
          </p:nvSpPr>
          <p:spPr>
            <a:xfrm>
              <a:off x="3684356" y="636975"/>
              <a:ext cx="195438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Injection upgrade</a:t>
              </a:r>
              <a:endParaRPr lang="en-GB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DA6003-FF5E-4A0D-AFCE-DD9CAD1478EE}"/>
              </a:ext>
            </a:extLst>
          </p:cNvPr>
          <p:cNvGrpSpPr/>
          <p:nvPr/>
        </p:nvGrpSpPr>
        <p:grpSpPr>
          <a:xfrm>
            <a:off x="590728" y="3867912"/>
            <a:ext cx="2796353" cy="953510"/>
            <a:chOff x="590728" y="3867912"/>
            <a:chExt cx="2796353" cy="953510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D4AE68F-A94E-4AE6-A30C-E5D55CAF4E1C}"/>
                </a:ext>
              </a:extLst>
            </p:cNvPr>
            <p:cNvSpPr/>
            <p:nvPr/>
          </p:nvSpPr>
          <p:spPr>
            <a:xfrm rot="8253196">
              <a:off x="2302354" y="3867912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97278B-D1EA-4A57-8185-E5D0D3A62514}"/>
                </a:ext>
              </a:extLst>
            </p:cNvPr>
            <p:cNvSpPr txBox="1"/>
            <p:nvPr/>
          </p:nvSpPr>
          <p:spPr>
            <a:xfrm>
              <a:off x="590728" y="4452090"/>
              <a:ext cx="15824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COLD project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7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9187-2450-4434-A025-A757E746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Projects Portfolio and technical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5C4FCC-E5A6-49F9-A308-321385DD3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54551-BB30-4083-8088-995AD26DB8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5699E78-F703-4916-9E08-8622745B1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11760" y="1057300"/>
            <a:ext cx="5840795" cy="3423007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105482BE-FE59-4421-A581-A355880D5001}"/>
              </a:ext>
            </a:extLst>
          </p:cNvPr>
          <p:cNvSpPr/>
          <p:nvPr/>
        </p:nvSpPr>
        <p:spPr bwMode="auto">
          <a:xfrm>
            <a:off x="727200" y="1453124"/>
            <a:ext cx="1458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b="1" kern="0" dirty="0">
                <a:solidFill>
                  <a:srgbClr val="ED7703"/>
                </a:solidFill>
                <a:latin typeface="Arial"/>
                <a:cs typeface="Arial"/>
              </a:rPr>
              <a:t>C</a:t>
            </a:r>
            <a:r>
              <a:rPr lang="en-US" sz="1200" b="1" kern="0" baseline="30000" dirty="0">
                <a:solidFill>
                  <a:srgbClr val="ED7703"/>
                </a:solidFill>
                <a:latin typeface="Arial"/>
                <a:cs typeface="Arial"/>
              </a:rPr>
              <a:t>2 cold copper </a:t>
            </a:r>
            <a:endParaRPr sz="12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85800">
              <a:defRPr/>
            </a:pPr>
            <a:r>
              <a:rPr lang="en-US" sz="1200" b="1" kern="0" dirty="0">
                <a:solidFill>
                  <a:srgbClr val="ED7703"/>
                </a:solidFill>
                <a:latin typeface="Arial"/>
                <a:cs typeface="Arial"/>
              </a:rPr>
              <a:t>Operation </a:t>
            </a:r>
            <a:endParaRPr sz="12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85800">
              <a:defRPr/>
            </a:pPr>
            <a:r>
              <a:rPr lang="en-US" sz="1200" b="1" kern="0" dirty="0">
                <a:solidFill>
                  <a:srgbClr val="ED7703"/>
                </a:solidFill>
                <a:latin typeface="Arial"/>
                <a:cs typeface="Arial"/>
              </a:rPr>
              <a:t>Linac </a:t>
            </a:r>
            <a:endParaRPr sz="12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85800">
              <a:defRPr/>
            </a:pPr>
            <a:r>
              <a:rPr lang="en-US" sz="1200" b="1" kern="0" dirty="0">
                <a:solidFill>
                  <a:srgbClr val="ED7703"/>
                </a:solidFill>
                <a:latin typeface="Arial"/>
                <a:cs typeface="Arial"/>
              </a:rPr>
              <a:t>Demonstrator</a:t>
            </a:r>
            <a:endParaRPr lang="en-US" sz="1200" kern="0" dirty="0">
              <a:solidFill>
                <a:srgbClr val="ED7703"/>
              </a:solidFill>
              <a:latin typeface="Arial"/>
              <a:cs typeface="Arial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F287DE7-ABB1-45E3-A3E1-671BCC890D8C}"/>
              </a:ext>
            </a:extLst>
          </p:cNvPr>
          <p:cNvSpPr txBox="1"/>
          <p:nvPr/>
        </p:nvSpPr>
        <p:spPr bwMode="auto">
          <a:xfrm>
            <a:off x="611560" y="803384"/>
            <a:ext cx="1719565" cy="5078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700" b="1" kern="0" dirty="0">
                <a:solidFill>
                  <a:srgbClr val="0098D4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COLD</a:t>
            </a:r>
            <a:endParaRPr sz="135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552F976D-A337-4C03-BCC1-F939CE6D53AC}"/>
              </a:ext>
            </a:extLst>
          </p:cNvPr>
          <p:cNvSpPr txBox="1"/>
          <p:nvPr/>
        </p:nvSpPr>
        <p:spPr bwMode="auto">
          <a:xfrm>
            <a:off x="539552" y="2353444"/>
            <a:ext cx="14581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Arial"/>
              </a:rPr>
              <a:t>A demonstrator to prove </a:t>
            </a:r>
            <a:endParaRPr sz="12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85800"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cs typeface="Arial"/>
              </a:rPr>
              <a:t>high gradient cryogenic accelerating structures </a:t>
            </a:r>
            <a:endParaRPr sz="12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85800"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Arial"/>
              </a:rPr>
              <a:t>for users facility grade 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Arial"/>
              </a:rPr>
              <a:t>operation</a:t>
            </a:r>
            <a:endParaRPr sz="12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85800"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Arial"/>
              </a:rPr>
              <a:t>at low repetition rate.</a:t>
            </a:r>
            <a:endParaRPr sz="12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85800"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200" b="1" kern="0" dirty="0">
                <a:solidFill>
                  <a:prstClr val="black"/>
                </a:solidFill>
                <a:latin typeface="Arial"/>
                <a:cs typeface="Arial"/>
              </a:rPr>
              <a:t>pre-injector</a:t>
            </a:r>
            <a:r>
              <a:rPr lang="en-US" sz="1200" kern="0" dirty="0">
                <a:solidFill>
                  <a:prstClr val="black"/>
                </a:solidFill>
                <a:latin typeface="Arial"/>
                <a:cs typeface="Arial"/>
              </a:rPr>
              <a:t> of a new 6GeV linac.</a:t>
            </a:r>
            <a:endParaRPr sz="12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DD8B01-6DEE-401E-93C0-2C63740923DA}"/>
              </a:ext>
            </a:extLst>
          </p:cNvPr>
          <p:cNvSpPr txBox="1"/>
          <p:nvPr/>
        </p:nvSpPr>
        <p:spPr bwMode="auto">
          <a:xfrm>
            <a:off x="2915816" y="4591641"/>
            <a:ext cx="50193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/>
              <a:t>Challenges = collect 3D model of components from SLAC/INFN –</a:t>
            </a:r>
          </a:p>
          <a:p>
            <a:r>
              <a:rPr lang="en-US" sz="900" dirty="0"/>
              <a:t>Participate to the design of missing parts </a:t>
            </a:r>
          </a:p>
          <a:p>
            <a:r>
              <a:rPr lang="en-US" sz="900" dirty="0"/>
              <a:t>Integrate them in the existing building while maintaining current linac operations (maintenance)</a:t>
            </a:r>
          </a:p>
          <a:p>
            <a:r>
              <a:rPr lang="en-US" sz="900" dirty="0"/>
              <a:t>=&gt; </a:t>
            </a:r>
            <a:r>
              <a:rPr lang="en-US" sz="900" dirty="0">
                <a:highlight>
                  <a:srgbClr val="FF0000"/>
                </a:highlight>
              </a:rPr>
              <a:t>Provide the necessary data and inputs to perform radiation calculations for ASNR validation</a:t>
            </a:r>
            <a:endParaRPr lang="en-GB" sz="900" dirty="0">
              <a:highlight>
                <a:srgbClr val="FF00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28C4ED-4D0B-4ED3-8516-A401361DE254}"/>
              </a:ext>
            </a:extLst>
          </p:cNvPr>
          <p:cNvSpPr txBox="1"/>
          <p:nvPr/>
        </p:nvSpPr>
        <p:spPr>
          <a:xfrm>
            <a:off x="6727367" y="4133846"/>
            <a:ext cx="1983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= S. Liuzzo et al.</a:t>
            </a:r>
            <a:endParaRPr lang="en-GB" sz="1200" dirty="0"/>
          </a:p>
        </p:txBody>
      </p:sp>
      <p:pic>
        <p:nvPicPr>
          <p:cNvPr id="19" name="Content Placeholder 9">
            <a:extLst>
              <a:ext uri="{FF2B5EF4-FFF2-40B4-BE49-F238E27FC236}">
                <a16:creationId xmlns:a16="http://schemas.microsoft.com/office/drawing/2014/main" id="{4FFB39E9-EEE9-41F6-A8A0-5D1324202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gray">
          <a:xfrm>
            <a:off x="2429522" y="1862066"/>
            <a:ext cx="2842214" cy="1813474"/>
          </a:xfrm>
          <a:prstGeom prst="rect">
            <a:avLst/>
          </a:prstGeo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657EAC6B-BED3-4182-8398-08C6D5B4F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18034" y="1566614"/>
            <a:ext cx="3068719" cy="25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E101-E7CF-45CD-B4AF-020EAA60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Machine Projects Portfolio and technical </a:t>
            </a:r>
            <a:r>
              <a:rPr lang="en-GB" dirty="0" err="1"/>
              <a:t>CHALLENGES</a:t>
            </a:r>
            <a:r>
              <a:rPr lang="en-GB" dirty="0" err="1">
                <a:solidFill>
                  <a:schemeClr val="accent1"/>
                </a:solidFill>
              </a:rPr>
              <a:t>hallenges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8E5DC-188F-4AEB-B05B-5285D6D79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C57BE-56DA-4220-BF5D-A1CCA88FCD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ISDD DAY - 24th October – L. EYBERT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71B9A6-B8A8-4A25-87A7-F5891BDE979A}"/>
              </a:ext>
            </a:extLst>
          </p:cNvPr>
          <p:cNvSpPr/>
          <p:nvPr/>
        </p:nvSpPr>
        <p:spPr>
          <a:xfrm>
            <a:off x="3347864" y="2400727"/>
            <a:ext cx="2250151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EBS machine</a:t>
            </a:r>
          </a:p>
          <a:p>
            <a:pPr algn="ctr"/>
            <a:r>
              <a:rPr lang="en-US" dirty="0"/>
              <a:t>ASD projects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5F1AC8-2602-4EEF-A863-B2F46BD0EF63}"/>
              </a:ext>
            </a:extLst>
          </p:cNvPr>
          <p:cNvGrpSpPr/>
          <p:nvPr/>
        </p:nvGrpSpPr>
        <p:grpSpPr>
          <a:xfrm>
            <a:off x="5554962" y="983901"/>
            <a:ext cx="2847729" cy="1215224"/>
            <a:chOff x="5554962" y="983901"/>
            <a:chExt cx="2847729" cy="1215224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2BCB51E-4261-4079-A425-27D39C6D8C03}"/>
                </a:ext>
              </a:extLst>
            </p:cNvPr>
            <p:cNvSpPr/>
            <p:nvPr/>
          </p:nvSpPr>
          <p:spPr>
            <a:xfrm rot="19125377">
              <a:off x="5554962" y="1767077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BAB0F2-EA43-420A-8D74-6AA0B3B75FFF}"/>
                </a:ext>
              </a:extLst>
            </p:cNvPr>
            <p:cNvSpPr txBox="1"/>
            <p:nvPr/>
          </p:nvSpPr>
          <p:spPr>
            <a:xfrm>
              <a:off x="6922799" y="983901"/>
              <a:ext cx="147989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IDM projects</a:t>
              </a:r>
              <a:endParaRPr lang="en-GB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890EF5-DBC9-449F-B91D-0660A9CB9CB0}"/>
              </a:ext>
            </a:extLst>
          </p:cNvPr>
          <p:cNvSpPr txBox="1"/>
          <p:nvPr/>
        </p:nvSpPr>
        <p:spPr>
          <a:xfrm>
            <a:off x="6613579" y="1437335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New generation of revolver </a:t>
            </a:r>
          </a:p>
          <a:p>
            <a:pPr algn="ctr"/>
            <a:r>
              <a:rPr lang="en-US" sz="1200" dirty="0"/>
              <a:t>in vacuum undulator 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C6D0E2-123D-4271-B9FB-E40127394618}"/>
              </a:ext>
            </a:extLst>
          </p:cNvPr>
          <p:cNvSpPr txBox="1"/>
          <p:nvPr/>
        </p:nvSpPr>
        <p:spPr>
          <a:xfrm>
            <a:off x="6750001" y="21333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1F3F7A-5AFC-4679-832E-A75535584158}"/>
              </a:ext>
            </a:extLst>
          </p:cNvPr>
          <p:cNvSpPr txBox="1"/>
          <p:nvPr/>
        </p:nvSpPr>
        <p:spPr>
          <a:xfrm>
            <a:off x="6625621" y="1890769"/>
            <a:ext cx="1835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HTS source for BM18</a:t>
            </a:r>
            <a:endParaRPr lang="en-GB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CD0A55-717A-460A-AD13-E291625B4F2D}"/>
              </a:ext>
            </a:extLst>
          </p:cNvPr>
          <p:cNvSpPr txBox="1"/>
          <p:nvPr/>
        </p:nvSpPr>
        <p:spPr>
          <a:xfrm>
            <a:off x="6642042" y="2262227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US" sz="1200" dirty="0"/>
              <a:t>Booster upgrade</a:t>
            </a:r>
            <a:endParaRPr lang="en-GB" sz="12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01AD88-92C8-413E-BF57-59A8BB678EBA}"/>
              </a:ext>
            </a:extLst>
          </p:cNvPr>
          <p:cNvGrpSpPr/>
          <p:nvPr/>
        </p:nvGrpSpPr>
        <p:grpSpPr>
          <a:xfrm>
            <a:off x="404780" y="966802"/>
            <a:ext cx="2982301" cy="1187231"/>
            <a:chOff x="3684356" y="636975"/>
            <a:chExt cx="2982301" cy="1187231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21BADF6C-4538-44C2-8CA4-5E2350E17308}"/>
                </a:ext>
              </a:extLst>
            </p:cNvPr>
            <p:cNvSpPr/>
            <p:nvPr/>
          </p:nvSpPr>
          <p:spPr>
            <a:xfrm rot="12913786">
              <a:off x="5581930" y="1392158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D85180-49AE-4A4C-8D13-23F3DD31511B}"/>
                </a:ext>
              </a:extLst>
            </p:cNvPr>
            <p:cNvSpPr txBox="1"/>
            <p:nvPr/>
          </p:nvSpPr>
          <p:spPr>
            <a:xfrm>
              <a:off x="3684356" y="636975"/>
              <a:ext cx="195438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Injection upgrade</a:t>
              </a:r>
              <a:endParaRPr lang="en-GB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DA6003-FF5E-4A0D-AFCE-DD9CAD1478EE}"/>
              </a:ext>
            </a:extLst>
          </p:cNvPr>
          <p:cNvGrpSpPr/>
          <p:nvPr/>
        </p:nvGrpSpPr>
        <p:grpSpPr>
          <a:xfrm>
            <a:off x="590728" y="3867912"/>
            <a:ext cx="2796353" cy="1230509"/>
            <a:chOff x="590728" y="3867912"/>
            <a:chExt cx="2796353" cy="1230509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D4AE68F-A94E-4AE6-A30C-E5D55CAF4E1C}"/>
                </a:ext>
              </a:extLst>
            </p:cNvPr>
            <p:cNvSpPr/>
            <p:nvPr/>
          </p:nvSpPr>
          <p:spPr>
            <a:xfrm rot="8253196">
              <a:off x="2302354" y="3867912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97278B-D1EA-4A57-8185-E5D0D3A62514}"/>
                </a:ext>
              </a:extLst>
            </p:cNvPr>
            <p:cNvSpPr txBox="1"/>
            <p:nvPr/>
          </p:nvSpPr>
          <p:spPr>
            <a:xfrm>
              <a:off x="590728" y="4452090"/>
              <a:ext cx="184537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COLD project</a:t>
              </a:r>
            </a:p>
            <a:p>
              <a:r>
                <a:rPr lang="en-US" dirty="0"/>
                <a:t>= Linac upgrade</a:t>
              </a:r>
              <a:endParaRPr lang="en-GB" dirty="0"/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B0C16A2-D3E2-41CB-BFDA-11B8D4FDA03C}"/>
              </a:ext>
            </a:extLst>
          </p:cNvPr>
          <p:cNvSpPr/>
          <p:nvPr/>
        </p:nvSpPr>
        <p:spPr>
          <a:xfrm rot="2439671">
            <a:off x="5535018" y="3896138"/>
            <a:ext cx="1084727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9A3D57-6E23-47F4-BFA6-DB904E9286D5}"/>
              </a:ext>
            </a:extLst>
          </p:cNvPr>
          <p:cNvSpPr txBox="1"/>
          <p:nvPr/>
        </p:nvSpPr>
        <p:spPr>
          <a:xfrm>
            <a:off x="6922799" y="4452090"/>
            <a:ext cx="16850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 UPGRADE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F32-D64D-49B1-AF99-9F5DC65B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UPGRADE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D46EB-33E6-40B2-BF6F-BB6AF3887C8B}"/>
              </a:ext>
            </a:extLst>
          </p:cNvPr>
          <p:cNvSpPr txBox="1"/>
          <p:nvPr/>
        </p:nvSpPr>
        <p:spPr>
          <a:xfrm>
            <a:off x="2373506" y="988035"/>
            <a:ext cx="406233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=&gt; More power on FE components (slits, shutter)</a:t>
            </a:r>
            <a:endParaRPr lang="en-GB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EF43AE-0535-4308-B65A-F2B9A426087B}"/>
              </a:ext>
            </a:extLst>
          </p:cNvPr>
          <p:cNvGrpSpPr/>
          <p:nvPr/>
        </p:nvGrpSpPr>
        <p:grpSpPr>
          <a:xfrm>
            <a:off x="251520" y="1593901"/>
            <a:ext cx="8573846" cy="1698774"/>
            <a:chOff x="31751" y="3014663"/>
            <a:chExt cx="9133912" cy="1957388"/>
          </a:xfrm>
        </p:grpSpPr>
        <p:sp>
          <p:nvSpPr>
            <p:cNvPr id="10" name="AutoShape 52">
              <a:extLst>
                <a:ext uri="{FF2B5EF4-FFF2-40B4-BE49-F238E27FC236}">
                  <a16:creationId xmlns:a16="http://schemas.microsoft.com/office/drawing/2014/main" id="{B1488865-454B-4ADD-A591-60D08755E7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275" y="3054350"/>
              <a:ext cx="675322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03B67DC-EA65-4BB3-B627-3482C16EC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" y="3021013"/>
              <a:ext cx="1825625" cy="825500"/>
            </a:xfrm>
            <a:prstGeom prst="rect">
              <a:avLst/>
            </a:prstGeom>
            <a:solidFill>
              <a:srgbClr val="132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4374B8F8-4277-4E91-8ED2-A700676A7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726" y="3021013"/>
              <a:ext cx="1166813" cy="825500"/>
            </a:xfrm>
            <a:prstGeom prst="rect">
              <a:avLst/>
            </a:prstGeom>
            <a:solidFill>
              <a:srgbClr val="132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736F93CA-4A31-400B-8B47-EDE1CB4E1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538" y="3021013"/>
              <a:ext cx="1333500" cy="825500"/>
            </a:xfrm>
            <a:prstGeom prst="rect">
              <a:avLst/>
            </a:prstGeom>
            <a:solidFill>
              <a:srgbClr val="132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8A400392-965B-4F67-BADB-636C73FC0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8" y="3021013"/>
              <a:ext cx="1895475" cy="825500"/>
            </a:xfrm>
            <a:prstGeom prst="rect">
              <a:avLst/>
            </a:prstGeom>
            <a:solidFill>
              <a:srgbClr val="132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69B2E820-EBC7-4A5E-8D8E-C6BA3CD11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9513" y="3021013"/>
              <a:ext cx="2859088" cy="825500"/>
            </a:xfrm>
            <a:prstGeom prst="rect">
              <a:avLst/>
            </a:prstGeom>
            <a:solidFill>
              <a:srgbClr val="132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867879A4-3D52-4C81-B45B-37449D415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" y="3846513"/>
              <a:ext cx="1825625" cy="373063"/>
            </a:xfrm>
            <a:prstGeom prst="rect">
              <a:avLst/>
            </a:prstGeom>
            <a:solidFill>
              <a:srgbClr val="CC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BEAF300D-79AB-48BB-A071-C92F60CB8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726" y="3846513"/>
              <a:ext cx="1166813" cy="373063"/>
            </a:xfrm>
            <a:prstGeom prst="rect">
              <a:avLst/>
            </a:prstGeom>
            <a:solidFill>
              <a:srgbClr val="CC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CC2BBA97-5F28-4D1A-B0F2-5B52E9A61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538" y="3846513"/>
              <a:ext cx="1333500" cy="373063"/>
            </a:xfrm>
            <a:prstGeom prst="rect">
              <a:avLst/>
            </a:prstGeom>
            <a:solidFill>
              <a:srgbClr val="CC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EF8C7023-663C-4915-ADB1-C77B0EC53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8" y="3846513"/>
              <a:ext cx="1895475" cy="373063"/>
            </a:xfrm>
            <a:prstGeom prst="rect">
              <a:avLst/>
            </a:prstGeom>
            <a:solidFill>
              <a:srgbClr val="CC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F314E9D9-C5E3-45B2-B912-DA16C54F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9513" y="3846513"/>
              <a:ext cx="2859088" cy="373063"/>
            </a:xfrm>
            <a:prstGeom prst="rect">
              <a:avLst/>
            </a:prstGeom>
            <a:solidFill>
              <a:srgbClr val="CC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A1678865-9786-4DE4-AE1C-0B13B9BF4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" y="4219575"/>
              <a:ext cx="1825625" cy="373063"/>
            </a:xfrm>
            <a:prstGeom prst="rect">
              <a:avLst/>
            </a:prstGeom>
            <a:solidFill>
              <a:srgbClr val="E7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DFBCDFD7-71BA-4639-8FED-BD572ECC0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726" y="4219575"/>
              <a:ext cx="1166813" cy="373063"/>
            </a:xfrm>
            <a:prstGeom prst="rect">
              <a:avLst/>
            </a:prstGeom>
            <a:solidFill>
              <a:srgbClr val="E7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B8B9E389-F56E-4072-A1F9-5990DC89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538" y="4219575"/>
              <a:ext cx="1333500" cy="373063"/>
            </a:xfrm>
            <a:prstGeom prst="rect">
              <a:avLst/>
            </a:prstGeom>
            <a:solidFill>
              <a:srgbClr val="E7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923A7DCA-7ED1-4937-B5E6-AB9353C47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8" y="4219575"/>
              <a:ext cx="1895475" cy="373063"/>
            </a:xfrm>
            <a:prstGeom prst="rect">
              <a:avLst/>
            </a:prstGeom>
            <a:solidFill>
              <a:srgbClr val="E7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F36B0983-5297-462D-95CF-20C087203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9513" y="4219575"/>
              <a:ext cx="2859088" cy="373063"/>
            </a:xfrm>
            <a:prstGeom prst="rect">
              <a:avLst/>
            </a:prstGeom>
            <a:solidFill>
              <a:srgbClr val="E7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22777FD2-A14B-47D0-A23E-FCC695B79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1" y="4592638"/>
              <a:ext cx="1825625" cy="373063"/>
            </a:xfrm>
            <a:prstGeom prst="rect">
              <a:avLst/>
            </a:prstGeom>
            <a:solidFill>
              <a:srgbClr val="CC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FBE90866-2440-4CED-BFB2-A1D841116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726" y="4592638"/>
              <a:ext cx="1166813" cy="373063"/>
            </a:xfrm>
            <a:prstGeom prst="rect">
              <a:avLst/>
            </a:prstGeom>
            <a:solidFill>
              <a:srgbClr val="CC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7D868C51-F489-4625-9FF0-B839EC11A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538" y="4592638"/>
              <a:ext cx="1333500" cy="373063"/>
            </a:xfrm>
            <a:prstGeom prst="rect">
              <a:avLst/>
            </a:prstGeom>
            <a:solidFill>
              <a:srgbClr val="CC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6AF8670A-0A94-4BF3-86AE-C366A5E43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4038" y="4592638"/>
              <a:ext cx="1895475" cy="373063"/>
            </a:xfrm>
            <a:prstGeom prst="rect">
              <a:avLst/>
            </a:prstGeom>
            <a:solidFill>
              <a:srgbClr val="CC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584FAF6C-5BAB-4B58-87F4-D12317A7C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9513" y="4592638"/>
              <a:ext cx="2859088" cy="373063"/>
            </a:xfrm>
            <a:prstGeom prst="rect">
              <a:avLst/>
            </a:prstGeom>
            <a:solidFill>
              <a:srgbClr val="CC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BAAFAE50-9E2D-41F8-82B7-1D80A86C6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726" y="3014663"/>
              <a:ext cx="0" cy="195738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BAD5EEE9-15EA-4742-AFE6-6771F2D5B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0538" y="3014663"/>
              <a:ext cx="0" cy="195738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836F27F2-E35C-4F87-9AD2-2DCD4A036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4038" y="3014663"/>
              <a:ext cx="0" cy="195738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80B12154-C433-4519-8851-86747AE97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9513" y="3014663"/>
              <a:ext cx="0" cy="195738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14870507-BD94-4797-85CD-2E261B74B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1" y="3846513"/>
              <a:ext cx="9093200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1B6E655C-248D-49A1-A46F-2E3FDB3EB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1" y="4219575"/>
              <a:ext cx="909320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74428193-12E6-4BA1-A990-6E9F3941B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1" y="4592638"/>
              <a:ext cx="909320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14F19FDB-2E32-45E9-B1E1-6D6A84A30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1" y="3014663"/>
              <a:ext cx="0" cy="195738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F1BAAA20-E964-4BC8-9D84-EE6BB54BD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18601" y="3014663"/>
              <a:ext cx="0" cy="195738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0E904EFB-8984-41B0-A1C9-429B0D8AE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1" y="3021013"/>
              <a:ext cx="909320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D48F045C-B630-4DD1-A5C8-7377970A1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1" y="4965700"/>
              <a:ext cx="909320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EA04A24B-79F8-4E10-9FFD-F2F355B98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51" y="3079750"/>
              <a:ext cx="1726500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FFFFFF"/>
                  </a:solidFill>
                </a:rPr>
                <a:t>Insertion device </a:t>
              </a:r>
              <a:endParaRPr lang="en-US" altLang="en-US" dirty="0"/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F765BEB0-9076-47D7-A9DE-EE2E0B28D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51" y="3330575"/>
              <a:ext cx="741148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FFFFFF"/>
                  </a:solidFill>
                </a:rPr>
                <a:t>(length)</a:t>
              </a:r>
              <a:endParaRPr lang="en-US" altLang="en-US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2A50EF20-D6F1-408D-A7E7-6F08AD590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526" y="3079750"/>
              <a:ext cx="425221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FFFFFF"/>
                  </a:solidFill>
                </a:rPr>
                <a:t>Gap</a:t>
              </a:r>
              <a:endParaRPr lang="en-US" altLang="en-US" dirty="0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E7B66D9E-AA9E-4C6B-ADB7-03AC7D82D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851" y="3330575"/>
              <a:ext cx="512315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FFFFFF"/>
                  </a:solidFill>
                </a:rPr>
                <a:t>(mm)</a:t>
              </a:r>
              <a:endParaRPr lang="en-US" altLang="en-US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BD93662F-F823-4B9E-A51A-2E651FF41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476" y="3079750"/>
              <a:ext cx="1285022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FFFFFF"/>
                  </a:solidFill>
                </a:rPr>
                <a:t>Total Power </a:t>
              </a:r>
              <a:endParaRPr lang="en-US" altLang="en-US" dirty="0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E8B791F7-557A-4E18-BC3A-CF402A791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751" y="3330575"/>
              <a:ext cx="462791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FFFFFF"/>
                  </a:solidFill>
                </a:rPr>
                <a:t>(kW)</a:t>
              </a:r>
              <a:endParaRPr lang="en-US" altLang="en-US"/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B3C16CC6-F86D-4EFB-8B6D-DB10F7DC4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926" y="3079750"/>
              <a:ext cx="1897273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Power Density (in </a:t>
              </a:r>
              <a:endParaRPr lang="en-US" altLang="en-US"/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5C8DF4AC-67A4-4123-96A7-24B1DE90A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7676" y="3321051"/>
              <a:ext cx="693332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</a:rPr>
                <a:t>16.1m)</a:t>
              </a:r>
              <a:endParaRPr lang="en-US" altLang="en-US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4F81A261-F146-4447-90FF-9875DC378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701" y="3579813"/>
              <a:ext cx="901674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FFFFFF"/>
                  </a:solidFill>
                </a:rPr>
                <a:t>(W/mm2)</a:t>
              </a:r>
              <a:endParaRPr lang="en-US" alt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38571916-8BEC-4D01-B3A9-B7F6560AD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763" y="3089275"/>
              <a:ext cx="947782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FFFFFF"/>
                  </a:solidFill>
                </a:rPr>
                <a:t>Comment</a:t>
              </a:r>
              <a:endParaRPr lang="en-US" altLang="en-US"/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31962F90-17B9-4257-8ECA-41321F44A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51" y="3916363"/>
              <a:ext cx="1579637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</a:rPr>
                <a:t>CPMU16.4 (2m)</a:t>
              </a:r>
              <a:endParaRPr lang="en-US" altLang="en-US" dirty="0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C27AE820-E5A3-4910-B4F6-E6B71FD51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1" y="3916363"/>
              <a:ext cx="730902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5.0 mm</a:t>
              </a:r>
              <a:endParaRPr lang="en-US" altLang="en-US"/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965E691E-E183-484B-983F-FAB9225BF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1" y="3916363"/>
              <a:ext cx="425221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12.9</a:t>
              </a:r>
              <a:endParaRPr lang="en-US" altLang="en-US"/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B13E2D8E-3D41-4C8B-99F6-3832B0F30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3" y="3916363"/>
              <a:ext cx="484991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1545</a:t>
              </a:r>
              <a:endParaRPr lang="en-US" altLang="en-US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A0AE7EFB-06DA-46AB-B11D-1948BE609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763" y="3916363"/>
              <a:ext cx="2599142" cy="28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</a:rPr>
                <a:t>Installed and used on ID03</a:t>
              </a:r>
              <a:endParaRPr lang="en-US" altLang="en-US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47B9FBF-8CBA-47D8-A167-D7A3E0506F94}"/>
                </a:ext>
              </a:extLst>
            </p:cNvPr>
            <p:cNvGrpSpPr/>
            <p:nvPr/>
          </p:nvGrpSpPr>
          <p:grpSpPr>
            <a:xfrm>
              <a:off x="133351" y="4291013"/>
              <a:ext cx="8471485" cy="283705"/>
              <a:chOff x="133351" y="4291013"/>
              <a:chExt cx="8471485" cy="283705"/>
            </a:xfrm>
          </p:grpSpPr>
          <p:sp>
            <p:nvSpPr>
              <p:cNvPr id="64" name="Rectangle 51">
                <a:extLst>
                  <a:ext uri="{FF2B5EF4-FFF2-40B4-BE49-F238E27FC236}">
                    <a16:creationId xmlns:a16="http://schemas.microsoft.com/office/drawing/2014/main" id="{1FBBD43D-B546-4D39-B7EE-DD7198EA8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1" y="4291013"/>
                <a:ext cx="1579637" cy="283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>
                    <a:solidFill>
                      <a:srgbClr val="000000"/>
                    </a:solidFill>
                  </a:rPr>
                  <a:t>CPMU16.4 (2m)</a:t>
                </a:r>
                <a:endParaRPr lang="en-US" altLang="en-US" dirty="0"/>
              </a:p>
            </p:txBody>
          </p:sp>
          <p:sp>
            <p:nvSpPr>
              <p:cNvPr id="65" name="Rectangle 52">
                <a:extLst>
                  <a:ext uri="{FF2B5EF4-FFF2-40B4-BE49-F238E27FC236}">
                    <a16:creationId xmlns:a16="http://schemas.microsoft.com/office/drawing/2014/main" id="{1E1F5E60-ED3D-4998-9604-882F40DD9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351" y="4291013"/>
                <a:ext cx="730902" cy="283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>
                    <a:solidFill>
                      <a:srgbClr val="000000"/>
                    </a:solidFill>
                  </a:rPr>
                  <a:t>4.0 mm</a:t>
                </a:r>
                <a:endParaRPr lang="en-US" altLang="en-US" dirty="0"/>
              </a:p>
            </p:txBody>
          </p:sp>
          <p:sp>
            <p:nvSpPr>
              <p:cNvPr id="66" name="Rectangle 53">
                <a:extLst>
                  <a:ext uri="{FF2B5EF4-FFF2-40B4-BE49-F238E27FC236}">
                    <a16:creationId xmlns:a16="http://schemas.microsoft.com/office/drawing/2014/main" id="{AE5347DC-694D-46F3-BD06-311FA3F51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851" y="4291013"/>
                <a:ext cx="425221" cy="283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20.1</a:t>
                </a:r>
                <a:endParaRPr lang="en-US" altLang="en-US"/>
              </a:p>
            </p:txBody>
          </p:sp>
          <p:sp>
            <p:nvSpPr>
              <p:cNvPr id="67" name="Rectangle 54">
                <a:extLst>
                  <a:ext uri="{FF2B5EF4-FFF2-40B4-BE49-F238E27FC236}">
                    <a16:creationId xmlns:a16="http://schemas.microsoft.com/office/drawing/2014/main" id="{C762E94F-C0F9-4B81-AF4B-3E994B320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9763" y="4291013"/>
                <a:ext cx="484991" cy="283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>
                    <a:solidFill>
                      <a:srgbClr val="000000"/>
                    </a:solidFill>
                  </a:rPr>
                  <a:t>1947</a:t>
                </a:r>
                <a:endParaRPr lang="en-US" altLang="en-US" dirty="0"/>
              </a:p>
            </p:txBody>
          </p:sp>
          <p:sp>
            <p:nvSpPr>
              <p:cNvPr id="68" name="Rectangle 55">
                <a:extLst>
                  <a:ext uri="{FF2B5EF4-FFF2-40B4-BE49-F238E27FC236}">
                    <a16:creationId xmlns:a16="http://schemas.microsoft.com/office/drawing/2014/main" id="{3FCD859C-55FB-4D9A-97D9-BED63D21B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4763" y="4291013"/>
                <a:ext cx="522561" cy="283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>
                    <a:solidFill>
                      <a:srgbClr val="000000"/>
                    </a:solidFill>
                  </a:rPr>
                  <a:t>ID03 </a:t>
                </a:r>
                <a:endParaRPr lang="en-US" altLang="en-US" dirty="0"/>
              </a:p>
            </p:txBody>
          </p:sp>
          <p:sp>
            <p:nvSpPr>
              <p:cNvPr id="69" name="Rectangle 56">
                <a:extLst>
                  <a:ext uri="{FF2B5EF4-FFF2-40B4-BE49-F238E27FC236}">
                    <a16:creationId xmlns:a16="http://schemas.microsoft.com/office/drawing/2014/main" id="{FAF3872C-D0A5-40EC-986A-2F0740797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2126" y="4291013"/>
                <a:ext cx="73433" cy="283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-</a:t>
                </a:r>
                <a:endParaRPr lang="en-US" altLang="en-US"/>
              </a:p>
            </p:txBody>
          </p:sp>
          <p:sp>
            <p:nvSpPr>
              <p:cNvPr id="70" name="Rectangle 57">
                <a:extLst>
                  <a:ext uri="{FF2B5EF4-FFF2-40B4-BE49-F238E27FC236}">
                    <a16:creationId xmlns:a16="http://schemas.microsoft.com/office/drawing/2014/main" id="{4FE03937-604D-45B4-93C0-DD5877996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5951" y="4291013"/>
                <a:ext cx="1094646" cy="283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4mm (“mini</a:t>
                </a:r>
                <a:endParaRPr lang="en-US" altLang="en-US"/>
              </a:p>
            </p:txBody>
          </p:sp>
          <p:sp>
            <p:nvSpPr>
              <p:cNvPr id="71" name="Rectangle 58">
                <a:extLst>
                  <a:ext uri="{FF2B5EF4-FFF2-40B4-BE49-F238E27FC236}">
                    <a16:creationId xmlns:a16="http://schemas.microsoft.com/office/drawing/2014/main" id="{9BE8278E-3F56-433B-8ADD-B0B13AD96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6076" y="4291013"/>
                <a:ext cx="73433" cy="283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-</a:t>
                </a:r>
                <a:endParaRPr lang="en-US" altLang="en-US"/>
              </a:p>
            </p:txBody>
          </p:sp>
          <p:sp>
            <p:nvSpPr>
              <p:cNvPr id="72" name="Rectangle 59">
                <a:extLst>
                  <a:ext uri="{FF2B5EF4-FFF2-40B4-BE49-F238E27FC236}">
                    <a16:creationId xmlns:a16="http://schemas.microsoft.com/office/drawing/2014/main" id="{466CB13D-BCF7-437F-9B34-56C2BDD50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2751" y="4291013"/>
                <a:ext cx="572085" cy="283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>
                    <a:solidFill>
                      <a:srgbClr val="000000"/>
                    </a:solidFill>
                  </a:rPr>
                  <a:t>beta”)</a:t>
                </a:r>
                <a:endParaRPr lang="en-US" alt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EF2C283-075B-4C0A-85D8-9C8B35D03056}"/>
                </a:ext>
              </a:extLst>
            </p:cNvPr>
            <p:cNvGrpSpPr/>
            <p:nvPr/>
          </p:nvGrpSpPr>
          <p:grpSpPr>
            <a:xfrm>
              <a:off x="133351" y="4651375"/>
              <a:ext cx="9032312" cy="293231"/>
              <a:chOff x="133351" y="4651375"/>
              <a:chExt cx="9032312" cy="293231"/>
            </a:xfrm>
          </p:grpSpPr>
          <p:sp>
            <p:nvSpPr>
              <p:cNvPr id="59" name="Rectangle 60">
                <a:extLst>
                  <a:ext uri="{FF2B5EF4-FFF2-40B4-BE49-F238E27FC236}">
                    <a16:creationId xmlns:a16="http://schemas.microsoft.com/office/drawing/2014/main" id="{6E55AE27-4C48-42BD-90DE-781D509E3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1" y="4660901"/>
                <a:ext cx="1579637" cy="283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>
                    <a:solidFill>
                      <a:srgbClr val="000000"/>
                    </a:solidFill>
                  </a:rPr>
                  <a:t>CPMU20.5 (4m)</a:t>
                </a:r>
                <a:endParaRPr lang="en-US" altLang="en-US" dirty="0"/>
              </a:p>
            </p:txBody>
          </p:sp>
          <p:sp>
            <p:nvSpPr>
              <p:cNvPr id="60" name="Rectangle 61">
                <a:extLst>
                  <a:ext uri="{FF2B5EF4-FFF2-40B4-BE49-F238E27FC236}">
                    <a16:creationId xmlns:a16="http://schemas.microsoft.com/office/drawing/2014/main" id="{9704CBF8-85CA-4454-A930-749B65151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351" y="4660901"/>
                <a:ext cx="730902" cy="283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5.5 mm</a:t>
                </a:r>
                <a:endParaRPr lang="en-US" altLang="en-US"/>
              </a:p>
            </p:txBody>
          </p:sp>
          <p:sp>
            <p:nvSpPr>
              <p:cNvPr id="61" name="Rectangle 62">
                <a:extLst>
                  <a:ext uri="{FF2B5EF4-FFF2-40B4-BE49-F238E27FC236}">
                    <a16:creationId xmlns:a16="http://schemas.microsoft.com/office/drawing/2014/main" id="{447DE60E-177E-4EBC-A291-812F9D15E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851" y="4651375"/>
                <a:ext cx="425221" cy="283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b="1" dirty="0">
                    <a:solidFill>
                      <a:srgbClr val="FF0000"/>
                    </a:solidFill>
                  </a:rPr>
                  <a:t>29.6</a:t>
                </a:r>
                <a:endParaRPr lang="en-US" altLang="en-US" dirty="0"/>
              </a:p>
            </p:txBody>
          </p:sp>
          <p:sp>
            <p:nvSpPr>
              <p:cNvPr id="62" name="Rectangle 63">
                <a:extLst>
                  <a:ext uri="{FF2B5EF4-FFF2-40B4-BE49-F238E27FC236}">
                    <a16:creationId xmlns:a16="http://schemas.microsoft.com/office/drawing/2014/main" id="{23E3D2D6-3379-4120-8E74-164D1EC61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9763" y="4651375"/>
                <a:ext cx="484991" cy="283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F0000"/>
                    </a:solidFill>
                  </a:rPr>
                  <a:t>2716</a:t>
                </a:r>
                <a:endParaRPr lang="en-US" altLang="en-US"/>
              </a:p>
            </p:txBody>
          </p:sp>
          <p:sp>
            <p:nvSpPr>
              <p:cNvPr id="63" name="Rectangle 64">
                <a:extLst>
                  <a:ext uri="{FF2B5EF4-FFF2-40B4-BE49-F238E27FC236}">
                    <a16:creationId xmlns:a16="http://schemas.microsoft.com/office/drawing/2014/main" id="{573DA8FC-F583-4A8F-A591-B47E46F05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4763" y="4660901"/>
                <a:ext cx="2810900" cy="248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000000"/>
                    </a:solidFill>
                  </a:rPr>
                  <a:t>Plan for double CPMU ID20/ID14</a:t>
                </a:r>
                <a:endParaRPr lang="en-US" altLang="en-US" sz="1600" dirty="0"/>
              </a:p>
            </p:txBody>
          </p:sp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3603A40F-E46B-436E-8187-D91AA10FA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424226"/>
            <a:ext cx="5544616" cy="151095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D471-C113-47B2-9A7A-D8857C6F30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EIROforum IWG Workshop on Systems Engineering - 5&amp;6th Feb 2025 - L. EYBERT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BD05C-9C30-4220-9633-8500A584D3E2}"/>
              </a:ext>
            </a:extLst>
          </p:cNvPr>
          <p:cNvSpPr txBox="1"/>
          <p:nvPr/>
        </p:nvSpPr>
        <p:spPr>
          <a:xfrm>
            <a:off x="6562889" y="4471691"/>
            <a:ext cx="1633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P. </a:t>
            </a:r>
            <a:r>
              <a:rPr lang="en-US" sz="1200" dirty="0" err="1"/>
              <a:t>Brumund</a:t>
            </a:r>
            <a:endParaRPr lang="en-US" sz="1200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B36F4D09-9EE3-4EA6-AD0B-1DB018B93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198" y="1621960"/>
            <a:ext cx="4581038" cy="32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E101-E7CF-45CD-B4AF-020EAA60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BEAMLINE Projects Portfolio and technical </a:t>
            </a:r>
            <a:r>
              <a:rPr lang="en-GB" dirty="0" err="1"/>
              <a:t>CHALLENGES</a:t>
            </a:r>
            <a:r>
              <a:rPr lang="en-GB" dirty="0" err="1">
                <a:solidFill>
                  <a:schemeClr val="accent1"/>
                </a:solidFill>
              </a:rPr>
              <a:t>hallenges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8E5DC-188F-4AEB-B05B-5285D6D79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C57BE-56DA-4220-BF5D-A1CCA88FCD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ISDD DAY - 24th October – L. EYBERT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71B9A6-B8A8-4A25-87A7-F5891BDE979A}"/>
              </a:ext>
            </a:extLst>
          </p:cNvPr>
          <p:cNvSpPr/>
          <p:nvPr/>
        </p:nvSpPr>
        <p:spPr>
          <a:xfrm>
            <a:off x="3347864" y="2400727"/>
            <a:ext cx="2250151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BEAMLINES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5F1AC8-2602-4EEF-A863-B2F46BD0EF63}"/>
              </a:ext>
            </a:extLst>
          </p:cNvPr>
          <p:cNvGrpSpPr/>
          <p:nvPr/>
        </p:nvGrpSpPr>
        <p:grpSpPr>
          <a:xfrm>
            <a:off x="5652120" y="1115376"/>
            <a:ext cx="2695340" cy="1013937"/>
            <a:chOff x="5554962" y="1185188"/>
            <a:chExt cx="2695340" cy="1013937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2BCB51E-4261-4079-A425-27D39C6D8C03}"/>
                </a:ext>
              </a:extLst>
            </p:cNvPr>
            <p:cNvSpPr/>
            <p:nvPr/>
          </p:nvSpPr>
          <p:spPr>
            <a:xfrm rot="19125377">
              <a:off x="5554962" y="1767077"/>
              <a:ext cx="1084727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BAB0F2-EA43-420A-8D74-6AA0B3B75FFF}"/>
                </a:ext>
              </a:extLst>
            </p:cNvPr>
            <p:cNvSpPr txBox="1"/>
            <p:nvPr/>
          </p:nvSpPr>
          <p:spPr>
            <a:xfrm>
              <a:off x="6919938" y="1185188"/>
              <a:ext cx="133036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ID11 - TDR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C6D0E2-123D-4271-B9FB-E40127394618}"/>
              </a:ext>
            </a:extLst>
          </p:cNvPr>
          <p:cNvSpPr txBox="1"/>
          <p:nvPr/>
        </p:nvSpPr>
        <p:spPr>
          <a:xfrm>
            <a:off x="6750001" y="21333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D803C5-2491-4180-8AB1-94EC90ABD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86829"/>
            <a:ext cx="6895987" cy="25400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7EC8C9-2873-405B-AF59-BB8791C94FE4}"/>
              </a:ext>
            </a:extLst>
          </p:cNvPr>
          <p:cNvSpPr txBox="1"/>
          <p:nvPr/>
        </p:nvSpPr>
        <p:spPr>
          <a:xfrm>
            <a:off x="629105" y="4524470"/>
            <a:ext cx="76690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Challenges manage beam power = Source = 2*CPMU – 18 and 20,5 using the </a:t>
            </a:r>
            <a:r>
              <a:rPr lang="en-US" sz="1200" dirty="0">
                <a:solidFill>
                  <a:srgbClr val="FF0000"/>
                </a:solidFill>
              </a:rPr>
              <a:t>entire beam </a:t>
            </a:r>
            <a:r>
              <a:rPr lang="en-US" sz="1200" dirty="0"/>
              <a:t>&gt; </a:t>
            </a:r>
            <a:r>
              <a:rPr lang="en-US" sz="1200" dirty="0">
                <a:solidFill>
                  <a:srgbClr val="FF0000"/>
                </a:solidFill>
              </a:rPr>
              <a:t>2KW</a:t>
            </a:r>
          </a:p>
          <a:p>
            <a:r>
              <a:rPr lang="en-US" sz="1200" dirty="0">
                <a:solidFill>
                  <a:srgbClr val="FF0000"/>
                </a:solidFill>
              </a:rPr>
              <a:t>=&gt; Precise knowledge of power beam from the source to the sample, as well as the limits of each equipment</a:t>
            </a:r>
          </a:p>
          <a:p>
            <a:r>
              <a:rPr lang="en-US" sz="1200" dirty="0">
                <a:solidFill>
                  <a:srgbClr val="FF0000"/>
                </a:solidFill>
              </a:rPr>
              <a:t>=&gt; Re-design safety component such as photon absorber and use watch dog for other components</a:t>
            </a:r>
            <a:endParaRPr lang="en-GB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B42976-AEE6-4D55-B21B-739C3D4D1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28" y="739502"/>
            <a:ext cx="2292468" cy="2787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7716A-BFC5-4349-AFD9-3C73581DB2ED}"/>
              </a:ext>
            </a:extLst>
          </p:cNvPr>
          <p:cNvSpPr txBox="1"/>
          <p:nvPr/>
        </p:nvSpPr>
        <p:spPr>
          <a:xfrm>
            <a:off x="5599886" y="3572942"/>
            <a:ext cx="2319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= Joachim </a:t>
            </a:r>
            <a:r>
              <a:rPr lang="en-US" sz="1200" dirty="0" err="1"/>
              <a:t>Leonardon</a:t>
            </a:r>
            <a:endParaRPr lang="en-GB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D44537A-A7F3-4987-8175-0525B500F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832" y="739502"/>
            <a:ext cx="5649569" cy="389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3698</TotalTime>
  <Words>1292</Words>
  <Application>Microsoft Office PowerPoint</Application>
  <PresentationFormat>On-screen Show (16:10)</PresentationFormat>
  <Paragraphs>261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ITCOfficinaSans LT Book</vt:lpstr>
      <vt:lpstr>Symbol</vt:lpstr>
      <vt:lpstr>Wingdings</vt:lpstr>
      <vt:lpstr>wide-screen</vt:lpstr>
      <vt:lpstr>ISDD DAY – MEG CHALLENGES</vt:lpstr>
      <vt:lpstr>Machine Projects Portfolio and technical challenges</vt:lpstr>
      <vt:lpstr>Machine Projects Portfolio and technical CHALLENGES challenges</vt:lpstr>
      <vt:lpstr>Machine Projects Portfolio and technical CHALLENGES</vt:lpstr>
      <vt:lpstr>Machine Projects Portfolio and technical CHALLENGES challenges</vt:lpstr>
      <vt:lpstr>Machine Projects Portfolio and technical CHALLENGES</vt:lpstr>
      <vt:lpstr>Machine Projects Portfolio and technical CHALLENGEShallenges</vt:lpstr>
      <vt:lpstr>FE UPGRADE</vt:lpstr>
      <vt:lpstr>BEAMLINE Projects Portfolio and technical CHALLENGEShallenges</vt:lpstr>
      <vt:lpstr>BEAMLINE Projects Portfolio and technical CHALLENGEShallenges</vt:lpstr>
      <vt:lpstr>BEAMLINE Projects Portfolio and technical CHALLENGES - ID18hallenges</vt:lpstr>
      <vt:lpstr>BEAMLINE Projects Portfolio and technical CHALLENGEShallenges</vt:lpstr>
      <vt:lpstr>BEAMLINE Projects Portfolio and technical CHALLENGEShallenges</vt:lpstr>
      <vt:lpstr>BEAMLINE Projects Portfolio and technical CHALLENGEShallenges</vt:lpstr>
      <vt:lpstr>BEAMLINE Projects Portfolio and technical CHALLENGEShallenges</vt:lpstr>
      <vt:lpstr>STAFF CHALLENGES and CONCLUSION</vt:lpstr>
      <vt:lpstr>STAFF CHALLENGES and CONCLUSIONS</vt:lpstr>
      <vt:lpstr>STAFF CHALLENGES and CONCLUSION</vt:lpstr>
      <vt:lpstr>ISDD DAY – MEG CHALLENGES</vt:lpstr>
      <vt:lpstr>PowerPoint Presentation</vt:lpstr>
      <vt:lpstr>PowerPoint Presentation</vt:lpstr>
      <vt:lpstr>PowerPoint Presentation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EYBERT-BERARD Laurent</cp:lastModifiedBy>
  <cp:revision>449</cp:revision>
  <cp:lastPrinted>2021-05-17T08:24:34Z</cp:lastPrinted>
  <dcterms:created xsi:type="dcterms:W3CDTF">2014-01-17T08:20:57Z</dcterms:created>
  <dcterms:modified xsi:type="dcterms:W3CDTF">2025-10-24T04:14:02Z</dcterms:modified>
</cp:coreProperties>
</file>