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23" r:id="rId2"/>
    <p:sldId id="592" r:id="rId3"/>
    <p:sldId id="677" r:id="rId4"/>
    <p:sldId id="1956" r:id="rId5"/>
    <p:sldId id="1946" r:id="rId6"/>
    <p:sldId id="1947" r:id="rId7"/>
    <p:sldId id="1948" r:id="rId8"/>
    <p:sldId id="1950" r:id="rId9"/>
    <p:sldId id="1954" r:id="rId10"/>
    <p:sldId id="1951" r:id="rId11"/>
    <p:sldId id="1955" r:id="rId12"/>
    <p:sldId id="559" r:id="rId13"/>
    <p:sldId id="1953" r:id="rId14"/>
    <p:sldId id="1952" r:id="rId15"/>
    <p:sldId id="287" r:id="rId16"/>
  </p:sldIdLst>
  <p:sldSz cx="9144000" cy="5715000" type="screen16x10"/>
  <p:notesSz cx="9931400" cy="67945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692FCC-CEE9-4ABD-A0A5-C4A5A0CADADA}">
          <p14:sldIdLst>
            <p14:sldId id="523"/>
            <p14:sldId id="592"/>
            <p14:sldId id="677"/>
            <p14:sldId id="1956"/>
            <p14:sldId id="1946"/>
            <p14:sldId id="1947"/>
            <p14:sldId id="1948"/>
            <p14:sldId id="1950"/>
            <p14:sldId id="1954"/>
            <p14:sldId id="1951"/>
            <p14:sldId id="1955"/>
            <p14:sldId id="559"/>
          </p14:sldIdLst>
        </p14:section>
        <p14:section name="Backup slides" id="{D2418B11-2C99-48FC-974E-746D7ED80F90}">
          <p14:sldIdLst>
            <p14:sldId id="1953"/>
            <p14:sldId id="1952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28" userDrawn="1">
          <p15:clr>
            <a:srgbClr val="A4A3A4"/>
          </p15:clr>
        </p15:guide>
        <p15:guide id="2" orient="horz" pos="2254" userDrawn="1">
          <p15:clr>
            <a:srgbClr val="A4A3A4"/>
          </p15:clr>
        </p15:guide>
        <p15:guide id="3" orient="horz" pos="1709" userDrawn="1">
          <p15:clr>
            <a:srgbClr val="A4A3A4"/>
          </p15:clr>
        </p15:guide>
        <p15:guide id="4" orient="horz" pos="1891" userDrawn="1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FFFFFF"/>
    <a:srgbClr val="BF428A"/>
    <a:srgbClr val="BF42C6"/>
    <a:srgbClr val="359770"/>
    <a:srgbClr val="A43776"/>
    <a:srgbClr val="FDA349"/>
    <a:srgbClr val="002060"/>
    <a:srgbClr val="FF4747"/>
    <a:srgbClr val="1F3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18" autoAdjust="0"/>
    <p:restoredTop sz="69165" autoAdjust="0"/>
  </p:normalViewPr>
  <p:slideViewPr>
    <p:cSldViewPr showGuides="1">
      <p:cViewPr>
        <p:scale>
          <a:sx n="80" d="100"/>
          <a:sy n="80" d="100"/>
        </p:scale>
        <p:origin x="348" y="48"/>
      </p:cViewPr>
      <p:guideLst>
        <p:guide orient="horz" pos="1528"/>
        <p:guide orient="horz" pos="2254"/>
        <p:guide orient="horz" pos="1709"/>
        <p:guide orient="horz" pos="1891"/>
        <p:guide pos="2880"/>
        <p:guide pos="521"/>
        <p:guide pos="5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0"/>
    </p:cViewPr>
  </p:sorterViewPr>
  <p:notesViewPr>
    <p:cSldViewPr>
      <p:cViewPr varScale="1">
        <p:scale>
          <a:sx n="170" d="100"/>
          <a:sy n="170" d="100"/>
        </p:scale>
        <p:origin x="1464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ELIA\SELECTED-BEAMLINES\Synthesis-2020-2024%20-%20LOCATIONS%20-%20Data-Correcte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ELIA\SELECTED-BEAMLINES\Synthesis-2020-2024%20-%20LOCATIONS%20-%20DATA-CORRECTE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effectLst/>
              </a:rPr>
              <a:t>-ALL BEAMLINES -NB. ITEMS VS TYPE OF EQUIPMENT  -FROM 2020 TO 2024(HALF)</a:t>
            </a:r>
            <a:endParaRPr lang="en-US" sz="1200" dirty="0">
              <a:effectLst/>
            </a:endParaRPr>
          </a:p>
        </c:rich>
      </c:tx>
      <c:layout>
        <c:manualLayout>
          <c:xMode val="edge"/>
          <c:yMode val="edge"/>
          <c:x val="0.1880863695283288"/>
          <c:y val="1.8597041166820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2367741815861828E-2"/>
          <c:y val="7.1675128878709526E-2"/>
          <c:w val="0.95177118085480539"/>
          <c:h val="0.772089509758588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'data-T'!$B$19</c:f>
              <c:strCache>
                <c:ptCount val="1"/>
                <c:pt idx="0">
                  <c:v>NB.ITEMS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'data-T'!$A$20:$A$32</c:f>
              <c:strCache>
                <c:ptCount val="13"/>
                <c:pt idx="0">
                  <c:v>VACUUM</c:v>
                </c:pt>
                <c:pt idx="1">
                  <c:v>DIV_ELEC</c:v>
                </c:pt>
                <c:pt idx="2">
                  <c:v>SPECTROSCOPY</c:v>
                </c:pt>
                <c:pt idx="3">
                  <c:v>ELECTROMETERS</c:v>
                </c:pt>
                <c:pt idx="4">
                  <c:v>POSITIONNING</c:v>
                </c:pt>
                <c:pt idx="5">
                  <c:v>CHILLERS</c:v>
                </c:pt>
                <c:pt idx="6">
                  <c:v>OSCILLOSCOPES</c:v>
                </c:pt>
                <c:pt idx="7">
                  <c:v>POINT_DET</c:v>
                </c:pt>
                <c:pt idx="8">
                  <c:v>POWSUP_FUNCGEN</c:v>
                </c:pt>
                <c:pt idx="9">
                  <c:v>CCD</c:v>
                </c:pt>
                <c:pt idx="10">
                  <c:v>PIX_DET</c:v>
                </c:pt>
                <c:pt idx="11">
                  <c:v>HANDLING</c:v>
                </c:pt>
                <c:pt idx="12">
                  <c:v>X_RAY_GEN</c:v>
                </c:pt>
              </c:strCache>
            </c:strRef>
          </c:cat>
          <c:val>
            <c:numRef>
              <c:f>'data-T'!$B$20:$B$32</c:f>
              <c:numCache>
                <c:formatCode>General</c:formatCode>
                <c:ptCount val="13"/>
                <c:pt idx="0">
                  <c:v>295</c:v>
                </c:pt>
                <c:pt idx="1">
                  <c:v>206</c:v>
                </c:pt>
                <c:pt idx="2">
                  <c:v>184</c:v>
                </c:pt>
                <c:pt idx="3">
                  <c:v>136</c:v>
                </c:pt>
                <c:pt idx="4">
                  <c:v>89</c:v>
                </c:pt>
                <c:pt idx="5">
                  <c:v>86</c:v>
                </c:pt>
                <c:pt idx="6">
                  <c:v>57</c:v>
                </c:pt>
                <c:pt idx="7">
                  <c:v>56</c:v>
                </c:pt>
                <c:pt idx="8">
                  <c:v>40</c:v>
                </c:pt>
                <c:pt idx="9">
                  <c:v>30</c:v>
                </c:pt>
                <c:pt idx="10">
                  <c:v>26</c:v>
                </c:pt>
                <c:pt idx="11">
                  <c:v>17</c:v>
                </c:pt>
                <c:pt idx="1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B5-4B1B-A8C7-4B7762F9D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04031"/>
        <c:axId val="639333327"/>
      </c:barChart>
      <c:catAx>
        <c:axId val="526904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333327"/>
        <c:crosses val="autoZero"/>
        <c:auto val="1"/>
        <c:lblAlgn val="ctr"/>
        <c:lblOffset val="100"/>
        <c:noMultiLvlLbl val="0"/>
      </c:catAx>
      <c:valAx>
        <c:axId val="639333327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904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effectLst/>
              </a:rPr>
              <a:t>-ALL BEAMLINES -NB. ITEMS BY CATEGORY VS BEAMLINES  -FROM 2020 TO 2024(HALF)</a:t>
            </a:r>
            <a:endParaRPr lang="en-US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'data-2'!$G$51</c:f>
              <c:strCache>
                <c:ptCount val="1"/>
                <c:pt idx="0">
                  <c:v>ITEMS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'data-2'!$H$50:$J$50</c:f>
              <c:strCache>
                <c:ptCount val="3"/>
                <c:pt idx="0">
                  <c:v>MECHANICS</c:v>
                </c:pt>
                <c:pt idx="1">
                  <c:v>ELECTRONICS</c:v>
                </c:pt>
                <c:pt idx="2">
                  <c:v>Detectors-DU</c:v>
                </c:pt>
              </c:strCache>
            </c:strRef>
          </c:cat>
          <c:val>
            <c:numRef>
              <c:f>'data-2'!$H$51:$J$51</c:f>
              <c:numCache>
                <c:formatCode>General</c:formatCode>
                <c:ptCount val="3"/>
                <c:pt idx="0">
                  <c:v>489</c:v>
                </c:pt>
                <c:pt idx="1">
                  <c:v>303</c:v>
                </c:pt>
                <c:pt idx="2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D-4CF2-9119-00E18F232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1754655"/>
        <c:axId val="1250377023"/>
      </c:barChart>
      <c:catAx>
        <c:axId val="125175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377023"/>
        <c:crosses val="autoZero"/>
        <c:auto val="1"/>
        <c:lblAlgn val="ctr"/>
        <c:lblOffset val="100"/>
        <c:noMultiLvlLbl val="0"/>
      </c:catAx>
      <c:valAx>
        <c:axId val="1250377023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1754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B2B38-163E-4613-9139-E87860FF316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B4A701-BB4D-454E-9E24-C2F5DD4839F7}">
      <dgm:prSet phldrT="[Text]"/>
      <dgm:spPr/>
      <dgm:t>
        <a:bodyPr/>
        <a:lstStyle/>
        <a:p>
          <a:r>
            <a:rPr lang="en-US" dirty="0"/>
            <a:t>ADVICE TO USER ON EQUIPMENT SELECTION</a:t>
          </a:r>
        </a:p>
      </dgm:t>
    </dgm:pt>
    <dgm:pt modelId="{6EB86BAC-9A42-4CE9-BEFF-22427A3D5081}" type="parTrans" cxnId="{CAD4542D-9A50-4817-B2F2-79DE213C5A24}">
      <dgm:prSet/>
      <dgm:spPr/>
      <dgm:t>
        <a:bodyPr/>
        <a:lstStyle/>
        <a:p>
          <a:endParaRPr lang="en-US"/>
        </a:p>
      </dgm:t>
    </dgm:pt>
    <dgm:pt modelId="{56D162D9-8786-40F6-B4D4-95A6CB3FC200}" type="sibTrans" cxnId="{CAD4542D-9A50-4817-B2F2-79DE213C5A24}">
      <dgm:prSet/>
      <dgm:spPr/>
      <dgm:t>
        <a:bodyPr/>
        <a:lstStyle/>
        <a:p>
          <a:endParaRPr lang="en-US"/>
        </a:p>
      </dgm:t>
    </dgm:pt>
    <dgm:pt modelId="{443F3C53-70C1-4C5B-8FFD-C36D497F823E}">
      <dgm:prSet phldrT="[Text]"/>
      <dgm:spPr/>
      <dgm:t>
        <a:bodyPr/>
        <a:lstStyle/>
        <a:p>
          <a:r>
            <a:rPr lang="en-US" dirty="0"/>
            <a:t>LOAN CREATION</a:t>
          </a:r>
        </a:p>
      </dgm:t>
    </dgm:pt>
    <dgm:pt modelId="{B0F00ED7-7859-488C-96C2-D10BAF708E13}" type="parTrans" cxnId="{22E80775-57A1-42C4-8CCF-9ADB1C8983D7}">
      <dgm:prSet/>
      <dgm:spPr/>
      <dgm:t>
        <a:bodyPr/>
        <a:lstStyle/>
        <a:p>
          <a:endParaRPr lang="en-US"/>
        </a:p>
      </dgm:t>
    </dgm:pt>
    <dgm:pt modelId="{D800EBB7-A77A-4CEF-93FE-0786709C68A0}" type="sibTrans" cxnId="{22E80775-57A1-42C4-8CCF-9ADB1C8983D7}">
      <dgm:prSet/>
      <dgm:spPr/>
      <dgm:t>
        <a:bodyPr/>
        <a:lstStyle/>
        <a:p>
          <a:endParaRPr lang="en-US"/>
        </a:p>
      </dgm:t>
    </dgm:pt>
    <dgm:pt modelId="{F02F65D6-892E-4282-B510-3B21879D9AE6}">
      <dgm:prSet phldrT="[Text]"/>
      <dgm:spPr/>
      <dgm:t>
        <a:bodyPr/>
        <a:lstStyle/>
        <a:p>
          <a:r>
            <a:rPr lang="en-US" dirty="0"/>
            <a:t>TEST OF EQUIPMENT BEFORE LOAN</a:t>
          </a:r>
        </a:p>
      </dgm:t>
    </dgm:pt>
    <dgm:pt modelId="{17E63A60-D5C9-4AE0-BF00-B0A653CC61F3}" type="parTrans" cxnId="{46FABAF8-8DF2-4309-ACD9-23583E155C3E}">
      <dgm:prSet/>
      <dgm:spPr/>
      <dgm:t>
        <a:bodyPr/>
        <a:lstStyle/>
        <a:p>
          <a:endParaRPr lang="en-US"/>
        </a:p>
      </dgm:t>
    </dgm:pt>
    <dgm:pt modelId="{A50961D5-5E9D-4ABE-BC09-79B0A8867AD1}" type="sibTrans" cxnId="{46FABAF8-8DF2-4309-ACD9-23583E155C3E}">
      <dgm:prSet/>
      <dgm:spPr/>
      <dgm:t>
        <a:bodyPr/>
        <a:lstStyle/>
        <a:p>
          <a:endParaRPr lang="en-US"/>
        </a:p>
      </dgm:t>
    </dgm:pt>
    <dgm:pt modelId="{0D5423DF-5066-45CF-9BED-FD452B2C86F4}">
      <dgm:prSet phldrT="[Text]"/>
      <dgm:spPr/>
      <dgm:t>
        <a:bodyPr/>
        <a:lstStyle/>
        <a:p>
          <a:r>
            <a:rPr lang="en-US" dirty="0"/>
            <a:t>EQUIPMENT INSTALLATION ON BEAMLINE</a:t>
          </a:r>
        </a:p>
      </dgm:t>
    </dgm:pt>
    <dgm:pt modelId="{85367855-68F0-457C-8672-F99BC44753EA}" type="parTrans" cxnId="{CA82EA2C-B73C-47AD-826A-A9509D8F1840}">
      <dgm:prSet/>
      <dgm:spPr/>
      <dgm:t>
        <a:bodyPr/>
        <a:lstStyle/>
        <a:p>
          <a:endParaRPr lang="en-US"/>
        </a:p>
      </dgm:t>
    </dgm:pt>
    <dgm:pt modelId="{10D04FC7-D013-4D63-936E-952E4FD3FDA9}" type="sibTrans" cxnId="{CA82EA2C-B73C-47AD-826A-A9509D8F1840}">
      <dgm:prSet/>
      <dgm:spPr/>
      <dgm:t>
        <a:bodyPr/>
        <a:lstStyle/>
        <a:p>
          <a:endParaRPr lang="en-US"/>
        </a:p>
      </dgm:t>
    </dgm:pt>
    <dgm:pt modelId="{DE1AD0E9-450E-407D-9D30-4977783E6195}">
      <dgm:prSet phldrT="[Text]"/>
      <dgm:spPr/>
      <dgm:t>
        <a:bodyPr/>
        <a:lstStyle/>
        <a:p>
          <a:r>
            <a:rPr lang="en-US" dirty="0"/>
            <a:t>TEST OF EQUIPMENT AFTER LOAN</a:t>
          </a:r>
        </a:p>
      </dgm:t>
    </dgm:pt>
    <dgm:pt modelId="{2F516EF3-44B5-43ED-B9F5-F99E737E6047}" type="parTrans" cxnId="{88684287-E83E-474B-A528-97D1B072E2B3}">
      <dgm:prSet/>
      <dgm:spPr/>
      <dgm:t>
        <a:bodyPr/>
        <a:lstStyle/>
        <a:p>
          <a:endParaRPr lang="en-US"/>
        </a:p>
      </dgm:t>
    </dgm:pt>
    <dgm:pt modelId="{7EAC3FC2-7F05-43D3-BF01-00D1C42C47C8}" type="sibTrans" cxnId="{88684287-E83E-474B-A528-97D1B072E2B3}">
      <dgm:prSet/>
      <dgm:spPr/>
      <dgm:t>
        <a:bodyPr/>
        <a:lstStyle/>
        <a:p>
          <a:endParaRPr lang="en-US"/>
        </a:p>
      </dgm:t>
    </dgm:pt>
    <dgm:pt modelId="{8DDB7867-4AD7-4FCE-83C5-123F31DCE332}" type="pres">
      <dgm:prSet presAssocID="{F32B2B38-163E-4613-9139-E87860FF3168}" presName="Name0" presStyleCnt="0">
        <dgm:presLayoutVars>
          <dgm:dir/>
          <dgm:resizeHandles val="exact"/>
        </dgm:presLayoutVars>
      </dgm:prSet>
      <dgm:spPr/>
    </dgm:pt>
    <dgm:pt modelId="{2C61E11A-DA6E-4EC3-B736-BA75768BB73D}" type="pres">
      <dgm:prSet presAssocID="{F32B2B38-163E-4613-9139-E87860FF3168}" presName="cycle" presStyleCnt="0"/>
      <dgm:spPr/>
    </dgm:pt>
    <dgm:pt modelId="{91D6D007-1438-4905-AFEC-F80DB0C3E3BF}" type="pres">
      <dgm:prSet presAssocID="{36B4A701-BB4D-454E-9E24-C2F5DD4839F7}" presName="nodeFirstNode" presStyleLbl="node1" presStyleIdx="0" presStyleCnt="5">
        <dgm:presLayoutVars>
          <dgm:bulletEnabled val="1"/>
        </dgm:presLayoutVars>
      </dgm:prSet>
      <dgm:spPr/>
    </dgm:pt>
    <dgm:pt modelId="{421BDD2A-FDA6-40C5-8468-EA4B28E3F293}" type="pres">
      <dgm:prSet presAssocID="{56D162D9-8786-40F6-B4D4-95A6CB3FC200}" presName="sibTransFirstNode" presStyleLbl="bgShp" presStyleIdx="0" presStyleCnt="1"/>
      <dgm:spPr/>
    </dgm:pt>
    <dgm:pt modelId="{71DC6784-20E5-4EB0-9A24-314678660D2E}" type="pres">
      <dgm:prSet presAssocID="{443F3C53-70C1-4C5B-8FFD-C36D497F823E}" presName="nodeFollowingNodes" presStyleLbl="node1" presStyleIdx="1" presStyleCnt="5">
        <dgm:presLayoutVars>
          <dgm:bulletEnabled val="1"/>
        </dgm:presLayoutVars>
      </dgm:prSet>
      <dgm:spPr/>
    </dgm:pt>
    <dgm:pt modelId="{DDC9EFEE-E4C5-422F-A28B-9B9C2E8FCA05}" type="pres">
      <dgm:prSet presAssocID="{F02F65D6-892E-4282-B510-3B21879D9AE6}" presName="nodeFollowingNodes" presStyleLbl="node1" presStyleIdx="2" presStyleCnt="5">
        <dgm:presLayoutVars>
          <dgm:bulletEnabled val="1"/>
        </dgm:presLayoutVars>
      </dgm:prSet>
      <dgm:spPr/>
    </dgm:pt>
    <dgm:pt modelId="{604CD60D-7111-4E85-94D0-E23134985FE6}" type="pres">
      <dgm:prSet presAssocID="{0D5423DF-5066-45CF-9BED-FD452B2C86F4}" presName="nodeFollowingNodes" presStyleLbl="node1" presStyleIdx="3" presStyleCnt="5">
        <dgm:presLayoutVars>
          <dgm:bulletEnabled val="1"/>
        </dgm:presLayoutVars>
      </dgm:prSet>
      <dgm:spPr/>
    </dgm:pt>
    <dgm:pt modelId="{0105A145-8966-440A-820F-3C0EADC4D544}" type="pres">
      <dgm:prSet presAssocID="{DE1AD0E9-450E-407D-9D30-4977783E6195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E751B72A-75DA-4D64-9B5C-DF0493CBA4FF}" type="presOf" srcId="{0D5423DF-5066-45CF-9BED-FD452B2C86F4}" destId="{604CD60D-7111-4E85-94D0-E23134985FE6}" srcOrd="0" destOrd="0" presId="urn:microsoft.com/office/officeart/2005/8/layout/cycle3"/>
    <dgm:cxn modelId="{CA82EA2C-B73C-47AD-826A-A9509D8F1840}" srcId="{F32B2B38-163E-4613-9139-E87860FF3168}" destId="{0D5423DF-5066-45CF-9BED-FD452B2C86F4}" srcOrd="3" destOrd="0" parTransId="{85367855-68F0-457C-8672-F99BC44753EA}" sibTransId="{10D04FC7-D013-4D63-936E-952E4FD3FDA9}"/>
    <dgm:cxn modelId="{CAD4542D-9A50-4817-B2F2-79DE213C5A24}" srcId="{F32B2B38-163E-4613-9139-E87860FF3168}" destId="{36B4A701-BB4D-454E-9E24-C2F5DD4839F7}" srcOrd="0" destOrd="0" parTransId="{6EB86BAC-9A42-4CE9-BEFF-22427A3D5081}" sibTransId="{56D162D9-8786-40F6-B4D4-95A6CB3FC200}"/>
    <dgm:cxn modelId="{6CC53C35-EA6B-407C-AE02-5CA1F2933DEB}" type="presOf" srcId="{36B4A701-BB4D-454E-9E24-C2F5DD4839F7}" destId="{91D6D007-1438-4905-AFEC-F80DB0C3E3BF}" srcOrd="0" destOrd="0" presId="urn:microsoft.com/office/officeart/2005/8/layout/cycle3"/>
    <dgm:cxn modelId="{22E80775-57A1-42C4-8CCF-9ADB1C8983D7}" srcId="{F32B2B38-163E-4613-9139-E87860FF3168}" destId="{443F3C53-70C1-4C5B-8FFD-C36D497F823E}" srcOrd="1" destOrd="0" parTransId="{B0F00ED7-7859-488C-96C2-D10BAF708E13}" sibTransId="{D800EBB7-A77A-4CEF-93FE-0786709C68A0}"/>
    <dgm:cxn modelId="{7C824776-9DFE-4665-93C9-D99C10787D60}" type="presOf" srcId="{DE1AD0E9-450E-407D-9D30-4977783E6195}" destId="{0105A145-8966-440A-820F-3C0EADC4D544}" srcOrd="0" destOrd="0" presId="urn:microsoft.com/office/officeart/2005/8/layout/cycle3"/>
    <dgm:cxn modelId="{94945C7A-7149-4973-AEB5-A278D04BCF06}" type="presOf" srcId="{F32B2B38-163E-4613-9139-E87860FF3168}" destId="{8DDB7867-4AD7-4FCE-83C5-123F31DCE332}" srcOrd="0" destOrd="0" presId="urn:microsoft.com/office/officeart/2005/8/layout/cycle3"/>
    <dgm:cxn modelId="{77F3C47C-2351-455E-9D16-DE8BB734CCD2}" type="presOf" srcId="{443F3C53-70C1-4C5B-8FFD-C36D497F823E}" destId="{71DC6784-20E5-4EB0-9A24-314678660D2E}" srcOrd="0" destOrd="0" presId="urn:microsoft.com/office/officeart/2005/8/layout/cycle3"/>
    <dgm:cxn modelId="{88684287-E83E-474B-A528-97D1B072E2B3}" srcId="{F32B2B38-163E-4613-9139-E87860FF3168}" destId="{DE1AD0E9-450E-407D-9D30-4977783E6195}" srcOrd="4" destOrd="0" parTransId="{2F516EF3-44B5-43ED-B9F5-F99E737E6047}" sibTransId="{7EAC3FC2-7F05-43D3-BF01-00D1C42C47C8}"/>
    <dgm:cxn modelId="{221FE2A7-5445-439E-9CC5-5831C1CF0785}" type="presOf" srcId="{56D162D9-8786-40F6-B4D4-95A6CB3FC200}" destId="{421BDD2A-FDA6-40C5-8468-EA4B28E3F293}" srcOrd="0" destOrd="0" presId="urn:microsoft.com/office/officeart/2005/8/layout/cycle3"/>
    <dgm:cxn modelId="{62EA25C1-AC29-4234-8CC4-BACC99AAF99F}" type="presOf" srcId="{F02F65D6-892E-4282-B510-3B21879D9AE6}" destId="{DDC9EFEE-E4C5-422F-A28B-9B9C2E8FCA05}" srcOrd="0" destOrd="0" presId="urn:microsoft.com/office/officeart/2005/8/layout/cycle3"/>
    <dgm:cxn modelId="{46FABAF8-8DF2-4309-ACD9-23583E155C3E}" srcId="{F32B2B38-163E-4613-9139-E87860FF3168}" destId="{F02F65D6-892E-4282-B510-3B21879D9AE6}" srcOrd="2" destOrd="0" parTransId="{17E63A60-D5C9-4AE0-BF00-B0A653CC61F3}" sibTransId="{A50961D5-5E9D-4ABE-BC09-79B0A8867AD1}"/>
    <dgm:cxn modelId="{3C2523EC-E992-4712-A3CF-73A9329DDABC}" type="presParOf" srcId="{8DDB7867-4AD7-4FCE-83C5-123F31DCE332}" destId="{2C61E11A-DA6E-4EC3-B736-BA75768BB73D}" srcOrd="0" destOrd="0" presId="urn:microsoft.com/office/officeart/2005/8/layout/cycle3"/>
    <dgm:cxn modelId="{517D4BF2-D05B-4001-AFA7-C27E945B5C61}" type="presParOf" srcId="{2C61E11A-DA6E-4EC3-B736-BA75768BB73D}" destId="{91D6D007-1438-4905-AFEC-F80DB0C3E3BF}" srcOrd="0" destOrd="0" presId="urn:microsoft.com/office/officeart/2005/8/layout/cycle3"/>
    <dgm:cxn modelId="{042BA2C5-AE6B-479C-83BC-82AC3EF85B6F}" type="presParOf" srcId="{2C61E11A-DA6E-4EC3-B736-BA75768BB73D}" destId="{421BDD2A-FDA6-40C5-8468-EA4B28E3F293}" srcOrd="1" destOrd="0" presId="urn:microsoft.com/office/officeart/2005/8/layout/cycle3"/>
    <dgm:cxn modelId="{1A87E8D1-0FF5-4C19-8216-EBFFB3C20DA6}" type="presParOf" srcId="{2C61E11A-DA6E-4EC3-B736-BA75768BB73D}" destId="{71DC6784-20E5-4EB0-9A24-314678660D2E}" srcOrd="2" destOrd="0" presId="urn:microsoft.com/office/officeart/2005/8/layout/cycle3"/>
    <dgm:cxn modelId="{CC19E15F-2DFD-49AB-A8A5-7317255BDBFC}" type="presParOf" srcId="{2C61E11A-DA6E-4EC3-B736-BA75768BB73D}" destId="{DDC9EFEE-E4C5-422F-A28B-9B9C2E8FCA05}" srcOrd="3" destOrd="0" presId="urn:microsoft.com/office/officeart/2005/8/layout/cycle3"/>
    <dgm:cxn modelId="{D2B1B0E6-C3ED-4D07-B4C1-9B8E6DD5F422}" type="presParOf" srcId="{2C61E11A-DA6E-4EC3-B736-BA75768BB73D}" destId="{604CD60D-7111-4E85-94D0-E23134985FE6}" srcOrd="4" destOrd="0" presId="urn:microsoft.com/office/officeart/2005/8/layout/cycle3"/>
    <dgm:cxn modelId="{FF27CBD5-E179-4C7A-A22E-27E4CED28D16}" type="presParOf" srcId="{2C61E11A-DA6E-4EC3-B736-BA75768BB73D}" destId="{0105A145-8966-440A-820F-3C0EADC4D54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BDD2A-FDA6-40C5-8468-EA4B28E3F293}">
      <dsp:nvSpPr>
        <dsp:cNvPr id="0" name=""/>
        <dsp:cNvSpPr/>
      </dsp:nvSpPr>
      <dsp:spPr>
        <a:xfrm>
          <a:off x="181070" y="96614"/>
          <a:ext cx="1726658" cy="1726658"/>
        </a:xfrm>
        <a:prstGeom prst="circularArrow">
          <a:avLst>
            <a:gd name="adj1" fmla="val 5544"/>
            <a:gd name="adj2" fmla="val 330680"/>
            <a:gd name="adj3" fmla="val 14114828"/>
            <a:gd name="adj4" fmla="val 17182979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6D007-1438-4905-AFEC-F80DB0C3E3BF}">
      <dsp:nvSpPr>
        <dsp:cNvPr id="0" name=""/>
        <dsp:cNvSpPr/>
      </dsp:nvSpPr>
      <dsp:spPr>
        <a:xfrm>
          <a:off x="700685" y="103790"/>
          <a:ext cx="687427" cy="343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ADVICE TO USER ON EQUIPMENT SELECTION</a:t>
          </a:r>
        </a:p>
      </dsp:txBody>
      <dsp:txXfrm>
        <a:off x="717464" y="120569"/>
        <a:ext cx="653869" cy="310155"/>
      </dsp:txXfrm>
    </dsp:sp>
    <dsp:sp modelId="{71DC6784-20E5-4EB0-9A24-314678660D2E}">
      <dsp:nvSpPr>
        <dsp:cNvPr id="0" name=""/>
        <dsp:cNvSpPr/>
      </dsp:nvSpPr>
      <dsp:spPr>
        <a:xfrm>
          <a:off x="1400962" y="612571"/>
          <a:ext cx="687427" cy="343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LOAN CREATION</a:t>
          </a:r>
        </a:p>
      </dsp:txBody>
      <dsp:txXfrm>
        <a:off x="1417741" y="629350"/>
        <a:ext cx="653869" cy="310155"/>
      </dsp:txXfrm>
    </dsp:sp>
    <dsp:sp modelId="{DDC9EFEE-E4C5-422F-A28B-9B9C2E8FCA05}">
      <dsp:nvSpPr>
        <dsp:cNvPr id="0" name=""/>
        <dsp:cNvSpPr/>
      </dsp:nvSpPr>
      <dsp:spPr>
        <a:xfrm>
          <a:off x="1133480" y="1435796"/>
          <a:ext cx="687427" cy="343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TEST OF EQUIPMENT BEFORE LOAN</a:t>
          </a:r>
        </a:p>
      </dsp:txBody>
      <dsp:txXfrm>
        <a:off x="1150259" y="1452575"/>
        <a:ext cx="653869" cy="310155"/>
      </dsp:txXfrm>
    </dsp:sp>
    <dsp:sp modelId="{604CD60D-7111-4E85-94D0-E23134985FE6}">
      <dsp:nvSpPr>
        <dsp:cNvPr id="0" name=""/>
        <dsp:cNvSpPr/>
      </dsp:nvSpPr>
      <dsp:spPr>
        <a:xfrm>
          <a:off x="267891" y="1435796"/>
          <a:ext cx="687427" cy="343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EQUIPMENT INSTALLATION ON BEAMLINE</a:t>
          </a:r>
        </a:p>
      </dsp:txBody>
      <dsp:txXfrm>
        <a:off x="284670" y="1452575"/>
        <a:ext cx="653869" cy="310155"/>
      </dsp:txXfrm>
    </dsp:sp>
    <dsp:sp modelId="{0105A145-8966-440A-820F-3C0EADC4D544}">
      <dsp:nvSpPr>
        <dsp:cNvPr id="0" name=""/>
        <dsp:cNvSpPr/>
      </dsp:nvSpPr>
      <dsp:spPr>
        <a:xfrm>
          <a:off x="409" y="612571"/>
          <a:ext cx="687427" cy="343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TEST OF EQUIPMENT AFTER LOAN</a:t>
          </a:r>
        </a:p>
      </dsp:txBody>
      <dsp:txXfrm>
        <a:off x="17188" y="629350"/>
        <a:ext cx="653869" cy="310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0.1347</cdr:x>
      <cdr:y>0.04184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1642493-B5CF-49E0-B540-E95BAE21FCC8}"/>
            </a:ext>
          </a:extLst>
        </cdr:cNvPr>
        <cdr:cNvSpPr txBox="1"/>
      </cdr:nvSpPr>
      <cdr:spPr>
        <a:xfrm xmlns:a="http://schemas.openxmlformats.org/drawingml/2006/main">
          <a:off x="0" y="-22820"/>
          <a:ext cx="1035528" cy="171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NB. ITEMS</a:t>
          </a:r>
        </a:p>
      </cdr:txBody>
    </cdr:sp>
  </cdr:relSizeAnchor>
  <cdr:relSizeAnchor xmlns:cdr="http://schemas.openxmlformats.org/drawingml/2006/chartDrawing">
    <cdr:from>
      <cdr:x>0.74526</cdr:x>
      <cdr:y>0.92757</cdr:y>
    </cdr:from>
    <cdr:to>
      <cdr:x>1</cdr:x>
      <cdr:y>0.961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66282A0-D2F2-4FCA-B189-DE2D00374FC2}"/>
            </a:ext>
          </a:extLst>
        </cdr:cNvPr>
        <cdr:cNvSpPr txBox="1"/>
      </cdr:nvSpPr>
      <cdr:spPr>
        <a:xfrm xmlns:a="http://schemas.openxmlformats.org/drawingml/2006/main">
          <a:off x="5782002" y="3800634"/>
          <a:ext cx="1958350" cy="1369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TYPE OF EQUIPMENT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0.27321</cdr:x>
      <cdr:y>0.10949</cdr:y>
    </cdr:from>
    <cdr:to>
      <cdr:x>0.74537</cdr:x>
      <cdr:y>0.43796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23E48997-A57F-496F-AC4A-3C7FE224AE80}"/>
            </a:ext>
          </a:extLst>
        </cdr:cNvPr>
        <cdr:cNvSpPr txBox="1"/>
      </cdr:nvSpPr>
      <cdr:spPr>
        <a:xfrm xmlns:a="http://schemas.openxmlformats.org/drawingml/2006/main">
          <a:off x="2124601" y="504056"/>
          <a:ext cx="3671694" cy="151216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i="0" u="none" strike="noStrike" dirty="0">
              <a:solidFill>
                <a:schemeClr val="dk1"/>
              </a:solidFill>
              <a:effectLst/>
            </a:rPr>
            <a:t>MECHANICS</a:t>
          </a:r>
          <a:r>
            <a:rPr lang="en-US" sz="1000" i="0" u="none" strike="noStrike" dirty="0">
              <a:solidFill>
                <a:schemeClr val="dk1"/>
              </a:solidFill>
              <a:effectLst/>
            </a:rPr>
            <a:t>: 489 </a:t>
          </a:r>
          <a:r>
            <a:rPr lang="en-US" sz="1100" dirty="0">
              <a:solidFill>
                <a:schemeClr val="dk1"/>
              </a:solidFill>
              <a:effectLst/>
            </a:rPr>
            <a:t>ITEMS</a:t>
          </a:r>
          <a:endParaRPr lang="en-US" sz="1000" i="0" u="none" strike="noStrike" dirty="0">
            <a:solidFill>
              <a:schemeClr val="dk1"/>
            </a:solidFill>
            <a:effectLst/>
          </a:endParaRPr>
        </a:p>
        <a:p xmlns:a="http://schemas.openxmlformats.org/drawingml/2006/main">
          <a:r>
            <a:rPr lang="en-US" sz="1000" i="0" u="none" strike="noStrike" dirty="0">
              <a:solidFill>
                <a:schemeClr val="dk1"/>
              </a:solidFill>
              <a:effectLst/>
            </a:rPr>
            <a:t>VACUUM,</a:t>
          </a:r>
          <a:r>
            <a:rPr lang="en-US" sz="1000" dirty="0"/>
            <a:t> </a:t>
          </a:r>
          <a:r>
            <a:rPr lang="en-US" sz="1000" i="0" dirty="0">
              <a:solidFill>
                <a:schemeClr val="dk1"/>
              </a:solidFill>
              <a:effectLst/>
            </a:rPr>
            <a:t>POSITIONNING,</a:t>
          </a:r>
          <a:r>
            <a:rPr lang="en-US" sz="1000" dirty="0">
              <a:solidFill>
                <a:schemeClr val="dk1"/>
              </a:solidFill>
              <a:effectLst/>
            </a:rPr>
            <a:t> </a:t>
          </a:r>
          <a:r>
            <a:rPr lang="en-US" sz="1000" i="0" dirty="0">
              <a:solidFill>
                <a:schemeClr val="dk1"/>
              </a:solidFill>
              <a:effectLst/>
            </a:rPr>
            <a:t>CHILLERS,</a:t>
          </a:r>
          <a:r>
            <a:rPr lang="en-US" sz="1000" dirty="0">
              <a:solidFill>
                <a:schemeClr val="dk1"/>
              </a:solidFill>
              <a:effectLst/>
            </a:rPr>
            <a:t> </a:t>
          </a:r>
          <a:r>
            <a:rPr lang="en-US" sz="1000" i="0" dirty="0">
              <a:solidFill>
                <a:schemeClr val="dk1"/>
              </a:solidFill>
              <a:effectLst/>
            </a:rPr>
            <a:t>HANDLING</a:t>
          </a:r>
          <a:endParaRPr lang="en-US" sz="1000" dirty="0">
            <a:effectLst/>
          </a:endParaRPr>
        </a:p>
        <a:p xmlns:a="http://schemas.openxmlformats.org/drawingml/2006/main">
          <a:endParaRPr lang="en-US" sz="1000" dirty="0"/>
        </a:p>
        <a:p xmlns:a="http://schemas.openxmlformats.org/drawingml/2006/main">
          <a:r>
            <a:rPr lang="en-US" sz="1000" b="1" dirty="0"/>
            <a:t>ELECTRONICS</a:t>
          </a:r>
          <a:r>
            <a:rPr lang="en-US" sz="1000" dirty="0"/>
            <a:t>: 303 </a:t>
          </a:r>
          <a:r>
            <a:rPr lang="en-US" sz="1100" dirty="0">
              <a:solidFill>
                <a:schemeClr val="dk1"/>
              </a:solidFill>
              <a:effectLst/>
            </a:rPr>
            <a:t>ITEMS</a:t>
          </a:r>
          <a:endParaRPr lang="en-US" sz="1000" dirty="0"/>
        </a:p>
        <a:p xmlns:a="http://schemas.openxmlformats.org/drawingml/2006/main">
          <a:r>
            <a:rPr lang="en-US" sz="1000" i="0" u="none" strike="noStrike" dirty="0">
              <a:solidFill>
                <a:schemeClr val="dk1"/>
              </a:solidFill>
              <a:effectLst/>
            </a:rPr>
            <a:t>DIV_ELEC,</a:t>
          </a:r>
          <a:r>
            <a:rPr lang="en-US" sz="1000" dirty="0"/>
            <a:t> </a:t>
          </a:r>
          <a:r>
            <a:rPr lang="en-US" sz="1000" i="0" dirty="0">
              <a:solidFill>
                <a:schemeClr val="dk1"/>
              </a:solidFill>
              <a:effectLst/>
            </a:rPr>
            <a:t>OSCILLOSCOPES, </a:t>
          </a:r>
          <a:r>
            <a:rPr lang="en-US" sz="1000" dirty="0"/>
            <a:t>POWSUP_FUNCGEN</a:t>
          </a:r>
          <a:r>
            <a:rPr lang="en-US" sz="1000" dirty="0">
              <a:solidFill>
                <a:schemeClr val="dk1"/>
              </a:solidFill>
              <a:effectLst/>
            </a:rPr>
            <a:t> </a:t>
          </a:r>
          <a:endParaRPr lang="en-US" sz="1000" dirty="0">
            <a:effectLst/>
          </a:endParaRPr>
        </a:p>
        <a:p xmlns:a="http://schemas.openxmlformats.org/drawingml/2006/main">
          <a:endParaRPr lang="en-US" sz="1000" dirty="0"/>
        </a:p>
        <a:p xmlns:a="http://schemas.openxmlformats.org/drawingml/2006/main">
          <a:r>
            <a:rPr lang="en-US" sz="1000" b="1" dirty="0"/>
            <a:t>DETECTORS-DU</a:t>
          </a:r>
          <a:r>
            <a:rPr lang="en-US" sz="1000" dirty="0"/>
            <a:t>: 448 </a:t>
          </a:r>
          <a:r>
            <a:rPr lang="en-US" sz="1100" dirty="0">
              <a:solidFill>
                <a:schemeClr val="dk1"/>
              </a:solidFill>
              <a:effectLst/>
            </a:rPr>
            <a:t>ITEMS</a:t>
          </a:r>
          <a:endParaRPr lang="en-US" sz="1000" dirty="0"/>
        </a:p>
        <a:p xmlns:a="http://schemas.openxmlformats.org/drawingml/2006/main">
          <a:r>
            <a:rPr lang="en-US" sz="1000" i="0" u="none" strike="noStrike" dirty="0">
              <a:solidFill>
                <a:schemeClr val="dk1"/>
              </a:solidFill>
              <a:effectLst/>
            </a:rPr>
            <a:t>SPECTROSCOPY,</a:t>
          </a:r>
          <a:r>
            <a:rPr lang="en-US" sz="1000" dirty="0"/>
            <a:t> </a:t>
          </a:r>
          <a:r>
            <a:rPr lang="en-US" sz="1000" i="0" u="none" strike="noStrike" dirty="0">
              <a:solidFill>
                <a:schemeClr val="dk1"/>
              </a:solidFill>
              <a:effectLst/>
            </a:rPr>
            <a:t>POINT_DET, PIX_DET,</a:t>
          </a:r>
          <a:r>
            <a:rPr lang="en-US" sz="1000" dirty="0"/>
            <a:t> </a:t>
          </a:r>
          <a:r>
            <a:rPr lang="en-US" sz="1000" i="0" u="none" strike="noStrike" dirty="0">
              <a:solidFill>
                <a:schemeClr val="dk1"/>
              </a:solidFill>
              <a:effectLst/>
            </a:rPr>
            <a:t>CCD,</a:t>
          </a:r>
          <a:r>
            <a:rPr lang="en-US" sz="1000" dirty="0"/>
            <a:t> </a:t>
          </a:r>
          <a:r>
            <a:rPr lang="en-US" sz="1000" i="0" u="none" strike="noStrike" dirty="0">
              <a:solidFill>
                <a:schemeClr val="dk1"/>
              </a:solidFill>
              <a:effectLst/>
            </a:rPr>
            <a:t>X_RAY_GEN, </a:t>
          </a:r>
          <a:r>
            <a:rPr lang="en-US" sz="1000" dirty="0"/>
            <a:t>ELECTROMETERS, </a:t>
          </a:r>
        </a:p>
        <a:p xmlns:a="http://schemas.openxmlformats.org/drawingml/2006/main">
          <a:endParaRPr lang="en-US" sz="1000" dirty="0"/>
        </a:p>
        <a:p xmlns:a="http://schemas.openxmlformats.org/drawingml/2006/main">
          <a:r>
            <a:rPr lang="en-US" sz="1000" dirty="0"/>
            <a:t> </a:t>
          </a:r>
          <a:r>
            <a:rPr lang="en-US" sz="1000" b="1" dirty="0"/>
            <a:t>TOTAL: 1240 ITEMS</a:t>
          </a:r>
        </a:p>
      </cdr:txBody>
    </cdr:sp>
  </cdr:relSizeAnchor>
  <cdr:relSizeAnchor xmlns:cdr="http://schemas.openxmlformats.org/drawingml/2006/chartDrawing">
    <cdr:from>
      <cdr:x>0.00531</cdr:x>
      <cdr:y>0.01007</cdr:y>
    </cdr:from>
    <cdr:to>
      <cdr:x>0.09816</cdr:x>
      <cdr:y>0.06138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EEFEB15-F417-46D6-B9D3-141939441F10}"/>
            </a:ext>
          </a:extLst>
        </cdr:cNvPr>
        <cdr:cNvSpPr txBox="1"/>
      </cdr:nvSpPr>
      <cdr:spPr>
        <a:xfrm xmlns:a="http://schemas.openxmlformats.org/drawingml/2006/main">
          <a:off x="50800" y="50801"/>
          <a:ext cx="887414" cy="258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NB. ITEMS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500" y="1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5D2E3-F08B-4195-8176-70804C4A8C01}" type="datetimeFigureOut">
              <a:rPr lang="en-GB" smtClean="0"/>
              <a:pPr/>
              <a:t>23/10/2025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3596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500" y="6453596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C1884-584B-4372-8A2F-ACFC0584A5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72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5500" y="1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09588"/>
            <a:ext cx="407670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3140" y="3227388"/>
            <a:ext cx="7945120" cy="3057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6453596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5500" y="6453596"/>
            <a:ext cx="4303606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54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12917" y="9486166"/>
            <a:ext cx="2917595" cy="50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44" tIns="46022" rIns="92044" bIns="46022" anchor="b"/>
          <a:lstStyle/>
          <a:p>
            <a:pPr algn="r" defTabSz="920750"/>
            <a:fld id="{C774C282-E478-41A5-9252-580BE3E0CF0F}" type="slidenum">
              <a:rPr lang="fr-FR" sz="1200">
                <a:latin typeface="Arial" pitchFamily="34" charset="0"/>
              </a:rPr>
              <a:pPr algn="r" defTabSz="920750"/>
              <a:t>2</a:t>
            </a:fld>
            <a:endParaRPr lang="fr-FR" sz="1200" dirty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750888"/>
            <a:ext cx="5986462" cy="374173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6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33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417500"/>
            <a:ext cx="7200000" cy="28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AC9BBF-815C-43CF-AAA6-6F1C44E83387}"/>
              </a:ext>
            </a:extLst>
          </p:cNvPr>
          <p:cNvSpPr/>
          <p:nvPr userDrawn="1"/>
        </p:nvSpPr>
        <p:spPr>
          <a:xfrm>
            <a:off x="0" y="5449788"/>
            <a:ext cx="4499992" cy="26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3E0C61-5655-4362-BB35-09349E6A01A7}"/>
              </a:ext>
            </a:extLst>
          </p:cNvPr>
          <p:cNvSpPr/>
          <p:nvPr userDrawn="1"/>
        </p:nvSpPr>
        <p:spPr>
          <a:xfrm>
            <a:off x="7380311" y="5089748"/>
            <a:ext cx="1764459" cy="62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(no foot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449788"/>
            <a:ext cx="4499992" cy="26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8803BD-1059-4945-85CF-DE13F64FBC39}"/>
              </a:ext>
            </a:extLst>
          </p:cNvPr>
          <p:cNvSpPr/>
          <p:nvPr userDrawn="1"/>
        </p:nvSpPr>
        <p:spPr>
          <a:xfrm>
            <a:off x="7380311" y="5089748"/>
            <a:ext cx="1764459" cy="62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686284"/>
      </p:ext>
    </p:extLst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012556-7B6F-4E76-AB8A-42EEEA208069}"/>
              </a:ext>
            </a:extLst>
          </p:cNvPr>
          <p:cNvSpPr/>
          <p:nvPr userDrawn="1"/>
        </p:nvSpPr>
        <p:spPr>
          <a:xfrm>
            <a:off x="7380311" y="5089748"/>
            <a:ext cx="1764459" cy="62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912448"/>
      </p:ext>
    </p:extLst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012556-7B6F-4E76-AB8A-42EEEA208069}"/>
              </a:ext>
            </a:extLst>
          </p:cNvPr>
          <p:cNvSpPr/>
          <p:nvPr userDrawn="1"/>
        </p:nvSpPr>
        <p:spPr>
          <a:xfrm>
            <a:off x="7380311" y="5089748"/>
            <a:ext cx="1764459" cy="62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60FF76-D299-4C6F-8522-6EB6515F34D0}"/>
              </a:ext>
            </a:extLst>
          </p:cNvPr>
          <p:cNvSpPr/>
          <p:nvPr userDrawn="1"/>
        </p:nvSpPr>
        <p:spPr>
          <a:xfrm>
            <a:off x="0" y="5449788"/>
            <a:ext cx="4499992" cy="26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58712"/>
      </p:ext>
    </p:extLst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6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180000" y="5486958"/>
            <a:ext cx="5616136" cy="178854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/>
          <a:p>
            <a:pPr marL="0" marR="0" lvl="0" indent="0" algn="l" defTabSz="18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lang="en-GB" sz="800" b="1" smtClean="0">
                <a:solidFill>
                  <a:srgbClr val="132577"/>
                </a:solidFill>
              </a:rPr>
              <a:pPr marL="0" marR="0" lvl="0" indent="0" algn="l" defTabSz="182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GB" sz="800" b="1" dirty="0">
                <a:solidFill>
                  <a:srgbClr val="132577"/>
                </a:solidFill>
              </a:rPr>
              <a:t>	        ISDD away day</a:t>
            </a:r>
            <a:r>
              <a:rPr lang="en-US" sz="800" b="1" dirty="0">
                <a:solidFill>
                  <a:srgbClr val="132577"/>
                </a:solidFill>
              </a:rPr>
              <a:t> – Detector and Electronics Group – 24 October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C9606-CC36-440F-90B4-B3C2C379437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87068" y="5315298"/>
            <a:ext cx="1121436" cy="3576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18" Type="http://schemas.openxmlformats.org/officeDocument/2006/relationships/image" Target="../media/image22.png"/><Relationship Id="rId26" Type="http://schemas.openxmlformats.org/officeDocument/2006/relationships/image" Target="../media/image30.jpeg"/><Relationship Id="rId3" Type="http://schemas.openxmlformats.org/officeDocument/2006/relationships/image" Target="../media/image7.jpeg"/><Relationship Id="rId21" Type="http://schemas.openxmlformats.org/officeDocument/2006/relationships/image" Target="../media/image25.emf"/><Relationship Id="rId34" Type="http://schemas.openxmlformats.org/officeDocument/2006/relationships/image" Target="../media/image38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33" Type="http://schemas.openxmlformats.org/officeDocument/2006/relationships/image" Target="../media/image37.jpeg"/><Relationship Id="rId2" Type="http://schemas.openxmlformats.org/officeDocument/2006/relationships/image" Target="../media/image6.emf"/><Relationship Id="rId16" Type="http://schemas.openxmlformats.org/officeDocument/2006/relationships/image" Target="../media/image20.jpeg"/><Relationship Id="rId20" Type="http://schemas.openxmlformats.org/officeDocument/2006/relationships/image" Target="../media/image24.emf"/><Relationship Id="rId29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24" Type="http://schemas.openxmlformats.org/officeDocument/2006/relationships/image" Target="../media/image28.emf"/><Relationship Id="rId32" Type="http://schemas.openxmlformats.org/officeDocument/2006/relationships/image" Target="../media/image36.jpeg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emf"/><Relationship Id="rId31" Type="http://schemas.openxmlformats.org/officeDocument/2006/relationships/image" Target="../media/image35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Relationship Id="rId22" Type="http://schemas.openxmlformats.org/officeDocument/2006/relationships/image" Target="../media/image26.png"/><Relationship Id="rId27" Type="http://schemas.openxmlformats.org/officeDocument/2006/relationships/image" Target="../media/image31.emf"/><Relationship Id="rId30" Type="http://schemas.openxmlformats.org/officeDocument/2006/relationships/image" Target="../media/image34.jpeg"/><Relationship Id="rId8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36296" y="5085106"/>
            <a:ext cx="1872208" cy="580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04702" y="121196"/>
            <a:ext cx="6587777" cy="3420000"/>
          </a:xfrm>
          <a:prstGeom prst="rect">
            <a:avLst/>
          </a:prstGeom>
          <a:solidFill>
            <a:srgbClr val="4E5B99"/>
          </a:solidFill>
          <a:effectLst>
            <a:outerShdw blurRad="190500" algn="ctr" rotWithShape="0">
              <a:schemeClr val="tx1">
                <a:alpha val="70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/>
          <a:p>
            <a:pPr algn="ctr"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NEWS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Detector &amp; Electronics Group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endParaRPr lang="en-US" sz="1600" i="1" dirty="0">
              <a:solidFill>
                <a:srgbClr val="FFC000"/>
              </a:solidFill>
              <a:latin typeface="Arial" pitchFamily="34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</a:rPr>
              <a:t>Instrumentation Services and Development Division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					24 October 2025</a:t>
            </a:r>
            <a:endParaRPr lang="en-US" sz="1200" i="1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1196"/>
            <a:ext cx="1800200" cy="5472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1B4D97-A05B-4156-889E-6B798400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4558526"/>
            <a:ext cx="2831140" cy="10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70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57A9D-9799-4563-B742-EE596362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Projects - Activities in 2025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BA88B2-E938-41E9-9135-3738FFF65ADF}"/>
              </a:ext>
            </a:extLst>
          </p:cNvPr>
          <p:cNvSpPr/>
          <p:nvPr/>
        </p:nvSpPr>
        <p:spPr>
          <a:xfrm>
            <a:off x="2733775" y="2827385"/>
            <a:ext cx="3314389" cy="2550395"/>
          </a:xfrm>
          <a:prstGeom prst="ellipse">
            <a:avLst/>
          </a:prstGeom>
          <a:solidFill>
            <a:srgbClr val="FDA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Production</a:t>
            </a:r>
          </a:p>
          <a:p>
            <a:pPr algn="ctr"/>
            <a:endParaRPr lang="en-US" sz="1000" b="1" dirty="0"/>
          </a:p>
          <a:p>
            <a:pPr algn="ctr"/>
            <a:r>
              <a:rPr lang="en-US" sz="1200" dirty="0"/>
              <a:t>Electrometer heads</a:t>
            </a:r>
          </a:p>
          <a:p>
            <a:pPr algn="ctr"/>
            <a:r>
              <a:rPr lang="en-US" sz="1200" dirty="0"/>
              <a:t>Beam monitors</a:t>
            </a:r>
          </a:p>
          <a:p>
            <a:pPr algn="ctr"/>
            <a:r>
              <a:rPr lang="en-US" sz="1200" dirty="0"/>
              <a:t>XBIC amplifiers</a:t>
            </a:r>
          </a:p>
          <a:p>
            <a:pPr algn="ctr"/>
            <a:r>
              <a:rPr lang="en-US" sz="1200" dirty="0"/>
              <a:t>SMARTPIX (6 BLs)</a:t>
            </a:r>
          </a:p>
          <a:p>
            <a:pPr algn="ctr"/>
            <a:r>
              <a:rPr lang="en-US" sz="1200" dirty="0"/>
              <a:t>Scintillators</a:t>
            </a:r>
          </a:p>
          <a:p>
            <a:pPr algn="ctr"/>
            <a:r>
              <a:rPr lang="en-US" sz="1200" dirty="0"/>
              <a:t>CITY</a:t>
            </a:r>
          </a:p>
          <a:p>
            <a:pPr algn="ctr"/>
            <a:endParaRPr lang="en-US" sz="1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176C66-301C-4663-84D6-32DDF4909A25}"/>
              </a:ext>
            </a:extLst>
          </p:cNvPr>
          <p:cNvSpPr/>
          <p:nvPr/>
        </p:nvSpPr>
        <p:spPr>
          <a:xfrm>
            <a:off x="1115616" y="841276"/>
            <a:ext cx="3456384" cy="25503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Services</a:t>
            </a: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r>
              <a:rPr lang="en-US" sz="1200" dirty="0"/>
              <a:t>Operation activities (cabling, technical assistance,…)</a:t>
            </a:r>
          </a:p>
          <a:p>
            <a:pPr algn="ctr"/>
            <a:r>
              <a:rPr lang="en-US" sz="1200" dirty="0"/>
              <a:t>CFTs</a:t>
            </a:r>
          </a:p>
          <a:p>
            <a:pPr algn="ctr"/>
            <a:r>
              <a:rPr lang="en-US" sz="1200" dirty="0"/>
              <a:t>2 CDRs, 2 TDRs</a:t>
            </a:r>
          </a:p>
          <a:p>
            <a:pPr algn="ctr"/>
            <a:r>
              <a:rPr lang="en-US" sz="1200" dirty="0" err="1"/>
              <a:t>Dectris</a:t>
            </a:r>
            <a:r>
              <a:rPr lang="en-US" sz="1200" dirty="0"/>
              <a:t> detectors (10+1)</a:t>
            </a:r>
          </a:p>
          <a:p>
            <a:pPr algn="ctr"/>
            <a:r>
              <a:rPr lang="en-US" sz="1200" dirty="0"/>
              <a:t>Service contracts with </a:t>
            </a:r>
            <a:r>
              <a:rPr lang="en-US" sz="1200" dirty="0" err="1"/>
              <a:t>Dectris</a:t>
            </a:r>
            <a:endParaRPr lang="en-US" sz="1200" dirty="0"/>
          </a:p>
          <a:p>
            <a:pPr algn="ctr"/>
            <a:r>
              <a:rPr lang="en-US" sz="1200" dirty="0"/>
              <a:t>DCM</a:t>
            </a:r>
          </a:p>
          <a:p>
            <a:pPr algn="ctr"/>
            <a:endParaRPr lang="en-US" sz="1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9872CB-02EB-449D-B850-B3392D90B156}"/>
              </a:ext>
            </a:extLst>
          </p:cNvPr>
          <p:cNvSpPr/>
          <p:nvPr/>
        </p:nvSpPr>
        <p:spPr>
          <a:xfrm>
            <a:off x="4209939" y="841276"/>
            <a:ext cx="3314389" cy="25503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Development</a:t>
            </a:r>
          </a:p>
          <a:p>
            <a:pPr algn="ctr"/>
            <a:endParaRPr lang="en-US" sz="1000" b="1" dirty="0"/>
          </a:p>
          <a:p>
            <a:pPr algn="ctr"/>
            <a:r>
              <a:rPr lang="en-US" sz="1200" dirty="0"/>
              <a:t>GASP</a:t>
            </a:r>
          </a:p>
          <a:p>
            <a:pPr algn="ctr"/>
            <a:r>
              <a:rPr lang="en-US" sz="1200" dirty="0"/>
              <a:t>MAESTRIO</a:t>
            </a:r>
          </a:p>
          <a:p>
            <a:pPr algn="ctr"/>
            <a:r>
              <a:rPr lang="en-US" sz="1200" dirty="0"/>
              <a:t>RESYST</a:t>
            </a:r>
          </a:p>
          <a:p>
            <a:pPr algn="ctr"/>
            <a:r>
              <a:rPr lang="en-US" sz="1200" dirty="0"/>
              <a:t>ICEPAP</a:t>
            </a:r>
          </a:p>
          <a:p>
            <a:pPr algn="ctr"/>
            <a:r>
              <a:rPr lang="en-US" sz="1200" dirty="0"/>
              <a:t>CITIUS</a:t>
            </a:r>
          </a:p>
          <a:p>
            <a:pPr algn="ctr"/>
            <a:r>
              <a:rPr lang="en-US" sz="1200" dirty="0"/>
              <a:t>XIDER</a:t>
            </a:r>
          </a:p>
          <a:p>
            <a:pPr algn="ctr"/>
            <a:r>
              <a:rPr lang="en-US" sz="1200" dirty="0"/>
              <a:t>HORNET</a:t>
            </a:r>
          </a:p>
          <a:p>
            <a:pPr algn="ctr"/>
            <a:r>
              <a:rPr lang="en-US" sz="1200" dirty="0"/>
              <a:t>LEAPS WP2 Ge</a:t>
            </a:r>
          </a:p>
          <a:p>
            <a:pPr algn="ctr"/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52843-5735-42CB-9EC3-F2FDF7C07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17" y="4741171"/>
            <a:ext cx="1296432" cy="865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79BBE-9F76-4C17-8530-C50EB3A6B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5" y="985292"/>
            <a:ext cx="901962" cy="602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63" y="1238534"/>
            <a:ext cx="930316" cy="69773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844" y="3732092"/>
            <a:ext cx="1445755" cy="100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48" y="4267934"/>
            <a:ext cx="1134119" cy="85181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844" y="4305534"/>
            <a:ext cx="591328" cy="43563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92347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“challenging”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1DC9F-2A8C-4D5E-B8D5-2B631E2CC64C}"/>
              </a:ext>
            </a:extLst>
          </p:cNvPr>
          <p:cNvSpPr txBox="1"/>
          <p:nvPr/>
        </p:nvSpPr>
        <p:spPr>
          <a:xfrm>
            <a:off x="395536" y="913284"/>
            <a:ext cx="864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32577"/>
                </a:solidFill>
              </a:rPr>
              <a:t>ID18 Nano-Tomography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Control of high-precision equipment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Imaging cameras for indirect detection : commercial + in-house custom development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Hybrid pixel detector : high energy, uniform response, no gap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Energy dispersive detector : commercial  + custom design</a:t>
            </a:r>
          </a:p>
          <a:p>
            <a:endParaRPr lang="en-US" dirty="0"/>
          </a:p>
          <a:p>
            <a:r>
              <a:rPr lang="en-US" dirty="0">
                <a:solidFill>
                  <a:srgbClr val="132577"/>
                </a:solidFill>
              </a:rPr>
              <a:t>ID11 Refurbishment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Watch-dog to preserve optics and detectors from radiation damage (based on new generic digital platform)</a:t>
            </a:r>
          </a:p>
          <a:p>
            <a:pPr lvl="1"/>
            <a:endParaRPr lang="en-US" sz="1600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Production</a:t>
            </a:r>
            <a:r>
              <a:rPr lang="en-US" sz="1600" dirty="0">
                <a:solidFill>
                  <a:srgbClr val="132577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ICEPAP (obsolescence, supplier, …) </a:t>
            </a:r>
            <a:endParaRPr lang="en-US" dirty="0"/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00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53444"/>
            <a:ext cx="7511513" cy="248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71600" y="1129308"/>
            <a:ext cx="751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1F3DBF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93576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6F47-D1A3-4183-9337-C80DFF97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pool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AD9F8D6-38C7-4FEA-8383-C939DA12C2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331279"/>
              </p:ext>
            </p:extLst>
          </p:nvPr>
        </p:nvGraphicFramePr>
        <p:xfrm>
          <a:off x="728167" y="841276"/>
          <a:ext cx="7687665" cy="4097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194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9F3F-8866-4A80-BAD0-0B7D0C42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00" y="118048"/>
            <a:ext cx="8236800" cy="496800"/>
          </a:xfrm>
        </p:spPr>
        <p:txBody>
          <a:bodyPr/>
          <a:lstStyle/>
          <a:p>
            <a:r>
              <a:rPr lang="en-US" dirty="0"/>
              <a:t>Instrument pool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A3ABC37-65B6-43A7-A2DC-9D963EDD7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668990"/>
              </p:ext>
            </p:extLst>
          </p:nvPr>
        </p:nvGraphicFramePr>
        <p:xfrm>
          <a:off x="683568" y="841276"/>
          <a:ext cx="7776376" cy="4603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66C933E-A2DE-4AFD-87D0-A1B1539D1A77}"/>
              </a:ext>
            </a:extLst>
          </p:cNvPr>
          <p:cNvSpPr txBox="1"/>
          <p:nvPr/>
        </p:nvSpPr>
        <p:spPr>
          <a:xfrm>
            <a:off x="2006624" y="2929508"/>
            <a:ext cx="46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3E8A1-5761-48BE-B0E2-AD9590838C68}"/>
              </a:ext>
            </a:extLst>
          </p:cNvPr>
          <p:cNvSpPr txBox="1"/>
          <p:nvPr/>
        </p:nvSpPr>
        <p:spPr>
          <a:xfrm>
            <a:off x="4456351" y="3361556"/>
            <a:ext cx="46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4B5EF-3C77-471C-AA42-BB4CEB80B800}"/>
              </a:ext>
            </a:extLst>
          </p:cNvPr>
          <p:cNvSpPr txBox="1"/>
          <p:nvPr/>
        </p:nvSpPr>
        <p:spPr>
          <a:xfrm>
            <a:off x="6906078" y="2929508"/>
            <a:ext cx="46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36%</a:t>
            </a:r>
          </a:p>
        </p:txBody>
      </p:sp>
    </p:spTree>
    <p:extLst>
      <p:ext uri="{BB962C8B-B14F-4D97-AF65-F5344CB8AC3E}">
        <p14:creationId xmlns:p14="http://schemas.microsoft.com/office/powerpoint/2010/main" val="3990782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7200" y="126000"/>
            <a:ext cx="8236800" cy="496800"/>
          </a:xfrm>
        </p:spPr>
        <p:txBody>
          <a:bodyPr/>
          <a:lstStyle/>
          <a:p>
            <a:pPr>
              <a:defRPr/>
            </a:pPr>
            <a:r>
              <a:rPr lang="en-US" dirty="0"/>
              <a:t>LPE Growth &amp; polishing laboratories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2F8319-7CC4-4240-B250-D348DC469364}"/>
              </a:ext>
            </a:extLst>
          </p:cNvPr>
          <p:cNvSpPr txBox="1"/>
          <p:nvPr/>
        </p:nvSpPr>
        <p:spPr>
          <a:xfrm>
            <a:off x="179512" y="913284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400" dirty="0"/>
              <a:t>  LPE facility: 2 inhouse (DU/EU/BCU) LPE furnaces operating with </a:t>
            </a:r>
            <a:r>
              <a:rPr lang="en-US" sz="1400" dirty="0" err="1"/>
              <a:t>IcePAPs</a:t>
            </a:r>
            <a:r>
              <a:rPr lang="en-US" sz="1400" dirty="0"/>
              <a:t> and Spec (soon Bliss)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400" dirty="0"/>
              <a:t>  Polishing lab: polishing/cutting of scintillators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2D3B2-A7D4-4DAC-869F-BF5D0F0B0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1" r="33204" b="9680"/>
          <a:stretch/>
        </p:blipFill>
        <p:spPr>
          <a:xfrm>
            <a:off x="2600207" y="1280953"/>
            <a:ext cx="1196025" cy="18645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B5B601-CA5C-44F5-B705-A68E92B2F14E}"/>
              </a:ext>
            </a:extLst>
          </p:cNvPr>
          <p:cNvSpPr txBox="1"/>
          <p:nvPr/>
        </p:nvSpPr>
        <p:spPr>
          <a:xfrm>
            <a:off x="6300193" y="3224676"/>
            <a:ext cx="2663808" cy="20928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fr-FR"/>
            </a:defPPr>
            <a:lvl1pPr>
              <a:defRPr sz="1000" b="1"/>
            </a:lvl1pPr>
          </a:lstStyle>
          <a:p>
            <a:r>
              <a:rPr lang="en-US" dirty="0"/>
              <a:t>Goal: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b="0" dirty="0"/>
              <a:t>Processing LPE scintillators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b="0" dirty="0"/>
              <a:t>Processing special requests (e.g. thin freestanding film)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b="0" dirty="0"/>
              <a:t>Know-how on the processing </a:t>
            </a:r>
          </a:p>
          <a:p>
            <a:endParaRPr lang="en-US" dirty="0"/>
          </a:p>
          <a:p>
            <a:r>
              <a:rPr lang="en-US" dirty="0"/>
              <a:t>Example of realizations: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b="0" dirty="0"/>
              <a:t>50µm freestanding 1” </a:t>
            </a:r>
            <a:r>
              <a:rPr lang="en-US" b="0" dirty="0" err="1"/>
              <a:t>LYSO:Ce</a:t>
            </a:r>
            <a:endParaRPr lang="en-US" b="0" dirty="0"/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b="0" dirty="0"/>
              <a:t>Layers &lt;20µm on substrates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b="0" dirty="0"/>
              <a:t>Polishing of glass, silicon, vitreous carbon, micropore arrays</a:t>
            </a:r>
            <a:endParaRPr lang="en-GB" b="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46DBBC9-492C-43C7-9352-8C68EFF87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280953"/>
            <a:ext cx="1398776" cy="18645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77CDEC-F9F3-4EDA-B08B-AEB12205D131}"/>
              </a:ext>
            </a:extLst>
          </p:cNvPr>
          <p:cNvSpPr txBox="1"/>
          <p:nvPr/>
        </p:nvSpPr>
        <p:spPr>
          <a:xfrm>
            <a:off x="4067944" y="1556539"/>
            <a:ext cx="1951096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40 m</a:t>
            </a:r>
            <a:r>
              <a:rPr lang="en-US" sz="1000" b="1" baseline="30000" dirty="0"/>
              <a:t>2</a:t>
            </a:r>
            <a:r>
              <a:rPr lang="en-US" sz="1000" b="1" dirty="0"/>
              <a:t> laboratory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Preparation raw powders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Chemistry (cleaning, etc.)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2 LPE furnaces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1 glass fusion furnace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2 muffle furnaces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Presses</a:t>
            </a:r>
            <a:endParaRPr lang="en-GB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B6DBBD-6614-48E6-9A7C-BCEBFEF4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00920" y="3628375"/>
            <a:ext cx="1224724" cy="16807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7EB07E-1A55-4D1F-B952-9BBDD8B44D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409"/>
          <a:stretch/>
        </p:blipFill>
        <p:spPr bwMode="auto">
          <a:xfrm>
            <a:off x="858288" y="3661656"/>
            <a:ext cx="1033135" cy="16475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CA09EE-3CEF-4FFC-9DD1-3BBD029F8BE2}"/>
              </a:ext>
            </a:extLst>
          </p:cNvPr>
          <p:cNvSpPr txBox="1"/>
          <p:nvPr/>
        </p:nvSpPr>
        <p:spPr bwMode="auto">
          <a:xfrm>
            <a:off x="4067945" y="3895172"/>
            <a:ext cx="195109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b="1"/>
            </a:lvl1pPr>
          </a:lstStyle>
          <a:p>
            <a:r>
              <a:rPr lang="en-US" dirty="0"/>
              <a:t>20m</a:t>
            </a:r>
            <a:r>
              <a:rPr lang="en-US" baseline="30000" dirty="0"/>
              <a:t>2</a:t>
            </a:r>
            <a:r>
              <a:rPr lang="en-US" dirty="0"/>
              <a:t> laboratory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1 polishing machine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1 wire cutting machine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Chemistry (cleaning)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Metrology tools (palmers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B5B601-CA5C-44F5-B705-A68E92B2F14E}"/>
              </a:ext>
            </a:extLst>
          </p:cNvPr>
          <p:cNvSpPr txBox="1"/>
          <p:nvPr/>
        </p:nvSpPr>
        <p:spPr bwMode="auto">
          <a:xfrm>
            <a:off x="6300193" y="1549457"/>
            <a:ext cx="2822118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b="1" dirty="0"/>
              <a:t>Thorough process: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sz="1000" dirty="0"/>
              <a:t>Furnace maintenance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sz="1000" dirty="0"/>
              <a:t>Preparation of powder and furnaces (3-5 days)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sz="1000" dirty="0"/>
              <a:t>LPE cycles (~4 weeks duration)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sz="1000" dirty="0"/>
              <a:t>Cleaning steps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sz="1000" dirty="0"/>
              <a:t>Processing (cutting/polishing)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sz="1000" dirty="0"/>
              <a:t>Characterization (XRD, luminescence, optical quality,…)</a:t>
            </a:r>
          </a:p>
        </p:txBody>
      </p:sp>
    </p:spTree>
    <p:extLst>
      <p:ext uri="{BB962C8B-B14F-4D97-AF65-F5344CB8AC3E}">
        <p14:creationId xmlns:p14="http://schemas.microsoft.com/office/powerpoint/2010/main" val="208886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144000" tIns="0" rIns="60000" bIns="0" rtlCol="0" anchor="ctr" anchorCtr="0">
            <a:noAutofit/>
          </a:bodyPr>
          <a:lstStyle/>
          <a:p>
            <a:r>
              <a:rPr lang="en-US" dirty="0"/>
              <a:t>News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4836EE-B4FD-4BFC-AA87-752322B75452}"/>
              </a:ext>
            </a:extLst>
          </p:cNvPr>
          <p:cNvGrpSpPr/>
          <p:nvPr/>
        </p:nvGrpSpPr>
        <p:grpSpPr>
          <a:xfrm>
            <a:off x="727200" y="985292"/>
            <a:ext cx="7416824" cy="3797390"/>
            <a:chOff x="611560" y="1150794"/>
            <a:chExt cx="7416824" cy="3797390"/>
          </a:xfrm>
        </p:grpSpPr>
        <p:sp>
          <p:nvSpPr>
            <p:cNvPr id="19459" name="Rectangle 5"/>
            <p:cNvSpPr>
              <a:spLocks noChangeArrowheads="1"/>
            </p:cNvSpPr>
            <p:nvPr/>
          </p:nvSpPr>
          <p:spPr bwMode="auto">
            <a:xfrm>
              <a:off x="899592" y="1489348"/>
              <a:ext cx="7128792" cy="3458836"/>
            </a:xfrm>
            <a:prstGeom prst="rect">
              <a:avLst/>
            </a:prstGeom>
            <a:solidFill>
              <a:srgbClr val="FFC000">
                <a:alpha val="33000"/>
              </a:srgbClr>
            </a:solidFill>
            <a:ln w="12700">
              <a:solidFill>
                <a:srgbClr val="3366FF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marL="180000" lvl="2" indent="269989">
                <a:spcBef>
                  <a:spcPts val="2500"/>
                </a:spcBef>
                <a:buClr>
                  <a:schemeClr val="tx1">
                    <a:lumMod val="60000"/>
                    <a:lumOff val="40000"/>
                  </a:schemeClr>
                </a:buClr>
                <a:buBlip>
                  <a:blip r:embed="rId3"/>
                </a:buBlip>
              </a:pPr>
              <a:r>
                <a:rPr lang="en-US" sz="1600" b="1" dirty="0">
                  <a:solidFill>
                    <a:srgbClr val="002060"/>
                  </a:solidFill>
                  <a:latin typeface="Arial" pitchFamily="34" charset="0"/>
                </a:rPr>
                <a:t>The ISDD Detector and Electronics Group</a:t>
              </a:r>
            </a:p>
            <a:p>
              <a:pPr marL="180000" lvl="2" indent="269989">
                <a:spcBef>
                  <a:spcPts val="2500"/>
                </a:spcBef>
                <a:buClr>
                  <a:schemeClr val="tx1">
                    <a:lumMod val="60000"/>
                    <a:lumOff val="40000"/>
                  </a:schemeClr>
                </a:buClr>
                <a:buBlip>
                  <a:blip r:embed="rId3"/>
                </a:buBlip>
              </a:pPr>
              <a:r>
                <a:rPr lang="en-US" sz="1600" b="1" dirty="0">
                  <a:solidFill>
                    <a:srgbClr val="002060"/>
                  </a:solidFill>
                  <a:latin typeface="Arial" pitchFamily="34" charset="0"/>
                </a:rPr>
                <a:t>Staff recruitment</a:t>
              </a:r>
            </a:p>
            <a:p>
              <a:pPr marL="180000" lvl="2" indent="269989">
                <a:spcBef>
                  <a:spcPts val="2500"/>
                </a:spcBef>
                <a:buClr>
                  <a:schemeClr val="tx1">
                    <a:lumMod val="60000"/>
                    <a:lumOff val="40000"/>
                  </a:schemeClr>
                </a:buClr>
                <a:buBlip>
                  <a:blip r:embed="rId3"/>
                </a:buBlip>
              </a:pPr>
              <a:r>
                <a:rPr lang="en-US" sz="1600" b="1" dirty="0">
                  <a:solidFill>
                    <a:srgbClr val="002060"/>
                  </a:solidFill>
                  <a:latin typeface="Arial" pitchFamily="34" charset="0"/>
                </a:rPr>
                <a:t>Labs and Test Facility</a:t>
              </a:r>
            </a:p>
            <a:p>
              <a:pPr marL="180000" lvl="2" indent="269989">
                <a:spcBef>
                  <a:spcPts val="2500"/>
                </a:spcBef>
                <a:buClr>
                  <a:schemeClr val="tx1">
                    <a:lumMod val="60000"/>
                    <a:lumOff val="40000"/>
                  </a:schemeClr>
                </a:buClr>
                <a:buBlip>
                  <a:blip r:embed="rId3"/>
                </a:buBlip>
              </a:pPr>
              <a:r>
                <a:rPr lang="en-US" sz="1600" b="1" dirty="0">
                  <a:solidFill>
                    <a:srgbClr val="002060"/>
                  </a:solidFill>
                  <a:latin typeface="Arial" pitchFamily="34" charset="0"/>
                </a:rPr>
                <a:t>Instrument Pool</a:t>
              </a:r>
            </a:p>
            <a:p>
              <a:pPr marL="180000" lvl="2" indent="269989">
                <a:spcBef>
                  <a:spcPts val="2500"/>
                </a:spcBef>
                <a:buClr>
                  <a:schemeClr val="tx1">
                    <a:lumMod val="60000"/>
                    <a:lumOff val="40000"/>
                  </a:schemeClr>
                </a:buClr>
                <a:buBlip>
                  <a:blip r:embed="rId3"/>
                </a:buBlip>
              </a:pPr>
              <a:r>
                <a:rPr lang="en-US" sz="1600" b="1" dirty="0">
                  <a:solidFill>
                    <a:srgbClr val="002060"/>
                  </a:solidFill>
                  <a:latin typeface="Arial" pitchFamily="34" charset="0"/>
                </a:rPr>
                <a:t>Projects and Activities</a:t>
              </a:r>
              <a:endParaRPr lang="en-GB" sz="1600" b="1" dirty="0">
                <a:solidFill>
                  <a:srgbClr val="002060"/>
                </a:solidFill>
                <a:latin typeface="Arial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88A4636-E6A4-47A1-8FDF-32A879943D7E}"/>
                </a:ext>
              </a:extLst>
            </p:cNvPr>
            <p:cNvSpPr/>
            <p:nvPr/>
          </p:nvSpPr>
          <p:spPr>
            <a:xfrm>
              <a:off x="611560" y="1150794"/>
              <a:ext cx="12654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000" lvl="2">
                <a:spcBef>
                  <a:spcPts val="2500"/>
                </a:spcBef>
                <a:buClr>
                  <a:schemeClr val="tx1">
                    <a:lumMod val="60000"/>
                    <a:lumOff val="40000"/>
                  </a:schemeClr>
                </a:buClr>
              </a:pPr>
              <a:r>
                <a:rPr lang="en-US" sz="1600" b="1" dirty="0">
                  <a:solidFill>
                    <a:srgbClr val="002060"/>
                  </a:solidFill>
                  <a:latin typeface="Arial" pitchFamily="34" charset="0"/>
                </a:rPr>
                <a:t>OUTLINE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2592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01254" y="1261053"/>
            <a:ext cx="4464496" cy="3708412"/>
            <a:chOff x="597445" y="1237320"/>
            <a:chExt cx="4464496" cy="3708412"/>
          </a:xfrm>
        </p:grpSpPr>
        <p:sp>
          <p:nvSpPr>
            <p:cNvPr id="41" name="Rectangle: Rounded Corners 29">
              <a:extLst>
                <a:ext uri="{FF2B5EF4-FFF2-40B4-BE49-F238E27FC236}">
                  <a16:creationId xmlns:a16="http://schemas.microsoft.com/office/drawing/2014/main" id="{446FC0E2-1C0B-415D-AFA4-487F6B5C6BE4}"/>
                </a:ext>
              </a:extLst>
            </p:cNvPr>
            <p:cNvSpPr/>
            <p:nvPr/>
          </p:nvSpPr>
          <p:spPr>
            <a:xfrm>
              <a:off x="597445" y="1237320"/>
              <a:ext cx="4464496" cy="370841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 dirty="0"/>
                <a:t>ISDD Detector &amp; Electronics Group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B8A30D5-AFFF-4FCD-8001-E0830E20D9C6}"/>
                </a:ext>
              </a:extLst>
            </p:cNvPr>
            <p:cNvGrpSpPr/>
            <p:nvPr/>
          </p:nvGrpSpPr>
          <p:grpSpPr>
            <a:xfrm>
              <a:off x="741461" y="1885411"/>
              <a:ext cx="1872208" cy="1963426"/>
              <a:chOff x="755576" y="1148530"/>
              <a:chExt cx="1872208" cy="2232248"/>
            </a:xfrm>
          </p:grpSpPr>
          <p:sp>
            <p:nvSpPr>
              <p:cNvPr id="49" name="Rectangle: Rounded Corners 9">
                <a:extLst>
                  <a:ext uri="{FF2B5EF4-FFF2-40B4-BE49-F238E27FC236}">
                    <a16:creationId xmlns:a16="http://schemas.microsoft.com/office/drawing/2014/main" id="{8066B5BE-390F-4882-B706-7767975C5E7B}"/>
                  </a:ext>
                </a:extLst>
              </p:cNvPr>
              <p:cNvSpPr/>
              <p:nvPr/>
            </p:nvSpPr>
            <p:spPr>
              <a:xfrm>
                <a:off x="755576" y="1148530"/>
                <a:ext cx="1872208" cy="223224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108000" rtlCol="0" anchor="t" anchorCtr="0"/>
              <a:lstStyle/>
              <a:p>
                <a:pPr lvl="0" algn="ctr"/>
                <a:r>
                  <a:rPr lang="en-US" sz="1600" b="1" dirty="0">
                    <a:solidFill>
                      <a:srgbClr val="1F3DBF"/>
                    </a:solidFill>
                  </a:rPr>
                  <a:t>Detector Unit</a:t>
                </a:r>
              </a:p>
            </p:txBody>
          </p:sp>
          <p:sp>
            <p:nvSpPr>
              <p:cNvPr id="50" name="Rectangle: Rounded Corners 4">
                <a:extLst>
                  <a:ext uri="{FF2B5EF4-FFF2-40B4-BE49-F238E27FC236}">
                    <a16:creationId xmlns:a16="http://schemas.microsoft.com/office/drawing/2014/main" id="{543E5CBF-A8E6-47BC-A9DF-F534B747ED91}"/>
                  </a:ext>
                </a:extLst>
              </p:cNvPr>
              <p:cNvSpPr/>
              <p:nvPr/>
            </p:nvSpPr>
            <p:spPr>
              <a:xfrm>
                <a:off x="899591" y="1760230"/>
                <a:ext cx="1560173" cy="69815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000" dirty="0"/>
                  <a:t>Detector Engineering Team</a:t>
                </a:r>
              </a:p>
            </p:txBody>
          </p:sp>
          <p:sp>
            <p:nvSpPr>
              <p:cNvPr id="51" name="Rectangle: Rounded Corners 5">
                <a:extLst>
                  <a:ext uri="{FF2B5EF4-FFF2-40B4-BE49-F238E27FC236}">
                    <a16:creationId xmlns:a16="http://schemas.microsoft.com/office/drawing/2014/main" id="{8850552D-E836-48D2-A57A-27C6AD7AC11A}"/>
                  </a:ext>
                </a:extLst>
              </p:cNvPr>
              <p:cNvSpPr/>
              <p:nvPr/>
            </p:nvSpPr>
            <p:spPr>
              <a:xfrm>
                <a:off x="899591" y="2569561"/>
                <a:ext cx="1560173" cy="69815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/>
                  <a:t>Detector Technical Support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4178F0E-73CE-41C7-98F0-6AB2AF6591CA}"/>
                </a:ext>
              </a:extLst>
            </p:cNvPr>
            <p:cNvGrpSpPr/>
            <p:nvPr/>
          </p:nvGrpSpPr>
          <p:grpSpPr>
            <a:xfrm>
              <a:off x="3045717" y="1876173"/>
              <a:ext cx="1872208" cy="2853535"/>
              <a:chOff x="2987824" y="1140712"/>
              <a:chExt cx="1872208" cy="2232248"/>
            </a:xfrm>
          </p:grpSpPr>
          <p:sp>
            <p:nvSpPr>
              <p:cNvPr id="45" name="Rectangle: Rounded Corners 10">
                <a:extLst>
                  <a:ext uri="{FF2B5EF4-FFF2-40B4-BE49-F238E27FC236}">
                    <a16:creationId xmlns:a16="http://schemas.microsoft.com/office/drawing/2014/main" id="{5C390A2A-10E1-449C-83AE-5E5BEF68E55A}"/>
                  </a:ext>
                </a:extLst>
              </p:cNvPr>
              <p:cNvSpPr/>
              <p:nvPr/>
            </p:nvSpPr>
            <p:spPr>
              <a:xfrm>
                <a:off x="2987824" y="1140712"/>
                <a:ext cx="1872208" cy="223224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108000" rtlCol="0" anchor="t" anchorCtr="0"/>
              <a:lstStyle/>
              <a:p>
                <a:pPr lvl="0" algn="ctr"/>
                <a:r>
                  <a:rPr lang="en-US" sz="1600" b="1" dirty="0">
                    <a:solidFill>
                      <a:srgbClr val="1F3DBF"/>
                    </a:solidFill>
                  </a:rPr>
                  <a:t>Electronics Unit</a:t>
                </a:r>
              </a:p>
            </p:txBody>
          </p:sp>
          <p:sp>
            <p:nvSpPr>
              <p:cNvPr id="46" name="Rectangle: Rounded Corners 6">
                <a:extLst>
                  <a:ext uri="{FF2B5EF4-FFF2-40B4-BE49-F238E27FC236}">
                    <a16:creationId xmlns:a16="http://schemas.microsoft.com/office/drawing/2014/main" id="{5A668B0A-1CDA-43F0-B58A-515AD4EFC064}"/>
                  </a:ext>
                </a:extLst>
              </p:cNvPr>
              <p:cNvSpPr/>
              <p:nvPr/>
            </p:nvSpPr>
            <p:spPr>
              <a:xfrm>
                <a:off x="3131839" y="1457739"/>
                <a:ext cx="1560173" cy="43399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/>
                  <a:t>Electronics operation and services</a:t>
                </a:r>
              </a:p>
            </p:txBody>
          </p:sp>
          <p:sp>
            <p:nvSpPr>
              <p:cNvPr id="47" name="Rectangle: Rounded Corners 7">
                <a:extLst>
                  <a:ext uri="{FF2B5EF4-FFF2-40B4-BE49-F238E27FC236}">
                    <a16:creationId xmlns:a16="http://schemas.microsoft.com/office/drawing/2014/main" id="{A82CEB4A-F7CF-455F-98BC-A51E596DE046}"/>
                  </a:ext>
                </a:extLst>
              </p:cNvPr>
              <p:cNvSpPr/>
              <p:nvPr/>
            </p:nvSpPr>
            <p:spPr>
              <a:xfrm>
                <a:off x="3131838" y="1941235"/>
                <a:ext cx="1560173" cy="43399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/>
                  <a:t>Analog and control electronics</a:t>
                </a:r>
              </a:p>
            </p:txBody>
          </p:sp>
          <p:sp>
            <p:nvSpPr>
              <p:cNvPr id="48" name="Rectangle: Rounded Corners 8">
                <a:extLst>
                  <a:ext uri="{FF2B5EF4-FFF2-40B4-BE49-F238E27FC236}">
                    <a16:creationId xmlns:a16="http://schemas.microsoft.com/office/drawing/2014/main" id="{10A2E5D1-589B-473E-B096-F7AAB12F8847}"/>
                  </a:ext>
                </a:extLst>
              </p:cNvPr>
              <p:cNvSpPr/>
              <p:nvPr/>
            </p:nvSpPr>
            <p:spPr>
              <a:xfrm>
                <a:off x="3131839" y="2431991"/>
                <a:ext cx="1560173" cy="43399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/>
                  <a:t>FPGA and digital electronics</a:t>
                </a:r>
              </a:p>
            </p:txBody>
          </p:sp>
        </p:grpSp>
        <p:sp>
          <p:nvSpPr>
            <p:cNvPr id="44" name="Rectangle: Rounded Corners 8">
              <a:extLst>
                <a:ext uri="{FF2B5EF4-FFF2-40B4-BE49-F238E27FC236}">
                  <a16:creationId xmlns:a16="http://schemas.microsoft.com/office/drawing/2014/main" id="{10A2E5D1-589B-473E-B096-F7AAB12F8847}"/>
                </a:ext>
              </a:extLst>
            </p:cNvPr>
            <p:cNvSpPr/>
            <p:nvPr/>
          </p:nvSpPr>
          <p:spPr>
            <a:xfrm>
              <a:off x="3201735" y="4144909"/>
              <a:ext cx="1560173" cy="51279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Instrumentation Software Services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EA5BE2-1332-4A5F-8927-C52EA913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ISDD Detector &amp; Electronics Group</a:t>
            </a: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29AD53C3-50CD-4525-9AD4-9F9F403A28B0}"/>
              </a:ext>
            </a:extLst>
          </p:cNvPr>
          <p:cNvSpPr txBox="1">
            <a:spLocks noChangeArrowheads="1"/>
          </p:cNvSpPr>
          <p:nvPr/>
        </p:nvSpPr>
        <p:spPr>
          <a:xfrm>
            <a:off x="6804248" y="746210"/>
            <a:ext cx="2149521" cy="1317033"/>
          </a:xfr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en-US" sz="1050" b="0" dirty="0">
                <a:solidFill>
                  <a:schemeClr val="bg1">
                    <a:lumMod val="65000"/>
                  </a:schemeClr>
                </a:solidFill>
              </a:rPr>
              <a:t>Two main areas of responsibility</a:t>
            </a:r>
            <a:r>
              <a:rPr lang="en-GB" altLang="en-US" sz="1000" dirty="0"/>
              <a:t>:</a:t>
            </a:r>
          </a:p>
          <a:p>
            <a:endParaRPr lang="en-GB" altLang="en-US" sz="100" dirty="0"/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GB" altLang="en-US" sz="1050" b="1" dirty="0">
                <a:solidFill>
                  <a:srgbClr val="2B4DDD"/>
                </a:solidFill>
              </a:rPr>
              <a:t>Hardware infrastructure for instrument control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GB" altLang="en-US" sz="1050" b="1" dirty="0">
                <a:solidFill>
                  <a:srgbClr val="2B4DDD"/>
                </a:solidFill>
              </a:rPr>
              <a:t>X-ray detectors</a:t>
            </a:r>
          </a:p>
          <a:p>
            <a:endParaRPr lang="en-GB" altLang="en-US" sz="12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288451" y="1283733"/>
            <a:ext cx="6200281" cy="3750623"/>
            <a:chOff x="1150650" y="1968217"/>
            <a:chExt cx="5941630" cy="324036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C2294AF-AE0E-4BA2-AC4B-1E19A65DCD78}"/>
                </a:ext>
              </a:extLst>
            </p:cNvPr>
            <p:cNvGrpSpPr/>
            <p:nvPr/>
          </p:nvGrpSpPr>
          <p:grpSpPr>
            <a:xfrm>
              <a:off x="2627784" y="1968217"/>
              <a:ext cx="4464496" cy="3240360"/>
              <a:chOff x="1728654" y="1907925"/>
              <a:chExt cx="4464496" cy="3240360"/>
            </a:xfrm>
          </p:grpSpPr>
          <p:sp>
            <p:nvSpPr>
              <p:cNvPr id="60" name="Rectangle: Rounded Corners 29">
                <a:extLst>
                  <a:ext uri="{FF2B5EF4-FFF2-40B4-BE49-F238E27FC236}">
                    <a16:creationId xmlns:a16="http://schemas.microsoft.com/office/drawing/2014/main" id="{446FC0E2-1C0B-415D-AFA4-487F6B5C6BE4}"/>
                  </a:ext>
                </a:extLst>
              </p:cNvPr>
              <p:cNvSpPr/>
              <p:nvPr/>
            </p:nvSpPr>
            <p:spPr>
              <a:xfrm>
                <a:off x="1728654" y="1907925"/>
                <a:ext cx="4464496" cy="324036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b="1" dirty="0"/>
                  <a:t>ISDD Detector &amp; Electronics Group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EB8A30D5-AFFF-4FCD-8001-E0830E20D9C6}"/>
                  </a:ext>
                </a:extLst>
              </p:cNvPr>
              <p:cNvGrpSpPr/>
              <p:nvPr/>
            </p:nvGrpSpPr>
            <p:grpSpPr>
              <a:xfrm>
                <a:off x="1872670" y="2556016"/>
                <a:ext cx="1872208" cy="1963426"/>
                <a:chOff x="755576" y="1148530"/>
                <a:chExt cx="1872208" cy="2232248"/>
              </a:xfrm>
            </p:grpSpPr>
            <p:sp>
              <p:nvSpPr>
                <p:cNvPr id="71" name="Rectangle: Rounded Corners 9">
                  <a:extLst>
                    <a:ext uri="{FF2B5EF4-FFF2-40B4-BE49-F238E27FC236}">
                      <a16:creationId xmlns:a16="http://schemas.microsoft.com/office/drawing/2014/main" id="{8066B5BE-390F-4882-B706-7767975C5E7B}"/>
                    </a:ext>
                  </a:extLst>
                </p:cNvPr>
                <p:cNvSpPr/>
                <p:nvPr/>
              </p:nvSpPr>
              <p:spPr>
                <a:xfrm>
                  <a:off x="755576" y="1148530"/>
                  <a:ext cx="1872208" cy="2232248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108000" rtlCol="0" anchor="t" anchorCtr="0"/>
                <a:lstStyle/>
                <a:p>
                  <a:pPr lvl="0" algn="ctr"/>
                  <a:r>
                    <a:rPr lang="en-US" sz="1600" b="1" dirty="0">
                      <a:solidFill>
                        <a:srgbClr val="1F3DBF"/>
                      </a:solidFill>
                    </a:rPr>
                    <a:t>Detector Unit</a:t>
                  </a:r>
                </a:p>
              </p:txBody>
            </p:sp>
            <p:sp>
              <p:nvSpPr>
                <p:cNvPr id="72" name="Rectangle: Rounded Corners 4">
                  <a:extLst>
                    <a:ext uri="{FF2B5EF4-FFF2-40B4-BE49-F238E27FC236}">
                      <a16:creationId xmlns:a16="http://schemas.microsoft.com/office/drawing/2014/main" id="{543E5CBF-A8E6-47BC-A9DF-F534B747ED91}"/>
                    </a:ext>
                  </a:extLst>
                </p:cNvPr>
                <p:cNvSpPr/>
                <p:nvPr/>
              </p:nvSpPr>
              <p:spPr>
                <a:xfrm>
                  <a:off x="899591" y="1760230"/>
                  <a:ext cx="1560173" cy="698150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1000" dirty="0"/>
                    <a:t>Detector Engineering Team</a:t>
                  </a:r>
                </a:p>
              </p:txBody>
            </p:sp>
            <p:sp>
              <p:nvSpPr>
                <p:cNvPr id="73" name="Rectangle: Rounded Corners 5">
                  <a:extLst>
                    <a:ext uri="{FF2B5EF4-FFF2-40B4-BE49-F238E27FC236}">
                      <a16:creationId xmlns:a16="http://schemas.microsoft.com/office/drawing/2014/main" id="{8850552D-E836-48D2-A57A-27C6AD7AC11A}"/>
                    </a:ext>
                  </a:extLst>
                </p:cNvPr>
                <p:cNvSpPr/>
                <p:nvPr/>
              </p:nvSpPr>
              <p:spPr>
                <a:xfrm>
                  <a:off x="899591" y="2569561"/>
                  <a:ext cx="1560173" cy="698150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/>
                    <a:t>Detector Technical Support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4178F0E-73CE-41C7-98F0-6AB2AF6591CA}"/>
                  </a:ext>
                </a:extLst>
              </p:cNvPr>
              <p:cNvGrpSpPr/>
              <p:nvPr/>
            </p:nvGrpSpPr>
            <p:grpSpPr>
              <a:xfrm>
                <a:off x="4176926" y="2556016"/>
                <a:ext cx="1872208" cy="2016206"/>
                <a:chOff x="2987824" y="1148530"/>
                <a:chExt cx="1872208" cy="2232248"/>
              </a:xfrm>
            </p:grpSpPr>
            <p:sp>
              <p:nvSpPr>
                <p:cNvPr id="67" name="Rectangle: Rounded Corners 10">
                  <a:extLst>
                    <a:ext uri="{FF2B5EF4-FFF2-40B4-BE49-F238E27FC236}">
                      <a16:creationId xmlns:a16="http://schemas.microsoft.com/office/drawing/2014/main" id="{5C390A2A-10E1-449C-83AE-5E5BEF68E55A}"/>
                    </a:ext>
                  </a:extLst>
                </p:cNvPr>
                <p:cNvSpPr/>
                <p:nvPr/>
              </p:nvSpPr>
              <p:spPr>
                <a:xfrm>
                  <a:off x="2987824" y="1148530"/>
                  <a:ext cx="1872208" cy="2232248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108000" rtlCol="0" anchor="t" anchorCtr="0"/>
                <a:lstStyle/>
                <a:p>
                  <a:pPr lvl="0" algn="ctr"/>
                  <a:r>
                    <a:rPr lang="en-US" sz="1600" b="1" dirty="0">
                      <a:solidFill>
                        <a:srgbClr val="1F3DBF"/>
                      </a:solidFill>
                    </a:rPr>
                    <a:t>Electronics Unit</a:t>
                  </a:r>
                </a:p>
              </p:txBody>
            </p:sp>
            <p:sp>
              <p:nvSpPr>
                <p:cNvPr id="68" name="Rectangle: Rounded Corners 6">
                  <a:extLst>
                    <a:ext uri="{FF2B5EF4-FFF2-40B4-BE49-F238E27FC236}">
                      <a16:creationId xmlns:a16="http://schemas.microsoft.com/office/drawing/2014/main" id="{5A668B0A-1CDA-43F0-B58A-515AD4EFC064}"/>
                    </a:ext>
                  </a:extLst>
                </p:cNvPr>
                <p:cNvSpPr/>
                <p:nvPr/>
              </p:nvSpPr>
              <p:spPr>
                <a:xfrm>
                  <a:off x="3131839" y="1744218"/>
                  <a:ext cx="1560173" cy="433999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/>
                    <a:t>Electronics Operation and Services</a:t>
                  </a:r>
                </a:p>
              </p:txBody>
            </p:sp>
            <p:sp>
              <p:nvSpPr>
                <p:cNvPr id="69" name="Rectangle: Rounded Corners 7">
                  <a:extLst>
                    <a:ext uri="{FF2B5EF4-FFF2-40B4-BE49-F238E27FC236}">
                      <a16:creationId xmlns:a16="http://schemas.microsoft.com/office/drawing/2014/main" id="{A82CEB4A-F7CF-455F-98BC-A51E596DE046}"/>
                    </a:ext>
                  </a:extLst>
                </p:cNvPr>
                <p:cNvSpPr/>
                <p:nvPr/>
              </p:nvSpPr>
              <p:spPr>
                <a:xfrm>
                  <a:off x="3131839" y="2261996"/>
                  <a:ext cx="1560173" cy="433999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/>
                    <a:t>Analog and Control Electronics</a:t>
                  </a:r>
                </a:p>
              </p:txBody>
            </p:sp>
            <p:sp>
              <p:nvSpPr>
                <p:cNvPr id="70" name="Rectangle: Rounded Corners 8">
                  <a:extLst>
                    <a:ext uri="{FF2B5EF4-FFF2-40B4-BE49-F238E27FC236}">
                      <a16:creationId xmlns:a16="http://schemas.microsoft.com/office/drawing/2014/main" id="{10A2E5D1-589B-473E-B096-F7AAB12F8847}"/>
                    </a:ext>
                  </a:extLst>
                </p:cNvPr>
                <p:cNvSpPr/>
                <p:nvPr/>
              </p:nvSpPr>
              <p:spPr>
                <a:xfrm>
                  <a:off x="3131839" y="2779774"/>
                  <a:ext cx="1560173" cy="433999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/>
                    <a:t>FPGA and Digital Electronics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9B39603-2FAC-4296-AEA1-1D9E3E4E301A}"/>
                  </a:ext>
                </a:extLst>
              </p:cNvPr>
              <p:cNvGrpSpPr/>
              <p:nvPr/>
            </p:nvGrpSpPr>
            <p:grpSpPr>
              <a:xfrm>
                <a:off x="2846181" y="3547327"/>
                <a:ext cx="2232248" cy="1456942"/>
                <a:chOff x="1691680" y="2264654"/>
                <a:chExt cx="2232248" cy="1456942"/>
              </a:xfrm>
            </p:grpSpPr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E81E1082-ADE0-4D12-8229-6A3D65F69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16710" y="2264654"/>
                  <a:ext cx="382189" cy="0"/>
                </a:xfrm>
                <a:prstGeom prst="straightConnector1">
                  <a:avLst/>
                </a:prstGeom>
                <a:ln w="38100"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FA006FFB-6D5C-46E2-8FA2-DBF6FF95E218}"/>
                    </a:ext>
                  </a:extLst>
                </p:cNvPr>
                <p:cNvCxnSpPr>
                  <a:cxnSpLocks/>
                  <a:endCxn id="66" idx="0"/>
                </p:cNvCxnSpPr>
                <p:nvPr/>
              </p:nvCxnSpPr>
              <p:spPr>
                <a:xfrm>
                  <a:off x="2807804" y="2264654"/>
                  <a:ext cx="0" cy="1181222"/>
                </a:xfrm>
                <a:prstGeom prst="straightConnector1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: Rounded Corners 15">
                  <a:extLst>
                    <a:ext uri="{FF2B5EF4-FFF2-40B4-BE49-F238E27FC236}">
                      <a16:creationId xmlns:a16="http://schemas.microsoft.com/office/drawing/2014/main" id="{04195D95-085A-4C78-8394-604E0E00C369}"/>
                    </a:ext>
                  </a:extLst>
                </p:cNvPr>
                <p:cNvSpPr/>
                <p:nvPr/>
              </p:nvSpPr>
              <p:spPr>
                <a:xfrm>
                  <a:off x="1691680" y="3445876"/>
                  <a:ext cx="2232248" cy="275720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/>
                    <a:t>Instrumentation Software Services</a:t>
                  </a:r>
                </a:p>
              </p:txBody>
            </p:sp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8F9C4F7-CD17-40FF-9DC7-52C0707ED976}"/>
                </a:ext>
              </a:extLst>
            </p:cNvPr>
            <p:cNvGrpSpPr/>
            <p:nvPr/>
          </p:nvGrpSpPr>
          <p:grpSpPr>
            <a:xfrm>
              <a:off x="1150650" y="3129131"/>
              <a:ext cx="2557254" cy="1801710"/>
              <a:chOff x="251520" y="3068839"/>
              <a:chExt cx="2557254" cy="1801710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9CDA6DFF-12F2-4598-9D1D-C4090BC077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8654" y="4870549"/>
                <a:ext cx="1080120" cy="0"/>
              </a:xfrm>
              <a:prstGeom prst="straightConnector1">
                <a:avLst/>
              </a:prstGeom>
              <a:ln w="381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Arc 55">
                <a:extLst>
                  <a:ext uri="{FF2B5EF4-FFF2-40B4-BE49-F238E27FC236}">
                    <a16:creationId xmlns:a16="http://schemas.microsoft.com/office/drawing/2014/main" id="{142C318E-B817-4858-B876-924AA0AC3D96}"/>
                  </a:ext>
                </a:extLst>
              </p:cNvPr>
              <p:cNvSpPr/>
              <p:nvPr/>
            </p:nvSpPr>
            <p:spPr>
              <a:xfrm rot="10800000">
                <a:off x="882550" y="3384089"/>
                <a:ext cx="1745233" cy="1482320"/>
              </a:xfrm>
              <a:prstGeom prst="arc">
                <a:avLst/>
              </a:prstGeom>
              <a:ln w="38100"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C89299B-8BAE-4FB8-A1CB-F1EA54AE0ACC}"/>
                  </a:ext>
                </a:extLst>
              </p:cNvPr>
              <p:cNvGrpSpPr/>
              <p:nvPr/>
            </p:nvGrpSpPr>
            <p:grpSpPr>
              <a:xfrm>
                <a:off x="251520" y="3068839"/>
                <a:ext cx="1290017" cy="1044115"/>
                <a:chOff x="755576" y="1866239"/>
                <a:chExt cx="1872208" cy="1514539"/>
              </a:xfrm>
            </p:grpSpPr>
            <p:sp>
              <p:nvSpPr>
                <p:cNvPr id="58" name="Rectangle: Rounded Corners 40">
                  <a:extLst>
                    <a:ext uri="{FF2B5EF4-FFF2-40B4-BE49-F238E27FC236}">
                      <a16:creationId xmlns:a16="http://schemas.microsoft.com/office/drawing/2014/main" id="{95444BE6-1304-4412-966F-0EDE90A45398}"/>
                    </a:ext>
                  </a:extLst>
                </p:cNvPr>
                <p:cNvSpPr/>
                <p:nvPr/>
              </p:nvSpPr>
              <p:spPr>
                <a:xfrm>
                  <a:off x="755576" y="1866239"/>
                  <a:ext cx="1872208" cy="1514539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108000" rtlCol="0" anchor="t" anchorCtr="0"/>
                <a:lstStyle/>
                <a:p>
                  <a:pPr lvl="0" algn="ctr"/>
                  <a:r>
                    <a:rPr lang="en-US" sz="1400" b="1" dirty="0">
                      <a:solidFill>
                        <a:srgbClr val="1F3DBF"/>
                      </a:solidFill>
                    </a:rPr>
                    <a:t>Mechanical Engineering</a:t>
                  </a:r>
                </a:p>
              </p:txBody>
            </p:sp>
            <p:sp>
              <p:nvSpPr>
                <p:cNvPr id="59" name="Rectangle: Rounded Corners 42">
                  <a:extLst>
                    <a:ext uri="{FF2B5EF4-FFF2-40B4-BE49-F238E27FC236}">
                      <a16:creationId xmlns:a16="http://schemas.microsoft.com/office/drawing/2014/main" id="{5DED18B6-B54D-47FC-909C-316816C177BA}"/>
                    </a:ext>
                  </a:extLst>
                </p:cNvPr>
                <p:cNvSpPr/>
                <p:nvPr/>
              </p:nvSpPr>
              <p:spPr>
                <a:xfrm>
                  <a:off x="899591" y="2700078"/>
                  <a:ext cx="1560174" cy="567630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/>
                    <a:t>Mechatronics Team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015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D&amp;E Group STAFF – New group leader C. </a:t>
            </a:r>
            <a:r>
              <a:rPr lang="en-US" dirty="0" err="1"/>
              <a:t>Risacher</a:t>
            </a:r>
            <a:r>
              <a:rPr lang="en-US" dirty="0"/>
              <a:t> – start 1</a:t>
            </a:r>
            <a:r>
              <a:rPr lang="en-US" baseline="30000" dirty="0"/>
              <a:t>st</a:t>
            </a:r>
            <a:r>
              <a:rPr lang="en-US" dirty="0"/>
              <a:t> Nov.</a:t>
            </a:r>
          </a:p>
        </p:txBody>
      </p:sp>
      <p:sp>
        <p:nvSpPr>
          <p:cNvPr id="3" name="Rectangle: Rounded Corners 169">
            <a:extLst>
              <a:ext uri="{FF2B5EF4-FFF2-40B4-BE49-F238E27FC236}">
                <a16:creationId xmlns:a16="http://schemas.microsoft.com/office/drawing/2014/main" id="{97C1B901-C472-4E40-B6FC-C114D98CA815}"/>
              </a:ext>
            </a:extLst>
          </p:cNvPr>
          <p:cNvSpPr/>
          <p:nvPr/>
        </p:nvSpPr>
        <p:spPr>
          <a:xfrm>
            <a:off x="303963" y="779851"/>
            <a:ext cx="4947636" cy="2258992"/>
          </a:xfrm>
          <a:prstGeom prst="roundRect">
            <a:avLst>
              <a:gd name="adj" fmla="val 301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170">
            <a:extLst>
              <a:ext uri="{FF2B5EF4-FFF2-40B4-BE49-F238E27FC236}">
                <a16:creationId xmlns:a16="http://schemas.microsoft.com/office/drawing/2014/main" id="{92937387-7A90-4A41-AA05-20972D55E503}"/>
              </a:ext>
            </a:extLst>
          </p:cNvPr>
          <p:cNvSpPr/>
          <p:nvPr/>
        </p:nvSpPr>
        <p:spPr>
          <a:xfrm>
            <a:off x="303963" y="2955741"/>
            <a:ext cx="7553537" cy="2258992"/>
          </a:xfrm>
          <a:prstGeom prst="roundRect">
            <a:avLst>
              <a:gd name="adj" fmla="val 436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FAB304-5C68-4906-B3A2-128F0C03F2C8}"/>
              </a:ext>
            </a:extLst>
          </p:cNvPr>
          <p:cNvGrpSpPr/>
          <p:nvPr/>
        </p:nvGrpSpPr>
        <p:grpSpPr>
          <a:xfrm>
            <a:off x="404347" y="4299518"/>
            <a:ext cx="658813" cy="854075"/>
            <a:chOff x="5240338" y="868363"/>
            <a:chExt cx="658813" cy="854075"/>
          </a:xfrm>
        </p:grpSpPr>
        <p:pic>
          <p:nvPicPr>
            <p:cNvPr id="6" name="Picture 216">
              <a:extLst>
                <a:ext uri="{FF2B5EF4-FFF2-40B4-BE49-F238E27FC236}">
                  <a16:creationId xmlns:a16="http://schemas.microsoft.com/office/drawing/2014/main" id="{903BFBA8-EC30-4AE1-8C12-61AA44610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038" y="928688"/>
              <a:ext cx="635000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217">
              <a:extLst>
                <a:ext uri="{FF2B5EF4-FFF2-40B4-BE49-F238E27FC236}">
                  <a16:creationId xmlns:a16="http://schemas.microsoft.com/office/drawing/2014/main" id="{1C6FF792-B20A-47B0-BE48-9F7D6C1AE2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0338" y="868363"/>
              <a:ext cx="658813" cy="854075"/>
            </a:xfrm>
            <a:custGeom>
              <a:avLst/>
              <a:gdLst>
                <a:gd name="T0" fmla="*/ 3834 w 4115"/>
                <a:gd name="T1" fmla="*/ 2363 h 5330"/>
                <a:gd name="T2" fmla="*/ 2058 w 4115"/>
                <a:gd name="T3" fmla="*/ 4139 h 5330"/>
                <a:gd name="T4" fmla="*/ 281 w 4115"/>
                <a:gd name="T5" fmla="*/ 2363 h 5330"/>
                <a:gd name="T6" fmla="*/ 2058 w 4115"/>
                <a:gd name="T7" fmla="*/ 586 h 5330"/>
                <a:gd name="T8" fmla="*/ 3834 w 4115"/>
                <a:gd name="T9" fmla="*/ 2363 h 5330"/>
                <a:gd name="T10" fmla="*/ 378 w 4115"/>
                <a:gd name="T11" fmla="*/ 5330 h 5330"/>
                <a:gd name="T12" fmla="*/ 3738 w 4115"/>
                <a:gd name="T13" fmla="*/ 5330 h 5330"/>
                <a:gd name="T14" fmla="*/ 4115 w 4115"/>
                <a:gd name="T15" fmla="*/ 4952 h 5330"/>
                <a:gd name="T16" fmla="*/ 4115 w 4115"/>
                <a:gd name="T17" fmla="*/ 378 h 5330"/>
                <a:gd name="T18" fmla="*/ 3738 w 4115"/>
                <a:gd name="T19" fmla="*/ 0 h 5330"/>
                <a:gd name="T20" fmla="*/ 378 w 4115"/>
                <a:gd name="T21" fmla="*/ 0 h 5330"/>
                <a:gd name="T22" fmla="*/ 0 w 4115"/>
                <a:gd name="T23" fmla="*/ 378 h 5330"/>
                <a:gd name="T24" fmla="*/ 0 w 4115"/>
                <a:gd name="T25" fmla="*/ 4952 h 5330"/>
                <a:gd name="T26" fmla="*/ 378 w 4115"/>
                <a:gd name="T27" fmla="*/ 5330 h 5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15" h="5330">
                  <a:moveTo>
                    <a:pt x="3834" y="2363"/>
                  </a:moveTo>
                  <a:cubicBezTo>
                    <a:pt x="3834" y="3344"/>
                    <a:pt x="3039" y="4139"/>
                    <a:pt x="2058" y="4139"/>
                  </a:cubicBezTo>
                  <a:cubicBezTo>
                    <a:pt x="1076" y="4139"/>
                    <a:pt x="281" y="3344"/>
                    <a:pt x="281" y="2363"/>
                  </a:cubicBezTo>
                  <a:cubicBezTo>
                    <a:pt x="281" y="1382"/>
                    <a:pt x="1076" y="586"/>
                    <a:pt x="2058" y="586"/>
                  </a:cubicBezTo>
                  <a:cubicBezTo>
                    <a:pt x="3039" y="586"/>
                    <a:pt x="3834" y="1382"/>
                    <a:pt x="3834" y="2363"/>
                  </a:cubicBezTo>
                  <a:close/>
                  <a:moveTo>
                    <a:pt x="378" y="5330"/>
                  </a:moveTo>
                  <a:lnTo>
                    <a:pt x="3738" y="5330"/>
                  </a:lnTo>
                  <a:cubicBezTo>
                    <a:pt x="3946" y="5330"/>
                    <a:pt x="4115" y="5160"/>
                    <a:pt x="4115" y="4952"/>
                  </a:cubicBezTo>
                  <a:lnTo>
                    <a:pt x="4115" y="378"/>
                  </a:lnTo>
                  <a:cubicBezTo>
                    <a:pt x="4115" y="170"/>
                    <a:pt x="3946" y="0"/>
                    <a:pt x="3738" y="0"/>
                  </a:cubicBezTo>
                  <a:lnTo>
                    <a:pt x="378" y="0"/>
                  </a:lnTo>
                  <a:cubicBezTo>
                    <a:pt x="169" y="0"/>
                    <a:pt x="0" y="170"/>
                    <a:pt x="0" y="378"/>
                  </a:cubicBezTo>
                  <a:lnTo>
                    <a:pt x="0" y="4952"/>
                  </a:lnTo>
                  <a:cubicBezTo>
                    <a:pt x="0" y="5160"/>
                    <a:pt x="169" y="5330"/>
                    <a:pt x="378" y="5330"/>
                  </a:cubicBezTo>
                  <a:close/>
                </a:path>
              </a:pathLst>
            </a:custGeom>
            <a:solidFill>
              <a:srgbClr val="20586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8" name="Oval 218">
              <a:extLst>
                <a:ext uri="{FF2B5EF4-FFF2-40B4-BE49-F238E27FC236}">
                  <a16:creationId xmlns:a16="http://schemas.microsoft.com/office/drawing/2014/main" id="{F7A71BDE-6B05-49F8-BFEE-193F10AAC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788" y="965200"/>
              <a:ext cx="569913" cy="568325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9" name="Rectangle 219">
              <a:extLst>
                <a:ext uri="{FF2B5EF4-FFF2-40B4-BE49-F238E27FC236}">
                  <a16:creationId xmlns:a16="http://schemas.microsoft.com/office/drawing/2014/main" id="{1CB9C1AF-D14B-4803-AE82-EC0A8490D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4" y="1574800"/>
              <a:ext cx="6191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Thierry Martin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" name="Rectangle: Rounded Corners 166">
            <a:extLst>
              <a:ext uri="{FF2B5EF4-FFF2-40B4-BE49-F238E27FC236}">
                <a16:creationId xmlns:a16="http://schemas.microsoft.com/office/drawing/2014/main" id="{0F5BAB98-AEDE-42D3-95F4-B7E8CA34C162}"/>
              </a:ext>
            </a:extLst>
          </p:cNvPr>
          <p:cNvSpPr/>
          <p:nvPr/>
        </p:nvSpPr>
        <p:spPr>
          <a:xfrm>
            <a:off x="5220072" y="1921396"/>
            <a:ext cx="3890761" cy="1098857"/>
          </a:xfrm>
          <a:prstGeom prst="roundRect">
            <a:avLst>
              <a:gd name="adj" fmla="val 6144"/>
            </a:avLst>
          </a:prstGeom>
          <a:solidFill>
            <a:srgbClr val="FF8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5B70401C-9E69-449B-ABB1-B708A0A057B7}"/>
              </a:ext>
            </a:extLst>
          </p:cNvPr>
          <p:cNvSpPr/>
          <p:nvPr/>
        </p:nvSpPr>
        <p:spPr>
          <a:xfrm>
            <a:off x="4105356" y="778264"/>
            <a:ext cx="5005477" cy="1151790"/>
          </a:xfrm>
          <a:prstGeom prst="roundRect">
            <a:avLst>
              <a:gd name="adj" fmla="val 507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0B2D48-15A8-451B-891C-6F9ED9E1B567}"/>
              </a:ext>
            </a:extLst>
          </p:cNvPr>
          <p:cNvGrpSpPr/>
          <p:nvPr/>
        </p:nvGrpSpPr>
        <p:grpSpPr>
          <a:xfrm>
            <a:off x="423467" y="920006"/>
            <a:ext cx="660400" cy="854075"/>
            <a:chOff x="2366963" y="868363"/>
            <a:chExt cx="660400" cy="854075"/>
          </a:xfrm>
        </p:grpSpPr>
        <p:pic>
          <p:nvPicPr>
            <p:cNvPr id="13" name="Picture 168">
              <a:extLst>
                <a:ext uri="{FF2B5EF4-FFF2-40B4-BE49-F238E27FC236}">
                  <a16:creationId xmlns:a16="http://schemas.microsoft.com/office/drawing/2014/main" id="{62B61185-4854-46BF-987D-4C5737C74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238" y="931863"/>
              <a:ext cx="5810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69">
              <a:extLst>
                <a:ext uri="{FF2B5EF4-FFF2-40B4-BE49-F238E27FC236}">
                  <a16:creationId xmlns:a16="http://schemas.microsoft.com/office/drawing/2014/main" id="{E90E4245-DF2B-4EE8-9C1F-FA9AD8A9F1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6963" y="868363"/>
              <a:ext cx="660400" cy="854075"/>
            </a:xfrm>
            <a:custGeom>
              <a:avLst/>
              <a:gdLst>
                <a:gd name="T0" fmla="*/ 3834 w 4116"/>
                <a:gd name="T1" fmla="*/ 2363 h 5330"/>
                <a:gd name="T2" fmla="*/ 2058 w 4116"/>
                <a:gd name="T3" fmla="*/ 4139 h 5330"/>
                <a:gd name="T4" fmla="*/ 281 w 4116"/>
                <a:gd name="T5" fmla="*/ 2363 h 5330"/>
                <a:gd name="T6" fmla="*/ 2058 w 4116"/>
                <a:gd name="T7" fmla="*/ 586 h 5330"/>
                <a:gd name="T8" fmla="*/ 3834 w 4116"/>
                <a:gd name="T9" fmla="*/ 2363 h 5330"/>
                <a:gd name="T10" fmla="*/ 378 w 4116"/>
                <a:gd name="T11" fmla="*/ 5330 h 5330"/>
                <a:gd name="T12" fmla="*/ 3738 w 4116"/>
                <a:gd name="T13" fmla="*/ 5330 h 5330"/>
                <a:gd name="T14" fmla="*/ 4116 w 4116"/>
                <a:gd name="T15" fmla="*/ 4952 h 5330"/>
                <a:gd name="T16" fmla="*/ 4116 w 4116"/>
                <a:gd name="T17" fmla="*/ 378 h 5330"/>
                <a:gd name="T18" fmla="*/ 3738 w 4116"/>
                <a:gd name="T19" fmla="*/ 0 h 5330"/>
                <a:gd name="T20" fmla="*/ 378 w 4116"/>
                <a:gd name="T21" fmla="*/ 0 h 5330"/>
                <a:gd name="T22" fmla="*/ 0 w 4116"/>
                <a:gd name="T23" fmla="*/ 378 h 5330"/>
                <a:gd name="T24" fmla="*/ 0 w 4116"/>
                <a:gd name="T25" fmla="*/ 4952 h 5330"/>
                <a:gd name="T26" fmla="*/ 378 w 4116"/>
                <a:gd name="T27" fmla="*/ 5330 h 5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16" h="5330">
                  <a:moveTo>
                    <a:pt x="3834" y="2363"/>
                  </a:moveTo>
                  <a:cubicBezTo>
                    <a:pt x="3834" y="3344"/>
                    <a:pt x="3039" y="4139"/>
                    <a:pt x="2058" y="4139"/>
                  </a:cubicBezTo>
                  <a:cubicBezTo>
                    <a:pt x="1077" y="4139"/>
                    <a:pt x="281" y="3344"/>
                    <a:pt x="281" y="2363"/>
                  </a:cubicBezTo>
                  <a:cubicBezTo>
                    <a:pt x="281" y="1382"/>
                    <a:pt x="1077" y="586"/>
                    <a:pt x="2058" y="586"/>
                  </a:cubicBezTo>
                  <a:cubicBezTo>
                    <a:pt x="3039" y="586"/>
                    <a:pt x="3834" y="1382"/>
                    <a:pt x="3834" y="2363"/>
                  </a:cubicBezTo>
                  <a:close/>
                  <a:moveTo>
                    <a:pt x="378" y="5330"/>
                  </a:moveTo>
                  <a:lnTo>
                    <a:pt x="3738" y="5330"/>
                  </a:lnTo>
                  <a:cubicBezTo>
                    <a:pt x="3946" y="5330"/>
                    <a:pt x="4116" y="5160"/>
                    <a:pt x="4116" y="4952"/>
                  </a:cubicBezTo>
                  <a:lnTo>
                    <a:pt x="4116" y="378"/>
                  </a:lnTo>
                  <a:cubicBezTo>
                    <a:pt x="4116" y="170"/>
                    <a:pt x="3946" y="0"/>
                    <a:pt x="3738" y="0"/>
                  </a:cubicBezTo>
                  <a:lnTo>
                    <a:pt x="378" y="0"/>
                  </a:lnTo>
                  <a:cubicBezTo>
                    <a:pt x="169" y="0"/>
                    <a:pt x="0" y="170"/>
                    <a:pt x="0" y="378"/>
                  </a:cubicBezTo>
                  <a:lnTo>
                    <a:pt x="0" y="4952"/>
                  </a:lnTo>
                  <a:cubicBezTo>
                    <a:pt x="0" y="5160"/>
                    <a:pt x="169" y="5330"/>
                    <a:pt x="378" y="5330"/>
                  </a:cubicBezTo>
                  <a:close/>
                </a:path>
              </a:pathLst>
            </a:custGeom>
            <a:solidFill>
              <a:srgbClr val="7F6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15" name="Oval 170">
              <a:extLst>
                <a:ext uri="{FF2B5EF4-FFF2-40B4-BE49-F238E27FC236}">
                  <a16:creationId xmlns:a16="http://schemas.microsoft.com/office/drawing/2014/main" id="{C6BAB396-3197-4599-BFFE-8E6C2ABE5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3001" y="965200"/>
              <a:ext cx="568325" cy="568325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16" name="Rectangle 171">
              <a:extLst>
                <a:ext uri="{FF2B5EF4-FFF2-40B4-BE49-F238E27FC236}">
                  <a16:creationId xmlns:a16="http://schemas.microsoft.com/office/drawing/2014/main" id="{1D66E443-2D1A-450C-93C6-6F99CBC69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125" y="1568450"/>
              <a:ext cx="63023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Ricardo Hino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" name="Rectangle: Rounded Corners 224">
            <a:extLst>
              <a:ext uri="{FF2B5EF4-FFF2-40B4-BE49-F238E27FC236}">
                <a16:creationId xmlns:a16="http://schemas.microsoft.com/office/drawing/2014/main" id="{8BDB900A-5BD5-43BB-81AB-8606D81982CF}"/>
              </a:ext>
            </a:extLst>
          </p:cNvPr>
          <p:cNvSpPr/>
          <p:nvPr/>
        </p:nvSpPr>
        <p:spPr>
          <a:xfrm>
            <a:off x="5492617" y="1072589"/>
            <a:ext cx="3183839" cy="584977"/>
          </a:xfrm>
          <a:prstGeom prst="roundRect">
            <a:avLst/>
          </a:prstGeom>
          <a:solidFill>
            <a:srgbClr val="2B4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FPGA and Digital Electronics</a:t>
            </a:r>
          </a:p>
        </p:txBody>
      </p:sp>
      <p:sp>
        <p:nvSpPr>
          <p:cNvPr id="18" name="Rectangle: Rounded Corners 225">
            <a:extLst>
              <a:ext uri="{FF2B5EF4-FFF2-40B4-BE49-F238E27FC236}">
                <a16:creationId xmlns:a16="http://schemas.microsoft.com/office/drawing/2014/main" id="{B9702CC8-7324-4F37-A669-371F094F4BE0}"/>
              </a:ext>
            </a:extLst>
          </p:cNvPr>
          <p:cNvSpPr/>
          <p:nvPr/>
        </p:nvSpPr>
        <p:spPr>
          <a:xfrm>
            <a:off x="1264791" y="1068339"/>
            <a:ext cx="3091185" cy="584977"/>
          </a:xfrm>
          <a:prstGeom prst="roundRect">
            <a:avLst/>
          </a:prstGeom>
          <a:solidFill>
            <a:srgbClr val="2B4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Analog and Control Electronics</a:t>
            </a:r>
          </a:p>
        </p:txBody>
      </p:sp>
      <p:sp>
        <p:nvSpPr>
          <p:cNvPr id="19" name="Rectangle: Rounded Corners 227">
            <a:extLst>
              <a:ext uri="{FF2B5EF4-FFF2-40B4-BE49-F238E27FC236}">
                <a16:creationId xmlns:a16="http://schemas.microsoft.com/office/drawing/2014/main" id="{87875A92-8A5B-4B0F-9664-4FE3896D3040}"/>
              </a:ext>
            </a:extLst>
          </p:cNvPr>
          <p:cNvSpPr/>
          <p:nvPr/>
        </p:nvSpPr>
        <p:spPr>
          <a:xfrm>
            <a:off x="464742" y="2197829"/>
            <a:ext cx="3861856" cy="584977"/>
          </a:xfrm>
          <a:prstGeom prst="roundRect">
            <a:avLst/>
          </a:prstGeom>
          <a:solidFill>
            <a:srgbClr val="2B4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Electronics Operation and Services</a:t>
            </a:r>
          </a:p>
        </p:txBody>
      </p:sp>
      <p:sp>
        <p:nvSpPr>
          <p:cNvPr id="20" name="Rectangle: Rounded Corners 228">
            <a:extLst>
              <a:ext uri="{FF2B5EF4-FFF2-40B4-BE49-F238E27FC236}">
                <a16:creationId xmlns:a16="http://schemas.microsoft.com/office/drawing/2014/main" id="{3CE09EF1-16C6-447B-852F-6381719F121D}"/>
              </a:ext>
            </a:extLst>
          </p:cNvPr>
          <p:cNvSpPr/>
          <p:nvPr/>
        </p:nvSpPr>
        <p:spPr>
          <a:xfrm>
            <a:off x="5642144" y="2197829"/>
            <a:ext cx="2242224" cy="584977"/>
          </a:xfrm>
          <a:prstGeom prst="roundRect">
            <a:avLst/>
          </a:prstGeom>
          <a:solidFill>
            <a:srgbClr val="2B4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Instrumentation Software Services</a:t>
            </a:r>
          </a:p>
        </p:txBody>
      </p:sp>
      <p:sp>
        <p:nvSpPr>
          <p:cNvPr id="21" name="Rectangle: Rounded Corners 229">
            <a:extLst>
              <a:ext uri="{FF2B5EF4-FFF2-40B4-BE49-F238E27FC236}">
                <a16:creationId xmlns:a16="http://schemas.microsoft.com/office/drawing/2014/main" id="{F24DBF2B-CECF-4F84-AAD2-40FC3505CEE1}"/>
              </a:ext>
            </a:extLst>
          </p:cNvPr>
          <p:cNvSpPr/>
          <p:nvPr/>
        </p:nvSpPr>
        <p:spPr>
          <a:xfrm>
            <a:off x="464742" y="3292809"/>
            <a:ext cx="6407634" cy="584977"/>
          </a:xfrm>
          <a:prstGeom prst="roundRect">
            <a:avLst/>
          </a:prstGeom>
          <a:solidFill>
            <a:srgbClr val="2B4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Detector Technical Support Team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5B7A2C-3FB0-4A26-8A28-2DCE4946FD67}"/>
              </a:ext>
            </a:extLst>
          </p:cNvPr>
          <p:cNvGrpSpPr/>
          <p:nvPr/>
        </p:nvGrpSpPr>
        <p:grpSpPr>
          <a:xfrm>
            <a:off x="8376096" y="2032463"/>
            <a:ext cx="660400" cy="852488"/>
            <a:chOff x="5002213" y="4852988"/>
            <a:chExt cx="660400" cy="852488"/>
          </a:xfrm>
        </p:grpSpPr>
        <p:pic>
          <p:nvPicPr>
            <p:cNvPr id="45" name="Picture 273">
              <a:extLst>
                <a:ext uri="{FF2B5EF4-FFF2-40B4-BE49-F238E27FC236}">
                  <a16:creationId xmlns:a16="http://schemas.microsoft.com/office/drawing/2014/main" id="{C8B49ABA-72A5-4852-B680-A6EBF2F53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663" y="4945063"/>
              <a:ext cx="573088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274">
              <a:extLst>
                <a:ext uri="{FF2B5EF4-FFF2-40B4-BE49-F238E27FC236}">
                  <a16:creationId xmlns:a16="http://schemas.microsoft.com/office/drawing/2014/main" id="{7742D034-E715-4759-B135-1332C3E5CD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2213" y="4852988"/>
              <a:ext cx="660400" cy="852488"/>
            </a:xfrm>
            <a:custGeom>
              <a:avLst/>
              <a:gdLst>
                <a:gd name="T0" fmla="*/ 3835 w 4116"/>
                <a:gd name="T1" fmla="*/ 2362 h 5329"/>
                <a:gd name="T2" fmla="*/ 2058 w 4116"/>
                <a:gd name="T3" fmla="*/ 4138 h 5329"/>
                <a:gd name="T4" fmla="*/ 282 w 4116"/>
                <a:gd name="T5" fmla="*/ 2362 h 5329"/>
                <a:gd name="T6" fmla="*/ 2058 w 4116"/>
                <a:gd name="T7" fmla="*/ 586 h 5329"/>
                <a:gd name="T8" fmla="*/ 3835 w 4116"/>
                <a:gd name="T9" fmla="*/ 2362 h 5329"/>
                <a:gd name="T10" fmla="*/ 378 w 4116"/>
                <a:gd name="T11" fmla="*/ 5329 h 5329"/>
                <a:gd name="T12" fmla="*/ 3738 w 4116"/>
                <a:gd name="T13" fmla="*/ 5329 h 5329"/>
                <a:gd name="T14" fmla="*/ 4116 w 4116"/>
                <a:gd name="T15" fmla="*/ 4951 h 5329"/>
                <a:gd name="T16" fmla="*/ 4116 w 4116"/>
                <a:gd name="T17" fmla="*/ 378 h 5329"/>
                <a:gd name="T18" fmla="*/ 3738 w 4116"/>
                <a:gd name="T19" fmla="*/ 0 h 5329"/>
                <a:gd name="T20" fmla="*/ 378 w 4116"/>
                <a:gd name="T21" fmla="*/ 0 h 5329"/>
                <a:gd name="T22" fmla="*/ 0 w 4116"/>
                <a:gd name="T23" fmla="*/ 378 h 5329"/>
                <a:gd name="T24" fmla="*/ 0 w 4116"/>
                <a:gd name="T25" fmla="*/ 4951 h 5329"/>
                <a:gd name="T26" fmla="*/ 378 w 4116"/>
                <a:gd name="T27" fmla="*/ 5329 h 5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16" h="5329">
                  <a:moveTo>
                    <a:pt x="3835" y="2362"/>
                  </a:moveTo>
                  <a:cubicBezTo>
                    <a:pt x="3835" y="3343"/>
                    <a:pt x="3039" y="4138"/>
                    <a:pt x="2058" y="4138"/>
                  </a:cubicBezTo>
                  <a:cubicBezTo>
                    <a:pt x="1077" y="4138"/>
                    <a:pt x="282" y="3343"/>
                    <a:pt x="282" y="2362"/>
                  </a:cubicBezTo>
                  <a:cubicBezTo>
                    <a:pt x="282" y="1381"/>
                    <a:pt x="1077" y="586"/>
                    <a:pt x="2058" y="586"/>
                  </a:cubicBezTo>
                  <a:cubicBezTo>
                    <a:pt x="3039" y="586"/>
                    <a:pt x="3835" y="1381"/>
                    <a:pt x="3835" y="2362"/>
                  </a:cubicBezTo>
                  <a:close/>
                  <a:moveTo>
                    <a:pt x="378" y="5329"/>
                  </a:moveTo>
                  <a:lnTo>
                    <a:pt x="3738" y="5329"/>
                  </a:lnTo>
                  <a:cubicBezTo>
                    <a:pt x="3947" y="5329"/>
                    <a:pt x="4116" y="5160"/>
                    <a:pt x="4116" y="4951"/>
                  </a:cubicBezTo>
                  <a:lnTo>
                    <a:pt x="4116" y="378"/>
                  </a:lnTo>
                  <a:cubicBezTo>
                    <a:pt x="4116" y="169"/>
                    <a:pt x="3947" y="0"/>
                    <a:pt x="3738" y="0"/>
                  </a:cubicBezTo>
                  <a:lnTo>
                    <a:pt x="378" y="0"/>
                  </a:lnTo>
                  <a:cubicBezTo>
                    <a:pt x="170" y="0"/>
                    <a:pt x="0" y="169"/>
                    <a:pt x="0" y="378"/>
                  </a:cubicBezTo>
                  <a:lnTo>
                    <a:pt x="0" y="4951"/>
                  </a:lnTo>
                  <a:cubicBezTo>
                    <a:pt x="0" y="5160"/>
                    <a:pt x="170" y="5329"/>
                    <a:pt x="378" y="5329"/>
                  </a:cubicBezTo>
                  <a:close/>
                </a:path>
              </a:pathLst>
            </a:custGeom>
            <a:solidFill>
              <a:srgbClr val="A4377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47" name="Rectangle 275">
              <a:extLst>
                <a:ext uri="{FF2B5EF4-FFF2-40B4-BE49-F238E27FC236}">
                  <a16:creationId xmlns:a16="http://schemas.microsoft.com/office/drawing/2014/main" id="{DC1D22A3-8021-4BA0-AD33-C3B59B084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048" y="5573713"/>
              <a:ext cx="64807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Pablo Fajardo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Oval 276">
              <a:extLst>
                <a:ext uri="{FF2B5EF4-FFF2-40B4-BE49-F238E27FC236}">
                  <a16:creationId xmlns:a16="http://schemas.microsoft.com/office/drawing/2014/main" id="{9C380AB9-D8E3-4C5F-97AA-5DB3E560B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1" y="4949825"/>
              <a:ext cx="568325" cy="568325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</p:grpSp>
      <p:sp>
        <p:nvSpPr>
          <p:cNvPr id="22" name="Rectangle: Rounded Corners 230">
            <a:extLst>
              <a:ext uri="{FF2B5EF4-FFF2-40B4-BE49-F238E27FC236}">
                <a16:creationId xmlns:a16="http://schemas.microsoft.com/office/drawing/2014/main" id="{EEA0A8FD-140D-413F-9F4D-44CE994AA5C2}"/>
              </a:ext>
            </a:extLst>
          </p:cNvPr>
          <p:cNvSpPr/>
          <p:nvPr/>
        </p:nvSpPr>
        <p:spPr>
          <a:xfrm>
            <a:off x="1331640" y="4454116"/>
            <a:ext cx="3920948" cy="584977"/>
          </a:xfrm>
          <a:prstGeom prst="roundRect">
            <a:avLst/>
          </a:prstGeom>
          <a:solidFill>
            <a:srgbClr val="2B4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Detector Engineering Team</a:t>
            </a:r>
          </a:p>
        </p:txBody>
      </p:sp>
      <p:grpSp>
        <p:nvGrpSpPr>
          <p:cNvPr id="235" name="Group 234"/>
          <p:cNvGrpSpPr/>
          <p:nvPr/>
        </p:nvGrpSpPr>
        <p:grpSpPr>
          <a:xfrm>
            <a:off x="1115616" y="4181135"/>
            <a:ext cx="4968552" cy="1034339"/>
            <a:chOff x="5796136" y="4181135"/>
            <a:chExt cx="4968552" cy="1034339"/>
          </a:xfrm>
        </p:grpSpPr>
        <p:sp>
          <p:nvSpPr>
            <p:cNvPr id="86" name="Rectangle: Rounded Corners 179">
              <a:extLst>
                <a:ext uri="{FF2B5EF4-FFF2-40B4-BE49-F238E27FC236}">
                  <a16:creationId xmlns:a16="http://schemas.microsoft.com/office/drawing/2014/main" id="{C6FD67D5-02BC-4005-9AFA-9320C905F3CC}"/>
                </a:ext>
              </a:extLst>
            </p:cNvPr>
            <p:cNvSpPr/>
            <p:nvPr/>
          </p:nvSpPr>
          <p:spPr>
            <a:xfrm>
              <a:off x="5796136" y="4181135"/>
              <a:ext cx="4968552" cy="1034339"/>
            </a:xfrm>
            <a:prstGeom prst="roundRect">
              <a:avLst>
                <a:gd name="adj" fmla="val 659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5889284" y="4279370"/>
              <a:ext cx="4803395" cy="859375"/>
              <a:chOff x="5889284" y="4279370"/>
              <a:chExt cx="4803395" cy="859375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C1DCAAF-7AA0-42B1-B79A-8359DAECC13E}"/>
                  </a:ext>
                </a:extLst>
              </p:cNvPr>
              <p:cNvGrpSpPr/>
              <p:nvPr/>
            </p:nvGrpSpPr>
            <p:grpSpPr>
              <a:xfrm>
                <a:off x="5889284" y="4279370"/>
                <a:ext cx="662473" cy="852488"/>
                <a:chOff x="4654551" y="2744788"/>
                <a:chExt cx="658813" cy="852488"/>
              </a:xfrm>
            </p:grpSpPr>
            <p:pic>
              <p:nvPicPr>
                <p:cNvPr id="119" name="Picture 240">
                  <a:extLst>
                    <a:ext uri="{FF2B5EF4-FFF2-40B4-BE49-F238E27FC236}">
                      <a16:creationId xmlns:a16="http://schemas.microsoft.com/office/drawing/2014/main" id="{6ED7EB8C-8A51-409F-9B2E-26AC38468F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2013" y="2824163"/>
                  <a:ext cx="635000" cy="6334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0" name="Freeform 241">
                  <a:extLst>
                    <a:ext uri="{FF2B5EF4-FFF2-40B4-BE49-F238E27FC236}">
                      <a16:creationId xmlns:a16="http://schemas.microsoft.com/office/drawing/2014/main" id="{2AAB4077-0E86-4429-983C-E23AF1E6EA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54551" y="2744788"/>
                  <a:ext cx="658813" cy="852488"/>
                </a:xfrm>
                <a:custGeom>
                  <a:avLst/>
                  <a:gdLst>
                    <a:gd name="T0" fmla="*/ 3834 w 4116"/>
                    <a:gd name="T1" fmla="*/ 2362 h 5329"/>
                    <a:gd name="T2" fmla="*/ 2058 w 4116"/>
                    <a:gd name="T3" fmla="*/ 4139 h 5329"/>
                    <a:gd name="T4" fmla="*/ 281 w 4116"/>
                    <a:gd name="T5" fmla="*/ 2362 h 5329"/>
                    <a:gd name="T6" fmla="*/ 2058 w 4116"/>
                    <a:gd name="T7" fmla="*/ 586 h 5329"/>
                    <a:gd name="T8" fmla="*/ 3834 w 4116"/>
                    <a:gd name="T9" fmla="*/ 2362 h 5329"/>
                    <a:gd name="T10" fmla="*/ 378 w 4116"/>
                    <a:gd name="T11" fmla="*/ 5329 h 5329"/>
                    <a:gd name="T12" fmla="*/ 3738 w 4116"/>
                    <a:gd name="T13" fmla="*/ 5329 h 5329"/>
                    <a:gd name="T14" fmla="*/ 4116 w 4116"/>
                    <a:gd name="T15" fmla="*/ 4951 h 5329"/>
                    <a:gd name="T16" fmla="*/ 4116 w 4116"/>
                    <a:gd name="T17" fmla="*/ 378 h 5329"/>
                    <a:gd name="T18" fmla="*/ 3738 w 4116"/>
                    <a:gd name="T19" fmla="*/ 0 h 5329"/>
                    <a:gd name="T20" fmla="*/ 378 w 4116"/>
                    <a:gd name="T21" fmla="*/ 0 h 5329"/>
                    <a:gd name="T22" fmla="*/ 0 w 4116"/>
                    <a:gd name="T23" fmla="*/ 378 h 5329"/>
                    <a:gd name="T24" fmla="*/ 0 w 4116"/>
                    <a:gd name="T25" fmla="*/ 4951 h 5329"/>
                    <a:gd name="T26" fmla="*/ 378 w 4116"/>
                    <a:gd name="T27" fmla="*/ 5329 h 5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16" h="5329">
                      <a:moveTo>
                        <a:pt x="3834" y="2362"/>
                      </a:moveTo>
                      <a:cubicBezTo>
                        <a:pt x="3834" y="3343"/>
                        <a:pt x="3039" y="4139"/>
                        <a:pt x="2058" y="4139"/>
                      </a:cubicBezTo>
                      <a:cubicBezTo>
                        <a:pt x="1077" y="4139"/>
                        <a:pt x="281" y="3343"/>
                        <a:pt x="281" y="2362"/>
                      </a:cubicBezTo>
                      <a:cubicBezTo>
                        <a:pt x="281" y="1381"/>
                        <a:pt x="1077" y="586"/>
                        <a:pt x="2058" y="586"/>
                      </a:cubicBezTo>
                      <a:cubicBezTo>
                        <a:pt x="3039" y="586"/>
                        <a:pt x="3834" y="1381"/>
                        <a:pt x="3834" y="2362"/>
                      </a:cubicBezTo>
                      <a:close/>
                      <a:moveTo>
                        <a:pt x="378" y="5329"/>
                      </a:moveTo>
                      <a:lnTo>
                        <a:pt x="3738" y="5329"/>
                      </a:lnTo>
                      <a:cubicBezTo>
                        <a:pt x="3947" y="5329"/>
                        <a:pt x="4116" y="5160"/>
                        <a:pt x="4116" y="4951"/>
                      </a:cubicBezTo>
                      <a:lnTo>
                        <a:pt x="4116" y="378"/>
                      </a:lnTo>
                      <a:cubicBezTo>
                        <a:pt x="4116" y="169"/>
                        <a:pt x="3947" y="0"/>
                        <a:pt x="3738" y="0"/>
                      </a:cubicBezTo>
                      <a:lnTo>
                        <a:pt x="378" y="0"/>
                      </a:lnTo>
                      <a:cubicBezTo>
                        <a:pt x="169" y="0"/>
                        <a:pt x="0" y="169"/>
                        <a:pt x="0" y="378"/>
                      </a:cubicBezTo>
                      <a:lnTo>
                        <a:pt x="0" y="4951"/>
                      </a:lnTo>
                      <a:cubicBezTo>
                        <a:pt x="0" y="5160"/>
                        <a:pt x="169" y="5329"/>
                        <a:pt x="378" y="5329"/>
                      </a:cubicBezTo>
                      <a:close/>
                    </a:path>
                  </a:pathLst>
                </a:custGeom>
                <a:solidFill>
                  <a:srgbClr val="31859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21" name="Oval 242">
                  <a:extLst>
                    <a:ext uri="{FF2B5EF4-FFF2-40B4-BE49-F238E27FC236}">
                      <a16:creationId xmlns:a16="http://schemas.microsoft.com/office/drawing/2014/main" id="{B94671A7-58AD-4318-B690-6B29F26C1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9001" y="2841625"/>
                  <a:ext cx="569913" cy="568325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22" name="Rectangle 243">
                  <a:extLst>
                    <a:ext uri="{FF2B5EF4-FFF2-40B4-BE49-F238E27FC236}">
                      <a16:creationId xmlns:a16="http://schemas.microsoft.com/office/drawing/2014/main" id="{6FD317A1-FEFD-408D-976D-15744A617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1055" y="3465513"/>
                  <a:ext cx="64230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Paolo </a:t>
                  </a:r>
                  <a:r>
                    <a:rPr kumimoji="0" lang="en-US" altLang="en-US" sz="600" b="1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Busca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C8D72B9-000B-451A-8FF1-67A94D302078}"/>
                  </a:ext>
                </a:extLst>
              </p:cNvPr>
              <p:cNvGrpSpPr/>
              <p:nvPr/>
            </p:nvGrpSpPr>
            <p:grpSpPr>
              <a:xfrm>
                <a:off x="9198238" y="4285911"/>
                <a:ext cx="662473" cy="852488"/>
                <a:chOff x="6905626" y="2744788"/>
                <a:chExt cx="658813" cy="852488"/>
              </a:xfrm>
            </p:grpSpPr>
            <p:pic>
              <p:nvPicPr>
                <p:cNvPr id="111" name="Picture 252">
                  <a:extLst>
                    <a:ext uri="{FF2B5EF4-FFF2-40B4-BE49-F238E27FC236}">
                      <a16:creationId xmlns:a16="http://schemas.microsoft.com/office/drawing/2014/main" id="{FF079938-6B6B-4524-9F9C-B11BF94528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10388" y="2801938"/>
                  <a:ext cx="638175" cy="63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" name="Freeform 253">
                  <a:extLst>
                    <a:ext uri="{FF2B5EF4-FFF2-40B4-BE49-F238E27FC236}">
                      <a16:creationId xmlns:a16="http://schemas.microsoft.com/office/drawing/2014/main" id="{4F86E336-8E44-430E-8AA6-6ACBD1F3D5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05626" y="2744788"/>
                  <a:ext cx="658813" cy="852488"/>
                </a:xfrm>
                <a:custGeom>
                  <a:avLst/>
                  <a:gdLst>
                    <a:gd name="T0" fmla="*/ 1917 w 2058"/>
                    <a:gd name="T1" fmla="*/ 1181 h 2664"/>
                    <a:gd name="T2" fmla="*/ 1029 w 2058"/>
                    <a:gd name="T3" fmla="*/ 2069 h 2664"/>
                    <a:gd name="T4" fmla="*/ 141 w 2058"/>
                    <a:gd name="T5" fmla="*/ 1181 h 2664"/>
                    <a:gd name="T6" fmla="*/ 1029 w 2058"/>
                    <a:gd name="T7" fmla="*/ 293 h 2664"/>
                    <a:gd name="T8" fmla="*/ 1917 w 2058"/>
                    <a:gd name="T9" fmla="*/ 1181 h 2664"/>
                    <a:gd name="T10" fmla="*/ 189 w 2058"/>
                    <a:gd name="T11" fmla="*/ 2664 h 2664"/>
                    <a:gd name="T12" fmla="*/ 1869 w 2058"/>
                    <a:gd name="T13" fmla="*/ 2664 h 2664"/>
                    <a:gd name="T14" fmla="*/ 2058 w 2058"/>
                    <a:gd name="T15" fmla="*/ 2475 h 2664"/>
                    <a:gd name="T16" fmla="*/ 2058 w 2058"/>
                    <a:gd name="T17" fmla="*/ 189 h 2664"/>
                    <a:gd name="T18" fmla="*/ 1869 w 2058"/>
                    <a:gd name="T19" fmla="*/ 0 h 2664"/>
                    <a:gd name="T20" fmla="*/ 189 w 2058"/>
                    <a:gd name="T21" fmla="*/ 0 h 2664"/>
                    <a:gd name="T22" fmla="*/ 0 w 2058"/>
                    <a:gd name="T23" fmla="*/ 189 h 2664"/>
                    <a:gd name="T24" fmla="*/ 0 w 2058"/>
                    <a:gd name="T25" fmla="*/ 2475 h 2664"/>
                    <a:gd name="T26" fmla="*/ 189 w 2058"/>
                    <a:gd name="T27" fmla="*/ 2664 h 2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58" h="2664">
                      <a:moveTo>
                        <a:pt x="1917" y="1181"/>
                      </a:moveTo>
                      <a:cubicBezTo>
                        <a:pt x="1917" y="1671"/>
                        <a:pt x="1520" y="2069"/>
                        <a:pt x="1029" y="2069"/>
                      </a:cubicBezTo>
                      <a:cubicBezTo>
                        <a:pt x="539" y="2069"/>
                        <a:pt x="141" y="1671"/>
                        <a:pt x="141" y="1181"/>
                      </a:cubicBezTo>
                      <a:cubicBezTo>
                        <a:pt x="141" y="690"/>
                        <a:pt x="539" y="293"/>
                        <a:pt x="1029" y="293"/>
                      </a:cubicBezTo>
                      <a:cubicBezTo>
                        <a:pt x="1520" y="293"/>
                        <a:pt x="1917" y="690"/>
                        <a:pt x="1917" y="1181"/>
                      </a:cubicBezTo>
                      <a:close/>
                      <a:moveTo>
                        <a:pt x="189" y="2664"/>
                      </a:moveTo>
                      <a:lnTo>
                        <a:pt x="1869" y="2664"/>
                      </a:lnTo>
                      <a:cubicBezTo>
                        <a:pt x="1974" y="2664"/>
                        <a:pt x="2058" y="2580"/>
                        <a:pt x="2058" y="2475"/>
                      </a:cubicBezTo>
                      <a:lnTo>
                        <a:pt x="2058" y="189"/>
                      </a:lnTo>
                      <a:cubicBezTo>
                        <a:pt x="2058" y="84"/>
                        <a:pt x="1974" y="0"/>
                        <a:pt x="1869" y="0"/>
                      </a:cubicBezTo>
                      <a:lnTo>
                        <a:pt x="189" y="0"/>
                      </a:lnTo>
                      <a:cubicBezTo>
                        <a:pt x="85" y="0"/>
                        <a:pt x="0" y="84"/>
                        <a:pt x="0" y="189"/>
                      </a:cubicBezTo>
                      <a:lnTo>
                        <a:pt x="0" y="2475"/>
                      </a:lnTo>
                      <a:cubicBezTo>
                        <a:pt x="0" y="2580"/>
                        <a:pt x="85" y="2664"/>
                        <a:pt x="189" y="2664"/>
                      </a:cubicBezTo>
                      <a:close/>
                    </a:path>
                  </a:pathLst>
                </a:custGeom>
                <a:solidFill>
                  <a:srgbClr val="31859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13" name="Freeform 254">
                  <a:extLst>
                    <a:ext uri="{FF2B5EF4-FFF2-40B4-BE49-F238E27FC236}">
                      <a16:creationId xmlns:a16="http://schemas.microsoft.com/office/drawing/2014/main" id="{98917C0A-086A-4EBD-8130-9C56CD4AE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0076" y="2841625"/>
                  <a:ext cx="569913" cy="568325"/>
                </a:xfrm>
                <a:custGeom>
                  <a:avLst/>
                  <a:gdLst>
                    <a:gd name="T0" fmla="*/ 359 w 359"/>
                    <a:gd name="T1" fmla="*/ 179 h 358"/>
                    <a:gd name="T2" fmla="*/ 179 w 359"/>
                    <a:gd name="T3" fmla="*/ 0 h 358"/>
                    <a:gd name="T4" fmla="*/ 0 w 359"/>
                    <a:gd name="T5" fmla="*/ 179 h 358"/>
                    <a:gd name="T6" fmla="*/ 179 w 359"/>
                    <a:gd name="T7" fmla="*/ 358 h 358"/>
                    <a:gd name="T8" fmla="*/ 359 w 359"/>
                    <a:gd name="T9" fmla="*/ 179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9" h="358">
                      <a:moveTo>
                        <a:pt x="359" y="179"/>
                      </a:moveTo>
                      <a:cubicBezTo>
                        <a:pt x="359" y="80"/>
                        <a:pt x="279" y="0"/>
                        <a:pt x="179" y="0"/>
                      </a:cubicBezTo>
                      <a:cubicBezTo>
                        <a:pt x="81" y="0"/>
                        <a:pt x="0" y="80"/>
                        <a:pt x="0" y="179"/>
                      </a:cubicBezTo>
                      <a:cubicBezTo>
                        <a:pt x="0" y="278"/>
                        <a:pt x="81" y="358"/>
                        <a:pt x="179" y="358"/>
                      </a:cubicBezTo>
                      <a:cubicBezTo>
                        <a:pt x="279" y="358"/>
                        <a:pt x="359" y="278"/>
                        <a:pt x="359" y="179"/>
                      </a:cubicBezTo>
                    </a:path>
                  </a:pathLst>
                </a:cu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14" name="Rectangle 255">
                  <a:extLst>
                    <a:ext uri="{FF2B5EF4-FFF2-40B4-BE49-F238E27FC236}">
                      <a16:creationId xmlns:a16="http://schemas.microsoft.com/office/drawing/2014/main" id="{5D5D40E1-7BE9-40EE-B997-DF2461950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13563" y="3452813"/>
                  <a:ext cx="65087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Kristof Pauwels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AF5AD1F-13BB-4CAB-84B0-8583739D8DF5}"/>
                  </a:ext>
                </a:extLst>
              </p:cNvPr>
              <p:cNvGrpSpPr/>
              <p:nvPr/>
            </p:nvGrpSpPr>
            <p:grpSpPr>
              <a:xfrm>
                <a:off x="6718890" y="4285911"/>
                <a:ext cx="662473" cy="852488"/>
                <a:chOff x="4654551" y="3703638"/>
                <a:chExt cx="658813" cy="852488"/>
              </a:xfrm>
            </p:grpSpPr>
            <p:pic>
              <p:nvPicPr>
                <p:cNvPr id="107" name="Picture 256">
                  <a:extLst>
                    <a:ext uri="{FF2B5EF4-FFF2-40B4-BE49-F238E27FC236}">
                      <a16:creationId xmlns:a16="http://schemas.microsoft.com/office/drawing/2014/main" id="{2B707BE8-D2DF-4B15-9BAA-6985817573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2488" y="3767138"/>
                  <a:ext cx="636588" cy="63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8" name="Freeform 257">
                  <a:extLst>
                    <a:ext uri="{FF2B5EF4-FFF2-40B4-BE49-F238E27FC236}">
                      <a16:creationId xmlns:a16="http://schemas.microsoft.com/office/drawing/2014/main" id="{D9C127CC-5738-4E88-A001-05C3C5C6BB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54551" y="3703638"/>
                  <a:ext cx="658813" cy="852488"/>
                </a:xfrm>
                <a:custGeom>
                  <a:avLst/>
                  <a:gdLst>
                    <a:gd name="T0" fmla="*/ 3834 w 4116"/>
                    <a:gd name="T1" fmla="*/ 2362 h 5329"/>
                    <a:gd name="T2" fmla="*/ 2058 w 4116"/>
                    <a:gd name="T3" fmla="*/ 4138 h 5329"/>
                    <a:gd name="T4" fmla="*/ 281 w 4116"/>
                    <a:gd name="T5" fmla="*/ 2362 h 5329"/>
                    <a:gd name="T6" fmla="*/ 2058 w 4116"/>
                    <a:gd name="T7" fmla="*/ 585 h 5329"/>
                    <a:gd name="T8" fmla="*/ 3834 w 4116"/>
                    <a:gd name="T9" fmla="*/ 2362 h 5329"/>
                    <a:gd name="T10" fmla="*/ 378 w 4116"/>
                    <a:gd name="T11" fmla="*/ 5329 h 5329"/>
                    <a:gd name="T12" fmla="*/ 3738 w 4116"/>
                    <a:gd name="T13" fmla="*/ 5329 h 5329"/>
                    <a:gd name="T14" fmla="*/ 4116 w 4116"/>
                    <a:gd name="T15" fmla="*/ 4951 h 5329"/>
                    <a:gd name="T16" fmla="*/ 4116 w 4116"/>
                    <a:gd name="T17" fmla="*/ 378 h 5329"/>
                    <a:gd name="T18" fmla="*/ 3738 w 4116"/>
                    <a:gd name="T19" fmla="*/ 0 h 5329"/>
                    <a:gd name="T20" fmla="*/ 378 w 4116"/>
                    <a:gd name="T21" fmla="*/ 0 h 5329"/>
                    <a:gd name="T22" fmla="*/ 0 w 4116"/>
                    <a:gd name="T23" fmla="*/ 378 h 5329"/>
                    <a:gd name="T24" fmla="*/ 0 w 4116"/>
                    <a:gd name="T25" fmla="*/ 4951 h 5329"/>
                    <a:gd name="T26" fmla="*/ 378 w 4116"/>
                    <a:gd name="T27" fmla="*/ 5329 h 5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16" h="5329">
                      <a:moveTo>
                        <a:pt x="3834" y="2362"/>
                      </a:moveTo>
                      <a:cubicBezTo>
                        <a:pt x="3834" y="3343"/>
                        <a:pt x="3039" y="4138"/>
                        <a:pt x="2058" y="4138"/>
                      </a:cubicBezTo>
                      <a:cubicBezTo>
                        <a:pt x="1077" y="4138"/>
                        <a:pt x="281" y="3343"/>
                        <a:pt x="281" y="2362"/>
                      </a:cubicBezTo>
                      <a:cubicBezTo>
                        <a:pt x="281" y="1381"/>
                        <a:pt x="1077" y="585"/>
                        <a:pt x="2058" y="585"/>
                      </a:cubicBezTo>
                      <a:cubicBezTo>
                        <a:pt x="3039" y="585"/>
                        <a:pt x="3834" y="1381"/>
                        <a:pt x="3834" y="2362"/>
                      </a:cubicBezTo>
                      <a:close/>
                      <a:moveTo>
                        <a:pt x="378" y="5329"/>
                      </a:moveTo>
                      <a:lnTo>
                        <a:pt x="3738" y="5329"/>
                      </a:lnTo>
                      <a:cubicBezTo>
                        <a:pt x="3947" y="5329"/>
                        <a:pt x="4116" y="5160"/>
                        <a:pt x="4116" y="4951"/>
                      </a:cubicBezTo>
                      <a:lnTo>
                        <a:pt x="4116" y="378"/>
                      </a:lnTo>
                      <a:cubicBezTo>
                        <a:pt x="4116" y="169"/>
                        <a:pt x="3947" y="0"/>
                        <a:pt x="3738" y="0"/>
                      </a:cubicBezTo>
                      <a:lnTo>
                        <a:pt x="378" y="0"/>
                      </a:lnTo>
                      <a:cubicBezTo>
                        <a:pt x="169" y="0"/>
                        <a:pt x="0" y="169"/>
                        <a:pt x="0" y="378"/>
                      </a:cubicBezTo>
                      <a:lnTo>
                        <a:pt x="0" y="4951"/>
                      </a:lnTo>
                      <a:cubicBezTo>
                        <a:pt x="0" y="5160"/>
                        <a:pt x="169" y="5329"/>
                        <a:pt x="378" y="5329"/>
                      </a:cubicBezTo>
                      <a:close/>
                    </a:path>
                  </a:pathLst>
                </a:custGeom>
                <a:solidFill>
                  <a:srgbClr val="31859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09" name="Oval 258">
                  <a:extLst>
                    <a:ext uri="{FF2B5EF4-FFF2-40B4-BE49-F238E27FC236}">
                      <a16:creationId xmlns:a16="http://schemas.microsoft.com/office/drawing/2014/main" id="{859B9CEA-CE25-4B50-B56B-F702FBFC0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9001" y="3800475"/>
                  <a:ext cx="569913" cy="568325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10" name="Rectangle 259">
                  <a:extLst>
                    <a:ext uri="{FF2B5EF4-FFF2-40B4-BE49-F238E27FC236}">
                      <a16:creationId xmlns:a16="http://schemas.microsoft.com/office/drawing/2014/main" id="{BB0994AD-CE61-42F4-A0B0-321EEE0CD5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1055" y="4421188"/>
                  <a:ext cx="635958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Emmanuel Collet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C4B999E-779C-4965-B7C2-0F8328570A7C}"/>
                  </a:ext>
                </a:extLst>
              </p:cNvPr>
              <p:cNvGrpSpPr/>
              <p:nvPr/>
            </p:nvGrpSpPr>
            <p:grpSpPr>
              <a:xfrm>
                <a:off x="8366273" y="4286257"/>
                <a:ext cx="662473" cy="852488"/>
                <a:chOff x="5395913" y="3703638"/>
                <a:chExt cx="658813" cy="852488"/>
              </a:xfrm>
            </p:grpSpPr>
            <p:pic>
              <p:nvPicPr>
                <p:cNvPr id="103" name="Picture 260">
                  <a:extLst>
                    <a:ext uri="{FF2B5EF4-FFF2-40B4-BE49-F238E27FC236}">
                      <a16:creationId xmlns:a16="http://schemas.microsoft.com/office/drawing/2014/main" id="{9C5453C6-1F4F-4CED-83FA-C9123D0481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501" y="3757613"/>
                  <a:ext cx="635000" cy="636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4" name="Freeform 261">
                  <a:extLst>
                    <a:ext uri="{FF2B5EF4-FFF2-40B4-BE49-F238E27FC236}">
                      <a16:creationId xmlns:a16="http://schemas.microsoft.com/office/drawing/2014/main" id="{28A57717-5208-4907-9E7F-FA5AF94A6D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5913" y="3703638"/>
                  <a:ext cx="658813" cy="852488"/>
                </a:xfrm>
                <a:custGeom>
                  <a:avLst/>
                  <a:gdLst>
                    <a:gd name="T0" fmla="*/ 3834 w 4116"/>
                    <a:gd name="T1" fmla="*/ 2362 h 5329"/>
                    <a:gd name="T2" fmla="*/ 2058 w 4116"/>
                    <a:gd name="T3" fmla="*/ 4138 h 5329"/>
                    <a:gd name="T4" fmla="*/ 282 w 4116"/>
                    <a:gd name="T5" fmla="*/ 2362 h 5329"/>
                    <a:gd name="T6" fmla="*/ 2058 w 4116"/>
                    <a:gd name="T7" fmla="*/ 585 h 5329"/>
                    <a:gd name="T8" fmla="*/ 3834 w 4116"/>
                    <a:gd name="T9" fmla="*/ 2362 h 5329"/>
                    <a:gd name="T10" fmla="*/ 378 w 4116"/>
                    <a:gd name="T11" fmla="*/ 5329 h 5329"/>
                    <a:gd name="T12" fmla="*/ 3738 w 4116"/>
                    <a:gd name="T13" fmla="*/ 5329 h 5329"/>
                    <a:gd name="T14" fmla="*/ 4116 w 4116"/>
                    <a:gd name="T15" fmla="*/ 4951 h 5329"/>
                    <a:gd name="T16" fmla="*/ 4116 w 4116"/>
                    <a:gd name="T17" fmla="*/ 378 h 5329"/>
                    <a:gd name="T18" fmla="*/ 3738 w 4116"/>
                    <a:gd name="T19" fmla="*/ 0 h 5329"/>
                    <a:gd name="T20" fmla="*/ 378 w 4116"/>
                    <a:gd name="T21" fmla="*/ 0 h 5329"/>
                    <a:gd name="T22" fmla="*/ 0 w 4116"/>
                    <a:gd name="T23" fmla="*/ 378 h 5329"/>
                    <a:gd name="T24" fmla="*/ 0 w 4116"/>
                    <a:gd name="T25" fmla="*/ 4951 h 5329"/>
                    <a:gd name="T26" fmla="*/ 378 w 4116"/>
                    <a:gd name="T27" fmla="*/ 5329 h 5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16" h="5329">
                      <a:moveTo>
                        <a:pt x="3834" y="2362"/>
                      </a:moveTo>
                      <a:cubicBezTo>
                        <a:pt x="3834" y="3343"/>
                        <a:pt x="3039" y="4138"/>
                        <a:pt x="2058" y="4138"/>
                      </a:cubicBezTo>
                      <a:cubicBezTo>
                        <a:pt x="1077" y="4138"/>
                        <a:pt x="282" y="3343"/>
                        <a:pt x="282" y="2362"/>
                      </a:cubicBezTo>
                      <a:cubicBezTo>
                        <a:pt x="282" y="1381"/>
                        <a:pt x="1077" y="585"/>
                        <a:pt x="2058" y="585"/>
                      </a:cubicBezTo>
                      <a:cubicBezTo>
                        <a:pt x="3039" y="585"/>
                        <a:pt x="3834" y="1381"/>
                        <a:pt x="3834" y="2362"/>
                      </a:cubicBezTo>
                      <a:close/>
                      <a:moveTo>
                        <a:pt x="378" y="5329"/>
                      </a:moveTo>
                      <a:lnTo>
                        <a:pt x="3738" y="5329"/>
                      </a:lnTo>
                      <a:cubicBezTo>
                        <a:pt x="3947" y="5329"/>
                        <a:pt x="4116" y="5160"/>
                        <a:pt x="4116" y="4951"/>
                      </a:cubicBezTo>
                      <a:lnTo>
                        <a:pt x="4116" y="378"/>
                      </a:lnTo>
                      <a:cubicBezTo>
                        <a:pt x="4116" y="169"/>
                        <a:pt x="3947" y="0"/>
                        <a:pt x="3738" y="0"/>
                      </a:cubicBezTo>
                      <a:lnTo>
                        <a:pt x="378" y="0"/>
                      </a:lnTo>
                      <a:cubicBezTo>
                        <a:pt x="169" y="0"/>
                        <a:pt x="0" y="169"/>
                        <a:pt x="0" y="378"/>
                      </a:cubicBezTo>
                      <a:lnTo>
                        <a:pt x="0" y="4951"/>
                      </a:lnTo>
                      <a:cubicBezTo>
                        <a:pt x="0" y="5160"/>
                        <a:pt x="169" y="5329"/>
                        <a:pt x="378" y="5329"/>
                      </a:cubicBezTo>
                      <a:close/>
                    </a:path>
                  </a:pathLst>
                </a:custGeom>
                <a:solidFill>
                  <a:srgbClr val="31859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05" name="Oval 262">
                  <a:extLst>
                    <a:ext uri="{FF2B5EF4-FFF2-40B4-BE49-F238E27FC236}">
                      <a16:creationId xmlns:a16="http://schemas.microsoft.com/office/drawing/2014/main" id="{738CC3CD-C219-4BA3-9BFC-8989E9EA4E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0363" y="3800475"/>
                  <a:ext cx="568325" cy="568325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06" name="Rectangle 263">
                  <a:extLst>
                    <a:ext uri="{FF2B5EF4-FFF2-40B4-BE49-F238E27FC236}">
                      <a16:creationId xmlns:a16="http://schemas.microsoft.com/office/drawing/2014/main" id="{FAF351A8-6741-4EA9-B2EE-F9E90F3DB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202" y="4393240"/>
                  <a:ext cx="641968" cy="154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ts val="600"/>
                    </a:lnSpc>
                  </a:pPr>
                  <a:r>
                    <a:rPr lang="en-US" altLang="en-US" sz="600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Paul Antoine</a:t>
                  </a:r>
                </a:p>
                <a:p>
                  <a:pPr algn="ctr">
                    <a:lnSpc>
                      <a:spcPts val="600"/>
                    </a:lnSpc>
                  </a:pPr>
                  <a:r>
                    <a:rPr lang="en-US" altLang="en-US" sz="600" b="1" dirty="0" err="1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Douissard</a:t>
                  </a:r>
                  <a:endPara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10B6CD4-BEEA-48F9-A7AE-03A5AC63ACFF}"/>
                  </a:ext>
                </a:extLst>
              </p:cNvPr>
              <p:cNvGrpSpPr/>
              <p:nvPr/>
            </p:nvGrpSpPr>
            <p:grpSpPr>
              <a:xfrm>
                <a:off x="10030206" y="4285911"/>
                <a:ext cx="662473" cy="852488"/>
                <a:chOff x="6905626" y="3703638"/>
                <a:chExt cx="658813" cy="852488"/>
              </a:xfrm>
            </p:grpSpPr>
            <p:pic>
              <p:nvPicPr>
                <p:cNvPr id="98" name="Picture 268">
                  <a:extLst>
                    <a:ext uri="{FF2B5EF4-FFF2-40B4-BE49-F238E27FC236}">
                      <a16:creationId xmlns:a16="http://schemas.microsoft.com/office/drawing/2014/main" id="{913A6704-A522-4273-9CCE-02D2AD2C7B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13563" y="3759200"/>
                  <a:ext cx="638175" cy="63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9" name="Rectangle 269">
                  <a:extLst>
                    <a:ext uri="{FF2B5EF4-FFF2-40B4-BE49-F238E27FC236}">
                      <a16:creationId xmlns:a16="http://schemas.microsoft.com/office/drawing/2014/main" id="{4CBC7087-9DC1-41F5-90C0-15CCFD9A75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9837" y="4408488"/>
                  <a:ext cx="347852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Marie Ruat</a:t>
                  </a:r>
                  <a:endPara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0" name="Freeform 270">
                  <a:extLst>
                    <a:ext uri="{FF2B5EF4-FFF2-40B4-BE49-F238E27FC236}">
                      <a16:creationId xmlns:a16="http://schemas.microsoft.com/office/drawing/2014/main" id="{5B19CEEB-1026-4C3B-BEF5-B6BF18D175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05626" y="3703638"/>
                  <a:ext cx="658813" cy="852488"/>
                </a:xfrm>
                <a:custGeom>
                  <a:avLst/>
                  <a:gdLst>
                    <a:gd name="T0" fmla="*/ 1917 w 2058"/>
                    <a:gd name="T1" fmla="*/ 1181 h 2665"/>
                    <a:gd name="T2" fmla="*/ 1029 w 2058"/>
                    <a:gd name="T3" fmla="*/ 2069 h 2665"/>
                    <a:gd name="T4" fmla="*/ 141 w 2058"/>
                    <a:gd name="T5" fmla="*/ 1181 h 2665"/>
                    <a:gd name="T6" fmla="*/ 1029 w 2058"/>
                    <a:gd name="T7" fmla="*/ 293 h 2665"/>
                    <a:gd name="T8" fmla="*/ 1917 w 2058"/>
                    <a:gd name="T9" fmla="*/ 1181 h 2665"/>
                    <a:gd name="T10" fmla="*/ 189 w 2058"/>
                    <a:gd name="T11" fmla="*/ 2665 h 2665"/>
                    <a:gd name="T12" fmla="*/ 1869 w 2058"/>
                    <a:gd name="T13" fmla="*/ 2665 h 2665"/>
                    <a:gd name="T14" fmla="*/ 2058 w 2058"/>
                    <a:gd name="T15" fmla="*/ 2476 h 2665"/>
                    <a:gd name="T16" fmla="*/ 2058 w 2058"/>
                    <a:gd name="T17" fmla="*/ 189 h 2665"/>
                    <a:gd name="T18" fmla="*/ 1869 w 2058"/>
                    <a:gd name="T19" fmla="*/ 0 h 2665"/>
                    <a:gd name="T20" fmla="*/ 189 w 2058"/>
                    <a:gd name="T21" fmla="*/ 0 h 2665"/>
                    <a:gd name="T22" fmla="*/ 0 w 2058"/>
                    <a:gd name="T23" fmla="*/ 189 h 2665"/>
                    <a:gd name="T24" fmla="*/ 0 w 2058"/>
                    <a:gd name="T25" fmla="*/ 2476 h 2665"/>
                    <a:gd name="T26" fmla="*/ 189 w 2058"/>
                    <a:gd name="T27" fmla="*/ 2665 h 2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58" h="2665">
                      <a:moveTo>
                        <a:pt x="1917" y="1181"/>
                      </a:moveTo>
                      <a:cubicBezTo>
                        <a:pt x="1917" y="1672"/>
                        <a:pt x="1520" y="2069"/>
                        <a:pt x="1029" y="2069"/>
                      </a:cubicBezTo>
                      <a:cubicBezTo>
                        <a:pt x="539" y="2069"/>
                        <a:pt x="141" y="1672"/>
                        <a:pt x="141" y="1181"/>
                      </a:cubicBezTo>
                      <a:cubicBezTo>
                        <a:pt x="141" y="691"/>
                        <a:pt x="539" y="293"/>
                        <a:pt x="1029" y="293"/>
                      </a:cubicBezTo>
                      <a:cubicBezTo>
                        <a:pt x="1520" y="293"/>
                        <a:pt x="1917" y="691"/>
                        <a:pt x="1917" y="1181"/>
                      </a:cubicBezTo>
                      <a:close/>
                      <a:moveTo>
                        <a:pt x="189" y="2665"/>
                      </a:moveTo>
                      <a:lnTo>
                        <a:pt x="1869" y="2665"/>
                      </a:lnTo>
                      <a:cubicBezTo>
                        <a:pt x="1974" y="2665"/>
                        <a:pt x="2058" y="2580"/>
                        <a:pt x="2058" y="2476"/>
                      </a:cubicBezTo>
                      <a:lnTo>
                        <a:pt x="2058" y="189"/>
                      </a:lnTo>
                      <a:cubicBezTo>
                        <a:pt x="2058" y="85"/>
                        <a:pt x="1974" y="0"/>
                        <a:pt x="1869" y="0"/>
                      </a:cubicBezTo>
                      <a:lnTo>
                        <a:pt x="189" y="0"/>
                      </a:lnTo>
                      <a:cubicBezTo>
                        <a:pt x="85" y="0"/>
                        <a:pt x="0" y="85"/>
                        <a:pt x="0" y="189"/>
                      </a:cubicBezTo>
                      <a:lnTo>
                        <a:pt x="0" y="2476"/>
                      </a:lnTo>
                      <a:cubicBezTo>
                        <a:pt x="0" y="2580"/>
                        <a:pt x="85" y="2665"/>
                        <a:pt x="189" y="2665"/>
                      </a:cubicBezTo>
                      <a:close/>
                    </a:path>
                  </a:pathLst>
                </a:custGeom>
                <a:solidFill>
                  <a:srgbClr val="31859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01" name="Freeform 271">
                  <a:extLst>
                    <a:ext uri="{FF2B5EF4-FFF2-40B4-BE49-F238E27FC236}">
                      <a16:creationId xmlns:a16="http://schemas.microsoft.com/office/drawing/2014/main" id="{21EF0386-226A-43BE-BDD5-3E1503388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0076" y="3800475"/>
                  <a:ext cx="569913" cy="568325"/>
                </a:xfrm>
                <a:custGeom>
                  <a:avLst/>
                  <a:gdLst>
                    <a:gd name="T0" fmla="*/ 359 w 359"/>
                    <a:gd name="T1" fmla="*/ 179 h 358"/>
                    <a:gd name="T2" fmla="*/ 179 w 359"/>
                    <a:gd name="T3" fmla="*/ 0 h 358"/>
                    <a:gd name="T4" fmla="*/ 0 w 359"/>
                    <a:gd name="T5" fmla="*/ 179 h 358"/>
                    <a:gd name="T6" fmla="*/ 179 w 359"/>
                    <a:gd name="T7" fmla="*/ 358 h 358"/>
                    <a:gd name="T8" fmla="*/ 359 w 359"/>
                    <a:gd name="T9" fmla="*/ 179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9" h="358">
                      <a:moveTo>
                        <a:pt x="359" y="179"/>
                      </a:moveTo>
                      <a:cubicBezTo>
                        <a:pt x="359" y="80"/>
                        <a:pt x="279" y="0"/>
                        <a:pt x="179" y="0"/>
                      </a:cubicBezTo>
                      <a:cubicBezTo>
                        <a:pt x="81" y="0"/>
                        <a:pt x="0" y="80"/>
                        <a:pt x="0" y="179"/>
                      </a:cubicBezTo>
                      <a:cubicBezTo>
                        <a:pt x="0" y="278"/>
                        <a:pt x="81" y="358"/>
                        <a:pt x="179" y="358"/>
                      </a:cubicBezTo>
                      <a:cubicBezTo>
                        <a:pt x="279" y="358"/>
                        <a:pt x="359" y="278"/>
                        <a:pt x="359" y="179"/>
                      </a:cubicBezTo>
                    </a:path>
                  </a:pathLst>
                </a:cu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02" name="Rectangle 272">
                  <a:extLst>
                    <a:ext uri="{FF2B5EF4-FFF2-40B4-BE49-F238E27FC236}">
                      <a16:creationId xmlns:a16="http://schemas.microsoft.com/office/drawing/2014/main" id="{3FD296F3-93BD-4C8E-831C-43FDEC94F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13563" y="4421188"/>
                  <a:ext cx="65087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Marie </a:t>
                  </a:r>
                  <a:r>
                    <a:rPr kumimoji="0" lang="en-US" altLang="en-US" sz="600" b="1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Ruat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06280704-AF75-4C98-9E1E-22B8B70A2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31826" y="4345334"/>
                <a:ext cx="535109" cy="607204"/>
              </a:xfrm>
              <a:prstGeom prst="rect">
                <a:avLst/>
              </a:prstGeom>
            </p:spPr>
          </p:pic>
          <p:sp>
            <p:nvSpPr>
              <p:cNvPr id="221" name="Freeform 253">
                <a:extLst>
                  <a:ext uri="{FF2B5EF4-FFF2-40B4-BE49-F238E27FC236}">
                    <a16:creationId xmlns:a16="http://schemas.microsoft.com/office/drawing/2014/main" id="{829FF186-5BD0-4941-9FEF-A00A66A6BE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45157" y="4285911"/>
                <a:ext cx="662473" cy="852488"/>
              </a:xfrm>
              <a:custGeom>
                <a:avLst/>
                <a:gdLst>
                  <a:gd name="T0" fmla="*/ 1917 w 2058"/>
                  <a:gd name="T1" fmla="*/ 1181 h 2664"/>
                  <a:gd name="T2" fmla="*/ 1029 w 2058"/>
                  <a:gd name="T3" fmla="*/ 2069 h 2664"/>
                  <a:gd name="T4" fmla="*/ 141 w 2058"/>
                  <a:gd name="T5" fmla="*/ 1181 h 2664"/>
                  <a:gd name="T6" fmla="*/ 1029 w 2058"/>
                  <a:gd name="T7" fmla="*/ 293 h 2664"/>
                  <a:gd name="T8" fmla="*/ 1917 w 2058"/>
                  <a:gd name="T9" fmla="*/ 1181 h 2664"/>
                  <a:gd name="T10" fmla="*/ 189 w 2058"/>
                  <a:gd name="T11" fmla="*/ 2664 h 2664"/>
                  <a:gd name="T12" fmla="*/ 1869 w 2058"/>
                  <a:gd name="T13" fmla="*/ 2664 h 2664"/>
                  <a:gd name="T14" fmla="*/ 2058 w 2058"/>
                  <a:gd name="T15" fmla="*/ 2475 h 2664"/>
                  <a:gd name="T16" fmla="*/ 2058 w 2058"/>
                  <a:gd name="T17" fmla="*/ 189 h 2664"/>
                  <a:gd name="T18" fmla="*/ 1869 w 2058"/>
                  <a:gd name="T19" fmla="*/ 0 h 2664"/>
                  <a:gd name="T20" fmla="*/ 189 w 2058"/>
                  <a:gd name="T21" fmla="*/ 0 h 2664"/>
                  <a:gd name="T22" fmla="*/ 0 w 2058"/>
                  <a:gd name="T23" fmla="*/ 189 h 2664"/>
                  <a:gd name="T24" fmla="*/ 0 w 2058"/>
                  <a:gd name="T25" fmla="*/ 2475 h 2664"/>
                  <a:gd name="T26" fmla="*/ 189 w 2058"/>
                  <a:gd name="T27" fmla="*/ 2664 h 2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58" h="2664">
                    <a:moveTo>
                      <a:pt x="1917" y="1181"/>
                    </a:moveTo>
                    <a:cubicBezTo>
                      <a:pt x="1917" y="1671"/>
                      <a:pt x="1520" y="2069"/>
                      <a:pt x="1029" y="2069"/>
                    </a:cubicBezTo>
                    <a:cubicBezTo>
                      <a:pt x="539" y="2069"/>
                      <a:pt x="141" y="1671"/>
                      <a:pt x="141" y="1181"/>
                    </a:cubicBezTo>
                    <a:cubicBezTo>
                      <a:pt x="141" y="690"/>
                      <a:pt x="539" y="293"/>
                      <a:pt x="1029" y="293"/>
                    </a:cubicBezTo>
                    <a:cubicBezTo>
                      <a:pt x="1520" y="293"/>
                      <a:pt x="1917" y="690"/>
                      <a:pt x="1917" y="1181"/>
                    </a:cubicBezTo>
                    <a:close/>
                    <a:moveTo>
                      <a:pt x="189" y="2664"/>
                    </a:moveTo>
                    <a:lnTo>
                      <a:pt x="1869" y="2664"/>
                    </a:lnTo>
                    <a:cubicBezTo>
                      <a:pt x="1974" y="2664"/>
                      <a:pt x="2058" y="2580"/>
                      <a:pt x="2058" y="2475"/>
                    </a:cubicBezTo>
                    <a:lnTo>
                      <a:pt x="2058" y="189"/>
                    </a:lnTo>
                    <a:cubicBezTo>
                      <a:pt x="2058" y="84"/>
                      <a:pt x="1974" y="0"/>
                      <a:pt x="1869" y="0"/>
                    </a:cubicBezTo>
                    <a:lnTo>
                      <a:pt x="189" y="0"/>
                    </a:lnTo>
                    <a:cubicBezTo>
                      <a:pt x="85" y="0"/>
                      <a:pt x="0" y="84"/>
                      <a:pt x="0" y="189"/>
                    </a:cubicBezTo>
                    <a:lnTo>
                      <a:pt x="0" y="2475"/>
                    </a:lnTo>
                    <a:cubicBezTo>
                      <a:pt x="0" y="2580"/>
                      <a:pt x="85" y="2664"/>
                      <a:pt x="189" y="2664"/>
                    </a:cubicBezTo>
                    <a:close/>
                  </a:path>
                </a:pathLst>
              </a:custGeom>
              <a:solidFill>
                <a:srgbClr val="3185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15" name="Rectangle 255">
                <a:extLst>
                  <a:ext uri="{FF2B5EF4-FFF2-40B4-BE49-F238E27FC236}">
                    <a16:creationId xmlns:a16="http://schemas.microsoft.com/office/drawing/2014/main" id="{F5513393-3FCA-4D5E-A09A-C05C98F75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0368" y="4993936"/>
                <a:ext cx="65449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Marin </a:t>
                </a:r>
                <a:r>
                  <a:rPr lang="en-US" altLang="en-US" sz="6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Collonge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Freeform 254">
                <a:extLst>
                  <a:ext uri="{FF2B5EF4-FFF2-40B4-BE49-F238E27FC236}">
                    <a16:creationId xmlns:a16="http://schemas.microsoft.com/office/drawing/2014/main" id="{A4BC0AF5-C1A2-4DE2-8B65-A40F1485A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853" y="4388683"/>
                <a:ext cx="573079" cy="568325"/>
              </a:xfrm>
              <a:custGeom>
                <a:avLst/>
                <a:gdLst>
                  <a:gd name="T0" fmla="*/ 359 w 359"/>
                  <a:gd name="T1" fmla="*/ 179 h 358"/>
                  <a:gd name="T2" fmla="*/ 179 w 359"/>
                  <a:gd name="T3" fmla="*/ 0 h 358"/>
                  <a:gd name="T4" fmla="*/ 0 w 359"/>
                  <a:gd name="T5" fmla="*/ 179 h 358"/>
                  <a:gd name="T6" fmla="*/ 179 w 359"/>
                  <a:gd name="T7" fmla="*/ 358 h 358"/>
                  <a:gd name="T8" fmla="*/ 359 w 359"/>
                  <a:gd name="T9" fmla="*/ 179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9" h="358">
                    <a:moveTo>
                      <a:pt x="359" y="179"/>
                    </a:moveTo>
                    <a:cubicBezTo>
                      <a:pt x="359" y="80"/>
                      <a:pt x="279" y="0"/>
                      <a:pt x="179" y="0"/>
                    </a:cubicBezTo>
                    <a:cubicBezTo>
                      <a:pt x="81" y="0"/>
                      <a:pt x="0" y="80"/>
                      <a:pt x="0" y="179"/>
                    </a:cubicBezTo>
                    <a:cubicBezTo>
                      <a:pt x="0" y="278"/>
                      <a:pt x="81" y="358"/>
                      <a:pt x="179" y="358"/>
                    </a:cubicBezTo>
                    <a:cubicBezTo>
                      <a:pt x="279" y="358"/>
                      <a:pt x="359" y="278"/>
                      <a:pt x="359" y="179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23528" y="3121210"/>
            <a:ext cx="7461727" cy="1032434"/>
            <a:chOff x="323528" y="3121210"/>
            <a:chExt cx="7461727" cy="1032434"/>
          </a:xfrm>
        </p:grpSpPr>
        <p:grpSp>
          <p:nvGrpSpPr>
            <p:cNvPr id="115" name="Group 114"/>
            <p:cNvGrpSpPr/>
            <p:nvPr/>
          </p:nvGrpSpPr>
          <p:grpSpPr>
            <a:xfrm>
              <a:off x="323528" y="3121210"/>
              <a:ext cx="7461727" cy="1032434"/>
              <a:chOff x="7047377" y="3121210"/>
              <a:chExt cx="7461727" cy="1032434"/>
            </a:xfrm>
          </p:grpSpPr>
          <p:sp>
            <p:nvSpPr>
              <p:cNvPr id="146" name="Rectangle: Rounded Corners 178">
                <a:extLst>
                  <a:ext uri="{FF2B5EF4-FFF2-40B4-BE49-F238E27FC236}">
                    <a16:creationId xmlns:a16="http://schemas.microsoft.com/office/drawing/2014/main" id="{62FDF60A-275F-49AB-91BC-E2A7A73070E2}"/>
                  </a:ext>
                </a:extLst>
              </p:cNvPr>
              <p:cNvSpPr/>
              <p:nvPr/>
            </p:nvSpPr>
            <p:spPr>
              <a:xfrm>
                <a:off x="7047377" y="3121210"/>
                <a:ext cx="7461727" cy="1032434"/>
              </a:xfrm>
              <a:prstGeom prst="roundRect">
                <a:avLst>
                  <a:gd name="adj" fmla="val 659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990D1C7E-4A74-4909-9F0F-3D580E35A9AA}"/>
                  </a:ext>
                </a:extLst>
              </p:cNvPr>
              <p:cNvGrpSpPr/>
              <p:nvPr/>
            </p:nvGrpSpPr>
            <p:grpSpPr>
              <a:xfrm>
                <a:off x="10425889" y="3174524"/>
                <a:ext cx="658813" cy="854075"/>
                <a:chOff x="5392738" y="1803400"/>
                <a:chExt cx="658813" cy="854075"/>
              </a:xfrm>
            </p:grpSpPr>
            <p:pic>
              <p:nvPicPr>
                <p:cNvPr id="175" name="Picture 228">
                  <a:extLst>
                    <a:ext uri="{FF2B5EF4-FFF2-40B4-BE49-F238E27FC236}">
                      <a16:creationId xmlns:a16="http://schemas.microsoft.com/office/drawing/2014/main" id="{4F20E0B7-F8CC-4B1F-8B08-4D221D6390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0201" y="1846263"/>
                  <a:ext cx="631825" cy="631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6" name="Freeform 229">
                  <a:extLst>
                    <a:ext uri="{FF2B5EF4-FFF2-40B4-BE49-F238E27FC236}">
                      <a16:creationId xmlns:a16="http://schemas.microsoft.com/office/drawing/2014/main" id="{2B2DC996-9FF3-410D-8247-7A3D119B44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2738" y="1803400"/>
                  <a:ext cx="658813" cy="854075"/>
                </a:xfrm>
                <a:custGeom>
                  <a:avLst/>
                  <a:gdLst>
                    <a:gd name="T0" fmla="*/ 3835 w 4116"/>
                    <a:gd name="T1" fmla="*/ 2362 h 5329"/>
                    <a:gd name="T2" fmla="*/ 2058 w 4116"/>
                    <a:gd name="T3" fmla="*/ 4138 h 5329"/>
                    <a:gd name="T4" fmla="*/ 282 w 4116"/>
                    <a:gd name="T5" fmla="*/ 2362 h 5329"/>
                    <a:gd name="T6" fmla="*/ 2058 w 4116"/>
                    <a:gd name="T7" fmla="*/ 585 h 5329"/>
                    <a:gd name="T8" fmla="*/ 3835 w 4116"/>
                    <a:gd name="T9" fmla="*/ 2362 h 5329"/>
                    <a:gd name="T10" fmla="*/ 378 w 4116"/>
                    <a:gd name="T11" fmla="*/ 5329 h 5329"/>
                    <a:gd name="T12" fmla="*/ 3738 w 4116"/>
                    <a:gd name="T13" fmla="*/ 5329 h 5329"/>
                    <a:gd name="T14" fmla="*/ 4116 w 4116"/>
                    <a:gd name="T15" fmla="*/ 4951 h 5329"/>
                    <a:gd name="T16" fmla="*/ 4116 w 4116"/>
                    <a:gd name="T17" fmla="*/ 378 h 5329"/>
                    <a:gd name="T18" fmla="*/ 3738 w 4116"/>
                    <a:gd name="T19" fmla="*/ 0 h 5329"/>
                    <a:gd name="T20" fmla="*/ 378 w 4116"/>
                    <a:gd name="T21" fmla="*/ 0 h 5329"/>
                    <a:gd name="T22" fmla="*/ 0 w 4116"/>
                    <a:gd name="T23" fmla="*/ 378 h 5329"/>
                    <a:gd name="T24" fmla="*/ 0 w 4116"/>
                    <a:gd name="T25" fmla="*/ 4951 h 5329"/>
                    <a:gd name="T26" fmla="*/ 378 w 4116"/>
                    <a:gd name="T27" fmla="*/ 5329 h 5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16" h="5329">
                      <a:moveTo>
                        <a:pt x="3835" y="2362"/>
                      </a:moveTo>
                      <a:cubicBezTo>
                        <a:pt x="3835" y="3343"/>
                        <a:pt x="3039" y="4138"/>
                        <a:pt x="2058" y="4138"/>
                      </a:cubicBezTo>
                      <a:cubicBezTo>
                        <a:pt x="1077" y="4138"/>
                        <a:pt x="282" y="3343"/>
                        <a:pt x="282" y="2362"/>
                      </a:cubicBezTo>
                      <a:cubicBezTo>
                        <a:pt x="282" y="1381"/>
                        <a:pt x="1077" y="585"/>
                        <a:pt x="2058" y="585"/>
                      </a:cubicBezTo>
                      <a:cubicBezTo>
                        <a:pt x="3039" y="585"/>
                        <a:pt x="3835" y="1381"/>
                        <a:pt x="3835" y="2362"/>
                      </a:cubicBezTo>
                      <a:close/>
                      <a:moveTo>
                        <a:pt x="378" y="5329"/>
                      </a:moveTo>
                      <a:lnTo>
                        <a:pt x="3738" y="5329"/>
                      </a:lnTo>
                      <a:cubicBezTo>
                        <a:pt x="3947" y="5329"/>
                        <a:pt x="4116" y="5160"/>
                        <a:pt x="4116" y="4951"/>
                      </a:cubicBezTo>
                      <a:lnTo>
                        <a:pt x="4116" y="378"/>
                      </a:lnTo>
                      <a:cubicBezTo>
                        <a:pt x="4116" y="169"/>
                        <a:pt x="3947" y="0"/>
                        <a:pt x="3738" y="0"/>
                      </a:cubicBezTo>
                      <a:lnTo>
                        <a:pt x="378" y="0"/>
                      </a:lnTo>
                      <a:cubicBezTo>
                        <a:pt x="170" y="0"/>
                        <a:pt x="0" y="169"/>
                        <a:pt x="0" y="378"/>
                      </a:cubicBezTo>
                      <a:lnTo>
                        <a:pt x="0" y="4951"/>
                      </a:lnTo>
                      <a:cubicBezTo>
                        <a:pt x="0" y="5160"/>
                        <a:pt x="170" y="5329"/>
                        <a:pt x="378" y="5329"/>
                      </a:cubicBezTo>
                      <a:close/>
                    </a:path>
                  </a:pathLst>
                </a:custGeom>
                <a:solidFill>
                  <a:srgbClr val="35977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77" name="Oval 230">
                  <a:extLst>
                    <a:ext uri="{FF2B5EF4-FFF2-40B4-BE49-F238E27FC236}">
                      <a16:creationId xmlns:a16="http://schemas.microsoft.com/office/drawing/2014/main" id="{8546FDCE-D204-4D57-ADD6-681E7B286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8776" y="1900238"/>
                  <a:ext cx="568325" cy="569913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78" name="Rectangle 231">
                  <a:extLst>
                    <a:ext uri="{FF2B5EF4-FFF2-40B4-BE49-F238E27FC236}">
                      <a16:creationId xmlns:a16="http://schemas.microsoft.com/office/drawing/2014/main" id="{D83F8561-39A3-408D-8913-5B23E1C169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202" y="2520950"/>
                  <a:ext cx="631824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Eric Mathieu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5A66FB15-4A9C-478A-A5EC-4798FC82684E}"/>
                  </a:ext>
                </a:extLst>
              </p:cNvPr>
              <p:cNvGrpSpPr/>
              <p:nvPr/>
            </p:nvGrpSpPr>
            <p:grpSpPr>
              <a:xfrm>
                <a:off x="7938796" y="3176111"/>
                <a:ext cx="658813" cy="854075"/>
                <a:chOff x="6092826" y="1803400"/>
                <a:chExt cx="658813" cy="854075"/>
              </a:xfrm>
            </p:grpSpPr>
            <p:pic>
              <p:nvPicPr>
                <p:cNvPr id="171" name="Picture 232">
                  <a:extLst>
                    <a:ext uri="{FF2B5EF4-FFF2-40B4-BE49-F238E27FC236}">
                      <a16:creationId xmlns:a16="http://schemas.microsoft.com/office/drawing/2014/main" id="{D60E73D1-CF9F-4FD3-979F-E11C7FF7B8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9813" y="1874838"/>
                  <a:ext cx="631825" cy="631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2" name="Freeform 233">
                  <a:extLst>
                    <a:ext uri="{FF2B5EF4-FFF2-40B4-BE49-F238E27FC236}">
                      <a16:creationId xmlns:a16="http://schemas.microsoft.com/office/drawing/2014/main" id="{16DD98D7-2DF6-4FBA-A9C0-87C139D936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92826" y="1803400"/>
                  <a:ext cx="658813" cy="854075"/>
                </a:xfrm>
                <a:custGeom>
                  <a:avLst/>
                  <a:gdLst>
                    <a:gd name="T0" fmla="*/ 1917 w 2057"/>
                    <a:gd name="T1" fmla="*/ 1181 h 2665"/>
                    <a:gd name="T2" fmla="*/ 1029 w 2057"/>
                    <a:gd name="T3" fmla="*/ 2069 h 2665"/>
                    <a:gd name="T4" fmla="*/ 140 w 2057"/>
                    <a:gd name="T5" fmla="*/ 1181 h 2665"/>
                    <a:gd name="T6" fmla="*/ 1029 w 2057"/>
                    <a:gd name="T7" fmla="*/ 293 h 2665"/>
                    <a:gd name="T8" fmla="*/ 1917 w 2057"/>
                    <a:gd name="T9" fmla="*/ 1181 h 2665"/>
                    <a:gd name="T10" fmla="*/ 189 w 2057"/>
                    <a:gd name="T11" fmla="*/ 2665 h 2665"/>
                    <a:gd name="T12" fmla="*/ 1869 w 2057"/>
                    <a:gd name="T13" fmla="*/ 2665 h 2665"/>
                    <a:gd name="T14" fmla="*/ 2057 w 2057"/>
                    <a:gd name="T15" fmla="*/ 2476 h 2665"/>
                    <a:gd name="T16" fmla="*/ 2057 w 2057"/>
                    <a:gd name="T17" fmla="*/ 189 h 2665"/>
                    <a:gd name="T18" fmla="*/ 1869 w 2057"/>
                    <a:gd name="T19" fmla="*/ 0 h 2665"/>
                    <a:gd name="T20" fmla="*/ 189 w 2057"/>
                    <a:gd name="T21" fmla="*/ 0 h 2665"/>
                    <a:gd name="T22" fmla="*/ 0 w 2057"/>
                    <a:gd name="T23" fmla="*/ 189 h 2665"/>
                    <a:gd name="T24" fmla="*/ 0 w 2057"/>
                    <a:gd name="T25" fmla="*/ 2476 h 2665"/>
                    <a:gd name="T26" fmla="*/ 189 w 2057"/>
                    <a:gd name="T27" fmla="*/ 2665 h 2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57" h="2665">
                      <a:moveTo>
                        <a:pt x="1917" y="1181"/>
                      </a:moveTo>
                      <a:cubicBezTo>
                        <a:pt x="1917" y="1672"/>
                        <a:pt x="1519" y="2069"/>
                        <a:pt x="1029" y="2069"/>
                      </a:cubicBezTo>
                      <a:cubicBezTo>
                        <a:pt x="538" y="2069"/>
                        <a:pt x="140" y="1672"/>
                        <a:pt x="140" y="1181"/>
                      </a:cubicBezTo>
                      <a:cubicBezTo>
                        <a:pt x="140" y="691"/>
                        <a:pt x="538" y="293"/>
                        <a:pt x="1029" y="293"/>
                      </a:cubicBezTo>
                      <a:cubicBezTo>
                        <a:pt x="1519" y="293"/>
                        <a:pt x="1917" y="691"/>
                        <a:pt x="1917" y="1181"/>
                      </a:cubicBezTo>
                      <a:close/>
                      <a:moveTo>
                        <a:pt x="189" y="2665"/>
                      </a:moveTo>
                      <a:lnTo>
                        <a:pt x="1869" y="2665"/>
                      </a:lnTo>
                      <a:cubicBezTo>
                        <a:pt x="1973" y="2665"/>
                        <a:pt x="2057" y="2580"/>
                        <a:pt x="2057" y="2476"/>
                      </a:cubicBezTo>
                      <a:lnTo>
                        <a:pt x="2057" y="189"/>
                      </a:lnTo>
                      <a:cubicBezTo>
                        <a:pt x="2057" y="85"/>
                        <a:pt x="1973" y="0"/>
                        <a:pt x="1869" y="0"/>
                      </a:cubicBezTo>
                      <a:lnTo>
                        <a:pt x="189" y="0"/>
                      </a:lnTo>
                      <a:cubicBezTo>
                        <a:pt x="84" y="0"/>
                        <a:pt x="0" y="85"/>
                        <a:pt x="0" y="189"/>
                      </a:cubicBezTo>
                      <a:lnTo>
                        <a:pt x="0" y="2476"/>
                      </a:lnTo>
                      <a:cubicBezTo>
                        <a:pt x="0" y="2580"/>
                        <a:pt x="84" y="2665"/>
                        <a:pt x="189" y="2665"/>
                      </a:cubicBezTo>
                      <a:close/>
                    </a:path>
                  </a:pathLst>
                </a:custGeom>
                <a:solidFill>
                  <a:srgbClr val="35977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73" name="Oval 234">
                  <a:extLst>
                    <a:ext uri="{FF2B5EF4-FFF2-40B4-BE49-F238E27FC236}">
                      <a16:creationId xmlns:a16="http://schemas.microsoft.com/office/drawing/2014/main" id="{AF936939-7A1B-4AAE-8639-697980956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7276" y="1900238"/>
                  <a:ext cx="568325" cy="569913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74" name="Rectangle 235">
                  <a:extLst>
                    <a:ext uri="{FF2B5EF4-FFF2-40B4-BE49-F238E27FC236}">
                      <a16:creationId xmlns:a16="http://schemas.microsoft.com/office/drawing/2014/main" id="{022AB34F-6DF6-4917-99FC-E803ED6E2D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99313" y="2520950"/>
                  <a:ext cx="63182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Nahel </a:t>
                  </a:r>
                  <a:r>
                    <a:rPr kumimoji="0" lang="en-US" altLang="en-US" sz="600" b="1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Belgherze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77431809-8855-46A6-BBD7-CFB3B689D099}"/>
                  </a:ext>
                </a:extLst>
              </p:cNvPr>
              <p:cNvGrpSpPr/>
              <p:nvPr/>
            </p:nvGrpSpPr>
            <p:grpSpPr>
              <a:xfrm>
                <a:off x="11254920" y="3174524"/>
                <a:ext cx="660400" cy="854075"/>
                <a:chOff x="6889751" y="1803400"/>
                <a:chExt cx="660400" cy="854075"/>
              </a:xfrm>
            </p:grpSpPr>
            <p:pic>
              <p:nvPicPr>
                <p:cNvPr id="167" name="Picture 236">
                  <a:extLst>
                    <a:ext uri="{FF2B5EF4-FFF2-40B4-BE49-F238E27FC236}">
                      <a16:creationId xmlns:a16="http://schemas.microsoft.com/office/drawing/2014/main" id="{EF24C78C-AC6F-4981-BC1D-E7433F353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5626" y="1863725"/>
                  <a:ext cx="638175" cy="63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8" name="Freeform 237">
                  <a:extLst>
                    <a:ext uri="{FF2B5EF4-FFF2-40B4-BE49-F238E27FC236}">
                      <a16:creationId xmlns:a16="http://schemas.microsoft.com/office/drawing/2014/main" id="{2DCD8B33-54C1-453F-BA01-E9E55E9E4A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89751" y="1803400"/>
                  <a:ext cx="660400" cy="854075"/>
                </a:xfrm>
                <a:custGeom>
                  <a:avLst/>
                  <a:gdLst>
                    <a:gd name="T0" fmla="*/ 1917 w 2058"/>
                    <a:gd name="T1" fmla="*/ 1181 h 2665"/>
                    <a:gd name="T2" fmla="*/ 1029 w 2058"/>
                    <a:gd name="T3" fmla="*/ 2069 h 2665"/>
                    <a:gd name="T4" fmla="*/ 141 w 2058"/>
                    <a:gd name="T5" fmla="*/ 1181 h 2665"/>
                    <a:gd name="T6" fmla="*/ 1029 w 2058"/>
                    <a:gd name="T7" fmla="*/ 293 h 2665"/>
                    <a:gd name="T8" fmla="*/ 1917 w 2058"/>
                    <a:gd name="T9" fmla="*/ 1181 h 2665"/>
                    <a:gd name="T10" fmla="*/ 189 w 2058"/>
                    <a:gd name="T11" fmla="*/ 2665 h 2665"/>
                    <a:gd name="T12" fmla="*/ 1869 w 2058"/>
                    <a:gd name="T13" fmla="*/ 2665 h 2665"/>
                    <a:gd name="T14" fmla="*/ 2058 w 2058"/>
                    <a:gd name="T15" fmla="*/ 2476 h 2665"/>
                    <a:gd name="T16" fmla="*/ 2058 w 2058"/>
                    <a:gd name="T17" fmla="*/ 189 h 2665"/>
                    <a:gd name="T18" fmla="*/ 1869 w 2058"/>
                    <a:gd name="T19" fmla="*/ 0 h 2665"/>
                    <a:gd name="T20" fmla="*/ 189 w 2058"/>
                    <a:gd name="T21" fmla="*/ 0 h 2665"/>
                    <a:gd name="T22" fmla="*/ 0 w 2058"/>
                    <a:gd name="T23" fmla="*/ 189 h 2665"/>
                    <a:gd name="T24" fmla="*/ 0 w 2058"/>
                    <a:gd name="T25" fmla="*/ 2476 h 2665"/>
                    <a:gd name="T26" fmla="*/ 189 w 2058"/>
                    <a:gd name="T27" fmla="*/ 2665 h 2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58" h="2665">
                      <a:moveTo>
                        <a:pt x="1917" y="1181"/>
                      </a:moveTo>
                      <a:cubicBezTo>
                        <a:pt x="1917" y="1672"/>
                        <a:pt x="1520" y="2069"/>
                        <a:pt x="1029" y="2069"/>
                      </a:cubicBezTo>
                      <a:cubicBezTo>
                        <a:pt x="539" y="2069"/>
                        <a:pt x="141" y="1672"/>
                        <a:pt x="141" y="1181"/>
                      </a:cubicBezTo>
                      <a:cubicBezTo>
                        <a:pt x="141" y="691"/>
                        <a:pt x="539" y="293"/>
                        <a:pt x="1029" y="293"/>
                      </a:cubicBezTo>
                      <a:cubicBezTo>
                        <a:pt x="1520" y="293"/>
                        <a:pt x="1917" y="691"/>
                        <a:pt x="1917" y="1181"/>
                      </a:cubicBezTo>
                      <a:close/>
                      <a:moveTo>
                        <a:pt x="189" y="2665"/>
                      </a:moveTo>
                      <a:lnTo>
                        <a:pt x="1869" y="2665"/>
                      </a:lnTo>
                      <a:cubicBezTo>
                        <a:pt x="1973" y="2665"/>
                        <a:pt x="2058" y="2580"/>
                        <a:pt x="2058" y="2476"/>
                      </a:cubicBezTo>
                      <a:lnTo>
                        <a:pt x="2058" y="189"/>
                      </a:lnTo>
                      <a:cubicBezTo>
                        <a:pt x="2058" y="85"/>
                        <a:pt x="1973" y="0"/>
                        <a:pt x="1869" y="0"/>
                      </a:cubicBezTo>
                      <a:lnTo>
                        <a:pt x="189" y="0"/>
                      </a:lnTo>
                      <a:cubicBezTo>
                        <a:pt x="85" y="0"/>
                        <a:pt x="0" y="85"/>
                        <a:pt x="0" y="189"/>
                      </a:cubicBezTo>
                      <a:lnTo>
                        <a:pt x="0" y="2476"/>
                      </a:lnTo>
                      <a:cubicBezTo>
                        <a:pt x="0" y="2580"/>
                        <a:pt x="85" y="2665"/>
                        <a:pt x="189" y="2665"/>
                      </a:cubicBezTo>
                      <a:close/>
                    </a:path>
                  </a:pathLst>
                </a:custGeom>
                <a:solidFill>
                  <a:srgbClr val="35977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69" name="Oval 238">
                  <a:extLst>
                    <a:ext uri="{FF2B5EF4-FFF2-40B4-BE49-F238E27FC236}">
                      <a16:creationId xmlns:a16="http://schemas.microsoft.com/office/drawing/2014/main" id="{12F3F2A3-33FC-4743-B78A-19D22C2A59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35788" y="1900238"/>
                  <a:ext cx="568325" cy="569913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70" name="Rectangle 239">
                  <a:extLst>
                    <a:ext uri="{FF2B5EF4-FFF2-40B4-BE49-F238E27FC236}">
                      <a16:creationId xmlns:a16="http://schemas.microsoft.com/office/drawing/2014/main" id="{E0475334-3C22-4F2A-A8FA-AD617D6E5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5626" y="2520950"/>
                  <a:ext cx="63817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Julien Mathieu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18F5F27A-60C9-4DAA-A9AD-FB2ABBC709A6}"/>
                  </a:ext>
                </a:extLst>
              </p:cNvPr>
              <p:cNvGrpSpPr/>
              <p:nvPr/>
            </p:nvGrpSpPr>
            <p:grpSpPr>
              <a:xfrm>
                <a:off x="8767827" y="3176111"/>
                <a:ext cx="658813" cy="852488"/>
                <a:chOff x="5392738" y="2744788"/>
                <a:chExt cx="658813" cy="852488"/>
              </a:xfrm>
            </p:grpSpPr>
            <p:pic>
              <p:nvPicPr>
                <p:cNvPr id="163" name="Picture 244">
                  <a:extLst>
                    <a:ext uri="{FF2B5EF4-FFF2-40B4-BE49-F238E27FC236}">
                      <a16:creationId xmlns:a16="http://schemas.microsoft.com/office/drawing/2014/main" id="{76AEED6F-082A-4787-B864-71649018BE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0201" y="2801938"/>
                  <a:ext cx="631825" cy="631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" name="Freeform 245">
                  <a:extLst>
                    <a:ext uri="{FF2B5EF4-FFF2-40B4-BE49-F238E27FC236}">
                      <a16:creationId xmlns:a16="http://schemas.microsoft.com/office/drawing/2014/main" id="{E17B401E-4C17-4A3E-8B7A-734D784F1D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2738" y="2744788"/>
                  <a:ext cx="658813" cy="852488"/>
                </a:xfrm>
                <a:custGeom>
                  <a:avLst/>
                  <a:gdLst>
                    <a:gd name="T0" fmla="*/ 3835 w 4116"/>
                    <a:gd name="T1" fmla="*/ 2362 h 5329"/>
                    <a:gd name="T2" fmla="*/ 2058 w 4116"/>
                    <a:gd name="T3" fmla="*/ 4139 h 5329"/>
                    <a:gd name="T4" fmla="*/ 282 w 4116"/>
                    <a:gd name="T5" fmla="*/ 2362 h 5329"/>
                    <a:gd name="T6" fmla="*/ 2058 w 4116"/>
                    <a:gd name="T7" fmla="*/ 586 h 5329"/>
                    <a:gd name="T8" fmla="*/ 3835 w 4116"/>
                    <a:gd name="T9" fmla="*/ 2362 h 5329"/>
                    <a:gd name="T10" fmla="*/ 378 w 4116"/>
                    <a:gd name="T11" fmla="*/ 5329 h 5329"/>
                    <a:gd name="T12" fmla="*/ 3738 w 4116"/>
                    <a:gd name="T13" fmla="*/ 5329 h 5329"/>
                    <a:gd name="T14" fmla="*/ 4116 w 4116"/>
                    <a:gd name="T15" fmla="*/ 4951 h 5329"/>
                    <a:gd name="T16" fmla="*/ 4116 w 4116"/>
                    <a:gd name="T17" fmla="*/ 378 h 5329"/>
                    <a:gd name="T18" fmla="*/ 3738 w 4116"/>
                    <a:gd name="T19" fmla="*/ 0 h 5329"/>
                    <a:gd name="T20" fmla="*/ 378 w 4116"/>
                    <a:gd name="T21" fmla="*/ 0 h 5329"/>
                    <a:gd name="T22" fmla="*/ 0 w 4116"/>
                    <a:gd name="T23" fmla="*/ 378 h 5329"/>
                    <a:gd name="T24" fmla="*/ 0 w 4116"/>
                    <a:gd name="T25" fmla="*/ 4951 h 5329"/>
                    <a:gd name="T26" fmla="*/ 378 w 4116"/>
                    <a:gd name="T27" fmla="*/ 5329 h 5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16" h="5329">
                      <a:moveTo>
                        <a:pt x="3835" y="2362"/>
                      </a:moveTo>
                      <a:cubicBezTo>
                        <a:pt x="3835" y="3343"/>
                        <a:pt x="3039" y="4139"/>
                        <a:pt x="2058" y="4139"/>
                      </a:cubicBezTo>
                      <a:cubicBezTo>
                        <a:pt x="1077" y="4139"/>
                        <a:pt x="282" y="3343"/>
                        <a:pt x="282" y="2362"/>
                      </a:cubicBezTo>
                      <a:cubicBezTo>
                        <a:pt x="282" y="1381"/>
                        <a:pt x="1077" y="586"/>
                        <a:pt x="2058" y="586"/>
                      </a:cubicBezTo>
                      <a:cubicBezTo>
                        <a:pt x="3039" y="586"/>
                        <a:pt x="3835" y="1381"/>
                        <a:pt x="3835" y="2362"/>
                      </a:cubicBezTo>
                      <a:close/>
                      <a:moveTo>
                        <a:pt x="378" y="5329"/>
                      </a:moveTo>
                      <a:lnTo>
                        <a:pt x="3738" y="5329"/>
                      </a:lnTo>
                      <a:cubicBezTo>
                        <a:pt x="3947" y="5329"/>
                        <a:pt x="4116" y="5160"/>
                        <a:pt x="4116" y="4951"/>
                      </a:cubicBezTo>
                      <a:lnTo>
                        <a:pt x="4116" y="378"/>
                      </a:lnTo>
                      <a:cubicBezTo>
                        <a:pt x="4116" y="169"/>
                        <a:pt x="3947" y="0"/>
                        <a:pt x="3738" y="0"/>
                      </a:cubicBezTo>
                      <a:lnTo>
                        <a:pt x="378" y="0"/>
                      </a:lnTo>
                      <a:cubicBezTo>
                        <a:pt x="170" y="0"/>
                        <a:pt x="0" y="169"/>
                        <a:pt x="0" y="378"/>
                      </a:cubicBezTo>
                      <a:lnTo>
                        <a:pt x="0" y="4951"/>
                      </a:lnTo>
                      <a:cubicBezTo>
                        <a:pt x="0" y="5160"/>
                        <a:pt x="170" y="5329"/>
                        <a:pt x="378" y="5329"/>
                      </a:cubicBezTo>
                      <a:close/>
                    </a:path>
                  </a:pathLst>
                </a:custGeom>
                <a:solidFill>
                  <a:srgbClr val="35977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65" name="Oval 246">
                  <a:extLst>
                    <a:ext uri="{FF2B5EF4-FFF2-40B4-BE49-F238E27FC236}">
                      <a16:creationId xmlns:a16="http://schemas.microsoft.com/office/drawing/2014/main" id="{BCFADDB5-5536-4B45-9F51-C1D52C1C5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8776" y="2841625"/>
                  <a:ext cx="568325" cy="568325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66" name="Rectangle 247">
                  <a:extLst>
                    <a:ext uri="{FF2B5EF4-FFF2-40B4-BE49-F238E27FC236}">
                      <a16:creationId xmlns:a16="http://schemas.microsoft.com/office/drawing/2014/main" id="{B965FEF4-94CA-4BAE-B10F-46AE2530C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202" y="3465513"/>
                  <a:ext cx="631824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Elia </a:t>
                  </a:r>
                  <a:r>
                    <a:rPr kumimoji="0" lang="en-US" altLang="en-US" sz="600" b="1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Chinchio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617B34F-D29D-45B9-98F0-FD2076DB949A}"/>
                  </a:ext>
                </a:extLst>
              </p:cNvPr>
              <p:cNvGrpSpPr/>
              <p:nvPr/>
            </p:nvGrpSpPr>
            <p:grpSpPr>
              <a:xfrm>
                <a:off x="9596858" y="3176111"/>
                <a:ext cx="658813" cy="852488"/>
                <a:chOff x="6119813" y="3703638"/>
                <a:chExt cx="658813" cy="852488"/>
              </a:xfrm>
            </p:grpSpPr>
            <p:pic>
              <p:nvPicPr>
                <p:cNvPr id="159" name="Picture 264">
                  <a:extLst>
                    <a:ext uri="{FF2B5EF4-FFF2-40B4-BE49-F238E27FC236}">
                      <a16:creationId xmlns:a16="http://schemas.microsoft.com/office/drawing/2014/main" id="{F177DD24-A459-4BF6-9574-8ECF68A47F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5213" y="3759200"/>
                  <a:ext cx="631825" cy="63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0" name="Freeform 265">
                  <a:extLst>
                    <a:ext uri="{FF2B5EF4-FFF2-40B4-BE49-F238E27FC236}">
                      <a16:creationId xmlns:a16="http://schemas.microsoft.com/office/drawing/2014/main" id="{E7900C77-AF4B-4E31-9801-3BB564553D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9813" y="3703638"/>
                  <a:ext cx="658813" cy="852488"/>
                </a:xfrm>
                <a:custGeom>
                  <a:avLst/>
                  <a:gdLst>
                    <a:gd name="T0" fmla="*/ 1917 w 2058"/>
                    <a:gd name="T1" fmla="*/ 1181 h 2665"/>
                    <a:gd name="T2" fmla="*/ 1029 w 2058"/>
                    <a:gd name="T3" fmla="*/ 2069 h 2665"/>
                    <a:gd name="T4" fmla="*/ 140 w 2058"/>
                    <a:gd name="T5" fmla="*/ 1181 h 2665"/>
                    <a:gd name="T6" fmla="*/ 1029 w 2058"/>
                    <a:gd name="T7" fmla="*/ 293 h 2665"/>
                    <a:gd name="T8" fmla="*/ 1917 w 2058"/>
                    <a:gd name="T9" fmla="*/ 1181 h 2665"/>
                    <a:gd name="T10" fmla="*/ 189 w 2058"/>
                    <a:gd name="T11" fmla="*/ 2665 h 2665"/>
                    <a:gd name="T12" fmla="*/ 1869 w 2058"/>
                    <a:gd name="T13" fmla="*/ 2665 h 2665"/>
                    <a:gd name="T14" fmla="*/ 2058 w 2058"/>
                    <a:gd name="T15" fmla="*/ 2476 h 2665"/>
                    <a:gd name="T16" fmla="*/ 2058 w 2058"/>
                    <a:gd name="T17" fmla="*/ 189 h 2665"/>
                    <a:gd name="T18" fmla="*/ 1869 w 2058"/>
                    <a:gd name="T19" fmla="*/ 0 h 2665"/>
                    <a:gd name="T20" fmla="*/ 189 w 2058"/>
                    <a:gd name="T21" fmla="*/ 0 h 2665"/>
                    <a:gd name="T22" fmla="*/ 0 w 2058"/>
                    <a:gd name="T23" fmla="*/ 189 h 2665"/>
                    <a:gd name="T24" fmla="*/ 0 w 2058"/>
                    <a:gd name="T25" fmla="*/ 2476 h 2665"/>
                    <a:gd name="T26" fmla="*/ 189 w 2058"/>
                    <a:gd name="T27" fmla="*/ 2665 h 2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58" h="2665">
                      <a:moveTo>
                        <a:pt x="1917" y="1181"/>
                      </a:moveTo>
                      <a:cubicBezTo>
                        <a:pt x="1917" y="1672"/>
                        <a:pt x="1519" y="2069"/>
                        <a:pt x="1029" y="2069"/>
                      </a:cubicBezTo>
                      <a:cubicBezTo>
                        <a:pt x="538" y="2069"/>
                        <a:pt x="140" y="1672"/>
                        <a:pt x="140" y="1181"/>
                      </a:cubicBezTo>
                      <a:cubicBezTo>
                        <a:pt x="140" y="691"/>
                        <a:pt x="538" y="293"/>
                        <a:pt x="1029" y="293"/>
                      </a:cubicBezTo>
                      <a:cubicBezTo>
                        <a:pt x="1519" y="293"/>
                        <a:pt x="1917" y="691"/>
                        <a:pt x="1917" y="1181"/>
                      </a:cubicBezTo>
                      <a:close/>
                      <a:moveTo>
                        <a:pt x="189" y="2665"/>
                      </a:moveTo>
                      <a:lnTo>
                        <a:pt x="1869" y="2665"/>
                      </a:lnTo>
                      <a:cubicBezTo>
                        <a:pt x="1973" y="2665"/>
                        <a:pt x="2058" y="2580"/>
                        <a:pt x="2058" y="2476"/>
                      </a:cubicBezTo>
                      <a:lnTo>
                        <a:pt x="2058" y="189"/>
                      </a:lnTo>
                      <a:cubicBezTo>
                        <a:pt x="2058" y="85"/>
                        <a:pt x="1973" y="0"/>
                        <a:pt x="1869" y="0"/>
                      </a:cubicBezTo>
                      <a:lnTo>
                        <a:pt x="189" y="0"/>
                      </a:lnTo>
                      <a:cubicBezTo>
                        <a:pt x="84" y="0"/>
                        <a:pt x="0" y="85"/>
                        <a:pt x="0" y="189"/>
                      </a:cubicBezTo>
                      <a:lnTo>
                        <a:pt x="0" y="2476"/>
                      </a:lnTo>
                      <a:cubicBezTo>
                        <a:pt x="0" y="2580"/>
                        <a:pt x="84" y="2665"/>
                        <a:pt x="189" y="2665"/>
                      </a:cubicBezTo>
                      <a:close/>
                    </a:path>
                  </a:pathLst>
                </a:custGeom>
                <a:solidFill>
                  <a:srgbClr val="35977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61" name="Oval 266">
                  <a:extLst>
                    <a:ext uri="{FF2B5EF4-FFF2-40B4-BE49-F238E27FC236}">
                      <a16:creationId xmlns:a16="http://schemas.microsoft.com/office/drawing/2014/main" id="{ED527325-E265-4923-994C-53AD2DF3AB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4263" y="3800475"/>
                  <a:ext cx="568325" cy="568325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62" name="Rectangle 267">
                  <a:extLst>
                    <a:ext uri="{FF2B5EF4-FFF2-40B4-BE49-F238E27FC236}">
                      <a16:creationId xmlns:a16="http://schemas.microsoft.com/office/drawing/2014/main" id="{C262F9E7-E907-4BF6-A8DC-8B3F57845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9338" y="4421188"/>
                  <a:ext cx="614330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Christophe </a:t>
                  </a:r>
                  <a:r>
                    <a:rPr kumimoji="0" lang="en-US" altLang="en-US" sz="600" b="1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Jarnias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7850A06E-471E-4B75-9004-F78A4F263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87663" y="3315851"/>
                <a:ext cx="449797" cy="568325"/>
              </a:xfrm>
              <a:prstGeom prst="rect">
                <a:avLst/>
              </a:prstGeom>
            </p:spPr>
          </p:pic>
          <p:sp>
            <p:nvSpPr>
              <p:cNvPr id="194" name="Freeform 221">
                <a:extLst>
                  <a:ext uri="{FF2B5EF4-FFF2-40B4-BE49-F238E27FC236}">
                    <a16:creationId xmlns:a16="http://schemas.microsoft.com/office/drawing/2014/main" id="{01736007-90A3-4D86-94C1-0296AEF7A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86972" y="3179517"/>
                <a:ext cx="658813" cy="854075"/>
              </a:xfrm>
              <a:custGeom>
                <a:avLst/>
                <a:gdLst>
                  <a:gd name="T0" fmla="*/ 1918 w 2058"/>
                  <a:gd name="T1" fmla="*/ 1182 h 2665"/>
                  <a:gd name="T2" fmla="*/ 1029 w 2058"/>
                  <a:gd name="T3" fmla="*/ 2070 h 2665"/>
                  <a:gd name="T4" fmla="*/ 141 w 2058"/>
                  <a:gd name="T5" fmla="*/ 1182 h 2665"/>
                  <a:gd name="T6" fmla="*/ 1029 w 2058"/>
                  <a:gd name="T7" fmla="*/ 293 h 2665"/>
                  <a:gd name="T8" fmla="*/ 1918 w 2058"/>
                  <a:gd name="T9" fmla="*/ 1182 h 2665"/>
                  <a:gd name="T10" fmla="*/ 189 w 2058"/>
                  <a:gd name="T11" fmla="*/ 2665 h 2665"/>
                  <a:gd name="T12" fmla="*/ 1869 w 2058"/>
                  <a:gd name="T13" fmla="*/ 2665 h 2665"/>
                  <a:gd name="T14" fmla="*/ 2058 w 2058"/>
                  <a:gd name="T15" fmla="*/ 2476 h 2665"/>
                  <a:gd name="T16" fmla="*/ 2058 w 2058"/>
                  <a:gd name="T17" fmla="*/ 189 h 2665"/>
                  <a:gd name="T18" fmla="*/ 1869 w 2058"/>
                  <a:gd name="T19" fmla="*/ 0 h 2665"/>
                  <a:gd name="T20" fmla="*/ 189 w 2058"/>
                  <a:gd name="T21" fmla="*/ 0 h 2665"/>
                  <a:gd name="T22" fmla="*/ 0 w 2058"/>
                  <a:gd name="T23" fmla="*/ 189 h 2665"/>
                  <a:gd name="T24" fmla="*/ 0 w 2058"/>
                  <a:gd name="T25" fmla="*/ 2476 h 2665"/>
                  <a:gd name="T26" fmla="*/ 189 w 2058"/>
                  <a:gd name="T27" fmla="*/ 2665 h 2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58" h="2665">
                    <a:moveTo>
                      <a:pt x="1918" y="1182"/>
                    </a:moveTo>
                    <a:cubicBezTo>
                      <a:pt x="1918" y="1672"/>
                      <a:pt x="1520" y="2070"/>
                      <a:pt x="1029" y="2070"/>
                    </a:cubicBezTo>
                    <a:cubicBezTo>
                      <a:pt x="539" y="2070"/>
                      <a:pt x="141" y="1672"/>
                      <a:pt x="141" y="1182"/>
                    </a:cubicBezTo>
                    <a:cubicBezTo>
                      <a:pt x="141" y="691"/>
                      <a:pt x="539" y="293"/>
                      <a:pt x="1029" y="293"/>
                    </a:cubicBezTo>
                    <a:cubicBezTo>
                      <a:pt x="1520" y="293"/>
                      <a:pt x="1918" y="691"/>
                      <a:pt x="1918" y="1182"/>
                    </a:cubicBezTo>
                    <a:close/>
                    <a:moveTo>
                      <a:pt x="189" y="2665"/>
                    </a:moveTo>
                    <a:lnTo>
                      <a:pt x="1869" y="2665"/>
                    </a:lnTo>
                    <a:cubicBezTo>
                      <a:pt x="1974" y="2665"/>
                      <a:pt x="2058" y="2580"/>
                      <a:pt x="2058" y="2476"/>
                    </a:cubicBezTo>
                    <a:lnTo>
                      <a:pt x="2058" y="189"/>
                    </a:lnTo>
                    <a:cubicBezTo>
                      <a:pt x="2058" y="85"/>
                      <a:pt x="1974" y="0"/>
                      <a:pt x="1869" y="0"/>
                    </a:cubicBezTo>
                    <a:lnTo>
                      <a:pt x="189" y="0"/>
                    </a:lnTo>
                    <a:cubicBezTo>
                      <a:pt x="85" y="0"/>
                      <a:pt x="0" y="85"/>
                      <a:pt x="0" y="189"/>
                    </a:cubicBezTo>
                    <a:lnTo>
                      <a:pt x="0" y="2476"/>
                    </a:lnTo>
                    <a:cubicBezTo>
                      <a:pt x="0" y="2580"/>
                      <a:pt x="85" y="2665"/>
                      <a:pt x="189" y="2665"/>
                    </a:cubicBezTo>
                    <a:close/>
                  </a:path>
                </a:pathLst>
              </a:custGeom>
              <a:solidFill>
                <a:srgbClr val="35977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500"/>
              </a:p>
            </p:txBody>
          </p:sp>
          <p:sp>
            <p:nvSpPr>
              <p:cNvPr id="195" name="Oval 222">
                <a:extLst>
                  <a:ext uri="{FF2B5EF4-FFF2-40B4-BE49-F238E27FC236}">
                    <a16:creationId xmlns:a16="http://schemas.microsoft.com/office/drawing/2014/main" id="{F5E099E7-4E71-4020-A853-36CB3E3D7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3009" y="3276354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500"/>
              </a:p>
            </p:txBody>
          </p:sp>
          <p:sp>
            <p:nvSpPr>
              <p:cNvPr id="186" name="Rectangle 223">
                <a:extLst>
                  <a:ext uri="{FF2B5EF4-FFF2-40B4-BE49-F238E27FC236}">
                    <a16:creationId xmlns:a16="http://schemas.microsoft.com/office/drawing/2014/main" id="{E220CC7B-1643-49A5-8DE2-6090760BA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3450" y="3928859"/>
                <a:ext cx="628798" cy="78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Benoit Martinet</a:t>
                </a: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B833B05-E482-4297-9992-8965D7128C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770706" y="3182296"/>
                <a:ext cx="666391" cy="858281"/>
                <a:chOff x="6286498" y="-1766888"/>
                <a:chExt cx="1978284" cy="2547938"/>
              </a:xfrm>
            </p:grpSpPr>
            <p:pic>
              <p:nvPicPr>
                <p:cNvPr id="94" name="Picture 9">
                  <a:extLst>
                    <a:ext uri="{FF2B5EF4-FFF2-40B4-BE49-F238E27FC236}">
                      <a16:creationId xmlns:a16="http://schemas.microsoft.com/office/drawing/2014/main" id="{B7A31F2E-D601-49E3-B865-C576A8A735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45238" y="-1546225"/>
                  <a:ext cx="1831975" cy="1835150"/>
                </a:xfrm>
                <a:prstGeom prst="rect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120FBC29-B3EB-465C-A9C4-7C1A09E780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86501" y="-1766888"/>
                  <a:ext cx="1965325" cy="2547938"/>
                </a:xfrm>
                <a:custGeom>
                  <a:avLst/>
                  <a:gdLst>
                    <a:gd name="T0" fmla="*/ 3068 w 3293"/>
                    <a:gd name="T1" fmla="*/ 1890 h 4264"/>
                    <a:gd name="T2" fmla="*/ 1647 w 3293"/>
                    <a:gd name="T3" fmla="*/ 3311 h 4264"/>
                    <a:gd name="T4" fmla="*/ 226 w 3293"/>
                    <a:gd name="T5" fmla="*/ 1890 h 4264"/>
                    <a:gd name="T6" fmla="*/ 1647 w 3293"/>
                    <a:gd name="T7" fmla="*/ 469 h 4264"/>
                    <a:gd name="T8" fmla="*/ 3068 w 3293"/>
                    <a:gd name="T9" fmla="*/ 1890 h 4264"/>
                    <a:gd name="T10" fmla="*/ 303 w 3293"/>
                    <a:gd name="T11" fmla="*/ 4264 h 4264"/>
                    <a:gd name="T12" fmla="*/ 2991 w 3293"/>
                    <a:gd name="T13" fmla="*/ 4264 h 4264"/>
                    <a:gd name="T14" fmla="*/ 3293 w 3293"/>
                    <a:gd name="T15" fmla="*/ 3961 h 4264"/>
                    <a:gd name="T16" fmla="*/ 3293 w 3293"/>
                    <a:gd name="T17" fmla="*/ 303 h 4264"/>
                    <a:gd name="T18" fmla="*/ 2991 w 3293"/>
                    <a:gd name="T19" fmla="*/ 0 h 4264"/>
                    <a:gd name="T20" fmla="*/ 303 w 3293"/>
                    <a:gd name="T21" fmla="*/ 0 h 4264"/>
                    <a:gd name="T22" fmla="*/ 0 w 3293"/>
                    <a:gd name="T23" fmla="*/ 303 h 4264"/>
                    <a:gd name="T24" fmla="*/ 0 w 3293"/>
                    <a:gd name="T25" fmla="*/ 3961 h 4264"/>
                    <a:gd name="T26" fmla="*/ 303 w 3293"/>
                    <a:gd name="T27" fmla="*/ 4264 h 4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293" h="4264">
                      <a:moveTo>
                        <a:pt x="3068" y="1890"/>
                      </a:moveTo>
                      <a:cubicBezTo>
                        <a:pt x="3068" y="2675"/>
                        <a:pt x="2432" y="3311"/>
                        <a:pt x="1647" y="3311"/>
                      </a:cubicBezTo>
                      <a:cubicBezTo>
                        <a:pt x="862" y="3311"/>
                        <a:pt x="226" y="2675"/>
                        <a:pt x="226" y="1890"/>
                      </a:cubicBezTo>
                      <a:cubicBezTo>
                        <a:pt x="226" y="1105"/>
                        <a:pt x="862" y="469"/>
                        <a:pt x="1647" y="469"/>
                      </a:cubicBezTo>
                      <a:cubicBezTo>
                        <a:pt x="2432" y="469"/>
                        <a:pt x="3068" y="1105"/>
                        <a:pt x="3068" y="1890"/>
                      </a:cubicBezTo>
                      <a:close/>
                      <a:moveTo>
                        <a:pt x="303" y="4264"/>
                      </a:moveTo>
                      <a:lnTo>
                        <a:pt x="2991" y="4264"/>
                      </a:lnTo>
                      <a:cubicBezTo>
                        <a:pt x="3158" y="4264"/>
                        <a:pt x="3293" y="4128"/>
                        <a:pt x="3293" y="3961"/>
                      </a:cubicBezTo>
                      <a:lnTo>
                        <a:pt x="3293" y="303"/>
                      </a:lnTo>
                      <a:cubicBezTo>
                        <a:pt x="3293" y="136"/>
                        <a:pt x="3158" y="0"/>
                        <a:pt x="2991" y="0"/>
                      </a:cubicBezTo>
                      <a:lnTo>
                        <a:pt x="303" y="0"/>
                      </a:lnTo>
                      <a:cubicBezTo>
                        <a:pt x="136" y="0"/>
                        <a:pt x="0" y="136"/>
                        <a:pt x="0" y="303"/>
                      </a:cubicBezTo>
                      <a:lnTo>
                        <a:pt x="0" y="3961"/>
                      </a:lnTo>
                      <a:cubicBezTo>
                        <a:pt x="0" y="4128"/>
                        <a:pt x="136" y="4264"/>
                        <a:pt x="303" y="4264"/>
                      </a:cubicBezTo>
                      <a:close/>
                    </a:path>
                  </a:pathLst>
                </a:custGeom>
                <a:solidFill>
                  <a:srgbClr val="59B3C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96" name="Oval 11">
                  <a:extLst>
                    <a:ext uri="{FF2B5EF4-FFF2-40B4-BE49-F238E27FC236}">
                      <a16:creationId xmlns:a16="http://schemas.microsoft.com/office/drawing/2014/main" id="{1F5F22D1-9E7F-452E-B407-533CB8B614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438" y="-1477963"/>
                  <a:ext cx="1695450" cy="1698625"/>
                </a:xfrm>
                <a:prstGeom prst="ellipse">
                  <a:avLst/>
                </a:prstGeom>
                <a:no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600" dirty="0"/>
                </a:p>
              </p:txBody>
            </p:sp>
            <p:sp>
              <p:nvSpPr>
                <p:cNvPr id="97" name="Rectangle 12">
                  <a:extLst>
                    <a:ext uri="{FF2B5EF4-FFF2-40B4-BE49-F238E27FC236}">
                      <a16:creationId xmlns:a16="http://schemas.microsoft.com/office/drawing/2014/main" id="{D73B5778-1E9E-4A81-B404-C431118C7A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6498" y="354012"/>
                  <a:ext cx="1978284" cy="274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1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Chouaib</a:t>
                  </a:r>
                  <a:r>
                    <a:rPr kumimoji="0" lang="en-US" altLang="en-US" sz="6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 </a:t>
                  </a:r>
                  <a:r>
                    <a:rPr kumimoji="0" lang="en-US" altLang="en-US" sz="600" b="1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</a:rPr>
                    <a:t>Meraihia</a:t>
                  </a:r>
                  <a:endParaRPr kumimoji="0" lang="en-US" altLang="en-US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934934" y="3264501"/>
                <a:ext cx="572181" cy="628759"/>
              </a:xfrm>
              <a:prstGeom prst="rect">
                <a:avLst/>
              </a:prstGeom>
            </p:spPr>
          </p:pic>
          <p:sp>
            <p:nvSpPr>
              <p:cNvPr id="204" name="Freeform 221">
                <a:extLst>
                  <a:ext uri="{FF2B5EF4-FFF2-40B4-BE49-F238E27FC236}">
                    <a16:creationId xmlns:a16="http://schemas.microsoft.com/office/drawing/2014/main" id="{55B03773-EAC5-43DD-9108-01B891A6F8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91182" y="3173585"/>
                <a:ext cx="658813" cy="854075"/>
              </a:xfrm>
              <a:custGeom>
                <a:avLst/>
                <a:gdLst>
                  <a:gd name="T0" fmla="*/ 1918 w 2058"/>
                  <a:gd name="T1" fmla="*/ 1182 h 2665"/>
                  <a:gd name="T2" fmla="*/ 1029 w 2058"/>
                  <a:gd name="T3" fmla="*/ 2070 h 2665"/>
                  <a:gd name="T4" fmla="*/ 141 w 2058"/>
                  <a:gd name="T5" fmla="*/ 1182 h 2665"/>
                  <a:gd name="T6" fmla="*/ 1029 w 2058"/>
                  <a:gd name="T7" fmla="*/ 293 h 2665"/>
                  <a:gd name="T8" fmla="*/ 1918 w 2058"/>
                  <a:gd name="T9" fmla="*/ 1182 h 2665"/>
                  <a:gd name="T10" fmla="*/ 189 w 2058"/>
                  <a:gd name="T11" fmla="*/ 2665 h 2665"/>
                  <a:gd name="T12" fmla="*/ 1869 w 2058"/>
                  <a:gd name="T13" fmla="*/ 2665 h 2665"/>
                  <a:gd name="T14" fmla="*/ 2058 w 2058"/>
                  <a:gd name="T15" fmla="*/ 2476 h 2665"/>
                  <a:gd name="T16" fmla="*/ 2058 w 2058"/>
                  <a:gd name="T17" fmla="*/ 189 h 2665"/>
                  <a:gd name="T18" fmla="*/ 1869 w 2058"/>
                  <a:gd name="T19" fmla="*/ 0 h 2665"/>
                  <a:gd name="T20" fmla="*/ 189 w 2058"/>
                  <a:gd name="T21" fmla="*/ 0 h 2665"/>
                  <a:gd name="T22" fmla="*/ 0 w 2058"/>
                  <a:gd name="T23" fmla="*/ 189 h 2665"/>
                  <a:gd name="T24" fmla="*/ 0 w 2058"/>
                  <a:gd name="T25" fmla="*/ 2476 h 2665"/>
                  <a:gd name="T26" fmla="*/ 189 w 2058"/>
                  <a:gd name="T27" fmla="*/ 2665 h 2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58" h="2665">
                    <a:moveTo>
                      <a:pt x="1918" y="1182"/>
                    </a:moveTo>
                    <a:cubicBezTo>
                      <a:pt x="1918" y="1672"/>
                      <a:pt x="1520" y="2070"/>
                      <a:pt x="1029" y="2070"/>
                    </a:cubicBezTo>
                    <a:cubicBezTo>
                      <a:pt x="539" y="2070"/>
                      <a:pt x="141" y="1672"/>
                      <a:pt x="141" y="1182"/>
                    </a:cubicBezTo>
                    <a:cubicBezTo>
                      <a:pt x="141" y="691"/>
                      <a:pt x="539" y="293"/>
                      <a:pt x="1029" y="293"/>
                    </a:cubicBezTo>
                    <a:cubicBezTo>
                      <a:pt x="1520" y="293"/>
                      <a:pt x="1918" y="691"/>
                      <a:pt x="1918" y="1182"/>
                    </a:cubicBezTo>
                    <a:close/>
                    <a:moveTo>
                      <a:pt x="189" y="2665"/>
                    </a:moveTo>
                    <a:lnTo>
                      <a:pt x="1869" y="2665"/>
                    </a:lnTo>
                    <a:cubicBezTo>
                      <a:pt x="1974" y="2665"/>
                      <a:pt x="2058" y="2580"/>
                      <a:pt x="2058" y="2476"/>
                    </a:cubicBezTo>
                    <a:lnTo>
                      <a:pt x="2058" y="189"/>
                    </a:lnTo>
                    <a:cubicBezTo>
                      <a:pt x="2058" y="85"/>
                      <a:pt x="1974" y="0"/>
                      <a:pt x="1869" y="0"/>
                    </a:cubicBezTo>
                    <a:lnTo>
                      <a:pt x="189" y="0"/>
                    </a:lnTo>
                    <a:cubicBezTo>
                      <a:pt x="85" y="0"/>
                      <a:pt x="0" y="85"/>
                      <a:pt x="0" y="189"/>
                    </a:cubicBezTo>
                    <a:lnTo>
                      <a:pt x="0" y="2476"/>
                    </a:lnTo>
                    <a:cubicBezTo>
                      <a:pt x="0" y="2580"/>
                      <a:pt x="85" y="2665"/>
                      <a:pt x="189" y="2665"/>
                    </a:cubicBezTo>
                    <a:close/>
                  </a:path>
                </a:pathLst>
              </a:custGeom>
              <a:solidFill>
                <a:srgbClr val="35977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500"/>
              </a:p>
            </p:txBody>
          </p:sp>
          <p:sp>
            <p:nvSpPr>
              <p:cNvPr id="205" name="Oval 222">
                <a:extLst>
                  <a:ext uri="{FF2B5EF4-FFF2-40B4-BE49-F238E27FC236}">
                    <a16:creationId xmlns:a16="http://schemas.microsoft.com/office/drawing/2014/main" id="{40F34AF1-7B78-4603-B08C-6EDBC0FD8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37219" y="3270422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500"/>
              </a:p>
            </p:txBody>
          </p:sp>
          <p:sp>
            <p:nvSpPr>
              <p:cNvPr id="206" name="Rectangle 223">
                <a:extLst>
                  <a:ext uri="{FF2B5EF4-FFF2-40B4-BE49-F238E27FC236}">
                    <a16:creationId xmlns:a16="http://schemas.microsoft.com/office/drawing/2014/main" id="{3763939B-5D17-4F3B-B887-A9E36E54B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7660" y="3866015"/>
                <a:ext cx="628798" cy="154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Gregory Prost-Dumont</a:t>
                </a:r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3D3AB9C7-A841-4B8F-87AC-4CBAB70F44E6}"/>
                </a:ext>
              </a:extLst>
            </p:cNvPr>
            <p:cNvGrpSpPr/>
            <p:nvPr/>
          </p:nvGrpSpPr>
          <p:grpSpPr>
            <a:xfrm>
              <a:off x="477740" y="3175172"/>
              <a:ext cx="662473" cy="852488"/>
              <a:chOff x="6119813" y="2744788"/>
              <a:chExt cx="658813" cy="852488"/>
            </a:xfrm>
          </p:grpSpPr>
          <p:pic>
            <p:nvPicPr>
              <p:cNvPr id="199" name="Picture 248">
                <a:extLst>
                  <a:ext uri="{FF2B5EF4-FFF2-40B4-BE49-F238E27FC236}">
                    <a16:creationId xmlns:a16="http://schemas.microsoft.com/office/drawing/2014/main" id="{63E1F7BF-BBDC-44CD-8D77-B994E80878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9338" y="2795588"/>
                <a:ext cx="635000" cy="633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0" name="Freeform 249">
                <a:extLst>
                  <a:ext uri="{FF2B5EF4-FFF2-40B4-BE49-F238E27FC236}">
                    <a16:creationId xmlns:a16="http://schemas.microsoft.com/office/drawing/2014/main" id="{C5DDB9D2-4361-40AD-9814-22AFEB5B40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19813" y="2744788"/>
                <a:ext cx="658813" cy="852488"/>
              </a:xfrm>
              <a:custGeom>
                <a:avLst/>
                <a:gdLst>
                  <a:gd name="T0" fmla="*/ 1917 w 2058"/>
                  <a:gd name="T1" fmla="*/ 1181 h 2664"/>
                  <a:gd name="T2" fmla="*/ 1029 w 2058"/>
                  <a:gd name="T3" fmla="*/ 2069 h 2664"/>
                  <a:gd name="T4" fmla="*/ 140 w 2058"/>
                  <a:gd name="T5" fmla="*/ 1181 h 2664"/>
                  <a:gd name="T6" fmla="*/ 1029 w 2058"/>
                  <a:gd name="T7" fmla="*/ 293 h 2664"/>
                  <a:gd name="T8" fmla="*/ 1917 w 2058"/>
                  <a:gd name="T9" fmla="*/ 1181 h 2664"/>
                  <a:gd name="T10" fmla="*/ 189 w 2058"/>
                  <a:gd name="T11" fmla="*/ 2664 h 2664"/>
                  <a:gd name="T12" fmla="*/ 1869 w 2058"/>
                  <a:gd name="T13" fmla="*/ 2664 h 2664"/>
                  <a:gd name="T14" fmla="*/ 2058 w 2058"/>
                  <a:gd name="T15" fmla="*/ 2475 h 2664"/>
                  <a:gd name="T16" fmla="*/ 2058 w 2058"/>
                  <a:gd name="T17" fmla="*/ 189 h 2664"/>
                  <a:gd name="T18" fmla="*/ 1869 w 2058"/>
                  <a:gd name="T19" fmla="*/ 0 h 2664"/>
                  <a:gd name="T20" fmla="*/ 189 w 2058"/>
                  <a:gd name="T21" fmla="*/ 0 h 2664"/>
                  <a:gd name="T22" fmla="*/ 0 w 2058"/>
                  <a:gd name="T23" fmla="*/ 189 h 2664"/>
                  <a:gd name="T24" fmla="*/ 0 w 2058"/>
                  <a:gd name="T25" fmla="*/ 2475 h 2664"/>
                  <a:gd name="T26" fmla="*/ 189 w 2058"/>
                  <a:gd name="T27" fmla="*/ 2664 h 2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58" h="2664">
                    <a:moveTo>
                      <a:pt x="1917" y="1181"/>
                    </a:moveTo>
                    <a:cubicBezTo>
                      <a:pt x="1917" y="1671"/>
                      <a:pt x="1519" y="2069"/>
                      <a:pt x="1029" y="2069"/>
                    </a:cubicBezTo>
                    <a:cubicBezTo>
                      <a:pt x="538" y="2069"/>
                      <a:pt x="140" y="1671"/>
                      <a:pt x="140" y="1181"/>
                    </a:cubicBezTo>
                    <a:cubicBezTo>
                      <a:pt x="140" y="690"/>
                      <a:pt x="538" y="293"/>
                      <a:pt x="1029" y="293"/>
                    </a:cubicBezTo>
                    <a:cubicBezTo>
                      <a:pt x="1519" y="293"/>
                      <a:pt x="1917" y="690"/>
                      <a:pt x="1917" y="1181"/>
                    </a:cubicBezTo>
                    <a:close/>
                    <a:moveTo>
                      <a:pt x="189" y="2664"/>
                    </a:moveTo>
                    <a:lnTo>
                      <a:pt x="1869" y="2664"/>
                    </a:lnTo>
                    <a:cubicBezTo>
                      <a:pt x="1973" y="2664"/>
                      <a:pt x="2058" y="2580"/>
                      <a:pt x="2058" y="2475"/>
                    </a:cubicBezTo>
                    <a:lnTo>
                      <a:pt x="2058" y="189"/>
                    </a:lnTo>
                    <a:cubicBezTo>
                      <a:pt x="2058" y="84"/>
                      <a:pt x="1973" y="0"/>
                      <a:pt x="1869" y="0"/>
                    </a:cubicBezTo>
                    <a:lnTo>
                      <a:pt x="189" y="0"/>
                    </a:lnTo>
                    <a:cubicBezTo>
                      <a:pt x="84" y="0"/>
                      <a:pt x="0" y="84"/>
                      <a:pt x="0" y="189"/>
                    </a:cubicBezTo>
                    <a:lnTo>
                      <a:pt x="0" y="2475"/>
                    </a:lnTo>
                    <a:cubicBezTo>
                      <a:pt x="0" y="2580"/>
                      <a:pt x="84" y="2664"/>
                      <a:pt x="189" y="2664"/>
                    </a:cubicBezTo>
                    <a:close/>
                  </a:path>
                </a:pathLst>
              </a:custGeom>
              <a:solidFill>
                <a:srgbClr val="3185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01" name="Oval 250">
                <a:extLst>
                  <a:ext uri="{FF2B5EF4-FFF2-40B4-BE49-F238E27FC236}">
                    <a16:creationId xmlns:a16="http://schemas.microsoft.com/office/drawing/2014/main" id="{CEA75A6C-C2FE-4ACC-A92A-B7BB6E64A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4263" y="2841625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02" name="Rectangle 251">
                <a:extLst>
                  <a:ext uri="{FF2B5EF4-FFF2-40B4-BE49-F238E27FC236}">
                    <a16:creationId xmlns:a16="http://schemas.microsoft.com/office/drawing/2014/main" id="{3D1A5AEC-CB07-43FE-9817-5DD86B313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7276" y="3465513"/>
                <a:ext cx="62706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Cédric Cohen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4" name="Group 153"/>
          <p:cNvGrpSpPr/>
          <p:nvPr/>
        </p:nvGrpSpPr>
        <p:grpSpPr>
          <a:xfrm>
            <a:off x="5292080" y="2030881"/>
            <a:ext cx="3019399" cy="859599"/>
            <a:chOff x="8100392" y="2030881"/>
            <a:chExt cx="3019399" cy="859599"/>
          </a:xfrm>
        </p:grpSpPr>
        <p:sp>
          <p:nvSpPr>
            <p:cNvPr id="41" name="Rectangle: Rounded Corners 181">
              <a:extLst>
                <a:ext uri="{FF2B5EF4-FFF2-40B4-BE49-F238E27FC236}">
                  <a16:creationId xmlns:a16="http://schemas.microsoft.com/office/drawing/2014/main" id="{12770622-5578-4DCC-AAC8-3C8892AC8F0C}"/>
                </a:ext>
              </a:extLst>
            </p:cNvPr>
            <p:cNvSpPr/>
            <p:nvPr/>
          </p:nvSpPr>
          <p:spPr>
            <a:xfrm>
              <a:off x="8122241" y="2151943"/>
              <a:ext cx="2997550" cy="696342"/>
            </a:xfrm>
            <a:prstGeom prst="roundRect">
              <a:avLst>
                <a:gd name="adj" fmla="val 6595"/>
              </a:avLst>
            </a:prstGeom>
            <a:solidFill>
              <a:srgbClr val="FF8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77D00A6-EA7E-4B68-8D54-2BE04920D21F}"/>
                </a:ext>
              </a:extLst>
            </p:cNvPr>
            <p:cNvGrpSpPr/>
            <p:nvPr/>
          </p:nvGrpSpPr>
          <p:grpSpPr>
            <a:xfrm>
              <a:off x="8100392" y="2035635"/>
              <a:ext cx="660400" cy="852488"/>
              <a:chOff x="2884488" y="4852988"/>
              <a:chExt cx="660400" cy="852488"/>
            </a:xfrm>
          </p:grpSpPr>
          <p:pic>
            <p:nvPicPr>
              <p:cNvPr id="53" name="Picture 196">
                <a:extLst>
                  <a:ext uri="{FF2B5EF4-FFF2-40B4-BE49-F238E27FC236}">
                    <a16:creationId xmlns:a16="http://schemas.microsoft.com/office/drawing/2014/main" id="{58F878C6-B236-44BE-B354-BFE9DCD24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763" y="4927600"/>
                <a:ext cx="577850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Freeform 197">
                <a:extLst>
                  <a:ext uri="{FF2B5EF4-FFF2-40B4-BE49-F238E27FC236}">
                    <a16:creationId xmlns:a16="http://schemas.microsoft.com/office/drawing/2014/main" id="{58D5046A-AF81-4310-BF87-DB722F0413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4488" y="4852988"/>
                <a:ext cx="660400" cy="852488"/>
              </a:xfrm>
              <a:custGeom>
                <a:avLst/>
                <a:gdLst>
                  <a:gd name="T0" fmla="*/ 3834 w 4116"/>
                  <a:gd name="T1" fmla="*/ 2362 h 5329"/>
                  <a:gd name="T2" fmla="*/ 2058 w 4116"/>
                  <a:gd name="T3" fmla="*/ 4138 h 5329"/>
                  <a:gd name="T4" fmla="*/ 282 w 4116"/>
                  <a:gd name="T5" fmla="*/ 2362 h 5329"/>
                  <a:gd name="T6" fmla="*/ 2058 w 4116"/>
                  <a:gd name="T7" fmla="*/ 586 h 5329"/>
                  <a:gd name="T8" fmla="*/ 3834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8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8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4" y="2362"/>
                    </a:moveTo>
                    <a:cubicBezTo>
                      <a:pt x="3834" y="3343"/>
                      <a:pt x="3039" y="4138"/>
                      <a:pt x="2058" y="4138"/>
                    </a:cubicBezTo>
                    <a:cubicBezTo>
                      <a:pt x="1077" y="4138"/>
                      <a:pt x="282" y="3343"/>
                      <a:pt x="282" y="2362"/>
                    </a:cubicBezTo>
                    <a:cubicBezTo>
                      <a:pt x="282" y="1381"/>
                      <a:pt x="1077" y="586"/>
                      <a:pt x="2058" y="586"/>
                    </a:cubicBezTo>
                    <a:cubicBezTo>
                      <a:pt x="3039" y="586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60"/>
                      <a:pt x="4116" y="4951"/>
                    </a:cubicBezTo>
                    <a:lnTo>
                      <a:pt x="4116" y="378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BF428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55" name="Oval 198">
                <a:extLst>
                  <a:ext uri="{FF2B5EF4-FFF2-40B4-BE49-F238E27FC236}">
                    <a16:creationId xmlns:a16="http://schemas.microsoft.com/office/drawing/2014/main" id="{FDE2BD3D-DB23-42EC-98F4-5C3C256BA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0526" y="4949825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56" name="Rectangle 199">
                <a:extLst>
                  <a:ext uri="{FF2B5EF4-FFF2-40B4-BE49-F238E27FC236}">
                    <a16:creationId xmlns:a16="http://schemas.microsoft.com/office/drawing/2014/main" id="{DFF0DB11-1A96-4D5F-8163-48079A132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076" y="5583238"/>
                <a:ext cx="65881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Manuel Perez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86469F9-C9D0-42B4-9504-B0D5E2BEE6D7}"/>
                </a:ext>
              </a:extLst>
            </p:cNvPr>
            <p:cNvGrpSpPr/>
            <p:nvPr/>
          </p:nvGrpSpPr>
          <p:grpSpPr>
            <a:xfrm>
              <a:off x="8928998" y="2032133"/>
              <a:ext cx="658813" cy="852488"/>
              <a:chOff x="3611563" y="4852988"/>
              <a:chExt cx="658813" cy="852488"/>
            </a:xfrm>
          </p:grpSpPr>
          <p:pic>
            <p:nvPicPr>
              <p:cNvPr id="49" name="Picture 200">
                <a:extLst>
                  <a:ext uri="{FF2B5EF4-FFF2-40B4-BE49-F238E27FC236}">
                    <a16:creationId xmlns:a16="http://schemas.microsoft.com/office/drawing/2014/main" id="{018F7B84-386A-4989-AB0E-C809EF85E4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4426" y="4911725"/>
                <a:ext cx="576263" cy="69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201">
                <a:extLst>
                  <a:ext uri="{FF2B5EF4-FFF2-40B4-BE49-F238E27FC236}">
                    <a16:creationId xmlns:a16="http://schemas.microsoft.com/office/drawing/2014/main" id="{6488FCB5-850F-46DC-949B-FF57C0553A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11563" y="4852988"/>
                <a:ext cx="658813" cy="852488"/>
              </a:xfrm>
              <a:custGeom>
                <a:avLst/>
                <a:gdLst>
                  <a:gd name="T0" fmla="*/ 3834 w 4115"/>
                  <a:gd name="T1" fmla="*/ 2362 h 5329"/>
                  <a:gd name="T2" fmla="*/ 2057 w 4115"/>
                  <a:gd name="T3" fmla="*/ 4138 h 5329"/>
                  <a:gd name="T4" fmla="*/ 281 w 4115"/>
                  <a:gd name="T5" fmla="*/ 2362 h 5329"/>
                  <a:gd name="T6" fmla="*/ 2057 w 4115"/>
                  <a:gd name="T7" fmla="*/ 586 h 5329"/>
                  <a:gd name="T8" fmla="*/ 3834 w 4115"/>
                  <a:gd name="T9" fmla="*/ 2362 h 5329"/>
                  <a:gd name="T10" fmla="*/ 377 w 4115"/>
                  <a:gd name="T11" fmla="*/ 5329 h 5329"/>
                  <a:gd name="T12" fmla="*/ 3737 w 4115"/>
                  <a:gd name="T13" fmla="*/ 5329 h 5329"/>
                  <a:gd name="T14" fmla="*/ 4115 w 4115"/>
                  <a:gd name="T15" fmla="*/ 4951 h 5329"/>
                  <a:gd name="T16" fmla="*/ 4115 w 4115"/>
                  <a:gd name="T17" fmla="*/ 378 h 5329"/>
                  <a:gd name="T18" fmla="*/ 3737 w 4115"/>
                  <a:gd name="T19" fmla="*/ 0 h 5329"/>
                  <a:gd name="T20" fmla="*/ 377 w 4115"/>
                  <a:gd name="T21" fmla="*/ 0 h 5329"/>
                  <a:gd name="T22" fmla="*/ 0 w 4115"/>
                  <a:gd name="T23" fmla="*/ 378 h 5329"/>
                  <a:gd name="T24" fmla="*/ 0 w 4115"/>
                  <a:gd name="T25" fmla="*/ 4951 h 5329"/>
                  <a:gd name="T26" fmla="*/ 377 w 4115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5" h="5329">
                    <a:moveTo>
                      <a:pt x="3834" y="2362"/>
                    </a:moveTo>
                    <a:cubicBezTo>
                      <a:pt x="3834" y="3343"/>
                      <a:pt x="3039" y="4138"/>
                      <a:pt x="2057" y="4138"/>
                    </a:cubicBezTo>
                    <a:cubicBezTo>
                      <a:pt x="1076" y="4138"/>
                      <a:pt x="281" y="3343"/>
                      <a:pt x="281" y="2362"/>
                    </a:cubicBezTo>
                    <a:cubicBezTo>
                      <a:pt x="281" y="1381"/>
                      <a:pt x="1076" y="586"/>
                      <a:pt x="2057" y="586"/>
                    </a:cubicBezTo>
                    <a:cubicBezTo>
                      <a:pt x="3039" y="586"/>
                      <a:pt x="3834" y="1381"/>
                      <a:pt x="3834" y="2362"/>
                    </a:cubicBezTo>
                    <a:close/>
                    <a:moveTo>
                      <a:pt x="377" y="5329"/>
                    </a:moveTo>
                    <a:lnTo>
                      <a:pt x="3737" y="5329"/>
                    </a:lnTo>
                    <a:cubicBezTo>
                      <a:pt x="3946" y="5329"/>
                      <a:pt x="4115" y="5160"/>
                      <a:pt x="4115" y="4951"/>
                    </a:cubicBezTo>
                    <a:lnTo>
                      <a:pt x="4115" y="378"/>
                    </a:lnTo>
                    <a:cubicBezTo>
                      <a:pt x="4115" y="169"/>
                      <a:pt x="3946" y="0"/>
                      <a:pt x="3737" y="0"/>
                    </a:cubicBezTo>
                    <a:lnTo>
                      <a:pt x="377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7" y="5329"/>
                    </a:cubicBezTo>
                    <a:close/>
                  </a:path>
                </a:pathLst>
              </a:custGeom>
              <a:solidFill>
                <a:srgbClr val="BF428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 dirty="0"/>
              </a:p>
            </p:txBody>
          </p:sp>
          <p:sp>
            <p:nvSpPr>
              <p:cNvPr id="51" name="Oval 202">
                <a:extLst>
                  <a:ext uri="{FF2B5EF4-FFF2-40B4-BE49-F238E27FC236}">
                    <a16:creationId xmlns:a16="http://schemas.microsoft.com/office/drawing/2014/main" id="{A8EF4EB4-B239-4C5F-AB43-C224017EE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013" y="4949825"/>
                <a:ext cx="569913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52" name="Rectangle 203">
                <a:extLst>
                  <a:ext uri="{FF2B5EF4-FFF2-40B4-BE49-F238E27FC236}">
                    <a16:creationId xmlns:a16="http://schemas.microsoft.com/office/drawing/2014/main" id="{436FC0CA-1676-4C88-AE27-AA4E22D51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564" y="5583238"/>
                <a:ext cx="65881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Rattana</a:t>
                </a: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Biv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54FCDDCF-458C-46AD-8026-7EC1E3C1D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702154" y="2071744"/>
              <a:ext cx="651464" cy="647256"/>
            </a:xfrm>
            <a:prstGeom prst="rect">
              <a:avLst/>
            </a:prstGeom>
          </p:spPr>
        </p:pic>
        <p:sp>
          <p:nvSpPr>
            <p:cNvPr id="190" name="Freeform 6">
              <a:extLst>
                <a:ext uri="{FF2B5EF4-FFF2-40B4-BE49-F238E27FC236}">
                  <a16:creationId xmlns:a16="http://schemas.microsoft.com/office/drawing/2014/main" id="{CC940EFF-3E45-43FC-A9D1-C3B9B0AF8B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154" y="2030881"/>
              <a:ext cx="656397" cy="850983"/>
            </a:xfrm>
            <a:custGeom>
              <a:avLst/>
              <a:gdLst>
                <a:gd name="T0" fmla="*/ 3068 w 3293"/>
                <a:gd name="T1" fmla="*/ 1890 h 4264"/>
                <a:gd name="T2" fmla="*/ 1647 w 3293"/>
                <a:gd name="T3" fmla="*/ 3311 h 4264"/>
                <a:gd name="T4" fmla="*/ 226 w 3293"/>
                <a:gd name="T5" fmla="*/ 1890 h 4264"/>
                <a:gd name="T6" fmla="*/ 1647 w 3293"/>
                <a:gd name="T7" fmla="*/ 469 h 4264"/>
                <a:gd name="T8" fmla="*/ 3068 w 3293"/>
                <a:gd name="T9" fmla="*/ 1890 h 4264"/>
                <a:gd name="T10" fmla="*/ 303 w 3293"/>
                <a:gd name="T11" fmla="*/ 4264 h 4264"/>
                <a:gd name="T12" fmla="*/ 2991 w 3293"/>
                <a:gd name="T13" fmla="*/ 4264 h 4264"/>
                <a:gd name="T14" fmla="*/ 3293 w 3293"/>
                <a:gd name="T15" fmla="*/ 3961 h 4264"/>
                <a:gd name="T16" fmla="*/ 3293 w 3293"/>
                <a:gd name="T17" fmla="*/ 303 h 4264"/>
                <a:gd name="T18" fmla="*/ 2991 w 3293"/>
                <a:gd name="T19" fmla="*/ 0 h 4264"/>
                <a:gd name="T20" fmla="*/ 303 w 3293"/>
                <a:gd name="T21" fmla="*/ 0 h 4264"/>
                <a:gd name="T22" fmla="*/ 0 w 3293"/>
                <a:gd name="T23" fmla="*/ 303 h 4264"/>
                <a:gd name="T24" fmla="*/ 0 w 3293"/>
                <a:gd name="T25" fmla="*/ 3961 h 4264"/>
                <a:gd name="T26" fmla="*/ 303 w 3293"/>
                <a:gd name="T27" fmla="*/ 4264 h 4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93" h="4264">
                  <a:moveTo>
                    <a:pt x="3068" y="1890"/>
                  </a:moveTo>
                  <a:cubicBezTo>
                    <a:pt x="3068" y="2675"/>
                    <a:pt x="2432" y="3311"/>
                    <a:pt x="1647" y="3311"/>
                  </a:cubicBezTo>
                  <a:cubicBezTo>
                    <a:pt x="862" y="3311"/>
                    <a:pt x="226" y="2675"/>
                    <a:pt x="226" y="1890"/>
                  </a:cubicBezTo>
                  <a:cubicBezTo>
                    <a:pt x="226" y="1105"/>
                    <a:pt x="862" y="469"/>
                    <a:pt x="1647" y="469"/>
                  </a:cubicBezTo>
                  <a:cubicBezTo>
                    <a:pt x="2432" y="469"/>
                    <a:pt x="3068" y="1105"/>
                    <a:pt x="3068" y="1890"/>
                  </a:cubicBezTo>
                  <a:close/>
                  <a:moveTo>
                    <a:pt x="303" y="4264"/>
                  </a:moveTo>
                  <a:lnTo>
                    <a:pt x="2991" y="4264"/>
                  </a:lnTo>
                  <a:cubicBezTo>
                    <a:pt x="3158" y="4264"/>
                    <a:pt x="3293" y="4128"/>
                    <a:pt x="3293" y="3961"/>
                  </a:cubicBezTo>
                  <a:lnTo>
                    <a:pt x="3293" y="303"/>
                  </a:lnTo>
                  <a:cubicBezTo>
                    <a:pt x="3293" y="136"/>
                    <a:pt x="3158" y="0"/>
                    <a:pt x="2991" y="0"/>
                  </a:cubicBezTo>
                  <a:lnTo>
                    <a:pt x="303" y="0"/>
                  </a:lnTo>
                  <a:cubicBezTo>
                    <a:pt x="136" y="0"/>
                    <a:pt x="0" y="136"/>
                    <a:pt x="0" y="303"/>
                  </a:cubicBezTo>
                  <a:lnTo>
                    <a:pt x="0" y="3961"/>
                  </a:lnTo>
                  <a:cubicBezTo>
                    <a:pt x="0" y="4128"/>
                    <a:pt x="136" y="4264"/>
                    <a:pt x="303" y="4264"/>
                  </a:cubicBezTo>
                  <a:close/>
                </a:path>
              </a:pathLst>
            </a:custGeom>
            <a:solidFill>
              <a:srgbClr val="BF428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500" dirty="0"/>
            </a:p>
          </p:txBody>
        </p:sp>
        <p:sp>
          <p:nvSpPr>
            <p:cNvPr id="158" name="Rectangle 8">
              <a:extLst>
                <a:ext uri="{FF2B5EF4-FFF2-40B4-BE49-F238E27FC236}">
                  <a16:creationId xmlns:a16="http://schemas.microsoft.com/office/drawing/2014/main" id="{CA1B7D2C-0D78-4E1B-BFB5-3D0C9293D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0259" y="2765167"/>
              <a:ext cx="656396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Bruno Martin</a:t>
              </a:r>
              <a:endPara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Oval 222">
              <a:extLst>
                <a:ext uri="{FF2B5EF4-FFF2-40B4-BE49-F238E27FC236}">
                  <a16:creationId xmlns:a16="http://schemas.microsoft.com/office/drawing/2014/main" id="{81928255-2ABF-42AF-A749-CBE937023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5652" y="2116821"/>
              <a:ext cx="568325" cy="568325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500"/>
            </a:p>
          </p:txBody>
        </p:sp>
        <p:sp>
          <p:nvSpPr>
            <p:cNvPr id="210" name="Freeform 197">
              <a:extLst>
                <a:ext uri="{FF2B5EF4-FFF2-40B4-BE49-F238E27FC236}">
                  <a16:creationId xmlns:a16="http://schemas.microsoft.com/office/drawing/2014/main" id="{58D5046A-AF81-4310-BF87-DB722F0413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9391" y="2037992"/>
              <a:ext cx="660400" cy="852488"/>
            </a:xfrm>
            <a:custGeom>
              <a:avLst/>
              <a:gdLst>
                <a:gd name="T0" fmla="*/ 3834 w 4116"/>
                <a:gd name="T1" fmla="*/ 2362 h 5329"/>
                <a:gd name="T2" fmla="*/ 2058 w 4116"/>
                <a:gd name="T3" fmla="*/ 4138 h 5329"/>
                <a:gd name="T4" fmla="*/ 282 w 4116"/>
                <a:gd name="T5" fmla="*/ 2362 h 5329"/>
                <a:gd name="T6" fmla="*/ 2058 w 4116"/>
                <a:gd name="T7" fmla="*/ 586 h 5329"/>
                <a:gd name="T8" fmla="*/ 3834 w 4116"/>
                <a:gd name="T9" fmla="*/ 2362 h 5329"/>
                <a:gd name="T10" fmla="*/ 378 w 4116"/>
                <a:gd name="T11" fmla="*/ 5329 h 5329"/>
                <a:gd name="T12" fmla="*/ 3738 w 4116"/>
                <a:gd name="T13" fmla="*/ 5329 h 5329"/>
                <a:gd name="T14" fmla="*/ 4116 w 4116"/>
                <a:gd name="T15" fmla="*/ 4951 h 5329"/>
                <a:gd name="T16" fmla="*/ 4116 w 4116"/>
                <a:gd name="T17" fmla="*/ 378 h 5329"/>
                <a:gd name="T18" fmla="*/ 3738 w 4116"/>
                <a:gd name="T19" fmla="*/ 0 h 5329"/>
                <a:gd name="T20" fmla="*/ 378 w 4116"/>
                <a:gd name="T21" fmla="*/ 0 h 5329"/>
                <a:gd name="T22" fmla="*/ 0 w 4116"/>
                <a:gd name="T23" fmla="*/ 378 h 5329"/>
                <a:gd name="T24" fmla="*/ 0 w 4116"/>
                <a:gd name="T25" fmla="*/ 4951 h 5329"/>
                <a:gd name="T26" fmla="*/ 378 w 4116"/>
                <a:gd name="T27" fmla="*/ 5329 h 5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16" h="5329">
                  <a:moveTo>
                    <a:pt x="3834" y="2362"/>
                  </a:moveTo>
                  <a:cubicBezTo>
                    <a:pt x="3834" y="3343"/>
                    <a:pt x="3039" y="4138"/>
                    <a:pt x="2058" y="4138"/>
                  </a:cubicBezTo>
                  <a:cubicBezTo>
                    <a:pt x="1077" y="4138"/>
                    <a:pt x="282" y="3343"/>
                    <a:pt x="282" y="2362"/>
                  </a:cubicBezTo>
                  <a:cubicBezTo>
                    <a:pt x="282" y="1381"/>
                    <a:pt x="1077" y="586"/>
                    <a:pt x="2058" y="586"/>
                  </a:cubicBezTo>
                  <a:cubicBezTo>
                    <a:pt x="3039" y="586"/>
                    <a:pt x="3834" y="1381"/>
                    <a:pt x="3834" y="2362"/>
                  </a:cubicBezTo>
                  <a:close/>
                  <a:moveTo>
                    <a:pt x="378" y="5329"/>
                  </a:moveTo>
                  <a:lnTo>
                    <a:pt x="3738" y="5329"/>
                  </a:lnTo>
                  <a:cubicBezTo>
                    <a:pt x="3947" y="5329"/>
                    <a:pt x="4116" y="5160"/>
                    <a:pt x="4116" y="4951"/>
                  </a:cubicBezTo>
                  <a:lnTo>
                    <a:pt x="4116" y="378"/>
                  </a:lnTo>
                  <a:cubicBezTo>
                    <a:pt x="4116" y="169"/>
                    <a:pt x="3947" y="0"/>
                    <a:pt x="3738" y="0"/>
                  </a:cubicBezTo>
                  <a:lnTo>
                    <a:pt x="378" y="0"/>
                  </a:lnTo>
                  <a:cubicBezTo>
                    <a:pt x="169" y="0"/>
                    <a:pt x="0" y="169"/>
                    <a:pt x="0" y="378"/>
                  </a:cubicBezTo>
                  <a:lnTo>
                    <a:pt x="0" y="4951"/>
                  </a:lnTo>
                  <a:cubicBezTo>
                    <a:pt x="0" y="5160"/>
                    <a:pt x="169" y="5329"/>
                    <a:pt x="378" y="5329"/>
                  </a:cubicBezTo>
                  <a:close/>
                </a:path>
              </a:pathLst>
            </a:custGeom>
            <a:solidFill>
              <a:srgbClr val="BF428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211" name="Oval 198">
              <a:extLst>
                <a:ext uri="{FF2B5EF4-FFF2-40B4-BE49-F238E27FC236}">
                  <a16:creationId xmlns:a16="http://schemas.microsoft.com/office/drawing/2014/main" id="{FDE2BD3D-DB23-42EC-98F4-5C3C256BA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429" y="2134829"/>
              <a:ext cx="568325" cy="568325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212" name="Rectangle 199">
              <a:extLst>
                <a:ext uri="{FF2B5EF4-FFF2-40B4-BE49-F238E27FC236}">
                  <a16:creationId xmlns:a16="http://schemas.microsoft.com/office/drawing/2014/main" id="{DFF0DB11-1A96-4D5F-8163-48079A132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0979" y="2768242"/>
              <a:ext cx="65881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?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364088" y="841276"/>
            <a:ext cx="3315432" cy="1019546"/>
            <a:chOff x="8169336" y="841276"/>
            <a:chExt cx="3315432" cy="1019546"/>
          </a:xfrm>
        </p:grpSpPr>
        <p:sp>
          <p:nvSpPr>
            <p:cNvPr id="124" name="Rectangle: Rounded Corners 203">
              <a:extLst>
                <a:ext uri="{FF2B5EF4-FFF2-40B4-BE49-F238E27FC236}">
                  <a16:creationId xmlns:a16="http://schemas.microsoft.com/office/drawing/2014/main" id="{7BCC8A9C-DDAE-4A8D-BA20-5F715A7B8261}"/>
                </a:ext>
              </a:extLst>
            </p:cNvPr>
            <p:cNvSpPr/>
            <p:nvPr/>
          </p:nvSpPr>
          <p:spPr>
            <a:xfrm>
              <a:off x="8169336" y="841276"/>
              <a:ext cx="3315432" cy="1019546"/>
            </a:xfrm>
            <a:prstGeom prst="roundRect">
              <a:avLst>
                <a:gd name="adj" fmla="val 659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339E21E-B8E3-4755-8A10-4B56B01F75B2}"/>
                </a:ext>
              </a:extLst>
            </p:cNvPr>
            <p:cNvGrpSpPr/>
            <p:nvPr/>
          </p:nvGrpSpPr>
          <p:grpSpPr>
            <a:xfrm>
              <a:off x="8981054" y="920957"/>
              <a:ext cx="658813" cy="854075"/>
              <a:chOff x="3457576" y="3711575"/>
              <a:chExt cx="658813" cy="854075"/>
            </a:xfrm>
          </p:grpSpPr>
          <p:pic>
            <p:nvPicPr>
              <p:cNvPr id="141" name="Picture 180">
                <a:extLst>
                  <a:ext uri="{FF2B5EF4-FFF2-40B4-BE49-F238E27FC236}">
                    <a16:creationId xmlns:a16="http://schemas.microsoft.com/office/drawing/2014/main" id="{2CAD7803-0701-4A65-A475-449FC6E6FA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676" y="3808413"/>
                <a:ext cx="582613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" name="Freeform 181">
                <a:extLst>
                  <a:ext uri="{FF2B5EF4-FFF2-40B4-BE49-F238E27FC236}">
                    <a16:creationId xmlns:a16="http://schemas.microsoft.com/office/drawing/2014/main" id="{C68B8931-E157-42B4-A238-2A67B38204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7576" y="3711575"/>
                <a:ext cx="658813" cy="854075"/>
              </a:xfrm>
              <a:custGeom>
                <a:avLst/>
                <a:gdLst>
                  <a:gd name="T0" fmla="*/ 3834 w 4116"/>
                  <a:gd name="T1" fmla="*/ 2362 h 5329"/>
                  <a:gd name="T2" fmla="*/ 2058 w 4116"/>
                  <a:gd name="T3" fmla="*/ 4139 h 5329"/>
                  <a:gd name="T4" fmla="*/ 281 w 4116"/>
                  <a:gd name="T5" fmla="*/ 2362 h 5329"/>
                  <a:gd name="T6" fmla="*/ 2058 w 4116"/>
                  <a:gd name="T7" fmla="*/ 586 h 5329"/>
                  <a:gd name="T8" fmla="*/ 3834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8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8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4" y="2362"/>
                    </a:moveTo>
                    <a:cubicBezTo>
                      <a:pt x="3834" y="3343"/>
                      <a:pt x="3039" y="4139"/>
                      <a:pt x="2058" y="4139"/>
                    </a:cubicBezTo>
                    <a:cubicBezTo>
                      <a:pt x="1077" y="4139"/>
                      <a:pt x="281" y="3343"/>
                      <a:pt x="281" y="2362"/>
                    </a:cubicBezTo>
                    <a:cubicBezTo>
                      <a:pt x="281" y="1381"/>
                      <a:pt x="1077" y="586"/>
                      <a:pt x="2058" y="586"/>
                    </a:cubicBezTo>
                    <a:cubicBezTo>
                      <a:pt x="3039" y="586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60"/>
                      <a:pt x="4116" y="4951"/>
                    </a:cubicBezTo>
                    <a:lnTo>
                      <a:pt x="4116" y="378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EA700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143" name="Oval 182">
                <a:extLst>
                  <a:ext uri="{FF2B5EF4-FFF2-40B4-BE49-F238E27FC236}">
                    <a16:creationId xmlns:a16="http://schemas.microsoft.com/office/drawing/2014/main" id="{601180FC-1DAD-4E11-A78F-89B76655E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2026" y="3808413"/>
                <a:ext cx="568325" cy="569913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144" name="Rectangle 183">
                <a:extLst>
                  <a:ext uri="{FF2B5EF4-FFF2-40B4-BE49-F238E27FC236}">
                    <a16:creationId xmlns:a16="http://schemas.microsoft.com/office/drawing/2014/main" id="{2CA3AFF8-E8B3-449F-AA77-9FD72E3A2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687" y="4430713"/>
                <a:ext cx="64770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Laurent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Siron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438C7F2-6AE4-4FA9-BF87-6FD5393A2198}"/>
                </a:ext>
              </a:extLst>
            </p:cNvPr>
            <p:cNvGrpSpPr/>
            <p:nvPr/>
          </p:nvGrpSpPr>
          <p:grpSpPr>
            <a:xfrm>
              <a:off x="8223628" y="920957"/>
              <a:ext cx="658813" cy="857250"/>
              <a:chOff x="2005013" y="1803400"/>
              <a:chExt cx="658813" cy="857250"/>
            </a:xfrm>
          </p:grpSpPr>
          <p:pic>
            <p:nvPicPr>
              <p:cNvPr id="129" name="Picture 192">
                <a:extLst>
                  <a:ext uri="{FF2B5EF4-FFF2-40B4-BE49-F238E27FC236}">
                    <a16:creationId xmlns:a16="http://schemas.microsoft.com/office/drawing/2014/main" id="{F8DD4D2D-7D8C-4FD8-9A3C-3F6968B57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320" y="1884362"/>
                <a:ext cx="581025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0" name="Freeform 193">
                <a:extLst>
                  <a:ext uri="{FF2B5EF4-FFF2-40B4-BE49-F238E27FC236}">
                    <a16:creationId xmlns:a16="http://schemas.microsoft.com/office/drawing/2014/main" id="{EF5BDA8E-7FE8-4E75-AA86-B6AF8A0C3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5013" y="1803400"/>
                <a:ext cx="658813" cy="857250"/>
              </a:xfrm>
              <a:custGeom>
                <a:avLst/>
                <a:gdLst>
                  <a:gd name="T0" fmla="*/ 3834 w 4116"/>
                  <a:gd name="T1" fmla="*/ 2370 h 5348"/>
                  <a:gd name="T2" fmla="*/ 2058 w 4116"/>
                  <a:gd name="T3" fmla="*/ 4153 h 5348"/>
                  <a:gd name="T4" fmla="*/ 282 w 4116"/>
                  <a:gd name="T5" fmla="*/ 2370 h 5348"/>
                  <a:gd name="T6" fmla="*/ 2058 w 4116"/>
                  <a:gd name="T7" fmla="*/ 588 h 5348"/>
                  <a:gd name="T8" fmla="*/ 3834 w 4116"/>
                  <a:gd name="T9" fmla="*/ 2370 h 5348"/>
                  <a:gd name="T10" fmla="*/ 378 w 4116"/>
                  <a:gd name="T11" fmla="*/ 5348 h 5348"/>
                  <a:gd name="T12" fmla="*/ 3738 w 4116"/>
                  <a:gd name="T13" fmla="*/ 5348 h 5348"/>
                  <a:gd name="T14" fmla="*/ 4116 w 4116"/>
                  <a:gd name="T15" fmla="*/ 4968 h 5348"/>
                  <a:gd name="T16" fmla="*/ 4116 w 4116"/>
                  <a:gd name="T17" fmla="*/ 379 h 5348"/>
                  <a:gd name="T18" fmla="*/ 3738 w 4116"/>
                  <a:gd name="T19" fmla="*/ 0 h 5348"/>
                  <a:gd name="T20" fmla="*/ 378 w 4116"/>
                  <a:gd name="T21" fmla="*/ 0 h 5348"/>
                  <a:gd name="T22" fmla="*/ 0 w 4116"/>
                  <a:gd name="T23" fmla="*/ 379 h 5348"/>
                  <a:gd name="T24" fmla="*/ 0 w 4116"/>
                  <a:gd name="T25" fmla="*/ 4968 h 5348"/>
                  <a:gd name="T26" fmla="*/ 378 w 4116"/>
                  <a:gd name="T27" fmla="*/ 5348 h 5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48">
                    <a:moveTo>
                      <a:pt x="3834" y="2370"/>
                    </a:moveTo>
                    <a:cubicBezTo>
                      <a:pt x="3834" y="3355"/>
                      <a:pt x="3039" y="4153"/>
                      <a:pt x="2058" y="4153"/>
                    </a:cubicBezTo>
                    <a:cubicBezTo>
                      <a:pt x="1077" y="4153"/>
                      <a:pt x="282" y="3355"/>
                      <a:pt x="282" y="2370"/>
                    </a:cubicBezTo>
                    <a:cubicBezTo>
                      <a:pt x="282" y="1386"/>
                      <a:pt x="1077" y="588"/>
                      <a:pt x="2058" y="588"/>
                    </a:cubicBezTo>
                    <a:cubicBezTo>
                      <a:pt x="3039" y="588"/>
                      <a:pt x="3834" y="1386"/>
                      <a:pt x="3834" y="2370"/>
                    </a:cubicBezTo>
                    <a:close/>
                    <a:moveTo>
                      <a:pt x="378" y="5348"/>
                    </a:moveTo>
                    <a:lnTo>
                      <a:pt x="3738" y="5348"/>
                    </a:lnTo>
                    <a:cubicBezTo>
                      <a:pt x="3947" y="5348"/>
                      <a:pt x="4116" y="5178"/>
                      <a:pt x="4116" y="4968"/>
                    </a:cubicBezTo>
                    <a:lnTo>
                      <a:pt x="4116" y="379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9"/>
                    </a:cubicBezTo>
                    <a:lnTo>
                      <a:pt x="0" y="4968"/>
                    </a:lnTo>
                    <a:cubicBezTo>
                      <a:pt x="0" y="5178"/>
                      <a:pt x="169" y="5348"/>
                      <a:pt x="378" y="5348"/>
                    </a:cubicBezTo>
                    <a:close/>
                  </a:path>
                </a:pathLst>
              </a:custGeom>
              <a:solidFill>
                <a:srgbClr val="EA700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131" name="Oval 194">
                <a:extLst>
                  <a:ext uri="{FF2B5EF4-FFF2-40B4-BE49-F238E27FC236}">
                    <a16:creationId xmlns:a16="http://schemas.microsoft.com/office/drawing/2014/main" id="{79EBAFEE-AFDD-4ADA-9C6B-2BC8507EE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463" y="1891357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132" name="Rectangle 195">
                <a:extLst>
                  <a:ext uri="{FF2B5EF4-FFF2-40B4-BE49-F238E27FC236}">
                    <a16:creationId xmlns:a16="http://schemas.microsoft.com/office/drawing/2014/main" id="{F70FDB14-0A56-4F15-A045-9C057A892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839" y="2520950"/>
                <a:ext cx="63840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Nordin</a:t>
                </a: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Aranzabal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B339E21E-B8E3-4755-8A10-4B56B01F75B2}"/>
                </a:ext>
              </a:extLst>
            </p:cNvPr>
            <p:cNvGrpSpPr/>
            <p:nvPr/>
          </p:nvGrpSpPr>
          <p:grpSpPr>
            <a:xfrm>
              <a:off x="9745835" y="923305"/>
              <a:ext cx="658813" cy="854075"/>
              <a:chOff x="3457576" y="3711575"/>
              <a:chExt cx="658813" cy="854075"/>
            </a:xfrm>
          </p:grpSpPr>
          <p:sp>
            <p:nvSpPr>
              <p:cNvPr id="217" name="Freeform 181">
                <a:extLst>
                  <a:ext uri="{FF2B5EF4-FFF2-40B4-BE49-F238E27FC236}">
                    <a16:creationId xmlns:a16="http://schemas.microsoft.com/office/drawing/2014/main" id="{C68B8931-E157-42B4-A238-2A67B38204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7576" y="3711575"/>
                <a:ext cx="658813" cy="854075"/>
              </a:xfrm>
              <a:custGeom>
                <a:avLst/>
                <a:gdLst>
                  <a:gd name="T0" fmla="*/ 3834 w 4116"/>
                  <a:gd name="T1" fmla="*/ 2362 h 5329"/>
                  <a:gd name="T2" fmla="*/ 2058 w 4116"/>
                  <a:gd name="T3" fmla="*/ 4139 h 5329"/>
                  <a:gd name="T4" fmla="*/ 281 w 4116"/>
                  <a:gd name="T5" fmla="*/ 2362 h 5329"/>
                  <a:gd name="T6" fmla="*/ 2058 w 4116"/>
                  <a:gd name="T7" fmla="*/ 586 h 5329"/>
                  <a:gd name="T8" fmla="*/ 3834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8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8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4" y="2362"/>
                    </a:moveTo>
                    <a:cubicBezTo>
                      <a:pt x="3834" y="3343"/>
                      <a:pt x="3039" y="4139"/>
                      <a:pt x="2058" y="4139"/>
                    </a:cubicBezTo>
                    <a:cubicBezTo>
                      <a:pt x="1077" y="4139"/>
                      <a:pt x="281" y="3343"/>
                      <a:pt x="281" y="2362"/>
                    </a:cubicBezTo>
                    <a:cubicBezTo>
                      <a:pt x="281" y="1381"/>
                      <a:pt x="1077" y="586"/>
                      <a:pt x="2058" y="586"/>
                    </a:cubicBezTo>
                    <a:cubicBezTo>
                      <a:pt x="3039" y="586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60"/>
                      <a:pt x="4116" y="4951"/>
                    </a:cubicBezTo>
                    <a:lnTo>
                      <a:pt x="4116" y="378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EA700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18" name="Oval 182">
                <a:extLst>
                  <a:ext uri="{FF2B5EF4-FFF2-40B4-BE49-F238E27FC236}">
                    <a16:creationId xmlns:a16="http://schemas.microsoft.com/office/drawing/2014/main" id="{601180FC-1DAD-4E11-A78F-89B76655E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2026" y="3808413"/>
                <a:ext cx="568325" cy="569913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19" name="Rectangle 183">
                <a:extLst>
                  <a:ext uri="{FF2B5EF4-FFF2-40B4-BE49-F238E27FC236}">
                    <a16:creationId xmlns:a16="http://schemas.microsoft.com/office/drawing/2014/main" id="{2CA3AFF8-E8B3-449F-AA77-9FD72E3A2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687" y="4430713"/>
                <a:ext cx="64770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?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1187624" y="841276"/>
            <a:ext cx="4074787" cy="1019546"/>
            <a:chOff x="7956375" y="841276"/>
            <a:chExt cx="4074787" cy="1019546"/>
          </a:xfrm>
        </p:grpSpPr>
        <p:sp>
          <p:nvSpPr>
            <p:cNvPr id="24" name="Rectangle: Rounded Corners 177">
              <a:extLst>
                <a:ext uri="{FF2B5EF4-FFF2-40B4-BE49-F238E27FC236}">
                  <a16:creationId xmlns:a16="http://schemas.microsoft.com/office/drawing/2014/main" id="{B1E94637-6FEB-4CA4-8A4B-4EAEB71AB359}"/>
                </a:ext>
              </a:extLst>
            </p:cNvPr>
            <p:cNvSpPr/>
            <p:nvPr/>
          </p:nvSpPr>
          <p:spPr>
            <a:xfrm>
              <a:off x="7956375" y="841276"/>
              <a:ext cx="4074787" cy="1019546"/>
            </a:xfrm>
            <a:prstGeom prst="roundRect">
              <a:avLst>
                <a:gd name="adj" fmla="val 659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4C49EB1-9EDD-4977-8C50-E99A76C53A43}"/>
                </a:ext>
              </a:extLst>
            </p:cNvPr>
            <p:cNvGrpSpPr/>
            <p:nvPr/>
          </p:nvGrpSpPr>
          <p:grpSpPr>
            <a:xfrm>
              <a:off x="8035199" y="920006"/>
              <a:ext cx="658813" cy="852488"/>
              <a:chOff x="1277938" y="2751138"/>
              <a:chExt cx="658813" cy="852488"/>
            </a:xfrm>
          </p:grpSpPr>
          <p:pic>
            <p:nvPicPr>
              <p:cNvPr id="36" name="Picture 172">
                <a:extLst>
                  <a:ext uri="{FF2B5EF4-FFF2-40B4-BE49-F238E27FC236}">
                    <a16:creationId xmlns:a16="http://schemas.microsoft.com/office/drawing/2014/main" id="{22432C24-9EA5-4BA9-B914-713A45340B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9213" y="2827338"/>
                <a:ext cx="581025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Freeform 173">
                <a:extLst>
                  <a:ext uri="{FF2B5EF4-FFF2-40B4-BE49-F238E27FC236}">
                    <a16:creationId xmlns:a16="http://schemas.microsoft.com/office/drawing/2014/main" id="{73AB0AD5-22D4-45AC-81DC-1FDD9A8FEB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7938" y="2751138"/>
                <a:ext cx="658813" cy="852488"/>
              </a:xfrm>
              <a:custGeom>
                <a:avLst/>
                <a:gdLst>
                  <a:gd name="T0" fmla="*/ 3834 w 4115"/>
                  <a:gd name="T1" fmla="*/ 2362 h 5329"/>
                  <a:gd name="T2" fmla="*/ 2058 w 4115"/>
                  <a:gd name="T3" fmla="*/ 4138 h 5329"/>
                  <a:gd name="T4" fmla="*/ 281 w 4115"/>
                  <a:gd name="T5" fmla="*/ 2362 h 5329"/>
                  <a:gd name="T6" fmla="*/ 2058 w 4115"/>
                  <a:gd name="T7" fmla="*/ 585 h 5329"/>
                  <a:gd name="T8" fmla="*/ 3834 w 4115"/>
                  <a:gd name="T9" fmla="*/ 2362 h 5329"/>
                  <a:gd name="T10" fmla="*/ 378 w 4115"/>
                  <a:gd name="T11" fmla="*/ 5329 h 5329"/>
                  <a:gd name="T12" fmla="*/ 3738 w 4115"/>
                  <a:gd name="T13" fmla="*/ 5329 h 5329"/>
                  <a:gd name="T14" fmla="*/ 4115 w 4115"/>
                  <a:gd name="T15" fmla="*/ 4951 h 5329"/>
                  <a:gd name="T16" fmla="*/ 4115 w 4115"/>
                  <a:gd name="T17" fmla="*/ 377 h 5329"/>
                  <a:gd name="T18" fmla="*/ 3738 w 4115"/>
                  <a:gd name="T19" fmla="*/ 0 h 5329"/>
                  <a:gd name="T20" fmla="*/ 378 w 4115"/>
                  <a:gd name="T21" fmla="*/ 0 h 5329"/>
                  <a:gd name="T22" fmla="*/ 0 w 4115"/>
                  <a:gd name="T23" fmla="*/ 377 h 5329"/>
                  <a:gd name="T24" fmla="*/ 0 w 4115"/>
                  <a:gd name="T25" fmla="*/ 4951 h 5329"/>
                  <a:gd name="T26" fmla="*/ 378 w 4115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5" h="5329">
                    <a:moveTo>
                      <a:pt x="3834" y="2362"/>
                    </a:moveTo>
                    <a:cubicBezTo>
                      <a:pt x="3834" y="3343"/>
                      <a:pt x="3039" y="4138"/>
                      <a:pt x="2058" y="4138"/>
                    </a:cubicBezTo>
                    <a:cubicBezTo>
                      <a:pt x="1076" y="4138"/>
                      <a:pt x="281" y="3343"/>
                      <a:pt x="281" y="2362"/>
                    </a:cubicBezTo>
                    <a:cubicBezTo>
                      <a:pt x="281" y="1381"/>
                      <a:pt x="1076" y="585"/>
                      <a:pt x="2058" y="585"/>
                    </a:cubicBezTo>
                    <a:cubicBezTo>
                      <a:pt x="3039" y="585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6" y="5329"/>
                      <a:pt x="4115" y="5159"/>
                      <a:pt x="4115" y="4951"/>
                    </a:cubicBezTo>
                    <a:lnTo>
                      <a:pt x="4115" y="377"/>
                    </a:lnTo>
                    <a:cubicBezTo>
                      <a:pt x="4115" y="169"/>
                      <a:pt x="3946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7"/>
                    </a:cubicBezTo>
                    <a:lnTo>
                      <a:pt x="0" y="4951"/>
                    </a:lnTo>
                    <a:cubicBezTo>
                      <a:pt x="0" y="5159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9C4A0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38" name="Oval 174">
                <a:extLst>
                  <a:ext uri="{FF2B5EF4-FFF2-40B4-BE49-F238E27FC236}">
                    <a16:creationId xmlns:a16="http://schemas.microsoft.com/office/drawing/2014/main" id="{0F88AA4C-F831-4574-84B9-F699532BD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3976" y="2847975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39" name="Rectangle 175">
                <a:extLst>
                  <a:ext uri="{FF2B5EF4-FFF2-40B4-BE49-F238E27FC236}">
                    <a16:creationId xmlns:a16="http://schemas.microsoft.com/office/drawing/2014/main" id="{E56366B5-893F-463C-BD67-97EE17D42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876" y="3446463"/>
                <a:ext cx="639916" cy="154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José María</a:t>
                </a:r>
              </a:p>
              <a:p>
                <a:pPr algn="ctr">
                  <a:lnSpc>
                    <a:spcPts val="600"/>
                  </a:lnSpc>
                </a:pP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Clement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ED1B58E-9D2D-4EC5-9E5B-E7FD20F4CF56}"/>
                </a:ext>
              </a:extLst>
            </p:cNvPr>
            <p:cNvGrpSpPr/>
            <p:nvPr/>
          </p:nvGrpSpPr>
          <p:grpSpPr>
            <a:xfrm>
              <a:off x="9695558" y="920006"/>
              <a:ext cx="658813" cy="854075"/>
              <a:chOff x="2724151" y="3711575"/>
              <a:chExt cx="658813" cy="854075"/>
            </a:xfrm>
          </p:grpSpPr>
          <p:pic>
            <p:nvPicPr>
              <p:cNvPr id="32" name="Picture 176">
                <a:extLst>
                  <a:ext uri="{FF2B5EF4-FFF2-40B4-BE49-F238E27FC236}">
                    <a16:creationId xmlns:a16="http://schemas.microsoft.com/office/drawing/2014/main" id="{97D5631A-66B7-4FE7-8226-5FC69C3002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3838" y="3787775"/>
                <a:ext cx="581025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Freeform 177">
                <a:extLst>
                  <a:ext uri="{FF2B5EF4-FFF2-40B4-BE49-F238E27FC236}">
                    <a16:creationId xmlns:a16="http://schemas.microsoft.com/office/drawing/2014/main" id="{8BA76D9A-0619-45FA-8165-A43F18EF56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4151" y="3711575"/>
                <a:ext cx="658813" cy="854075"/>
              </a:xfrm>
              <a:custGeom>
                <a:avLst/>
                <a:gdLst>
                  <a:gd name="T0" fmla="*/ 3834 w 4116"/>
                  <a:gd name="T1" fmla="*/ 2362 h 5329"/>
                  <a:gd name="T2" fmla="*/ 2058 w 4116"/>
                  <a:gd name="T3" fmla="*/ 4139 h 5329"/>
                  <a:gd name="T4" fmla="*/ 281 w 4116"/>
                  <a:gd name="T5" fmla="*/ 2362 h 5329"/>
                  <a:gd name="T6" fmla="*/ 2058 w 4116"/>
                  <a:gd name="T7" fmla="*/ 586 h 5329"/>
                  <a:gd name="T8" fmla="*/ 3834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8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8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4" y="2362"/>
                    </a:moveTo>
                    <a:cubicBezTo>
                      <a:pt x="3834" y="3343"/>
                      <a:pt x="3039" y="4139"/>
                      <a:pt x="2058" y="4139"/>
                    </a:cubicBezTo>
                    <a:cubicBezTo>
                      <a:pt x="1077" y="4139"/>
                      <a:pt x="281" y="3343"/>
                      <a:pt x="281" y="2362"/>
                    </a:cubicBezTo>
                    <a:cubicBezTo>
                      <a:pt x="281" y="1381"/>
                      <a:pt x="1077" y="586"/>
                      <a:pt x="2058" y="586"/>
                    </a:cubicBezTo>
                    <a:cubicBezTo>
                      <a:pt x="3039" y="586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60"/>
                      <a:pt x="4116" y="4951"/>
                    </a:cubicBezTo>
                    <a:lnTo>
                      <a:pt x="4116" y="378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9C4A0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34" name="Oval 178">
                <a:extLst>
                  <a:ext uri="{FF2B5EF4-FFF2-40B4-BE49-F238E27FC236}">
                    <a16:creationId xmlns:a16="http://schemas.microsoft.com/office/drawing/2014/main" id="{143FBC6A-F4E5-4501-81B8-5DD95B672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8601" y="3808413"/>
                <a:ext cx="569913" cy="569913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35" name="Rectangle 179">
                <a:extLst>
                  <a:ext uri="{FF2B5EF4-FFF2-40B4-BE49-F238E27FC236}">
                    <a16:creationId xmlns:a16="http://schemas.microsoft.com/office/drawing/2014/main" id="{4651CCA8-8282-4231-804F-C20AB5E69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850" y="4430713"/>
                <a:ext cx="63201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Damien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Scortani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71C242-EA90-4E61-ACA5-CD2EA5C8ADB9}"/>
                </a:ext>
              </a:extLst>
            </p:cNvPr>
            <p:cNvGrpSpPr/>
            <p:nvPr/>
          </p:nvGrpSpPr>
          <p:grpSpPr>
            <a:xfrm>
              <a:off x="8860817" y="920006"/>
              <a:ext cx="667933" cy="858390"/>
              <a:chOff x="2003830" y="4373975"/>
              <a:chExt cx="646765" cy="839550"/>
            </a:xfrm>
          </p:grpSpPr>
          <p:pic>
            <p:nvPicPr>
              <p:cNvPr id="28" name="Picture 284">
                <a:extLst>
                  <a:ext uri="{FF2B5EF4-FFF2-40B4-BE49-F238E27FC236}">
                    <a16:creationId xmlns:a16="http://schemas.microsoft.com/office/drawing/2014/main" id="{14CD9AC3-328C-4909-AD23-E274A32BE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698" y="4468813"/>
                <a:ext cx="570583" cy="572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Freeform 285">
                <a:extLst>
                  <a:ext uri="{FF2B5EF4-FFF2-40B4-BE49-F238E27FC236}">
                    <a16:creationId xmlns:a16="http://schemas.microsoft.com/office/drawing/2014/main" id="{79F5408D-8105-4ABF-A519-D3CC11A6B6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3830" y="4373975"/>
                <a:ext cx="646765" cy="839550"/>
              </a:xfrm>
              <a:custGeom>
                <a:avLst/>
                <a:gdLst>
                  <a:gd name="T0" fmla="*/ 3834 w 4116"/>
                  <a:gd name="T1" fmla="*/ 2363 h 5330"/>
                  <a:gd name="T2" fmla="*/ 2058 w 4116"/>
                  <a:gd name="T3" fmla="*/ 4139 h 5330"/>
                  <a:gd name="T4" fmla="*/ 282 w 4116"/>
                  <a:gd name="T5" fmla="*/ 2363 h 5330"/>
                  <a:gd name="T6" fmla="*/ 2058 w 4116"/>
                  <a:gd name="T7" fmla="*/ 586 h 5330"/>
                  <a:gd name="T8" fmla="*/ 3834 w 4116"/>
                  <a:gd name="T9" fmla="*/ 2363 h 5330"/>
                  <a:gd name="T10" fmla="*/ 378 w 4116"/>
                  <a:gd name="T11" fmla="*/ 5330 h 5330"/>
                  <a:gd name="T12" fmla="*/ 3738 w 4116"/>
                  <a:gd name="T13" fmla="*/ 5330 h 5330"/>
                  <a:gd name="T14" fmla="*/ 4116 w 4116"/>
                  <a:gd name="T15" fmla="*/ 4952 h 5330"/>
                  <a:gd name="T16" fmla="*/ 4116 w 4116"/>
                  <a:gd name="T17" fmla="*/ 378 h 5330"/>
                  <a:gd name="T18" fmla="*/ 3738 w 4116"/>
                  <a:gd name="T19" fmla="*/ 0 h 5330"/>
                  <a:gd name="T20" fmla="*/ 378 w 4116"/>
                  <a:gd name="T21" fmla="*/ 0 h 5330"/>
                  <a:gd name="T22" fmla="*/ 0 w 4116"/>
                  <a:gd name="T23" fmla="*/ 378 h 5330"/>
                  <a:gd name="T24" fmla="*/ 0 w 4116"/>
                  <a:gd name="T25" fmla="*/ 4952 h 5330"/>
                  <a:gd name="T26" fmla="*/ 378 w 4116"/>
                  <a:gd name="T27" fmla="*/ 5330 h 5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30">
                    <a:moveTo>
                      <a:pt x="3834" y="2363"/>
                    </a:moveTo>
                    <a:cubicBezTo>
                      <a:pt x="3834" y="3344"/>
                      <a:pt x="3039" y="4139"/>
                      <a:pt x="2058" y="4139"/>
                    </a:cubicBezTo>
                    <a:cubicBezTo>
                      <a:pt x="1077" y="4139"/>
                      <a:pt x="282" y="3344"/>
                      <a:pt x="282" y="2363"/>
                    </a:cubicBezTo>
                    <a:cubicBezTo>
                      <a:pt x="282" y="1382"/>
                      <a:pt x="1077" y="586"/>
                      <a:pt x="2058" y="586"/>
                    </a:cubicBezTo>
                    <a:cubicBezTo>
                      <a:pt x="3039" y="586"/>
                      <a:pt x="3834" y="1382"/>
                      <a:pt x="3834" y="2363"/>
                    </a:cubicBezTo>
                    <a:close/>
                    <a:moveTo>
                      <a:pt x="378" y="5330"/>
                    </a:moveTo>
                    <a:lnTo>
                      <a:pt x="3738" y="5330"/>
                    </a:lnTo>
                    <a:cubicBezTo>
                      <a:pt x="3947" y="5330"/>
                      <a:pt x="4116" y="5160"/>
                      <a:pt x="4116" y="4952"/>
                    </a:cubicBezTo>
                    <a:lnTo>
                      <a:pt x="4116" y="378"/>
                    </a:lnTo>
                    <a:cubicBezTo>
                      <a:pt x="4116" y="170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70"/>
                      <a:pt x="0" y="378"/>
                    </a:cubicBezTo>
                    <a:lnTo>
                      <a:pt x="0" y="4952"/>
                    </a:lnTo>
                    <a:cubicBezTo>
                      <a:pt x="0" y="5160"/>
                      <a:pt x="169" y="5330"/>
                      <a:pt x="378" y="5330"/>
                    </a:cubicBezTo>
                    <a:close/>
                  </a:path>
                </a:pathLst>
              </a:custGeom>
              <a:solidFill>
                <a:srgbClr val="9C4A0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30" name="Rectangle 286">
                <a:extLst>
                  <a:ext uri="{FF2B5EF4-FFF2-40B4-BE49-F238E27FC236}">
                    <a16:creationId xmlns:a16="http://schemas.microsoft.com/office/drawing/2014/main" id="{A0DF0AA6-FE8D-4DC3-88D4-DF0E50E83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744" y="5078265"/>
                <a:ext cx="62009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Tetiana</a:t>
                </a: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Pridii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val 287">
                <a:extLst>
                  <a:ext uri="{FF2B5EF4-FFF2-40B4-BE49-F238E27FC236}">
                    <a16:creationId xmlns:a16="http://schemas.microsoft.com/office/drawing/2014/main" id="{1845D9FC-77D8-4759-8CBA-7947B78FC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472" y="4468813"/>
                <a:ext cx="559700" cy="559700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10499484" y="930989"/>
              <a:ext cx="674785" cy="858281"/>
              <a:chOff x="8001671" y="930989"/>
              <a:chExt cx="674785" cy="858281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28384" y="997785"/>
                <a:ext cx="617128" cy="617128"/>
              </a:xfrm>
              <a:prstGeom prst="rect">
                <a:avLst/>
              </a:prstGeom>
            </p:spPr>
          </p:pic>
          <p:sp>
            <p:nvSpPr>
              <p:cNvPr id="192" name="Freeform 10">
                <a:extLst>
                  <a:ext uri="{FF2B5EF4-FFF2-40B4-BE49-F238E27FC236}">
                    <a16:creationId xmlns:a16="http://schemas.microsoft.com/office/drawing/2014/main" id="{120FBC29-B3EB-465C-A9C4-7C1A09E780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01671" y="930989"/>
                <a:ext cx="662026" cy="858281"/>
              </a:xfrm>
              <a:custGeom>
                <a:avLst/>
                <a:gdLst>
                  <a:gd name="T0" fmla="*/ 3068 w 3293"/>
                  <a:gd name="T1" fmla="*/ 1890 h 4264"/>
                  <a:gd name="T2" fmla="*/ 1647 w 3293"/>
                  <a:gd name="T3" fmla="*/ 3311 h 4264"/>
                  <a:gd name="T4" fmla="*/ 226 w 3293"/>
                  <a:gd name="T5" fmla="*/ 1890 h 4264"/>
                  <a:gd name="T6" fmla="*/ 1647 w 3293"/>
                  <a:gd name="T7" fmla="*/ 469 h 4264"/>
                  <a:gd name="T8" fmla="*/ 3068 w 3293"/>
                  <a:gd name="T9" fmla="*/ 1890 h 4264"/>
                  <a:gd name="T10" fmla="*/ 303 w 3293"/>
                  <a:gd name="T11" fmla="*/ 4264 h 4264"/>
                  <a:gd name="T12" fmla="*/ 2991 w 3293"/>
                  <a:gd name="T13" fmla="*/ 4264 h 4264"/>
                  <a:gd name="T14" fmla="*/ 3293 w 3293"/>
                  <a:gd name="T15" fmla="*/ 3961 h 4264"/>
                  <a:gd name="T16" fmla="*/ 3293 w 3293"/>
                  <a:gd name="T17" fmla="*/ 303 h 4264"/>
                  <a:gd name="T18" fmla="*/ 2991 w 3293"/>
                  <a:gd name="T19" fmla="*/ 0 h 4264"/>
                  <a:gd name="T20" fmla="*/ 303 w 3293"/>
                  <a:gd name="T21" fmla="*/ 0 h 4264"/>
                  <a:gd name="T22" fmla="*/ 0 w 3293"/>
                  <a:gd name="T23" fmla="*/ 303 h 4264"/>
                  <a:gd name="T24" fmla="*/ 0 w 3293"/>
                  <a:gd name="T25" fmla="*/ 3961 h 4264"/>
                  <a:gd name="T26" fmla="*/ 303 w 3293"/>
                  <a:gd name="T27" fmla="*/ 4264 h 4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93" h="4264">
                    <a:moveTo>
                      <a:pt x="3068" y="1890"/>
                    </a:moveTo>
                    <a:cubicBezTo>
                      <a:pt x="3068" y="2675"/>
                      <a:pt x="2432" y="3311"/>
                      <a:pt x="1647" y="3311"/>
                    </a:cubicBezTo>
                    <a:cubicBezTo>
                      <a:pt x="862" y="3311"/>
                      <a:pt x="226" y="2675"/>
                      <a:pt x="226" y="1890"/>
                    </a:cubicBezTo>
                    <a:cubicBezTo>
                      <a:pt x="226" y="1105"/>
                      <a:pt x="862" y="469"/>
                      <a:pt x="1647" y="469"/>
                    </a:cubicBezTo>
                    <a:cubicBezTo>
                      <a:pt x="2432" y="469"/>
                      <a:pt x="3068" y="1105"/>
                      <a:pt x="3068" y="1890"/>
                    </a:cubicBezTo>
                    <a:close/>
                    <a:moveTo>
                      <a:pt x="303" y="4264"/>
                    </a:moveTo>
                    <a:lnTo>
                      <a:pt x="2991" y="4264"/>
                    </a:lnTo>
                    <a:cubicBezTo>
                      <a:pt x="3158" y="4264"/>
                      <a:pt x="3293" y="4128"/>
                      <a:pt x="3293" y="3961"/>
                    </a:cubicBezTo>
                    <a:lnTo>
                      <a:pt x="3293" y="303"/>
                    </a:lnTo>
                    <a:cubicBezTo>
                      <a:pt x="3293" y="136"/>
                      <a:pt x="3158" y="0"/>
                      <a:pt x="2991" y="0"/>
                    </a:cubicBezTo>
                    <a:lnTo>
                      <a:pt x="303" y="0"/>
                    </a:lnTo>
                    <a:cubicBezTo>
                      <a:pt x="136" y="0"/>
                      <a:pt x="0" y="136"/>
                      <a:pt x="0" y="303"/>
                    </a:cubicBezTo>
                    <a:lnTo>
                      <a:pt x="0" y="3961"/>
                    </a:lnTo>
                    <a:cubicBezTo>
                      <a:pt x="0" y="4128"/>
                      <a:pt x="136" y="4264"/>
                      <a:pt x="303" y="4264"/>
                    </a:cubicBezTo>
                    <a:close/>
                  </a:path>
                </a:pathLst>
              </a:custGeom>
              <a:solidFill>
                <a:srgbClr val="59B3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196" name="Oval 11">
                <a:extLst>
                  <a:ext uri="{FF2B5EF4-FFF2-40B4-BE49-F238E27FC236}">
                    <a16:creationId xmlns:a16="http://schemas.microsoft.com/office/drawing/2014/main" id="{1F5F22D1-9E7F-452E-B407-533CB8B61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7860" y="1021878"/>
                <a:ext cx="571118" cy="572187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 dirty="0"/>
              </a:p>
            </p:txBody>
          </p:sp>
          <p:sp>
            <p:nvSpPr>
              <p:cNvPr id="197" name="Rectangle 12">
                <a:extLst>
                  <a:ext uri="{FF2B5EF4-FFF2-40B4-BE49-F238E27FC236}">
                    <a16:creationId xmlns:a16="http://schemas.microsoft.com/office/drawing/2014/main" id="{D73B5778-1E9E-4A81-B404-C431118C7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0065" y="1658896"/>
                <a:ext cx="66639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Jinna</a:t>
                </a: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en-US" sz="6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Benaboura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ED1B58E-9D2D-4EC5-9E5B-E7FD20F4CF56}"/>
                </a:ext>
              </a:extLst>
            </p:cNvPr>
            <p:cNvGrpSpPr/>
            <p:nvPr/>
          </p:nvGrpSpPr>
          <p:grpSpPr>
            <a:xfrm>
              <a:off x="11330011" y="925718"/>
              <a:ext cx="658813" cy="854075"/>
              <a:chOff x="2724151" y="3711575"/>
              <a:chExt cx="658813" cy="854075"/>
            </a:xfrm>
          </p:grpSpPr>
          <p:sp>
            <p:nvSpPr>
              <p:cNvPr id="224" name="Freeform 177">
                <a:extLst>
                  <a:ext uri="{FF2B5EF4-FFF2-40B4-BE49-F238E27FC236}">
                    <a16:creationId xmlns:a16="http://schemas.microsoft.com/office/drawing/2014/main" id="{8BA76D9A-0619-45FA-8165-A43F18EF56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4151" y="3711575"/>
                <a:ext cx="658813" cy="854075"/>
              </a:xfrm>
              <a:custGeom>
                <a:avLst/>
                <a:gdLst>
                  <a:gd name="T0" fmla="*/ 3834 w 4116"/>
                  <a:gd name="T1" fmla="*/ 2362 h 5329"/>
                  <a:gd name="T2" fmla="*/ 2058 w 4116"/>
                  <a:gd name="T3" fmla="*/ 4139 h 5329"/>
                  <a:gd name="T4" fmla="*/ 281 w 4116"/>
                  <a:gd name="T5" fmla="*/ 2362 h 5329"/>
                  <a:gd name="T6" fmla="*/ 2058 w 4116"/>
                  <a:gd name="T7" fmla="*/ 586 h 5329"/>
                  <a:gd name="T8" fmla="*/ 3834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8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8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4" y="2362"/>
                    </a:moveTo>
                    <a:cubicBezTo>
                      <a:pt x="3834" y="3343"/>
                      <a:pt x="3039" y="4139"/>
                      <a:pt x="2058" y="4139"/>
                    </a:cubicBezTo>
                    <a:cubicBezTo>
                      <a:pt x="1077" y="4139"/>
                      <a:pt x="281" y="3343"/>
                      <a:pt x="281" y="2362"/>
                    </a:cubicBezTo>
                    <a:cubicBezTo>
                      <a:pt x="281" y="1381"/>
                      <a:pt x="1077" y="586"/>
                      <a:pt x="2058" y="586"/>
                    </a:cubicBezTo>
                    <a:cubicBezTo>
                      <a:pt x="3039" y="586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60"/>
                      <a:pt x="4116" y="4951"/>
                    </a:cubicBezTo>
                    <a:lnTo>
                      <a:pt x="4116" y="378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9C4A0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25" name="Oval 178">
                <a:extLst>
                  <a:ext uri="{FF2B5EF4-FFF2-40B4-BE49-F238E27FC236}">
                    <a16:creationId xmlns:a16="http://schemas.microsoft.com/office/drawing/2014/main" id="{143FBC6A-F4E5-4501-81B8-5DD95B672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8601" y="3808413"/>
                <a:ext cx="569913" cy="569913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26" name="Rectangle 179">
                <a:extLst>
                  <a:ext uri="{FF2B5EF4-FFF2-40B4-BE49-F238E27FC236}">
                    <a16:creationId xmlns:a16="http://schemas.microsoft.com/office/drawing/2014/main" id="{4651CCA8-8282-4231-804F-C20AB5E69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850" y="4430713"/>
                <a:ext cx="63201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?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395536" y="1971204"/>
            <a:ext cx="4824536" cy="1019546"/>
            <a:chOff x="9900592" y="1971204"/>
            <a:chExt cx="4824536" cy="1019546"/>
          </a:xfrm>
        </p:grpSpPr>
        <p:sp>
          <p:nvSpPr>
            <p:cNvPr id="58" name="Rectangle: Rounded Corners 167">
              <a:extLst>
                <a:ext uri="{FF2B5EF4-FFF2-40B4-BE49-F238E27FC236}">
                  <a16:creationId xmlns:a16="http://schemas.microsoft.com/office/drawing/2014/main" id="{B237F4A0-B58F-4DC2-8CFB-B92B1BDF47A6}"/>
                </a:ext>
              </a:extLst>
            </p:cNvPr>
            <p:cNvSpPr/>
            <p:nvPr/>
          </p:nvSpPr>
          <p:spPr>
            <a:xfrm>
              <a:off x="9900592" y="1971204"/>
              <a:ext cx="4824536" cy="1019546"/>
            </a:xfrm>
            <a:prstGeom prst="roundRect">
              <a:avLst>
                <a:gd name="adj" fmla="val 659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D7F7EA9-DB49-461E-AF5D-DE323F33A7A1}"/>
                </a:ext>
              </a:extLst>
            </p:cNvPr>
            <p:cNvGrpSpPr/>
            <p:nvPr/>
          </p:nvGrpSpPr>
          <p:grpSpPr>
            <a:xfrm>
              <a:off x="10789998" y="2057678"/>
              <a:ext cx="658813" cy="857250"/>
              <a:chOff x="1285876" y="1803400"/>
              <a:chExt cx="658813" cy="857250"/>
            </a:xfrm>
          </p:grpSpPr>
          <p:pic>
            <p:nvPicPr>
              <p:cNvPr id="81" name="Picture 155">
                <a:extLst>
                  <a:ext uri="{FF2B5EF4-FFF2-40B4-BE49-F238E27FC236}">
                    <a16:creationId xmlns:a16="http://schemas.microsoft.com/office/drawing/2014/main" id="{F3902FC6-ACA2-414A-8113-54F1C11B9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738" y="1854200"/>
                <a:ext cx="571500" cy="688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Freeform 156">
                <a:extLst>
                  <a:ext uri="{FF2B5EF4-FFF2-40B4-BE49-F238E27FC236}">
                    <a16:creationId xmlns:a16="http://schemas.microsoft.com/office/drawing/2014/main" id="{05429380-E5B6-4122-B8EF-784C3DC5F7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5876" y="1803400"/>
                <a:ext cx="658813" cy="857250"/>
              </a:xfrm>
              <a:custGeom>
                <a:avLst/>
                <a:gdLst>
                  <a:gd name="T0" fmla="*/ 3834 w 4116"/>
                  <a:gd name="T1" fmla="*/ 2370 h 5348"/>
                  <a:gd name="T2" fmla="*/ 2058 w 4116"/>
                  <a:gd name="T3" fmla="*/ 4153 h 5348"/>
                  <a:gd name="T4" fmla="*/ 282 w 4116"/>
                  <a:gd name="T5" fmla="*/ 2370 h 5348"/>
                  <a:gd name="T6" fmla="*/ 2058 w 4116"/>
                  <a:gd name="T7" fmla="*/ 588 h 5348"/>
                  <a:gd name="T8" fmla="*/ 3834 w 4116"/>
                  <a:gd name="T9" fmla="*/ 2370 h 5348"/>
                  <a:gd name="T10" fmla="*/ 378 w 4116"/>
                  <a:gd name="T11" fmla="*/ 5348 h 5348"/>
                  <a:gd name="T12" fmla="*/ 3738 w 4116"/>
                  <a:gd name="T13" fmla="*/ 5348 h 5348"/>
                  <a:gd name="T14" fmla="*/ 4116 w 4116"/>
                  <a:gd name="T15" fmla="*/ 4968 h 5348"/>
                  <a:gd name="T16" fmla="*/ 4116 w 4116"/>
                  <a:gd name="T17" fmla="*/ 379 h 5348"/>
                  <a:gd name="T18" fmla="*/ 3738 w 4116"/>
                  <a:gd name="T19" fmla="*/ 0 h 5348"/>
                  <a:gd name="T20" fmla="*/ 378 w 4116"/>
                  <a:gd name="T21" fmla="*/ 0 h 5348"/>
                  <a:gd name="T22" fmla="*/ 0 w 4116"/>
                  <a:gd name="T23" fmla="*/ 379 h 5348"/>
                  <a:gd name="T24" fmla="*/ 0 w 4116"/>
                  <a:gd name="T25" fmla="*/ 4968 h 5348"/>
                  <a:gd name="T26" fmla="*/ 378 w 4116"/>
                  <a:gd name="T27" fmla="*/ 5348 h 5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48">
                    <a:moveTo>
                      <a:pt x="3834" y="2370"/>
                    </a:moveTo>
                    <a:cubicBezTo>
                      <a:pt x="3834" y="3355"/>
                      <a:pt x="3039" y="4153"/>
                      <a:pt x="2058" y="4153"/>
                    </a:cubicBezTo>
                    <a:cubicBezTo>
                      <a:pt x="1077" y="4153"/>
                      <a:pt x="282" y="3355"/>
                      <a:pt x="282" y="2370"/>
                    </a:cubicBezTo>
                    <a:cubicBezTo>
                      <a:pt x="282" y="1386"/>
                      <a:pt x="1077" y="588"/>
                      <a:pt x="2058" y="588"/>
                    </a:cubicBezTo>
                    <a:cubicBezTo>
                      <a:pt x="3039" y="588"/>
                      <a:pt x="3834" y="1386"/>
                      <a:pt x="3834" y="2370"/>
                    </a:cubicBezTo>
                    <a:close/>
                    <a:moveTo>
                      <a:pt x="378" y="5348"/>
                    </a:moveTo>
                    <a:lnTo>
                      <a:pt x="3738" y="5348"/>
                    </a:lnTo>
                    <a:cubicBezTo>
                      <a:pt x="3947" y="5348"/>
                      <a:pt x="4116" y="5178"/>
                      <a:pt x="4116" y="4968"/>
                    </a:cubicBezTo>
                    <a:lnTo>
                      <a:pt x="4116" y="379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9"/>
                    </a:cubicBezTo>
                    <a:lnTo>
                      <a:pt x="0" y="4968"/>
                    </a:lnTo>
                    <a:cubicBezTo>
                      <a:pt x="0" y="5178"/>
                      <a:pt x="169" y="5348"/>
                      <a:pt x="378" y="5348"/>
                    </a:cubicBezTo>
                    <a:close/>
                  </a:path>
                </a:pathLst>
              </a:custGeom>
              <a:solidFill>
                <a:srgbClr val="BF9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83" name="Oval 157">
                <a:extLst>
                  <a:ext uri="{FF2B5EF4-FFF2-40B4-BE49-F238E27FC236}">
                    <a16:creationId xmlns:a16="http://schemas.microsoft.com/office/drawing/2014/main" id="{6E4FEFC5-A717-48E5-89A9-74E7A2DD9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0326" y="1900238"/>
                <a:ext cx="568325" cy="569913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84" name="Rectangle 158">
                <a:extLst>
                  <a:ext uri="{FF2B5EF4-FFF2-40B4-BE49-F238E27FC236}">
                    <a16:creationId xmlns:a16="http://schemas.microsoft.com/office/drawing/2014/main" id="{8FF7F894-5522-46AA-A550-930EDF46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219" y="2520950"/>
                <a:ext cx="62811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Kader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Amraoui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695BBB6-CCBA-4085-A160-92A5481B80AF}"/>
                </a:ext>
              </a:extLst>
            </p:cNvPr>
            <p:cNvGrpSpPr/>
            <p:nvPr/>
          </p:nvGrpSpPr>
          <p:grpSpPr>
            <a:xfrm>
              <a:off x="11617017" y="2056281"/>
              <a:ext cx="658813" cy="854075"/>
              <a:chOff x="3457576" y="1803400"/>
              <a:chExt cx="658813" cy="854075"/>
            </a:xfrm>
          </p:grpSpPr>
          <p:pic>
            <p:nvPicPr>
              <p:cNvPr id="77" name="Picture 159">
                <a:extLst>
                  <a:ext uri="{FF2B5EF4-FFF2-40B4-BE49-F238E27FC236}">
                    <a16:creationId xmlns:a16="http://schemas.microsoft.com/office/drawing/2014/main" id="{550D207B-C2E2-415A-B90B-64A98CA59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676" y="1887538"/>
                <a:ext cx="582613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Freeform 160">
                <a:extLst>
                  <a:ext uri="{FF2B5EF4-FFF2-40B4-BE49-F238E27FC236}">
                    <a16:creationId xmlns:a16="http://schemas.microsoft.com/office/drawing/2014/main" id="{7F18F510-2E25-41AD-91C1-2F82913256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7576" y="1803400"/>
                <a:ext cx="658813" cy="854075"/>
              </a:xfrm>
              <a:custGeom>
                <a:avLst/>
                <a:gdLst>
                  <a:gd name="T0" fmla="*/ 3834 w 4116"/>
                  <a:gd name="T1" fmla="*/ 2362 h 5329"/>
                  <a:gd name="T2" fmla="*/ 2058 w 4116"/>
                  <a:gd name="T3" fmla="*/ 4138 h 5329"/>
                  <a:gd name="T4" fmla="*/ 281 w 4116"/>
                  <a:gd name="T5" fmla="*/ 2362 h 5329"/>
                  <a:gd name="T6" fmla="*/ 2058 w 4116"/>
                  <a:gd name="T7" fmla="*/ 585 h 5329"/>
                  <a:gd name="T8" fmla="*/ 3834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8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8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4" y="2362"/>
                    </a:moveTo>
                    <a:cubicBezTo>
                      <a:pt x="3834" y="3343"/>
                      <a:pt x="3039" y="4138"/>
                      <a:pt x="2058" y="4138"/>
                    </a:cubicBezTo>
                    <a:cubicBezTo>
                      <a:pt x="1077" y="4138"/>
                      <a:pt x="281" y="3343"/>
                      <a:pt x="281" y="2362"/>
                    </a:cubicBezTo>
                    <a:cubicBezTo>
                      <a:pt x="281" y="1381"/>
                      <a:pt x="1077" y="585"/>
                      <a:pt x="2058" y="585"/>
                    </a:cubicBezTo>
                    <a:cubicBezTo>
                      <a:pt x="3039" y="585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60"/>
                      <a:pt x="4116" y="4951"/>
                    </a:cubicBezTo>
                    <a:lnTo>
                      <a:pt x="4116" y="378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BF9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79" name="Oval 161">
                <a:extLst>
                  <a:ext uri="{FF2B5EF4-FFF2-40B4-BE49-F238E27FC236}">
                    <a16:creationId xmlns:a16="http://schemas.microsoft.com/office/drawing/2014/main" id="{706DBDEA-BD69-498B-80A7-5E00806BE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2026" y="1900238"/>
                <a:ext cx="568325" cy="569913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80" name="Rectangle 162">
                <a:extLst>
                  <a:ext uri="{FF2B5EF4-FFF2-40B4-BE49-F238E27FC236}">
                    <a16:creationId xmlns:a16="http://schemas.microsoft.com/office/drawing/2014/main" id="{0BA78EC1-FC4B-4E5D-BED1-9233E0C70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305" y="2520950"/>
                <a:ext cx="64808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Steven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Chazalette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CB1CDF8-1D76-4786-AA1B-C49D5D8E7975}"/>
                </a:ext>
              </a:extLst>
            </p:cNvPr>
            <p:cNvGrpSpPr/>
            <p:nvPr/>
          </p:nvGrpSpPr>
          <p:grpSpPr>
            <a:xfrm>
              <a:off x="13271055" y="2060059"/>
              <a:ext cx="658813" cy="852488"/>
              <a:chOff x="2730501" y="2751138"/>
              <a:chExt cx="658813" cy="852488"/>
            </a:xfrm>
          </p:grpSpPr>
          <p:sp>
            <p:nvSpPr>
              <p:cNvPr id="72" name="Rectangle 163">
                <a:extLst>
                  <a:ext uri="{FF2B5EF4-FFF2-40B4-BE49-F238E27FC236}">
                    <a16:creationId xmlns:a16="http://schemas.microsoft.com/office/drawing/2014/main" id="{C69D0CD3-6875-461B-9A62-E0BED5702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9238" y="2828925"/>
                <a:ext cx="547688" cy="660400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pic>
            <p:nvPicPr>
              <p:cNvPr id="73" name="Picture 164">
                <a:extLst>
                  <a:ext uri="{FF2B5EF4-FFF2-40B4-BE49-F238E27FC236}">
                    <a16:creationId xmlns:a16="http://schemas.microsoft.com/office/drawing/2014/main" id="{E37DA429-A897-4B6C-9ABC-05E6E252B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9238" y="2828925"/>
                <a:ext cx="547688" cy="661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Freeform 165">
                <a:extLst>
                  <a:ext uri="{FF2B5EF4-FFF2-40B4-BE49-F238E27FC236}">
                    <a16:creationId xmlns:a16="http://schemas.microsoft.com/office/drawing/2014/main" id="{539A4C85-76B2-4DD0-B32E-AB2AAFC1DF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0501" y="2751138"/>
                <a:ext cx="658813" cy="852488"/>
              </a:xfrm>
              <a:custGeom>
                <a:avLst/>
                <a:gdLst>
                  <a:gd name="T0" fmla="*/ 3835 w 4116"/>
                  <a:gd name="T1" fmla="*/ 2362 h 5329"/>
                  <a:gd name="T2" fmla="*/ 2058 w 4116"/>
                  <a:gd name="T3" fmla="*/ 4138 h 5329"/>
                  <a:gd name="T4" fmla="*/ 282 w 4116"/>
                  <a:gd name="T5" fmla="*/ 2362 h 5329"/>
                  <a:gd name="T6" fmla="*/ 2058 w 4116"/>
                  <a:gd name="T7" fmla="*/ 585 h 5329"/>
                  <a:gd name="T8" fmla="*/ 3835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7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7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5" y="2362"/>
                    </a:moveTo>
                    <a:cubicBezTo>
                      <a:pt x="3835" y="3343"/>
                      <a:pt x="3039" y="4138"/>
                      <a:pt x="2058" y="4138"/>
                    </a:cubicBezTo>
                    <a:cubicBezTo>
                      <a:pt x="1077" y="4138"/>
                      <a:pt x="282" y="3343"/>
                      <a:pt x="282" y="2362"/>
                    </a:cubicBezTo>
                    <a:cubicBezTo>
                      <a:pt x="282" y="1381"/>
                      <a:pt x="1077" y="585"/>
                      <a:pt x="2058" y="585"/>
                    </a:cubicBezTo>
                    <a:cubicBezTo>
                      <a:pt x="3039" y="585"/>
                      <a:pt x="3835" y="1381"/>
                      <a:pt x="3835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59"/>
                      <a:pt x="4116" y="4951"/>
                    </a:cubicBezTo>
                    <a:lnTo>
                      <a:pt x="4116" y="377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70" y="0"/>
                      <a:pt x="0" y="169"/>
                      <a:pt x="0" y="377"/>
                    </a:cubicBezTo>
                    <a:lnTo>
                      <a:pt x="0" y="4951"/>
                    </a:lnTo>
                    <a:cubicBezTo>
                      <a:pt x="0" y="5159"/>
                      <a:pt x="170" y="5329"/>
                      <a:pt x="378" y="5329"/>
                    </a:cubicBezTo>
                    <a:close/>
                  </a:path>
                </a:pathLst>
              </a:custGeom>
              <a:solidFill>
                <a:srgbClr val="BF9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75" name="Oval 166">
                <a:extLst>
                  <a:ext uri="{FF2B5EF4-FFF2-40B4-BE49-F238E27FC236}">
                    <a16:creationId xmlns:a16="http://schemas.microsoft.com/office/drawing/2014/main" id="{6594E1FB-C5BC-4A21-8B5E-8E5E54538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538" y="2847975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76" name="Rectangle 167">
                <a:extLst>
                  <a:ext uri="{FF2B5EF4-FFF2-40B4-BE49-F238E27FC236}">
                    <a16:creationId xmlns:a16="http://schemas.microsoft.com/office/drawing/2014/main" id="{336E56F8-DFB2-4FD0-98EC-A8C772706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850" y="3465513"/>
                <a:ext cx="652464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Pierrick</a:t>
                </a: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 Got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AAA4745-4A31-4DA3-BCB2-79ED0932A23C}"/>
                </a:ext>
              </a:extLst>
            </p:cNvPr>
            <p:cNvGrpSpPr/>
            <p:nvPr/>
          </p:nvGrpSpPr>
          <p:grpSpPr>
            <a:xfrm>
              <a:off x="12444036" y="2057868"/>
              <a:ext cx="658813" cy="852488"/>
              <a:chOff x="2005013" y="2751138"/>
              <a:chExt cx="658813" cy="852488"/>
            </a:xfrm>
          </p:grpSpPr>
          <p:pic>
            <p:nvPicPr>
              <p:cNvPr id="68" name="Picture 212">
                <a:extLst>
                  <a:ext uri="{FF2B5EF4-FFF2-40B4-BE49-F238E27FC236}">
                    <a16:creationId xmlns:a16="http://schemas.microsoft.com/office/drawing/2014/main" id="{D9729CB9-9776-422F-AE1A-C3B082062A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1" y="2844800"/>
                <a:ext cx="565150" cy="63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Freeform 213">
                <a:extLst>
                  <a:ext uri="{FF2B5EF4-FFF2-40B4-BE49-F238E27FC236}">
                    <a16:creationId xmlns:a16="http://schemas.microsoft.com/office/drawing/2014/main" id="{112B1318-8E34-4ED7-8F38-31F44CA6F8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5013" y="2751138"/>
                <a:ext cx="658813" cy="852488"/>
              </a:xfrm>
              <a:custGeom>
                <a:avLst/>
                <a:gdLst>
                  <a:gd name="T0" fmla="*/ 3834 w 4116"/>
                  <a:gd name="T1" fmla="*/ 2362 h 5329"/>
                  <a:gd name="T2" fmla="*/ 2058 w 4116"/>
                  <a:gd name="T3" fmla="*/ 4138 h 5329"/>
                  <a:gd name="T4" fmla="*/ 282 w 4116"/>
                  <a:gd name="T5" fmla="*/ 2362 h 5329"/>
                  <a:gd name="T6" fmla="*/ 2058 w 4116"/>
                  <a:gd name="T7" fmla="*/ 585 h 5329"/>
                  <a:gd name="T8" fmla="*/ 3834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7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7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4" y="2362"/>
                    </a:moveTo>
                    <a:cubicBezTo>
                      <a:pt x="3834" y="3343"/>
                      <a:pt x="3039" y="4138"/>
                      <a:pt x="2058" y="4138"/>
                    </a:cubicBezTo>
                    <a:cubicBezTo>
                      <a:pt x="1077" y="4138"/>
                      <a:pt x="282" y="3343"/>
                      <a:pt x="282" y="2362"/>
                    </a:cubicBezTo>
                    <a:cubicBezTo>
                      <a:pt x="282" y="1381"/>
                      <a:pt x="1077" y="585"/>
                      <a:pt x="2058" y="585"/>
                    </a:cubicBezTo>
                    <a:cubicBezTo>
                      <a:pt x="3039" y="585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59"/>
                      <a:pt x="4116" y="4951"/>
                    </a:cubicBezTo>
                    <a:lnTo>
                      <a:pt x="4116" y="377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7"/>
                    </a:cubicBezTo>
                    <a:lnTo>
                      <a:pt x="0" y="4951"/>
                    </a:lnTo>
                    <a:cubicBezTo>
                      <a:pt x="0" y="5159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BF9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70" name="Oval 214">
                <a:extLst>
                  <a:ext uri="{FF2B5EF4-FFF2-40B4-BE49-F238E27FC236}">
                    <a16:creationId xmlns:a16="http://schemas.microsoft.com/office/drawing/2014/main" id="{821DCFFB-10BD-4D48-A514-D91C8BEC2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463" y="2847975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71" name="Rectangle 215">
                <a:extLst>
                  <a:ext uri="{FF2B5EF4-FFF2-40B4-BE49-F238E27FC236}">
                    <a16:creationId xmlns:a16="http://schemas.microsoft.com/office/drawing/2014/main" id="{184FA92F-DBCF-49C1-A921-35AAD8E75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125" y="3465513"/>
                <a:ext cx="64142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Marine </a:t>
                </a:r>
                <a:r>
                  <a:rPr kumimoji="0" lang="en-US" altLang="en-US" sz="6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Girot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B78D00A-0860-4D2A-B80B-7C7C8AF74489}"/>
                </a:ext>
              </a:extLst>
            </p:cNvPr>
            <p:cNvGrpSpPr/>
            <p:nvPr/>
          </p:nvGrpSpPr>
          <p:grpSpPr>
            <a:xfrm>
              <a:off x="9962979" y="2037992"/>
              <a:ext cx="658813" cy="861892"/>
              <a:chOff x="1074600" y="4511676"/>
              <a:chExt cx="649905" cy="839550"/>
            </a:xfrm>
          </p:grpSpPr>
          <p:pic>
            <p:nvPicPr>
              <p:cNvPr id="64" name="Picture 288">
                <a:extLst>
                  <a:ext uri="{FF2B5EF4-FFF2-40B4-BE49-F238E27FC236}">
                    <a16:creationId xmlns:a16="http://schemas.microsoft.com/office/drawing/2014/main" id="{377312D7-85B7-4499-A8AA-6D8DEA06D9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8278" y="4584748"/>
                <a:ext cx="589240" cy="590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Freeform 289">
                <a:extLst>
                  <a:ext uri="{FF2B5EF4-FFF2-40B4-BE49-F238E27FC236}">
                    <a16:creationId xmlns:a16="http://schemas.microsoft.com/office/drawing/2014/main" id="{ACAF9E5F-0597-4B5A-886C-AE27100555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6186" y="4511676"/>
                <a:ext cx="648319" cy="839550"/>
              </a:xfrm>
              <a:custGeom>
                <a:avLst/>
                <a:gdLst>
                  <a:gd name="T0" fmla="*/ 3834 w 4115"/>
                  <a:gd name="T1" fmla="*/ 2362 h 5329"/>
                  <a:gd name="T2" fmla="*/ 2058 w 4115"/>
                  <a:gd name="T3" fmla="*/ 4138 h 5329"/>
                  <a:gd name="T4" fmla="*/ 281 w 4115"/>
                  <a:gd name="T5" fmla="*/ 2362 h 5329"/>
                  <a:gd name="T6" fmla="*/ 2058 w 4115"/>
                  <a:gd name="T7" fmla="*/ 586 h 5329"/>
                  <a:gd name="T8" fmla="*/ 3834 w 4115"/>
                  <a:gd name="T9" fmla="*/ 2362 h 5329"/>
                  <a:gd name="T10" fmla="*/ 378 w 4115"/>
                  <a:gd name="T11" fmla="*/ 5329 h 5329"/>
                  <a:gd name="T12" fmla="*/ 3738 w 4115"/>
                  <a:gd name="T13" fmla="*/ 5329 h 5329"/>
                  <a:gd name="T14" fmla="*/ 4115 w 4115"/>
                  <a:gd name="T15" fmla="*/ 4951 h 5329"/>
                  <a:gd name="T16" fmla="*/ 4115 w 4115"/>
                  <a:gd name="T17" fmla="*/ 378 h 5329"/>
                  <a:gd name="T18" fmla="*/ 3738 w 4115"/>
                  <a:gd name="T19" fmla="*/ 0 h 5329"/>
                  <a:gd name="T20" fmla="*/ 378 w 4115"/>
                  <a:gd name="T21" fmla="*/ 0 h 5329"/>
                  <a:gd name="T22" fmla="*/ 0 w 4115"/>
                  <a:gd name="T23" fmla="*/ 378 h 5329"/>
                  <a:gd name="T24" fmla="*/ 0 w 4115"/>
                  <a:gd name="T25" fmla="*/ 4951 h 5329"/>
                  <a:gd name="T26" fmla="*/ 378 w 4115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5" h="5329">
                    <a:moveTo>
                      <a:pt x="3834" y="2362"/>
                    </a:moveTo>
                    <a:cubicBezTo>
                      <a:pt x="3834" y="3343"/>
                      <a:pt x="3039" y="4138"/>
                      <a:pt x="2058" y="4138"/>
                    </a:cubicBezTo>
                    <a:cubicBezTo>
                      <a:pt x="1076" y="4138"/>
                      <a:pt x="281" y="3343"/>
                      <a:pt x="281" y="2362"/>
                    </a:cubicBezTo>
                    <a:cubicBezTo>
                      <a:pt x="281" y="1381"/>
                      <a:pt x="1076" y="586"/>
                      <a:pt x="2058" y="586"/>
                    </a:cubicBezTo>
                    <a:cubicBezTo>
                      <a:pt x="3039" y="586"/>
                      <a:pt x="3834" y="1381"/>
                      <a:pt x="3834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6" y="5329"/>
                      <a:pt x="4115" y="5160"/>
                      <a:pt x="4115" y="4951"/>
                    </a:cubicBezTo>
                    <a:lnTo>
                      <a:pt x="4115" y="378"/>
                    </a:lnTo>
                    <a:cubicBezTo>
                      <a:pt x="4115" y="169"/>
                      <a:pt x="3946" y="0"/>
                      <a:pt x="3738" y="0"/>
                    </a:cubicBezTo>
                    <a:lnTo>
                      <a:pt x="378" y="0"/>
                    </a:lnTo>
                    <a:cubicBezTo>
                      <a:pt x="169" y="0"/>
                      <a:pt x="0" y="169"/>
                      <a:pt x="0" y="378"/>
                    </a:cubicBezTo>
                    <a:lnTo>
                      <a:pt x="0" y="4951"/>
                    </a:lnTo>
                    <a:cubicBezTo>
                      <a:pt x="0" y="5160"/>
                      <a:pt x="169" y="5329"/>
                      <a:pt x="378" y="5329"/>
                    </a:cubicBezTo>
                    <a:close/>
                  </a:path>
                </a:pathLst>
              </a:custGeom>
              <a:solidFill>
                <a:srgbClr val="7F6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66" name="Rectangle 290">
                <a:extLst>
                  <a:ext uri="{FF2B5EF4-FFF2-40B4-BE49-F238E27FC236}">
                    <a16:creationId xmlns:a16="http://schemas.microsoft.com/office/drawing/2014/main" id="{2571F8A2-4FCB-4C6F-A4C9-32D58F608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4600" y="5193829"/>
                <a:ext cx="641349" cy="136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ts val="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Marcos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ts val="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López Marrero</a:t>
                </a:r>
                <a:endParaRPr kumimoji="0" lang="en-US" altLang="en-US" sz="600" b="0" i="0" u="none" strike="noStrike" cap="none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" name="Oval 291">
                <a:extLst>
                  <a:ext uri="{FF2B5EF4-FFF2-40B4-BE49-F238E27FC236}">
                    <a16:creationId xmlns:a16="http://schemas.microsoft.com/office/drawing/2014/main" id="{4B29947A-0D17-4AF0-8720-10D182BD2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52" y="4606514"/>
                <a:ext cx="558145" cy="559700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CB1CDF8-1D76-4786-AA1B-C49D5D8E7975}"/>
                </a:ext>
              </a:extLst>
            </p:cNvPr>
            <p:cNvGrpSpPr/>
            <p:nvPr/>
          </p:nvGrpSpPr>
          <p:grpSpPr>
            <a:xfrm>
              <a:off x="14010860" y="2064073"/>
              <a:ext cx="658813" cy="852488"/>
              <a:chOff x="2730501" y="2751138"/>
              <a:chExt cx="658813" cy="852488"/>
            </a:xfrm>
          </p:grpSpPr>
          <p:sp>
            <p:nvSpPr>
              <p:cNvPr id="228" name="Rectangle 163">
                <a:extLst>
                  <a:ext uri="{FF2B5EF4-FFF2-40B4-BE49-F238E27FC236}">
                    <a16:creationId xmlns:a16="http://schemas.microsoft.com/office/drawing/2014/main" id="{C69D0CD3-6875-461B-9A62-E0BED5702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9238" y="2828925"/>
                <a:ext cx="547688" cy="660400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30" name="Freeform 165">
                <a:extLst>
                  <a:ext uri="{FF2B5EF4-FFF2-40B4-BE49-F238E27FC236}">
                    <a16:creationId xmlns:a16="http://schemas.microsoft.com/office/drawing/2014/main" id="{539A4C85-76B2-4DD0-B32E-AB2AAFC1DF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0501" y="2751138"/>
                <a:ext cx="658813" cy="852488"/>
              </a:xfrm>
              <a:custGeom>
                <a:avLst/>
                <a:gdLst>
                  <a:gd name="T0" fmla="*/ 3835 w 4116"/>
                  <a:gd name="T1" fmla="*/ 2362 h 5329"/>
                  <a:gd name="T2" fmla="*/ 2058 w 4116"/>
                  <a:gd name="T3" fmla="*/ 4138 h 5329"/>
                  <a:gd name="T4" fmla="*/ 282 w 4116"/>
                  <a:gd name="T5" fmla="*/ 2362 h 5329"/>
                  <a:gd name="T6" fmla="*/ 2058 w 4116"/>
                  <a:gd name="T7" fmla="*/ 585 h 5329"/>
                  <a:gd name="T8" fmla="*/ 3835 w 4116"/>
                  <a:gd name="T9" fmla="*/ 2362 h 5329"/>
                  <a:gd name="T10" fmla="*/ 378 w 4116"/>
                  <a:gd name="T11" fmla="*/ 5329 h 5329"/>
                  <a:gd name="T12" fmla="*/ 3738 w 4116"/>
                  <a:gd name="T13" fmla="*/ 5329 h 5329"/>
                  <a:gd name="T14" fmla="*/ 4116 w 4116"/>
                  <a:gd name="T15" fmla="*/ 4951 h 5329"/>
                  <a:gd name="T16" fmla="*/ 4116 w 4116"/>
                  <a:gd name="T17" fmla="*/ 377 h 5329"/>
                  <a:gd name="T18" fmla="*/ 3738 w 4116"/>
                  <a:gd name="T19" fmla="*/ 0 h 5329"/>
                  <a:gd name="T20" fmla="*/ 378 w 4116"/>
                  <a:gd name="T21" fmla="*/ 0 h 5329"/>
                  <a:gd name="T22" fmla="*/ 0 w 4116"/>
                  <a:gd name="T23" fmla="*/ 377 h 5329"/>
                  <a:gd name="T24" fmla="*/ 0 w 4116"/>
                  <a:gd name="T25" fmla="*/ 4951 h 5329"/>
                  <a:gd name="T26" fmla="*/ 378 w 4116"/>
                  <a:gd name="T27" fmla="*/ 5329 h 5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16" h="5329">
                    <a:moveTo>
                      <a:pt x="3835" y="2362"/>
                    </a:moveTo>
                    <a:cubicBezTo>
                      <a:pt x="3835" y="3343"/>
                      <a:pt x="3039" y="4138"/>
                      <a:pt x="2058" y="4138"/>
                    </a:cubicBezTo>
                    <a:cubicBezTo>
                      <a:pt x="1077" y="4138"/>
                      <a:pt x="282" y="3343"/>
                      <a:pt x="282" y="2362"/>
                    </a:cubicBezTo>
                    <a:cubicBezTo>
                      <a:pt x="282" y="1381"/>
                      <a:pt x="1077" y="585"/>
                      <a:pt x="2058" y="585"/>
                    </a:cubicBezTo>
                    <a:cubicBezTo>
                      <a:pt x="3039" y="585"/>
                      <a:pt x="3835" y="1381"/>
                      <a:pt x="3835" y="2362"/>
                    </a:cubicBezTo>
                    <a:close/>
                    <a:moveTo>
                      <a:pt x="378" y="5329"/>
                    </a:moveTo>
                    <a:lnTo>
                      <a:pt x="3738" y="5329"/>
                    </a:lnTo>
                    <a:cubicBezTo>
                      <a:pt x="3947" y="5329"/>
                      <a:pt x="4116" y="5159"/>
                      <a:pt x="4116" y="4951"/>
                    </a:cubicBezTo>
                    <a:lnTo>
                      <a:pt x="4116" y="377"/>
                    </a:lnTo>
                    <a:cubicBezTo>
                      <a:pt x="4116" y="169"/>
                      <a:pt x="3947" y="0"/>
                      <a:pt x="3738" y="0"/>
                    </a:cubicBezTo>
                    <a:lnTo>
                      <a:pt x="378" y="0"/>
                    </a:lnTo>
                    <a:cubicBezTo>
                      <a:pt x="170" y="0"/>
                      <a:pt x="0" y="169"/>
                      <a:pt x="0" y="377"/>
                    </a:cubicBezTo>
                    <a:lnTo>
                      <a:pt x="0" y="4951"/>
                    </a:lnTo>
                    <a:cubicBezTo>
                      <a:pt x="0" y="5159"/>
                      <a:pt x="170" y="5329"/>
                      <a:pt x="378" y="5329"/>
                    </a:cubicBezTo>
                    <a:close/>
                  </a:path>
                </a:pathLst>
              </a:custGeom>
              <a:solidFill>
                <a:srgbClr val="BF9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31" name="Oval 166">
                <a:extLst>
                  <a:ext uri="{FF2B5EF4-FFF2-40B4-BE49-F238E27FC236}">
                    <a16:creationId xmlns:a16="http://schemas.microsoft.com/office/drawing/2014/main" id="{6594E1FB-C5BC-4A21-8B5E-8E5E54538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538" y="2847975"/>
                <a:ext cx="568325" cy="568325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600"/>
              </a:p>
            </p:txBody>
          </p:sp>
          <p:sp>
            <p:nvSpPr>
              <p:cNvPr id="232" name="Rectangle 167">
                <a:extLst>
                  <a:ext uri="{FF2B5EF4-FFF2-40B4-BE49-F238E27FC236}">
                    <a16:creationId xmlns:a16="http://schemas.microsoft.com/office/drawing/2014/main" id="{336E56F8-DFB2-4FD0-98EC-A8C772706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850" y="3465513"/>
                <a:ext cx="652464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Alessandro </a:t>
                </a:r>
                <a:r>
                  <a:rPr lang="en-US" altLang="en-US" sz="6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Pasini</a:t>
                </a:r>
                <a:endPara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C28DCE34-0A17-4133-BADC-84D51ACD397C}"/>
              </a:ext>
            </a:extLst>
          </p:cNvPr>
          <p:cNvGrpSpPr/>
          <p:nvPr/>
        </p:nvGrpSpPr>
        <p:grpSpPr>
          <a:xfrm>
            <a:off x="7160291" y="4285911"/>
            <a:ext cx="658982" cy="854075"/>
            <a:chOff x="7129418" y="4449254"/>
            <a:chExt cx="658982" cy="854075"/>
          </a:xfrm>
        </p:grpSpPr>
        <p:pic>
          <p:nvPicPr>
            <p:cNvPr id="207" name="Picture 224">
              <a:extLst>
                <a:ext uri="{FF2B5EF4-FFF2-40B4-BE49-F238E27FC236}">
                  <a16:creationId xmlns:a16="http://schemas.microsoft.com/office/drawing/2014/main" id="{CD524698-1AC1-42D9-B332-97DC7F779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118" y="4525454"/>
              <a:ext cx="6350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" name="Freeform 225">
              <a:extLst>
                <a:ext uri="{FF2B5EF4-FFF2-40B4-BE49-F238E27FC236}">
                  <a16:creationId xmlns:a16="http://schemas.microsoft.com/office/drawing/2014/main" id="{7C9E6637-598F-44A1-ABCA-B08CCF68C1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18" y="4449254"/>
              <a:ext cx="658813" cy="854075"/>
            </a:xfrm>
            <a:custGeom>
              <a:avLst/>
              <a:gdLst>
                <a:gd name="T0" fmla="*/ 3834 w 4116"/>
                <a:gd name="T1" fmla="*/ 2362 h 5329"/>
                <a:gd name="T2" fmla="*/ 2058 w 4116"/>
                <a:gd name="T3" fmla="*/ 4138 h 5329"/>
                <a:gd name="T4" fmla="*/ 281 w 4116"/>
                <a:gd name="T5" fmla="*/ 2362 h 5329"/>
                <a:gd name="T6" fmla="*/ 2058 w 4116"/>
                <a:gd name="T7" fmla="*/ 585 h 5329"/>
                <a:gd name="T8" fmla="*/ 3834 w 4116"/>
                <a:gd name="T9" fmla="*/ 2362 h 5329"/>
                <a:gd name="T10" fmla="*/ 378 w 4116"/>
                <a:gd name="T11" fmla="*/ 5329 h 5329"/>
                <a:gd name="T12" fmla="*/ 3738 w 4116"/>
                <a:gd name="T13" fmla="*/ 5329 h 5329"/>
                <a:gd name="T14" fmla="*/ 4116 w 4116"/>
                <a:gd name="T15" fmla="*/ 4951 h 5329"/>
                <a:gd name="T16" fmla="*/ 4116 w 4116"/>
                <a:gd name="T17" fmla="*/ 378 h 5329"/>
                <a:gd name="T18" fmla="*/ 3738 w 4116"/>
                <a:gd name="T19" fmla="*/ 0 h 5329"/>
                <a:gd name="T20" fmla="*/ 378 w 4116"/>
                <a:gd name="T21" fmla="*/ 0 h 5329"/>
                <a:gd name="T22" fmla="*/ 0 w 4116"/>
                <a:gd name="T23" fmla="*/ 378 h 5329"/>
                <a:gd name="T24" fmla="*/ 0 w 4116"/>
                <a:gd name="T25" fmla="*/ 4951 h 5329"/>
                <a:gd name="T26" fmla="*/ 378 w 4116"/>
                <a:gd name="T27" fmla="*/ 5329 h 5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16" h="5329">
                  <a:moveTo>
                    <a:pt x="3834" y="2362"/>
                  </a:moveTo>
                  <a:cubicBezTo>
                    <a:pt x="3834" y="3343"/>
                    <a:pt x="3039" y="4138"/>
                    <a:pt x="2058" y="4138"/>
                  </a:cubicBezTo>
                  <a:cubicBezTo>
                    <a:pt x="1077" y="4138"/>
                    <a:pt x="281" y="3343"/>
                    <a:pt x="281" y="2362"/>
                  </a:cubicBezTo>
                  <a:cubicBezTo>
                    <a:pt x="281" y="1381"/>
                    <a:pt x="1077" y="585"/>
                    <a:pt x="2058" y="585"/>
                  </a:cubicBezTo>
                  <a:cubicBezTo>
                    <a:pt x="3039" y="585"/>
                    <a:pt x="3834" y="1381"/>
                    <a:pt x="3834" y="2362"/>
                  </a:cubicBezTo>
                  <a:close/>
                  <a:moveTo>
                    <a:pt x="378" y="5329"/>
                  </a:moveTo>
                  <a:lnTo>
                    <a:pt x="3738" y="5329"/>
                  </a:lnTo>
                  <a:cubicBezTo>
                    <a:pt x="3947" y="5329"/>
                    <a:pt x="4116" y="5160"/>
                    <a:pt x="4116" y="4951"/>
                  </a:cubicBezTo>
                  <a:lnTo>
                    <a:pt x="4116" y="378"/>
                  </a:lnTo>
                  <a:cubicBezTo>
                    <a:pt x="4116" y="169"/>
                    <a:pt x="3947" y="0"/>
                    <a:pt x="3738" y="0"/>
                  </a:cubicBezTo>
                  <a:lnTo>
                    <a:pt x="378" y="0"/>
                  </a:lnTo>
                  <a:cubicBezTo>
                    <a:pt x="169" y="0"/>
                    <a:pt x="0" y="169"/>
                    <a:pt x="0" y="378"/>
                  </a:cubicBezTo>
                  <a:lnTo>
                    <a:pt x="0" y="4951"/>
                  </a:lnTo>
                  <a:cubicBezTo>
                    <a:pt x="0" y="5160"/>
                    <a:pt x="169" y="5329"/>
                    <a:pt x="378" y="5329"/>
                  </a:cubicBezTo>
                  <a:close/>
                </a:path>
              </a:pathLst>
            </a:custGeom>
            <a:solidFill>
              <a:srgbClr val="20586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216" name="Rectangle 227">
              <a:extLst>
                <a:ext uri="{FF2B5EF4-FFF2-40B4-BE49-F238E27FC236}">
                  <a16:creationId xmlns:a16="http://schemas.microsoft.com/office/drawing/2014/main" id="{9304C17B-A69C-40C4-9AF5-0C37AFD12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393" y="5117182"/>
              <a:ext cx="62900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1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Menyhert</a:t>
              </a:r>
              <a:r>
                <a:rPr kumimoji="0" lang="en-US" altLang="en-US" sz="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en-US" altLang="en-US" sz="600" b="1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Kocsis</a:t>
              </a:r>
              <a:endParaRPr kumimoji="0" lang="en-US" altLang="en-US" sz="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retired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6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E294-9889-4E43-A6C7-CE189F82C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/ recruitment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C7238-1DFC-45FF-A88D-58A80278C2F4}"/>
              </a:ext>
            </a:extLst>
          </p:cNvPr>
          <p:cNvSpPr txBox="1"/>
          <p:nvPr/>
        </p:nvSpPr>
        <p:spPr>
          <a:xfrm>
            <a:off x="718503" y="1921396"/>
            <a:ext cx="7920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We are facing difficulties to hire Technicians and Engineers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Competitive market:</a:t>
            </a:r>
            <a:r>
              <a:rPr lang="en-US" sz="1400" dirty="0"/>
              <a:t> Strong competition from technological and industrial companies.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Talent Shortage:</a:t>
            </a:r>
            <a:r>
              <a:rPr lang="en-US" sz="1400" dirty="0"/>
              <a:t> High demand for skilled electronics professionals exceeds current supply.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Rapid Technological Evolution:</a:t>
            </a:r>
            <a:r>
              <a:rPr lang="en-US" sz="1400" dirty="0"/>
              <a:t> Continuous advances in technologies require constant upskilling, narrowing the pool of qualified candidates.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Geographical Constraints:</a:t>
            </a:r>
            <a:r>
              <a:rPr lang="en-US" sz="1400" dirty="0"/>
              <a:t> Difficulty attracting talent to certain locations or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Long Recruitment Cycles:</a:t>
            </a:r>
            <a:r>
              <a:rPr lang="en-US" sz="1400" dirty="0"/>
              <a:t> Finding qualified candidates takes significant time and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284155" y="674295"/>
            <a:ext cx="3720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32577"/>
                </a:solidFill>
              </a:rPr>
              <a:t>On-going recruitment</a:t>
            </a:r>
          </a:p>
          <a:p>
            <a:pPr algn="ctr"/>
            <a:r>
              <a:rPr lang="en-US" sz="1600" dirty="0"/>
              <a:t>Two electronics engineers</a:t>
            </a:r>
          </a:p>
          <a:p>
            <a:pPr algn="ctr"/>
            <a:r>
              <a:rPr lang="en-US" sz="1600" dirty="0"/>
              <a:t>One instrumentation software engineer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6" y="625336"/>
            <a:ext cx="1099867" cy="129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3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2258A-F05C-46FF-9DCE-9FE12595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actions for Recruitment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27A2C-A5A7-403C-A1C2-F35400976978}"/>
              </a:ext>
            </a:extLst>
          </p:cNvPr>
          <p:cNvSpPr txBox="1"/>
          <p:nvPr/>
        </p:nvSpPr>
        <p:spPr>
          <a:xfrm>
            <a:off x="565552" y="1148476"/>
            <a:ext cx="844654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Participating</a:t>
            </a:r>
            <a:r>
              <a:rPr lang="en-US" sz="1400" dirty="0"/>
              <a:t> in various forum (such as IUT, Tech Fest, Hello Handicap)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Contacting</a:t>
            </a:r>
            <a:r>
              <a:rPr lang="en-US" sz="1400" dirty="0"/>
              <a:t>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LinkedIn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Success story </a:t>
            </a:r>
            <a:r>
              <a:rPr lang="en-US" sz="1400" dirty="0"/>
              <a:t>with recruitment of sandwich course students of previous years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Julien MATHIEU: </a:t>
            </a:r>
            <a:r>
              <a:rPr lang="en-US" sz="1400" dirty="0" err="1"/>
              <a:t>DUnit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Benoit ARGOUD: XOG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Nahel BELGHERZE: </a:t>
            </a:r>
            <a:r>
              <a:rPr lang="en-US" sz="1400" dirty="0" err="1"/>
              <a:t>DUnit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Benjamin REYNIER: </a:t>
            </a:r>
            <a:r>
              <a:rPr lang="en-US" sz="1400" dirty="0" err="1"/>
              <a:t>EUnit</a:t>
            </a:r>
            <a:r>
              <a:rPr lang="en-US" sz="1400" dirty="0"/>
              <a:t> but resign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Antonin BROQUET: </a:t>
            </a:r>
            <a:r>
              <a:rPr lang="en-US" sz="1400" dirty="0" err="1"/>
              <a:t>EUnit</a:t>
            </a:r>
            <a:r>
              <a:rPr lang="en-US" sz="1400" dirty="0"/>
              <a:t> but resign in 2025</a:t>
            </a:r>
          </a:p>
          <a:p>
            <a:pPr lvl="1"/>
            <a:r>
              <a:rPr lang="en-US" sz="1400" dirty="0"/>
              <a:t>but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 2025, none of three technician sandwich course students expressed interest in joining ESRF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264" y="625252"/>
            <a:ext cx="2064320" cy="1311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00" y="1333561"/>
            <a:ext cx="2379004" cy="10947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94CA57-CD70-4206-BDF3-80EB19F96CAA}"/>
              </a:ext>
            </a:extLst>
          </p:cNvPr>
          <p:cNvGrpSpPr/>
          <p:nvPr/>
        </p:nvGrpSpPr>
        <p:grpSpPr>
          <a:xfrm>
            <a:off x="2483768" y="4380823"/>
            <a:ext cx="660400" cy="854075"/>
            <a:chOff x="6454776" y="868363"/>
            <a:chExt cx="660400" cy="854075"/>
          </a:xfrm>
        </p:grpSpPr>
        <p:pic>
          <p:nvPicPr>
            <p:cNvPr id="10" name="Picture 220">
              <a:extLst>
                <a:ext uri="{FF2B5EF4-FFF2-40B4-BE49-F238E27FC236}">
                  <a16:creationId xmlns:a16="http://schemas.microsoft.com/office/drawing/2014/main" id="{EA198DAA-168A-4CC1-89C6-2F6EDD4CB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176" y="965200"/>
              <a:ext cx="6350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221">
              <a:extLst>
                <a:ext uri="{FF2B5EF4-FFF2-40B4-BE49-F238E27FC236}">
                  <a16:creationId xmlns:a16="http://schemas.microsoft.com/office/drawing/2014/main" id="{9BE32E56-9928-43AE-A76E-50F171FA72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4776" y="868363"/>
              <a:ext cx="658813" cy="854075"/>
            </a:xfrm>
            <a:custGeom>
              <a:avLst/>
              <a:gdLst>
                <a:gd name="T0" fmla="*/ 1918 w 2058"/>
                <a:gd name="T1" fmla="*/ 1182 h 2665"/>
                <a:gd name="T2" fmla="*/ 1029 w 2058"/>
                <a:gd name="T3" fmla="*/ 2070 h 2665"/>
                <a:gd name="T4" fmla="*/ 141 w 2058"/>
                <a:gd name="T5" fmla="*/ 1182 h 2665"/>
                <a:gd name="T6" fmla="*/ 1029 w 2058"/>
                <a:gd name="T7" fmla="*/ 293 h 2665"/>
                <a:gd name="T8" fmla="*/ 1918 w 2058"/>
                <a:gd name="T9" fmla="*/ 1182 h 2665"/>
                <a:gd name="T10" fmla="*/ 189 w 2058"/>
                <a:gd name="T11" fmla="*/ 2665 h 2665"/>
                <a:gd name="T12" fmla="*/ 1869 w 2058"/>
                <a:gd name="T13" fmla="*/ 2665 h 2665"/>
                <a:gd name="T14" fmla="*/ 2058 w 2058"/>
                <a:gd name="T15" fmla="*/ 2476 h 2665"/>
                <a:gd name="T16" fmla="*/ 2058 w 2058"/>
                <a:gd name="T17" fmla="*/ 189 h 2665"/>
                <a:gd name="T18" fmla="*/ 1869 w 2058"/>
                <a:gd name="T19" fmla="*/ 0 h 2665"/>
                <a:gd name="T20" fmla="*/ 189 w 2058"/>
                <a:gd name="T21" fmla="*/ 0 h 2665"/>
                <a:gd name="T22" fmla="*/ 0 w 2058"/>
                <a:gd name="T23" fmla="*/ 189 h 2665"/>
                <a:gd name="T24" fmla="*/ 0 w 2058"/>
                <a:gd name="T25" fmla="*/ 2476 h 2665"/>
                <a:gd name="T26" fmla="*/ 189 w 2058"/>
                <a:gd name="T27" fmla="*/ 2665 h 2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58" h="2665">
                  <a:moveTo>
                    <a:pt x="1918" y="1182"/>
                  </a:moveTo>
                  <a:cubicBezTo>
                    <a:pt x="1918" y="1672"/>
                    <a:pt x="1520" y="2070"/>
                    <a:pt x="1029" y="2070"/>
                  </a:cubicBezTo>
                  <a:cubicBezTo>
                    <a:pt x="539" y="2070"/>
                    <a:pt x="141" y="1672"/>
                    <a:pt x="141" y="1182"/>
                  </a:cubicBezTo>
                  <a:cubicBezTo>
                    <a:pt x="141" y="691"/>
                    <a:pt x="539" y="293"/>
                    <a:pt x="1029" y="293"/>
                  </a:cubicBezTo>
                  <a:cubicBezTo>
                    <a:pt x="1520" y="293"/>
                    <a:pt x="1918" y="691"/>
                    <a:pt x="1918" y="1182"/>
                  </a:cubicBezTo>
                  <a:close/>
                  <a:moveTo>
                    <a:pt x="189" y="2665"/>
                  </a:moveTo>
                  <a:lnTo>
                    <a:pt x="1869" y="2665"/>
                  </a:lnTo>
                  <a:cubicBezTo>
                    <a:pt x="1974" y="2665"/>
                    <a:pt x="2058" y="2580"/>
                    <a:pt x="2058" y="2476"/>
                  </a:cubicBezTo>
                  <a:lnTo>
                    <a:pt x="2058" y="189"/>
                  </a:lnTo>
                  <a:cubicBezTo>
                    <a:pt x="2058" y="85"/>
                    <a:pt x="1974" y="0"/>
                    <a:pt x="1869" y="0"/>
                  </a:cubicBezTo>
                  <a:lnTo>
                    <a:pt x="189" y="0"/>
                  </a:lnTo>
                  <a:cubicBezTo>
                    <a:pt x="85" y="0"/>
                    <a:pt x="0" y="85"/>
                    <a:pt x="0" y="189"/>
                  </a:cubicBezTo>
                  <a:lnTo>
                    <a:pt x="0" y="2476"/>
                  </a:lnTo>
                  <a:cubicBezTo>
                    <a:pt x="0" y="2580"/>
                    <a:pt x="85" y="2665"/>
                    <a:pt x="189" y="2665"/>
                  </a:cubicBezTo>
                  <a:close/>
                </a:path>
              </a:pathLst>
            </a:custGeom>
            <a:solidFill>
              <a:srgbClr val="48C0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500"/>
            </a:p>
          </p:txBody>
        </p:sp>
        <p:sp>
          <p:nvSpPr>
            <p:cNvPr id="12" name="Oval 222">
              <a:extLst>
                <a:ext uri="{FF2B5EF4-FFF2-40B4-BE49-F238E27FC236}">
                  <a16:creationId xmlns:a16="http://schemas.microsoft.com/office/drawing/2014/main" id="{616C98EB-2ADF-4790-970C-E01CA39B3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0813" y="965200"/>
              <a:ext cx="568325" cy="568325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500"/>
            </a:p>
          </p:txBody>
        </p:sp>
        <p:sp>
          <p:nvSpPr>
            <p:cNvPr id="13" name="Rectangle 223">
              <a:extLst>
                <a:ext uri="{FF2B5EF4-FFF2-40B4-BE49-F238E27FC236}">
                  <a16:creationId xmlns:a16="http://schemas.microsoft.com/office/drawing/2014/main" id="{E220CC7B-1643-49A5-8DE2-6090760BA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8810" y="1592496"/>
              <a:ext cx="628798" cy="78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600"/>
                </a:lnSpc>
              </a:pPr>
              <a:r>
                <a:rPr lang="en-US" altLang="en-US" sz="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Leila  </a:t>
              </a:r>
              <a:r>
                <a:rPr lang="en-US" altLang="en-US" sz="600" b="1" dirty="0" err="1">
                  <a:solidFill>
                    <a:srgbClr val="FFFFFF"/>
                  </a:solidFill>
                  <a:latin typeface="Calibri" panose="020F0502020204030204" pitchFamily="34" charset="0"/>
                </a:rPr>
                <a:t>Niongui</a:t>
              </a:r>
              <a:endParaRPr lang="en-US" altLang="en-US" sz="6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8C3287-0114-4F61-B514-E1CFDEC7EA8F}"/>
              </a:ext>
            </a:extLst>
          </p:cNvPr>
          <p:cNvGrpSpPr/>
          <p:nvPr/>
        </p:nvGrpSpPr>
        <p:grpSpPr>
          <a:xfrm>
            <a:off x="3374728" y="4380433"/>
            <a:ext cx="656397" cy="850983"/>
            <a:chOff x="6630982" y="3324245"/>
            <a:chExt cx="656397" cy="850983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6464F9AF-B7B0-452B-9A79-A195E1747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179" y="3403201"/>
              <a:ext cx="592766" cy="592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A11F73A-1E77-4CC1-9694-4E0062A497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0982" y="3324245"/>
              <a:ext cx="656397" cy="850983"/>
            </a:xfrm>
            <a:custGeom>
              <a:avLst/>
              <a:gdLst>
                <a:gd name="T0" fmla="*/ 3068 w 3293"/>
                <a:gd name="T1" fmla="*/ 1890 h 4264"/>
                <a:gd name="T2" fmla="*/ 1647 w 3293"/>
                <a:gd name="T3" fmla="*/ 3311 h 4264"/>
                <a:gd name="T4" fmla="*/ 226 w 3293"/>
                <a:gd name="T5" fmla="*/ 1890 h 4264"/>
                <a:gd name="T6" fmla="*/ 1647 w 3293"/>
                <a:gd name="T7" fmla="*/ 469 h 4264"/>
                <a:gd name="T8" fmla="*/ 3068 w 3293"/>
                <a:gd name="T9" fmla="*/ 1890 h 4264"/>
                <a:gd name="T10" fmla="*/ 303 w 3293"/>
                <a:gd name="T11" fmla="*/ 4264 h 4264"/>
                <a:gd name="T12" fmla="*/ 2991 w 3293"/>
                <a:gd name="T13" fmla="*/ 4264 h 4264"/>
                <a:gd name="T14" fmla="*/ 3293 w 3293"/>
                <a:gd name="T15" fmla="*/ 3961 h 4264"/>
                <a:gd name="T16" fmla="*/ 3293 w 3293"/>
                <a:gd name="T17" fmla="*/ 303 h 4264"/>
                <a:gd name="T18" fmla="*/ 2991 w 3293"/>
                <a:gd name="T19" fmla="*/ 0 h 4264"/>
                <a:gd name="T20" fmla="*/ 303 w 3293"/>
                <a:gd name="T21" fmla="*/ 0 h 4264"/>
                <a:gd name="T22" fmla="*/ 0 w 3293"/>
                <a:gd name="T23" fmla="*/ 303 h 4264"/>
                <a:gd name="T24" fmla="*/ 0 w 3293"/>
                <a:gd name="T25" fmla="*/ 3961 h 4264"/>
                <a:gd name="T26" fmla="*/ 303 w 3293"/>
                <a:gd name="T27" fmla="*/ 4264 h 4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93" h="4264">
                  <a:moveTo>
                    <a:pt x="3068" y="1890"/>
                  </a:moveTo>
                  <a:cubicBezTo>
                    <a:pt x="3068" y="2675"/>
                    <a:pt x="2432" y="3311"/>
                    <a:pt x="1647" y="3311"/>
                  </a:cubicBezTo>
                  <a:cubicBezTo>
                    <a:pt x="862" y="3311"/>
                    <a:pt x="226" y="2675"/>
                    <a:pt x="226" y="1890"/>
                  </a:cubicBezTo>
                  <a:cubicBezTo>
                    <a:pt x="226" y="1105"/>
                    <a:pt x="862" y="469"/>
                    <a:pt x="1647" y="469"/>
                  </a:cubicBezTo>
                  <a:cubicBezTo>
                    <a:pt x="2432" y="469"/>
                    <a:pt x="3068" y="1105"/>
                    <a:pt x="3068" y="1890"/>
                  </a:cubicBezTo>
                  <a:close/>
                  <a:moveTo>
                    <a:pt x="303" y="4264"/>
                  </a:moveTo>
                  <a:lnTo>
                    <a:pt x="2991" y="4264"/>
                  </a:lnTo>
                  <a:cubicBezTo>
                    <a:pt x="3158" y="4264"/>
                    <a:pt x="3293" y="4128"/>
                    <a:pt x="3293" y="3961"/>
                  </a:cubicBezTo>
                  <a:lnTo>
                    <a:pt x="3293" y="303"/>
                  </a:lnTo>
                  <a:cubicBezTo>
                    <a:pt x="3293" y="136"/>
                    <a:pt x="3158" y="0"/>
                    <a:pt x="2991" y="0"/>
                  </a:cubicBezTo>
                  <a:lnTo>
                    <a:pt x="303" y="0"/>
                  </a:lnTo>
                  <a:cubicBezTo>
                    <a:pt x="136" y="0"/>
                    <a:pt x="0" y="136"/>
                    <a:pt x="0" y="303"/>
                  </a:cubicBezTo>
                  <a:lnTo>
                    <a:pt x="0" y="3961"/>
                  </a:lnTo>
                  <a:cubicBezTo>
                    <a:pt x="0" y="4128"/>
                    <a:pt x="136" y="4264"/>
                    <a:pt x="303" y="4264"/>
                  </a:cubicBezTo>
                  <a:close/>
                </a:path>
              </a:pathLst>
            </a:custGeom>
            <a:solidFill>
              <a:srgbClr val="48C0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500"/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C684CB84-D67D-4240-A09A-CFDBBECC7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6049" y="3420743"/>
              <a:ext cx="566262" cy="567322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500"/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CA1B7D2C-0D78-4E1B-BFB5-3D0C9293D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3" y="4033132"/>
              <a:ext cx="656396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1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Gessem</a:t>
              </a:r>
              <a:r>
                <a:rPr kumimoji="0" lang="en-US" altLang="en-US" sz="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en-US" altLang="en-US" sz="600" b="1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Jemili</a:t>
              </a:r>
              <a:endPara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73013" y="4369668"/>
            <a:ext cx="659027" cy="850983"/>
            <a:chOff x="5213993" y="4286505"/>
            <a:chExt cx="659027" cy="8509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AEDF11-9EAE-475C-8CFF-B1ACA8CCE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993" y="4286505"/>
              <a:ext cx="659027" cy="850983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8C3287-0114-4F61-B514-E1CFDEC7EA8F}"/>
                </a:ext>
              </a:extLst>
            </p:cNvPr>
            <p:cNvGrpSpPr/>
            <p:nvPr/>
          </p:nvGrpSpPr>
          <p:grpSpPr>
            <a:xfrm>
              <a:off x="5214627" y="4286505"/>
              <a:ext cx="656397" cy="850983"/>
              <a:chOff x="6630982" y="3324245"/>
              <a:chExt cx="656397" cy="850983"/>
            </a:xfrm>
          </p:grpSpPr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CA11F73A-1E77-4CC1-9694-4E0062A497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30982" y="3324245"/>
                <a:ext cx="656397" cy="850983"/>
              </a:xfrm>
              <a:custGeom>
                <a:avLst/>
                <a:gdLst>
                  <a:gd name="T0" fmla="*/ 3068 w 3293"/>
                  <a:gd name="T1" fmla="*/ 1890 h 4264"/>
                  <a:gd name="T2" fmla="*/ 1647 w 3293"/>
                  <a:gd name="T3" fmla="*/ 3311 h 4264"/>
                  <a:gd name="T4" fmla="*/ 226 w 3293"/>
                  <a:gd name="T5" fmla="*/ 1890 h 4264"/>
                  <a:gd name="T6" fmla="*/ 1647 w 3293"/>
                  <a:gd name="T7" fmla="*/ 469 h 4264"/>
                  <a:gd name="T8" fmla="*/ 3068 w 3293"/>
                  <a:gd name="T9" fmla="*/ 1890 h 4264"/>
                  <a:gd name="T10" fmla="*/ 303 w 3293"/>
                  <a:gd name="T11" fmla="*/ 4264 h 4264"/>
                  <a:gd name="T12" fmla="*/ 2991 w 3293"/>
                  <a:gd name="T13" fmla="*/ 4264 h 4264"/>
                  <a:gd name="T14" fmla="*/ 3293 w 3293"/>
                  <a:gd name="T15" fmla="*/ 3961 h 4264"/>
                  <a:gd name="T16" fmla="*/ 3293 w 3293"/>
                  <a:gd name="T17" fmla="*/ 303 h 4264"/>
                  <a:gd name="T18" fmla="*/ 2991 w 3293"/>
                  <a:gd name="T19" fmla="*/ 0 h 4264"/>
                  <a:gd name="T20" fmla="*/ 303 w 3293"/>
                  <a:gd name="T21" fmla="*/ 0 h 4264"/>
                  <a:gd name="T22" fmla="*/ 0 w 3293"/>
                  <a:gd name="T23" fmla="*/ 303 h 4264"/>
                  <a:gd name="T24" fmla="*/ 0 w 3293"/>
                  <a:gd name="T25" fmla="*/ 3961 h 4264"/>
                  <a:gd name="T26" fmla="*/ 303 w 3293"/>
                  <a:gd name="T27" fmla="*/ 4264 h 4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93" h="4264">
                    <a:moveTo>
                      <a:pt x="3068" y="1890"/>
                    </a:moveTo>
                    <a:cubicBezTo>
                      <a:pt x="3068" y="2675"/>
                      <a:pt x="2432" y="3311"/>
                      <a:pt x="1647" y="3311"/>
                    </a:cubicBezTo>
                    <a:cubicBezTo>
                      <a:pt x="862" y="3311"/>
                      <a:pt x="226" y="2675"/>
                      <a:pt x="226" y="1890"/>
                    </a:cubicBezTo>
                    <a:cubicBezTo>
                      <a:pt x="226" y="1105"/>
                      <a:pt x="862" y="469"/>
                      <a:pt x="1647" y="469"/>
                    </a:cubicBezTo>
                    <a:cubicBezTo>
                      <a:pt x="2432" y="469"/>
                      <a:pt x="3068" y="1105"/>
                      <a:pt x="3068" y="1890"/>
                    </a:cubicBezTo>
                    <a:close/>
                    <a:moveTo>
                      <a:pt x="303" y="4264"/>
                    </a:moveTo>
                    <a:lnTo>
                      <a:pt x="2991" y="4264"/>
                    </a:lnTo>
                    <a:cubicBezTo>
                      <a:pt x="3158" y="4264"/>
                      <a:pt x="3293" y="4128"/>
                      <a:pt x="3293" y="3961"/>
                    </a:cubicBezTo>
                    <a:lnTo>
                      <a:pt x="3293" y="303"/>
                    </a:lnTo>
                    <a:cubicBezTo>
                      <a:pt x="3293" y="136"/>
                      <a:pt x="3158" y="0"/>
                      <a:pt x="2991" y="0"/>
                    </a:cubicBezTo>
                    <a:lnTo>
                      <a:pt x="303" y="0"/>
                    </a:lnTo>
                    <a:cubicBezTo>
                      <a:pt x="136" y="0"/>
                      <a:pt x="0" y="136"/>
                      <a:pt x="0" y="303"/>
                    </a:cubicBezTo>
                    <a:lnTo>
                      <a:pt x="0" y="3961"/>
                    </a:lnTo>
                    <a:cubicBezTo>
                      <a:pt x="0" y="4128"/>
                      <a:pt x="136" y="4264"/>
                      <a:pt x="303" y="4264"/>
                    </a:cubicBezTo>
                    <a:close/>
                  </a:path>
                </a:pathLst>
              </a:custGeom>
              <a:solidFill>
                <a:srgbClr val="48C08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500"/>
              </a:p>
            </p:txBody>
          </p:sp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C684CB84-D67D-4240-A09A-CFDBBECC7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6049" y="3420743"/>
                <a:ext cx="566262" cy="567322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500"/>
              </a:p>
            </p:txBody>
          </p:sp>
          <p:sp>
            <p:nvSpPr>
              <p:cNvPr id="23" name="Rectangle 8">
                <a:extLst>
                  <a:ext uri="{FF2B5EF4-FFF2-40B4-BE49-F238E27FC236}">
                    <a16:creationId xmlns:a16="http://schemas.microsoft.com/office/drawing/2014/main" id="{CA1B7D2C-0D78-4E1B-BFB5-3D0C9293D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0983" y="4033132"/>
                <a:ext cx="65639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Sibory-Laye</a:t>
                </a:r>
                <a:r>
                  <a:rPr lang="en-US" altLang="en-US" sz="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en-US" sz="6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Hane</a:t>
                </a:r>
                <a:endPara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276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22DF-1BF1-4705-B625-1E4BED4E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 and test facility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994" y="706848"/>
            <a:ext cx="512390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</a:rPr>
              <a:t>DEG laboratories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Reorganization</a:t>
            </a:r>
            <a:r>
              <a:rPr lang="en-US" sz="1600" dirty="0">
                <a:solidFill>
                  <a:srgbClr val="132577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Transfer of Front-End Labs CB161 to CB155A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</a:rPr>
              <a:t>Access </a:t>
            </a:r>
            <a:r>
              <a:rPr lang="en-US" dirty="0"/>
              <a:t>to BM05/EH1 and ID06-EH1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325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</a:rPr>
              <a:t>New project</a:t>
            </a:r>
            <a:r>
              <a:rPr lang="en-US" dirty="0"/>
              <a:t> for 2026 : </a:t>
            </a:r>
            <a:r>
              <a:rPr lang="en-US" sz="1600" dirty="0"/>
              <a:t>LPE and Polishing Lab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5250" y="1731872"/>
            <a:ext cx="847161" cy="635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388F3-4430-4EAD-AB29-11EF57C9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749" y="90908"/>
            <a:ext cx="2852251" cy="1526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660578"/>
            <a:ext cx="1511680" cy="1133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2D653-293B-4DCF-9572-3EEAE7965A6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23528" y="3073524"/>
            <a:ext cx="3422456" cy="1634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77F3FA-97BF-4711-8BF6-AA64424393B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43765" y="2730462"/>
            <a:ext cx="4113689" cy="1195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D7B95-BE57-4455-8D9C-3B7E338688A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640330" y="4072786"/>
            <a:ext cx="2739982" cy="1593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8831" y="5311696"/>
            <a:ext cx="1178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Refurbishment: </a:t>
            </a:r>
          </a:p>
          <a:p>
            <a:r>
              <a:rPr lang="en-US" sz="1100" dirty="0"/>
              <a:t>LOB-0-09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254A3-5B49-460E-84AB-D1B1FA690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771" y="4669570"/>
            <a:ext cx="902885" cy="6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2A3E-0F68-4DB9-95E5-EB60AAFE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pool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880D4-3F68-4935-808B-F7C0D4BB9197}"/>
              </a:ext>
            </a:extLst>
          </p:cNvPr>
          <p:cNvSpPr txBox="1"/>
          <p:nvPr/>
        </p:nvSpPr>
        <p:spPr>
          <a:xfrm>
            <a:off x="180000" y="729020"/>
            <a:ext cx="682590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3257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2577"/>
                </a:solidFill>
              </a:rPr>
              <a:t>Loans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3257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2577"/>
                </a:solidFill>
              </a:rPr>
              <a:t>Managing spare </a:t>
            </a:r>
            <a:r>
              <a:rPr lang="en-US" sz="1600" dirty="0"/>
              <a:t>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3257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2577"/>
                </a:solidFill>
              </a:rPr>
              <a:t>Services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Radioactive sources for detector testing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Ionization chambers gas filling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HP Ge Detectors LN2 refill (3 times a week)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Chillers’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3257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2577"/>
                </a:solidFill>
              </a:rPr>
              <a:t>Aging</a:t>
            </a:r>
            <a:r>
              <a:rPr lang="en-US" sz="1600" dirty="0"/>
              <a:t> equipment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2577"/>
                </a:solidFill>
              </a:rPr>
              <a:t>Equipment </a:t>
            </a:r>
            <a:r>
              <a:rPr lang="en-US" sz="1600" dirty="0"/>
              <a:t>coming from Exp. Div.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2577"/>
                </a:solidFill>
              </a:rPr>
              <a:t>From (7) </a:t>
            </a:r>
            <a:r>
              <a:rPr lang="en-US" sz="1600" b="1" dirty="0">
                <a:solidFill>
                  <a:srgbClr val="132577"/>
                </a:solidFill>
              </a:rPr>
              <a:t>2.1</a:t>
            </a:r>
            <a:r>
              <a:rPr lang="en-US" sz="1600" dirty="0">
                <a:solidFill>
                  <a:srgbClr val="132577"/>
                </a:solidFill>
              </a:rPr>
              <a:t> to </a:t>
            </a:r>
            <a:r>
              <a:rPr lang="en-US" sz="1600" b="1" dirty="0">
                <a:solidFill>
                  <a:srgbClr val="132577"/>
                </a:solidFill>
              </a:rPr>
              <a:t>1.1</a:t>
            </a:r>
            <a:r>
              <a:rPr lang="en-US" sz="1600" dirty="0">
                <a:solidFill>
                  <a:srgbClr val="132577"/>
                </a:solidFill>
              </a:rPr>
              <a:t> FTE </a:t>
            </a:r>
            <a:r>
              <a:rPr lang="en-US" sz="1600" dirty="0"/>
              <a:t>(E. </a:t>
            </a:r>
            <a:r>
              <a:rPr lang="en-US" sz="1600" dirty="0" err="1"/>
              <a:t>Chinchio</a:t>
            </a:r>
            <a:r>
              <a:rPr lang="en-US" sz="1600" dirty="0"/>
              <a:t> 100% and B. Martinet 10%)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FEDC4C-0BA8-4C44-AFC9-6A252A6D65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012812"/>
              </p:ext>
            </p:extLst>
          </p:nvPr>
        </p:nvGraphicFramePr>
        <p:xfrm>
          <a:off x="6875201" y="2396626"/>
          <a:ext cx="2088799" cy="188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7" name="Picture 96">
            <a:extLst>
              <a:ext uri="{FF2B5EF4-FFF2-40B4-BE49-F238E27FC236}">
                <a16:creationId xmlns:a16="http://schemas.microsoft.com/office/drawing/2014/main" id="{017AC0EA-83E8-4477-86EF-E9911BE56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7670" y="797168"/>
            <a:ext cx="2424071" cy="1546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23" y="3577580"/>
            <a:ext cx="723845" cy="9651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715D03-5C38-4DEF-812C-7EC3A0006144}"/>
              </a:ext>
            </a:extLst>
          </p:cNvPr>
          <p:cNvGrpSpPr/>
          <p:nvPr/>
        </p:nvGrpSpPr>
        <p:grpSpPr>
          <a:xfrm>
            <a:off x="7129418" y="4449254"/>
            <a:ext cx="658982" cy="854075"/>
            <a:chOff x="7129418" y="4449254"/>
            <a:chExt cx="658982" cy="854075"/>
          </a:xfrm>
        </p:grpSpPr>
        <p:pic>
          <p:nvPicPr>
            <p:cNvPr id="8" name="Picture 224">
              <a:extLst>
                <a:ext uri="{FF2B5EF4-FFF2-40B4-BE49-F238E27FC236}">
                  <a16:creationId xmlns:a16="http://schemas.microsoft.com/office/drawing/2014/main" id="{DDBFC0BB-3166-4B96-AED5-5C2456FD0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118" y="4525454"/>
              <a:ext cx="6350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225">
              <a:extLst>
                <a:ext uri="{FF2B5EF4-FFF2-40B4-BE49-F238E27FC236}">
                  <a16:creationId xmlns:a16="http://schemas.microsoft.com/office/drawing/2014/main" id="{F84FB8E4-24EE-4A80-9A2D-017B38293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18" y="4449254"/>
              <a:ext cx="658813" cy="854075"/>
            </a:xfrm>
            <a:custGeom>
              <a:avLst/>
              <a:gdLst>
                <a:gd name="T0" fmla="*/ 3834 w 4116"/>
                <a:gd name="T1" fmla="*/ 2362 h 5329"/>
                <a:gd name="T2" fmla="*/ 2058 w 4116"/>
                <a:gd name="T3" fmla="*/ 4138 h 5329"/>
                <a:gd name="T4" fmla="*/ 281 w 4116"/>
                <a:gd name="T5" fmla="*/ 2362 h 5329"/>
                <a:gd name="T6" fmla="*/ 2058 w 4116"/>
                <a:gd name="T7" fmla="*/ 585 h 5329"/>
                <a:gd name="T8" fmla="*/ 3834 w 4116"/>
                <a:gd name="T9" fmla="*/ 2362 h 5329"/>
                <a:gd name="T10" fmla="*/ 378 w 4116"/>
                <a:gd name="T11" fmla="*/ 5329 h 5329"/>
                <a:gd name="T12" fmla="*/ 3738 w 4116"/>
                <a:gd name="T13" fmla="*/ 5329 h 5329"/>
                <a:gd name="T14" fmla="*/ 4116 w 4116"/>
                <a:gd name="T15" fmla="*/ 4951 h 5329"/>
                <a:gd name="T16" fmla="*/ 4116 w 4116"/>
                <a:gd name="T17" fmla="*/ 378 h 5329"/>
                <a:gd name="T18" fmla="*/ 3738 w 4116"/>
                <a:gd name="T19" fmla="*/ 0 h 5329"/>
                <a:gd name="T20" fmla="*/ 378 w 4116"/>
                <a:gd name="T21" fmla="*/ 0 h 5329"/>
                <a:gd name="T22" fmla="*/ 0 w 4116"/>
                <a:gd name="T23" fmla="*/ 378 h 5329"/>
                <a:gd name="T24" fmla="*/ 0 w 4116"/>
                <a:gd name="T25" fmla="*/ 4951 h 5329"/>
                <a:gd name="T26" fmla="*/ 378 w 4116"/>
                <a:gd name="T27" fmla="*/ 5329 h 5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16" h="5329">
                  <a:moveTo>
                    <a:pt x="3834" y="2362"/>
                  </a:moveTo>
                  <a:cubicBezTo>
                    <a:pt x="3834" y="3343"/>
                    <a:pt x="3039" y="4138"/>
                    <a:pt x="2058" y="4138"/>
                  </a:cubicBezTo>
                  <a:cubicBezTo>
                    <a:pt x="1077" y="4138"/>
                    <a:pt x="281" y="3343"/>
                    <a:pt x="281" y="2362"/>
                  </a:cubicBezTo>
                  <a:cubicBezTo>
                    <a:pt x="281" y="1381"/>
                    <a:pt x="1077" y="585"/>
                    <a:pt x="2058" y="585"/>
                  </a:cubicBezTo>
                  <a:cubicBezTo>
                    <a:pt x="3039" y="585"/>
                    <a:pt x="3834" y="1381"/>
                    <a:pt x="3834" y="2362"/>
                  </a:cubicBezTo>
                  <a:close/>
                  <a:moveTo>
                    <a:pt x="378" y="5329"/>
                  </a:moveTo>
                  <a:lnTo>
                    <a:pt x="3738" y="5329"/>
                  </a:lnTo>
                  <a:cubicBezTo>
                    <a:pt x="3947" y="5329"/>
                    <a:pt x="4116" y="5160"/>
                    <a:pt x="4116" y="4951"/>
                  </a:cubicBezTo>
                  <a:lnTo>
                    <a:pt x="4116" y="378"/>
                  </a:lnTo>
                  <a:cubicBezTo>
                    <a:pt x="4116" y="169"/>
                    <a:pt x="3947" y="0"/>
                    <a:pt x="3738" y="0"/>
                  </a:cubicBezTo>
                  <a:lnTo>
                    <a:pt x="378" y="0"/>
                  </a:lnTo>
                  <a:cubicBezTo>
                    <a:pt x="169" y="0"/>
                    <a:pt x="0" y="169"/>
                    <a:pt x="0" y="378"/>
                  </a:cubicBezTo>
                  <a:lnTo>
                    <a:pt x="0" y="4951"/>
                  </a:lnTo>
                  <a:cubicBezTo>
                    <a:pt x="0" y="5160"/>
                    <a:pt x="169" y="5329"/>
                    <a:pt x="378" y="5329"/>
                  </a:cubicBezTo>
                  <a:close/>
                </a:path>
              </a:pathLst>
            </a:custGeom>
            <a:solidFill>
              <a:srgbClr val="20586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/>
            </a:p>
          </p:txBody>
        </p:sp>
        <p:sp>
          <p:nvSpPr>
            <p:cNvPr id="10" name="Rectangle 227">
              <a:extLst>
                <a:ext uri="{FF2B5EF4-FFF2-40B4-BE49-F238E27FC236}">
                  <a16:creationId xmlns:a16="http://schemas.microsoft.com/office/drawing/2014/main" id="{AD06CC78-D913-450A-A404-D1D1421D6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393" y="5117182"/>
              <a:ext cx="62900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1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Menyhert</a:t>
              </a:r>
              <a:r>
                <a:rPr kumimoji="0" lang="en-US" altLang="en-US" sz="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en-US" altLang="en-US" sz="600" b="1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Kocsis</a:t>
              </a:r>
              <a:endParaRPr kumimoji="0" lang="en-US" altLang="en-US" sz="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retired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740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10B6-9D6A-4421-A6BC-3A1E1254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pool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1ED91-5AC2-4314-A718-F61095AC9DD4}"/>
              </a:ext>
            </a:extLst>
          </p:cNvPr>
          <p:cNvSpPr txBox="1"/>
          <p:nvPr/>
        </p:nvSpPr>
        <p:spPr>
          <a:xfrm>
            <a:off x="539552" y="697260"/>
            <a:ext cx="842444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Investment in new equipment (</a:t>
            </a:r>
            <a:r>
              <a:rPr lang="en-US" sz="1600" dirty="0" err="1"/>
              <a:t>FalconX</a:t>
            </a:r>
            <a:r>
              <a:rPr lang="en-U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Transfer Exp. Div. equipment to Instrument Pool data 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Transfer equipment to technical expert (i.e. Vacuum)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Operational adjustment  </a:t>
            </a:r>
          </a:p>
          <a:p>
            <a:pPr marL="1200150" lvl="2" indent="-285750">
              <a:buClr>
                <a:srgbClr val="132577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Opening hours</a:t>
            </a:r>
          </a:p>
          <a:p>
            <a:pPr marL="1200150" lvl="2" indent="-285750">
              <a:buClr>
                <a:srgbClr val="132577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LN2 refilling, only provided for essential energy dispersive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 and Expertise</a:t>
            </a:r>
          </a:p>
          <a:p>
            <a:pPr marL="1200150" lvl="2" indent="-285750">
              <a:buClr>
                <a:srgbClr val="132577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Continue to ensure the availability of spare components</a:t>
            </a:r>
          </a:p>
          <a:p>
            <a:pPr marL="1200150" lvl="2" indent="-285750">
              <a:buClr>
                <a:srgbClr val="132577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Provide expertise on X-ray detectors and electronics instrumentation</a:t>
            </a:r>
          </a:p>
          <a:p>
            <a:pPr marL="1200150" lvl="2" indent="-285750">
              <a:buClr>
                <a:srgbClr val="132577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Address request to the relevant technical groups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br>
              <a:rPr lang="en-US" sz="1100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057300"/>
            <a:ext cx="1128647" cy="15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71848"/>
      </p:ext>
    </p:extLst>
  </p:cSld>
  <p:clrMapOvr>
    <a:masterClrMapping/>
  </p:clrMapOvr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116</TotalTime>
  <Words>1004</Words>
  <Application>Microsoft Office PowerPoint</Application>
  <PresentationFormat>On-screen Show (16:10)</PresentationFormat>
  <Paragraphs>279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Ebrima</vt:lpstr>
      <vt:lpstr>ITCOfficinaSans LT Book</vt:lpstr>
      <vt:lpstr>Wingdings</vt:lpstr>
      <vt:lpstr>wide-screen</vt:lpstr>
      <vt:lpstr>PowerPoint Presentation</vt:lpstr>
      <vt:lpstr>News</vt:lpstr>
      <vt:lpstr>The ISDD Detector &amp; Electronics Group</vt:lpstr>
      <vt:lpstr>D&amp;E Group STAFF – New group leader C. Risacher – start 1st Nov.</vt:lpstr>
      <vt:lpstr>STAFF / recruitment</vt:lpstr>
      <vt:lpstr>Our actions for Recruitment</vt:lpstr>
      <vt:lpstr>LABS and test facility</vt:lpstr>
      <vt:lpstr>Instrument pool</vt:lpstr>
      <vt:lpstr>Instrument pool</vt:lpstr>
      <vt:lpstr>Main Projects - Activities in 2025</vt:lpstr>
      <vt:lpstr>New “challenging” projects</vt:lpstr>
      <vt:lpstr>PowerPoint Presentation</vt:lpstr>
      <vt:lpstr>Instrument pool</vt:lpstr>
      <vt:lpstr>Instrument pool</vt:lpstr>
      <vt:lpstr>LPE Growth &amp; polishing laboratories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MARTIN Thierry</cp:lastModifiedBy>
  <cp:revision>2539</cp:revision>
  <cp:lastPrinted>2023-05-23T22:37:48Z</cp:lastPrinted>
  <dcterms:created xsi:type="dcterms:W3CDTF">2014-01-15T07:26:06Z</dcterms:created>
  <dcterms:modified xsi:type="dcterms:W3CDTF">2025-10-23T20:04:48Z</dcterms:modified>
</cp:coreProperties>
</file>