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3" r:id="rId3"/>
    <p:sldId id="256" r:id="rId4"/>
    <p:sldId id="288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2A9E-6EEF-44C6-A86C-4D4F046D7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562EBE-AA8C-4CC9-8820-987CF6B0C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9C087-30A8-4803-950F-FC96E4F6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52419-14E9-45BE-BBB9-A81452C8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F5C2A-F006-4F13-9650-15EF417F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9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AFBB-05F0-42D0-8160-2EF750545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C2D6EA-BC8D-4A05-956B-B34406B4F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8FF40-59E3-45AC-9155-DB875E96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CE432-B723-411A-886E-4FB689E2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90134-5069-4708-9754-6A53A37F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2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6C8D-F44F-4525-9438-D3261630C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DB678-7C62-4DBC-9E26-DA9424849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13B21-2A64-4168-875E-BE6B7C7E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8E874-F173-4986-BE87-603B2663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CB662-5F79-4D51-99FA-DDB76BD4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81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8A92B-6325-4403-8BAF-3C65F2C4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5D317-848C-4BDD-BDAE-2039BDC66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7B8BC-E2D3-4B98-ABF2-27FAD8EB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086FF-6EFF-4F29-A32E-D0EF0A0D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1BE75-4576-4039-BDE6-86BF39B9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1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7BD0-6BD9-4D10-A879-DDD8DC4DF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03595-1A23-4D03-8143-C4677F224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2FAE0-1C18-4D35-ACE2-12C75016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37F23-7A98-4C1F-BC1C-48559E37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732EB-79D8-4AE0-9D18-A36DC010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0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8C8F-1D4A-4B91-B827-C379BE7D3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DD5F-4BC6-4182-9E25-33CDFAD08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0B94C-C334-4DBC-BD0C-2CB7E633D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8AC48-0C09-4D32-AD83-C9DED65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64BAB-5683-4DCC-8394-A4979D185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5CDE4-81E6-43AE-BECB-81073480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5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4F44B-62CC-4A34-A11F-B5A5184CB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57DC5-A6F2-473E-8F3D-24AB8E523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30300-64C0-49BE-AF71-A84570109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94032-0CF4-4FC7-BDCF-54E0710F7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911D3-4ADD-4192-84E1-2E2D474030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02EDF8-AD7F-487C-ACFC-FE750B6D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0C1E91-AD0A-4BEB-ABA2-A32CCDB50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EE7BC-7786-461E-B17C-829471D09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88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8F0B1-6A17-436F-BA09-0AEE61EB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26542D-6D88-40E5-B690-3381465F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327D6-E025-49C3-9B17-BD6A10CC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3509B-E5EE-4EE8-B960-2FE9CD11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AEF7C7-ECD3-4499-A314-9C69C84E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C93C2-B7E8-4FC4-9C75-3E17818E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6799E-4A98-4C41-A77A-D761DF1A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5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5362-365B-414D-8A50-359365580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3391-51E0-4018-A246-8BBC07199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BFA9E-2D7C-4A61-B2F7-FE8FF9374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F4241-CB19-4999-9DDD-6E5EDDC0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DE785-0A01-4117-A3D2-425D1E61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7D9C4-894F-4E43-B318-C49B9237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9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01F3-4F15-420C-8A45-9678F862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FD6E34-B1CC-40A9-B6FC-60E60632F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EA010-D077-4A71-88B8-93070E99F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5560A-B356-477B-B000-3F9892FD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E4984-36EE-49FF-BD6B-428A85D9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8ED09-A1AE-44C0-9701-5579CA12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13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520E2-778B-471C-B187-A83D19E3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FD169-8672-4C80-909C-30B0A244B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0F1E-4F39-43C0-8022-FDCB97792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E42D-EFE0-4BF3-8F80-F422EC469E9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F0F8C-3BA3-4341-910B-4E76E7C7C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F8D15-DDD7-446F-A93B-A90E0934B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37FD-DAC8-4D45-A071-23C8AA28B2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48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DCF3-D985-4566-8879-800C42927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COLD Meeting: RF Activity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07F76-EC38-452E-AF36-BD3BCB0FC9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A. </a:t>
            </a:r>
            <a:r>
              <a:rPr lang="en-GB" dirty="0" err="1"/>
              <a:t>D’Elia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8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205">
            <a:extLst>
              <a:ext uri="{FF2B5EF4-FFF2-40B4-BE49-F238E27FC236}">
                <a16:creationId xmlns:a16="http://schemas.microsoft.com/office/drawing/2014/main" id="{FA8F02FD-F278-4321-86F9-7C34C47C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651" y="-7945"/>
            <a:ext cx="10515600" cy="1013739"/>
          </a:xfrm>
        </p:spPr>
        <p:txBody>
          <a:bodyPr/>
          <a:lstStyle/>
          <a:p>
            <a:r>
              <a:rPr lang="en-GB" dirty="0"/>
              <a:t>Preliminary Layout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F30BD7B-829A-4403-831E-A40869B9B0F2}"/>
              </a:ext>
            </a:extLst>
          </p:cNvPr>
          <p:cNvSpPr txBox="1"/>
          <p:nvPr/>
        </p:nvSpPr>
        <p:spPr>
          <a:xfrm>
            <a:off x="2700321" y="1112610"/>
            <a:ext cx="2753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 EU S-Band=2.998GHz. </a:t>
            </a:r>
          </a:p>
          <a:p>
            <a:r>
              <a:rPr lang="en-GB" sz="1000" dirty="0"/>
              <a:t>According to INFN: only 20-25MW/1.5</a:t>
            </a:r>
            <a:r>
              <a:rPr lang="en-US" sz="1000" dirty="0">
                <a:latin typeface="Symbol" pitchFamily="2" charset="2"/>
              </a:rPr>
              <a:t>m</a:t>
            </a:r>
            <a:r>
              <a:rPr lang="en-US" sz="1000" dirty="0"/>
              <a:t>s needed.</a:t>
            </a:r>
            <a:endParaRPr lang="en-GB" sz="10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B30BFBC-DE47-4526-9452-F9247F833897}"/>
              </a:ext>
            </a:extLst>
          </p:cNvPr>
          <p:cNvGrpSpPr/>
          <p:nvPr/>
        </p:nvGrpSpPr>
        <p:grpSpPr>
          <a:xfrm>
            <a:off x="215479" y="206434"/>
            <a:ext cx="10659709" cy="6539271"/>
            <a:chOff x="215479" y="206434"/>
            <a:chExt cx="10659709" cy="6539271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5155F659-4B73-48E5-8295-55FDC18D94F1}"/>
                </a:ext>
              </a:extLst>
            </p:cNvPr>
            <p:cNvGrpSpPr/>
            <p:nvPr/>
          </p:nvGrpSpPr>
          <p:grpSpPr>
            <a:xfrm>
              <a:off x="3624364" y="206434"/>
              <a:ext cx="7250824" cy="6539271"/>
              <a:chOff x="3624364" y="206434"/>
              <a:chExt cx="7250824" cy="6539271"/>
            </a:xfrm>
          </p:grpSpPr>
          <p:sp>
            <p:nvSpPr>
              <p:cNvPr id="4" name="Rounded Rectangle 113">
                <a:extLst>
                  <a:ext uri="{FF2B5EF4-FFF2-40B4-BE49-F238E27FC236}">
                    <a16:creationId xmlns:a16="http://schemas.microsoft.com/office/drawing/2014/main" id="{09CFC3E7-DE31-4435-B185-AAE53B5E35AC}"/>
                  </a:ext>
                </a:extLst>
              </p:cNvPr>
              <p:cNvSpPr/>
              <p:nvPr/>
            </p:nvSpPr>
            <p:spPr>
              <a:xfrm>
                <a:off x="9917258" y="6330985"/>
                <a:ext cx="957930" cy="173245"/>
              </a:xfrm>
              <a:prstGeom prst="round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ed Rectangle 104">
                <a:extLst>
                  <a:ext uri="{FF2B5EF4-FFF2-40B4-BE49-F238E27FC236}">
                    <a16:creationId xmlns:a16="http://schemas.microsoft.com/office/drawing/2014/main" id="{ACF6BC9D-071A-410D-8554-7BC8764BC905}"/>
                  </a:ext>
                </a:extLst>
              </p:cNvPr>
              <p:cNvSpPr/>
              <p:nvPr/>
            </p:nvSpPr>
            <p:spPr>
              <a:xfrm>
                <a:off x="7075307" y="6330986"/>
                <a:ext cx="957930" cy="173245"/>
              </a:xfrm>
              <a:prstGeom prst="round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0DFE60F-868E-485C-B4CA-794DC207EC74}"/>
                  </a:ext>
                </a:extLst>
              </p:cNvPr>
              <p:cNvSpPr/>
              <p:nvPr/>
            </p:nvSpPr>
            <p:spPr>
              <a:xfrm>
                <a:off x="8960617" y="5782409"/>
                <a:ext cx="190500" cy="417157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DB1F164-A391-4FE6-837D-EFD9CB549C36}"/>
                  </a:ext>
                </a:extLst>
              </p:cNvPr>
              <p:cNvSpPr/>
              <p:nvPr/>
            </p:nvSpPr>
            <p:spPr>
              <a:xfrm>
                <a:off x="5998466" y="5782409"/>
                <a:ext cx="1276350" cy="2095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94E8B79-C3AE-44D7-A0A7-2A91EF105205}"/>
                  </a:ext>
                </a:extLst>
              </p:cNvPr>
              <p:cNvSpPr/>
              <p:nvPr/>
            </p:nvSpPr>
            <p:spPr>
              <a:xfrm rot="10800000">
                <a:off x="7276400" y="3177747"/>
                <a:ext cx="197489" cy="2814499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8D06373-889F-4FA8-BC2D-8A5D17165B02}"/>
                  </a:ext>
                </a:extLst>
              </p:cNvPr>
              <p:cNvSpPr/>
              <p:nvPr/>
            </p:nvSpPr>
            <p:spPr>
              <a:xfrm rot="5400000">
                <a:off x="8848422" y="5127962"/>
                <a:ext cx="439522" cy="2611275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D055638-99C4-4274-ACDA-7BB7AF9EC07B}"/>
                  </a:ext>
                </a:extLst>
              </p:cNvPr>
              <p:cNvSpPr/>
              <p:nvPr/>
            </p:nvSpPr>
            <p:spPr>
              <a:xfrm rot="10800000">
                <a:off x="7513792" y="3138531"/>
                <a:ext cx="180713" cy="2853713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5" name="Triangle 33">
                <a:extLst>
                  <a:ext uri="{FF2B5EF4-FFF2-40B4-BE49-F238E27FC236}">
                    <a16:creationId xmlns:a16="http://schemas.microsoft.com/office/drawing/2014/main" id="{821F28C2-E1B9-4522-9320-1483A046422A}"/>
                  </a:ext>
                </a:extLst>
              </p:cNvPr>
              <p:cNvSpPr/>
              <p:nvPr/>
            </p:nvSpPr>
            <p:spPr>
              <a:xfrm>
                <a:off x="5997618" y="1654784"/>
                <a:ext cx="1046150" cy="519896"/>
              </a:xfrm>
              <a:prstGeom prst="triangl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/>
                  <a:t>load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63F916B-8105-45AE-9618-CAD3D609ADB1}"/>
                  </a:ext>
                </a:extLst>
              </p:cNvPr>
              <p:cNvSpPr/>
              <p:nvPr/>
            </p:nvSpPr>
            <p:spPr>
              <a:xfrm>
                <a:off x="5820666" y="5782409"/>
                <a:ext cx="177800" cy="417157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C537D5-BDCD-407A-91FE-0547F218F88B}"/>
                  </a:ext>
                </a:extLst>
              </p:cNvPr>
              <p:cNvSpPr txBox="1"/>
              <p:nvPr/>
            </p:nvSpPr>
            <p:spPr>
              <a:xfrm>
                <a:off x="5131646" y="6288872"/>
                <a:ext cx="1492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C3 1m struct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0DE3565-A14B-47C0-A2FE-4FF5D4EF4440}"/>
                  </a:ext>
                </a:extLst>
              </p:cNvPr>
              <p:cNvSpPr txBox="1"/>
              <p:nvPr/>
            </p:nvSpPr>
            <p:spPr>
              <a:xfrm>
                <a:off x="8315182" y="6232942"/>
                <a:ext cx="13843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C3 1m struct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71872E5-63BF-4273-85E8-56441E219A4E}"/>
                  </a:ext>
                </a:extLst>
              </p:cNvPr>
              <p:cNvSpPr/>
              <p:nvPr/>
            </p:nvSpPr>
            <p:spPr>
              <a:xfrm rot="10800000">
                <a:off x="7503779" y="931316"/>
                <a:ext cx="195767" cy="116496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9ABDC0A-D62D-445B-BA81-EB287995952E}"/>
                  </a:ext>
                </a:extLst>
              </p:cNvPr>
              <p:cNvSpPr/>
              <p:nvPr/>
            </p:nvSpPr>
            <p:spPr>
              <a:xfrm>
                <a:off x="7688989" y="5782409"/>
                <a:ext cx="1276350" cy="2095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 dirty="0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D42A03E2-9257-4C79-BB77-1E7251606B9F}"/>
                  </a:ext>
                </a:extLst>
              </p:cNvPr>
              <p:cNvGrpSpPr/>
              <p:nvPr/>
            </p:nvGrpSpPr>
            <p:grpSpPr>
              <a:xfrm rot="10800000">
                <a:off x="7674012" y="5109761"/>
                <a:ext cx="719532" cy="607976"/>
                <a:chOff x="3401063" y="3622739"/>
                <a:chExt cx="1037653" cy="876775"/>
              </a:xfrm>
            </p:grpSpPr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84E016AD-B10C-4CA3-925B-024FA1CD9FCF}"/>
                    </a:ext>
                  </a:extLst>
                </p:cNvPr>
                <p:cNvSpPr/>
                <p:nvPr/>
              </p:nvSpPr>
              <p:spPr>
                <a:xfrm>
                  <a:off x="3487693" y="4015100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29" name="Rounded Rectangle 95">
                  <a:extLst>
                    <a:ext uri="{FF2B5EF4-FFF2-40B4-BE49-F238E27FC236}">
                      <a16:creationId xmlns:a16="http://schemas.microsoft.com/office/drawing/2014/main" id="{DE610E54-FB7D-45AB-924E-0369B1C5840E}"/>
                    </a:ext>
                  </a:extLst>
                </p:cNvPr>
                <p:cNvSpPr/>
                <p:nvPr/>
              </p:nvSpPr>
              <p:spPr>
                <a:xfrm>
                  <a:off x="3401063" y="3818368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30" name="Rounded Rectangle 96">
                  <a:extLst>
                    <a:ext uri="{FF2B5EF4-FFF2-40B4-BE49-F238E27FC236}">
                      <a16:creationId xmlns:a16="http://schemas.microsoft.com/office/drawing/2014/main" id="{0B4B2C00-76ED-4009-923F-C1AA9777F8C7}"/>
                    </a:ext>
                  </a:extLst>
                </p:cNvPr>
                <p:cNvSpPr/>
                <p:nvPr/>
              </p:nvSpPr>
              <p:spPr>
                <a:xfrm>
                  <a:off x="3822023" y="3622739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31" name="Rounded Rectangle 97">
                  <a:extLst>
                    <a:ext uri="{FF2B5EF4-FFF2-40B4-BE49-F238E27FC236}">
                      <a16:creationId xmlns:a16="http://schemas.microsoft.com/office/drawing/2014/main" id="{AB797554-B8CA-4813-8F6F-98A384ECEDC0}"/>
                    </a:ext>
                  </a:extLst>
                </p:cNvPr>
                <p:cNvSpPr/>
                <p:nvPr/>
              </p:nvSpPr>
              <p:spPr>
                <a:xfrm>
                  <a:off x="3828417" y="4239697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722C5CE4-C0C7-42B5-A0FA-5FC295320101}"/>
                    </a:ext>
                  </a:extLst>
                </p:cNvPr>
                <p:cNvSpPr/>
                <p:nvPr/>
              </p:nvSpPr>
              <p:spPr>
                <a:xfrm rot="16200000">
                  <a:off x="3791355" y="4029478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DF3878D-6A70-4869-967E-5F2BC1D9262A}"/>
                  </a:ext>
                </a:extLst>
              </p:cNvPr>
              <p:cNvGrpSpPr/>
              <p:nvPr/>
            </p:nvGrpSpPr>
            <p:grpSpPr>
              <a:xfrm>
                <a:off x="6562435" y="5114722"/>
                <a:ext cx="719530" cy="607973"/>
                <a:chOff x="3408751" y="4548708"/>
                <a:chExt cx="1037650" cy="876771"/>
              </a:xfrm>
            </p:grpSpPr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B03310ED-406B-441C-9771-ADA732414545}"/>
                    </a:ext>
                  </a:extLst>
                </p:cNvPr>
                <p:cNvSpPr/>
                <p:nvPr/>
              </p:nvSpPr>
              <p:spPr>
                <a:xfrm>
                  <a:off x="3495378" y="4941069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24" name="Rounded Rectangle 108">
                  <a:extLst>
                    <a:ext uri="{FF2B5EF4-FFF2-40B4-BE49-F238E27FC236}">
                      <a16:creationId xmlns:a16="http://schemas.microsoft.com/office/drawing/2014/main" id="{028E849A-8F1D-47FE-8A6F-6540A5E54E9D}"/>
                    </a:ext>
                  </a:extLst>
                </p:cNvPr>
                <p:cNvSpPr/>
                <p:nvPr/>
              </p:nvSpPr>
              <p:spPr>
                <a:xfrm>
                  <a:off x="3408751" y="4744334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25" name="Rounded Rectangle 109">
                  <a:extLst>
                    <a:ext uri="{FF2B5EF4-FFF2-40B4-BE49-F238E27FC236}">
                      <a16:creationId xmlns:a16="http://schemas.microsoft.com/office/drawing/2014/main" id="{00BB981B-9F42-4A36-B395-FCC0E348C4AA}"/>
                    </a:ext>
                  </a:extLst>
                </p:cNvPr>
                <p:cNvSpPr/>
                <p:nvPr/>
              </p:nvSpPr>
              <p:spPr>
                <a:xfrm>
                  <a:off x="3829714" y="454870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26" name="Rounded Rectangle 110">
                  <a:extLst>
                    <a:ext uri="{FF2B5EF4-FFF2-40B4-BE49-F238E27FC236}">
                      <a16:creationId xmlns:a16="http://schemas.microsoft.com/office/drawing/2014/main" id="{4A7345DB-9983-4315-9AE6-52B3BC64EBD2}"/>
                    </a:ext>
                  </a:extLst>
                </p:cNvPr>
                <p:cNvSpPr/>
                <p:nvPr/>
              </p:nvSpPr>
              <p:spPr>
                <a:xfrm>
                  <a:off x="3836102" y="516566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C0346EDB-7F62-4CDE-9EF2-9C584A85DE97}"/>
                    </a:ext>
                  </a:extLst>
                </p:cNvPr>
                <p:cNvSpPr/>
                <p:nvPr/>
              </p:nvSpPr>
              <p:spPr>
                <a:xfrm rot="16200000">
                  <a:off x="3799038" y="4955438"/>
                  <a:ext cx="470658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CC83A3C-C189-47E8-B95F-9727951E149D}"/>
                  </a:ext>
                </a:extLst>
              </p:cNvPr>
              <p:cNvGrpSpPr/>
              <p:nvPr/>
            </p:nvGrpSpPr>
            <p:grpSpPr>
              <a:xfrm rot="5400000">
                <a:off x="3568585" y="5678741"/>
                <a:ext cx="719531" cy="607974"/>
                <a:chOff x="3401065" y="4049742"/>
                <a:chExt cx="1037652" cy="876773"/>
              </a:xfrm>
            </p:grpSpPr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B8F02B2C-6BAA-4B43-8406-2FD1BECFDCF9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19" name="Rounded Rectangle 90">
                  <a:extLst>
                    <a:ext uri="{FF2B5EF4-FFF2-40B4-BE49-F238E27FC236}">
                      <a16:creationId xmlns:a16="http://schemas.microsoft.com/office/drawing/2014/main" id="{E14EF531-10BA-4D5F-BDE9-0DE103A8D227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20" name="Rounded Rectangle 91">
                  <a:extLst>
                    <a:ext uri="{FF2B5EF4-FFF2-40B4-BE49-F238E27FC236}">
                      <a16:creationId xmlns:a16="http://schemas.microsoft.com/office/drawing/2014/main" id="{A70375B2-71E9-4DAC-A844-DC0ED01E12F6}"/>
                    </a:ext>
                  </a:extLst>
                </p:cNvPr>
                <p:cNvSpPr/>
                <p:nvPr/>
              </p:nvSpPr>
              <p:spPr>
                <a:xfrm>
                  <a:off x="3822024" y="40497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21" name="Rounded Rectangle 92">
                  <a:extLst>
                    <a:ext uri="{FF2B5EF4-FFF2-40B4-BE49-F238E27FC236}">
                      <a16:creationId xmlns:a16="http://schemas.microsoft.com/office/drawing/2014/main" id="{5C35BA57-572A-4D9A-9840-C1E89EC4F9E0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438A5962-EDDB-41BC-8C2A-1F9B1BBB8CEC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51" name="Rounded Rectangle 11">
                <a:extLst>
                  <a:ext uri="{FF2B5EF4-FFF2-40B4-BE49-F238E27FC236}">
                    <a16:creationId xmlns:a16="http://schemas.microsoft.com/office/drawing/2014/main" id="{E1E7CE4C-4AEB-46F7-99EA-FD45FCC65B5A}"/>
                  </a:ext>
                </a:extLst>
              </p:cNvPr>
              <p:cNvSpPr/>
              <p:nvPr/>
            </p:nvSpPr>
            <p:spPr>
              <a:xfrm>
                <a:off x="3722771" y="6331625"/>
                <a:ext cx="957930" cy="173245"/>
              </a:xfrm>
              <a:prstGeom prst="round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6BD38EF-FFF1-4E38-8B7C-6D3194FA858F}"/>
                  </a:ext>
                </a:extLst>
              </p:cNvPr>
              <p:cNvSpPr/>
              <p:nvPr/>
            </p:nvSpPr>
            <p:spPr>
              <a:xfrm rot="5400000">
                <a:off x="5733536" y="5120081"/>
                <a:ext cx="439522" cy="2611275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74A2FFD-43C6-4739-A100-74927D7E36E0}"/>
                  </a:ext>
                </a:extLst>
              </p:cNvPr>
              <p:cNvSpPr/>
              <p:nvPr/>
            </p:nvSpPr>
            <p:spPr>
              <a:xfrm>
                <a:off x="4390391" y="5717730"/>
                <a:ext cx="6265331" cy="1027975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D8FB7E54-898A-48C7-A43D-03025FBA6AAD}"/>
                  </a:ext>
                </a:extLst>
              </p:cNvPr>
              <p:cNvGrpSpPr/>
              <p:nvPr/>
            </p:nvGrpSpPr>
            <p:grpSpPr>
              <a:xfrm>
                <a:off x="5268084" y="1593486"/>
                <a:ext cx="719531" cy="607974"/>
                <a:chOff x="3401065" y="4049742"/>
                <a:chExt cx="1037652" cy="876773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BCF0E631-0800-4ACC-98B3-C58E686AE954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14" name="Rounded Rectangle 116">
                  <a:extLst>
                    <a:ext uri="{FF2B5EF4-FFF2-40B4-BE49-F238E27FC236}">
                      <a16:creationId xmlns:a16="http://schemas.microsoft.com/office/drawing/2014/main" id="{4EC40D81-2F86-4E1A-B3AE-EF396EA6840F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15" name="Rounded Rectangle 117">
                  <a:extLst>
                    <a:ext uri="{FF2B5EF4-FFF2-40B4-BE49-F238E27FC236}">
                      <a16:creationId xmlns:a16="http://schemas.microsoft.com/office/drawing/2014/main" id="{01DA757C-ED1C-4DF9-B4D7-19F32FC59D4D}"/>
                    </a:ext>
                  </a:extLst>
                </p:cNvPr>
                <p:cNvSpPr/>
                <p:nvPr/>
              </p:nvSpPr>
              <p:spPr>
                <a:xfrm>
                  <a:off x="3822024" y="40497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16" name="Rounded Rectangle 118">
                  <a:extLst>
                    <a:ext uri="{FF2B5EF4-FFF2-40B4-BE49-F238E27FC236}">
                      <a16:creationId xmlns:a16="http://schemas.microsoft.com/office/drawing/2014/main" id="{F7BD23F2-C1D4-4F15-8795-6340DE920930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8626F264-5BB1-45FC-8FA7-269DCDF843E5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62" name="Left Bracket 61">
                <a:extLst>
                  <a:ext uri="{FF2B5EF4-FFF2-40B4-BE49-F238E27FC236}">
                    <a16:creationId xmlns:a16="http://schemas.microsoft.com/office/drawing/2014/main" id="{DE53E18D-0B96-4532-AD29-01A264C0F770}"/>
                  </a:ext>
                </a:extLst>
              </p:cNvPr>
              <p:cNvSpPr/>
              <p:nvPr/>
            </p:nvSpPr>
            <p:spPr>
              <a:xfrm rot="10800000">
                <a:off x="7183408" y="3529390"/>
                <a:ext cx="79504" cy="129008"/>
              </a:xfrm>
              <a:prstGeom prst="leftBracket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Left Bracket 62">
                <a:extLst>
                  <a:ext uri="{FF2B5EF4-FFF2-40B4-BE49-F238E27FC236}">
                    <a16:creationId xmlns:a16="http://schemas.microsoft.com/office/drawing/2014/main" id="{F10B3A41-4E64-410C-8BBF-A05EFF36AC0E}"/>
                  </a:ext>
                </a:extLst>
              </p:cNvPr>
              <p:cNvSpPr/>
              <p:nvPr/>
            </p:nvSpPr>
            <p:spPr>
              <a:xfrm>
                <a:off x="7714185" y="3521414"/>
                <a:ext cx="79504" cy="129008"/>
              </a:xfrm>
              <a:prstGeom prst="leftBracket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95E4E8A4-F408-4E48-8C51-E31307112A96}"/>
                  </a:ext>
                </a:extLst>
              </p:cNvPr>
              <p:cNvSpPr/>
              <p:nvPr/>
            </p:nvSpPr>
            <p:spPr>
              <a:xfrm>
                <a:off x="7509018" y="4476418"/>
                <a:ext cx="339140" cy="192029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1590187-AB4A-472F-9284-0CBFE4F02FAE}"/>
                  </a:ext>
                </a:extLst>
              </p:cNvPr>
              <p:cNvSpPr/>
              <p:nvPr/>
            </p:nvSpPr>
            <p:spPr>
              <a:xfrm>
                <a:off x="7511142" y="4152546"/>
                <a:ext cx="253195" cy="220732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73" name="Triangle 139">
                <a:extLst>
                  <a:ext uri="{FF2B5EF4-FFF2-40B4-BE49-F238E27FC236}">
                    <a16:creationId xmlns:a16="http://schemas.microsoft.com/office/drawing/2014/main" id="{11DD09FD-58F0-409B-A725-F24E42AE7EA3}"/>
                  </a:ext>
                </a:extLst>
              </p:cNvPr>
              <p:cNvSpPr/>
              <p:nvPr/>
            </p:nvSpPr>
            <p:spPr>
              <a:xfrm rot="16200000" flipV="1">
                <a:off x="6193193" y="236591"/>
                <a:ext cx="728141" cy="680125"/>
              </a:xfrm>
              <a:prstGeom prst="triangl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99485C5-3241-4005-B315-630BFEDC5F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8508" y="579112"/>
                <a:ext cx="189298" cy="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46D50970-2FEC-45E8-8040-10D09D2EE2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17806" y="215041"/>
                <a:ext cx="0" cy="3640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3B81D23-64A4-4F53-9F90-3D6E2D54B8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17806" y="214817"/>
                <a:ext cx="753299" cy="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6CDCB445-2ED6-4E45-AB18-6CC08ADD0D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63567" y="576126"/>
                <a:ext cx="189298" cy="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2CE201D3-16F7-49C2-BBBB-0DE1F3F770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63573" y="215040"/>
                <a:ext cx="0" cy="3640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2943B00-C904-4172-A047-26CC92565ED4}"/>
                  </a:ext>
                </a:extLst>
              </p:cNvPr>
              <p:cNvSpPr/>
              <p:nvPr/>
            </p:nvSpPr>
            <p:spPr>
              <a:xfrm>
                <a:off x="7197457" y="206434"/>
                <a:ext cx="786932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/>
                  <a:t>50 MW </a:t>
                </a:r>
              </a:p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900" dirty="0">
                    <a:latin typeface="Symbol" pitchFamily="2" charset="2"/>
                  </a:rPr>
                  <a:t> m</a:t>
                </a:r>
                <a:r>
                  <a:rPr lang="en-US" sz="900" dirty="0"/>
                  <a:t>s, 4-10Hz</a:t>
                </a:r>
              </a:p>
              <a:p>
                <a:pPr algn="ctr"/>
                <a:r>
                  <a:rPr lang="en-US" sz="900" dirty="0"/>
                  <a:t>C-band**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D97FD231-0BAC-450C-BFF6-7F1B1FBC94E0}"/>
                  </a:ext>
                </a:extLst>
              </p:cNvPr>
              <p:cNvSpPr/>
              <p:nvPr/>
            </p:nvSpPr>
            <p:spPr>
              <a:xfrm rot="5400000">
                <a:off x="7755060" y="1208113"/>
                <a:ext cx="169261" cy="27645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CD4A13A0-DE3B-4282-ABCE-191F0C81EB32}"/>
                  </a:ext>
                </a:extLst>
              </p:cNvPr>
              <p:cNvGrpSpPr/>
              <p:nvPr/>
            </p:nvGrpSpPr>
            <p:grpSpPr>
              <a:xfrm>
                <a:off x="6781020" y="955060"/>
                <a:ext cx="719531" cy="607974"/>
                <a:chOff x="3401065" y="4049742"/>
                <a:chExt cx="1037652" cy="876773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0725A0AC-3544-4631-B10B-A8FED7F91855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99" name="Rounded Rectangle 162">
                  <a:extLst>
                    <a:ext uri="{FF2B5EF4-FFF2-40B4-BE49-F238E27FC236}">
                      <a16:creationId xmlns:a16="http://schemas.microsoft.com/office/drawing/2014/main" id="{8426A4C1-086A-420D-9000-3259C31FB6F8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00" name="Rounded Rectangle 163">
                  <a:extLst>
                    <a:ext uri="{FF2B5EF4-FFF2-40B4-BE49-F238E27FC236}">
                      <a16:creationId xmlns:a16="http://schemas.microsoft.com/office/drawing/2014/main" id="{2E8D402D-3ADC-4FEA-A155-62B642602F8B}"/>
                    </a:ext>
                  </a:extLst>
                </p:cNvPr>
                <p:cNvSpPr/>
                <p:nvPr/>
              </p:nvSpPr>
              <p:spPr>
                <a:xfrm>
                  <a:off x="3822024" y="40497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01" name="Rounded Rectangle 164">
                  <a:extLst>
                    <a:ext uri="{FF2B5EF4-FFF2-40B4-BE49-F238E27FC236}">
                      <a16:creationId xmlns:a16="http://schemas.microsoft.com/office/drawing/2014/main" id="{5FEB68B8-CB16-4475-86CA-79B43605BBB7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E402FEF7-0D44-4B4D-8785-3800E5F352A1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91" name="Triangle 166">
                <a:extLst>
                  <a:ext uri="{FF2B5EF4-FFF2-40B4-BE49-F238E27FC236}">
                    <a16:creationId xmlns:a16="http://schemas.microsoft.com/office/drawing/2014/main" id="{FF8B9830-E1B9-4847-A801-04EB8E16925A}"/>
                  </a:ext>
                </a:extLst>
              </p:cNvPr>
              <p:cNvSpPr/>
              <p:nvPr/>
            </p:nvSpPr>
            <p:spPr>
              <a:xfrm flipH="1">
                <a:off x="7977918" y="727211"/>
                <a:ext cx="1027672" cy="698500"/>
              </a:xfrm>
              <a:prstGeom prst="triangl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0"/>
                  <a:t>load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C2D9EF80-6788-4BB7-A4BF-CD2784450409}"/>
                  </a:ext>
                </a:extLst>
              </p:cNvPr>
              <p:cNvSpPr txBox="1"/>
              <p:nvPr/>
            </p:nvSpPr>
            <p:spPr>
              <a:xfrm>
                <a:off x="7639456" y="1411911"/>
                <a:ext cx="79701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WG switch</a:t>
                </a:r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D75A510C-4D1C-4FBF-B29C-801F7FA1BB73}"/>
                  </a:ext>
                </a:extLst>
              </p:cNvPr>
              <p:cNvCxnSpPr>
                <a:cxnSpLocks/>
                <a:endCxn id="89" idx="3"/>
              </p:cNvCxnSpPr>
              <p:nvPr/>
            </p:nvCxnSpPr>
            <p:spPr>
              <a:xfrm>
                <a:off x="7680229" y="1277858"/>
                <a:ext cx="159462" cy="153113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383C9F0D-472A-4105-A6AC-67EE28AD188C}"/>
                  </a:ext>
                </a:extLst>
              </p:cNvPr>
              <p:cNvCxnSpPr>
                <a:cxnSpLocks/>
                <a:stCxn id="79" idx="2"/>
              </p:cNvCxnSpPr>
              <p:nvPr/>
            </p:nvCxnSpPr>
            <p:spPr>
              <a:xfrm>
                <a:off x="7590923" y="714265"/>
                <a:ext cx="0" cy="16520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E521B9E0-A940-4F77-94D9-A7770D153FB6}"/>
                  </a:ext>
                </a:extLst>
              </p:cNvPr>
              <p:cNvSpPr txBox="1"/>
              <p:nvPr/>
            </p:nvSpPr>
            <p:spPr>
              <a:xfrm>
                <a:off x="8995011" y="694839"/>
                <a:ext cx="102767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Modulators SAT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3FD31D18-78A2-4F7F-9B64-CDAF887CE720}"/>
                  </a:ext>
                </a:extLst>
              </p:cNvPr>
              <p:cNvSpPr txBox="1"/>
              <p:nvPr/>
            </p:nvSpPr>
            <p:spPr>
              <a:xfrm>
                <a:off x="7749947" y="3459443"/>
                <a:ext cx="33214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DC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3EA548E-0EE0-49CD-B201-868AE2D241A3}"/>
                  </a:ext>
                </a:extLst>
              </p:cNvPr>
              <p:cNvSpPr txBox="1"/>
              <p:nvPr/>
            </p:nvSpPr>
            <p:spPr>
              <a:xfrm>
                <a:off x="6898300" y="3459443"/>
                <a:ext cx="33214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DC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FCDB7626-5264-4D1C-BE37-94E272A2FC16}"/>
                  </a:ext>
                </a:extLst>
              </p:cNvPr>
              <p:cNvSpPr txBox="1"/>
              <p:nvPr/>
            </p:nvSpPr>
            <p:spPr>
              <a:xfrm>
                <a:off x="7456105" y="4465186"/>
                <a:ext cx="42351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800" b="1" dirty="0"/>
                  <a:t>Atten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14EAE11A-133B-4F0A-B53F-74305BCBEE31}"/>
                  </a:ext>
                </a:extLst>
              </p:cNvPr>
              <p:cNvSpPr txBox="1"/>
              <p:nvPr/>
            </p:nvSpPr>
            <p:spPr>
              <a:xfrm>
                <a:off x="7322141" y="4097959"/>
                <a:ext cx="6346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b="1" dirty="0"/>
                  <a:t>Ph. </a:t>
                </a:r>
              </a:p>
              <a:p>
                <a:pPr algn="ctr"/>
                <a:r>
                  <a:rPr lang="en-GB" sz="800" b="1" dirty="0"/>
                  <a:t>Shift.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0AD71D38-73CD-48A8-A6AE-F74C02747244}"/>
                  </a:ext>
                </a:extLst>
              </p:cNvPr>
              <p:cNvSpPr txBox="1"/>
              <p:nvPr/>
            </p:nvSpPr>
            <p:spPr>
              <a:xfrm>
                <a:off x="5278854" y="6223952"/>
                <a:ext cx="13843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C3 1m struct</a:t>
                </a:r>
              </a:p>
            </p:txBody>
          </p: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689E044F-40B0-456C-9BE7-A6379034E774}"/>
                  </a:ext>
                </a:extLst>
              </p:cNvPr>
              <p:cNvGrpSpPr/>
              <p:nvPr/>
            </p:nvGrpSpPr>
            <p:grpSpPr>
              <a:xfrm flipH="1">
                <a:off x="9005590" y="957220"/>
                <a:ext cx="797013" cy="607974"/>
                <a:chOff x="3401065" y="4049742"/>
                <a:chExt cx="1037652" cy="876773"/>
              </a:xfrm>
            </p:grpSpPr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87378A81-4532-4F86-9CCD-93E9E99CB9C2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96" name="Rounded Rectangle 162">
                  <a:extLst>
                    <a:ext uri="{FF2B5EF4-FFF2-40B4-BE49-F238E27FC236}">
                      <a16:creationId xmlns:a16="http://schemas.microsoft.com/office/drawing/2014/main" id="{0C7EA99C-9820-497E-B5DB-F8A4D30A3747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97" name="Rounded Rectangle 163">
                  <a:extLst>
                    <a:ext uri="{FF2B5EF4-FFF2-40B4-BE49-F238E27FC236}">
                      <a16:creationId xmlns:a16="http://schemas.microsoft.com/office/drawing/2014/main" id="{F0B77096-1F8C-49AD-813E-6F848C5B9562}"/>
                    </a:ext>
                  </a:extLst>
                </p:cNvPr>
                <p:cNvSpPr/>
                <p:nvPr/>
              </p:nvSpPr>
              <p:spPr>
                <a:xfrm>
                  <a:off x="3822024" y="40497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98" name="Rounded Rectangle 164">
                  <a:extLst>
                    <a:ext uri="{FF2B5EF4-FFF2-40B4-BE49-F238E27FC236}">
                      <a16:creationId xmlns:a16="http://schemas.microsoft.com/office/drawing/2014/main" id="{6FDB093B-1C81-4BC5-B9ED-084D1546992E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7016B5EE-4C95-498E-972B-BDCC80A20B1B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D0C6AEB2-5863-47EE-93A4-8011FC2BD4D3}"/>
                  </a:ext>
                </a:extLst>
              </p:cNvPr>
              <p:cNvSpPr/>
              <p:nvPr/>
            </p:nvSpPr>
            <p:spPr>
              <a:xfrm>
                <a:off x="7128850" y="4474856"/>
                <a:ext cx="339140" cy="192029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400" dirty="0"/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1DFAF3CB-B9AA-4459-A368-BD177B666C3B}"/>
                  </a:ext>
                </a:extLst>
              </p:cNvPr>
              <p:cNvSpPr txBox="1"/>
              <p:nvPr/>
            </p:nvSpPr>
            <p:spPr>
              <a:xfrm>
                <a:off x="7082662" y="4462894"/>
                <a:ext cx="42351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b="1" dirty="0"/>
                  <a:t>Atten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D5FF2E4F-505B-4D1D-9D75-EF3D350E29DD}"/>
                  </a:ext>
                </a:extLst>
              </p:cNvPr>
              <p:cNvSpPr txBox="1"/>
              <p:nvPr/>
            </p:nvSpPr>
            <p:spPr>
              <a:xfrm>
                <a:off x="7972268" y="274448"/>
                <a:ext cx="217079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/>
                  <a:t>** Only 25MW</a:t>
                </a:r>
                <a:r>
                  <a:rPr lang="en-US" sz="1000" dirty="0"/>
                  <a:t> needed for COLD</a:t>
                </a:r>
                <a:endParaRPr lang="en-GB" sz="1000" dirty="0"/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3B00B3D2-937E-466E-B60A-16F87FD3A343}"/>
                  </a:ext>
                </a:extLst>
              </p:cNvPr>
              <p:cNvSpPr txBox="1"/>
              <p:nvPr/>
            </p:nvSpPr>
            <p:spPr>
              <a:xfrm>
                <a:off x="7765779" y="1656294"/>
                <a:ext cx="92204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Vacuum Valve</a:t>
                </a:r>
              </a:p>
            </p:txBody>
          </p: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23EEB800-A31A-41C0-BB8A-01C0A1ED2F83}"/>
                  </a:ext>
                </a:extLst>
              </p:cNvPr>
              <p:cNvGrpSpPr/>
              <p:nvPr/>
            </p:nvGrpSpPr>
            <p:grpSpPr>
              <a:xfrm rot="5400000">
                <a:off x="7479309" y="1608644"/>
                <a:ext cx="279038" cy="332142"/>
                <a:chOff x="4231293" y="3130108"/>
                <a:chExt cx="159098" cy="371523"/>
              </a:xfrm>
            </p:grpSpPr>
            <p:sp>
              <p:nvSpPr>
                <p:cNvPr id="176" name="Isosceles Triangle 175">
                  <a:extLst>
                    <a:ext uri="{FF2B5EF4-FFF2-40B4-BE49-F238E27FC236}">
                      <a16:creationId xmlns:a16="http://schemas.microsoft.com/office/drawing/2014/main" id="{136A349E-49F4-4466-A4D6-7DEC4BF30E66}"/>
                    </a:ext>
                  </a:extLst>
                </p:cNvPr>
                <p:cNvSpPr/>
                <p:nvPr/>
              </p:nvSpPr>
              <p:spPr>
                <a:xfrm>
                  <a:off x="4232338" y="3314167"/>
                  <a:ext cx="158053" cy="187464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7" name="Isosceles Triangle 176">
                  <a:extLst>
                    <a:ext uri="{FF2B5EF4-FFF2-40B4-BE49-F238E27FC236}">
                      <a16:creationId xmlns:a16="http://schemas.microsoft.com/office/drawing/2014/main" id="{E8C6FCB3-A11D-4FA8-842F-CCAAB3A78AB9}"/>
                    </a:ext>
                  </a:extLst>
                </p:cNvPr>
                <p:cNvSpPr/>
                <p:nvPr/>
              </p:nvSpPr>
              <p:spPr>
                <a:xfrm rot="10800000">
                  <a:off x="4231293" y="3130108"/>
                  <a:ext cx="158053" cy="187464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05E998CE-EDE2-4514-91B7-64BBC02865A1}"/>
                  </a:ext>
                </a:extLst>
              </p:cNvPr>
              <p:cNvSpPr txBox="1"/>
              <p:nvPr/>
            </p:nvSpPr>
            <p:spPr>
              <a:xfrm>
                <a:off x="6477065" y="1681358"/>
                <a:ext cx="92204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Vacuum Valve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731F3D2D-CF24-44EA-8179-84C64EBB0963}"/>
                  </a:ext>
                </a:extLst>
              </p:cNvPr>
              <p:cNvSpPr/>
              <p:nvPr/>
            </p:nvSpPr>
            <p:spPr>
              <a:xfrm rot="10800000">
                <a:off x="7317675" y="2345917"/>
                <a:ext cx="118025" cy="4581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28FE8AEE-E90F-4356-899C-EF6AECA01EEA}"/>
                  </a:ext>
                </a:extLst>
              </p:cNvPr>
              <p:cNvSpPr/>
              <p:nvPr/>
            </p:nvSpPr>
            <p:spPr>
              <a:xfrm rot="13090774">
                <a:off x="7439674" y="2022697"/>
                <a:ext cx="153566" cy="41943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B028AEEC-DD76-4895-9031-6095B7A9CD4A}"/>
                  </a:ext>
                </a:extLst>
              </p:cNvPr>
              <p:cNvSpPr txBox="1"/>
              <p:nvPr/>
            </p:nvSpPr>
            <p:spPr>
              <a:xfrm>
                <a:off x="7651017" y="2085332"/>
                <a:ext cx="936475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Planar hybrid</a:t>
                </a:r>
              </a:p>
            </p:txBody>
          </p: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42278F11-549A-4275-B3DE-A8F08F7FB5DC}"/>
                  </a:ext>
                </a:extLst>
              </p:cNvPr>
              <p:cNvGrpSpPr/>
              <p:nvPr/>
            </p:nvGrpSpPr>
            <p:grpSpPr>
              <a:xfrm>
                <a:off x="5742294" y="2651528"/>
                <a:ext cx="775900" cy="589851"/>
                <a:chOff x="8122944" y="2201542"/>
                <a:chExt cx="1037655" cy="876773"/>
              </a:xfrm>
            </p:grpSpPr>
            <p:sp>
              <p:nvSpPr>
                <p:cNvPr id="186" name="Rectangle 185">
                  <a:extLst>
                    <a:ext uri="{FF2B5EF4-FFF2-40B4-BE49-F238E27FC236}">
                      <a16:creationId xmlns:a16="http://schemas.microsoft.com/office/drawing/2014/main" id="{C83A29EC-EBCC-4C90-BE2D-386AB4205977}"/>
                    </a:ext>
                  </a:extLst>
                </p:cNvPr>
                <p:cNvSpPr/>
                <p:nvPr/>
              </p:nvSpPr>
              <p:spPr>
                <a:xfrm>
                  <a:off x="8209577" y="2593903"/>
                  <a:ext cx="951022" cy="100113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70">
                  <a:extLst>
                    <a:ext uri="{FF2B5EF4-FFF2-40B4-BE49-F238E27FC236}">
                      <a16:creationId xmlns:a16="http://schemas.microsoft.com/office/drawing/2014/main" id="{9AE3599D-1E0E-4C00-822D-9669299711AC}"/>
                    </a:ext>
                  </a:extLst>
                </p:cNvPr>
                <p:cNvSpPr/>
                <p:nvPr/>
              </p:nvSpPr>
              <p:spPr>
                <a:xfrm>
                  <a:off x="8122944" y="23971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/>
                </a:p>
              </p:txBody>
            </p:sp>
            <p:sp>
              <p:nvSpPr>
                <p:cNvPr id="200" name="Rounded Rectangle 71">
                  <a:extLst>
                    <a:ext uri="{FF2B5EF4-FFF2-40B4-BE49-F238E27FC236}">
                      <a16:creationId xmlns:a16="http://schemas.microsoft.com/office/drawing/2014/main" id="{D123771E-FB18-4A63-A40E-4D6760B87B63}"/>
                    </a:ext>
                  </a:extLst>
                </p:cNvPr>
                <p:cNvSpPr/>
                <p:nvPr/>
              </p:nvSpPr>
              <p:spPr>
                <a:xfrm>
                  <a:off x="8543906" y="2201542"/>
                  <a:ext cx="385750" cy="25981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600" dirty="0"/>
                </a:p>
              </p:txBody>
            </p:sp>
            <p:sp>
              <p:nvSpPr>
                <p:cNvPr id="201" name="Rounded Rectangle 72">
                  <a:extLst>
                    <a:ext uri="{FF2B5EF4-FFF2-40B4-BE49-F238E27FC236}">
                      <a16:creationId xmlns:a16="http://schemas.microsoft.com/office/drawing/2014/main" id="{D08054D0-4544-454F-919E-3ECA905B8F62}"/>
                    </a:ext>
                  </a:extLst>
                </p:cNvPr>
                <p:cNvSpPr/>
                <p:nvPr/>
              </p:nvSpPr>
              <p:spPr>
                <a:xfrm>
                  <a:off x="8550298" y="2818499"/>
                  <a:ext cx="385750" cy="25981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BBAD02DF-1B0D-4AC4-9309-4191D7C2A01D}"/>
                    </a:ext>
                  </a:extLst>
                </p:cNvPr>
                <p:cNvSpPr/>
                <p:nvPr/>
              </p:nvSpPr>
              <p:spPr>
                <a:xfrm rot="16200000">
                  <a:off x="8513236" y="2608276"/>
                  <a:ext cx="470658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686FE9A5-8E1D-42B5-9126-5BA8F539A92A}"/>
                  </a:ext>
                </a:extLst>
              </p:cNvPr>
              <p:cNvSpPr/>
              <p:nvPr/>
            </p:nvSpPr>
            <p:spPr>
              <a:xfrm rot="13089814">
                <a:off x="7177404" y="2683563"/>
                <a:ext cx="153566" cy="41943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DCBC6227-FAEA-44FB-9E62-E04FB44C8DEE}"/>
                  </a:ext>
                </a:extLst>
              </p:cNvPr>
              <p:cNvSpPr/>
              <p:nvPr/>
            </p:nvSpPr>
            <p:spPr>
              <a:xfrm rot="18677283">
                <a:off x="7186552" y="2876200"/>
                <a:ext cx="153566" cy="41943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850E938D-FC45-42DA-8E17-C1C7DF63DA16}"/>
                  </a:ext>
                </a:extLst>
              </p:cNvPr>
              <p:cNvGrpSpPr/>
              <p:nvPr/>
            </p:nvGrpSpPr>
            <p:grpSpPr>
              <a:xfrm>
                <a:off x="6500983" y="2623703"/>
                <a:ext cx="664212" cy="637442"/>
                <a:chOff x="9473390" y="2170963"/>
                <a:chExt cx="664212" cy="637442"/>
              </a:xfrm>
            </p:grpSpPr>
            <p:sp>
              <p:nvSpPr>
                <p:cNvPr id="207" name="Oval 206">
                  <a:extLst>
                    <a:ext uri="{FF2B5EF4-FFF2-40B4-BE49-F238E27FC236}">
                      <a16:creationId xmlns:a16="http://schemas.microsoft.com/office/drawing/2014/main" id="{362B379E-5990-4755-8CD7-C2DAD0E6E371}"/>
                    </a:ext>
                  </a:extLst>
                </p:cNvPr>
                <p:cNvSpPr/>
                <p:nvPr/>
              </p:nvSpPr>
              <p:spPr>
                <a:xfrm>
                  <a:off x="9473390" y="2170963"/>
                  <a:ext cx="664212" cy="637442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n-US" sz="700" dirty="0"/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CB876FC5-61EA-4C99-AF30-F6890EA4121A}"/>
                    </a:ext>
                  </a:extLst>
                </p:cNvPr>
                <p:cNvSpPr txBox="1"/>
                <p:nvPr/>
              </p:nvSpPr>
              <p:spPr>
                <a:xfrm>
                  <a:off x="9550615" y="2348321"/>
                  <a:ext cx="52413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chemeClr val="bg1"/>
                      </a:solidFill>
                    </a:rPr>
                    <a:t>BOC</a:t>
                  </a:r>
                </a:p>
              </p:txBody>
            </p:sp>
          </p:grp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49026814-08E4-4FF0-A7AF-21013F3D9D55}"/>
                  </a:ext>
                </a:extLst>
              </p:cNvPr>
              <p:cNvSpPr/>
              <p:nvPr/>
            </p:nvSpPr>
            <p:spPr>
              <a:xfrm rot="10800000">
                <a:off x="7583537" y="2340489"/>
                <a:ext cx="134960" cy="4384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D55EDCCE-DD61-4520-82A4-593F2AFB4C45}"/>
                  </a:ext>
                </a:extLst>
              </p:cNvPr>
              <p:cNvGrpSpPr/>
              <p:nvPr/>
            </p:nvGrpSpPr>
            <p:grpSpPr>
              <a:xfrm flipH="1">
                <a:off x="8511294" y="2581464"/>
                <a:ext cx="741874" cy="635059"/>
                <a:chOff x="8040637" y="2201542"/>
                <a:chExt cx="1037652" cy="876773"/>
              </a:xfrm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C75CACD6-7786-45C4-9663-AC7800177A22}"/>
                    </a:ext>
                  </a:extLst>
                </p:cNvPr>
                <p:cNvSpPr/>
                <p:nvPr/>
              </p:nvSpPr>
              <p:spPr>
                <a:xfrm>
                  <a:off x="8127266" y="25939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70">
                  <a:extLst>
                    <a:ext uri="{FF2B5EF4-FFF2-40B4-BE49-F238E27FC236}">
                      <a16:creationId xmlns:a16="http://schemas.microsoft.com/office/drawing/2014/main" id="{7B7E74F7-C083-4C92-87CB-4F1DA21CF4DC}"/>
                    </a:ext>
                  </a:extLst>
                </p:cNvPr>
                <p:cNvSpPr/>
                <p:nvPr/>
              </p:nvSpPr>
              <p:spPr>
                <a:xfrm>
                  <a:off x="8040637" y="23971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50" dirty="0"/>
                </a:p>
              </p:txBody>
            </p:sp>
            <p:sp>
              <p:nvSpPr>
                <p:cNvPr id="34" name="Rounded Rectangle 71">
                  <a:extLst>
                    <a:ext uri="{FF2B5EF4-FFF2-40B4-BE49-F238E27FC236}">
                      <a16:creationId xmlns:a16="http://schemas.microsoft.com/office/drawing/2014/main" id="{8F3C883B-1B2C-491B-85CE-173539F99E0F}"/>
                    </a:ext>
                  </a:extLst>
                </p:cNvPr>
                <p:cNvSpPr/>
                <p:nvPr/>
              </p:nvSpPr>
              <p:spPr>
                <a:xfrm>
                  <a:off x="8461596" y="22015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600" dirty="0"/>
                </a:p>
              </p:txBody>
            </p:sp>
            <p:sp>
              <p:nvSpPr>
                <p:cNvPr id="35" name="Rounded Rectangle 72">
                  <a:extLst>
                    <a:ext uri="{FF2B5EF4-FFF2-40B4-BE49-F238E27FC236}">
                      <a16:creationId xmlns:a16="http://schemas.microsoft.com/office/drawing/2014/main" id="{00C6FC8E-E9E1-4B07-ADE4-09163CCDE288}"/>
                    </a:ext>
                  </a:extLst>
                </p:cNvPr>
                <p:cNvSpPr/>
                <p:nvPr/>
              </p:nvSpPr>
              <p:spPr>
                <a:xfrm>
                  <a:off x="8467988" y="28184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00" dirty="0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5405CB5-AB59-425F-82D9-71EB2C411A56}"/>
                    </a:ext>
                  </a:extLst>
                </p:cNvPr>
                <p:cNvSpPr/>
                <p:nvPr/>
              </p:nvSpPr>
              <p:spPr>
                <a:xfrm rot="16200000">
                  <a:off x="8430925" y="26082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9310F42-34B4-4FE4-B287-B7B146900415}"/>
                  </a:ext>
                </a:extLst>
              </p:cNvPr>
              <p:cNvSpPr/>
              <p:nvPr/>
            </p:nvSpPr>
            <p:spPr>
              <a:xfrm rot="8200144">
                <a:off x="7695592" y="2638813"/>
                <a:ext cx="159240" cy="424657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6E22A34-7A03-41B9-BB9C-CE91BDFE300B}"/>
                  </a:ext>
                </a:extLst>
              </p:cNvPr>
              <p:cNvSpPr/>
              <p:nvPr/>
            </p:nvSpPr>
            <p:spPr>
              <a:xfrm rot="13787613">
                <a:off x="7649653" y="2878672"/>
                <a:ext cx="165336" cy="41943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00BD5E16-4C8F-4EA7-8E29-74D410495B3F}"/>
                  </a:ext>
                </a:extLst>
              </p:cNvPr>
              <p:cNvGrpSpPr/>
              <p:nvPr/>
            </p:nvGrpSpPr>
            <p:grpSpPr>
              <a:xfrm>
                <a:off x="7855774" y="2557568"/>
                <a:ext cx="664212" cy="686298"/>
                <a:chOff x="9411845" y="2170963"/>
                <a:chExt cx="664212" cy="637442"/>
              </a:xfrm>
            </p:grpSpPr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3E9C52A4-BE1E-4862-A947-94B94958A546}"/>
                    </a:ext>
                  </a:extLst>
                </p:cNvPr>
                <p:cNvSpPr/>
                <p:nvPr/>
              </p:nvSpPr>
              <p:spPr>
                <a:xfrm>
                  <a:off x="9411845" y="2170963"/>
                  <a:ext cx="664212" cy="637442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n-US" sz="700" dirty="0"/>
                </a:p>
              </p:txBody>
            </p:sp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AC41766E-46A0-4E11-AFAB-C498E7C09D06}"/>
                    </a:ext>
                  </a:extLst>
                </p:cNvPr>
                <p:cNvSpPr txBox="1"/>
                <p:nvPr/>
              </p:nvSpPr>
              <p:spPr>
                <a:xfrm>
                  <a:off x="9489070" y="2348321"/>
                  <a:ext cx="52413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b="1" dirty="0">
                      <a:solidFill>
                        <a:schemeClr val="bg1"/>
                      </a:solidFill>
                    </a:rPr>
                    <a:t>BOC</a:t>
                  </a:r>
                </a:p>
              </p:txBody>
            </p:sp>
          </p:grpSp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FCA72CE3-4F57-4EC0-BA6D-FC40DE322A2F}"/>
                  </a:ext>
                </a:extLst>
              </p:cNvPr>
              <p:cNvSpPr/>
              <p:nvPr/>
            </p:nvSpPr>
            <p:spPr>
              <a:xfrm rot="5400000">
                <a:off x="7161344" y="1911005"/>
                <a:ext cx="158403" cy="376588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8E91E989-E260-4B8B-A845-3C4A9F87F1AB}"/>
                  </a:ext>
                </a:extLst>
              </p:cNvPr>
              <p:cNvSpPr/>
              <p:nvPr/>
            </p:nvSpPr>
            <p:spPr>
              <a:xfrm rot="8200144">
                <a:off x="7446822" y="2013524"/>
                <a:ext cx="146993" cy="42178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217" name="Group 216">
                <a:extLst>
                  <a:ext uri="{FF2B5EF4-FFF2-40B4-BE49-F238E27FC236}">
                    <a16:creationId xmlns:a16="http://schemas.microsoft.com/office/drawing/2014/main" id="{B7D025AE-DCD6-43D3-964E-82168AD9DC07}"/>
                  </a:ext>
                </a:extLst>
              </p:cNvPr>
              <p:cNvGrpSpPr/>
              <p:nvPr/>
            </p:nvGrpSpPr>
            <p:grpSpPr>
              <a:xfrm rot="10800000">
                <a:off x="7047959" y="1940322"/>
                <a:ext cx="279038" cy="332152"/>
                <a:chOff x="4231293" y="3130098"/>
                <a:chExt cx="159098" cy="371533"/>
              </a:xfrm>
            </p:grpSpPr>
            <p:sp>
              <p:nvSpPr>
                <p:cNvPr id="218" name="Isosceles Triangle 217">
                  <a:extLst>
                    <a:ext uri="{FF2B5EF4-FFF2-40B4-BE49-F238E27FC236}">
                      <a16:creationId xmlns:a16="http://schemas.microsoft.com/office/drawing/2014/main" id="{629C8C51-81E7-4B4F-B171-05656895CA9C}"/>
                    </a:ext>
                  </a:extLst>
                </p:cNvPr>
                <p:cNvSpPr/>
                <p:nvPr/>
              </p:nvSpPr>
              <p:spPr>
                <a:xfrm>
                  <a:off x="4232338" y="3314167"/>
                  <a:ext cx="158053" cy="187464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9" name="Isosceles Triangle 218">
                  <a:extLst>
                    <a:ext uri="{FF2B5EF4-FFF2-40B4-BE49-F238E27FC236}">
                      <a16:creationId xmlns:a16="http://schemas.microsoft.com/office/drawing/2014/main" id="{8634F82F-E9D0-4372-9BDD-09C9D1201277}"/>
                    </a:ext>
                  </a:extLst>
                </p:cNvPr>
                <p:cNvSpPr/>
                <p:nvPr/>
              </p:nvSpPr>
              <p:spPr>
                <a:xfrm rot="10800000">
                  <a:off x="4231293" y="3130098"/>
                  <a:ext cx="158053" cy="187464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F2C7CB0-2DA2-42C1-BFBE-4ABB1A6EAF57}"/>
                </a:ext>
              </a:extLst>
            </p:cNvPr>
            <p:cNvGrpSpPr/>
            <p:nvPr/>
          </p:nvGrpSpPr>
          <p:grpSpPr>
            <a:xfrm>
              <a:off x="215479" y="1114165"/>
              <a:ext cx="4646348" cy="5547431"/>
              <a:chOff x="215479" y="1114165"/>
              <a:chExt cx="4646348" cy="5547431"/>
            </a:xfrm>
          </p:grpSpPr>
          <p:sp>
            <p:nvSpPr>
              <p:cNvPr id="21" name="Triangle 34">
                <a:extLst>
                  <a:ext uri="{FF2B5EF4-FFF2-40B4-BE49-F238E27FC236}">
                    <a16:creationId xmlns:a16="http://schemas.microsoft.com/office/drawing/2014/main" id="{A0E3C8E7-3572-464F-8C00-1FECD00083F5}"/>
                  </a:ext>
                </a:extLst>
              </p:cNvPr>
              <p:cNvSpPr/>
              <p:nvPr/>
            </p:nvSpPr>
            <p:spPr>
              <a:xfrm>
                <a:off x="944350" y="3009707"/>
                <a:ext cx="977900" cy="698500"/>
              </a:xfrm>
              <a:prstGeom prst="triangl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/>
                  <a:t>load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77572C5-1A97-4FE3-8A29-FD2DDF446C19}"/>
                  </a:ext>
                </a:extLst>
              </p:cNvPr>
              <p:cNvSpPr/>
              <p:nvPr/>
            </p:nvSpPr>
            <p:spPr>
              <a:xfrm rot="10800000">
                <a:off x="1931057" y="3550819"/>
                <a:ext cx="406400" cy="1651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24" name="Triangle 41">
                <a:extLst>
                  <a:ext uri="{FF2B5EF4-FFF2-40B4-BE49-F238E27FC236}">
                    <a16:creationId xmlns:a16="http://schemas.microsoft.com/office/drawing/2014/main" id="{BEFF98D3-0023-43BD-B69F-E5353F203056}"/>
                  </a:ext>
                </a:extLst>
              </p:cNvPr>
              <p:cNvSpPr/>
              <p:nvPr/>
            </p:nvSpPr>
            <p:spPr>
              <a:xfrm rot="16200000" flipV="1">
                <a:off x="1141914" y="1181686"/>
                <a:ext cx="728141" cy="680125"/>
              </a:xfrm>
              <a:prstGeom prst="triangl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CAE50C8-B854-41C7-86AF-B787B1790CBC}"/>
                  </a:ext>
                </a:extLst>
              </p:cNvPr>
              <p:cNvSpPr txBox="1"/>
              <p:nvPr/>
            </p:nvSpPr>
            <p:spPr>
              <a:xfrm>
                <a:off x="2014279" y="6292264"/>
                <a:ext cx="697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GUN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6C48FC8-DF4B-4746-B34F-F683A8E7B322}"/>
                  </a:ext>
                </a:extLst>
              </p:cNvPr>
              <p:cNvSpPr txBox="1"/>
              <p:nvPr/>
            </p:nvSpPr>
            <p:spPr>
              <a:xfrm>
                <a:off x="2600059" y="3524581"/>
                <a:ext cx="1178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/>
                  <a:t>Isolator </a:t>
                </a:r>
                <a:r>
                  <a:rPr lang="en-US" sz="1050" b="1" dirty="0">
                    <a:solidFill>
                      <a:srgbClr val="FF0000"/>
                    </a:solidFill>
                  </a:rPr>
                  <a:t>under SF6</a:t>
                </a: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690FDF5E-FFBD-494E-884E-9DAD963F664A}"/>
                  </a:ext>
                </a:extLst>
              </p:cNvPr>
              <p:cNvGrpSpPr/>
              <p:nvPr/>
            </p:nvGrpSpPr>
            <p:grpSpPr>
              <a:xfrm>
                <a:off x="1286789" y="5356039"/>
                <a:ext cx="1037652" cy="876773"/>
                <a:chOff x="2336963" y="2648495"/>
                <a:chExt cx="1037652" cy="876773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E0341343-6FF4-4867-B6C9-5476717BA9A6}"/>
                    </a:ext>
                  </a:extLst>
                </p:cNvPr>
                <p:cNvSpPr/>
                <p:nvPr/>
              </p:nvSpPr>
              <p:spPr>
                <a:xfrm>
                  <a:off x="2423592" y="3040857"/>
                  <a:ext cx="951023" cy="10011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ounded Rectangle 56">
                  <a:extLst>
                    <a:ext uri="{FF2B5EF4-FFF2-40B4-BE49-F238E27FC236}">
                      <a16:creationId xmlns:a16="http://schemas.microsoft.com/office/drawing/2014/main" id="{4A10EF63-9E51-4BCE-AA4E-5D61D416E389}"/>
                    </a:ext>
                  </a:extLst>
                </p:cNvPr>
                <p:cNvSpPr/>
                <p:nvPr/>
              </p:nvSpPr>
              <p:spPr>
                <a:xfrm>
                  <a:off x="2336963" y="2844123"/>
                  <a:ext cx="360040" cy="496368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b="1" dirty="0"/>
                    <a:t>IP</a:t>
                  </a:r>
                </a:p>
              </p:txBody>
            </p:sp>
            <p:sp>
              <p:nvSpPr>
                <p:cNvPr id="135" name="Rounded Rectangle 57">
                  <a:extLst>
                    <a:ext uri="{FF2B5EF4-FFF2-40B4-BE49-F238E27FC236}">
                      <a16:creationId xmlns:a16="http://schemas.microsoft.com/office/drawing/2014/main" id="{6121AACC-B9BF-4B93-BE94-F9D55C4E0C80}"/>
                    </a:ext>
                  </a:extLst>
                </p:cNvPr>
                <p:cNvSpPr/>
                <p:nvPr/>
              </p:nvSpPr>
              <p:spPr>
                <a:xfrm>
                  <a:off x="2757922" y="2648495"/>
                  <a:ext cx="424256" cy="259817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b="1" dirty="0"/>
                    <a:t>pen</a:t>
                  </a:r>
                </a:p>
              </p:txBody>
            </p:sp>
            <p:sp>
              <p:nvSpPr>
                <p:cNvPr id="136" name="Rounded Rectangle 58">
                  <a:extLst>
                    <a:ext uri="{FF2B5EF4-FFF2-40B4-BE49-F238E27FC236}">
                      <a16:creationId xmlns:a16="http://schemas.microsoft.com/office/drawing/2014/main" id="{F7758199-92EB-4179-A67F-65EF79129953}"/>
                    </a:ext>
                  </a:extLst>
                </p:cNvPr>
                <p:cNvSpPr/>
                <p:nvPr/>
              </p:nvSpPr>
              <p:spPr>
                <a:xfrm>
                  <a:off x="2764314" y="3265451"/>
                  <a:ext cx="513946" cy="259817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b="1" dirty="0"/>
                    <a:t>valve</a:t>
                  </a:r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F282DD40-A1E4-4978-A092-3BB732D38776}"/>
                    </a:ext>
                  </a:extLst>
                </p:cNvPr>
                <p:cNvSpPr/>
                <p:nvPr/>
              </p:nvSpPr>
              <p:spPr>
                <a:xfrm rot="16200000">
                  <a:off x="2727251" y="3055230"/>
                  <a:ext cx="470657" cy="7415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78605818-2761-43A9-AD78-BC349ED69103}"/>
                  </a:ext>
                </a:extLst>
              </p:cNvPr>
              <p:cNvGrpSpPr/>
              <p:nvPr/>
            </p:nvGrpSpPr>
            <p:grpSpPr>
              <a:xfrm>
                <a:off x="215479" y="3042094"/>
                <a:ext cx="719531" cy="607974"/>
                <a:chOff x="3401065" y="4049742"/>
                <a:chExt cx="1037652" cy="876773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AB8A3DDC-D547-4360-94FC-548CDE3C98CE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09" name="Rounded Rectangle 122">
                  <a:extLst>
                    <a:ext uri="{FF2B5EF4-FFF2-40B4-BE49-F238E27FC236}">
                      <a16:creationId xmlns:a16="http://schemas.microsoft.com/office/drawing/2014/main" id="{F253AC22-E151-471B-9C6A-AECDB543C9F2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10" name="Rounded Rectangle 123">
                  <a:extLst>
                    <a:ext uri="{FF2B5EF4-FFF2-40B4-BE49-F238E27FC236}">
                      <a16:creationId xmlns:a16="http://schemas.microsoft.com/office/drawing/2014/main" id="{FC17EAF1-D134-4C91-9001-6C285A452B84}"/>
                    </a:ext>
                  </a:extLst>
                </p:cNvPr>
                <p:cNvSpPr/>
                <p:nvPr/>
              </p:nvSpPr>
              <p:spPr>
                <a:xfrm>
                  <a:off x="3822024" y="4049742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11" name="Rounded Rectangle 124">
                  <a:extLst>
                    <a:ext uri="{FF2B5EF4-FFF2-40B4-BE49-F238E27FC236}">
                      <a16:creationId xmlns:a16="http://schemas.microsoft.com/office/drawing/2014/main" id="{E0C5112D-2C1E-4F59-B0C6-9142A7FA896D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8BFB899F-B376-40F0-B79A-90B3ED411673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56" name="Left Bracket 55">
                <a:extLst>
                  <a:ext uri="{FF2B5EF4-FFF2-40B4-BE49-F238E27FC236}">
                    <a16:creationId xmlns:a16="http://schemas.microsoft.com/office/drawing/2014/main" id="{54D9EE5B-07DF-4EBA-9EB5-4E4D8B4DA864}"/>
                  </a:ext>
                </a:extLst>
              </p:cNvPr>
              <p:cNvSpPr/>
              <p:nvPr/>
            </p:nvSpPr>
            <p:spPr>
              <a:xfrm>
                <a:off x="2501178" y="4351476"/>
                <a:ext cx="79504" cy="129008"/>
              </a:xfrm>
              <a:prstGeom prst="leftBracket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8ABD53F-19F9-4493-854E-4AE2E11E7EEA}"/>
                  </a:ext>
                </a:extLst>
              </p:cNvPr>
              <p:cNvSpPr txBox="1"/>
              <p:nvPr/>
            </p:nvSpPr>
            <p:spPr>
              <a:xfrm>
                <a:off x="2545835" y="4289555"/>
                <a:ext cx="33214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DC</a:t>
                </a:r>
              </a:p>
            </p:txBody>
          </p: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54710F1-5C08-4E99-9BE0-22FDF17C64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59357" y="1515611"/>
                <a:ext cx="189298" cy="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8AEEC857-B9F7-43A5-BF1E-2788F2374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8655" y="1151540"/>
                <a:ext cx="0" cy="3640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D5026E58-D9B3-4181-8BD9-A20A8EFBD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48655" y="1151540"/>
                <a:ext cx="5754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72362542-5490-4572-8DA3-20DDA69D21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6614" y="1512625"/>
                <a:ext cx="189298" cy="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E786EB23-FB8E-4B33-A125-A1FE77A970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6615" y="1151539"/>
                <a:ext cx="0" cy="3640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CA6BD35-DE87-48D7-9551-12C8A2686897}"/>
                  </a:ext>
                </a:extLst>
              </p:cNvPr>
              <p:cNvSpPr/>
              <p:nvPr/>
            </p:nvSpPr>
            <p:spPr>
              <a:xfrm>
                <a:off x="2073944" y="1114165"/>
                <a:ext cx="680124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/>
                  <a:t>35 MW </a:t>
                </a:r>
              </a:p>
              <a:p>
                <a:pPr algn="ctr"/>
                <a:r>
                  <a:rPr lang="en-US" sz="900" dirty="0"/>
                  <a:t>4.5</a:t>
                </a:r>
                <a:r>
                  <a:rPr lang="en-US" sz="900" dirty="0">
                    <a:latin typeface="Symbol" pitchFamily="2" charset="2"/>
                  </a:rPr>
                  <a:t>m</a:t>
                </a:r>
                <a:r>
                  <a:rPr lang="en-US" sz="900" dirty="0"/>
                  <a:t>s, 4Hz </a:t>
                </a:r>
              </a:p>
              <a:p>
                <a:pPr algn="ctr"/>
                <a:r>
                  <a:rPr lang="en-US" sz="900" dirty="0"/>
                  <a:t>S-band*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DEC370D3-DD9A-4C78-8862-8295A209143C}"/>
                  </a:ext>
                </a:extLst>
              </p:cNvPr>
              <p:cNvSpPr/>
              <p:nvPr/>
            </p:nvSpPr>
            <p:spPr>
              <a:xfrm rot="10800000">
                <a:off x="2333769" y="1893851"/>
                <a:ext cx="145995" cy="436305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609AF1E-4BAE-4156-AFB5-249C8AEA2ADE}"/>
                  </a:ext>
                </a:extLst>
              </p:cNvPr>
              <p:cNvSpPr/>
              <p:nvPr/>
            </p:nvSpPr>
            <p:spPr>
              <a:xfrm rot="5400000">
                <a:off x="2525927" y="2127839"/>
                <a:ext cx="185665" cy="260067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15C27F9B-67E7-4E02-8230-273C0CF037B1}"/>
                  </a:ext>
                </a:extLst>
              </p:cNvPr>
              <p:cNvGrpSpPr/>
              <p:nvPr/>
            </p:nvGrpSpPr>
            <p:grpSpPr>
              <a:xfrm>
                <a:off x="1605418" y="1868570"/>
                <a:ext cx="719531" cy="607974"/>
                <a:chOff x="3401065" y="4049742"/>
                <a:chExt cx="1037652" cy="876773"/>
              </a:xfrm>
            </p:grpSpPr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3D2C4793-7376-4A26-BBAD-24FDC8AF442D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04" name="Rounded Rectangle 151">
                  <a:extLst>
                    <a:ext uri="{FF2B5EF4-FFF2-40B4-BE49-F238E27FC236}">
                      <a16:creationId xmlns:a16="http://schemas.microsoft.com/office/drawing/2014/main" id="{6D22F6B0-4435-493A-908E-7A688F416FEA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05" name="Rounded Rectangle 152">
                  <a:extLst>
                    <a:ext uri="{FF2B5EF4-FFF2-40B4-BE49-F238E27FC236}">
                      <a16:creationId xmlns:a16="http://schemas.microsoft.com/office/drawing/2014/main" id="{DBF8E2BF-24D7-48E2-91B1-3061C1A1A6C4}"/>
                    </a:ext>
                  </a:extLst>
                </p:cNvPr>
                <p:cNvSpPr/>
                <p:nvPr/>
              </p:nvSpPr>
              <p:spPr>
                <a:xfrm>
                  <a:off x="3834234" y="4049742"/>
                  <a:ext cx="385751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06" name="Rounded Rectangle 153">
                  <a:extLst>
                    <a:ext uri="{FF2B5EF4-FFF2-40B4-BE49-F238E27FC236}">
                      <a16:creationId xmlns:a16="http://schemas.microsoft.com/office/drawing/2014/main" id="{91AA71DA-4449-409D-AD57-BFEE8118C56A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ECD16700-9787-44FD-8D44-1589E0DDB861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sp>
            <p:nvSpPr>
              <p:cNvPr id="83" name="Triangle 155">
                <a:extLst>
                  <a:ext uri="{FF2B5EF4-FFF2-40B4-BE49-F238E27FC236}">
                    <a16:creationId xmlns:a16="http://schemas.microsoft.com/office/drawing/2014/main" id="{4F253F1D-8E09-4BBE-B2CB-3E0CDFDA21F6}"/>
                  </a:ext>
                </a:extLst>
              </p:cNvPr>
              <p:cNvSpPr/>
              <p:nvPr/>
            </p:nvSpPr>
            <p:spPr>
              <a:xfrm flipH="1">
                <a:off x="2784153" y="1562886"/>
                <a:ext cx="1027672" cy="698500"/>
              </a:xfrm>
              <a:prstGeom prst="triangle">
                <a:avLst>
                  <a:gd name="adj" fmla="val 0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100" dirty="0"/>
                  <a:t>load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124F4F8B-17B5-4397-919F-B983C645E773}"/>
                  </a:ext>
                </a:extLst>
              </p:cNvPr>
              <p:cNvSpPr/>
              <p:nvPr/>
            </p:nvSpPr>
            <p:spPr>
              <a:xfrm>
                <a:off x="2187827" y="3438934"/>
                <a:ext cx="410114" cy="42532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5074F96-ABFB-44D4-92EB-1AD600CE0CB0}"/>
                  </a:ext>
                </a:extLst>
              </p:cNvPr>
              <p:cNvSpPr txBox="1"/>
              <p:nvPr/>
            </p:nvSpPr>
            <p:spPr>
              <a:xfrm>
                <a:off x="3834155" y="1543440"/>
                <a:ext cx="102767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Modulators SAT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2F42938-4BDB-40AB-B398-C2D1AE282685}"/>
                  </a:ext>
                </a:extLst>
              </p:cNvPr>
              <p:cNvSpPr txBox="1"/>
              <p:nvPr/>
            </p:nvSpPr>
            <p:spPr>
              <a:xfrm>
                <a:off x="2490092" y="2333564"/>
                <a:ext cx="81817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WG switch?</a:t>
                </a:r>
              </a:p>
            </p:txBody>
          </p: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E818B0D8-705E-470C-82FE-6A8BD82CAF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8727" y="2174931"/>
                <a:ext cx="134205" cy="177807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A50FC00-624D-4FDD-B15B-A2339917EF6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11798" y="1596595"/>
                <a:ext cx="2208" cy="22995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B8AB3D69-D1B6-4B8D-9EEA-B06E6FCE6118}"/>
                  </a:ext>
                </a:extLst>
              </p:cNvPr>
              <p:cNvSpPr txBox="1"/>
              <p:nvPr/>
            </p:nvSpPr>
            <p:spPr>
              <a:xfrm>
                <a:off x="2455646" y="2598415"/>
                <a:ext cx="66877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Vacuum?</a:t>
                </a:r>
              </a:p>
            </p:txBody>
          </p:sp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7338F687-ABCD-4FA7-A9FD-20D305B86949}"/>
                  </a:ext>
                </a:extLst>
              </p:cNvPr>
              <p:cNvGrpSpPr/>
              <p:nvPr/>
            </p:nvGrpSpPr>
            <p:grpSpPr>
              <a:xfrm flipH="1">
                <a:off x="3828166" y="1828590"/>
                <a:ext cx="766821" cy="607974"/>
                <a:chOff x="3401065" y="4049742"/>
                <a:chExt cx="1037652" cy="876773"/>
              </a:xfrm>
            </p:grpSpPr>
            <p:sp>
              <p:nvSpPr>
                <p:cNvPr id="189" name="Rectangle 188">
                  <a:extLst>
                    <a:ext uri="{FF2B5EF4-FFF2-40B4-BE49-F238E27FC236}">
                      <a16:creationId xmlns:a16="http://schemas.microsoft.com/office/drawing/2014/main" id="{BF8FB4D9-0AC1-443B-A86D-1DF671AB4F88}"/>
                    </a:ext>
                  </a:extLst>
                </p:cNvPr>
                <p:cNvSpPr/>
                <p:nvPr/>
              </p:nvSpPr>
              <p:spPr>
                <a:xfrm>
                  <a:off x="3487694" y="4442104"/>
                  <a:ext cx="951023" cy="10011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  <p:sp>
              <p:nvSpPr>
                <p:cNvPr id="190" name="Rounded Rectangle 151">
                  <a:extLst>
                    <a:ext uri="{FF2B5EF4-FFF2-40B4-BE49-F238E27FC236}">
                      <a16:creationId xmlns:a16="http://schemas.microsoft.com/office/drawing/2014/main" id="{4F62064E-221B-4D7D-A987-F9895F6C369B}"/>
                    </a:ext>
                  </a:extLst>
                </p:cNvPr>
                <p:cNvSpPr/>
                <p:nvPr/>
              </p:nvSpPr>
              <p:spPr>
                <a:xfrm>
                  <a:off x="3401065" y="4245370"/>
                  <a:ext cx="360040" cy="49636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/>
                </a:p>
              </p:txBody>
            </p:sp>
            <p:sp>
              <p:nvSpPr>
                <p:cNvPr id="191" name="Rounded Rectangle 152">
                  <a:extLst>
                    <a:ext uri="{FF2B5EF4-FFF2-40B4-BE49-F238E27FC236}">
                      <a16:creationId xmlns:a16="http://schemas.microsoft.com/office/drawing/2014/main" id="{BDC42BE9-38EF-496F-9708-65C123C60561}"/>
                    </a:ext>
                  </a:extLst>
                </p:cNvPr>
                <p:cNvSpPr/>
                <p:nvPr/>
              </p:nvSpPr>
              <p:spPr>
                <a:xfrm>
                  <a:off x="3834234" y="4049742"/>
                  <a:ext cx="385751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92" name="Rounded Rectangle 153">
                  <a:extLst>
                    <a:ext uri="{FF2B5EF4-FFF2-40B4-BE49-F238E27FC236}">
                      <a16:creationId xmlns:a16="http://schemas.microsoft.com/office/drawing/2014/main" id="{8E93EF7F-D110-4BB9-AA6C-CA624A135DAD}"/>
                    </a:ext>
                  </a:extLst>
                </p:cNvPr>
                <p:cNvSpPr/>
                <p:nvPr/>
              </p:nvSpPr>
              <p:spPr>
                <a:xfrm>
                  <a:off x="3828416" y="4666698"/>
                  <a:ext cx="385750" cy="2598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" dirty="0"/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6F952F02-586B-4FA9-ADC0-2A19EE4DCB3D}"/>
                    </a:ext>
                  </a:extLst>
                </p:cNvPr>
                <p:cNvSpPr/>
                <p:nvPr/>
              </p:nvSpPr>
              <p:spPr>
                <a:xfrm rot="16200000">
                  <a:off x="3791353" y="4456477"/>
                  <a:ext cx="470657" cy="7415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00"/>
                </a:p>
              </p:txBody>
            </p:sp>
          </p:grp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CFD50C1C-EDEC-41C6-AD64-F4CE0A1AF4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82820" y="4116870"/>
                <a:ext cx="236607" cy="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CFBC5A4-2A5F-4677-B9BA-F32B3CB621AC}"/>
                  </a:ext>
                </a:extLst>
              </p:cNvPr>
              <p:cNvSpPr/>
              <p:nvPr/>
            </p:nvSpPr>
            <p:spPr>
              <a:xfrm>
                <a:off x="2519427" y="4001454"/>
                <a:ext cx="72006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RF Window</a:t>
                </a:r>
                <a:endParaRPr lang="en-GB" sz="900" dirty="0"/>
              </a:p>
            </p:txBody>
          </p: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D0BFC288-1647-44E3-B02F-8AA21CD5BA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86704" y="3066764"/>
                <a:ext cx="236607" cy="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B5B4690-00A8-4C00-8A71-3DD9ECF9CDF4}"/>
                  </a:ext>
                </a:extLst>
              </p:cNvPr>
              <p:cNvSpPr/>
              <p:nvPr/>
            </p:nvSpPr>
            <p:spPr>
              <a:xfrm>
                <a:off x="2523311" y="2951348"/>
                <a:ext cx="77296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RF Window?</a:t>
                </a:r>
                <a:endParaRPr lang="en-GB" sz="900" dirty="0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D409C-AE03-4F9F-819D-8DC7FCBCFC85}"/>
                </a:ext>
              </a:extLst>
            </p:cNvPr>
            <p:cNvSpPr txBox="1"/>
            <p:nvPr/>
          </p:nvSpPr>
          <p:spPr>
            <a:xfrm>
              <a:off x="3653807" y="3977866"/>
              <a:ext cx="2916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WG Switches not </a:t>
              </a:r>
              <a:r>
                <a:rPr lang="fr-FR" b="1" dirty="0" err="1">
                  <a:solidFill>
                    <a:srgbClr val="FF0000"/>
                  </a:solidFill>
                </a:rPr>
                <a:t>mandatory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45A209F2-D918-4F02-A5DB-769F99AF1FB5}"/>
              </a:ext>
            </a:extLst>
          </p:cNvPr>
          <p:cNvSpPr/>
          <p:nvPr/>
        </p:nvSpPr>
        <p:spPr>
          <a:xfrm>
            <a:off x="207012" y="4809330"/>
            <a:ext cx="11777975" cy="2145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WALL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537D8B4-2CC4-46D6-8683-B404716A5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568" y="1837258"/>
            <a:ext cx="2823634" cy="37497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626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3615C4-BF62-48FC-ACA6-F695BFAC8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9714"/>
              </p:ext>
            </p:extLst>
          </p:nvPr>
        </p:nvGraphicFramePr>
        <p:xfrm>
          <a:off x="6407658" y="1513753"/>
          <a:ext cx="5725075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322">
                  <a:extLst>
                    <a:ext uri="{9D8B030D-6E8A-4147-A177-3AD203B41FA5}">
                      <a16:colId xmlns:a16="http://schemas.microsoft.com/office/drawing/2014/main" val="2299348161"/>
                    </a:ext>
                  </a:extLst>
                </a:gridCol>
                <a:gridCol w="1457322">
                  <a:extLst>
                    <a:ext uri="{9D8B030D-6E8A-4147-A177-3AD203B41FA5}">
                      <a16:colId xmlns:a16="http://schemas.microsoft.com/office/drawing/2014/main" val="1508058325"/>
                    </a:ext>
                  </a:extLst>
                </a:gridCol>
                <a:gridCol w="732023">
                  <a:extLst>
                    <a:ext uri="{9D8B030D-6E8A-4147-A177-3AD203B41FA5}">
                      <a16:colId xmlns:a16="http://schemas.microsoft.com/office/drawing/2014/main" val="79112233"/>
                    </a:ext>
                  </a:extLst>
                </a:gridCol>
                <a:gridCol w="2078408">
                  <a:extLst>
                    <a:ext uri="{9D8B030D-6E8A-4147-A177-3AD203B41FA5}">
                      <a16:colId xmlns:a16="http://schemas.microsoft.com/office/drawing/2014/main" val="3063823103"/>
                    </a:ext>
                  </a:extLst>
                </a:gridCol>
              </a:tblGrid>
              <a:tr h="21220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C-Band: 5.712GHz – All Under Vacuum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5287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Spec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777215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C00000"/>
                          </a:solidFill>
                        </a:rPr>
                        <a:t>Waveguides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271654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Straight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MEGA, TSC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60MW peak, 4</a:t>
                      </a:r>
                      <a:r>
                        <a:rPr lang="en-GB" sz="16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838443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Elbow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MEGA, TSC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60MW peak, 4</a:t>
                      </a:r>
                      <a:r>
                        <a:rPr lang="en-GB" sz="16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190840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Switch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NIHON KOSHUA (tbc with PSI),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but needed?</a:t>
                      </a:r>
                      <a:r>
                        <a:rPr lang="en-GB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60MW peak, 4</a:t>
                      </a:r>
                      <a:r>
                        <a:rPr lang="en-GB" sz="16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843563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</a:rPr>
                        <a:t>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? (However same as PSI)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60MW peak, 4</a:t>
                      </a:r>
                      <a:r>
                        <a:rPr lang="en-GB" sz="16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3419538"/>
                  </a:ext>
                </a:extLst>
              </a:tr>
              <a:tr h="21220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C00000"/>
                          </a:solidFill>
                        </a:rPr>
                        <a:t>Planar Hybrid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NIHON KOSHUA (tbc with PSI)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140MW (?) peak, 4</a:t>
                      </a:r>
                      <a:r>
                        <a:rPr lang="en-GB" sz="16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577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C00000"/>
                          </a:solidFill>
                        </a:rPr>
                        <a:t>Directional Couplers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TSC (probably), MEGA (?)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88974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1CFEC02-518B-45AB-A0D6-6476DB088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205651"/>
              </p:ext>
            </p:extLst>
          </p:nvPr>
        </p:nvGraphicFramePr>
        <p:xfrm>
          <a:off x="59267" y="1643293"/>
          <a:ext cx="6282266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978">
                  <a:extLst>
                    <a:ext uri="{9D8B030D-6E8A-4147-A177-3AD203B41FA5}">
                      <a16:colId xmlns:a16="http://schemas.microsoft.com/office/drawing/2014/main" val="2299348161"/>
                    </a:ext>
                  </a:extLst>
                </a:gridCol>
                <a:gridCol w="1949288">
                  <a:extLst>
                    <a:ext uri="{9D8B030D-6E8A-4147-A177-3AD203B41FA5}">
                      <a16:colId xmlns:a16="http://schemas.microsoft.com/office/drawing/2014/main" val="1508058325"/>
                    </a:ext>
                  </a:extLst>
                </a:gridCol>
                <a:gridCol w="679612">
                  <a:extLst>
                    <a:ext uri="{9D8B030D-6E8A-4147-A177-3AD203B41FA5}">
                      <a16:colId xmlns:a16="http://schemas.microsoft.com/office/drawing/2014/main" val="79112233"/>
                    </a:ext>
                  </a:extLst>
                </a:gridCol>
                <a:gridCol w="2114388">
                  <a:extLst>
                    <a:ext uri="{9D8B030D-6E8A-4147-A177-3AD203B41FA5}">
                      <a16:colId xmlns:a16="http://schemas.microsoft.com/office/drawing/2014/main" val="30638231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EU S-Band: 2.998GHz – </a:t>
                      </a:r>
                      <a:r>
                        <a:rPr lang="en-GB" sz="1600" strike="sngStrike" dirty="0"/>
                        <a:t>All Under Vacuum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34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Price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Spec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977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C00000"/>
                          </a:solidFill>
                        </a:rPr>
                        <a:t>Waveguides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27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Straight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MEGA, TSC, SPINNER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40MW peak, 4.5</a:t>
                      </a:r>
                      <a:r>
                        <a:rPr lang="en-GB" sz="14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83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Elbow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MEGA, TSC, SPINNER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40MW peak, 4.5</a:t>
                      </a:r>
                      <a:r>
                        <a:rPr lang="en-GB" sz="1400" dirty="0">
                          <a:sym typeface="Symbol" panose="05050102010706020507" pitchFamily="18" charset="2"/>
                        </a:rPr>
                        <a:t>s, Rep. Rate=10Hz</a:t>
                      </a:r>
                      <a:endParaRPr lang="en-GB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19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Switch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Needed?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40MW peak, 4.5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s, Rep. Rate=10Hz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843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C00000"/>
                          </a:solidFill>
                        </a:rPr>
                        <a:t>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? (However same as INFN)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40MW peak, 4.5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s, Rep. Rate=10Hz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4108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C00000"/>
                          </a:solidFill>
                        </a:rPr>
                        <a:t>Isolator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SPINNER? (However same as INFN)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40MW peak, 4.5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s, Rep. Rate=10Hz –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SF6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577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C00000"/>
                          </a:solidFill>
                        </a:rPr>
                        <a:t>Directional Couplers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MEGA, TSC, SPINNER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8897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u="sng" dirty="0">
                          <a:solidFill>
                            <a:srgbClr val="C00000"/>
                          </a:solidFill>
                        </a:rPr>
                        <a:t>NEW: RF Window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SPINNER can </a:t>
                      </a:r>
                      <a:r>
                        <a:rPr lang="fr-FR" sz="1400" dirty="0" err="1"/>
                        <a:t>provide</a:t>
                      </a:r>
                      <a:r>
                        <a:rPr lang="fr-FR" sz="1400" dirty="0"/>
                        <a:t>, MEGA and TSC not </a:t>
                      </a:r>
                      <a:r>
                        <a:rPr lang="fr-FR" sz="1400" dirty="0" err="1"/>
                        <a:t>contacted</a:t>
                      </a:r>
                      <a:r>
                        <a:rPr lang="fr-FR" sz="1400" dirty="0"/>
                        <a:t> </a:t>
                      </a:r>
                      <a:r>
                        <a:rPr lang="fr-FR" sz="1400" dirty="0" err="1"/>
                        <a:t>yet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73001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E2B1BB6-F58C-478B-8030-D13A0864FE5B}"/>
              </a:ext>
            </a:extLst>
          </p:cNvPr>
          <p:cNvSpPr txBox="1"/>
          <p:nvPr/>
        </p:nvSpPr>
        <p:spPr>
          <a:xfrm>
            <a:off x="8784188" y="1190587"/>
            <a:ext cx="3348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TSC suggested DESY Type Flanges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872940-2A00-41D0-809C-4C6FAF21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15" y="27044"/>
            <a:ext cx="10515600" cy="854012"/>
          </a:xfrm>
        </p:spPr>
        <p:txBody>
          <a:bodyPr>
            <a:normAutofit/>
          </a:bodyPr>
          <a:lstStyle/>
          <a:p>
            <a:r>
              <a:rPr lang="en-GB" dirty="0"/>
              <a:t>Market survey: preliminary outcome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C7B871-7CFB-4464-8A9B-8B9E8E656AED}"/>
              </a:ext>
            </a:extLst>
          </p:cNvPr>
          <p:cNvSpPr txBox="1"/>
          <p:nvPr/>
        </p:nvSpPr>
        <p:spPr>
          <a:xfrm>
            <a:off x="580292" y="867422"/>
            <a:ext cx="9653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contacted MEGA, TSC and SPINNER for a preliminary survey for rough estimation of the prices and, more important to identify who can provide for what. Here below the first outcome.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AF9747-B248-4D2A-B655-4F50179D90F0}"/>
              </a:ext>
            </a:extLst>
          </p:cNvPr>
          <p:cNvSpPr txBox="1"/>
          <p:nvPr/>
        </p:nvSpPr>
        <p:spPr>
          <a:xfrm>
            <a:off x="9332657" y="58544"/>
            <a:ext cx="2859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Addition </a:t>
            </a:r>
            <a:r>
              <a:rPr lang="fr-FR" b="1" dirty="0" err="1">
                <a:solidFill>
                  <a:srgbClr val="FF0000"/>
                </a:solidFill>
              </a:rPr>
              <a:t>from</a:t>
            </a:r>
            <a:r>
              <a:rPr lang="fr-FR" b="1" dirty="0">
                <a:solidFill>
                  <a:srgbClr val="FF0000"/>
                </a:solidFill>
              </a:rPr>
              <a:t> Pawel: </a:t>
            </a:r>
            <a:r>
              <a:rPr lang="fr-FR" b="1" dirty="0" err="1">
                <a:solidFill>
                  <a:srgbClr val="FF0000"/>
                </a:solidFill>
              </a:rPr>
              <a:t>we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need</a:t>
            </a:r>
            <a:r>
              <a:rPr lang="fr-FR" b="1" dirty="0">
                <a:solidFill>
                  <a:srgbClr val="FF0000"/>
                </a:solidFill>
              </a:rPr>
              <a:t> to </a:t>
            </a:r>
            <a:r>
              <a:rPr lang="fr-FR" b="1" dirty="0" err="1">
                <a:solidFill>
                  <a:srgbClr val="FF0000"/>
                </a:solidFill>
              </a:rPr>
              <a:t>consider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also</a:t>
            </a:r>
            <a:r>
              <a:rPr lang="fr-FR" b="1" dirty="0">
                <a:solidFill>
                  <a:srgbClr val="FF0000"/>
                </a:solidFill>
              </a:rPr>
              <a:t> arc </a:t>
            </a:r>
            <a:r>
              <a:rPr lang="fr-FR" b="1" dirty="0" err="1">
                <a:solidFill>
                  <a:srgbClr val="FF0000"/>
                </a:solidFill>
              </a:rPr>
              <a:t>detection</a:t>
            </a:r>
            <a:r>
              <a:rPr lang="fr-FR" b="1" dirty="0">
                <a:solidFill>
                  <a:srgbClr val="FF0000"/>
                </a:solidFill>
              </a:rPr>
              <a:t> system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0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05C05-66D7-4FEB-89FF-DA9F9634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34" y="41147"/>
            <a:ext cx="10515600" cy="1325563"/>
          </a:xfrm>
        </p:spPr>
        <p:txBody>
          <a:bodyPr/>
          <a:lstStyle/>
          <a:p>
            <a:r>
              <a:rPr lang="en-GB" dirty="0"/>
              <a:t>Services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D54F837-BEC4-4746-87B1-B72EEE4818D3}"/>
              </a:ext>
            </a:extLst>
          </p:cNvPr>
          <p:cNvGrpSpPr/>
          <p:nvPr/>
        </p:nvGrpSpPr>
        <p:grpSpPr>
          <a:xfrm>
            <a:off x="2764377" y="117950"/>
            <a:ext cx="8911146" cy="2376057"/>
            <a:chOff x="636313" y="636769"/>
            <a:chExt cx="8911146" cy="237605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B0A6D-5199-4869-AAD0-0ABFB636C7EA}"/>
                </a:ext>
              </a:extLst>
            </p:cNvPr>
            <p:cNvSpPr txBox="1"/>
            <p:nvPr/>
          </p:nvSpPr>
          <p:spPr>
            <a:xfrm>
              <a:off x="636313" y="1457988"/>
              <a:ext cx="10811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>
                  <a:solidFill>
                    <a:srgbClr val="C00000"/>
                  </a:solidFill>
                </a:rPr>
                <a:t>ELEC</a:t>
              </a:r>
              <a:r>
                <a:rPr lang="en-GB" sz="3200" dirty="0"/>
                <a:t>: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4F9059F-140B-4F6F-B7E4-B7DFCD36F8CD}"/>
                </a:ext>
              </a:extLst>
            </p:cNvPr>
            <p:cNvSpPr txBox="1"/>
            <p:nvPr/>
          </p:nvSpPr>
          <p:spPr>
            <a:xfrm>
              <a:off x="1979911" y="1517045"/>
              <a:ext cx="309585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S-Band</a:t>
              </a:r>
            </a:p>
            <a:p>
              <a:r>
                <a:rPr lang="en-GB" sz="1400" dirty="0"/>
                <a:t>1 </a:t>
              </a:r>
              <a:r>
                <a:rPr lang="en-GB" sz="1400" dirty="0" err="1"/>
                <a:t>klystron+Modulator</a:t>
              </a:r>
              <a:r>
                <a:rPr lang="en-GB" sz="1400" dirty="0"/>
                <a:t>: </a:t>
              </a:r>
              <a:r>
                <a:rPr lang="en-GB" sz="1400" b="1" dirty="0">
                  <a:solidFill>
                    <a:srgbClr val="FF0000"/>
                  </a:solidFill>
                </a:rPr>
                <a:t>35MW x 6</a:t>
              </a:r>
              <a:r>
                <a:rPr lang="en-GB" sz="1400" b="1" dirty="0">
                  <a:solidFill>
                    <a:srgbClr val="FF0000"/>
                  </a:solidFill>
                  <a:sym typeface="Symbol" panose="05050102010706020507" pitchFamily="18" charset="2"/>
                </a:rPr>
                <a:t>s (max) x 10Hz</a:t>
              </a:r>
              <a:r>
                <a:rPr lang="en-GB" sz="1400" dirty="0">
                  <a:sym typeface="Symbol" panose="05050102010706020507" pitchFamily="18" charset="2"/>
                </a:rPr>
                <a:t> (that should be the </a:t>
              </a:r>
              <a:r>
                <a:rPr lang="en-GB" sz="1400" dirty="0"/>
                <a:t>same as for LINAC Refurbishment)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65CFD2-3226-4EE0-A022-692F066EA9C8}"/>
                </a:ext>
              </a:extLst>
            </p:cNvPr>
            <p:cNvSpPr txBox="1"/>
            <p:nvPr/>
          </p:nvSpPr>
          <p:spPr>
            <a:xfrm>
              <a:off x="5410203" y="1442995"/>
              <a:ext cx="41372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C-Band</a:t>
              </a:r>
            </a:p>
            <a:p>
              <a:r>
                <a:rPr lang="en-GB" sz="1400" dirty="0"/>
                <a:t>1 </a:t>
              </a:r>
              <a:r>
                <a:rPr lang="en-GB" sz="1400" dirty="0" err="1"/>
                <a:t>klystron+Modulator</a:t>
              </a:r>
              <a:r>
                <a:rPr lang="en-GB" sz="1400" dirty="0"/>
                <a:t>: </a:t>
              </a:r>
              <a:r>
                <a:rPr lang="en-GB" sz="1400" b="1" dirty="0">
                  <a:solidFill>
                    <a:srgbClr val="FF0000"/>
                  </a:solidFill>
                </a:rPr>
                <a:t>50MW x 4</a:t>
              </a:r>
              <a:r>
                <a:rPr lang="en-GB" sz="1400" b="1" dirty="0">
                  <a:solidFill>
                    <a:srgbClr val="FF0000"/>
                  </a:solidFill>
                  <a:sym typeface="Symbol" panose="05050102010706020507" pitchFamily="18" charset="2"/>
                </a:rPr>
                <a:t>s (nominal, max?) x 10Hz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6C97C8-F4FA-4FD3-96AF-4786D80EEF55}"/>
                </a:ext>
              </a:extLst>
            </p:cNvPr>
            <p:cNvCxnSpPr>
              <a:cxnSpLocks/>
            </p:cNvCxnSpPr>
            <p:nvPr/>
          </p:nvCxnSpPr>
          <p:spPr>
            <a:xfrm>
              <a:off x="5147733" y="1329267"/>
              <a:ext cx="0" cy="1513341"/>
            </a:xfrm>
            <a:prstGeom prst="line">
              <a:avLst/>
            </a:prstGeom>
            <a:ln w="28575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2A3C7F0-C663-4DCC-A4F4-D4FEB1F115D1}"/>
                </a:ext>
              </a:extLst>
            </p:cNvPr>
            <p:cNvSpPr txBox="1"/>
            <p:nvPr/>
          </p:nvSpPr>
          <p:spPr>
            <a:xfrm>
              <a:off x="4186767" y="636769"/>
              <a:ext cx="21928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CEM (grounding): needs to be separated? What about separation </a:t>
              </a:r>
              <a:r>
                <a:rPr lang="en-GB" sz="1200" dirty="0" err="1"/>
                <a:t>w.r.t.</a:t>
              </a:r>
              <a:r>
                <a:rPr lang="en-GB" sz="1200" dirty="0"/>
                <a:t> present LINAC?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A98E69-2AD8-4E91-85B2-28C349BE6083}"/>
                </a:ext>
              </a:extLst>
            </p:cNvPr>
            <p:cNvSpPr txBox="1"/>
            <p:nvPr/>
          </p:nvSpPr>
          <p:spPr>
            <a:xfrm>
              <a:off x="1913466" y="2489606"/>
              <a:ext cx="2971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Laser? Asked FRASCATI??</a:t>
              </a:r>
            </a:p>
            <a:p>
              <a:r>
                <a:rPr lang="en-GB" sz="1400" b="1" dirty="0"/>
                <a:t>Magnets?</a:t>
              </a:r>
              <a:endParaRPr lang="en-GB" sz="14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BB66C7-2BCB-4E1D-8FAE-B87E580FFE9C}"/>
              </a:ext>
            </a:extLst>
          </p:cNvPr>
          <p:cNvGrpSpPr/>
          <p:nvPr/>
        </p:nvGrpSpPr>
        <p:grpSpPr>
          <a:xfrm>
            <a:off x="1135663" y="2702619"/>
            <a:ext cx="10926916" cy="4010192"/>
            <a:chOff x="852704" y="3140752"/>
            <a:chExt cx="10926916" cy="401019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FC0C81-2EB6-443A-8F47-400550ABB93D}"/>
                </a:ext>
              </a:extLst>
            </p:cNvPr>
            <p:cNvSpPr txBox="1"/>
            <p:nvPr/>
          </p:nvSpPr>
          <p:spPr>
            <a:xfrm>
              <a:off x="852704" y="3140752"/>
              <a:ext cx="27098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 dirty="0">
                  <a:solidFill>
                    <a:srgbClr val="C00000"/>
                  </a:solidFill>
                </a:rPr>
                <a:t>Water Cooling</a:t>
              </a:r>
              <a:r>
                <a:rPr lang="en-GB" sz="3200" dirty="0"/>
                <a:t>: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8D65F6-C4B2-470C-9F3E-2FC640499EFF}"/>
                </a:ext>
              </a:extLst>
            </p:cNvPr>
            <p:cNvSpPr txBox="1"/>
            <p:nvPr/>
          </p:nvSpPr>
          <p:spPr>
            <a:xfrm>
              <a:off x="3825015" y="3272959"/>
              <a:ext cx="7954605" cy="3877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Klystron and Modulators:</a:t>
              </a:r>
            </a:p>
            <a:p>
              <a:pPr marL="857250" lvl="1" indent="-400050">
                <a:buFont typeface="+mj-lt"/>
                <a:buAutoNum type="romanLcPeriod"/>
              </a:pPr>
              <a:r>
                <a:rPr lang="en-GB" sz="1400" b="1" dirty="0"/>
                <a:t>S-Band from SCANDINOVA: </a:t>
              </a:r>
              <a:r>
                <a:rPr lang="en-GB" sz="1400" b="1" dirty="0">
                  <a:solidFill>
                    <a:srgbClr val="FF0000"/>
                  </a:solidFill>
                </a:rPr>
                <a:t>60-65 l/min x klystron + 10 l/min x solenoid </a:t>
              </a:r>
              <a:r>
                <a:rPr lang="en-GB" sz="1400" b="1" dirty="0"/>
                <a:t>(that should be the same as for LINAC Refurbishment);</a:t>
              </a:r>
            </a:p>
            <a:p>
              <a:pPr marL="857250" lvl="1" indent="-400050">
                <a:buFont typeface="+mj-lt"/>
                <a:buAutoNum type="romanLcPeriod"/>
              </a:pPr>
              <a:r>
                <a:rPr lang="en-GB" sz="1400" b="1" dirty="0"/>
                <a:t>C-Band from SCANDINOVA: </a:t>
              </a:r>
              <a:r>
                <a:rPr lang="en-GB" sz="1400" b="1" dirty="0">
                  <a:solidFill>
                    <a:srgbClr val="FF0000"/>
                  </a:solidFill>
                </a:rPr>
                <a:t>70-80 l/min x klystron + 11 l/min x solenoid </a:t>
              </a:r>
              <a:r>
                <a:rPr lang="en-GB" sz="1400" b="1" dirty="0">
                  <a:sym typeface="Wingdings" panose="05000000000000000000" pitchFamily="2" charset="2"/>
                </a:rPr>
                <a:t>;</a:t>
              </a:r>
              <a:endParaRPr lang="en-GB" sz="1400" b="1" dirty="0"/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Gun: </a:t>
              </a:r>
              <a:r>
                <a:rPr lang="en-GB" sz="1400" b="1" dirty="0">
                  <a:solidFill>
                    <a:srgbClr val="FF0000"/>
                  </a:solidFill>
                </a:rPr>
                <a:t>100-200W to be dissipated with high temperature stability &lt;0.1</a:t>
              </a:r>
              <a:r>
                <a:rPr lang="en-US" altLang="en-US" sz="1400" b="1" dirty="0">
                  <a:solidFill>
                    <a:srgbClr val="FF0000"/>
                  </a:solidFill>
                </a:rPr>
                <a:t>°C</a:t>
              </a:r>
              <a:r>
                <a:rPr lang="en-GB" sz="1400" b="1" dirty="0"/>
                <a:t> (Frascati use a dedicated chiller system);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BOC: from PSI </a:t>
              </a:r>
              <a:r>
                <a:rPr lang="en-GB" sz="1000" dirty="0"/>
                <a:t>“[Each BOC] </a:t>
              </a:r>
              <a:r>
                <a:rPr lang="en-US" altLang="en-US" sz="1000" b="1" dirty="0">
                  <a:solidFill>
                    <a:srgbClr val="FF0000"/>
                  </a:solidFill>
                  <a:latin typeface="Arial Unicode MS"/>
                </a:rPr>
                <a:t>needs a dedicate heater and a dedicate variable valve</a:t>
              </a:r>
              <a:r>
                <a:rPr lang="en-US" altLang="en-US" sz="1000" dirty="0">
                  <a:latin typeface="Arial Unicode MS"/>
                </a:rPr>
                <a:t>, both are controlled by a feedback loop which stabilize the BOC temperature to 0.002 °C rms. Probably you do not need the same </a:t>
              </a:r>
              <a:r>
                <a:rPr lang="en-US" altLang="en-US" sz="1000" b="1" dirty="0">
                  <a:solidFill>
                    <a:srgbClr val="FF0000"/>
                  </a:solidFill>
                  <a:latin typeface="Arial Unicode MS"/>
                </a:rPr>
                <a:t>stability (for a test stand 0.1°C is enough) </a:t>
              </a:r>
              <a:r>
                <a:rPr lang="en-US" altLang="en-US" sz="1000" dirty="0">
                  <a:latin typeface="Arial Unicode MS"/>
                </a:rPr>
                <a:t>but you still need to have the possibility to warm up the cooling water. </a:t>
              </a:r>
              <a:r>
                <a:rPr lang="en-US" altLang="en-US" sz="1000" b="1" dirty="0">
                  <a:solidFill>
                    <a:srgbClr val="FF0000"/>
                  </a:solidFill>
                  <a:latin typeface="Arial Unicode MS"/>
                </a:rPr>
                <a:t>Our cooling water temperature range is 35 +- 7 °C</a:t>
              </a:r>
              <a:r>
                <a:rPr lang="en-US" altLang="en-US" sz="1000" dirty="0">
                  <a:latin typeface="Arial Unicode MS"/>
                </a:rPr>
                <a:t>. I suggest to use a commercial device for cooling/heating (for some installations with moderate water flow and where we do not need stability we use products from </a:t>
              </a:r>
              <a:r>
                <a:rPr lang="en-US" altLang="en-US" sz="1000" dirty="0" err="1">
                  <a:latin typeface="Arial Unicode MS"/>
                </a:rPr>
                <a:t>Regloplas</a:t>
              </a:r>
              <a:r>
                <a:rPr lang="en-US" altLang="en-US" sz="1000" dirty="0">
                  <a:latin typeface="Arial Unicode MS"/>
                </a:rPr>
                <a:t> at PSI) with this solution you do not need a variable valve.”</a:t>
              </a:r>
              <a:endParaRPr lang="en-US" altLang="en-US" sz="1000" dirty="0">
                <a:latin typeface="Arial" panose="020B0604020202020204" pitchFamily="34" charset="0"/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LOADS: </a:t>
              </a:r>
            </a:p>
            <a:p>
              <a:pPr marL="857250" lvl="1" indent="-400050">
                <a:buFont typeface="+mj-lt"/>
                <a:buAutoNum type="romanLcPeriod"/>
              </a:pPr>
              <a:r>
                <a:rPr lang="en-GB" sz="1400" b="1" dirty="0"/>
                <a:t>S-Band ISOLATOR: </a:t>
              </a:r>
              <a:r>
                <a:rPr lang="en-GB" sz="1400" b="1" dirty="0">
                  <a:solidFill>
                    <a:srgbClr val="FF0000"/>
                  </a:solidFill>
                </a:rPr>
                <a:t>100-200W to be dissipated, temperature stability of about 1</a:t>
              </a:r>
              <a:r>
                <a:rPr lang="en-US" altLang="en-US" sz="1400" b="1" dirty="0">
                  <a:solidFill>
                    <a:srgbClr val="FF0000"/>
                  </a:solidFill>
                </a:rPr>
                <a:t>°C</a:t>
              </a:r>
              <a:r>
                <a:rPr lang="en-GB" sz="1400" b="1" dirty="0"/>
                <a:t>;</a:t>
              </a:r>
            </a:p>
            <a:p>
              <a:pPr marL="857250" lvl="1" indent="-400050">
                <a:buFont typeface="+mj-lt"/>
                <a:buAutoNum type="romanLcPeriod"/>
              </a:pPr>
              <a:r>
                <a:rPr lang="fr-FR" sz="1400" b="1" dirty="0"/>
                <a:t>C</a:t>
              </a:r>
              <a:r>
                <a:rPr lang="en-GB" sz="1400" b="1" dirty="0"/>
                <a:t>-Band: ??;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For specific WG’s: Hybrid and Directional Couplers (for thermal stability*). Isolator? </a:t>
              </a:r>
              <a:r>
                <a:rPr lang="en-GB" sz="1400" b="1" dirty="0">
                  <a:solidFill>
                    <a:srgbClr val="FF0000"/>
                  </a:solidFill>
                </a:rPr>
                <a:t>To be asked to SPINNER, apparently the only one, so far, able to provide for such a component.</a:t>
              </a:r>
              <a:endParaRPr lang="en-GB" sz="1400" b="1" dirty="0"/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LASER? Asked FRASCATI?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b="1" dirty="0"/>
                <a:t>Magnets?</a:t>
              </a:r>
            </a:p>
            <a:p>
              <a:r>
                <a:rPr lang="fr-FR" sz="1000" b="1" dirty="0">
                  <a:solidFill>
                    <a:srgbClr val="C00000"/>
                  </a:solidFill>
                </a:rPr>
                <a:t>* </a:t>
              </a:r>
              <a:r>
                <a:rPr lang="fr-FR" sz="1000" b="1" dirty="0" err="1">
                  <a:solidFill>
                    <a:srgbClr val="C00000"/>
                  </a:solidFill>
                </a:rPr>
                <a:t>Needs</a:t>
              </a:r>
              <a:r>
                <a:rPr lang="fr-FR" sz="1000" b="1" dirty="0">
                  <a:solidFill>
                    <a:srgbClr val="C00000"/>
                  </a:solidFill>
                </a:rPr>
                <a:t> </a:t>
              </a:r>
              <a:r>
                <a:rPr lang="fr-FR" sz="1000" b="1" dirty="0" err="1">
                  <a:solidFill>
                    <a:srgbClr val="C00000"/>
                  </a:solidFill>
                </a:rPr>
                <a:t>temperature</a:t>
              </a:r>
              <a:r>
                <a:rPr lang="fr-FR" sz="1000" b="1" dirty="0">
                  <a:solidFill>
                    <a:srgbClr val="C00000"/>
                  </a:solidFill>
                </a:rPr>
                <a:t> control </a:t>
              </a:r>
              <a:r>
                <a:rPr lang="fr-FR" sz="1000" b="1" dirty="0" err="1">
                  <a:solidFill>
                    <a:srgbClr val="C00000"/>
                  </a:solidFill>
                </a:rPr>
                <a:t>loop</a:t>
              </a:r>
              <a:r>
                <a:rPr lang="fr-FR" sz="1000" b="1" dirty="0">
                  <a:solidFill>
                    <a:srgbClr val="C00000"/>
                  </a:solidFill>
                </a:rPr>
                <a:t>?</a:t>
              </a:r>
              <a:endParaRPr lang="en-GB" sz="10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181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BC54B-E4C5-4D7E-A63F-9EC0A226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Ongoing CFT(s)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2A6B7-207C-48FB-AC5F-F23F4D52C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So far we started the procedure to procure the S-BAND RF Unit for the GUN: not possible to go for a direct contract although same specifications of LINAC Refurbishment Unit (CFT done at the end of last year).</a:t>
            </a:r>
          </a:p>
          <a:p>
            <a:pPr marL="0" indent="0">
              <a:buNone/>
            </a:pPr>
            <a:r>
              <a:rPr lang="en-GB" b="1" dirty="0"/>
              <a:t>Main Objectives:</a:t>
            </a:r>
            <a:endParaRPr lang="en-GB" dirty="0"/>
          </a:p>
          <a:p>
            <a:r>
              <a:rPr lang="en-GB" dirty="0"/>
              <a:t>Purchase same RF Unit such as the one for the LINAC Refurbishment (w/o C-Band Option);</a:t>
            </a:r>
          </a:p>
          <a:p>
            <a:r>
              <a:rPr lang="en-GB" dirty="0"/>
              <a:t>Purchase on the COLD Budget of this year 2025;</a:t>
            </a:r>
          </a:p>
          <a:p>
            <a:r>
              <a:rPr lang="en-GB" dirty="0"/>
              <a:t>FAT in 9-12 months with Option of delaying SAT until LINAC Refurbishment Activity is over (max June 2027). </a:t>
            </a:r>
          </a:p>
          <a:p>
            <a:pPr marL="0" indent="0">
              <a:buNone/>
            </a:pPr>
            <a:r>
              <a:rPr lang="en-GB" b="1" dirty="0"/>
              <a:t>Status</a:t>
            </a:r>
            <a:r>
              <a:rPr lang="en-GB" dirty="0"/>
              <a:t>: </a:t>
            </a:r>
          </a:p>
          <a:p>
            <a:r>
              <a:rPr lang="en-GB" dirty="0"/>
              <a:t>Created a Commercial Consultation for CFT-3572;</a:t>
            </a:r>
          </a:p>
          <a:p>
            <a:r>
              <a:rPr lang="en-GB" dirty="0"/>
              <a:t>Writing technical specification: small modification of those for CFT-3461 (thanks a lot to Marc and Mathieu for the specs!!!);</a:t>
            </a:r>
          </a:p>
          <a:p>
            <a:r>
              <a:rPr lang="en-GB" dirty="0"/>
              <a:t>According to David Flood this is the scheduling to realistically place the order for the end of the year (November 2025?):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dirty="0"/>
              <a:t>Mid-July: dispatch to the supplier;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dirty="0"/>
              <a:t>Mid-July (at the latest): Technical specification + PBPF (Price Breakdown Pro-Forma);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dirty="0"/>
              <a:t>End of August: end date for supplier to answer;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GB" dirty="0"/>
              <a:t>End of August: evaluation grid.</a:t>
            </a:r>
          </a:p>
        </p:txBody>
      </p:sp>
    </p:spTree>
    <p:extLst>
      <p:ext uri="{BB962C8B-B14F-4D97-AF65-F5344CB8AC3E}">
        <p14:creationId xmlns:p14="http://schemas.microsoft.com/office/powerpoint/2010/main" val="103790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69622</TotalTime>
  <Words>954</Words>
  <Application>Microsoft Office PowerPoint</Application>
  <PresentationFormat>Widescreen</PresentationFormat>
  <Paragraphs>135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Calibri</vt:lpstr>
      <vt:lpstr>Calibri Light</vt:lpstr>
      <vt:lpstr>Symbol</vt:lpstr>
      <vt:lpstr>Wingdings</vt:lpstr>
      <vt:lpstr>Office Theme</vt:lpstr>
      <vt:lpstr>2nd COLD Meeting: RF Activity Report</vt:lpstr>
      <vt:lpstr>Preliminary Layout</vt:lpstr>
      <vt:lpstr>Market survey: preliminary outcome</vt:lpstr>
      <vt:lpstr>Services</vt:lpstr>
      <vt:lpstr>Ongoing CFT(s)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Layout</dc:title>
  <dc:creator>D'ELIA Alessandro</dc:creator>
  <cp:lastModifiedBy>D'ELIA Alessandro</cp:lastModifiedBy>
  <cp:revision>110</cp:revision>
  <dcterms:created xsi:type="dcterms:W3CDTF">2025-04-25T14:56:35Z</dcterms:created>
  <dcterms:modified xsi:type="dcterms:W3CDTF">2025-06-13T08:42:09Z</dcterms:modified>
</cp:coreProperties>
</file>