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</p:sldMasterIdLst>
  <p:notesMasterIdLst>
    <p:notesMasterId r:id="rId16"/>
  </p:notesMasterIdLst>
  <p:sldIdLst>
    <p:sldId id="256" r:id="rId3"/>
    <p:sldId id="321" r:id="rId4"/>
    <p:sldId id="266" r:id="rId5"/>
    <p:sldId id="257" r:id="rId6"/>
    <p:sldId id="258" r:id="rId7"/>
    <p:sldId id="260" r:id="rId8"/>
    <p:sldId id="267" r:id="rId9"/>
    <p:sldId id="268" r:id="rId10"/>
    <p:sldId id="261" r:id="rId11"/>
    <p:sldId id="262" r:id="rId12"/>
    <p:sldId id="263" r:id="rId13"/>
    <p:sldId id="269" r:id="rId14"/>
    <p:sldId id="264" r:id="rId15"/>
  </p:sldIdLst>
  <p:sldSz cx="12192000" cy="6858000"/>
  <p:notesSz cx="6858000" cy="9144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7" name="Google Shape;297;p1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298" name="Google Shape;298;p1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8" name="Google Shape;308;p3:notes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309" name="Google Shape;309;p3:notes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58749" indent="0">
              <a:buSzPts val="1100"/>
              <a:buNone/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158749" indent="0">
              <a:buSzPts val="1100"/>
              <a:buNone/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329A39-14FC-D54D-54EE-8B269E8C84C1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E5B0F38-1B98-7958-4389-B96688637FF0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D159CCD-F742-0931-A994-4390E880674B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519C31-C915-D7F2-C80A-5CA3288F176E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marL="457200" marR="0" lvl="0" indent="-2984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i="1"/>
              <a:t>How will you encourage users to adopt your solutions? Are there any partnerships, funding plans, or integration efforts that will help sustain the outcomes beyond the project’s duration?</a:t>
            </a: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ver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"/>
          <p:cNvSpPr txBox="1">
            <a:spLocks noGrp="1"/>
          </p:cNvSpPr>
          <p:nvPr>
            <p:ph type="ctrTitle"/>
          </p:nvPr>
        </p:nvSpPr>
        <p:spPr bwMode="auto"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ubTitle" idx="1"/>
          </p:nvPr>
        </p:nvSpPr>
        <p:spPr bwMode="auto"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5" name="Google Shape;15;p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_Blank" userDrawn="1">
  <p:cSld name="Internal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3" userDrawn="1">
  <p:cSld name="Internal-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 bwMode="auto"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3032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3032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2"/>
          </p:nvPr>
        </p:nvSpPr>
        <p:spPr bwMode="auto"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Internal-3" userDrawn="1">
  <p:cSld name="1_Internal-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 bwMode="auto"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3032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3032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5" userDrawn="1">
  <p:cSld name="Internal-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 bwMode="auto"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68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16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 bwMode="auto"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6" userDrawn="1">
  <p:cSld name="Internal-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>
            <a:spLocks noGrp="1"/>
          </p:cNvSpPr>
          <p:nvPr>
            <p:ph type="pic" idx="2"/>
          </p:nvPr>
        </p:nvSpPr>
        <p:spPr bwMode="auto"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 bwMode="auto"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" type="blank" userDrawn="1">
  <p:cSld name="BLANK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_Blank" userDrawn="1">
  <p:cSld name="Internal_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ack" type="blank" userDrawn="1">
  <p:cSld name="BLANK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5" name="Google Shape;25;p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2467" y="1388"/>
            <a:ext cx="12187064" cy="685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3" userDrawn="1">
  <p:cSld name="Internal-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 bwMode="auto">
          <a:xfrm>
            <a:off x="413886" y="2754312"/>
            <a:ext cx="11367436" cy="3375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D1D1B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3032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3032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D1D1B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 bwMode="auto">
          <a:xfrm>
            <a:off x="413886" y="1340919"/>
            <a:ext cx="11367436" cy="10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6277C"/>
              </a:buClr>
              <a:buSzPts val="2492"/>
              <a:buFont typeface="Calibri"/>
              <a:buNone/>
              <a:defRPr sz="2800" b="0" i="0" u="none" strike="noStrike" cap="none">
                <a:solidFill>
                  <a:srgbClr val="36277C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None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None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Internal-3" userDrawn="1">
  <p:cSld name="1_Internal-3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 bwMode="auto">
          <a:xfrm>
            <a:off x="433137" y="1528763"/>
            <a:ext cx="11271183" cy="4600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684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3032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3032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602"/>
              <a:buFont typeface="Calibri"/>
              <a:buChar char="•"/>
              <a:defRPr sz="1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D1D1B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5" userDrawn="1">
  <p:cSld name="Internal-5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 bwMode="auto">
          <a:xfrm>
            <a:off x="4841506" y="1251743"/>
            <a:ext cx="69013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44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2848"/>
              <a:buFont typeface="Calibri"/>
              <a:buChar char="•"/>
              <a:defRPr sz="32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684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492"/>
              <a:buFont typeface="Calibri"/>
              <a:buChar char="•"/>
              <a:defRPr sz="28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6423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2136"/>
              <a:buFont typeface="Calibri"/>
              <a:buChar char="•"/>
              <a:defRPr sz="24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16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162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71616"/>
              </a:buClr>
              <a:buSzPts val="1780"/>
              <a:buFont typeface="Calibri"/>
              <a:buChar char="•"/>
              <a:defRPr sz="20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 bwMode="auto">
          <a:xfrm>
            <a:off x="423512" y="1251744"/>
            <a:ext cx="4226262" cy="4881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ernal-6" userDrawn="1">
  <p:cSld name="Internal-6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>
            <a:spLocks noGrp="1"/>
          </p:cNvSpPr>
          <p:nvPr>
            <p:ph type="pic" idx="2"/>
          </p:nvPr>
        </p:nvSpPr>
        <p:spPr bwMode="auto">
          <a:xfrm>
            <a:off x="4908884" y="1396674"/>
            <a:ext cx="6805060" cy="4614394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 bwMode="auto">
          <a:xfrm>
            <a:off x="452387" y="1396674"/>
            <a:ext cx="4197387" cy="4622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71616"/>
              </a:buClr>
              <a:buSzPts val="1424"/>
              <a:buFont typeface="Calibri"/>
              <a:buNone/>
              <a:defRPr sz="1600" b="0" i="0" u="none" strike="noStrike" cap="none">
                <a:solidFill>
                  <a:srgbClr val="171616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46"/>
              <a:buFont typeface="Calibri"/>
              <a:buNone/>
              <a:defRPr sz="1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68"/>
              <a:buFont typeface="Calibri"/>
              <a:buNone/>
              <a:defRPr sz="12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890"/>
              <a:buFont typeface="Calibri"/>
              <a:buNone/>
              <a:defRPr sz="1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l Title of Presentation l Date of Presentation l Author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fr-FR"/>
              <a:t>Page </a:t>
            </a:r>
            <a:fld id="{7951AA52-4B2B-40F1-96DD-BFA598F65C64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49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ver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2" name="Google Shape;62;p1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9625" y="-9625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 bwMode="auto">
          <a:xfrm>
            <a:off x="406940" y="3287319"/>
            <a:ext cx="9973101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277C"/>
              </a:buClr>
              <a:buSzPts val="4800"/>
              <a:buFont typeface="Calibri"/>
              <a:buNone/>
              <a:defRPr sz="4800" b="1">
                <a:solidFill>
                  <a:srgbClr val="36277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 bwMode="auto">
          <a:xfrm>
            <a:off x="406940" y="4903300"/>
            <a:ext cx="9973101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 sz="2400" b="0" i="0" u="none" strike="noStrike" cap="none">
                <a:solidFill>
                  <a:srgbClr val="2EA0DC"/>
                </a:solidFill>
                <a:latin typeface="Calibri"/>
                <a:ea typeface="Calibri"/>
                <a:cs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78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2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24"/>
              <a:buFont typeface="Calibri"/>
              <a:buNone/>
              <a:defRPr sz="1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65" name="Google Shape;65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8557078" y="6003279"/>
            <a:ext cx="31115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Google Shape;6;p4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0" y="-25550"/>
            <a:ext cx="12182131" cy="68524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4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dt" idx="10"/>
          </p:nvPr>
        </p:nvSpPr>
        <p:spPr bwMode="auto">
          <a:xfrm>
            <a:off x="413886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ftr" idx="11"/>
          </p:nvPr>
        </p:nvSpPr>
        <p:spPr bwMode="auto">
          <a:xfrm>
            <a:off x="4649774" y="6411862"/>
            <a:ext cx="28996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 bwMode="auto">
          <a:xfrm>
            <a:off x="9848227" y="6411862"/>
            <a:ext cx="193309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1D1D1B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pic>
        <p:nvPicPr>
          <p:cNvPr id="58" name="Google Shape;58;p12"/>
          <p:cNvPicPr/>
          <p:nvPr/>
        </p:nvPicPr>
        <p:blipFill>
          <a:blip r:embed="rId9">
            <a:alphaModFix amt="15000"/>
          </a:blip>
          <a:stretch/>
        </p:blipFill>
        <p:spPr bwMode="auto">
          <a:xfrm>
            <a:off x="3178887" y="1780675"/>
            <a:ext cx="5878286" cy="57751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/>
          <p:nvPr/>
        </p:nvSpPr>
        <p:spPr bwMode="auto">
          <a:xfrm>
            <a:off x="1456267" y="154520"/>
            <a:ext cx="11159065" cy="647700"/>
          </a:xfrm>
          <a:prstGeom prst="roundRect">
            <a:avLst>
              <a:gd name="adj" fmla="val 50000"/>
            </a:avLst>
          </a:prstGeom>
          <a:solidFill>
            <a:srgbClr val="5D4F9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0" name="Google Shape;60;p12"/>
          <p:cNvPicPr/>
          <p:nvPr/>
        </p:nvPicPr>
        <p:blipFill>
          <a:blip r:embed="rId10">
            <a:alphaModFix/>
          </a:blip>
          <a:stretch/>
        </p:blipFill>
        <p:spPr bwMode="auto">
          <a:xfrm>
            <a:off x="10685975" y="273904"/>
            <a:ext cx="1315480" cy="40893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ps-wg3.desy.de/outcome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0" name="Google Shape;300;p1"/>
          <p:cNvSpPr txBox="1">
            <a:spLocks noGrp="1"/>
          </p:cNvSpPr>
          <p:nvPr>
            <p:ph type="ctrTitle"/>
          </p:nvPr>
        </p:nvSpPr>
        <p:spPr bwMode="auto">
          <a:xfrm>
            <a:off x="406940" y="3287319"/>
            <a:ext cx="11785060" cy="136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defRPr/>
            </a:pPr>
            <a:r>
              <a:rPr lang="en-GB" dirty="0"/>
              <a:t>SHARE: </a:t>
            </a:r>
            <a:r>
              <a:rPr lang="en-US" b="0" dirty="0"/>
              <a:t>Synchrotron x-ray analysis of Heritage Accessible to and Reusable by Everyone</a:t>
            </a:r>
            <a:endParaRPr dirty="0"/>
          </a:p>
        </p:txBody>
      </p:sp>
      <p:sp>
        <p:nvSpPr>
          <p:cNvPr id="301" name="Google Shape;301;p1"/>
          <p:cNvSpPr txBox="1">
            <a:spLocks noGrp="1"/>
          </p:cNvSpPr>
          <p:nvPr>
            <p:ph type="subTitle" idx="1"/>
          </p:nvPr>
        </p:nvSpPr>
        <p:spPr bwMode="auto">
          <a:xfrm>
            <a:off x="406940" y="5458101"/>
            <a:ext cx="8321423" cy="668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/>
            </a:pPr>
            <a:r>
              <a:rPr lang="en-US" dirty="0"/>
              <a:t>Marine Cotte – Principal Investigator (ESRF)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/>
            </a:pPr>
            <a:endParaRPr lang="en-US" dirty="0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A0DC"/>
              </a:buClr>
              <a:buSzPts val="2136"/>
              <a:buFont typeface="Calibri"/>
              <a:buNone/>
              <a:defRPr/>
            </a:pPr>
            <a:r>
              <a:rPr lang="en-US" dirty="0"/>
              <a:t>On behalf of Simon </a:t>
            </a:r>
            <a:r>
              <a:rPr lang="en-US" dirty="0" err="1"/>
              <a:t>Delcamp</a:t>
            </a:r>
            <a:r>
              <a:rPr lang="en-US" dirty="0"/>
              <a:t>, </a:t>
            </a:r>
            <a:r>
              <a:rPr lang="en-US" dirty="0" err="1"/>
              <a:t>Marjolaine</a:t>
            </a:r>
            <a:r>
              <a:rPr lang="en-US" dirty="0"/>
              <a:t> </a:t>
            </a:r>
            <a:r>
              <a:rPr lang="en-US" dirty="0" err="1"/>
              <a:t>Bodin</a:t>
            </a:r>
            <a:r>
              <a:rPr lang="en-US" dirty="0"/>
              <a:t>, Andy </a:t>
            </a:r>
            <a:r>
              <a:rPr lang="en-US" dirty="0" err="1"/>
              <a:t>Götz</a:t>
            </a:r>
            <a:r>
              <a:rPr lang="en-US" dirty="0"/>
              <a:t> (ESRF)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33137" y="1248347"/>
            <a:ext cx="11481772" cy="4600575"/>
          </a:xfrm>
        </p:spPr>
        <p:txBody>
          <a:bodyPr/>
          <a:lstStyle/>
          <a:p>
            <a:pPr lvl="1">
              <a:defRPr/>
            </a:pPr>
            <a:r>
              <a:rPr lang="en-US" sz="2800" b="0" u="none" strike="noStrike" cap="none" spc="0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By providing a tool for the Cultural Heritage community (first users, but after embargo anyone) for finding and reanalyzing data from CH experiments. </a:t>
            </a:r>
          </a:p>
          <a:p>
            <a:pPr lvl="1"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</a:rPr>
              <a:t>Define, gather and manage rich </a:t>
            </a:r>
            <a:r>
              <a:rPr lang="en-US" sz="2800" b="1" dirty="0">
                <a:solidFill>
                  <a:schemeClr val="bg2"/>
                </a:solidFill>
              </a:rPr>
              <a:t>Sample metadata</a:t>
            </a:r>
            <a:r>
              <a:rPr lang="en-US" sz="2800" dirty="0">
                <a:solidFill>
                  <a:schemeClr val="bg2"/>
                </a:solidFill>
              </a:rPr>
              <a:t> via the data portal before, during and after experiments</a:t>
            </a:r>
          </a:p>
          <a:p>
            <a:pPr lvl="1"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</a:rPr>
              <a:t>Define, gather and manage </a:t>
            </a:r>
            <a:r>
              <a:rPr lang="en-US" sz="2800" b="1" dirty="0">
                <a:solidFill>
                  <a:schemeClr val="bg2"/>
                </a:solidFill>
              </a:rPr>
              <a:t>beamline metadata </a:t>
            </a:r>
            <a:r>
              <a:rPr lang="en-US" sz="2800" dirty="0">
                <a:solidFill>
                  <a:schemeClr val="bg2"/>
                </a:solidFill>
              </a:rPr>
              <a:t>describing how data has been collected and processed</a:t>
            </a:r>
          </a:p>
          <a:p>
            <a:pPr lvl="1">
              <a:defRPr/>
            </a:pPr>
            <a:endParaRPr lang="en-US" sz="2800" b="0" u="none" strike="noStrike" cap="none" spc="0" dirty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en-US" sz="2800" b="0" u="none" strike="noStrike" cap="none" spc="0" dirty="0">
                <a:solidFill>
                  <a:schemeClr val="bg2"/>
                </a:solidFill>
              </a:rPr>
              <a:t>By develop</a:t>
            </a:r>
            <a:r>
              <a:rPr lang="en-US" sz="2800" dirty="0">
                <a:solidFill>
                  <a:schemeClr val="bg2"/>
                </a:solidFill>
              </a:rPr>
              <a:t>ing tools to </a:t>
            </a:r>
            <a:r>
              <a:rPr lang="en-US" sz="2800" b="1" dirty="0">
                <a:solidFill>
                  <a:schemeClr val="bg2"/>
                </a:solidFill>
              </a:rPr>
              <a:t>search</a:t>
            </a:r>
            <a:r>
              <a:rPr lang="en-US" sz="2800" dirty="0">
                <a:solidFill>
                  <a:schemeClr val="bg2"/>
                </a:solidFill>
              </a:rPr>
              <a:t> into this data and metadata and </a:t>
            </a:r>
            <a:r>
              <a:rPr lang="en-US" sz="2800" b="1" dirty="0">
                <a:solidFill>
                  <a:schemeClr val="bg2"/>
                </a:solidFill>
              </a:rPr>
              <a:t>re-use</a:t>
            </a:r>
            <a:r>
              <a:rPr lang="en-US" sz="2800" dirty="0">
                <a:solidFill>
                  <a:schemeClr val="bg2"/>
                </a:solidFill>
              </a:rPr>
              <a:t> it</a:t>
            </a:r>
            <a:endParaRPr lang="en-US" sz="2800" b="0" u="none" strike="noStrike" cap="none" spc="0" dirty="0">
              <a:solidFill>
                <a:schemeClr val="bg2"/>
              </a:solidFill>
            </a:endParaRPr>
          </a:p>
          <a:p>
            <a:pPr marL="70357" indent="0">
              <a:buClr>
                <a:srgbClr val="171616"/>
              </a:buClr>
              <a:buSzPts val="2492"/>
              <a:buFont typeface="Calibri"/>
              <a:buNone/>
              <a:defRPr/>
            </a:pPr>
            <a:endParaRPr lang="en-US" b="0" u="none" strike="noStrike" cap="none" spc="0" dirty="0">
              <a:solidFill>
                <a:schemeClr val="bg2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Contribution to Photon &amp; Neutron Research Infrastructures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3137" y="967931"/>
            <a:ext cx="11271183" cy="5335333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</a:rPr>
              <a:t>Sustainability of the software solutions and data + metadata will be the </a:t>
            </a:r>
            <a:r>
              <a:rPr lang="en-US" sz="2800" b="1" dirty="0">
                <a:solidFill>
                  <a:schemeClr val="bg2"/>
                </a:solidFill>
              </a:rPr>
              <a:t>responsibility of the ESRF </a:t>
            </a:r>
            <a:r>
              <a:rPr lang="en-US" sz="2800" dirty="0">
                <a:solidFill>
                  <a:schemeClr val="bg2"/>
                </a:solidFill>
              </a:rPr>
              <a:t>after the end of the project. The project is being developed together with </a:t>
            </a:r>
            <a:r>
              <a:rPr lang="en-US" sz="2800" b="1" dirty="0">
                <a:solidFill>
                  <a:schemeClr val="bg2"/>
                </a:solidFill>
              </a:rPr>
              <a:t>ESRF data managers using ESRF compliant solutions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</a:p>
          <a:p>
            <a:pPr lvl="1">
              <a:defRPr/>
            </a:pPr>
            <a:endParaRPr lang="en-US" sz="2800" dirty="0">
              <a:solidFill>
                <a:schemeClr val="bg2"/>
              </a:solidFill>
            </a:endParaRPr>
          </a:p>
          <a:p>
            <a:pPr lvl="1">
              <a:defRPr/>
            </a:pPr>
            <a:r>
              <a:rPr lang="en-US" sz="2800" dirty="0">
                <a:solidFill>
                  <a:schemeClr val="bg2"/>
                </a:solidFill>
              </a:rPr>
              <a:t>ESRF heritage </a:t>
            </a:r>
            <a:r>
              <a:rPr lang="en-US" sz="2800" b="1" dirty="0">
                <a:solidFill>
                  <a:schemeClr val="bg2"/>
                </a:solidFill>
              </a:rPr>
              <a:t>users</a:t>
            </a:r>
            <a:r>
              <a:rPr lang="en-US" sz="2800" dirty="0">
                <a:solidFill>
                  <a:schemeClr val="bg2"/>
                </a:solidFill>
              </a:rPr>
              <a:t> will be the first </a:t>
            </a:r>
            <a:r>
              <a:rPr lang="en-US" sz="2800" b="1" dirty="0">
                <a:solidFill>
                  <a:schemeClr val="bg2"/>
                </a:solidFill>
              </a:rPr>
              <a:t>beneficiaries</a:t>
            </a:r>
            <a:r>
              <a:rPr lang="en-US" sz="2800" dirty="0">
                <a:solidFill>
                  <a:schemeClr val="bg2"/>
                </a:solidFill>
              </a:rPr>
              <a:t> of the SHARE tools. This will certainly </a:t>
            </a:r>
            <a:r>
              <a:rPr lang="en-US" sz="2800" b="1" dirty="0">
                <a:solidFill>
                  <a:schemeClr val="bg2"/>
                </a:solidFill>
              </a:rPr>
              <a:t>encourage them to use tools systematically</a:t>
            </a:r>
            <a:r>
              <a:rPr lang="en-US" sz="2800" dirty="0">
                <a:solidFill>
                  <a:schemeClr val="bg2"/>
                </a:solidFill>
              </a:rPr>
              <a:t>, and possibly to develop similar approach in their respective laboratories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spcFirstLastPara="1" vertOverflow="overflow" horzOverflow="overflow" vert="horz" wrap="square" lIns="91423" tIns="45699" rIns="91423" bIns="45699" numCol="1" spcCol="0" rtlCol="0" fromWordArt="0" anchor="ctr" anchorCtr="0" forceAA="0" compatLnSpc="0">
            <a:noAutofit/>
          </a:bodyPr>
          <a:lstStyle/>
          <a:p>
            <a:pPr>
              <a:defRPr/>
            </a:pPr>
            <a:r>
              <a:rPr lang="en-US" dirty="0"/>
              <a:t>Strategies on sustainability of the project results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0ED5-C805-4474-9383-D35A60F0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Acknowledgment of the 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D9B7E-60D1-4BDF-9A87-E165F1A1CC93}"/>
              </a:ext>
            </a:extLst>
          </p:cNvPr>
          <p:cNvSpPr/>
          <p:nvPr/>
        </p:nvSpPr>
        <p:spPr>
          <a:xfrm>
            <a:off x="1228435" y="1388441"/>
            <a:ext cx="9735129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ESRF colleagues: </a:t>
            </a: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Simon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Delcamp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Marjolaine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Bodin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Georgina Robertson, Andy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Götz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Stuart Fisher,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Edgar Gutierrez-Fernandez, Clément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Holé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Manfred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Burghammer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Catherine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Dejoie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Historical Materials BAG coordinators:</a:t>
            </a: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Victor Gonzalez (ENS Paris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Saclay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Frederik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Vanmeert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(Rijksmuseum)</a:t>
            </a: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Letizia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Monico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(CNR, Perugia) </a:t>
            </a: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90000"/>
              </a:lnSpc>
              <a:buClr>
                <a:srgbClr val="2EA0DC"/>
              </a:buClr>
              <a:buSzPts val="2136"/>
              <a:defRPr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BAG partners in particular the working group of beta-testers of the tools </a:t>
            </a:r>
          </a:p>
        </p:txBody>
      </p:sp>
    </p:spTree>
    <p:extLst>
      <p:ext uri="{BB962C8B-B14F-4D97-AF65-F5344CB8AC3E}">
        <p14:creationId xmlns:p14="http://schemas.microsoft.com/office/powerpoint/2010/main" val="524611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7860" y="295878"/>
            <a:ext cx="8794795" cy="343248"/>
          </a:xfrm>
        </p:spPr>
        <p:txBody>
          <a:bodyPr>
            <a:normAutofit fontScale="90000"/>
          </a:bodyPr>
          <a:lstStyle/>
          <a:p>
            <a:r>
              <a:rPr lang="en-US" dirty="0"/>
              <a:t>The ESRF “historical materials BAG”: </a:t>
            </a:r>
            <a:br>
              <a:rPr lang="en-US" dirty="0"/>
            </a:br>
            <a:r>
              <a:rPr lang="en-US" dirty="0"/>
              <a:t>regular, facilitated and collective access to 2 diffraction beamlines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6444B-4854-4FDA-A62D-D31DEACDB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400" y="836613"/>
            <a:ext cx="8835959" cy="49395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F63FF4-3472-4DBF-B7DC-92BF3926D539}"/>
              </a:ext>
            </a:extLst>
          </p:cNvPr>
          <p:cNvSpPr txBox="1"/>
          <p:nvPr/>
        </p:nvSpPr>
        <p:spPr>
          <a:xfrm>
            <a:off x="39607" y="5060561"/>
            <a:ext cx="4007724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Started in 2020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130 partners over 13 countries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Already &gt; 1800 samples scanned, </a:t>
            </a:r>
            <a:b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with stable instrumental configurations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4E3504-7AD0-4F20-8012-00DA404E5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2655" y="4525245"/>
            <a:ext cx="1451501" cy="1448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708181-B0E5-4752-BAD6-CD155A3FCD50}"/>
              </a:ext>
            </a:extLst>
          </p:cNvPr>
          <p:cNvSpPr/>
          <p:nvPr/>
        </p:nvSpPr>
        <p:spPr>
          <a:xfrm>
            <a:off x="2043469" y="6211669"/>
            <a:ext cx="81372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Data acquired on cultural and natural heritage is as precious as is our heritage:</a:t>
            </a:r>
            <a:b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i="1" dirty="0">
                <a:latin typeface="Calibri" panose="020F0502020204030204" pitchFamily="34" charset="0"/>
                <a:cs typeface="Calibri" panose="020F0502020204030204" pitchFamily="34" charset="0"/>
              </a:rPr>
              <a:t>let’s preserve it and share it!</a:t>
            </a:r>
          </a:p>
        </p:txBody>
      </p:sp>
    </p:spTree>
    <p:extLst>
      <p:ext uri="{BB962C8B-B14F-4D97-AF65-F5344CB8AC3E}">
        <p14:creationId xmlns:p14="http://schemas.microsoft.com/office/powerpoint/2010/main" val="3866342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1700D-21BA-4A21-A1D0-C77579F06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SHARE: Synchrotron X-ray analysis of Heritage Accessible to and Reusable by Everyone</a:t>
            </a:r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D907D4-0841-42FB-9B74-9C7955932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55" y="1506014"/>
            <a:ext cx="1246509" cy="165562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EBFAFC-20A6-4257-BCF1-81769FBB7DF8}"/>
              </a:ext>
            </a:extLst>
          </p:cNvPr>
          <p:cNvSpPr/>
          <p:nvPr/>
        </p:nvSpPr>
        <p:spPr>
          <a:xfrm>
            <a:off x="4681941" y="3064649"/>
            <a:ext cx="2386584" cy="2322576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8F0DCC3-67F5-4CD2-B81E-75CE658978C0}"/>
              </a:ext>
            </a:extLst>
          </p:cNvPr>
          <p:cNvSpPr/>
          <p:nvPr/>
        </p:nvSpPr>
        <p:spPr>
          <a:xfrm>
            <a:off x="4681941" y="2690577"/>
            <a:ext cx="2386584" cy="2322576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97D66C7-BDB1-432B-B8A9-B96CA7394F96}"/>
              </a:ext>
            </a:extLst>
          </p:cNvPr>
          <p:cNvSpPr/>
          <p:nvPr/>
        </p:nvSpPr>
        <p:spPr>
          <a:xfrm>
            <a:off x="4681941" y="2333824"/>
            <a:ext cx="2386584" cy="2322576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B44C93-1800-4687-A75E-1AE887ED060D}"/>
              </a:ext>
            </a:extLst>
          </p:cNvPr>
          <p:cNvSpPr/>
          <p:nvPr/>
        </p:nvSpPr>
        <p:spPr>
          <a:xfrm>
            <a:off x="4681941" y="1990922"/>
            <a:ext cx="2386584" cy="2322576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noFill/>
          </a:ln>
          <a:scene3d>
            <a:camera prst="isometricOffAxis2Top"/>
            <a:lightRig rig="threePt" dir="t"/>
          </a:scene3d>
          <a:sp3d>
            <a:bevelT w="0" h="254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645507-97E2-49B9-BDBE-A81D62E9982A}"/>
              </a:ext>
            </a:extLst>
          </p:cNvPr>
          <p:cNvSpPr/>
          <p:nvPr/>
        </p:nvSpPr>
        <p:spPr>
          <a:xfrm>
            <a:off x="292328" y="3244862"/>
            <a:ext cx="3223302" cy="1962150"/>
          </a:xfrm>
          <a:prstGeom prst="ellipse">
            <a:avLst/>
          </a:prstGeom>
          <a:solidFill>
            <a:srgbClr val="4DA22D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 about the instruments and about data acquisition and processing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819FABE-6BFB-4DD9-B2D2-D799DD43838E}"/>
              </a:ext>
            </a:extLst>
          </p:cNvPr>
          <p:cNvSpPr/>
          <p:nvPr/>
        </p:nvSpPr>
        <p:spPr>
          <a:xfrm>
            <a:off x="3025217" y="1237667"/>
            <a:ext cx="3377239" cy="1028700"/>
          </a:xfrm>
          <a:prstGeom prst="ellipse">
            <a:avLst/>
          </a:prstGeom>
          <a:solidFill>
            <a:srgbClr val="0196D8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Raw X-ray diffraction data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3E0D0AC-E1B5-43AB-BD09-6073DA3A9B1B}"/>
              </a:ext>
            </a:extLst>
          </p:cNvPr>
          <p:cNvSpPr/>
          <p:nvPr/>
        </p:nvSpPr>
        <p:spPr>
          <a:xfrm>
            <a:off x="7795906" y="2617262"/>
            <a:ext cx="2448831" cy="1725204"/>
          </a:xfrm>
          <a:prstGeom prst="ellipse">
            <a:avLst/>
          </a:prstGeom>
          <a:solidFill>
            <a:srgbClr val="AF118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Info about the sample/ object</a:t>
            </a:r>
          </a:p>
        </p:txBody>
      </p:sp>
      <p:cxnSp>
        <p:nvCxnSpPr>
          <p:cNvPr id="11" name="Elbow Connector 12">
            <a:extLst>
              <a:ext uri="{FF2B5EF4-FFF2-40B4-BE49-F238E27FC236}">
                <a16:creationId xmlns:a16="http://schemas.microsoft.com/office/drawing/2014/main" id="{3798C81C-BF48-443C-9C54-D8A0F8A5CAB5}"/>
              </a:ext>
            </a:extLst>
          </p:cNvPr>
          <p:cNvCxnSpPr>
            <a:cxnSpLocks/>
            <a:stCxn id="8" idx="6"/>
            <a:endCxn id="6" idx="2"/>
          </p:cNvCxnSpPr>
          <p:nvPr/>
        </p:nvCxnSpPr>
        <p:spPr>
          <a:xfrm flipV="1">
            <a:off x="3515630" y="3495112"/>
            <a:ext cx="1166311" cy="730825"/>
          </a:xfrm>
          <a:prstGeom prst="bentConnector3">
            <a:avLst/>
          </a:prstGeom>
          <a:ln w="76200">
            <a:solidFill>
              <a:srgbClr val="55AD3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3">
            <a:extLst>
              <a:ext uri="{FF2B5EF4-FFF2-40B4-BE49-F238E27FC236}">
                <a16:creationId xmlns:a16="http://schemas.microsoft.com/office/drawing/2014/main" id="{16D182A2-1C5A-4CEA-B2CD-7328134497CF}"/>
              </a:ext>
            </a:extLst>
          </p:cNvPr>
          <p:cNvCxnSpPr>
            <a:stCxn id="10" idx="2"/>
            <a:endCxn id="5" idx="6"/>
          </p:cNvCxnSpPr>
          <p:nvPr/>
        </p:nvCxnSpPr>
        <p:spPr>
          <a:xfrm rot="10800000" flipV="1">
            <a:off x="7068526" y="3479863"/>
            <a:ext cx="727381" cy="372001"/>
          </a:xfrm>
          <a:prstGeom prst="bentConnector3">
            <a:avLst/>
          </a:prstGeom>
          <a:ln w="76200">
            <a:solidFill>
              <a:srgbClr val="AF118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6">
            <a:extLst>
              <a:ext uri="{FF2B5EF4-FFF2-40B4-BE49-F238E27FC236}">
                <a16:creationId xmlns:a16="http://schemas.microsoft.com/office/drawing/2014/main" id="{CFB9C74A-2BAE-44E9-A06E-BE5290A390E6}"/>
              </a:ext>
            </a:extLst>
          </p:cNvPr>
          <p:cNvCxnSpPr>
            <a:stCxn id="9" idx="4"/>
            <a:endCxn id="15" idx="0"/>
          </p:cNvCxnSpPr>
          <p:nvPr/>
        </p:nvCxnSpPr>
        <p:spPr>
          <a:xfrm rot="16200000" flipH="1">
            <a:off x="4927510" y="2052693"/>
            <a:ext cx="739671" cy="1167017"/>
          </a:xfrm>
          <a:prstGeom prst="bentConnector3">
            <a:avLst>
              <a:gd name="adj1" fmla="val 50000"/>
            </a:avLst>
          </a:prstGeom>
          <a:ln w="76200">
            <a:solidFill>
              <a:srgbClr val="0196D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33B20-5071-400B-A403-78A8F4B45E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528" y="3818011"/>
            <a:ext cx="1057612" cy="105761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70A34D4-931E-4701-BD44-46144E3C31F0}"/>
              </a:ext>
            </a:extLst>
          </p:cNvPr>
          <p:cNvSpPr/>
          <p:nvPr/>
        </p:nvSpPr>
        <p:spPr>
          <a:xfrm>
            <a:off x="4364724" y="3006038"/>
            <a:ext cx="3032260" cy="162394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Database to search and find data and metadata</a:t>
            </a:r>
          </a:p>
        </p:txBody>
      </p:sp>
      <p:sp>
        <p:nvSpPr>
          <p:cNvPr id="16" name="5-Point Star 38">
            <a:extLst>
              <a:ext uri="{FF2B5EF4-FFF2-40B4-BE49-F238E27FC236}">
                <a16:creationId xmlns:a16="http://schemas.microsoft.com/office/drawing/2014/main" id="{0658F39C-777B-40BE-B5ED-FF7EB006ADC5}"/>
              </a:ext>
            </a:extLst>
          </p:cNvPr>
          <p:cNvSpPr/>
          <p:nvPr/>
        </p:nvSpPr>
        <p:spPr>
          <a:xfrm>
            <a:off x="8027891" y="4422215"/>
            <a:ext cx="2797252" cy="2264971"/>
          </a:xfrm>
          <a:prstGeom prst="star5">
            <a:avLst>
              <a:gd name="adj" fmla="val 34721"/>
              <a:gd name="hf" fmla="val 105146"/>
              <a:gd name="vf" fmla="val 110557"/>
            </a:avLst>
          </a:prstGeom>
          <a:solidFill>
            <a:srgbClr val="F6A201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knowledge about our heritage!</a:t>
            </a:r>
          </a:p>
        </p:txBody>
      </p:sp>
      <p:cxnSp>
        <p:nvCxnSpPr>
          <p:cNvPr id="17" name="Elbow Connector 42">
            <a:extLst>
              <a:ext uri="{FF2B5EF4-FFF2-40B4-BE49-F238E27FC236}">
                <a16:creationId xmlns:a16="http://schemas.microsoft.com/office/drawing/2014/main" id="{6772AB8A-925A-4909-A54C-1E73F6A125B0}"/>
              </a:ext>
            </a:extLst>
          </p:cNvPr>
          <p:cNvCxnSpPr>
            <a:stCxn id="15" idx="4"/>
          </p:cNvCxnSpPr>
          <p:nvPr/>
        </p:nvCxnSpPr>
        <p:spPr>
          <a:xfrm rot="16200000" flipH="1">
            <a:off x="6383879" y="4126958"/>
            <a:ext cx="1551697" cy="2557747"/>
          </a:xfrm>
          <a:prstGeom prst="bentConnector2">
            <a:avLst/>
          </a:prstGeom>
          <a:ln w="76200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27FDCA9E-7EAD-4E6E-89BF-4753A1159394}"/>
              </a:ext>
            </a:extLst>
          </p:cNvPr>
          <p:cNvSpPr/>
          <p:nvPr/>
        </p:nvSpPr>
        <p:spPr>
          <a:xfrm>
            <a:off x="4085819" y="5370377"/>
            <a:ext cx="3073908" cy="1239368"/>
          </a:xfrm>
          <a:prstGeom prst="roundRect">
            <a:avLst/>
          </a:prstGeom>
          <a:solidFill>
            <a:srgbClr val="E84033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Software + interface to populate and utilize this database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0C3CF2-4B4A-41D6-B220-50F3824DF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8880" y="1168856"/>
            <a:ext cx="1712393" cy="17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6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60408" y="1128712"/>
            <a:ext cx="11271183" cy="5387230"/>
          </a:xfrm>
        </p:spPr>
        <p:txBody>
          <a:bodyPr/>
          <a:lstStyle/>
          <a:p>
            <a:pPr>
              <a:defRPr/>
            </a:pPr>
            <a:r>
              <a:rPr lang="en-US" sz="2800" i="1" dirty="0" err="1"/>
              <a:t>PaNOSC</a:t>
            </a:r>
            <a:r>
              <a:rPr lang="en-US" sz="2800" i="1" dirty="0"/>
              <a:t> OSCARS can provide expertise and guidance for</a:t>
            </a:r>
            <a:r>
              <a:rPr lang="en-US" i="1" dirty="0"/>
              <a:t> the </a:t>
            </a:r>
            <a:r>
              <a:rPr lang="en-US" i="1" dirty="0" err="1"/>
              <a:t>PaNOSC</a:t>
            </a:r>
            <a:r>
              <a:rPr lang="en-US" i="1" dirty="0"/>
              <a:t> outcomes (cf. </a:t>
            </a:r>
            <a:r>
              <a:rPr lang="en-US" u="sng" dirty="0">
                <a:solidFill>
                  <a:schemeClr val="hlink"/>
                </a:solidFill>
                <a:hlinkClick r:id="rId3" tooltip="https://leaps-wg3.desy.de/outcomes.html"/>
              </a:rPr>
              <a:t>https://leaps-wg3.desy.de/outcomes.html</a:t>
            </a:r>
            <a:r>
              <a:rPr lang="en-US" dirty="0"/>
              <a:t> </a:t>
            </a:r>
            <a:r>
              <a:rPr lang="en-US" i="1" dirty="0"/>
              <a:t>) :</a:t>
            </a:r>
            <a:endParaRPr dirty="0"/>
          </a:p>
          <a:p>
            <a:pPr>
              <a:defRPr/>
            </a:pPr>
            <a:endParaRPr lang="en-US" i="1" dirty="0"/>
          </a:p>
          <a:p>
            <a:pPr lvl="1">
              <a:defRPr/>
            </a:pPr>
            <a:r>
              <a:rPr lang="en-GB" b="1" dirty="0"/>
              <a:t>AAI </a:t>
            </a:r>
            <a:r>
              <a:rPr lang="en-GB" dirty="0"/>
              <a:t> - user authentication and authorisation i.e. login identity</a:t>
            </a:r>
            <a:endParaRPr lang="en-US" dirty="0"/>
          </a:p>
          <a:p>
            <a:pPr lvl="1">
              <a:defRPr/>
            </a:pPr>
            <a:r>
              <a:rPr lang="en-GB" b="1" dirty="0"/>
              <a:t>Data Catalogues</a:t>
            </a:r>
            <a:r>
              <a:rPr lang="en-GB" dirty="0"/>
              <a:t> – </a:t>
            </a:r>
            <a:r>
              <a:rPr lang="en-GB" dirty="0" err="1"/>
              <a:t>SciCat</a:t>
            </a:r>
            <a:r>
              <a:rPr lang="en-GB" dirty="0"/>
              <a:t> and </a:t>
            </a:r>
            <a:r>
              <a:rPr lang="en-GB" dirty="0" err="1"/>
              <a:t>Icat</a:t>
            </a:r>
            <a:r>
              <a:rPr lang="en-GB" dirty="0"/>
              <a:t> and other catalogues</a:t>
            </a:r>
            <a:endParaRPr lang="en-US" dirty="0"/>
          </a:p>
          <a:p>
            <a:pPr lvl="1">
              <a:defRPr/>
            </a:pPr>
            <a:r>
              <a:rPr lang="en-GB" b="1" dirty="0"/>
              <a:t>Data Portals</a:t>
            </a:r>
            <a:r>
              <a:rPr lang="en-GB" dirty="0"/>
              <a:t> – Domain specific portals + generic portals</a:t>
            </a:r>
            <a:endParaRPr lang="en-US" dirty="0"/>
          </a:p>
          <a:p>
            <a:pPr lvl="1">
              <a:defRPr/>
            </a:pPr>
            <a:r>
              <a:rPr lang="en-GB" b="1" dirty="0"/>
              <a:t>Metadata </a:t>
            </a:r>
            <a:r>
              <a:rPr lang="en-GB" dirty="0"/>
              <a:t>– </a:t>
            </a:r>
            <a:r>
              <a:rPr lang="en-GB" dirty="0" err="1"/>
              <a:t>NeXus</a:t>
            </a:r>
            <a:r>
              <a:rPr lang="en-GB" dirty="0"/>
              <a:t>, Sample and ontologies</a:t>
            </a:r>
            <a:endParaRPr lang="en-US" dirty="0"/>
          </a:p>
          <a:p>
            <a:pPr lvl="1">
              <a:defRPr/>
            </a:pPr>
            <a:r>
              <a:rPr lang="en-GB" b="1" dirty="0"/>
              <a:t>Notebooks</a:t>
            </a:r>
            <a:r>
              <a:rPr lang="en-GB" dirty="0"/>
              <a:t> – </a:t>
            </a:r>
            <a:r>
              <a:rPr lang="en-GB" dirty="0" err="1"/>
              <a:t>Jupyter</a:t>
            </a:r>
            <a:r>
              <a:rPr lang="en-GB" dirty="0"/>
              <a:t> notebooks </a:t>
            </a:r>
            <a:endParaRPr lang="en-US" dirty="0"/>
          </a:p>
          <a:p>
            <a:pPr lvl="1">
              <a:defRPr/>
            </a:pPr>
            <a:r>
              <a:rPr lang="en-GB" b="1" dirty="0" err="1"/>
              <a:t>PaN</a:t>
            </a:r>
            <a:r>
              <a:rPr lang="en-GB" b="1" dirty="0"/>
              <a:t> Search</a:t>
            </a:r>
            <a:r>
              <a:rPr lang="en-GB" dirty="0"/>
              <a:t> – searching for </a:t>
            </a:r>
            <a:r>
              <a:rPr lang="en-GB" dirty="0" err="1"/>
              <a:t>PaN</a:t>
            </a:r>
            <a:r>
              <a:rPr lang="en-GB" dirty="0"/>
              <a:t> data via the data.esrf.fr and other portals</a:t>
            </a:r>
            <a:endParaRPr lang="en-US" dirty="0"/>
          </a:p>
          <a:p>
            <a:pPr lvl="1">
              <a:defRPr/>
            </a:pPr>
            <a:r>
              <a:rPr lang="en-GB" b="1" dirty="0"/>
              <a:t>Software</a:t>
            </a:r>
            <a:r>
              <a:rPr lang="en-GB" dirty="0"/>
              <a:t> – developing, versioning, packaging and deploying software</a:t>
            </a:r>
            <a:endParaRPr lang="en-US" dirty="0"/>
          </a:p>
          <a:p>
            <a:pPr lvl="1">
              <a:defRPr/>
            </a:pPr>
            <a:r>
              <a:rPr lang="en-GB" b="1" dirty="0"/>
              <a:t>Training</a:t>
            </a:r>
            <a:r>
              <a:rPr lang="en-GB" dirty="0"/>
              <a:t> – training material platform</a:t>
            </a:r>
            <a:endParaRPr lang="en-US" dirty="0"/>
          </a:p>
          <a:p>
            <a:pPr lvl="1">
              <a:defRPr/>
            </a:pPr>
            <a:r>
              <a:rPr lang="en-GB" b="1" dirty="0"/>
              <a:t>VISA VRE</a:t>
            </a:r>
            <a:r>
              <a:rPr lang="en-GB" dirty="0"/>
              <a:t> – virtual research environment</a:t>
            </a:r>
            <a:endParaRPr lang="en-US" dirty="0"/>
          </a:p>
          <a:p>
            <a:pPr marL="70357" indent="0">
              <a:buClr>
                <a:srgbClr val="171616"/>
              </a:buClr>
              <a:buSzPts val="2492"/>
              <a:buFont typeface="Calibri"/>
              <a:buNone/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spcFirstLastPara="1" vertOverflow="overflow" horzOverflow="overflow" vert="horz" wrap="square" lIns="91423" tIns="45699" rIns="91423" bIns="45699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en-US"/>
              <a:t>PaNOSC Mentoring of OSCARS projects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460408" y="1128712"/>
            <a:ext cx="11271183" cy="4600575"/>
          </a:xfrm>
        </p:spPr>
        <p:txBody>
          <a:bodyPr/>
          <a:lstStyle/>
          <a:p>
            <a:pPr>
              <a:defRPr/>
            </a:pPr>
            <a:r>
              <a:rPr lang="en-US" sz="2800" i="1"/>
              <a:t>PaNOSC OSCARS Partners have identified</a:t>
            </a:r>
            <a:r>
              <a:rPr lang="en-US" i="1"/>
              <a:t> the following overlap between the PaNOSC OSCARS projects and the PaNOSC outcomes:</a:t>
            </a:r>
            <a:endParaRPr sz="2800"/>
          </a:p>
          <a:p>
            <a:pPr marL="70357" indent="0">
              <a:buClr>
                <a:srgbClr val="171616"/>
              </a:buClr>
              <a:buSzPts val="2492"/>
              <a:buFont typeface="Calibri"/>
              <a:buNone/>
              <a:defRPr/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 spcFirstLastPara="1" vertOverflow="overflow" horzOverflow="overflow" vert="horz" wrap="square" lIns="91423" tIns="45699" rIns="91423" bIns="45699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en-US"/>
              <a:t>PaNOSC Mentoring of OSCARS projects </a:t>
            </a:r>
            <a:endParaRPr/>
          </a:p>
        </p:txBody>
      </p:sp>
      <p:graphicFrame>
        <p:nvGraphicFramePr>
          <p:cNvPr id="4" name="Google Shape;129;g2e42707a978_0_20"/>
          <p:cNvGraphicFramePr>
            <a:graphicFrameLocks/>
          </p:cNvGraphicFramePr>
          <p:nvPr/>
        </p:nvGraphicFramePr>
        <p:xfrm>
          <a:off x="558369" y="2204023"/>
          <a:ext cx="11253775" cy="4395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2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620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4333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AI-</a:t>
                      </a:r>
                      <a:br>
                        <a:rPr lang="en-GB" sz="800" b="1"/>
                      </a:br>
                      <a:r>
                        <a:rPr lang="en-GB" sz="800" b="1"/>
                        <a:t>SCOPE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AMBCAT</a:t>
                      </a:r>
                      <a:endParaRPr sz="800" b="1"/>
                    </a:p>
                  </a:txBody>
                  <a:tcPr marL="91425" marR="91425" marT="91425" marB="91425">
                    <a:lnR w="9525" algn="ctr">
                      <a:solidFill>
                        <a:srgbClr val="9E9E9E"/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CDIF-4-</a:t>
                      </a:r>
                      <a:br>
                        <a:rPr lang="en-GB" sz="800" b="1"/>
                      </a:br>
                      <a:r>
                        <a:rPr lang="en-GB" sz="800" b="1"/>
                        <a:t>XAS</a:t>
                      </a:r>
                      <a:endParaRPr sz="800" b="1"/>
                    </a:p>
                  </a:txBody>
                  <a:tcPr marL="91425" marR="91425" marT="91425" marB="91425">
                    <a:lnL w="9525" algn="ctr">
                      <a:solidFill>
                        <a:srgbClr val="9E9E9E"/>
                      </a:solidFill>
                    </a:lnL>
                    <a:lnR w="9525" algn="ctr">
                      <a:solidFill>
                        <a:srgbClr val="9E9E9E"/>
                      </a:solidFill>
                    </a:lnR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CODEMETASOFT</a:t>
                      </a:r>
                      <a:endParaRPr sz="800" b="1"/>
                    </a:p>
                  </a:txBody>
                  <a:tcPr marL="91425" marR="91425" marT="91425" marB="91425">
                    <a:lnL w="9525" algn="ctr">
                      <a:solidFill>
                        <a:srgbClr val="9E9E9E"/>
                      </a:solidFill>
                    </a:lnL>
                    <a:lnR w="9525" algn="ctr">
                      <a:solidFill>
                        <a:srgbClr val="9E9E9E"/>
                      </a:solidFill>
                    </a:lnR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Findable</a:t>
                      </a:r>
                      <a:endParaRPr sz="800" b="1"/>
                    </a:p>
                  </a:txBody>
                  <a:tcPr marL="91425" marR="91425" marT="91425" marB="91425">
                    <a:lnL w="9525" algn="ctr">
                      <a:solidFill>
                        <a:srgbClr val="9E9E9E"/>
                      </a:solidFill>
                    </a:lnL>
                    <a:lnR w="9525" algn="ctr">
                      <a:solidFill>
                        <a:srgbClr val="9E9E9E"/>
                      </a:solidFill>
                    </a:lnR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HEFTIE</a:t>
                      </a:r>
                      <a:endParaRPr sz="800" b="1"/>
                    </a:p>
                  </a:txBody>
                  <a:tcPr marL="91425" marR="91425" marT="91425" marB="91425">
                    <a:lnL w="9525" algn="ctr">
                      <a:solidFill>
                        <a:srgbClr val="9E9E9E"/>
                      </a:solidFill>
                    </a:lnL>
                    <a:lnR w="9525" algn="ctr">
                      <a:solidFill>
                        <a:srgbClr val="9E9E9E"/>
                      </a:solidFill>
                    </a:lnR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HiMAGNETOS</a:t>
                      </a:r>
                      <a:endParaRPr sz="800" b="1"/>
                    </a:p>
                  </a:txBody>
                  <a:tcPr marL="91425" marR="91425" marT="91425" marB="91425">
                    <a:lnL w="9525" algn="ctr">
                      <a:solidFill>
                        <a:srgbClr val="9E9E9E"/>
                      </a:solidFill>
                    </a:lnL>
                    <a:lnR w="9525" algn="ctr">
                      <a:solidFill>
                        <a:srgbClr val="9E9E9E"/>
                      </a:solidFill>
                    </a:lnR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MatScat</a:t>
                      </a:r>
                      <a:br>
                        <a:rPr lang="en-GB" sz="800" b="1"/>
                      </a:br>
                      <a:r>
                        <a:rPr lang="en-GB" sz="800" b="1"/>
                        <a:t>Net</a:t>
                      </a:r>
                      <a:endParaRPr sz="800" b="1"/>
                    </a:p>
                  </a:txBody>
                  <a:tcPr marL="91425" marR="91425" marT="91425" marB="91425">
                    <a:lnL w="9525" algn="ctr">
                      <a:solidFill>
                        <a:srgbClr val="9E9E9E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Mc-REDD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mTess-X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OSPARK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PaN-</a:t>
                      </a:r>
                      <a:br>
                        <a:rPr lang="en-GB" sz="800" b="1"/>
                      </a:br>
                      <a:r>
                        <a:rPr lang="en-GB" sz="800" b="1"/>
                        <a:t>Finder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SHARE</a:t>
                      </a:r>
                      <a:endParaRPr sz="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800" b="1"/>
                        <a:t>VISA</a:t>
                      </a:r>
                      <a:endParaRPr sz="800"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 dirty="0"/>
                        <a:t>AAI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02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/>
                        <a:t>Data Catalogues</a:t>
                      </a:r>
                      <a:endParaRPr sz="1000" b="1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  <a:lnB w="9525" algn="ctr">
                      <a:solidFill>
                        <a:srgbClr val="9E9E9E"/>
                      </a:solidFill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27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/>
                        <a:t>Data Portals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>
                    <a:lnT w="9525" algn="ctr">
                      <a:solidFill>
                        <a:srgbClr val="9E9E9E"/>
                      </a:solidFill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/>
                        <a:t>Metadata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/>
                        <a:t>Notebooks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275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/>
                        <a:t>PaN Search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/>
                        <a:t>Software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/>
                        <a:t>Training</a:t>
                      </a:r>
                      <a:endParaRPr sz="1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95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000" b="1" dirty="0"/>
                        <a:t>VISA VRE</a:t>
                      </a:r>
                      <a:endParaRPr sz="1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endParaRPr sz="1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/>
                        <a:t>Y</a:t>
                      </a:r>
                      <a:endParaRPr sz="120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/>
                      </a:pPr>
                      <a:r>
                        <a:rPr lang="en-GB" sz="1200" dirty="0"/>
                        <a:t>Y</a:t>
                      </a:r>
                      <a:endParaRPr sz="1200" dirty="0"/>
                    </a:p>
                  </a:txBody>
                  <a:tcPr marL="91425" marR="91425" marT="91425" marB="91425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B77FE33-D933-430C-BBBA-9411B8453109}"/>
              </a:ext>
            </a:extLst>
          </p:cNvPr>
          <p:cNvSpPr/>
          <p:nvPr/>
        </p:nvSpPr>
        <p:spPr>
          <a:xfrm>
            <a:off x="10178474" y="2105891"/>
            <a:ext cx="969818" cy="46005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1653309" y="1236157"/>
            <a:ext cx="10344836" cy="4600575"/>
          </a:xfrm>
        </p:spPr>
        <p:txBody>
          <a:bodyPr/>
          <a:lstStyle/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Authentication and Authorisation infrastructure (AAI)</a:t>
            </a:r>
            <a:r>
              <a:rPr lang="en-GB" sz="2800" dirty="0">
                <a:solidFill>
                  <a:schemeClr val="bg2"/>
                </a:solidFill>
              </a:rPr>
              <a:t> –already implemented by the </a:t>
            </a:r>
            <a:r>
              <a:rPr lang="en-GB" sz="2800" b="1" dirty="0">
                <a:solidFill>
                  <a:schemeClr val="bg2"/>
                </a:solidFill>
              </a:rPr>
              <a:t>ESRF data portal</a:t>
            </a:r>
            <a:r>
              <a:rPr lang="en-GB" sz="2800" dirty="0">
                <a:solidFill>
                  <a:schemeClr val="bg2"/>
                </a:solidFill>
              </a:rPr>
              <a:t>. SHARE uses the ESRF AAI which will be adapted to EOSC AAI. </a:t>
            </a:r>
            <a:endParaRPr lang="en-US" sz="2800" dirty="0">
              <a:solidFill>
                <a:schemeClr val="bg2"/>
              </a:solidFill>
            </a:endParaRPr>
          </a:p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Data Catalogues</a:t>
            </a:r>
            <a:r>
              <a:rPr lang="en-GB" sz="2800" dirty="0">
                <a:solidFill>
                  <a:schemeClr val="bg2"/>
                </a:solidFill>
              </a:rPr>
              <a:t> – all data and metadata are/ will be stored in the </a:t>
            </a:r>
            <a:r>
              <a:rPr lang="en-GB" sz="2800" b="1" dirty="0">
                <a:solidFill>
                  <a:schemeClr val="bg2"/>
                </a:solidFill>
              </a:rPr>
              <a:t>ESRF data catalogue</a:t>
            </a:r>
            <a:endParaRPr lang="en-US" sz="2800" b="1" dirty="0">
              <a:solidFill>
                <a:schemeClr val="bg2"/>
              </a:solidFill>
            </a:endParaRPr>
          </a:p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Data Portals</a:t>
            </a:r>
            <a:r>
              <a:rPr lang="en-GB" sz="2800" dirty="0">
                <a:solidFill>
                  <a:schemeClr val="bg2"/>
                </a:solidFill>
              </a:rPr>
              <a:t> – SHARE is reusing the </a:t>
            </a:r>
            <a:r>
              <a:rPr lang="en-GB" sz="2800" b="1" dirty="0" err="1">
                <a:solidFill>
                  <a:schemeClr val="bg2"/>
                </a:solidFill>
              </a:rPr>
              <a:t>PaNOSC</a:t>
            </a:r>
            <a:r>
              <a:rPr lang="en-GB" sz="2800" b="1" dirty="0">
                <a:solidFill>
                  <a:schemeClr val="bg2"/>
                </a:solidFill>
              </a:rPr>
              <a:t> domain portal software</a:t>
            </a:r>
            <a:r>
              <a:rPr lang="en-GB" sz="2800" dirty="0">
                <a:solidFill>
                  <a:schemeClr val="bg2"/>
                </a:solidFill>
              </a:rPr>
              <a:t> to build a domain specific portal for Cultural Heritage</a:t>
            </a:r>
            <a:endParaRPr lang="en-US" sz="2800" dirty="0">
              <a:solidFill>
                <a:schemeClr val="bg2"/>
              </a:solidFill>
            </a:endParaRPr>
          </a:p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Metadata</a:t>
            </a:r>
            <a:r>
              <a:rPr lang="en-GB" sz="2800" dirty="0">
                <a:solidFill>
                  <a:schemeClr val="bg2"/>
                </a:solidFill>
              </a:rPr>
              <a:t> – raw data use </a:t>
            </a:r>
            <a:r>
              <a:rPr lang="en-GB" sz="2800" b="1" dirty="0" err="1">
                <a:solidFill>
                  <a:schemeClr val="bg2"/>
                </a:solidFill>
              </a:rPr>
              <a:t>NeXus</a:t>
            </a:r>
            <a:r>
              <a:rPr lang="en-GB" sz="2800" b="1" dirty="0">
                <a:solidFill>
                  <a:schemeClr val="bg2"/>
                </a:solidFill>
              </a:rPr>
              <a:t> definitions + </a:t>
            </a:r>
            <a:r>
              <a:rPr lang="en-GB" sz="2800" b="1" dirty="0" err="1">
                <a:solidFill>
                  <a:schemeClr val="bg2"/>
                </a:solidFill>
              </a:rPr>
              <a:t>PaNET</a:t>
            </a:r>
            <a:r>
              <a:rPr lang="en-GB" sz="2800" b="1" dirty="0">
                <a:solidFill>
                  <a:schemeClr val="bg2"/>
                </a:solidFill>
              </a:rPr>
              <a:t> techniques</a:t>
            </a:r>
            <a:r>
              <a:rPr lang="en-GB" sz="2800" dirty="0">
                <a:solidFill>
                  <a:schemeClr val="bg2"/>
                </a:solidFill>
              </a:rPr>
              <a:t>. New Sample metadata is being defined for CH, it may link to International Generic Sample Numbers (IGSN).</a:t>
            </a:r>
          </a:p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Notebooks</a:t>
            </a:r>
            <a:r>
              <a:rPr lang="en-GB" sz="2800" dirty="0">
                <a:solidFill>
                  <a:schemeClr val="bg2"/>
                </a:solidFill>
              </a:rPr>
              <a:t>: </a:t>
            </a:r>
            <a:r>
              <a:rPr lang="en-US" sz="2800" dirty="0">
                <a:solidFill>
                  <a:schemeClr val="bg2"/>
                </a:solidFill>
              </a:rPr>
              <a:t>now replaced by Workflows (EWOKS)</a:t>
            </a:r>
          </a:p>
          <a:p>
            <a:pPr lvl="1" fontAlgn="t"/>
            <a:endParaRPr lang="en-US" sz="2800" dirty="0">
              <a:solidFill>
                <a:schemeClr val="bg2"/>
              </a:solidFill>
            </a:endParaRPr>
          </a:p>
          <a:p>
            <a:pPr marL="550164" lvl="1" indent="0" fontAlgn="t">
              <a:buNone/>
            </a:pP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PANOSC outcomes that we already managed to adopt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D88FEB-52C3-483B-B3FD-25AC9F797C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641"/>
          <a:stretch/>
        </p:blipFill>
        <p:spPr>
          <a:xfrm>
            <a:off x="193855" y="1323405"/>
            <a:ext cx="1732307" cy="442608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133636-144B-481E-A5DE-FAFFEB31B041}"/>
              </a:ext>
            </a:extLst>
          </p:cNvPr>
          <p:cNvSpPr/>
          <p:nvPr/>
        </p:nvSpPr>
        <p:spPr>
          <a:xfrm>
            <a:off x="193855" y="1754909"/>
            <a:ext cx="1732307" cy="2318327"/>
          </a:xfrm>
          <a:prstGeom prst="roundRect">
            <a:avLst>
              <a:gd name="adj" fmla="val 38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1F3677-55C3-4103-A486-6A3DC40B3EF1}"/>
              </a:ext>
            </a:extLst>
          </p:cNvPr>
          <p:cNvSpPr/>
          <p:nvPr/>
        </p:nvSpPr>
        <p:spPr>
          <a:xfrm>
            <a:off x="193855" y="4073236"/>
            <a:ext cx="1732308" cy="1676249"/>
          </a:xfrm>
          <a:prstGeom prst="rect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7543632" name="Google Shape;38;p9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dirty="0"/>
              <a:t>Metadata: Four categories of metadata</a:t>
            </a:r>
            <a:r>
              <a:rPr lang="en-US" dirty="0"/>
              <a:t> to describe samples</a:t>
            </a:r>
            <a:endParaRPr dirty="0"/>
          </a:p>
        </p:txBody>
      </p:sp>
      <p:pic>
        <p:nvPicPr>
          <p:cNvPr id="1728900840" name="Picture 172890083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361013" y="933823"/>
            <a:ext cx="9648488" cy="519034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5068836" name="Google Shape;38;p9"/>
          <p:cNvSpPr txBox="1">
            <a:spLocks noGrp="1"/>
          </p:cNvSpPr>
          <p:nvPr>
            <p:ph type="title"/>
          </p:nvPr>
        </p:nvSpPr>
        <p:spPr bwMode="auto">
          <a:xfrm>
            <a:off x="1787860" y="342058"/>
            <a:ext cx="8794795" cy="3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t>WIP : Metadata editing form</a:t>
            </a:r>
          </a:p>
        </p:txBody>
      </p:sp>
      <p:pic>
        <p:nvPicPr>
          <p:cNvPr id="1760780365" name="Picture 176078036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36806" y="867805"/>
            <a:ext cx="11296901" cy="54290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1662544" y="1528763"/>
            <a:ext cx="10041775" cy="4600575"/>
          </a:xfrm>
        </p:spPr>
        <p:txBody>
          <a:bodyPr/>
          <a:lstStyle/>
          <a:p>
            <a:pPr marL="70358" indent="0">
              <a:buNone/>
              <a:defRPr/>
            </a:pPr>
            <a:endParaRPr lang="en-US" i="1" dirty="0">
              <a:solidFill>
                <a:schemeClr val="bg2"/>
              </a:solidFill>
            </a:endParaRPr>
          </a:p>
          <a:p>
            <a:pPr lvl="1" fontAlgn="t"/>
            <a:r>
              <a:rPr lang="en-GB" sz="2800" b="1" dirty="0" err="1">
                <a:solidFill>
                  <a:schemeClr val="bg2"/>
                </a:solidFill>
              </a:rPr>
              <a:t>PaN</a:t>
            </a:r>
            <a:r>
              <a:rPr lang="en-GB" sz="2800" b="1" dirty="0">
                <a:solidFill>
                  <a:schemeClr val="bg2"/>
                </a:solidFill>
              </a:rPr>
              <a:t> Search</a:t>
            </a:r>
            <a:r>
              <a:rPr lang="en-GB" sz="2800" dirty="0">
                <a:solidFill>
                  <a:schemeClr val="bg2"/>
                </a:solidFill>
              </a:rPr>
              <a:t> – need to ensure the CH data are found through typical user searches</a:t>
            </a:r>
            <a:endParaRPr lang="en-US" sz="2800" dirty="0">
              <a:solidFill>
                <a:schemeClr val="bg2"/>
              </a:solidFill>
            </a:endParaRPr>
          </a:p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Software</a:t>
            </a:r>
            <a:r>
              <a:rPr lang="en-GB" sz="2800" dirty="0">
                <a:solidFill>
                  <a:schemeClr val="bg2"/>
                </a:solidFill>
              </a:rPr>
              <a:t> – will use packaging for EWOKS and distribute SW via </a:t>
            </a:r>
            <a:r>
              <a:rPr lang="en-GB" sz="2800" dirty="0" err="1">
                <a:solidFill>
                  <a:schemeClr val="bg2"/>
                </a:solidFill>
              </a:rPr>
              <a:t>Cern</a:t>
            </a:r>
            <a:r>
              <a:rPr lang="en-GB" sz="2800" dirty="0">
                <a:solidFill>
                  <a:schemeClr val="bg2"/>
                </a:solidFill>
              </a:rPr>
              <a:t> VM-File System (CVFMS)</a:t>
            </a:r>
            <a:endParaRPr lang="en-US" sz="2800" dirty="0">
              <a:solidFill>
                <a:schemeClr val="bg2"/>
              </a:solidFill>
            </a:endParaRPr>
          </a:p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Training</a:t>
            </a:r>
            <a:r>
              <a:rPr lang="en-GB" sz="2800" dirty="0">
                <a:solidFill>
                  <a:schemeClr val="bg2"/>
                </a:solidFill>
              </a:rPr>
              <a:t> – need help integrating training on </a:t>
            </a:r>
            <a:r>
              <a:rPr lang="en-GB" sz="2800" dirty="0" err="1">
                <a:solidFill>
                  <a:schemeClr val="bg2"/>
                </a:solidFill>
              </a:rPr>
              <a:t>PaN</a:t>
            </a:r>
            <a:r>
              <a:rPr lang="en-GB" sz="2800" dirty="0">
                <a:solidFill>
                  <a:schemeClr val="bg2"/>
                </a:solidFill>
              </a:rPr>
              <a:t> training platform (pan-training.eu)</a:t>
            </a:r>
            <a:endParaRPr lang="en-US" sz="2800" dirty="0">
              <a:solidFill>
                <a:schemeClr val="bg2"/>
              </a:solidFill>
            </a:endParaRPr>
          </a:p>
          <a:p>
            <a:pPr lvl="1" fontAlgn="t"/>
            <a:r>
              <a:rPr lang="en-GB" sz="2800" b="1" dirty="0">
                <a:solidFill>
                  <a:schemeClr val="bg2"/>
                </a:solidFill>
              </a:rPr>
              <a:t>VISA VRE</a:t>
            </a:r>
            <a:r>
              <a:rPr lang="en-GB" sz="2800" dirty="0">
                <a:solidFill>
                  <a:schemeClr val="bg2"/>
                </a:solidFill>
              </a:rPr>
              <a:t> – need help to create customised VISA-VMs for CH data processing 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r>
              <a:rPr lang="en-US" dirty="0" err="1"/>
              <a:t>PaNOSC</a:t>
            </a:r>
            <a:r>
              <a:rPr lang="en-US" dirty="0"/>
              <a:t> outcomes where we need help/ not started yet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D15FA0-3879-4118-A9A2-319C56F32A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641"/>
          <a:stretch/>
        </p:blipFill>
        <p:spPr bwMode="auto">
          <a:xfrm>
            <a:off x="193855" y="1323405"/>
            <a:ext cx="1732307" cy="442608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5EEAD9-BF96-452B-849D-FDD4726D5EFF}"/>
              </a:ext>
            </a:extLst>
          </p:cNvPr>
          <p:cNvSpPr/>
          <p:nvPr/>
        </p:nvSpPr>
        <p:spPr bwMode="auto">
          <a:xfrm>
            <a:off x="193855" y="4073236"/>
            <a:ext cx="1732307" cy="1674091"/>
          </a:xfrm>
          <a:prstGeom prst="roundRect">
            <a:avLst>
              <a:gd name="adj" fmla="val 387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FE744D-A733-455A-8032-112490B122B0}"/>
              </a:ext>
            </a:extLst>
          </p:cNvPr>
          <p:cNvSpPr/>
          <p:nvPr/>
        </p:nvSpPr>
        <p:spPr bwMode="auto">
          <a:xfrm>
            <a:off x="193854" y="1773533"/>
            <a:ext cx="1732308" cy="2318327"/>
          </a:xfrm>
          <a:prstGeom prst="rect">
            <a:avLst/>
          </a:prstGeom>
          <a:solidFill>
            <a:srgbClr val="BFBFB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Blue-Cloud">
      <a:dk1>
        <a:srgbClr val="0032B1"/>
      </a:dk1>
      <a:lt1>
        <a:srgbClr val="FFFFFF"/>
      </a:lt1>
      <a:dk2>
        <a:srgbClr val="434845"/>
      </a:dk2>
      <a:lt2>
        <a:srgbClr val="E7E6E6"/>
      </a:lt2>
      <a:accent1>
        <a:srgbClr val="71A096"/>
      </a:accent1>
      <a:accent2>
        <a:srgbClr val="7E5E34"/>
      </a:accent2>
      <a:accent3>
        <a:srgbClr val="68615B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850</Words>
  <Application>Microsoft Office PowerPoint</Application>
  <PresentationFormat>Widescreen</PresentationFormat>
  <Paragraphs>165</Paragraphs>
  <Slides>13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Wingdings</vt:lpstr>
      <vt:lpstr>Tema di Office</vt:lpstr>
      <vt:lpstr>1_Tema di Office</vt:lpstr>
      <vt:lpstr>SHARE: Synchrotron x-ray analysis of Heritage Accessible to and Reusable by Everyone</vt:lpstr>
      <vt:lpstr>The ESRF “historical materials BAG”:  regular, facilitated and collective access to 2 diffraction beamlines</vt:lpstr>
      <vt:lpstr>SHARE: Synchrotron X-ray analysis of Heritage Accessible to and Reusable by Everyone</vt:lpstr>
      <vt:lpstr>PaNOSC Mentoring of OSCARS projects </vt:lpstr>
      <vt:lpstr>PaNOSC Mentoring of OSCARS projects </vt:lpstr>
      <vt:lpstr>PANOSC outcomes that we already managed to adopt</vt:lpstr>
      <vt:lpstr>Metadata: Four categories of metadata to describe samples</vt:lpstr>
      <vt:lpstr>WIP : Metadata editing form</vt:lpstr>
      <vt:lpstr>PaNOSC outcomes where we need help/ not started yet</vt:lpstr>
      <vt:lpstr>Contribution to Photon &amp; Neutron Research Infrastructures</vt:lpstr>
      <vt:lpstr>Strategies on sustainability of the project results</vt:lpstr>
      <vt:lpstr>Acknowledgment of the team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Andrea Greco</dc:creator>
  <cp:lastModifiedBy>Marine Cotte</cp:lastModifiedBy>
  <cp:revision>47</cp:revision>
  <dcterms:created xsi:type="dcterms:W3CDTF">2023-12-14T13:12:42Z</dcterms:created>
  <dcterms:modified xsi:type="dcterms:W3CDTF">2025-05-23T13:25:30Z</dcterms:modified>
</cp:coreProperties>
</file>