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59" r:id="rId4"/>
    <p:sldId id="261" r:id="rId5"/>
    <p:sldId id="264" r:id="rId6"/>
  </p:sldIdLst>
  <p:sldSz cx="12192000" cy="6858000"/>
  <p:notesSz cx="6858000" cy="9144000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2"/>
    <p:restoredTop sz="94682"/>
  </p:normalViewPr>
  <p:slideViewPr>
    <p:cSldViewPr snapToGrid="0">
      <p:cViewPr varScale="1">
        <p:scale>
          <a:sx n="100" d="100"/>
          <a:sy n="100" d="100"/>
        </p:scale>
        <p:origin x="184" y="57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pPr>
              <a:defRPr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7" name="Google Shape;297;p1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298" name="Google Shape;298;p1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0329A39-14FC-D54D-54EE-8B269E8C84C1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457200" marR="0" lvl="0" indent="-298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3519C31-C915-D7F2-C80A-5CA3288F176E}" type="slidenum">
              <a:rPr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8" name="Google Shape;308;p3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309" name="Google Shape;309;p3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over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Google Shape;12;p5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9625" y="-9625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5"/>
          <p:cNvSpPr txBox="1">
            <a:spLocks noGrp="1"/>
          </p:cNvSpPr>
          <p:nvPr>
            <p:ph type="ctrTitle"/>
          </p:nvPr>
        </p:nvSpPr>
        <p:spPr bwMode="auto">
          <a:xfrm>
            <a:off x="406940" y="3287319"/>
            <a:ext cx="9973101" cy="136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277C"/>
              </a:buClr>
              <a:buSzPts val="4800"/>
              <a:buFont typeface="Calibri"/>
              <a:buNone/>
              <a:defRPr sz="4800" b="1">
                <a:solidFill>
                  <a:srgbClr val="36277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ubTitle" idx="1"/>
          </p:nvPr>
        </p:nvSpPr>
        <p:spPr bwMode="auto">
          <a:xfrm>
            <a:off x="406940" y="4903300"/>
            <a:ext cx="9973101" cy="66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A0DC"/>
              </a:buClr>
              <a:buSzPts val="2136"/>
              <a:buFont typeface="Calibri"/>
              <a:buNone/>
              <a:defRPr sz="2400" b="0" i="0" u="none" strike="noStrike" cap="none">
                <a:solidFill>
                  <a:srgbClr val="2EA0DC"/>
                </a:solidFill>
                <a:latin typeface="Calibri"/>
                <a:ea typeface="Calibri"/>
                <a:cs typeface="Calibri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8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2"/>
              <a:buFont typeface="Calibri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15" name="Google Shape;15;p5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8557078" y="6003279"/>
            <a:ext cx="311150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Internal_Blank" userDrawn="1">
  <p:cSld name="Internal_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Google Shape;17;p6"/>
          <p:cNvSpPr txBox="1">
            <a:spLocks noGrp="1"/>
          </p:cNvSpPr>
          <p:nvPr>
            <p:ph type="title"/>
          </p:nvPr>
        </p:nvSpPr>
        <p:spPr bwMode="auto"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dt" idx="10"/>
          </p:nvPr>
        </p:nvSpPr>
        <p:spPr bwMode="auto"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ftr" idx="11"/>
          </p:nvPr>
        </p:nvSpPr>
        <p:spPr bwMode="auto"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sldNum" idx="12"/>
          </p:nvPr>
        </p:nvSpPr>
        <p:spPr bwMode="auto"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ack" type="blank" userDrawn="1">
  <p:cSld name="BLANK"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dt" idx="10"/>
          </p:nvPr>
        </p:nvSpPr>
        <p:spPr bwMode="auto"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ftr" idx="11"/>
          </p:nvPr>
        </p:nvSpPr>
        <p:spPr bwMode="auto"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sldNum" idx="12"/>
          </p:nvPr>
        </p:nvSpPr>
        <p:spPr bwMode="auto"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pic>
        <p:nvPicPr>
          <p:cNvPr id="25" name="Google Shape;25;p7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2467" y="1388"/>
            <a:ext cx="12187064" cy="6855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Internal-3" userDrawn="1">
  <p:cSld name="Internal-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title"/>
          </p:nvPr>
        </p:nvSpPr>
        <p:spPr bwMode="auto"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 bwMode="auto">
          <a:xfrm>
            <a:off x="413886" y="2754312"/>
            <a:ext cx="11367436" cy="337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684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1D1B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6423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416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3032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3032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2"/>
          </p:nvPr>
        </p:nvSpPr>
        <p:spPr bwMode="auto">
          <a:xfrm>
            <a:off x="413886" y="1340919"/>
            <a:ext cx="11367436" cy="106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277C"/>
              </a:buClr>
              <a:buSzPts val="2492"/>
              <a:buFont typeface="Calibri"/>
              <a:buNone/>
              <a:defRPr sz="2800" b="0" i="0" u="none" strike="noStrike" cap="none">
                <a:solidFill>
                  <a:srgbClr val="36277C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None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None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dt" idx="10"/>
          </p:nvPr>
        </p:nvSpPr>
        <p:spPr bwMode="auto"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ftr" idx="11"/>
          </p:nvPr>
        </p:nvSpPr>
        <p:spPr bwMode="auto"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 bwMode="auto"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1_Internal-3" userDrawn="1">
  <p:cSld name="1_Internal-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body" idx="1"/>
          </p:nvPr>
        </p:nvSpPr>
        <p:spPr bwMode="auto">
          <a:xfrm>
            <a:off x="433137" y="1528763"/>
            <a:ext cx="11271183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684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6423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416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3032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3032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dt" idx="10"/>
          </p:nvPr>
        </p:nvSpPr>
        <p:spPr bwMode="auto"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ftr" idx="11"/>
          </p:nvPr>
        </p:nvSpPr>
        <p:spPr bwMode="auto"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 bwMode="auto"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 bwMode="auto"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Internal-5" userDrawn="1">
  <p:cSld name="Internal-5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dt" idx="10"/>
          </p:nvPr>
        </p:nvSpPr>
        <p:spPr bwMode="auto"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ftr" idx="11"/>
          </p:nvPr>
        </p:nvSpPr>
        <p:spPr bwMode="auto"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 bwMode="auto"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 bwMode="auto">
          <a:xfrm>
            <a:off x="4841506" y="1251743"/>
            <a:ext cx="69013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944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848"/>
              <a:buFont typeface="Calibri"/>
              <a:buChar char="•"/>
              <a:defRPr sz="32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68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6423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16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16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2"/>
          </p:nvPr>
        </p:nvSpPr>
        <p:spPr bwMode="auto">
          <a:xfrm>
            <a:off x="423512" y="1251744"/>
            <a:ext cx="4226262" cy="488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sz="16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 bwMode="auto"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Internal-6" userDrawn="1">
  <p:cSld name="Internal-6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>
            <a:spLocks noGrp="1"/>
          </p:cNvSpPr>
          <p:nvPr>
            <p:ph type="pic" idx="2"/>
          </p:nvPr>
        </p:nvSpPr>
        <p:spPr bwMode="auto">
          <a:xfrm>
            <a:off x="4908884" y="1396674"/>
            <a:ext cx="6805060" cy="4614394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 bwMode="auto">
          <a:xfrm>
            <a:off x="452387" y="1396674"/>
            <a:ext cx="4197387" cy="4622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sz="16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dt" idx="10"/>
          </p:nvPr>
        </p:nvSpPr>
        <p:spPr bwMode="auto"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ftr" idx="11"/>
          </p:nvPr>
        </p:nvSpPr>
        <p:spPr bwMode="auto"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 bwMode="auto"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/>
          </p:nvPr>
        </p:nvSpPr>
        <p:spPr bwMode="auto"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Google Shape;6;p4"/>
          <p:cNvPicPr/>
          <p:nvPr/>
        </p:nvPicPr>
        <p:blipFill>
          <a:blip r:embed="rId9">
            <a:alphaModFix/>
          </a:blip>
          <a:stretch/>
        </p:blipFill>
        <p:spPr bwMode="auto">
          <a:xfrm>
            <a:off x="0" y="-25550"/>
            <a:ext cx="12182131" cy="68524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4"/>
          <p:cNvSpPr txBox="1">
            <a:spLocks noGrp="1"/>
          </p:cNvSpPr>
          <p:nvPr>
            <p:ph type="dt" idx="10"/>
          </p:nvPr>
        </p:nvSpPr>
        <p:spPr bwMode="auto"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ftr" idx="11"/>
          </p:nvPr>
        </p:nvSpPr>
        <p:spPr bwMode="auto"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sldNum" idx="12"/>
          </p:nvPr>
        </p:nvSpPr>
        <p:spPr bwMode="auto"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 bwMode="auto"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0" name="Google Shape;300;p1"/>
          <p:cNvSpPr txBox="1">
            <a:spLocks noGrp="1"/>
          </p:cNvSpPr>
          <p:nvPr>
            <p:ph type="ctrTitle"/>
          </p:nvPr>
        </p:nvSpPr>
        <p:spPr bwMode="auto">
          <a:xfrm>
            <a:off x="406940" y="3287319"/>
            <a:ext cx="9973101" cy="136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277C"/>
              </a:buClr>
              <a:buSzPts val="4800"/>
              <a:buFont typeface="Calibri"/>
              <a:buNone/>
              <a:defRPr/>
            </a:pPr>
            <a:r>
              <a:rPr lang="en-GB" dirty="0"/>
              <a:t>VISA: User experience enhancement</a:t>
            </a:r>
            <a:endParaRPr dirty="0"/>
          </a:p>
        </p:txBody>
      </p:sp>
      <p:sp>
        <p:nvSpPr>
          <p:cNvPr id="301" name="Google Shape;301;p1"/>
          <p:cNvSpPr txBox="1">
            <a:spLocks noGrp="1"/>
          </p:cNvSpPr>
          <p:nvPr>
            <p:ph type="subTitle" idx="1"/>
          </p:nvPr>
        </p:nvSpPr>
        <p:spPr bwMode="auto">
          <a:xfrm>
            <a:off x="406940" y="4903300"/>
            <a:ext cx="9973101" cy="66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A0DC"/>
              </a:buClr>
              <a:buSzPts val="2136"/>
              <a:buFont typeface="Calibri"/>
              <a:buNone/>
              <a:defRPr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 i="1" dirty="0"/>
          </a:p>
          <a:p>
            <a:pPr>
              <a:defRPr/>
            </a:pPr>
            <a:r>
              <a:rPr lang="en-US" i="1" dirty="0"/>
              <a:t>VISA is a remote data analysis services in a web browser with access to scientific data and scientific software.</a:t>
            </a:r>
          </a:p>
          <a:p>
            <a:pPr>
              <a:defRPr/>
            </a:pPr>
            <a:r>
              <a:rPr lang="en-US" i="1" dirty="0"/>
              <a:t>VISA was developed for the </a:t>
            </a:r>
            <a:r>
              <a:rPr lang="en-US" i="1" dirty="0" err="1"/>
              <a:t>PaNOSC</a:t>
            </a:r>
            <a:r>
              <a:rPr lang="en-US" i="1" dirty="0"/>
              <a:t> European project</a:t>
            </a:r>
          </a:p>
          <a:p>
            <a:pPr>
              <a:defRPr/>
            </a:pPr>
            <a:r>
              <a:rPr lang="en-US" i="1" dirty="0"/>
              <a:t>VISA is already adopted at ILL, ESRF and DESY and is under evaluation in other institutes</a:t>
            </a:r>
          </a:p>
          <a:p>
            <a:pPr rtl="0">
              <a:defRPr/>
            </a:pPr>
            <a:r>
              <a:rPr lang="fr-FR" i="1" dirty="0" err="1">
                <a:sym typeface="Calibri"/>
              </a:rPr>
              <a:t>MoU</a:t>
            </a:r>
            <a:r>
              <a:rPr lang="fr-FR" i="1" dirty="0">
                <a:sym typeface="Calibri"/>
              </a:rPr>
              <a:t> for VISA collaboration </a:t>
            </a:r>
            <a:r>
              <a:rPr lang="fr-FR" i="1" dirty="0" err="1">
                <a:sym typeface="Calibri"/>
              </a:rPr>
              <a:t>between</a:t>
            </a:r>
            <a:r>
              <a:rPr lang="fr-FR" i="1" dirty="0">
                <a:sym typeface="Calibri"/>
              </a:rPr>
              <a:t> ALBA, DESY, ESRF, ESS, </a:t>
            </a:r>
            <a:r>
              <a:rPr lang="fr-FR" i="1" dirty="0" err="1">
                <a:sym typeface="Calibri"/>
              </a:rPr>
              <a:t>EuXFEL</a:t>
            </a:r>
            <a:r>
              <a:rPr lang="fr-FR" i="1" dirty="0">
                <a:sym typeface="Calibri"/>
              </a:rPr>
              <a:t>, HZDR, ILL, MAX IV, PSI and SOLEIL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en-US"/>
              <a:t>Desired support from the PaNOSC cluster for your project.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00" y="1528763"/>
            <a:ext cx="9672320" cy="4600575"/>
          </a:xfrm>
        </p:spPr>
        <p:txBody>
          <a:bodyPr/>
          <a:lstStyle/>
          <a:p>
            <a:pPr>
              <a:defRPr/>
            </a:pPr>
            <a:r>
              <a:rPr lang="en-US" i="1" dirty="0"/>
              <a:t>The </a:t>
            </a:r>
            <a:r>
              <a:rPr lang="en-US" i="1" dirty="0" err="1"/>
              <a:t>PaNOSC</a:t>
            </a:r>
            <a:r>
              <a:rPr lang="en-US" i="1" dirty="0"/>
              <a:t> outcomes identified for VISA project:</a:t>
            </a:r>
          </a:p>
          <a:p>
            <a:pPr>
              <a:defRPr/>
            </a:pPr>
            <a:endParaRPr lang="en-US" i="1" dirty="0"/>
          </a:p>
          <a:p>
            <a:pPr lvl="1">
              <a:defRPr/>
            </a:pPr>
            <a:r>
              <a:rPr lang="en-GB" b="1" dirty="0"/>
              <a:t>AAI </a:t>
            </a:r>
            <a:r>
              <a:rPr lang="en-GB" dirty="0"/>
              <a:t> - user authentication and authorisation i.e. login identity</a:t>
            </a:r>
            <a:endParaRPr lang="en-US" dirty="0"/>
          </a:p>
          <a:p>
            <a:pPr lvl="1">
              <a:defRPr/>
            </a:pPr>
            <a:r>
              <a:rPr lang="en-GB" b="1" dirty="0"/>
              <a:t>Notebooks</a:t>
            </a:r>
            <a:r>
              <a:rPr lang="en-GB" dirty="0"/>
              <a:t> – </a:t>
            </a:r>
            <a:r>
              <a:rPr lang="en-GB" dirty="0" err="1"/>
              <a:t>Jupyter</a:t>
            </a:r>
            <a:r>
              <a:rPr lang="en-GB" dirty="0"/>
              <a:t> notebooks </a:t>
            </a:r>
            <a:endParaRPr lang="en-US" dirty="0"/>
          </a:p>
          <a:p>
            <a:pPr lvl="1">
              <a:defRPr/>
            </a:pPr>
            <a:r>
              <a:rPr lang="en-GB" b="1" dirty="0"/>
              <a:t>Software</a:t>
            </a:r>
            <a:r>
              <a:rPr lang="en-GB" dirty="0"/>
              <a:t> – developing, versioning, packaging and deploying software</a:t>
            </a:r>
            <a:endParaRPr lang="en-US" dirty="0"/>
          </a:p>
          <a:p>
            <a:pPr lvl="1">
              <a:defRPr/>
            </a:pPr>
            <a:r>
              <a:rPr lang="en-GB" b="1" dirty="0"/>
              <a:t>Training</a:t>
            </a:r>
            <a:r>
              <a:rPr lang="en-GB" dirty="0"/>
              <a:t> – training material platform</a:t>
            </a:r>
            <a:endParaRPr lang="en-US" dirty="0"/>
          </a:p>
          <a:p>
            <a:pPr lvl="1">
              <a:defRPr/>
            </a:pPr>
            <a:r>
              <a:rPr lang="en-GB" b="1" dirty="0"/>
              <a:t>VISA VRE</a:t>
            </a:r>
            <a:r>
              <a:rPr lang="en-GB" dirty="0"/>
              <a:t> – virtual research environment</a:t>
            </a:r>
            <a:endParaRPr lang="en-US" dirty="0"/>
          </a:p>
          <a:p>
            <a:pPr>
              <a:buFontTx/>
              <a:buChar char="-"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spcFirstLastPara="1" vertOverflow="overflow" horzOverflow="overflow" vert="horz" wrap="square" lIns="91423" tIns="45699" rIns="91423" bIns="45699" numCol="1" spcCol="0" rtlCol="0" fromWordArt="0" anchor="ctr" anchorCtr="0" forceAA="0" compatLnSpc="0">
            <a:normAutofit fontScale="90000"/>
          </a:bodyPr>
          <a:lstStyle/>
          <a:p>
            <a:pPr>
              <a:defRPr/>
            </a:pPr>
            <a:r>
              <a:rPr lang="en-US"/>
              <a:t>Desired support from the PaNOSC cluster for your project.</a:t>
            </a:r>
            <a:endParaRPr/>
          </a:p>
        </p:txBody>
      </p:sp>
      <p:pic>
        <p:nvPicPr>
          <p:cNvPr id="7" name="Image 6" descr="Une image contenant texte, capture d’écran, nombre, ligne&#10;&#10;Le contenu généré par l’IA peut être incorrect.">
            <a:extLst>
              <a:ext uri="{FF2B5EF4-FFF2-40B4-BE49-F238E27FC236}">
                <a16:creationId xmlns:a16="http://schemas.microsoft.com/office/drawing/2014/main" id="{80560073-4B51-337C-657E-90D40BD46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50" y="901700"/>
            <a:ext cx="2044700" cy="5054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i="1" dirty="0"/>
              <a:t>Some </a:t>
            </a:r>
            <a:r>
              <a:rPr lang="en-US" i="1" dirty="0" err="1"/>
              <a:t>PaNOSC</a:t>
            </a:r>
            <a:r>
              <a:rPr lang="en-US" i="1" dirty="0"/>
              <a:t> outcomes could help us:</a:t>
            </a:r>
          </a:p>
          <a:p>
            <a:pPr>
              <a:defRPr/>
            </a:pPr>
            <a:endParaRPr lang="en-US" i="1" dirty="0"/>
          </a:p>
          <a:p>
            <a:pPr marL="1007364" lvl="1" indent="-457200">
              <a:buFont typeface="+mj-lt"/>
              <a:buAutoNum type="arabicPeriod"/>
              <a:defRPr/>
            </a:pPr>
            <a:r>
              <a:rPr lang="en-US" i="1" dirty="0"/>
              <a:t>AAI: discussion about </a:t>
            </a:r>
            <a:r>
              <a:rPr lang="en-US" i="1" dirty="0" err="1"/>
              <a:t>MyAccessID</a:t>
            </a:r>
            <a:r>
              <a:rPr lang="en-US" i="1" dirty="0"/>
              <a:t> in EOSC Node Project </a:t>
            </a:r>
            <a:endParaRPr lang="en-US" dirty="0"/>
          </a:p>
          <a:p>
            <a:pPr marL="1007364" lvl="1" indent="-457200">
              <a:buFont typeface="+mj-lt"/>
              <a:buAutoNum type="arabicPeriod"/>
              <a:defRPr/>
            </a:pPr>
            <a:r>
              <a:rPr lang="en-US" i="1" dirty="0"/>
              <a:t>Public CVMFS with </a:t>
            </a:r>
            <a:r>
              <a:rPr lang="en-US" i="1" dirty="0" err="1"/>
              <a:t>PaN</a:t>
            </a:r>
            <a:r>
              <a:rPr lang="en-US" i="1" dirty="0"/>
              <a:t> Software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en-US"/>
              <a:t>Desired support from the PaNOSC cluster for your project.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Blue-Cloud">
      <a:dk1>
        <a:srgbClr val="0032B1"/>
      </a:dk1>
      <a:lt1>
        <a:srgbClr val="FFFFFF"/>
      </a:lt1>
      <a:dk2>
        <a:srgbClr val="434845"/>
      </a:dk2>
      <a:lt2>
        <a:srgbClr val="E7E6E6"/>
      </a:lt2>
      <a:accent1>
        <a:srgbClr val="71A096"/>
      </a:accent1>
      <a:accent2>
        <a:srgbClr val="7E5E34"/>
      </a:accent2>
      <a:accent3>
        <a:srgbClr val="6861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3367</TotalTime>
  <Words>173</Words>
  <Application>Microsoft Macintosh PowerPoint</Application>
  <PresentationFormat>Grand écran</PresentationFormat>
  <Paragraphs>22</Paragraphs>
  <Slides>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8" baseType="lpstr">
      <vt:lpstr>Arial</vt:lpstr>
      <vt:lpstr>Calibri</vt:lpstr>
      <vt:lpstr>Tema di Office</vt:lpstr>
      <vt:lpstr>VISA: User experience enhancement</vt:lpstr>
      <vt:lpstr>Desired support from the PaNOSC cluster for your project.</vt:lpstr>
      <vt:lpstr>Desired support from the PaNOSC cluster for your project.</vt:lpstr>
      <vt:lpstr>Desired support from the PaNOSC cluster for your project.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</dc:title>
  <dc:creator>Andrea Greco</dc:creator>
  <cp:lastModifiedBy>Ludovic Leroux</cp:lastModifiedBy>
  <cp:revision>27</cp:revision>
  <dcterms:created xsi:type="dcterms:W3CDTF">2023-12-14T13:12:42Z</dcterms:created>
  <dcterms:modified xsi:type="dcterms:W3CDTF">2025-05-23T11:25:00Z</dcterms:modified>
</cp:coreProperties>
</file>