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9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16.png" ContentType="image/png"/>
  <Override PartName="/ppt/media/image6.jpeg" ContentType="image/jpeg"/>
  <Override PartName="/ppt/media/image4.png" ContentType="image/png"/>
  <Override PartName="/ppt/media/image10.png" ContentType="image/png"/>
  <Override PartName="/ppt/media/image5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13.png" ContentType="image/png"/>
  <Override PartName="/ppt/media/image9.png" ContentType="image/png"/>
  <Override PartName="/ppt/media/image14.png" ContentType="image/png"/>
  <Override PartName="/ppt/media/image11.png" ContentType="image/png"/>
  <Override PartName="/ppt/media/image15.png" ContentType="image/png"/>
  <Override PartName="/ppt/media/image17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Cliquez pour déplacer la diapo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Cliquez pour modifier le format des notes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&lt;en-tête&gt;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dt" idx="13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ftr" idx="1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 type="sldNum" idx="1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EC22D101-7413-4651-8D76-9755DAE6F1C2}" type="slidenum"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&lt;numéro&gt;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29844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i="1" lang="en-US" sz="1100" spc="-1" strike="noStrike">
                <a:solidFill>
                  <a:srgbClr val="000000"/>
                </a:solidFill>
                <a:latin typeface="Arial"/>
              </a:rPr>
              <a:t>How will you encourage users to adopt your solutions? Are there any partnerships, funding plans, or integration efforts that will help sustain the outcomes beyond the project’s duration?</a:t>
            </a: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216000" indent="0">
              <a:buNone/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sldNum" idx="1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E5A7FAF4-FE82-4B6F-9271-135D838D0AC1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12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216000" indent="0">
              <a:buNone/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sldNum" idx="1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6C4AC938-46B6-4AC0-A7B4-8953049F5C2D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12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216000" indent="0">
              <a:buNone/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sldNum" idx="1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7270A0CD-C3E9-4AA0-8670-FC1C150C4963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&lt;numéro&gt;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216000" indent="0">
              <a:buNone/>
            </a:pPr>
            <a:endParaRPr b="0" lang="en-GB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sldNum" idx="1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C5237562-E2CC-4660-AA42-71321DB28EFA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&lt;numéro&gt;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1890ECD-9F3C-4A9F-8833-488AFEA3944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007E31-FBC6-4E30-86FB-121B855E81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B6B1669-5DA2-4968-A925-8F6EF82841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C2A84F-43C9-4CD8-A48C-570CD1BC693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6C26359-6B03-4400-8A9A-27E0C520F27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8685BFB-26DF-4232-8030-19098C21647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4BCC2E-1F8F-4895-94AD-771052C02B8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8B8D7D4-50E3-4FF4-A9FA-6A9BC44A63F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8C78C9C-3D76-4F24-A2FE-0996213204E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F0F7E2A-094F-47A0-AD44-FA38ED604D7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BEC5903-E344-4BA6-A601-E81BFE78C13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86DBCB-1552-4C8E-A8B4-520061E7A3E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7605CB3-C0DD-4350-BA39-1CD4B1F1F25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6117723-C56D-4B50-89C7-7EDE22A135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D5175C8-05D6-4810-ADF4-CB6DDBACA2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C28AB56-41ED-49BD-9D70-BB483DEEE46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A1D372A-FE3F-4C1F-809D-B47745A3398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1FB85D3-9FDA-4EFF-BE7C-3FA2A63BB78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1446C9B-2BAF-43B7-8E78-9B20F49C306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296808D-4B4D-4DF3-88D5-F92B80F5C37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67C5768-95A1-4A7C-AD46-47123591545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0367AE5-655E-441F-BAA8-B2CE2E3BCB7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98E0084-3ECC-4F79-B668-E039157A8CF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5B4D003-50DC-40AF-9259-2F8F96DB97F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BF37D74-7BB9-4B30-95E7-C5DAA2A9385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5E8DC00-5BD9-4B34-84BE-1C2EC73F130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D481A4A-5CA8-444A-8D8F-DEA9D6422CB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EF8C78A-A54D-4016-9B2A-D42A3EF05CA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553AC1F-1D07-4F2E-ADED-2BD61B3E2A1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F9A42EA-CDF8-4963-BEC3-05405F6A688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7699E89-7510-407C-8BEF-D8D370F0D77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93C1907-A98B-4A53-84AF-E4F06CFCF96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A1CC1C9-5627-4DF1-A0A7-9B4D7DBBA31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5DDC6B8-AEC3-426B-8A1D-6D40375A847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DB01A1E-E750-4041-BBDD-5189FACEBAB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3DD3009-87C8-4658-AD6F-598A240E8C6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8AA92D6-5F7E-4595-BA49-B9B0874389A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3838EE7-16FD-4D93-AE2A-24062B7B327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5E01D8F-F29D-4BC6-87B2-124D887D953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DED6555-2CE7-400E-8ECC-1CDC546BB58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F2F73ED-3896-4D03-9E3E-CD2AA78BD6E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DA8FAFC-CE1D-4213-9E77-026085B0185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079525F-8015-499D-BBF2-55C5272DC3C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3A66A4E-0A4F-42CB-A30E-3EA2ED686E9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B036BD2-ADF9-4557-8C0F-55853F9384E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BEFEB67-D63D-411D-A0C0-DB2CA8C00BD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3437A05-E2FD-4D03-8EDF-99F6FAEBCE6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57EBE48-5383-4B69-94E9-78E0D8D8EC9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6.jpeg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oogle Shape;6;p4" descr=""/>
          <p:cNvPicPr/>
          <p:nvPr/>
        </p:nvPicPr>
        <p:blipFill>
          <a:blip r:embed="rId2"/>
          <a:stretch/>
        </p:blipFill>
        <p:spPr>
          <a:xfrm>
            <a:off x="0" y="-25560"/>
            <a:ext cx="12181680" cy="6852240"/>
          </a:xfrm>
          <a:prstGeom prst="rect">
            <a:avLst/>
          </a:prstGeom>
          <a:ln w="0">
            <a:noFill/>
          </a:ln>
        </p:spPr>
      </p:pic>
      <p:pic>
        <p:nvPicPr>
          <p:cNvPr id="1" name="Google Shape;12;p5" descr=""/>
          <p:cNvPicPr/>
          <p:nvPr/>
        </p:nvPicPr>
        <p:blipFill>
          <a:blip r:embed="rId3"/>
          <a:stretch/>
        </p:blipFill>
        <p:spPr>
          <a:xfrm>
            <a:off x="9720" y="-972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06800" y="3287160"/>
            <a:ext cx="9972720" cy="1362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buNone/>
            </a:pPr>
            <a:r>
              <a:rPr b="0" lang="en-GB" sz="4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en-GB" sz="4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oogle Shape;15;p5" descr=""/>
          <p:cNvPicPr/>
          <p:nvPr/>
        </p:nvPicPr>
        <p:blipFill>
          <a:blip r:embed="rId4"/>
          <a:stretch/>
        </p:blipFill>
        <p:spPr>
          <a:xfrm>
            <a:off x="8557200" y="6003360"/>
            <a:ext cx="3111120" cy="6472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58;p12" descr="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3178800" y="1780560"/>
            <a:ext cx="5878080" cy="5774760"/>
          </a:xfrm>
          <a:prstGeom prst="rect">
            <a:avLst/>
          </a:prstGeom>
          <a:ln w="0">
            <a:noFill/>
          </a:ln>
        </p:spPr>
      </p:pic>
      <p:sp>
        <p:nvSpPr>
          <p:cNvPr id="42" name="Google Shape;59;p12"/>
          <p:cNvSpPr/>
          <p:nvPr/>
        </p:nvSpPr>
        <p:spPr>
          <a:xfrm>
            <a:off x="1456200" y="154440"/>
            <a:ext cx="11158560" cy="647280"/>
          </a:xfrm>
          <a:prstGeom prst="roundRect">
            <a:avLst>
              <a:gd name="adj" fmla="val 50000"/>
            </a:avLst>
          </a:prstGeom>
          <a:solidFill>
            <a:srgbClr val="5d4f9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pic>
        <p:nvPicPr>
          <p:cNvPr id="43" name="Google Shape;60;p12" descr=""/>
          <p:cNvPicPr/>
          <p:nvPr/>
        </p:nvPicPr>
        <p:blipFill>
          <a:blip r:embed="rId3"/>
          <a:stretch/>
        </p:blipFill>
        <p:spPr>
          <a:xfrm>
            <a:off x="10685880" y="273960"/>
            <a:ext cx="1315080" cy="40860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433080" y="152892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dt" idx="1"/>
          </p:nvPr>
        </p:nvSpPr>
        <p:spPr>
          <a:xfrm>
            <a:off x="41400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ftr" idx="2"/>
          </p:nvPr>
        </p:nvSpPr>
        <p:spPr>
          <a:xfrm>
            <a:off x="4649760" y="6411960"/>
            <a:ext cx="2899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sldNum" idx="3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EB68B3B-B48D-4493-A1E9-FE0BCD9B1935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&lt;numéro&gt;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0000"/>
          </a:bodyPr>
          <a:p>
            <a:pPr indent="0">
              <a:buNone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6;p4" descr=""/>
          <p:cNvPicPr/>
          <p:nvPr/>
        </p:nvPicPr>
        <p:blipFill>
          <a:blip r:embed="rId2"/>
          <a:stretch/>
        </p:blipFill>
        <p:spPr>
          <a:xfrm>
            <a:off x="0" y="-25560"/>
            <a:ext cx="12181680" cy="6852240"/>
          </a:xfrm>
          <a:prstGeom prst="rect">
            <a:avLst/>
          </a:prstGeom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body"/>
          </p:nvPr>
        </p:nvSpPr>
        <p:spPr>
          <a:xfrm>
            <a:off x="433080" y="152892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dt" idx="4"/>
          </p:nvPr>
        </p:nvSpPr>
        <p:spPr>
          <a:xfrm>
            <a:off x="41400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ftr" idx="5"/>
          </p:nvPr>
        </p:nvSpPr>
        <p:spPr>
          <a:xfrm>
            <a:off x="4649760" y="6411960"/>
            <a:ext cx="2899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sldNum" idx="6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F8FAF41-6CEF-40BC-BCFF-89DAAFB220DB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&lt;numéro&gt;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0000"/>
          </a:bodyPr>
          <a:p>
            <a:pPr indent="0">
              <a:buNone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6;p4" descr=""/>
          <p:cNvPicPr/>
          <p:nvPr/>
        </p:nvPicPr>
        <p:blipFill>
          <a:blip r:embed="rId3"/>
          <a:stretch/>
        </p:blipFill>
        <p:spPr>
          <a:xfrm>
            <a:off x="0" y="-25560"/>
            <a:ext cx="12181680" cy="6852240"/>
          </a:xfrm>
          <a:prstGeom prst="rect">
            <a:avLst/>
          </a:prstGeom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 type="dt" idx="7"/>
          </p:nvPr>
        </p:nvSpPr>
        <p:spPr>
          <a:xfrm>
            <a:off x="41400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ftr" idx="8"/>
          </p:nvPr>
        </p:nvSpPr>
        <p:spPr>
          <a:xfrm>
            <a:off x="4649760" y="6411960"/>
            <a:ext cx="2899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sldNum" idx="9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CD0AB32-12CA-4932-9ECC-41D44CCED707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&lt;numéro&gt;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1" name="Google Shape;25;p7" descr=""/>
          <p:cNvPicPr/>
          <p:nvPr/>
        </p:nvPicPr>
        <p:blipFill>
          <a:blip r:embed="rId4"/>
          <a:stretch/>
        </p:blipFill>
        <p:spPr>
          <a:xfrm>
            <a:off x="2520" y="1440"/>
            <a:ext cx="12186720" cy="6854760"/>
          </a:xfrm>
          <a:prstGeom prst="rect">
            <a:avLst/>
          </a:prstGeom>
          <a:ln w="0">
            <a:noFill/>
          </a:ln>
        </p:spPr>
      </p:pic>
      <p:sp>
        <p:nvSpPr>
          <p:cNvPr id="13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54;p4" descr=""/>
          <p:cNvPicPr/>
          <p:nvPr/>
        </p:nvPicPr>
        <p:blipFill>
          <a:blip r:embed="rId2"/>
          <a:stretch/>
        </p:blipFill>
        <p:spPr>
          <a:xfrm>
            <a:off x="0" y="-25560"/>
            <a:ext cx="12181680" cy="6852240"/>
          </a:xfrm>
          <a:prstGeom prst="rect">
            <a:avLst/>
          </a:prstGeom>
          <a:ln w="0">
            <a:noFill/>
          </a:ln>
        </p:spPr>
      </p:pic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0000"/>
          </a:bodyPr>
          <a:p>
            <a:pPr indent="0">
              <a:buNone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dt" idx="10"/>
          </p:nvPr>
        </p:nvSpPr>
        <p:spPr>
          <a:xfrm>
            <a:off x="41400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ftr" idx="11"/>
          </p:nvPr>
        </p:nvSpPr>
        <p:spPr>
          <a:xfrm>
            <a:off x="4649760" y="6411960"/>
            <a:ext cx="28990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sldNum" idx="12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F7E0C7E-0209-4EC6-9636-763376A22E66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&lt;numéro&gt;</a:t>
            </a:fld>
            <a:endParaRPr b="0" lang="en-GB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s://leaps-wg3.desy.de/outcomes.html" TargetMode="External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entrepot.recherche.data.gouv.fr/dataverse/lncmi" TargetMode="External"/><Relationship Id="rId2" Type="http://schemas.openxmlformats.org/officeDocument/2006/relationships/hyperlink" Target="https://emfl.eu/SelCom/login.php" TargetMode="External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3287160"/>
            <a:ext cx="9972720" cy="1362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fr-FR" sz="4800" spc="-1" strike="noStrike">
                <a:solidFill>
                  <a:schemeClr val="lt1"/>
                </a:solidFill>
                <a:latin typeface="Calibri"/>
                <a:ea typeface="Calibri"/>
              </a:rPr>
              <a:t>HiMagnetOS</a:t>
            </a:r>
            <a:endParaRPr b="0" lang="en-GB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3971880" y="3657600"/>
            <a:ext cx="9972720" cy="668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2ea0dc"/>
                </a:solidFill>
                <a:latin typeface="Calibri"/>
                <a:ea typeface="Calibri"/>
              </a:rPr>
              <a:t>High Magnetic field Open Science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fr-FR" sz="2400" spc="-1" strike="noStrike" u="sng">
                <a:solidFill>
                  <a:srgbClr val="2ea0dc"/>
                </a:solidFill>
                <a:uFillTx/>
                <a:latin typeface="Calibri"/>
                <a:ea typeface="Calibri"/>
              </a:rPr>
              <a:t>Nicolas Bruyant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0" name=""/>
          <p:cNvGrpSpPr/>
          <p:nvPr/>
        </p:nvGrpSpPr>
        <p:grpSpPr>
          <a:xfrm>
            <a:off x="6172200" y="5943600"/>
            <a:ext cx="1828800" cy="786240"/>
            <a:chOff x="6172200" y="5943600"/>
            <a:chExt cx="1828800" cy="786240"/>
          </a:xfrm>
        </p:grpSpPr>
        <p:pic>
          <p:nvPicPr>
            <p:cNvPr id="221" name="Image 12" descr=""/>
            <p:cNvPicPr/>
            <p:nvPr/>
          </p:nvPicPr>
          <p:blipFill>
            <a:blip r:embed="rId1"/>
            <a:stretch/>
          </p:blipFill>
          <p:spPr>
            <a:xfrm>
              <a:off x="6172200" y="5943600"/>
              <a:ext cx="737640" cy="786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2" name="Image 13" descr=""/>
            <p:cNvPicPr/>
            <p:nvPr/>
          </p:nvPicPr>
          <p:blipFill>
            <a:blip r:embed="rId2"/>
            <a:stretch/>
          </p:blipFill>
          <p:spPr>
            <a:xfrm>
              <a:off x="7314840" y="6016680"/>
              <a:ext cx="686160" cy="675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23" name="Picture 3" descr="C:\Users\bruyant\Nextcloud\OSCARS\Communication tools\logo.png"/>
          <p:cNvPicPr/>
          <p:nvPr/>
        </p:nvPicPr>
        <p:blipFill>
          <a:blip r:embed="rId3"/>
          <a:stretch/>
        </p:blipFill>
        <p:spPr>
          <a:xfrm>
            <a:off x="228600" y="4343400"/>
            <a:ext cx="1904760" cy="205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/>
          </p:nvPr>
        </p:nvSpPr>
        <p:spPr>
          <a:xfrm>
            <a:off x="457200" y="134352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702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Calibri"/>
              <a:buChar char="•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PaN community challenges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High magnetic Field:</a:t>
            </a: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 measurement after PaN sample characterization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Sample metada preservation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Linking and </a:t>
            </a: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citing</a:t>
            </a: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 PaN scientific outcome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Plused magnetic Field at PaN Facility: Bigger than OSCAR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Long term work of F. Duc: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ESRF, ILL : as magnet provider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EuroXFEL, Luli, RAL LLNL SwissFEL as user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Nexus Format extended to high magnetic fields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Proposal submission already operational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702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702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000"/>
          </a:bodyPr>
          <a:p>
            <a:pPr indent="0" algn="r">
              <a:lnSpc>
                <a:spcPct val="90000"/>
              </a:lnSpc>
              <a:buNone/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Calibri"/>
              </a:rPr>
              <a:t>Contribution to Photon &amp; Neutron Research Infrastructures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000"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400" spc="-1" strike="noStrike">
                <a:solidFill>
                  <a:schemeClr val="lt1"/>
                </a:solidFill>
                <a:latin typeface="Calibri"/>
                <a:ea typeface="Calibri"/>
              </a:rPr>
              <a:t>TEAM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Google Shape;144;g32a4be91432_6_ 1"/>
          <p:cNvSpPr/>
          <p:nvPr/>
        </p:nvSpPr>
        <p:spPr>
          <a:xfrm>
            <a:off x="1257120" y="1325160"/>
            <a:ext cx="10588680" cy="3840840"/>
          </a:xfrm>
          <a:prstGeom prst="rect">
            <a:avLst/>
          </a:prstGeom>
          <a:noFill/>
          <a:ln w="9525">
            <a:solidFill>
              <a:srgbClr val="17161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19040" indent="-343080">
              <a:lnSpc>
                <a:spcPct val="100000"/>
              </a:lnSpc>
              <a:buClr>
                <a:srgbClr val="a0599f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Nicolas Bruyant : LNCMI Toulouse User support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76320">
              <a:lnSpc>
                <a:spcPct val="100000"/>
              </a:lnSpc>
              <a:tabLst>
                <a:tab algn="l" pos="0"/>
              </a:tabLst>
            </a:pP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    </a:t>
            </a: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	</a:t>
            </a: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Open sourcing software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19040" indent="-343080">
              <a:lnSpc>
                <a:spcPct val="100000"/>
              </a:lnSpc>
              <a:buClr>
                <a:srgbClr val="a0599f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Christiane Warth : LNCMI Grenoble Planning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76320">
              <a:lnSpc>
                <a:spcPct val="100000"/>
              </a:lnSpc>
              <a:tabLst>
                <a:tab algn="l" pos="0"/>
              </a:tabLst>
            </a:pP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 </a:t>
            </a: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	</a:t>
            </a: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Metadata and proposals link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19040" indent="-343080">
              <a:lnSpc>
                <a:spcPct val="100000"/>
              </a:lnSpc>
              <a:buClr>
                <a:srgbClr val="a0599f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Sébastien Buisson &amp; Stéphane Levignac: IT support &amp; architecture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19040" indent="-343080">
              <a:lnSpc>
                <a:spcPct val="100000"/>
              </a:lnSpc>
              <a:buClr>
                <a:srgbClr val="a0599f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2 short term position: 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76320">
              <a:lnSpc>
                <a:spcPct val="100000"/>
              </a:lnSpc>
              <a:tabLst>
                <a:tab algn="l" pos="0"/>
              </a:tabLst>
            </a:pP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	</a:t>
            </a: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- Sofware open sourcing and Nexus : Guillaume Le Goc, started in april 2025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76320">
              <a:lnSpc>
                <a:spcPct val="100000"/>
              </a:lnSpc>
              <a:tabLst>
                <a:tab algn="l" pos="0"/>
              </a:tabLst>
            </a:pP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	</a:t>
            </a: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 </a:t>
            </a:r>
            <a:r>
              <a:rPr b="0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- Repository creation and metadata link : starting in october 2025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9482760" y="1657080"/>
            <a:ext cx="1947240" cy="131472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/>
          </p:nvPr>
        </p:nvSpPr>
        <p:spPr>
          <a:xfrm>
            <a:off x="457200" y="160020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-3870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Calibri"/>
              <a:buChar char="•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Ask EMFL support to deploy at European scale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EMFL days  and User’s meetings 2026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EMFL spring school 2026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H2025 EOSC call : EMFL is Looking for partners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79000"/>
          </a:bodyPr>
          <a:p>
            <a:pPr indent="0" algn="r">
              <a:lnSpc>
                <a:spcPct val="90000"/>
              </a:lnSpc>
              <a:buNone/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Calibri"/>
              </a:rPr>
              <a:t>Strategies on sustainability of the project results.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7543800" y="1371600"/>
            <a:ext cx="4572000" cy="4572000"/>
          </a:xfrm>
          <a:prstGeom prst="rect">
            <a:avLst/>
          </a:prstGeom>
          <a:ln w="73080">
            <a:noFill/>
          </a:ln>
        </p:spPr>
      </p:pic>
      <p:pic>
        <p:nvPicPr>
          <p:cNvPr id="257" name="" descr=""/>
          <p:cNvPicPr/>
          <p:nvPr/>
        </p:nvPicPr>
        <p:blipFill>
          <a:blip r:embed="rId2"/>
          <a:stretch/>
        </p:blipFill>
        <p:spPr>
          <a:xfrm>
            <a:off x="381240" y="4800600"/>
            <a:ext cx="1904760" cy="1190160"/>
          </a:xfrm>
          <a:prstGeom prst="rect">
            <a:avLst/>
          </a:prstGeom>
          <a:ln w="73080">
            <a:noFill/>
          </a:ln>
        </p:spPr>
      </p:pic>
      <p:pic>
        <p:nvPicPr>
          <p:cNvPr id="258" name="" descr=""/>
          <p:cNvPicPr/>
          <p:nvPr/>
        </p:nvPicPr>
        <p:blipFill>
          <a:blip r:embed="rId3"/>
          <a:stretch/>
        </p:blipFill>
        <p:spPr>
          <a:xfrm>
            <a:off x="2514600" y="4867560"/>
            <a:ext cx="3809520" cy="390240"/>
          </a:xfrm>
          <a:prstGeom prst="rect">
            <a:avLst/>
          </a:prstGeom>
          <a:ln w="73080">
            <a:noFill/>
          </a:ln>
        </p:spPr>
      </p:pic>
      <p:pic>
        <p:nvPicPr>
          <p:cNvPr id="259" name="" descr=""/>
          <p:cNvPicPr/>
          <p:nvPr/>
        </p:nvPicPr>
        <p:blipFill>
          <a:blip r:embed="rId4"/>
          <a:stretch/>
        </p:blipFill>
        <p:spPr>
          <a:xfrm>
            <a:off x="6526440" y="4943880"/>
            <a:ext cx="1017360" cy="999720"/>
          </a:xfrm>
          <a:prstGeom prst="rect">
            <a:avLst/>
          </a:prstGeom>
          <a:ln w="73080">
            <a:noFill/>
          </a:ln>
        </p:spPr>
      </p:pic>
      <p:pic>
        <p:nvPicPr>
          <p:cNvPr id="260" name="" descr=""/>
          <p:cNvPicPr/>
          <p:nvPr/>
        </p:nvPicPr>
        <p:blipFill>
          <a:blip r:embed="rId5"/>
          <a:stretch/>
        </p:blipFill>
        <p:spPr>
          <a:xfrm>
            <a:off x="2629080" y="4572000"/>
            <a:ext cx="3771720" cy="240012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/>
          </p:nvPr>
        </p:nvSpPr>
        <p:spPr>
          <a:xfrm>
            <a:off x="460440" y="1128600"/>
            <a:ext cx="11270880" cy="5387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-3870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Calibri"/>
              <a:buChar char="•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PaNOSC OSCARS can provide expertise and guidance for the PaNOSC outcomes (cf. </a:t>
            </a:r>
            <a:r>
              <a:rPr b="0" lang="en-US" sz="2800" spc="-1" strike="noStrike" u="sng">
                <a:solidFill>
                  <a:schemeClr val="hlink"/>
                </a:solidFill>
                <a:uFillTx/>
                <a:latin typeface="Calibri"/>
                <a:ea typeface="Calibri"/>
                <a:hlinkClick r:id="rId1"/>
              </a:rPr>
              <a:t>https://leaps-wg3.desy.de/outcomes.html</a:t>
            </a:r>
            <a:r>
              <a:rPr b="0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 </a:t>
            </a: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) :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AAI 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 - user authentication and authorisation i.e. login identity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Data Catalogues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 – SciCat and Icat and other catalogues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Data Portals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 – Domain specific portals + generic portals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Metadata 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– NeXus, Sample and ontologies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Notebooks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 – Jupyter notebooks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PaN Search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 – searching for PaN data via the data.esrf.fr and other portals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Software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 – developing, versioning, packaging and deploying software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Training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 – training material platform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6432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Char char="•"/>
            </a:pPr>
            <a:r>
              <a:rPr b="1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VISA VRE</a:t>
            </a: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 – virtual research environment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702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79000"/>
          </a:bodyPr>
          <a:p>
            <a:pPr indent="0" algn="r">
              <a:lnSpc>
                <a:spcPct val="90000"/>
              </a:lnSpc>
              <a:buNone/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Calibri"/>
              </a:rPr>
              <a:t>PaNOSC Mentoring of OSCARS projects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787760" y="30096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200" spc="-1" strike="noStrike">
                <a:solidFill>
                  <a:schemeClr val="lt1"/>
                </a:solidFill>
                <a:latin typeface="Calibri"/>
                <a:ea typeface="Calibri"/>
              </a:rPr>
              <a:t>CHALLENGE ADDRESSED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Picture 2" descr="C:\Users\bruyant\Nextcloud\OSCARS\Communication tools\HiMagnetOS-graphe.png"/>
          <p:cNvPicPr/>
          <p:nvPr/>
        </p:nvPicPr>
        <p:blipFill>
          <a:blip r:embed="rId1"/>
          <a:stretch/>
        </p:blipFill>
        <p:spPr>
          <a:xfrm>
            <a:off x="1442880" y="1085040"/>
            <a:ext cx="9072720" cy="4928400"/>
          </a:xfrm>
          <a:prstGeom prst="rect">
            <a:avLst/>
          </a:prstGeom>
          <a:ln w="0">
            <a:noFill/>
          </a:ln>
        </p:spPr>
      </p:pic>
      <p:sp>
        <p:nvSpPr>
          <p:cNvPr id="228" name=""/>
          <p:cNvSpPr/>
          <p:nvPr/>
        </p:nvSpPr>
        <p:spPr>
          <a:xfrm>
            <a:off x="6858000" y="1828800"/>
            <a:ext cx="914400" cy="685800"/>
          </a:xfrm>
          <a:prstGeom prst="ellipse">
            <a:avLst/>
          </a:prstGeom>
          <a:noFill/>
          <a:ln w="73080">
            <a:solidFill>
              <a:srgbClr val="ff383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"/>
          <p:cNvSpPr/>
          <p:nvPr/>
        </p:nvSpPr>
        <p:spPr>
          <a:xfrm>
            <a:off x="7086600" y="2514600"/>
            <a:ext cx="914400" cy="685800"/>
          </a:xfrm>
          <a:prstGeom prst="ellipse">
            <a:avLst/>
          </a:prstGeom>
          <a:noFill/>
          <a:ln w="73080">
            <a:solidFill>
              <a:srgbClr val="ff860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"/>
          <p:cNvSpPr/>
          <p:nvPr/>
        </p:nvSpPr>
        <p:spPr>
          <a:xfrm>
            <a:off x="7772400" y="3285000"/>
            <a:ext cx="1371600" cy="1287000"/>
          </a:xfrm>
          <a:prstGeom prst="ellipse">
            <a:avLst/>
          </a:prstGeom>
          <a:noFill/>
          <a:ln w="7308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"/>
          <p:cNvSpPr/>
          <p:nvPr/>
        </p:nvSpPr>
        <p:spPr>
          <a:xfrm>
            <a:off x="3585600" y="2142000"/>
            <a:ext cx="1143000" cy="601200"/>
          </a:xfrm>
          <a:prstGeom prst="ellipse">
            <a:avLst/>
          </a:prstGeom>
          <a:noFill/>
          <a:ln w="73080">
            <a:solidFill>
              <a:srgbClr val="00a93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/>
          </p:nvPr>
        </p:nvSpPr>
        <p:spPr>
          <a:xfrm>
            <a:off x="460440" y="112860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-3870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Calibri"/>
              <a:buChar char="•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Identified  overlap between HiMagnetOS and PaNOSC outcomes: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marL="702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rmAutofit fontScale="79000"/>
          </a:bodyPr>
          <a:p>
            <a:pPr indent="0" algn="r">
              <a:lnSpc>
                <a:spcPct val="90000"/>
              </a:lnSpc>
              <a:buNone/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Calibri"/>
              </a:rPr>
              <a:t>PaNOSC Mentoring of OSCARS projects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34" name="Google Shape;129;g2e42707a978_0_20"/>
          <p:cNvGraphicFramePr/>
          <p:nvPr/>
        </p:nvGraphicFramePr>
        <p:xfrm>
          <a:off x="501480" y="1636560"/>
          <a:ext cx="10871280" cy="5040720"/>
        </p:xfrm>
        <a:graphic>
          <a:graphicData uri="http://schemas.openxmlformats.org/drawingml/2006/table">
            <a:tbl>
              <a:tblPr/>
              <a:tblGrid>
                <a:gridCol w="1234080"/>
                <a:gridCol w="885240"/>
                <a:gridCol w="1672200"/>
                <a:gridCol w="750240"/>
                <a:gridCol w="6329880"/>
              </a:tblGrid>
              <a:tr h="556200">
                <a:tc>
                  <a:txBody>
                    <a:bodyPr lIns="91080" rIns="91080" tIns="91080" bIns="91080" anchor="t">
                      <a:noAutofit/>
                    </a:bodyPr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HiMAGNETOS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Current stage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Priority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Adoption ?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</a:tr>
              <a:tr h="3866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AAI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afd095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Planned End 2026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afd095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afd095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People to be hired for both data and proposals user authentication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afd095"/>
                    </a:solidFill>
                  </a:tcPr>
                </a:tc>
              </a:tr>
              <a:tr h="40140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Data Catalogues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2027 ?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Catalogue of experiment’s outcomes  ?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401400">
                <a:tc>
                  <a:txBody>
                    <a:bodyPr lIns="91080" rIns="91080" tIns="91080" bIns="91080" anchor="t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Software Catalogue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Started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>
                      <a:noFill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62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Data Portals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     </a:t>
                      </a: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 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Planned 2026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Integrated in EMFL proposal’s submission portal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32256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Metadata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Started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Nexus format evaluation 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>
                      <a:noFill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29fcf"/>
                    </a:solidFill>
                  </a:tcPr>
                </a:tc>
              </a:tr>
              <a:tr h="3866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Notebooks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fd095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Planned end 2025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fd095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fd095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fd095"/>
                    </a:solidFill>
                  </a:tcPr>
                </a:tc>
              </a:tr>
              <a:tr h="3380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PaN Search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?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No clear idea, need a data portal first ?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</a:tr>
              <a:tr h="3866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Software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Started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Yes: Software quality outcomes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729fcf"/>
                    </a:solidFill>
                  </a:tcPr>
                </a:tc>
              </a:tr>
              <a:tr h="3715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Training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Y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Planned 2027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81d41a"/>
                    </a:solidFill>
                  </a:tcPr>
                </a:tc>
              </a:tr>
              <a:tr h="3866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VISA VRE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    </a:t>
                      </a:r>
                      <a:r>
                        <a:rPr b="0" lang="en-GB" sz="13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endParaRPr b="0" lang="en-GB" sz="1300" spc="-1" strike="noStrike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anchor="ctr" marL="91080" marR="9108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4"/>
          <p:cNvSpPr txBox="1"/>
          <p:nvPr/>
        </p:nvSpPr>
        <p:spPr>
          <a:xfrm>
            <a:off x="1721160" y="3006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44000"/>
          </a:bodyPr>
          <a:p>
            <a:pPr algn="ctr">
              <a:lnSpc>
                <a:spcPct val="90000"/>
              </a:lnSpc>
            </a:pPr>
            <a:r>
              <a:rPr b="1" lang="en-US" sz="4200" spc="-1" strike="noStrike">
                <a:solidFill>
                  <a:schemeClr val="lt1"/>
                </a:solidFill>
                <a:latin typeface="Calibri"/>
                <a:ea typeface="Calibri"/>
              </a:rPr>
              <a:t>What is already done ?</a:t>
            </a:r>
            <a:endParaRPr b="0" lang="en-GB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ext Placeholder 5"/>
          <p:cNvSpPr txBox="1"/>
          <p:nvPr/>
        </p:nvSpPr>
        <p:spPr>
          <a:xfrm>
            <a:off x="387720" y="160020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-387000">
              <a:lnSpc>
                <a:spcPct val="90000"/>
              </a:lnSpc>
              <a:spcBef>
                <a:spcPts val="1001"/>
              </a:spcBef>
              <a:buClr>
                <a:srgbClr val="171616"/>
              </a:buClr>
              <a:buFont typeface="Calibri"/>
              <a:buChar char="•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Software catalog of High magnetic field experiment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Open Data repository : </a:t>
            </a: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  <a:hlinkClick r:id="rId1"/>
              </a:rPr>
              <a:t>https://entrepot.recherche.data.gouv.fr/dataverse/lncmi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Proposal submission and rating:</a:t>
            </a:r>
            <a:br>
              <a:rPr sz="2800"/>
            </a:b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  <a:hlinkClick r:id="rId2"/>
              </a:rPr>
              <a:t>https://emfl.eu/SelCom/login.php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Minimal metadata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/>
          </p:nvPr>
        </p:nvSpPr>
        <p:spPr>
          <a:xfrm>
            <a:off x="387720" y="146412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-38700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AutoNum type="arabicParenR"/>
            </a:pP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User authentication and authorisation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EduGain, EduTEAMS ?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Umbrella ?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ORCID, EOSC ?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Metadata :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Jupyter notebook in EOSC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Software quality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000"/>
          </a:bodyPr>
          <a:p>
            <a:pPr indent="0" algn="r">
              <a:lnSpc>
                <a:spcPct val="90000"/>
              </a:lnSpc>
              <a:buNone/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Calibri"/>
              </a:rPr>
              <a:t>Desired support from the PaNOSC cluster for your project.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"/>
          <p:cNvSpPr txBox="1"/>
          <p:nvPr/>
        </p:nvSpPr>
        <p:spPr>
          <a:xfrm>
            <a:off x="0" y="925560"/>
            <a:ext cx="9829800" cy="729720"/>
          </a:xfrm>
          <a:prstGeom prst="rect">
            <a:avLst/>
          </a:prstGeom>
          <a:noFill/>
          <a:ln w="7308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PANOSC outcomes planned to adopt </a:t>
            </a: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Software and metadata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/>
          </p:nvPr>
        </p:nvSpPr>
        <p:spPr>
          <a:xfrm>
            <a:off x="387720" y="146412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-38700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AutoNum type="arabicParenR"/>
            </a:pP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User authentication and authorisation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Metadata :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HiMagnetOS peoples’s training needed on </a:t>
            </a: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NeXus format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Technical choices review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PIDINst, FAIRMat proposal for sample metadata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Jupyter notebook in EOSC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Software quality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000"/>
          </a:bodyPr>
          <a:p>
            <a:pPr indent="0" algn="r">
              <a:lnSpc>
                <a:spcPct val="90000"/>
              </a:lnSpc>
              <a:buNone/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Calibri"/>
              </a:rPr>
              <a:t>Desired support from the PaNOSC cluster for your project.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"/>
          <p:cNvSpPr txBox="1"/>
          <p:nvPr/>
        </p:nvSpPr>
        <p:spPr>
          <a:xfrm>
            <a:off x="0" y="925560"/>
            <a:ext cx="9829800" cy="729720"/>
          </a:xfrm>
          <a:prstGeom prst="rect">
            <a:avLst/>
          </a:prstGeom>
          <a:noFill/>
          <a:ln w="7308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PANOSC outcomes planned to adopt </a:t>
            </a: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Software and metadata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/>
          </p:nvPr>
        </p:nvSpPr>
        <p:spPr>
          <a:xfrm>
            <a:off x="387720" y="146412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-387000">
              <a:lnSpc>
                <a:spcPct val="90000"/>
              </a:lnSpc>
              <a:spcBef>
                <a:spcPts val="499"/>
              </a:spcBef>
              <a:buClr>
                <a:srgbClr val="171616"/>
              </a:buClr>
              <a:buFont typeface="Calibri"/>
              <a:buAutoNum type="arabicParenR"/>
            </a:pPr>
            <a:r>
              <a:rPr b="0" lang="en-GB" sz="2400" spc="-1" strike="noStrike">
                <a:solidFill>
                  <a:srgbClr val="171616"/>
                </a:solidFill>
                <a:latin typeface="Calibri"/>
                <a:ea typeface="Calibri"/>
              </a:rPr>
              <a:t>User authentication and authorisation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Metadata :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Jupyter notebook in EOSC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7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Software quality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Forge choice: Gitlab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Packaging and distribution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Codemeta ?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000"/>
          </a:bodyPr>
          <a:p>
            <a:pPr indent="0" algn="r">
              <a:lnSpc>
                <a:spcPct val="90000"/>
              </a:lnSpc>
              <a:buNone/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Calibri"/>
              </a:rPr>
              <a:t>Desired support from the PaNOSC cluster for your project.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"/>
          <p:cNvSpPr txBox="1"/>
          <p:nvPr/>
        </p:nvSpPr>
        <p:spPr>
          <a:xfrm>
            <a:off x="0" y="925560"/>
            <a:ext cx="9829800" cy="729720"/>
          </a:xfrm>
          <a:prstGeom prst="rect">
            <a:avLst/>
          </a:prstGeom>
          <a:noFill/>
          <a:ln w="7308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PANOSC outcomes planned to adopt </a:t>
            </a: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Software and metadata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/>
          </p:nvPr>
        </p:nvSpPr>
        <p:spPr>
          <a:xfrm>
            <a:off x="387720" y="1572120"/>
            <a:ext cx="6698880" cy="4600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r>
              <a:rPr b="0" i="1" lang="en-US" sz="2800" spc="-1" strike="noStrike">
                <a:solidFill>
                  <a:srgbClr val="171616"/>
                </a:solidFill>
                <a:latin typeface="Calibri"/>
                <a:ea typeface="Calibri"/>
              </a:rPr>
              <a:t>PANOSC outcomes to be evaluated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Training :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864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Safety training : online platform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864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Data analysis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864000" indent="-216000"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FAIR experimentals datas and publication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Data portal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648000" indent="-216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400" spc="-1" strike="noStrike">
                <a:solidFill>
                  <a:srgbClr val="171616"/>
                </a:solidFill>
                <a:latin typeface="Calibri"/>
                <a:ea typeface="Calibri"/>
              </a:rPr>
              <a:t>Data catalogs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0">
              <a:spcBef>
                <a:spcPts val="1134"/>
              </a:spcBef>
              <a:buNone/>
            </a:pP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000"/>
          </a:bodyPr>
          <a:p>
            <a:pPr indent="0" algn="r">
              <a:lnSpc>
                <a:spcPct val="90000"/>
              </a:lnSpc>
              <a:buNone/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  <a:ea typeface="Calibri"/>
              </a:rPr>
              <a:t>Desired support from the PaNOSC cluster for your project.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"/>
          <p:cNvSpPr txBox="1"/>
          <p:nvPr/>
        </p:nvSpPr>
        <p:spPr>
          <a:xfrm>
            <a:off x="7512120" y="2568960"/>
            <a:ext cx="2317680" cy="402840"/>
          </a:xfrm>
          <a:prstGeom prst="rect">
            <a:avLst/>
          </a:prstGeom>
          <a:noFill/>
          <a:ln w="7308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2200" spc="-1" strike="noStrike">
                <a:solidFill>
                  <a:srgbClr val="81d41a"/>
                </a:solidFill>
                <a:latin typeface="Arial"/>
              </a:rPr>
              <a:t>→  </a:t>
            </a:r>
            <a:r>
              <a:rPr b="0" lang="en-GB" sz="2200" spc="-1" strike="noStrike">
                <a:solidFill>
                  <a:srgbClr val="81d41a"/>
                </a:solidFill>
                <a:latin typeface="Arial"/>
              </a:rPr>
              <a:t>Tess Portal ?</a:t>
            </a:r>
            <a:endParaRPr b="0" lang="en-GB" sz="2200" spc="-1" strike="noStrike">
              <a:solidFill>
                <a:srgbClr val="81d41a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1_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</TotalTime>
  <Application>LibreOffice/7.5.1.2$Windows_X86_64 LibreOffice_project/fcbaee479e84c6cd81291587d2ee68cba099e129</Application>
  <AppVersion>15.0000</AppVersion>
  <Words>400</Words>
  <Paragraphs>124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2023-12-14T13:12:42Z</dcterms:created>
  <dc:creator>Andrea Greco</dc:creator>
  <dc:description/>
  <dc:language>en-US</dc:language>
  <cp:lastModifiedBy/>
  <dcterms:modified xsi:type="dcterms:W3CDTF">2025-05-23T16:16:48Z</dcterms:modified>
  <cp:revision>37</cp:revision>
  <dc:subject/>
  <dc:title>Project Title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Personnalisé</vt:lpwstr>
  </property>
  <property fmtid="{D5CDD505-2E9C-101B-9397-08002B2CF9AE}" pid="4" name="Slides">
    <vt:i4>9</vt:i4>
  </property>
</Properties>
</file>