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6" r:id="rId2"/>
  </p:sldMasterIdLst>
  <p:notesMasterIdLst>
    <p:notesMasterId r:id="rId23"/>
  </p:notesMasterIdLst>
  <p:sldIdLst>
    <p:sldId id="256" r:id="rId3"/>
    <p:sldId id="275" r:id="rId4"/>
    <p:sldId id="265" r:id="rId5"/>
    <p:sldId id="271" r:id="rId6"/>
    <p:sldId id="274" r:id="rId7"/>
    <p:sldId id="272" r:id="rId8"/>
    <p:sldId id="257" r:id="rId9"/>
    <p:sldId id="258" r:id="rId10"/>
    <p:sldId id="266" r:id="rId11"/>
    <p:sldId id="267" r:id="rId12"/>
    <p:sldId id="268" r:id="rId13"/>
    <p:sldId id="269" r:id="rId14"/>
    <p:sldId id="273" r:id="rId15"/>
    <p:sldId id="262" r:id="rId16"/>
    <p:sldId id="263" r:id="rId17"/>
    <p:sldId id="270" r:id="rId18"/>
    <p:sldId id="264" r:id="rId19"/>
    <p:sldId id="259" r:id="rId20"/>
    <p:sldId id="260" r:id="rId21"/>
    <p:sldId id="261" r:id="rId22"/>
  </p:sldIdLst>
  <p:sldSz cx="12192000" cy="6858000"/>
  <p:notesSz cx="6858000" cy="91440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0"/>
    <p:restoredTop sz="94654"/>
  </p:normalViewPr>
  <p:slideViewPr>
    <p:cSldViewPr snapToGrid="0">
      <p:cViewPr varScale="1">
        <p:scale>
          <a:sx n="81" d="100"/>
          <a:sy n="81" d="100"/>
        </p:scale>
        <p:origin x="200" y="6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7" name="Google Shape;297;p1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98" name="Google Shape;298;p1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marR="0" lvl="0" indent="-298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/>
            </a:pPr>
            <a:r>
              <a:rPr lang="en-US" i="1"/>
              <a:t>How will you encourage users to adopt your solutions? Are there any partnerships, funding plans, or integration efforts that will help sustain the outcomes beyond the project’s duration?</a:t>
            </a:r>
            <a:endParaRPr lang="en-US"/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C9DE3FEE-E818-33D9-A455-B6ADD0380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2a42ce8306_1_70:notes">
            <a:extLst>
              <a:ext uri="{FF2B5EF4-FFF2-40B4-BE49-F238E27FC236}">
                <a16:creationId xmlns:a16="http://schemas.microsoft.com/office/drawing/2014/main" id="{DC15CF1A-AC71-DFD9-5AC5-EAC932FB56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32a42ce8306_1_70:notes">
            <a:extLst>
              <a:ext uri="{FF2B5EF4-FFF2-40B4-BE49-F238E27FC236}">
                <a16:creationId xmlns:a16="http://schemas.microsoft.com/office/drawing/2014/main" id="{D4145BB6-56C3-15BC-167D-33DAA466C0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128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8" name="Google Shape;308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09" name="Google Shape;309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457200" marR="0" lvl="0" indent="-298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0329A39-14FC-D54D-54EE-8B269E8C84C1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519C31-C915-D7F2-C80A-5CA3288F176E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2a42ce8306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32a42ce8306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58749" indent="0">
              <a:buSzPts val="1100"/>
              <a:buNone/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58749" indent="0">
              <a:buSzPts val="1100"/>
              <a:buNone/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1D4EB-A034-BB48-2AA2-CF3C5FEFAB5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5CF1CB-AD90-92A0-77B0-87978A431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2B3BEB-0173-5D56-57E3-84AAA8F682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58749" indent="0">
              <a:buSzPts val="110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97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E1202-A3E1-9FF6-428D-E33FEA90854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441CC-B2BD-42E0-795D-9B83337C4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EBF3C-3746-7810-0B9F-582B27DD74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58749" indent="0">
              <a:buSzPts val="110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96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CFAA0-D81C-F776-A040-A11A2713BDD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EC0CC-653F-051A-1DC0-906B08329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03A70D-C073-ECEE-2D05-268FE6E77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58749" indent="0">
              <a:buSzPts val="110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65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2DEE4-BC94-6EA1-54FF-4F2D654AFB4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DE4C5-64D5-1CDE-8520-644E66382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4F2C3-EE70-7543-3607-74A1D9E5CE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58749" indent="0">
              <a:buSzPts val="110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60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42CCB-15FC-6A19-1593-64E4D48EEED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C819E0-6DF9-B326-97B2-74ECDC807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6CC9CF-E6D9-1D9B-C0E2-A21915B661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58749" indent="0">
              <a:buSzPts val="1100"/>
              <a:buNone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4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ver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oogle Shape;12;p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625" y="-9625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5"/>
          <p:cNvSpPr txBox="1">
            <a:spLocks noGrp="1"/>
          </p:cNvSpPr>
          <p:nvPr>
            <p:ph type="ctrTitle"/>
          </p:nvPr>
        </p:nvSpPr>
        <p:spPr bwMode="auto">
          <a:xfrm>
            <a:off x="406940" y="3287319"/>
            <a:ext cx="9973101" cy="13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277C"/>
              </a:buClr>
              <a:buSzPts val="4800"/>
              <a:buFont typeface="Calibri"/>
              <a:buNone/>
              <a:defRPr sz="4800" b="1">
                <a:solidFill>
                  <a:srgbClr val="36277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ubTitle" idx="1"/>
          </p:nvPr>
        </p:nvSpPr>
        <p:spPr bwMode="auto">
          <a:xfrm>
            <a:off x="406940" y="4903300"/>
            <a:ext cx="9973101" cy="66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A0DC"/>
              </a:buClr>
              <a:buSzPts val="2136"/>
              <a:buFont typeface="Calibri"/>
              <a:buNone/>
              <a:defRPr sz="2400" b="0" i="0" u="none" strike="noStrike" cap="none">
                <a:solidFill>
                  <a:srgbClr val="2EA0DC"/>
                </a:solidFill>
                <a:latin typeface="Calibri"/>
                <a:ea typeface="Calibri"/>
                <a:cs typeface="Calibri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8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2"/>
              <a:buFont typeface="Calibri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Calibri"/>
              <a:buNone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Calibri"/>
              <a:buNone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5" name="Google Shape;15;p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557078" y="6003279"/>
            <a:ext cx="3111500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nternal-3" userDrawn="1">
  <p:cSld name="Internal-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 bwMode="auto">
          <a:xfrm>
            <a:off x="413886" y="2754312"/>
            <a:ext cx="11367436" cy="337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684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1D1B"/>
              </a:buClr>
              <a:buSzPts val="2492"/>
              <a:buFont typeface="Calibri"/>
              <a:buChar char="•"/>
              <a:defRPr sz="2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3642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2136"/>
              <a:buFont typeface="Calibri"/>
              <a:buChar char="•"/>
              <a:defRPr sz="24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416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3032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3032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 bwMode="auto">
          <a:xfrm>
            <a:off x="413886" y="1340919"/>
            <a:ext cx="11367436" cy="106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277C"/>
              </a:buClr>
              <a:buSzPts val="2492"/>
              <a:buFont typeface="Calibri"/>
              <a:buNone/>
              <a:defRPr sz="2800" b="0" i="0" u="none" strike="noStrike" cap="none">
                <a:solidFill>
                  <a:srgbClr val="36277C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136"/>
              <a:buFont typeface="Calibri"/>
              <a:buNone/>
              <a:defRPr sz="24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None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None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None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_Internal-3" userDrawn="1">
  <p:cSld name="1_Internal-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 bwMode="auto">
          <a:xfrm>
            <a:off x="433137" y="1528763"/>
            <a:ext cx="11271183" cy="46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684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2492"/>
              <a:buFont typeface="Calibri"/>
              <a:buChar char="•"/>
              <a:defRPr sz="2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3642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136"/>
              <a:buFont typeface="Calibri"/>
              <a:buChar char="•"/>
              <a:defRPr sz="24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416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3032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3032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nternal-5" userDrawn="1">
  <p:cSld name="Internal-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 bwMode="auto">
          <a:xfrm>
            <a:off x="4841506" y="1251743"/>
            <a:ext cx="69013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44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2848"/>
              <a:buFont typeface="Calibri"/>
              <a:buChar char="•"/>
              <a:defRPr sz="32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386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492"/>
              <a:buFont typeface="Calibri"/>
              <a:buChar char="•"/>
              <a:defRPr sz="2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642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136"/>
              <a:buFont typeface="Calibri"/>
              <a:buChar char="•"/>
              <a:defRPr sz="24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416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4162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2"/>
          </p:nvPr>
        </p:nvSpPr>
        <p:spPr bwMode="auto">
          <a:xfrm>
            <a:off x="423512" y="1251744"/>
            <a:ext cx="4226262" cy="488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1424"/>
              <a:buFont typeface="Calibri"/>
              <a:buNone/>
              <a:defRPr sz="16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46"/>
              <a:buFont typeface="Calibri"/>
              <a:buNone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68"/>
              <a:buFont typeface="Calibri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nternal-6" userDrawn="1">
  <p:cSld name="Internal-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>
            <a:spLocks noGrp="1"/>
          </p:cNvSpPr>
          <p:nvPr>
            <p:ph type="pic" idx="2"/>
          </p:nvPr>
        </p:nvSpPr>
        <p:spPr bwMode="auto">
          <a:xfrm>
            <a:off x="4908884" y="1396674"/>
            <a:ext cx="6805060" cy="4614394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 bwMode="auto">
          <a:xfrm>
            <a:off x="452387" y="1396674"/>
            <a:ext cx="4197387" cy="46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1424"/>
              <a:buFont typeface="Calibri"/>
              <a:buNone/>
              <a:defRPr sz="16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46"/>
              <a:buFont typeface="Calibri"/>
              <a:buNone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68"/>
              <a:buFont typeface="Calibri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ack" type="blank" userDrawn="1">
  <p:cSld name="BLANK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2" name="Google Shape;102;p1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467" y="1388"/>
            <a:ext cx="12187064" cy="6855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nternal_Blank" userDrawn="1">
  <p:cSld name="Internal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ack" type="blank" userDrawn="1">
  <p:cSld name="BLANK">
    <p:bg>
      <p:bgPr>
        <a:blipFill>
          <a:blip r:embed="rId2">
            <a:alphaModFix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" name="Google Shape;25;p7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467" y="1388"/>
            <a:ext cx="12187064" cy="6855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nternal-3" userDrawn="1">
  <p:cSld name="Internal-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 bwMode="auto">
          <a:xfrm>
            <a:off x="413886" y="2754312"/>
            <a:ext cx="11367436" cy="337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684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1D1B"/>
              </a:buClr>
              <a:buSzPts val="2492"/>
              <a:buFont typeface="Calibri"/>
              <a:buChar char="•"/>
              <a:defRPr sz="2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3642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2136"/>
              <a:buFont typeface="Calibri"/>
              <a:buChar char="•"/>
              <a:defRPr sz="24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416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3032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3032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 bwMode="auto">
          <a:xfrm>
            <a:off x="413886" y="1340919"/>
            <a:ext cx="11367436" cy="106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277C"/>
              </a:buClr>
              <a:buSzPts val="2492"/>
              <a:buFont typeface="Calibri"/>
              <a:buNone/>
              <a:defRPr sz="2800" b="0" i="0" u="none" strike="noStrike" cap="none">
                <a:solidFill>
                  <a:srgbClr val="36277C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136"/>
              <a:buFont typeface="Calibri"/>
              <a:buNone/>
              <a:defRPr sz="24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None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None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None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_Internal-3" userDrawn="1">
  <p:cSld name="1_Internal-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 bwMode="auto">
          <a:xfrm>
            <a:off x="433137" y="1528763"/>
            <a:ext cx="11271183" cy="46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684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2492"/>
              <a:buFont typeface="Calibri"/>
              <a:buChar char="•"/>
              <a:defRPr sz="2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3642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136"/>
              <a:buFont typeface="Calibri"/>
              <a:buChar char="•"/>
              <a:defRPr sz="24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416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3032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3032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nternal-5" userDrawn="1">
  <p:cSld name="Internal-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 bwMode="auto">
          <a:xfrm>
            <a:off x="4841506" y="1251743"/>
            <a:ext cx="69013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44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2848"/>
              <a:buFont typeface="Calibri"/>
              <a:buChar char="•"/>
              <a:defRPr sz="32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386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492"/>
              <a:buFont typeface="Calibri"/>
              <a:buChar char="•"/>
              <a:defRPr sz="2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6423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136"/>
              <a:buFont typeface="Calibri"/>
              <a:buChar char="•"/>
              <a:defRPr sz="24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416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4162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2"/>
          </p:nvPr>
        </p:nvSpPr>
        <p:spPr bwMode="auto">
          <a:xfrm>
            <a:off x="423512" y="1251744"/>
            <a:ext cx="4226262" cy="488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1424"/>
              <a:buFont typeface="Calibri"/>
              <a:buNone/>
              <a:defRPr sz="16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46"/>
              <a:buFont typeface="Calibri"/>
              <a:buNone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68"/>
              <a:buFont typeface="Calibri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nternal-6" userDrawn="1">
  <p:cSld name="Internal-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 bwMode="auto">
          <a:xfrm>
            <a:off x="4908884" y="1396674"/>
            <a:ext cx="6805060" cy="4614394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 bwMode="auto">
          <a:xfrm>
            <a:off x="452387" y="1396674"/>
            <a:ext cx="4197387" cy="4622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1424"/>
              <a:buFont typeface="Calibri"/>
              <a:buNone/>
              <a:defRPr sz="16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46"/>
              <a:buFont typeface="Calibri"/>
              <a:buNone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68"/>
              <a:buFont typeface="Calibri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ver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625" y="-9625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 bwMode="auto">
          <a:xfrm>
            <a:off x="406940" y="3287319"/>
            <a:ext cx="9973101" cy="13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277C"/>
              </a:buClr>
              <a:buSzPts val="4800"/>
              <a:buFont typeface="Calibri"/>
              <a:buNone/>
              <a:defRPr sz="4800" b="1">
                <a:solidFill>
                  <a:srgbClr val="36277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 bwMode="auto">
          <a:xfrm>
            <a:off x="406940" y="4903300"/>
            <a:ext cx="9973101" cy="66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A0DC"/>
              </a:buClr>
              <a:buSzPts val="2136"/>
              <a:buFont typeface="Calibri"/>
              <a:buNone/>
              <a:defRPr sz="2400" b="0" i="0" u="none" strike="noStrike" cap="none">
                <a:solidFill>
                  <a:srgbClr val="2EA0DC"/>
                </a:solidFill>
                <a:latin typeface="Calibri"/>
                <a:ea typeface="Calibri"/>
                <a:cs typeface="Calibri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8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2"/>
              <a:buFont typeface="Calibri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Calibri"/>
              <a:buNone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Calibri"/>
              <a:buNone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5" name="Google Shape;65;p13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557078" y="6003279"/>
            <a:ext cx="3111500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nternal_Blank" userDrawn="1">
  <p:cSld name="Internal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oogle Shape;6;p4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0" y="-25550"/>
            <a:ext cx="12182131" cy="68524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4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dt" idx="10"/>
          </p:nvPr>
        </p:nvSpPr>
        <p:spPr bwMode="auto">
          <a:xfrm>
            <a:off x="413886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ftr" idx="11"/>
          </p:nvPr>
        </p:nvSpPr>
        <p:spPr bwMode="auto">
          <a:xfrm>
            <a:off x="4649774" y="6411862"/>
            <a:ext cx="28996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 bwMode="auto">
          <a:xfrm>
            <a:off x="9848227" y="6411862"/>
            <a:ext cx="19330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 bwMode="auto">
          <a:xfrm>
            <a:off x="1787860" y="342058"/>
            <a:ext cx="8794795" cy="34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pic>
        <p:nvPicPr>
          <p:cNvPr id="58" name="Google Shape;58;p12"/>
          <p:cNvPicPr/>
          <p:nvPr/>
        </p:nvPicPr>
        <p:blipFill>
          <a:blip r:embed="rId9">
            <a:alphaModFix amt="15000"/>
          </a:blip>
          <a:stretch/>
        </p:blipFill>
        <p:spPr bwMode="auto">
          <a:xfrm>
            <a:off x="3178887" y="1780675"/>
            <a:ext cx="5878286" cy="577515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/>
          <p:nvPr/>
        </p:nvSpPr>
        <p:spPr bwMode="auto">
          <a:xfrm>
            <a:off x="1456267" y="154520"/>
            <a:ext cx="11159065" cy="647700"/>
          </a:xfrm>
          <a:prstGeom prst="roundRect">
            <a:avLst>
              <a:gd name="adj" fmla="val 50000"/>
            </a:avLst>
          </a:prstGeom>
          <a:solidFill>
            <a:srgbClr val="5D4F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0" name="Google Shape;60;p12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10685975" y="273904"/>
            <a:ext cx="1315480" cy="40893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s%3A%2F%2Fwww.sav.sk%2F%3Flang%3Den%26doc%3Duser-org-user%26user_no%3D10980&amp;psig=AOvVaw1Zb_y4dYjDImPw81KtjExD&amp;ust=1740690410851000&amp;source=images&amp;cd=vfe&amp;opi=89978449&amp;ved=0CBQQjRxqFwoTCKDrrZ-f4osDFQAAAAAdAAAAABAJ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21.jpeg"/><Relationship Id="rId4" Type="http://schemas.openxmlformats.org/officeDocument/2006/relationships/image" Target="../media/image8.gif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schreiber-lab/reflectorch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schreiber-lab/reflectorch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ps-wg3.desy.de/outcome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Google Shape;104;g32a4be91432_6_0">
            <a:extLst>
              <a:ext uri="{FF2B5EF4-FFF2-40B4-BE49-F238E27FC236}">
                <a16:creationId xmlns:a16="http://schemas.microsoft.com/office/drawing/2014/main" id="{73FFBEFC-F5F8-F2CC-5990-453061FC1EA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06939" y="3134919"/>
            <a:ext cx="11438721" cy="1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277C"/>
              </a:buClr>
              <a:buSzPts val="4800"/>
              <a:buFont typeface="Calibri"/>
              <a:buNone/>
            </a:pPr>
            <a:r>
              <a:rPr lang="en-GB" sz="3200" dirty="0"/>
              <a:t>AI-SCOPE: AI-Driven Enhancement of Surface Scattering Data </a:t>
            </a:r>
            <a:br>
              <a:rPr lang="en-GB" sz="3200" dirty="0"/>
            </a:br>
            <a:r>
              <a:rPr lang="en-GB" sz="3200" dirty="0"/>
              <a:t>for Open Science Platforms Across Europe</a:t>
            </a:r>
            <a:endParaRPr sz="3200" dirty="0"/>
          </a:p>
        </p:txBody>
      </p:sp>
      <p:sp>
        <p:nvSpPr>
          <p:cNvPr id="13" name="Google Shape;107;g32a4be91432_6_0">
            <a:extLst>
              <a:ext uri="{FF2B5EF4-FFF2-40B4-BE49-F238E27FC236}">
                <a16:creationId xmlns:a16="http://schemas.microsoft.com/office/drawing/2014/main" id="{2E727042-513B-393A-19BB-55BD337DFCB4}"/>
              </a:ext>
            </a:extLst>
          </p:cNvPr>
          <p:cNvSpPr/>
          <p:nvPr/>
        </p:nvSpPr>
        <p:spPr>
          <a:xfrm>
            <a:off x="406950" y="4841650"/>
            <a:ext cx="7924800" cy="20166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08;g32a4be91432_6_0">
            <a:extLst>
              <a:ext uri="{FF2B5EF4-FFF2-40B4-BE49-F238E27FC236}">
                <a16:creationId xmlns:a16="http://schemas.microsoft.com/office/drawing/2014/main" id="{9EE15386-2F8F-B0FD-C6B4-53CDBB57F10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9796" y="5064001"/>
            <a:ext cx="24126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A0DC"/>
              </a:buClr>
              <a:buSzPts val="2136"/>
              <a:buFont typeface="Calibri"/>
              <a:buNone/>
            </a:pPr>
            <a:r>
              <a:rPr lang="en-GB"/>
              <a:t>Implemented by</a:t>
            </a:r>
            <a:endParaRPr/>
          </a:p>
        </p:txBody>
      </p:sp>
      <p:sp>
        <p:nvSpPr>
          <p:cNvPr id="15" name="Google Shape;109;g32a4be91432_6_0">
            <a:extLst>
              <a:ext uri="{FF2B5EF4-FFF2-40B4-BE49-F238E27FC236}">
                <a16:creationId xmlns:a16="http://schemas.microsoft.com/office/drawing/2014/main" id="{52478074-8B29-08D1-F4F2-A04FCE55137A}"/>
              </a:ext>
            </a:extLst>
          </p:cNvPr>
          <p:cNvSpPr txBox="1"/>
          <p:nvPr/>
        </p:nvSpPr>
        <p:spPr>
          <a:xfrm>
            <a:off x="398840" y="4023486"/>
            <a:ext cx="998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Presenter: Frieda Sorgenfrei, University of Graz, Austria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Logo">
            <a:extLst>
              <a:ext uri="{FF2B5EF4-FFF2-40B4-BE49-F238E27FC236}">
                <a16:creationId xmlns:a16="http://schemas.microsoft.com/office/drawing/2014/main" id="{38F57E60-D75D-4FED-F5ED-917DD0973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428" y="6021034"/>
            <a:ext cx="1807080" cy="5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7CA615-0A3F-50F2-12B2-A78F05EA4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954" y="5911926"/>
            <a:ext cx="2117350" cy="7473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608B64D-8FD6-F9B2-AF04-8882C9EBD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62" y="5910426"/>
            <a:ext cx="2205054" cy="7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3D7BEC2-18A8-D093-743C-09C6A98F2FA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CF191D-F808-BE7B-3887-11F071D69329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spcFirstLastPara="1" vertOverflow="overflow" horzOverflow="overflow" vert="horz" wrap="square" lIns="91423" tIns="45699" rIns="91423" bIns="45699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en-US" dirty="0"/>
              <a:t>Contributions to </a:t>
            </a:r>
            <a:r>
              <a:rPr lang="en-US" dirty="0" err="1"/>
              <a:t>PaNOSC</a:t>
            </a:r>
            <a:r>
              <a:rPr lang="en-US" dirty="0"/>
              <a:t> OSCARS outcomes </a:t>
            </a:r>
            <a:endParaRPr dirty="0"/>
          </a:p>
        </p:txBody>
      </p:sp>
      <p:graphicFrame>
        <p:nvGraphicFramePr>
          <p:cNvPr id="4" name="Google Shape;129;g2e42707a978_0_20">
            <a:extLst>
              <a:ext uri="{FF2B5EF4-FFF2-40B4-BE49-F238E27FC236}">
                <a16:creationId xmlns:a16="http://schemas.microsoft.com/office/drawing/2014/main" id="{7FA1C737-B2B5-CE00-9E0A-1A22B8411A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3674347"/>
              </p:ext>
            </p:extLst>
          </p:nvPr>
        </p:nvGraphicFramePr>
        <p:xfrm>
          <a:off x="558369" y="2204023"/>
          <a:ext cx="1716425" cy="43956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8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3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800" b="1"/>
                        <a:t>AI-</a:t>
                      </a:r>
                      <a:br>
                        <a:rPr lang="en-GB" sz="800" b="1"/>
                      </a:br>
                      <a:r>
                        <a:rPr lang="en-GB" sz="800" b="1"/>
                        <a:t>SCOPE</a:t>
                      </a:r>
                      <a:endParaRPr sz="8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AAI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02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Data Catalogues</a:t>
                      </a:r>
                      <a:endParaRPr sz="1000" b="1" dirty="0"/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Data Portals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Metadata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>
                          <a:highlight>
                            <a:srgbClr val="FFFF00"/>
                          </a:highlight>
                        </a:rPr>
                        <a:t>Notebooks</a:t>
                      </a:r>
                      <a:endParaRPr sz="1000" b="1" dirty="0"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 err="1"/>
                        <a:t>PaN</a:t>
                      </a:r>
                      <a:r>
                        <a:rPr lang="en-GB" sz="1000" b="1" dirty="0"/>
                        <a:t> Search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>
                          <a:highlight>
                            <a:srgbClr val="FFFF00"/>
                          </a:highlight>
                        </a:rPr>
                        <a:t>Software</a:t>
                      </a:r>
                      <a:endParaRPr sz="1000" b="1" dirty="0"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>
                          <a:highlight>
                            <a:srgbClr val="FFFF00"/>
                          </a:highlight>
                        </a:rPr>
                        <a:t>Training</a:t>
                      </a:r>
                      <a:endParaRPr sz="1000" b="1" dirty="0"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VISA VRE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 dirty="0"/>
                        <a:t>Y</a:t>
                      </a:r>
                      <a:endParaRPr sz="1200" dirty="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Google Shape;120;g32a42ce8306_1_70">
            <a:extLst>
              <a:ext uri="{FF2B5EF4-FFF2-40B4-BE49-F238E27FC236}">
                <a16:creationId xmlns:a16="http://schemas.microsoft.com/office/drawing/2014/main" id="{F7110990-3383-BE40-1D40-DC9B1E97DFFD}"/>
              </a:ext>
            </a:extLst>
          </p:cNvPr>
          <p:cNvSpPr txBox="1"/>
          <p:nvPr/>
        </p:nvSpPr>
        <p:spPr>
          <a:xfrm>
            <a:off x="3141706" y="1774451"/>
            <a:ext cx="7336824" cy="2031295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Our contribution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Software for automated analysis and annotation of x-ray scattering data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Example pipelines as </a:t>
            </a:r>
            <a:r>
              <a:rPr lang="en-GB" sz="2400" dirty="0" err="1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Jupyter</a:t>
            </a: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 notebooks 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0;g32a42ce8306_1_70">
            <a:extLst>
              <a:ext uri="{FF2B5EF4-FFF2-40B4-BE49-F238E27FC236}">
                <a16:creationId xmlns:a16="http://schemas.microsoft.com/office/drawing/2014/main" id="{A514A5D4-B490-D8FD-2D8A-8AA05289EA18}"/>
              </a:ext>
            </a:extLst>
          </p:cNvPr>
          <p:cNvSpPr txBox="1"/>
          <p:nvPr/>
        </p:nvSpPr>
        <p:spPr bwMode="auto">
          <a:xfrm>
            <a:off x="3141706" y="4502504"/>
            <a:ext cx="7336824" cy="1661963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AT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Challenge</a:t>
            </a: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 Assistance in packaging and deploying at synchrotrons</a:t>
            </a:r>
          </a:p>
        </p:txBody>
      </p:sp>
    </p:spTree>
    <p:extLst>
      <p:ext uri="{BB962C8B-B14F-4D97-AF65-F5344CB8AC3E}">
        <p14:creationId xmlns:p14="http://schemas.microsoft.com/office/powerpoint/2010/main" val="3772246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51ED6E7-DF5D-9571-7675-B6FED1F1176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D23941-5B89-6A78-E11E-7B69B1AD27AE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spcFirstLastPara="1" vertOverflow="overflow" horzOverflow="overflow" vert="horz" wrap="square" lIns="91423" tIns="45699" rIns="91423" bIns="45699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en-US" dirty="0"/>
              <a:t>Contributions to </a:t>
            </a:r>
            <a:r>
              <a:rPr lang="en-US" dirty="0" err="1"/>
              <a:t>PaNOSC</a:t>
            </a:r>
            <a:r>
              <a:rPr lang="en-US" dirty="0"/>
              <a:t> OSCARS outcomes </a:t>
            </a:r>
            <a:endParaRPr dirty="0"/>
          </a:p>
        </p:txBody>
      </p:sp>
      <p:graphicFrame>
        <p:nvGraphicFramePr>
          <p:cNvPr id="4" name="Google Shape;129;g2e42707a978_0_20">
            <a:extLst>
              <a:ext uri="{FF2B5EF4-FFF2-40B4-BE49-F238E27FC236}">
                <a16:creationId xmlns:a16="http://schemas.microsoft.com/office/drawing/2014/main" id="{80E0A7FA-99FD-62CE-6172-B117099FBB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513423"/>
              </p:ext>
            </p:extLst>
          </p:nvPr>
        </p:nvGraphicFramePr>
        <p:xfrm>
          <a:off x="558369" y="2204023"/>
          <a:ext cx="1716425" cy="43956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8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3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800" b="1"/>
                        <a:t>AI-</a:t>
                      </a:r>
                      <a:br>
                        <a:rPr lang="en-GB" sz="800" b="1"/>
                      </a:br>
                      <a:r>
                        <a:rPr lang="en-GB" sz="800" b="1"/>
                        <a:t>SCOPE</a:t>
                      </a:r>
                      <a:endParaRPr sz="8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>
                          <a:highlight>
                            <a:srgbClr val="FFFF00"/>
                          </a:highlight>
                        </a:rPr>
                        <a:t>AAI</a:t>
                      </a:r>
                      <a:endParaRPr sz="1000" b="1" dirty="0"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02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>
                          <a:highlight>
                            <a:srgbClr val="FFFF00"/>
                          </a:highlight>
                        </a:rPr>
                        <a:t>Data Catalogues</a:t>
                      </a:r>
                      <a:endParaRPr sz="1000" b="1" dirty="0">
                        <a:highlight>
                          <a:srgbClr val="FFFF00"/>
                        </a:highlight>
                      </a:endParaRP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>
                          <a:highlight>
                            <a:srgbClr val="FFFF00"/>
                          </a:highlight>
                        </a:rPr>
                        <a:t>Data Portals</a:t>
                      </a:r>
                      <a:endParaRPr sz="1000" b="1" dirty="0"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Metadata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Notebooks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 err="1"/>
                        <a:t>PaN</a:t>
                      </a:r>
                      <a:r>
                        <a:rPr lang="en-GB" sz="1000" b="1" dirty="0"/>
                        <a:t> Search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Software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Training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VISA VRE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 dirty="0"/>
                        <a:t>Y</a:t>
                      </a:r>
                      <a:endParaRPr sz="1200" dirty="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Google Shape;120;g32a42ce8306_1_70">
            <a:extLst>
              <a:ext uri="{FF2B5EF4-FFF2-40B4-BE49-F238E27FC236}">
                <a16:creationId xmlns:a16="http://schemas.microsoft.com/office/drawing/2014/main" id="{4F2B8017-A365-5C3B-5AAF-AEAA731160D8}"/>
              </a:ext>
            </a:extLst>
          </p:cNvPr>
          <p:cNvSpPr txBox="1"/>
          <p:nvPr/>
        </p:nvSpPr>
        <p:spPr bwMode="auto">
          <a:xfrm>
            <a:off x="3141706" y="4502504"/>
            <a:ext cx="7336824" cy="2031295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AT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AAI for lab data?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How can I </a:t>
            </a: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access data after embargo?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Open access for everyone?</a:t>
            </a:r>
          </a:p>
        </p:txBody>
      </p:sp>
      <p:sp>
        <p:nvSpPr>
          <p:cNvPr id="7" name="Google Shape;120;g32a42ce8306_1_70">
            <a:extLst>
              <a:ext uri="{FF2B5EF4-FFF2-40B4-BE49-F238E27FC236}">
                <a16:creationId xmlns:a16="http://schemas.microsoft.com/office/drawing/2014/main" id="{2C7488D3-80DD-ECAA-EBD7-ADB4BDC07F26}"/>
              </a:ext>
            </a:extLst>
          </p:cNvPr>
          <p:cNvSpPr txBox="1"/>
          <p:nvPr/>
        </p:nvSpPr>
        <p:spPr bwMode="auto">
          <a:xfrm>
            <a:off x="3141706" y="1767037"/>
            <a:ext cx="7336824" cy="1661963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Our contribution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Use as login (data &amp; meta data deposition), no direct contribution</a:t>
            </a:r>
          </a:p>
        </p:txBody>
      </p:sp>
    </p:spTree>
    <p:extLst>
      <p:ext uri="{BB962C8B-B14F-4D97-AF65-F5344CB8AC3E}">
        <p14:creationId xmlns:p14="http://schemas.microsoft.com/office/powerpoint/2010/main" val="195072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9A9CCB7-EC4E-4570-F7F9-185097688F3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32AE60-AC01-0D57-9BC4-0321060C39E9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spcFirstLastPara="1" vertOverflow="overflow" horzOverflow="overflow" vert="horz" wrap="square" lIns="91423" tIns="45699" rIns="91423" bIns="45699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en-US" dirty="0"/>
              <a:t>Contributions to </a:t>
            </a:r>
            <a:r>
              <a:rPr lang="en-US" dirty="0" err="1"/>
              <a:t>PaNOSC</a:t>
            </a:r>
            <a:r>
              <a:rPr lang="en-US" dirty="0"/>
              <a:t> OSCARS outcomes </a:t>
            </a:r>
            <a:endParaRPr dirty="0"/>
          </a:p>
        </p:txBody>
      </p:sp>
      <p:graphicFrame>
        <p:nvGraphicFramePr>
          <p:cNvPr id="4" name="Google Shape;129;g2e42707a978_0_20">
            <a:extLst>
              <a:ext uri="{FF2B5EF4-FFF2-40B4-BE49-F238E27FC236}">
                <a16:creationId xmlns:a16="http://schemas.microsoft.com/office/drawing/2014/main" id="{022CDE61-58A0-BC91-AC3D-5CAB43459D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967152"/>
              </p:ext>
            </p:extLst>
          </p:nvPr>
        </p:nvGraphicFramePr>
        <p:xfrm>
          <a:off x="558369" y="2204023"/>
          <a:ext cx="1716425" cy="43956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8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3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800" b="1"/>
                        <a:t>AI-</a:t>
                      </a:r>
                      <a:br>
                        <a:rPr lang="en-GB" sz="800" b="1"/>
                      </a:br>
                      <a:r>
                        <a:rPr lang="en-GB" sz="800" b="1"/>
                        <a:t>SCOPE</a:t>
                      </a:r>
                      <a:endParaRPr sz="8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AAI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02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Data Catalogues</a:t>
                      </a:r>
                      <a:endParaRPr sz="1000" b="1" dirty="0"/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Data Portals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Metadata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Notebooks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 err="1"/>
                        <a:t>PaN</a:t>
                      </a:r>
                      <a:r>
                        <a:rPr lang="en-GB" sz="1000" b="1" dirty="0"/>
                        <a:t> Search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Software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Training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>
                          <a:highlight>
                            <a:srgbClr val="FFFF00"/>
                          </a:highlight>
                        </a:rPr>
                        <a:t>VISA VRE</a:t>
                      </a:r>
                      <a:endParaRPr sz="1000" b="1" dirty="0"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 dirty="0"/>
                        <a:t>Y</a:t>
                      </a:r>
                      <a:endParaRPr sz="1200" dirty="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Google Shape;120;g32a42ce8306_1_70">
            <a:extLst>
              <a:ext uri="{FF2B5EF4-FFF2-40B4-BE49-F238E27FC236}">
                <a16:creationId xmlns:a16="http://schemas.microsoft.com/office/drawing/2014/main" id="{5EA7A576-3CFF-63B3-13B7-DEF11F56074E}"/>
              </a:ext>
            </a:extLst>
          </p:cNvPr>
          <p:cNvSpPr txBox="1"/>
          <p:nvPr/>
        </p:nvSpPr>
        <p:spPr bwMode="auto">
          <a:xfrm>
            <a:off x="3141706" y="4502504"/>
            <a:ext cx="7336824" cy="1292631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AT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What is the idea, intention behind it?</a:t>
            </a:r>
          </a:p>
        </p:txBody>
      </p:sp>
      <p:sp>
        <p:nvSpPr>
          <p:cNvPr id="5" name="Google Shape;120;g32a42ce8306_1_70">
            <a:extLst>
              <a:ext uri="{FF2B5EF4-FFF2-40B4-BE49-F238E27FC236}">
                <a16:creationId xmlns:a16="http://schemas.microsoft.com/office/drawing/2014/main" id="{08C3CB4D-FCA3-4541-FE62-1B91444A69B5}"/>
              </a:ext>
            </a:extLst>
          </p:cNvPr>
          <p:cNvSpPr txBox="1"/>
          <p:nvPr/>
        </p:nvSpPr>
        <p:spPr bwMode="auto">
          <a:xfrm>
            <a:off x="3141706" y="1774470"/>
            <a:ext cx="7336824" cy="1661963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Our contribution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AI-tools for automated analysis and annotation of data of x-ray scattering data</a:t>
            </a:r>
          </a:p>
        </p:txBody>
      </p:sp>
    </p:spTree>
    <p:extLst>
      <p:ext uri="{BB962C8B-B14F-4D97-AF65-F5344CB8AC3E}">
        <p14:creationId xmlns:p14="http://schemas.microsoft.com/office/powerpoint/2010/main" val="1525280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0871D54-12DC-B1DA-F189-8D3FC6A0FE5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5B21A1-1AF6-4ACE-2C51-DEA0336517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60408" y="1128712"/>
            <a:ext cx="11271183" cy="4600575"/>
          </a:xfrm>
        </p:spPr>
        <p:txBody>
          <a:bodyPr/>
          <a:lstStyle/>
          <a:p>
            <a:pPr marL="70357" indent="0">
              <a:buClr>
                <a:srgbClr val="171616"/>
              </a:buClr>
              <a:buSzPts val="2492"/>
              <a:buFont typeface="Calibri"/>
              <a:buNone/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8A9610-9FDD-B061-9518-C40C9A8F1E1A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spcFirstLastPara="1" vertOverflow="overflow" horzOverflow="overflow" vert="horz" wrap="square" lIns="91423" tIns="45699" rIns="91423" bIns="45699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en-US" dirty="0"/>
              <a:t>Contributions to </a:t>
            </a:r>
            <a:r>
              <a:rPr lang="en-US" dirty="0" err="1"/>
              <a:t>PaNOSC</a:t>
            </a:r>
            <a:r>
              <a:rPr lang="en-US" dirty="0"/>
              <a:t> OSCARS outcomes </a:t>
            </a:r>
            <a:endParaRPr dirty="0"/>
          </a:p>
        </p:txBody>
      </p:sp>
      <p:graphicFrame>
        <p:nvGraphicFramePr>
          <p:cNvPr id="4" name="Google Shape;129;g2e42707a978_0_20">
            <a:extLst>
              <a:ext uri="{FF2B5EF4-FFF2-40B4-BE49-F238E27FC236}">
                <a16:creationId xmlns:a16="http://schemas.microsoft.com/office/drawing/2014/main" id="{5CB48FB7-C2BE-7A7D-9A11-94283C8AC1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596009"/>
              </p:ext>
            </p:extLst>
          </p:nvPr>
        </p:nvGraphicFramePr>
        <p:xfrm>
          <a:off x="558369" y="2204023"/>
          <a:ext cx="1716425" cy="43956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8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3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800" b="1"/>
                        <a:t>AI-</a:t>
                      </a:r>
                      <a:br>
                        <a:rPr lang="en-GB" sz="800" b="1"/>
                      </a:br>
                      <a:r>
                        <a:rPr lang="en-GB" sz="800" b="1"/>
                        <a:t>SCOPE</a:t>
                      </a:r>
                      <a:endParaRPr sz="8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AAI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 dirty="0"/>
                        <a:t>Y</a:t>
                      </a:r>
                      <a:endParaRPr sz="1200" dirty="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02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Data Catalogues</a:t>
                      </a:r>
                      <a:endParaRPr sz="1000" b="1"/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Data Portals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Metadata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Notebooks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PaN Search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Software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Training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VISA VRE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 dirty="0"/>
                        <a:t>Y</a:t>
                      </a:r>
                      <a:endParaRPr sz="1200" dirty="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B7A6919-C159-E94D-EC02-4789394FA517}"/>
              </a:ext>
            </a:extLst>
          </p:cNvPr>
          <p:cNvSpPr txBox="1"/>
          <p:nvPr/>
        </p:nvSpPr>
        <p:spPr>
          <a:xfrm>
            <a:off x="1713470" y="25523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329AA-6084-93CC-05C5-F7530C583481}"/>
              </a:ext>
            </a:extLst>
          </p:cNvPr>
          <p:cNvSpPr txBox="1"/>
          <p:nvPr/>
        </p:nvSpPr>
        <p:spPr bwMode="auto">
          <a:xfrm>
            <a:off x="1704164" y="307553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B8E98-70CA-CCC1-3945-F6158536A17C}"/>
              </a:ext>
            </a:extLst>
          </p:cNvPr>
          <p:cNvSpPr txBox="1"/>
          <p:nvPr/>
        </p:nvSpPr>
        <p:spPr bwMode="auto">
          <a:xfrm>
            <a:off x="1713470" y="617269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Google Shape;120;g32a42ce8306_1_70">
            <a:extLst>
              <a:ext uri="{FF2B5EF4-FFF2-40B4-BE49-F238E27FC236}">
                <a16:creationId xmlns:a16="http://schemas.microsoft.com/office/drawing/2014/main" id="{9888B541-ABBF-3FFA-4CD7-8BF6048A663C}"/>
              </a:ext>
            </a:extLst>
          </p:cNvPr>
          <p:cNvSpPr txBox="1"/>
          <p:nvPr/>
        </p:nvSpPr>
        <p:spPr bwMode="auto">
          <a:xfrm>
            <a:off x="3141706" y="2167614"/>
            <a:ext cx="7336824" cy="1292631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Our contribution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Is to most </a:t>
            </a:r>
            <a:r>
              <a:rPr lang="en-GB" sz="2400" dirty="0" err="1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PaNOSC</a:t>
            </a: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 OSCARS outcomes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20;g32a42ce8306_1_70">
            <a:extLst>
              <a:ext uri="{FF2B5EF4-FFF2-40B4-BE49-F238E27FC236}">
                <a16:creationId xmlns:a16="http://schemas.microsoft.com/office/drawing/2014/main" id="{9197E371-359D-391C-2AAA-1DC8AAF14EC2}"/>
              </a:ext>
            </a:extLst>
          </p:cNvPr>
          <p:cNvSpPr txBox="1"/>
          <p:nvPr/>
        </p:nvSpPr>
        <p:spPr bwMode="auto">
          <a:xfrm>
            <a:off x="3141706" y="4502504"/>
            <a:ext cx="7336824" cy="1292631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AT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Unsure how we can contribute to the marked ones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65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lvl="1">
              <a:defRPr/>
            </a:pPr>
            <a:r>
              <a:rPr lang="en-US" dirty="0"/>
              <a:t>Provide automated live data analysis during the measurement, allows for adaption during data collection</a:t>
            </a:r>
          </a:p>
          <a:p>
            <a:pPr lvl="1">
              <a:defRPr/>
            </a:pPr>
            <a:r>
              <a:rPr lang="en-US" dirty="0"/>
              <a:t>Generate meta data, improves x-ray scattering data towards FAIR principles</a:t>
            </a:r>
          </a:p>
          <a:p>
            <a:pPr lvl="1">
              <a:defRPr/>
            </a:pPr>
            <a:r>
              <a:rPr lang="en-US" dirty="0"/>
              <a:t>Enhances data accessibility and usability</a:t>
            </a:r>
          </a:p>
          <a:p>
            <a:pPr lvl="1">
              <a:defRPr/>
            </a:pPr>
            <a:r>
              <a:rPr lang="en-GB" sz="2400" b="0" u="none" strike="noStrike" cap="none" dirty="0">
                <a:solidFill>
                  <a:schemeClr val="tx2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Establishing a curated database of surface scattering data</a:t>
            </a:r>
          </a:p>
          <a:p>
            <a:pPr lvl="1">
              <a:defRPr/>
            </a:pPr>
            <a:endParaRPr dirty="0">
              <a:solidFill>
                <a:schemeClr val="tx2">
                  <a:lumMod val="10000"/>
                </a:schemeClr>
              </a:solidFill>
            </a:endParaRPr>
          </a:p>
          <a:p>
            <a:pPr marL="70357" indent="0">
              <a:buClr>
                <a:srgbClr val="171616"/>
              </a:buClr>
              <a:buSzPts val="2492"/>
              <a:buFont typeface="Calibri"/>
              <a:buNone/>
              <a:defRPr/>
            </a:pPr>
            <a:r>
              <a:rPr lang="en-US" sz="2800" b="0" u="none" strike="noStrike" cap="none" spc="0" dirty="0">
                <a:solidFill>
                  <a:srgbClr val="171616"/>
                </a:solidFill>
                <a:latin typeface="Calibri"/>
                <a:ea typeface="Calibri"/>
                <a:cs typeface="Calibri"/>
              </a:rPr>
              <a:t>     </a:t>
            </a:r>
            <a:endParaRPr lang="en-US" sz="2400" b="0" u="none" strike="noStrike" cap="none" spc="0" dirty="0">
              <a:solidFill>
                <a:srgbClr val="171616"/>
              </a:solidFill>
              <a:latin typeface="Calibri"/>
              <a:cs typeface="Calibri"/>
            </a:endParaRPr>
          </a:p>
          <a:p>
            <a:pPr marL="70357" indent="0">
              <a:buClr>
                <a:srgbClr val="171616"/>
              </a:buClr>
              <a:buSzPts val="2492"/>
              <a:buFont typeface="Calibri"/>
              <a:buNone/>
              <a:defRPr/>
            </a:pPr>
            <a:endParaRPr lang="en-US" sz="2800" b="0" i="1" u="none" strike="noStrike" cap="none" spc="0" dirty="0">
              <a:solidFill>
                <a:srgbClr val="17161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US"/>
              <a:t>Contribution to Photon &amp; Neutron Research Infrastructures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lvl="1">
              <a:defRPr/>
            </a:pPr>
            <a:r>
              <a:rPr lang="en-US" dirty="0"/>
              <a:t>Integrate software directly at beamlines</a:t>
            </a:r>
          </a:p>
          <a:p>
            <a:pPr lvl="1">
              <a:defRPr/>
            </a:pPr>
            <a:r>
              <a:rPr lang="en-US" dirty="0"/>
              <a:t>Provides useful additional live info to user, possible to adapt experiment</a:t>
            </a:r>
          </a:p>
          <a:p>
            <a:pPr lvl="1">
              <a:defRPr/>
            </a:pPr>
            <a:r>
              <a:rPr lang="en-US" dirty="0"/>
              <a:t>Streamline process to provide data with rich meta data as FAIR and open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 spcFirstLastPara="1" vertOverflow="overflow" horzOverflow="overflow" vert="horz" wrap="square" lIns="91423" tIns="45699" rIns="91423" bIns="45699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en-US"/>
              <a:t>Strategies on sustainability of the project results.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0A4E00AC-4FCA-CA45-C346-5B6ACBEC6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2a42ce8306_1_70">
            <a:extLst>
              <a:ext uri="{FF2B5EF4-FFF2-40B4-BE49-F238E27FC236}">
                <a16:creationId xmlns:a16="http://schemas.microsoft.com/office/drawing/2014/main" id="{EFE65A77-6E29-8708-D85C-E9256C79BE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7860" y="301114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200" dirty="0"/>
              <a:t>Team</a:t>
            </a:r>
            <a:endParaRPr sz="2200" dirty="0"/>
          </a:p>
        </p:txBody>
      </p:sp>
      <p:sp>
        <p:nvSpPr>
          <p:cNvPr id="120" name="Google Shape;120;g32a42ce8306_1_70">
            <a:extLst>
              <a:ext uri="{FF2B5EF4-FFF2-40B4-BE49-F238E27FC236}">
                <a16:creationId xmlns:a16="http://schemas.microsoft.com/office/drawing/2014/main" id="{11BD587D-6296-0769-CD7D-1AB58014859D}"/>
              </a:ext>
            </a:extLst>
          </p:cNvPr>
          <p:cNvSpPr txBox="1"/>
          <p:nvPr/>
        </p:nvSpPr>
        <p:spPr>
          <a:xfrm>
            <a:off x="1028700" y="1325175"/>
            <a:ext cx="10817550" cy="4247286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AT" sz="2400" b="1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Stefan </a:t>
            </a:r>
            <a:r>
              <a:rPr lang="en-GB" sz="2400" b="0" i="0" u="none" strike="noStrike" cap="none" dirty="0" err="1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Kowarik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Frieda Sorgenfrei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Nada </a:t>
            </a:r>
            <a:r>
              <a:rPr lang="en-GB" sz="2400" dirty="0" err="1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Mrkyvkova</a:t>
            </a:r>
            <a:endParaRPr lang="en-GB" sz="2400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endParaRPr lang="en-GB" sz="2400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endParaRPr lang="en-GB" sz="2400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endParaRPr lang="en-GB" sz="2400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Frank Schreiber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Alexander </a:t>
            </a:r>
            <a:r>
              <a:rPr lang="en-GB" sz="2400" dirty="0" err="1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Hinderhofer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FAEA047-9520-0C7C-9A28-491CC49B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46" y="2515352"/>
            <a:ext cx="2205054" cy="7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7309B196-2072-2B63-EB06-BD39C6F35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220" y="4454329"/>
            <a:ext cx="1807080" cy="5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7750A-49DF-CA53-5E07-E6FC16235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958246" y="3429000"/>
            <a:ext cx="2117350" cy="747300"/>
          </a:xfrm>
          <a:prstGeom prst="rect">
            <a:avLst/>
          </a:prstGeom>
        </p:spPr>
      </p:pic>
      <p:pic>
        <p:nvPicPr>
          <p:cNvPr id="6" name="Picture 2" descr="MSc. Frieda Sorgenfrei visit – Silvia Osuna">
            <a:extLst>
              <a:ext uri="{FF2B5EF4-FFF2-40B4-BE49-F238E27FC236}">
                <a16:creationId xmlns:a16="http://schemas.microsoft.com/office/drawing/2014/main" id="{BD1327D1-363A-FBBE-8C19-BE166649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68" y="1536242"/>
            <a:ext cx="1216368" cy="12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ie Doctoral Academy NanoGraz: Functional Nanostructures in Physics,  Chemistry and Life Sciences wächst - Doctoral Academy NanoGraz">
            <a:extLst>
              <a:ext uri="{FF2B5EF4-FFF2-40B4-BE49-F238E27FC236}">
                <a16:creationId xmlns:a16="http://schemas.microsoft.com/office/drawing/2014/main" id="{25341ACD-AD4E-CE6A-81A4-203373AC4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22649"/>
          <a:stretch/>
        </p:blipFill>
        <p:spPr bwMode="auto">
          <a:xfrm>
            <a:off x="4539382" y="1536242"/>
            <a:ext cx="1216368" cy="12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SAS - Naďa Mrkývková">
            <a:hlinkClick r:id="rId8"/>
            <a:extLst>
              <a:ext uri="{FF2B5EF4-FFF2-40B4-BE49-F238E27FC236}">
                <a16:creationId xmlns:a16="http://schemas.microsoft.com/office/drawing/2014/main" id="{D0C1A6EC-FDC9-808A-9189-D165756D1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8" b="9883"/>
          <a:stretch/>
        </p:blipFill>
        <p:spPr bwMode="auto">
          <a:xfrm>
            <a:off x="4539382" y="2959932"/>
            <a:ext cx="1224815" cy="12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SAS - News - SAS AWARDED THE SCIENTIFIC TITLE DOCTOR OF SCIENCE HONORIS  CAUSA TO THE GERMAN SCIENTIST PROF. DR. FRANK SCHREIBER">
            <a:extLst>
              <a:ext uri="{FF2B5EF4-FFF2-40B4-BE49-F238E27FC236}">
                <a16:creationId xmlns:a16="http://schemas.microsoft.com/office/drawing/2014/main" id="{FFA02782-0F1C-C232-965F-F56051377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2" t="9992" r="36462" b="47248"/>
          <a:stretch/>
        </p:blipFill>
        <p:spPr bwMode="auto">
          <a:xfrm>
            <a:off x="4539382" y="4356094"/>
            <a:ext cx="1216368" cy="12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B3FBCB-9FBF-08E1-7151-A2F24B616D4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5369" r="1963" b="19602"/>
          <a:stretch/>
        </p:blipFill>
        <p:spPr>
          <a:xfrm>
            <a:off x="5828068" y="4356093"/>
            <a:ext cx="1216368" cy="121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0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i="1"/>
              <a:t>Are the dependencies on the PaNOSC outcomes identified in the previous slide correct? Please confirm.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 spcFirstLastPara="1" vertOverflow="overflow" horzOverflow="overflow" vert="horz" wrap="square" lIns="91423" tIns="45699" rIns="91423" bIns="45699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en-US"/>
              <a:t>Desired support from the PaNOSC cluster for your project.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i="1"/>
              <a:t>Please elaborate, which PANOSC outcomes have you managed to adopt? 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US"/>
              <a:t>Desired support from the PaNOSC cluster for your project.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F334-2F57-8023-9208-9A81FC8CE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5" name="Google Shape;126;g32a42ce8306_1_108">
            <a:extLst>
              <a:ext uri="{FF2B5EF4-FFF2-40B4-BE49-F238E27FC236}">
                <a16:creationId xmlns:a16="http://schemas.microsoft.com/office/drawing/2014/main" id="{F5BAD4A6-F244-39BB-F89A-89B795ACB469}"/>
              </a:ext>
            </a:extLst>
          </p:cNvPr>
          <p:cNvSpPr txBox="1"/>
          <p:nvPr/>
        </p:nvSpPr>
        <p:spPr>
          <a:xfrm>
            <a:off x="890707" y="4451454"/>
            <a:ext cx="10589100" cy="1661963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Mentoring support to integrate our tools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Opportunity to address the challenges in the integration of our tools in the existing infrastructure 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6;g32a42ce8306_1_108">
            <a:extLst>
              <a:ext uri="{FF2B5EF4-FFF2-40B4-BE49-F238E27FC236}">
                <a16:creationId xmlns:a16="http://schemas.microsoft.com/office/drawing/2014/main" id="{BCE25606-C63F-9419-71E4-5F5BAB65E2D5}"/>
              </a:ext>
            </a:extLst>
          </p:cNvPr>
          <p:cNvSpPr txBox="1"/>
          <p:nvPr/>
        </p:nvSpPr>
        <p:spPr>
          <a:xfrm>
            <a:off x="890707" y="2749603"/>
            <a:ext cx="10589100" cy="1292631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Challenge of test and training data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Mainly work with synthetic data and our own experimental data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26;g32a42ce8306_1_108">
            <a:extLst>
              <a:ext uri="{FF2B5EF4-FFF2-40B4-BE49-F238E27FC236}">
                <a16:creationId xmlns:a16="http://schemas.microsoft.com/office/drawing/2014/main" id="{8C1659E3-E4C6-4A95-57BC-EE0018A30ED7}"/>
              </a:ext>
            </a:extLst>
          </p:cNvPr>
          <p:cNvSpPr txBox="1"/>
          <p:nvPr/>
        </p:nvSpPr>
        <p:spPr>
          <a:xfrm>
            <a:off x="890707" y="1047752"/>
            <a:ext cx="10589100" cy="1292631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Functional AI tools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We have functional AI tools for the analysis of XRR and GIXD data 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169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i="1"/>
              <a:t>Please discuss the PaNOSC outcomes do you need help in:</a:t>
            </a:r>
            <a:br>
              <a:rPr lang="en-US" i="1"/>
            </a:br>
            <a:endParaRPr lang="en-US" i="1"/>
          </a:p>
          <a:p>
            <a:pPr marL="1007364" lvl="1" indent="-457200">
              <a:buFont typeface="+mj-lt"/>
              <a:buAutoNum type="arabicPeriod"/>
              <a:defRPr/>
            </a:pPr>
            <a:r>
              <a:rPr lang="en-US" i="1"/>
              <a:t>Competence #1</a:t>
            </a:r>
            <a:endParaRPr/>
          </a:p>
          <a:p>
            <a:pPr marL="1007364" lvl="1" indent="-457200">
              <a:buFont typeface="+mj-lt"/>
              <a:buAutoNum type="arabicPeriod"/>
              <a:defRPr/>
            </a:pPr>
            <a:r>
              <a:rPr lang="en-US" i="1"/>
              <a:t>Competence #2</a:t>
            </a:r>
            <a:endParaRPr/>
          </a:p>
          <a:p>
            <a:pPr marL="1007364" lvl="1" indent="-457200">
              <a:buFont typeface="+mj-lt"/>
              <a:buAutoNum type="arabicPeriod"/>
              <a:defRPr/>
            </a:pPr>
            <a:r>
              <a:rPr lang="en-US" i="1"/>
              <a:t>Competence #3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US"/>
              <a:t>Desired support from the PaNOSC cluster for your project.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2a42ce8306_1_70"/>
          <p:cNvSpPr txBox="1">
            <a:spLocks noGrp="1"/>
          </p:cNvSpPr>
          <p:nvPr>
            <p:ph type="title"/>
          </p:nvPr>
        </p:nvSpPr>
        <p:spPr>
          <a:xfrm>
            <a:off x="1787860" y="301114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200" dirty="0"/>
              <a:t>Objective of the project</a:t>
            </a:r>
            <a:endParaRPr sz="2200" dirty="0"/>
          </a:p>
        </p:txBody>
      </p:sp>
      <p:sp>
        <p:nvSpPr>
          <p:cNvPr id="120" name="Google Shape;120;g32a42ce8306_1_70"/>
          <p:cNvSpPr txBox="1"/>
          <p:nvPr/>
        </p:nvSpPr>
        <p:spPr>
          <a:xfrm>
            <a:off x="1028700" y="1325175"/>
            <a:ext cx="10817550" cy="2400627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What problems are we going to solve?</a:t>
            </a: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X-ray data overwhelms users </a:t>
            </a:r>
            <a:b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→  experimental mistakes, sub-optimal planning, selective data analysis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Limited metadata (electronic lab book, sample description)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ow submission rates to FAIR and open databases</a:t>
            </a:r>
          </a:p>
        </p:txBody>
      </p:sp>
      <p:pic>
        <p:nvPicPr>
          <p:cNvPr id="5" name="Picture 3" descr="movie">
            <a:extLst>
              <a:ext uri="{FF2B5EF4-FFF2-40B4-BE49-F238E27FC236}">
                <a16:creationId xmlns:a16="http://schemas.microsoft.com/office/drawing/2014/main" id="{664AD146-CFC9-25F6-8A40-9E1229E1C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95" y="3828734"/>
            <a:ext cx="2893270" cy="202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70502-EDD5-EFF7-EA08-C3881CC74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/>
              <a:t>Objective of the project</a:t>
            </a:r>
            <a:endParaRPr lang="en-US" dirty="0"/>
          </a:p>
        </p:txBody>
      </p:sp>
      <p:sp>
        <p:nvSpPr>
          <p:cNvPr id="3" name="Google Shape;126;g32a42ce8306_1_108">
            <a:extLst>
              <a:ext uri="{FF2B5EF4-FFF2-40B4-BE49-F238E27FC236}">
                <a16:creationId xmlns:a16="http://schemas.microsoft.com/office/drawing/2014/main" id="{FA8479CB-3961-EF80-E3DB-AE6537FB1E00}"/>
              </a:ext>
            </a:extLst>
          </p:cNvPr>
          <p:cNvSpPr txBox="1"/>
          <p:nvPr/>
        </p:nvSpPr>
        <p:spPr>
          <a:xfrm>
            <a:off x="1257150" y="1236275"/>
            <a:ext cx="10589100" cy="2400627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What are we planning to do to solve the problem?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AI Copilot: Development of an AI-tool for rapid analysis of X-ray scattering data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Use this AI for live annotation of datasets to create FAIR and open data </a:t>
            </a:r>
            <a:b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→ “Raw data” includes structural models (</a:t>
            </a:r>
            <a:r>
              <a:rPr lang="en-GB" sz="2400" dirty="0" err="1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GB" sz="2400" b="0" i="0" u="none" strike="noStrike" cap="none" dirty="0" err="1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rsopy</a:t>
            </a: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: “.ort”, Crystals “.</a:t>
            </a:r>
            <a:r>
              <a:rPr lang="en-GB" sz="2400" b="0" i="0" u="none" strike="noStrike" cap="none" dirty="0" err="1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cif</a:t>
            </a: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”)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Establishing a curated database of surface scattering data</a:t>
            </a:r>
          </a:p>
        </p:txBody>
      </p:sp>
      <p:pic>
        <p:nvPicPr>
          <p:cNvPr id="4" name="Picture 3" descr="A close-up of a blue and green image&#10;&#10;Description automatically generated">
            <a:extLst>
              <a:ext uri="{FF2B5EF4-FFF2-40B4-BE49-F238E27FC236}">
                <a16:creationId xmlns:a16="http://schemas.microsoft.com/office/drawing/2014/main" id="{EB58A293-233F-D8E8-3BDB-07388BB216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62" r="35778" b="6557"/>
          <a:stretch/>
        </p:blipFill>
        <p:spPr>
          <a:xfrm>
            <a:off x="5646190" y="3771901"/>
            <a:ext cx="3733801" cy="1672798"/>
          </a:xfrm>
          <a:prstGeom prst="rect">
            <a:avLst/>
          </a:prstGeom>
        </p:spPr>
      </p:pic>
      <p:pic>
        <p:nvPicPr>
          <p:cNvPr id="5" name="Picture 4" descr="A diagram of different shapes&#10;&#10;Description automatically generated">
            <a:extLst>
              <a:ext uri="{FF2B5EF4-FFF2-40B4-BE49-F238E27FC236}">
                <a16:creationId xmlns:a16="http://schemas.microsoft.com/office/drawing/2014/main" id="{A0B1086A-9AF2-8C76-AC7E-88D9F15555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55" r="17205" b="71536"/>
          <a:stretch/>
        </p:blipFill>
        <p:spPr>
          <a:xfrm>
            <a:off x="8816259" y="4806494"/>
            <a:ext cx="3029991" cy="1276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A0CAA-B64B-D0F9-318A-78F4FBCE38B2}"/>
              </a:ext>
            </a:extLst>
          </p:cNvPr>
          <p:cNvSpPr txBox="1"/>
          <p:nvPr/>
        </p:nvSpPr>
        <p:spPr>
          <a:xfrm>
            <a:off x="6042343" y="5444698"/>
            <a:ext cx="28452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dirty="0"/>
              <a:t>AI analyses Bragg reflections</a:t>
            </a:r>
          </a:p>
          <a:p>
            <a:r>
              <a:rPr lang="en-AT" sz="1600" dirty="0"/>
              <a:t>	=&gt; crystal structure</a:t>
            </a:r>
          </a:p>
          <a:p>
            <a:endParaRPr lang="en-AT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C2BC59-517A-C4DE-7854-397EAF70BA4B}"/>
              </a:ext>
            </a:extLst>
          </p:cNvPr>
          <p:cNvCxnSpPr>
            <a:cxnSpLocks/>
          </p:cNvCxnSpPr>
          <p:nvPr/>
        </p:nvCxnSpPr>
        <p:spPr>
          <a:xfrm flipV="1">
            <a:off x="7327900" y="4991100"/>
            <a:ext cx="88900" cy="55225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C5BEAFDA-FAAE-8536-4FDA-0DBD51ED0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97" t="73581" r="56381" b="1"/>
          <a:stretch/>
        </p:blipFill>
        <p:spPr>
          <a:xfrm>
            <a:off x="846121" y="4027469"/>
            <a:ext cx="3880891" cy="2127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54FCA-17BB-B60B-0EEB-C95418CE7062}"/>
              </a:ext>
            </a:extLst>
          </p:cNvPr>
          <p:cNvSpPr txBox="1"/>
          <p:nvPr/>
        </p:nvSpPr>
        <p:spPr>
          <a:xfrm>
            <a:off x="1765299" y="4085080"/>
            <a:ext cx="26285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T" sz="1600" dirty="0"/>
              <a:t>X-ray reflectometry (black)</a:t>
            </a:r>
          </a:p>
          <a:p>
            <a:pPr algn="r"/>
            <a:r>
              <a:rPr lang="en-AT" sz="1600" dirty="0"/>
              <a:t>             =&gt; AI live fit (red)</a:t>
            </a:r>
            <a:br>
              <a:rPr lang="en-AT" sz="1600" dirty="0"/>
            </a:br>
            <a:r>
              <a:rPr lang="en-AT" sz="1600" dirty="0"/>
              <a:t>	</a:t>
            </a:r>
          </a:p>
          <a:p>
            <a:endParaRPr lang="en-A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026F6-E5C2-9899-00A9-E252E75806AC}"/>
              </a:ext>
            </a:extLst>
          </p:cNvPr>
          <p:cNvSpPr txBox="1"/>
          <p:nvPr/>
        </p:nvSpPr>
        <p:spPr>
          <a:xfrm>
            <a:off x="5646190" y="6244959"/>
            <a:ext cx="53110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dirty="0"/>
              <a:t>Functional Tools: </a:t>
            </a:r>
            <a:r>
              <a:rPr lang="en-GB" sz="1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https://github.com/schreiber-lab/reflectorch</a:t>
            </a:r>
            <a:endParaRPr lang="en-GB" sz="1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GB" sz="1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Local version for the analysis of GIXD (manuscript under preparation)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43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303A-62E1-979B-BF5F-125C60F4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Functional tools for XRR and GIXD</a:t>
            </a:r>
          </a:p>
        </p:txBody>
      </p:sp>
      <p:sp>
        <p:nvSpPr>
          <p:cNvPr id="3" name="Google Shape;126;g32a42ce8306_1_108">
            <a:extLst>
              <a:ext uri="{FF2B5EF4-FFF2-40B4-BE49-F238E27FC236}">
                <a16:creationId xmlns:a16="http://schemas.microsoft.com/office/drawing/2014/main" id="{8DE67B44-60C8-DCDC-6729-32C388456442}"/>
              </a:ext>
            </a:extLst>
          </p:cNvPr>
          <p:cNvSpPr txBox="1"/>
          <p:nvPr/>
        </p:nvSpPr>
        <p:spPr>
          <a:xfrm>
            <a:off x="1220080" y="2768513"/>
            <a:ext cx="10589100" cy="1661963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https://github.com/schreiber-lab/reflectorch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</a:pPr>
            <a:endParaRPr lang="en-GB" sz="2400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Local version for the analysis of GIXD (manuscript under preparation)</a:t>
            </a:r>
          </a:p>
        </p:txBody>
      </p:sp>
    </p:spTree>
    <p:extLst>
      <p:ext uri="{BB962C8B-B14F-4D97-AF65-F5344CB8AC3E}">
        <p14:creationId xmlns:p14="http://schemas.microsoft.com/office/powerpoint/2010/main" val="4166336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1C8B-29EB-E9D8-3A50-4DD27988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 to find training and test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B4DA2-9BC7-5447-91ED-BB35E4D633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47" t="35402" r="12480" b="19081"/>
          <a:stretch/>
        </p:blipFill>
        <p:spPr>
          <a:xfrm>
            <a:off x="4430110" y="3798412"/>
            <a:ext cx="2687808" cy="2293904"/>
          </a:xfrm>
          <a:prstGeom prst="rect">
            <a:avLst/>
          </a:prstGeom>
        </p:spPr>
      </p:pic>
      <p:pic>
        <p:nvPicPr>
          <p:cNvPr id="8" name="Picture 7" descr="A close-up of a black and white image&#10;&#10;AI-generated content may be incorrect.">
            <a:extLst>
              <a:ext uri="{FF2B5EF4-FFF2-40B4-BE49-F238E27FC236}">
                <a16:creationId xmlns:a16="http://schemas.microsoft.com/office/drawing/2014/main" id="{1A1769A1-5211-D11E-FB6B-DC2A97C6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270" y="3400485"/>
            <a:ext cx="3866544" cy="2691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AC3043-21A1-C4FA-C9A5-264450BDE5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830" b="28394"/>
          <a:stretch/>
        </p:blipFill>
        <p:spPr>
          <a:xfrm>
            <a:off x="196855" y="1186648"/>
            <a:ext cx="7386359" cy="1371599"/>
          </a:xfrm>
          <a:prstGeom prst="rect">
            <a:avLst/>
          </a:prstGeom>
        </p:spPr>
      </p:pic>
      <p:sp>
        <p:nvSpPr>
          <p:cNvPr id="11" name="Google Shape;126;g32a42ce8306_1_108">
            <a:extLst>
              <a:ext uri="{FF2B5EF4-FFF2-40B4-BE49-F238E27FC236}">
                <a16:creationId xmlns:a16="http://schemas.microsoft.com/office/drawing/2014/main" id="{C90005A3-48C7-4161-FED2-160EED6FFD74}"/>
              </a:ext>
            </a:extLst>
          </p:cNvPr>
          <p:cNvSpPr txBox="1"/>
          <p:nvPr/>
        </p:nvSpPr>
        <p:spPr>
          <a:xfrm>
            <a:off x="7788166" y="1410797"/>
            <a:ext cx="4206979" cy="1292631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rtl="0">
              <a:buClr>
                <a:srgbClr val="A0599F"/>
              </a:buClr>
              <a:buSzPts val="2400"/>
            </a:pPr>
            <a:r>
              <a:rPr lang="en-GB" sz="2400" b="1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XRR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Rely on synthetic </a:t>
            </a: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and our own </a:t>
            </a: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</a:p>
        </p:txBody>
      </p:sp>
      <p:sp>
        <p:nvSpPr>
          <p:cNvPr id="12" name="Google Shape;126;g32a42ce8306_1_108">
            <a:extLst>
              <a:ext uri="{FF2B5EF4-FFF2-40B4-BE49-F238E27FC236}">
                <a16:creationId xmlns:a16="http://schemas.microsoft.com/office/drawing/2014/main" id="{86D75276-A414-A9BB-2F73-5CBF421554AE}"/>
              </a:ext>
            </a:extLst>
          </p:cNvPr>
          <p:cNvSpPr txBox="1"/>
          <p:nvPr/>
        </p:nvSpPr>
        <p:spPr>
          <a:xfrm>
            <a:off x="232863" y="4748053"/>
            <a:ext cx="3657171" cy="1292631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0" lvl="0" rtl="0">
              <a:buClr>
                <a:srgbClr val="A0599F"/>
              </a:buClr>
              <a:buSzPts val="2400"/>
            </a:pPr>
            <a:r>
              <a:rPr lang="en-GB" sz="2400" b="1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GIXD </a:t>
            </a:r>
            <a:endParaRPr lang="en-GB" sz="2400" b="1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lvl="0" rtl="0">
              <a:buClr>
                <a:srgbClr val="A0599F"/>
              </a:buClr>
              <a:buSzPts val="2400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Rely on synthetic data </a:t>
            </a: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and extraction from literature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00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460408" y="1128712"/>
            <a:ext cx="11271183" cy="5387230"/>
          </a:xfrm>
        </p:spPr>
        <p:txBody>
          <a:bodyPr/>
          <a:lstStyle/>
          <a:p>
            <a:pPr>
              <a:defRPr/>
            </a:pPr>
            <a:r>
              <a:rPr lang="en-US" sz="2800" i="1" dirty="0" err="1"/>
              <a:t>PaNOSC</a:t>
            </a:r>
            <a:r>
              <a:rPr lang="en-US" sz="2800" i="1" dirty="0"/>
              <a:t> OSCARS can provide expertise and guidance for</a:t>
            </a:r>
            <a:r>
              <a:rPr lang="en-US" i="1" dirty="0"/>
              <a:t> the </a:t>
            </a:r>
            <a:r>
              <a:rPr lang="en-US" i="1" dirty="0" err="1"/>
              <a:t>PaNOSC</a:t>
            </a:r>
            <a:r>
              <a:rPr lang="en-US" i="1" dirty="0"/>
              <a:t> outcomes (cf. </a:t>
            </a:r>
            <a:r>
              <a:rPr lang="en-US" u="sng" dirty="0">
                <a:solidFill>
                  <a:schemeClr val="hlink"/>
                </a:solidFill>
                <a:hlinkClick r:id="rId3" tooltip="https://leaps-wg3.desy.de/outcomes.html"/>
              </a:rPr>
              <a:t>https://leaps-wg3.desy.de/outcomes.html</a:t>
            </a:r>
            <a:r>
              <a:rPr lang="en-US" dirty="0"/>
              <a:t> </a:t>
            </a:r>
            <a:r>
              <a:rPr lang="en-US" i="1" dirty="0"/>
              <a:t>) :</a:t>
            </a:r>
            <a:endParaRPr dirty="0"/>
          </a:p>
          <a:p>
            <a:pPr>
              <a:defRPr/>
            </a:pPr>
            <a:endParaRPr lang="en-US" i="1" dirty="0"/>
          </a:p>
          <a:p>
            <a:pPr lvl="1">
              <a:defRPr/>
            </a:pPr>
            <a:r>
              <a:rPr lang="en-GB" b="1" dirty="0"/>
              <a:t>AAI </a:t>
            </a:r>
            <a:r>
              <a:rPr lang="en-GB" dirty="0"/>
              <a:t> - user authentication and authorisation i.e. login identity</a:t>
            </a:r>
            <a:endParaRPr lang="en-US" dirty="0"/>
          </a:p>
          <a:p>
            <a:pPr lvl="1">
              <a:defRPr/>
            </a:pPr>
            <a:r>
              <a:rPr lang="en-GB" b="1" dirty="0"/>
              <a:t>Data Catalogues</a:t>
            </a:r>
            <a:r>
              <a:rPr lang="en-GB" dirty="0"/>
              <a:t> – </a:t>
            </a:r>
            <a:r>
              <a:rPr lang="en-GB" dirty="0" err="1"/>
              <a:t>SciCat</a:t>
            </a:r>
            <a:r>
              <a:rPr lang="en-GB" dirty="0"/>
              <a:t> and </a:t>
            </a:r>
            <a:r>
              <a:rPr lang="en-GB" dirty="0" err="1"/>
              <a:t>Icat</a:t>
            </a:r>
            <a:r>
              <a:rPr lang="en-GB" dirty="0"/>
              <a:t> and other catalogues</a:t>
            </a:r>
            <a:endParaRPr lang="en-US" dirty="0"/>
          </a:p>
          <a:p>
            <a:pPr lvl="1">
              <a:defRPr/>
            </a:pPr>
            <a:r>
              <a:rPr lang="en-GB" b="1" dirty="0"/>
              <a:t>Data Portals</a:t>
            </a:r>
            <a:r>
              <a:rPr lang="en-GB" dirty="0"/>
              <a:t> – Domain specific portals + generic portals</a:t>
            </a:r>
            <a:endParaRPr lang="en-US" dirty="0"/>
          </a:p>
          <a:p>
            <a:pPr lvl="1">
              <a:defRPr/>
            </a:pPr>
            <a:r>
              <a:rPr lang="en-GB" b="1" dirty="0"/>
              <a:t>Metadata </a:t>
            </a:r>
            <a:r>
              <a:rPr lang="en-GB" dirty="0"/>
              <a:t>– </a:t>
            </a:r>
            <a:r>
              <a:rPr lang="en-GB" dirty="0" err="1"/>
              <a:t>NeXus</a:t>
            </a:r>
            <a:r>
              <a:rPr lang="en-GB" dirty="0"/>
              <a:t>, Sample and ontologies</a:t>
            </a:r>
            <a:endParaRPr lang="en-US" dirty="0"/>
          </a:p>
          <a:p>
            <a:pPr lvl="1">
              <a:defRPr/>
            </a:pPr>
            <a:r>
              <a:rPr lang="en-GB" b="1" dirty="0"/>
              <a:t>Notebooks</a:t>
            </a:r>
            <a:r>
              <a:rPr lang="en-GB" dirty="0"/>
              <a:t> – </a:t>
            </a:r>
            <a:r>
              <a:rPr lang="en-GB" dirty="0" err="1"/>
              <a:t>Jupyter</a:t>
            </a:r>
            <a:r>
              <a:rPr lang="en-GB" dirty="0"/>
              <a:t> notebooks </a:t>
            </a:r>
            <a:endParaRPr lang="en-US" dirty="0"/>
          </a:p>
          <a:p>
            <a:pPr lvl="1">
              <a:defRPr/>
            </a:pPr>
            <a:r>
              <a:rPr lang="en-GB" b="1" dirty="0" err="1"/>
              <a:t>PaN</a:t>
            </a:r>
            <a:r>
              <a:rPr lang="en-GB" b="1" dirty="0"/>
              <a:t> Search</a:t>
            </a:r>
            <a:r>
              <a:rPr lang="en-GB" dirty="0"/>
              <a:t> – searching for </a:t>
            </a:r>
            <a:r>
              <a:rPr lang="en-GB" dirty="0" err="1"/>
              <a:t>PaN</a:t>
            </a:r>
            <a:r>
              <a:rPr lang="en-GB" dirty="0"/>
              <a:t> data via the </a:t>
            </a:r>
            <a:r>
              <a:rPr lang="en-GB" dirty="0" err="1"/>
              <a:t>data.esrf.fr</a:t>
            </a:r>
            <a:r>
              <a:rPr lang="en-GB" dirty="0"/>
              <a:t> and other portals</a:t>
            </a:r>
            <a:endParaRPr lang="en-US" dirty="0"/>
          </a:p>
          <a:p>
            <a:pPr lvl="1">
              <a:defRPr/>
            </a:pPr>
            <a:r>
              <a:rPr lang="en-GB" b="1" dirty="0"/>
              <a:t>Software</a:t>
            </a:r>
            <a:r>
              <a:rPr lang="en-GB" dirty="0"/>
              <a:t> – developing, versioning, packaging and deploying software</a:t>
            </a:r>
            <a:endParaRPr lang="en-US" dirty="0"/>
          </a:p>
          <a:p>
            <a:pPr lvl="1">
              <a:defRPr/>
            </a:pPr>
            <a:r>
              <a:rPr lang="en-GB" b="1" dirty="0"/>
              <a:t>Training</a:t>
            </a:r>
            <a:r>
              <a:rPr lang="en-GB" dirty="0"/>
              <a:t> – training material platform</a:t>
            </a:r>
            <a:endParaRPr lang="en-US" dirty="0"/>
          </a:p>
          <a:p>
            <a:pPr lvl="1">
              <a:defRPr/>
            </a:pPr>
            <a:r>
              <a:rPr lang="en-GB" b="1" dirty="0"/>
              <a:t>VISA VRE</a:t>
            </a:r>
            <a:r>
              <a:rPr lang="en-GB" dirty="0"/>
              <a:t> – virtual research environment</a:t>
            </a:r>
            <a:endParaRPr lang="en-US" dirty="0"/>
          </a:p>
          <a:p>
            <a:pPr marL="70357" indent="0">
              <a:buClr>
                <a:srgbClr val="171616"/>
              </a:buClr>
              <a:buSzPts val="2492"/>
              <a:buFont typeface="Calibri"/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spcFirstLastPara="1" vertOverflow="overflow" horzOverflow="overflow" vert="horz" wrap="square" lIns="91423" tIns="45699" rIns="91423" bIns="45699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en-US" dirty="0" err="1"/>
              <a:t>PaNOSC</a:t>
            </a:r>
            <a:r>
              <a:rPr lang="en-US" dirty="0"/>
              <a:t> Mentoring of OSCARS projects 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460408" y="1128712"/>
            <a:ext cx="11271183" cy="4600575"/>
          </a:xfrm>
        </p:spPr>
        <p:txBody>
          <a:bodyPr/>
          <a:lstStyle/>
          <a:p>
            <a:pPr marL="70357" indent="0">
              <a:buClr>
                <a:srgbClr val="171616"/>
              </a:buClr>
              <a:buSzPts val="2492"/>
              <a:buFont typeface="Calibri"/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spcFirstLastPara="1" vertOverflow="overflow" horzOverflow="overflow" vert="horz" wrap="square" lIns="91423" tIns="45699" rIns="91423" bIns="45699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en-US" dirty="0"/>
              <a:t>Contributions to </a:t>
            </a:r>
            <a:r>
              <a:rPr lang="en-US" dirty="0" err="1"/>
              <a:t>PaNOSC</a:t>
            </a:r>
            <a:r>
              <a:rPr lang="en-US" dirty="0"/>
              <a:t> OSCARS outcomes </a:t>
            </a:r>
            <a:endParaRPr dirty="0"/>
          </a:p>
        </p:txBody>
      </p:sp>
      <p:graphicFrame>
        <p:nvGraphicFramePr>
          <p:cNvPr id="4" name="Google Shape;129;g2e42707a978_0_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457766"/>
              </p:ext>
            </p:extLst>
          </p:nvPr>
        </p:nvGraphicFramePr>
        <p:xfrm>
          <a:off x="558369" y="2204023"/>
          <a:ext cx="1716425" cy="43956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8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3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800" b="1"/>
                        <a:t>AI-</a:t>
                      </a:r>
                      <a:br>
                        <a:rPr lang="en-GB" sz="800" b="1"/>
                      </a:br>
                      <a:r>
                        <a:rPr lang="en-GB" sz="800" b="1"/>
                        <a:t>SCOPE</a:t>
                      </a:r>
                      <a:endParaRPr sz="8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AAI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02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Data Catalogues</a:t>
                      </a:r>
                      <a:endParaRPr sz="1000" b="1"/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Data Portals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Metadata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Notebooks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PaN Search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Software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Training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VISA VRE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 dirty="0"/>
                        <a:t>Y</a:t>
                      </a:r>
                      <a:endParaRPr sz="1200" dirty="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Google Shape;120;g32a42ce8306_1_70">
            <a:extLst>
              <a:ext uri="{FF2B5EF4-FFF2-40B4-BE49-F238E27FC236}">
                <a16:creationId xmlns:a16="http://schemas.microsoft.com/office/drawing/2014/main" id="{740E4C0E-C512-A0D3-01AD-39C7F70F4CDC}"/>
              </a:ext>
            </a:extLst>
          </p:cNvPr>
          <p:cNvSpPr txBox="1"/>
          <p:nvPr/>
        </p:nvSpPr>
        <p:spPr bwMode="auto">
          <a:xfrm>
            <a:off x="3141706" y="4051280"/>
            <a:ext cx="7336824" cy="1661963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AT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Struggling with the goal and functionalities of some of the points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20;g32a42ce8306_1_70">
            <a:extLst>
              <a:ext uri="{FF2B5EF4-FFF2-40B4-BE49-F238E27FC236}">
                <a16:creationId xmlns:a16="http://schemas.microsoft.com/office/drawing/2014/main" id="{A61C8B55-0FBE-1E79-B799-864F8FA4FF14}"/>
              </a:ext>
            </a:extLst>
          </p:cNvPr>
          <p:cNvSpPr txBox="1"/>
          <p:nvPr/>
        </p:nvSpPr>
        <p:spPr bwMode="auto">
          <a:xfrm>
            <a:off x="3141706" y="2167614"/>
            <a:ext cx="7336824" cy="1292631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We overlap with all marked </a:t>
            </a:r>
            <a:r>
              <a:rPr lang="en-US" sz="2400" b="1" i="0" u="none" strike="noStrike" cap="none" dirty="0" err="1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PaNOSC</a:t>
            </a:r>
            <a:r>
              <a:rPr lang="en-US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 OSCARS outcomes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Contribute to most, open questions for others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7AF6675-265C-ECF9-BC4D-CCEF78E25A0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135D63-B969-4C48-7B11-E4134255986E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spcFirstLastPara="1" vertOverflow="overflow" horzOverflow="overflow" vert="horz" wrap="square" lIns="91423" tIns="45699" rIns="91423" bIns="45699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en-US" dirty="0"/>
              <a:t>Contributions to </a:t>
            </a:r>
            <a:r>
              <a:rPr lang="en-US" dirty="0" err="1"/>
              <a:t>PaNOSC</a:t>
            </a:r>
            <a:r>
              <a:rPr lang="en-US" dirty="0"/>
              <a:t> OSCARS outcomes </a:t>
            </a:r>
            <a:endParaRPr dirty="0"/>
          </a:p>
        </p:txBody>
      </p:sp>
      <p:graphicFrame>
        <p:nvGraphicFramePr>
          <p:cNvPr id="4" name="Google Shape;129;g2e42707a978_0_20">
            <a:extLst>
              <a:ext uri="{FF2B5EF4-FFF2-40B4-BE49-F238E27FC236}">
                <a16:creationId xmlns:a16="http://schemas.microsoft.com/office/drawing/2014/main" id="{79D31F16-209C-E100-FCA9-3C0AFA1125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816247"/>
              </p:ext>
            </p:extLst>
          </p:nvPr>
        </p:nvGraphicFramePr>
        <p:xfrm>
          <a:off x="558369" y="2204023"/>
          <a:ext cx="1716425" cy="43956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8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3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800" b="1"/>
                        <a:t>AI-</a:t>
                      </a:r>
                      <a:br>
                        <a:rPr lang="en-GB" sz="800" b="1"/>
                      </a:br>
                      <a:r>
                        <a:rPr lang="en-GB" sz="800" b="1"/>
                        <a:t>SCOPE</a:t>
                      </a:r>
                      <a:endParaRPr sz="8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AAI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02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Data Catalogues</a:t>
                      </a:r>
                      <a:endParaRPr sz="1000" b="1" dirty="0"/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>
                          <a:highlight>
                            <a:srgbClr val="FFFF00"/>
                          </a:highlight>
                        </a:rPr>
                        <a:t>Data Portals</a:t>
                      </a:r>
                      <a:endParaRPr sz="1000" b="1" dirty="0"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>
                          <a:highlight>
                            <a:srgbClr val="FFFF00"/>
                          </a:highlight>
                        </a:rPr>
                        <a:t>Metadata</a:t>
                      </a:r>
                      <a:endParaRPr sz="1000" b="1" dirty="0"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Notebooks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 err="1">
                          <a:highlight>
                            <a:srgbClr val="FFFF00"/>
                          </a:highlight>
                        </a:rPr>
                        <a:t>PaN</a:t>
                      </a:r>
                      <a:r>
                        <a:rPr lang="en-GB" sz="1000" b="1" dirty="0">
                          <a:highlight>
                            <a:srgbClr val="FFFF00"/>
                          </a:highlight>
                        </a:rPr>
                        <a:t> Search</a:t>
                      </a:r>
                      <a:endParaRPr sz="1000" b="1" dirty="0"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Software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/>
                        <a:t>Training</a:t>
                      </a:r>
                      <a:endParaRPr sz="10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/>
                        <a:t>Y</a:t>
                      </a:r>
                      <a:endParaRPr sz="120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95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000" b="1" dirty="0"/>
                        <a:t>VISA VRE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en-GB" sz="1200" dirty="0"/>
                        <a:t>Y</a:t>
                      </a:r>
                      <a:endParaRPr sz="1200" dirty="0"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Google Shape;120;g32a42ce8306_1_70">
            <a:extLst>
              <a:ext uri="{FF2B5EF4-FFF2-40B4-BE49-F238E27FC236}">
                <a16:creationId xmlns:a16="http://schemas.microsoft.com/office/drawing/2014/main" id="{6B553557-446A-DEFF-29BD-F8A598122E88}"/>
              </a:ext>
            </a:extLst>
          </p:cNvPr>
          <p:cNvSpPr txBox="1"/>
          <p:nvPr/>
        </p:nvSpPr>
        <p:spPr>
          <a:xfrm>
            <a:off x="3141706" y="1184393"/>
            <a:ext cx="7336824" cy="1661963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Our contribution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Generate more meta data in an automatic manner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Annotate and upload 100k XRR und GIXD data sets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0;g32a42ce8306_1_70">
            <a:extLst>
              <a:ext uri="{FF2B5EF4-FFF2-40B4-BE49-F238E27FC236}">
                <a16:creationId xmlns:a16="http://schemas.microsoft.com/office/drawing/2014/main" id="{5A3D1FD2-BA2C-9A27-4A4D-7136EF34FA06}"/>
              </a:ext>
            </a:extLst>
          </p:cNvPr>
          <p:cNvSpPr txBox="1"/>
          <p:nvPr/>
        </p:nvSpPr>
        <p:spPr bwMode="auto">
          <a:xfrm>
            <a:off x="3141706" y="3091025"/>
            <a:ext cx="7336824" cy="3508623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AT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Identify interface where we contribute, people, contacts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equirements, and specification etc., API?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Can we upload old or lab data?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How can we integrate our </a:t>
            </a:r>
            <a:r>
              <a:rPr lang="en-GB" sz="2400" b="0" i="0" u="none" strike="noStrike" cap="none" dirty="0" err="1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programms</a:t>
            </a: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 at the beamlines 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How can we save the meta data with the raw data</a:t>
            </a:r>
            <a:endParaRPr lang="en-GB"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0673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994</Words>
  <Application>Microsoft Macintosh PowerPoint</Application>
  <PresentationFormat>Widescreen</PresentationFormat>
  <Paragraphs>255</Paragraphs>
  <Slides>20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Tema di Office</vt:lpstr>
      <vt:lpstr>1_Tema di Office</vt:lpstr>
      <vt:lpstr>AI-SCOPE: AI-Driven Enhancement of Surface Scattering Data  for Open Science Platforms Across Europe</vt:lpstr>
      <vt:lpstr>Overview</vt:lpstr>
      <vt:lpstr>Objective of the project</vt:lpstr>
      <vt:lpstr>Objective of the project</vt:lpstr>
      <vt:lpstr>Functional tools for XRR and GIXD</vt:lpstr>
      <vt:lpstr>Challenge to find training and test data</vt:lpstr>
      <vt:lpstr>PaNOSC Mentoring of OSCARS projects </vt:lpstr>
      <vt:lpstr>Contributions to PaNOSC OSCARS outcomes </vt:lpstr>
      <vt:lpstr>Contributions to PaNOSC OSCARS outcomes </vt:lpstr>
      <vt:lpstr>Contributions to PaNOSC OSCARS outcomes </vt:lpstr>
      <vt:lpstr>Contributions to PaNOSC OSCARS outcomes </vt:lpstr>
      <vt:lpstr>Contributions to PaNOSC OSCARS outcomes </vt:lpstr>
      <vt:lpstr>Contributions to PaNOSC OSCARS outcomes </vt:lpstr>
      <vt:lpstr>Contribution to Photon &amp; Neutron Research Infrastructures</vt:lpstr>
      <vt:lpstr>Strategies on sustainability of the project results.</vt:lpstr>
      <vt:lpstr>Team</vt:lpstr>
      <vt:lpstr>PowerPoint Presentation</vt:lpstr>
      <vt:lpstr>Desired support from the PaNOSC cluster for your project.</vt:lpstr>
      <vt:lpstr>Desired support from the PaNOSC cluster for your project.</vt:lpstr>
      <vt:lpstr>Desired support from the PaNOSC cluster for your project.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</dc:title>
  <dc:creator>Andrea Greco</dc:creator>
  <cp:lastModifiedBy>Sorgenfrei, Frieda (frieda.sorgenfrei@uni-graz.at)</cp:lastModifiedBy>
  <cp:revision>26</cp:revision>
  <dcterms:created xsi:type="dcterms:W3CDTF">2023-12-14T13:12:42Z</dcterms:created>
  <dcterms:modified xsi:type="dcterms:W3CDTF">2025-05-23T10:48:48Z</dcterms:modified>
</cp:coreProperties>
</file>