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5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9" r:id="rId7"/>
    <p:sldId id="264" r:id="rId8"/>
    <p:sldId id="265" r:id="rId9"/>
    <p:sldId id="266" r:id="rId10"/>
    <p:sldId id="267" r:id="rId11"/>
    <p:sldId id="268" r:id="rId12"/>
    <p:sldId id="270" r:id="rId13"/>
    <p:sldId id="261" r:id="rId14"/>
    <p:sldId id="271" r:id="rId15"/>
    <p:sldId id="272" r:id="rId16"/>
    <p:sldId id="262" r:id="rId1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orient="horz" pos="346" userDrawn="1">
          <p15:clr>
            <a:srgbClr val="A4A3A4"/>
          </p15:clr>
        </p15:guide>
        <p15:guide id="3" orient="horz" pos="3974" userDrawn="1">
          <p15:clr>
            <a:srgbClr val="A4A3A4"/>
          </p15:clr>
        </p15:guide>
        <p15:guide id="4" orient="horz" pos="1026" userDrawn="1">
          <p15:clr>
            <a:srgbClr val="A4A3A4"/>
          </p15:clr>
        </p15:guide>
        <p15:guide id="5" pos="3840" userDrawn="1">
          <p15:clr>
            <a:srgbClr val="A4A3A4"/>
          </p15:clr>
        </p15:guide>
        <p15:guide id="6" pos="695" userDrawn="1">
          <p15:clr>
            <a:srgbClr val="A4A3A4"/>
          </p15:clr>
        </p15:guide>
        <p15:guide id="7" pos="698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7703"/>
    <a:srgbClr val="132577"/>
    <a:srgbClr val="F4F4F4"/>
    <a:srgbClr val="D1D2D4"/>
    <a:srgbClr val="B7B9BA"/>
    <a:srgbClr val="AF007C"/>
    <a:srgbClr val="0098D4"/>
    <a:srgbClr val="51A026"/>
    <a:srgbClr val="FFDD00"/>
    <a:srgbClr val="F4A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500" autoAdjust="0"/>
    <p:restoredTop sz="94660"/>
  </p:normalViewPr>
  <p:slideViewPr>
    <p:cSldViewPr showGuides="1">
      <p:cViewPr varScale="1">
        <p:scale>
          <a:sx n="108" d="100"/>
          <a:sy n="108" d="100"/>
        </p:scale>
        <p:origin x="312" y="192"/>
      </p:cViewPr>
      <p:guideLst>
        <p:guide orient="horz" pos="2160"/>
        <p:guide orient="horz" pos="346"/>
        <p:guide orient="horz" pos="3974"/>
        <p:guide orient="horz" pos="1026"/>
        <p:guide pos="3840"/>
        <p:guide pos="695"/>
        <p:guide pos="698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80E798-53FF-4C51-A981-953463752515}" type="datetimeFigureOut">
              <a:rPr lang="fr-FR" smtClean="0"/>
              <a:pPr/>
              <a:t>16/05/2025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06CD8F-B7ED-4A05-9FB1-A01CC0EF02CC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4084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14" descr="logo_couv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55440" y="1484784"/>
            <a:ext cx="9061347" cy="36004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gray">
          <a:xfrm>
            <a:off x="969600" y="126000"/>
            <a:ext cx="10982400" cy="496800"/>
          </a:xfrm>
          <a:solidFill>
            <a:schemeClr val="accent1"/>
          </a:solidFill>
        </p:spPr>
        <p:txBody>
          <a:bodyPr lIns="108000" tIns="0" rIns="108000" anchor="ctr" anchorCtr="0"/>
          <a:lstStyle>
            <a:lvl1pPr>
              <a:lnSpc>
                <a:spcPct val="85000"/>
              </a:lnSpc>
              <a:defRPr sz="25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 bwMode="gray">
          <a:xfrm>
            <a:off x="4468800" y="1098000"/>
            <a:ext cx="7483200" cy="4563248"/>
          </a:xfrm>
          <a:solidFill>
            <a:srgbClr val="4E5B99"/>
          </a:solidFill>
        </p:spPr>
        <p:txBody>
          <a:bodyPr lIns="216000" tIns="252000"/>
          <a:lstStyle>
            <a:lvl1pPr marL="0" indent="0">
              <a:spcAft>
                <a:spcPts val="300"/>
              </a:spcAft>
              <a:buFont typeface="Arial" pitchFamily="34" charset="0"/>
              <a:buNone/>
              <a:defRPr sz="2800">
                <a:solidFill>
                  <a:schemeClr val="bg1"/>
                </a:solidFill>
              </a:defRPr>
            </a:lvl1pPr>
            <a:lvl2pPr marL="0" indent="0">
              <a:spcBef>
                <a:spcPts val="400"/>
              </a:spcBef>
              <a:spcAft>
                <a:spcPts val="0"/>
              </a:spcAft>
              <a:buFont typeface="Arial" pitchFamily="34" charset="0"/>
              <a:buNone/>
              <a:defRPr sz="2600" b="1">
                <a:solidFill>
                  <a:schemeClr val="bg1"/>
                </a:solidFill>
              </a:defRPr>
            </a:lvl2pPr>
            <a:lvl3pPr marL="0" indent="0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 sz="225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SzPct val="80000"/>
              <a:buNone/>
              <a:defRPr sz="1750">
                <a:solidFill>
                  <a:schemeClr val="bg1"/>
                </a:solidFill>
              </a:defRPr>
            </a:lvl4pPr>
            <a:lvl5pPr marL="0" indent="0">
              <a:lnSpc>
                <a:spcPct val="80000"/>
              </a:lnSpc>
              <a:spcAft>
                <a:spcPts val="0"/>
              </a:spcAft>
              <a:buNone/>
              <a:defRPr sz="1500" b="1" i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 dirty="0"/>
          </a:p>
        </p:txBody>
      </p:sp>
      <p:sp>
        <p:nvSpPr>
          <p:cNvPr id="8" name="Espace réservé pour une image  7"/>
          <p:cNvSpPr>
            <a:spLocks noGrp="1"/>
          </p:cNvSpPr>
          <p:nvPr>
            <p:ph type="pic" sz="quarter" idx="13"/>
          </p:nvPr>
        </p:nvSpPr>
        <p:spPr>
          <a:xfrm>
            <a:off x="969600" y="1098000"/>
            <a:ext cx="3432000" cy="4563248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fr-FR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fr-FR"/>
              <a:t>Page </a:t>
            </a:r>
            <a:fld id="{733122C9-A0B9-462F-8757-0847AD287B6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9" name="Espace réservé du pied de page 18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l COLD update l 16th May 2025 l COLD project team</a:t>
            </a:r>
            <a:endParaRPr lang="fr-F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 bwMode="gray">
          <a:xfrm>
            <a:off x="970251" y="764704"/>
            <a:ext cx="10982400" cy="5400000"/>
          </a:xfrm>
        </p:spPr>
        <p:txBody>
          <a:bodyPr/>
          <a:lstStyle>
            <a:lvl1pPr>
              <a:defRPr baseline="0"/>
            </a:lvl1pPr>
            <a:lvl2pPr>
              <a:defRPr>
                <a:solidFill>
                  <a:schemeClr val="tx1"/>
                </a:solidFill>
              </a:defRPr>
            </a:lvl2pPr>
            <a:lvl4pPr>
              <a:spcBef>
                <a:spcPts val="0"/>
              </a:spcBef>
              <a:spcAft>
                <a:spcPts val="300"/>
              </a:spcAft>
              <a:buSzPct val="80000"/>
              <a:defRPr/>
            </a:lvl4pPr>
            <a:lvl5pPr>
              <a:spcAft>
                <a:spcPts val="300"/>
              </a:spcAft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/>
              <a:t>Page </a:t>
            </a:r>
            <a:fld id="{733122C9-A0B9-462F-8757-0847AD287B6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l COLD update l 16th May 2025 l COLD project team</a:t>
            </a:r>
            <a:endParaRPr lang="fr-F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se for importing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l COLD update l 16th May 2025 l COLD project team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/>
              <a:t>Page </a:t>
            </a:r>
            <a:fld id="{733122C9-A0B9-462F-8757-0847AD287B6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295970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ur palet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ESRF COLOUR PALETTE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l COLD update l 16th May 2025 l COLD project team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/>
              <a:t>Page </a:t>
            </a:r>
            <a:fld id="{733122C9-A0B9-462F-8757-0847AD287B63}" type="slidenum">
              <a:rPr lang="fr-FR" smtClean="0"/>
              <a:pPr/>
              <a:t>‹#›</a:t>
            </a:fld>
            <a:endParaRPr lang="fr-FR" dirty="0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2334965" y="1016733"/>
            <a:ext cx="7073403" cy="4780955"/>
            <a:chOff x="977503" y="761588"/>
            <a:chExt cx="6421177" cy="4780955"/>
          </a:xfrm>
        </p:grpSpPr>
        <p:sp>
          <p:nvSpPr>
            <p:cNvPr id="6" name="Oval 5"/>
            <p:cNvSpPr/>
            <p:nvPr/>
          </p:nvSpPr>
          <p:spPr>
            <a:xfrm>
              <a:off x="2803893" y="1812730"/>
              <a:ext cx="2628292" cy="262829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7" name="Oval 6"/>
            <p:cNvSpPr/>
            <p:nvPr/>
          </p:nvSpPr>
          <p:spPr>
            <a:xfrm>
              <a:off x="4175956" y="1016392"/>
              <a:ext cx="576404" cy="576404"/>
            </a:xfrm>
            <a:prstGeom prst="ellipse">
              <a:avLst/>
            </a:prstGeom>
            <a:solidFill>
              <a:srgbClr val="ED77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8" name="Oval 7"/>
            <p:cNvSpPr/>
            <p:nvPr/>
          </p:nvSpPr>
          <p:spPr>
            <a:xfrm>
              <a:off x="5003708" y="1393465"/>
              <a:ext cx="576404" cy="576404"/>
            </a:xfrm>
            <a:prstGeom prst="ellipse">
              <a:avLst/>
            </a:prstGeom>
            <a:solidFill>
              <a:srgbClr val="F4A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9" name="Oval 8"/>
            <p:cNvSpPr/>
            <p:nvPr/>
          </p:nvSpPr>
          <p:spPr>
            <a:xfrm>
              <a:off x="5507764" y="1980062"/>
              <a:ext cx="576404" cy="576404"/>
            </a:xfrm>
            <a:prstGeom prst="ellipse">
              <a:avLst/>
            </a:prstGeom>
            <a:solidFill>
              <a:srgbClr val="FFDD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10" name="Oval 9"/>
            <p:cNvSpPr/>
            <p:nvPr/>
          </p:nvSpPr>
          <p:spPr>
            <a:xfrm>
              <a:off x="5688124" y="2740535"/>
              <a:ext cx="576404" cy="576404"/>
            </a:xfrm>
            <a:prstGeom prst="ellipse">
              <a:avLst/>
            </a:prstGeom>
            <a:solidFill>
              <a:srgbClr val="51A0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11" name="Oval 10"/>
            <p:cNvSpPr/>
            <p:nvPr/>
          </p:nvSpPr>
          <p:spPr>
            <a:xfrm>
              <a:off x="5580282" y="3501008"/>
              <a:ext cx="576404" cy="576404"/>
            </a:xfrm>
            <a:prstGeom prst="ellipse">
              <a:avLst/>
            </a:prstGeom>
            <a:solidFill>
              <a:srgbClr val="0098D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12" name="Oval 11"/>
            <p:cNvSpPr/>
            <p:nvPr/>
          </p:nvSpPr>
          <p:spPr>
            <a:xfrm>
              <a:off x="5148064" y="4169035"/>
              <a:ext cx="576404" cy="576404"/>
            </a:xfrm>
            <a:prstGeom prst="ellipse">
              <a:avLst/>
            </a:prstGeom>
            <a:solidFill>
              <a:srgbClr val="AF007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13" name="Oval 12"/>
            <p:cNvSpPr/>
            <p:nvPr/>
          </p:nvSpPr>
          <p:spPr>
            <a:xfrm>
              <a:off x="2367594" y="1709154"/>
              <a:ext cx="576404" cy="576404"/>
            </a:xfrm>
            <a:prstGeom prst="ellipse">
              <a:avLst/>
            </a:prstGeom>
            <a:solidFill>
              <a:srgbClr val="132577">
                <a:alpha val="7490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14" name="Oval 13"/>
            <p:cNvSpPr/>
            <p:nvPr/>
          </p:nvSpPr>
          <p:spPr>
            <a:xfrm>
              <a:off x="2079392" y="2433493"/>
              <a:ext cx="576404" cy="576404"/>
            </a:xfrm>
            <a:prstGeom prst="ellipse">
              <a:avLst/>
            </a:prstGeom>
            <a:solidFill>
              <a:srgbClr val="132577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15" name="Oval 14"/>
            <p:cNvSpPr/>
            <p:nvPr/>
          </p:nvSpPr>
          <p:spPr>
            <a:xfrm>
              <a:off x="3491370" y="4689140"/>
              <a:ext cx="576404" cy="576404"/>
            </a:xfrm>
            <a:prstGeom prst="ellipse">
              <a:avLst/>
            </a:prstGeom>
            <a:solidFill>
              <a:srgbClr val="B7B9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16" name="Oval 15"/>
            <p:cNvSpPr/>
            <p:nvPr/>
          </p:nvSpPr>
          <p:spPr>
            <a:xfrm>
              <a:off x="2706262" y="4329100"/>
              <a:ext cx="576404" cy="576404"/>
            </a:xfrm>
            <a:prstGeom prst="ellipse">
              <a:avLst/>
            </a:prstGeom>
            <a:solidFill>
              <a:srgbClr val="D1D2D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17" name="Oval 16"/>
            <p:cNvSpPr/>
            <p:nvPr/>
          </p:nvSpPr>
          <p:spPr>
            <a:xfrm>
              <a:off x="2113415" y="3746995"/>
              <a:ext cx="576404" cy="576404"/>
            </a:xfrm>
            <a:prstGeom prst="ellipse">
              <a:avLst/>
            </a:prstGeom>
            <a:solidFill>
              <a:srgbClr val="F4F4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545461" y="3053707"/>
              <a:ext cx="126099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>
                  <a:solidFill>
                    <a:schemeClr val="bg1"/>
                  </a:solidFill>
                </a:rPr>
                <a:t>R019G037B119</a:t>
              </a:r>
              <a:endParaRPr lang="en-GB" sz="1200" dirty="0">
                <a:solidFill>
                  <a:schemeClr val="bg1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339537" y="761588"/>
              <a:ext cx="126099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/>
                <a:t>R237G119B003</a:t>
              </a:r>
              <a:endParaRPr lang="en-GB" sz="1200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273712" y="1162931"/>
              <a:ext cx="13145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/>
                <a:t>R244G163B000</a:t>
              </a:r>
              <a:endParaRPr lang="en-GB" sz="1200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795966" y="1756869"/>
              <a:ext cx="13145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/>
                <a:t>R255G221B000</a:t>
              </a:r>
              <a:endParaRPr lang="en-GB" sz="1200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084168" y="2570541"/>
              <a:ext cx="13145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/>
                <a:t>R081G160B038</a:t>
              </a:r>
              <a:endParaRPr lang="en-GB" sz="1200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084168" y="3409385"/>
              <a:ext cx="13145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/>
                <a:t>R000G152B212</a:t>
              </a:r>
              <a:endParaRPr lang="en-GB" sz="1200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677172" y="4159448"/>
              <a:ext cx="13145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/>
                <a:t>R175G000B124</a:t>
              </a:r>
              <a:endParaRPr lang="en-GB" sz="1200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312568" y="1497250"/>
              <a:ext cx="13145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/>
                <a:t>ESRF </a:t>
              </a:r>
              <a:r>
                <a:rPr lang="fr-FR" sz="1200" dirty="0" err="1"/>
                <a:t>blue</a:t>
              </a:r>
              <a:r>
                <a:rPr lang="fr-FR" sz="1200" dirty="0"/>
                <a:t> 75%</a:t>
              </a:r>
              <a:endParaRPr lang="en-GB" sz="1200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977503" y="2279467"/>
              <a:ext cx="13145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/>
                <a:t>ESRF </a:t>
              </a:r>
              <a:r>
                <a:rPr lang="fr-FR" sz="1200" dirty="0" err="1"/>
                <a:t>blue</a:t>
              </a:r>
              <a:r>
                <a:rPr lang="fr-FR" sz="1200" dirty="0"/>
                <a:t> 50%</a:t>
              </a:r>
              <a:endParaRPr lang="en-GB" sz="1200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878263" y="5265544"/>
              <a:ext cx="13145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/>
                <a:t>R183G185B186</a:t>
              </a:r>
              <a:endParaRPr lang="en-GB" sz="1200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968154" y="4899336"/>
              <a:ext cx="13145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/>
                <a:t>R209G210B212</a:t>
              </a:r>
              <a:endParaRPr lang="en-GB" sz="1200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238010" y="4311927"/>
              <a:ext cx="13145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/>
                <a:t>R244G244B244</a:t>
              </a:r>
              <a:endParaRPr lang="en-GB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874857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logo_texte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552000" y="6210000"/>
            <a:ext cx="2634592" cy="648000"/>
          </a:xfrm>
          <a:prstGeom prst="rect">
            <a:avLst/>
          </a:prstGeom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969600" y="126000"/>
            <a:ext cx="10982400" cy="496800"/>
          </a:xfrm>
          <a:prstGeom prst="rect">
            <a:avLst/>
          </a:prstGeom>
          <a:solidFill>
            <a:schemeClr val="accent1"/>
          </a:solidFill>
        </p:spPr>
        <p:txBody>
          <a:bodyPr vert="horz" lIns="72000" tIns="0" rIns="72000" bIns="0" rtlCol="0" anchor="ctr" anchorCtr="0">
            <a:noAutofit/>
          </a:bodyPr>
          <a:lstStyle/>
          <a:p>
            <a:r>
              <a:rPr lang="fr-FR" dirty="0"/>
              <a:t>CLICK TO MODIFY THE STYLE OF THE TITLE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969600" y="764704"/>
            <a:ext cx="10982400" cy="540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r-FR" dirty="0"/>
              <a:t>Click to </a:t>
            </a:r>
            <a:r>
              <a:rPr lang="fr-FR" dirty="0" err="1"/>
              <a:t>modify</a:t>
            </a:r>
            <a:r>
              <a:rPr lang="fr-FR" dirty="0"/>
              <a:t> </a:t>
            </a:r>
            <a:r>
              <a:rPr lang="fr-FR" dirty="0" err="1"/>
              <a:t>attributes</a:t>
            </a:r>
            <a:endParaRPr lang="fr-FR" dirty="0"/>
          </a:p>
          <a:p>
            <a:pPr lvl="1"/>
            <a:endParaRPr lang="fr-FR" dirty="0"/>
          </a:p>
          <a:p>
            <a:pPr lvl="1"/>
            <a:r>
              <a:rPr lang="fr-FR" dirty="0"/>
              <a:t>Second </a:t>
            </a:r>
            <a:r>
              <a:rPr lang="fr-FR" dirty="0" err="1"/>
              <a:t>level</a:t>
            </a:r>
            <a:endParaRPr lang="fr-FR" dirty="0"/>
          </a:p>
          <a:p>
            <a:pPr lvl="2"/>
            <a:r>
              <a:rPr lang="fr-FR" dirty="0" err="1"/>
              <a:t>Third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3"/>
            <a:r>
              <a:rPr lang="fr-FR" dirty="0" err="1"/>
              <a:t>Fourth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4"/>
            <a:r>
              <a:rPr lang="fr-FR" dirty="0" err="1"/>
              <a:t>Fifth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 bwMode="gray">
          <a:xfrm>
            <a:off x="959429" y="6483350"/>
            <a:ext cx="8160000" cy="212489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800" b="1" cap="none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l COLD update l 16th May 2025 l COLD project team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239350" y="6483438"/>
            <a:ext cx="551412" cy="2124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800" b="1">
                <a:solidFill>
                  <a:schemeClr val="tx2"/>
                </a:solidFill>
              </a:defRPr>
            </a:lvl1pPr>
          </a:lstStyle>
          <a:p>
            <a:r>
              <a:rPr lang="fr-FR"/>
              <a:t>Page </a:t>
            </a:r>
            <a:fld id="{733122C9-A0B9-462F-8757-0847AD287B6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240000" y="126000"/>
            <a:ext cx="662400" cy="496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pic>
        <p:nvPicPr>
          <p:cNvPr id="10" name="Image 8" descr="logo_texte.jpg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9552000" y="6210000"/>
            <a:ext cx="2634592" cy="6480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240000" y="126000"/>
            <a:ext cx="662400" cy="496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1" r:id="rId5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1600" b="1" kern="1200" cap="all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spcAft>
          <a:spcPts val="1000"/>
        </a:spcAft>
        <a:buFont typeface="Arial" pitchFamily="34" charset="0"/>
        <a:buNone/>
        <a:defRPr sz="1800" b="1" kern="1200" baseline="0">
          <a:solidFill>
            <a:schemeClr val="accent6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spcBef>
          <a:spcPts val="0"/>
        </a:spcBef>
        <a:spcAft>
          <a:spcPts val="1500"/>
        </a:spcAft>
        <a:buFont typeface="Arial" pitchFamily="34" charset="0"/>
        <a:buNone/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lnSpc>
          <a:spcPct val="105000"/>
        </a:lnSpc>
        <a:spcBef>
          <a:spcPts val="0"/>
        </a:spcBef>
        <a:spcAft>
          <a:spcPts val="500"/>
        </a:spcAft>
        <a:buFont typeface="Arial" pitchFamily="34" charset="0"/>
        <a:buNone/>
        <a:defRPr sz="15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357188" indent="-174625" algn="l" defTabSz="914400" rtl="0" eaLnBrk="1" latinLnBrk="0" hangingPunct="1">
        <a:lnSpc>
          <a:spcPct val="110000"/>
        </a:lnSpc>
        <a:spcBef>
          <a:spcPts val="0"/>
        </a:spcBef>
        <a:spcAft>
          <a:spcPts val="400"/>
        </a:spcAft>
        <a:buClr>
          <a:schemeClr val="accent6"/>
        </a:buClr>
        <a:buFont typeface="Wingdings" pitchFamily="2" charset="2"/>
        <a:buChar char="l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162050" indent="-174625" algn="l" defTabSz="914400" rtl="0" eaLnBrk="1" latinLnBrk="0" hangingPunct="1">
        <a:spcBef>
          <a:spcPts val="0"/>
        </a:spcBef>
        <a:spcAft>
          <a:spcPts val="600"/>
        </a:spcAft>
        <a:buClr>
          <a:schemeClr val="accent6"/>
        </a:buClr>
        <a:buFont typeface="ITCOfficinaSans LT Book" pitchFamily="2" charset="0"/>
        <a:buChar char="&gt;"/>
        <a:defRPr sz="1200" i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3884" userDrawn="1">
          <p15:clr>
            <a:srgbClr val="F26B43"/>
          </p15:clr>
        </p15:guide>
        <p15:guide id="2" pos="151" userDrawn="1">
          <p15:clr>
            <a:srgbClr val="F26B43"/>
          </p15:clr>
        </p15:guide>
        <p15:guide id="3" orient="horz" pos="482" userDrawn="1">
          <p15:clr>
            <a:srgbClr val="F26B43"/>
          </p15:clr>
        </p15:guide>
        <p15:guide id="4" pos="604" userDrawn="1">
          <p15:clr>
            <a:srgbClr val="F26B43"/>
          </p15:clr>
        </p15:guide>
        <p15:guide id="5" pos="752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9B08C6C-CCC8-EF4B-A2CD-B301960A1B10}"/>
              </a:ext>
            </a:extLst>
          </p:cNvPr>
          <p:cNvSpPr txBox="1"/>
          <p:nvPr/>
        </p:nvSpPr>
        <p:spPr>
          <a:xfrm>
            <a:off x="4000236" y="4005064"/>
            <a:ext cx="3996736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ctr">
              <a:buFontTx/>
              <a:buChar char="-"/>
            </a:pPr>
            <a:r>
              <a:rPr lang="en-US" sz="2000" b="1" dirty="0">
                <a:solidFill>
                  <a:schemeClr val="accent2"/>
                </a:solidFill>
              </a:rPr>
              <a:t>WP tasks update</a:t>
            </a:r>
          </a:p>
          <a:p>
            <a:pPr marL="342900" indent="-342900" algn="ctr">
              <a:buFontTx/>
              <a:buChar char="-"/>
            </a:pPr>
            <a:r>
              <a:rPr lang="en-US" sz="2000" b="1" dirty="0">
                <a:solidFill>
                  <a:schemeClr val="accent2"/>
                </a:solidFill>
              </a:rPr>
              <a:t>WP01 update</a:t>
            </a:r>
          </a:p>
          <a:p>
            <a:pPr marL="342900" indent="-342900" algn="ctr">
              <a:buFontTx/>
              <a:buChar char="-"/>
            </a:pPr>
            <a:r>
              <a:rPr lang="en-US" sz="2000" b="1" dirty="0">
                <a:solidFill>
                  <a:schemeClr val="accent2"/>
                </a:solidFill>
              </a:rPr>
              <a:t>WP02 Laser requirement</a:t>
            </a:r>
          </a:p>
          <a:p>
            <a:pPr marL="342900" indent="-342900" algn="ctr">
              <a:buFontTx/>
              <a:buChar char="-"/>
            </a:pPr>
            <a:r>
              <a:rPr lang="en-US" sz="2000" b="1" dirty="0">
                <a:solidFill>
                  <a:schemeClr val="accent2"/>
                </a:solidFill>
              </a:rPr>
              <a:t>WP04 JIRA set up, Drawings</a:t>
            </a:r>
          </a:p>
          <a:p>
            <a:pPr marL="342900" indent="-342900" algn="ctr">
              <a:buFontTx/>
              <a:buChar char="-"/>
            </a:pPr>
            <a:r>
              <a:rPr lang="en-US" sz="2000" b="1" dirty="0">
                <a:solidFill>
                  <a:schemeClr val="accent2"/>
                </a:solidFill>
              </a:rPr>
              <a:t>WP11 Simulations</a:t>
            </a:r>
          </a:p>
          <a:p>
            <a:pPr marL="342900" indent="-342900" algn="ctr">
              <a:buFontTx/>
              <a:buChar char="-"/>
            </a:pPr>
            <a:r>
              <a:rPr lang="en-US" sz="2000" b="1" dirty="0">
                <a:solidFill>
                  <a:schemeClr val="accent2"/>
                </a:solidFill>
              </a:rPr>
              <a:t>Financial aspects </a:t>
            </a:r>
          </a:p>
          <a:p>
            <a:pPr marL="342900" indent="-342900" algn="ctr">
              <a:buFontTx/>
              <a:buChar char="-"/>
            </a:pPr>
            <a:r>
              <a:rPr lang="en-US" sz="2000" b="1" dirty="0">
                <a:solidFill>
                  <a:schemeClr val="accent2"/>
                </a:solidFill>
              </a:rPr>
              <a:t>Collaboration agreements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9FF35F5-D0BC-5A44-8D46-358768E08A94}"/>
              </a:ext>
            </a:extLst>
          </p:cNvPr>
          <p:cNvSpPr txBox="1"/>
          <p:nvPr/>
        </p:nvSpPr>
        <p:spPr>
          <a:xfrm>
            <a:off x="407368" y="192205"/>
            <a:ext cx="115212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/>
              <a:t>S.Liuzzo</a:t>
            </a:r>
            <a:r>
              <a:rPr lang="en-US" sz="1200" dirty="0"/>
              <a:t> on behalf of the COLD project team: </a:t>
            </a:r>
          </a:p>
          <a:p>
            <a:r>
              <a:rPr lang="en-US" sz="1200" dirty="0" err="1"/>
              <a:t>A.D’Elia</a:t>
            </a:r>
            <a:r>
              <a:rPr lang="en-US" sz="1200" dirty="0"/>
              <a:t>, </a:t>
            </a:r>
            <a:r>
              <a:rPr lang="en-US" sz="1200" dirty="0" err="1"/>
              <a:t>P.Borwiec</a:t>
            </a:r>
            <a:r>
              <a:rPr lang="en-US" sz="1200" dirty="0"/>
              <a:t>, </a:t>
            </a:r>
            <a:r>
              <a:rPr lang="en-US" sz="1200" dirty="0" err="1"/>
              <a:t>V.Serriere</a:t>
            </a:r>
            <a:r>
              <a:rPr lang="en-US" sz="1200" dirty="0"/>
              <a:t>, </a:t>
            </a:r>
            <a:r>
              <a:rPr lang="en-US" sz="1200" dirty="0" err="1"/>
              <a:t>M.Dubrulle</a:t>
            </a:r>
            <a:r>
              <a:rPr lang="en-US" sz="1200" dirty="0"/>
              <a:t>, </a:t>
            </a:r>
            <a:r>
              <a:rPr lang="en-US" sz="1200" dirty="0" err="1"/>
              <a:t>M.Morati</a:t>
            </a:r>
            <a:r>
              <a:rPr lang="en-US" sz="1200" dirty="0"/>
              <a:t>, </a:t>
            </a:r>
            <a:r>
              <a:rPr lang="en-US" sz="1200" dirty="0" err="1"/>
              <a:t>S.White</a:t>
            </a:r>
            <a:r>
              <a:rPr lang="en-US" sz="1200" dirty="0"/>
              <a:t>, F. Ewald, </a:t>
            </a:r>
            <a:r>
              <a:rPr lang="en-US" sz="1200" dirty="0" err="1"/>
              <a:t>N.Benoist</a:t>
            </a:r>
            <a:r>
              <a:rPr lang="en-US" sz="1200" dirty="0"/>
              <a:t>, </a:t>
            </a:r>
            <a:r>
              <a:rPr lang="en-US" sz="1200" dirty="0" err="1"/>
              <a:t>K.Scheidt</a:t>
            </a:r>
            <a:r>
              <a:rPr lang="en-US" sz="1200" dirty="0"/>
              <a:t>, </a:t>
            </a:r>
            <a:r>
              <a:rPr lang="en-US" sz="1200" dirty="0" err="1"/>
              <a:t>B.Roche</a:t>
            </a:r>
            <a:r>
              <a:rPr lang="en-US" sz="1200" dirty="0"/>
              <a:t>, </a:t>
            </a:r>
            <a:r>
              <a:rPr lang="en-US" sz="1200" dirty="0" err="1"/>
              <a:t>C.Benabderrahmane</a:t>
            </a:r>
            <a:r>
              <a:rPr lang="en-US" sz="1200" dirty="0"/>
              <a:t>,  G. Le </a:t>
            </a:r>
            <a:r>
              <a:rPr lang="en-US" sz="1200" dirty="0" err="1"/>
              <a:t>Bec</a:t>
            </a:r>
            <a:r>
              <a:rPr lang="en-US" sz="1200" dirty="0"/>
              <a:t>, </a:t>
            </a:r>
            <a:r>
              <a:rPr lang="en-US" sz="1200" dirty="0" err="1"/>
              <a:t>R.Bourtenbourg</a:t>
            </a:r>
            <a:r>
              <a:rPr lang="en-US" sz="1200" dirty="0"/>
              <a:t>, J.-L. Pons, D. Martin, B. </a:t>
            </a:r>
            <a:r>
              <a:rPr lang="en-US" sz="1200" dirty="0" err="1"/>
              <a:t>Pelissier</a:t>
            </a:r>
            <a:r>
              <a:rPr lang="en-US" sz="1200" dirty="0"/>
              <a:t>, </a:t>
            </a:r>
            <a:r>
              <a:rPr lang="en-US" sz="1200" dirty="0" err="1"/>
              <a:t>L.Eybert</a:t>
            </a:r>
            <a:r>
              <a:rPr lang="en-US" sz="1200" dirty="0"/>
              <a:t>, </a:t>
            </a:r>
            <a:r>
              <a:rPr lang="en-US" sz="1200" dirty="0" err="1"/>
              <a:t>T.Brochard</a:t>
            </a:r>
            <a:r>
              <a:rPr lang="en-US" sz="1200" dirty="0"/>
              <a:t>, </a:t>
            </a:r>
            <a:r>
              <a:rPr lang="en-US" sz="1200" dirty="0" err="1"/>
              <a:t>C.Maccarrone</a:t>
            </a:r>
            <a:r>
              <a:rPr lang="en-US" sz="1200" dirty="0"/>
              <a:t>, J.-L. </a:t>
            </a:r>
            <a:r>
              <a:rPr lang="en-US" sz="1200" dirty="0" err="1"/>
              <a:t>Revol</a:t>
            </a:r>
            <a:r>
              <a:rPr lang="en-US" sz="1200" dirty="0"/>
              <a:t>, </a:t>
            </a:r>
            <a:r>
              <a:rPr lang="en-US" sz="1200" dirty="0" err="1"/>
              <a:t>B.Joly</a:t>
            </a:r>
            <a:r>
              <a:rPr lang="en-US" sz="1200" dirty="0"/>
              <a:t>, </a:t>
            </a:r>
            <a:r>
              <a:rPr lang="en-US" sz="1200" dirty="0" err="1"/>
              <a:t>Y.Gouez</a:t>
            </a:r>
            <a:r>
              <a:rPr lang="en-US" sz="1200" dirty="0"/>
              <a:t>, H. Pedroso Marques, </a:t>
            </a:r>
            <a:r>
              <a:rPr lang="en-US" sz="1200" dirty="0" err="1"/>
              <a:t>P.Colomp</a:t>
            </a:r>
            <a:r>
              <a:rPr lang="en-US" sz="1200" dirty="0"/>
              <a:t>, </a:t>
            </a:r>
            <a:r>
              <a:rPr lang="en-US" sz="1200" dirty="0" err="1"/>
              <a:t>A.Dely</a:t>
            </a:r>
            <a:r>
              <a:rPr lang="en-US" sz="1200" dirty="0"/>
              <a:t>, </a:t>
            </a:r>
            <a:r>
              <a:rPr lang="en-US" sz="1200" dirty="0" err="1"/>
              <a:t>Q.Qin</a:t>
            </a:r>
            <a:endParaRPr lang="en-US" sz="1200" dirty="0"/>
          </a:p>
          <a:p>
            <a:r>
              <a:rPr lang="en-US" sz="1200" dirty="0"/>
              <a:t>Collaborators: </a:t>
            </a:r>
            <a:r>
              <a:rPr lang="en-US" sz="1200" dirty="0" err="1"/>
              <a:t>E.Nanni</a:t>
            </a:r>
            <a:r>
              <a:rPr lang="en-US" sz="1200" dirty="0"/>
              <a:t>, </a:t>
            </a:r>
            <a:r>
              <a:rPr lang="en-US" sz="1200" dirty="0" err="1"/>
              <a:t>A.Dhar</a:t>
            </a:r>
            <a:r>
              <a:rPr lang="en-US" sz="1200" dirty="0"/>
              <a:t>, W.-H. Tan (SLAC), </a:t>
            </a:r>
            <a:r>
              <a:rPr lang="en-US" sz="1200" dirty="0" err="1"/>
              <a:t>A.Latina</a:t>
            </a:r>
            <a:r>
              <a:rPr lang="en-US" sz="1200" dirty="0"/>
              <a:t> (CERN), </a:t>
            </a:r>
            <a:r>
              <a:rPr lang="en-US" sz="1200" dirty="0" err="1"/>
              <a:t>D.Alesini</a:t>
            </a:r>
            <a:r>
              <a:rPr lang="en-US" sz="1200" dirty="0"/>
              <a:t>, </a:t>
            </a:r>
            <a:r>
              <a:rPr lang="en-US" sz="1200" dirty="0" err="1"/>
              <a:t>F.Cardelli</a:t>
            </a:r>
            <a:r>
              <a:rPr lang="en-US" sz="1200" dirty="0"/>
              <a:t>, </a:t>
            </a:r>
            <a:r>
              <a:rPr lang="en-US" sz="1200" dirty="0" err="1"/>
              <a:t>A.Giribono</a:t>
            </a:r>
            <a:r>
              <a:rPr lang="en-US" sz="1200" dirty="0"/>
              <a:t> (LNF), </a:t>
            </a:r>
            <a:r>
              <a:rPr lang="en-US" sz="1200" dirty="0" err="1"/>
              <a:t>M.Andorf</a:t>
            </a:r>
            <a:r>
              <a:rPr lang="en-US" sz="1200" dirty="0"/>
              <a:t>, </a:t>
            </a:r>
            <a:r>
              <a:rPr lang="en-US" sz="1200" dirty="0" err="1"/>
              <a:t>J.Maxson</a:t>
            </a:r>
            <a:r>
              <a:rPr lang="en-US" sz="1200" dirty="0"/>
              <a:t> (Cornell), </a:t>
            </a:r>
            <a:r>
              <a:rPr lang="en-US" sz="1200" dirty="0" err="1"/>
              <a:t>P.Craievich</a:t>
            </a:r>
            <a:r>
              <a:rPr lang="en-US" sz="1200" dirty="0"/>
              <a:t>, </a:t>
            </a:r>
            <a:r>
              <a:rPr lang="en-US" sz="1200" dirty="0" err="1"/>
              <a:t>R.Zennaro</a:t>
            </a:r>
            <a:r>
              <a:rPr lang="en-US" sz="1200" dirty="0"/>
              <a:t> (PSI)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A7AFD84-31BF-594C-80C6-38DC4C9EE6EA}"/>
              </a:ext>
            </a:extLst>
          </p:cNvPr>
          <p:cNvSpPr/>
          <p:nvPr/>
        </p:nvSpPr>
        <p:spPr>
          <a:xfrm>
            <a:off x="2950604" y="980728"/>
            <a:ext cx="6096000" cy="126188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800" b="1" dirty="0">
                <a:solidFill>
                  <a:schemeClr val="accent2"/>
                </a:solidFill>
              </a:rPr>
              <a:t>COLD</a:t>
            </a:r>
            <a:r>
              <a:rPr lang="en-US" sz="2400" b="1" dirty="0">
                <a:solidFill>
                  <a:schemeClr val="accent2"/>
                </a:solidFill>
              </a:rPr>
              <a:t> </a:t>
            </a:r>
          </a:p>
          <a:p>
            <a:pPr algn="ctr"/>
            <a:r>
              <a:rPr lang="en-US" b="1" dirty="0">
                <a:solidFill>
                  <a:schemeClr val="accent2"/>
                </a:solidFill>
              </a:rPr>
              <a:t>(Cool copper Operation </a:t>
            </a:r>
            <a:r>
              <a:rPr lang="en-US" b="1" dirty="0" err="1">
                <a:solidFill>
                  <a:schemeClr val="accent2"/>
                </a:solidFill>
              </a:rPr>
              <a:t>Linac</a:t>
            </a:r>
            <a:r>
              <a:rPr lang="en-US" b="1" dirty="0">
                <a:solidFill>
                  <a:schemeClr val="accent2"/>
                </a:solidFill>
              </a:rPr>
              <a:t> Demonstrator)</a:t>
            </a:r>
            <a:r>
              <a:rPr lang="en-US" sz="2400" b="1" dirty="0">
                <a:solidFill>
                  <a:schemeClr val="accent2"/>
                </a:solidFill>
              </a:rPr>
              <a:t> </a:t>
            </a:r>
          </a:p>
          <a:p>
            <a:pPr algn="ctr"/>
            <a:r>
              <a:rPr lang="en-US" sz="2400" b="1" dirty="0">
                <a:solidFill>
                  <a:schemeClr val="bg1">
                    <a:lumMod val="65000"/>
                  </a:schemeClr>
                </a:solidFill>
              </a:rPr>
              <a:t>16 May 2025 Update</a:t>
            </a:r>
          </a:p>
        </p:txBody>
      </p:sp>
    </p:spTree>
    <p:extLst>
      <p:ext uri="{BB962C8B-B14F-4D97-AF65-F5344CB8AC3E}">
        <p14:creationId xmlns:p14="http://schemas.microsoft.com/office/powerpoint/2010/main" val="4564926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52D293-32A8-EE4F-93A0-5E70E06B4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MoU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C17299-DDC5-0942-836F-0A5EDB5594D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/>
              <a:t>Page </a:t>
            </a:r>
            <a:fld id="{733122C9-A0B9-462F-8757-0847AD287B63}" type="slidenum">
              <a:rPr lang="fr-FR" smtClean="0"/>
              <a:pPr/>
              <a:t>10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BD8602-7483-3749-8F8B-569544933463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l COLD update l 12th May 2025 l S.Liuzzo et al.</a:t>
            </a:r>
            <a:endParaRPr lang="fr-FR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141F066-7D32-F245-B381-FB379581B59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59" r="15430"/>
          <a:stretch/>
        </p:blipFill>
        <p:spPr>
          <a:xfrm>
            <a:off x="5663952" y="836712"/>
            <a:ext cx="5939753" cy="553562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D8717CA-7584-1F4B-8CB2-254F2330D5EE}"/>
              </a:ext>
            </a:extLst>
          </p:cNvPr>
          <p:cNvSpPr txBox="1"/>
          <p:nvPr/>
        </p:nvSpPr>
        <p:spPr>
          <a:xfrm>
            <a:off x="790763" y="1556792"/>
            <a:ext cx="487319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 progress from ESRF</a:t>
            </a:r>
          </a:p>
          <a:p>
            <a:endParaRPr lang="en-US" dirty="0"/>
          </a:p>
          <a:p>
            <a:r>
              <a:rPr lang="en-US" dirty="0"/>
              <a:t>Strategy:</a:t>
            </a:r>
          </a:p>
          <a:p>
            <a:pPr marL="285750" indent="-285750">
              <a:buFontTx/>
              <a:buChar char="-"/>
            </a:pPr>
            <a:r>
              <a:rPr lang="en-US" dirty="0"/>
              <a:t>Modify MoU to add rough dates (align with SLAC plans) </a:t>
            </a:r>
            <a:r>
              <a:rPr lang="en-US" b="1" dirty="0">
                <a:solidFill>
                  <a:schemeClr val="bg2"/>
                </a:solidFill>
              </a:rPr>
              <a:t>OK</a:t>
            </a:r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/>
              <a:t>Send new document to Legal Office+ expected dates for first draft to share with SLAC. </a:t>
            </a:r>
            <a:r>
              <a:rPr lang="en-US" b="1" dirty="0">
                <a:solidFill>
                  <a:schemeClr val="bg2"/>
                </a:solidFill>
              </a:rPr>
              <a:t>OK</a:t>
            </a:r>
          </a:p>
          <a:p>
            <a:pPr marL="285750" indent="-285750">
              <a:buFontTx/>
              <a:buChar char="-"/>
            </a:pPr>
            <a:r>
              <a:rPr lang="en-US" dirty="0"/>
              <a:t>Wait few days for a reply. If no reply, SLAC may propose a first version. (However this agreement should come from ESRF) </a:t>
            </a:r>
            <a:endParaRPr lang="en-US" b="1" dirty="0">
              <a:solidFill>
                <a:schemeClr val="accent3"/>
              </a:solidFill>
            </a:endParaRPr>
          </a:p>
          <a:p>
            <a:endParaRPr lang="en-US" b="1" dirty="0">
              <a:solidFill>
                <a:schemeClr val="bg2"/>
              </a:solidFill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61C1B5D0-DFC9-5741-8F3B-B4F481C7A1F1}"/>
              </a:ext>
            </a:extLst>
          </p:cNvPr>
          <p:cNvSpPr/>
          <p:nvPr/>
        </p:nvSpPr>
        <p:spPr>
          <a:xfrm>
            <a:off x="5807968" y="2852936"/>
            <a:ext cx="5400600" cy="1224136"/>
          </a:xfrm>
          <a:prstGeom prst="roundRect">
            <a:avLst/>
          </a:prstGeom>
          <a:noFill/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C2D7A22-0D96-1A42-A1F2-2E001EC10E40}"/>
              </a:ext>
            </a:extLst>
          </p:cNvPr>
          <p:cNvSpPr txBox="1"/>
          <p:nvPr/>
        </p:nvSpPr>
        <p:spPr>
          <a:xfrm>
            <a:off x="10216224" y="2852936"/>
            <a:ext cx="1069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ADDED </a:t>
            </a:r>
          </a:p>
        </p:txBody>
      </p:sp>
    </p:spTree>
    <p:extLst>
      <p:ext uri="{BB962C8B-B14F-4D97-AF65-F5344CB8AC3E}">
        <p14:creationId xmlns:p14="http://schemas.microsoft.com/office/powerpoint/2010/main" val="29612349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4AFBE6-14C0-254F-9174-FAAF42135C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Financial profile and project codes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CC45EE-242F-EE44-AACF-BF4D8BBF358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/>
              <a:t>Page </a:t>
            </a:r>
            <a:fld id="{733122C9-A0B9-462F-8757-0847AD287B63}" type="slidenum">
              <a:rPr lang="fr-FR" smtClean="0"/>
              <a:pPr/>
              <a:t>11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38301C-DAFA-054D-9347-6EF7188A1F9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l COLD update l 16th May 2025 l COLD project team</a:t>
            </a:r>
            <a:endParaRPr lang="fr-FR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31E9306-9286-8A42-A667-8417F7F559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1972"/>
            <a:ext cx="12192000" cy="548959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155D851-4F78-2349-8BAD-D0897890943F}"/>
              </a:ext>
            </a:extLst>
          </p:cNvPr>
          <p:cNvSpPr/>
          <p:nvPr/>
        </p:nvSpPr>
        <p:spPr>
          <a:xfrm>
            <a:off x="8205029" y="883153"/>
            <a:ext cx="914400" cy="313599"/>
          </a:xfrm>
          <a:prstGeom prst="rect">
            <a:avLst/>
          </a:prstGeom>
          <a:noFill/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63AA223-79BC-FE46-86F1-43D246957C24}"/>
              </a:ext>
            </a:extLst>
          </p:cNvPr>
          <p:cNvSpPr txBox="1"/>
          <p:nvPr/>
        </p:nvSpPr>
        <p:spPr>
          <a:xfrm>
            <a:off x="8205029" y="1567476"/>
            <a:ext cx="3788217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Soon to start procurement process </a:t>
            </a:r>
          </a:p>
        </p:txBody>
      </p:sp>
      <p:sp>
        <p:nvSpPr>
          <p:cNvPr id="12" name="Triangle 11">
            <a:extLst>
              <a:ext uri="{FF2B5EF4-FFF2-40B4-BE49-F238E27FC236}">
                <a16:creationId xmlns:a16="http://schemas.microsoft.com/office/drawing/2014/main" id="{12448F85-536C-244A-AA58-C336EF6EAD7E}"/>
              </a:ext>
            </a:extLst>
          </p:cNvPr>
          <p:cNvSpPr/>
          <p:nvPr/>
        </p:nvSpPr>
        <p:spPr>
          <a:xfrm rot="10800000">
            <a:off x="8505183" y="1299368"/>
            <a:ext cx="314091" cy="184431"/>
          </a:xfrm>
          <a:prstGeom prst="triangle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0780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610CE5-EBDA-3C48-9D9B-ED7D76794B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Ifast2 activity proposal submitted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A4486F3F-A2F7-854F-94B7-5E0AE9148F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0096" y="692696"/>
            <a:ext cx="5128852" cy="5399088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28A36C-50C2-7947-B2BE-8B7FF2D37A6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/>
              <a:t>Page </a:t>
            </a:r>
            <a:fld id="{733122C9-A0B9-462F-8757-0847AD287B63}" type="slidenum">
              <a:rPr lang="fr-FR" smtClean="0"/>
              <a:pPr/>
              <a:t>12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3C45F4-61E2-A045-A71E-42619183FC90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l COLD update l 16th May 2025 l COLD project team</a:t>
            </a:r>
            <a:endParaRPr lang="fr-FR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7FD04FF-D548-6F4E-B9E4-317899A43D87}"/>
              </a:ext>
            </a:extLst>
          </p:cNvPr>
          <p:cNvSpPr txBox="1"/>
          <p:nvPr/>
        </p:nvSpPr>
        <p:spPr>
          <a:xfrm>
            <a:off x="971544" y="1014366"/>
            <a:ext cx="563487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Photogun</a:t>
            </a:r>
            <a:endParaRPr lang="en-US" dirty="0"/>
          </a:p>
          <a:p>
            <a:r>
              <a:rPr lang="en-US" dirty="0"/>
              <a:t>+ wiggler</a:t>
            </a:r>
          </a:p>
          <a:p>
            <a:endParaRPr lang="en-US" dirty="0"/>
          </a:p>
          <a:p>
            <a:r>
              <a:rPr lang="en-US" dirty="0"/>
              <a:t>for high charge (ESRF) short pulse (INFN and ESRF)</a:t>
            </a:r>
          </a:p>
          <a:p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6BEB423-A271-7B40-B1A1-9A806EADD0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448" y="2748527"/>
            <a:ext cx="5385436" cy="3374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2160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046B87-CD62-BD48-9061-1102E9CB5D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COLD confluence page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D68669-60E5-784F-9CFE-A5751AF827F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/>
              <a:t>Page </a:t>
            </a:r>
            <a:fld id="{733122C9-A0B9-462F-8757-0847AD287B63}" type="slidenum">
              <a:rPr lang="fr-FR" smtClean="0"/>
              <a:pPr/>
              <a:t>13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4F6FAB-AE70-5A4B-81D7-32240AE0A09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l COLD update l 16th May 2025 l COLD project team</a:t>
            </a:r>
            <a:endParaRPr lang="fr-FR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DC4A7D0-D3C2-764F-861C-A9A24810A2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6712"/>
            <a:ext cx="12192000" cy="416918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768791F8-5CC2-134D-94AF-4895E0103301}"/>
              </a:ext>
            </a:extLst>
          </p:cNvPr>
          <p:cNvSpPr/>
          <p:nvPr/>
        </p:nvSpPr>
        <p:spPr>
          <a:xfrm>
            <a:off x="641503" y="5482970"/>
            <a:ext cx="113052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https://</a:t>
            </a:r>
            <a:r>
              <a:rPr lang="en-US" sz="2800" dirty="0" err="1"/>
              <a:t>confluence.esrf.fr</a:t>
            </a:r>
            <a:r>
              <a:rPr lang="en-US" sz="2800" dirty="0"/>
              <a:t>/spaces/</a:t>
            </a:r>
            <a:r>
              <a:rPr lang="en-US" sz="2800" dirty="0" err="1"/>
              <a:t>viewspace.action?key</a:t>
            </a:r>
            <a:r>
              <a:rPr lang="en-US" sz="2800" dirty="0"/>
              <a:t>=PROJCOLD</a:t>
            </a:r>
          </a:p>
        </p:txBody>
      </p:sp>
    </p:spTree>
    <p:extLst>
      <p:ext uri="{BB962C8B-B14F-4D97-AF65-F5344CB8AC3E}">
        <p14:creationId xmlns:p14="http://schemas.microsoft.com/office/powerpoint/2010/main" val="20451023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E4BBA0-31A4-A84C-AD31-9127BB06DD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COLd</a:t>
            </a:r>
            <a:r>
              <a:rPr lang="en-US" dirty="0"/>
              <a:t> project phases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821733-0F5E-FE4C-B7C0-4DFCE9A284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0251" y="764704"/>
            <a:ext cx="5795525" cy="5400000"/>
          </a:xfrm>
        </p:spPr>
        <p:txBody>
          <a:bodyPr/>
          <a:lstStyle/>
          <a:p>
            <a:r>
              <a:rPr lang="en-US" sz="1600" dirty="0"/>
              <a:t>2025 S-band RF-unit for gun</a:t>
            </a:r>
          </a:p>
          <a:p>
            <a:endParaRPr lang="en-US" sz="1600" dirty="0"/>
          </a:p>
          <a:p>
            <a:r>
              <a:rPr lang="en-US" sz="1600" dirty="0"/>
              <a:t>2026 2x C-band RF-unit for Cryomodules</a:t>
            </a:r>
          </a:p>
          <a:p>
            <a:r>
              <a:rPr lang="en-US" sz="1600" dirty="0"/>
              <a:t>         diagnostics for </a:t>
            </a:r>
            <a:r>
              <a:rPr lang="en-US" sz="1600" dirty="0" err="1"/>
              <a:t>Linac</a:t>
            </a:r>
            <a:r>
              <a:rPr lang="en-US" sz="1600" dirty="0"/>
              <a:t> refurbishment</a:t>
            </a:r>
          </a:p>
          <a:p>
            <a:r>
              <a:rPr lang="en-US" sz="1600" dirty="0"/>
              <a:t>2027 RF test of C-band structures + dark currents, Laser</a:t>
            </a:r>
          </a:p>
          <a:p>
            <a:endParaRPr lang="en-US" sz="1600" dirty="0"/>
          </a:p>
          <a:p>
            <a:r>
              <a:rPr lang="en-US" sz="1600" dirty="0"/>
              <a:t>2028 </a:t>
            </a:r>
            <a:r>
              <a:rPr lang="en-US" sz="1600" dirty="0" err="1"/>
              <a:t>photogun</a:t>
            </a:r>
            <a:r>
              <a:rPr lang="en-US" sz="1600" dirty="0"/>
              <a:t>, diagnostics</a:t>
            </a:r>
          </a:p>
          <a:p>
            <a:endParaRPr lang="en-US" sz="1600" dirty="0"/>
          </a:p>
          <a:p>
            <a:r>
              <a:rPr lang="en-US" sz="1600" dirty="0"/>
              <a:t>2029 beam measurements</a:t>
            </a:r>
          </a:p>
          <a:p>
            <a:r>
              <a:rPr lang="en-US" sz="1600" dirty="0"/>
              <a:t>       </a:t>
            </a:r>
          </a:p>
          <a:p>
            <a:r>
              <a:rPr lang="en-US" sz="1600" dirty="0"/>
              <a:t>2030 + 2xC-band accelerating structures for pulse compression studies </a:t>
            </a:r>
          </a:p>
          <a:p>
            <a:endParaRPr lang="en-US" sz="1600" dirty="0"/>
          </a:p>
          <a:p>
            <a:r>
              <a:rPr lang="en-US" sz="1600" dirty="0"/>
              <a:t>2031(?) TL1bis, COLD as ~300-350MeV alternate operation injector for ESRF.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A9A7A9-FF2A-D34D-8087-EBA656558D8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/>
              <a:t>Page </a:t>
            </a:r>
            <a:fld id="{733122C9-A0B9-462F-8757-0847AD287B63}" type="slidenum">
              <a:rPr lang="fr-FR" smtClean="0"/>
              <a:pPr/>
              <a:t>14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2178FE-7487-534F-A43F-6B2EAE202EF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l COLD update l 16th May 2025 l COLD project team</a:t>
            </a:r>
            <a:endParaRPr lang="fr-FR" dirty="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D89C425-3E57-B04D-B767-2280B33677CE}"/>
              </a:ext>
            </a:extLst>
          </p:cNvPr>
          <p:cNvGrpSpPr/>
          <p:nvPr/>
        </p:nvGrpSpPr>
        <p:grpSpPr>
          <a:xfrm>
            <a:off x="6777425" y="4997637"/>
            <a:ext cx="5414575" cy="1526136"/>
            <a:chOff x="6777425" y="4997637"/>
            <a:chExt cx="5414575" cy="1526136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662EE78C-B9AB-3246-B6E3-141F22CB53A9}"/>
                </a:ext>
              </a:extLst>
            </p:cNvPr>
            <p:cNvSpPr/>
            <p:nvPr/>
          </p:nvSpPr>
          <p:spPr>
            <a:xfrm>
              <a:off x="6777425" y="5249333"/>
              <a:ext cx="360040" cy="360040"/>
            </a:xfrm>
            <a:prstGeom prst="ellipse">
              <a:avLst/>
            </a:pr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CF870AE3-558B-AA4B-9880-F4B918715DF2}"/>
                </a:ext>
              </a:extLst>
            </p:cNvPr>
            <p:cNvSpPr/>
            <p:nvPr/>
          </p:nvSpPr>
          <p:spPr>
            <a:xfrm>
              <a:off x="7137465" y="5177325"/>
              <a:ext cx="360040" cy="540060"/>
            </a:xfrm>
            <a:prstGeom prst="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ounded Rectangle 7">
              <a:extLst>
                <a:ext uri="{FF2B5EF4-FFF2-40B4-BE49-F238E27FC236}">
                  <a16:creationId xmlns:a16="http://schemas.microsoft.com/office/drawing/2014/main" id="{5D5EEB7E-1108-C342-99CE-97723076B070}"/>
                </a:ext>
              </a:extLst>
            </p:cNvPr>
            <p:cNvSpPr/>
            <p:nvPr/>
          </p:nvSpPr>
          <p:spPr>
            <a:xfrm>
              <a:off x="7857545" y="5249333"/>
              <a:ext cx="720080" cy="360040"/>
            </a:xfrm>
            <a:prstGeom prst="roundRect">
              <a:avLst/>
            </a:prstGeom>
            <a:ln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866F4FA2-11B3-044D-86E6-664FEBE8FE5E}"/>
                </a:ext>
              </a:extLst>
            </p:cNvPr>
            <p:cNvSpPr/>
            <p:nvPr/>
          </p:nvSpPr>
          <p:spPr>
            <a:xfrm>
              <a:off x="8597682" y="5249333"/>
              <a:ext cx="720080" cy="360040"/>
            </a:xfrm>
            <a:prstGeom prst="roundRect">
              <a:avLst/>
            </a:prstGeom>
            <a:ln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Block Arc 10">
              <a:extLst>
                <a:ext uri="{FF2B5EF4-FFF2-40B4-BE49-F238E27FC236}">
                  <a16:creationId xmlns:a16="http://schemas.microsoft.com/office/drawing/2014/main" id="{A8F7FC47-B61A-F246-925F-F316BAC1FC04}"/>
                </a:ext>
              </a:extLst>
            </p:cNvPr>
            <p:cNvSpPr/>
            <p:nvPr/>
          </p:nvSpPr>
          <p:spPr>
            <a:xfrm>
              <a:off x="10776520" y="5609373"/>
              <a:ext cx="914400" cy="914400"/>
            </a:xfrm>
            <a:prstGeom prst="blockArc">
              <a:avLst>
                <a:gd name="adj1" fmla="val 16271601"/>
                <a:gd name="adj2" fmla="val 0"/>
                <a:gd name="adj3" fmla="val 25000"/>
              </a:avLst>
            </a:pr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id="{0A5498FC-ABA0-9F4A-A15F-D7FCB6353753}"/>
                </a:ext>
              </a:extLst>
            </p:cNvPr>
            <p:cNvSpPr/>
            <p:nvPr/>
          </p:nvSpPr>
          <p:spPr>
            <a:xfrm>
              <a:off x="9493672" y="5249333"/>
              <a:ext cx="720080" cy="360040"/>
            </a:xfrm>
            <a:prstGeom prst="roundRect">
              <a:avLst/>
            </a:prstGeom>
            <a:ln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ounded Rectangle 12">
              <a:extLst>
                <a:ext uri="{FF2B5EF4-FFF2-40B4-BE49-F238E27FC236}">
                  <a16:creationId xmlns:a16="http://schemas.microsoft.com/office/drawing/2014/main" id="{FB7895B7-08DE-AA44-849F-DCEF96863886}"/>
                </a:ext>
              </a:extLst>
            </p:cNvPr>
            <p:cNvSpPr/>
            <p:nvPr/>
          </p:nvSpPr>
          <p:spPr>
            <a:xfrm>
              <a:off x="10233809" y="5249333"/>
              <a:ext cx="720080" cy="360040"/>
            </a:xfrm>
            <a:prstGeom prst="roundRect">
              <a:avLst/>
            </a:prstGeom>
            <a:ln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CC8D1815-6C23-774F-91F0-F973EB2B9C83}"/>
                </a:ext>
              </a:extLst>
            </p:cNvPr>
            <p:cNvCxnSpPr>
              <a:cxnSpLocks/>
              <a:stCxn id="13" idx="3"/>
            </p:cNvCxnSpPr>
            <p:nvPr/>
          </p:nvCxnSpPr>
          <p:spPr>
            <a:xfrm>
              <a:off x="10953889" y="5429353"/>
              <a:ext cx="902751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26AE759-C971-A947-8B51-12E1EACA44B2}"/>
                </a:ext>
              </a:extLst>
            </p:cNvPr>
            <p:cNvSpPr txBox="1"/>
            <p:nvPr/>
          </p:nvSpPr>
          <p:spPr>
            <a:xfrm>
              <a:off x="10930051" y="4997637"/>
              <a:ext cx="126194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To booster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7BDB2089-8732-2B46-B69A-EB103A1ABA27}"/>
              </a:ext>
            </a:extLst>
          </p:cNvPr>
          <p:cNvGrpSpPr/>
          <p:nvPr/>
        </p:nvGrpSpPr>
        <p:grpSpPr>
          <a:xfrm>
            <a:off x="6786384" y="4178042"/>
            <a:ext cx="4904536" cy="1057044"/>
            <a:chOff x="6777425" y="5177325"/>
            <a:chExt cx="4904536" cy="1057044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41B6284E-676E-6646-846E-41E902DB3FD9}"/>
                </a:ext>
              </a:extLst>
            </p:cNvPr>
            <p:cNvSpPr/>
            <p:nvPr/>
          </p:nvSpPr>
          <p:spPr>
            <a:xfrm>
              <a:off x="6777425" y="5249333"/>
              <a:ext cx="360040" cy="360040"/>
            </a:xfrm>
            <a:prstGeom prst="ellipse">
              <a:avLst/>
            </a:pr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E753BA28-CA57-5444-B0CD-CD3F4AEC4E1B}"/>
                </a:ext>
              </a:extLst>
            </p:cNvPr>
            <p:cNvSpPr/>
            <p:nvPr/>
          </p:nvSpPr>
          <p:spPr>
            <a:xfrm>
              <a:off x="7137465" y="5177325"/>
              <a:ext cx="360040" cy="540060"/>
            </a:xfrm>
            <a:prstGeom prst="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ounded Rectangle 22">
              <a:extLst>
                <a:ext uri="{FF2B5EF4-FFF2-40B4-BE49-F238E27FC236}">
                  <a16:creationId xmlns:a16="http://schemas.microsoft.com/office/drawing/2014/main" id="{69331A6C-B741-6649-835D-166762B9F503}"/>
                </a:ext>
              </a:extLst>
            </p:cNvPr>
            <p:cNvSpPr/>
            <p:nvPr/>
          </p:nvSpPr>
          <p:spPr>
            <a:xfrm>
              <a:off x="7857545" y="5249333"/>
              <a:ext cx="720080" cy="360040"/>
            </a:xfrm>
            <a:prstGeom prst="roundRect">
              <a:avLst/>
            </a:prstGeom>
            <a:ln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ounded Rectangle 23">
              <a:extLst>
                <a:ext uri="{FF2B5EF4-FFF2-40B4-BE49-F238E27FC236}">
                  <a16:creationId xmlns:a16="http://schemas.microsoft.com/office/drawing/2014/main" id="{CC2BBB6A-6711-824D-ADD8-2009FD7CA6B4}"/>
                </a:ext>
              </a:extLst>
            </p:cNvPr>
            <p:cNvSpPr/>
            <p:nvPr/>
          </p:nvSpPr>
          <p:spPr>
            <a:xfrm>
              <a:off x="8597682" y="5249333"/>
              <a:ext cx="720080" cy="360040"/>
            </a:xfrm>
            <a:prstGeom prst="roundRect">
              <a:avLst/>
            </a:prstGeom>
            <a:ln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Block Arc 24">
              <a:extLst>
                <a:ext uri="{FF2B5EF4-FFF2-40B4-BE49-F238E27FC236}">
                  <a16:creationId xmlns:a16="http://schemas.microsoft.com/office/drawing/2014/main" id="{A4E4C2E5-FA5D-8A43-9201-9B46F8F52500}"/>
                </a:ext>
              </a:extLst>
            </p:cNvPr>
            <p:cNvSpPr/>
            <p:nvPr/>
          </p:nvSpPr>
          <p:spPr>
            <a:xfrm>
              <a:off x="10767561" y="5319969"/>
              <a:ext cx="914400" cy="914400"/>
            </a:xfrm>
            <a:prstGeom prst="blockArc">
              <a:avLst>
                <a:gd name="adj1" fmla="val 16271601"/>
                <a:gd name="adj2" fmla="val 0"/>
                <a:gd name="adj3" fmla="val 25000"/>
              </a:avLst>
            </a:pr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6" name="Rounded Rectangle 25">
              <a:extLst>
                <a:ext uri="{FF2B5EF4-FFF2-40B4-BE49-F238E27FC236}">
                  <a16:creationId xmlns:a16="http://schemas.microsoft.com/office/drawing/2014/main" id="{084BCCBC-83C6-6F47-AC0F-9F163DDD402E}"/>
                </a:ext>
              </a:extLst>
            </p:cNvPr>
            <p:cNvSpPr/>
            <p:nvPr/>
          </p:nvSpPr>
          <p:spPr>
            <a:xfrm>
              <a:off x="9493672" y="5249333"/>
              <a:ext cx="720080" cy="360040"/>
            </a:xfrm>
            <a:prstGeom prst="roundRect">
              <a:avLst/>
            </a:prstGeom>
            <a:ln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ounded Rectangle 26">
              <a:extLst>
                <a:ext uri="{FF2B5EF4-FFF2-40B4-BE49-F238E27FC236}">
                  <a16:creationId xmlns:a16="http://schemas.microsoft.com/office/drawing/2014/main" id="{20EC730A-B99E-C245-822C-B0E9325C102C}"/>
                </a:ext>
              </a:extLst>
            </p:cNvPr>
            <p:cNvSpPr/>
            <p:nvPr/>
          </p:nvSpPr>
          <p:spPr>
            <a:xfrm>
              <a:off x="10233809" y="5249333"/>
              <a:ext cx="720080" cy="360040"/>
            </a:xfrm>
            <a:prstGeom prst="roundRect">
              <a:avLst/>
            </a:prstGeom>
            <a:ln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9814E764-327E-E644-8CB2-E682E98CDE7D}"/>
              </a:ext>
            </a:extLst>
          </p:cNvPr>
          <p:cNvGrpSpPr/>
          <p:nvPr/>
        </p:nvGrpSpPr>
        <p:grpSpPr>
          <a:xfrm>
            <a:off x="6759917" y="3057969"/>
            <a:ext cx="3273912" cy="1032758"/>
            <a:chOff x="6777425" y="5177325"/>
            <a:chExt cx="3273912" cy="1032758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28E0A155-1632-1545-BA46-16A3C36DAA9C}"/>
                </a:ext>
              </a:extLst>
            </p:cNvPr>
            <p:cNvSpPr/>
            <p:nvPr/>
          </p:nvSpPr>
          <p:spPr>
            <a:xfrm>
              <a:off x="6777425" y="5249333"/>
              <a:ext cx="360040" cy="360040"/>
            </a:xfrm>
            <a:prstGeom prst="ellipse">
              <a:avLst/>
            </a:pr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603E5DC7-D354-414C-9D04-4DD3E341BD55}"/>
                </a:ext>
              </a:extLst>
            </p:cNvPr>
            <p:cNvSpPr/>
            <p:nvPr/>
          </p:nvSpPr>
          <p:spPr>
            <a:xfrm>
              <a:off x="7137465" y="5177325"/>
              <a:ext cx="360040" cy="540060"/>
            </a:xfrm>
            <a:prstGeom prst="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ounded Rectangle 32">
              <a:extLst>
                <a:ext uri="{FF2B5EF4-FFF2-40B4-BE49-F238E27FC236}">
                  <a16:creationId xmlns:a16="http://schemas.microsoft.com/office/drawing/2014/main" id="{1D0F791D-3603-1242-B47D-0F1E42B2955F}"/>
                </a:ext>
              </a:extLst>
            </p:cNvPr>
            <p:cNvSpPr/>
            <p:nvPr/>
          </p:nvSpPr>
          <p:spPr>
            <a:xfrm>
              <a:off x="7857545" y="5249333"/>
              <a:ext cx="720080" cy="360040"/>
            </a:xfrm>
            <a:prstGeom prst="roundRect">
              <a:avLst/>
            </a:prstGeom>
            <a:ln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ounded Rectangle 33">
              <a:extLst>
                <a:ext uri="{FF2B5EF4-FFF2-40B4-BE49-F238E27FC236}">
                  <a16:creationId xmlns:a16="http://schemas.microsoft.com/office/drawing/2014/main" id="{ED221AB6-43B5-7645-A516-072FDB99881B}"/>
                </a:ext>
              </a:extLst>
            </p:cNvPr>
            <p:cNvSpPr/>
            <p:nvPr/>
          </p:nvSpPr>
          <p:spPr>
            <a:xfrm>
              <a:off x="8597682" y="5249333"/>
              <a:ext cx="720080" cy="360040"/>
            </a:xfrm>
            <a:prstGeom prst="roundRect">
              <a:avLst/>
            </a:prstGeom>
            <a:ln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Block Arc 34">
              <a:extLst>
                <a:ext uri="{FF2B5EF4-FFF2-40B4-BE49-F238E27FC236}">
                  <a16:creationId xmlns:a16="http://schemas.microsoft.com/office/drawing/2014/main" id="{CDA1082D-2D50-DC41-A573-5C2E99933690}"/>
                </a:ext>
              </a:extLst>
            </p:cNvPr>
            <p:cNvSpPr/>
            <p:nvPr/>
          </p:nvSpPr>
          <p:spPr>
            <a:xfrm>
              <a:off x="9136937" y="5295683"/>
              <a:ext cx="914400" cy="914400"/>
            </a:xfrm>
            <a:prstGeom prst="blockArc">
              <a:avLst>
                <a:gd name="adj1" fmla="val 16271601"/>
                <a:gd name="adj2" fmla="val 0"/>
                <a:gd name="adj3" fmla="val 25000"/>
              </a:avLst>
            </a:pr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5C150B64-2C0F-6F47-85B5-494F5B7624C4}"/>
              </a:ext>
            </a:extLst>
          </p:cNvPr>
          <p:cNvGrpSpPr/>
          <p:nvPr/>
        </p:nvGrpSpPr>
        <p:grpSpPr>
          <a:xfrm>
            <a:off x="7840037" y="1956050"/>
            <a:ext cx="3122810" cy="960750"/>
            <a:chOff x="7857545" y="5249333"/>
            <a:chExt cx="3122810" cy="960750"/>
          </a:xfrm>
        </p:grpSpPr>
        <p:sp>
          <p:nvSpPr>
            <p:cNvPr id="41" name="Rounded Rectangle 40">
              <a:extLst>
                <a:ext uri="{FF2B5EF4-FFF2-40B4-BE49-F238E27FC236}">
                  <a16:creationId xmlns:a16="http://schemas.microsoft.com/office/drawing/2014/main" id="{2B73CF60-54AD-8C4B-8BF4-CA8BC4D41379}"/>
                </a:ext>
              </a:extLst>
            </p:cNvPr>
            <p:cNvSpPr/>
            <p:nvPr/>
          </p:nvSpPr>
          <p:spPr>
            <a:xfrm>
              <a:off x="7857545" y="5249333"/>
              <a:ext cx="720080" cy="360040"/>
            </a:xfrm>
            <a:prstGeom prst="roundRect">
              <a:avLst/>
            </a:prstGeom>
            <a:ln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ounded Rectangle 41">
              <a:extLst>
                <a:ext uri="{FF2B5EF4-FFF2-40B4-BE49-F238E27FC236}">
                  <a16:creationId xmlns:a16="http://schemas.microsoft.com/office/drawing/2014/main" id="{CDB89722-DCCE-9D49-92C1-AA4E6ABC8A05}"/>
                </a:ext>
              </a:extLst>
            </p:cNvPr>
            <p:cNvSpPr/>
            <p:nvPr/>
          </p:nvSpPr>
          <p:spPr>
            <a:xfrm>
              <a:off x="8597682" y="5249333"/>
              <a:ext cx="720080" cy="360040"/>
            </a:xfrm>
            <a:prstGeom prst="roundRect">
              <a:avLst/>
            </a:prstGeom>
            <a:ln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Block Arc 42">
              <a:extLst>
                <a:ext uri="{FF2B5EF4-FFF2-40B4-BE49-F238E27FC236}">
                  <a16:creationId xmlns:a16="http://schemas.microsoft.com/office/drawing/2014/main" id="{894C0189-663D-554A-BE97-37522F7351CE}"/>
                </a:ext>
              </a:extLst>
            </p:cNvPr>
            <p:cNvSpPr/>
            <p:nvPr/>
          </p:nvSpPr>
          <p:spPr>
            <a:xfrm flipH="1">
              <a:off x="10051336" y="5295683"/>
              <a:ext cx="929019" cy="914400"/>
            </a:xfrm>
            <a:prstGeom prst="blockArc">
              <a:avLst>
                <a:gd name="adj1" fmla="val 16271601"/>
                <a:gd name="adj2" fmla="val 0"/>
                <a:gd name="adj3" fmla="val 25000"/>
              </a:avLst>
            </a:pr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44" name="Rounded Rectangle 43">
            <a:extLst>
              <a:ext uri="{FF2B5EF4-FFF2-40B4-BE49-F238E27FC236}">
                <a16:creationId xmlns:a16="http://schemas.microsoft.com/office/drawing/2014/main" id="{D6FE7985-C2AC-2D41-A7AA-A9B5F446A7FA}"/>
              </a:ext>
            </a:extLst>
          </p:cNvPr>
          <p:cNvSpPr/>
          <p:nvPr/>
        </p:nvSpPr>
        <p:spPr>
          <a:xfrm>
            <a:off x="10676041" y="1965890"/>
            <a:ext cx="2304256" cy="313690"/>
          </a:xfrm>
          <a:prstGeom prst="round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/>
              <a:t>SECTION 0</a:t>
            </a: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70C7E2FB-A7D5-7F41-91DC-E5B52C317975}"/>
              </a:ext>
            </a:extLst>
          </p:cNvPr>
          <p:cNvCxnSpPr>
            <a:cxnSpLocks/>
          </p:cNvCxnSpPr>
          <p:nvPr/>
        </p:nvCxnSpPr>
        <p:spPr>
          <a:xfrm>
            <a:off x="239350" y="4077072"/>
            <a:ext cx="117126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C9002E75-5FDC-BB40-869D-A1E63281D814}"/>
              </a:ext>
            </a:extLst>
          </p:cNvPr>
          <p:cNvSpPr txBox="1"/>
          <p:nvPr/>
        </p:nvSpPr>
        <p:spPr>
          <a:xfrm>
            <a:off x="119336" y="4077072"/>
            <a:ext cx="57415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COLD PROJECT PRESENT OBJECTIVE BUDGET AND PLANNING END HERE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54A212F0-6010-3749-B8D1-5011C21C774B}"/>
              </a:ext>
            </a:extLst>
          </p:cNvPr>
          <p:cNvSpPr txBox="1"/>
          <p:nvPr/>
        </p:nvSpPr>
        <p:spPr>
          <a:xfrm>
            <a:off x="957645" y="6118537"/>
            <a:ext cx="10397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INJECTION IN PRESENT LINAC IS NOT CONSIDERED ANYMORE (</a:t>
            </a:r>
            <a:r>
              <a:rPr lang="en-US" dirty="0" err="1"/>
              <a:t>Inj.Up.meeting</a:t>
            </a:r>
            <a:r>
              <a:rPr lang="en-US" dirty="0"/>
              <a:t> 12</a:t>
            </a:r>
            <a:r>
              <a:rPr lang="en-US" baseline="30000" dirty="0"/>
              <a:t>th</a:t>
            </a:r>
            <a:r>
              <a:rPr lang="en-US" dirty="0"/>
              <a:t> May 2025)</a:t>
            </a:r>
          </a:p>
        </p:txBody>
      </p:sp>
    </p:spTree>
    <p:extLst>
      <p:ext uri="{BB962C8B-B14F-4D97-AF65-F5344CB8AC3E}">
        <p14:creationId xmlns:p14="http://schemas.microsoft.com/office/powerpoint/2010/main" val="22529396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95F68A-0B2A-7044-BAC4-B7870BA8FE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Ipac</a:t>
            </a:r>
            <a:r>
              <a:rPr lang="en-US" dirty="0"/>
              <a:t> 2025 paper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1FC308-F209-7E4A-AF11-4713F86D27C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/>
              <a:t>Page </a:t>
            </a:r>
            <a:fld id="{733122C9-A0B9-462F-8757-0847AD287B63}" type="slidenum">
              <a:rPr lang="fr-FR" smtClean="0"/>
              <a:pPr/>
              <a:t>15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37CDAC-B356-9044-96A0-6B9B4A01E90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l COLD update l 16th May 2025 l COLD project team</a:t>
            </a:r>
            <a:endParaRPr lang="fr-FR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E527604-A019-664F-8813-897B4C59AE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622800"/>
            <a:ext cx="6480720" cy="579794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A881DEF-DEB2-B14C-B503-2E3FD0AE10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207" y="694538"/>
            <a:ext cx="6046444" cy="504050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2309A48-B2FF-734E-AE92-9758C5133A24}"/>
              </a:ext>
            </a:extLst>
          </p:cNvPr>
          <p:cNvSpPr txBox="1"/>
          <p:nvPr/>
        </p:nvSpPr>
        <p:spPr>
          <a:xfrm>
            <a:off x="7248128" y="6051408"/>
            <a:ext cx="2685351" cy="36933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Final review in progress.</a:t>
            </a:r>
          </a:p>
        </p:txBody>
      </p:sp>
    </p:spTree>
    <p:extLst>
      <p:ext uri="{BB962C8B-B14F-4D97-AF65-F5344CB8AC3E}">
        <p14:creationId xmlns:p14="http://schemas.microsoft.com/office/powerpoint/2010/main" val="30878364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215BBE-5A72-AC43-98B8-80DEFCB5A0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meetings/deadlines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112A7B-B01D-7F4D-B528-FFAB1F8859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9429" y="1184992"/>
            <a:ext cx="10982400" cy="4736165"/>
          </a:xfrm>
        </p:spPr>
        <p:txBody>
          <a:bodyPr/>
          <a:lstStyle/>
          <a:p>
            <a:pPr algn="ctr"/>
            <a:r>
              <a:rPr lang="en-US" sz="2400" b="0" dirty="0"/>
              <a:t>19</a:t>
            </a:r>
            <a:r>
              <a:rPr lang="en-US" sz="2400" b="0" baseline="30000" dirty="0"/>
              <a:t>th</a:t>
            </a:r>
            <a:r>
              <a:rPr lang="en-US" sz="2400" b="0" dirty="0"/>
              <a:t> May INFN remote meeting for WP11 beam dynamics simulations</a:t>
            </a:r>
          </a:p>
          <a:p>
            <a:pPr algn="ctr"/>
            <a:endParaRPr lang="en-US" sz="2400" b="0" dirty="0"/>
          </a:p>
          <a:p>
            <a:pPr algn="ctr"/>
            <a:r>
              <a:rPr lang="en-US" sz="2400" b="0" dirty="0"/>
              <a:t>5</a:t>
            </a:r>
            <a:r>
              <a:rPr lang="en-US" sz="2400" b="0" baseline="30000" dirty="0"/>
              <a:t>th</a:t>
            </a:r>
            <a:r>
              <a:rPr lang="en-US" sz="2400" b="0" dirty="0"/>
              <a:t> - 13</a:t>
            </a:r>
            <a:r>
              <a:rPr lang="en-US" sz="2400" b="0" baseline="30000" dirty="0"/>
              <a:t>th</a:t>
            </a:r>
            <a:r>
              <a:rPr lang="en-US" sz="2400" b="0" dirty="0"/>
              <a:t> June (TBD) : Diagnostics specification meeting</a:t>
            </a:r>
          </a:p>
          <a:p>
            <a:pPr algn="ctr"/>
            <a:endParaRPr lang="en-US" sz="2400" b="0" dirty="0"/>
          </a:p>
          <a:p>
            <a:pPr algn="ctr"/>
            <a:r>
              <a:rPr lang="en-US" sz="3200" dirty="0"/>
              <a:t>13</a:t>
            </a:r>
            <a:r>
              <a:rPr lang="en-US" sz="3200" baseline="30000" dirty="0"/>
              <a:t>th</a:t>
            </a:r>
            <a:r>
              <a:rPr lang="en-US" sz="3200" dirty="0"/>
              <a:t> June 2025 10.30  2</a:t>
            </a:r>
            <a:r>
              <a:rPr lang="en-US" sz="3200" baseline="30000" dirty="0"/>
              <a:t>nd</a:t>
            </a:r>
            <a:r>
              <a:rPr lang="en-US" sz="3200" dirty="0"/>
              <a:t> COLD update meeting</a:t>
            </a:r>
          </a:p>
          <a:p>
            <a:pPr algn="ctr"/>
            <a:endParaRPr lang="en-US" sz="2400" dirty="0"/>
          </a:p>
          <a:p>
            <a:pPr algn="ctr"/>
            <a:r>
              <a:rPr lang="en-US" sz="2400" b="0" dirty="0"/>
              <a:t>13</a:t>
            </a:r>
            <a:r>
              <a:rPr lang="en-US" sz="2400" b="0" baseline="30000" dirty="0"/>
              <a:t>th</a:t>
            </a:r>
            <a:r>
              <a:rPr lang="en-US" sz="2400" b="0" dirty="0"/>
              <a:t> June 17.05  ESRF 6GeV </a:t>
            </a:r>
            <a:r>
              <a:rPr lang="en-US" sz="2400" b="0" dirty="0" err="1"/>
              <a:t>Linac</a:t>
            </a:r>
            <a:r>
              <a:rPr lang="en-US" sz="2400" b="0" dirty="0"/>
              <a:t> meeting </a:t>
            </a:r>
            <a:r>
              <a:rPr lang="en-US" sz="2000" b="0" dirty="0"/>
              <a:t>with SLAC, INFN, Cornell, PSI, CERN</a:t>
            </a:r>
            <a:endParaRPr lang="en-US" sz="2400" b="0" dirty="0"/>
          </a:p>
          <a:p>
            <a:pPr algn="ctr"/>
            <a:endParaRPr lang="en-US" sz="2400" dirty="0"/>
          </a:p>
          <a:p>
            <a:pPr algn="ctr"/>
            <a:r>
              <a:rPr lang="en-US" sz="2400" b="0" dirty="0"/>
              <a:t>23-25 June: INFN-LNF visit for beam dynamics simulations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282903-6BF5-7241-AC65-C15BB943DDA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/>
              <a:t>Page </a:t>
            </a:r>
            <a:fld id="{733122C9-A0B9-462F-8757-0847AD287B63}" type="slidenum">
              <a:rPr lang="fr-FR" smtClean="0"/>
              <a:pPr/>
              <a:t>16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3C466B-AE46-0046-B9F7-70F3D904C5F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l COLD update l 16th May 2025 l COLD project team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703187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7F18B322-83D8-3E48-B56E-455C9AFBCA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WP tasks update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2BA2B2-F0AF-5B47-BE73-BB2C2FFF18A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/>
              <a:t>Page </a:t>
            </a:r>
            <a:fld id="{733122C9-A0B9-462F-8757-0847AD287B63}" type="slidenum">
              <a:rPr lang="fr-FR" smtClean="0"/>
              <a:pPr/>
              <a:t>2</a:t>
            </a:fld>
            <a:endParaRPr lang="fr-FR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28E109-FD9A-C546-8BF4-247893D4747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l COLD update l 16th May 2025 l COLD project team</a:t>
            </a:r>
            <a:endParaRPr lang="fr-FR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00D1603-13EE-D04E-BEC9-AFE4832652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762" y="743150"/>
            <a:ext cx="2568934" cy="557249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7B4B4A8-7B82-C349-B982-03ECF1018B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696" y="622800"/>
            <a:ext cx="2766403" cy="215812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059CE7C-9A31-3948-9580-BF8D6556B1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0019" y="705363"/>
            <a:ext cx="2641584" cy="430781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DB637EC-D355-AC40-84B1-7BC71E3DD7D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7055" y="743150"/>
            <a:ext cx="2865797" cy="5740200"/>
          </a:xfrm>
          <a:prstGeom prst="rect">
            <a:avLst/>
          </a:prstGeom>
        </p:spPr>
      </p:pic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A0DC3BF9-7B47-E740-9CEA-1D829F23C2B3}"/>
              </a:ext>
            </a:extLst>
          </p:cNvPr>
          <p:cNvCxnSpPr>
            <a:cxnSpLocks/>
          </p:cNvCxnSpPr>
          <p:nvPr/>
        </p:nvCxnSpPr>
        <p:spPr>
          <a:xfrm flipV="1">
            <a:off x="5159896" y="2636913"/>
            <a:ext cx="870123" cy="8640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2A9C5063-1A7B-4D40-A041-AB494116824E}"/>
              </a:ext>
            </a:extLst>
          </p:cNvPr>
          <p:cNvSpPr txBox="1"/>
          <p:nvPr/>
        </p:nvSpPr>
        <p:spPr>
          <a:xfrm>
            <a:off x="3435148" y="3501008"/>
            <a:ext cx="25194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Task: Vibration measurements </a:t>
            </a:r>
          </a:p>
          <a:p>
            <a:r>
              <a:rPr lang="en-US" dirty="0"/>
              <a:t>from WP02 DIAG to WP04 MEG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82900BF7-5629-AA4C-BF85-EF0B4F4C21A5}"/>
              </a:ext>
            </a:extLst>
          </p:cNvPr>
          <p:cNvCxnSpPr>
            <a:cxnSpLocks/>
          </p:cNvCxnSpPr>
          <p:nvPr/>
        </p:nvCxnSpPr>
        <p:spPr>
          <a:xfrm flipV="1">
            <a:off x="7952384" y="4418926"/>
            <a:ext cx="870123" cy="8640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02229AA5-D350-194A-8C5A-4033E4AC4998}"/>
              </a:ext>
            </a:extLst>
          </p:cNvPr>
          <p:cNvSpPr txBox="1"/>
          <p:nvPr/>
        </p:nvSpPr>
        <p:spPr>
          <a:xfrm>
            <a:off x="6227636" y="5283021"/>
            <a:ext cx="25194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Task: Beam dump</a:t>
            </a:r>
          </a:p>
          <a:p>
            <a:r>
              <a:rPr lang="en-US" dirty="0"/>
              <a:t>from WP02 DIAG to WP09 SAFETY</a:t>
            </a:r>
          </a:p>
        </p:txBody>
      </p:sp>
    </p:spTree>
    <p:extLst>
      <p:ext uri="{BB962C8B-B14F-4D97-AF65-F5344CB8AC3E}">
        <p14:creationId xmlns:p14="http://schemas.microsoft.com/office/powerpoint/2010/main" val="29805378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875513-7AD1-C84F-B7A1-1E30ACD052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WP01 RF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9BE84D-C8FC-D348-AAB0-C8333B97A01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/>
              <a:t>Page </a:t>
            </a:r>
            <a:fld id="{733122C9-A0B9-462F-8757-0847AD287B63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7E8C19-7333-6E42-B53D-81760D7269A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l COLD update l 16th May 2025 l COLD project team</a:t>
            </a:r>
            <a:endParaRPr lang="fr-FR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2DB0D22-B7A5-064A-A960-61E58B41CE36}"/>
              </a:ext>
            </a:extLst>
          </p:cNvPr>
          <p:cNvSpPr txBox="1"/>
          <p:nvPr/>
        </p:nvSpPr>
        <p:spPr>
          <a:xfrm>
            <a:off x="3431704" y="1121549"/>
            <a:ext cx="47414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See presentation by </a:t>
            </a:r>
            <a:r>
              <a:rPr lang="en-US" sz="2800" dirty="0" err="1"/>
              <a:t>A.D’Elia</a:t>
            </a:r>
            <a:endParaRPr lang="en-US" sz="28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948D5E7-B475-A543-A68E-EF5D3A8F8486}"/>
              </a:ext>
            </a:extLst>
          </p:cNvPr>
          <p:cNvSpPr txBox="1"/>
          <p:nvPr/>
        </p:nvSpPr>
        <p:spPr>
          <a:xfrm>
            <a:off x="969600" y="2143518"/>
            <a:ext cx="10735631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Pulse compression studies </a:t>
            </a:r>
            <a:r>
              <a:rPr lang="en-US" dirty="0">
                <a:sym typeface="Wingdings" pitchFamily="2" charset="2"/>
              </a:rPr>
              <a:t> possibility to reduce number of modulators  large savings (~15MEuros)</a:t>
            </a:r>
            <a:endParaRPr lang="en-US" dirty="0"/>
          </a:p>
          <a:p>
            <a:endParaRPr lang="en-US" dirty="0"/>
          </a:p>
          <a:p>
            <a:r>
              <a:rPr lang="en-US" dirty="0"/>
              <a:t>Updated RF waveguides with input from INFN-LNF, SLAC, PSI</a:t>
            </a:r>
          </a:p>
          <a:p>
            <a:endParaRPr lang="en-US" dirty="0"/>
          </a:p>
          <a:p>
            <a:r>
              <a:rPr lang="en-US" dirty="0"/>
              <a:t>Soon to start process to </a:t>
            </a:r>
            <a:r>
              <a:rPr lang="en-US" dirty="0" err="1"/>
              <a:t>procur</a:t>
            </a:r>
            <a:r>
              <a:rPr lang="en-US" dirty="0"/>
              <a:t> S-band modulator for gun compatible with present </a:t>
            </a:r>
            <a:r>
              <a:rPr lang="en-US" dirty="0" err="1"/>
              <a:t>linac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Inquiry with companies for RF units and waveguide components</a:t>
            </a:r>
          </a:p>
          <a:p>
            <a:endParaRPr lang="en-US" dirty="0"/>
          </a:p>
          <a:p>
            <a:r>
              <a:rPr lang="en-US" dirty="0" err="1"/>
              <a:t>etc</a:t>
            </a:r>
            <a:r>
              <a:rPr lang="en-US" dirty="0"/>
              <a:t> .. </a:t>
            </a:r>
          </a:p>
        </p:txBody>
      </p:sp>
    </p:spTree>
    <p:extLst>
      <p:ext uri="{BB962C8B-B14F-4D97-AF65-F5344CB8AC3E}">
        <p14:creationId xmlns:p14="http://schemas.microsoft.com/office/powerpoint/2010/main" val="12443184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01659D-4478-A34B-9139-D31500897D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WP02 Diagnostics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151E48-A194-A24A-BBE3-81E55506C47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/>
              <a:t>Page </a:t>
            </a:r>
            <a:fld id="{733122C9-A0B9-462F-8757-0847AD287B63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9CB47D-1A44-8B4F-B8CE-61920F591D4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l COLD update l 16th May 2025 l COLD project team</a:t>
            </a:r>
            <a:endParaRPr lang="fr-FR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5EAA914-DFA2-0B45-AD8E-EE18785A4918}"/>
              </a:ext>
            </a:extLst>
          </p:cNvPr>
          <p:cNvSpPr txBox="1"/>
          <p:nvPr/>
        </p:nvSpPr>
        <p:spPr>
          <a:xfrm>
            <a:off x="6861023" y="2644074"/>
            <a:ext cx="48219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Meeting after 5</a:t>
            </a:r>
            <a:r>
              <a:rPr lang="en-US" baseline="30000" dirty="0"/>
              <a:t>th</a:t>
            </a:r>
            <a:r>
              <a:rPr lang="en-US" dirty="0"/>
              <a:t> of June to detail necessary diagnostic.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12551687-4B6E-1749-846A-3FCAA8A955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6326471"/>
              </p:ext>
            </p:extLst>
          </p:nvPr>
        </p:nvGraphicFramePr>
        <p:xfrm>
          <a:off x="987995" y="746404"/>
          <a:ext cx="5363000" cy="5061694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2770712">
                  <a:extLst>
                    <a:ext uri="{9D8B030D-6E8A-4147-A177-3AD203B41FA5}">
                      <a16:colId xmlns:a16="http://schemas.microsoft.com/office/drawing/2014/main" val="2829734506"/>
                    </a:ext>
                  </a:extLst>
                </a:gridCol>
                <a:gridCol w="2592288">
                  <a:extLst>
                    <a:ext uri="{9D8B030D-6E8A-4147-A177-3AD203B41FA5}">
                      <a16:colId xmlns:a16="http://schemas.microsoft.com/office/drawing/2014/main" val="1102093447"/>
                    </a:ext>
                  </a:extLst>
                </a:gridCol>
              </a:tblGrid>
              <a:tr h="25709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Photocathode </a:t>
                      </a:r>
                      <a:r>
                        <a:rPr lang="fr-FR" sz="1100" dirty="0" err="1">
                          <a:effectLst/>
                        </a:rPr>
                        <a:t>material</a:t>
                      </a:r>
                      <a:endParaRPr lang="fr-FR" sz="1100" dirty="0">
                        <a:effectLst/>
                      </a:endParaRPr>
                    </a:p>
                  </a:txBody>
                  <a:tcPr marL="32137" marR="32137" marT="0" marB="0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Cu</a:t>
                      </a:r>
                    </a:p>
                  </a:txBody>
                  <a:tcPr marL="42850" marR="42850" marT="21425" marB="21425"/>
                </a:tc>
                <a:extLst>
                  <a:ext uri="{0D108BD9-81ED-4DB2-BD59-A6C34878D82A}">
                    <a16:rowId xmlns:a16="http://schemas.microsoft.com/office/drawing/2014/main" val="3693513993"/>
                  </a:ext>
                </a:extLst>
              </a:tr>
              <a:tr h="257099"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Quantum </a:t>
                      </a:r>
                      <a:r>
                        <a:rPr lang="fr-FR" sz="1100" dirty="0" err="1">
                          <a:effectLst/>
                        </a:rPr>
                        <a:t>efficiency</a:t>
                      </a:r>
                      <a:r>
                        <a:rPr lang="fr-FR" sz="1100" dirty="0">
                          <a:effectLst/>
                        </a:rPr>
                        <a:t> QE for </a:t>
                      </a:r>
                      <a:r>
                        <a:rPr lang="fr-FR" sz="1100" dirty="0" err="1">
                          <a:effectLst/>
                        </a:rPr>
                        <a:t>electron</a:t>
                      </a:r>
                      <a:r>
                        <a:rPr lang="fr-FR" sz="1100" dirty="0">
                          <a:effectLst/>
                        </a:rPr>
                        <a:t> </a:t>
                      </a:r>
                      <a:r>
                        <a:rPr lang="fr-FR" sz="1100" dirty="0" err="1">
                          <a:effectLst/>
                        </a:rPr>
                        <a:t>emission</a:t>
                      </a:r>
                      <a:r>
                        <a:rPr lang="fr-FR" sz="1100" dirty="0">
                          <a:effectLst/>
                        </a:rPr>
                        <a:t> </a:t>
                      </a:r>
                      <a:r>
                        <a:rPr lang="fr-FR" sz="1100" dirty="0" err="1">
                          <a:effectLst/>
                        </a:rPr>
                        <a:t>from</a:t>
                      </a:r>
                      <a:r>
                        <a:rPr lang="fr-FR" sz="1100" dirty="0">
                          <a:effectLst/>
                        </a:rPr>
                        <a:t> Cu:</a:t>
                      </a:r>
                    </a:p>
                  </a:txBody>
                  <a:tcPr marL="32137" marR="3213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~1 x 10</a:t>
                      </a:r>
                      <a:r>
                        <a:rPr lang="fr-FR" sz="1100" baseline="30000" dirty="0">
                          <a:effectLst/>
                        </a:rPr>
                        <a:t>-4</a:t>
                      </a:r>
                      <a:endParaRPr lang="fr-FR" sz="1100" dirty="0">
                        <a:effectLst/>
                      </a:endParaRPr>
                    </a:p>
                  </a:txBody>
                  <a:tcPr marL="32137" marR="32137" marT="0" marB="0"/>
                </a:tc>
                <a:extLst>
                  <a:ext uri="{0D108BD9-81ED-4DB2-BD59-A6C34878D82A}">
                    <a16:rowId xmlns:a16="http://schemas.microsoft.com/office/drawing/2014/main" val="7590641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 </a:t>
                      </a:r>
                    </a:p>
                  </a:txBody>
                  <a:tcPr marL="32137" marR="3213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 </a:t>
                      </a:r>
                    </a:p>
                  </a:txBody>
                  <a:tcPr marL="32137" marR="32137" marT="0" marB="0"/>
                </a:tc>
                <a:extLst>
                  <a:ext uri="{0D108BD9-81ED-4DB2-BD59-A6C34878D82A}">
                    <a16:rowId xmlns:a16="http://schemas.microsoft.com/office/drawing/2014/main" val="3399308051"/>
                  </a:ext>
                </a:extLst>
              </a:tr>
              <a:tr h="268629">
                <a:tc gridSpan="2">
                  <a:txBody>
                    <a:bodyPr/>
                    <a:lstStyle/>
                    <a:p>
                      <a:r>
                        <a:rPr lang="fr-FR" sz="1100" b="1" dirty="0">
                          <a:effectLst/>
                        </a:rPr>
                        <a:t>Electron </a:t>
                      </a:r>
                      <a:r>
                        <a:rPr lang="fr-FR" sz="1100" b="1" dirty="0" err="1">
                          <a:effectLst/>
                        </a:rPr>
                        <a:t>beam</a:t>
                      </a:r>
                      <a:r>
                        <a:rPr lang="fr-FR" sz="1100" b="1" dirty="0">
                          <a:effectLst/>
                        </a:rPr>
                        <a:t> </a:t>
                      </a:r>
                      <a:r>
                        <a:rPr lang="fr-FR" sz="1100" b="1" dirty="0" err="1">
                          <a:effectLst/>
                        </a:rPr>
                        <a:t>properties</a:t>
                      </a:r>
                      <a:r>
                        <a:rPr lang="fr-FR" sz="1100" b="1" dirty="0">
                          <a:effectLst/>
                        </a:rPr>
                        <a:t> and RF-gun </a:t>
                      </a:r>
                      <a:r>
                        <a:rPr lang="fr-FR" sz="1100" b="1" dirty="0" err="1">
                          <a:effectLst/>
                        </a:rPr>
                        <a:t>material</a:t>
                      </a:r>
                      <a:r>
                        <a:rPr lang="fr-FR" sz="1100" b="1" dirty="0">
                          <a:effectLst/>
                        </a:rPr>
                        <a:t> </a:t>
                      </a:r>
                      <a:r>
                        <a:rPr lang="fr-FR" sz="1100" b="1" dirty="0" err="1">
                          <a:effectLst/>
                        </a:rPr>
                        <a:t>define</a:t>
                      </a:r>
                      <a:r>
                        <a:rPr lang="fr-FR" sz="1100" b="1" dirty="0">
                          <a:effectLst/>
                        </a:rPr>
                        <a:t> the laser </a:t>
                      </a:r>
                      <a:r>
                        <a:rPr lang="fr-FR" sz="1100" b="1" dirty="0" err="1">
                          <a:effectLst/>
                        </a:rPr>
                        <a:t>parameters</a:t>
                      </a:r>
                      <a:r>
                        <a:rPr lang="fr-FR" sz="1100" b="1" dirty="0">
                          <a:effectLst/>
                        </a:rPr>
                        <a:t>:</a:t>
                      </a:r>
                    </a:p>
                  </a:txBody>
                  <a:tcPr marL="32137" marR="32137" marT="0" marB="0"/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fr-FR" sz="1100" dirty="0">
                        <a:effectLst/>
                      </a:endParaRPr>
                    </a:p>
                  </a:txBody>
                  <a:tcPr marL="32137" marR="32137" marT="0" marB="0">
                    <a:lnL w="12700" cap="flat" cmpd="sng" algn="ctr">
                      <a:solidFill>
                        <a:srgbClr val="E0CE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4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4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4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01295990"/>
                  </a:ext>
                </a:extLst>
              </a:tr>
              <a:tr h="956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fr-FR" sz="1100" dirty="0">
                        <a:effectLst/>
                      </a:endParaRPr>
                    </a:p>
                  </a:txBody>
                  <a:tcPr marL="32137" marR="3213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fr-FR" sz="1100" dirty="0">
                        <a:effectLst/>
                      </a:endParaRPr>
                    </a:p>
                  </a:txBody>
                  <a:tcPr marL="32137" marR="32137" marT="0" marB="0"/>
                </a:tc>
                <a:extLst>
                  <a:ext uri="{0D108BD9-81ED-4DB2-BD59-A6C34878D82A}">
                    <a16:rowId xmlns:a16="http://schemas.microsoft.com/office/drawing/2014/main" val="510981373"/>
                  </a:ext>
                </a:extLst>
              </a:tr>
              <a:tr h="385649"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fr-FR" sz="1100" dirty="0" err="1">
                          <a:effectLst/>
                        </a:rPr>
                        <a:t>Photoemission</a:t>
                      </a:r>
                      <a:r>
                        <a:rPr lang="fr-FR" sz="1100" dirty="0">
                          <a:effectLst/>
                        </a:rPr>
                        <a:t> </a:t>
                      </a:r>
                      <a:r>
                        <a:rPr lang="fr-FR" sz="1100" dirty="0" err="1">
                          <a:effectLst/>
                        </a:rPr>
                        <a:t>energy</a:t>
                      </a:r>
                      <a:r>
                        <a:rPr lang="fr-FR" sz="1100" dirty="0">
                          <a:effectLst/>
                        </a:rPr>
                        <a:t> for Cu-cathode</a:t>
                      </a:r>
                    </a:p>
                  </a:txBody>
                  <a:tcPr marL="32137" marR="3213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4.53 -5.1 eV (</a:t>
                      </a:r>
                      <a:r>
                        <a:rPr lang="fr-FR" sz="1100" dirty="0" err="1">
                          <a:effectLst/>
                        </a:rPr>
                        <a:t>different</a:t>
                      </a:r>
                      <a:r>
                        <a:rPr lang="fr-FR" sz="1100" dirty="0">
                          <a:effectLst/>
                        </a:rPr>
                        <a:t> sources…)</a:t>
                      </a:r>
                    </a:p>
                  </a:txBody>
                  <a:tcPr marL="32137" marR="32137" marT="0" marB="0"/>
                </a:tc>
                <a:extLst>
                  <a:ext uri="{0D108BD9-81ED-4DB2-BD59-A6C34878D82A}">
                    <a16:rowId xmlns:a16="http://schemas.microsoft.com/office/drawing/2014/main" val="2919334681"/>
                  </a:ext>
                </a:extLst>
              </a:tr>
              <a:tr h="642749"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Requires a laser wavelength in the UV region:</a:t>
                      </a:r>
                    </a:p>
                  </a:txBody>
                  <a:tcPr marL="32137" marR="3213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&lt; 243 nm – 274 nm,</a:t>
                      </a:r>
                      <a:br>
                        <a:rPr lang="fr-FR" sz="1100" dirty="0">
                          <a:effectLst/>
                        </a:rPr>
                      </a:br>
                      <a:r>
                        <a:rPr lang="fr-FR" sz="1100" dirty="0">
                          <a:effectLst/>
                        </a:rPr>
                        <a:t> </a:t>
                      </a:r>
                      <a:r>
                        <a:rPr lang="fr-FR" sz="1100" dirty="0" err="1">
                          <a:effectLst/>
                        </a:rPr>
                        <a:t>e.g</a:t>
                      </a:r>
                      <a:r>
                        <a:rPr lang="fr-FR" sz="1100" dirty="0">
                          <a:effectLst/>
                        </a:rPr>
                        <a:t>. 266 nm (3</a:t>
                      </a:r>
                      <a:r>
                        <a:rPr lang="fr-FR" sz="1100" baseline="30000" dirty="0">
                          <a:effectLst/>
                        </a:rPr>
                        <a:t>rd</a:t>
                      </a:r>
                      <a:r>
                        <a:rPr lang="fr-FR" sz="1100" dirty="0">
                          <a:effectLst/>
                        </a:rPr>
                        <a:t> </a:t>
                      </a:r>
                      <a:r>
                        <a:rPr lang="fr-FR" sz="1100" dirty="0" err="1">
                          <a:effectLst/>
                        </a:rPr>
                        <a:t>harmonics</a:t>
                      </a:r>
                      <a:r>
                        <a:rPr lang="fr-FR" sz="1100" dirty="0">
                          <a:effectLst/>
                        </a:rPr>
                        <a:t> of </a:t>
                      </a:r>
                      <a:r>
                        <a:rPr lang="fr-FR" sz="1100" dirty="0" err="1">
                          <a:effectLst/>
                        </a:rPr>
                        <a:t>Ti:Sa</a:t>
                      </a:r>
                      <a:r>
                        <a:rPr lang="fr-FR" sz="1100" dirty="0">
                          <a:effectLst/>
                        </a:rPr>
                        <a:t>)</a:t>
                      </a:r>
                    </a:p>
                  </a:txBody>
                  <a:tcPr marL="32137" marR="32137" marT="0" marB="0"/>
                </a:tc>
                <a:extLst>
                  <a:ext uri="{0D108BD9-81ED-4DB2-BD59-A6C34878D82A}">
                    <a16:rowId xmlns:a16="http://schemas.microsoft.com/office/drawing/2014/main" val="4024809037"/>
                  </a:ext>
                </a:extLst>
              </a:tr>
              <a:tr h="257099"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Electron bunch charge (wished):</a:t>
                      </a:r>
                    </a:p>
                  </a:txBody>
                  <a:tcPr marL="32137" marR="3213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1 nC</a:t>
                      </a:r>
                    </a:p>
                  </a:txBody>
                  <a:tcPr marL="32137" marR="32137" marT="0" marB="0"/>
                </a:tc>
                <a:extLst>
                  <a:ext uri="{0D108BD9-81ED-4DB2-BD59-A6C34878D82A}">
                    <a16:rowId xmlns:a16="http://schemas.microsoft.com/office/drawing/2014/main" val="959173134"/>
                  </a:ext>
                </a:extLst>
              </a:tr>
              <a:tr h="257099"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à Laser pulse energy (4.3 eV * 1 nC/QE)</a:t>
                      </a:r>
                    </a:p>
                  </a:txBody>
                  <a:tcPr marL="32137" marR="3213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~ 50 uJ</a:t>
                      </a:r>
                    </a:p>
                  </a:txBody>
                  <a:tcPr marL="32137" marR="32137" marT="0" marB="0"/>
                </a:tc>
                <a:extLst>
                  <a:ext uri="{0D108BD9-81ED-4DB2-BD59-A6C34878D82A}">
                    <a16:rowId xmlns:a16="http://schemas.microsoft.com/office/drawing/2014/main" val="1930066700"/>
                  </a:ext>
                </a:extLst>
              </a:tr>
              <a:tr h="128550"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Electron bunch length:</a:t>
                      </a:r>
                    </a:p>
                  </a:txBody>
                  <a:tcPr marL="32137" marR="3213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&lt; 1 </a:t>
                      </a:r>
                      <a:r>
                        <a:rPr lang="fr-FR" sz="1100" dirty="0" err="1">
                          <a:effectLst/>
                        </a:rPr>
                        <a:t>ps</a:t>
                      </a:r>
                      <a:r>
                        <a:rPr lang="fr-FR" sz="1100" dirty="0">
                          <a:effectLst/>
                        </a:rPr>
                        <a:t> (?)</a:t>
                      </a:r>
                    </a:p>
                  </a:txBody>
                  <a:tcPr marL="32137" marR="32137" marT="0" marB="0"/>
                </a:tc>
                <a:extLst>
                  <a:ext uri="{0D108BD9-81ED-4DB2-BD59-A6C34878D82A}">
                    <a16:rowId xmlns:a16="http://schemas.microsoft.com/office/drawing/2014/main" val="1137409423"/>
                  </a:ext>
                </a:extLst>
              </a:tr>
              <a:tr h="128550"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Repetition rate:</a:t>
                      </a:r>
                    </a:p>
                  </a:txBody>
                  <a:tcPr marL="32137" marR="3213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4Hz… 10 Hz</a:t>
                      </a:r>
                    </a:p>
                  </a:txBody>
                  <a:tcPr marL="32137" marR="32137" marT="0" marB="0"/>
                </a:tc>
                <a:extLst>
                  <a:ext uri="{0D108BD9-81ED-4DB2-BD59-A6C34878D82A}">
                    <a16:rowId xmlns:a16="http://schemas.microsoft.com/office/drawing/2014/main" val="2927815352"/>
                  </a:ext>
                </a:extLst>
              </a:tr>
              <a:tr h="514199"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Focal spot size/shape of laser on photo cathode </a:t>
                      </a:r>
                    </a:p>
                  </a:txBody>
                  <a:tcPr marL="32137" marR="3213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Will have (which/how much) influence on emittance?</a:t>
                      </a:r>
                    </a:p>
                  </a:txBody>
                  <a:tcPr marL="32137" marR="32137" marT="0" marB="0"/>
                </a:tc>
                <a:extLst>
                  <a:ext uri="{0D108BD9-81ED-4DB2-BD59-A6C34878D82A}">
                    <a16:rowId xmlns:a16="http://schemas.microsoft.com/office/drawing/2014/main" val="1290091657"/>
                  </a:ext>
                </a:extLst>
              </a:tr>
              <a:tr h="257099"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Longitudinal pulse profile?</a:t>
                      </a:r>
                    </a:p>
                  </a:txBody>
                  <a:tcPr marL="32137" marR="3213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Simple </a:t>
                      </a:r>
                      <a:r>
                        <a:rPr lang="fr-FR" sz="1100" dirty="0" err="1">
                          <a:effectLst/>
                        </a:rPr>
                        <a:t>Gaussian</a:t>
                      </a:r>
                      <a:r>
                        <a:rPr lang="fr-FR" sz="1100" dirty="0">
                          <a:effectLst/>
                        </a:rPr>
                        <a:t> possible? </a:t>
                      </a:r>
                    </a:p>
                  </a:txBody>
                  <a:tcPr marL="32137" marR="32137" marT="0" marB="0"/>
                </a:tc>
                <a:extLst>
                  <a:ext uri="{0D108BD9-81ED-4DB2-BD59-A6C34878D82A}">
                    <a16:rowId xmlns:a16="http://schemas.microsoft.com/office/drawing/2014/main" val="2785146356"/>
                  </a:ext>
                </a:extLst>
              </a:tr>
              <a:tr h="199113"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</a:p>
                  </a:txBody>
                  <a:tcPr marL="32137" marR="3213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 </a:t>
                      </a:r>
                    </a:p>
                  </a:txBody>
                  <a:tcPr marL="32137" marR="32137" marT="0" marB="0"/>
                </a:tc>
                <a:extLst>
                  <a:ext uri="{0D108BD9-81ED-4DB2-BD59-A6C34878D82A}">
                    <a16:rowId xmlns:a16="http://schemas.microsoft.com/office/drawing/2014/main" val="859666340"/>
                  </a:ext>
                </a:extLst>
              </a:tr>
              <a:tr h="257099">
                <a:tc gridSpan="2">
                  <a:txBody>
                    <a:bodyPr/>
                    <a:lstStyle/>
                    <a:p>
                      <a:r>
                        <a:rPr lang="fr-FR" sz="1100" b="1" dirty="0" err="1">
                          <a:effectLst/>
                        </a:rPr>
                        <a:t>Operational</a:t>
                      </a:r>
                      <a:r>
                        <a:rPr lang="fr-FR" sz="1100" b="1" dirty="0">
                          <a:effectLst/>
                        </a:rPr>
                        <a:t> </a:t>
                      </a:r>
                      <a:r>
                        <a:rPr lang="fr-FR" sz="1100" b="1" dirty="0" err="1">
                          <a:effectLst/>
                        </a:rPr>
                        <a:t>requirements</a:t>
                      </a:r>
                      <a:r>
                        <a:rPr lang="fr-FR" sz="1100" b="1" dirty="0">
                          <a:effectLst/>
                        </a:rPr>
                        <a:t>:</a:t>
                      </a:r>
                    </a:p>
                  </a:txBody>
                  <a:tcPr marL="32137" marR="32137" marT="0" marB="0"/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fr-FR" sz="1100" b="1" dirty="0">
                        <a:effectLst/>
                      </a:endParaRPr>
                    </a:p>
                  </a:txBody>
                  <a:tcPr marL="32137" marR="32137" marT="0" marB="0"/>
                </a:tc>
                <a:extLst>
                  <a:ext uri="{0D108BD9-81ED-4DB2-BD59-A6C34878D82A}">
                    <a16:rowId xmlns:a16="http://schemas.microsoft.com/office/drawing/2014/main" val="2145281241"/>
                  </a:ext>
                </a:extLst>
              </a:tr>
              <a:tr h="514199"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Stability</a:t>
                      </a:r>
                    </a:p>
                  </a:txBody>
                  <a:tcPr marL="32137" marR="3213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High </a:t>
                      </a:r>
                      <a:r>
                        <a:rPr lang="fr-FR" sz="1100" dirty="0" err="1">
                          <a:effectLst/>
                        </a:rPr>
                        <a:t>reliability</a:t>
                      </a:r>
                      <a:r>
                        <a:rPr lang="fr-FR" sz="1100" dirty="0">
                          <a:effectLst/>
                        </a:rPr>
                        <a:t> and as </a:t>
                      </a:r>
                      <a:r>
                        <a:rPr lang="fr-FR" sz="1100" dirty="0" err="1">
                          <a:effectLst/>
                        </a:rPr>
                        <a:t>much</a:t>
                      </a:r>
                      <a:r>
                        <a:rPr lang="fr-FR" sz="1100" dirty="0">
                          <a:effectLst/>
                        </a:rPr>
                        <a:t> as possible maintenance free</a:t>
                      </a:r>
                    </a:p>
                  </a:txBody>
                  <a:tcPr marL="32137" marR="32137" marT="0" marB="0"/>
                </a:tc>
                <a:extLst>
                  <a:ext uri="{0D108BD9-81ED-4DB2-BD59-A6C34878D82A}">
                    <a16:rowId xmlns:a16="http://schemas.microsoft.com/office/drawing/2014/main" val="2003604875"/>
                  </a:ext>
                </a:extLst>
              </a:tr>
              <a:tr h="128550"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Phase locking to RF</a:t>
                      </a:r>
                    </a:p>
                  </a:txBody>
                  <a:tcPr marL="32137" marR="3213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 </a:t>
                      </a:r>
                    </a:p>
                  </a:txBody>
                  <a:tcPr marL="32137" marR="32137" marT="0" marB="0"/>
                </a:tc>
                <a:extLst>
                  <a:ext uri="{0D108BD9-81ED-4DB2-BD59-A6C34878D82A}">
                    <a16:rowId xmlns:a16="http://schemas.microsoft.com/office/drawing/2014/main" val="2004804362"/>
                  </a:ext>
                </a:extLst>
              </a:tr>
            </a:tbl>
          </a:graphicData>
        </a:graphic>
      </p:graphicFrame>
      <p:sp>
        <p:nvSpPr>
          <p:cNvPr id="8" name="Rectangle 1">
            <a:extLst>
              <a:ext uri="{FF2B5EF4-FFF2-40B4-BE49-F238E27FC236}">
                <a16:creationId xmlns:a16="http://schemas.microsoft.com/office/drawing/2014/main" id="{9A02494A-1F42-1F43-9294-A74786597F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9508" y="397733"/>
            <a:ext cx="2350086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fr-FR" altLang="fr-F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F840D01-B758-FA41-A751-12C3D7A786DD}"/>
              </a:ext>
            </a:extLst>
          </p:cNvPr>
          <p:cNvSpPr txBox="1"/>
          <p:nvPr/>
        </p:nvSpPr>
        <p:spPr>
          <a:xfrm>
            <a:off x="10704512" y="130604"/>
            <a:ext cx="992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F.Ewald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BD33B41-E7BC-834B-9757-6F9DEBD00013}"/>
              </a:ext>
            </a:extLst>
          </p:cNvPr>
          <p:cNvSpPr txBox="1"/>
          <p:nvPr/>
        </p:nvSpPr>
        <p:spPr>
          <a:xfrm>
            <a:off x="7464152" y="1044064"/>
            <a:ext cx="38164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Initial set of Laser parameter</a:t>
            </a:r>
          </a:p>
          <a:p>
            <a:r>
              <a:rPr lang="en-US" dirty="0"/>
              <a:t>In contact with experts and will review with INFN experts</a:t>
            </a:r>
          </a:p>
        </p:txBody>
      </p:sp>
    </p:spTree>
    <p:extLst>
      <p:ext uri="{BB962C8B-B14F-4D97-AF65-F5344CB8AC3E}">
        <p14:creationId xmlns:p14="http://schemas.microsoft.com/office/powerpoint/2010/main" val="23973256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A844B2-5938-E44A-9148-A4BF18E469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WP04 Mechanical Engineering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ED15D2-A4A0-1847-8485-E0350B5B9BD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/>
              <a:t>Page </a:t>
            </a:r>
            <a:fld id="{733122C9-A0B9-462F-8757-0847AD287B63}" type="slidenum">
              <a:rPr lang="fr-FR" smtClean="0"/>
              <a:pPr/>
              <a:t>5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DACCC2-F4A0-DB4A-9F7B-22E495B78CB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l COLD update l 16th May 2025 l COLD project team</a:t>
            </a:r>
            <a:endParaRPr lang="fr-FR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0358895-BC2A-4148-A5E2-6A07008BCD5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6" t="9923" r="23989"/>
          <a:stretch/>
        </p:blipFill>
        <p:spPr>
          <a:xfrm>
            <a:off x="3647728" y="836712"/>
            <a:ext cx="8304272" cy="572820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5D3DB82-EF00-ED41-8C1D-33416F623976}"/>
              </a:ext>
            </a:extLst>
          </p:cNvPr>
          <p:cNvSpPr txBox="1"/>
          <p:nvPr/>
        </p:nvSpPr>
        <p:spPr>
          <a:xfrm>
            <a:off x="695400" y="1412776"/>
            <a:ext cx="26642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Project request submitted with the help of </a:t>
            </a:r>
            <a:r>
              <a:rPr lang="en-US" dirty="0" err="1"/>
              <a:t>V.Scibetta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68768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EE5A62-EC3A-B74C-8B37-B091DA5A4D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WP 11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B725AE-B3BC-724A-B780-C65C5EEBC3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Andrea Latina (CERN) provided software. </a:t>
            </a:r>
          </a:p>
          <a:p>
            <a:r>
              <a:rPr lang="en-US" dirty="0"/>
              <a:t>Meeting with Frascati 19</a:t>
            </a:r>
            <a:r>
              <a:rPr lang="en-US" baseline="30000" dirty="0"/>
              <a:t>th</a:t>
            </a:r>
            <a:r>
              <a:rPr lang="en-US" dirty="0"/>
              <a:t> May</a:t>
            </a:r>
          </a:p>
          <a:p>
            <a:endParaRPr lang="en-US" dirty="0"/>
          </a:p>
          <a:p>
            <a:r>
              <a:rPr lang="en-US" dirty="0"/>
              <a:t>Objectives:  Simulate space charge dominated </a:t>
            </a:r>
            <a:r>
              <a:rPr lang="en-US" dirty="0" err="1"/>
              <a:t>linac</a:t>
            </a:r>
            <a:r>
              <a:rPr lang="en-US" dirty="0"/>
              <a:t> section 0-200MeV (COLD)</a:t>
            </a:r>
          </a:p>
          <a:p>
            <a:r>
              <a:rPr lang="en-US" dirty="0"/>
              <a:t>1. S-band gun - diagnostics, drifts, valves - 2x C-band accelerating structures</a:t>
            </a:r>
          </a:p>
          <a:p>
            <a:r>
              <a:rPr lang="en-US" dirty="0"/>
              <a:t>2. S-band gun - diagnostics, drifts, valves - 4x C-band accelerating structures</a:t>
            </a:r>
          </a:p>
          <a:p>
            <a:endParaRPr lang="en-US" dirty="0"/>
          </a:p>
          <a:p>
            <a:r>
              <a:rPr lang="en-US" dirty="0"/>
              <a:t>Tune injector parameters for high charge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A8C6FF-323E-E541-9A8B-547E3E1DB6A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/>
              <a:t>Page </a:t>
            </a:r>
            <a:fld id="{733122C9-A0B9-462F-8757-0847AD287B63}" type="slidenum">
              <a:rPr lang="fr-FR" smtClean="0"/>
              <a:pPr/>
              <a:t>6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107262-FCD5-514C-BF65-52B2E2D358E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l COLD update l 16th May 2025 l COLD project team</a:t>
            </a:r>
            <a:endParaRPr lang="fr-FR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5F2E402-E72E-2F44-9674-D7714A72DEE5}"/>
              </a:ext>
            </a:extLst>
          </p:cNvPr>
          <p:cNvSpPr txBox="1"/>
          <p:nvPr/>
        </p:nvSpPr>
        <p:spPr>
          <a:xfrm>
            <a:off x="6456040" y="5445224"/>
            <a:ext cx="43739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Work constantly delayed by other issues.</a:t>
            </a:r>
          </a:p>
        </p:txBody>
      </p:sp>
    </p:spTree>
    <p:extLst>
      <p:ext uri="{BB962C8B-B14F-4D97-AF65-F5344CB8AC3E}">
        <p14:creationId xmlns:p14="http://schemas.microsoft.com/office/powerpoint/2010/main" val="39404052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66795989-D9CB-3C42-9CAA-6EE3B57A58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DRAWINGS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9C5A139A-91B9-3E46-88AA-48E804AA31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8451" y="853531"/>
            <a:ext cx="6461040" cy="5399088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E71852-6BC5-154E-AA22-8DC3D02B7AE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/>
              <a:t>Page </a:t>
            </a:r>
            <a:fld id="{733122C9-A0B9-462F-8757-0847AD287B63}" type="slidenum">
              <a:rPr lang="fr-FR" smtClean="0"/>
              <a:pPr/>
              <a:t>7</a:t>
            </a:fld>
            <a:endParaRPr lang="fr-FR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D91757-4362-A44B-AF28-CD9B684DAA0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l COLD update l 12th May 2025 l S.Liuzzo et al.</a:t>
            </a:r>
            <a:endParaRPr lang="fr-FR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7AA1F5E-045D-874A-8AD0-9DC607D6DBE8}"/>
              </a:ext>
            </a:extLst>
          </p:cNvPr>
          <p:cNvSpPr txBox="1"/>
          <p:nvPr/>
        </p:nvSpPr>
        <p:spPr>
          <a:xfrm>
            <a:off x="8472264" y="5733256"/>
            <a:ext cx="26554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INFN-LNF SPARC GUN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38778EB-9EA1-E542-B60A-2EABDC5189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23392" y="853531"/>
            <a:ext cx="4261170" cy="551445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63EC510-33AE-E847-BEE6-25BA02BC6926}"/>
              </a:ext>
            </a:extLst>
          </p:cNvPr>
          <p:cNvSpPr txBox="1"/>
          <p:nvPr/>
        </p:nvSpPr>
        <p:spPr>
          <a:xfrm>
            <a:off x="-95313" y="5972074"/>
            <a:ext cx="5553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C-band waveguides from SLAC nitrogen coffin stand</a:t>
            </a:r>
          </a:p>
        </p:txBody>
      </p:sp>
    </p:spTree>
    <p:extLst>
      <p:ext uri="{BB962C8B-B14F-4D97-AF65-F5344CB8AC3E}">
        <p14:creationId xmlns:p14="http://schemas.microsoft.com/office/powerpoint/2010/main" val="24676797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7A12B9-54EB-464B-9DD7-7C99BEE8A9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Meeting 5</a:t>
            </a:r>
            <a:r>
              <a:rPr lang="en-US" baseline="30000" dirty="0"/>
              <a:t>th</a:t>
            </a:r>
            <a:r>
              <a:rPr lang="en-US" dirty="0"/>
              <a:t> May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9DF6FD-4C54-A94C-8139-463451E38A4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/>
              <a:t>Page </a:t>
            </a:r>
            <a:fld id="{733122C9-A0B9-462F-8757-0847AD287B63}" type="slidenum">
              <a:rPr lang="fr-FR" smtClean="0"/>
              <a:pPr/>
              <a:t>8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301C98-B580-FC41-B75F-E92F7F12CEB0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l COLD update l 12th May 2025 l S.Liuzzo et al.</a:t>
            </a:r>
            <a:endParaRPr lang="fr-FR" dirty="0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ED117B9C-E0ED-D644-A16F-F5E21ADD27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3216" y="822532"/>
            <a:ext cx="7198784" cy="5399088"/>
          </a:xfr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265BFDA-6E70-3446-9EF3-6C300BE7D2F8}"/>
              </a:ext>
            </a:extLst>
          </p:cNvPr>
          <p:cNvSpPr txBox="1"/>
          <p:nvPr/>
        </p:nvSpPr>
        <p:spPr>
          <a:xfrm>
            <a:off x="9984432" y="2564904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inside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FDBE0D5-CC96-8148-BE95-2A74A8ED76A2}"/>
              </a:ext>
            </a:extLst>
          </p:cNvPr>
          <p:cNvSpPr txBox="1"/>
          <p:nvPr/>
        </p:nvSpPr>
        <p:spPr>
          <a:xfrm>
            <a:off x="6888088" y="3152744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outside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2AB2D48-57B0-4B45-9E5B-45955CE601A7}"/>
              </a:ext>
            </a:extLst>
          </p:cNvPr>
          <p:cNvSpPr txBox="1"/>
          <p:nvPr/>
        </p:nvSpPr>
        <p:spPr>
          <a:xfrm>
            <a:off x="239350" y="706815"/>
            <a:ext cx="4848537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quarter cryomodule at SLAC</a:t>
            </a:r>
          </a:p>
          <a:p>
            <a:r>
              <a:rPr lang="en-US" dirty="0"/>
              <a:t>good crane for loading it. </a:t>
            </a:r>
          </a:p>
          <a:p>
            <a:endParaRPr lang="en-US" dirty="0"/>
          </a:p>
          <a:p>
            <a:r>
              <a:rPr lang="en-US" dirty="0"/>
              <a:t>insertion of inner </a:t>
            </a:r>
            <a:r>
              <a:rPr lang="en-US" dirty="0" err="1"/>
              <a:t>vassel</a:t>
            </a:r>
            <a:r>
              <a:rPr lang="en-US" dirty="0"/>
              <a:t> in the </a:t>
            </a:r>
            <a:r>
              <a:rPr lang="en-US" dirty="0" err="1"/>
              <a:t>outher</a:t>
            </a:r>
            <a:r>
              <a:rPr lang="en-US" dirty="0"/>
              <a:t> the most tricky. </a:t>
            </a:r>
          </a:p>
          <a:p>
            <a:endParaRPr lang="en-US" dirty="0"/>
          </a:p>
          <a:p>
            <a:r>
              <a:rPr lang="en-US" dirty="0"/>
              <a:t>design to load and remove the raft in the structure</a:t>
            </a:r>
          </a:p>
          <a:p>
            <a:endParaRPr lang="en-US" dirty="0"/>
          </a:p>
          <a:p>
            <a:r>
              <a:rPr lang="en-US" dirty="0"/>
              <a:t>raft design, movers to avoid interference, cryogenic feeds to avoid </a:t>
            </a:r>
            <a:r>
              <a:rPr lang="en-US" dirty="0" err="1"/>
              <a:t>interefernce</a:t>
            </a:r>
            <a:r>
              <a:rPr lang="en-US" dirty="0"/>
              <a:t> to cryostat.</a:t>
            </a:r>
          </a:p>
          <a:p>
            <a:endParaRPr lang="en-US" dirty="0"/>
          </a:p>
          <a:p>
            <a:r>
              <a:rPr lang="en-US" dirty="0"/>
              <a:t>Individual regulation of cryostat or common feed to be decided for full </a:t>
            </a:r>
            <a:r>
              <a:rPr lang="en-US" dirty="0" err="1"/>
              <a:t>linac</a:t>
            </a:r>
            <a:r>
              <a:rPr lang="en-US" dirty="0"/>
              <a:t>. </a:t>
            </a:r>
          </a:p>
          <a:p>
            <a:r>
              <a:rPr lang="en-US" dirty="0"/>
              <a:t>how to insert and remove raft from cryostat is an important detail.</a:t>
            </a:r>
          </a:p>
          <a:p>
            <a:endParaRPr lang="en-US" dirty="0"/>
          </a:p>
          <a:p>
            <a:r>
              <a:rPr lang="en-US" dirty="0"/>
              <a:t>RF feeds to be designed, </a:t>
            </a:r>
            <a:r>
              <a:rPr lang="en-US" dirty="0" err="1"/>
              <a:t>thorugh</a:t>
            </a:r>
            <a:r>
              <a:rPr lang="en-US" dirty="0"/>
              <a:t> a flange that is sealed. layout for diagnostic on cryomodule not fully clear.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00E36D3-C7AF-0644-BFCB-14E935FCDF76}"/>
              </a:ext>
            </a:extLst>
          </p:cNvPr>
          <p:cNvSpPr txBox="1"/>
          <p:nvPr/>
        </p:nvSpPr>
        <p:spPr>
          <a:xfrm>
            <a:off x="8827978" y="1066162"/>
            <a:ext cx="313002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Next MEETING 13</a:t>
            </a:r>
            <a:r>
              <a:rPr lang="en-US" baseline="30000" dirty="0"/>
              <a:t>th</a:t>
            </a:r>
            <a:r>
              <a:rPr lang="en-US" dirty="0"/>
              <a:t> June:</a:t>
            </a:r>
          </a:p>
          <a:p>
            <a:r>
              <a:rPr lang="en-US" dirty="0"/>
              <a:t>SLAC will present </a:t>
            </a:r>
          </a:p>
          <a:p>
            <a:r>
              <a:rPr lang="en-US" dirty="0"/>
              <a:t>RAFT design and installation</a:t>
            </a:r>
          </a:p>
          <a:p>
            <a:r>
              <a:rPr lang="en-US" dirty="0"/>
              <a:t>(MEG + ALGE will attend)</a:t>
            </a:r>
          </a:p>
        </p:txBody>
      </p:sp>
    </p:spTree>
    <p:extLst>
      <p:ext uri="{BB962C8B-B14F-4D97-AF65-F5344CB8AC3E}">
        <p14:creationId xmlns:p14="http://schemas.microsoft.com/office/powerpoint/2010/main" val="28931039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14952F-8E81-DC4B-997C-6FC57D18BF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SLAC report on C3 activity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DE7D62-BD16-1745-8B7F-AFDA9CBFA9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0251" y="764704"/>
            <a:ext cx="5701813" cy="5400000"/>
          </a:xfrm>
        </p:spPr>
        <p:txBody>
          <a:bodyPr/>
          <a:lstStyle/>
          <a:p>
            <a:r>
              <a:rPr lang="en-US" dirty="0"/>
              <a:t>right quality of copper needed. ordered and on site. working model to minimize collection of gas, manifolds on top and bottom. More rounds of review. In the next </a:t>
            </a:r>
            <a:r>
              <a:rPr lang="en-US" dirty="0" err="1"/>
              <a:t>strucutres</a:t>
            </a:r>
            <a:r>
              <a:rPr lang="en-US" dirty="0"/>
              <a:t> need very good alignment and flatness of flat surfaces inner referenced to outer. </a:t>
            </a:r>
          </a:p>
          <a:p>
            <a:r>
              <a:rPr lang="en-US" dirty="0"/>
              <a:t>High quality fixture holds the structure in place. </a:t>
            </a:r>
          </a:p>
          <a:p>
            <a:endParaRPr lang="en-US" dirty="0"/>
          </a:p>
          <a:p>
            <a:r>
              <a:rPr lang="en-US" dirty="0"/>
              <a:t>NIKHEF colleagues, going to SLAC in June. resonant approach to alignment. small laser source with no lens. projected into a mask and the diffraction is projected in bare CCD, no lenses. software to reconstruct point source/mask and </a:t>
            </a:r>
            <a:r>
              <a:rPr lang="en-US" dirty="0" err="1"/>
              <a:t>ccd</a:t>
            </a:r>
            <a:r>
              <a:rPr lang="en-US" dirty="0"/>
              <a:t>. can be used for long or short range alignment. nm scale fluctuations. only </a:t>
            </a:r>
            <a:r>
              <a:rPr lang="en-US" dirty="0" err="1"/>
              <a:t>ccd</a:t>
            </a:r>
            <a:r>
              <a:rPr lang="en-US" dirty="0"/>
              <a:t> is complicated in </a:t>
            </a:r>
            <a:r>
              <a:rPr lang="en-US" dirty="0" err="1"/>
              <a:t>cryoenvironemnt</a:t>
            </a:r>
            <a:r>
              <a:rPr lang="en-US" dirty="0"/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AE0E2F-B049-AF45-982E-A00D4AB58BC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/>
              <a:t>Page </a:t>
            </a:r>
            <a:fld id="{733122C9-A0B9-462F-8757-0847AD287B63}" type="slidenum">
              <a:rPr lang="fr-FR" smtClean="0"/>
              <a:pPr/>
              <a:t>9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25675C-17AE-7045-B5C6-CDB399914C0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l COLD update l 12th May 2025 l S.Liuzzo et al.</a:t>
            </a:r>
            <a:endParaRPr lang="fr-FR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EDA55C2-DC7B-1541-B458-BB9286A3DC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6473" y="1340768"/>
            <a:ext cx="5095527" cy="368970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637C886-DC53-3E4F-B862-759AB5E47CA2}"/>
              </a:ext>
            </a:extLst>
          </p:cNvPr>
          <p:cNvSpPr txBox="1"/>
          <p:nvPr/>
        </p:nvSpPr>
        <p:spPr>
          <a:xfrm>
            <a:off x="6856473" y="1368952"/>
            <a:ext cx="2339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E.Nanni</a:t>
            </a:r>
            <a:r>
              <a:rPr lang="en-US" dirty="0"/>
              <a:t> presentation</a:t>
            </a:r>
          </a:p>
        </p:txBody>
      </p:sp>
    </p:spTree>
    <p:extLst>
      <p:ext uri="{BB962C8B-B14F-4D97-AF65-F5344CB8AC3E}">
        <p14:creationId xmlns:p14="http://schemas.microsoft.com/office/powerpoint/2010/main" val="3741621808"/>
      </p:ext>
    </p:extLst>
  </p:cSld>
  <p:clrMapOvr>
    <a:masterClrMapping/>
  </p:clrMapOvr>
</p:sld>
</file>

<file path=ppt/theme/theme1.xml><?xml version="1.0" encoding="utf-8"?>
<a:theme xmlns:a="http://schemas.openxmlformats.org/drawingml/2006/main" name="ESRF-default">
  <a:themeElements>
    <a:clrScheme name="ESRF-LightBlue">
      <a:dk1>
        <a:sysClr val="windowText" lastClr="000000"/>
      </a:dk1>
      <a:lt1>
        <a:sysClr val="window" lastClr="FFFFFF"/>
      </a:lt1>
      <a:dk2>
        <a:srgbClr val="132577"/>
      </a:dk2>
      <a:lt2>
        <a:srgbClr val="51A026"/>
      </a:lt2>
      <a:accent1>
        <a:srgbClr val="132577"/>
      </a:accent1>
      <a:accent2>
        <a:srgbClr val="ED7703"/>
      </a:accent2>
      <a:accent3>
        <a:srgbClr val="F4A300"/>
      </a:accent3>
      <a:accent4>
        <a:srgbClr val="FFDD00"/>
      </a:accent4>
      <a:accent5>
        <a:srgbClr val="AF007C"/>
      </a:accent5>
      <a:accent6>
        <a:srgbClr val="0098D4"/>
      </a:accent6>
      <a:hlink>
        <a:srgbClr val="000000"/>
      </a:hlink>
      <a:folHlink>
        <a:srgbClr val="000000"/>
      </a:folHlink>
    </a:clrScheme>
    <a:fontScheme name="Solocal_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Large" id="{B15BCB97-A8FD-D541-8A4F-8B7C02A4B762}" vid="{1D0DB679-6EAB-7647-A91B-77781071ADD7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ESRF-default</Template>
  <TotalTime>336</TotalTime>
  <Words>1322</Words>
  <Application>Microsoft Macintosh PowerPoint</Application>
  <PresentationFormat>Widescreen</PresentationFormat>
  <Paragraphs>183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ITCOfficinaSans LT Book</vt:lpstr>
      <vt:lpstr>Wingdings</vt:lpstr>
      <vt:lpstr>ESRF-default</vt:lpstr>
      <vt:lpstr>PowerPoint Presentation</vt:lpstr>
      <vt:lpstr>WP tasks update</vt:lpstr>
      <vt:lpstr>WP01 RF</vt:lpstr>
      <vt:lpstr>WP02 Diagnostics</vt:lpstr>
      <vt:lpstr>WP04 Mechanical Engineering</vt:lpstr>
      <vt:lpstr>WP 11 </vt:lpstr>
      <vt:lpstr>DRAWINGS</vt:lpstr>
      <vt:lpstr>Meeting 5th May</vt:lpstr>
      <vt:lpstr>SLAC report on C3 activity</vt:lpstr>
      <vt:lpstr>MoU</vt:lpstr>
      <vt:lpstr>Financial profile and project codes</vt:lpstr>
      <vt:lpstr>Ifast2 activity proposal submitted</vt:lpstr>
      <vt:lpstr>COLD confluence page</vt:lpstr>
      <vt:lpstr>COLd project phases</vt:lpstr>
      <vt:lpstr>Ipac 2025 paper</vt:lpstr>
      <vt:lpstr>Next meetings/deadlines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Simone Liuzzo</dc:creator>
  <cp:lastModifiedBy>Simone Liuzzo</cp:lastModifiedBy>
  <cp:revision>22</cp:revision>
  <dcterms:created xsi:type="dcterms:W3CDTF">2025-05-16T05:52:56Z</dcterms:created>
  <dcterms:modified xsi:type="dcterms:W3CDTF">2025-05-16T11:51:49Z</dcterms:modified>
</cp:coreProperties>
</file>