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7" r:id="rId3"/>
    <p:sldId id="271" r:id="rId4"/>
    <p:sldId id="296" r:id="rId5"/>
    <p:sldId id="272" r:id="rId6"/>
    <p:sldId id="282" r:id="rId7"/>
    <p:sldId id="283" r:id="rId8"/>
    <p:sldId id="290" r:id="rId9"/>
    <p:sldId id="291" r:id="rId10"/>
    <p:sldId id="292" r:id="rId11"/>
    <p:sldId id="256" r:id="rId12"/>
    <p:sldId id="293" r:id="rId13"/>
    <p:sldId id="28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51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6F2A9E-6EEF-44C6-A86C-4D4F046D7D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62EBE-AA8C-4CC9-8820-987CF6B0C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9C087-30A8-4803-950F-FC96E4F63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852419-14E9-45BE-BBB9-A81452C80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F5C2A-F006-4F13-9650-15EF417F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9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AAFBB-05F0-42D0-8160-2EF750545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2D6EA-BC8D-4A05-956B-B34406B4F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8FF40-59E3-45AC-9155-DB875E963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CE432-B723-411A-886E-4FB689E27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90134-5069-4708-9754-6A53A37F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629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D46C8D-F44F-4525-9438-D3261630C9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CDB678-7C62-4DBC-9E26-DA94248493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A13B21-2A64-4168-875E-BE6B7C7E9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38E874-F173-4986-BE87-603B2663C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1CB662-5F79-4D51-99FA-DDB76BD4F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812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8A92B-6325-4403-8BAF-3C65F2C4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A5D317-848C-4BDD-BDAE-2039BDC66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C7B8BC-E2D3-4B98-ABF2-27FAD8EBD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D086FF-6EFF-4F29-A32E-D0EF0A0D1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1BE75-4576-4039-BDE6-86BF39B97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11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17BD0-6BD9-4D10-A879-DDD8DC4DF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E03595-1A23-4D03-8143-C4677F224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2FAE0-1C18-4D35-ACE2-12C750162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37F23-7A98-4C1F-BC1C-48559E37B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7732EB-79D8-4AE0-9D18-A36DC010D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80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E8C8F-1D4A-4B91-B827-C379BE7D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31DD5F-4BC6-4182-9E25-33CDFAD08F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10B94C-C334-4DBC-BD0C-2CB7E633D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C8AC48-0C09-4D32-AD83-C9DED653E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D64BAB-5683-4DCC-8394-A4979D185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5CDE4-81E6-43AE-BECB-81073480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6450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F44B-62CC-4A34-A11F-B5A5184CB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157DC5-A6F2-473E-8F3D-24AB8E523B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E30300-64C0-49BE-AF71-A845701094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494032-0CF4-4FC7-BDCF-54E0710F7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911D3-4ADD-4192-84E1-2E2D474030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02EDF8-AD7F-487C-ACFC-FE750B6DF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0C1E91-AD0A-4BEB-ABA2-A32CCDB50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2EE7BC-7786-461E-B17C-829471D09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881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8F0B1-6A17-436F-BA09-0AEE61EB7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26542D-6D88-40E5-B690-3381465F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3327D6-E025-49C3-9B17-BD6A10CC5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3509B-E5EE-4EE8-B960-2FE9CD11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73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AEF7C7-ECD3-4499-A314-9C69C84E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5C93C2-B7E8-4FC4-9C75-3E17818E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6799E-4A98-4C41-A77A-D761DF1A0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52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A5362-365B-414D-8A50-359365580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E3391-51E0-4018-A246-8BBC07199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BFA9E-2D7C-4A61-B2F7-FE8FF9374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DF4241-CB19-4999-9DDD-6E5EDDC0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1DE785-0A01-4117-A3D2-425D1E613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A7D9C4-894F-4E43-B318-C49B9237C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093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501F3-4F15-420C-8A45-9678F8622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FD6E34-B1CC-40A9-B6FC-60E60632F8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3EA010-D077-4A71-88B8-93070E99F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B5560A-B356-477B-B000-3F9892FD4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E4984-36EE-49FF-BD6B-428A85D9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ED09-A1AE-44C0-9701-5579CA12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132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A520E2-778B-471C-B187-A83D19E3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CFD169-8672-4C80-909C-30B0A244B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760F1E-4F39-43C0-8022-FDCB97792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E42D-EFE0-4BF3-8F80-F422EC469E9B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F0F8C-3BA3-4341-910B-4E76E7C7C0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BF8D15-DDD7-446F-A93B-A90E0934B3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337FD-DAC8-4D45-A071-23C8AA28B2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489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DCF3-D985-4566-8879-800C42927F2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COLD Meeting: RF Activity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07F76-EC38-452E-AF36-BD3BCB0FC99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A. </a:t>
            </a:r>
            <a:r>
              <a:rPr lang="en-GB" dirty="0" err="1"/>
              <a:t>D’Elia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98847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le 323">
            <a:extLst>
              <a:ext uri="{FF2B5EF4-FFF2-40B4-BE49-F238E27FC236}">
                <a16:creationId xmlns:a16="http://schemas.microsoft.com/office/drawing/2014/main" id="{6B08C237-3504-4457-86CE-ABC9090DA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457"/>
            <a:ext cx="10515600" cy="1325563"/>
          </a:xfrm>
        </p:spPr>
        <p:txBody>
          <a:bodyPr/>
          <a:lstStyle/>
          <a:p>
            <a:r>
              <a:rPr lang="en-GB" dirty="0"/>
              <a:t>C-Band Section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7C93E8-CEF4-4238-9EC7-7F4AC71F01C1}"/>
              </a:ext>
            </a:extLst>
          </p:cNvPr>
          <p:cNvSpPr txBox="1"/>
          <p:nvPr/>
        </p:nvSpPr>
        <p:spPr>
          <a:xfrm>
            <a:off x="6096000" y="428178"/>
            <a:ext cx="57893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Outcome from last </a:t>
            </a:r>
            <a:r>
              <a:rPr lang="en-GB" sz="1600" b="1" dirty="0"/>
              <a:t>Injectors upgrade: New </a:t>
            </a:r>
            <a:r>
              <a:rPr lang="en-GB" sz="1600" b="1" dirty="0" err="1"/>
              <a:t>Linac</a:t>
            </a:r>
            <a:r>
              <a:rPr lang="en-GB" sz="1600" b="1" dirty="0"/>
              <a:t> Meeting</a:t>
            </a:r>
            <a:r>
              <a:rPr lang="en-GB" sz="1600" dirty="0"/>
              <a:t> (5</a:t>
            </a:r>
            <a:r>
              <a:rPr lang="en-GB" sz="1600" baseline="30000" dirty="0"/>
              <a:t>th</a:t>
            </a:r>
            <a:r>
              <a:rPr lang="en-GB" sz="1600" dirty="0"/>
              <a:t> May 2025):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No issues to use a 50MW/4</a:t>
            </a:r>
            <a:r>
              <a:rPr lang="en-GB" sz="1600" dirty="0">
                <a:sym typeface="Symbol" panose="05050102010706020507" pitchFamily="18" charset="2"/>
              </a:rPr>
              <a:t>s for COLD </a:t>
            </a:r>
            <a:r>
              <a:rPr lang="en-GB" sz="1600" dirty="0"/>
              <a:t>(PSI+SLAC+SCANDINOVA);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Better replacing RF windows with vacuum valves (SLAC);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Preliminary spec for RF loads correct: for COLD we calculate 50MW Max reflected power from the 2 structures </a:t>
            </a:r>
            <a:r>
              <a:rPr lang="en-GB" sz="1600" dirty="0">
                <a:sym typeface="Wingdings" panose="05000000000000000000" pitchFamily="2" charset="2"/>
              </a:rPr>
              <a:t> 2 identical RF loads for SAT and Ref. </a:t>
            </a:r>
            <a:r>
              <a:rPr lang="en-GB" sz="1600" dirty="0"/>
              <a:t>Power (50MW+10% Margin) (PSI);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PSI has C-Band switches and can suggest a Company which can provide for;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To be addressed in the near future: what about temperature stability if “everything” outside the tunnel? (PSI+SLAC)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dirty="0"/>
              <a:t>Outcome from last </a:t>
            </a:r>
            <a:r>
              <a:rPr lang="en-GB" sz="1600" b="1" dirty="0"/>
              <a:t>Meeting with SCANDINOVA </a:t>
            </a:r>
            <a:r>
              <a:rPr lang="en-GB" sz="1600" dirty="0"/>
              <a:t>(15</a:t>
            </a:r>
            <a:r>
              <a:rPr lang="en-GB" sz="1600" baseline="30000" dirty="0"/>
              <a:t>th</a:t>
            </a:r>
            <a:r>
              <a:rPr lang="en-GB" sz="1600" dirty="0"/>
              <a:t> May 2025):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They can provide for integrated directional coupler in the klystron and reflected power interlock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What about the required flatness for the full </a:t>
            </a:r>
            <a:r>
              <a:rPr lang="en-GB" sz="1600" dirty="0"/>
              <a:t>4</a:t>
            </a:r>
            <a:r>
              <a:rPr lang="en-GB" sz="1600" dirty="0">
                <a:sym typeface="Symbol" panose="05050102010706020507" pitchFamily="18" charset="2"/>
              </a:rPr>
              <a:t>s pulse? They can provide +/-1.5%. However using a pulse compressor this should not be a problem. Of course tbc.</a:t>
            </a:r>
            <a:endParaRPr lang="en-GB" sz="1600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They may provide for material for SAT if necessary;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They can offer guarantee extension of 1 year for ~5% on the final price;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ym typeface="Wingdings" panose="05000000000000000000" pitchFamily="2" charset="2"/>
              </a:rPr>
              <a:t>They can help with LLRF (can suggest dedicated Companies/Institutes) if necessary.</a:t>
            </a:r>
            <a:endParaRPr lang="en-GB" sz="1600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FC1DE1A-5BB8-4EB6-B5A1-DA8013AA3414}"/>
              </a:ext>
            </a:extLst>
          </p:cNvPr>
          <p:cNvGrpSpPr/>
          <p:nvPr/>
        </p:nvGrpSpPr>
        <p:grpSpPr>
          <a:xfrm>
            <a:off x="0" y="1143000"/>
            <a:ext cx="6113159" cy="5583116"/>
            <a:chOff x="0" y="1143000"/>
            <a:chExt cx="6113159" cy="558311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D49CA3-B40E-4907-9D78-B70D925F08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4922" r="3334"/>
            <a:stretch/>
          </p:blipFill>
          <p:spPr>
            <a:xfrm>
              <a:off x="0" y="1143000"/>
              <a:ext cx="6113159" cy="5583116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2E48EE1-D999-472C-8D75-917E80C87D23}"/>
                </a:ext>
              </a:extLst>
            </p:cNvPr>
            <p:cNvGrpSpPr/>
            <p:nvPr/>
          </p:nvGrpSpPr>
          <p:grpSpPr>
            <a:xfrm>
              <a:off x="3279581" y="1898023"/>
              <a:ext cx="375039" cy="258550"/>
              <a:chOff x="2179160" y="1906490"/>
              <a:chExt cx="375039" cy="258550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E65ECC87-BF4E-4F27-8B58-09C73144A9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285352" y="1906490"/>
                <a:ext cx="220370" cy="258550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920343ED-EEE0-4344-995A-3BBB69F5BB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79160" y="1999376"/>
                <a:ext cx="375039" cy="85801"/>
              </a:xfrm>
              <a:prstGeom prst="line">
                <a:avLst/>
              </a:prstGeom>
              <a:ln w="127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396351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3615C4-BF62-48FC-ACA6-F695BFAC8C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428739"/>
              </p:ext>
            </p:extLst>
          </p:nvPr>
        </p:nvGraphicFramePr>
        <p:xfrm>
          <a:off x="6407658" y="1513753"/>
          <a:ext cx="5353519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2742">
                  <a:extLst>
                    <a:ext uri="{9D8B030D-6E8A-4147-A177-3AD203B41FA5}">
                      <a16:colId xmlns:a16="http://schemas.microsoft.com/office/drawing/2014/main" val="2299348161"/>
                    </a:ext>
                  </a:extLst>
                </a:gridCol>
                <a:gridCol w="1362742">
                  <a:extLst>
                    <a:ext uri="{9D8B030D-6E8A-4147-A177-3AD203B41FA5}">
                      <a16:colId xmlns:a16="http://schemas.microsoft.com/office/drawing/2014/main" val="1508058325"/>
                    </a:ext>
                  </a:extLst>
                </a:gridCol>
                <a:gridCol w="684515">
                  <a:extLst>
                    <a:ext uri="{9D8B030D-6E8A-4147-A177-3AD203B41FA5}">
                      <a16:colId xmlns:a16="http://schemas.microsoft.com/office/drawing/2014/main" val="79112233"/>
                    </a:ext>
                  </a:extLst>
                </a:gridCol>
                <a:gridCol w="1943520">
                  <a:extLst>
                    <a:ext uri="{9D8B030D-6E8A-4147-A177-3AD203B41FA5}">
                      <a16:colId xmlns:a16="http://schemas.microsoft.com/office/drawing/2014/main" val="3063823103"/>
                    </a:ext>
                  </a:extLst>
                </a:gridCol>
              </a:tblGrid>
              <a:tr h="212204">
                <a:tc gridSpan="4"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C-Band: 5.712GHz – All Under Vacuum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85287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Spec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77215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Waveguides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71654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r>
                        <a:rPr lang="en-GB" sz="1600" b="1" dirty="0"/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MEGA, TSC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60MW peak, 4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38443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r>
                        <a:rPr lang="en-GB" sz="1600" b="1" dirty="0"/>
                        <a:t>Elbow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MEGA, TSC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60MW peak, 4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90840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r>
                        <a:rPr lang="en-GB" sz="1600" b="1" dirty="0"/>
                        <a:t>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NIHON KOSHUA (tbc with 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60MW peak, 4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43563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? (However same as 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60MW peak, 4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419538"/>
                  </a:ext>
                </a:extLst>
              </a:tr>
              <a:tr h="212204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Planar Hybrid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NIHON KOSHUA (tbc with PSI)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140MW (?) peak, 4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5771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Directional Couplers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TSC (probably), MEGA (?)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9747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1CFEC02-518B-45AB-A0D6-6476DB088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986386"/>
              </p:ext>
            </p:extLst>
          </p:nvPr>
        </p:nvGraphicFramePr>
        <p:xfrm>
          <a:off x="59267" y="1715389"/>
          <a:ext cx="6282266" cy="458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8978">
                  <a:extLst>
                    <a:ext uri="{9D8B030D-6E8A-4147-A177-3AD203B41FA5}">
                      <a16:colId xmlns:a16="http://schemas.microsoft.com/office/drawing/2014/main" val="2299348161"/>
                    </a:ext>
                  </a:extLst>
                </a:gridCol>
                <a:gridCol w="1949288">
                  <a:extLst>
                    <a:ext uri="{9D8B030D-6E8A-4147-A177-3AD203B41FA5}">
                      <a16:colId xmlns:a16="http://schemas.microsoft.com/office/drawing/2014/main" val="1508058325"/>
                    </a:ext>
                  </a:extLst>
                </a:gridCol>
                <a:gridCol w="679612">
                  <a:extLst>
                    <a:ext uri="{9D8B030D-6E8A-4147-A177-3AD203B41FA5}">
                      <a16:colId xmlns:a16="http://schemas.microsoft.com/office/drawing/2014/main" val="79112233"/>
                    </a:ext>
                  </a:extLst>
                </a:gridCol>
                <a:gridCol w="2114388">
                  <a:extLst>
                    <a:ext uri="{9D8B030D-6E8A-4147-A177-3AD203B41FA5}">
                      <a16:colId xmlns:a16="http://schemas.microsoft.com/office/drawing/2014/main" val="30638231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EU S-Band: 2.998GHz – All Under Vacuum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23421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/>
                        <a:t>Components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Company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Price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Spec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9777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Waveguides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027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Straight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MEGA, TSC, SPINNER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40MW peak, 4.5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8838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Elbow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MEGA, TSC, SPINNER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/>
                        <a:t>40MW peak, 4.5</a:t>
                      </a:r>
                      <a:r>
                        <a:rPr lang="en-GB" sz="1600" dirty="0">
                          <a:sym typeface="Symbol" panose="05050102010706020507" pitchFamily="18" charset="2"/>
                        </a:rPr>
                        <a:t>s, Rep. Rate=10Hz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41908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1" dirty="0"/>
                        <a:t>Switch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40MW peak, 4.5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s, Rep. Rate=10Hz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3843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Load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? (However same as INFN)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40MW peak, 4.5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s, Rep. Rate=10Hz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4108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Isolator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SPINNER? (However same as INFN)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40MW peak, 4.5</a:t>
                      </a:r>
                      <a:r>
                        <a:rPr kumimoji="0" lang="en-GB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  <a:sym typeface="Symbol" panose="05050102010706020507" pitchFamily="18" charset="2"/>
                        </a:rPr>
                        <a:t>s, Rep. Rate=10Hz</a:t>
                      </a:r>
                      <a:endParaRPr kumimoji="0" lang="en-GB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5577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rgbClr val="C00000"/>
                          </a:solidFill>
                        </a:rPr>
                        <a:t>Directional Couplers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MEGA, TSC, SPINNER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88974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E2B1BB6-F58C-478B-8030-D13A0864FE5B}"/>
              </a:ext>
            </a:extLst>
          </p:cNvPr>
          <p:cNvSpPr txBox="1"/>
          <p:nvPr/>
        </p:nvSpPr>
        <p:spPr>
          <a:xfrm>
            <a:off x="1280300" y="6356500"/>
            <a:ext cx="3348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TSC suggested DESY Type Flanges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872940-2A00-41D0-809C-4C6FAF212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315" y="27044"/>
            <a:ext cx="10515600" cy="854012"/>
          </a:xfrm>
        </p:spPr>
        <p:txBody>
          <a:bodyPr>
            <a:normAutofit/>
          </a:bodyPr>
          <a:lstStyle/>
          <a:p>
            <a:r>
              <a:rPr lang="en-GB" dirty="0"/>
              <a:t>Market survey: preliminary outcome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C7B871-7CFB-4464-8A9B-8B9E8E656AED}"/>
              </a:ext>
            </a:extLst>
          </p:cNvPr>
          <p:cNvSpPr txBox="1"/>
          <p:nvPr/>
        </p:nvSpPr>
        <p:spPr>
          <a:xfrm>
            <a:off x="580292" y="867422"/>
            <a:ext cx="9653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 contacted MEGA, TSC and SPINNER for a preliminary survey for rough estimation of the prices and, more important to identify who can provide for what. Here below the first outcome.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AF9747-B248-4D2A-B655-4F50179D90F0}"/>
              </a:ext>
            </a:extLst>
          </p:cNvPr>
          <p:cNvSpPr txBox="1"/>
          <p:nvPr/>
        </p:nvSpPr>
        <p:spPr>
          <a:xfrm>
            <a:off x="9332657" y="58544"/>
            <a:ext cx="2859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Last minute addition </a:t>
            </a:r>
            <a:r>
              <a:rPr lang="fr-FR" b="1" dirty="0" err="1">
                <a:solidFill>
                  <a:srgbClr val="FF0000"/>
                </a:solidFill>
              </a:rPr>
              <a:t>from</a:t>
            </a:r>
            <a:r>
              <a:rPr lang="fr-FR" b="1" dirty="0">
                <a:solidFill>
                  <a:srgbClr val="FF0000"/>
                </a:solidFill>
              </a:rPr>
              <a:t> Pawel: </a:t>
            </a:r>
            <a:r>
              <a:rPr lang="fr-FR" b="1" dirty="0" err="1">
                <a:solidFill>
                  <a:srgbClr val="FF0000"/>
                </a:solidFill>
              </a:rPr>
              <a:t>we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need</a:t>
            </a:r>
            <a:r>
              <a:rPr lang="fr-FR" b="1" dirty="0">
                <a:solidFill>
                  <a:srgbClr val="FF0000"/>
                </a:solidFill>
              </a:rPr>
              <a:t> to </a:t>
            </a:r>
            <a:r>
              <a:rPr lang="fr-FR" b="1" dirty="0" err="1">
                <a:solidFill>
                  <a:srgbClr val="FF0000"/>
                </a:solidFill>
              </a:rPr>
              <a:t>consider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also</a:t>
            </a:r>
            <a:r>
              <a:rPr lang="fr-FR" b="1" dirty="0">
                <a:solidFill>
                  <a:srgbClr val="FF0000"/>
                </a:solidFill>
              </a:rPr>
              <a:t> arc detector system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701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205">
            <a:extLst>
              <a:ext uri="{FF2B5EF4-FFF2-40B4-BE49-F238E27FC236}">
                <a16:creationId xmlns:a16="http://schemas.microsoft.com/office/drawing/2014/main" id="{FA8F02FD-F278-4321-86F9-7C34C47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51" y="-7945"/>
            <a:ext cx="10515600" cy="1013739"/>
          </a:xfrm>
        </p:spPr>
        <p:txBody>
          <a:bodyPr/>
          <a:lstStyle/>
          <a:p>
            <a:r>
              <a:rPr lang="en-GB" dirty="0"/>
              <a:t>Overall Layout 2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85CC189-6041-45C7-8B55-4E6B5E014A99}"/>
              </a:ext>
            </a:extLst>
          </p:cNvPr>
          <p:cNvGrpSpPr/>
          <p:nvPr/>
        </p:nvGrpSpPr>
        <p:grpSpPr>
          <a:xfrm>
            <a:off x="215479" y="206434"/>
            <a:ext cx="10659709" cy="6539271"/>
            <a:chOff x="215479" y="206434"/>
            <a:chExt cx="10659709" cy="6539271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A73034E-CDAD-448B-8F25-103DD2D79DE1}"/>
                </a:ext>
              </a:extLst>
            </p:cNvPr>
            <p:cNvSpPr txBox="1"/>
            <p:nvPr/>
          </p:nvSpPr>
          <p:spPr>
            <a:xfrm>
              <a:off x="3812641" y="3635108"/>
              <a:ext cx="249981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>
                  <a:solidFill>
                    <a:srgbClr val="C00000"/>
                  </a:solidFill>
                </a:rPr>
                <a:t>In case the planar Hybrid can’t manage BOC Peak Power output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034BF17-10E8-4D31-80E0-ECDB84E24D65}"/>
                </a:ext>
              </a:extLst>
            </p:cNvPr>
            <p:cNvGrpSpPr/>
            <p:nvPr/>
          </p:nvGrpSpPr>
          <p:grpSpPr>
            <a:xfrm>
              <a:off x="215479" y="206434"/>
              <a:ext cx="10659709" cy="6539271"/>
              <a:chOff x="215479" y="206434"/>
              <a:chExt cx="10659709" cy="6539271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5155F659-4B73-48E5-8295-55FDC18D94F1}"/>
                  </a:ext>
                </a:extLst>
              </p:cNvPr>
              <p:cNvGrpSpPr/>
              <p:nvPr/>
            </p:nvGrpSpPr>
            <p:grpSpPr>
              <a:xfrm>
                <a:off x="3624364" y="206434"/>
                <a:ext cx="7250824" cy="6539271"/>
                <a:chOff x="3624364" y="206434"/>
                <a:chExt cx="7250824" cy="6539271"/>
              </a:xfrm>
            </p:grpSpPr>
            <p:sp>
              <p:nvSpPr>
                <p:cNvPr id="4" name="Rounded Rectangle 113">
                  <a:extLst>
                    <a:ext uri="{FF2B5EF4-FFF2-40B4-BE49-F238E27FC236}">
                      <a16:creationId xmlns:a16="http://schemas.microsoft.com/office/drawing/2014/main" id="{09CFC3E7-DE31-4435-B185-AAE53B5E35AC}"/>
                    </a:ext>
                  </a:extLst>
                </p:cNvPr>
                <p:cNvSpPr/>
                <p:nvPr/>
              </p:nvSpPr>
              <p:spPr>
                <a:xfrm>
                  <a:off x="9917258" y="6330985"/>
                  <a:ext cx="957930" cy="17324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Rounded Rectangle 104">
                  <a:extLst>
                    <a:ext uri="{FF2B5EF4-FFF2-40B4-BE49-F238E27FC236}">
                      <a16:creationId xmlns:a16="http://schemas.microsoft.com/office/drawing/2014/main" id="{ACF6BC9D-071A-410D-8554-7BC8764BC905}"/>
                    </a:ext>
                  </a:extLst>
                </p:cNvPr>
                <p:cNvSpPr/>
                <p:nvPr/>
              </p:nvSpPr>
              <p:spPr>
                <a:xfrm>
                  <a:off x="7075307" y="6330986"/>
                  <a:ext cx="957930" cy="17324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F0DFE60F-868E-485C-B4CA-794DC207EC74}"/>
                    </a:ext>
                  </a:extLst>
                </p:cNvPr>
                <p:cNvSpPr/>
                <p:nvPr/>
              </p:nvSpPr>
              <p:spPr>
                <a:xfrm>
                  <a:off x="8960617" y="5782409"/>
                  <a:ext cx="190500" cy="41715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BDB1F164-A391-4FE6-837D-EFD9CB549C36}"/>
                    </a:ext>
                  </a:extLst>
                </p:cNvPr>
                <p:cNvSpPr/>
                <p:nvPr/>
              </p:nvSpPr>
              <p:spPr>
                <a:xfrm>
                  <a:off x="5998466" y="5782409"/>
                  <a:ext cx="1276350" cy="20955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B94E8B79-C3AE-44D7-A0A7-2A91EF105205}"/>
                    </a:ext>
                  </a:extLst>
                </p:cNvPr>
                <p:cNvSpPr/>
                <p:nvPr/>
              </p:nvSpPr>
              <p:spPr>
                <a:xfrm rot="10800000">
                  <a:off x="7276400" y="3177747"/>
                  <a:ext cx="197489" cy="2814499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D8D06373-889F-4FA8-BC2D-8A5D17165B02}"/>
                    </a:ext>
                  </a:extLst>
                </p:cNvPr>
                <p:cNvSpPr/>
                <p:nvPr/>
              </p:nvSpPr>
              <p:spPr>
                <a:xfrm rot="5400000">
                  <a:off x="8848422" y="5127962"/>
                  <a:ext cx="439522" cy="2611275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7D055638-99C4-4274-ACDA-7BB7AF9EC07B}"/>
                    </a:ext>
                  </a:extLst>
                </p:cNvPr>
                <p:cNvSpPr/>
                <p:nvPr/>
              </p:nvSpPr>
              <p:spPr>
                <a:xfrm rot="10800000">
                  <a:off x="7513792" y="3138531"/>
                  <a:ext cx="180713" cy="2853713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5" name="Triangle 33">
                  <a:extLst>
                    <a:ext uri="{FF2B5EF4-FFF2-40B4-BE49-F238E27FC236}">
                      <a16:creationId xmlns:a16="http://schemas.microsoft.com/office/drawing/2014/main" id="{821F28C2-E1B9-4522-9320-1483A046422A}"/>
                    </a:ext>
                  </a:extLst>
                </p:cNvPr>
                <p:cNvSpPr/>
                <p:nvPr/>
              </p:nvSpPr>
              <p:spPr>
                <a:xfrm>
                  <a:off x="5997618" y="1654784"/>
                  <a:ext cx="1046150" cy="519896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/>
                    <a:t>load</a:t>
                  </a: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263F916B-8105-45AE-9618-CAD3D609ADB1}"/>
                    </a:ext>
                  </a:extLst>
                </p:cNvPr>
                <p:cNvSpPr/>
                <p:nvPr/>
              </p:nvSpPr>
              <p:spPr>
                <a:xfrm>
                  <a:off x="5820666" y="5782409"/>
                  <a:ext cx="177800" cy="41715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72C537D5-BDCD-407A-91FE-0547F218F88B}"/>
                    </a:ext>
                  </a:extLst>
                </p:cNvPr>
                <p:cNvSpPr txBox="1"/>
                <p:nvPr/>
              </p:nvSpPr>
              <p:spPr>
                <a:xfrm>
                  <a:off x="5131646" y="6288872"/>
                  <a:ext cx="14927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C3 1m struct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E0DE3565-A14B-47C0-A2FE-4FF5D4EF4440}"/>
                    </a:ext>
                  </a:extLst>
                </p:cNvPr>
                <p:cNvSpPr txBox="1"/>
                <p:nvPr/>
              </p:nvSpPr>
              <p:spPr>
                <a:xfrm>
                  <a:off x="8315182" y="6232942"/>
                  <a:ext cx="13843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C3 1m struct</a:t>
                  </a:r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271872E5-63BF-4273-85E8-56441E219A4E}"/>
                    </a:ext>
                  </a:extLst>
                </p:cNvPr>
                <p:cNvSpPr/>
                <p:nvPr/>
              </p:nvSpPr>
              <p:spPr>
                <a:xfrm rot="10800000">
                  <a:off x="7503779" y="931316"/>
                  <a:ext cx="195767" cy="116496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41" name="Rectangle 40">
                  <a:extLst>
                    <a:ext uri="{FF2B5EF4-FFF2-40B4-BE49-F238E27FC236}">
                      <a16:creationId xmlns:a16="http://schemas.microsoft.com/office/drawing/2014/main" id="{79ABDC0A-D62D-445B-BA81-EB287995952E}"/>
                    </a:ext>
                  </a:extLst>
                </p:cNvPr>
                <p:cNvSpPr/>
                <p:nvPr/>
              </p:nvSpPr>
              <p:spPr>
                <a:xfrm>
                  <a:off x="7688989" y="5782409"/>
                  <a:ext cx="1276350" cy="20955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 dirty="0"/>
                </a:p>
              </p:txBody>
            </p:sp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D42A03E2-9257-4C79-BB77-1E7251606B9F}"/>
                    </a:ext>
                  </a:extLst>
                </p:cNvPr>
                <p:cNvGrpSpPr/>
                <p:nvPr/>
              </p:nvGrpSpPr>
              <p:grpSpPr>
                <a:xfrm rot="10800000">
                  <a:off x="7674012" y="5109761"/>
                  <a:ext cx="719532" cy="607976"/>
                  <a:chOff x="3401063" y="3622739"/>
                  <a:chExt cx="1037653" cy="876775"/>
                </a:xfrm>
              </p:grpSpPr>
              <p:sp>
                <p:nvSpPr>
                  <p:cNvPr id="128" name="Rectangle 127">
                    <a:extLst>
                      <a:ext uri="{FF2B5EF4-FFF2-40B4-BE49-F238E27FC236}">
                        <a16:creationId xmlns:a16="http://schemas.microsoft.com/office/drawing/2014/main" id="{84E016AD-B10C-4CA3-925B-024FA1CD9FCF}"/>
                      </a:ext>
                    </a:extLst>
                  </p:cNvPr>
                  <p:cNvSpPr/>
                  <p:nvPr/>
                </p:nvSpPr>
                <p:spPr>
                  <a:xfrm>
                    <a:off x="3487693" y="4015100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29" name="Rounded Rectangle 95">
                    <a:extLst>
                      <a:ext uri="{FF2B5EF4-FFF2-40B4-BE49-F238E27FC236}">
                        <a16:creationId xmlns:a16="http://schemas.microsoft.com/office/drawing/2014/main" id="{DE610E54-FB7D-45AB-924E-0369B1C5840E}"/>
                      </a:ext>
                    </a:extLst>
                  </p:cNvPr>
                  <p:cNvSpPr/>
                  <p:nvPr/>
                </p:nvSpPr>
                <p:spPr>
                  <a:xfrm>
                    <a:off x="3401063" y="3818368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30" name="Rounded Rectangle 96">
                    <a:extLst>
                      <a:ext uri="{FF2B5EF4-FFF2-40B4-BE49-F238E27FC236}">
                        <a16:creationId xmlns:a16="http://schemas.microsoft.com/office/drawing/2014/main" id="{0B4B2C00-76ED-4009-923F-C1AA9777F8C7}"/>
                      </a:ext>
                    </a:extLst>
                  </p:cNvPr>
                  <p:cNvSpPr/>
                  <p:nvPr/>
                </p:nvSpPr>
                <p:spPr>
                  <a:xfrm>
                    <a:off x="3822023" y="3622739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31" name="Rounded Rectangle 97">
                    <a:extLst>
                      <a:ext uri="{FF2B5EF4-FFF2-40B4-BE49-F238E27FC236}">
                        <a16:creationId xmlns:a16="http://schemas.microsoft.com/office/drawing/2014/main" id="{AB797554-B8CA-4813-8F6F-98A384ECEDC0}"/>
                      </a:ext>
                    </a:extLst>
                  </p:cNvPr>
                  <p:cNvSpPr/>
                  <p:nvPr/>
                </p:nvSpPr>
                <p:spPr>
                  <a:xfrm>
                    <a:off x="3828417" y="4239697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722C5CE4-C0C7-42B5-A0FA-5FC29532010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5" y="4029478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grpSp>
              <p:nvGrpSpPr>
                <p:cNvPr id="46" name="Group 45">
                  <a:extLst>
                    <a:ext uri="{FF2B5EF4-FFF2-40B4-BE49-F238E27FC236}">
                      <a16:creationId xmlns:a16="http://schemas.microsoft.com/office/drawing/2014/main" id="{ADF3878D-6A70-4869-967E-5F2BC1D9262A}"/>
                    </a:ext>
                  </a:extLst>
                </p:cNvPr>
                <p:cNvGrpSpPr/>
                <p:nvPr/>
              </p:nvGrpSpPr>
              <p:grpSpPr>
                <a:xfrm>
                  <a:off x="6562435" y="5114722"/>
                  <a:ext cx="719530" cy="607973"/>
                  <a:chOff x="3408751" y="4548708"/>
                  <a:chExt cx="1037650" cy="876771"/>
                </a:xfrm>
              </p:grpSpPr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B03310ED-406B-441C-9771-ADA732414545}"/>
                      </a:ext>
                    </a:extLst>
                  </p:cNvPr>
                  <p:cNvSpPr/>
                  <p:nvPr/>
                </p:nvSpPr>
                <p:spPr>
                  <a:xfrm>
                    <a:off x="3495378" y="4941069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24" name="Rounded Rectangle 108">
                    <a:extLst>
                      <a:ext uri="{FF2B5EF4-FFF2-40B4-BE49-F238E27FC236}">
                        <a16:creationId xmlns:a16="http://schemas.microsoft.com/office/drawing/2014/main" id="{028E849A-8F1D-47FE-8A6F-6540A5E54E9D}"/>
                      </a:ext>
                    </a:extLst>
                  </p:cNvPr>
                  <p:cNvSpPr/>
                  <p:nvPr/>
                </p:nvSpPr>
                <p:spPr>
                  <a:xfrm>
                    <a:off x="3408751" y="4744334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5" name="Rounded Rectangle 109">
                    <a:extLst>
                      <a:ext uri="{FF2B5EF4-FFF2-40B4-BE49-F238E27FC236}">
                        <a16:creationId xmlns:a16="http://schemas.microsoft.com/office/drawing/2014/main" id="{00BB981B-9F42-4A36-B395-FCC0E348C4AA}"/>
                      </a:ext>
                    </a:extLst>
                  </p:cNvPr>
                  <p:cNvSpPr/>
                  <p:nvPr/>
                </p:nvSpPr>
                <p:spPr>
                  <a:xfrm>
                    <a:off x="3829714" y="454870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26" name="Rounded Rectangle 110">
                    <a:extLst>
                      <a:ext uri="{FF2B5EF4-FFF2-40B4-BE49-F238E27FC236}">
                        <a16:creationId xmlns:a16="http://schemas.microsoft.com/office/drawing/2014/main" id="{4A7345DB-9983-4315-9AE6-52B3BC64EBD2}"/>
                      </a:ext>
                    </a:extLst>
                  </p:cNvPr>
                  <p:cNvSpPr/>
                  <p:nvPr/>
                </p:nvSpPr>
                <p:spPr>
                  <a:xfrm>
                    <a:off x="3836102" y="516566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C0346EDB-7F62-4CDE-9EF2-9C584A85DE9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9038" y="4955438"/>
                    <a:ext cx="470658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grpSp>
              <p:nvGrpSpPr>
                <p:cNvPr id="50" name="Group 49">
                  <a:extLst>
                    <a:ext uri="{FF2B5EF4-FFF2-40B4-BE49-F238E27FC236}">
                      <a16:creationId xmlns:a16="http://schemas.microsoft.com/office/drawing/2014/main" id="{ECC83A3C-C189-47E8-B95F-9727951E149D}"/>
                    </a:ext>
                  </a:extLst>
                </p:cNvPr>
                <p:cNvGrpSpPr/>
                <p:nvPr/>
              </p:nvGrpSpPr>
              <p:grpSpPr>
                <a:xfrm rot="5400000">
                  <a:off x="3568585" y="5678741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B8F02B2C-6BAA-4B43-8406-2FD1BECFDCF9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19" name="Rounded Rectangle 90">
                    <a:extLst>
                      <a:ext uri="{FF2B5EF4-FFF2-40B4-BE49-F238E27FC236}">
                        <a16:creationId xmlns:a16="http://schemas.microsoft.com/office/drawing/2014/main" id="{E14EF531-10BA-4D5F-BDE9-0DE103A8D227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20" name="Rounded Rectangle 91">
                    <a:extLst>
                      <a:ext uri="{FF2B5EF4-FFF2-40B4-BE49-F238E27FC236}">
                        <a16:creationId xmlns:a16="http://schemas.microsoft.com/office/drawing/2014/main" id="{A70375B2-71E9-4DAC-A844-DC0ED01E12F6}"/>
                      </a:ext>
                    </a:extLst>
                  </p:cNvPr>
                  <p:cNvSpPr/>
                  <p:nvPr/>
                </p:nvSpPr>
                <p:spPr>
                  <a:xfrm>
                    <a:off x="3822024" y="40497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21" name="Rounded Rectangle 92">
                    <a:extLst>
                      <a:ext uri="{FF2B5EF4-FFF2-40B4-BE49-F238E27FC236}">
                        <a16:creationId xmlns:a16="http://schemas.microsoft.com/office/drawing/2014/main" id="{5C35BA57-572A-4D9A-9840-C1E89EC4F9E0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22" name="Rectangle 121">
                    <a:extLst>
                      <a:ext uri="{FF2B5EF4-FFF2-40B4-BE49-F238E27FC236}">
                        <a16:creationId xmlns:a16="http://schemas.microsoft.com/office/drawing/2014/main" id="{438A5962-EDDB-41BC-8C2A-1F9B1BBB8CEC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51" name="Rounded Rectangle 11">
                  <a:extLst>
                    <a:ext uri="{FF2B5EF4-FFF2-40B4-BE49-F238E27FC236}">
                      <a16:creationId xmlns:a16="http://schemas.microsoft.com/office/drawing/2014/main" id="{E1E7CE4C-4AEB-46F7-99EA-FD45FCC65B5A}"/>
                    </a:ext>
                  </a:extLst>
                </p:cNvPr>
                <p:cNvSpPr/>
                <p:nvPr/>
              </p:nvSpPr>
              <p:spPr>
                <a:xfrm>
                  <a:off x="3722771" y="6331625"/>
                  <a:ext cx="957930" cy="173245"/>
                </a:xfrm>
                <a:prstGeom prst="round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06BD38EF-FFF1-4E38-8B7C-6D3194FA858F}"/>
                    </a:ext>
                  </a:extLst>
                </p:cNvPr>
                <p:cNvSpPr/>
                <p:nvPr/>
              </p:nvSpPr>
              <p:spPr>
                <a:xfrm rot="5400000">
                  <a:off x="5733536" y="5120081"/>
                  <a:ext cx="439522" cy="2611275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74A2FFD-43C6-4739-A100-74927D7E36E0}"/>
                    </a:ext>
                  </a:extLst>
                </p:cNvPr>
                <p:cNvSpPr/>
                <p:nvPr/>
              </p:nvSpPr>
              <p:spPr>
                <a:xfrm>
                  <a:off x="4390391" y="5717730"/>
                  <a:ext cx="6265331" cy="1027975"/>
                </a:xfrm>
                <a:prstGeom prst="rect">
                  <a:avLst/>
                </a:prstGeom>
                <a:noFill/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accent1">
                        <a:lumMod val="50000"/>
                      </a:schemeClr>
                    </a:solidFill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D8FB7E54-898A-48C7-A43D-03025FBA6AAD}"/>
                    </a:ext>
                  </a:extLst>
                </p:cNvPr>
                <p:cNvGrpSpPr/>
                <p:nvPr/>
              </p:nvGrpSpPr>
              <p:grpSpPr>
                <a:xfrm>
                  <a:off x="5268084" y="1593486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113" name="Rectangle 112">
                    <a:extLst>
                      <a:ext uri="{FF2B5EF4-FFF2-40B4-BE49-F238E27FC236}">
                        <a16:creationId xmlns:a16="http://schemas.microsoft.com/office/drawing/2014/main" id="{BCF0E631-0800-4ACC-98B3-C58E686AE954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14" name="Rounded Rectangle 116">
                    <a:extLst>
                      <a:ext uri="{FF2B5EF4-FFF2-40B4-BE49-F238E27FC236}">
                        <a16:creationId xmlns:a16="http://schemas.microsoft.com/office/drawing/2014/main" id="{4EC40D81-2F86-4E1A-B3AE-EF396EA6840F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5" name="Rounded Rectangle 117">
                    <a:extLst>
                      <a:ext uri="{FF2B5EF4-FFF2-40B4-BE49-F238E27FC236}">
                        <a16:creationId xmlns:a16="http://schemas.microsoft.com/office/drawing/2014/main" id="{01DA757C-ED1C-4DF9-B4D7-19F32FC59D4D}"/>
                      </a:ext>
                    </a:extLst>
                  </p:cNvPr>
                  <p:cNvSpPr/>
                  <p:nvPr/>
                </p:nvSpPr>
                <p:spPr>
                  <a:xfrm>
                    <a:off x="3822024" y="40497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16" name="Rounded Rectangle 118">
                    <a:extLst>
                      <a:ext uri="{FF2B5EF4-FFF2-40B4-BE49-F238E27FC236}">
                        <a16:creationId xmlns:a16="http://schemas.microsoft.com/office/drawing/2014/main" id="{F7BD23F2-C1D4-4F15-8795-6340DE920930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17" name="Rectangle 116">
                    <a:extLst>
                      <a:ext uri="{FF2B5EF4-FFF2-40B4-BE49-F238E27FC236}">
                        <a16:creationId xmlns:a16="http://schemas.microsoft.com/office/drawing/2014/main" id="{8626F264-5BB1-45FC-8FA7-269DCDF843E5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62" name="Left Bracket 61">
                  <a:extLst>
                    <a:ext uri="{FF2B5EF4-FFF2-40B4-BE49-F238E27FC236}">
                      <a16:creationId xmlns:a16="http://schemas.microsoft.com/office/drawing/2014/main" id="{DE53E18D-0B96-4532-AD29-01A264C0F770}"/>
                    </a:ext>
                  </a:extLst>
                </p:cNvPr>
                <p:cNvSpPr/>
                <p:nvPr/>
              </p:nvSpPr>
              <p:spPr>
                <a:xfrm rot="10800000">
                  <a:off x="7183408" y="3529390"/>
                  <a:ext cx="79504" cy="129008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Left Bracket 62">
                  <a:extLst>
                    <a:ext uri="{FF2B5EF4-FFF2-40B4-BE49-F238E27FC236}">
                      <a16:creationId xmlns:a16="http://schemas.microsoft.com/office/drawing/2014/main" id="{F10B3A41-4E64-410C-8BBF-A05EFF36AC0E}"/>
                    </a:ext>
                  </a:extLst>
                </p:cNvPr>
                <p:cNvSpPr/>
                <p:nvPr/>
              </p:nvSpPr>
              <p:spPr>
                <a:xfrm>
                  <a:off x="7714185" y="3521414"/>
                  <a:ext cx="79504" cy="129008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>
                  <a:extLst>
                    <a:ext uri="{FF2B5EF4-FFF2-40B4-BE49-F238E27FC236}">
                      <a16:creationId xmlns:a16="http://schemas.microsoft.com/office/drawing/2014/main" id="{95E4E8A4-F408-4E48-8C51-E31307112A96}"/>
                    </a:ext>
                  </a:extLst>
                </p:cNvPr>
                <p:cNvSpPr/>
                <p:nvPr/>
              </p:nvSpPr>
              <p:spPr>
                <a:xfrm>
                  <a:off x="7509018" y="4476418"/>
                  <a:ext cx="339140" cy="192029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" dirty="0"/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1590187-AB4A-472F-9284-0CBFE4F02FAE}"/>
                    </a:ext>
                  </a:extLst>
                </p:cNvPr>
                <p:cNvSpPr/>
                <p:nvPr/>
              </p:nvSpPr>
              <p:spPr>
                <a:xfrm>
                  <a:off x="7511142" y="4152546"/>
                  <a:ext cx="253195" cy="220732"/>
                </a:xfrm>
                <a:prstGeom prst="rect">
                  <a:avLst/>
                </a:prstGeom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" dirty="0"/>
                </a:p>
              </p:txBody>
            </p:sp>
            <p:sp>
              <p:nvSpPr>
                <p:cNvPr id="73" name="Triangle 139">
                  <a:extLst>
                    <a:ext uri="{FF2B5EF4-FFF2-40B4-BE49-F238E27FC236}">
                      <a16:creationId xmlns:a16="http://schemas.microsoft.com/office/drawing/2014/main" id="{11DD09FD-58F0-409B-A725-F24E42AE7EA3}"/>
                    </a:ext>
                  </a:extLst>
                </p:cNvPr>
                <p:cNvSpPr/>
                <p:nvPr/>
              </p:nvSpPr>
              <p:spPr>
                <a:xfrm rot="16200000" flipV="1">
                  <a:off x="6193193" y="236591"/>
                  <a:ext cx="728141" cy="680125"/>
                </a:xfrm>
                <a:prstGeom prst="triangl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E99485C5-3241-4005-B315-630BFEDC5F0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028508" y="579112"/>
                  <a:ext cx="189298" cy="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46D50970-2FEC-45E8-8040-10D09D2EE26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217806" y="215041"/>
                  <a:ext cx="0" cy="364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>
                  <a:extLst>
                    <a:ext uri="{FF2B5EF4-FFF2-40B4-BE49-F238E27FC236}">
                      <a16:creationId xmlns:a16="http://schemas.microsoft.com/office/drawing/2014/main" id="{03B81D23-64A4-4F53-9F90-3D6E2D54B89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217806" y="214817"/>
                  <a:ext cx="753299" cy="22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6CDCB445-2ED6-4E45-AB18-6CC08ADD0D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3567" y="576126"/>
                  <a:ext cx="189298" cy="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2CE201D3-16F7-49C2-BBBB-0DE1F3F770D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7963573" y="215040"/>
                  <a:ext cx="0" cy="364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9" name="Rectangle 78">
                  <a:extLst>
                    <a:ext uri="{FF2B5EF4-FFF2-40B4-BE49-F238E27FC236}">
                      <a16:creationId xmlns:a16="http://schemas.microsoft.com/office/drawing/2014/main" id="{32943B00-C904-4172-A047-26CC92565ED4}"/>
                    </a:ext>
                  </a:extLst>
                </p:cNvPr>
                <p:cNvSpPr/>
                <p:nvPr/>
              </p:nvSpPr>
              <p:spPr>
                <a:xfrm>
                  <a:off x="7197457" y="206434"/>
                  <a:ext cx="786932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dirty="0"/>
                    <a:t>50 MW </a:t>
                  </a:r>
                </a:p>
                <a:p>
                  <a:pPr algn="ctr"/>
                  <a:r>
                    <a:rPr lang="en-US" sz="9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</a:t>
                  </a:r>
                  <a:r>
                    <a:rPr lang="en-US" sz="900" dirty="0">
                      <a:latin typeface="Symbol" pitchFamily="2" charset="2"/>
                    </a:rPr>
                    <a:t> m</a:t>
                  </a:r>
                  <a:r>
                    <a:rPr lang="en-US" sz="900" dirty="0"/>
                    <a:t>s, 4-10Hz</a:t>
                  </a:r>
                </a:p>
                <a:p>
                  <a:pPr algn="ctr"/>
                  <a:r>
                    <a:rPr lang="en-US" sz="900" dirty="0"/>
                    <a:t>C-band**</a:t>
                  </a:r>
                </a:p>
              </p:txBody>
            </p:sp>
            <p:sp>
              <p:nvSpPr>
                <p:cNvPr id="89" name="Rectangle 88">
                  <a:extLst>
                    <a:ext uri="{FF2B5EF4-FFF2-40B4-BE49-F238E27FC236}">
                      <a16:creationId xmlns:a16="http://schemas.microsoft.com/office/drawing/2014/main" id="{D97FD231-0BAC-450C-BFF6-7F1B1FBC94E0}"/>
                    </a:ext>
                  </a:extLst>
                </p:cNvPr>
                <p:cNvSpPr/>
                <p:nvPr/>
              </p:nvSpPr>
              <p:spPr>
                <a:xfrm rot="5400000">
                  <a:off x="7755060" y="1208113"/>
                  <a:ext cx="169261" cy="27645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D4A13A0-DE3B-4282-ABCE-191F0C81EB32}"/>
                    </a:ext>
                  </a:extLst>
                </p:cNvPr>
                <p:cNvGrpSpPr/>
                <p:nvPr/>
              </p:nvGrpSpPr>
              <p:grpSpPr>
                <a:xfrm>
                  <a:off x="6781020" y="955060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0725A0AC-3544-4631-B10B-A8FED7F91855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99" name="Rounded Rectangle 162">
                    <a:extLst>
                      <a:ext uri="{FF2B5EF4-FFF2-40B4-BE49-F238E27FC236}">
                        <a16:creationId xmlns:a16="http://schemas.microsoft.com/office/drawing/2014/main" id="{8426A4C1-086A-420D-9000-3259C31FB6F8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0" name="Rounded Rectangle 163">
                    <a:extLst>
                      <a:ext uri="{FF2B5EF4-FFF2-40B4-BE49-F238E27FC236}">
                        <a16:creationId xmlns:a16="http://schemas.microsoft.com/office/drawing/2014/main" id="{2E8D402D-3ADC-4FEA-A155-62B642602F8B}"/>
                      </a:ext>
                    </a:extLst>
                  </p:cNvPr>
                  <p:cNvSpPr/>
                  <p:nvPr/>
                </p:nvSpPr>
                <p:spPr>
                  <a:xfrm>
                    <a:off x="3822024" y="40497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1" name="Rounded Rectangle 164">
                    <a:extLst>
                      <a:ext uri="{FF2B5EF4-FFF2-40B4-BE49-F238E27FC236}">
                        <a16:creationId xmlns:a16="http://schemas.microsoft.com/office/drawing/2014/main" id="{5FEB68B8-CB16-4475-86CA-79B43605BBB7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E402FEF7-0D44-4B4D-8785-3800E5F352A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91" name="Triangle 166">
                  <a:extLst>
                    <a:ext uri="{FF2B5EF4-FFF2-40B4-BE49-F238E27FC236}">
                      <a16:creationId xmlns:a16="http://schemas.microsoft.com/office/drawing/2014/main" id="{FF8B9830-E1B9-4847-A801-04EB8E16925A}"/>
                    </a:ext>
                  </a:extLst>
                </p:cNvPr>
                <p:cNvSpPr/>
                <p:nvPr/>
              </p:nvSpPr>
              <p:spPr>
                <a:xfrm flipH="1">
                  <a:off x="7977918" y="727211"/>
                  <a:ext cx="1027672" cy="698500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 dirty="0"/>
                    <a:t>load</a:t>
                  </a:r>
                </a:p>
              </p:txBody>
            </p:sp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C2D9EF80-6788-4BB7-A4BF-CD2784450409}"/>
                    </a:ext>
                  </a:extLst>
                </p:cNvPr>
                <p:cNvSpPr txBox="1"/>
                <p:nvPr/>
              </p:nvSpPr>
              <p:spPr>
                <a:xfrm>
                  <a:off x="7639456" y="1411911"/>
                  <a:ext cx="797013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WG switch</a:t>
                  </a:r>
                </a:p>
              </p:txBody>
            </p:sp>
            <p:cxnSp>
              <p:nvCxnSpPr>
                <p:cNvPr id="93" name="Straight Connector 92">
                  <a:extLst>
                    <a:ext uri="{FF2B5EF4-FFF2-40B4-BE49-F238E27FC236}">
                      <a16:creationId xmlns:a16="http://schemas.microsoft.com/office/drawing/2014/main" id="{D75A510C-4D1C-4FBF-B29C-801F7FA1BB73}"/>
                    </a:ext>
                  </a:extLst>
                </p:cNvPr>
                <p:cNvCxnSpPr>
                  <a:cxnSpLocks/>
                  <a:endCxn id="89" idx="3"/>
                </p:cNvCxnSpPr>
                <p:nvPr/>
              </p:nvCxnSpPr>
              <p:spPr>
                <a:xfrm>
                  <a:off x="7672338" y="1264215"/>
                  <a:ext cx="167353" cy="166756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Straight Arrow Connector 96">
                  <a:extLst>
                    <a:ext uri="{FF2B5EF4-FFF2-40B4-BE49-F238E27FC236}">
                      <a16:creationId xmlns:a16="http://schemas.microsoft.com/office/drawing/2014/main" id="{383C9F0D-472A-4105-A6AC-67EE28AD188C}"/>
                    </a:ext>
                  </a:extLst>
                </p:cNvPr>
                <p:cNvCxnSpPr>
                  <a:cxnSpLocks/>
                  <a:stCxn id="79" idx="2"/>
                </p:cNvCxnSpPr>
                <p:nvPr/>
              </p:nvCxnSpPr>
              <p:spPr>
                <a:xfrm>
                  <a:off x="7590923" y="714265"/>
                  <a:ext cx="0" cy="16520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E521B9E0-A940-4F77-94D9-A7770D153FB6}"/>
                    </a:ext>
                  </a:extLst>
                </p:cNvPr>
                <p:cNvSpPr txBox="1"/>
                <p:nvPr/>
              </p:nvSpPr>
              <p:spPr>
                <a:xfrm>
                  <a:off x="8995011" y="694839"/>
                  <a:ext cx="102767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Modulators SAT</a:t>
                  </a:r>
                </a:p>
              </p:txBody>
            </p:sp>
            <p:sp>
              <p:nvSpPr>
                <p:cNvPr id="156" name="TextBox 155">
                  <a:extLst>
                    <a:ext uri="{FF2B5EF4-FFF2-40B4-BE49-F238E27FC236}">
                      <a16:creationId xmlns:a16="http://schemas.microsoft.com/office/drawing/2014/main" id="{3FD31D18-78A2-4F7F-9B64-CDAF887CE720}"/>
                    </a:ext>
                  </a:extLst>
                </p:cNvPr>
                <p:cNvSpPr txBox="1"/>
                <p:nvPr/>
              </p:nvSpPr>
              <p:spPr>
                <a:xfrm>
                  <a:off x="7749947" y="3459443"/>
                  <a:ext cx="33214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DC</a:t>
                  </a:r>
                </a:p>
              </p:txBody>
            </p:sp>
            <p:sp>
              <p:nvSpPr>
                <p:cNvPr id="157" name="TextBox 156">
                  <a:extLst>
                    <a:ext uri="{FF2B5EF4-FFF2-40B4-BE49-F238E27FC236}">
                      <a16:creationId xmlns:a16="http://schemas.microsoft.com/office/drawing/2014/main" id="{13EA548E-0EE0-49CD-B201-868AE2D241A3}"/>
                    </a:ext>
                  </a:extLst>
                </p:cNvPr>
                <p:cNvSpPr txBox="1"/>
                <p:nvPr/>
              </p:nvSpPr>
              <p:spPr>
                <a:xfrm>
                  <a:off x="6898300" y="3459443"/>
                  <a:ext cx="3321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DC</a:t>
                  </a: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FCDB7626-5264-4D1C-BE37-94E272A2FC16}"/>
                    </a:ext>
                  </a:extLst>
                </p:cNvPr>
                <p:cNvSpPr txBox="1"/>
                <p:nvPr/>
              </p:nvSpPr>
              <p:spPr>
                <a:xfrm>
                  <a:off x="7456105" y="4465186"/>
                  <a:ext cx="423514" cy="21544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800" b="1" dirty="0"/>
                    <a:t>Atten</a:t>
                  </a: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14EAE11A-133B-4F0A-B53F-74305BCBEE31}"/>
                    </a:ext>
                  </a:extLst>
                </p:cNvPr>
                <p:cNvSpPr txBox="1"/>
                <p:nvPr/>
              </p:nvSpPr>
              <p:spPr>
                <a:xfrm>
                  <a:off x="7322141" y="4097959"/>
                  <a:ext cx="63462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800" b="1" dirty="0"/>
                    <a:t>Ph. </a:t>
                  </a:r>
                </a:p>
                <a:p>
                  <a:pPr algn="ctr"/>
                  <a:r>
                    <a:rPr lang="en-GB" sz="800" b="1" dirty="0"/>
                    <a:t>Shift.</a:t>
                  </a:r>
                </a:p>
              </p:txBody>
            </p:sp>
            <p:sp>
              <p:nvSpPr>
                <p:cNvPr id="161" name="TextBox 160">
                  <a:extLst>
                    <a:ext uri="{FF2B5EF4-FFF2-40B4-BE49-F238E27FC236}">
                      <a16:creationId xmlns:a16="http://schemas.microsoft.com/office/drawing/2014/main" id="{0AD71D38-73CD-48A8-A6AE-F74C02747244}"/>
                    </a:ext>
                  </a:extLst>
                </p:cNvPr>
                <p:cNvSpPr txBox="1"/>
                <p:nvPr/>
              </p:nvSpPr>
              <p:spPr>
                <a:xfrm>
                  <a:off x="5278854" y="6223952"/>
                  <a:ext cx="138435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C3 1m struct</a:t>
                  </a:r>
                </a:p>
              </p:txBody>
            </p: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689E044F-40B0-456C-9BE7-A6379034E774}"/>
                    </a:ext>
                  </a:extLst>
                </p:cNvPr>
                <p:cNvGrpSpPr/>
                <p:nvPr/>
              </p:nvGrpSpPr>
              <p:grpSpPr>
                <a:xfrm flipH="1">
                  <a:off x="9005590" y="957220"/>
                  <a:ext cx="797013" cy="607974"/>
                  <a:chOff x="3401065" y="4049742"/>
                  <a:chExt cx="1037652" cy="876773"/>
                </a:xfrm>
              </p:grpSpPr>
              <p:sp>
                <p:nvSpPr>
                  <p:cNvPr id="195" name="Rectangle 194">
                    <a:extLst>
                      <a:ext uri="{FF2B5EF4-FFF2-40B4-BE49-F238E27FC236}">
                        <a16:creationId xmlns:a16="http://schemas.microsoft.com/office/drawing/2014/main" id="{87378A81-4532-4F86-9CCD-93E9E99CB9C2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96" name="Rounded Rectangle 162">
                    <a:extLst>
                      <a:ext uri="{FF2B5EF4-FFF2-40B4-BE49-F238E27FC236}">
                        <a16:creationId xmlns:a16="http://schemas.microsoft.com/office/drawing/2014/main" id="{0C7EA99C-9820-497E-B5DB-F8A4D30A3747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/>
                      <a:t>?</a:t>
                    </a:r>
                  </a:p>
                </p:txBody>
              </p:sp>
              <p:sp>
                <p:nvSpPr>
                  <p:cNvPr id="197" name="Rounded Rectangle 163">
                    <a:extLst>
                      <a:ext uri="{FF2B5EF4-FFF2-40B4-BE49-F238E27FC236}">
                        <a16:creationId xmlns:a16="http://schemas.microsoft.com/office/drawing/2014/main" id="{F0B77096-1F8C-49AD-813E-6F848C5B9562}"/>
                      </a:ext>
                    </a:extLst>
                  </p:cNvPr>
                  <p:cNvSpPr/>
                  <p:nvPr/>
                </p:nvSpPr>
                <p:spPr>
                  <a:xfrm>
                    <a:off x="3822024" y="40497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98" name="Rounded Rectangle 164">
                    <a:extLst>
                      <a:ext uri="{FF2B5EF4-FFF2-40B4-BE49-F238E27FC236}">
                        <a16:creationId xmlns:a16="http://schemas.microsoft.com/office/drawing/2014/main" id="{6FDB093B-1C81-4BC5-B9ED-084D1546992E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99" name="Rectangle 198">
                    <a:extLst>
                      <a:ext uri="{FF2B5EF4-FFF2-40B4-BE49-F238E27FC236}">
                        <a16:creationId xmlns:a16="http://schemas.microsoft.com/office/drawing/2014/main" id="{7016B5EE-4C95-498E-972B-BDCC80A20B1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D0C6AEB2-5863-47EE-93A4-8011FC2BD4D3}"/>
                    </a:ext>
                  </a:extLst>
                </p:cNvPr>
                <p:cNvSpPr/>
                <p:nvPr/>
              </p:nvSpPr>
              <p:spPr>
                <a:xfrm>
                  <a:off x="7128850" y="4474856"/>
                  <a:ext cx="339140" cy="192029"/>
                </a:xfrm>
                <a:prstGeom prst="rect">
                  <a:avLst/>
                </a:prstGeom>
                <a:ln/>
              </p:spPr>
              <p:style>
                <a:lnRef idx="2">
                  <a:schemeClr val="accent5"/>
                </a:lnRef>
                <a:fillRef idx="1">
                  <a:schemeClr val="lt1"/>
                </a:fillRef>
                <a:effectRef idx="0">
                  <a:schemeClr val="accent5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sz="400" dirty="0"/>
                </a:p>
              </p:txBody>
            </p:sp>
            <p:sp>
              <p:nvSpPr>
                <p:cNvPr id="208" name="TextBox 207">
                  <a:extLst>
                    <a:ext uri="{FF2B5EF4-FFF2-40B4-BE49-F238E27FC236}">
                      <a16:creationId xmlns:a16="http://schemas.microsoft.com/office/drawing/2014/main" id="{1DFAF3CB-B9AA-4459-A368-BD177B666C3B}"/>
                    </a:ext>
                  </a:extLst>
                </p:cNvPr>
                <p:cNvSpPr txBox="1"/>
                <p:nvPr/>
              </p:nvSpPr>
              <p:spPr>
                <a:xfrm>
                  <a:off x="7082662" y="4462894"/>
                  <a:ext cx="423514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00" b="1" dirty="0"/>
                    <a:t>Atten</a:t>
                  </a:r>
                </a:p>
              </p:txBody>
            </p:sp>
            <p:sp>
              <p:nvSpPr>
                <p:cNvPr id="163" name="TextBox 162">
                  <a:extLst>
                    <a:ext uri="{FF2B5EF4-FFF2-40B4-BE49-F238E27FC236}">
                      <a16:creationId xmlns:a16="http://schemas.microsoft.com/office/drawing/2014/main" id="{D5FF2E4F-505B-4D1D-9D75-EF3D350E29DD}"/>
                    </a:ext>
                  </a:extLst>
                </p:cNvPr>
                <p:cNvSpPr txBox="1"/>
                <p:nvPr/>
              </p:nvSpPr>
              <p:spPr>
                <a:xfrm>
                  <a:off x="7972268" y="274448"/>
                  <a:ext cx="2170793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/>
                    <a:t>** Only 25MW</a:t>
                  </a:r>
                  <a:r>
                    <a:rPr lang="en-US" sz="1000" dirty="0"/>
                    <a:t> needed for COLD</a:t>
                  </a:r>
                  <a:endParaRPr lang="en-GB" sz="1000" dirty="0"/>
                </a:p>
              </p:txBody>
            </p:sp>
            <p:sp>
              <p:nvSpPr>
                <p:cNvPr id="174" name="TextBox 173">
                  <a:extLst>
                    <a:ext uri="{FF2B5EF4-FFF2-40B4-BE49-F238E27FC236}">
                      <a16:creationId xmlns:a16="http://schemas.microsoft.com/office/drawing/2014/main" id="{3B00B3D2-937E-466E-B60A-16F87FD3A343}"/>
                    </a:ext>
                  </a:extLst>
                </p:cNvPr>
                <p:cNvSpPr txBox="1"/>
                <p:nvPr/>
              </p:nvSpPr>
              <p:spPr>
                <a:xfrm>
                  <a:off x="7765779" y="1656294"/>
                  <a:ext cx="92204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Vacuum Valve</a:t>
                  </a:r>
                </a:p>
              </p:txBody>
            </p:sp>
            <p:grpSp>
              <p:nvGrpSpPr>
                <p:cNvPr id="175" name="Group 174">
                  <a:extLst>
                    <a:ext uri="{FF2B5EF4-FFF2-40B4-BE49-F238E27FC236}">
                      <a16:creationId xmlns:a16="http://schemas.microsoft.com/office/drawing/2014/main" id="{23EEB800-A31A-41C0-BB8A-01C0A1ED2F83}"/>
                    </a:ext>
                  </a:extLst>
                </p:cNvPr>
                <p:cNvGrpSpPr/>
                <p:nvPr/>
              </p:nvGrpSpPr>
              <p:grpSpPr>
                <a:xfrm rot="5400000">
                  <a:off x="7479309" y="1608644"/>
                  <a:ext cx="279038" cy="332142"/>
                  <a:chOff x="4231293" y="3130108"/>
                  <a:chExt cx="159098" cy="371523"/>
                </a:xfrm>
              </p:grpSpPr>
              <p:sp>
                <p:nvSpPr>
                  <p:cNvPr id="176" name="Isosceles Triangle 175">
                    <a:extLst>
                      <a:ext uri="{FF2B5EF4-FFF2-40B4-BE49-F238E27FC236}">
                        <a16:creationId xmlns:a16="http://schemas.microsoft.com/office/drawing/2014/main" id="{136A349E-49F4-4466-A4D6-7DEC4BF30E66}"/>
                      </a:ext>
                    </a:extLst>
                  </p:cNvPr>
                  <p:cNvSpPr/>
                  <p:nvPr/>
                </p:nvSpPr>
                <p:spPr>
                  <a:xfrm>
                    <a:off x="4232338" y="3314167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77" name="Isosceles Triangle 176">
                    <a:extLst>
                      <a:ext uri="{FF2B5EF4-FFF2-40B4-BE49-F238E27FC236}">
                        <a16:creationId xmlns:a16="http://schemas.microsoft.com/office/drawing/2014/main" id="{E8C6FCB3-A11D-4FA8-842F-CCAAB3A78AB9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31293" y="3130108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sp>
              <p:nvSpPr>
                <p:cNvPr id="178" name="TextBox 177">
                  <a:extLst>
                    <a:ext uri="{FF2B5EF4-FFF2-40B4-BE49-F238E27FC236}">
                      <a16:creationId xmlns:a16="http://schemas.microsoft.com/office/drawing/2014/main" id="{05E998CE-EDE2-4514-91B7-64BBC02865A1}"/>
                    </a:ext>
                  </a:extLst>
                </p:cNvPr>
                <p:cNvSpPr txBox="1"/>
                <p:nvPr/>
              </p:nvSpPr>
              <p:spPr>
                <a:xfrm>
                  <a:off x="6477065" y="1681358"/>
                  <a:ext cx="922047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Vacuum Valve</a:t>
                  </a:r>
                </a:p>
              </p:txBody>
            </p:sp>
            <p:sp>
              <p:nvSpPr>
                <p:cNvPr id="169" name="Rectangle 168">
                  <a:extLst>
                    <a:ext uri="{FF2B5EF4-FFF2-40B4-BE49-F238E27FC236}">
                      <a16:creationId xmlns:a16="http://schemas.microsoft.com/office/drawing/2014/main" id="{731F3D2D-CF24-44EA-8179-84C64EBB0963}"/>
                    </a:ext>
                  </a:extLst>
                </p:cNvPr>
                <p:cNvSpPr/>
                <p:nvPr/>
              </p:nvSpPr>
              <p:spPr>
                <a:xfrm rot="10800000">
                  <a:off x="7317675" y="2345917"/>
                  <a:ext cx="118025" cy="458156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28FE8AEE-E90F-4356-899C-EF6AECA01EEA}"/>
                    </a:ext>
                  </a:extLst>
                </p:cNvPr>
                <p:cNvSpPr/>
                <p:nvPr/>
              </p:nvSpPr>
              <p:spPr>
                <a:xfrm rot="13090774">
                  <a:off x="7439674" y="2022697"/>
                  <a:ext cx="153566" cy="41943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84" name="TextBox 183">
                  <a:extLst>
                    <a:ext uri="{FF2B5EF4-FFF2-40B4-BE49-F238E27FC236}">
                      <a16:creationId xmlns:a16="http://schemas.microsoft.com/office/drawing/2014/main" id="{B028AEEC-DD76-4895-9031-6095B7A9CD4A}"/>
                    </a:ext>
                  </a:extLst>
                </p:cNvPr>
                <p:cNvSpPr txBox="1"/>
                <p:nvPr/>
              </p:nvSpPr>
              <p:spPr>
                <a:xfrm>
                  <a:off x="7651017" y="2085332"/>
                  <a:ext cx="936475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Planar hybrid</a:t>
                  </a:r>
                </a:p>
              </p:txBody>
            </p:sp>
            <p:grpSp>
              <p:nvGrpSpPr>
                <p:cNvPr id="185" name="Group 184">
                  <a:extLst>
                    <a:ext uri="{FF2B5EF4-FFF2-40B4-BE49-F238E27FC236}">
                      <a16:creationId xmlns:a16="http://schemas.microsoft.com/office/drawing/2014/main" id="{42278F11-549A-4275-B3DE-A8F08F7FB5DC}"/>
                    </a:ext>
                  </a:extLst>
                </p:cNvPr>
                <p:cNvGrpSpPr/>
                <p:nvPr/>
              </p:nvGrpSpPr>
              <p:grpSpPr>
                <a:xfrm>
                  <a:off x="5742294" y="2651528"/>
                  <a:ext cx="775900" cy="589851"/>
                  <a:chOff x="8122944" y="2201542"/>
                  <a:chExt cx="1037655" cy="876773"/>
                </a:xfrm>
              </p:grpSpPr>
              <p:sp>
                <p:nvSpPr>
                  <p:cNvPr id="186" name="Rectangle 185">
                    <a:extLst>
                      <a:ext uri="{FF2B5EF4-FFF2-40B4-BE49-F238E27FC236}">
                        <a16:creationId xmlns:a16="http://schemas.microsoft.com/office/drawing/2014/main" id="{C83A29EC-EBCC-4C90-BE2D-386AB4205977}"/>
                      </a:ext>
                    </a:extLst>
                  </p:cNvPr>
                  <p:cNvSpPr/>
                  <p:nvPr/>
                </p:nvSpPr>
                <p:spPr>
                  <a:xfrm>
                    <a:off x="8209577" y="2593903"/>
                    <a:ext cx="951022" cy="100113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87" name="Rounded Rectangle 70">
                    <a:extLst>
                      <a:ext uri="{FF2B5EF4-FFF2-40B4-BE49-F238E27FC236}">
                        <a16:creationId xmlns:a16="http://schemas.microsoft.com/office/drawing/2014/main" id="{9AE3599D-1E0E-4C00-822D-9669299711AC}"/>
                      </a:ext>
                    </a:extLst>
                  </p:cNvPr>
                  <p:cNvSpPr/>
                  <p:nvPr/>
                </p:nvSpPr>
                <p:spPr>
                  <a:xfrm>
                    <a:off x="8122944" y="23971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200" name="Rounded Rectangle 71">
                    <a:extLst>
                      <a:ext uri="{FF2B5EF4-FFF2-40B4-BE49-F238E27FC236}">
                        <a16:creationId xmlns:a16="http://schemas.microsoft.com/office/drawing/2014/main" id="{D123771E-FB18-4A63-A40E-4D6760B87B63}"/>
                      </a:ext>
                    </a:extLst>
                  </p:cNvPr>
                  <p:cNvSpPr/>
                  <p:nvPr/>
                </p:nvSpPr>
                <p:spPr>
                  <a:xfrm>
                    <a:off x="8543906" y="2201542"/>
                    <a:ext cx="385750" cy="259816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sp>
                <p:nvSpPr>
                  <p:cNvPr id="201" name="Rounded Rectangle 72">
                    <a:extLst>
                      <a:ext uri="{FF2B5EF4-FFF2-40B4-BE49-F238E27FC236}">
                        <a16:creationId xmlns:a16="http://schemas.microsoft.com/office/drawing/2014/main" id="{D08054D0-4544-454F-919E-3ECA905B8F62}"/>
                      </a:ext>
                    </a:extLst>
                  </p:cNvPr>
                  <p:cNvSpPr/>
                  <p:nvPr/>
                </p:nvSpPr>
                <p:spPr>
                  <a:xfrm>
                    <a:off x="8550298" y="2818499"/>
                    <a:ext cx="385750" cy="259816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/>
                  </a:p>
                </p:txBody>
              </p: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BBAD02DF-1B0D-4AC4-9309-4191D7C2A01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513236" y="2608276"/>
                    <a:ext cx="470658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id="{686FE9A5-8E1D-42B5-9126-5BA8F539A92A}"/>
                    </a:ext>
                  </a:extLst>
                </p:cNvPr>
                <p:cNvSpPr/>
                <p:nvPr/>
              </p:nvSpPr>
              <p:spPr>
                <a:xfrm rot="13089814">
                  <a:off x="7177404" y="2683563"/>
                  <a:ext cx="153566" cy="41943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id="{DCBC6227-FAEA-44FB-9E62-E04FB44C8DEE}"/>
                    </a:ext>
                  </a:extLst>
                </p:cNvPr>
                <p:cNvSpPr/>
                <p:nvPr/>
              </p:nvSpPr>
              <p:spPr>
                <a:xfrm rot="18677283">
                  <a:off x="7186552" y="2876200"/>
                  <a:ext cx="153566" cy="41943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205" name="Group 204">
                  <a:extLst>
                    <a:ext uri="{FF2B5EF4-FFF2-40B4-BE49-F238E27FC236}">
                      <a16:creationId xmlns:a16="http://schemas.microsoft.com/office/drawing/2014/main" id="{850E938D-FC45-42DA-8E17-C1C7DF63DA16}"/>
                    </a:ext>
                  </a:extLst>
                </p:cNvPr>
                <p:cNvGrpSpPr/>
                <p:nvPr/>
              </p:nvGrpSpPr>
              <p:grpSpPr>
                <a:xfrm>
                  <a:off x="6500983" y="2623703"/>
                  <a:ext cx="664212" cy="637442"/>
                  <a:chOff x="9473390" y="2170963"/>
                  <a:chExt cx="664212" cy="637442"/>
                </a:xfrm>
              </p:grpSpPr>
              <p:sp>
                <p:nvSpPr>
                  <p:cNvPr id="207" name="Oval 206">
                    <a:extLst>
                      <a:ext uri="{FF2B5EF4-FFF2-40B4-BE49-F238E27FC236}">
                        <a16:creationId xmlns:a16="http://schemas.microsoft.com/office/drawing/2014/main" id="{362B379E-5990-4755-8CD7-C2DAD0E6E371}"/>
                      </a:ext>
                    </a:extLst>
                  </p:cNvPr>
                  <p:cNvSpPr/>
                  <p:nvPr/>
                </p:nvSpPr>
                <p:spPr>
                  <a:xfrm>
                    <a:off x="9473390" y="2170963"/>
                    <a:ext cx="664212" cy="637442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700" dirty="0"/>
                  </a:p>
                </p:txBody>
              </p:sp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CB876FC5-61EA-4C99-AF30-F6890EA4121A}"/>
                      </a:ext>
                    </a:extLst>
                  </p:cNvPr>
                  <p:cNvSpPr txBox="1"/>
                  <p:nvPr/>
                </p:nvSpPr>
                <p:spPr>
                  <a:xfrm>
                    <a:off x="9550615" y="2348321"/>
                    <a:ext cx="52413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 dirty="0">
                        <a:solidFill>
                          <a:schemeClr val="bg1"/>
                        </a:solidFill>
                      </a:rPr>
                      <a:t>BOC</a:t>
                    </a:r>
                  </a:p>
                </p:txBody>
              </p:sp>
            </p:grpSp>
            <p:sp>
              <p:nvSpPr>
                <p:cNvPr id="212" name="Rectangle 211">
                  <a:extLst>
                    <a:ext uri="{FF2B5EF4-FFF2-40B4-BE49-F238E27FC236}">
                      <a16:creationId xmlns:a16="http://schemas.microsoft.com/office/drawing/2014/main" id="{49026814-08E4-4FF0-A7AF-21013F3D9D55}"/>
                    </a:ext>
                  </a:extLst>
                </p:cNvPr>
                <p:cNvSpPr/>
                <p:nvPr/>
              </p:nvSpPr>
              <p:spPr>
                <a:xfrm rot="10800000">
                  <a:off x="7583537" y="2340489"/>
                  <a:ext cx="134960" cy="43846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55EDCCE-DD61-4520-82A4-593F2AFB4C45}"/>
                    </a:ext>
                  </a:extLst>
                </p:cNvPr>
                <p:cNvGrpSpPr/>
                <p:nvPr/>
              </p:nvGrpSpPr>
              <p:grpSpPr>
                <a:xfrm flipH="1">
                  <a:off x="8511294" y="2581464"/>
                  <a:ext cx="741874" cy="635059"/>
                  <a:chOff x="8040637" y="2201542"/>
                  <a:chExt cx="1037652" cy="876773"/>
                </a:xfrm>
              </p:grpSpPr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C75CACD6-7786-45C4-9663-AC7800177A22}"/>
                      </a:ext>
                    </a:extLst>
                  </p:cNvPr>
                  <p:cNvSpPr/>
                  <p:nvPr/>
                </p:nvSpPr>
                <p:spPr>
                  <a:xfrm>
                    <a:off x="8127266" y="25939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" name="Rounded Rectangle 70">
                    <a:extLst>
                      <a:ext uri="{FF2B5EF4-FFF2-40B4-BE49-F238E27FC236}">
                        <a16:creationId xmlns:a16="http://schemas.microsoft.com/office/drawing/2014/main" id="{7B7E74F7-C083-4C92-87CB-4F1DA21CF4DC}"/>
                      </a:ext>
                    </a:extLst>
                  </p:cNvPr>
                  <p:cNvSpPr/>
                  <p:nvPr/>
                </p:nvSpPr>
                <p:spPr>
                  <a:xfrm>
                    <a:off x="8040637" y="23971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50" dirty="0"/>
                  </a:p>
                </p:txBody>
              </p:sp>
              <p:sp>
                <p:nvSpPr>
                  <p:cNvPr id="34" name="Rounded Rectangle 71">
                    <a:extLst>
                      <a:ext uri="{FF2B5EF4-FFF2-40B4-BE49-F238E27FC236}">
                        <a16:creationId xmlns:a16="http://schemas.microsoft.com/office/drawing/2014/main" id="{8F3C883B-1B2C-491B-85CE-173539F99E0F}"/>
                      </a:ext>
                    </a:extLst>
                  </p:cNvPr>
                  <p:cNvSpPr/>
                  <p:nvPr/>
                </p:nvSpPr>
                <p:spPr>
                  <a:xfrm>
                    <a:off x="8461596" y="22015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600" dirty="0"/>
                  </a:p>
                </p:txBody>
              </p:sp>
              <p:sp>
                <p:nvSpPr>
                  <p:cNvPr id="35" name="Rounded Rectangle 72">
                    <a:extLst>
                      <a:ext uri="{FF2B5EF4-FFF2-40B4-BE49-F238E27FC236}">
                        <a16:creationId xmlns:a16="http://schemas.microsoft.com/office/drawing/2014/main" id="{00C6FC8E-E9E1-4B07-ADE4-09163CCDE288}"/>
                      </a:ext>
                    </a:extLst>
                  </p:cNvPr>
                  <p:cNvSpPr/>
                  <p:nvPr/>
                </p:nvSpPr>
                <p:spPr>
                  <a:xfrm>
                    <a:off x="8467988" y="28184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500" dirty="0"/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B5405CB5-AB59-425F-82D9-71EB2C411A5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430925" y="26082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C9310F42-34B4-4FE4-B287-B7B146900415}"/>
                    </a:ext>
                  </a:extLst>
                </p:cNvPr>
                <p:cNvSpPr/>
                <p:nvPr/>
              </p:nvSpPr>
              <p:spPr>
                <a:xfrm rot="8200144">
                  <a:off x="7695592" y="2638813"/>
                  <a:ext cx="159240" cy="42465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C6E22A34-7A03-41B9-BB9C-CE91BDFE300B}"/>
                    </a:ext>
                  </a:extLst>
                </p:cNvPr>
                <p:cNvSpPr/>
                <p:nvPr/>
              </p:nvSpPr>
              <p:spPr>
                <a:xfrm rot="13787613">
                  <a:off x="7649653" y="2878672"/>
                  <a:ext cx="165336" cy="41943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155" name="Group 154">
                  <a:extLst>
                    <a:ext uri="{FF2B5EF4-FFF2-40B4-BE49-F238E27FC236}">
                      <a16:creationId xmlns:a16="http://schemas.microsoft.com/office/drawing/2014/main" id="{00BD5E16-4C8F-4EA7-8E29-74D410495B3F}"/>
                    </a:ext>
                  </a:extLst>
                </p:cNvPr>
                <p:cNvGrpSpPr/>
                <p:nvPr/>
              </p:nvGrpSpPr>
              <p:grpSpPr>
                <a:xfrm>
                  <a:off x="7855774" y="2557568"/>
                  <a:ext cx="664212" cy="686298"/>
                  <a:chOff x="9411845" y="2170963"/>
                  <a:chExt cx="664212" cy="637442"/>
                </a:xfrm>
              </p:grpSpPr>
              <p:sp>
                <p:nvSpPr>
                  <p:cNvPr id="10" name="Oval 9">
                    <a:extLst>
                      <a:ext uri="{FF2B5EF4-FFF2-40B4-BE49-F238E27FC236}">
                        <a16:creationId xmlns:a16="http://schemas.microsoft.com/office/drawing/2014/main" id="{3E9C52A4-BE1E-4862-A947-94B94958A546}"/>
                      </a:ext>
                    </a:extLst>
                  </p:cNvPr>
                  <p:cNvSpPr/>
                  <p:nvPr/>
                </p:nvSpPr>
                <p:spPr>
                  <a:xfrm>
                    <a:off x="9411845" y="2170963"/>
                    <a:ext cx="664212" cy="637442"/>
                  </a:xfrm>
                  <a:prstGeom prst="ellipse">
                    <a:avLst/>
                  </a:prstGeom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700" dirty="0"/>
                  </a:p>
                </p:txBody>
              </p:sp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AC41766E-46A0-4E11-AFAB-C498E7C09D06}"/>
                      </a:ext>
                    </a:extLst>
                  </p:cNvPr>
                  <p:cNvSpPr txBox="1"/>
                  <p:nvPr/>
                </p:nvSpPr>
                <p:spPr>
                  <a:xfrm>
                    <a:off x="9489070" y="2348321"/>
                    <a:ext cx="524139" cy="24622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1000" b="1" dirty="0">
                        <a:solidFill>
                          <a:schemeClr val="bg1"/>
                        </a:solidFill>
                      </a:rPr>
                      <a:t>BOC</a:t>
                    </a:r>
                  </a:p>
                </p:txBody>
              </p:sp>
            </p:grpSp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FCA72CE3-4F57-4EC0-BA6D-FC40DE322A2F}"/>
                    </a:ext>
                  </a:extLst>
                </p:cNvPr>
                <p:cNvSpPr/>
                <p:nvPr/>
              </p:nvSpPr>
              <p:spPr>
                <a:xfrm rot="5400000">
                  <a:off x="7161344" y="1911005"/>
                  <a:ext cx="158403" cy="376588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8E91E989-E260-4B8B-A845-3C4A9F87F1AB}"/>
                    </a:ext>
                  </a:extLst>
                </p:cNvPr>
                <p:cNvSpPr/>
                <p:nvPr/>
              </p:nvSpPr>
              <p:spPr>
                <a:xfrm rot="8200144">
                  <a:off x="7446822" y="2013524"/>
                  <a:ext cx="146993" cy="421784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217" name="Group 216">
                  <a:extLst>
                    <a:ext uri="{FF2B5EF4-FFF2-40B4-BE49-F238E27FC236}">
                      <a16:creationId xmlns:a16="http://schemas.microsoft.com/office/drawing/2014/main" id="{B7D025AE-DCD6-43D3-964E-82168AD9DC07}"/>
                    </a:ext>
                  </a:extLst>
                </p:cNvPr>
                <p:cNvGrpSpPr/>
                <p:nvPr/>
              </p:nvGrpSpPr>
              <p:grpSpPr>
                <a:xfrm rot="10800000">
                  <a:off x="7047959" y="1940322"/>
                  <a:ext cx="279038" cy="332152"/>
                  <a:chOff x="4231293" y="3130098"/>
                  <a:chExt cx="159098" cy="371533"/>
                </a:xfrm>
              </p:grpSpPr>
              <p:sp>
                <p:nvSpPr>
                  <p:cNvPr id="218" name="Isosceles Triangle 217">
                    <a:extLst>
                      <a:ext uri="{FF2B5EF4-FFF2-40B4-BE49-F238E27FC236}">
                        <a16:creationId xmlns:a16="http://schemas.microsoft.com/office/drawing/2014/main" id="{629C8C51-81E7-4B4F-B171-05656895CA9C}"/>
                      </a:ext>
                    </a:extLst>
                  </p:cNvPr>
                  <p:cNvSpPr/>
                  <p:nvPr/>
                </p:nvSpPr>
                <p:spPr>
                  <a:xfrm>
                    <a:off x="4232338" y="3314167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219" name="Isosceles Triangle 218">
                    <a:extLst>
                      <a:ext uri="{FF2B5EF4-FFF2-40B4-BE49-F238E27FC236}">
                        <a16:creationId xmlns:a16="http://schemas.microsoft.com/office/drawing/2014/main" id="{8634F82F-E9D0-4372-9BDD-09C9D1201277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31293" y="3130098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253EFF3F-F9EC-48A7-8348-46511EBA4650}"/>
                  </a:ext>
                </a:extLst>
              </p:cNvPr>
              <p:cNvGrpSpPr/>
              <p:nvPr/>
            </p:nvGrpSpPr>
            <p:grpSpPr>
              <a:xfrm>
                <a:off x="215479" y="1112610"/>
                <a:ext cx="5238596" cy="5548986"/>
                <a:chOff x="215479" y="1112610"/>
                <a:chExt cx="5238596" cy="5548986"/>
              </a:xfrm>
            </p:grpSpPr>
            <p:sp>
              <p:nvSpPr>
                <p:cNvPr id="21" name="Triangle 34">
                  <a:extLst>
                    <a:ext uri="{FF2B5EF4-FFF2-40B4-BE49-F238E27FC236}">
                      <a16:creationId xmlns:a16="http://schemas.microsoft.com/office/drawing/2014/main" id="{A0E3C8E7-3572-464F-8C00-1FECD00083F5}"/>
                    </a:ext>
                  </a:extLst>
                </p:cNvPr>
                <p:cNvSpPr/>
                <p:nvPr/>
              </p:nvSpPr>
              <p:spPr>
                <a:xfrm>
                  <a:off x="944350" y="3009707"/>
                  <a:ext cx="977900" cy="698500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/>
                    <a:t>load</a:t>
                  </a:r>
                </a:p>
              </p:txBody>
            </p:sp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E77572C5-1A97-4FE3-8A29-FD2DDF446C19}"/>
                    </a:ext>
                  </a:extLst>
                </p:cNvPr>
                <p:cNvSpPr/>
                <p:nvPr/>
              </p:nvSpPr>
              <p:spPr>
                <a:xfrm rot="10800000">
                  <a:off x="1931057" y="3550819"/>
                  <a:ext cx="406400" cy="1651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24" name="Triangle 41">
                  <a:extLst>
                    <a:ext uri="{FF2B5EF4-FFF2-40B4-BE49-F238E27FC236}">
                      <a16:creationId xmlns:a16="http://schemas.microsoft.com/office/drawing/2014/main" id="{BEFF98D3-0023-43BD-B69F-E5353F203056}"/>
                    </a:ext>
                  </a:extLst>
                </p:cNvPr>
                <p:cNvSpPr/>
                <p:nvPr/>
              </p:nvSpPr>
              <p:spPr>
                <a:xfrm rot="16200000" flipV="1">
                  <a:off x="1141914" y="1181686"/>
                  <a:ext cx="728141" cy="680125"/>
                </a:xfrm>
                <a:prstGeom prst="triangl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CAE50C8-B854-41C7-86AF-B787B1790CBC}"/>
                    </a:ext>
                  </a:extLst>
                </p:cNvPr>
                <p:cNvSpPr txBox="1"/>
                <p:nvPr/>
              </p:nvSpPr>
              <p:spPr>
                <a:xfrm>
                  <a:off x="2014279" y="6292264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GUN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A6C48FC8-DF4B-4746-B34F-F683A8E7B322}"/>
                    </a:ext>
                  </a:extLst>
                </p:cNvPr>
                <p:cNvSpPr txBox="1"/>
                <p:nvPr/>
              </p:nvSpPr>
              <p:spPr>
                <a:xfrm>
                  <a:off x="2600059" y="3524581"/>
                  <a:ext cx="598241" cy="25391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50" dirty="0"/>
                    <a:t>Isolator</a:t>
                  </a:r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D97ECBE-62A1-4676-8307-57F7B30AFCB2}"/>
                    </a:ext>
                  </a:extLst>
                </p:cNvPr>
                <p:cNvSpPr txBox="1"/>
                <p:nvPr/>
              </p:nvSpPr>
              <p:spPr>
                <a:xfrm>
                  <a:off x="1439624" y="3221647"/>
                  <a:ext cx="146628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Vacuum Valve?</a:t>
                  </a:r>
                </a:p>
                <a:p>
                  <a:endParaRPr lang="en-US" sz="1000" dirty="0"/>
                </a:p>
              </p:txBody>
            </p: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690FDF5E-FFBD-494E-884E-9DAD963F664A}"/>
                    </a:ext>
                  </a:extLst>
                </p:cNvPr>
                <p:cNvGrpSpPr/>
                <p:nvPr/>
              </p:nvGrpSpPr>
              <p:grpSpPr>
                <a:xfrm>
                  <a:off x="1286789" y="5356039"/>
                  <a:ext cx="1037652" cy="876773"/>
                  <a:chOff x="2336963" y="2648495"/>
                  <a:chExt cx="1037652" cy="876773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133" name="Rectangle 132">
                    <a:extLst>
                      <a:ext uri="{FF2B5EF4-FFF2-40B4-BE49-F238E27FC236}">
                        <a16:creationId xmlns:a16="http://schemas.microsoft.com/office/drawing/2014/main" id="{E0341343-6FF4-4867-B6C9-5476717BA9A6}"/>
                      </a:ext>
                    </a:extLst>
                  </p:cNvPr>
                  <p:cNvSpPr/>
                  <p:nvPr/>
                </p:nvSpPr>
                <p:spPr>
                  <a:xfrm>
                    <a:off x="2423592" y="3040857"/>
                    <a:ext cx="951023" cy="1001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Rounded Rectangle 56">
                    <a:extLst>
                      <a:ext uri="{FF2B5EF4-FFF2-40B4-BE49-F238E27FC236}">
                        <a16:creationId xmlns:a16="http://schemas.microsoft.com/office/drawing/2014/main" id="{4A10EF63-9E51-4BCE-AA4E-5D61D416E389}"/>
                      </a:ext>
                    </a:extLst>
                  </p:cNvPr>
                  <p:cNvSpPr/>
                  <p:nvPr/>
                </p:nvSpPr>
                <p:spPr>
                  <a:xfrm>
                    <a:off x="2336963" y="2844123"/>
                    <a:ext cx="360040" cy="49636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/>
                      <a:t>IP</a:t>
                    </a:r>
                  </a:p>
                </p:txBody>
              </p:sp>
              <p:sp>
                <p:nvSpPr>
                  <p:cNvPr id="135" name="Rounded Rectangle 57">
                    <a:extLst>
                      <a:ext uri="{FF2B5EF4-FFF2-40B4-BE49-F238E27FC236}">
                        <a16:creationId xmlns:a16="http://schemas.microsoft.com/office/drawing/2014/main" id="{6121AACC-B9BF-4B93-BE94-F9D55C4E0C80}"/>
                      </a:ext>
                    </a:extLst>
                  </p:cNvPr>
                  <p:cNvSpPr/>
                  <p:nvPr/>
                </p:nvSpPr>
                <p:spPr>
                  <a:xfrm>
                    <a:off x="2757922" y="2648495"/>
                    <a:ext cx="424256" cy="2598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/>
                      <a:t>pen</a:t>
                    </a:r>
                  </a:p>
                </p:txBody>
              </p:sp>
              <p:sp>
                <p:nvSpPr>
                  <p:cNvPr id="136" name="Rounded Rectangle 58">
                    <a:extLst>
                      <a:ext uri="{FF2B5EF4-FFF2-40B4-BE49-F238E27FC236}">
                        <a16:creationId xmlns:a16="http://schemas.microsoft.com/office/drawing/2014/main" id="{F7758199-92EB-4179-A67F-65EF79129953}"/>
                      </a:ext>
                    </a:extLst>
                  </p:cNvPr>
                  <p:cNvSpPr/>
                  <p:nvPr/>
                </p:nvSpPr>
                <p:spPr>
                  <a:xfrm>
                    <a:off x="2764314" y="3265451"/>
                    <a:ext cx="513946" cy="2598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/>
                      <a:t>valve</a:t>
                    </a:r>
                  </a:p>
                </p:txBody>
              </p:sp>
              <p:sp>
                <p:nvSpPr>
                  <p:cNvPr id="137" name="Rectangle 136">
                    <a:extLst>
                      <a:ext uri="{FF2B5EF4-FFF2-40B4-BE49-F238E27FC236}">
                        <a16:creationId xmlns:a16="http://schemas.microsoft.com/office/drawing/2014/main" id="{F282DD40-A1E4-4978-A092-3BB732D38776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727251" y="3055230"/>
                    <a:ext cx="470657" cy="741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5" name="Group 54">
                  <a:extLst>
                    <a:ext uri="{FF2B5EF4-FFF2-40B4-BE49-F238E27FC236}">
                      <a16:creationId xmlns:a16="http://schemas.microsoft.com/office/drawing/2014/main" id="{78605818-2761-43A9-AD78-BC349ED69103}"/>
                    </a:ext>
                  </a:extLst>
                </p:cNvPr>
                <p:cNvGrpSpPr/>
                <p:nvPr/>
              </p:nvGrpSpPr>
              <p:grpSpPr>
                <a:xfrm>
                  <a:off x="215479" y="3042094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108" name="Rectangle 107">
                    <a:extLst>
                      <a:ext uri="{FF2B5EF4-FFF2-40B4-BE49-F238E27FC236}">
                        <a16:creationId xmlns:a16="http://schemas.microsoft.com/office/drawing/2014/main" id="{AB8A3DDC-D547-4360-94FC-548CDE3C98CE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09" name="Rounded Rectangle 122">
                    <a:extLst>
                      <a:ext uri="{FF2B5EF4-FFF2-40B4-BE49-F238E27FC236}">
                        <a16:creationId xmlns:a16="http://schemas.microsoft.com/office/drawing/2014/main" id="{F253AC22-E151-471B-9C6A-AECDB543C9F2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10" name="Rounded Rectangle 123">
                    <a:extLst>
                      <a:ext uri="{FF2B5EF4-FFF2-40B4-BE49-F238E27FC236}">
                        <a16:creationId xmlns:a16="http://schemas.microsoft.com/office/drawing/2014/main" id="{FC17EAF1-D134-4C91-9001-6C285A452B84}"/>
                      </a:ext>
                    </a:extLst>
                  </p:cNvPr>
                  <p:cNvSpPr/>
                  <p:nvPr/>
                </p:nvSpPr>
                <p:spPr>
                  <a:xfrm>
                    <a:off x="3822024" y="40497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11" name="Rounded Rectangle 124">
                    <a:extLst>
                      <a:ext uri="{FF2B5EF4-FFF2-40B4-BE49-F238E27FC236}">
                        <a16:creationId xmlns:a16="http://schemas.microsoft.com/office/drawing/2014/main" id="{E0C5112D-2C1E-4F59-B0C6-9142A7FA896D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12" name="Rectangle 111">
                    <a:extLst>
                      <a:ext uri="{FF2B5EF4-FFF2-40B4-BE49-F238E27FC236}">
                        <a16:creationId xmlns:a16="http://schemas.microsoft.com/office/drawing/2014/main" id="{8BFB899F-B376-40F0-B79A-90B3ED41167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56" name="Left Bracket 55">
                  <a:extLst>
                    <a:ext uri="{FF2B5EF4-FFF2-40B4-BE49-F238E27FC236}">
                      <a16:creationId xmlns:a16="http://schemas.microsoft.com/office/drawing/2014/main" id="{54D9EE5B-07DF-4EBA-9EB5-4E4D8B4DA864}"/>
                    </a:ext>
                  </a:extLst>
                </p:cNvPr>
                <p:cNvSpPr/>
                <p:nvPr/>
              </p:nvSpPr>
              <p:spPr>
                <a:xfrm>
                  <a:off x="2499443" y="3912473"/>
                  <a:ext cx="79504" cy="129008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38ABD53F-19F9-4493-854E-4AE2E11E7EEA}"/>
                    </a:ext>
                  </a:extLst>
                </p:cNvPr>
                <p:cNvSpPr txBox="1"/>
                <p:nvPr/>
              </p:nvSpPr>
              <p:spPr>
                <a:xfrm>
                  <a:off x="2544100" y="3850552"/>
                  <a:ext cx="3321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DC</a:t>
                  </a:r>
                </a:p>
              </p:txBody>
            </p:sp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954710F1-5C08-4E99-9BE0-22FDF17C64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9357" y="1515611"/>
                  <a:ext cx="189298" cy="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8AEEC857-B9F7-43A5-BF1E-2788F237465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8655" y="1151540"/>
                  <a:ext cx="0" cy="364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D5026E58-D9B3-4181-8BD9-A20A8EFBD2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8655" y="1151540"/>
                  <a:ext cx="57547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72362542-5490-4572-8DA3-20DDA69D214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6614" y="1512625"/>
                  <a:ext cx="189298" cy="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E786EB23-FB8E-4B33-A125-A1FE77A970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6615" y="1151539"/>
                  <a:ext cx="0" cy="364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2" name="Rectangle 71">
                  <a:extLst>
                    <a:ext uri="{FF2B5EF4-FFF2-40B4-BE49-F238E27FC236}">
                      <a16:creationId xmlns:a16="http://schemas.microsoft.com/office/drawing/2014/main" id="{2CA6BD35-DE87-48D7-9551-12C8A2686897}"/>
                    </a:ext>
                  </a:extLst>
                </p:cNvPr>
                <p:cNvSpPr/>
                <p:nvPr/>
              </p:nvSpPr>
              <p:spPr>
                <a:xfrm>
                  <a:off x="2073944" y="1114165"/>
                  <a:ext cx="680124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dirty="0"/>
                    <a:t>35 MW </a:t>
                  </a:r>
                </a:p>
                <a:p>
                  <a:pPr algn="ctr"/>
                  <a:r>
                    <a:rPr lang="en-US" sz="900" dirty="0"/>
                    <a:t>4.5</a:t>
                  </a:r>
                  <a:r>
                    <a:rPr lang="en-US" sz="900" dirty="0">
                      <a:latin typeface="Symbol" pitchFamily="2" charset="2"/>
                    </a:rPr>
                    <a:t>m</a:t>
                  </a:r>
                  <a:r>
                    <a:rPr lang="en-US" sz="900" dirty="0"/>
                    <a:t>s, 4Hz </a:t>
                  </a:r>
                </a:p>
                <a:p>
                  <a:pPr algn="ctr"/>
                  <a:r>
                    <a:rPr lang="en-US" sz="900" dirty="0"/>
                    <a:t>S-band*</a:t>
                  </a:r>
                </a:p>
              </p:txBody>
            </p:sp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DEC370D3-DD9A-4C78-8862-8295A209143C}"/>
                    </a:ext>
                  </a:extLst>
                </p:cNvPr>
                <p:cNvSpPr/>
                <p:nvPr/>
              </p:nvSpPr>
              <p:spPr>
                <a:xfrm rot="10800000">
                  <a:off x="2333769" y="1893851"/>
                  <a:ext cx="145995" cy="436305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9609AF1E-4BAE-4156-AFB5-249C8AEA2ADE}"/>
                    </a:ext>
                  </a:extLst>
                </p:cNvPr>
                <p:cNvSpPr/>
                <p:nvPr/>
              </p:nvSpPr>
              <p:spPr>
                <a:xfrm rot="5400000">
                  <a:off x="2534719" y="2127839"/>
                  <a:ext cx="185665" cy="26006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82" name="Group 81">
                  <a:extLst>
                    <a:ext uri="{FF2B5EF4-FFF2-40B4-BE49-F238E27FC236}">
                      <a16:creationId xmlns:a16="http://schemas.microsoft.com/office/drawing/2014/main" id="{15C27F9B-67E7-4E02-8230-273C0CF037B1}"/>
                    </a:ext>
                  </a:extLst>
                </p:cNvPr>
                <p:cNvGrpSpPr/>
                <p:nvPr/>
              </p:nvGrpSpPr>
              <p:grpSpPr>
                <a:xfrm>
                  <a:off x="1605418" y="1868570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3D2C4793-7376-4A26-BBAD-24FDC8AF442D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04" name="Rounded Rectangle 151">
                    <a:extLst>
                      <a:ext uri="{FF2B5EF4-FFF2-40B4-BE49-F238E27FC236}">
                        <a16:creationId xmlns:a16="http://schemas.microsoft.com/office/drawing/2014/main" id="{6D22F6B0-4435-493A-908E-7A688F416FEA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5" name="Rounded Rectangle 152">
                    <a:extLst>
                      <a:ext uri="{FF2B5EF4-FFF2-40B4-BE49-F238E27FC236}">
                        <a16:creationId xmlns:a16="http://schemas.microsoft.com/office/drawing/2014/main" id="{DBF8E2BF-24D7-48E2-91B1-3061C1A1A6C4}"/>
                      </a:ext>
                    </a:extLst>
                  </p:cNvPr>
                  <p:cNvSpPr/>
                  <p:nvPr/>
                </p:nvSpPr>
                <p:spPr>
                  <a:xfrm>
                    <a:off x="3834234" y="4049742"/>
                    <a:ext cx="385751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6" name="Rounded Rectangle 153">
                    <a:extLst>
                      <a:ext uri="{FF2B5EF4-FFF2-40B4-BE49-F238E27FC236}">
                        <a16:creationId xmlns:a16="http://schemas.microsoft.com/office/drawing/2014/main" id="{91AA71DA-4449-409D-AD57-BFEE8118C56A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7" name="Rectangle 106">
                    <a:extLst>
                      <a:ext uri="{FF2B5EF4-FFF2-40B4-BE49-F238E27FC236}">
                        <a16:creationId xmlns:a16="http://schemas.microsoft.com/office/drawing/2014/main" id="{ECD16700-9787-44FD-8D44-1589E0DDB86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83" name="Triangle 155">
                  <a:extLst>
                    <a:ext uri="{FF2B5EF4-FFF2-40B4-BE49-F238E27FC236}">
                      <a16:creationId xmlns:a16="http://schemas.microsoft.com/office/drawing/2014/main" id="{4F253F1D-8E09-4BBE-B2CB-3E0CDFDA21F6}"/>
                    </a:ext>
                  </a:extLst>
                </p:cNvPr>
                <p:cNvSpPr/>
                <p:nvPr/>
              </p:nvSpPr>
              <p:spPr>
                <a:xfrm flipH="1">
                  <a:off x="2784153" y="1562886"/>
                  <a:ext cx="1027672" cy="698500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 dirty="0"/>
                    <a:t>load</a:t>
                  </a:r>
                </a:p>
              </p:txBody>
            </p: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124F4F8B-17B5-4397-919F-B983C645E773}"/>
                    </a:ext>
                  </a:extLst>
                </p:cNvPr>
                <p:cNvSpPr/>
                <p:nvPr/>
              </p:nvSpPr>
              <p:spPr>
                <a:xfrm>
                  <a:off x="2187827" y="3438934"/>
                  <a:ext cx="410114" cy="425323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5074F96-ABFB-44D4-92EB-1AD600CE0CB0}"/>
                    </a:ext>
                  </a:extLst>
                </p:cNvPr>
                <p:cNvSpPr txBox="1"/>
                <p:nvPr/>
              </p:nvSpPr>
              <p:spPr>
                <a:xfrm>
                  <a:off x="3834155" y="1543440"/>
                  <a:ext cx="102767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Modulators SAT</a:t>
                  </a:r>
                </a:p>
              </p:txBody>
            </p:sp>
            <p:sp>
              <p:nvSpPr>
                <p:cNvPr id="94" name="TextBox 93">
                  <a:extLst>
                    <a:ext uri="{FF2B5EF4-FFF2-40B4-BE49-F238E27FC236}">
                      <a16:creationId xmlns:a16="http://schemas.microsoft.com/office/drawing/2014/main" id="{12F42938-4BDB-40AB-B398-C2D1AE282685}"/>
                    </a:ext>
                  </a:extLst>
                </p:cNvPr>
                <p:cNvSpPr txBox="1"/>
                <p:nvPr/>
              </p:nvSpPr>
              <p:spPr>
                <a:xfrm>
                  <a:off x="2490092" y="2333564"/>
                  <a:ext cx="81817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WG switch</a:t>
                  </a:r>
                </a:p>
              </p:txBody>
            </p: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E818B0D8-705E-470C-82FE-6A8BD82CAFB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97519" y="2166139"/>
                  <a:ext cx="134205" cy="177807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Straight Arrow Connector 95">
                  <a:extLst>
                    <a:ext uri="{FF2B5EF4-FFF2-40B4-BE49-F238E27FC236}">
                      <a16:creationId xmlns:a16="http://schemas.microsoft.com/office/drawing/2014/main" id="{7A50FC00-624D-4FDD-B15B-A2339917EF6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1798" y="1596595"/>
                  <a:ext cx="2208" cy="22995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2" name="TextBox 141">
                  <a:extLst>
                    <a:ext uri="{FF2B5EF4-FFF2-40B4-BE49-F238E27FC236}">
                      <a16:creationId xmlns:a16="http://schemas.microsoft.com/office/drawing/2014/main" id="{AF30BD7B-829A-4403-831E-A40869B9B0F2}"/>
                    </a:ext>
                  </a:extLst>
                </p:cNvPr>
                <p:cNvSpPr txBox="1"/>
                <p:nvPr/>
              </p:nvSpPr>
              <p:spPr>
                <a:xfrm>
                  <a:off x="2700321" y="1112610"/>
                  <a:ext cx="27537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/>
                    <a:t>* EU S-Band=2.998GHz. </a:t>
                  </a:r>
                </a:p>
                <a:p>
                  <a:r>
                    <a:rPr lang="en-GB" sz="1000" dirty="0"/>
                    <a:t>According to INFN: only 20-25MW/1.5</a:t>
                  </a:r>
                  <a:r>
                    <a:rPr lang="en-US" sz="1000" dirty="0">
                      <a:latin typeface="Symbol" pitchFamily="2" charset="2"/>
                    </a:rPr>
                    <a:t>m</a:t>
                  </a:r>
                  <a:r>
                    <a:rPr lang="en-US" sz="1000" dirty="0"/>
                    <a:t>s needed.</a:t>
                  </a:r>
                  <a:endParaRPr lang="en-GB" sz="1000" dirty="0"/>
                </a:p>
              </p:txBody>
            </p:sp>
            <p:sp>
              <p:nvSpPr>
                <p:cNvPr id="143" name="TextBox 142">
                  <a:extLst>
                    <a:ext uri="{FF2B5EF4-FFF2-40B4-BE49-F238E27FC236}">
                      <a16:creationId xmlns:a16="http://schemas.microsoft.com/office/drawing/2014/main" id="{B8AB3D69-D1B6-4B8D-9EEA-B06E6FCE6118}"/>
                    </a:ext>
                  </a:extLst>
                </p:cNvPr>
                <p:cNvSpPr txBox="1"/>
                <p:nvPr/>
              </p:nvSpPr>
              <p:spPr>
                <a:xfrm>
                  <a:off x="2580515" y="2872660"/>
                  <a:ext cx="17443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Vacuum Valve or RF Window?</a:t>
                  </a:r>
                </a:p>
              </p:txBody>
            </p: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7338F687-ABCD-4FA7-A9FD-20D305B86949}"/>
                    </a:ext>
                  </a:extLst>
                </p:cNvPr>
                <p:cNvGrpSpPr/>
                <p:nvPr/>
              </p:nvGrpSpPr>
              <p:grpSpPr>
                <a:xfrm flipH="1">
                  <a:off x="3819374" y="1828590"/>
                  <a:ext cx="766821" cy="607974"/>
                  <a:chOff x="3401065" y="4049742"/>
                  <a:chExt cx="1037652" cy="876773"/>
                </a:xfrm>
              </p:grpSpPr>
              <p:sp>
                <p:nvSpPr>
                  <p:cNvPr id="189" name="Rectangle 188">
                    <a:extLst>
                      <a:ext uri="{FF2B5EF4-FFF2-40B4-BE49-F238E27FC236}">
                        <a16:creationId xmlns:a16="http://schemas.microsoft.com/office/drawing/2014/main" id="{BF8FB4D9-0AC1-443B-A86D-1DF671AB4F88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90" name="Rounded Rectangle 151">
                    <a:extLst>
                      <a:ext uri="{FF2B5EF4-FFF2-40B4-BE49-F238E27FC236}">
                        <a16:creationId xmlns:a16="http://schemas.microsoft.com/office/drawing/2014/main" id="{4F62064E-221B-4D7D-A987-F9895F6C369B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/>
                      <a:t>?</a:t>
                    </a:r>
                  </a:p>
                </p:txBody>
              </p:sp>
              <p:sp>
                <p:nvSpPr>
                  <p:cNvPr id="191" name="Rounded Rectangle 152">
                    <a:extLst>
                      <a:ext uri="{FF2B5EF4-FFF2-40B4-BE49-F238E27FC236}">
                        <a16:creationId xmlns:a16="http://schemas.microsoft.com/office/drawing/2014/main" id="{BDC42BE9-38EF-496F-9708-65C123C60561}"/>
                      </a:ext>
                    </a:extLst>
                  </p:cNvPr>
                  <p:cNvSpPr/>
                  <p:nvPr/>
                </p:nvSpPr>
                <p:spPr>
                  <a:xfrm>
                    <a:off x="3834234" y="4049742"/>
                    <a:ext cx="385751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92" name="Rounded Rectangle 153">
                    <a:extLst>
                      <a:ext uri="{FF2B5EF4-FFF2-40B4-BE49-F238E27FC236}">
                        <a16:creationId xmlns:a16="http://schemas.microsoft.com/office/drawing/2014/main" id="{8E93EF7F-D110-4BB9-AA6C-CA624A135DAD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93" name="Rectangle 192">
                    <a:extLst>
                      <a:ext uri="{FF2B5EF4-FFF2-40B4-BE49-F238E27FC236}">
                        <a16:creationId xmlns:a16="http://schemas.microsoft.com/office/drawing/2014/main" id="{6F952F02-586B-4FA9-ADC0-2A19EE4DCB3D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grpSp>
              <p:nvGrpSpPr>
                <p:cNvPr id="47" name="Group 46">
                  <a:extLst>
                    <a:ext uri="{FF2B5EF4-FFF2-40B4-BE49-F238E27FC236}">
                      <a16:creationId xmlns:a16="http://schemas.microsoft.com/office/drawing/2014/main" id="{45488EEE-F493-484C-87A6-A3573A5192EF}"/>
                    </a:ext>
                  </a:extLst>
                </p:cNvPr>
                <p:cNvGrpSpPr/>
                <p:nvPr/>
              </p:nvGrpSpPr>
              <p:grpSpPr>
                <a:xfrm rot="5400000">
                  <a:off x="2273357" y="2842592"/>
                  <a:ext cx="279038" cy="332142"/>
                  <a:chOff x="4231293" y="3130108"/>
                  <a:chExt cx="159098" cy="371523"/>
                </a:xfrm>
              </p:grpSpPr>
              <p:sp>
                <p:nvSpPr>
                  <p:cNvPr id="3" name="Isosceles Triangle 2">
                    <a:extLst>
                      <a:ext uri="{FF2B5EF4-FFF2-40B4-BE49-F238E27FC236}">
                        <a16:creationId xmlns:a16="http://schemas.microsoft.com/office/drawing/2014/main" id="{CD7CFF26-83CC-4EF2-B707-E15A200A7A24}"/>
                      </a:ext>
                    </a:extLst>
                  </p:cNvPr>
                  <p:cNvSpPr/>
                  <p:nvPr/>
                </p:nvSpPr>
                <p:spPr>
                  <a:xfrm>
                    <a:off x="4232338" y="3314167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4" name="Isosceles Triangle 163">
                    <a:extLst>
                      <a:ext uri="{FF2B5EF4-FFF2-40B4-BE49-F238E27FC236}">
                        <a16:creationId xmlns:a16="http://schemas.microsoft.com/office/drawing/2014/main" id="{FC85BF4A-3EF6-4FAC-8926-0111B9BE9B76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31293" y="3130108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5DF11D04-3A82-4DDB-A40B-1DF7789E3773}"/>
                    </a:ext>
                  </a:extLst>
                </p:cNvPr>
                <p:cNvGrpSpPr/>
                <p:nvPr/>
              </p:nvGrpSpPr>
              <p:grpSpPr>
                <a:xfrm>
                  <a:off x="1914487" y="3468536"/>
                  <a:ext cx="279038" cy="332142"/>
                  <a:chOff x="4231293" y="3130108"/>
                  <a:chExt cx="159098" cy="371523"/>
                </a:xfrm>
              </p:grpSpPr>
              <p:sp>
                <p:nvSpPr>
                  <p:cNvPr id="166" name="Isosceles Triangle 165">
                    <a:extLst>
                      <a:ext uri="{FF2B5EF4-FFF2-40B4-BE49-F238E27FC236}">
                        <a16:creationId xmlns:a16="http://schemas.microsoft.com/office/drawing/2014/main" id="{C7BB8FB2-0ACF-41E1-8651-C001997525C4}"/>
                      </a:ext>
                    </a:extLst>
                  </p:cNvPr>
                  <p:cNvSpPr/>
                  <p:nvPr/>
                </p:nvSpPr>
                <p:spPr>
                  <a:xfrm>
                    <a:off x="4232338" y="3314167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167" name="Isosceles Triangle 166">
                    <a:extLst>
                      <a:ext uri="{FF2B5EF4-FFF2-40B4-BE49-F238E27FC236}">
                        <a16:creationId xmlns:a16="http://schemas.microsoft.com/office/drawing/2014/main" id="{CE0E5434-8675-40DA-AF9D-0CFB6B087180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31293" y="3130108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cxnSp>
              <p:nvCxnSpPr>
                <p:cNvPr id="181" name="Straight Connector 180">
                  <a:extLst>
                    <a:ext uri="{FF2B5EF4-FFF2-40B4-BE49-F238E27FC236}">
                      <a16:creationId xmlns:a16="http://schemas.microsoft.com/office/drawing/2014/main" id="{CFD50C1C-EDEC-41C6-AD64-F4CE0A1AF49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2819" y="4231605"/>
                  <a:ext cx="236607" cy="0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Rectangle 10">
                  <a:extLst>
                    <a:ext uri="{FF2B5EF4-FFF2-40B4-BE49-F238E27FC236}">
                      <a16:creationId xmlns:a16="http://schemas.microsoft.com/office/drawing/2014/main" id="{3CFBC5A4-2A5F-4677-B9BA-F32B3CB621AC}"/>
                    </a:ext>
                  </a:extLst>
                </p:cNvPr>
                <p:cNvSpPr/>
                <p:nvPr/>
              </p:nvSpPr>
              <p:spPr>
                <a:xfrm>
                  <a:off x="2519426" y="4116189"/>
                  <a:ext cx="772969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900" dirty="0"/>
                    <a:t>RF Window?</a:t>
                  </a:r>
                  <a:endParaRPr lang="en-GB" sz="900" dirty="0"/>
                </a:p>
              </p:txBody>
            </p:sp>
          </p:grpSp>
        </p:grp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5A209F2-D918-4F02-A5DB-769F99AF1FB5}"/>
              </a:ext>
            </a:extLst>
          </p:cNvPr>
          <p:cNvSpPr/>
          <p:nvPr/>
        </p:nvSpPr>
        <p:spPr>
          <a:xfrm>
            <a:off x="207012" y="4809330"/>
            <a:ext cx="11777975" cy="2145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="1" dirty="0"/>
              <a:t>WALL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4537D8B4-2CC4-46D6-8683-B404716A5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2568" y="1837258"/>
            <a:ext cx="2823634" cy="374971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62642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05C05-66D7-4FEB-89FF-DA9F96343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334" y="41147"/>
            <a:ext cx="10515600" cy="1325563"/>
          </a:xfrm>
        </p:spPr>
        <p:txBody>
          <a:bodyPr/>
          <a:lstStyle/>
          <a:p>
            <a:r>
              <a:rPr lang="en-GB" dirty="0"/>
              <a:t>Services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D54F837-BEC4-4746-87B1-B72EEE4818D3}"/>
              </a:ext>
            </a:extLst>
          </p:cNvPr>
          <p:cNvGrpSpPr/>
          <p:nvPr/>
        </p:nvGrpSpPr>
        <p:grpSpPr>
          <a:xfrm>
            <a:off x="2764377" y="117950"/>
            <a:ext cx="8911145" cy="2205839"/>
            <a:chOff x="636313" y="636769"/>
            <a:chExt cx="8911145" cy="22058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DFB0A6D-5199-4869-AAD0-0ABFB636C7EA}"/>
                </a:ext>
              </a:extLst>
            </p:cNvPr>
            <p:cNvSpPr txBox="1"/>
            <p:nvPr/>
          </p:nvSpPr>
          <p:spPr>
            <a:xfrm>
              <a:off x="636313" y="1457988"/>
              <a:ext cx="10811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C00000"/>
                  </a:solidFill>
                </a:rPr>
                <a:t>ELEC</a:t>
              </a:r>
              <a:r>
                <a:rPr lang="en-GB" sz="3200" dirty="0"/>
                <a:t>: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4F9059F-140B-4F6F-B7E4-B7DFCD36F8CD}"/>
                </a:ext>
              </a:extLst>
            </p:cNvPr>
            <p:cNvSpPr txBox="1"/>
            <p:nvPr/>
          </p:nvSpPr>
          <p:spPr>
            <a:xfrm>
              <a:off x="1913466" y="1517045"/>
              <a:ext cx="297179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S-Band</a:t>
              </a:r>
            </a:p>
            <a:p>
              <a:r>
                <a:rPr lang="en-GB" sz="1400" dirty="0"/>
                <a:t>1 </a:t>
              </a:r>
              <a:r>
                <a:rPr lang="en-GB" sz="1400" dirty="0" err="1"/>
                <a:t>klystron+Modulator</a:t>
              </a:r>
              <a:r>
                <a:rPr lang="en-GB" sz="1400" dirty="0"/>
                <a:t>: same as for LINAC Refurbishment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965CFD2-3226-4EE0-A022-692F066EA9C8}"/>
                </a:ext>
              </a:extLst>
            </p:cNvPr>
            <p:cNvSpPr txBox="1"/>
            <p:nvPr/>
          </p:nvSpPr>
          <p:spPr>
            <a:xfrm>
              <a:off x="5812369" y="1442995"/>
              <a:ext cx="373508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C-Band</a:t>
              </a:r>
            </a:p>
            <a:p>
              <a:r>
                <a:rPr lang="en-GB" sz="1400" dirty="0"/>
                <a:t>1 </a:t>
              </a:r>
              <a:r>
                <a:rPr lang="en-GB" sz="1400" dirty="0" err="1"/>
                <a:t>klystron+Modulator</a:t>
              </a:r>
              <a:r>
                <a:rPr lang="en-GB" sz="1400" dirty="0"/>
                <a:t>: SCANDINOVA will send us an estimation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76C97C8-F4FA-4FD3-96AF-4786D80EEF55}"/>
                </a:ext>
              </a:extLst>
            </p:cNvPr>
            <p:cNvCxnSpPr>
              <a:cxnSpLocks/>
            </p:cNvCxnSpPr>
            <p:nvPr/>
          </p:nvCxnSpPr>
          <p:spPr>
            <a:xfrm>
              <a:off x="5147733" y="1329267"/>
              <a:ext cx="0" cy="1513341"/>
            </a:xfrm>
            <a:prstGeom prst="line">
              <a:avLst/>
            </a:prstGeom>
            <a:ln w="28575">
              <a:solidFill>
                <a:srgbClr val="00206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2A3C7F0-C663-4DCC-A4F4-D4FEB1F115D1}"/>
                </a:ext>
              </a:extLst>
            </p:cNvPr>
            <p:cNvSpPr txBox="1"/>
            <p:nvPr/>
          </p:nvSpPr>
          <p:spPr>
            <a:xfrm>
              <a:off x="4186767" y="636769"/>
              <a:ext cx="21928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CEM (grounding): needs to be separated? What about separation </a:t>
              </a:r>
              <a:r>
                <a:rPr lang="en-GB" sz="1200" dirty="0" err="1"/>
                <a:t>w.r.t.</a:t>
              </a:r>
              <a:r>
                <a:rPr lang="en-GB" sz="1200" dirty="0"/>
                <a:t> present LINAC?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A98E69-2AD8-4E91-85B2-28C349BE6083}"/>
                </a:ext>
              </a:extLst>
            </p:cNvPr>
            <p:cNvSpPr txBox="1"/>
            <p:nvPr/>
          </p:nvSpPr>
          <p:spPr>
            <a:xfrm>
              <a:off x="1913466" y="2319388"/>
              <a:ext cx="297179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/>
                <a:t>Laser? Asked FRASCATI??</a:t>
              </a:r>
            </a:p>
            <a:p>
              <a:r>
                <a:rPr lang="en-GB" sz="1400" b="1" dirty="0"/>
                <a:t>Magnets?</a:t>
              </a:r>
              <a:endParaRPr lang="en-GB" sz="14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1BB66C7-2BCB-4E1D-8FAE-B87E580FFE9C}"/>
              </a:ext>
            </a:extLst>
          </p:cNvPr>
          <p:cNvGrpSpPr/>
          <p:nvPr/>
        </p:nvGrpSpPr>
        <p:grpSpPr>
          <a:xfrm>
            <a:off x="423334" y="2702619"/>
            <a:ext cx="11524941" cy="4037431"/>
            <a:chOff x="140375" y="3140752"/>
            <a:chExt cx="11524941" cy="403743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7FC0C81-2EB6-443A-8F47-400550ABB93D}"/>
                </a:ext>
              </a:extLst>
            </p:cNvPr>
            <p:cNvSpPr txBox="1"/>
            <p:nvPr/>
          </p:nvSpPr>
          <p:spPr>
            <a:xfrm>
              <a:off x="140375" y="3140752"/>
              <a:ext cx="27098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3200" b="1" dirty="0">
                  <a:solidFill>
                    <a:srgbClr val="C00000"/>
                  </a:solidFill>
                </a:rPr>
                <a:t>Water Cooling</a:t>
              </a:r>
              <a:r>
                <a:rPr lang="en-GB" sz="3200" dirty="0"/>
                <a:t>: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28D65F6-C4B2-470C-9F3E-2FC640499EFF}"/>
                </a:ext>
              </a:extLst>
            </p:cNvPr>
            <p:cNvSpPr txBox="1"/>
            <p:nvPr/>
          </p:nvSpPr>
          <p:spPr>
            <a:xfrm>
              <a:off x="3070327" y="3238643"/>
              <a:ext cx="859498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Klystron and Modulators:</a:t>
              </a:r>
            </a:p>
            <a:p>
              <a:pPr marL="857250" lvl="1" indent="-400050">
                <a:buFont typeface="+mj-lt"/>
                <a:buAutoNum type="romanLcPeriod"/>
              </a:pPr>
              <a:r>
                <a:rPr lang="en-GB" sz="1400" b="1" dirty="0"/>
                <a:t>S-Band: same as for LINAC Refurbishment (flow rate~120 l/min?);</a:t>
              </a:r>
            </a:p>
            <a:p>
              <a:pPr marL="857250" lvl="1" indent="-400050">
                <a:buFont typeface="+mj-lt"/>
                <a:buAutoNum type="romanLcPeriod"/>
              </a:pPr>
              <a:r>
                <a:rPr lang="en-GB" sz="1400" b="1" dirty="0"/>
                <a:t>C-Band: </a:t>
              </a:r>
            </a:p>
            <a:p>
              <a:pPr marL="1314450" lvl="2" indent="-400050">
                <a:buFont typeface="Arial" panose="020B0604020202020204" pitchFamily="34" charset="0"/>
                <a:buChar char="•"/>
              </a:pPr>
              <a:r>
                <a:rPr lang="en-GB" sz="1400" b="1" dirty="0"/>
                <a:t>According to PSI, considering their system working at 50MW/3</a:t>
              </a:r>
              <a:r>
                <a:rPr lang="en-GB" sz="1400" b="1" dirty="0">
                  <a:sym typeface="Symbol" panose="05050102010706020507" pitchFamily="18" charset="2"/>
                </a:rPr>
                <a:t>s/100Hz (15kW) </a:t>
              </a:r>
              <a:r>
                <a:rPr lang="en-GB" sz="1400" b="1" dirty="0">
                  <a:sym typeface="Wingdings" panose="05000000000000000000" pitchFamily="2" charset="2"/>
                </a:rPr>
                <a:t> 100l/min per channel; </a:t>
              </a:r>
              <a:r>
                <a:rPr lang="en-GB" sz="1400" b="1" dirty="0"/>
                <a:t>for 50MW/4</a:t>
              </a:r>
              <a:r>
                <a:rPr lang="en-GB" sz="1400" b="1" dirty="0">
                  <a:sym typeface="Symbol" panose="05050102010706020507" pitchFamily="18" charset="2"/>
                </a:rPr>
                <a:t>s/10Hz (</a:t>
              </a:r>
              <a:r>
                <a:rPr lang="en-GB" sz="1400" b="1" dirty="0"/>
                <a:t>2kW) </a:t>
              </a:r>
              <a:r>
                <a:rPr lang="en-GB" sz="1400" b="1" dirty="0">
                  <a:sym typeface="Wingdings" panose="05000000000000000000" pitchFamily="2" charset="2"/>
                </a:rPr>
                <a:t> 15l/min;</a:t>
              </a:r>
            </a:p>
            <a:p>
              <a:pPr marL="1314450" lvl="2" indent="-400050">
                <a:buFont typeface="Arial" panose="020B0604020202020204" pitchFamily="34" charset="0"/>
                <a:buChar char="•"/>
              </a:pPr>
              <a:r>
                <a:rPr lang="en-GB" sz="1400" b="1" dirty="0">
                  <a:sym typeface="Wingdings" panose="05000000000000000000" pitchFamily="2" charset="2"/>
                </a:rPr>
                <a:t>According to SCANDINOVA, CANON always asks the klystron working at the nominal flow for the highest possible nominal power  ~100l/min per channel (klystron will be basically the same as PSI): SCANDINOVA will send us an estimation;</a:t>
              </a:r>
              <a:endParaRPr lang="en-GB" sz="1400" b="1" dirty="0"/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Gun: asked FRASCATI??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BOC: from PSI </a:t>
              </a:r>
              <a:r>
                <a:rPr lang="en-GB" sz="1000" dirty="0"/>
                <a:t>“[Each BOC] </a:t>
              </a:r>
              <a:r>
                <a:rPr lang="en-US" altLang="en-US" sz="1000" dirty="0">
                  <a:latin typeface="Arial Unicode MS"/>
                </a:rPr>
                <a:t>needs a dedicate heater and a dedicate variable valve, both are controlled by a feedback loop which stabilize the BOC temperature to 0.002 °C rms. Probably you do not need the same stability (for a test stand 0.1°C is enough) but you still need to have the possibility to warm up the cooling water. Our cooling water temperature range is 35 +- 7 °C. I suggest to use a commercial device for cooling/heating (for some installations with moderate water flow and where we do not need stability we use products from </a:t>
              </a:r>
              <a:r>
                <a:rPr lang="en-US" altLang="en-US" sz="1000" dirty="0" err="1">
                  <a:latin typeface="Arial Unicode MS"/>
                </a:rPr>
                <a:t>Regloplas</a:t>
              </a:r>
              <a:r>
                <a:rPr lang="en-US" altLang="en-US" sz="1000" dirty="0">
                  <a:latin typeface="Arial Unicode MS"/>
                </a:rPr>
                <a:t> at PSI) with this solution you do not need a variable valve.”</a:t>
              </a:r>
              <a:endParaRPr lang="en-US" altLang="en-US" sz="1000" dirty="0">
                <a:latin typeface="Arial" panose="020B0604020202020204" pitchFamily="34" charset="0"/>
              </a:endParaRP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LOADS: to be asked to PSI/FRASCATI/SLAC;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For specific WG’s: Hybrid and Directional Couplers (for thermal stability*). Isolator?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LASER? Asked FRASCATI?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GB" sz="1400" b="1" dirty="0"/>
                <a:t>Magnets?</a:t>
              </a:r>
            </a:p>
            <a:p>
              <a:r>
                <a:rPr lang="fr-FR" sz="1000" b="1" dirty="0">
                  <a:solidFill>
                    <a:srgbClr val="C00000"/>
                  </a:solidFill>
                </a:rPr>
                <a:t>* </a:t>
              </a:r>
              <a:r>
                <a:rPr lang="fr-FR" sz="1000" b="1" dirty="0" err="1">
                  <a:solidFill>
                    <a:srgbClr val="C00000"/>
                  </a:solidFill>
                </a:rPr>
                <a:t>Needs</a:t>
              </a:r>
              <a:r>
                <a:rPr lang="fr-FR" sz="1000" b="1" dirty="0">
                  <a:solidFill>
                    <a:srgbClr val="C00000"/>
                  </a:solidFill>
                </a:rPr>
                <a:t> </a:t>
              </a:r>
              <a:r>
                <a:rPr lang="fr-FR" sz="1000" b="1" dirty="0" err="1">
                  <a:solidFill>
                    <a:srgbClr val="C00000"/>
                  </a:solidFill>
                </a:rPr>
                <a:t>temperature</a:t>
              </a:r>
              <a:r>
                <a:rPr lang="fr-FR" sz="1000" b="1" dirty="0">
                  <a:solidFill>
                    <a:srgbClr val="C00000"/>
                  </a:solidFill>
                </a:rPr>
                <a:t> control </a:t>
              </a:r>
              <a:r>
                <a:rPr lang="fr-FR" sz="1000" b="1" dirty="0" err="1">
                  <a:solidFill>
                    <a:srgbClr val="C00000"/>
                  </a:solidFill>
                </a:rPr>
                <a:t>loop</a:t>
              </a:r>
              <a:r>
                <a:rPr lang="fr-FR" sz="1000" b="1" dirty="0">
                  <a:solidFill>
                    <a:srgbClr val="C00000"/>
                  </a:solidFill>
                </a:rPr>
                <a:t>?</a:t>
              </a:r>
              <a:endParaRPr lang="en-GB" sz="1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1812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A1526A-F128-42F8-A8D6-B9D692311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AAE4D-ECC9-4494-89DA-D1202BA0D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Pulse Compression Studies: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Benchmark with SLAC results;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GB" dirty="0"/>
              <a:t>PSI-BOC pulse compressor studies;</a:t>
            </a:r>
          </a:p>
          <a:p>
            <a:r>
              <a:rPr lang="en-GB" dirty="0"/>
              <a:t>Klystron needs</a:t>
            </a:r>
          </a:p>
          <a:p>
            <a:r>
              <a:rPr lang="en-GB" dirty="0"/>
              <a:t>Layout update</a:t>
            </a:r>
          </a:p>
          <a:p>
            <a:r>
              <a:rPr lang="en-GB" dirty="0"/>
              <a:t>Where we are</a:t>
            </a:r>
          </a:p>
          <a:p>
            <a:pPr marL="914400" lvl="1" indent="-457200">
              <a:buFont typeface="+mj-lt"/>
              <a:buAutoNum type="alphaLcParenR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120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Title 170">
            <a:extLst>
              <a:ext uri="{FF2B5EF4-FFF2-40B4-BE49-F238E27FC236}">
                <a16:creationId xmlns:a16="http://schemas.microsoft.com/office/drawing/2014/main" id="{BACFC64E-4704-416F-995D-7116FCE60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89" y="29519"/>
            <a:ext cx="10515600" cy="818490"/>
          </a:xfrm>
        </p:spPr>
        <p:txBody>
          <a:bodyPr/>
          <a:lstStyle/>
          <a:p>
            <a:r>
              <a:rPr lang="en-GB" dirty="0"/>
              <a:t>Benchmark with SLAC results</a:t>
            </a:r>
          </a:p>
        </p:txBody>
      </p:sp>
      <p:graphicFrame>
        <p:nvGraphicFramePr>
          <p:cNvPr id="176" name="Table 175">
            <a:extLst>
              <a:ext uri="{FF2B5EF4-FFF2-40B4-BE49-F238E27FC236}">
                <a16:creationId xmlns:a16="http://schemas.microsoft.com/office/drawing/2014/main" id="{BE386732-259E-4C3B-BC33-AA4627FD9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13153"/>
              </p:ext>
            </p:extLst>
          </p:nvPr>
        </p:nvGraphicFramePr>
        <p:xfrm>
          <a:off x="341442" y="1118024"/>
          <a:ext cx="3615223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430">
                  <a:extLst>
                    <a:ext uri="{9D8B030D-6E8A-4147-A177-3AD203B41FA5}">
                      <a16:colId xmlns:a16="http://schemas.microsoft.com/office/drawing/2014/main" val="733718259"/>
                    </a:ext>
                  </a:extLst>
                </a:gridCol>
                <a:gridCol w="1020993">
                  <a:extLst>
                    <a:ext uri="{9D8B030D-6E8A-4147-A177-3AD203B41FA5}">
                      <a16:colId xmlns:a16="http://schemas.microsoft.com/office/drawing/2014/main" val="11512712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163658339"/>
                    </a:ext>
                  </a:extLst>
                </a:gridCol>
              </a:tblGrid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Freq</a:t>
                      </a:r>
                      <a:r>
                        <a:rPr lang="fr-FR" sz="1400" b="1" dirty="0"/>
                        <a:t>. (GHz)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5.712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W/O P.C.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585453"/>
                  </a:ext>
                </a:extLst>
              </a:tr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Pin (MW)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17.5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26.2***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316163"/>
                  </a:ext>
                </a:extLst>
              </a:tr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Pulse length (</a:t>
                      </a:r>
                      <a:r>
                        <a:rPr lang="en-GB" sz="1400" b="1" dirty="0">
                          <a:sym typeface="Symbol" panose="05050102010706020507" pitchFamily="18" charset="2"/>
                        </a:rPr>
                        <a:t>s</a:t>
                      </a:r>
                      <a:r>
                        <a:rPr lang="en-GB" sz="1400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1.65***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5763353"/>
                  </a:ext>
                </a:extLst>
              </a:tr>
              <a:tr h="28169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Pulse Compressor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52932"/>
                  </a:ext>
                </a:extLst>
              </a:tr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20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-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45701"/>
                  </a:ext>
                </a:extLst>
              </a:tr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Q0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200000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-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7736"/>
                  </a:ext>
                </a:extLst>
              </a:tr>
              <a:tr h="281697">
                <a:tc gridSpan="3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Acc. Structure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97248"/>
                  </a:ext>
                </a:extLst>
              </a:tr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3.5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1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590502"/>
                  </a:ext>
                </a:extLst>
              </a:tr>
              <a:tr h="281697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Q0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/>
                        <a:t>22500*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/>
                        <a:t>20700*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720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/>
                        <a:t>Rsh</a:t>
                      </a:r>
                      <a:r>
                        <a:rPr lang="en-GB" sz="1400" b="1" dirty="0"/>
                        <a:t>** (</a:t>
                      </a:r>
                      <a:r>
                        <a:rPr lang="en-GB" sz="1400" b="1" dirty="0" err="1"/>
                        <a:t>Mohm</a:t>
                      </a:r>
                      <a:r>
                        <a:rPr lang="en-GB" sz="1400" b="1" dirty="0"/>
                        <a:t>/m)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0535939"/>
                  </a:ext>
                </a:extLst>
              </a:tr>
            </a:tbl>
          </a:graphicData>
        </a:graphic>
      </p:graphicFrame>
      <p:sp>
        <p:nvSpPr>
          <p:cNvPr id="31" name="TextBox 30">
            <a:extLst>
              <a:ext uri="{FF2B5EF4-FFF2-40B4-BE49-F238E27FC236}">
                <a16:creationId xmlns:a16="http://schemas.microsoft.com/office/drawing/2014/main" id="{D7BCE30A-2EEA-4737-9058-1324778EEE56}"/>
              </a:ext>
            </a:extLst>
          </p:cNvPr>
          <p:cNvSpPr txBox="1"/>
          <p:nvPr/>
        </p:nvSpPr>
        <p:spPr>
          <a:xfrm>
            <a:off x="282589" y="4166024"/>
            <a:ext cx="38531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* In the original table I see 20700, SLAC confirmed they observe some variation from structure to structure, however final results do not change significantly.</a:t>
            </a:r>
          </a:p>
          <a:p>
            <a:r>
              <a:rPr lang="en-GB" sz="1000" dirty="0"/>
              <a:t>** LINAC-Ohm (</a:t>
            </a:r>
            <a:r>
              <a:rPr lang="en-GB" sz="1000" dirty="0" err="1"/>
              <a:t>R</a:t>
            </a:r>
            <a:r>
              <a:rPr lang="en-GB" sz="1000" baseline="-25000" dirty="0" err="1"/>
              <a:t>sh</a:t>
            </a:r>
            <a:r>
              <a:rPr lang="en-GB" sz="1000" dirty="0"/>
              <a:t>=V</a:t>
            </a:r>
            <a:r>
              <a:rPr lang="en-GB" sz="1000" baseline="30000" dirty="0"/>
              <a:t>2</a:t>
            </a:r>
            <a:r>
              <a:rPr lang="en-GB" sz="1000" dirty="0"/>
              <a:t>/P), TTF included.</a:t>
            </a:r>
          </a:p>
          <a:p>
            <a:r>
              <a:rPr lang="en-GB" sz="1000" b="1" dirty="0">
                <a:solidFill>
                  <a:srgbClr val="FF0000"/>
                </a:solidFill>
              </a:rPr>
              <a:t>*** C-Band klystron, 50MW/1.5-2</a:t>
            </a:r>
            <a:r>
              <a:rPr lang="en-GB" sz="1000" b="1" dirty="0">
                <a:solidFill>
                  <a:srgbClr val="FF0000"/>
                </a:solidFill>
                <a:sym typeface="Symbol" panose="05050102010706020507" pitchFamily="18" charset="2"/>
              </a:rPr>
              <a:t>s</a:t>
            </a:r>
            <a:r>
              <a:rPr lang="en-GB" sz="1000" b="1" dirty="0">
                <a:solidFill>
                  <a:srgbClr val="FF0000"/>
                </a:solidFill>
              </a:rPr>
              <a:t> are available (100Hz rep. rate).</a:t>
            </a:r>
          </a:p>
          <a:p>
            <a:endParaRPr lang="en-GB" sz="10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C336EF-6758-4A29-AC49-341979710050}"/>
              </a:ext>
            </a:extLst>
          </p:cNvPr>
          <p:cNvGrpSpPr/>
          <p:nvPr/>
        </p:nvGrpSpPr>
        <p:grpSpPr>
          <a:xfrm>
            <a:off x="192719" y="5057703"/>
            <a:ext cx="3978187" cy="1666299"/>
            <a:chOff x="261074" y="5034527"/>
            <a:chExt cx="3978187" cy="166629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AE4D0D-9BE7-4497-9590-977B440C6FB0}"/>
                </a:ext>
              </a:extLst>
            </p:cNvPr>
            <p:cNvSpPr txBox="1"/>
            <p:nvPr/>
          </p:nvSpPr>
          <p:spPr>
            <a:xfrm>
              <a:off x="261074" y="5473833"/>
              <a:ext cx="201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NB: Pulse Compressor Output Power is sensitive to the speed of the phase ramp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7311B2-7665-4491-89D5-F74923967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22798" y="5034527"/>
              <a:ext cx="2016463" cy="166629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C161BA28-583A-40DB-A864-9403E94D33D4}"/>
              </a:ext>
            </a:extLst>
          </p:cNvPr>
          <p:cNvGrpSpPr/>
          <p:nvPr/>
        </p:nvGrpSpPr>
        <p:grpSpPr>
          <a:xfrm>
            <a:off x="4101503" y="469197"/>
            <a:ext cx="7931242" cy="6359284"/>
            <a:chOff x="4101503" y="469197"/>
            <a:chExt cx="7931242" cy="635928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A514818-85A8-475A-BEF5-D6959ABB0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03484" y="756064"/>
              <a:ext cx="4619197" cy="4965872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12A1AC12-27F2-413F-9C67-54627705119A}"/>
                </a:ext>
              </a:extLst>
            </p:cNvPr>
            <p:cNvGrpSpPr/>
            <p:nvPr/>
          </p:nvGrpSpPr>
          <p:grpSpPr>
            <a:xfrm>
              <a:off x="9722667" y="798806"/>
              <a:ext cx="1624892" cy="1288070"/>
              <a:chOff x="7462300" y="1122422"/>
              <a:chExt cx="1357405" cy="1194699"/>
            </a:xfrm>
          </p:grpSpPr>
          <p:pic>
            <p:nvPicPr>
              <p:cNvPr id="55" name="Picture 54" descr="A graph of a graph&#10;&#10;AI-generated content may be incorrect.">
                <a:extLst>
                  <a:ext uri="{FF2B5EF4-FFF2-40B4-BE49-F238E27FC236}">
                    <a16:creationId xmlns:a16="http://schemas.microsoft.com/office/drawing/2014/main" id="{9CBEA4D3-EE2E-4426-B579-4AD963E5DD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rcRect l="2135" r="67738"/>
              <a:stretch/>
            </p:blipFill>
            <p:spPr>
              <a:xfrm>
                <a:off x="7462300" y="1122422"/>
                <a:ext cx="1357405" cy="1194699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1C8DD00D-FA4B-4107-8A3A-E1D036435C9F}"/>
                  </a:ext>
                </a:extLst>
              </p:cNvPr>
              <p:cNvSpPr txBox="1"/>
              <p:nvPr/>
            </p:nvSpPr>
            <p:spPr>
              <a:xfrm>
                <a:off x="8200837" y="1475037"/>
                <a:ext cx="413896" cy="2569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SLAC</a:t>
                </a:r>
                <a:endParaRPr lang="en-GB" sz="1200" b="1" dirty="0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636CF4-05BD-4287-8728-A554B87B054A}"/>
                </a:ext>
              </a:extLst>
            </p:cNvPr>
            <p:cNvGrpSpPr/>
            <p:nvPr/>
          </p:nvGrpSpPr>
          <p:grpSpPr>
            <a:xfrm>
              <a:off x="10309589" y="4807434"/>
              <a:ext cx="1723156" cy="1332798"/>
              <a:chOff x="10526616" y="5580795"/>
              <a:chExt cx="1245134" cy="1033318"/>
            </a:xfrm>
          </p:grpSpPr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CFA77773-5D13-489B-B2AC-52CC2A88F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26616" y="5580795"/>
                <a:ext cx="1245134" cy="1033318"/>
              </a:xfrm>
              <a:prstGeom prst="rect">
                <a:avLst/>
              </a:prstGeom>
            </p:spPr>
          </p:pic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D4809F63-9C9C-4B99-AA37-26379CBBFDB8}"/>
                  </a:ext>
                </a:extLst>
              </p:cNvPr>
              <p:cNvSpPr txBox="1"/>
              <p:nvPr/>
            </p:nvSpPr>
            <p:spPr>
              <a:xfrm>
                <a:off x="10639708" y="5649482"/>
                <a:ext cx="358012" cy="2147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/>
                  <a:t>SLAC</a:t>
                </a:r>
                <a:endParaRPr lang="en-GB" sz="1200" b="1" dirty="0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AE490DD-6861-4C1E-8827-C9AAD44E3BB8}"/>
                </a:ext>
              </a:extLst>
            </p:cNvPr>
            <p:cNvGrpSpPr/>
            <p:nvPr/>
          </p:nvGrpSpPr>
          <p:grpSpPr>
            <a:xfrm>
              <a:off x="4101503" y="2327912"/>
              <a:ext cx="1773631" cy="1348090"/>
              <a:chOff x="3647720" y="274250"/>
              <a:chExt cx="1270342" cy="1095331"/>
            </a:xfrm>
          </p:grpSpPr>
          <p:pic>
            <p:nvPicPr>
              <p:cNvPr id="62" name="Picture 61">
                <a:extLst>
                  <a:ext uri="{FF2B5EF4-FFF2-40B4-BE49-F238E27FC236}">
                    <a16:creationId xmlns:a16="http://schemas.microsoft.com/office/drawing/2014/main" id="{AC52572D-07EA-474D-A42E-6566EC5CE7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7720" y="274250"/>
                <a:ext cx="1270342" cy="1095331"/>
              </a:xfrm>
              <a:prstGeom prst="rect">
                <a:avLst/>
              </a:prstGeom>
            </p:spPr>
          </p:pic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D2253211-F33A-48C1-A6F7-6DEA08071055}"/>
                  </a:ext>
                </a:extLst>
              </p:cNvPr>
              <p:cNvSpPr txBox="1"/>
              <p:nvPr/>
            </p:nvSpPr>
            <p:spPr>
              <a:xfrm>
                <a:off x="3862566" y="549217"/>
                <a:ext cx="420325" cy="223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200" b="1" dirty="0"/>
                  <a:t>SLAC</a:t>
                </a:r>
                <a:endParaRPr lang="en-GB" sz="1200" b="1" dirty="0"/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9BA430B-9F3B-4F26-B9EE-1A622F4E77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548502" y="926944"/>
              <a:ext cx="1434978" cy="1158152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25E45B8-9CB3-4DC2-827E-9409C15A1167}"/>
                </a:ext>
              </a:extLst>
            </p:cNvPr>
            <p:cNvGrpSpPr/>
            <p:nvPr/>
          </p:nvGrpSpPr>
          <p:grpSpPr>
            <a:xfrm>
              <a:off x="7720412" y="2257335"/>
              <a:ext cx="2035901" cy="1645454"/>
              <a:chOff x="6751428" y="2957674"/>
              <a:chExt cx="2035901" cy="1645454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37FF2BEE-3C1F-4B63-B183-4E99751654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51428" y="2957674"/>
                <a:ext cx="2035901" cy="1645454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D068500-D9FA-4E8C-ACC9-12C3C72EED98}"/>
                  </a:ext>
                </a:extLst>
              </p:cNvPr>
              <p:cNvSpPr txBox="1"/>
              <p:nvPr/>
            </p:nvSpPr>
            <p:spPr>
              <a:xfrm>
                <a:off x="6969582" y="4000501"/>
                <a:ext cx="1093569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1" dirty="0"/>
                  <a:t>Pulse length=2</a:t>
                </a:r>
                <a:r>
                  <a:rPr lang="en-GB" sz="1000" b="1" dirty="0">
                    <a:sym typeface="Symbol" panose="05050102010706020507" pitchFamily="18" charset="2"/>
                  </a:rPr>
                  <a:t></a:t>
                </a:r>
                <a:r>
                  <a:rPr lang="en-GB" sz="1000" b="1" dirty="0"/>
                  <a:t>s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343377-5CBB-4519-BE0D-0ECD6B358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999849" y="2349445"/>
              <a:ext cx="1654620" cy="133279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AF914F0-6E57-4D31-90D5-20BA736F1D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09274" y="5570853"/>
              <a:ext cx="1565930" cy="1257628"/>
            </a:xfrm>
            <a:prstGeom prst="rect">
              <a:avLst/>
            </a:prstGeom>
          </p:spPr>
        </p:pic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067D159-B782-4161-9DFB-DD7D1967D44A}"/>
                </a:ext>
              </a:extLst>
            </p:cNvPr>
            <p:cNvGrpSpPr/>
            <p:nvPr/>
          </p:nvGrpSpPr>
          <p:grpSpPr>
            <a:xfrm>
              <a:off x="4511227" y="3707958"/>
              <a:ext cx="1878303" cy="1492351"/>
              <a:chOff x="4399549" y="3684757"/>
              <a:chExt cx="1878303" cy="1492351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4FD4CDE0-9AB5-410D-B9B4-32EDED2BA2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399549" y="3684757"/>
                <a:ext cx="1878303" cy="1492351"/>
              </a:xfrm>
              <a:prstGeom prst="rect">
                <a:avLst/>
              </a:prstGeom>
            </p:spPr>
          </p:pic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AA87BC3-E82C-43A2-93AD-2F57E728163A}"/>
                  </a:ext>
                </a:extLst>
              </p:cNvPr>
              <p:cNvSpPr txBox="1"/>
              <p:nvPr/>
            </p:nvSpPr>
            <p:spPr>
              <a:xfrm>
                <a:off x="4828717" y="4142823"/>
                <a:ext cx="135806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000" b="1" dirty="0"/>
                  <a:t>Total Diss </a:t>
                </a:r>
                <a:r>
                  <a:rPr lang="en-GB" sz="1000" b="1" dirty="0" err="1"/>
                  <a:t>En</a:t>
                </a:r>
                <a:r>
                  <a:rPr lang="en-GB" sz="1000" b="1" dirty="0"/>
                  <a:t>=14.644 J</a:t>
                </a:r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654AC6D-90B5-42A9-8E53-2EBEF19F7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032488" y="920403"/>
              <a:ext cx="1359589" cy="1099863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989BF71-29A9-4D8C-8266-2BF798D3CFCA}"/>
                </a:ext>
              </a:extLst>
            </p:cNvPr>
            <p:cNvSpPr txBox="1"/>
            <p:nvPr/>
          </p:nvSpPr>
          <p:spPr>
            <a:xfrm>
              <a:off x="7185203" y="1335119"/>
              <a:ext cx="117692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800" b="1" dirty="0"/>
                <a:t>Phase ramp=180</a:t>
              </a:r>
              <a:r>
                <a:rPr lang="en-GB" sz="800" b="1" dirty="0">
                  <a:sym typeface="Symbol" panose="05050102010706020507" pitchFamily="18" charset="2"/>
                </a:rPr>
                <a:t></a:t>
              </a:r>
              <a:r>
                <a:rPr lang="en-GB" sz="800" b="1" dirty="0"/>
                <a:t>/50ns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D057B29-D71F-4CD0-A8D1-1B22E83AC090}"/>
                </a:ext>
              </a:extLst>
            </p:cNvPr>
            <p:cNvSpPr txBox="1"/>
            <p:nvPr/>
          </p:nvSpPr>
          <p:spPr>
            <a:xfrm>
              <a:off x="4511227" y="5733533"/>
              <a:ext cx="27743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1/3 less power with a Pulse Compressor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FE4D09A-267B-40CF-8836-F724FE2CB82F}"/>
                </a:ext>
              </a:extLst>
            </p:cNvPr>
            <p:cNvSpPr txBox="1"/>
            <p:nvPr/>
          </p:nvSpPr>
          <p:spPr>
            <a:xfrm>
              <a:off x="7332224" y="469197"/>
              <a:ext cx="19904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>
                  <a:solidFill>
                    <a:srgbClr val="FF0000"/>
                  </a:solidFill>
                </a:rPr>
                <a:t>NB: SLAC does not consider a finite phase ramp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119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8ED9011-31F6-4162-AE5A-061115B1D0A8}"/>
              </a:ext>
            </a:extLst>
          </p:cNvPr>
          <p:cNvGrpSpPr/>
          <p:nvPr/>
        </p:nvGrpSpPr>
        <p:grpSpPr>
          <a:xfrm>
            <a:off x="0" y="185406"/>
            <a:ext cx="12192000" cy="6487188"/>
            <a:chOff x="0" y="185406"/>
            <a:chExt cx="12192000" cy="64871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2647674-AB79-415A-9B10-D18CA46DB11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85406"/>
              <a:ext cx="12192000" cy="6487188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02C72A4-6D2F-4CAE-AE39-6773353A3210}"/>
                </a:ext>
              </a:extLst>
            </p:cNvPr>
            <p:cNvSpPr txBox="1"/>
            <p:nvPr/>
          </p:nvSpPr>
          <p:spPr>
            <a:xfrm>
              <a:off x="355600" y="6395595"/>
              <a:ext cx="19077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b="1" dirty="0"/>
                <a:t>Courtesy of R. </a:t>
              </a:r>
              <a:r>
                <a:rPr lang="en-GB" sz="1200" b="1" dirty="0" err="1"/>
                <a:t>Zennaro</a:t>
              </a:r>
              <a:r>
                <a:rPr lang="en-GB" sz="1200" b="1" dirty="0"/>
                <a:t>, PSI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CCA958A-1B60-4F62-844A-D4CF92518C85}"/>
                </a:ext>
              </a:extLst>
            </p:cNvPr>
            <p:cNvSpPr txBox="1"/>
            <p:nvPr/>
          </p:nvSpPr>
          <p:spPr>
            <a:xfrm>
              <a:off x="4478866" y="880533"/>
              <a:ext cx="7713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34 C-Band BOC and 4 XBOC structures produced and operational: w/o any operational problem so far!!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72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77E2728F-1A62-495B-9EF3-8A3C52A553D5}"/>
              </a:ext>
            </a:extLst>
          </p:cNvPr>
          <p:cNvGrpSpPr/>
          <p:nvPr/>
        </p:nvGrpSpPr>
        <p:grpSpPr>
          <a:xfrm>
            <a:off x="3941017" y="748025"/>
            <a:ext cx="8078203" cy="6015784"/>
            <a:chOff x="3648284" y="822963"/>
            <a:chExt cx="8078203" cy="601578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42980A-94D4-4459-A998-FF436AB5DA57}"/>
                </a:ext>
              </a:extLst>
            </p:cNvPr>
            <p:cNvGrpSpPr/>
            <p:nvPr/>
          </p:nvGrpSpPr>
          <p:grpSpPr>
            <a:xfrm>
              <a:off x="3648284" y="822963"/>
              <a:ext cx="7590553" cy="4610317"/>
              <a:chOff x="3767108" y="1203963"/>
              <a:chExt cx="7590553" cy="46103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45DCEE-1754-46FA-9403-0FFE5F94F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65" r="9977" b="6330"/>
              <a:stretch/>
            </p:blipFill>
            <p:spPr>
              <a:xfrm>
                <a:off x="3767108" y="1203963"/>
                <a:ext cx="7590553" cy="461031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695156-3274-4A06-80E0-E8DBAB3C04C6}"/>
                  </a:ext>
                </a:extLst>
              </p:cNvPr>
              <p:cNvSpPr txBox="1"/>
              <p:nvPr/>
            </p:nvSpPr>
            <p:spPr>
              <a:xfrm>
                <a:off x="8153401" y="3549869"/>
                <a:ext cx="59182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</a:rPr>
                  <a:t>(PSI-BOC)</a:t>
                </a:r>
              </a:p>
            </p:txBody>
          </p:sp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F70E7F8-08DC-4F59-9EBE-7EA9B88B87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79673" y="2448017"/>
              <a:ext cx="2105897" cy="16601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E365BA-ADE3-453A-8297-F1AF323B1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6528" y="5280880"/>
              <a:ext cx="1937926" cy="155786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AE0C630-3431-4C7A-9979-6B21C64B6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6971" y="5280879"/>
              <a:ext cx="1937926" cy="1557867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51DA45-759F-4A7F-B8C6-2D7FB78DA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78883" y="1102569"/>
              <a:ext cx="1647604" cy="130290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2028649-92C0-4302-954B-06969574E11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45098" y="2184400"/>
              <a:ext cx="2226226" cy="181509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912013-6DDB-4BA7-BA4F-78F2F405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4" y="94191"/>
            <a:ext cx="10515600" cy="981075"/>
          </a:xfrm>
        </p:spPr>
        <p:txBody>
          <a:bodyPr/>
          <a:lstStyle/>
          <a:p>
            <a:r>
              <a:rPr lang="en-GB" dirty="0"/>
              <a:t>“Real” PSI-BOC parameters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1BB956-64C9-4DB4-BBDB-D47CEE9719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690" y="1115871"/>
          <a:ext cx="332206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030">
                  <a:extLst>
                    <a:ext uri="{9D8B030D-6E8A-4147-A177-3AD203B41FA5}">
                      <a16:colId xmlns:a16="http://schemas.microsoft.com/office/drawing/2014/main" val="733718259"/>
                    </a:ext>
                  </a:extLst>
                </a:gridCol>
                <a:gridCol w="1661030">
                  <a:extLst>
                    <a:ext uri="{9D8B030D-6E8A-4147-A177-3AD203B41FA5}">
                      <a16:colId xmlns:a16="http://schemas.microsoft.com/office/drawing/2014/main" val="842629112"/>
                    </a:ext>
                  </a:extLst>
                </a:gridCol>
              </a:tblGrid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Freq</a:t>
                      </a:r>
                      <a:r>
                        <a:rPr lang="fr-FR" sz="1400" b="1" dirty="0"/>
                        <a:t>. (GHz)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5.712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585453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Pin (MW)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35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316163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Pulse length (</a:t>
                      </a:r>
                      <a:r>
                        <a:rPr lang="en-GB" sz="1400" b="1" dirty="0">
                          <a:sym typeface="Symbol" panose="05050102010706020507" pitchFamily="18" charset="2"/>
                        </a:rPr>
                        <a:t>s</a:t>
                      </a:r>
                      <a:r>
                        <a:rPr lang="en-GB" sz="1400" b="1" dirty="0"/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87228"/>
                  </a:ext>
                </a:extLst>
              </a:tr>
              <a:tr h="2383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BOC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52932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9.4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45701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Q0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220000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7736"/>
                  </a:ext>
                </a:extLst>
              </a:tr>
              <a:tr h="23833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Acc. Structure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97248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3.5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590502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Q0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22500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720197"/>
                  </a:ext>
                </a:extLst>
              </a:tr>
              <a:tr h="21847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/>
                        <a:t>Rsh</a:t>
                      </a:r>
                      <a:r>
                        <a:rPr lang="en-GB" sz="1400" b="1" dirty="0"/>
                        <a:t> (</a:t>
                      </a:r>
                      <a:r>
                        <a:rPr lang="en-GB" sz="1400" b="1" dirty="0" err="1"/>
                        <a:t>Mohm</a:t>
                      </a:r>
                      <a:r>
                        <a:rPr lang="en-GB" sz="1400" b="1" dirty="0"/>
                        <a:t>/m)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851002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7E978D08-BCD8-44A9-9475-E4A66F37FFED}"/>
              </a:ext>
            </a:extLst>
          </p:cNvPr>
          <p:cNvSpPr txBox="1"/>
          <p:nvPr/>
        </p:nvSpPr>
        <p:spPr>
          <a:xfrm>
            <a:off x="286864" y="4472023"/>
            <a:ext cx="36541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A 35MW/2</a:t>
            </a:r>
            <a:r>
              <a:rPr lang="en-GB" sz="1600" dirty="0">
                <a:sym typeface="Symbol" panose="05050102010706020507" pitchFamily="18" charset="2"/>
              </a:rPr>
              <a:t>s</a:t>
            </a:r>
            <a:r>
              <a:rPr lang="en-GB" sz="1600" dirty="0"/>
              <a:t> klystron + PSI BOC </a:t>
            </a:r>
            <a:r>
              <a:rPr lang="en-GB" sz="1600" dirty="0">
                <a:sym typeface="Symbol" panose="05050102010706020507" pitchFamily="18" charset="2"/>
              </a:rPr>
              <a:t>works. NB: no margins, t</a:t>
            </a:r>
            <a:r>
              <a:rPr lang="en-GB" sz="1600" dirty="0"/>
              <a:t>he final power from the klystron, should also include: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RF losses in the waveguide (~20%);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600" dirty="0"/>
              <a:t>Always a 10% margin from Max power that the klystron can deliver</a:t>
            </a:r>
            <a:r>
              <a:rPr lang="en-GB" sz="1600" dirty="0">
                <a:sym typeface="Symbol" panose="05050102010706020507" pitchFamily="18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25048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2013-6DDB-4BA7-BA4F-78F2F405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4" y="94191"/>
            <a:ext cx="10515600" cy="981075"/>
          </a:xfrm>
        </p:spPr>
        <p:txBody>
          <a:bodyPr/>
          <a:lstStyle/>
          <a:p>
            <a:r>
              <a:rPr lang="en-GB" dirty="0"/>
              <a:t>Studies with “real” PSI-BOC parameters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1BB956-64C9-4DB4-BBDB-D47CEE9719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1799" y="1261533"/>
          <a:ext cx="3420532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266">
                  <a:extLst>
                    <a:ext uri="{9D8B030D-6E8A-4147-A177-3AD203B41FA5}">
                      <a16:colId xmlns:a16="http://schemas.microsoft.com/office/drawing/2014/main" val="733718259"/>
                    </a:ext>
                  </a:extLst>
                </a:gridCol>
                <a:gridCol w="1710266">
                  <a:extLst>
                    <a:ext uri="{9D8B030D-6E8A-4147-A177-3AD203B41FA5}">
                      <a16:colId xmlns:a16="http://schemas.microsoft.com/office/drawing/2014/main" val="842629112"/>
                    </a:ext>
                  </a:extLst>
                </a:gridCol>
              </a:tblGrid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Freq</a:t>
                      </a:r>
                      <a:r>
                        <a:rPr lang="fr-FR" sz="1400" b="1" dirty="0"/>
                        <a:t>. (GHz)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5.712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585453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Pin (MW)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20-35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316163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Pulse length (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s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2-5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3478000"/>
                  </a:ext>
                </a:extLst>
              </a:tr>
              <a:tr h="2383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BOC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52932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9.4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45701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Q0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220000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7736"/>
                  </a:ext>
                </a:extLst>
              </a:tr>
              <a:tr h="23833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Acc. Structure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97248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1-3.5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590502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Q0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22500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720197"/>
                  </a:ext>
                </a:extLst>
              </a:tr>
              <a:tr h="21847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/>
                        <a:t>Rsh</a:t>
                      </a:r>
                      <a:r>
                        <a:rPr lang="en-GB" sz="1400" b="1" dirty="0"/>
                        <a:t> (</a:t>
                      </a:r>
                      <a:r>
                        <a:rPr lang="en-GB" sz="1400" b="1" dirty="0" err="1"/>
                        <a:t>Mohm</a:t>
                      </a:r>
                      <a:r>
                        <a:rPr lang="en-GB" sz="1400" b="1" dirty="0"/>
                        <a:t>/m)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851002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C51FB4E-52D6-407F-9C10-5B9B7361C18A}"/>
              </a:ext>
            </a:extLst>
          </p:cNvPr>
          <p:cNvSpPr txBox="1"/>
          <p:nvPr/>
        </p:nvSpPr>
        <p:spPr>
          <a:xfrm>
            <a:off x="431799" y="4495800"/>
            <a:ext cx="3664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 are not considering any margin on the klystron input power.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6D1100E-67BD-4C73-BE28-83660CCAC1B2}"/>
              </a:ext>
            </a:extLst>
          </p:cNvPr>
          <p:cNvGrpSpPr/>
          <p:nvPr/>
        </p:nvGrpSpPr>
        <p:grpSpPr>
          <a:xfrm>
            <a:off x="4429688" y="1042533"/>
            <a:ext cx="3664382" cy="2847071"/>
            <a:chOff x="4429688" y="1042533"/>
            <a:chExt cx="3664382" cy="284707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426DFE-E4C4-4B71-B3B9-246F87EE9202}"/>
                </a:ext>
              </a:extLst>
            </p:cNvPr>
            <p:cNvGrpSpPr/>
            <p:nvPr/>
          </p:nvGrpSpPr>
          <p:grpSpPr>
            <a:xfrm>
              <a:off x="4429688" y="1042533"/>
              <a:ext cx="3664382" cy="2847071"/>
              <a:chOff x="4294285" y="1261533"/>
              <a:chExt cx="3876052" cy="307848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10852432-CC97-4426-886A-14E786EC6D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4294285" y="1261533"/>
                <a:ext cx="3876052" cy="307848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94EF3C5-4BE5-4F5A-A5D6-E4C78B940E49}"/>
                  </a:ext>
                </a:extLst>
              </p:cNvPr>
              <p:cNvSpPr txBox="1"/>
              <p:nvPr/>
            </p:nvSpPr>
            <p:spPr>
              <a:xfrm>
                <a:off x="4827752" y="1512963"/>
                <a:ext cx="181004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P</a:t>
                </a:r>
                <a:r>
                  <a:rPr lang="en-GB" b="1" baseline="-25000" dirty="0">
                    <a:solidFill>
                      <a:srgbClr val="C00000"/>
                    </a:solidFill>
                  </a:rPr>
                  <a:t>in</a:t>
                </a:r>
                <a:r>
                  <a:rPr lang="en-GB" b="1" dirty="0">
                    <a:solidFill>
                      <a:srgbClr val="C00000"/>
                    </a:solidFill>
                  </a:rPr>
                  <a:t>=35MW</a:t>
                </a:r>
              </a:p>
              <a:p>
                <a:r>
                  <a:rPr lang="en-GB" b="1" dirty="0">
                    <a:solidFill>
                      <a:srgbClr val="C00000"/>
                    </a:solidFill>
                  </a:rPr>
                  <a:t>Pulse length=2</a:t>
                </a:r>
                <a:r>
                  <a:rPr lang="en-GB" b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GB" b="1" dirty="0">
                    <a:solidFill>
                      <a:srgbClr val="C00000"/>
                    </a:solidFill>
                  </a:rPr>
                  <a:t>s</a:t>
                </a:r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DAF1FB5-496C-49B1-B493-B26AE1E6A53A}"/>
                </a:ext>
              </a:extLst>
            </p:cNvPr>
            <p:cNvSpPr/>
            <p:nvPr/>
          </p:nvSpPr>
          <p:spPr>
            <a:xfrm>
              <a:off x="5789623" y="3164132"/>
              <a:ext cx="213770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ym typeface="Symbol" panose="05050102010706020507" pitchFamily="18" charset="2"/>
                </a:rPr>
                <a:t> structure</a:t>
              </a:r>
              <a:r>
                <a:rPr lang="en-GB" b="1" dirty="0"/>
                <a:t> variation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B81CA0-CF08-4813-807C-4F1FD46EBCB0}"/>
              </a:ext>
            </a:extLst>
          </p:cNvPr>
          <p:cNvGrpSpPr/>
          <p:nvPr/>
        </p:nvGrpSpPr>
        <p:grpSpPr>
          <a:xfrm>
            <a:off x="8264959" y="1042532"/>
            <a:ext cx="3500253" cy="2847071"/>
            <a:chOff x="8264959" y="1042532"/>
            <a:chExt cx="3500253" cy="2847071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81D827C-D75E-435A-8F4B-C1AA91160C31}"/>
                </a:ext>
              </a:extLst>
            </p:cNvPr>
            <p:cNvGrpSpPr/>
            <p:nvPr/>
          </p:nvGrpSpPr>
          <p:grpSpPr>
            <a:xfrm>
              <a:off x="8264959" y="1042532"/>
              <a:ext cx="3500253" cy="2847071"/>
              <a:chOff x="8259948" y="1261533"/>
              <a:chExt cx="3842536" cy="3078480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8FFA3EF0-7341-4CEA-A046-8717E8AE56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59948" y="1261533"/>
                <a:ext cx="3842536" cy="3078480"/>
              </a:xfrm>
              <a:prstGeom prst="rect">
                <a:avLst/>
              </a:prstGeom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8177DA4-97BF-40E2-ABA8-DCA53E604258}"/>
                  </a:ext>
                </a:extLst>
              </p:cNvPr>
              <p:cNvSpPr txBox="1"/>
              <p:nvPr/>
            </p:nvSpPr>
            <p:spPr>
              <a:xfrm>
                <a:off x="8951391" y="1512963"/>
                <a:ext cx="12298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P</a:t>
                </a:r>
                <a:r>
                  <a:rPr lang="en-GB" b="1" baseline="-25000" dirty="0">
                    <a:solidFill>
                      <a:srgbClr val="C00000"/>
                    </a:solidFill>
                  </a:rPr>
                  <a:t>in </a:t>
                </a:r>
                <a:r>
                  <a:rPr lang="en-GB" b="1" dirty="0">
                    <a:solidFill>
                      <a:srgbClr val="C00000"/>
                    </a:solidFill>
                  </a:rPr>
                  <a:t>=35MW</a:t>
                </a:r>
              </a:p>
              <a:p>
                <a:r>
                  <a:rPr lang="en-GB" b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</a:t>
                </a:r>
                <a:r>
                  <a:rPr lang="en-GB" b="1" dirty="0">
                    <a:solidFill>
                      <a:srgbClr val="C00000"/>
                    </a:solidFill>
                  </a:rPr>
                  <a:t>=2</a:t>
                </a:r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4ED19AA-551E-4894-9D8B-3BAEFB8C7EB0}"/>
                </a:ext>
              </a:extLst>
            </p:cNvPr>
            <p:cNvSpPr/>
            <p:nvPr/>
          </p:nvSpPr>
          <p:spPr>
            <a:xfrm>
              <a:off x="9180792" y="3164132"/>
              <a:ext cx="22581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>
                  <a:sym typeface="Symbol" panose="05050102010706020507" pitchFamily="18" charset="2"/>
                </a:rPr>
                <a:t>Pulse length </a:t>
              </a:r>
              <a:r>
                <a:rPr lang="en-GB" b="1" dirty="0"/>
                <a:t>variation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B49060C-B541-4CF8-A7BC-658F668B7883}"/>
              </a:ext>
            </a:extLst>
          </p:cNvPr>
          <p:cNvGrpSpPr/>
          <p:nvPr/>
        </p:nvGrpSpPr>
        <p:grpSpPr>
          <a:xfrm>
            <a:off x="6101011" y="3916738"/>
            <a:ext cx="3664382" cy="2847071"/>
            <a:chOff x="6101011" y="3916738"/>
            <a:chExt cx="3664382" cy="2847071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98E3EDF-D5E7-47AF-9D94-E04F29EA4860}"/>
                </a:ext>
              </a:extLst>
            </p:cNvPr>
            <p:cNvGrpSpPr/>
            <p:nvPr/>
          </p:nvGrpSpPr>
          <p:grpSpPr>
            <a:xfrm>
              <a:off x="6101011" y="3916738"/>
              <a:ext cx="3664382" cy="2847071"/>
              <a:chOff x="6043518" y="4401016"/>
              <a:chExt cx="3006156" cy="2362793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504C3A85-F167-4602-A074-718DDEF6F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43518" y="4401016"/>
                <a:ext cx="3006156" cy="2362793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B5BC080-33CE-41AD-BD43-B1F25B6FEA0C}"/>
                  </a:ext>
                </a:extLst>
              </p:cNvPr>
              <p:cNvSpPr txBox="1"/>
              <p:nvPr/>
            </p:nvSpPr>
            <p:spPr>
              <a:xfrm>
                <a:off x="7321735" y="5871442"/>
                <a:ext cx="1514000" cy="536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1" dirty="0">
                    <a:solidFill>
                      <a:srgbClr val="C00000"/>
                    </a:solidFill>
                  </a:rPr>
                  <a:t>Pulse length=4</a:t>
                </a:r>
                <a:r>
                  <a:rPr lang="en-GB" b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</a:t>
                </a:r>
                <a:r>
                  <a:rPr lang="en-GB" b="1" dirty="0">
                    <a:solidFill>
                      <a:srgbClr val="C00000"/>
                    </a:solidFill>
                  </a:rPr>
                  <a:t>s</a:t>
                </a:r>
              </a:p>
              <a:p>
                <a:r>
                  <a:rPr lang="en-GB" b="1" dirty="0">
                    <a:solidFill>
                      <a:srgbClr val="C00000"/>
                    </a:solidFill>
                    <a:sym typeface="Symbol" panose="05050102010706020507" pitchFamily="18" charset="2"/>
                  </a:rPr>
                  <a:t></a:t>
                </a:r>
                <a:r>
                  <a:rPr lang="en-GB" b="1" dirty="0">
                    <a:solidFill>
                      <a:srgbClr val="C00000"/>
                    </a:solidFill>
                  </a:rPr>
                  <a:t>=2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8595204-0F98-49EE-8BD6-30C323DFE99C}"/>
                </a:ext>
              </a:extLst>
            </p:cNvPr>
            <p:cNvSpPr/>
            <p:nvPr/>
          </p:nvSpPr>
          <p:spPr>
            <a:xfrm>
              <a:off x="6645224" y="4996261"/>
              <a:ext cx="14573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ym typeface="Symbol" panose="05050102010706020507" pitchFamily="18" charset="2"/>
                </a:rPr>
                <a:t>P</a:t>
              </a:r>
              <a:r>
                <a:rPr lang="en-GB" b="1" baseline="-25000" dirty="0" err="1">
                  <a:sym typeface="Symbol" panose="05050102010706020507" pitchFamily="18" charset="2"/>
                </a:rPr>
                <a:t>klys</a:t>
              </a:r>
              <a:r>
                <a:rPr lang="en-GB" b="1" dirty="0">
                  <a:sym typeface="Symbol" panose="05050102010706020507" pitchFamily="18" charset="2"/>
                </a:rPr>
                <a:t> </a:t>
              </a:r>
              <a:r>
                <a:rPr lang="en-GB" b="1" dirty="0"/>
                <a:t>variation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555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41BB956-64C9-4DB4-BBDB-D47CEE9719C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5689" y="959572"/>
          <a:ext cx="332206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1030">
                  <a:extLst>
                    <a:ext uri="{9D8B030D-6E8A-4147-A177-3AD203B41FA5}">
                      <a16:colId xmlns:a16="http://schemas.microsoft.com/office/drawing/2014/main" val="733718259"/>
                    </a:ext>
                  </a:extLst>
                </a:gridCol>
                <a:gridCol w="1661030">
                  <a:extLst>
                    <a:ext uri="{9D8B030D-6E8A-4147-A177-3AD203B41FA5}">
                      <a16:colId xmlns:a16="http://schemas.microsoft.com/office/drawing/2014/main" val="842629112"/>
                    </a:ext>
                  </a:extLst>
                </a:gridCol>
              </a:tblGrid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err="1"/>
                        <a:t>Freq</a:t>
                      </a:r>
                      <a:r>
                        <a:rPr lang="fr-FR" sz="1400" b="1" dirty="0"/>
                        <a:t>. (GHz)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5.712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1585453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Pin (MW)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25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316163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Pulse length (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s</a:t>
                      </a:r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87228"/>
                  </a:ext>
                </a:extLst>
              </a:tr>
              <a:tr h="238333">
                <a:tc gridSpan="2">
                  <a:txBody>
                    <a:bodyPr/>
                    <a:lstStyle/>
                    <a:p>
                      <a:pPr algn="ctr"/>
                      <a:r>
                        <a:rPr lang="en-GB" sz="1400" b="1" noProof="0" dirty="0"/>
                        <a:t>BOC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852932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chemeClr val="tx1"/>
                          </a:solidFill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9.4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45701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Q0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1"/>
                          </a:solidFill>
                        </a:rPr>
                        <a:t>220000</a:t>
                      </a:r>
                      <a:endParaRPr lang="en-GB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4247736"/>
                  </a:ext>
                </a:extLst>
              </a:tr>
              <a:tr h="238333">
                <a:tc gridSpan="2"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Acc. Structure</a:t>
                      </a:r>
                      <a:endParaRPr lang="en-GB" sz="14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4997248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solidFill>
                            <a:srgbClr val="C00000"/>
                          </a:solidFill>
                          <a:sym typeface="Symbol" panose="05050102010706020507" pitchFamily="18" charset="2"/>
                        </a:rPr>
                        <a:t>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C00000"/>
                          </a:solidFill>
                        </a:rPr>
                        <a:t>2</a:t>
                      </a:r>
                      <a:endParaRPr lang="en-GB" sz="1400" b="1" dirty="0">
                        <a:solidFill>
                          <a:srgbClr val="C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8590502"/>
                  </a:ext>
                </a:extLst>
              </a:tr>
              <a:tr h="238333"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Q0</a:t>
                      </a:r>
                      <a:endParaRPr lang="en-GB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/>
                        <a:t>22500</a:t>
                      </a:r>
                      <a:endParaRPr lang="en-GB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35720197"/>
                  </a:ext>
                </a:extLst>
              </a:tr>
              <a:tr h="21847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 err="1"/>
                        <a:t>Rsh</a:t>
                      </a:r>
                      <a:r>
                        <a:rPr lang="en-GB" sz="1400" b="1" dirty="0"/>
                        <a:t> (</a:t>
                      </a:r>
                      <a:r>
                        <a:rPr lang="en-GB" sz="1400" b="1" dirty="0" err="1"/>
                        <a:t>Mohm</a:t>
                      </a:r>
                      <a:r>
                        <a:rPr lang="en-GB" sz="1400" b="1" dirty="0"/>
                        <a:t>/m)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/>
                        <a:t>300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03851002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75B9895-329A-4C1F-8BCB-C4A01E25D661}"/>
              </a:ext>
            </a:extLst>
          </p:cNvPr>
          <p:cNvGrpSpPr/>
          <p:nvPr/>
        </p:nvGrpSpPr>
        <p:grpSpPr>
          <a:xfrm>
            <a:off x="3941017" y="748025"/>
            <a:ext cx="7980042" cy="6065638"/>
            <a:chOff x="3941017" y="748025"/>
            <a:chExt cx="7980042" cy="606563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F42980A-94D4-4459-A998-FF436AB5DA57}"/>
                </a:ext>
              </a:extLst>
            </p:cNvPr>
            <p:cNvGrpSpPr/>
            <p:nvPr/>
          </p:nvGrpSpPr>
          <p:grpSpPr>
            <a:xfrm>
              <a:off x="3941017" y="748025"/>
              <a:ext cx="7590553" cy="4610317"/>
              <a:chOff x="3767108" y="1203963"/>
              <a:chExt cx="7590553" cy="4610317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5045DCEE-1754-46FA-9403-0FFE5F94F3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2365" r="9977" b="6330"/>
              <a:stretch/>
            </p:blipFill>
            <p:spPr>
              <a:xfrm>
                <a:off x="3767108" y="1203963"/>
                <a:ext cx="7590553" cy="4610317"/>
              </a:xfrm>
              <a:prstGeom prst="rect">
                <a:avLst/>
              </a:prstGeom>
            </p:spPr>
          </p:pic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0695156-3274-4A06-80E0-E8DBAB3C04C6}"/>
                  </a:ext>
                </a:extLst>
              </p:cNvPr>
              <p:cNvSpPr txBox="1"/>
              <p:nvPr/>
            </p:nvSpPr>
            <p:spPr>
              <a:xfrm>
                <a:off x="8153401" y="3549869"/>
                <a:ext cx="591829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b="1" dirty="0">
                    <a:solidFill>
                      <a:schemeClr val="bg1"/>
                    </a:solidFill>
                  </a:rPr>
                  <a:t>(PSI-BOC)</a:t>
                </a: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2B4FA6-6DE9-4594-959B-E93E66003C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48198" y="1064781"/>
              <a:ext cx="1638475" cy="13308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205E490-996F-4634-9370-54ED5DD39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502827" y="5246209"/>
              <a:ext cx="2055107" cy="156745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1E89E64-1464-4CCC-8957-DBF1B5FC07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4369" y="5246209"/>
              <a:ext cx="2055107" cy="1567454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3A594C1-93E9-42B1-875A-633B6F44F7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89744" y="2286798"/>
              <a:ext cx="2309289" cy="1860011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FC9D8E53-652B-4AC1-BB15-D1821123CB58}"/>
                </a:ext>
              </a:extLst>
            </p:cNvPr>
            <p:cNvGrpSpPr/>
            <p:nvPr/>
          </p:nvGrpSpPr>
          <p:grpSpPr>
            <a:xfrm>
              <a:off x="10488017" y="5199217"/>
              <a:ext cx="1202076" cy="936979"/>
              <a:chOff x="10488017" y="5199217"/>
              <a:chExt cx="1202076" cy="936979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C7CCEA8F-0279-46C3-8A48-785D80B0EC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488017" y="5199217"/>
                <a:ext cx="1202076" cy="936979"/>
              </a:xfrm>
              <a:prstGeom prst="rect">
                <a:avLst/>
              </a:prstGeom>
            </p:spPr>
          </p:pic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FDB469-373E-400D-A6E3-4812917E2074}"/>
                  </a:ext>
                </a:extLst>
              </p:cNvPr>
              <p:cNvSpPr txBox="1"/>
              <p:nvPr/>
            </p:nvSpPr>
            <p:spPr>
              <a:xfrm>
                <a:off x="10988593" y="5705615"/>
                <a:ext cx="6816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/>
                  <a:t>No Power reduction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BF3B6619-F03B-486D-84D4-75E2EF555BDB}"/>
                </a:ext>
              </a:extLst>
            </p:cNvPr>
            <p:cNvGrpSpPr/>
            <p:nvPr/>
          </p:nvGrpSpPr>
          <p:grpSpPr>
            <a:xfrm>
              <a:off x="6221922" y="1619105"/>
              <a:ext cx="1201462" cy="981075"/>
              <a:chOff x="6221922" y="1619105"/>
              <a:chExt cx="1201462" cy="981075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3983B2EC-0D4D-4E9B-BAD9-7BC78CB187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21922" y="1619105"/>
                <a:ext cx="1201462" cy="981075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7AAE2B-DC6F-4D4F-A01B-A1613D908E16}"/>
                  </a:ext>
                </a:extLst>
              </p:cNvPr>
              <p:cNvSpPr txBox="1"/>
              <p:nvPr/>
            </p:nvSpPr>
            <p:spPr>
              <a:xfrm>
                <a:off x="6355581" y="1890449"/>
                <a:ext cx="64638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/>
                  <a:t>No Power reduction</a:t>
                </a: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65DD4FA8-31BF-4E40-9118-EE278256D512}"/>
                </a:ext>
              </a:extLst>
            </p:cNvPr>
            <p:cNvGrpSpPr/>
            <p:nvPr/>
          </p:nvGrpSpPr>
          <p:grpSpPr>
            <a:xfrm>
              <a:off x="9172406" y="2433306"/>
              <a:ext cx="1903731" cy="1508198"/>
              <a:chOff x="9172406" y="2433306"/>
              <a:chExt cx="1903731" cy="1508198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1C8F5280-317F-41CF-9104-AF5020046B9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172406" y="2433306"/>
                <a:ext cx="1903731" cy="1508198"/>
              </a:xfrm>
              <a:prstGeom prst="rect">
                <a:avLst/>
              </a:prstGeom>
            </p:spPr>
          </p:pic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396DA28-2756-4001-8263-E89F5E71BB1E}"/>
                  </a:ext>
                </a:extLst>
              </p:cNvPr>
              <p:cNvSpPr txBox="1"/>
              <p:nvPr/>
            </p:nvSpPr>
            <p:spPr>
              <a:xfrm>
                <a:off x="9429383" y="2929905"/>
                <a:ext cx="10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/>
                  <a:t>-30% in power applied at the output of the BOC</a:t>
                </a: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794F565-0902-4033-B5DE-345BED7BEA7E}"/>
                </a:ext>
              </a:extLst>
            </p:cNvPr>
            <p:cNvGrpSpPr/>
            <p:nvPr/>
          </p:nvGrpSpPr>
          <p:grpSpPr>
            <a:xfrm>
              <a:off x="10737749" y="2625441"/>
              <a:ext cx="1183310" cy="936979"/>
              <a:chOff x="10737749" y="2625441"/>
              <a:chExt cx="1183310" cy="936979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164A87CC-1B22-4C6A-851E-FF5162ED9A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37749" y="2625441"/>
                <a:ext cx="1183310" cy="936979"/>
              </a:xfrm>
              <a:prstGeom prst="rect">
                <a:avLst/>
              </a:prstGeom>
            </p:spPr>
          </p:pic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F521889-E7B3-4687-9879-3C78653C7435}"/>
                  </a:ext>
                </a:extLst>
              </p:cNvPr>
              <p:cNvSpPr txBox="1"/>
              <p:nvPr/>
            </p:nvSpPr>
            <p:spPr>
              <a:xfrm>
                <a:off x="10885216" y="2967369"/>
                <a:ext cx="64635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/>
                  <a:t>No Power reduction</a:t>
                </a:r>
              </a:p>
            </p:txBody>
          </p:sp>
        </p:grp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13C8543-7CE8-4834-8C69-8C120FB2B17A}"/>
              </a:ext>
            </a:extLst>
          </p:cNvPr>
          <p:cNvGrpSpPr/>
          <p:nvPr/>
        </p:nvGrpSpPr>
        <p:grpSpPr>
          <a:xfrm>
            <a:off x="103223" y="4152656"/>
            <a:ext cx="4790510" cy="2674468"/>
            <a:chOff x="103223" y="4152656"/>
            <a:chExt cx="4790510" cy="267446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11A0E123-0947-4421-8F4A-5354DE2A1F7D}"/>
                </a:ext>
              </a:extLst>
            </p:cNvPr>
            <p:cNvGrpSpPr/>
            <p:nvPr/>
          </p:nvGrpSpPr>
          <p:grpSpPr>
            <a:xfrm>
              <a:off x="264159" y="5081648"/>
              <a:ext cx="3620015" cy="1091440"/>
              <a:chOff x="3881452" y="1075266"/>
              <a:chExt cx="3620015" cy="1091440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4EA89E75-1788-4834-81AD-FB931BB75B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81452" y="1075266"/>
                <a:ext cx="3620015" cy="109144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141B38C9-BF62-4EC6-A856-D4069E7705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94988" y="1524585"/>
                <a:ext cx="501268" cy="200507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65494C5-58E5-4E52-8ACA-31D4A53F68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214392" y="1985140"/>
                <a:ext cx="3187483" cy="181566"/>
              </a:xfrm>
              <a:prstGeom prst="rect">
                <a:avLst/>
              </a:prstGeom>
            </p:spPr>
          </p:pic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6A756C-8643-4709-87EA-115D13361A28}"/>
                </a:ext>
              </a:extLst>
            </p:cNvPr>
            <p:cNvSpPr txBox="1"/>
            <p:nvPr/>
          </p:nvSpPr>
          <p:spPr>
            <a:xfrm>
              <a:off x="103223" y="4152656"/>
              <a:ext cx="400304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dirty="0"/>
                <a:t>We applied a 30% of power reduction at the output of the BOC to take into account WG losses and some klystron power margin.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AB44389-4659-48D4-B67D-416A02C562CE}"/>
                </a:ext>
              </a:extLst>
            </p:cNvPr>
            <p:cNvSpPr txBox="1"/>
            <p:nvPr/>
          </p:nvSpPr>
          <p:spPr>
            <a:xfrm>
              <a:off x="103223" y="6180793"/>
              <a:ext cx="47905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rgbClr val="C00000"/>
                  </a:solidFill>
                </a:rPr>
                <a:t>Can we use a 50MW klystron, 4</a:t>
              </a:r>
              <a:r>
                <a:rPr lang="en-GB" b="1" dirty="0">
                  <a:solidFill>
                    <a:srgbClr val="C00000"/>
                  </a:solidFill>
                  <a:sym typeface="Symbol" panose="05050102010706020507" pitchFamily="18" charset="2"/>
                </a:rPr>
                <a:t>s pulse length to feed 2 cryomodules (4 x C3 structures)?</a:t>
              </a:r>
              <a:r>
                <a:rPr lang="en-GB" b="1" dirty="0">
                  <a:solidFill>
                    <a:srgbClr val="C00000"/>
                  </a:solidFill>
                </a:rPr>
                <a:t> 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D912013-6DDB-4BA7-BA4F-78F2F405B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134" y="94191"/>
            <a:ext cx="10515600" cy="981075"/>
          </a:xfrm>
        </p:spPr>
        <p:txBody>
          <a:bodyPr/>
          <a:lstStyle/>
          <a:p>
            <a:r>
              <a:rPr lang="en-GB" dirty="0"/>
              <a:t>Can we reduce the number of klystrons?</a:t>
            </a:r>
          </a:p>
        </p:txBody>
      </p:sp>
    </p:spTree>
    <p:extLst>
      <p:ext uri="{BB962C8B-B14F-4D97-AF65-F5344CB8AC3E}">
        <p14:creationId xmlns:p14="http://schemas.microsoft.com/office/powerpoint/2010/main" val="2637779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205">
            <a:extLst>
              <a:ext uri="{FF2B5EF4-FFF2-40B4-BE49-F238E27FC236}">
                <a16:creationId xmlns:a16="http://schemas.microsoft.com/office/drawing/2014/main" id="{FA8F02FD-F278-4321-86F9-7C34C47C2B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651" y="-7945"/>
            <a:ext cx="10515600" cy="1013739"/>
          </a:xfrm>
        </p:spPr>
        <p:txBody>
          <a:bodyPr/>
          <a:lstStyle/>
          <a:p>
            <a:r>
              <a:rPr lang="en-GB" dirty="0"/>
              <a:t>Overall Layout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DAB2E140-15D6-45B4-8AD8-B80D66F4047A}"/>
              </a:ext>
            </a:extLst>
          </p:cNvPr>
          <p:cNvGrpSpPr/>
          <p:nvPr/>
        </p:nvGrpSpPr>
        <p:grpSpPr>
          <a:xfrm>
            <a:off x="207012" y="206434"/>
            <a:ext cx="11777975" cy="6539271"/>
            <a:chOff x="207012" y="206434"/>
            <a:chExt cx="11777975" cy="6539271"/>
          </a:xfrm>
        </p:grpSpPr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8CA0153-B0AD-4772-BF97-8E81FA97FC94}"/>
                </a:ext>
              </a:extLst>
            </p:cNvPr>
            <p:cNvSpPr txBox="1"/>
            <p:nvPr/>
          </p:nvSpPr>
          <p:spPr>
            <a:xfrm>
              <a:off x="9215074" y="4221972"/>
              <a:ext cx="24248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PINJ Entrance Door? </a:t>
              </a:r>
              <a:r>
                <a:rPr lang="en-GB" b="1" dirty="0">
                  <a:sym typeface="Wingdings" panose="05000000000000000000" pitchFamily="2" charset="2"/>
                </a:rPr>
                <a:t></a:t>
              </a:r>
              <a:endParaRPr lang="en-GB" b="1" dirty="0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F23F6839-4CF8-46F2-B457-1AFF60FC7A1F}"/>
                </a:ext>
              </a:extLst>
            </p:cNvPr>
            <p:cNvGrpSpPr/>
            <p:nvPr/>
          </p:nvGrpSpPr>
          <p:grpSpPr>
            <a:xfrm>
              <a:off x="215479" y="1112610"/>
              <a:ext cx="5238596" cy="5548986"/>
              <a:chOff x="215479" y="1112610"/>
              <a:chExt cx="5238596" cy="5548986"/>
            </a:xfrm>
          </p:grpSpPr>
          <p:sp>
            <p:nvSpPr>
              <p:cNvPr id="21" name="Triangle 34">
                <a:extLst>
                  <a:ext uri="{FF2B5EF4-FFF2-40B4-BE49-F238E27FC236}">
                    <a16:creationId xmlns:a16="http://schemas.microsoft.com/office/drawing/2014/main" id="{A0E3C8E7-3572-464F-8C00-1FECD00083F5}"/>
                  </a:ext>
                </a:extLst>
              </p:cNvPr>
              <p:cNvSpPr/>
              <p:nvPr/>
            </p:nvSpPr>
            <p:spPr>
              <a:xfrm>
                <a:off x="944350" y="3009707"/>
                <a:ext cx="977900" cy="69850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/>
                  <a:t>load</a:t>
                </a: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E77572C5-1A97-4FE3-8A29-FD2DDF446C19}"/>
                  </a:ext>
                </a:extLst>
              </p:cNvPr>
              <p:cNvSpPr/>
              <p:nvPr/>
            </p:nvSpPr>
            <p:spPr>
              <a:xfrm rot="10800000">
                <a:off x="1931057" y="3550819"/>
                <a:ext cx="406400" cy="16510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24" name="Triangle 41">
                <a:extLst>
                  <a:ext uri="{FF2B5EF4-FFF2-40B4-BE49-F238E27FC236}">
                    <a16:creationId xmlns:a16="http://schemas.microsoft.com/office/drawing/2014/main" id="{BEFF98D3-0023-43BD-B69F-E5353F203056}"/>
                  </a:ext>
                </a:extLst>
              </p:cNvPr>
              <p:cNvSpPr/>
              <p:nvPr/>
            </p:nvSpPr>
            <p:spPr>
              <a:xfrm rot="16200000" flipV="1">
                <a:off x="1141914" y="1181686"/>
                <a:ext cx="728141" cy="680125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ECAE50C8-B854-41C7-86AF-B787B1790CBC}"/>
                  </a:ext>
                </a:extLst>
              </p:cNvPr>
              <p:cNvSpPr txBox="1"/>
              <p:nvPr/>
            </p:nvSpPr>
            <p:spPr>
              <a:xfrm>
                <a:off x="2014279" y="6292264"/>
                <a:ext cx="69762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GUN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6C48FC8-DF4B-4746-B34F-F683A8E7B322}"/>
                  </a:ext>
                </a:extLst>
              </p:cNvPr>
              <p:cNvSpPr txBox="1"/>
              <p:nvPr/>
            </p:nvSpPr>
            <p:spPr>
              <a:xfrm>
                <a:off x="2600059" y="3524581"/>
                <a:ext cx="598241" cy="2539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/>
                  <a:t>Isolator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97ECBE-62A1-4676-8307-57F7B30AFCB2}"/>
                  </a:ext>
                </a:extLst>
              </p:cNvPr>
              <p:cNvSpPr txBox="1"/>
              <p:nvPr/>
            </p:nvSpPr>
            <p:spPr>
              <a:xfrm>
                <a:off x="1439624" y="3221647"/>
                <a:ext cx="146628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Vacuum Valve</a:t>
                </a:r>
              </a:p>
              <a:p>
                <a:endParaRPr lang="en-US" sz="1000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90FDF5E-FFBD-494E-884E-9DAD963F664A}"/>
                  </a:ext>
                </a:extLst>
              </p:cNvPr>
              <p:cNvGrpSpPr/>
              <p:nvPr/>
            </p:nvGrpSpPr>
            <p:grpSpPr>
              <a:xfrm>
                <a:off x="1286789" y="5356039"/>
                <a:ext cx="1037652" cy="876773"/>
                <a:chOff x="2336963" y="2648495"/>
                <a:chExt cx="1037652" cy="876773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E0341343-6FF4-4867-B6C9-5476717BA9A6}"/>
                    </a:ext>
                  </a:extLst>
                </p:cNvPr>
                <p:cNvSpPr/>
                <p:nvPr/>
              </p:nvSpPr>
              <p:spPr>
                <a:xfrm>
                  <a:off x="2423592" y="3040857"/>
                  <a:ext cx="951023" cy="100112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ounded Rectangle 56">
                  <a:extLst>
                    <a:ext uri="{FF2B5EF4-FFF2-40B4-BE49-F238E27FC236}">
                      <a16:creationId xmlns:a16="http://schemas.microsoft.com/office/drawing/2014/main" id="{4A10EF63-9E51-4BCE-AA4E-5D61D416E389}"/>
                    </a:ext>
                  </a:extLst>
                </p:cNvPr>
                <p:cNvSpPr/>
                <p:nvPr/>
              </p:nvSpPr>
              <p:spPr>
                <a:xfrm>
                  <a:off x="2336963" y="2844123"/>
                  <a:ext cx="360040" cy="496368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/>
                    <a:t>IP</a:t>
                  </a:r>
                </a:p>
              </p:txBody>
            </p:sp>
            <p:sp>
              <p:nvSpPr>
                <p:cNvPr id="135" name="Rounded Rectangle 57">
                  <a:extLst>
                    <a:ext uri="{FF2B5EF4-FFF2-40B4-BE49-F238E27FC236}">
                      <a16:creationId xmlns:a16="http://schemas.microsoft.com/office/drawing/2014/main" id="{6121AACC-B9BF-4B93-BE94-F9D55C4E0C80}"/>
                    </a:ext>
                  </a:extLst>
                </p:cNvPr>
                <p:cNvSpPr/>
                <p:nvPr/>
              </p:nvSpPr>
              <p:spPr>
                <a:xfrm>
                  <a:off x="2757922" y="2648495"/>
                  <a:ext cx="424256" cy="25981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/>
                    <a:t>pen</a:t>
                  </a:r>
                </a:p>
              </p:txBody>
            </p:sp>
            <p:sp>
              <p:nvSpPr>
                <p:cNvPr id="136" name="Rounded Rectangle 58">
                  <a:extLst>
                    <a:ext uri="{FF2B5EF4-FFF2-40B4-BE49-F238E27FC236}">
                      <a16:creationId xmlns:a16="http://schemas.microsoft.com/office/drawing/2014/main" id="{F7758199-92EB-4179-A67F-65EF79129953}"/>
                    </a:ext>
                  </a:extLst>
                </p:cNvPr>
                <p:cNvSpPr/>
                <p:nvPr/>
              </p:nvSpPr>
              <p:spPr>
                <a:xfrm>
                  <a:off x="2764314" y="3265451"/>
                  <a:ext cx="513946" cy="259817"/>
                </a:xfrm>
                <a:prstGeom prst="round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000" b="1" dirty="0"/>
                    <a:t>valve</a:t>
                  </a:r>
                </a:p>
              </p:txBody>
            </p:sp>
            <p:sp>
              <p:nvSpPr>
                <p:cNvPr id="137" name="Rectangle 136">
                  <a:extLst>
                    <a:ext uri="{FF2B5EF4-FFF2-40B4-BE49-F238E27FC236}">
                      <a16:creationId xmlns:a16="http://schemas.microsoft.com/office/drawing/2014/main" id="{F282DD40-A1E4-4978-A092-3BB732D38776}"/>
                    </a:ext>
                  </a:extLst>
                </p:cNvPr>
                <p:cNvSpPr/>
                <p:nvPr/>
              </p:nvSpPr>
              <p:spPr>
                <a:xfrm rot="16200000">
                  <a:off x="2727251" y="3055230"/>
                  <a:ext cx="470657" cy="74154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78605818-2761-43A9-AD78-BC349ED69103}"/>
                  </a:ext>
                </a:extLst>
              </p:cNvPr>
              <p:cNvGrpSpPr/>
              <p:nvPr/>
            </p:nvGrpSpPr>
            <p:grpSpPr>
              <a:xfrm>
                <a:off x="215479" y="3042094"/>
                <a:ext cx="719531" cy="607974"/>
                <a:chOff x="3401065" y="4049742"/>
                <a:chExt cx="1037652" cy="876773"/>
              </a:xfrm>
            </p:grpSpPr>
            <p:sp>
              <p:nvSpPr>
                <p:cNvPr id="108" name="Rectangle 107">
                  <a:extLst>
                    <a:ext uri="{FF2B5EF4-FFF2-40B4-BE49-F238E27FC236}">
                      <a16:creationId xmlns:a16="http://schemas.microsoft.com/office/drawing/2014/main" id="{AB8A3DDC-D547-4360-94FC-548CDE3C98CE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9" name="Rounded Rectangle 122">
                  <a:extLst>
                    <a:ext uri="{FF2B5EF4-FFF2-40B4-BE49-F238E27FC236}">
                      <a16:creationId xmlns:a16="http://schemas.microsoft.com/office/drawing/2014/main" id="{F253AC22-E151-471B-9C6A-AECDB543C9F2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10" name="Rounded Rectangle 123">
                  <a:extLst>
                    <a:ext uri="{FF2B5EF4-FFF2-40B4-BE49-F238E27FC236}">
                      <a16:creationId xmlns:a16="http://schemas.microsoft.com/office/drawing/2014/main" id="{FC17EAF1-D134-4C91-9001-6C285A452B84}"/>
                    </a:ext>
                  </a:extLst>
                </p:cNvPr>
                <p:cNvSpPr/>
                <p:nvPr/>
              </p:nvSpPr>
              <p:spPr>
                <a:xfrm>
                  <a:off x="3822024" y="404974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11" name="Rounded Rectangle 124">
                  <a:extLst>
                    <a:ext uri="{FF2B5EF4-FFF2-40B4-BE49-F238E27FC236}">
                      <a16:creationId xmlns:a16="http://schemas.microsoft.com/office/drawing/2014/main" id="{E0C5112D-2C1E-4F59-B0C6-9142A7FA896D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12" name="Rectangle 111">
                  <a:extLst>
                    <a:ext uri="{FF2B5EF4-FFF2-40B4-BE49-F238E27FC236}">
                      <a16:creationId xmlns:a16="http://schemas.microsoft.com/office/drawing/2014/main" id="{8BFB899F-B376-40F0-B79A-90B3ED411673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56" name="Left Bracket 55">
                <a:extLst>
                  <a:ext uri="{FF2B5EF4-FFF2-40B4-BE49-F238E27FC236}">
                    <a16:creationId xmlns:a16="http://schemas.microsoft.com/office/drawing/2014/main" id="{54D9EE5B-07DF-4EBA-9EB5-4E4D8B4DA864}"/>
                  </a:ext>
                </a:extLst>
              </p:cNvPr>
              <p:cNvSpPr/>
              <p:nvPr/>
            </p:nvSpPr>
            <p:spPr>
              <a:xfrm>
                <a:off x="2499443" y="3912473"/>
                <a:ext cx="79504" cy="129008"/>
              </a:xfrm>
              <a:prstGeom prst="leftBracket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8ABD53F-19F9-4493-854E-4AE2E11E7EEA}"/>
                  </a:ext>
                </a:extLst>
              </p:cNvPr>
              <p:cNvSpPr txBox="1"/>
              <p:nvPr/>
            </p:nvSpPr>
            <p:spPr>
              <a:xfrm>
                <a:off x="2544100" y="3850552"/>
                <a:ext cx="3321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DC</a:t>
                </a:r>
              </a:p>
            </p:txBody>
          </p: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954710F1-5C08-4E99-9BE0-22FDF17C64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9357" y="1515611"/>
                <a:ext cx="189298" cy="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8AEEC857-B9F7-43A5-BF1E-2788F23746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8655" y="1151540"/>
                <a:ext cx="0" cy="3640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D5026E58-D9B3-4181-8BD9-A20A8EFBD2E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48655" y="1151540"/>
                <a:ext cx="575471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72362542-5490-4572-8DA3-20DDA69D21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614" y="1512625"/>
                <a:ext cx="189298" cy="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E786EB23-FB8E-4B33-A125-A1FE77A970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6615" y="1151539"/>
                <a:ext cx="0" cy="3640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2CA6BD35-DE87-48D7-9551-12C8A2686897}"/>
                  </a:ext>
                </a:extLst>
              </p:cNvPr>
              <p:cNvSpPr/>
              <p:nvPr/>
            </p:nvSpPr>
            <p:spPr>
              <a:xfrm>
                <a:off x="2073944" y="1114165"/>
                <a:ext cx="680124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/>
                  <a:t>35 MW </a:t>
                </a:r>
              </a:p>
              <a:p>
                <a:pPr algn="ctr"/>
                <a:r>
                  <a:rPr lang="en-US" sz="900" dirty="0"/>
                  <a:t>4.5</a:t>
                </a:r>
                <a:r>
                  <a:rPr lang="en-US" sz="900" dirty="0">
                    <a:latin typeface="Symbol" pitchFamily="2" charset="2"/>
                  </a:rPr>
                  <a:t>m</a:t>
                </a:r>
                <a:r>
                  <a:rPr lang="en-US" sz="900" dirty="0"/>
                  <a:t>s, 4Hz </a:t>
                </a:r>
              </a:p>
              <a:p>
                <a:pPr algn="ctr"/>
                <a:r>
                  <a:rPr lang="en-US" sz="900" dirty="0"/>
                  <a:t>S-band*</a:t>
                </a:r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DEC370D3-DD9A-4C78-8862-8295A209143C}"/>
                  </a:ext>
                </a:extLst>
              </p:cNvPr>
              <p:cNvSpPr/>
              <p:nvPr/>
            </p:nvSpPr>
            <p:spPr>
              <a:xfrm rot="10800000">
                <a:off x="2333769" y="1893851"/>
                <a:ext cx="145995" cy="436305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9609AF1E-4BAE-4156-AFB5-249C8AEA2ADE}"/>
                  </a:ext>
                </a:extLst>
              </p:cNvPr>
              <p:cNvSpPr/>
              <p:nvPr/>
            </p:nvSpPr>
            <p:spPr>
              <a:xfrm rot="5400000">
                <a:off x="2534719" y="2127839"/>
                <a:ext cx="185665" cy="26006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15C27F9B-67E7-4E02-8230-273C0CF037B1}"/>
                  </a:ext>
                </a:extLst>
              </p:cNvPr>
              <p:cNvGrpSpPr/>
              <p:nvPr/>
            </p:nvGrpSpPr>
            <p:grpSpPr>
              <a:xfrm>
                <a:off x="1605418" y="1868570"/>
                <a:ext cx="719531" cy="607974"/>
                <a:chOff x="3401065" y="4049742"/>
                <a:chExt cx="1037652" cy="876773"/>
              </a:xfrm>
            </p:grpSpPr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3D2C4793-7376-4A26-BBAD-24FDC8AF442D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04" name="Rounded Rectangle 151">
                  <a:extLst>
                    <a:ext uri="{FF2B5EF4-FFF2-40B4-BE49-F238E27FC236}">
                      <a16:creationId xmlns:a16="http://schemas.microsoft.com/office/drawing/2014/main" id="{6D22F6B0-4435-493A-908E-7A688F416FEA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5" name="Rounded Rectangle 152">
                  <a:extLst>
                    <a:ext uri="{FF2B5EF4-FFF2-40B4-BE49-F238E27FC236}">
                      <a16:creationId xmlns:a16="http://schemas.microsoft.com/office/drawing/2014/main" id="{DBF8E2BF-24D7-48E2-91B1-3061C1A1A6C4}"/>
                    </a:ext>
                  </a:extLst>
                </p:cNvPr>
                <p:cNvSpPr/>
                <p:nvPr/>
              </p:nvSpPr>
              <p:spPr>
                <a:xfrm>
                  <a:off x="3834234" y="4049742"/>
                  <a:ext cx="385751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06" name="Rounded Rectangle 153">
                  <a:extLst>
                    <a:ext uri="{FF2B5EF4-FFF2-40B4-BE49-F238E27FC236}">
                      <a16:creationId xmlns:a16="http://schemas.microsoft.com/office/drawing/2014/main" id="{91AA71DA-4449-409D-AD57-BFEE8118C56A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ECD16700-9787-44FD-8D44-1589E0DDB861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83" name="Triangle 155">
                <a:extLst>
                  <a:ext uri="{FF2B5EF4-FFF2-40B4-BE49-F238E27FC236}">
                    <a16:creationId xmlns:a16="http://schemas.microsoft.com/office/drawing/2014/main" id="{4F253F1D-8E09-4BBE-B2CB-3E0CDFDA21F6}"/>
                  </a:ext>
                </a:extLst>
              </p:cNvPr>
              <p:cNvSpPr/>
              <p:nvPr/>
            </p:nvSpPr>
            <p:spPr>
              <a:xfrm flipH="1">
                <a:off x="2784153" y="1562886"/>
                <a:ext cx="1027672" cy="69850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 dirty="0"/>
                  <a:t>load</a:t>
                </a: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24F4F8B-17B5-4397-919F-B983C645E773}"/>
                  </a:ext>
                </a:extLst>
              </p:cNvPr>
              <p:cNvSpPr/>
              <p:nvPr/>
            </p:nvSpPr>
            <p:spPr>
              <a:xfrm>
                <a:off x="2187827" y="3438934"/>
                <a:ext cx="410114" cy="425323"/>
              </a:xfrm>
              <a:prstGeom prst="ellipse">
                <a:avLst/>
              </a:prstGeom>
              <a:ln/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45074F96-ABFB-44D4-92EB-1AD600CE0CB0}"/>
                  </a:ext>
                </a:extLst>
              </p:cNvPr>
              <p:cNvSpPr txBox="1"/>
              <p:nvPr/>
            </p:nvSpPr>
            <p:spPr>
              <a:xfrm>
                <a:off x="3834155" y="1543440"/>
                <a:ext cx="10276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Modulators SAT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12F42938-4BDB-40AB-B398-C2D1AE282685}"/>
                  </a:ext>
                </a:extLst>
              </p:cNvPr>
              <p:cNvSpPr txBox="1"/>
              <p:nvPr/>
            </p:nvSpPr>
            <p:spPr>
              <a:xfrm>
                <a:off x="2490092" y="2333564"/>
                <a:ext cx="818176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WG switch</a:t>
                </a:r>
              </a:p>
            </p:txBody>
          </p:sp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E818B0D8-705E-470C-82FE-6A8BD82CAF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97519" y="2166139"/>
                <a:ext cx="134205" cy="177807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7A50FC00-624D-4FDD-B15B-A2339917EF6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11798" y="1596595"/>
                <a:ext cx="2208" cy="229955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AF30BD7B-829A-4403-831E-A40869B9B0F2}"/>
                  </a:ext>
                </a:extLst>
              </p:cNvPr>
              <p:cNvSpPr txBox="1"/>
              <p:nvPr/>
            </p:nvSpPr>
            <p:spPr>
              <a:xfrm>
                <a:off x="2700321" y="1112610"/>
                <a:ext cx="275375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* EU S-Band=2.998GHz. </a:t>
                </a:r>
              </a:p>
              <a:p>
                <a:r>
                  <a:rPr lang="en-GB" sz="1000" dirty="0"/>
                  <a:t>According to INFN: only 20-25MW/1.5</a:t>
                </a:r>
                <a:r>
                  <a:rPr lang="en-US" sz="1000" dirty="0">
                    <a:latin typeface="Symbol" pitchFamily="2" charset="2"/>
                  </a:rPr>
                  <a:t>m</a:t>
                </a:r>
                <a:r>
                  <a:rPr lang="en-US" sz="1000" dirty="0"/>
                  <a:t>s needed.</a:t>
                </a:r>
                <a:endParaRPr lang="en-GB" sz="1000" dirty="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B8AB3D69-D1B6-4B8D-9EEA-B06E6FCE6118}"/>
                  </a:ext>
                </a:extLst>
              </p:cNvPr>
              <p:cNvSpPr txBox="1"/>
              <p:nvPr/>
            </p:nvSpPr>
            <p:spPr>
              <a:xfrm>
                <a:off x="2580515" y="2872660"/>
                <a:ext cx="9220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Vacuum Valve</a:t>
                </a:r>
              </a:p>
            </p:txBody>
          </p:sp>
          <p:sp>
            <p:nvSpPr>
              <p:cNvPr id="182" name="Left Bracket 181">
                <a:extLst>
                  <a:ext uri="{FF2B5EF4-FFF2-40B4-BE49-F238E27FC236}">
                    <a16:creationId xmlns:a16="http://schemas.microsoft.com/office/drawing/2014/main" id="{B36DBF58-BB47-4B74-A729-7991A22295A7}"/>
                  </a:ext>
                </a:extLst>
              </p:cNvPr>
              <p:cNvSpPr/>
              <p:nvPr/>
            </p:nvSpPr>
            <p:spPr>
              <a:xfrm>
                <a:off x="2499443" y="1967270"/>
                <a:ext cx="79504" cy="129008"/>
              </a:xfrm>
              <a:prstGeom prst="leftBracket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3" name="TextBox 182">
                <a:extLst>
                  <a:ext uri="{FF2B5EF4-FFF2-40B4-BE49-F238E27FC236}">
                    <a16:creationId xmlns:a16="http://schemas.microsoft.com/office/drawing/2014/main" id="{7BD31B88-0C12-4F3A-9A1F-BC286C4A2ACF}"/>
                  </a:ext>
                </a:extLst>
              </p:cNvPr>
              <p:cNvSpPr txBox="1"/>
              <p:nvPr/>
            </p:nvSpPr>
            <p:spPr>
              <a:xfrm>
                <a:off x="2580903" y="1906490"/>
                <a:ext cx="3321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DC</a:t>
                </a:r>
              </a:p>
            </p:txBody>
          </p:sp>
          <p:grpSp>
            <p:nvGrpSpPr>
              <p:cNvPr id="188" name="Group 187">
                <a:extLst>
                  <a:ext uri="{FF2B5EF4-FFF2-40B4-BE49-F238E27FC236}">
                    <a16:creationId xmlns:a16="http://schemas.microsoft.com/office/drawing/2014/main" id="{7338F687-ABCD-4FA7-A9FD-20D305B86949}"/>
                  </a:ext>
                </a:extLst>
              </p:cNvPr>
              <p:cNvGrpSpPr/>
              <p:nvPr/>
            </p:nvGrpSpPr>
            <p:grpSpPr>
              <a:xfrm flipH="1">
                <a:off x="3819374" y="1828590"/>
                <a:ext cx="766821" cy="607974"/>
                <a:chOff x="3401065" y="4049742"/>
                <a:chExt cx="1037652" cy="876773"/>
              </a:xfrm>
            </p:grpSpPr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BF8FB4D9-0AC1-443B-A86D-1DF671AB4F88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0" name="Rounded Rectangle 151">
                  <a:extLst>
                    <a:ext uri="{FF2B5EF4-FFF2-40B4-BE49-F238E27FC236}">
                      <a16:creationId xmlns:a16="http://schemas.microsoft.com/office/drawing/2014/main" id="{4F62064E-221B-4D7D-A987-F9895F6C369B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/>
                    <a:t>?</a:t>
                  </a:r>
                </a:p>
              </p:txBody>
            </p:sp>
            <p:sp>
              <p:nvSpPr>
                <p:cNvPr id="191" name="Rounded Rectangle 152">
                  <a:extLst>
                    <a:ext uri="{FF2B5EF4-FFF2-40B4-BE49-F238E27FC236}">
                      <a16:creationId xmlns:a16="http://schemas.microsoft.com/office/drawing/2014/main" id="{BDC42BE9-38EF-496F-9708-65C123C60561}"/>
                    </a:ext>
                  </a:extLst>
                </p:cNvPr>
                <p:cNvSpPr/>
                <p:nvPr/>
              </p:nvSpPr>
              <p:spPr>
                <a:xfrm>
                  <a:off x="3834234" y="4049742"/>
                  <a:ext cx="385751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92" name="Rounded Rectangle 153">
                  <a:extLst>
                    <a:ext uri="{FF2B5EF4-FFF2-40B4-BE49-F238E27FC236}">
                      <a16:creationId xmlns:a16="http://schemas.microsoft.com/office/drawing/2014/main" id="{8E93EF7F-D110-4BB9-AA6C-CA624A135DAD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id="{6F952F02-586B-4FA9-ADC0-2A19EE4DCB3D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45488EEE-F493-484C-87A6-A3573A5192EF}"/>
                  </a:ext>
                </a:extLst>
              </p:cNvPr>
              <p:cNvGrpSpPr/>
              <p:nvPr/>
            </p:nvGrpSpPr>
            <p:grpSpPr>
              <a:xfrm rot="5400000">
                <a:off x="2273357" y="2842592"/>
                <a:ext cx="279038" cy="332142"/>
                <a:chOff x="4231293" y="3130108"/>
                <a:chExt cx="159098" cy="371523"/>
              </a:xfrm>
            </p:grpSpPr>
            <p:sp>
              <p:nvSpPr>
                <p:cNvPr id="3" name="Isosceles Triangle 2">
                  <a:extLst>
                    <a:ext uri="{FF2B5EF4-FFF2-40B4-BE49-F238E27FC236}">
                      <a16:creationId xmlns:a16="http://schemas.microsoft.com/office/drawing/2014/main" id="{CD7CFF26-83CC-4EF2-B707-E15A200A7A24}"/>
                    </a:ext>
                  </a:extLst>
                </p:cNvPr>
                <p:cNvSpPr/>
                <p:nvPr/>
              </p:nvSpPr>
              <p:spPr>
                <a:xfrm>
                  <a:off x="4232338" y="3314167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4" name="Isosceles Triangle 163">
                  <a:extLst>
                    <a:ext uri="{FF2B5EF4-FFF2-40B4-BE49-F238E27FC236}">
                      <a16:creationId xmlns:a16="http://schemas.microsoft.com/office/drawing/2014/main" id="{FC85BF4A-3EF6-4FAC-8926-0111B9BE9B76}"/>
                    </a:ext>
                  </a:extLst>
                </p:cNvPr>
                <p:cNvSpPr/>
                <p:nvPr/>
              </p:nvSpPr>
              <p:spPr>
                <a:xfrm rot="10800000">
                  <a:off x="4231293" y="3130108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grpSp>
            <p:nvGrpSpPr>
              <p:cNvPr id="165" name="Group 164">
                <a:extLst>
                  <a:ext uri="{FF2B5EF4-FFF2-40B4-BE49-F238E27FC236}">
                    <a16:creationId xmlns:a16="http://schemas.microsoft.com/office/drawing/2014/main" id="{5DF11D04-3A82-4DDB-A40B-1DF7789E3773}"/>
                  </a:ext>
                </a:extLst>
              </p:cNvPr>
              <p:cNvGrpSpPr/>
              <p:nvPr/>
            </p:nvGrpSpPr>
            <p:grpSpPr>
              <a:xfrm>
                <a:off x="1914487" y="3468536"/>
                <a:ext cx="279038" cy="332142"/>
                <a:chOff x="4231293" y="3130108"/>
                <a:chExt cx="159098" cy="371523"/>
              </a:xfrm>
            </p:grpSpPr>
            <p:sp>
              <p:nvSpPr>
                <p:cNvPr id="166" name="Isosceles Triangle 165">
                  <a:extLst>
                    <a:ext uri="{FF2B5EF4-FFF2-40B4-BE49-F238E27FC236}">
                      <a16:creationId xmlns:a16="http://schemas.microsoft.com/office/drawing/2014/main" id="{C7BB8FB2-0ACF-41E1-8651-C001997525C4}"/>
                    </a:ext>
                  </a:extLst>
                </p:cNvPr>
                <p:cNvSpPr/>
                <p:nvPr/>
              </p:nvSpPr>
              <p:spPr>
                <a:xfrm>
                  <a:off x="4232338" y="3314167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67" name="Isosceles Triangle 166">
                  <a:extLst>
                    <a:ext uri="{FF2B5EF4-FFF2-40B4-BE49-F238E27FC236}">
                      <a16:creationId xmlns:a16="http://schemas.microsoft.com/office/drawing/2014/main" id="{CE0E5434-8675-40DA-AF9D-0CFB6B087180}"/>
                    </a:ext>
                  </a:extLst>
                </p:cNvPr>
                <p:cNvSpPr/>
                <p:nvPr/>
              </p:nvSpPr>
              <p:spPr>
                <a:xfrm rot="10800000">
                  <a:off x="4231293" y="3130108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DA8967E6-DA6A-4EBD-AD58-8E5D076012ED}"/>
                </a:ext>
              </a:extLst>
            </p:cNvPr>
            <p:cNvGrpSpPr/>
            <p:nvPr/>
          </p:nvGrpSpPr>
          <p:grpSpPr>
            <a:xfrm>
              <a:off x="3624364" y="206434"/>
              <a:ext cx="7250824" cy="6539271"/>
              <a:chOff x="3624364" y="206434"/>
              <a:chExt cx="7250824" cy="6539271"/>
            </a:xfrm>
          </p:grpSpPr>
          <p:sp>
            <p:nvSpPr>
              <p:cNvPr id="4" name="Rounded Rectangle 113">
                <a:extLst>
                  <a:ext uri="{FF2B5EF4-FFF2-40B4-BE49-F238E27FC236}">
                    <a16:creationId xmlns:a16="http://schemas.microsoft.com/office/drawing/2014/main" id="{09CFC3E7-DE31-4435-B185-AAE53B5E35AC}"/>
                  </a:ext>
                </a:extLst>
              </p:cNvPr>
              <p:cNvSpPr/>
              <p:nvPr/>
            </p:nvSpPr>
            <p:spPr>
              <a:xfrm>
                <a:off x="9917258" y="6330985"/>
                <a:ext cx="957930" cy="17324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104">
                <a:extLst>
                  <a:ext uri="{FF2B5EF4-FFF2-40B4-BE49-F238E27FC236}">
                    <a16:creationId xmlns:a16="http://schemas.microsoft.com/office/drawing/2014/main" id="{ACF6BC9D-071A-410D-8554-7BC8764BC905}"/>
                  </a:ext>
                </a:extLst>
              </p:cNvPr>
              <p:cNvSpPr/>
              <p:nvPr/>
            </p:nvSpPr>
            <p:spPr>
              <a:xfrm>
                <a:off x="7075307" y="6330986"/>
                <a:ext cx="957930" cy="17324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F0DFE60F-868E-485C-B4CA-794DC207EC74}"/>
                  </a:ext>
                </a:extLst>
              </p:cNvPr>
              <p:cNvSpPr/>
              <p:nvPr/>
            </p:nvSpPr>
            <p:spPr>
              <a:xfrm>
                <a:off x="8960617" y="5782409"/>
                <a:ext cx="190500" cy="4171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DB1F164-A391-4FE6-837D-EFD9CB549C36}"/>
                  </a:ext>
                </a:extLst>
              </p:cNvPr>
              <p:cNvSpPr/>
              <p:nvPr/>
            </p:nvSpPr>
            <p:spPr>
              <a:xfrm>
                <a:off x="5998466" y="5782409"/>
                <a:ext cx="1276350" cy="20955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B94E8B79-C3AE-44D7-A0A7-2A91EF105205}"/>
                  </a:ext>
                </a:extLst>
              </p:cNvPr>
              <p:cNvSpPr/>
              <p:nvPr/>
            </p:nvSpPr>
            <p:spPr>
              <a:xfrm rot="10800000">
                <a:off x="7276401" y="3566308"/>
                <a:ext cx="184149" cy="2425938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D8D06373-889F-4FA8-BC2D-8A5D17165B02}"/>
                  </a:ext>
                </a:extLst>
              </p:cNvPr>
              <p:cNvSpPr/>
              <p:nvPr/>
            </p:nvSpPr>
            <p:spPr>
              <a:xfrm rot="5400000">
                <a:off x="8848422" y="5127962"/>
                <a:ext cx="439522" cy="26112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E0A072-08E5-4006-B4E3-3153DC6E8594}"/>
                  </a:ext>
                </a:extLst>
              </p:cNvPr>
              <p:cNvSpPr/>
              <p:nvPr/>
            </p:nvSpPr>
            <p:spPr>
              <a:xfrm rot="10800000">
                <a:off x="7502377" y="2773435"/>
                <a:ext cx="184150" cy="52705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7D055638-99C4-4274-ACDA-7BB7AF9EC07B}"/>
                  </a:ext>
                </a:extLst>
              </p:cNvPr>
              <p:cNvSpPr/>
              <p:nvPr/>
            </p:nvSpPr>
            <p:spPr>
              <a:xfrm rot="10800000">
                <a:off x="7531377" y="3550818"/>
                <a:ext cx="158395" cy="244142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3C22ABB-EB25-496E-A322-4D828D8EC767}"/>
                  </a:ext>
                </a:extLst>
              </p:cNvPr>
              <p:cNvSpPr/>
              <p:nvPr/>
            </p:nvSpPr>
            <p:spPr>
              <a:xfrm rot="10800000">
                <a:off x="7253756" y="2782227"/>
                <a:ext cx="184150" cy="52705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0F3B0CB7-20D6-4572-BB43-95B886CBFC50}"/>
                  </a:ext>
                </a:extLst>
              </p:cNvPr>
              <p:cNvSpPr/>
              <p:nvPr/>
            </p:nvSpPr>
            <p:spPr>
              <a:xfrm rot="13090774">
                <a:off x="7401090" y="3231612"/>
                <a:ext cx="153566" cy="4194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5" name="Triangle 33">
                <a:extLst>
                  <a:ext uri="{FF2B5EF4-FFF2-40B4-BE49-F238E27FC236}">
                    <a16:creationId xmlns:a16="http://schemas.microsoft.com/office/drawing/2014/main" id="{821F28C2-E1B9-4522-9320-1483A046422A}"/>
                  </a:ext>
                </a:extLst>
              </p:cNvPr>
              <p:cNvSpPr/>
              <p:nvPr/>
            </p:nvSpPr>
            <p:spPr>
              <a:xfrm>
                <a:off x="6217201" y="2251346"/>
                <a:ext cx="1046150" cy="519896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/>
                  <a:t>load</a:t>
                </a:r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63F916B-8105-45AE-9618-CAD3D609ADB1}"/>
                  </a:ext>
                </a:extLst>
              </p:cNvPr>
              <p:cNvSpPr/>
              <p:nvPr/>
            </p:nvSpPr>
            <p:spPr>
              <a:xfrm>
                <a:off x="5820666" y="5782409"/>
                <a:ext cx="177800" cy="417157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2C537D5-BDCD-407A-91FE-0547F218F88B}"/>
                  </a:ext>
                </a:extLst>
              </p:cNvPr>
              <p:cNvSpPr txBox="1"/>
              <p:nvPr/>
            </p:nvSpPr>
            <p:spPr>
              <a:xfrm>
                <a:off x="5131646" y="6288872"/>
                <a:ext cx="149271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C3 1m struct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0DE3565-A14B-47C0-A2FE-4FF5D4EF4440}"/>
                  </a:ext>
                </a:extLst>
              </p:cNvPr>
              <p:cNvSpPr txBox="1"/>
              <p:nvPr/>
            </p:nvSpPr>
            <p:spPr>
              <a:xfrm>
                <a:off x="8315182" y="6232942"/>
                <a:ext cx="1384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C3 1m struct</a:t>
                </a:r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0C710F0-FD5A-49AA-8A13-F4C45D60E419}"/>
                  </a:ext>
                </a:extLst>
              </p:cNvPr>
              <p:cNvSpPr/>
              <p:nvPr/>
            </p:nvSpPr>
            <p:spPr>
              <a:xfrm rot="8200144">
                <a:off x="7406536" y="3220505"/>
                <a:ext cx="153566" cy="4194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71872E5-63BF-4273-85E8-56441E219A4E}"/>
                  </a:ext>
                </a:extLst>
              </p:cNvPr>
              <p:cNvSpPr/>
              <p:nvPr/>
            </p:nvSpPr>
            <p:spPr>
              <a:xfrm rot="10800000">
                <a:off x="7503780" y="931316"/>
                <a:ext cx="191226" cy="1466941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D55EDCCE-DD61-4520-82A4-593F2AFB4C45}"/>
                  </a:ext>
                </a:extLst>
              </p:cNvPr>
              <p:cNvGrpSpPr/>
              <p:nvPr/>
            </p:nvGrpSpPr>
            <p:grpSpPr>
              <a:xfrm flipH="1">
                <a:off x="8488754" y="2216610"/>
                <a:ext cx="741874" cy="589851"/>
                <a:chOff x="8040637" y="2201542"/>
                <a:chExt cx="1037652" cy="876773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C75CACD6-7786-45C4-9663-AC7800177A22}"/>
                    </a:ext>
                  </a:extLst>
                </p:cNvPr>
                <p:cNvSpPr/>
                <p:nvPr/>
              </p:nvSpPr>
              <p:spPr>
                <a:xfrm>
                  <a:off x="8127266" y="25939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ounded Rectangle 70">
                  <a:extLst>
                    <a:ext uri="{FF2B5EF4-FFF2-40B4-BE49-F238E27FC236}">
                      <a16:creationId xmlns:a16="http://schemas.microsoft.com/office/drawing/2014/main" id="{7B7E74F7-C083-4C92-87CB-4F1DA21CF4DC}"/>
                    </a:ext>
                  </a:extLst>
                </p:cNvPr>
                <p:cNvSpPr/>
                <p:nvPr/>
              </p:nvSpPr>
              <p:spPr>
                <a:xfrm>
                  <a:off x="8040637" y="23971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50" dirty="0"/>
                </a:p>
              </p:txBody>
            </p:sp>
            <p:sp>
              <p:nvSpPr>
                <p:cNvPr id="34" name="Rounded Rectangle 71">
                  <a:extLst>
                    <a:ext uri="{FF2B5EF4-FFF2-40B4-BE49-F238E27FC236}">
                      <a16:creationId xmlns:a16="http://schemas.microsoft.com/office/drawing/2014/main" id="{8F3C883B-1B2C-491B-85CE-173539F99E0F}"/>
                    </a:ext>
                  </a:extLst>
                </p:cNvPr>
                <p:cNvSpPr/>
                <p:nvPr/>
              </p:nvSpPr>
              <p:spPr>
                <a:xfrm>
                  <a:off x="8461596" y="220154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600" dirty="0"/>
                </a:p>
              </p:txBody>
            </p:sp>
            <p:sp>
              <p:nvSpPr>
                <p:cNvPr id="35" name="Rounded Rectangle 72">
                  <a:extLst>
                    <a:ext uri="{FF2B5EF4-FFF2-40B4-BE49-F238E27FC236}">
                      <a16:creationId xmlns:a16="http://schemas.microsoft.com/office/drawing/2014/main" id="{00C6FC8E-E9E1-4B07-ADE4-09163CCDE288}"/>
                    </a:ext>
                  </a:extLst>
                </p:cNvPr>
                <p:cNvSpPr/>
                <p:nvPr/>
              </p:nvSpPr>
              <p:spPr>
                <a:xfrm>
                  <a:off x="8467988" y="28184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500" dirty="0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B5405CB5-AB59-425F-82D9-71EB2C411A56}"/>
                    </a:ext>
                  </a:extLst>
                </p:cNvPr>
                <p:cNvSpPr/>
                <p:nvPr/>
              </p:nvSpPr>
              <p:spPr>
                <a:xfrm rot="16200000">
                  <a:off x="8430925" y="26082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C9310F42-34B4-4FE4-B287-B7B146900415}"/>
                  </a:ext>
                </a:extLst>
              </p:cNvPr>
              <p:cNvSpPr/>
              <p:nvPr/>
            </p:nvSpPr>
            <p:spPr>
              <a:xfrm rot="8200144">
                <a:off x="7627649" y="2280467"/>
                <a:ext cx="153566" cy="4194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C6E22A34-7A03-41B9-BB9C-CE91BDFE300B}"/>
                  </a:ext>
                </a:extLst>
              </p:cNvPr>
              <p:cNvSpPr/>
              <p:nvPr/>
            </p:nvSpPr>
            <p:spPr>
              <a:xfrm rot="13787613">
                <a:off x="7636797" y="2473104"/>
                <a:ext cx="153566" cy="419432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79ABDC0A-D62D-445B-BA81-EB287995952E}"/>
                  </a:ext>
                </a:extLst>
              </p:cNvPr>
              <p:cNvSpPr/>
              <p:nvPr/>
            </p:nvSpPr>
            <p:spPr>
              <a:xfrm>
                <a:off x="7688989" y="5782409"/>
                <a:ext cx="1276350" cy="209550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 dirty="0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D42A03E2-9257-4C79-BB77-1E7251606B9F}"/>
                  </a:ext>
                </a:extLst>
              </p:cNvPr>
              <p:cNvGrpSpPr/>
              <p:nvPr/>
            </p:nvGrpSpPr>
            <p:grpSpPr>
              <a:xfrm rot="10800000">
                <a:off x="7674012" y="5109761"/>
                <a:ext cx="719532" cy="607976"/>
                <a:chOff x="3401063" y="3622739"/>
                <a:chExt cx="1037653" cy="876775"/>
              </a:xfrm>
            </p:grpSpPr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84E016AD-B10C-4CA3-925B-024FA1CD9FCF}"/>
                    </a:ext>
                  </a:extLst>
                </p:cNvPr>
                <p:cNvSpPr/>
                <p:nvPr/>
              </p:nvSpPr>
              <p:spPr>
                <a:xfrm>
                  <a:off x="3487693" y="4015100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29" name="Rounded Rectangle 95">
                  <a:extLst>
                    <a:ext uri="{FF2B5EF4-FFF2-40B4-BE49-F238E27FC236}">
                      <a16:creationId xmlns:a16="http://schemas.microsoft.com/office/drawing/2014/main" id="{DE610E54-FB7D-45AB-924E-0369B1C5840E}"/>
                    </a:ext>
                  </a:extLst>
                </p:cNvPr>
                <p:cNvSpPr/>
                <p:nvPr/>
              </p:nvSpPr>
              <p:spPr>
                <a:xfrm>
                  <a:off x="3401063" y="3818368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30" name="Rounded Rectangle 96">
                  <a:extLst>
                    <a:ext uri="{FF2B5EF4-FFF2-40B4-BE49-F238E27FC236}">
                      <a16:creationId xmlns:a16="http://schemas.microsoft.com/office/drawing/2014/main" id="{0B4B2C00-76ED-4009-923F-C1AA9777F8C7}"/>
                    </a:ext>
                  </a:extLst>
                </p:cNvPr>
                <p:cNvSpPr/>
                <p:nvPr/>
              </p:nvSpPr>
              <p:spPr>
                <a:xfrm>
                  <a:off x="3822023" y="3622739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31" name="Rounded Rectangle 97">
                  <a:extLst>
                    <a:ext uri="{FF2B5EF4-FFF2-40B4-BE49-F238E27FC236}">
                      <a16:creationId xmlns:a16="http://schemas.microsoft.com/office/drawing/2014/main" id="{AB797554-B8CA-4813-8F6F-98A384ECEDC0}"/>
                    </a:ext>
                  </a:extLst>
                </p:cNvPr>
                <p:cNvSpPr/>
                <p:nvPr/>
              </p:nvSpPr>
              <p:spPr>
                <a:xfrm>
                  <a:off x="3828417" y="4239697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722C5CE4-C0C7-42B5-A0FA-5FC295320101}"/>
                    </a:ext>
                  </a:extLst>
                </p:cNvPr>
                <p:cNvSpPr/>
                <p:nvPr/>
              </p:nvSpPr>
              <p:spPr>
                <a:xfrm rot="16200000">
                  <a:off x="3791355" y="4029478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EC3B38B0-A148-404A-BAF5-72544FA75E0E}"/>
                  </a:ext>
                </a:extLst>
              </p:cNvPr>
              <p:cNvSpPr txBox="1"/>
              <p:nvPr/>
            </p:nvSpPr>
            <p:spPr>
              <a:xfrm>
                <a:off x="7778851" y="991796"/>
                <a:ext cx="3321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DC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AA2F51D-0C1B-49EB-B25E-3A7048011D07}"/>
                  </a:ext>
                </a:extLst>
              </p:cNvPr>
              <p:cNvSpPr txBox="1"/>
              <p:nvPr/>
            </p:nvSpPr>
            <p:spPr>
              <a:xfrm>
                <a:off x="7750426" y="2860671"/>
                <a:ext cx="3321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DC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9C7E87E8-6D55-4B1E-B40F-5B835CC4C58A}"/>
                  </a:ext>
                </a:extLst>
              </p:cNvPr>
              <p:cNvSpPr txBox="1"/>
              <p:nvPr/>
            </p:nvSpPr>
            <p:spPr>
              <a:xfrm>
                <a:off x="7667862" y="3293069"/>
                <a:ext cx="9364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Planar hybrid</a:t>
                </a:r>
              </a:p>
            </p:txBody>
          </p: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ADF3878D-6A70-4869-967E-5F2BC1D9262A}"/>
                  </a:ext>
                </a:extLst>
              </p:cNvPr>
              <p:cNvGrpSpPr/>
              <p:nvPr/>
            </p:nvGrpSpPr>
            <p:grpSpPr>
              <a:xfrm>
                <a:off x="6562435" y="5114722"/>
                <a:ext cx="719530" cy="607973"/>
                <a:chOff x="3408751" y="4548708"/>
                <a:chExt cx="1037650" cy="876771"/>
              </a:xfrm>
            </p:grpSpPr>
            <p:sp>
              <p:nvSpPr>
                <p:cNvPr id="123" name="Rectangle 122">
                  <a:extLst>
                    <a:ext uri="{FF2B5EF4-FFF2-40B4-BE49-F238E27FC236}">
                      <a16:creationId xmlns:a16="http://schemas.microsoft.com/office/drawing/2014/main" id="{B03310ED-406B-441C-9771-ADA732414545}"/>
                    </a:ext>
                  </a:extLst>
                </p:cNvPr>
                <p:cNvSpPr/>
                <p:nvPr/>
              </p:nvSpPr>
              <p:spPr>
                <a:xfrm>
                  <a:off x="3495378" y="4941069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24" name="Rounded Rectangle 108">
                  <a:extLst>
                    <a:ext uri="{FF2B5EF4-FFF2-40B4-BE49-F238E27FC236}">
                      <a16:creationId xmlns:a16="http://schemas.microsoft.com/office/drawing/2014/main" id="{028E849A-8F1D-47FE-8A6F-6540A5E54E9D}"/>
                    </a:ext>
                  </a:extLst>
                </p:cNvPr>
                <p:cNvSpPr/>
                <p:nvPr/>
              </p:nvSpPr>
              <p:spPr>
                <a:xfrm>
                  <a:off x="3408751" y="4744334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5" name="Rounded Rectangle 109">
                  <a:extLst>
                    <a:ext uri="{FF2B5EF4-FFF2-40B4-BE49-F238E27FC236}">
                      <a16:creationId xmlns:a16="http://schemas.microsoft.com/office/drawing/2014/main" id="{00BB981B-9F42-4A36-B395-FCC0E348C4AA}"/>
                    </a:ext>
                  </a:extLst>
                </p:cNvPr>
                <p:cNvSpPr/>
                <p:nvPr/>
              </p:nvSpPr>
              <p:spPr>
                <a:xfrm>
                  <a:off x="3829714" y="454870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26" name="Rounded Rectangle 110">
                  <a:extLst>
                    <a:ext uri="{FF2B5EF4-FFF2-40B4-BE49-F238E27FC236}">
                      <a16:creationId xmlns:a16="http://schemas.microsoft.com/office/drawing/2014/main" id="{4A7345DB-9983-4315-9AE6-52B3BC64EBD2}"/>
                    </a:ext>
                  </a:extLst>
                </p:cNvPr>
                <p:cNvSpPr/>
                <p:nvPr/>
              </p:nvSpPr>
              <p:spPr>
                <a:xfrm>
                  <a:off x="3836102" y="516566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27" name="Rectangle 126">
                  <a:extLst>
                    <a:ext uri="{FF2B5EF4-FFF2-40B4-BE49-F238E27FC236}">
                      <a16:creationId xmlns:a16="http://schemas.microsoft.com/office/drawing/2014/main" id="{C0346EDB-7F62-4CDE-9EF2-9C584A85DE97}"/>
                    </a:ext>
                  </a:extLst>
                </p:cNvPr>
                <p:cNvSpPr/>
                <p:nvPr/>
              </p:nvSpPr>
              <p:spPr>
                <a:xfrm rot="16200000">
                  <a:off x="3799038" y="4955438"/>
                  <a:ext cx="470658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ECC83A3C-C189-47E8-B95F-9727951E149D}"/>
                  </a:ext>
                </a:extLst>
              </p:cNvPr>
              <p:cNvGrpSpPr/>
              <p:nvPr/>
            </p:nvGrpSpPr>
            <p:grpSpPr>
              <a:xfrm rot="5400000">
                <a:off x="3568585" y="5678741"/>
                <a:ext cx="719531" cy="607974"/>
                <a:chOff x="3401065" y="4049742"/>
                <a:chExt cx="1037652" cy="876773"/>
              </a:xfrm>
            </p:grpSpPr>
            <p:sp>
              <p:nvSpPr>
                <p:cNvPr id="118" name="Rectangle 117">
                  <a:extLst>
                    <a:ext uri="{FF2B5EF4-FFF2-40B4-BE49-F238E27FC236}">
                      <a16:creationId xmlns:a16="http://schemas.microsoft.com/office/drawing/2014/main" id="{B8F02B2C-6BAA-4B43-8406-2FD1BECFDCF9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19" name="Rounded Rectangle 90">
                  <a:extLst>
                    <a:ext uri="{FF2B5EF4-FFF2-40B4-BE49-F238E27FC236}">
                      <a16:creationId xmlns:a16="http://schemas.microsoft.com/office/drawing/2014/main" id="{E14EF531-10BA-4D5F-BDE9-0DE103A8D227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20" name="Rounded Rectangle 91">
                  <a:extLst>
                    <a:ext uri="{FF2B5EF4-FFF2-40B4-BE49-F238E27FC236}">
                      <a16:creationId xmlns:a16="http://schemas.microsoft.com/office/drawing/2014/main" id="{A70375B2-71E9-4DAC-A844-DC0ED01E12F6}"/>
                    </a:ext>
                  </a:extLst>
                </p:cNvPr>
                <p:cNvSpPr/>
                <p:nvPr/>
              </p:nvSpPr>
              <p:spPr>
                <a:xfrm>
                  <a:off x="3822024" y="404974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21" name="Rounded Rectangle 92">
                  <a:extLst>
                    <a:ext uri="{FF2B5EF4-FFF2-40B4-BE49-F238E27FC236}">
                      <a16:creationId xmlns:a16="http://schemas.microsoft.com/office/drawing/2014/main" id="{5C35BA57-572A-4D9A-9840-C1E89EC4F9E0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22" name="Rectangle 121">
                  <a:extLst>
                    <a:ext uri="{FF2B5EF4-FFF2-40B4-BE49-F238E27FC236}">
                      <a16:creationId xmlns:a16="http://schemas.microsoft.com/office/drawing/2014/main" id="{438A5962-EDDB-41BC-8C2A-1F9B1BBB8CEC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51" name="Rounded Rectangle 11">
                <a:extLst>
                  <a:ext uri="{FF2B5EF4-FFF2-40B4-BE49-F238E27FC236}">
                    <a16:creationId xmlns:a16="http://schemas.microsoft.com/office/drawing/2014/main" id="{E1E7CE4C-4AEB-46F7-99EA-FD45FCC65B5A}"/>
                  </a:ext>
                </a:extLst>
              </p:cNvPr>
              <p:cNvSpPr/>
              <p:nvPr/>
            </p:nvSpPr>
            <p:spPr>
              <a:xfrm>
                <a:off x="3722771" y="6331625"/>
                <a:ext cx="957930" cy="173245"/>
              </a:xfrm>
              <a:prstGeom prst="round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06BD38EF-FFF1-4E38-8B7C-6D3194FA858F}"/>
                  </a:ext>
                </a:extLst>
              </p:cNvPr>
              <p:cNvSpPr/>
              <p:nvPr/>
            </p:nvSpPr>
            <p:spPr>
              <a:xfrm rot="5400000">
                <a:off x="5733536" y="5120081"/>
                <a:ext cx="439522" cy="2611275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F74A2FFD-43C6-4739-A100-74927D7E36E0}"/>
                  </a:ext>
                </a:extLst>
              </p:cNvPr>
              <p:cNvSpPr/>
              <p:nvPr/>
            </p:nvSpPr>
            <p:spPr>
              <a:xfrm>
                <a:off x="4390391" y="5717730"/>
                <a:ext cx="6265331" cy="1027975"/>
              </a:xfrm>
              <a:prstGeom prst="rect">
                <a:avLst/>
              </a:prstGeom>
              <a:no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D8FB7E54-898A-48C7-A43D-03025FBA6AAD}"/>
                  </a:ext>
                </a:extLst>
              </p:cNvPr>
              <p:cNvGrpSpPr/>
              <p:nvPr/>
            </p:nvGrpSpPr>
            <p:grpSpPr>
              <a:xfrm>
                <a:off x="5487667" y="2190048"/>
                <a:ext cx="719531" cy="607974"/>
                <a:chOff x="3401065" y="4049742"/>
                <a:chExt cx="1037652" cy="876773"/>
              </a:xfrm>
            </p:grpSpPr>
            <p:sp>
              <p:nvSpPr>
                <p:cNvPr id="113" name="Rectangle 112">
                  <a:extLst>
                    <a:ext uri="{FF2B5EF4-FFF2-40B4-BE49-F238E27FC236}">
                      <a16:creationId xmlns:a16="http://schemas.microsoft.com/office/drawing/2014/main" id="{BCF0E631-0800-4ACC-98B3-C58E686AE954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14" name="Rounded Rectangle 116">
                  <a:extLst>
                    <a:ext uri="{FF2B5EF4-FFF2-40B4-BE49-F238E27FC236}">
                      <a16:creationId xmlns:a16="http://schemas.microsoft.com/office/drawing/2014/main" id="{4EC40D81-2F86-4E1A-B3AE-EF396EA6840F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15" name="Rounded Rectangle 117">
                  <a:extLst>
                    <a:ext uri="{FF2B5EF4-FFF2-40B4-BE49-F238E27FC236}">
                      <a16:creationId xmlns:a16="http://schemas.microsoft.com/office/drawing/2014/main" id="{01DA757C-ED1C-4DF9-B4D7-19F32FC59D4D}"/>
                    </a:ext>
                  </a:extLst>
                </p:cNvPr>
                <p:cNvSpPr/>
                <p:nvPr/>
              </p:nvSpPr>
              <p:spPr>
                <a:xfrm>
                  <a:off x="3822024" y="404974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16" name="Rounded Rectangle 118">
                  <a:extLst>
                    <a:ext uri="{FF2B5EF4-FFF2-40B4-BE49-F238E27FC236}">
                      <a16:creationId xmlns:a16="http://schemas.microsoft.com/office/drawing/2014/main" id="{F7BD23F2-C1D4-4F15-8795-6340DE920930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17" name="Rectangle 116">
                  <a:extLst>
                    <a:ext uri="{FF2B5EF4-FFF2-40B4-BE49-F238E27FC236}">
                      <a16:creationId xmlns:a16="http://schemas.microsoft.com/office/drawing/2014/main" id="{8626F264-5BB1-45FC-8FA7-269DCDF843E5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60" name="Left Bracket 59">
                <a:extLst>
                  <a:ext uri="{FF2B5EF4-FFF2-40B4-BE49-F238E27FC236}">
                    <a16:creationId xmlns:a16="http://schemas.microsoft.com/office/drawing/2014/main" id="{60363ECD-BB75-4D80-A165-407571AA0977}"/>
                  </a:ext>
                </a:extLst>
              </p:cNvPr>
              <p:cNvSpPr/>
              <p:nvPr/>
            </p:nvSpPr>
            <p:spPr>
              <a:xfrm>
                <a:off x="7718497" y="1052219"/>
                <a:ext cx="79504" cy="129008"/>
              </a:xfrm>
              <a:prstGeom prst="leftBracket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Left Bracket 60">
                <a:extLst>
                  <a:ext uri="{FF2B5EF4-FFF2-40B4-BE49-F238E27FC236}">
                    <a16:creationId xmlns:a16="http://schemas.microsoft.com/office/drawing/2014/main" id="{53B09B8B-3BEA-471B-87E6-343CB107E199}"/>
                  </a:ext>
                </a:extLst>
              </p:cNvPr>
              <p:cNvSpPr/>
              <p:nvPr/>
            </p:nvSpPr>
            <p:spPr>
              <a:xfrm>
                <a:off x="7705395" y="2913540"/>
                <a:ext cx="79504" cy="129008"/>
              </a:xfrm>
              <a:prstGeom prst="leftBracket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Left Bracket 61">
                <a:extLst>
                  <a:ext uri="{FF2B5EF4-FFF2-40B4-BE49-F238E27FC236}">
                    <a16:creationId xmlns:a16="http://schemas.microsoft.com/office/drawing/2014/main" id="{DE53E18D-0B96-4532-AD29-01A264C0F770}"/>
                  </a:ext>
                </a:extLst>
              </p:cNvPr>
              <p:cNvSpPr/>
              <p:nvPr/>
            </p:nvSpPr>
            <p:spPr>
              <a:xfrm rot="10800000">
                <a:off x="7182614" y="3811093"/>
                <a:ext cx="79504" cy="129008"/>
              </a:xfrm>
              <a:prstGeom prst="leftBracket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Left Bracket 62">
                <a:extLst>
                  <a:ext uri="{FF2B5EF4-FFF2-40B4-BE49-F238E27FC236}">
                    <a16:creationId xmlns:a16="http://schemas.microsoft.com/office/drawing/2014/main" id="{F10B3A41-4E64-410C-8BBF-A05EFF36AC0E}"/>
                  </a:ext>
                </a:extLst>
              </p:cNvPr>
              <p:cNvSpPr/>
              <p:nvPr/>
            </p:nvSpPr>
            <p:spPr>
              <a:xfrm>
                <a:off x="7695807" y="3803117"/>
                <a:ext cx="79504" cy="129008"/>
              </a:xfrm>
              <a:prstGeom prst="leftBracket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95E4E8A4-F408-4E48-8C51-E31307112A96}"/>
                  </a:ext>
                </a:extLst>
              </p:cNvPr>
              <p:cNvSpPr/>
              <p:nvPr/>
            </p:nvSpPr>
            <p:spPr>
              <a:xfrm>
                <a:off x="7509018" y="4476418"/>
                <a:ext cx="339140" cy="19202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" dirty="0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1590187-AB4A-472F-9284-0CBFE4F02FAE}"/>
                  </a:ext>
                </a:extLst>
              </p:cNvPr>
              <p:cNvSpPr/>
              <p:nvPr/>
            </p:nvSpPr>
            <p:spPr>
              <a:xfrm>
                <a:off x="7511142" y="4152546"/>
                <a:ext cx="253195" cy="220732"/>
              </a:xfrm>
              <a:prstGeom prst="rect">
                <a:avLst/>
              </a:prstGeom>
              <a:ln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" dirty="0"/>
              </a:p>
            </p:txBody>
          </p:sp>
          <p:sp>
            <p:nvSpPr>
              <p:cNvPr id="73" name="Triangle 139">
                <a:extLst>
                  <a:ext uri="{FF2B5EF4-FFF2-40B4-BE49-F238E27FC236}">
                    <a16:creationId xmlns:a16="http://schemas.microsoft.com/office/drawing/2014/main" id="{11DD09FD-58F0-409B-A725-F24E42AE7EA3}"/>
                  </a:ext>
                </a:extLst>
              </p:cNvPr>
              <p:cNvSpPr/>
              <p:nvPr/>
            </p:nvSpPr>
            <p:spPr>
              <a:xfrm rot="16200000" flipV="1">
                <a:off x="6193193" y="236591"/>
                <a:ext cx="728141" cy="680125"/>
              </a:xfrm>
              <a:prstGeom prst="triangl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E99485C5-3241-4005-B315-630BFEDC5F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28508" y="579112"/>
                <a:ext cx="189298" cy="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46D50970-2FEC-45E8-8040-10D09D2EE26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17806" y="215041"/>
                <a:ext cx="0" cy="3640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03B81D23-64A4-4F53-9F90-3D6E2D54B89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217806" y="214817"/>
                <a:ext cx="753299" cy="22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6CDCB445-2ED6-4E45-AB18-6CC08ADD0D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3567" y="576126"/>
                <a:ext cx="189298" cy="9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2CE201D3-16F7-49C2-BBBB-0DE1F3F770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963573" y="215040"/>
                <a:ext cx="0" cy="36407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32943B00-C904-4172-A047-26CC92565ED4}"/>
                  </a:ext>
                </a:extLst>
              </p:cNvPr>
              <p:cNvSpPr/>
              <p:nvPr/>
            </p:nvSpPr>
            <p:spPr>
              <a:xfrm>
                <a:off x="7197457" y="206434"/>
                <a:ext cx="786932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900" dirty="0"/>
                  <a:t>50 MW </a:t>
                </a:r>
              </a:p>
              <a:p>
                <a:pPr algn="ctr"/>
                <a:r>
                  <a:rPr lang="en-US" sz="9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900" dirty="0">
                    <a:latin typeface="Symbol" pitchFamily="2" charset="2"/>
                  </a:rPr>
                  <a:t> m</a:t>
                </a:r>
                <a:r>
                  <a:rPr lang="en-US" sz="900" dirty="0"/>
                  <a:t>s, 4-10Hz</a:t>
                </a:r>
              </a:p>
              <a:p>
                <a:pPr algn="ctr"/>
                <a:r>
                  <a:rPr lang="en-US" sz="900" dirty="0"/>
                  <a:t>C-band**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D97FD231-0BAC-450C-BFF6-7F1B1FBC94E0}"/>
                  </a:ext>
                </a:extLst>
              </p:cNvPr>
              <p:cNvSpPr/>
              <p:nvPr/>
            </p:nvSpPr>
            <p:spPr>
              <a:xfrm rot="5400000">
                <a:off x="7755060" y="1208113"/>
                <a:ext cx="169261" cy="276454"/>
              </a:xfrm>
              <a:prstGeom prst="rect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n-US" sz="1100"/>
              </a:p>
            </p:txBody>
          </p:sp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CD4A13A0-DE3B-4282-ABCE-191F0C81EB32}"/>
                  </a:ext>
                </a:extLst>
              </p:cNvPr>
              <p:cNvGrpSpPr/>
              <p:nvPr/>
            </p:nvGrpSpPr>
            <p:grpSpPr>
              <a:xfrm>
                <a:off x="6781020" y="955060"/>
                <a:ext cx="719531" cy="607974"/>
                <a:chOff x="3401065" y="4049742"/>
                <a:chExt cx="1037652" cy="876773"/>
              </a:xfrm>
            </p:grpSpPr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0725A0AC-3544-4631-B10B-A8FED7F91855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99" name="Rounded Rectangle 162">
                  <a:extLst>
                    <a:ext uri="{FF2B5EF4-FFF2-40B4-BE49-F238E27FC236}">
                      <a16:creationId xmlns:a16="http://schemas.microsoft.com/office/drawing/2014/main" id="{8426A4C1-086A-420D-9000-3259C31FB6F8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/>
                </a:p>
              </p:txBody>
            </p:sp>
            <p:sp>
              <p:nvSpPr>
                <p:cNvPr id="100" name="Rounded Rectangle 163">
                  <a:extLst>
                    <a:ext uri="{FF2B5EF4-FFF2-40B4-BE49-F238E27FC236}">
                      <a16:creationId xmlns:a16="http://schemas.microsoft.com/office/drawing/2014/main" id="{2E8D402D-3ADC-4FEA-A155-62B642602F8B}"/>
                    </a:ext>
                  </a:extLst>
                </p:cNvPr>
                <p:cNvSpPr/>
                <p:nvPr/>
              </p:nvSpPr>
              <p:spPr>
                <a:xfrm>
                  <a:off x="3822024" y="404974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01" name="Rounded Rectangle 164">
                  <a:extLst>
                    <a:ext uri="{FF2B5EF4-FFF2-40B4-BE49-F238E27FC236}">
                      <a16:creationId xmlns:a16="http://schemas.microsoft.com/office/drawing/2014/main" id="{5FEB68B8-CB16-4475-86CA-79B43605BBB7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E402FEF7-0D44-4B4D-8785-3800E5F352A1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91" name="Triangle 166">
                <a:extLst>
                  <a:ext uri="{FF2B5EF4-FFF2-40B4-BE49-F238E27FC236}">
                    <a16:creationId xmlns:a16="http://schemas.microsoft.com/office/drawing/2014/main" id="{FF8B9830-E1B9-4847-A801-04EB8E16925A}"/>
                  </a:ext>
                </a:extLst>
              </p:cNvPr>
              <p:cNvSpPr/>
              <p:nvPr/>
            </p:nvSpPr>
            <p:spPr>
              <a:xfrm flipH="1">
                <a:off x="7977918" y="727211"/>
                <a:ext cx="1027672" cy="698500"/>
              </a:xfrm>
              <a:prstGeom prst="triangle">
                <a:avLst>
                  <a:gd name="adj" fmla="val 0"/>
                </a:avLst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en-US" sz="1100" dirty="0"/>
                  <a:t>load</a:t>
                </a:r>
              </a:p>
            </p:txBody>
          </p:sp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C2D9EF80-6788-4BB7-A4BF-CD2784450409}"/>
                  </a:ext>
                </a:extLst>
              </p:cNvPr>
              <p:cNvSpPr txBox="1"/>
              <p:nvPr/>
            </p:nvSpPr>
            <p:spPr>
              <a:xfrm>
                <a:off x="7639456" y="1411911"/>
                <a:ext cx="797013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WG switch</a:t>
                </a:r>
              </a:p>
            </p:txBody>
          </p:sp>
          <p:cxnSp>
            <p:nvCxnSpPr>
              <p:cNvPr id="93" name="Straight Connector 92">
                <a:extLst>
                  <a:ext uri="{FF2B5EF4-FFF2-40B4-BE49-F238E27FC236}">
                    <a16:creationId xmlns:a16="http://schemas.microsoft.com/office/drawing/2014/main" id="{D75A510C-4D1C-4FBF-B29C-801F7FA1BB73}"/>
                  </a:ext>
                </a:extLst>
              </p:cNvPr>
              <p:cNvCxnSpPr>
                <a:cxnSpLocks/>
                <a:endCxn id="89" idx="3"/>
              </p:cNvCxnSpPr>
              <p:nvPr/>
            </p:nvCxnSpPr>
            <p:spPr>
              <a:xfrm>
                <a:off x="7672338" y="1264215"/>
                <a:ext cx="167353" cy="166756"/>
              </a:xfrm>
              <a:prstGeom prst="line">
                <a:avLst/>
              </a:prstGeom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>
                <a:extLst>
                  <a:ext uri="{FF2B5EF4-FFF2-40B4-BE49-F238E27FC236}">
                    <a16:creationId xmlns:a16="http://schemas.microsoft.com/office/drawing/2014/main" id="{383C9F0D-472A-4105-A6AC-67EE28AD188C}"/>
                  </a:ext>
                </a:extLst>
              </p:cNvPr>
              <p:cNvCxnSpPr>
                <a:cxnSpLocks/>
                <a:stCxn id="79" idx="2"/>
              </p:cNvCxnSpPr>
              <p:nvPr/>
            </p:nvCxnSpPr>
            <p:spPr>
              <a:xfrm>
                <a:off x="7590923" y="714265"/>
                <a:ext cx="0" cy="165209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1" name="TextBox 150">
                <a:extLst>
                  <a:ext uri="{FF2B5EF4-FFF2-40B4-BE49-F238E27FC236}">
                    <a16:creationId xmlns:a16="http://schemas.microsoft.com/office/drawing/2014/main" id="{E521B9E0-A940-4F77-94D9-A7770D153FB6}"/>
                  </a:ext>
                </a:extLst>
              </p:cNvPr>
              <p:cNvSpPr txBox="1"/>
              <p:nvPr/>
            </p:nvSpPr>
            <p:spPr>
              <a:xfrm>
                <a:off x="8995011" y="694839"/>
                <a:ext cx="102767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Modulators SAT</a:t>
                </a:r>
              </a:p>
            </p:txBody>
          </p: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00BD5E16-4C8F-4EA7-8E29-74D410495B3F}"/>
                  </a:ext>
                </a:extLst>
              </p:cNvPr>
              <p:cNvGrpSpPr/>
              <p:nvPr/>
            </p:nvGrpSpPr>
            <p:grpSpPr>
              <a:xfrm>
                <a:off x="7833234" y="2196362"/>
                <a:ext cx="664212" cy="637442"/>
                <a:chOff x="9411845" y="2170963"/>
                <a:chExt cx="664212" cy="637442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:a16="http://schemas.microsoft.com/office/drawing/2014/main" id="{3E9C52A4-BE1E-4862-A947-94B94958A546}"/>
                    </a:ext>
                  </a:extLst>
                </p:cNvPr>
                <p:cNvSpPr/>
                <p:nvPr/>
              </p:nvSpPr>
              <p:spPr>
                <a:xfrm>
                  <a:off x="9411845" y="2170963"/>
                  <a:ext cx="664212" cy="637442"/>
                </a:xfrm>
                <a:prstGeom prst="ellipse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700" dirty="0"/>
                </a:p>
              </p:txBody>
            </p:sp>
            <p:sp>
              <p:nvSpPr>
                <p:cNvPr id="154" name="TextBox 153">
                  <a:extLst>
                    <a:ext uri="{FF2B5EF4-FFF2-40B4-BE49-F238E27FC236}">
                      <a16:creationId xmlns:a16="http://schemas.microsoft.com/office/drawing/2014/main" id="{AC41766E-46A0-4E11-AFAB-C498E7C09D06}"/>
                    </a:ext>
                  </a:extLst>
                </p:cNvPr>
                <p:cNvSpPr txBox="1"/>
                <p:nvPr/>
              </p:nvSpPr>
              <p:spPr>
                <a:xfrm>
                  <a:off x="9489070" y="2348321"/>
                  <a:ext cx="524139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000" b="1" dirty="0">
                      <a:solidFill>
                        <a:schemeClr val="bg1"/>
                      </a:solidFill>
                    </a:rPr>
                    <a:t>BOC</a:t>
                  </a:r>
                </a:p>
              </p:txBody>
            </p:sp>
          </p:grp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3FD31D18-78A2-4F7F-9B64-CDAF887CE720}"/>
                  </a:ext>
                </a:extLst>
              </p:cNvPr>
              <p:cNvSpPr txBox="1"/>
              <p:nvPr/>
            </p:nvSpPr>
            <p:spPr>
              <a:xfrm>
                <a:off x="7749153" y="3741146"/>
                <a:ext cx="332142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/>
                  <a:t>DC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13EA548E-0EE0-49CD-B201-868AE2D241A3}"/>
                  </a:ext>
                </a:extLst>
              </p:cNvPr>
              <p:cNvSpPr txBox="1"/>
              <p:nvPr/>
            </p:nvSpPr>
            <p:spPr>
              <a:xfrm>
                <a:off x="6897506" y="3741146"/>
                <a:ext cx="33214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DC</a:t>
                </a:r>
              </a:p>
            </p:txBody>
          </p:sp>
          <p:sp>
            <p:nvSpPr>
              <p:cNvPr id="159" name="TextBox 158">
                <a:extLst>
                  <a:ext uri="{FF2B5EF4-FFF2-40B4-BE49-F238E27FC236}">
                    <a16:creationId xmlns:a16="http://schemas.microsoft.com/office/drawing/2014/main" id="{FCDB7626-5264-4D1C-BE37-94E272A2FC16}"/>
                  </a:ext>
                </a:extLst>
              </p:cNvPr>
              <p:cNvSpPr txBox="1"/>
              <p:nvPr/>
            </p:nvSpPr>
            <p:spPr>
              <a:xfrm>
                <a:off x="7456105" y="4465186"/>
                <a:ext cx="423514" cy="2154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800" b="1" dirty="0"/>
                  <a:t>Atten</a:t>
                </a:r>
              </a:p>
            </p:txBody>
          </p:sp>
          <p:sp>
            <p:nvSpPr>
              <p:cNvPr id="160" name="TextBox 159">
                <a:extLst>
                  <a:ext uri="{FF2B5EF4-FFF2-40B4-BE49-F238E27FC236}">
                    <a16:creationId xmlns:a16="http://schemas.microsoft.com/office/drawing/2014/main" id="{14EAE11A-133B-4F0A-B53F-74305BCBEE31}"/>
                  </a:ext>
                </a:extLst>
              </p:cNvPr>
              <p:cNvSpPr txBox="1"/>
              <p:nvPr/>
            </p:nvSpPr>
            <p:spPr>
              <a:xfrm>
                <a:off x="7322141" y="4097959"/>
                <a:ext cx="63462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" b="1" dirty="0"/>
                  <a:t>Ph. </a:t>
                </a:r>
              </a:p>
              <a:p>
                <a:pPr algn="ctr"/>
                <a:r>
                  <a:rPr lang="en-GB" sz="800" b="1" dirty="0"/>
                  <a:t>Shift.</a:t>
                </a:r>
              </a:p>
            </p:txBody>
          </p: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0AD71D38-73CD-48A8-A6AE-F74C02747244}"/>
                  </a:ext>
                </a:extLst>
              </p:cNvPr>
              <p:cNvSpPr txBox="1"/>
              <p:nvPr/>
            </p:nvSpPr>
            <p:spPr>
              <a:xfrm>
                <a:off x="5278854" y="6223952"/>
                <a:ext cx="13843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/>
                  <a:t>C3 1m struct</a:t>
                </a:r>
              </a:p>
            </p:txBody>
          </p:sp>
          <p:grpSp>
            <p:nvGrpSpPr>
              <p:cNvPr id="194" name="Group 193">
                <a:extLst>
                  <a:ext uri="{FF2B5EF4-FFF2-40B4-BE49-F238E27FC236}">
                    <a16:creationId xmlns:a16="http://schemas.microsoft.com/office/drawing/2014/main" id="{689E044F-40B0-456C-9BE7-A6379034E774}"/>
                  </a:ext>
                </a:extLst>
              </p:cNvPr>
              <p:cNvGrpSpPr/>
              <p:nvPr/>
            </p:nvGrpSpPr>
            <p:grpSpPr>
              <a:xfrm flipH="1">
                <a:off x="9005590" y="957220"/>
                <a:ext cx="797013" cy="607974"/>
                <a:chOff x="3401065" y="4049742"/>
                <a:chExt cx="1037652" cy="876773"/>
              </a:xfrm>
            </p:grpSpPr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87378A81-4532-4F86-9CCD-93E9E99CB9C2}"/>
                    </a:ext>
                  </a:extLst>
                </p:cNvPr>
                <p:cNvSpPr/>
                <p:nvPr/>
              </p:nvSpPr>
              <p:spPr>
                <a:xfrm>
                  <a:off x="3487694" y="4442104"/>
                  <a:ext cx="951023" cy="100112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  <p:sp>
              <p:nvSpPr>
                <p:cNvPr id="196" name="Rounded Rectangle 162">
                  <a:extLst>
                    <a:ext uri="{FF2B5EF4-FFF2-40B4-BE49-F238E27FC236}">
                      <a16:creationId xmlns:a16="http://schemas.microsoft.com/office/drawing/2014/main" id="{0C7EA99C-9820-497E-B5DB-F8A4D30A3747}"/>
                    </a:ext>
                  </a:extLst>
                </p:cNvPr>
                <p:cNvSpPr/>
                <p:nvPr/>
              </p:nvSpPr>
              <p:spPr>
                <a:xfrm>
                  <a:off x="3401065" y="4245370"/>
                  <a:ext cx="360040" cy="496368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dirty="0"/>
                    <a:t>?</a:t>
                  </a:r>
                </a:p>
              </p:txBody>
            </p:sp>
            <p:sp>
              <p:nvSpPr>
                <p:cNvPr id="197" name="Rounded Rectangle 163">
                  <a:extLst>
                    <a:ext uri="{FF2B5EF4-FFF2-40B4-BE49-F238E27FC236}">
                      <a16:creationId xmlns:a16="http://schemas.microsoft.com/office/drawing/2014/main" id="{F0B77096-1F8C-49AD-813E-6F848C5B9562}"/>
                    </a:ext>
                  </a:extLst>
                </p:cNvPr>
                <p:cNvSpPr/>
                <p:nvPr/>
              </p:nvSpPr>
              <p:spPr>
                <a:xfrm>
                  <a:off x="3822024" y="4049742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98" name="Rounded Rectangle 164">
                  <a:extLst>
                    <a:ext uri="{FF2B5EF4-FFF2-40B4-BE49-F238E27FC236}">
                      <a16:creationId xmlns:a16="http://schemas.microsoft.com/office/drawing/2014/main" id="{6FDB093B-1C81-4BC5-B9ED-084D1546992E}"/>
                    </a:ext>
                  </a:extLst>
                </p:cNvPr>
                <p:cNvSpPr/>
                <p:nvPr/>
              </p:nvSpPr>
              <p:spPr>
                <a:xfrm>
                  <a:off x="3828416" y="4666698"/>
                  <a:ext cx="385750" cy="259817"/>
                </a:xfrm>
                <a:prstGeom prst="round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00" dirty="0"/>
                </a:p>
              </p:txBody>
            </p:sp>
            <p:sp>
              <p:nvSpPr>
                <p:cNvPr id="199" name="Rectangle 198">
                  <a:extLst>
                    <a:ext uri="{FF2B5EF4-FFF2-40B4-BE49-F238E27FC236}">
                      <a16:creationId xmlns:a16="http://schemas.microsoft.com/office/drawing/2014/main" id="{7016B5EE-4C95-498E-972B-BDCC80A20B1B}"/>
                    </a:ext>
                  </a:extLst>
                </p:cNvPr>
                <p:cNvSpPr/>
                <p:nvPr/>
              </p:nvSpPr>
              <p:spPr>
                <a:xfrm rot="16200000">
                  <a:off x="3791353" y="4456477"/>
                  <a:ext cx="470657" cy="7415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700"/>
                </a:p>
              </p:txBody>
            </p:sp>
          </p:grp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D0C6AEB2-5863-47EE-93A4-8011FC2BD4D3}"/>
                  </a:ext>
                </a:extLst>
              </p:cNvPr>
              <p:cNvSpPr/>
              <p:nvPr/>
            </p:nvSpPr>
            <p:spPr>
              <a:xfrm>
                <a:off x="7128850" y="4474856"/>
                <a:ext cx="339140" cy="192029"/>
              </a:xfrm>
              <a:prstGeom prst="rect">
                <a:avLst/>
              </a:prstGeom>
              <a:ln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sz="400" dirty="0"/>
              </a:p>
            </p:txBody>
          </p:sp>
          <p:sp>
            <p:nvSpPr>
              <p:cNvPr id="208" name="TextBox 207">
                <a:extLst>
                  <a:ext uri="{FF2B5EF4-FFF2-40B4-BE49-F238E27FC236}">
                    <a16:creationId xmlns:a16="http://schemas.microsoft.com/office/drawing/2014/main" id="{1DFAF3CB-B9AA-4459-A368-BD177B666C3B}"/>
                  </a:ext>
                </a:extLst>
              </p:cNvPr>
              <p:cNvSpPr txBox="1"/>
              <p:nvPr/>
            </p:nvSpPr>
            <p:spPr>
              <a:xfrm>
                <a:off x="7082662" y="4462894"/>
                <a:ext cx="423514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" b="1" dirty="0"/>
                  <a:t>Atten</a:t>
                </a:r>
              </a:p>
            </p:txBody>
          </p:sp>
          <p:sp>
            <p:nvSpPr>
              <p:cNvPr id="163" name="TextBox 162">
                <a:extLst>
                  <a:ext uri="{FF2B5EF4-FFF2-40B4-BE49-F238E27FC236}">
                    <a16:creationId xmlns:a16="http://schemas.microsoft.com/office/drawing/2014/main" id="{D5FF2E4F-505B-4D1D-9D75-EF3D350E29DD}"/>
                  </a:ext>
                </a:extLst>
              </p:cNvPr>
              <p:cNvSpPr txBox="1"/>
              <p:nvPr/>
            </p:nvSpPr>
            <p:spPr>
              <a:xfrm>
                <a:off x="7972268" y="274448"/>
                <a:ext cx="2170793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/>
                  <a:t>** Only 25MW</a:t>
                </a:r>
                <a:r>
                  <a:rPr lang="en-US" sz="1000" dirty="0"/>
                  <a:t> needed for COLD</a:t>
                </a:r>
                <a:endParaRPr lang="en-GB" sz="1000" dirty="0"/>
              </a:p>
            </p:txBody>
          </p:sp>
          <p:sp>
            <p:nvSpPr>
              <p:cNvPr id="174" name="TextBox 173">
                <a:extLst>
                  <a:ext uri="{FF2B5EF4-FFF2-40B4-BE49-F238E27FC236}">
                    <a16:creationId xmlns:a16="http://schemas.microsoft.com/office/drawing/2014/main" id="{3B00B3D2-937E-466E-B60A-16F87FD3A343}"/>
                  </a:ext>
                </a:extLst>
              </p:cNvPr>
              <p:cNvSpPr txBox="1"/>
              <p:nvPr/>
            </p:nvSpPr>
            <p:spPr>
              <a:xfrm>
                <a:off x="7784899" y="1770463"/>
                <a:ext cx="9220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Vacuum Valve</a:t>
                </a:r>
              </a:p>
            </p:txBody>
          </p:sp>
          <p:grpSp>
            <p:nvGrpSpPr>
              <p:cNvPr id="175" name="Group 174">
                <a:extLst>
                  <a:ext uri="{FF2B5EF4-FFF2-40B4-BE49-F238E27FC236}">
                    <a16:creationId xmlns:a16="http://schemas.microsoft.com/office/drawing/2014/main" id="{23EEB800-A31A-41C0-BB8A-01C0A1ED2F83}"/>
                  </a:ext>
                </a:extLst>
              </p:cNvPr>
              <p:cNvGrpSpPr/>
              <p:nvPr/>
            </p:nvGrpSpPr>
            <p:grpSpPr>
              <a:xfrm rot="5400000">
                <a:off x="7477741" y="1740395"/>
                <a:ext cx="279038" cy="332142"/>
                <a:chOff x="4231293" y="3130108"/>
                <a:chExt cx="159098" cy="371523"/>
              </a:xfrm>
            </p:grpSpPr>
            <p:sp>
              <p:nvSpPr>
                <p:cNvPr id="176" name="Isosceles Triangle 175">
                  <a:extLst>
                    <a:ext uri="{FF2B5EF4-FFF2-40B4-BE49-F238E27FC236}">
                      <a16:creationId xmlns:a16="http://schemas.microsoft.com/office/drawing/2014/main" id="{136A349E-49F4-4466-A4D6-7DEC4BF30E66}"/>
                    </a:ext>
                  </a:extLst>
                </p:cNvPr>
                <p:cNvSpPr/>
                <p:nvPr/>
              </p:nvSpPr>
              <p:spPr>
                <a:xfrm>
                  <a:off x="4232338" y="3314167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77" name="Isosceles Triangle 176">
                  <a:extLst>
                    <a:ext uri="{FF2B5EF4-FFF2-40B4-BE49-F238E27FC236}">
                      <a16:creationId xmlns:a16="http://schemas.microsoft.com/office/drawing/2014/main" id="{E8C6FCB3-A11D-4FA8-842F-CCAAB3A78AB9}"/>
                    </a:ext>
                  </a:extLst>
                </p:cNvPr>
                <p:cNvSpPr/>
                <p:nvPr/>
              </p:nvSpPr>
              <p:spPr>
                <a:xfrm rot="10800000">
                  <a:off x="4231293" y="3130108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78" name="TextBox 177">
                <a:extLst>
                  <a:ext uri="{FF2B5EF4-FFF2-40B4-BE49-F238E27FC236}">
                    <a16:creationId xmlns:a16="http://schemas.microsoft.com/office/drawing/2014/main" id="{05E998CE-EDE2-4514-91B7-64BBC02865A1}"/>
                  </a:ext>
                </a:extLst>
              </p:cNvPr>
              <p:cNvSpPr txBox="1"/>
              <p:nvPr/>
            </p:nvSpPr>
            <p:spPr>
              <a:xfrm>
                <a:off x="6282661" y="2893560"/>
                <a:ext cx="922047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Vacuum Valve</a:t>
                </a:r>
              </a:p>
            </p:txBody>
          </p:sp>
          <p:grpSp>
            <p:nvGrpSpPr>
              <p:cNvPr id="179" name="Group 178">
                <a:extLst>
                  <a:ext uri="{FF2B5EF4-FFF2-40B4-BE49-F238E27FC236}">
                    <a16:creationId xmlns:a16="http://schemas.microsoft.com/office/drawing/2014/main" id="{1043B57E-B168-463B-A5A3-F87FBC6907CE}"/>
                  </a:ext>
                </a:extLst>
              </p:cNvPr>
              <p:cNvGrpSpPr/>
              <p:nvPr/>
            </p:nvGrpSpPr>
            <p:grpSpPr>
              <a:xfrm rot="5400000">
                <a:off x="7197372" y="2863129"/>
                <a:ext cx="279038" cy="332142"/>
                <a:chOff x="4231293" y="3130108"/>
                <a:chExt cx="159098" cy="371523"/>
              </a:xfrm>
            </p:grpSpPr>
            <p:sp>
              <p:nvSpPr>
                <p:cNvPr id="180" name="Isosceles Triangle 179">
                  <a:extLst>
                    <a:ext uri="{FF2B5EF4-FFF2-40B4-BE49-F238E27FC236}">
                      <a16:creationId xmlns:a16="http://schemas.microsoft.com/office/drawing/2014/main" id="{17F27A01-B76B-4C7D-BD3B-B19CDCC13208}"/>
                    </a:ext>
                  </a:extLst>
                </p:cNvPr>
                <p:cNvSpPr/>
                <p:nvPr/>
              </p:nvSpPr>
              <p:spPr>
                <a:xfrm>
                  <a:off x="4232338" y="3314167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81" name="Isosceles Triangle 180">
                  <a:extLst>
                    <a:ext uri="{FF2B5EF4-FFF2-40B4-BE49-F238E27FC236}">
                      <a16:creationId xmlns:a16="http://schemas.microsoft.com/office/drawing/2014/main" id="{6EEF3D97-585C-4344-A4BF-0D7CCF3A499A}"/>
                    </a:ext>
                  </a:extLst>
                </p:cNvPr>
                <p:cNvSpPr/>
                <p:nvPr/>
              </p:nvSpPr>
              <p:spPr>
                <a:xfrm rot="10800000">
                  <a:off x="4231293" y="3130108"/>
                  <a:ext cx="158053" cy="187464"/>
                </a:xfrm>
                <a:prstGeom prst="triangl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5A209F2-D918-4F02-A5DB-769F99AF1FB5}"/>
                </a:ext>
              </a:extLst>
            </p:cNvPr>
            <p:cNvSpPr/>
            <p:nvPr/>
          </p:nvSpPr>
          <p:spPr>
            <a:xfrm>
              <a:off x="207012" y="4809330"/>
              <a:ext cx="11777975" cy="21459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200" b="1" dirty="0"/>
                <a:t>WALL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3368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le 159">
            <a:extLst>
              <a:ext uri="{FF2B5EF4-FFF2-40B4-BE49-F238E27FC236}">
                <a16:creationId xmlns:a16="http://schemas.microsoft.com/office/drawing/2014/main" id="{4C30E6EB-AD79-4E6F-AE44-F113FBD64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76"/>
            <a:ext cx="10515600" cy="1325563"/>
          </a:xfrm>
        </p:spPr>
        <p:txBody>
          <a:bodyPr/>
          <a:lstStyle/>
          <a:p>
            <a:r>
              <a:rPr lang="en-GB" dirty="0"/>
              <a:t>S-Band section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CCE4FA-2BC2-47F3-80E3-112845C45E39}"/>
              </a:ext>
            </a:extLst>
          </p:cNvPr>
          <p:cNvSpPr txBox="1"/>
          <p:nvPr/>
        </p:nvSpPr>
        <p:spPr>
          <a:xfrm>
            <a:off x="5430757" y="558370"/>
            <a:ext cx="642691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Outcome from last </a:t>
            </a:r>
            <a:r>
              <a:rPr lang="en-GB" b="1" dirty="0"/>
              <a:t>Injectors upgrade: New </a:t>
            </a:r>
            <a:r>
              <a:rPr lang="en-GB" b="1" dirty="0" err="1"/>
              <a:t>Linac</a:t>
            </a:r>
            <a:r>
              <a:rPr lang="en-GB" b="1" dirty="0"/>
              <a:t> Meeting</a:t>
            </a:r>
            <a:r>
              <a:rPr lang="en-GB" dirty="0"/>
              <a:t> (5</a:t>
            </a:r>
            <a:r>
              <a:rPr lang="en-GB" baseline="30000" dirty="0"/>
              <a:t>th</a:t>
            </a:r>
            <a:r>
              <a:rPr lang="en-GB" dirty="0"/>
              <a:t> May 2025):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No issues to use a 35MW/4,5</a:t>
            </a:r>
            <a:r>
              <a:rPr lang="en-GB" dirty="0">
                <a:sym typeface="Symbol" panose="05050102010706020507" pitchFamily="18" charset="2"/>
              </a:rPr>
              <a:t>s to feed a GUN needing only &lt;25MW/1</a:t>
            </a:r>
            <a:r>
              <a:rPr lang="en-GB" dirty="0"/>
              <a:t>,5</a:t>
            </a:r>
            <a:r>
              <a:rPr lang="en-GB" dirty="0">
                <a:sym typeface="Symbol" panose="05050102010706020507" pitchFamily="18" charset="2"/>
              </a:rPr>
              <a:t>s </a:t>
            </a:r>
            <a:r>
              <a:rPr lang="en-GB" dirty="0"/>
              <a:t>(PSI+SLAC+SCANDINOVA);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Better replacing RF windows with vacuum valves (SLAC);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Preliminary spec for RF loads correct: Max Power+~10% Margin (PSI);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To be addressed in the near future: what about temperature stability if “everything” outside the tunnel? (PSI+SLAC).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Outcome from last </a:t>
            </a:r>
            <a:r>
              <a:rPr lang="en-GB" b="1" dirty="0"/>
              <a:t>Meeting with SCANDINOVA </a:t>
            </a:r>
            <a:r>
              <a:rPr lang="en-GB" dirty="0"/>
              <a:t>(15</a:t>
            </a:r>
            <a:r>
              <a:rPr lang="en-GB" baseline="30000" dirty="0"/>
              <a:t>th</a:t>
            </a:r>
            <a:r>
              <a:rPr lang="en-GB" dirty="0"/>
              <a:t> May 2025):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Isolator doesn’t exist in vacuum but only in SF6</a:t>
            </a:r>
            <a:r>
              <a:rPr lang="en-GB" dirty="0">
                <a:sym typeface="Wingdings" panose="05000000000000000000" pitchFamily="2" charset="2"/>
              </a:rPr>
              <a:t> To be asked to INFN-LNF who developed also a system using a BOC to reduce the power…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They can provide for integrated directional coupler in the klystron and reflected power interlock system;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They may provide for material for SAT if necessary;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They can offer guarantee extension of 1 year for ~5% on the final price;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ym typeface="Wingdings" panose="05000000000000000000" pitchFamily="2" charset="2"/>
              </a:rPr>
              <a:t>They can help with LLRF (can suggest dedicated Companies/Institutes) if necessary.</a:t>
            </a:r>
            <a:endParaRPr lang="en-GB" dirty="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91A01D-095F-4298-A918-4026E3840F71}"/>
              </a:ext>
            </a:extLst>
          </p:cNvPr>
          <p:cNvGrpSpPr/>
          <p:nvPr/>
        </p:nvGrpSpPr>
        <p:grpSpPr>
          <a:xfrm>
            <a:off x="89477" y="1112610"/>
            <a:ext cx="5238596" cy="5548986"/>
            <a:chOff x="89477" y="1112610"/>
            <a:chExt cx="5238596" cy="554898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418297E-6BFE-4BE6-AE2D-AADEB8A0327E}"/>
                </a:ext>
              </a:extLst>
            </p:cNvPr>
            <p:cNvGrpSpPr/>
            <p:nvPr/>
          </p:nvGrpSpPr>
          <p:grpSpPr>
            <a:xfrm>
              <a:off x="89477" y="1112610"/>
              <a:ext cx="5238596" cy="5548986"/>
              <a:chOff x="81010" y="1112610"/>
              <a:chExt cx="5238596" cy="554898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:a16="http://schemas.microsoft.com/office/drawing/2014/main" id="{BA6FC41E-2400-40FF-B093-3214357DFEF4}"/>
                  </a:ext>
                </a:extLst>
              </p:cNvPr>
              <p:cNvGrpSpPr/>
              <p:nvPr/>
            </p:nvGrpSpPr>
            <p:grpSpPr>
              <a:xfrm>
                <a:off x="81010" y="1112610"/>
                <a:ext cx="5238596" cy="5548986"/>
                <a:chOff x="215479" y="1112610"/>
                <a:chExt cx="5238596" cy="5548986"/>
              </a:xfrm>
            </p:grpSpPr>
            <p:sp>
              <p:nvSpPr>
                <p:cNvPr id="60" name="Triangle 34">
                  <a:extLst>
                    <a:ext uri="{FF2B5EF4-FFF2-40B4-BE49-F238E27FC236}">
                      <a16:creationId xmlns:a16="http://schemas.microsoft.com/office/drawing/2014/main" id="{C2C0D165-4351-45B6-9147-0EA46431C99E}"/>
                    </a:ext>
                  </a:extLst>
                </p:cNvPr>
                <p:cNvSpPr/>
                <p:nvPr/>
              </p:nvSpPr>
              <p:spPr>
                <a:xfrm>
                  <a:off x="944350" y="3009707"/>
                  <a:ext cx="977900" cy="698500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/>
                    <a:t>load</a:t>
                  </a:r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EDE3A914-1DD2-4063-ABD7-BC714D12DCDF}"/>
                    </a:ext>
                  </a:extLst>
                </p:cNvPr>
                <p:cNvSpPr/>
                <p:nvPr/>
              </p:nvSpPr>
              <p:spPr>
                <a:xfrm rot="10800000">
                  <a:off x="1931057" y="3550819"/>
                  <a:ext cx="406400" cy="165100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62" name="Triangle 41">
                  <a:extLst>
                    <a:ext uri="{FF2B5EF4-FFF2-40B4-BE49-F238E27FC236}">
                      <a16:creationId xmlns:a16="http://schemas.microsoft.com/office/drawing/2014/main" id="{8EA374BE-BF6E-461A-B6F5-36252E7FEA14}"/>
                    </a:ext>
                  </a:extLst>
                </p:cNvPr>
                <p:cNvSpPr/>
                <p:nvPr/>
              </p:nvSpPr>
              <p:spPr>
                <a:xfrm rot="16200000" flipV="1">
                  <a:off x="1141914" y="1181686"/>
                  <a:ext cx="728141" cy="680125"/>
                </a:xfrm>
                <a:prstGeom prst="triangle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43BD2C1D-5468-40DB-9BFD-6E782AA9E66A}"/>
                    </a:ext>
                  </a:extLst>
                </p:cNvPr>
                <p:cNvSpPr txBox="1"/>
                <p:nvPr/>
              </p:nvSpPr>
              <p:spPr>
                <a:xfrm>
                  <a:off x="2014279" y="6292264"/>
                  <a:ext cx="69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GUN</a:t>
                  </a:r>
                </a:p>
              </p:txBody>
            </p:sp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B7ABF32-6892-41E9-827C-6FBD1E8CCCDB}"/>
                    </a:ext>
                  </a:extLst>
                </p:cNvPr>
                <p:cNvSpPr txBox="1"/>
                <p:nvPr/>
              </p:nvSpPr>
              <p:spPr>
                <a:xfrm>
                  <a:off x="2603034" y="3509710"/>
                  <a:ext cx="75354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</a:rPr>
                    <a:t>Isolator</a:t>
                  </a:r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2032EC4D-E2B1-492D-B65F-D25CCE06C411}"/>
                    </a:ext>
                  </a:extLst>
                </p:cNvPr>
                <p:cNvSpPr txBox="1"/>
                <p:nvPr/>
              </p:nvSpPr>
              <p:spPr>
                <a:xfrm>
                  <a:off x="1416033" y="3220661"/>
                  <a:ext cx="146628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Vacuum Valve?</a:t>
                  </a:r>
                </a:p>
                <a:p>
                  <a:endParaRPr lang="en-US" sz="1000" dirty="0"/>
                </a:p>
              </p:txBody>
            </p: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22148BB8-B885-4B41-9809-6E06D3F5C7C9}"/>
                    </a:ext>
                  </a:extLst>
                </p:cNvPr>
                <p:cNvGrpSpPr/>
                <p:nvPr/>
              </p:nvGrpSpPr>
              <p:grpSpPr>
                <a:xfrm>
                  <a:off x="1286789" y="5356039"/>
                  <a:ext cx="1037652" cy="876773"/>
                  <a:chOff x="2336963" y="2648495"/>
                  <a:chExt cx="1037652" cy="876773"/>
                </a:xfrm>
                <a:solidFill>
                  <a:schemeClr val="bg1">
                    <a:lumMod val="65000"/>
                  </a:schemeClr>
                </a:solidFill>
              </p:grpSpPr>
              <p:sp>
                <p:nvSpPr>
                  <p:cNvPr id="165" name="Rectangle 164">
                    <a:extLst>
                      <a:ext uri="{FF2B5EF4-FFF2-40B4-BE49-F238E27FC236}">
                        <a16:creationId xmlns:a16="http://schemas.microsoft.com/office/drawing/2014/main" id="{45155759-09FB-4B9D-9DAD-22881CE08135}"/>
                      </a:ext>
                    </a:extLst>
                  </p:cNvPr>
                  <p:cNvSpPr/>
                  <p:nvPr/>
                </p:nvSpPr>
                <p:spPr>
                  <a:xfrm>
                    <a:off x="2423592" y="3040857"/>
                    <a:ext cx="951023" cy="100112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6" name="Rounded Rectangle 56">
                    <a:extLst>
                      <a:ext uri="{FF2B5EF4-FFF2-40B4-BE49-F238E27FC236}">
                        <a16:creationId xmlns:a16="http://schemas.microsoft.com/office/drawing/2014/main" id="{0D77723E-79EA-4681-A79B-6E7215716DCB}"/>
                      </a:ext>
                    </a:extLst>
                  </p:cNvPr>
                  <p:cNvSpPr/>
                  <p:nvPr/>
                </p:nvSpPr>
                <p:spPr>
                  <a:xfrm>
                    <a:off x="2336963" y="2844123"/>
                    <a:ext cx="360040" cy="496368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/>
                      <a:t>IP</a:t>
                    </a:r>
                  </a:p>
                </p:txBody>
              </p:sp>
              <p:sp>
                <p:nvSpPr>
                  <p:cNvPr id="167" name="Rounded Rectangle 57">
                    <a:extLst>
                      <a:ext uri="{FF2B5EF4-FFF2-40B4-BE49-F238E27FC236}">
                        <a16:creationId xmlns:a16="http://schemas.microsoft.com/office/drawing/2014/main" id="{D3107BCA-7D22-4DB0-B1B1-CDCDF3A7DC4B}"/>
                      </a:ext>
                    </a:extLst>
                  </p:cNvPr>
                  <p:cNvSpPr/>
                  <p:nvPr/>
                </p:nvSpPr>
                <p:spPr>
                  <a:xfrm>
                    <a:off x="2757922" y="2648495"/>
                    <a:ext cx="424256" cy="2598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/>
                      <a:t>pen</a:t>
                    </a:r>
                  </a:p>
                </p:txBody>
              </p:sp>
              <p:sp>
                <p:nvSpPr>
                  <p:cNvPr id="168" name="Rounded Rectangle 58">
                    <a:extLst>
                      <a:ext uri="{FF2B5EF4-FFF2-40B4-BE49-F238E27FC236}">
                        <a16:creationId xmlns:a16="http://schemas.microsoft.com/office/drawing/2014/main" id="{194DF204-2E4F-4377-818A-E5E19CC55F72}"/>
                      </a:ext>
                    </a:extLst>
                  </p:cNvPr>
                  <p:cNvSpPr/>
                  <p:nvPr/>
                </p:nvSpPr>
                <p:spPr>
                  <a:xfrm>
                    <a:off x="2764314" y="3265451"/>
                    <a:ext cx="513946" cy="259817"/>
                  </a:xfrm>
                  <a:prstGeom prst="round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000" b="1" dirty="0"/>
                      <a:t>valve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09BA8668-229C-497D-8B38-51CEE292387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2727251" y="3055230"/>
                    <a:ext cx="470657" cy="74154"/>
                  </a:xfrm>
                  <a:prstGeom prst="rect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5ACE7895-C0E6-4EAA-92DF-3F0CCDBC175E}"/>
                    </a:ext>
                  </a:extLst>
                </p:cNvPr>
                <p:cNvGrpSpPr/>
                <p:nvPr/>
              </p:nvGrpSpPr>
              <p:grpSpPr>
                <a:xfrm>
                  <a:off x="215479" y="3042094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A05495D8-7C29-462C-AE90-255CF00F0C09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61" name="Rounded Rectangle 122">
                    <a:extLst>
                      <a:ext uri="{FF2B5EF4-FFF2-40B4-BE49-F238E27FC236}">
                        <a16:creationId xmlns:a16="http://schemas.microsoft.com/office/drawing/2014/main" id="{67800785-9A77-4253-AEA0-009CEF63D5AB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62" name="Rounded Rectangle 123">
                    <a:extLst>
                      <a:ext uri="{FF2B5EF4-FFF2-40B4-BE49-F238E27FC236}">
                        <a16:creationId xmlns:a16="http://schemas.microsoft.com/office/drawing/2014/main" id="{A5B8C3B0-7BEF-4F49-B35F-BDA43763BAA3}"/>
                      </a:ext>
                    </a:extLst>
                  </p:cNvPr>
                  <p:cNvSpPr/>
                  <p:nvPr/>
                </p:nvSpPr>
                <p:spPr>
                  <a:xfrm>
                    <a:off x="3822024" y="4049742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63" name="Rounded Rectangle 124">
                    <a:extLst>
                      <a:ext uri="{FF2B5EF4-FFF2-40B4-BE49-F238E27FC236}">
                        <a16:creationId xmlns:a16="http://schemas.microsoft.com/office/drawing/2014/main" id="{CED7769A-979F-4AEC-98E3-AD958E939E31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64" name="Rectangle 163">
                    <a:extLst>
                      <a:ext uri="{FF2B5EF4-FFF2-40B4-BE49-F238E27FC236}">
                        <a16:creationId xmlns:a16="http://schemas.microsoft.com/office/drawing/2014/main" id="{4252DAB5-3E0D-4D3F-8287-94C0B89CB53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68" name="Left Bracket 67">
                  <a:extLst>
                    <a:ext uri="{FF2B5EF4-FFF2-40B4-BE49-F238E27FC236}">
                      <a16:creationId xmlns:a16="http://schemas.microsoft.com/office/drawing/2014/main" id="{637E2AFA-B1D0-4266-8981-EFC72B42E2FA}"/>
                    </a:ext>
                  </a:extLst>
                </p:cNvPr>
                <p:cNvSpPr/>
                <p:nvPr/>
              </p:nvSpPr>
              <p:spPr>
                <a:xfrm>
                  <a:off x="2499443" y="3912473"/>
                  <a:ext cx="79504" cy="129008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TextBox 68">
                  <a:extLst>
                    <a:ext uri="{FF2B5EF4-FFF2-40B4-BE49-F238E27FC236}">
                      <a16:creationId xmlns:a16="http://schemas.microsoft.com/office/drawing/2014/main" id="{DAAF730F-F993-48CA-9020-0DB0F4093F27}"/>
                    </a:ext>
                  </a:extLst>
                </p:cNvPr>
                <p:cNvSpPr txBox="1"/>
                <p:nvPr/>
              </p:nvSpPr>
              <p:spPr>
                <a:xfrm>
                  <a:off x="2544100" y="3850552"/>
                  <a:ext cx="3321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DC</a:t>
                  </a:r>
                </a:p>
              </p:txBody>
            </p: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096BA9D1-3798-49B6-9F7F-6E33F6F0EA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9357" y="1515611"/>
                  <a:ext cx="189298" cy="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76E3A0AD-1434-4A38-B350-73BA280837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8655" y="1151540"/>
                  <a:ext cx="0" cy="364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C86FAA29-EBEE-4D84-AB7E-3A5E46A888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48655" y="1151540"/>
                  <a:ext cx="575471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4BE8DAB5-7966-4647-B1ED-DC87F399DB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6614" y="1512625"/>
                  <a:ext cx="189298" cy="9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AD64DE78-1F06-4B5B-8A82-3E2D2DDF5E4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716615" y="1151539"/>
                  <a:ext cx="0" cy="36407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89F59E88-C879-4175-8E61-E81785168B0A}"/>
                    </a:ext>
                  </a:extLst>
                </p:cNvPr>
                <p:cNvSpPr/>
                <p:nvPr/>
              </p:nvSpPr>
              <p:spPr>
                <a:xfrm>
                  <a:off x="2073944" y="1114165"/>
                  <a:ext cx="680124" cy="50783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900" dirty="0"/>
                    <a:t>35 MW </a:t>
                  </a:r>
                </a:p>
                <a:p>
                  <a:pPr algn="ctr"/>
                  <a:r>
                    <a:rPr lang="en-US" sz="900" dirty="0"/>
                    <a:t>4.5</a:t>
                  </a:r>
                  <a:r>
                    <a:rPr lang="en-US" sz="900" dirty="0">
                      <a:latin typeface="Symbol" pitchFamily="2" charset="2"/>
                    </a:rPr>
                    <a:t>m</a:t>
                  </a:r>
                  <a:r>
                    <a:rPr lang="en-US" sz="900" dirty="0"/>
                    <a:t>s, 4Hz </a:t>
                  </a:r>
                </a:p>
                <a:p>
                  <a:pPr algn="ctr"/>
                  <a:r>
                    <a:rPr lang="en-US" sz="900" dirty="0"/>
                    <a:t>S-band*</a:t>
                  </a:r>
                </a:p>
              </p:txBody>
            </p:sp>
            <p:sp>
              <p:nvSpPr>
                <p:cNvPr id="76" name="Rectangle 75">
                  <a:extLst>
                    <a:ext uri="{FF2B5EF4-FFF2-40B4-BE49-F238E27FC236}">
                      <a16:creationId xmlns:a16="http://schemas.microsoft.com/office/drawing/2014/main" id="{4CA80737-7836-4466-9629-E49E88A4E05A}"/>
                    </a:ext>
                  </a:extLst>
                </p:cNvPr>
                <p:cNvSpPr/>
                <p:nvPr/>
              </p:nvSpPr>
              <p:spPr>
                <a:xfrm rot="10800000">
                  <a:off x="2333769" y="1893851"/>
                  <a:ext cx="145995" cy="4363052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AADAB570-347D-4680-BB4B-A063C34E9029}"/>
                    </a:ext>
                  </a:extLst>
                </p:cNvPr>
                <p:cNvSpPr/>
                <p:nvPr/>
              </p:nvSpPr>
              <p:spPr>
                <a:xfrm rot="5400000">
                  <a:off x="2534719" y="2127839"/>
                  <a:ext cx="185665" cy="260067"/>
                </a:xfrm>
                <a:prstGeom prst="rect">
                  <a:avLst/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endParaRPr lang="en-US" sz="1100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55D91A3E-2C04-4837-AD0C-B0C0401A2094}"/>
                    </a:ext>
                  </a:extLst>
                </p:cNvPr>
                <p:cNvGrpSpPr/>
                <p:nvPr/>
              </p:nvGrpSpPr>
              <p:grpSpPr>
                <a:xfrm>
                  <a:off x="1605418" y="1868570"/>
                  <a:ext cx="719531" cy="607974"/>
                  <a:chOff x="3401065" y="4049742"/>
                  <a:chExt cx="1037652" cy="876773"/>
                </a:xfrm>
              </p:grpSpPr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7DF0201C-EE98-443F-B54D-5B7CBF6106BF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102" name="Rounded Rectangle 151">
                    <a:extLst>
                      <a:ext uri="{FF2B5EF4-FFF2-40B4-BE49-F238E27FC236}">
                        <a16:creationId xmlns:a16="http://schemas.microsoft.com/office/drawing/2014/main" id="{B690BD17-429E-4123-ACD6-738DCE1CFFFA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000" dirty="0"/>
                  </a:p>
                </p:txBody>
              </p:sp>
              <p:sp>
                <p:nvSpPr>
                  <p:cNvPr id="103" name="Rounded Rectangle 152">
                    <a:extLst>
                      <a:ext uri="{FF2B5EF4-FFF2-40B4-BE49-F238E27FC236}">
                        <a16:creationId xmlns:a16="http://schemas.microsoft.com/office/drawing/2014/main" id="{C8FA8D52-4CC5-4EE1-A169-8991EF204791}"/>
                      </a:ext>
                    </a:extLst>
                  </p:cNvPr>
                  <p:cNvSpPr/>
                  <p:nvPr/>
                </p:nvSpPr>
                <p:spPr>
                  <a:xfrm>
                    <a:off x="3834234" y="4049742"/>
                    <a:ext cx="385751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4" name="Rounded Rectangle 153">
                    <a:extLst>
                      <a:ext uri="{FF2B5EF4-FFF2-40B4-BE49-F238E27FC236}">
                        <a16:creationId xmlns:a16="http://schemas.microsoft.com/office/drawing/2014/main" id="{A305850C-1636-48E9-84FC-39E6D31F065D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0DA98777-58CE-45C1-B552-CADB8DECB9B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sp>
              <p:nvSpPr>
                <p:cNvPr id="79" name="Triangle 155">
                  <a:extLst>
                    <a:ext uri="{FF2B5EF4-FFF2-40B4-BE49-F238E27FC236}">
                      <a16:creationId xmlns:a16="http://schemas.microsoft.com/office/drawing/2014/main" id="{5F8A86E8-D300-488C-888B-B5830192292D}"/>
                    </a:ext>
                  </a:extLst>
                </p:cNvPr>
                <p:cNvSpPr/>
                <p:nvPr/>
              </p:nvSpPr>
              <p:spPr>
                <a:xfrm flipH="1">
                  <a:off x="2784153" y="1562886"/>
                  <a:ext cx="1027672" cy="698500"/>
                </a:xfrm>
                <a:prstGeom prst="triangle">
                  <a:avLst>
                    <a:gd name="adj" fmla="val 0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/>
                  <a:r>
                    <a:rPr lang="en-US" sz="1100" dirty="0"/>
                    <a:t>load</a:t>
                  </a:r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2911170B-3B18-4627-958B-CE0F452DA5F1}"/>
                    </a:ext>
                  </a:extLst>
                </p:cNvPr>
                <p:cNvSpPr/>
                <p:nvPr/>
              </p:nvSpPr>
              <p:spPr>
                <a:xfrm>
                  <a:off x="2187827" y="3438934"/>
                  <a:ext cx="410114" cy="425323"/>
                </a:xfrm>
                <a:prstGeom prst="ellipse">
                  <a:avLst/>
                </a:prstGeom>
                <a:ln/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TextBox 80">
                  <a:extLst>
                    <a:ext uri="{FF2B5EF4-FFF2-40B4-BE49-F238E27FC236}">
                      <a16:creationId xmlns:a16="http://schemas.microsoft.com/office/drawing/2014/main" id="{5ADB66F8-BF72-4AE4-8A7C-DE98D1021950}"/>
                    </a:ext>
                  </a:extLst>
                </p:cNvPr>
                <p:cNvSpPr txBox="1"/>
                <p:nvPr/>
              </p:nvSpPr>
              <p:spPr>
                <a:xfrm>
                  <a:off x="3834155" y="1543440"/>
                  <a:ext cx="1027672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Modulators SAT</a:t>
                  </a:r>
                </a:p>
              </p:txBody>
            </p:sp>
            <p:sp>
              <p:nvSpPr>
                <p:cNvPr id="82" name="TextBox 81">
                  <a:extLst>
                    <a:ext uri="{FF2B5EF4-FFF2-40B4-BE49-F238E27FC236}">
                      <a16:creationId xmlns:a16="http://schemas.microsoft.com/office/drawing/2014/main" id="{EA80D232-0BC1-4C4C-9D58-5BEC5F2E47E2}"/>
                    </a:ext>
                  </a:extLst>
                </p:cNvPr>
                <p:cNvSpPr txBox="1"/>
                <p:nvPr/>
              </p:nvSpPr>
              <p:spPr>
                <a:xfrm>
                  <a:off x="2490092" y="2333564"/>
                  <a:ext cx="818176" cy="24622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00" dirty="0"/>
                    <a:t>WG switch</a:t>
                  </a:r>
                </a:p>
              </p:txBody>
            </p:sp>
            <p:cxnSp>
              <p:nvCxnSpPr>
                <p:cNvPr id="83" name="Straight Connector 82">
                  <a:extLst>
                    <a:ext uri="{FF2B5EF4-FFF2-40B4-BE49-F238E27FC236}">
                      <a16:creationId xmlns:a16="http://schemas.microsoft.com/office/drawing/2014/main" id="{DD6B9019-B283-4716-A49D-AC7E2E7C13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497519" y="2166139"/>
                  <a:ext cx="134205" cy="177807"/>
                </a:xfrm>
                <a:prstGeom prst="line">
                  <a:avLst/>
                </a:prstGeom>
                <a:ln w="38100">
                  <a:solidFill>
                    <a:srgbClr val="00206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ABF5A909-C700-40AC-AE74-2AE869BE72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11798" y="1596595"/>
                  <a:ext cx="2208" cy="229955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4E591D12-4AD6-487B-BD0E-E4443A1056B2}"/>
                    </a:ext>
                  </a:extLst>
                </p:cNvPr>
                <p:cNvSpPr txBox="1"/>
                <p:nvPr/>
              </p:nvSpPr>
              <p:spPr>
                <a:xfrm>
                  <a:off x="2700321" y="1112610"/>
                  <a:ext cx="2753754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/>
                    <a:t>* EU S-Band=2.998GHz. </a:t>
                  </a:r>
                </a:p>
                <a:p>
                  <a:r>
                    <a:rPr lang="en-GB" sz="1000" dirty="0"/>
                    <a:t>According to INFN: only 20-25MW/1.5</a:t>
                  </a:r>
                  <a:r>
                    <a:rPr lang="en-US" sz="1000" dirty="0">
                      <a:latin typeface="Symbol" pitchFamily="2" charset="2"/>
                    </a:rPr>
                    <a:t>m</a:t>
                  </a:r>
                  <a:r>
                    <a:rPr lang="en-US" sz="1000" dirty="0"/>
                    <a:t>s needed.</a:t>
                  </a:r>
                  <a:endParaRPr lang="en-GB" sz="1000" dirty="0"/>
                </a:p>
              </p:txBody>
            </p:sp>
            <p:sp>
              <p:nvSpPr>
                <p:cNvPr id="86" name="TextBox 85">
                  <a:extLst>
                    <a:ext uri="{FF2B5EF4-FFF2-40B4-BE49-F238E27FC236}">
                      <a16:creationId xmlns:a16="http://schemas.microsoft.com/office/drawing/2014/main" id="{8DF08657-64B6-4D0C-8B60-0A7666C64832}"/>
                    </a:ext>
                  </a:extLst>
                </p:cNvPr>
                <p:cNvSpPr txBox="1"/>
                <p:nvPr/>
              </p:nvSpPr>
              <p:spPr>
                <a:xfrm>
                  <a:off x="2580515" y="2872660"/>
                  <a:ext cx="1744388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Vacuum Valve or RF Window?</a:t>
                  </a:r>
                </a:p>
              </p:txBody>
            </p:sp>
            <p:sp>
              <p:nvSpPr>
                <p:cNvPr id="87" name="Left Bracket 86">
                  <a:extLst>
                    <a:ext uri="{FF2B5EF4-FFF2-40B4-BE49-F238E27FC236}">
                      <a16:creationId xmlns:a16="http://schemas.microsoft.com/office/drawing/2014/main" id="{C7C8CDEA-08E7-40FD-AEFA-E128F43B1F6D}"/>
                    </a:ext>
                  </a:extLst>
                </p:cNvPr>
                <p:cNvSpPr/>
                <p:nvPr/>
              </p:nvSpPr>
              <p:spPr>
                <a:xfrm>
                  <a:off x="2499443" y="1967270"/>
                  <a:ext cx="79504" cy="129008"/>
                </a:xfrm>
                <a:prstGeom prst="leftBracket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TextBox 87">
                  <a:extLst>
                    <a:ext uri="{FF2B5EF4-FFF2-40B4-BE49-F238E27FC236}">
                      <a16:creationId xmlns:a16="http://schemas.microsoft.com/office/drawing/2014/main" id="{4C4E39B2-CC33-4676-9A9A-42DEA748E7BD}"/>
                    </a:ext>
                  </a:extLst>
                </p:cNvPr>
                <p:cNvSpPr txBox="1"/>
                <p:nvPr/>
              </p:nvSpPr>
              <p:spPr>
                <a:xfrm>
                  <a:off x="2580903" y="1906490"/>
                  <a:ext cx="332142" cy="24622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000" dirty="0"/>
                    <a:t>DC</a:t>
                  </a:r>
                </a:p>
              </p:txBody>
            </p:sp>
            <p:grpSp>
              <p:nvGrpSpPr>
                <p:cNvPr id="89" name="Group 88">
                  <a:extLst>
                    <a:ext uri="{FF2B5EF4-FFF2-40B4-BE49-F238E27FC236}">
                      <a16:creationId xmlns:a16="http://schemas.microsoft.com/office/drawing/2014/main" id="{4FB618F2-4363-40CF-8CDF-6CA9531F708D}"/>
                    </a:ext>
                  </a:extLst>
                </p:cNvPr>
                <p:cNvGrpSpPr/>
                <p:nvPr/>
              </p:nvGrpSpPr>
              <p:grpSpPr>
                <a:xfrm flipH="1">
                  <a:off x="3819374" y="1828590"/>
                  <a:ext cx="766821" cy="607974"/>
                  <a:chOff x="3401065" y="4049742"/>
                  <a:chExt cx="1037652" cy="876773"/>
                </a:xfrm>
              </p:grpSpPr>
              <p:sp>
                <p:nvSpPr>
                  <p:cNvPr id="96" name="Rectangle 95">
                    <a:extLst>
                      <a:ext uri="{FF2B5EF4-FFF2-40B4-BE49-F238E27FC236}">
                        <a16:creationId xmlns:a16="http://schemas.microsoft.com/office/drawing/2014/main" id="{DD918A82-05FA-4A63-805B-936B71F6910D}"/>
                      </a:ext>
                    </a:extLst>
                  </p:cNvPr>
                  <p:cNvSpPr/>
                  <p:nvPr/>
                </p:nvSpPr>
                <p:spPr>
                  <a:xfrm>
                    <a:off x="3487694" y="4442104"/>
                    <a:ext cx="951023" cy="100112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  <p:sp>
                <p:nvSpPr>
                  <p:cNvPr id="97" name="Rounded Rectangle 151">
                    <a:extLst>
                      <a:ext uri="{FF2B5EF4-FFF2-40B4-BE49-F238E27FC236}">
                        <a16:creationId xmlns:a16="http://schemas.microsoft.com/office/drawing/2014/main" id="{C982C0DF-4FC5-47C6-BAE9-375E65760F69}"/>
                      </a:ext>
                    </a:extLst>
                  </p:cNvPr>
                  <p:cNvSpPr/>
                  <p:nvPr/>
                </p:nvSpPr>
                <p:spPr>
                  <a:xfrm>
                    <a:off x="3401065" y="4245370"/>
                    <a:ext cx="360040" cy="496368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2000" dirty="0"/>
                      <a:t>?</a:t>
                    </a:r>
                  </a:p>
                </p:txBody>
              </p:sp>
              <p:sp>
                <p:nvSpPr>
                  <p:cNvPr id="98" name="Rounded Rectangle 152">
                    <a:extLst>
                      <a:ext uri="{FF2B5EF4-FFF2-40B4-BE49-F238E27FC236}">
                        <a16:creationId xmlns:a16="http://schemas.microsoft.com/office/drawing/2014/main" id="{DEF46D36-2CB4-41F0-B7C2-F7A1A2A9F290}"/>
                      </a:ext>
                    </a:extLst>
                  </p:cNvPr>
                  <p:cNvSpPr/>
                  <p:nvPr/>
                </p:nvSpPr>
                <p:spPr>
                  <a:xfrm>
                    <a:off x="3834234" y="4049742"/>
                    <a:ext cx="385751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99" name="Rounded Rectangle 153">
                    <a:extLst>
                      <a:ext uri="{FF2B5EF4-FFF2-40B4-BE49-F238E27FC236}">
                        <a16:creationId xmlns:a16="http://schemas.microsoft.com/office/drawing/2014/main" id="{22A9FB13-08A0-4B16-B5FF-149B2947F628}"/>
                      </a:ext>
                    </a:extLst>
                  </p:cNvPr>
                  <p:cNvSpPr/>
                  <p:nvPr/>
                </p:nvSpPr>
                <p:spPr>
                  <a:xfrm>
                    <a:off x="3828416" y="4666698"/>
                    <a:ext cx="385750" cy="259817"/>
                  </a:xfrm>
                  <a:prstGeom prst="round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00" dirty="0"/>
                  </a:p>
                </p:txBody>
              </p:sp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D5AD9EAA-AE5B-4229-A6B3-E50ACC0F7BF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3791353" y="4456477"/>
                    <a:ext cx="470657" cy="74154"/>
                  </a:xfrm>
                  <a:prstGeom prst="rect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700"/>
                  </a:p>
                </p:txBody>
              </p:sp>
            </p:grpSp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D11CA564-8567-4403-B93C-D49CAEF9C3D6}"/>
                    </a:ext>
                  </a:extLst>
                </p:cNvPr>
                <p:cNvGrpSpPr/>
                <p:nvPr/>
              </p:nvGrpSpPr>
              <p:grpSpPr>
                <a:xfrm rot="5400000">
                  <a:off x="2273357" y="2842592"/>
                  <a:ext cx="279038" cy="332142"/>
                  <a:chOff x="4231293" y="3130108"/>
                  <a:chExt cx="159098" cy="371523"/>
                </a:xfrm>
              </p:grpSpPr>
              <p:sp>
                <p:nvSpPr>
                  <p:cNvPr id="94" name="Isosceles Triangle 93">
                    <a:extLst>
                      <a:ext uri="{FF2B5EF4-FFF2-40B4-BE49-F238E27FC236}">
                        <a16:creationId xmlns:a16="http://schemas.microsoft.com/office/drawing/2014/main" id="{38FA3CE4-10AA-4BFC-B5AB-161FCEB59D6D}"/>
                      </a:ext>
                    </a:extLst>
                  </p:cNvPr>
                  <p:cNvSpPr/>
                  <p:nvPr/>
                </p:nvSpPr>
                <p:spPr>
                  <a:xfrm>
                    <a:off x="4232338" y="3314167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5" name="Isosceles Triangle 94">
                    <a:extLst>
                      <a:ext uri="{FF2B5EF4-FFF2-40B4-BE49-F238E27FC236}">
                        <a16:creationId xmlns:a16="http://schemas.microsoft.com/office/drawing/2014/main" id="{75D77EA8-F02B-4194-A72E-36A5BE2C085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31293" y="3130108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393B55AF-4839-4DD3-9C76-82F96563D814}"/>
                    </a:ext>
                  </a:extLst>
                </p:cNvPr>
                <p:cNvGrpSpPr/>
                <p:nvPr/>
              </p:nvGrpSpPr>
              <p:grpSpPr>
                <a:xfrm>
                  <a:off x="1914487" y="3468536"/>
                  <a:ext cx="279038" cy="332142"/>
                  <a:chOff x="4231293" y="3130108"/>
                  <a:chExt cx="159098" cy="371523"/>
                </a:xfrm>
              </p:grpSpPr>
              <p:sp>
                <p:nvSpPr>
                  <p:cNvPr id="92" name="Isosceles Triangle 91">
                    <a:extLst>
                      <a:ext uri="{FF2B5EF4-FFF2-40B4-BE49-F238E27FC236}">
                        <a16:creationId xmlns:a16="http://schemas.microsoft.com/office/drawing/2014/main" id="{E07F3516-017A-4CB0-9189-C72C7F915420}"/>
                      </a:ext>
                    </a:extLst>
                  </p:cNvPr>
                  <p:cNvSpPr/>
                  <p:nvPr/>
                </p:nvSpPr>
                <p:spPr>
                  <a:xfrm>
                    <a:off x="4232338" y="3314167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sp>
                <p:nvSpPr>
                  <p:cNvPr id="93" name="Isosceles Triangle 92">
                    <a:extLst>
                      <a:ext uri="{FF2B5EF4-FFF2-40B4-BE49-F238E27FC236}">
                        <a16:creationId xmlns:a16="http://schemas.microsoft.com/office/drawing/2014/main" id="{31EC931E-79F1-418E-82EE-47E221F7D8A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4231293" y="3130108"/>
                    <a:ext cx="158053" cy="187464"/>
                  </a:xfrm>
                  <a:prstGeom prst="triangle">
                    <a:avLst/>
                  </a:pr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</p:grp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8C7D91A-C0A9-4B74-BA8C-E8B2405745C8}"/>
                  </a:ext>
                </a:extLst>
              </p:cNvPr>
              <p:cNvGrpSpPr/>
              <p:nvPr/>
            </p:nvGrpSpPr>
            <p:grpSpPr>
              <a:xfrm>
                <a:off x="2170693" y="1906490"/>
                <a:ext cx="375039" cy="258550"/>
                <a:chOff x="2170693" y="1906490"/>
                <a:chExt cx="375039" cy="258550"/>
              </a:xfrm>
            </p:grpSpPr>
            <p:cxnSp>
              <p:nvCxnSpPr>
                <p:cNvPr id="4" name="Straight Connector 3">
                  <a:extLst>
                    <a:ext uri="{FF2B5EF4-FFF2-40B4-BE49-F238E27FC236}">
                      <a16:creationId xmlns:a16="http://schemas.microsoft.com/office/drawing/2014/main" id="{00BFF5FF-3004-4C3C-81B4-F3846CE1B67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276885" y="1906490"/>
                  <a:ext cx="220370" cy="258550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7D8953B9-197B-4AAF-AEC0-084E2596173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170693" y="1999376"/>
                  <a:ext cx="375039" cy="85801"/>
                </a:xfrm>
                <a:prstGeom prst="line">
                  <a:avLst/>
                </a:prstGeom>
                <a:ln w="12700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1970EFA-4E58-4E04-A375-C9D406F4EB4C}"/>
                </a:ext>
              </a:extLst>
            </p:cNvPr>
            <p:cNvCxnSpPr>
              <a:cxnSpLocks/>
            </p:cNvCxnSpPr>
            <p:nvPr/>
          </p:nvCxnSpPr>
          <p:spPr>
            <a:xfrm>
              <a:off x="2179160" y="4271449"/>
              <a:ext cx="216377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76FB05-E5EA-44A4-B4D7-456AD77A409C}"/>
                </a:ext>
              </a:extLst>
            </p:cNvPr>
            <p:cNvSpPr/>
            <p:nvPr/>
          </p:nvSpPr>
          <p:spPr>
            <a:xfrm>
              <a:off x="2442646" y="4146846"/>
              <a:ext cx="83708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000" dirty="0"/>
                <a:t>RF Window?</a:t>
              </a:r>
              <a:endParaRPr lang="en-GB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15896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30222</TotalTime>
  <Words>1834</Words>
  <Application>Microsoft Office PowerPoint</Application>
  <PresentationFormat>Widescreen</PresentationFormat>
  <Paragraphs>340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Unicode MS</vt:lpstr>
      <vt:lpstr>Calibri</vt:lpstr>
      <vt:lpstr>Calibri Light</vt:lpstr>
      <vt:lpstr>Symbol</vt:lpstr>
      <vt:lpstr>Wingdings</vt:lpstr>
      <vt:lpstr>Office Theme</vt:lpstr>
      <vt:lpstr>1st COLD Meeting: RF Activity Report</vt:lpstr>
      <vt:lpstr>Contents</vt:lpstr>
      <vt:lpstr>Benchmark with SLAC results</vt:lpstr>
      <vt:lpstr>PowerPoint Presentation</vt:lpstr>
      <vt:lpstr>“Real” PSI-BOC parameters</vt:lpstr>
      <vt:lpstr>Studies with “real” PSI-BOC parameters</vt:lpstr>
      <vt:lpstr>Can we reduce the number of klystrons?</vt:lpstr>
      <vt:lpstr>Overall Layout</vt:lpstr>
      <vt:lpstr>S-Band section</vt:lpstr>
      <vt:lpstr>C-Band Section</vt:lpstr>
      <vt:lpstr>Market survey: preliminary outcome</vt:lpstr>
      <vt:lpstr>Overall Layout 2</vt:lpstr>
      <vt:lpstr>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Overall Layout</dc:title>
  <dc:creator>D'ELIA Alessandro</dc:creator>
  <cp:lastModifiedBy>D'ELIA Alessandro</cp:lastModifiedBy>
  <cp:revision>88</cp:revision>
  <dcterms:created xsi:type="dcterms:W3CDTF">2025-04-25T14:56:35Z</dcterms:created>
  <dcterms:modified xsi:type="dcterms:W3CDTF">2025-05-16T15:03:54Z</dcterms:modified>
</cp:coreProperties>
</file>