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76" r:id="rId4"/>
    <p:sldId id="274" r:id="rId5"/>
    <p:sldId id="280" r:id="rId6"/>
    <p:sldId id="277" r:id="rId7"/>
    <p:sldId id="281" r:id="rId8"/>
    <p:sldId id="278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</p:sldIdLst>
  <p:sldSz cx="12801600" cy="96012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5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7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0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8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5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8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8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9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7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3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7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3F35-769D-4DC3-B899-FC6841ADDA2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51D0-137A-430E-A83C-CBB8CA937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595" y="153333"/>
            <a:ext cx="11862514" cy="7529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4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QUAD QF13</a:t>
            </a:r>
            <a:endParaRPr lang="en-US" sz="14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5" y="1137061"/>
            <a:ext cx="7912927" cy="59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7025" y="7835867"/>
            <a:ext cx="4049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remove the lower part of the </a:t>
            </a:r>
            <a:r>
              <a:rPr lang="en-GB" dirty="0" smtClean="0"/>
              <a:t>quadrupole</a:t>
            </a:r>
          </a:p>
          <a:p>
            <a:r>
              <a:rPr lang="en-GB" dirty="0" smtClean="0"/>
              <a:t>remove the 2 supports of the </a:t>
            </a:r>
            <a:r>
              <a:rPr lang="en-GB" dirty="0" err="1" smtClean="0"/>
              <a:t>sextupole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0" name="Down Arrow 19"/>
          <p:cNvSpPr/>
          <p:nvPr/>
        </p:nvSpPr>
        <p:spPr>
          <a:xfrm>
            <a:off x="7146122" y="569446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4287025" y="606679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0" y="546410"/>
            <a:ext cx="11814126" cy="673473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2698234">
            <a:off x="3684559" y="6279967"/>
            <a:ext cx="349768" cy="1238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2698234">
            <a:off x="2637645" y="5815864"/>
            <a:ext cx="349768" cy="1238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2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07402" y="7846818"/>
            <a:ext cx="631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install the lower part of the </a:t>
            </a:r>
            <a:r>
              <a:rPr lang="en-GB" dirty="0" smtClean="0"/>
              <a:t>quadrupole spare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plate</a:t>
            </a:r>
            <a:endParaRPr lang="en-GB" dirty="0" smtClean="0"/>
          </a:p>
          <a:p>
            <a:r>
              <a:rPr lang="en-GB" dirty="0" smtClean="0"/>
              <a:t>install the 2 supports </a:t>
            </a:r>
            <a:r>
              <a:rPr lang="en-GB" dirty="0" err="1" smtClean="0"/>
              <a:t>sextupole</a:t>
            </a:r>
            <a:endParaRPr lang="en-US" dirty="0"/>
          </a:p>
          <a:p>
            <a:r>
              <a:rPr lang="en-US" dirty="0" smtClean="0"/>
              <a:t> 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146122" y="569446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4287025" y="606679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08" y="556407"/>
            <a:ext cx="11814126" cy="673473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3794735">
            <a:off x="3671145" y="6152229"/>
            <a:ext cx="349768" cy="1238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13539563">
            <a:off x="2695603" y="5740658"/>
            <a:ext cx="349768" cy="1238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5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38522" y="8147969"/>
            <a:ext cx="5523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installing </a:t>
            </a:r>
            <a:r>
              <a:rPr lang="en-GB" dirty="0"/>
              <a:t>the </a:t>
            </a:r>
            <a:r>
              <a:rPr lang="en-GB" dirty="0" smtClean="0"/>
              <a:t>lower part </a:t>
            </a:r>
            <a:r>
              <a:rPr lang="en-GB" dirty="0"/>
              <a:t>of the </a:t>
            </a:r>
            <a:r>
              <a:rPr lang="en-GB" dirty="0" smtClean="0"/>
              <a:t>quadrupole under the tool</a:t>
            </a:r>
          </a:p>
          <a:p>
            <a:r>
              <a:rPr lang="en-GB" dirty="0"/>
              <a:t>lift the </a:t>
            </a:r>
            <a:r>
              <a:rPr lang="en-GB" dirty="0" smtClean="0"/>
              <a:t>lower part </a:t>
            </a:r>
            <a:r>
              <a:rPr lang="en-GB" dirty="0"/>
              <a:t>of the quadrupole </a:t>
            </a:r>
          </a:p>
          <a:p>
            <a:endParaRPr lang="en-GB" dirty="0"/>
          </a:p>
        </p:txBody>
      </p:sp>
      <p:sp>
        <p:nvSpPr>
          <p:cNvPr id="20" name="Down Arrow 19"/>
          <p:cNvSpPr/>
          <p:nvPr/>
        </p:nvSpPr>
        <p:spPr>
          <a:xfrm>
            <a:off x="7146122" y="569446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4287025" y="606679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94" y="683809"/>
            <a:ext cx="10449062" cy="684813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0800000">
            <a:off x="7389342" y="4892281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10800000">
            <a:off x="5625335" y="5433438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8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04247" y="7978301"/>
            <a:ext cx="655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installing a new type </a:t>
            </a:r>
            <a:r>
              <a:rPr lang="en-GB" dirty="0"/>
              <a:t>of support </a:t>
            </a:r>
            <a:r>
              <a:rPr lang="en-GB" dirty="0" smtClean="0"/>
              <a:t>(same design that for motorizations)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146122" y="569446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4287025" y="606679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3" y="423745"/>
            <a:ext cx="12298235" cy="70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54949" y="8147969"/>
            <a:ext cx="519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fixing the new support with quadrupole (right height)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1" y="667934"/>
            <a:ext cx="11802100" cy="69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98" y="2200125"/>
            <a:ext cx="11027890" cy="7134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4908" y="489880"/>
            <a:ext cx="6381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Installing the tools and </a:t>
            </a:r>
            <a:r>
              <a:rPr lang="en-GB" dirty="0" smtClean="0"/>
              <a:t>installing </a:t>
            </a:r>
            <a:r>
              <a:rPr lang="en-GB" dirty="0"/>
              <a:t>the upper part of the quadrupole</a:t>
            </a:r>
          </a:p>
          <a:p>
            <a:r>
              <a:rPr lang="en-GB" dirty="0" smtClean="0"/>
              <a:t>Connect electrical </a:t>
            </a:r>
            <a:r>
              <a:rPr lang="en-GB" dirty="0"/>
              <a:t>connections and </a:t>
            </a:r>
            <a:r>
              <a:rPr lang="en-GB" dirty="0" smtClean="0"/>
              <a:t>fluids</a:t>
            </a:r>
            <a:endParaRPr lang="en-US" dirty="0" smtClean="0"/>
          </a:p>
          <a:p>
            <a:r>
              <a:rPr lang="en-US" dirty="0" smtClean="0"/>
              <a:t>Remove gantry and support</a:t>
            </a:r>
          </a:p>
          <a:p>
            <a:r>
              <a:rPr lang="en-GB" dirty="0"/>
              <a:t>check the position of the quad with the ALGE team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595" y="153333"/>
            <a:ext cx="11862514" cy="7529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4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SPARES quadrupoles</a:t>
            </a:r>
            <a:endParaRPr lang="en-US" sz="14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28" y="1627235"/>
            <a:ext cx="9601200" cy="720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6798" y="3794486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RIGHT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89459" y="7002187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RIGHT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6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595" y="153333"/>
            <a:ext cx="11862514" cy="7529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44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  <a:p>
            <a:r>
              <a:rPr lang="en-US" sz="36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0018" y="2255885"/>
            <a:ext cx="11161582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Nicolas propose QF13 &amp; QF38 (left) for installing spares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Actually 2 right spares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Difficulty </a:t>
            </a:r>
            <a:r>
              <a:rPr lang="en-GB" dirty="0"/>
              <a:t>in reversing connections, possible or not</a:t>
            </a:r>
            <a:r>
              <a:rPr lang="en-US" dirty="0" smtClean="0"/>
              <a:t>  (</a:t>
            </a:r>
            <a:r>
              <a:rPr lang="en-US" dirty="0" err="1" smtClean="0"/>
              <a:t>Chams</a:t>
            </a:r>
            <a:r>
              <a:rPr lang="en-US" dirty="0" smtClean="0"/>
              <a:t>) ? (</a:t>
            </a:r>
            <a:r>
              <a:rPr lang="en-GB" dirty="0" smtClean="0"/>
              <a:t>cables length)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No problem for installing gantry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Normally </a:t>
            </a:r>
            <a:r>
              <a:rPr lang="en-GB" dirty="0"/>
              <a:t>not necessary to break the vacuum (experience of the 12 vertical and horizontal motorizations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 vacuum chambers spares 83.41.0001</a:t>
            </a:r>
          </a:p>
          <a:p>
            <a:pPr marL="285750" indent="-285750">
              <a:buFontTx/>
              <a:buChar char="-"/>
            </a:pPr>
            <a:r>
              <a:rPr lang="en-GB" dirty="0"/>
              <a:t>a team of 3 </a:t>
            </a:r>
            <a:r>
              <a:rPr lang="en-GB" dirty="0" smtClean="0"/>
              <a:t>people N. </a:t>
            </a:r>
            <a:r>
              <a:rPr lang="en-GB" dirty="0" err="1" smtClean="0"/>
              <a:t>Benoist,B</a:t>
            </a:r>
            <a:r>
              <a:rPr lang="en-GB" dirty="0" smtClean="0"/>
              <a:t>. </a:t>
            </a:r>
            <a:r>
              <a:rPr lang="en-GB" dirty="0" err="1" smtClean="0"/>
              <a:t>Ogier</a:t>
            </a:r>
            <a:r>
              <a:rPr lang="en-GB" dirty="0" smtClean="0"/>
              <a:t> , N, </a:t>
            </a:r>
            <a:r>
              <a:rPr lang="en-GB" dirty="0" err="1" smtClean="0"/>
              <a:t>Carmignani</a:t>
            </a:r>
            <a:r>
              <a:rPr lang="en-GB" dirty="0" smtClean="0"/>
              <a:t> (experience </a:t>
            </a:r>
            <a:r>
              <a:rPr lang="en-GB" dirty="0"/>
              <a:t>of the 12 vertical and horizontal motorizations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+ 1 people of ID (F. </a:t>
            </a:r>
            <a:r>
              <a:rPr lang="en-US" dirty="0" err="1" smtClean="0"/>
              <a:t>Bidault</a:t>
            </a:r>
            <a:r>
              <a:rPr lang="en-US" dirty="0" smtClean="0"/>
              <a:t> - </a:t>
            </a:r>
            <a:r>
              <a:rPr lang="en-GB" dirty="0" smtClean="0"/>
              <a:t>refurbishment of the 2 spares)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check </a:t>
            </a:r>
            <a:r>
              <a:rPr lang="en-GB" dirty="0"/>
              <a:t>the position of the quad with the ALGE </a:t>
            </a:r>
            <a:r>
              <a:rPr lang="en-GB" dirty="0" smtClean="0"/>
              <a:t>team before ?</a:t>
            </a:r>
            <a:endParaRPr lang="en-US" dirty="0" smtClean="0"/>
          </a:p>
          <a:p>
            <a:r>
              <a:rPr lang="en-GB" dirty="0" smtClean="0"/>
              <a:t>      check </a:t>
            </a:r>
            <a:r>
              <a:rPr lang="en-GB" dirty="0"/>
              <a:t>the position of the quad with the ALGE team </a:t>
            </a:r>
            <a:r>
              <a:rPr lang="en-US" dirty="0" smtClean="0"/>
              <a:t>after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7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595" y="153333"/>
            <a:ext cx="11862514" cy="7529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4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QUAD QF38</a:t>
            </a:r>
            <a:endParaRPr lang="en-US" sz="14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5" y="1055418"/>
            <a:ext cx="8190454" cy="61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4" y="315622"/>
            <a:ext cx="11924819" cy="8943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3119" y="8519799"/>
            <a:ext cx="40171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GANTRY and TOOLS in BOOSTER TUNNEL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82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47" y="2216551"/>
            <a:ext cx="11027890" cy="71348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595" y="153333"/>
            <a:ext cx="11862514" cy="7529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14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SUMMER SHUTDOWN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572" y="1081228"/>
            <a:ext cx="61707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of the gantry</a:t>
            </a:r>
          </a:p>
          <a:p>
            <a:r>
              <a:rPr lang="en-GB" dirty="0"/>
              <a:t>disassembly of electrical connections and </a:t>
            </a:r>
            <a:r>
              <a:rPr lang="en-GB" dirty="0" smtClean="0"/>
              <a:t>fluids</a:t>
            </a:r>
            <a:endParaRPr lang="en-US" dirty="0" smtClean="0"/>
          </a:p>
          <a:p>
            <a:r>
              <a:rPr lang="en-GB" dirty="0"/>
              <a:t>tensioning the </a:t>
            </a:r>
            <a:r>
              <a:rPr lang="en-GB" dirty="0" err="1" smtClean="0"/>
              <a:t>sextupole</a:t>
            </a:r>
            <a:r>
              <a:rPr lang="en-GB" dirty="0" smtClean="0"/>
              <a:t> </a:t>
            </a:r>
            <a:r>
              <a:rPr lang="en-GB" dirty="0"/>
              <a:t>(no need to dismantle it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Installing </a:t>
            </a:r>
            <a:r>
              <a:rPr lang="en-GB" dirty="0"/>
              <a:t>the </a:t>
            </a:r>
            <a:r>
              <a:rPr lang="en-GB" dirty="0" smtClean="0"/>
              <a:t>tool and </a:t>
            </a:r>
            <a:r>
              <a:rPr lang="en-GB" dirty="0"/>
              <a:t>remove the upper part of the quadrupole</a:t>
            </a:r>
          </a:p>
          <a:p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07352" y="2216551"/>
            <a:ext cx="3263368" cy="2448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7077" y="2216551"/>
            <a:ext cx="3263368" cy="2448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6" y="-52331"/>
            <a:ext cx="12204776" cy="9185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9489" y="428121"/>
            <a:ext cx="3809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tension the bottom of the quadrupole </a:t>
            </a:r>
            <a:endParaRPr lang="en-GB" dirty="0" smtClean="0"/>
          </a:p>
          <a:p>
            <a:r>
              <a:rPr lang="en-GB" dirty="0" smtClean="0"/>
              <a:t>with </a:t>
            </a:r>
            <a:r>
              <a:rPr lang="en-GB" dirty="0"/>
              <a:t>new tools (yellow frame</a:t>
            </a:r>
            <a:r>
              <a:rPr lang="en-GB" dirty="0" smtClean="0"/>
              <a:t>)</a:t>
            </a:r>
          </a:p>
          <a:p>
            <a:r>
              <a:rPr lang="en-GB" dirty="0" smtClean="0"/>
              <a:t>Unscrews support of </a:t>
            </a:r>
            <a:r>
              <a:rPr lang="en-GB" dirty="0" err="1" smtClean="0"/>
              <a:t>sextupole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13487648">
            <a:off x="1841637" y="6322591"/>
            <a:ext cx="349768" cy="785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13487648">
            <a:off x="1342459" y="6026005"/>
            <a:ext cx="349768" cy="785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10800000">
            <a:off x="6635401" y="5624025"/>
            <a:ext cx="349768" cy="785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5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235580"/>
            <a:ext cx="5249116" cy="5795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59329" y="3015205"/>
            <a:ext cx="2215620" cy="665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139" y="4022203"/>
            <a:ext cx="9883003" cy="52568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6694240">
            <a:off x="4756617" y="5081286"/>
            <a:ext cx="4965539" cy="75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5400000">
            <a:off x="5976390" y="5081285"/>
            <a:ext cx="4965539" cy="75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4567952">
            <a:off x="6879975" y="5397007"/>
            <a:ext cx="4965539" cy="75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08640" y="2203372"/>
            <a:ext cx="368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cutting the 3 screws with a </a:t>
            </a:r>
            <a:r>
              <a:rPr lang="en-GB" dirty="0" err="1"/>
              <a:t>saber</a:t>
            </a:r>
            <a:r>
              <a:rPr lang="en-GB" dirty="0"/>
              <a:t> saw</a:t>
            </a:r>
          </a:p>
        </p:txBody>
      </p:sp>
      <p:sp>
        <p:nvSpPr>
          <p:cNvPr id="10" name="Right Arrow 9"/>
          <p:cNvSpPr/>
          <p:nvPr/>
        </p:nvSpPr>
        <p:spPr>
          <a:xfrm rot="10283881">
            <a:off x="2852007" y="2996776"/>
            <a:ext cx="4965539" cy="75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257" y="10591"/>
            <a:ext cx="4831543" cy="21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1" y="959535"/>
            <a:ext cx="11855022" cy="6904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3015" y="8257478"/>
            <a:ext cx="4648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remove the transverse </a:t>
            </a:r>
            <a:r>
              <a:rPr lang="en-GB" dirty="0" smtClean="0"/>
              <a:t>and vertical adjustments</a:t>
            </a:r>
          </a:p>
          <a:p>
            <a:r>
              <a:rPr lang="en-US" dirty="0"/>
              <a:t>Remove </a:t>
            </a:r>
            <a:r>
              <a:rPr lang="en-US" dirty="0" smtClean="0"/>
              <a:t>the plate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63737" y="5848815"/>
            <a:ext cx="730404" cy="7081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70034" y="5795099"/>
            <a:ext cx="317810" cy="761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7438" y="5594195"/>
            <a:ext cx="730404" cy="7081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93735" y="5540479"/>
            <a:ext cx="317810" cy="761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903749" y="5324797"/>
            <a:ext cx="724829" cy="119318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104042" y="4970747"/>
            <a:ext cx="724829" cy="119318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9543100">
            <a:off x="7403334" y="5879079"/>
            <a:ext cx="349768" cy="785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85441" y="5738642"/>
            <a:ext cx="3276522" cy="1413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58826" y="5447408"/>
            <a:ext cx="3104364" cy="695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0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5408" y="8213674"/>
            <a:ext cx="456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 down and put the quadrupole on the girder</a:t>
            </a:r>
            <a:endParaRPr lang="en-US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9" y="1095089"/>
            <a:ext cx="11806870" cy="6615919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7383866" y="5548203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4287025" y="606679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3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38522" y="8147969"/>
            <a:ext cx="349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installing a </a:t>
            </a:r>
            <a:r>
              <a:rPr lang="en-GB" dirty="0" smtClean="0"/>
              <a:t>table </a:t>
            </a:r>
            <a:r>
              <a:rPr lang="en-US" dirty="0" smtClean="0"/>
              <a:t>fixed on the girder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146122" y="569446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4287025" y="6066797"/>
            <a:ext cx="349768" cy="372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94" y="683809"/>
            <a:ext cx="10449062" cy="68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</Words>
  <Application>Microsoft Office PowerPoint</Application>
  <PresentationFormat>A3 Paper (297x420 mm)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OGIER Bernard</dc:creator>
  <cp:lastModifiedBy>OGIER Bernard</cp:lastModifiedBy>
  <cp:revision>78</cp:revision>
  <cp:lastPrinted>2025-01-10T15:11:52Z</cp:lastPrinted>
  <dcterms:created xsi:type="dcterms:W3CDTF">2025-01-08T14:18:30Z</dcterms:created>
  <dcterms:modified xsi:type="dcterms:W3CDTF">2025-03-21T09:34:12Z</dcterms:modified>
</cp:coreProperties>
</file>