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2" r:id="rId2"/>
    <p:sldId id="263" r:id="rId3"/>
    <p:sldId id="390" r:id="rId4"/>
    <p:sldId id="265" r:id="rId5"/>
    <p:sldId id="264" r:id="rId6"/>
    <p:sldId id="266" r:id="rId7"/>
    <p:sldId id="267" r:id="rId8"/>
    <p:sldId id="268" r:id="rId9"/>
    <p:sldId id="269" r:id="rId10"/>
    <p:sldId id="272" r:id="rId11"/>
    <p:sldId id="389" r:id="rId12"/>
  </p:sldIdLst>
  <p:sldSz cx="9144000" cy="5715000" type="screen16x1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3312">
          <p15:clr>
            <a:srgbClr val="A4A3A4"/>
          </p15:clr>
        </p15:guide>
        <p15:guide id="4" orient="horz" pos="855">
          <p15:clr>
            <a:srgbClr val="A4A3A4"/>
          </p15:clr>
        </p15:guide>
        <p15:guide id="5" pos="2880">
          <p15:clr>
            <a:srgbClr val="A4A3A4"/>
          </p15:clr>
        </p15:guide>
        <p15:guide id="6" pos="521">
          <p15:clr>
            <a:srgbClr val="A4A3A4"/>
          </p15:clr>
        </p15:guide>
        <p15:guide id="7" pos="52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5B99"/>
    <a:srgbClr val="B7B9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 showGuides="1">
      <p:cViewPr varScale="1">
        <p:scale>
          <a:sx n="154" d="100"/>
          <a:sy n="154" d="100"/>
        </p:scale>
        <p:origin x="984" y="184"/>
      </p:cViewPr>
      <p:guideLst>
        <p:guide orient="horz" pos="1800"/>
        <p:guide orient="horz" pos="288"/>
        <p:guide orient="horz" pos="3312"/>
        <p:guide orient="horz" pos="855"/>
        <p:guide pos="2880"/>
        <p:guide pos="521"/>
        <p:guide pos="52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0E798-53FF-4C51-A981-953463752515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6CD8F-B7ED-4A05-9FB1-A01CC0EF02C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 bwMode="gray">
          <a:xfrm>
            <a:off x="827089" y="1"/>
            <a:ext cx="7489825" cy="457729"/>
          </a:xfrm>
          <a:noFill/>
        </p:spPr>
        <p:txBody>
          <a:bodyPr anchor="b" anchorCtr="0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827088" y="457729"/>
            <a:ext cx="7489825" cy="479558"/>
          </a:xfrm>
        </p:spPr>
        <p:txBody>
          <a:bodyPr/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l 66TH MEETING OF THE ESRF l 30-31 May 2014 l Author</a:t>
            </a:r>
          </a:p>
        </p:txBody>
      </p:sp>
      <p:pic>
        <p:nvPicPr>
          <p:cNvPr id="9" name="Image 8" descr="logo_couv.jpg"/>
          <p:cNvPicPr>
            <a:picLocks noChangeAspect="1"/>
          </p:cNvPicPr>
          <p:nvPr userDrawn="1"/>
        </p:nvPicPr>
        <p:blipFill rotWithShape="1">
          <a:blip r:embed="rId2" cstate="print"/>
          <a:srcRect b="17491"/>
          <a:stretch/>
        </p:blipFill>
        <p:spPr>
          <a:xfrm>
            <a:off x="972000" y="3001516"/>
            <a:ext cx="7200000" cy="23762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727200" y="126000"/>
            <a:ext cx="8236800" cy="496800"/>
          </a:xfrm>
          <a:solidFill>
            <a:schemeClr val="accent1"/>
          </a:solidFill>
        </p:spPr>
        <p:txBody>
          <a:bodyPr lIns="108000" tIns="0" rIns="108000" anchor="ctr" anchorCtr="0"/>
          <a:lstStyle>
            <a:lvl1pPr>
              <a:lnSpc>
                <a:spcPct val="85000"/>
              </a:lnSpc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3351600" y="915000"/>
            <a:ext cx="5612400" cy="2970000"/>
          </a:xfrm>
          <a:solidFill>
            <a:srgbClr val="4E5B99"/>
          </a:solidFill>
        </p:spPr>
        <p:txBody>
          <a:bodyPr lIns="216000" tIns="252000"/>
          <a:lstStyle>
            <a:lvl1pPr marL="0" indent="0">
              <a:spcAft>
                <a:spcPts val="300"/>
              </a:spcAft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1pPr>
            <a:lvl2pPr marL="0" indent="0">
              <a:spcBef>
                <a:spcPts val="400"/>
              </a:spcBef>
              <a:spcAft>
                <a:spcPts val="0"/>
              </a:spcAft>
              <a:buFont typeface="Arial" pitchFamily="34" charset="0"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 sz="225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80000"/>
              <a:buNone/>
              <a:defRPr sz="175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None/>
              <a:defRPr sz="1500" b="1" i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727200" y="915000"/>
            <a:ext cx="2574000" cy="2970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/>
        <p:txBody>
          <a:bodyPr/>
          <a:lstStyle>
            <a:lvl4pPr>
              <a:spcBef>
                <a:spcPts val="0"/>
              </a:spcBef>
              <a:spcAft>
                <a:spcPts val="300"/>
              </a:spcAft>
              <a:buSzPct val="80000"/>
              <a:defRPr/>
            </a:lvl4pPr>
            <a:lvl5pPr>
              <a:spcAft>
                <a:spcPts val="300"/>
              </a:spcAft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 for importing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logo_texte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168056" y="5067000"/>
            <a:ext cx="1975944" cy="64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727200" y="126000"/>
            <a:ext cx="8236800" cy="496800"/>
          </a:xfrm>
          <a:prstGeom prst="rect">
            <a:avLst/>
          </a:prstGeom>
          <a:solidFill>
            <a:schemeClr val="accent1"/>
          </a:solidFill>
        </p:spPr>
        <p:txBody>
          <a:bodyPr vert="horz" lIns="72000" tIns="0" rIns="7200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727200" y="805272"/>
            <a:ext cx="8236800" cy="43319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0" y="5587803"/>
            <a:ext cx="611560" cy="12719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6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26/07/2013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630001" y="5402791"/>
            <a:ext cx="6120000" cy="1770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600" b="1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l 66TH MEETING OF THE ESRF l 30-31 May 2014 l Author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198001" y="5402865"/>
            <a:ext cx="413559" cy="177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Page </a:t>
            </a:r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80000" y="126000"/>
            <a:ext cx="4968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0" r:id="rId3"/>
    <p:sldLayoutId id="2147483654" r:id="rId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16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Font typeface="Arial" pitchFamily="34" charset="0"/>
        <a:buNone/>
        <a:defRPr sz="1800" b="1" kern="1200">
          <a:solidFill>
            <a:schemeClr val="accent6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500"/>
        </a:spcAft>
        <a:buFont typeface="Arial" pitchFamily="34" charset="0"/>
        <a:buNone/>
        <a:defRPr sz="17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5000"/>
        </a:lnSpc>
        <a:spcBef>
          <a:spcPts val="0"/>
        </a:spcBef>
        <a:spcAft>
          <a:spcPts val="500"/>
        </a:spcAft>
        <a:buFont typeface="Arial" pitchFamily="34" charset="0"/>
        <a:buNone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57188" indent="-174625" algn="l" defTabSz="9144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Clr>
          <a:schemeClr val="accent6"/>
        </a:buClr>
        <a:buSzPct val="80000"/>
        <a:buFont typeface="Wingdings" pitchFamily="2" charset="2"/>
        <a:buChar char="l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62050" indent="-174625" algn="l" defTabSz="9144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ITCOfficinaSans LT Book" pitchFamily="2" charset="0"/>
        <a:buChar char="&gt;"/>
        <a:defRPr sz="12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5587803"/>
            <a:ext cx="611560" cy="127197"/>
          </a:xfrm>
        </p:spPr>
        <p:txBody>
          <a:bodyPr/>
          <a:lstStyle/>
          <a:p>
            <a:r>
              <a:rPr lang="fr-FR"/>
              <a:t>26/07/2013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>
          <a:xfrm>
            <a:off x="630001" y="5402791"/>
            <a:ext cx="6120000" cy="177074"/>
          </a:xfrm>
        </p:spPr>
        <p:txBody>
          <a:bodyPr/>
          <a:lstStyle/>
          <a:p>
            <a:r>
              <a:rPr lang="en-US"/>
              <a:t>l 66TH MEETING OF THE ESRF l 30-31 May 2014 l Author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198001" y="5402865"/>
            <a:ext cx="413559" cy="1770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B1261B-29D3-E3DE-DA86-5CB96B49EE61}"/>
              </a:ext>
            </a:extLst>
          </p:cNvPr>
          <p:cNvSpPr txBox="1"/>
          <p:nvPr/>
        </p:nvSpPr>
        <p:spPr>
          <a:xfrm>
            <a:off x="0" y="1762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Booster light upgrade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24</a:t>
            </a:r>
            <a:r>
              <a:rPr lang="en-GB" baseline="30000" dirty="0"/>
              <a:t>th</a:t>
            </a:r>
            <a:r>
              <a:rPr lang="en-GB" dirty="0"/>
              <a:t> March 2025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Nicola Carmignani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90FC5-8697-5940-66EE-3CDF904D5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Timeline of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350F9-60E5-1955-38EE-F449A138E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200" dirty="0">
                <a:solidFill>
                  <a:schemeClr val="accent1"/>
                </a:solidFill>
              </a:rPr>
              <a:t>Beam dynamics simulations: now to March 2025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Design of new magnets: March-April 2025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Magnets drawings: may 2025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Launch of CFT: June 2025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Measure the 2 spare magnets: July-August 2025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Exchange 2 quadrupoles of the booster with the 2 spares: August 2025 shutdown 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Measurement of the 2 quadrupoles from the booster: September 2025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Signature of the contract, with precise gradients defined: September 2025 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Measurement of first prototype: September 2026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Launch of series production: October 2026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Measurement of 20 more quadrupoles: June-July 2027</a:t>
            </a:r>
          </a:p>
          <a:p>
            <a:r>
              <a:rPr lang="en-GB" sz="1200" dirty="0">
                <a:solidFill>
                  <a:schemeClr val="accent1"/>
                </a:solidFill>
              </a:rPr>
              <a:t>Installation: August shutdown 2027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7D5D4-B642-E18E-C522-57E22B11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/>
              <a:t>07/02/2025</a:t>
            </a:r>
            <a:endParaRPr lang="en-US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24F429-22B8-6E01-AAB9-57FF85A9AA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10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7DB39-5ADB-F616-87A6-0E5FAD8664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ASD workshop – Booster light upgrade – Nicola Carmignani</a:t>
            </a:r>
          </a:p>
        </p:txBody>
      </p:sp>
    </p:spTree>
    <p:extLst>
      <p:ext uri="{BB962C8B-B14F-4D97-AF65-F5344CB8AC3E}">
        <p14:creationId xmlns:p14="http://schemas.microsoft.com/office/powerpoint/2010/main" val="1250024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 upgrade magnets				(Chamseddine)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 dirty="0"/>
              <a:t>Page </a:t>
            </a:r>
            <a:fld id="{733122C9-A0B9-462F-8757-0847AD287B63}" type="slidenum">
              <a:rPr lang="en-US" noProof="0" smtClean="0"/>
              <a:pPr/>
              <a:t>11</a:t>
            </a:fld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EA9CB0-3548-4A6B-8C0E-1D23CE27F778}"/>
              </a:ext>
            </a:extLst>
          </p:cNvPr>
          <p:cNvSpPr/>
          <p:nvPr/>
        </p:nvSpPr>
        <p:spPr>
          <a:xfrm>
            <a:off x="4482913" y="27190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 dirty="0">
                <a:latin typeface="Inherited"/>
              </a:rPr>
              <a:t> </a:t>
            </a:r>
            <a:endParaRPr lang="en-GB" sz="135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28D9DC-8BE6-4743-9A85-2FF149889FE0}"/>
              </a:ext>
            </a:extLst>
          </p:cNvPr>
          <p:cNvSpPr/>
          <p:nvPr/>
        </p:nvSpPr>
        <p:spPr>
          <a:xfrm>
            <a:off x="4482913" y="27190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 dirty="0">
                <a:latin typeface="Inherited"/>
              </a:rPr>
              <a:t> </a:t>
            </a:r>
            <a:endParaRPr lang="en-GB" sz="135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74ABEE-1589-438C-A5D9-B932EA007591}"/>
              </a:ext>
            </a:extLst>
          </p:cNvPr>
          <p:cNvSpPr txBox="1"/>
          <p:nvPr/>
        </p:nvSpPr>
        <p:spPr>
          <a:xfrm>
            <a:off x="8573575" y="2684596"/>
            <a:ext cx="96310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err="1">
                <a:solidFill>
                  <a:srgbClr val="FF0000"/>
                </a:solidFill>
              </a:rPr>
              <a:t>Radia</a:t>
            </a:r>
            <a:endParaRPr lang="en-GB" sz="135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621DB5-6E92-4693-9229-8116E58F4875}"/>
              </a:ext>
            </a:extLst>
          </p:cNvPr>
          <p:cNvSpPr/>
          <p:nvPr/>
        </p:nvSpPr>
        <p:spPr>
          <a:xfrm>
            <a:off x="4453217" y="26728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Inherited"/>
              </a:rPr>
              <a:t> 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E74861-BDB6-4479-B752-9B075927F510}"/>
              </a:ext>
            </a:extLst>
          </p:cNvPr>
          <p:cNvSpPr/>
          <p:nvPr/>
        </p:nvSpPr>
        <p:spPr>
          <a:xfrm>
            <a:off x="4453217" y="26728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Inherited"/>
              </a:rPr>
              <a:t> 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9B7C925-DF0E-4DEB-A209-E22163855AEF}"/>
              </a:ext>
            </a:extLst>
          </p:cNvPr>
          <p:cNvSpPr txBox="1"/>
          <p:nvPr/>
        </p:nvSpPr>
        <p:spPr>
          <a:xfrm>
            <a:off x="59512" y="3337951"/>
            <a:ext cx="238558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Gradient G = 15 T/m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GFR at 23 mm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Bore = 60 mm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Coil with 12 turns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Current = 481 A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Electric Steel lamination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09F15D-5FA3-4CCE-9EF5-10D90EF14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20" t="32804" r="31417" b="35073"/>
          <a:stretch/>
        </p:blipFill>
        <p:spPr>
          <a:xfrm>
            <a:off x="5848543" y="677634"/>
            <a:ext cx="2787843" cy="2170355"/>
          </a:xfrm>
          <a:prstGeom prst="rect">
            <a:avLst/>
          </a:prstGeom>
        </p:spPr>
      </p:pic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61429D37-5DD6-48A7-8D2C-93620954237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30001" y="5402791"/>
            <a:ext cx="6120000" cy="177074"/>
          </a:xfrm>
        </p:spPr>
        <p:txBody>
          <a:bodyPr/>
          <a:lstStyle/>
          <a:p>
            <a:r>
              <a:rPr lang="en-GB" dirty="0"/>
              <a:t>ASD Workshop – 7 February 2025 – C. </a:t>
            </a:r>
            <a:r>
              <a:rPr lang="en-GB" dirty="0" err="1"/>
              <a:t>Benabderrahmane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61C17D2-BF58-4D5C-9A06-CEA99C443E38}"/>
              </a:ext>
            </a:extLst>
          </p:cNvPr>
          <p:cNvGraphicFramePr>
            <a:graphicFrameLocks noGrp="1"/>
          </p:cNvGraphicFramePr>
          <p:nvPr/>
        </p:nvGraphicFramePr>
        <p:xfrm>
          <a:off x="673820" y="807727"/>
          <a:ext cx="4755980" cy="1966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580">
                  <a:extLst>
                    <a:ext uri="{9D8B030D-6E8A-4147-A177-3AD203B41FA5}">
                      <a16:colId xmlns:a16="http://schemas.microsoft.com/office/drawing/2014/main" val="810781695"/>
                    </a:ext>
                  </a:extLst>
                </a:gridCol>
                <a:gridCol w="1689111">
                  <a:extLst>
                    <a:ext uri="{9D8B030D-6E8A-4147-A177-3AD203B41FA5}">
                      <a16:colId xmlns:a16="http://schemas.microsoft.com/office/drawing/2014/main" val="2619700868"/>
                    </a:ext>
                  </a:extLst>
                </a:gridCol>
                <a:gridCol w="1911289">
                  <a:extLst>
                    <a:ext uri="{9D8B030D-6E8A-4147-A177-3AD203B41FA5}">
                      <a16:colId xmlns:a16="http://schemas.microsoft.com/office/drawing/2014/main" val="1667803931"/>
                    </a:ext>
                  </a:extLst>
                </a:gridCol>
              </a:tblGrid>
              <a:tr h="3932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Magnet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Length (mm)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Int. G (T)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670247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QFs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9.751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1551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QF1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575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9.367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111857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QF2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8.982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367014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QF3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8.214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061425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99FDEA0F-7777-49C3-B393-7CEFC19B50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745" y="3019082"/>
            <a:ext cx="2058753" cy="203015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68314FD-62C8-445D-9923-33406B7F72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598" y="2801141"/>
            <a:ext cx="4148914" cy="245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182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74C6E-001D-38EE-B510-9F60876D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14B70-9561-A4A2-4996-ABF6898E8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Error simulations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Extraction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Timeline of the project</a:t>
            </a:r>
          </a:p>
          <a:p>
            <a:endParaRPr lang="en-GB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Preliminary design of the magnets (Chamseddine)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FF02E-B4B8-6566-9E81-476ECEF6E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B34EC4-36AD-A061-5583-6C6E7C3BF9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2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6C591-5B42-7A65-7FFA-9DAF76120F8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</p:spTree>
    <p:extLst>
      <p:ext uri="{BB962C8B-B14F-4D97-AF65-F5344CB8AC3E}">
        <p14:creationId xmlns:p14="http://schemas.microsoft.com/office/powerpoint/2010/main" val="240739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27933-5FB0-F89B-5254-BCBCAB45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light upgrade of the booster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03782-74AF-D505-B3FC-A1744F4E4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001" y="625252"/>
            <a:ext cx="8765999" cy="738664"/>
          </a:xfrm>
        </p:spPr>
        <p:txBody>
          <a:bodyPr/>
          <a:lstStyle/>
          <a:p>
            <a:r>
              <a:rPr lang="en-GB" sz="1400" b="0" dirty="0">
                <a:solidFill>
                  <a:schemeClr val="accent1"/>
                </a:solidFill>
              </a:rPr>
              <a:t>The number of quadrupole families will be increased from 2 to 5 to reduce the horizontal emittance and the bunch length.</a:t>
            </a:r>
          </a:p>
          <a:p>
            <a:r>
              <a:rPr lang="en-GB" sz="1400" b="0" dirty="0">
                <a:solidFill>
                  <a:schemeClr val="accent1"/>
                </a:solidFill>
              </a:rPr>
              <a:t>The three additional families have 6 QF each, so we need to have 21 new magnets (one spare per family).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310CB-C9BC-6421-F0A9-3EB93F76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/>
              <a:t>07/02/2025</a:t>
            </a:r>
            <a:endParaRPr lang="en-US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A1611-244E-89B5-8DB7-BCFF892FEA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3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B30C72-7BB1-493C-7A18-038BD5420A3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ASD workshop – Booster light upgrade – Nicola Carmignani</a:t>
            </a:r>
            <a:endParaRPr lang="en-US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673128-3D2B-C7F6-0F51-1EBC5760D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" t="3748" r="-1"/>
          <a:stretch/>
        </p:blipFill>
        <p:spPr>
          <a:xfrm>
            <a:off x="251520" y="2252397"/>
            <a:ext cx="3902137" cy="28689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B21E702-6BE1-8B1F-FD5B-D305733766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" t="3324" r="3637"/>
          <a:stretch/>
        </p:blipFill>
        <p:spPr>
          <a:xfrm>
            <a:off x="4696632" y="2239787"/>
            <a:ext cx="3763799" cy="28815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14B6590-7C70-4C56-C771-8F0DF7D1EE76}"/>
              </a:ext>
            </a:extLst>
          </p:cNvPr>
          <p:cNvSpPr txBox="1"/>
          <p:nvPr/>
        </p:nvSpPr>
        <p:spPr>
          <a:xfrm>
            <a:off x="1760570" y="1686788"/>
            <a:ext cx="15872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39 QD, 39 QF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ymbol" pitchFamily="2" charset="2"/>
              </a:rPr>
              <a:t>e</a:t>
            </a:r>
            <a:r>
              <a:rPr lang="en-GB" sz="1400" baseline="-25000" dirty="0"/>
              <a:t>x</a:t>
            </a:r>
            <a:r>
              <a:rPr lang="en-GB" sz="1400" dirty="0"/>
              <a:t> = 83.1 nm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BL = 22.6 mm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BE13AA-BA75-2793-B412-E53BC3BE13A9}"/>
              </a:ext>
            </a:extLst>
          </p:cNvPr>
          <p:cNvSpPr txBox="1"/>
          <p:nvPr/>
        </p:nvSpPr>
        <p:spPr>
          <a:xfrm>
            <a:off x="176843" y="1693259"/>
            <a:ext cx="15273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Present lattice</a:t>
            </a:r>
          </a:p>
          <a:p>
            <a:r>
              <a:rPr lang="en-GB" sz="1400" dirty="0"/>
              <a:t>2 quad families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19CBC1-AF2C-26EC-B8ED-F42F119FCE38}"/>
              </a:ext>
            </a:extLst>
          </p:cNvPr>
          <p:cNvSpPr txBox="1"/>
          <p:nvPr/>
        </p:nvSpPr>
        <p:spPr>
          <a:xfrm>
            <a:off x="4696633" y="1693258"/>
            <a:ext cx="15273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New lattice</a:t>
            </a:r>
          </a:p>
          <a:p>
            <a:r>
              <a:rPr lang="en-GB" sz="1400" dirty="0"/>
              <a:t>5 quad families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714640-80FE-204A-064D-C6F2D4131F1F}"/>
              </a:ext>
            </a:extLst>
          </p:cNvPr>
          <p:cNvSpPr txBox="1"/>
          <p:nvPr/>
        </p:nvSpPr>
        <p:spPr>
          <a:xfrm>
            <a:off x="6156176" y="1561356"/>
            <a:ext cx="27363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39 QD, 21 QF,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6 QF1, 6 QF2, 6 QF3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ymbol" pitchFamily="2" charset="2"/>
              </a:rPr>
              <a:t>e</a:t>
            </a:r>
            <a:r>
              <a:rPr lang="en-GB" sz="1400" baseline="-25000" dirty="0"/>
              <a:t>x</a:t>
            </a:r>
            <a:r>
              <a:rPr lang="en-GB" sz="1400" dirty="0"/>
              <a:t> = 59.6 nm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BL = 19.9 mm</a:t>
            </a:r>
          </a:p>
        </p:txBody>
      </p:sp>
    </p:spTree>
    <p:extLst>
      <p:ext uri="{BB962C8B-B14F-4D97-AF65-F5344CB8AC3E}">
        <p14:creationId xmlns:p14="http://schemas.microsoft.com/office/powerpoint/2010/main" val="113258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BC1A7-320A-FF6D-9623-5FA300171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Tune scan old lattice and new lattice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719E60B-4F8F-EA9B-42E6-33C01F9EFB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42" y="985292"/>
            <a:ext cx="3887402" cy="292772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657B0-AC4E-A21B-3318-ECBD36F1D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213BBA-CA8C-3070-B490-3BC2E48775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4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76E33-EC97-4B05-ABF0-1D6E8F1ACFD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FFB2B8-487A-CDD0-23E7-9DC0EA48B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090" y="985292"/>
            <a:ext cx="3894358" cy="292772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87FBEF1-C75D-1828-22BA-2D9052EB9575}"/>
              </a:ext>
            </a:extLst>
          </p:cNvPr>
          <p:cNvSpPr txBox="1"/>
          <p:nvPr/>
        </p:nvSpPr>
        <p:spPr>
          <a:xfrm>
            <a:off x="1403648" y="711829"/>
            <a:ext cx="2018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 Present lattice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F56FAD-D472-045A-C63B-ADAD452605A8}"/>
              </a:ext>
            </a:extLst>
          </p:cNvPr>
          <p:cNvSpPr txBox="1"/>
          <p:nvPr/>
        </p:nvSpPr>
        <p:spPr>
          <a:xfrm>
            <a:off x="5695888" y="711829"/>
            <a:ext cx="1685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 New lattice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B4EDCD-6D6C-6F4A-4C93-0595249C86BF}"/>
              </a:ext>
            </a:extLst>
          </p:cNvPr>
          <p:cNvSpPr txBox="1"/>
          <p:nvPr/>
        </p:nvSpPr>
        <p:spPr>
          <a:xfrm>
            <a:off x="89780" y="4082763"/>
            <a:ext cx="8964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dynamic aperture of the present lattice is larger (20-25 mm instead of about 12-14 mm). In the new lattice, we can see a resonance line where DA is zero: Qx+2Qy.</a:t>
            </a:r>
          </a:p>
          <a:p>
            <a:r>
              <a:rPr lang="en-GB" dirty="0"/>
              <a:t>We have to be more careful choosing the tunes in the new lattice to avoid the resonance.</a:t>
            </a:r>
          </a:p>
        </p:txBody>
      </p:sp>
    </p:spTree>
    <p:extLst>
      <p:ext uri="{BB962C8B-B14F-4D97-AF65-F5344CB8AC3E}">
        <p14:creationId xmlns:p14="http://schemas.microsoft.com/office/powerpoint/2010/main" val="291625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127EC-0D0D-E4F5-7CF6-2966FEF2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lattice Tune scan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BB1E6-4968-9C8B-484A-E84C3A1F4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2DEE2A-C5A5-5D5E-36B8-5B2AB97E3F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5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9B0D28-702E-B872-9335-F3FA1396BB0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373BCF-3377-4C97-3401-92870A716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84" y="1921396"/>
            <a:ext cx="4276080" cy="32146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C891705-5AF8-386B-38E8-E5D8E31841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920" y="1921396"/>
            <a:ext cx="4276080" cy="32146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9EB9E57-FC5D-202E-0A62-1F9C2E76B4A5}"/>
              </a:ext>
            </a:extLst>
          </p:cNvPr>
          <p:cNvSpPr txBox="1"/>
          <p:nvPr/>
        </p:nvSpPr>
        <p:spPr>
          <a:xfrm>
            <a:off x="482138" y="841276"/>
            <a:ext cx="83022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With the nominal tunes of </a:t>
            </a:r>
            <a:r>
              <a:rPr lang="en-GB" dirty="0" err="1"/>
              <a:t>Q</a:t>
            </a:r>
            <a:r>
              <a:rPr lang="en-GB" baseline="-25000" dirty="0" err="1"/>
              <a:t>x</a:t>
            </a:r>
            <a:r>
              <a:rPr lang="en-GB" dirty="0"/>
              <a:t> = 12.72 and </a:t>
            </a:r>
            <a:r>
              <a:rPr lang="en-GB" dirty="0" err="1"/>
              <a:t>Q</a:t>
            </a:r>
            <a:r>
              <a:rPr lang="en-GB" baseline="-25000" dirty="0" err="1"/>
              <a:t>y</a:t>
            </a:r>
            <a:r>
              <a:rPr lang="en-GB" dirty="0"/>
              <a:t> = 5.85, the horizontal emittance is </a:t>
            </a:r>
          </a:p>
          <a:p>
            <a:r>
              <a:rPr lang="en-GB" dirty="0">
                <a:latin typeface="Symbol" pitchFamily="2" charset="2"/>
              </a:rPr>
              <a:t>e</a:t>
            </a:r>
            <a:r>
              <a:rPr lang="en-GB" baseline="-25000" dirty="0"/>
              <a:t>x</a:t>
            </a:r>
            <a:r>
              <a:rPr lang="en-GB" dirty="0"/>
              <a:t> = 58.6 nm. </a:t>
            </a:r>
          </a:p>
          <a:p>
            <a:r>
              <a:rPr lang="en-GB" dirty="0"/>
              <a:t>In the present lattice, </a:t>
            </a:r>
            <a:r>
              <a:rPr lang="en-GB" dirty="0">
                <a:latin typeface="Symbol" pitchFamily="2" charset="2"/>
              </a:rPr>
              <a:t>e</a:t>
            </a:r>
            <a:r>
              <a:rPr lang="en-GB" baseline="-25000" dirty="0"/>
              <a:t>x</a:t>
            </a:r>
            <a:r>
              <a:rPr lang="en-GB" dirty="0"/>
              <a:t> is about 85 nm.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0D15FA-7F91-A99D-DF02-6746F45F686E}"/>
              </a:ext>
            </a:extLst>
          </p:cNvPr>
          <p:cNvSpPr txBox="1"/>
          <p:nvPr/>
        </p:nvSpPr>
        <p:spPr>
          <a:xfrm>
            <a:off x="1547664" y="1722759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Emittance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54B566-C138-5C84-90D9-BD6762F53BE3}"/>
              </a:ext>
            </a:extLst>
          </p:cNvPr>
          <p:cNvSpPr txBox="1"/>
          <p:nvPr/>
        </p:nvSpPr>
        <p:spPr>
          <a:xfrm>
            <a:off x="5823121" y="1722759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Dynamic aperture</a:t>
            </a:r>
          </a:p>
        </p:txBody>
      </p:sp>
    </p:spTree>
    <p:extLst>
      <p:ext uri="{BB962C8B-B14F-4D97-AF65-F5344CB8AC3E}">
        <p14:creationId xmlns:p14="http://schemas.microsoft.com/office/powerpoint/2010/main" val="350795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BC5C0-5AD2-5D16-2005-98363EC8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 of random errors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F01EC8C-2EBF-A0D9-FFF8-6CE05B1986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80" y="1921396"/>
            <a:ext cx="4186659" cy="3143746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94848-5D0C-C02E-A2F8-BECE6D763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EE21D8-9E4A-2F53-CB7D-6B8D07682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6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DA785-45CC-4831-2E69-8D3C955BF11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ADC72E-2D19-6312-E1BC-BEF7DC6FE1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80" y="1927203"/>
            <a:ext cx="4186660" cy="31512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20C72A1-10FC-D9B8-F54F-0E1DE872ACBC}"/>
              </a:ext>
            </a:extLst>
          </p:cNvPr>
          <p:cNvSpPr txBox="1"/>
          <p:nvPr/>
        </p:nvSpPr>
        <p:spPr>
          <a:xfrm>
            <a:off x="304363" y="775783"/>
            <a:ext cx="8659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Random errors (misalignments and quadrupole gradient errors) added on the new lattice without and with orbit correction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E76104-C4D7-CF84-9B5F-D82311FA5AF1}"/>
              </a:ext>
            </a:extLst>
          </p:cNvPr>
          <p:cNvSpPr txBox="1"/>
          <p:nvPr/>
        </p:nvSpPr>
        <p:spPr>
          <a:xfrm>
            <a:off x="1364210" y="1561786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 orbit correction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2BB895-166E-FCB4-C47E-B96AA4613066}"/>
              </a:ext>
            </a:extLst>
          </p:cNvPr>
          <p:cNvSpPr txBox="1"/>
          <p:nvPr/>
        </p:nvSpPr>
        <p:spPr>
          <a:xfrm>
            <a:off x="5680055" y="1602865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With orbit correction</a:t>
            </a:r>
          </a:p>
        </p:txBody>
      </p:sp>
    </p:spTree>
    <p:extLst>
      <p:ext uri="{BB962C8B-B14F-4D97-AF65-F5344CB8AC3E}">
        <p14:creationId xmlns:p14="http://schemas.microsoft.com/office/powerpoint/2010/main" val="163858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2AEFD-D665-08E5-912E-94BC2FBF7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 of Systematic errors on Emittance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6E02483-E8B2-5B7C-994E-61B000D4CE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57300"/>
            <a:ext cx="8237538" cy="3809316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9E759-C9E6-CB5F-41FF-CEB77253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86E71-B73C-785A-46FF-B72293D904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7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24025-AF91-4B54-E6B9-901F3992352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D1D50C-E249-BAAB-F0DF-0988486F3C04}"/>
              </a:ext>
            </a:extLst>
          </p:cNvPr>
          <p:cNvSpPr txBox="1"/>
          <p:nvPr/>
        </p:nvSpPr>
        <p:spPr>
          <a:xfrm>
            <a:off x="351283" y="625252"/>
            <a:ext cx="858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systematic shift of the 18 quadrupoles is added (± 3%) to see the effect on emittance and bunch length.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3821A4-3866-AC87-347B-74184601C5C0}"/>
              </a:ext>
            </a:extLst>
          </p:cNvPr>
          <p:cNvSpPr txBox="1"/>
          <p:nvPr/>
        </p:nvSpPr>
        <p:spPr>
          <a:xfrm>
            <a:off x="467544" y="4874554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 random errors added here.</a:t>
            </a:r>
          </a:p>
        </p:txBody>
      </p:sp>
    </p:spTree>
    <p:extLst>
      <p:ext uri="{BB962C8B-B14F-4D97-AF65-F5344CB8AC3E}">
        <p14:creationId xmlns:p14="http://schemas.microsoft.com/office/powerpoint/2010/main" val="2171365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D130A-D432-0308-1780-4FA656B6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 of Systematic errors on Dynamic aperture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DF68628-263B-3B45-C8ED-E1C35F455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7"/>
          <a:stretch/>
        </p:blipFill>
        <p:spPr>
          <a:xfrm>
            <a:off x="521804" y="1273324"/>
            <a:ext cx="7794612" cy="3632939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61F37-76B8-E0E7-A012-630AE33B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4F5E9-B96D-27CF-3BE9-9021DA0928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8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2CE04-CD40-87FA-5BA5-B3611F3DAF2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AD4D30-1E10-A140-505C-615658BB1ED5}"/>
              </a:ext>
            </a:extLst>
          </p:cNvPr>
          <p:cNvSpPr txBox="1"/>
          <p:nvPr/>
        </p:nvSpPr>
        <p:spPr>
          <a:xfrm>
            <a:off x="351283" y="625252"/>
            <a:ext cx="858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systematic shift of the 18 quadrupoles is added (± 3%) to see the effect on the horizontal dynamic aperture. Error bar is std of 3 error seeds.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466FAF-6A93-1202-930A-960A2D05A6B2}"/>
              </a:ext>
            </a:extLst>
          </p:cNvPr>
          <p:cNvSpPr txBox="1"/>
          <p:nvPr/>
        </p:nvSpPr>
        <p:spPr>
          <a:xfrm>
            <a:off x="407324" y="4873724"/>
            <a:ext cx="853305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At +2 % of systematic error, the machine gets instable when random errors are added.</a:t>
            </a:r>
          </a:p>
        </p:txBody>
      </p:sp>
    </p:spTree>
    <p:extLst>
      <p:ext uri="{BB962C8B-B14F-4D97-AF65-F5344CB8AC3E}">
        <p14:creationId xmlns:p14="http://schemas.microsoft.com/office/powerpoint/2010/main" val="524200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5DA79-B938-9571-6C1D-7A63D600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Extraction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35CB18C-B50C-3A41-B3B3-4787DDD197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" r="6363" b="3160"/>
          <a:stretch/>
        </p:blipFill>
        <p:spPr>
          <a:xfrm>
            <a:off x="2844488" y="697260"/>
            <a:ext cx="6120000" cy="4195373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27545-A5F2-7D09-754A-E12D63D5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26/07/2013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0EEF5F-5D13-0D5E-B13D-D8ED7343FE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733122C9-A0B9-462F-8757-0847AD287B63}" type="slidenum">
              <a:rPr lang="en-US" noProof="0" smtClean="0"/>
              <a:pPr/>
              <a:t>9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71DD6-1453-2243-08E1-7189B1C624D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l 66TH MEETING OF THE ESRF l 30-31 May 2014 l Author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844323-85C1-B2AA-8762-2B1FD7F88382}"/>
              </a:ext>
            </a:extLst>
          </p:cNvPr>
          <p:cNvSpPr txBox="1"/>
          <p:nvPr/>
        </p:nvSpPr>
        <p:spPr>
          <a:xfrm>
            <a:off x="202019" y="1084521"/>
            <a:ext cx="26424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Blue line is a closed bump with B1, B2 and B3 of 20 mm.</a:t>
            </a:r>
          </a:p>
          <a:p>
            <a:r>
              <a:rPr lang="en-GB" dirty="0"/>
              <a:t>The red is the trajectory with KE at its maximum current (1 </a:t>
            </a:r>
            <a:r>
              <a:rPr lang="en-GB" dirty="0" err="1"/>
              <a:t>mrad</a:t>
            </a:r>
            <a:r>
              <a:rPr lang="en-GB" dirty="0"/>
              <a:t> angle).</a:t>
            </a:r>
          </a:p>
          <a:p>
            <a:endParaRPr lang="en-GB" dirty="0"/>
          </a:p>
          <a:p>
            <a:r>
              <a:rPr lang="en-GB" dirty="0"/>
              <a:t>With the new lattice, the displacement at SE1 is 9.2 mm instead of 9.9 mm.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3FDF07-F7AC-85B0-4DAC-66DFD4EA683A}"/>
              </a:ext>
            </a:extLst>
          </p:cNvPr>
          <p:cNvSpPr txBox="1"/>
          <p:nvPr/>
        </p:nvSpPr>
        <p:spPr>
          <a:xfrm>
            <a:off x="198001" y="4803457"/>
            <a:ext cx="84249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 stronger KE would be beneficial, but extraction with 10 % lower KE is possible with the present lattice.</a:t>
            </a:r>
          </a:p>
        </p:txBody>
      </p:sp>
    </p:spTree>
    <p:extLst>
      <p:ext uri="{BB962C8B-B14F-4D97-AF65-F5344CB8AC3E}">
        <p14:creationId xmlns:p14="http://schemas.microsoft.com/office/powerpoint/2010/main" val="3954264400"/>
      </p:ext>
    </p:extLst>
  </p:cSld>
  <p:clrMapOvr>
    <a:masterClrMapping/>
  </p:clrMapOvr>
</p:sld>
</file>

<file path=ppt/theme/theme1.xml><?xml version="1.0" encoding="utf-8"?>
<a:theme xmlns:a="http://schemas.openxmlformats.org/drawingml/2006/main" name="ESRF - default">
  <a:themeElements>
    <a:clrScheme name="ESRF">
      <a:dk1>
        <a:sysClr val="windowText" lastClr="000000"/>
      </a:dk1>
      <a:lt1>
        <a:sysClr val="window" lastClr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Solocal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D847FB10-DE6C-6240-8E0A-F797EB7AA051}" vid="{813414D4-6DF6-B645-AB4F-E48B1EFA1D5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ESRF - default</Template>
  <TotalTime>247</TotalTime>
  <Words>739</Words>
  <Application>Microsoft Macintosh PowerPoint</Application>
  <PresentationFormat>On-screen Show (16:10)</PresentationFormat>
  <Paragraphs>124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Inherited</vt:lpstr>
      <vt:lpstr>ITCOfficinaSans LT Book</vt:lpstr>
      <vt:lpstr>Symbol</vt:lpstr>
      <vt:lpstr>Wingdings</vt:lpstr>
      <vt:lpstr>ESRF - default</vt:lpstr>
      <vt:lpstr>PowerPoint Presentation</vt:lpstr>
      <vt:lpstr>outline</vt:lpstr>
      <vt:lpstr>light upgrade of the booster</vt:lpstr>
      <vt:lpstr>Tune scan old lattice and new lattice</vt:lpstr>
      <vt:lpstr>New lattice Tune scan</vt:lpstr>
      <vt:lpstr>Effect of random errors</vt:lpstr>
      <vt:lpstr>Effect of Systematic errors on Emittance</vt:lpstr>
      <vt:lpstr>Effect of Systematic errors on Dynamic aperture</vt:lpstr>
      <vt:lpstr>Extraction</vt:lpstr>
      <vt:lpstr>Timeline of the project</vt:lpstr>
      <vt:lpstr>Injection upgrade magnets    (Chamseddine)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Carmignani</dc:creator>
  <cp:lastModifiedBy>Nicola Carmignani</cp:lastModifiedBy>
  <cp:revision>4</cp:revision>
  <dcterms:created xsi:type="dcterms:W3CDTF">2025-03-21T12:01:52Z</dcterms:created>
  <dcterms:modified xsi:type="dcterms:W3CDTF">2025-03-24T08:07:10Z</dcterms:modified>
</cp:coreProperties>
</file>