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01" r:id="rId5"/>
    <p:sldMasterId id="2147484005" r:id="rId6"/>
    <p:sldMasterId id="2147484008" r:id="rId7"/>
  </p:sldMasterIdLst>
  <p:notesMasterIdLst>
    <p:notesMasterId r:id="rId26"/>
  </p:notesMasterIdLst>
  <p:sldIdLst>
    <p:sldId id="257" r:id="rId8"/>
    <p:sldId id="285" r:id="rId9"/>
    <p:sldId id="288" r:id="rId10"/>
    <p:sldId id="258" r:id="rId11"/>
    <p:sldId id="279" r:id="rId12"/>
    <p:sldId id="260" r:id="rId13"/>
    <p:sldId id="274" r:id="rId14"/>
    <p:sldId id="286" r:id="rId15"/>
    <p:sldId id="264" r:id="rId16"/>
    <p:sldId id="262" r:id="rId17"/>
    <p:sldId id="265" r:id="rId18"/>
    <p:sldId id="268" r:id="rId19"/>
    <p:sldId id="277" r:id="rId20"/>
    <p:sldId id="273" r:id="rId21"/>
    <p:sldId id="282" r:id="rId22"/>
    <p:sldId id="275" r:id="rId23"/>
    <p:sldId id="284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7EB9D-2CC3-F5B6-B6C7-2A024DFDA96B}" v="10" dt="2023-09-14T13:55:41.276"/>
    <p1510:client id="{501AABD9-D74E-45C5-A35C-709C29D37063}" v="2432" vWet="2436" dt="2023-09-18T18:03:46.864"/>
    <p1510:client id="{526593EF-F537-E4F3-E95F-8289CFA8CE2C}" v="188" dt="2023-09-13T20:36:14.170"/>
    <p1510:client id="{583E924A-62CB-A8D4-2F98-1A773121627B}" v="369" dt="2023-09-12T14:52:50.190"/>
    <p1510:client id="{D048C090-031F-F99C-0EB9-71C480FE2589}" v="562" dt="2023-09-14T15:13:31.641"/>
    <p1510:client id="{DA10038B-BEA5-6F4E-2A50-1299B2542C50}" v="4" dt="2023-09-12T13:12:00.174"/>
    <p1510:client id="{E531E40E-5A1B-A34C-5676-221BFF689BA6}" v="26" dt="2023-09-21T07:42:53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DCB3E-95BC-4730-88D9-C1EFECC7C1E0}" type="datetimeFigureOut"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A9EF-2921-4899-8CBF-A16BAC8289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/>
              <a:t>Look at other speakers too</a:t>
            </a:r>
            <a:endParaRPr lang="en-US">
              <a:cs typeface="Calibri"/>
            </a:endParaRPr>
          </a:p>
          <a:p>
            <a:r>
              <a:rPr lang="en-US"/>
              <a:t>Slide discussing depolarization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40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X rays important b/c fluorescence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CHESS @ </a:t>
            </a:r>
            <a:r>
              <a:rPr lang="en-US" err="1">
                <a:cs typeface="Calibri"/>
              </a:rPr>
              <a:t>cornell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Bunch spacing and triggering scheme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Energies used, sharing time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8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>
                <a:cs typeface="Calibri"/>
              </a:rPr>
              <a:t>Fluorescent photons have &gt; </a:t>
            </a:r>
            <a:r>
              <a:rPr lang="en-US" err="1">
                <a:cs typeface="Calibri"/>
              </a:rPr>
              <a:t>atten</a:t>
            </a:r>
            <a:r>
              <a:rPr lang="en-US">
                <a:cs typeface="Calibri"/>
              </a:rPr>
              <a:t> length than primary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Scattered 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X-ray fluorescence is bad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At 29.2, Cd fluoresces</a:t>
            </a:r>
          </a:p>
          <a:p>
            <a:pPr marL="628650" lvl="1" indent="-171450">
              <a:buFont typeface="Arial"/>
              <a:buChar char="•"/>
            </a:pPr>
            <a:r>
              <a:rPr lang="en-US">
                <a:cs typeface="Calibri"/>
              </a:rPr>
              <a:t>Resolution, speed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Plot, effects of adding fluorescence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Still achieves timing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>
                <a:cs typeface="Calibri"/>
              </a:rPr>
              <a:t>Beam composition estimated from spectra of scattered photons. </a:t>
            </a:r>
          </a:p>
          <a:p>
            <a:pPr marL="0" indent="0">
              <a:buFont typeface="Arial"/>
              <a:buNone/>
            </a:pPr>
            <a:r>
              <a:rPr lang="en-US">
                <a:cs typeface="Calibri"/>
              </a:rPr>
              <a:t>Labels on axes bigger, title B (for all plots), include voltage (go through whole presentation)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See if I can get a spectrum to show on slide</a:t>
            </a:r>
          </a:p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Attenuated out 29.2 keV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Used scatter to determine the beam composition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At these energies, 83% in 35 ns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At lower energy (faster behavior), 90% is possible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CONCLUSION: 750um  </a:t>
            </a:r>
            <a:r>
              <a:rPr lang="en-US" err="1">
                <a:cs typeface="Calibri"/>
              </a:rPr>
              <a:t>CdTe</a:t>
            </a:r>
            <a:r>
              <a:rPr lang="en-US">
                <a:cs typeface="Calibri"/>
              </a:rPr>
              <a:t> is fast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3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>
                <a:cs typeface="Calibri"/>
              </a:rPr>
              <a:t>Cite hole collecting paper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Also need to understand polarization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Define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Also when  biased for a long time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Setup (ag tube </a:t>
            </a:r>
            <a:r>
              <a:rPr lang="en-US" err="1">
                <a:cs typeface="Calibri"/>
              </a:rPr>
              <a:t>ect</a:t>
            </a:r>
            <a:r>
              <a:rPr lang="en-US">
                <a:cs typeface="Calibri"/>
              </a:rPr>
              <a:t>), flood illumination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Describe plots</a:t>
            </a:r>
          </a:p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Reference </a:t>
            </a:r>
            <a:r>
              <a:rPr lang="en-US" err="1">
                <a:cs typeface="Calibri"/>
              </a:rPr>
              <a:t>prev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CdTe</a:t>
            </a:r>
            <a:r>
              <a:rPr lang="en-US">
                <a:cs typeface="Calibri"/>
              </a:rPr>
              <a:t> results, best operating conditions</a:t>
            </a:r>
          </a:p>
          <a:p>
            <a:pPr marL="285750" indent="-285750">
              <a:buFont typeface="Calibri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r>
              <a:rPr lang="en-US">
                <a:cs typeface="Calibri"/>
              </a:rPr>
              <a:t>Can look at them in grayscale, can check Julian’s folder for data (people and data)</a:t>
            </a:r>
          </a:p>
          <a:p>
            <a:pPr marL="0" indent="0">
              <a:buFont typeface="Calibri"/>
              <a:buNone/>
            </a:pPr>
            <a:r>
              <a:rPr lang="en-US">
                <a:cs typeface="Calibri"/>
              </a:rPr>
              <a:t>Explain how average charge collected decreases with dosing, but in bright points local </a:t>
            </a:r>
          </a:p>
          <a:p>
            <a:pPr marL="0" indent="0">
              <a:buFont typeface="Calibri"/>
              <a:buNone/>
            </a:pPr>
            <a:r>
              <a:rPr lang="en-US">
                <a:cs typeface="Calibri"/>
              </a:rPr>
              <a:t>What metals specifically? Check </a:t>
            </a:r>
            <a:r>
              <a:rPr lang="en-US" err="1">
                <a:cs typeface="Calibri"/>
              </a:rPr>
              <a:t>Acrorad</a:t>
            </a:r>
            <a:r>
              <a:rPr lang="en-US">
                <a:cs typeface="Calibri"/>
              </a:rPr>
              <a:t> literature, (Indium and Al?)</a:t>
            </a:r>
          </a:p>
          <a:p>
            <a:pPr marL="285750" indent="-285750">
              <a:buFont typeface="Calibri"/>
              <a:buChar char="•"/>
            </a:pPr>
            <a:r>
              <a:rPr lang="en-US">
                <a:cs typeface="Calibri"/>
              </a:rPr>
              <a:t>Preliminary results</a:t>
            </a:r>
            <a:endParaRPr lang="en-US"/>
          </a:p>
          <a:p>
            <a:pPr marL="285750" indent="-285750">
              <a:buFont typeface="Calibri"/>
              <a:buChar char="•"/>
            </a:pPr>
            <a:r>
              <a:rPr lang="en-US"/>
              <a:t>These are examples of a flood illuminated image before and after dosing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•"/>
            </a:pPr>
            <a:r>
              <a:rPr lang="en-US"/>
              <a:t>In h+ </a:t>
            </a:r>
            <a:r>
              <a:rPr lang="en-US" err="1"/>
              <a:t>CdTe</a:t>
            </a:r>
            <a:r>
              <a:rPr lang="en-US"/>
              <a:t> the polarized image shows a network of lines 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•"/>
            </a:pPr>
            <a:r>
              <a:rPr lang="en-US"/>
              <a:t>In e- </a:t>
            </a:r>
            <a:r>
              <a:rPr lang="en-US" err="1"/>
              <a:t>CdTe</a:t>
            </a:r>
            <a:r>
              <a:rPr lang="en-US"/>
              <a:t> the polarized image also shows a network of lines, but much more prominent are spots with high signal. These bright spots begin to appear before significant changes in the normalized average signal is visible.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Raw images w/ no flatfield correction </a:t>
            </a:r>
          </a:p>
          <a:p>
            <a:r>
              <a:rPr lang="en-US">
                <a:cs typeface="Calibri"/>
              </a:rPr>
              <a:t>Some radiographs to give a qualitative indication that the sensor is able to be used for imaging</a:t>
            </a:r>
          </a:p>
          <a:p>
            <a:r>
              <a:rPr lang="en-US">
                <a:cs typeface="Calibri"/>
              </a:rPr>
              <a:t># </a:t>
            </a:r>
            <a:r>
              <a:rPr lang="en-US" err="1">
                <a:cs typeface="Calibri"/>
              </a:rPr>
              <a:t>lp</a:t>
            </a:r>
            <a:r>
              <a:rPr lang="en-US">
                <a:cs typeface="Calibri"/>
              </a:rPr>
              <a:t> per 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4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•"/>
            </a:pPr>
            <a:r>
              <a:rPr lang="en-US"/>
              <a:t>Upgrades</a:t>
            </a:r>
          </a:p>
          <a:p>
            <a:pPr marL="171450" indent="-171450">
              <a:buFont typeface="Calibri"/>
              <a:buChar char="•"/>
            </a:pPr>
            <a:r>
              <a:rPr lang="en-US"/>
              <a:t>Time resolved studies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0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40+ keV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Detector requirements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Material and simulations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Talk summary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Group developed many ASICs, one is KECK</a:t>
            </a:r>
          </a:p>
          <a:p>
            <a:pPr marL="171450" indent="-171450">
              <a:buFont typeface="Calibri"/>
              <a:buChar char="•"/>
            </a:pPr>
            <a:r>
              <a:rPr lang="en-US"/>
              <a:t>KECK history and specs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detail on circuits: charge integration amplifier, selectable gain, etc.  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New electronics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3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r>
              <a:rPr lang="en-US"/>
              <a:t>Can do two plots, one with both e and h to show differences</a:t>
            </a:r>
          </a:p>
          <a:p>
            <a:r>
              <a:rPr lang="en-US"/>
              <a:t>Mention that the total integral of the current needs to happen in ~35ns, could be helpful to show the integral 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integrate + electronics in 77ns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35 ns for integration, 90% CC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Induced current due to holes + electrons, comment on speeds</a:t>
            </a:r>
            <a:endParaRPr lang="en-US">
              <a:cs typeface="Calibri"/>
            </a:endParaRPr>
          </a:p>
          <a:p>
            <a:pPr marL="171450" indent="-171450">
              <a:buFont typeface="Calibri"/>
              <a:buChar char="•"/>
            </a:pPr>
            <a:r>
              <a:rPr lang="en-US"/>
              <a:t>Lower energies better in </a:t>
            </a:r>
            <a:r>
              <a:rPr lang="en-US" err="1"/>
              <a:t>CdTe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en-US"/>
              <a:t>Need to understand induced current – but it happens faster than 100ns integration time</a:t>
            </a:r>
          </a:p>
          <a:p>
            <a:pPr marL="171450" indent="-171450">
              <a:buChar char="•"/>
            </a:pPr>
            <a:r>
              <a:rPr lang="en-US" err="1"/>
              <a:t>Soln</a:t>
            </a:r>
            <a:r>
              <a:rPr lang="en-US"/>
              <a:t>: many images at different phases, can back out characteristics of the current</a:t>
            </a:r>
          </a:p>
          <a:p>
            <a:pPr marL="0" indent="0">
              <a:buFont typeface="Calibri"/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3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•"/>
            </a:pPr>
            <a:r>
              <a:rPr lang="en-US"/>
              <a:t>What this integrated curve looks like in practice</a:t>
            </a:r>
          </a:p>
          <a:p>
            <a:pPr marL="285750" indent="-285750">
              <a:buFont typeface="Calibri"/>
              <a:buChar char="•"/>
            </a:pPr>
            <a:r>
              <a:rPr lang="en-US"/>
              <a:t>2 ways to study – rise/fall times, will look mostly at fall times in this </a:t>
            </a:r>
            <a:r>
              <a:rPr lang="en-US" err="1"/>
              <a:t>prez</a:t>
            </a:r>
            <a:endParaRPr lang="en-US"/>
          </a:p>
          <a:p>
            <a:pPr marL="285750" indent="-285750">
              <a:buFont typeface="Calibri"/>
              <a:buChar char="•"/>
            </a:pPr>
            <a:r>
              <a:rPr lang="en-US"/>
              <a:t>Compare with a simulation, describe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har char="•"/>
            </a:pPr>
            <a:r>
              <a:rPr lang="en-US"/>
              <a:t>Early testing w/ optical laser – goal was to find electron hole mobilities</a:t>
            </a:r>
          </a:p>
          <a:p>
            <a:pPr marL="171450" indent="-171450">
              <a:buChar char="•"/>
            </a:pPr>
            <a:r>
              <a:rPr lang="en-US"/>
              <a:t>We need pulsed source for testing</a:t>
            </a:r>
            <a:endParaRPr lang="en-US">
              <a:cs typeface="Calibri"/>
            </a:endParaRPr>
          </a:p>
          <a:p>
            <a:pPr marL="171450" indent="-171450">
              <a:buChar char="•"/>
            </a:pPr>
            <a:r>
              <a:rPr lang="en-US"/>
              <a:t>Optical frequencies induce e/h pairs</a:t>
            </a:r>
            <a:endParaRPr lang="en-US">
              <a:ea typeface="Calibri"/>
              <a:cs typeface="Calibri"/>
            </a:endParaRPr>
          </a:p>
          <a:p>
            <a:pPr marL="171450" indent="-171450">
              <a:buChar char="•"/>
            </a:pPr>
            <a:r>
              <a:rPr lang="en-US"/>
              <a:t>Optical to x ray </a:t>
            </a:r>
            <a:endParaRPr lang="en-US">
              <a:ea typeface="Calibri"/>
              <a:cs typeface="Calibri"/>
            </a:endParaRPr>
          </a:p>
          <a:p>
            <a:pPr marL="171450" indent="-171450">
              <a:buChar char="•"/>
            </a:pPr>
            <a:r>
              <a:rPr lang="en-US"/>
              <a:t>In this test we use femtosecond laser (Explain setup)</a:t>
            </a:r>
            <a:endParaRPr lang="en-US">
              <a:ea typeface="Calibri"/>
              <a:cs typeface="Calibri"/>
            </a:endParaRPr>
          </a:p>
          <a:p>
            <a:pPr marL="171450" indent="-171450">
              <a:buChar char="•"/>
            </a:pPr>
            <a:r>
              <a:rPr lang="en-US"/>
              <a:t>Integration region &gt;&gt; thickness!</a:t>
            </a:r>
            <a:endParaRPr lang="en-US">
              <a:ea typeface="Calibri"/>
              <a:cs typeface="Calibri"/>
            </a:endParaRPr>
          </a:p>
          <a:p>
            <a:pPr marL="171450" indent="-171450">
              <a:buChar char="•"/>
            </a:pPr>
            <a:r>
              <a:rPr lang="en-US"/>
              <a:t>515 vs 1030nm</a:t>
            </a:r>
            <a:endParaRPr lang="en-US">
              <a:ea typeface="Calibri"/>
              <a:cs typeface="Calibri"/>
            </a:endParaRPr>
          </a:p>
          <a:p>
            <a:pPr marL="0" indent="0">
              <a:buFont typeface="Calibri"/>
              <a:buNone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515, 1030</a:t>
            </a:r>
            <a:endParaRPr lang="en-US">
              <a:ea typeface="Calibri"/>
              <a:cs typeface="Calibri" panose="020F0502020204030204"/>
            </a:endParaRPr>
          </a:p>
          <a:p>
            <a:pPr marL="628650" lvl="1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1030 is worst case</a:t>
            </a:r>
            <a:endParaRPr lang="en-US">
              <a:ea typeface="Calibri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Goal: appx value</a:t>
            </a:r>
            <a:endParaRPr lang="en-US">
              <a:ea typeface="Calibri"/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Agree with expected, supports simulation</a:t>
            </a:r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DA9EF-2921-4899-8CBF-A16BAC8289D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4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DD01-F86C-4939-91F7-F9C1938527A2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96" y="3415793"/>
            <a:ext cx="6370128" cy="1106044"/>
          </a:xfrm>
          <a:noFill/>
        </p:spPr>
        <p:txBody>
          <a:bodyPr lIns="182880" tIns="182880" rIns="182880" anchor="t">
            <a:normAutofit/>
          </a:bodyPr>
          <a:lstStyle>
            <a:lvl1pPr algn="l">
              <a:defRPr sz="426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6C757-F494-C249-B435-958A389BF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24" y="787400"/>
            <a:ext cx="1325633" cy="133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4648200"/>
            <a:ext cx="6369051" cy="1016000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CACC-D380-3244-9F4F-741D8E134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5EBB-A9BB-B54B-83D4-DEE6CEC6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C7FF-FF12-8744-9000-0416583A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4F599-624C-45DB-8919-25971872E226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A1F1-3C65-C44F-9FB4-88CB09F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7749-D064-D548-B4D4-078A0895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1EB916A-36FF-4F49-89A4-BB73FF156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717081" y="6525856"/>
            <a:ext cx="50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4F5191-7D55-7D43-8625-C39D2750914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BF7C9-D26C-4FCB-B618-EF50E0AC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84"/>
            <a:ext cx="10515600" cy="5228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11EB7-C237-4458-A354-A73D6875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4195" y="6503242"/>
            <a:ext cx="573094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CACC-D380-3244-9F4F-741D8E134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C5EBB-A9BB-B54B-83D4-DEE6CEC61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C7FF-FF12-8744-9000-0416583A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A8B6-491C-4FF6-ADFA-30D9DC17C815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4A1F1-3C65-C44F-9FB4-88CB09F5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F7749-D064-D548-B4D4-078A0895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91EB916A-36FF-4F49-89A4-BB73FF156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717081" y="6525856"/>
            <a:ext cx="50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4F5191-7D55-7D43-8625-C39D2750914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BF7C9-D26C-4FCB-B618-EF50E0AC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84"/>
            <a:ext cx="10515600" cy="5228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11EB7-C237-4458-A354-A73D6875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4195" y="6503242"/>
            <a:ext cx="573094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BDBAA6E-6650-41AE-9613-DAD2F94F44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817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33C0-4BF8-4A88-940B-2A3CA26E8557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47245"/>
            <a:ext cx="12192000" cy="1988967"/>
          </a:xfrm>
        </p:spPr>
        <p:txBody>
          <a:bodyPr>
            <a:noAutofit/>
          </a:bodyPr>
          <a:lstStyle>
            <a:lvl1pPr marL="0" indent="0" algn="ctr">
              <a:buNone/>
              <a:defRPr sz="37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242712" y="536225"/>
            <a:ext cx="1484489" cy="13597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174D41-7CC7-7D41-8BF1-2412C5E93533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E059B75-688C-714C-A731-B1FA0FCA3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701800"/>
            <a:ext cx="12192000" cy="914400"/>
          </a:xfrm>
        </p:spPr>
        <p:txBody>
          <a:bodyPr anchor="ctr">
            <a:noAutofit/>
          </a:bodyPr>
          <a:lstStyle>
            <a:lvl1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2pPr>
            <a:lvl3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3pPr>
            <a:lvl4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4pPr>
            <a:lvl5pPr marL="0" indent="0" algn="ctr" defTabSz="1219139" rtl="0" eaLnBrk="1" latinLnBrk="0" hangingPunct="1">
              <a:spcBef>
                <a:spcPct val="0"/>
              </a:spcBef>
              <a:buNone/>
              <a:defRPr lang="en-US" sz="4267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989-9393-4CC9-B6DC-D4C3E1408E43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5337" y="279400"/>
            <a:ext cx="28448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5" y="1905001"/>
            <a:ext cx="11571817" cy="3846516"/>
          </a:xfrm>
        </p:spPr>
        <p:txBody>
          <a:bodyPr>
            <a:noAutofit/>
          </a:bodyPr>
          <a:lstStyle>
            <a:lvl1pPr>
              <a:defRPr sz="3733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667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066800"/>
            <a:ext cx="11570208" cy="685800"/>
          </a:xfrm>
        </p:spPr>
        <p:txBody>
          <a:bodyPr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3ACDC8-27DC-0145-A868-75822BC87982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6E01EECD-840D-AC48-AFCC-03304D006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471519" y="-127000"/>
            <a:ext cx="1238699" cy="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7D2E-2844-448B-B0AD-352B4DA32992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968" y="4756730"/>
            <a:ext cx="11011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67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83865" y="615761"/>
            <a:ext cx="11379200" cy="861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85873" y="1600200"/>
            <a:ext cx="11379200" cy="2133600"/>
          </a:xfrm>
        </p:spPr>
        <p:txBody>
          <a:bodyPr numCol="2"/>
          <a:lstStyle/>
          <a:p>
            <a:pPr lvl="0"/>
            <a:r>
              <a:rPr lang="en-US"/>
              <a:t>Click to edit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375926-5564-7F41-982B-2CA540DB949F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FDCB217E-A06D-974D-8E3A-ED42CE06B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471519" y="-127000"/>
            <a:ext cx="1238699" cy="47235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CB0402-D9EA-C84A-BBAD-7D05BA7469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3118" y="3835400"/>
            <a:ext cx="11381316" cy="233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DD24-2840-4BB0-AEC9-D2D806A3A05A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84968" y="4756730"/>
            <a:ext cx="11011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67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6400807" y="1447800"/>
            <a:ext cx="5400676" cy="4876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83866" y="615757"/>
            <a:ext cx="8739609" cy="60344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85881" y="1447800"/>
            <a:ext cx="5811727" cy="4876800"/>
          </a:xfrm>
        </p:spPr>
        <p:txBody>
          <a:bodyPr numCol="1"/>
          <a:lstStyle/>
          <a:p>
            <a:pPr lvl="0"/>
            <a:r>
              <a:rPr lang="en-US"/>
              <a:t>Click to add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F9335A-E71C-3044-BC65-4FC387DA27B6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5" name="Picture 14" descr="cu white lrg.psd">
            <a:extLst>
              <a:ext uri="{FF2B5EF4-FFF2-40B4-BE49-F238E27FC236}">
                <a16:creationId xmlns:a16="http://schemas.microsoft.com/office/drawing/2014/main" id="{497F341F-F847-2445-8EF5-47EF63BEE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471519" y="-127000"/>
            <a:ext cx="1238699" cy="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00D7-BCA4-4F79-8382-B66ABE2C2138}" type="datetime1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600" y="759714"/>
            <a:ext cx="9956800" cy="538609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1117600" y="1498600"/>
            <a:ext cx="9956800" cy="45974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Graphic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4C3B8-C72A-234F-801D-62CC4EFC1473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4" name="Picture 13" descr="cu white lrg.psd">
            <a:extLst>
              <a:ext uri="{FF2B5EF4-FFF2-40B4-BE49-F238E27FC236}">
                <a16:creationId xmlns:a16="http://schemas.microsoft.com/office/drawing/2014/main" id="{0424A742-A864-314F-80E6-E197D7DB7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471519" y="-127000"/>
            <a:ext cx="1238699" cy="4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F57-A672-4EDC-8FB2-C17E6B103E47}" type="datetime1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16" y="2929411"/>
            <a:ext cx="3331633" cy="905989"/>
          </a:xfrm>
          <a:noFill/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64510-7A77-DB43-9098-69BAB5172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70" y="787400"/>
            <a:ext cx="1358957" cy="13663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06357B-88AF-5E41-A0F9-506D230E0D01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0E426-8F5D-D94D-B73D-16F66733136C}"/>
              </a:ext>
            </a:extLst>
          </p:cNvPr>
          <p:cNvSpPr txBox="1"/>
          <p:nvPr userDrawn="1"/>
        </p:nvSpPr>
        <p:spPr>
          <a:xfrm>
            <a:off x="11717081" y="6525856"/>
            <a:ext cx="506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54F5191-7D55-7D43-8625-C39D2750914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BF7C9-D26C-4FCB-B618-EF50E0AC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84"/>
            <a:ext cx="10515600" cy="52281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11EB7-C237-4458-A354-A73D6875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64195" y="6503242"/>
            <a:ext cx="5730949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BDBAA6E-6650-41AE-9613-DAD2F94F44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0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8B2C-09D1-44EE-BC97-2689A9CA8F54}" type="datetime1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5" r:id="rId5"/>
    <p:sldLayoutId id="2147483657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4267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accent2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accent2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2CF6E1-1E9C-4446-9185-9650516FCBAB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6CC31-E361-4779-A354-C56C0E1BC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3698" t="1549" r="21941" b="7943"/>
          <a:stretch/>
        </p:blipFill>
        <p:spPr>
          <a:xfrm>
            <a:off x="6624538" y="0"/>
            <a:ext cx="5408578" cy="5210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757A5-96B3-4FBC-8306-093B7A68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3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10" r:id="rId2"/>
    <p:sldLayoutId id="2147484004" r:id="rId3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9594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2CF6E1-1E9C-4446-9185-9650516FCBAB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6CC31-E361-4779-A354-C56C0E1BC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698" t="1549" r="21941" b="7943"/>
          <a:stretch/>
        </p:blipFill>
        <p:spPr>
          <a:xfrm>
            <a:off x="6624538" y="0"/>
            <a:ext cx="5408578" cy="5210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757A5-96B3-4FBC-8306-093B7A68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3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9594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2CF6E1-1E9C-4446-9185-9650516FCBAB}"/>
              </a:ext>
            </a:extLst>
          </p:cNvPr>
          <p:cNvSpPr/>
          <p:nvPr userDrawn="1"/>
        </p:nvSpPr>
        <p:spPr>
          <a:xfrm>
            <a:off x="0" y="6495834"/>
            <a:ext cx="12192000" cy="372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624DC-4E2A-4940-A1C4-E585F003D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5687"/>
            <a:ext cx="12192000" cy="575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6CC31-E361-4779-A354-C56C0E1BC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698" t="1549" r="21941" b="7943"/>
          <a:stretch/>
        </p:blipFill>
        <p:spPr>
          <a:xfrm>
            <a:off x="6624538" y="0"/>
            <a:ext cx="5408578" cy="52108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3757A5-96B3-4FBC-8306-093B7A68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3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3" r:id="rId2"/>
  </p:sldLayoutIdLst>
  <p:hf hdr="0" ftr="0" dt="0"/>
  <p:txStyles>
    <p:titleStyle>
      <a:lvl1pPr algn="ctr" defTabSz="2330999" rtl="0" eaLnBrk="1" latinLnBrk="0" hangingPunct="1">
        <a:lnSpc>
          <a:spcPct val="90000"/>
        </a:lnSpc>
        <a:spcBef>
          <a:spcPct val="0"/>
        </a:spcBef>
        <a:buNone/>
        <a:defRPr sz="9594" b="1" i="0" kern="1200">
          <a:solidFill>
            <a:schemeClr val="bg1"/>
          </a:solidFill>
          <a:latin typeface="Myriad Pro Black" panose="020B0703030403020204" pitchFamily="34" charset="0"/>
          <a:ea typeface="+mj-ea"/>
          <a:cs typeface="+mj-cs"/>
        </a:defRPr>
      </a:lvl1pPr>
    </p:titleStyle>
    <p:bodyStyle>
      <a:lvl1pPr marL="582749" indent="-582749" algn="l" defTabSz="2330999" rtl="0" eaLnBrk="1" latinLnBrk="0" hangingPunct="1">
        <a:lnSpc>
          <a:spcPct val="90000"/>
        </a:lnSpc>
        <a:spcBef>
          <a:spcPts val="2555"/>
        </a:spcBef>
        <a:buFont typeface="Arial" panose="020B0604020202020204" pitchFamily="34" charset="0"/>
        <a:buChar char="•"/>
        <a:defRPr sz="7133" kern="1200">
          <a:solidFill>
            <a:schemeClr val="tx1"/>
          </a:solidFill>
          <a:latin typeface="+mn-lt"/>
          <a:ea typeface="+mn-ea"/>
          <a:cs typeface="+mn-cs"/>
        </a:defRPr>
      </a:lvl1pPr>
      <a:lvl2pPr marL="1748250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6123" kern="1200">
          <a:solidFill>
            <a:schemeClr val="tx1"/>
          </a:solidFill>
          <a:latin typeface="+mn-lt"/>
          <a:ea typeface="+mn-ea"/>
          <a:cs typeface="+mn-cs"/>
        </a:defRPr>
      </a:lvl2pPr>
      <a:lvl3pPr marL="29137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4079259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524474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6410258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757574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741257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906756" indent="-582749" algn="l" defTabSz="2330999" rtl="0" eaLnBrk="1" latinLnBrk="0" hangingPunct="1">
        <a:lnSpc>
          <a:spcPct val="90000"/>
        </a:lnSpc>
        <a:spcBef>
          <a:spcPts val="1272"/>
        </a:spcBef>
        <a:buFont typeface="Arial" panose="020B0604020202020204" pitchFamily="34" charset="0"/>
        <a:buChar char="•"/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1pPr>
      <a:lvl2pPr marL="1165510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2pPr>
      <a:lvl3pPr marL="2330999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3pPr>
      <a:lvl4pPr marL="34964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4pPr>
      <a:lvl5pPr marL="4661998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5pPr>
      <a:lvl6pPr marL="58274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6pPr>
      <a:lvl7pPr marL="699299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7pPr>
      <a:lvl8pPr marL="81585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8pPr>
      <a:lvl9pPr marL="9324007" algn="l" defTabSz="2330999" rtl="0" eaLnBrk="1" latinLnBrk="0" hangingPunct="1">
        <a:defRPr sz="4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44">
          <p15:clr>
            <a:srgbClr val="FBAE40"/>
          </p15:clr>
        </p15:guide>
        <p15:guide id="3" pos="5616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8D28-1275-7A39-AC38-B3B087CB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7" y="2481642"/>
            <a:ext cx="7748599" cy="1397636"/>
          </a:xfrm>
        </p:spPr>
        <p:txBody>
          <a:bodyPr>
            <a:normAutofit fontScale="90000"/>
          </a:bodyPr>
          <a:lstStyle/>
          <a:p>
            <a:r>
              <a:rPr lang="en-US" sz="4250">
                <a:cs typeface="Helvetica"/>
              </a:rPr>
              <a:t>Characterizing electron-collecting </a:t>
            </a:r>
            <a:r>
              <a:rPr lang="en-US" sz="4250" err="1">
                <a:cs typeface="Helvetica"/>
              </a:rPr>
              <a:t>CdTe</a:t>
            </a:r>
            <a:r>
              <a:rPr lang="en-US" sz="4250">
                <a:cs typeface="Helvetica"/>
              </a:rPr>
              <a:t> for use in a 77 ns burst-rate imager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5D12E-9928-4C1E-5575-4A86C89B0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243840" tIns="0" rIns="243840" bIns="0" rtlCol="0" anchor="t">
            <a:noAutofit/>
          </a:bodyPr>
          <a:lstStyle/>
          <a:p>
            <a:r>
              <a:rPr lang="en-US">
                <a:cs typeface="Times"/>
              </a:rPr>
              <a:t>Lena Franklin</a:t>
            </a:r>
          </a:p>
          <a:p>
            <a:r>
              <a:rPr lang="en-US">
                <a:cs typeface="Times"/>
              </a:rPr>
              <a:t>September 21,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FA1BA-142F-C900-C457-57ACF053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blurry image of a light bulb&#10;&#10;Description automatically generated">
            <a:extLst>
              <a:ext uri="{FF2B5EF4-FFF2-40B4-BE49-F238E27FC236}">
                <a16:creationId xmlns:a16="http://schemas.microsoft.com/office/drawing/2014/main" id="{6A638AF7-C470-0E3E-C109-E90D851FCA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8" b="5402"/>
          <a:stretch/>
        </p:blipFill>
        <p:spPr>
          <a:xfrm>
            <a:off x="8901355" y="1422392"/>
            <a:ext cx="3114936" cy="3288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46075-2FB7-6E27-42D7-7F98A0901F33}"/>
              </a:ext>
            </a:extLst>
          </p:cNvPr>
          <p:cNvSpPr txBox="1"/>
          <p:nvPr/>
        </p:nvSpPr>
        <p:spPr>
          <a:xfrm>
            <a:off x="8901804" y="4705709"/>
            <a:ext cx="30233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Lightbulb filament radiograph with e- </a:t>
            </a:r>
            <a:r>
              <a:rPr lang="en-US" err="1">
                <a:latin typeface="Calibri"/>
                <a:cs typeface="Calibri"/>
              </a:rPr>
              <a:t>CdTe</a:t>
            </a:r>
            <a:r>
              <a:rPr lang="en-US">
                <a:latin typeface="Calibri"/>
                <a:cs typeface="Calibri"/>
              </a:rPr>
              <a:t> detector</a:t>
            </a:r>
          </a:p>
        </p:txBody>
      </p:sp>
    </p:spTree>
    <p:extLst>
      <p:ext uri="{BB962C8B-B14F-4D97-AF65-F5344CB8AC3E}">
        <p14:creationId xmlns:p14="http://schemas.microsoft.com/office/powerpoint/2010/main" val="15520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Carrier Mobilities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5F59390-237A-503F-E12D-1F49FD475DE9}"/>
              </a:ext>
            </a:extLst>
          </p:cNvPr>
          <p:cNvSpPr txBox="1"/>
          <p:nvPr/>
        </p:nvSpPr>
        <p:spPr>
          <a:xfrm>
            <a:off x="6348412" y="5892507"/>
            <a:ext cx="5397501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cs typeface="Calibri"/>
              </a:rPr>
              <a:t>Only holes contribute to the tail past ~35ns. Hole mobility around 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100 ± 15 cm</a:t>
            </a:r>
            <a:r>
              <a:rPr lang="en-US" b="1" baseline="3000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/(V⋅s)</a:t>
            </a:r>
            <a:r>
              <a:rPr lang="en-US">
                <a:latin typeface="Calibri"/>
                <a:cs typeface="Calibri"/>
              </a:rPr>
              <a:t> at 0 C. Other sources report </a:t>
            </a:r>
            <a:r>
              <a:rPr lang="en-US">
                <a:latin typeface="Calibri"/>
                <a:ea typeface="+mn-lt"/>
                <a:cs typeface="Calibri"/>
              </a:rPr>
              <a:t>80-110 cm</a:t>
            </a:r>
            <a:r>
              <a:rPr lang="en-US" baseline="30000">
                <a:latin typeface="Calibri"/>
                <a:ea typeface="+mn-lt"/>
                <a:cs typeface="Calibri"/>
              </a:rPr>
              <a:t>2</a:t>
            </a:r>
            <a:r>
              <a:rPr lang="en-US">
                <a:latin typeface="Calibri"/>
                <a:ea typeface="+mn-lt"/>
                <a:cs typeface="Calibri"/>
              </a:rPr>
              <a:t>/(V⋅s) for </a:t>
            </a:r>
            <a:r>
              <a:rPr lang="en-US" err="1">
                <a:latin typeface="Calibri"/>
                <a:ea typeface="+mn-lt"/>
                <a:cs typeface="Calibri"/>
              </a:rPr>
              <a:t>CdTe</a:t>
            </a:r>
            <a:r>
              <a:rPr lang="en-US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C2F2400-593F-0AE8-7B8A-53FE873D51ED}"/>
              </a:ext>
            </a:extLst>
          </p:cNvPr>
          <p:cNvSpPr txBox="1"/>
          <p:nvPr/>
        </p:nvSpPr>
        <p:spPr>
          <a:xfrm>
            <a:off x="382616" y="5900505"/>
            <a:ext cx="5603577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ea typeface="+mn-lt"/>
                <a:cs typeface="Calibri"/>
              </a:rPr>
              <a:t>Photons convert at the top of the sensor, signal is due to electrons. Electron mobility of </a:t>
            </a:r>
            <a:r>
              <a:rPr lang="en-US" b="1">
                <a:solidFill>
                  <a:srgbClr val="C00000"/>
                </a:solidFill>
                <a:latin typeface="Calibri"/>
                <a:ea typeface="+mn-lt"/>
                <a:cs typeface="Calibri"/>
              </a:rPr>
              <a:t>990 ± 100 cm</a:t>
            </a:r>
            <a:r>
              <a:rPr lang="en-US" b="1" baseline="30000">
                <a:solidFill>
                  <a:srgbClr val="C00000"/>
                </a:solidFill>
                <a:latin typeface="Calibri"/>
                <a:ea typeface="+mn-lt"/>
                <a:cs typeface="Calibri"/>
              </a:rPr>
              <a:t>2</a:t>
            </a:r>
            <a:r>
              <a:rPr lang="en-US" b="1">
                <a:solidFill>
                  <a:srgbClr val="C00000"/>
                </a:solidFill>
                <a:latin typeface="Calibri"/>
                <a:ea typeface="+mn-lt"/>
                <a:cs typeface="Calibri"/>
              </a:rPr>
              <a:t>/(V⋅s)</a:t>
            </a:r>
            <a:r>
              <a:rPr lang="en-US">
                <a:latin typeface="Calibri"/>
                <a:ea typeface="+mn-lt"/>
                <a:cs typeface="Calibri"/>
              </a:rPr>
              <a:t> at 0C. </a:t>
            </a:r>
          </a:p>
          <a:p>
            <a:r>
              <a:rPr lang="en-US">
                <a:latin typeface="Calibri"/>
                <a:ea typeface="+mn-lt"/>
                <a:cs typeface="Calibri"/>
              </a:rPr>
              <a:t>Other sources report 850-1100 cm</a:t>
            </a:r>
            <a:r>
              <a:rPr lang="en-US" baseline="30000">
                <a:latin typeface="Calibri"/>
                <a:ea typeface="+mn-lt"/>
                <a:cs typeface="Calibri"/>
              </a:rPr>
              <a:t>2</a:t>
            </a:r>
            <a:r>
              <a:rPr lang="en-US">
                <a:latin typeface="Calibri"/>
                <a:ea typeface="+mn-lt"/>
                <a:cs typeface="Calibri"/>
              </a:rPr>
              <a:t>/(V⋅s) for </a:t>
            </a:r>
            <a:r>
              <a:rPr lang="en-US" err="1">
                <a:latin typeface="Calibri"/>
                <a:ea typeface="+mn-lt"/>
                <a:cs typeface="Calibri"/>
              </a:rPr>
              <a:t>CdTe</a:t>
            </a:r>
            <a:r>
              <a:rPr lang="en-US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E054A45-80C7-9B6F-6C2A-78E7D5E38BFD}"/>
              </a:ext>
            </a:extLst>
          </p:cNvPr>
          <p:cNvSpPr txBox="1"/>
          <p:nvPr/>
        </p:nvSpPr>
        <p:spPr>
          <a:xfrm>
            <a:off x="5851433" y="850138"/>
            <a:ext cx="5865586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The measured electron and hole mobilities agree within uncertainties to expected values for </a:t>
            </a:r>
            <a:r>
              <a:rPr lang="en-US" b="1" err="1">
                <a:solidFill>
                  <a:srgbClr val="C00000"/>
                </a:solidFill>
                <a:latin typeface="Calibri"/>
                <a:cs typeface="Calibri"/>
              </a:rPr>
              <a:t>CdTe</a:t>
            </a:r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 (see [5]).</a:t>
            </a:r>
            <a:endParaRPr lang="en-US" b="1">
              <a:solidFill>
                <a:srgbClr val="C00000"/>
              </a:solidFill>
              <a:latin typeface="Calibri"/>
              <a:ea typeface="+mn-lt"/>
              <a:cs typeface="Calibri"/>
            </a:endParaRPr>
          </a:p>
        </p:txBody>
      </p:sp>
      <p:pic>
        <p:nvPicPr>
          <p:cNvPr id="10" name="Picture 9" descr="A graph of a graph with blue dots&#10;&#10;Description automatically generated">
            <a:extLst>
              <a:ext uri="{FF2B5EF4-FFF2-40B4-BE49-F238E27FC236}">
                <a16:creationId xmlns:a16="http://schemas.microsoft.com/office/drawing/2014/main" id="{972EBFB0-F063-9E6F-C37A-720194791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7" y="1814528"/>
            <a:ext cx="4827493" cy="4091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A79DD-1ACD-0D01-487A-359895B3D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9" y="1809118"/>
            <a:ext cx="5107641" cy="40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722" y="2010321"/>
            <a:ext cx="3865356" cy="1925859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5930" indent="-455930"/>
            <a:r>
              <a:rPr lang="en-US" sz="2650">
                <a:solidFill>
                  <a:srgbClr val="000000"/>
                </a:solidFill>
                <a:latin typeface="Calibri"/>
                <a:cs typeface="Calibri"/>
              </a:rPr>
              <a:t>X-ray testing at Cornell High Energy Synchrotron Source (CHESS) </a:t>
            </a:r>
          </a:p>
          <a:p>
            <a:pPr marL="455930" indent="-455930"/>
            <a:r>
              <a:rPr lang="en-US" sz="27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Primary energy ~29.2 keV, attenuated beam used to study higher energy behavior</a:t>
            </a:r>
          </a:p>
          <a:p>
            <a:pPr marL="455930" indent="-455930"/>
            <a:endParaRPr lang="en-US" sz="26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5" y="862536"/>
            <a:ext cx="5412467" cy="599536"/>
          </a:xfrm>
        </p:spPr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Single bunch x-ray testing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8A1292-10C1-6E57-ECC6-D23DD10A5876}"/>
              </a:ext>
            </a:extLst>
          </p:cNvPr>
          <p:cNvGrpSpPr/>
          <p:nvPr/>
        </p:nvGrpSpPr>
        <p:grpSpPr>
          <a:xfrm>
            <a:off x="4149746" y="3247691"/>
            <a:ext cx="4272641" cy="2539326"/>
            <a:chOff x="367190" y="2683856"/>
            <a:chExt cx="4272641" cy="2539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62BFAC8-66BE-FD75-84E7-77DCCE2F0CBC}"/>
                </a:ext>
              </a:extLst>
            </p:cNvPr>
            <p:cNvSpPr/>
            <p:nvPr/>
          </p:nvSpPr>
          <p:spPr>
            <a:xfrm>
              <a:off x="367190" y="2738285"/>
              <a:ext cx="1728106" cy="8924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Periodic signal – e.g. synchrotron ring clock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33D6FD-9B2B-694B-F6F6-A437E7A7864C}"/>
                </a:ext>
              </a:extLst>
            </p:cNvPr>
            <p:cNvSpPr/>
            <p:nvPr/>
          </p:nvSpPr>
          <p:spPr>
            <a:xfrm>
              <a:off x="2911725" y="4415164"/>
              <a:ext cx="1728106" cy="4082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KECK Pad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5860E7-F5A7-BFF2-7E3C-31149F475A6D}"/>
                </a:ext>
              </a:extLst>
            </p:cNvPr>
            <p:cNvSpPr/>
            <p:nvPr/>
          </p:nvSpPr>
          <p:spPr>
            <a:xfrm>
              <a:off x="367190" y="4013355"/>
              <a:ext cx="1728106" cy="8588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Delay generator for hardware triggering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02CE00-E24A-7BEE-33C9-D066E6711F66}"/>
                </a:ext>
              </a:extLst>
            </p:cNvPr>
            <p:cNvSpPr/>
            <p:nvPr/>
          </p:nvSpPr>
          <p:spPr>
            <a:xfrm>
              <a:off x="2911725" y="2683856"/>
              <a:ext cx="1728106" cy="421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Oscilloscope</a:t>
              </a: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94E93FAA-4C9C-2D5C-DA8D-2F8A4C859798}"/>
                </a:ext>
              </a:extLst>
            </p:cNvPr>
            <p:cNvSpPr/>
            <p:nvPr/>
          </p:nvSpPr>
          <p:spPr>
            <a:xfrm rot="10800000">
              <a:off x="3673724" y="3146500"/>
              <a:ext cx="170490" cy="126866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9E6661-9918-B4A0-24F4-2C7FA72691C5}"/>
                </a:ext>
              </a:extLst>
            </p:cNvPr>
            <p:cNvSpPr txBox="1"/>
            <p:nvPr/>
          </p:nvSpPr>
          <p:spPr>
            <a:xfrm>
              <a:off x="2376244" y="3312187"/>
              <a:ext cx="147773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Frame timing information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160C8CE8-9CD8-D290-505C-8E03151B0E85}"/>
                </a:ext>
              </a:extLst>
            </p:cNvPr>
            <p:cNvSpPr/>
            <p:nvPr/>
          </p:nvSpPr>
          <p:spPr>
            <a:xfrm rot="16200000">
              <a:off x="2415063" y="4177039"/>
              <a:ext cx="204108" cy="78921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5BFFA0-0668-6310-B1BA-347A6474FA7F}"/>
                </a:ext>
              </a:extLst>
            </p:cNvPr>
            <p:cNvSpPr txBox="1"/>
            <p:nvPr/>
          </p:nvSpPr>
          <p:spPr>
            <a:xfrm>
              <a:off x="2140120" y="4576851"/>
              <a:ext cx="116477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HW trigger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E20FDAF9-FD43-B54C-B56D-AF0DE65E5217}"/>
                </a:ext>
              </a:extLst>
            </p:cNvPr>
            <p:cNvSpPr/>
            <p:nvPr/>
          </p:nvSpPr>
          <p:spPr>
            <a:xfrm rot="16200000">
              <a:off x="2430422" y="2485835"/>
              <a:ext cx="149679" cy="84364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644CDE38-64E4-039E-7EF8-9CAF4FD47974}"/>
                </a:ext>
              </a:extLst>
            </p:cNvPr>
            <p:cNvSpPr/>
            <p:nvPr/>
          </p:nvSpPr>
          <p:spPr>
            <a:xfrm>
              <a:off x="1128938" y="3659250"/>
              <a:ext cx="136072" cy="32657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473CA80-6A1B-B99D-504B-4817BA830BDA}"/>
              </a:ext>
            </a:extLst>
          </p:cNvPr>
          <p:cNvGrpSpPr/>
          <p:nvPr/>
        </p:nvGrpSpPr>
        <p:grpSpPr>
          <a:xfrm>
            <a:off x="8747602" y="2555220"/>
            <a:ext cx="2952575" cy="4018582"/>
            <a:chOff x="9114163" y="1903956"/>
            <a:chExt cx="2952575" cy="4018582"/>
          </a:xfrm>
        </p:grpSpPr>
        <p:pic>
          <p:nvPicPr>
            <p:cNvPr id="19" name="Picture 1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0F403762-9F57-C0D2-9DBA-B95FFD2F5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-410" b="35366"/>
            <a:stretch/>
          </p:blipFill>
          <p:spPr>
            <a:xfrm>
              <a:off x="9114163" y="1903956"/>
              <a:ext cx="2564911" cy="332074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63171-9110-15A4-AA0E-B635D38E3AF7}"/>
                </a:ext>
              </a:extLst>
            </p:cNvPr>
            <p:cNvSpPr txBox="1"/>
            <p:nvPr/>
          </p:nvSpPr>
          <p:spPr>
            <a:xfrm>
              <a:off x="9311013" y="5229617"/>
              <a:ext cx="243213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Bunch spacing ~280 ns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215F1B-0685-496F-81A7-1F24649D9E5E}"/>
                </a:ext>
              </a:extLst>
            </p:cNvPr>
            <p:cNvSpPr txBox="1"/>
            <p:nvPr/>
          </p:nvSpPr>
          <p:spPr>
            <a:xfrm>
              <a:off x="9311013" y="5553206"/>
              <a:ext cx="275572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Bunch length ~83 </a:t>
              </a:r>
              <a:r>
                <a:rPr lang="en-US" err="1">
                  <a:latin typeface="Calibri"/>
                  <a:cs typeface="Calibri"/>
                </a:rPr>
                <a:t>ps</a:t>
              </a:r>
            </a:p>
          </p:txBody>
        </p:sp>
      </p:grpSp>
      <p:pic>
        <p:nvPicPr>
          <p:cNvPr id="1026" name="Picture 2" descr="Cornell High Energy Synchrotron Source (CHESS) – Lightsources.org">
            <a:extLst>
              <a:ext uri="{FF2B5EF4-FFF2-40B4-BE49-F238E27FC236}">
                <a16:creationId xmlns:a16="http://schemas.microsoft.com/office/drawing/2014/main" id="{CFB87EF3-B4A7-853E-90AF-B45A195BF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76" y="465122"/>
            <a:ext cx="5396752" cy="202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6458676" cy="384651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5930" indent="-455930"/>
            <a:r>
              <a:rPr lang="en-US" sz="2650">
                <a:solidFill>
                  <a:srgbClr val="000000"/>
                </a:solidFill>
                <a:latin typeface="Calibri"/>
                <a:cs typeface="Calibri"/>
              </a:rPr>
              <a:t>Scattered beam isolates 29.2 keV</a:t>
            </a:r>
          </a:p>
          <a:p>
            <a:pPr marL="455930" indent="-455930"/>
            <a:r>
              <a:rPr lang="en-US" sz="2650">
                <a:solidFill>
                  <a:srgbClr val="000000"/>
                </a:solidFill>
                <a:latin typeface="Calibri"/>
                <a:cs typeface="Calibri"/>
              </a:rPr>
              <a:t>e- </a:t>
            </a:r>
            <a:r>
              <a:rPr lang="en-US" sz="265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2650">
                <a:solidFill>
                  <a:srgbClr val="000000"/>
                </a:solidFill>
                <a:latin typeface="Calibri"/>
                <a:cs typeface="Calibri"/>
              </a:rPr>
              <a:t> requires &lt;35 ns for 90% charge collection at 29.2 keV, –400V bias</a:t>
            </a:r>
            <a:endParaRPr lang="en-US" sz="2650">
              <a:solidFill>
                <a:srgbClr val="000000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 marL="455930" indent="-455930"/>
            <a:r>
              <a:rPr lang="en-US" sz="26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X-ray fluorescence slows charge collection</a:t>
            </a:r>
          </a:p>
          <a:p>
            <a:pPr marL="989965" lvl="1" indent="-380365"/>
            <a:r>
              <a:rPr lang="en-US" sz="215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Cd K-α edge at 26.7 keV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29.2 keV Testing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1769F-D3CE-A984-E4B4-C3AC2ABB0F80}"/>
              </a:ext>
            </a:extLst>
          </p:cNvPr>
          <p:cNvSpPr txBox="1"/>
          <p:nvPr/>
        </p:nvSpPr>
        <p:spPr>
          <a:xfrm>
            <a:off x="8538882" y="6488205"/>
            <a:ext cx="2050676" cy="2241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ABBE2A-429B-FF4E-ABC3-CCDD6050E6D6}"/>
              </a:ext>
            </a:extLst>
          </p:cNvPr>
          <p:cNvGrpSpPr/>
          <p:nvPr/>
        </p:nvGrpSpPr>
        <p:grpSpPr>
          <a:xfrm>
            <a:off x="822510" y="4413536"/>
            <a:ext cx="4567517" cy="1490382"/>
            <a:chOff x="1840005" y="4450976"/>
            <a:chExt cx="4567517" cy="149038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8816161-B91F-40ED-1A23-7D0C026B8B0E}"/>
                </a:ext>
              </a:extLst>
            </p:cNvPr>
            <p:cNvCxnSpPr/>
            <p:nvPr/>
          </p:nvCxnSpPr>
          <p:spPr>
            <a:xfrm flipV="1">
              <a:off x="1840006" y="5925670"/>
              <a:ext cx="4567516" cy="15688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E9247C-6220-B92F-5429-858F490818F1}"/>
                </a:ext>
              </a:extLst>
            </p:cNvPr>
            <p:cNvCxnSpPr>
              <a:cxnSpLocks/>
            </p:cNvCxnSpPr>
            <p:nvPr/>
          </p:nvCxnSpPr>
          <p:spPr>
            <a:xfrm>
              <a:off x="1840005" y="4450976"/>
              <a:ext cx="4567516" cy="1793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6F83B3A0-BF0C-3FEE-6500-A149EDDBE216}"/>
              </a:ext>
            </a:extLst>
          </p:cNvPr>
          <p:cNvSpPr/>
          <p:nvPr/>
        </p:nvSpPr>
        <p:spPr>
          <a:xfrm>
            <a:off x="1600199" y="4570739"/>
            <a:ext cx="119742" cy="1306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7FFAD5-66DB-2B00-7A59-D575ED61141D}"/>
              </a:ext>
            </a:extLst>
          </p:cNvPr>
          <p:cNvCxnSpPr>
            <a:cxnSpLocks/>
          </p:cNvCxnSpPr>
          <p:nvPr/>
        </p:nvCxnSpPr>
        <p:spPr>
          <a:xfrm flipH="1">
            <a:off x="1668235" y="4693202"/>
            <a:ext cx="1" cy="32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D8AE58-A538-83B2-D438-9AB5D34A0C6F}"/>
              </a:ext>
            </a:extLst>
          </p:cNvPr>
          <p:cNvCxnSpPr>
            <a:cxnSpLocks/>
          </p:cNvCxnSpPr>
          <p:nvPr/>
        </p:nvCxnSpPr>
        <p:spPr>
          <a:xfrm flipH="1">
            <a:off x="1284513" y="4644685"/>
            <a:ext cx="315686" cy="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6C6FF0-FA32-FB42-0DFF-455A32758995}"/>
              </a:ext>
            </a:extLst>
          </p:cNvPr>
          <p:cNvCxnSpPr>
            <a:cxnSpLocks/>
          </p:cNvCxnSpPr>
          <p:nvPr/>
        </p:nvCxnSpPr>
        <p:spPr>
          <a:xfrm>
            <a:off x="1719942" y="4658300"/>
            <a:ext cx="3156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BDB3EE-255C-C3AB-B22D-6DABB10CF5E4}"/>
              </a:ext>
            </a:extLst>
          </p:cNvPr>
          <p:cNvCxnSpPr>
            <a:cxnSpLocks/>
          </p:cNvCxnSpPr>
          <p:nvPr/>
        </p:nvCxnSpPr>
        <p:spPr>
          <a:xfrm flipV="1">
            <a:off x="1668235" y="4258864"/>
            <a:ext cx="0" cy="309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28BF91-20EA-F456-3814-B1694750F0D2}"/>
              </a:ext>
            </a:extLst>
          </p:cNvPr>
          <p:cNvCxnSpPr>
            <a:cxnSpLocks/>
          </p:cNvCxnSpPr>
          <p:nvPr/>
        </p:nvCxnSpPr>
        <p:spPr>
          <a:xfrm flipV="1">
            <a:off x="1722336" y="4413439"/>
            <a:ext cx="220600" cy="1788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E8A45C-29F7-5CA4-1792-FD32D4DF8BB4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702405" y="4682237"/>
            <a:ext cx="195187" cy="244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11A0F98-EE74-E0C0-E7B6-63375CF22893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1422548" y="4682237"/>
            <a:ext cx="195187" cy="2440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0195A8-3660-9B3B-4D2C-78D9D84B52FE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1372048" y="4377621"/>
            <a:ext cx="245687" cy="212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2EAFB7-805C-C03B-D883-0262F24F2533}"/>
              </a:ext>
            </a:extLst>
          </p:cNvPr>
          <p:cNvSpPr txBox="1"/>
          <p:nvPr/>
        </p:nvSpPr>
        <p:spPr>
          <a:xfrm>
            <a:off x="2411902" y="4859353"/>
            <a:ext cx="3129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 keV photons convert at 1/e = 72 um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223D1B-1FCE-733D-789B-E93C4C0A4963}"/>
              </a:ext>
            </a:extLst>
          </p:cNvPr>
          <p:cNvSpPr txBox="1"/>
          <p:nvPr/>
        </p:nvSpPr>
        <p:spPr>
          <a:xfrm>
            <a:off x="2342812" y="5295313"/>
            <a:ext cx="333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keV fluorescent photons create holes deeper in the detector, 1/e = 120 um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E0C61A1-89F7-7F58-8ACC-109F929C677B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1668235" y="4840640"/>
            <a:ext cx="674577" cy="71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782FD8-D0D1-2664-CDFB-6F309A5D53E5}"/>
              </a:ext>
            </a:extLst>
          </p:cNvPr>
          <p:cNvCxnSpPr>
            <a:cxnSpLocks/>
            <a:stCxn id="50" idx="1"/>
            <a:endCxn id="26" idx="6"/>
          </p:cNvCxnSpPr>
          <p:nvPr/>
        </p:nvCxnSpPr>
        <p:spPr>
          <a:xfrm flipH="1" flipV="1">
            <a:off x="1719941" y="4636053"/>
            <a:ext cx="691961" cy="377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FA98A6-3AE2-3F08-C790-3C3DE48DBD66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6419850" y="1409700"/>
            <a:ext cx="1924050" cy="28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A82A457-7DB2-1F0C-A7E9-FCB3BAB2E317}"/>
              </a:ext>
            </a:extLst>
          </p:cNvPr>
          <p:cNvSpPr txBox="1"/>
          <p:nvPr/>
        </p:nvSpPr>
        <p:spPr>
          <a:xfrm>
            <a:off x="6515100" y="1066800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Beam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DB4E44-89DD-672C-C101-33DFB83E5C13}"/>
              </a:ext>
            </a:extLst>
          </p:cNvPr>
          <p:cNvSpPr/>
          <p:nvPr/>
        </p:nvSpPr>
        <p:spPr>
          <a:xfrm>
            <a:off x="8343900" y="1104945"/>
            <a:ext cx="45719" cy="609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F31EBBE-BA19-A730-D0E3-793E8F41C496}"/>
              </a:ext>
            </a:extLst>
          </p:cNvPr>
          <p:cNvSpPr txBox="1"/>
          <p:nvPr/>
        </p:nvSpPr>
        <p:spPr>
          <a:xfrm>
            <a:off x="7815489" y="1677411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Aluminum Scatterer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7E39F4E-B357-D1EA-D7B9-30F7D4DE9004}"/>
              </a:ext>
            </a:extLst>
          </p:cNvPr>
          <p:cNvSpPr/>
          <p:nvPr/>
        </p:nvSpPr>
        <p:spPr>
          <a:xfrm>
            <a:off x="9583270" y="573845"/>
            <a:ext cx="45719" cy="609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E7FE754-4BCA-8301-0350-65C68CFCB325}"/>
              </a:ext>
            </a:extLst>
          </p:cNvPr>
          <p:cNvSpPr txBox="1"/>
          <p:nvPr/>
        </p:nvSpPr>
        <p:spPr>
          <a:xfrm>
            <a:off x="9564220" y="756189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AAF3889-D6D7-058F-3599-70D82F439DE9}"/>
              </a:ext>
            </a:extLst>
          </p:cNvPr>
          <p:cNvCxnSpPr/>
          <p:nvPr/>
        </p:nvCxnSpPr>
        <p:spPr>
          <a:xfrm flipV="1">
            <a:off x="8484869" y="1074890"/>
            <a:ext cx="909257" cy="24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CA2575-5C88-0A9C-A36F-7CD1E6142558}"/>
              </a:ext>
            </a:extLst>
          </p:cNvPr>
          <p:cNvCxnSpPr/>
          <p:nvPr/>
        </p:nvCxnSpPr>
        <p:spPr>
          <a:xfrm flipV="1">
            <a:off x="8484869" y="936430"/>
            <a:ext cx="909257" cy="24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6689E35-0E1E-6AC9-79C3-9DD6224D097F}"/>
              </a:ext>
            </a:extLst>
          </p:cNvPr>
          <p:cNvCxnSpPr/>
          <p:nvPr/>
        </p:nvCxnSpPr>
        <p:spPr>
          <a:xfrm flipV="1">
            <a:off x="8500046" y="784417"/>
            <a:ext cx="909257" cy="24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F16E98D-D2C4-175D-FDAA-D6FE47F5710D}"/>
              </a:ext>
            </a:extLst>
          </p:cNvPr>
          <p:cNvSpPr txBox="1"/>
          <p:nvPr/>
        </p:nvSpPr>
        <p:spPr>
          <a:xfrm>
            <a:off x="8343900" y="3088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Scattered Photons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935461E-B9E7-4E65-5BD2-C3FED96F1B35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8389619" y="1409700"/>
            <a:ext cx="1892845" cy="26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aph of a number of data&#10;&#10;Description automatically generated">
            <a:extLst>
              <a:ext uri="{FF2B5EF4-FFF2-40B4-BE49-F238E27FC236}">
                <a16:creationId xmlns:a16="http://schemas.microsoft.com/office/drawing/2014/main" id="{7F7CBF80-6C1F-69E5-8A8A-AC860236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415" y="2390588"/>
            <a:ext cx="4824483" cy="40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line graph&#10;&#10;Description automatically generated">
            <a:extLst>
              <a:ext uri="{FF2B5EF4-FFF2-40B4-BE49-F238E27FC236}">
                <a16:creationId xmlns:a16="http://schemas.microsoft.com/office/drawing/2014/main" id="{FDD84431-68B5-9505-EEA4-A2CEA286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66" y="1954666"/>
            <a:ext cx="4983707" cy="41428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AEA0FD-0A7A-69FD-AA4E-01161C5A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1F239-D36D-D246-4E3B-2084E4BC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4564923" cy="38465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29.2 keV attenuated out of main beam, higher harmonics are used to study higher energy behavior</a:t>
            </a:r>
          </a:p>
          <a:p>
            <a:pPr marL="456565" indent="-456565"/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83% of signal occurs in 35 ns, 90%+ should be possible at 40 keV </a:t>
            </a:r>
          </a:p>
          <a:p>
            <a:pPr marL="0" indent="0">
              <a:buNone/>
            </a:pPr>
            <a:endParaRPr lang="en-US" sz="3200">
              <a:solidFill>
                <a:srgbClr val="000000"/>
              </a:solidFill>
              <a:cs typeface="Calibri"/>
            </a:endParaRPr>
          </a:p>
          <a:p>
            <a:pPr marL="456565" indent="-456565"/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41E659-DC01-E6D2-6874-C1A95197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Higher Energy Testing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3D809-FFB6-7898-0EF3-41CBCAB67B33}"/>
              </a:ext>
            </a:extLst>
          </p:cNvPr>
          <p:cNvSpPr txBox="1"/>
          <p:nvPr/>
        </p:nvSpPr>
        <p:spPr>
          <a:xfrm>
            <a:off x="5781676" y="371242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Beam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D6058-72E8-8EA0-ACE6-2F6232AF9BDA}"/>
              </a:ext>
            </a:extLst>
          </p:cNvPr>
          <p:cNvSpPr/>
          <p:nvPr/>
        </p:nvSpPr>
        <p:spPr>
          <a:xfrm>
            <a:off x="8744754" y="417414"/>
            <a:ext cx="45719" cy="609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D5F6F-B322-B9FD-96D2-D4A4D9607CA3}"/>
              </a:ext>
            </a:extLst>
          </p:cNvPr>
          <p:cNvSpPr/>
          <p:nvPr/>
        </p:nvSpPr>
        <p:spPr>
          <a:xfrm>
            <a:off x="10440520" y="396687"/>
            <a:ext cx="45719" cy="6095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8D0BFA-7D3D-F1B6-717E-4EF3DD9C647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917926" y="722169"/>
            <a:ext cx="2826828" cy="5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796E05-7C07-60BB-3027-AFAD639261DC}"/>
              </a:ext>
            </a:extLst>
          </p:cNvPr>
          <p:cNvSpPr txBox="1"/>
          <p:nvPr/>
        </p:nvSpPr>
        <p:spPr>
          <a:xfrm>
            <a:off x="5781676" y="733317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29.2 +</a:t>
            </a:r>
          </a:p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Harmonics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00CC-B733-C1CB-D4FD-7C63B1DAA663}"/>
              </a:ext>
            </a:extLst>
          </p:cNvPr>
          <p:cNvSpPr txBox="1"/>
          <p:nvPr/>
        </p:nvSpPr>
        <p:spPr>
          <a:xfrm>
            <a:off x="7509318" y="1004170"/>
            <a:ext cx="20602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Calibri"/>
                <a:ea typeface="Calibri" panose="020F0502020204030204" pitchFamily="34" charset="0"/>
                <a:cs typeface="Calibri"/>
              </a:rPr>
              <a:t>5 mm steel</a:t>
            </a:r>
          </a:p>
          <a:p>
            <a:r>
              <a:rPr lang="en-US" sz="1400">
                <a:latin typeface="Calibri"/>
                <a:ea typeface="Calibri" panose="020F0502020204030204" pitchFamily="34" charset="0"/>
                <a:cs typeface="Calibri"/>
              </a:rPr>
              <a:t>29.2 keV trans. ~10</a:t>
            </a:r>
            <a:r>
              <a:rPr lang="en-US" sz="1400" baseline="30000">
                <a:latin typeface="Calibri"/>
                <a:ea typeface="Calibri" panose="020F0502020204030204" pitchFamily="34" charset="0"/>
                <a:cs typeface="Calibri"/>
              </a:rPr>
              <a:t>-16</a:t>
            </a:r>
            <a:r>
              <a:rPr lang="en-US" sz="140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CFA361-05B1-36C2-6581-F6161F0DB288}"/>
              </a:ext>
            </a:extLst>
          </p:cNvPr>
          <p:cNvCxnSpPr>
            <a:cxnSpLocks/>
          </p:cNvCxnSpPr>
          <p:nvPr/>
        </p:nvCxnSpPr>
        <p:spPr>
          <a:xfrm>
            <a:off x="8798408" y="722956"/>
            <a:ext cx="1596393" cy="103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43ACB5-6924-BE6C-DAF8-6A18C4D1A9E7}"/>
              </a:ext>
            </a:extLst>
          </p:cNvPr>
          <p:cNvSpPr txBox="1"/>
          <p:nvPr/>
        </p:nvSpPr>
        <p:spPr>
          <a:xfrm>
            <a:off x="8902069" y="204916"/>
            <a:ext cx="192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Attenuated beam, mostly harmonics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6FADB-B721-9783-38C7-A649F73A4929}"/>
              </a:ext>
            </a:extLst>
          </p:cNvPr>
          <p:cNvSpPr txBox="1"/>
          <p:nvPr/>
        </p:nvSpPr>
        <p:spPr>
          <a:xfrm>
            <a:off x="10091471" y="963935"/>
            <a:ext cx="192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4424B-4087-E884-FED9-230DD6B64BB7}"/>
              </a:ext>
            </a:extLst>
          </p:cNvPr>
          <p:cNvSpPr txBox="1"/>
          <p:nvPr/>
        </p:nvSpPr>
        <p:spPr>
          <a:xfrm>
            <a:off x="8939284" y="2285999"/>
            <a:ext cx="21950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Approximately</a:t>
            </a:r>
          </a:p>
          <a:p>
            <a:r>
              <a:rPr lang="en-US">
                <a:latin typeface="Calibri"/>
                <a:cs typeface="Calibri"/>
              </a:rPr>
              <a:t>67% N=2</a:t>
            </a:r>
            <a:r>
              <a:rPr lang="en-US">
                <a:ea typeface="+mn-lt"/>
                <a:cs typeface="+mn-lt"/>
              </a:rPr>
              <a:t>→</a:t>
            </a:r>
            <a:r>
              <a:rPr lang="en-US">
                <a:latin typeface="Calibri"/>
                <a:cs typeface="Calibri"/>
              </a:rPr>
              <a:t>58.4 keV</a:t>
            </a:r>
          </a:p>
          <a:p>
            <a:r>
              <a:rPr lang="en-US">
                <a:latin typeface="Calibri"/>
                <a:cs typeface="Calibri"/>
              </a:rPr>
              <a:t>20% N=3</a:t>
            </a:r>
            <a:r>
              <a:rPr lang="en-US">
                <a:latin typeface="Times"/>
                <a:cs typeface="Times"/>
              </a:rPr>
              <a:t>→</a:t>
            </a:r>
            <a:r>
              <a:rPr lang="en-US">
                <a:latin typeface="Calibri"/>
                <a:cs typeface="Calibri"/>
              </a:rPr>
              <a:t>87.6 keV</a:t>
            </a:r>
          </a:p>
          <a:p>
            <a:r>
              <a:rPr lang="en-US">
                <a:latin typeface="Calibri"/>
                <a:cs typeface="Calibri"/>
              </a:rPr>
              <a:t>13% N=4</a:t>
            </a:r>
            <a:r>
              <a:rPr lang="en-US">
                <a:latin typeface="Times"/>
                <a:cs typeface="Times"/>
              </a:rPr>
              <a:t>→</a:t>
            </a:r>
            <a:r>
              <a:rPr lang="en-US">
                <a:latin typeface="Calibri"/>
                <a:cs typeface="Calibri"/>
              </a:rPr>
              <a:t>116.8 keV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89817C-E997-44B6-E454-D3A35E8C54BF}"/>
              </a:ext>
            </a:extLst>
          </p:cNvPr>
          <p:cNvSpPr txBox="1"/>
          <p:nvPr/>
        </p:nvSpPr>
        <p:spPr>
          <a:xfrm>
            <a:off x="6812507" y="6380328"/>
            <a:ext cx="46857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Beam composition estimated from scattered photons</a:t>
            </a:r>
          </a:p>
        </p:txBody>
      </p:sp>
    </p:spTree>
    <p:extLst>
      <p:ext uri="{BB962C8B-B14F-4D97-AF65-F5344CB8AC3E}">
        <p14:creationId xmlns:p14="http://schemas.microsoft.com/office/powerpoint/2010/main" val="17042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3735918" cy="384651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5930" indent="-455930"/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Dosing leads to decreased sensitivity and uniformity</a:t>
            </a:r>
            <a:endParaRPr lang="en-US" sz="2150">
              <a:solidFill>
                <a:srgbClr val="000000"/>
              </a:solidFill>
              <a:latin typeface="Calibri"/>
              <a:cs typeface="Calibri"/>
            </a:endParaRPr>
          </a:p>
          <a:p>
            <a:pPr marL="455930" indent="-455930"/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X-ray source: Al filtered Ag x-ray tube</a:t>
            </a:r>
          </a:p>
          <a:p>
            <a:pPr marL="455930" indent="-455930"/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Results similar to h+ </a:t>
            </a:r>
            <a:r>
              <a:rPr lang="en-US" sz="215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CdTe</a:t>
            </a:r>
            <a:r>
              <a:rPr lang="en-US" sz="21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(see [6]), polarization is slowed by</a:t>
            </a:r>
          </a:p>
          <a:p>
            <a:pPr marL="989330" lvl="1" indent="-380365"/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Lower temperatures</a:t>
            </a:r>
          </a:p>
          <a:p>
            <a:pPr marL="989330" lvl="1" indent="-380365"/>
            <a:r>
              <a:rPr lang="en-US" sz="165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Higher bias voltages</a:t>
            </a:r>
          </a:p>
          <a:p>
            <a:pPr marL="455930" indent="-455930"/>
            <a:endParaRPr lang="en-US" sz="2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Sensor Polarization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93686" y="6437995"/>
            <a:ext cx="2844800" cy="365125"/>
          </a:xfrm>
        </p:spPr>
        <p:txBody>
          <a:bodyPr/>
          <a:lstStyle/>
          <a:p>
            <a:fld id="{6315554C-9387-4378-80C2-5F7076CAC952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BB7E5C-D082-FE9C-28E7-2B5E37782962}"/>
              </a:ext>
            </a:extLst>
          </p:cNvPr>
          <p:cNvGrpSpPr/>
          <p:nvPr/>
        </p:nvGrpSpPr>
        <p:grpSpPr>
          <a:xfrm>
            <a:off x="4119824" y="2757250"/>
            <a:ext cx="8070324" cy="3978883"/>
            <a:chOff x="4187059" y="1905603"/>
            <a:chExt cx="8070324" cy="39788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B10FE0-694C-D74A-0B19-D759FEC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8838" y="2340440"/>
              <a:ext cx="3961127" cy="32916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E4584-AF76-7742-33D2-C45CB27F153C}"/>
                </a:ext>
              </a:extLst>
            </p:cNvPr>
            <p:cNvSpPr txBox="1"/>
            <p:nvPr/>
          </p:nvSpPr>
          <p:spPr>
            <a:xfrm rot="16200000">
              <a:off x="6801017" y="3442782"/>
              <a:ext cx="2976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/>
                  <a:cs typeface="Calibri"/>
                </a:rPr>
                <a:t>Normalized Average Signal 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2C1A22-929D-2730-7CDA-4D13F5EE706D}"/>
                </a:ext>
              </a:extLst>
            </p:cNvPr>
            <p:cNvSpPr txBox="1"/>
            <p:nvPr/>
          </p:nvSpPr>
          <p:spPr>
            <a:xfrm rot="16200000">
              <a:off x="2852830" y="3266578"/>
              <a:ext cx="29762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/>
                  <a:cs typeface="Calibri"/>
                </a:rPr>
                <a:t>Normalized Average Signal</a:t>
              </a:r>
            </a:p>
          </p:txBody>
        </p:sp>
        <p:pic>
          <p:nvPicPr>
            <p:cNvPr id="5" name="Picture 4" descr="A graph of a number of objects&#10;&#10;Description automatically generated">
              <a:extLst>
                <a:ext uri="{FF2B5EF4-FFF2-40B4-BE49-F238E27FC236}">
                  <a16:creationId xmlns:a16="http://schemas.microsoft.com/office/drawing/2014/main" id="{C697343A-5B6D-AAED-65D8-820253FBB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232" t="9163" r="5568" b="116"/>
            <a:stretch/>
          </p:blipFill>
          <p:spPr>
            <a:xfrm>
              <a:off x="4408649" y="2415426"/>
              <a:ext cx="3729557" cy="322747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C5B95F-2E86-1874-A1C8-C5E382E005CE}"/>
                </a:ext>
              </a:extLst>
            </p:cNvPr>
            <p:cNvSpPr txBox="1"/>
            <p:nvPr/>
          </p:nvSpPr>
          <p:spPr>
            <a:xfrm>
              <a:off x="4458116" y="1905603"/>
              <a:ext cx="38577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Polarization and Temperature at –200 V</a:t>
              </a: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DD6960-13F2-3ABD-AF96-BC22EF36CA20}"/>
                </a:ext>
              </a:extLst>
            </p:cNvPr>
            <p:cNvSpPr txBox="1"/>
            <p:nvPr/>
          </p:nvSpPr>
          <p:spPr>
            <a:xfrm>
              <a:off x="8593597" y="1935380"/>
              <a:ext cx="36637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Polarization and Bias at 0 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1BCD6F-1AFF-C887-9954-2097986A4F17}"/>
                </a:ext>
              </a:extLst>
            </p:cNvPr>
            <p:cNvSpPr txBox="1"/>
            <p:nvPr/>
          </p:nvSpPr>
          <p:spPr>
            <a:xfrm>
              <a:off x="6090249" y="5515154"/>
              <a:ext cx="45835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/>
                  <a:cs typeface="Calibri"/>
                </a:rPr>
                <a:t>~1.3x10</a:t>
              </a:r>
              <a:r>
                <a:rPr lang="en-US" baseline="30000">
                  <a:latin typeface="Calibri"/>
                  <a:cs typeface="Calibri"/>
                </a:rPr>
                <a:t>11 </a:t>
              </a:r>
              <a:r>
                <a:rPr lang="en-US">
                  <a:latin typeface="Calibri"/>
                  <a:cs typeface="Calibri"/>
                </a:rPr>
                <a:t>photons/mm</a:t>
              </a:r>
              <a:r>
                <a:rPr lang="en-US" baseline="30000">
                  <a:latin typeface="Calibri"/>
                  <a:cs typeface="Calibri"/>
                </a:rPr>
                <a:t>2</a:t>
              </a:r>
              <a:r>
                <a:rPr lang="en-US">
                  <a:latin typeface="Calibri"/>
                  <a:cs typeface="Calibri"/>
                </a:rPr>
                <a:t> dose in 1.5 hours</a:t>
              </a:r>
              <a:endParaRPr lang="en-US" sz="1200">
                <a:latin typeface="Calibri"/>
                <a:cs typeface="Calibri"/>
              </a:endParaRPr>
            </a:p>
          </p:txBody>
        </p:sp>
      </p:grpSp>
      <p:pic>
        <p:nvPicPr>
          <p:cNvPr id="8" name="Picture 7" descr="A diagram of a camera lens&#10;&#10;Description automatically generated">
            <a:extLst>
              <a:ext uri="{FF2B5EF4-FFF2-40B4-BE49-F238E27FC236}">
                <a16:creationId xmlns:a16="http://schemas.microsoft.com/office/drawing/2014/main" id="{8F0A8AB3-B894-EB60-4456-D5ECD4D9B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972" y="441731"/>
            <a:ext cx="4049485" cy="23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graph&#10;&#10;Description automatically generated">
            <a:extLst>
              <a:ext uri="{FF2B5EF4-FFF2-40B4-BE49-F238E27FC236}">
                <a16:creationId xmlns:a16="http://schemas.microsoft.com/office/drawing/2014/main" id="{5974F383-F8A9-1176-2BF1-BC42AB0862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882" r="524" b="-320"/>
          <a:stretch/>
        </p:blipFill>
        <p:spPr>
          <a:xfrm>
            <a:off x="8731047" y="3591910"/>
            <a:ext cx="3230157" cy="2747182"/>
          </a:xfrm>
          <a:prstGeom prst="rect">
            <a:avLst/>
          </a:prstGeom>
        </p:spPr>
      </p:pic>
      <p:pic>
        <p:nvPicPr>
          <p:cNvPr id="9" name="Picture 8" descr="A close-up of a graph&#10;&#10;Description automatically generated">
            <a:extLst>
              <a:ext uri="{FF2B5EF4-FFF2-40B4-BE49-F238E27FC236}">
                <a16:creationId xmlns:a16="http://schemas.microsoft.com/office/drawing/2014/main" id="{1E639039-5B34-076E-880C-FF8B8A210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" r="524" b="49942"/>
          <a:stretch/>
        </p:blipFill>
        <p:spPr>
          <a:xfrm>
            <a:off x="4973600" y="3660754"/>
            <a:ext cx="3322122" cy="27397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281F1-6689-41A7-4F0E-7DD8D6F23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609" y="2163793"/>
            <a:ext cx="4929477" cy="35877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h+ </a:t>
            </a:r>
            <a:r>
              <a:rPr lang="en-US" sz="280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 exhibited a network of lines after polarization</a:t>
            </a:r>
            <a:endParaRPr lang="en-US" sz="2800"/>
          </a:p>
          <a:p>
            <a:pPr marL="456565" indent="-456565"/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e- </a:t>
            </a:r>
            <a:r>
              <a:rPr lang="en-US" sz="280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 exhibits a line network and prominent bright spots with large signal amplitude</a:t>
            </a:r>
            <a:endParaRPr lang="en-US" sz="2800">
              <a:solidFill>
                <a:srgbClr val="000000"/>
              </a:solidFill>
            </a:endParaRPr>
          </a:p>
          <a:p>
            <a:pPr marL="989965" lvl="1" indent="-380365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More work needed to understand this </a:t>
            </a:r>
            <a:endParaRPr lang="en-US" sz="2000">
              <a:solidFill>
                <a:srgbClr val="000000"/>
              </a:solidFill>
            </a:endParaRPr>
          </a:p>
          <a:p>
            <a:pPr marL="989965" lvl="1" indent="-380365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h+ and e- from different batches, different Schottky barriers, taken at different times </a:t>
            </a:r>
            <a:endParaRPr lang="en-US" sz="20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A5A2F9-395D-A44D-2310-043AF721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0"/>
            <a:ext cx="4870359" cy="685800"/>
          </a:xfrm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  <a:cs typeface="Helvetica"/>
              </a:rPr>
              <a:t>Polarization Flood Images (Preliminary Result)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5" name="Picture 4" descr="A comparison of a flat field map&#10;&#10;Description automatically generated">
            <a:extLst>
              <a:ext uri="{FF2B5EF4-FFF2-40B4-BE49-F238E27FC236}">
                <a16:creationId xmlns:a16="http://schemas.microsoft.com/office/drawing/2014/main" id="{F3CD1D66-33EA-ABBC-AEBC-05A148401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" r="63" b="20950"/>
          <a:stretch/>
        </p:blipFill>
        <p:spPr>
          <a:xfrm>
            <a:off x="5067845" y="465137"/>
            <a:ext cx="7013088" cy="269459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D5EF400-A979-15D5-BDA0-610709DA38BD}"/>
              </a:ext>
            </a:extLst>
          </p:cNvPr>
          <p:cNvSpPr txBox="1"/>
          <p:nvPr/>
        </p:nvSpPr>
        <p:spPr>
          <a:xfrm>
            <a:off x="5570897" y="6482902"/>
            <a:ext cx="649514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cs typeface="Calibri"/>
              </a:rPr>
              <a:t>Detector before and after ~</a:t>
            </a:r>
            <a:r>
              <a:rPr lang="en-US">
                <a:latin typeface="Calibri"/>
                <a:ea typeface="+mn-lt"/>
                <a:cs typeface="+mn-lt"/>
              </a:rPr>
              <a:t>1.3x10</a:t>
            </a:r>
            <a:r>
              <a:rPr lang="en-US" baseline="30000">
                <a:latin typeface="Calibri"/>
                <a:ea typeface="+mn-lt"/>
                <a:cs typeface="+mn-lt"/>
              </a:rPr>
              <a:t>11</a:t>
            </a:r>
            <a:r>
              <a:rPr lang="en-US">
                <a:latin typeface="Calibri"/>
                <a:ea typeface="+mn-lt"/>
                <a:cs typeface="+mn-lt"/>
              </a:rPr>
              <a:t> photons/mm</a:t>
            </a:r>
            <a:r>
              <a:rPr lang="en-US" baseline="30000">
                <a:latin typeface="Calibri"/>
                <a:ea typeface="+mn-lt"/>
                <a:cs typeface="+mn-lt"/>
              </a:rPr>
              <a:t>2</a:t>
            </a:r>
            <a:r>
              <a:rPr lang="en-US">
                <a:latin typeface="Calibri"/>
                <a:ea typeface="+mn-lt"/>
                <a:cs typeface="+mn-lt"/>
              </a:rPr>
              <a:t> at -200V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578FDC7-FB2F-D2C6-9DAA-C20C315577A3}"/>
              </a:ext>
            </a:extLst>
          </p:cNvPr>
          <p:cNvSpPr txBox="1"/>
          <p:nvPr/>
        </p:nvSpPr>
        <p:spPr>
          <a:xfrm>
            <a:off x="7977411" y="1463793"/>
            <a:ext cx="134937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C00000"/>
                </a:solidFill>
                <a:latin typeface="Calibri"/>
                <a:cs typeface="Times"/>
              </a:rPr>
              <a:t>Previous results:</a:t>
            </a:r>
          </a:p>
          <a:p>
            <a:r>
              <a:rPr lang="en-US" b="1">
                <a:solidFill>
                  <a:srgbClr val="C00000"/>
                </a:solidFill>
                <a:latin typeface="Calibri"/>
                <a:cs typeface="Times"/>
              </a:rPr>
              <a:t>h+ </a:t>
            </a:r>
            <a:r>
              <a:rPr lang="en-US" b="1" err="1">
                <a:solidFill>
                  <a:srgbClr val="C00000"/>
                </a:solidFill>
                <a:latin typeface="Calibri"/>
                <a:cs typeface="Times"/>
              </a:rPr>
              <a:t>CdTe</a:t>
            </a:r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14BBEFD-E375-D6D9-89B8-7DF5C369289D}"/>
              </a:ext>
            </a:extLst>
          </p:cNvPr>
          <p:cNvSpPr txBox="1"/>
          <p:nvPr/>
        </p:nvSpPr>
        <p:spPr>
          <a:xfrm>
            <a:off x="8063675" y="5101265"/>
            <a:ext cx="13493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C00000"/>
                </a:solidFill>
                <a:latin typeface="Calibri"/>
                <a:cs typeface="Times"/>
              </a:rPr>
              <a:t>e- </a:t>
            </a:r>
            <a:r>
              <a:rPr lang="en-US" b="1" err="1">
                <a:solidFill>
                  <a:srgbClr val="C00000"/>
                </a:solidFill>
                <a:latin typeface="Calibri"/>
                <a:cs typeface="Times"/>
              </a:rPr>
              <a:t>CdTe</a:t>
            </a:r>
            <a:r>
              <a:rPr lang="en-US" b="1">
                <a:solidFill>
                  <a:srgbClr val="C00000"/>
                </a:solidFill>
                <a:latin typeface="Calibri"/>
                <a:cs typeface="Time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592AB-BD91-0623-8078-6A81B117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2C0D1FC-B74E-2E1B-6237-D9C63918FEE1}"/>
              </a:ext>
            </a:extLst>
          </p:cNvPr>
          <p:cNvSpPr txBox="1"/>
          <p:nvPr/>
        </p:nvSpPr>
        <p:spPr>
          <a:xfrm>
            <a:off x="5647097" y="3063426"/>
            <a:ext cx="649514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libri"/>
                <a:cs typeface="Calibri"/>
              </a:rPr>
              <a:t>Detector before and after ~</a:t>
            </a:r>
            <a:r>
              <a:rPr lang="en-US">
                <a:latin typeface="Calibri"/>
                <a:ea typeface="+mn-lt"/>
                <a:cs typeface="+mn-lt"/>
              </a:rPr>
              <a:t>3x10</a:t>
            </a:r>
            <a:r>
              <a:rPr lang="en-US" baseline="30000">
                <a:latin typeface="Calibri"/>
                <a:ea typeface="+mn-lt"/>
                <a:cs typeface="+mn-lt"/>
              </a:rPr>
              <a:t>11</a:t>
            </a:r>
            <a:r>
              <a:rPr lang="en-US">
                <a:latin typeface="Calibri"/>
                <a:ea typeface="+mn-lt"/>
                <a:cs typeface="+mn-lt"/>
              </a:rPr>
              <a:t> photons/mm</a:t>
            </a:r>
            <a:r>
              <a:rPr lang="en-US" baseline="30000">
                <a:latin typeface="Calibri"/>
                <a:ea typeface="+mn-lt"/>
                <a:cs typeface="+mn-lt"/>
              </a:rPr>
              <a:t>2</a:t>
            </a:r>
            <a:r>
              <a:rPr lang="en-US">
                <a:latin typeface="Calibri"/>
                <a:ea typeface="+mn-lt"/>
                <a:cs typeface="+mn-lt"/>
              </a:rPr>
              <a:t> at -200V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B154DC3-C097-6AC1-33DA-963F60EA4D0B}"/>
              </a:ext>
            </a:extLst>
          </p:cNvPr>
          <p:cNvSpPr txBox="1"/>
          <p:nvPr/>
        </p:nvSpPr>
        <p:spPr>
          <a:xfrm>
            <a:off x="7978375" y="817597"/>
            <a:ext cx="1205315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Calibri"/>
                <a:ea typeface="Calibri"/>
                <a:cs typeface="Times"/>
              </a:rPr>
              <a:t>From [6]</a:t>
            </a:r>
            <a:endParaRPr lang="en-US" sz="1600">
              <a:latin typeface="Calibri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19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95F859-4614-0B4B-126A-0C88C9AB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6D9629-76B6-1F1E-1DB7-0F0FDE493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Radiographs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A green and blue graph&#10;&#10;Description automatically generated">
            <a:extLst>
              <a:ext uri="{FF2B5EF4-FFF2-40B4-BE49-F238E27FC236}">
                <a16:creationId xmlns:a16="http://schemas.microsoft.com/office/drawing/2014/main" id="{252C8F8D-7F1D-6705-6120-93EA5601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750" y="1871612"/>
            <a:ext cx="3930732" cy="4035111"/>
          </a:xfrm>
          <a:prstGeom prst="rect">
            <a:avLst/>
          </a:prstGeom>
        </p:spPr>
      </p:pic>
      <p:pic>
        <p:nvPicPr>
          <p:cNvPr id="6" name="Picture 5" descr="A blurry image of a light bulb&#10;&#10;Description automatically generated">
            <a:extLst>
              <a:ext uri="{FF2B5EF4-FFF2-40B4-BE49-F238E27FC236}">
                <a16:creationId xmlns:a16="http://schemas.microsoft.com/office/drawing/2014/main" id="{40BEA62E-9BCC-4095-1E7F-35E5F4779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945" y="1800168"/>
            <a:ext cx="4069277" cy="4039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D63D63-B95F-6A9F-2040-5064AC76ED32}"/>
              </a:ext>
            </a:extLst>
          </p:cNvPr>
          <p:cNvSpPr txBox="1"/>
          <p:nvPr/>
        </p:nvSpPr>
        <p:spPr>
          <a:xfrm>
            <a:off x="1972916" y="5840906"/>
            <a:ext cx="37853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/>
                <a:cs typeface="Calibri"/>
              </a:rPr>
              <a:t>A line-pair mask</a:t>
            </a:r>
            <a:endParaRPr lang="en-US"/>
          </a:p>
          <a:p>
            <a:r>
              <a:rPr lang="en-US">
                <a:latin typeface="Calibri"/>
                <a:cs typeface="Calibri"/>
              </a:rPr>
              <a:t>(numbers refer to # line pairs per mm)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58A5D-F835-DDC3-A70B-2376836301D9}"/>
              </a:ext>
            </a:extLst>
          </p:cNvPr>
          <p:cNvSpPr txBox="1"/>
          <p:nvPr/>
        </p:nvSpPr>
        <p:spPr>
          <a:xfrm>
            <a:off x="6739246" y="59079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cs typeface="Calibri"/>
              </a:rPr>
              <a:t>Lightbulb filament</a:t>
            </a:r>
          </a:p>
        </p:txBody>
      </p:sp>
      <p:pic>
        <p:nvPicPr>
          <p:cNvPr id="9" name="Picture 8" descr="A diagram of a camera lens&#10;&#10;Description automatically generated">
            <a:extLst>
              <a:ext uri="{FF2B5EF4-FFF2-40B4-BE49-F238E27FC236}">
                <a16:creationId xmlns:a16="http://schemas.microsoft.com/office/drawing/2014/main" id="{7BFAF135-FEF5-C8A4-27BD-BB2644CB25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3" b="800"/>
          <a:stretch/>
        </p:blipFill>
        <p:spPr>
          <a:xfrm>
            <a:off x="9821540" y="578208"/>
            <a:ext cx="2332112" cy="1403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1A19D6-44EA-8A15-C1CF-C78A47D6393B}"/>
              </a:ext>
            </a:extLst>
          </p:cNvPr>
          <p:cNvSpPr txBox="1"/>
          <p:nvPr/>
        </p:nvSpPr>
        <p:spPr>
          <a:xfrm>
            <a:off x="10190328" y="1831073"/>
            <a:ext cx="188793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Object placed ~2 cm before detector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1771E-B2E2-5824-5610-32EAF86C6445}"/>
              </a:ext>
            </a:extLst>
          </p:cNvPr>
          <p:cNvSpPr txBox="1"/>
          <p:nvPr/>
        </p:nvSpPr>
        <p:spPr>
          <a:xfrm>
            <a:off x="3964609" y="1568174"/>
            <a:ext cx="39866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Raw images - no flatfield correction </a:t>
            </a:r>
            <a:endParaRPr lang="en-US" sz="140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749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11571817" cy="139759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6565" indent="-456565"/>
            <a:r>
              <a:rPr lang="en-US" sz="3200">
                <a:solidFill>
                  <a:srgbClr val="000000"/>
                </a:solidFill>
                <a:latin typeface="Calibri"/>
                <a:cs typeface="Calibri"/>
              </a:rPr>
              <a:t>More work needed to understand polarization differences from h+ CdTe</a:t>
            </a:r>
            <a:endParaRPr lang="en-US" sz="3150">
              <a:solidFill>
                <a:srgbClr val="000000"/>
              </a:solidFill>
              <a:latin typeface="Calibri"/>
              <a:cs typeface="Calibri"/>
            </a:endParaRPr>
          </a:p>
          <a:p>
            <a:pPr marL="456565" indent="-456565"/>
            <a:r>
              <a:rPr lang="en-US" sz="3150">
                <a:solidFill>
                  <a:srgbClr val="000000"/>
                </a:solidFill>
                <a:latin typeface="Calibri"/>
                <a:cs typeface="Calibri"/>
              </a:rPr>
              <a:t>750 µm e- </a:t>
            </a:r>
            <a:r>
              <a:rPr lang="en-US" sz="315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3150">
                <a:solidFill>
                  <a:srgbClr val="000000"/>
                </a:solidFill>
                <a:latin typeface="Calibri"/>
                <a:cs typeface="Calibri"/>
              </a:rPr>
              <a:t> is fast enough for 77 ns imaging at 40 keV</a:t>
            </a:r>
            <a:endParaRPr lang="en-US"/>
          </a:p>
          <a:p>
            <a:pPr marL="0" indent="0">
              <a:buNone/>
            </a:pPr>
            <a:endParaRPr lang="en-US" sz="315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3150">
              <a:solidFill>
                <a:srgbClr val="000000"/>
              </a:solidFill>
              <a:cs typeface="Time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56A5F68-B7AA-BAAF-406C-CF60F6A1BA54}"/>
              </a:ext>
            </a:extLst>
          </p:cNvPr>
          <p:cNvSpPr txBox="1">
            <a:spLocks/>
          </p:cNvSpPr>
          <p:nvPr/>
        </p:nvSpPr>
        <p:spPr>
          <a:xfrm>
            <a:off x="369627" y="3694962"/>
            <a:ext cx="115702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39" rtl="0" eaLnBrk="1" latinLnBrk="0" hangingPunct="1">
              <a:spcBef>
                <a:spcPct val="0"/>
              </a:spcBef>
              <a:buNone/>
              <a:defRPr sz="4267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50">
                <a:solidFill>
                  <a:srgbClr val="000000"/>
                </a:solidFill>
                <a:cs typeface="Helvetica"/>
              </a:rPr>
              <a:t>Acknowledgements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DE59A8C-C6D9-F897-2B93-910198610585}"/>
              </a:ext>
            </a:extLst>
          </p:cNvPr>
          <p:cNvSpPr txBox="1">
            <a:spLocks/>
          </p:cNvSpPr>
          <p:nvPr/>
        </p:nvSpPr>
        <p:spPr>
          <a:xfrm>
            <a:off x="375254" y="4444043"/>
            <a:ext cx="11571817" cy="139759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15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15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150">
              <a:cs typeface="Time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41ED2AD-6636-BFC1-8608-FF59A712555C}"/>
              </a:ext>
            </a:extLst>
          </p:cNvPr>
          <p:cNvSpPr txBox="1">
            <a:spLocks/>
          </p:cNvSpPr>
          <p:nvPr/>
        </p:nvSpPr>
        <p:spPr>
          <a:xfrm>
            <a:off x="369632" y="4372971"/>
            <a:ext cx="11571817" cy="1397597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457177" indent="-457177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52392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13349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5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We thank the Department of Energy, the National Nuclear Security Administration (NNSA) and Argonne National Laboratory for their support.</a:t>
            </a:r>
            <a:endParaRPr lang="en-US" sz="3150"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15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14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121920" tIns="60960" rIns="121920" bIns="6096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[1] R. Hettel, "Status of the APS-U Project." 12th Int. Particle Acc. Conf. (2021).</a:t>
            </a: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[2] Husted et al, "</a:t>
            </a:r>
            <a:r>
              <a:rPr lang="en-US" sz="2000">
                <a:solidFill>
                  <a:srgbClr val="1D1B1B"/>
                </a:solidFill>
                <a:latin typeface="Calibri"/>
                <a:ea typeface="Calibri"/>
                <a:cs typeface="Calibri"/>
              </a:rPr>
              <a:t>Time-resolved x-ray diffraction techniques for bulk polycrystalline materials under dynamic loading.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" Rev. Sci. </a:t>
            </a:r>
            <a:r>
              <a:rPr lang="en-US" sz="20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Intrum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(2018)</a:t>
            </a: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[3] K. Shanks, "Development of photon-integrating area detectors for x-ray science." (Presentation, 2020) </a:t>
            </a: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[4] Kate Shanks "</a:t>
            </a:r>
            <a:r>
              <a:rPr lang="en-US" sz="2000">
                <a:latin typeface="Calibri"/>
                <a:ea typeface="+mn-lt"/>
                <a:cs typeface="Calibri"/>
              </a:rPr>
              <a:t>Detectors for high-speed imaging and diffraction at the Cornell High Energy Synchrotron Source." (Presentation, 2021) </a:t>
            </a:r>
            <a:endParaRPr lang="en-US" sz="2000"/>
          </a:p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</a:rPr>
              <a:t>[5] Suzuki et al, "Carrier Transport Properties of HPB </a:t>
            </a:r>
            <a:r>
              <a:rPr lang="en-US" sz="2000" err="1">
                <a:latin typeface="Calibri"/>
                <a:ea typeface="Calibri"/>
                <a:cs typeface="Calibri"/>
              </a:rPr>
              <a:t>CdZnTe</a:t>
            </a:r>
            <a:r>
              <a:rPr lang="en-US" sz="2000">
                <a:latin typeface="Calibri"/>
                <a:ea typeface="Calibri"/>
                <a:cs typeface="Calibri"/>
              </a:rPr>
              <a:t> and THM </a:t>
            </a:r>
            <a:r>
              <a:rPr lang="en-US" sz="2000" err="1">
                <a:latin typeface="Calibri"/>
                <a:ea typeface="Calibri"/>
                <a:cs typeface="Calibri"/>
              </a:rPr>
              <a:t>CdTe</a:t>
            </a:r>
            <a:r>
              <a:rPr lang="en-US" sz="2000">
                <a:latin typeface="Calibri"/>
                <a:ea typeface="Calibri"/>
                <a:cs typeface="Calibri"/>
              </a:rPr>
              <a:t> : Cl." IEEE Transactions on Nuclear Science. (2002)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>
                <a:latin typeface="Calibri"/>
                <a:ea typeface="Calibri"/>
                <a:cs typeface="Calibri"/>
              </a:rPr>
              <a:t>[6] Becker et al, "Characterization of </a:t>
            </a:r>
            <a:r>
              <a:rPr lang="en-US" sz="2000" err="1">
                <a:latin typeface="Calibri"/>
                <a:ea typeface="Calibri"/>
                <a:cs typeface="Calibri"/>
              </a:rPr>
              <a:t>CdTe</a:t>
            </a:r>
            <a:r>
              <a:rPr lang="en-US" sz="2000">
                <a:latin typeface="Calibri"/>
                <a:ea typeface="Calibri"/>
                <a:cs typeface="Calibri"/>
              </a:rPr>
              <a:t> Sensors with Schottky Contacts Coupled to Charge-Integrating Pixel Array Detectors for X-Ray Science." JINST. (2016)</a:t>
            </a:r>
            <a:endParaRPr lang="en-US" sz="2000"/>
          </a:p>
          <a:p>
            <a:pPr marL="0" indent="0">
              <a:buNone/>
            </a:pPr>
            <a:br>
              <a:rPr lang="en-US" sz="2000">
                <a:latin typeface="Calibri"/>
                <a:cs typeface="Calibri"/>
              </a:rPr>
            </a:br>
            <a:endParaRPr lang="en-US" sz="200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References</a:t>
            </a:r>
            <a:endParaRPr lang="en-US" sz="4250">
              <a:solidFill>
                <a:srgbClr val="000000"/>
              </a:solidFill>
              <a:highlight>
                <a:srgbClr val="FFFF00"/>
              </a:highlight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9F7DC-30E7-2F12-6796-2397F92C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130A-5448-1E41-EA77-B5034CB47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7896287" cy="4014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/>
            <a:r>
              <a:rPr lang="en-US" sz="2800">
                <a:latin typeface="Calibri"/>
                <a:cs typeface="Calibri"/>
              </a:rPr>
              <a:t>Advanced Photon Source (APS) at Argonne National Lab upgrading </a:t>
            </a:r>
            <a:endParaRPr lang="en-US"/>
          </a:p>
          <a:p>
            <a:pPr marL="989965" lvl="1" indent="-380365"/>
            <a:r>
              <a:rPr lang="en-US" sz="2300">
                <a:latin typeface="Calibri"/>
                <a:cs typeface="Calibri"/>
              </a:rPr>
              <a:t>Reduced emittance, increased brightness</a:t>
            </a:r>
          </a:p>
          <a:p>
            <a:pPr marL="989965" lvl="1" indent="-380365"/>
            <a:r>
              <a:rPr lang="en-US" sz="2300">
                <a:latin typeface="Calibri"/>
                <a:cs typeface="Calibri"/>
              </a:rPr>
              <a:t>154 ns to 77 ns bunch spacing</a:t>
            </a:r>
            <a:endParaRPr lang="en-US" sz="2300"/>
          </a:p>
          <a:p>
            <a:pPr marL="456565" indent="-456565"/>
            <a:r>
              <a:rPr lang="en-US" sz="2800">
                <a:latin typeface="Calibri"/>
                <a:cs typeface="Calibri"/>
              </a:rPr>
              <a:t>Once per bunch imaging requires new detectors</a:t>
            </a:r>
            <a:endParaRPr lang="en-US" sz="2800"/>
          </a:p>
          <a:p>
            <a:pPr marL="989965" lvl="1" indent="-380365"/>
            <a:r>
              <a:rPr lang="en-US" sz="2400">
                <a:latin typeface="Calibri"/>
                <a:cs typeface="Calibri"/>
              </a:rPr>
              <a:t>Faster time-resolved experiments</a:t>
            </a:r>
          </a:p>
          <a:p>
            <a:pPr marL="989965" lvl="1" indent="-380365"/>
            <a:r>
              <a:rPr lang="en-US" sz="2400">
                <a:latin typeface="Calibri"/>
                <a:cs typeface="Calibri"/>
              </a:rPr>
              <a:t>Applications: protein dynamics, materials science (shock physics, crack propagation), etc.</a:t>
            </a:r>
          </a:p>
          <a:p>
            <a:pPr marL="456565" indent="-456565"/>
            <a:endParaRPr lang="en-US" sz="3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432E89-2A36-2C1A-AD3D-DA59EFA3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cs typeface="Helvetica"/>
              </a:rPr>
              <a:t>Motivation: APS Upgrade</a:t>
            </a:r>
            <a:endParaRPr lang="en-US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28DA4AD7-3F25-7F1E-B86D-49CA08D9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959" y="941624"/>
            <a:ext cx="3818964" cy="3405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DA9E83-8484-EA89-C343-28259F4EFE36}"/>
              </a:ext>
            </a:extLst>
          </p:cNvPr>
          <p:cNvSpPr txBox="1"/>
          <p:nvPr/>
        </p:nvSpPr>
        <p:spPr>
          <a:xfrm>
            <a:off x="8079442" y="4280647"/>
            <a:ext cx="38772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/>
                <a:ea typeface="Calibri"/>
                <a:cs typeface="Calibri"/>
              </a:rPr>
              <a:t>R. Hettel, "Status of the APS-U Project." 12th Int. Particle Acc. Conf. (2021).</a:t>
            </a:r>
          </a:p>
          <a:p>
            <a:endParaRPr lang="en-US" sz="1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3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91FB7-FD1B-7315-B3F8-29E00E46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07D7F-F7B0-5717-7776-A73204403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4379282" cy="38465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Calibri"/>
                <a:cs typeface="Calibri"/>
              </a:rPr>
              <a:t>Single bunch imaging example: diffraction patterns of metals under high strain rates</a:t>
            </a: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9BF32-B2AC-1EC3-0135-4D0A0832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cs typeface="Helvetica"/>
              </a:rPr>
              <a:t>Single Bunch Imaging</a:t>
            </a:r>
          </a:p>
        </p:txBody>
      </p:sp>
      <p:pic>
        <p:nvPicPr>
          <p:cNvPr id="5" name="Picture 4" descr="A collage of images of a train&#10;&#10;Description automatically generated">
            <a:extLst>
              <a:ext uri="{FF2B5EF4-FFF2-40B4-BE49-F238E27FC236}">
                <a16:creationId xmlns:a16="http://schemas.microsoft.com/office/drawing/2014/main" id="{42F0D0DD-D5CC-28F5-0B8A-4E118A81A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18" y="2541762"/>
            <a:ext cx="7120053" cy="3800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56984-4D64-4389-A2BD-34D2D2996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02" y="224858"/>
            <a:ext cx="4173955" cy="2308022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F2AE9DF4-F017-D56D-CC12-506DB716BD6D}"/>
              </a:ext>
            </a:extLst>
          </p:cNvPr>
          <p:cNvSpPr txBox="1"/>
          <p:nvPr/>
        </p:nvSpPr>
        <p:spPr>
          <a:xfrm>
            <a:off x="6917857" y="6390086"/>
            <a:ext cx="3301087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Calibri"/>
                <a:cs typeface="Calibri"/>
              </a:rPr>
              <a:t>Husted et al, </a:t>
            </a:r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Rev. Sci. </a:t>
            </a:r>
            <a:r>
              <a:rPr lang="en-US" sz="1600" err="1">
                <a:solidFill>
                  <a:srgbClr val="000000"/>
                </a:solidFill>
                <a:latin typeface="Calibri"/>
                <a:cs typeface="Calibri"/>
              </a:rPr>
              <a:t>Intrum</a:t>
            </a:r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. (2018)</a:t>
            </a:r>
            <a:endParaRPr lang="en-US" sz="1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4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9656892" cy="4450540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6565" indent="-456565"/>
            <a:r>
              <a:rPr lang="en-US" sz="3150">
                <a:solidFill>
                  <a:srgbClr val="000000"/>
                </a:solidFill>
                <a:latin typeface="Calibri"/>
                <a:cs typeface="Calibri"/>
              </a:rPr>
              <a:t>Goal: 77 ns burst x-ray imaging at 40 keV</a:t>
            </a:r>
          </a:p>
          <a:p>
            <a:pPr marL="989965" lvl="1" indent="-380365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Fast electronics under development</a:t>
            </a:r>
            <a:endParaRPr 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989965" lvl="1" indent="-380365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High-Z sensor material with fast charge collection</a:t>
            </a:r>
          </a:p>
          <a:p>
            <a:pPr marL="455930" indent="-379730"/>
            <a:r>
              <a:rPr lang="en-US" sz="3150">
                <a:solidFill>
                  <a:srgbClr val="000000"/>
                </a:solidFill>
                <a:latin typeface="Calibri"/>
                <a:cs typeface="Calibri"/>
              </a:rPr>
              <a:t>Simulations suggest 750 µm e- </a:t>
            </a:r>
            <a:r>
              <a:rPr lang="en-US" sz="315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3150">
                <a:solidFill>
                  <a:srgbClr val="000000"/>
                </a:solidFill>
                <a:latin typeface="Calibri"/>
                <a:cs typeface="Calibri"/>
              </a:rPr>
              <a:t> is fast enough</a:t>
            </a:r>
            <a:endParaRPr lang="en-US" sz="3150">
              <a:cs typeface="Times"/>
            </a:endParaRPr>
          </a:p>
          <a:p>
            <a:pPr marL="455930" indent="-379730"/>
            <a:r>
              <a:rPr lang="en-US" sz="3150" b="1">
                <a:solidFill>
                  <a:srgbClr val="000000"/>
                </a:solidFill>
                <a:latin typeface="Calibri"/>
                <a:cs typeface="Calibri"/>
              </a:rPr>
              <a:t>This talk: real-world sensor properties tested using pulsed laser and single x-ray bunches</a:t>
            </a:r>
            <a:endParaRPr lang="en-US" sz="315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Detector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close-up of a circuit board&#10;&#10;Description automatically generated">
            <a:extLst>
              <a:ext uri="{FF2B5EF4-FFF2-40B4-BE49-F238E27FC236}">
                <a16:creationId xmlns:a16="http://schemas.microsoft.com/office/drawing/2014/main" id="{C9CC25E7-A5C0-2D3A-2CEC-854C41B8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198" y="1404257"/>
            <a:ext cx="17922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5862343" cy="3857401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5930" indent="-379730"/>
            <a:r>
              <a:rPr lang="en-US" sz="2700">
                <a:solidFill>
                  <a:srgbClr val="000000"/>
                </a:solidFill>
                <a:latin typeface="Calibri"/>
                <a:cs typeface="Calibri"/>
              </a:rPr>
              <a:t>Sensor: 750 µm e- Schottky </a:t>
            </a:r>
            <a:r>
              <a:rPr lang="en-US" sz="2700" err="1">
                <a:solidFill>
                  <a:srgbClr val="000000"/>
                </a:solidFill>
                <a:latin typeface="Calibri"/>
                <a:cs typeface="Calibri"/>
              </a:rPr>
              <a:t>CdTe</a:t>
            </a:r>
            <a:r>
              <a:rPr lang="en-US" sz="2700">
                <a:solidFill>
                  <a:srgbClr val="000000"/>
                </a:solidFill>
                <a:latin typeface="Calibri"/>
                <a:cs typeface="Calibri"/>
              </a:rPr>
              <a:t> from </a:t>
            </a:r>
            <a:r>
              <a:rPr lang="en-US" sz="2700" err="1">
                <a:solidFill>
                  <a:srgbClr val="000000"/>
                </a:solidFill>
                <a:latin typeface="Calibri"/>
                <a:cs typeface="Calibri"/>
              </a:rPr>
              <a:t>Acrorad</a:t>
            </a:r>
          </a:p>
          <a:p>
            <a:pPr marL="455930" indent="-379730"/>
            <a:r>
              <a:rPr lang="en-US" sz="2700">
                <a:solidFill>
                  <a:srgbClr val="000000"/>
                </a:solidFill>
                <a:latin typeface="Calibri"/>
                <a:cs typeface="Calibri"/>
              </a:rPr>
              <a:t>ASIC: Keck PAD – 8 frame burst imager, 128x128 150 µm pixels</a:t>
            </a:r>
          </a:p>
          <a:p>
            <a:pPr marL="989330" lvl="1" indent="-380365"/>
            <a:r>
              <a:rPr lang="en-US" sz="2200">
                <a:solidFill>
                  <a:srgbClr val="000000"/>
                </a:solidFill>
                <a:latin typeface="Calibri"/>
                <a:cs typeface="Calibri"/>
              </a:rPr>
              <a:t>ASIC designed for 154 ns imaging</a:t>
            </a:r>
          </a:p>
          <a:p>
            <a:pPr marL="455930" indent="-379730"/>
            <a:endParaRPr lang="en-US" sz="2700">
              <a:solidFill>
                <a:srgbClr val="000000"/>
              </a:solidFill>
              <a:latin typeface="Calibri"/>
              <a:cs typeface="Calibri"/>
            </a:endParaRPr>
          </a:p>
          <a:p>
            <a:pPr marL="455930" indent="-455930"/>
            <a:endParaRPr lang="en-US" sz="265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Testing on Keck Pad Platform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064B97-01C2-A5BE-25B1-A4E53CBE3125}"/>
              </a:ext>
            </a:extLst>
          </p:cNvPr>
          <p:cNvGrpSpPr/>
          <p:nvPr/>
        </p:nvGrpSpPr>
        <p:grpSpPr>
          <a:xfrm>
            <a:off x="1054812" y="4305575"/>
            <a:ext cx="4225628" cy="2323553"/>
            <a:chOff x="1054812" y="4033432"/>
            <a:chExt cx="4225628" cy="2323553"/>
          </a:xfrm>
        </p:grpSpPr>
        <p:grpSp>
          <p:nvGrpSpPr>
            <p:cNvPr id="109" name="Group 4">
              <a:extLst>
                <a:ext uri="{FF2B5EF4-FFF2-40B4-BE49-F238E27FC236}">
                  <a16:creationId xmlns:a16="http://schemas.microsoft.com/office/drawing/2014/main" id="{8C1053B1-0AE6-13F4-BAA8-77488353C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812" y="4484595"/>
              <a:ext cx="2160654" cy="1872390"/>
              <a:chOff x="3024" y="1772"/>
              <a:chExt cx="2496" cy="2163"/>
            </a:xfrm>
          </p:grpSpPr>
          <p:sp>
            <p:nvSpPr>
              <p:cNvPr id="6" name="Line 5">
                <a:extLst>
                  <a:ext uri="{FF2B5EF4-FFF2-40B4-BE49-F238E27FC236}">
                    <a16:creationId xmlns:a16="http://schemas.microsoft.com/office/drawing/2014/main" id="{EA250AA3-15A6-DCB6-5736-4208530A8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6" y="3481"/>
                <a:ext cx="1237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25F15E40-78CE-F88C-66DD-F1EB91D12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3202"/>
                <a:ext cx="1119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D0CC07EA-64D6-CC4A-8DDB-92FA2F6CA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3180"/>
                <a:ext cx="1118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Line 8">
                <a:extLst>
                  <a:ext uri="{FF2B5EF4-FFF2-40B4-BE49-F238E27FC236}">
                    <a16:creationId xmlns:a16="http://schemas.microsoft.com/office/drawing/2014/main" id="{34D447FA-EFD4-BD22-A9ED-04045EAF9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5" y="3149"/>
                <a:ext cx="1118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Line 9">
                <a:extLst>
                  <a:ext uri="{FF2B5EF4-FFF2-40B4-BE49-F238E27FC236}">
                    <a16:creationId xmlns:a16="http://schemas.microsoft.com/office/drawing/2014/main" id="{D43367C7-CE3E-BF34-5CD6-D8859E3E6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0" y="3127"/>
                <a:ext cx="1119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Line 10">
                <a:extLst>
                  <a:ext uri="{FF2B5EF4-FFF2-40B4-BE49-F238E27FC236}">
                    <a16:creationId xmlns:a16="http://schemas.microsoft.com/office/drawing/2014/main" id="{07436441-798A-F0D1-794A-D1626B044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3096"/>
                <a:ext cx="1118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32AA3201-97DF-BDE3-A1EB-469B20084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3074"/>
                <a:ext cx="1118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60A5CC1F-263B-B8C5-2BD4-EA8198DB3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3043"/>
                <a:ext cx="1119" cy="45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9D0BA69B-4E7A-A8B6-F570-B69EABECE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3021"/>
                <a:ext cx="1119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Line 14">
                <a:extLst>
                  <a:ext uri="{FF2B5EF4-FFF2-40B4-BE49-F238E27FC236}">
                    <a16:creationId xmlns:a16="http://schemas.microsoft.com/office/drawing/2014/main" id="{04BD8450-5A0D-F793-458E-99DA9976D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3" y="3391"/>
                <a:ext cx="1308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Line 15">
                <a:extLst>
                  <a:ext uri="{FF2B5EF4-FFF2-40B4-BE49-F238E27FC236}">
                    <a16:creationId xmlns:a16="http://schemas.microsoft.com/office/drawing/2014/main" id="{5C045437-E683-F5D8-07AD-0DE547A3D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3314"/>
                <a:ext cx="1307" cy="19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210712A9-52C7-E4F1-F6CF-8DFF2D233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4" y="3254"/>
                <a:ext cx="1307" cy="19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Line 17">
                <a:extLst>
                  <a:ext uri="{FF2B5EF4-FFF2-40B4-BE49-F238E27FC236}">
                    <a16:creationId xmlns:a16="http://schemas.microsoft.com/office/drawing/2014/main" id="{28C892F7-6D0C-EF44-8EFF-9819332EC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3171"/>
                <a:ext cx="1307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Line 18">
                <a:extLst>
                  <a:ext uri="{FF2B5EF4-FFF2-40B4-BE49-F238E27FC236}">
                    <a16:creationId xmlns:a16="http://schemas.microsoft.com/office/drawing/2014/main" id="{A4715276-2C1A-AA13-23F5-C9A5BE17E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103"/>
                <a:ext cx="1307" cy="19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17DF5BA9-4580-E482-BC86-AF9C87E303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3028"/>
                <a:ext cx="1308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A5058A9D-6A53-9F97-31A0-D35448D48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278"/>
                <a:ext cx="1149" cy="46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21">
                <a:extLst>
                  <a:ext uri="{FF2B5EF4-FFF2-40B4-BE49-F238E27FC236}">
                    <a16:creationId xmlns:a16="http://schemas.microsoft.com/office/drawing/2014/main" id="{E9EDADF0-F594-8D4E-B002-555CC553E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3549"/>
                <a:ext cx="1337" cy="19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F4EA0B4A-B7A8-1F92-ED57-532136D2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3736"/>
                <a:ext cx="1337" cy="19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8B3BC98C-53FD-E61B-7F3F-8FE523630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1" y="3466"/>
                <a:ext cx="1149" cy="46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F6EB41CB-B417-EE3C-C9EF-7B75BBCB9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3" y="3746"/>
                <a:ext cx="1" cy="189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31B5333-420B-4D12-8E24-74788CDE6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" y="2652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0FED221-11B0-F215-7575-E29467D89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9" y="267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C030768-C794-09E3-4464-E44DCD799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8" y="269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C2BB606-C487-EAB0-69A5-142F0847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7" y="2721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D40A65B-E91B-C881-BB48-25A99743C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1" y="2751"/>
                <a:ext cx="152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6DBB5A-A3D4-4340-110E-10DC1E84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" y="2772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3EE40F8-5236-78B8-5DC0-36BD3F8B5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2792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1DDF120-D00E-3B21-18FA-48DFC7ECB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2852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0CC04EB-B026-A166-6B30-156C83CA6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0" y="288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E0992B-5AB4-D1CD-BCD3-D072ED2F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2944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78FAC0-8787-D421-C58C-AD1FB88F2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600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F5CD42F-07C3-F41B-42A2-A1798E145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267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C505B03-CEEE-02A3-154D-8ED433094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2621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A8A1BA0-8ECA-F2E5-1D2A-601977F8E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691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054BD9F-EFB1-7B87-C281-B80F7A611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274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8223DF5-88A7-4549-B665-4B2C60BA0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" y="280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D36BFDD-B04B-5146-7FC2-638357966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9" y="287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ADC9890-D8E3-44F3-A165-30D870385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" y="2762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6F71279-6D73-CEDB-2037-21B3457E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" y="283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1B24D6D-6E30-2C7D-23E6-3E4220DE3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291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A9BA25-3321-E234-14A1-5884E6AD4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1" y="2944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A54C83-F8FC-A8A0-55D8-8E4D569FD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9" y="297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D8037-D353-4B17-6893-737824E24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" y="2721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285599B-3310-3627-3920-C0B2F5029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2792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40E6AB6-0043-B968-547C-5503D68BB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282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5A27DA3-FEAC-F9B1-B355-3E24B44F2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286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F74DCCD-B944-B521-F5DE-B0F781B3A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289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8B60019-A6ED-4875-53A7-8232F3A4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292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483CBD0-CD89-E926-5FF3-FD6667871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" y="2933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BC27DC9-0DAF-9B89-9A4A-7043CDFE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" y="2953"/>
                <a:ext cx="151" cy="130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445FEBF-510F-8B8A-54FA-A223E76C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984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ABCE0A7-442F-784A-A81B-C3DDC2715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" y="3014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B26B9A6-55B7-E452-FD2A-8123A2D07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9" y="3003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3375C36-D818-4279-DCCA-56B6C8405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3034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E6F099B-3724-C862-6E02-F8B8FC696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054"/>
                <a:ext cx="152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F215949-78FE-9706-42D9-BDEB9E93E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084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7874D7E-EBB8-1FAA-77AF-356ED3557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5" y="2751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C58B249-D342-E223-DED1-D8A825C03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7" y="2822"/>
                <a:ext cx="151" cy="131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0AD9B1A-3F9F-66DD-0795-7FE54D9EE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2902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D6D3FC6-EC95-8B6E-67FB-91B7489C6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9" y="2963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99576D0-D657-6FDF-109E-7DEA6526C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3023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148C21D-E34E-3918-1D4F-84428935F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3" y="3114"/>
                <a:ext cx="151" cy="132"/>
              </a:xfrm>
              <a:prstGeom prst="ellipse">
                <a:avLst/>
              </a:prstGeom>
              <a:solidFill>
                <a:srgbClr val="96969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Line 67">
                <a:extLst>
                  <a:ext uri="{FF2B5EF4-FFF2-40B4-BE49-F238E27FC236}">
                    <a16:creationId xmlns:a16="http://schemas.microsoft.com/office/drawing/2014/main" id="{1EF1D7C8-E915-8617-08E2-8F1CC409F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8" y="2475"/>
                <a:ext cx="1" cy="85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33222D2-728E-647E-C085-89892648A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9" y="2559"/>
                <a:ext cx="78" cy="78"/>
              </a:xfrm>
              <a:custGeom>
                <a:avLst/>
                <a:gdLst>
                  <a:gd name="T0" fmla="*/ 0 w 195"/>
                  <a:gd name="T1" fmla="*/ 0 h 195"/>
                  <a:gd name="T2" fmla="*/ 98 w 195"/>
                  <a:gd name="T3" fmla="*/ 195 h 195"/>
                  <a:gd name="T4" fmla="*/ 195 w 195"/>
                  <a:gd name="T5" fmla="*/ 0 h 195"/>
                  <a:gd name="T6" fmla="*/ 0 w 19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5">
                    <a:moveTo>
                      <a:pt x="0" y="0"/>
                    </a:moveTo>
                    <a:lnTo>
                      <a:pt x="98" y="195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Line 69">
                <a:extLst>
                  <a:ext uri="{FF2B5EF4-FFF2-40B4-BE49-F238E27FC236}">
                    <a16:creationId xmlns:a16="http://schemas.microsoft.com/office/drawing/2014/main" id="{CD45260F-63C9-DD28-0C26-21333437E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" y="3253"/>
                <a:ext cx="1118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Line 70">
                <a:extLst>
                  <a:ext uri="{FF2B5EF4-FFF2-40B4-BE49-F238E27FC236}">
                    <a16:creationId xmlns:a16="http://schemas.microsoft.com/office/drawing/2014/main" id="{7FDB252C-E18A-0DDF-A125-37DB58715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0" y="3521"/>
                <a:ext cx="1238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Line 71">
                <a:extLst>
                  <a:ext uri="{FF2B5EF4-FFF2-40B4-BE49-F238E27FC236}">
                    <a16:creationId xmlns:a16="http://schemas.microsoft.com/office/drawing/2014/main" id="{20965EB9-0C9F-2669-3E88-641854AC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8" y="3657"/>
                <a:ext cx="1" cy="4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Line 72">
                <a:extLst>
                  <a:ext uri="{FF2B5EF4-FFF2-40B4-BE49-F238E27FC236}">
                    <a16:creationId xmlns:a16="http://schemas.microsoft.com/office/drawing/2014/main" id="{BD336B90-CA56-DCA3-7F4D-66420D7BF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6" y="2318"/>
                <a:ext cx="1237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Line 73">
                <a:extLst>
                  <a:ext uri="{FF2B5EF4-FFF2-40B4-BE49-F238E27FC236}">
                    <a16:creationId xmlns:a16="http://schemas.microsoft.com/office/drawing/2014/main" id="{68676394-2592-2E1F-0E62-39B3C609A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1" y="2040"/>
                <a:ext cx="1119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Line 74">
                <a:extLst>
                  <a:ext uri="{FF2B5EF4-FFF2-40B4-BE49-F238E27FC236}">
                    <a16:creationId xmlns:a16="http://schemas.microsoft.com/office/drawing/2014/main" id="{00888376-0946-1EC5-8319-0940DFD12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2016"/>
                <a:ext cx="1118" cy="45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Line 75">
                <a:extLst>
                  <a:ext uri="{FF2B5EF4-FFF2-40B4-BE49-F238E27FC236}">
                    <a16:creationId xmlns:a16="http://schemas.microsoft.com/office/drawing/2014/main" id="{3CBF7090-9493-B8AB-1F9E-2CAB1DCB1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5" y="1987"/>
                <a:ext cx="1118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Line 76">
                <a:extLst>
                  <a:ext uri="{FF2B5EF4-FFF2-40B4-BE49-F238E27FC236}">
                    <a16:creationId xmlns:a16="http://schemas.microsoft.com/office/drawing/2014/main" id="{58AFA9ED-8734-CDEF-9B5F-6A22546BD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0" y="1963"/>
                <a:ext cx="1119" cy="45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Line 77">
                <a:extLst>
                  <a:ext uri="{FF2B5EF4-FFF2-40B4-BE49-F238E27FC236}">
                    <a16:creationId xmlns:a16="http://schemas.microsoft.com/office/drawing/2014/main" id="{1F9B55DD-2E9F-0622-91D6-BE32DA042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0" y="1934"/>
                <a:ext cx="1118" cy="45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Line 78">
                <a:extLst>
                  <a:ext uri="{FF2B5EF4-FFF2-40B4-BE49-F238E27FC236}">
                    <a16:creationId xmlns:a16="http://schemas.microsoft.com/office/drawing/2014/main" id="{7515A13A-ED1F-F284-1B07-6A9647AA0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911"/>
                <a:ext cx="1118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Line 79">
                <a:extLst>
                  <a:ext uri="{FF2B5EF4-FFF2-40B4-BE49-F238E27FC236}">
                    <a16:creationId xmlns:a16="http://schemas.microsoft.com/office/drawing/2014/main" id="{4E506795-6271-B9BC-5420-AF7C3EE08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1881"/>
                <a:ext cx="1119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Line 80">
                <a:extLst>
                  <a:ext uri="{FF2B5EF4-FFF2-40B4-BE49-F238E27FC236}">
                    <a16:creationId xmlns:a16="http://schemas.microsoft.com/office/drawing/2014/main" id="{B27DC1D6-E66B-EF64-4AD9-DF4A1228A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9" y="1858"/>
                <a:ext cx="1119" cy="4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Line 81">
                <a:extLst>
                  <a:ext uri="{FF2B5EF4-FFF2-40B4-BE49-F238E27FC236}">
                    <a16:creationId xmlns:a16="http://schemas.microsoft.com/office/drawing/2014/main" id="{5391A702-78C5-3EE2-7BFA-0418BCB57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3" y="2226"/>
                <a:ext cx="1308" cy="19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Line 82">
                <a:extLst>
                  <a:ext uri="{FF2B5EF4-FFF2-40B4-BE49-F238E27FC236}">
                    <a16:creationId xmlns:a16="http://schemas.microsoft.com/office/drawing/2014/main" id="{3337C303-C43A-82BC-AD62-77AEA085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152"/>
                <a:ext cx="1307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Line 83">
                <a:extLst>
                  <a:ext uri="{FF2B5EF4-FFF2-40B4-BE49-F238E27FC236}">
                    <a16:creationId xmlns:a16="http://schemas.microsoft.com/office/drawing/2014/main" id="{1AA01ADF-1B2F-169D-D70A-EE7297C00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4" y="2092"/>
                <a:ext cx="1307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Line 84">
                <a:extLst>
                  <a:ext uri="{FF2B5EF4-FFF2-40B4-BE49-F238E27FC236}">
                    <a16:creationId xmlns:a16="http://schemas.microsoft.com/office/drawing/2014/main" id="{41212E0F-3723-5816-CE69-08451C492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2008"/>
                <a:ext cx="1307" cy="19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Line 85">
                <a:extLst>
                  <a:ext uri="{FF2B5EF4-FFF2-40B4-BE49-F238E27FC236}">
                    <a16:creationId xmlns:a16="http://schemas.microsoft.com/office/drawing/2014/main" id="{31165BCB-11A2-6306-AF8B-432181AB6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1940"/>
                <a:ext cx="1307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Line 86">
                <a:extLst>
                  <a:ext uri="{FF2B5EF4-FFF2-40B4-BE49-F238E27FC236}">
                    <a16:creationId xmlns:a16="http://schemas.microsoft.com/office/drawing/2014/main" id="{66D51934-4DC0-679D-60C8-18439B60A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865"/>
                <a:ext cx="1308" cy="1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Line 87">
                <a:extLst>
                  <a:ext uri="{FF2B5EF4-FFF2-40B4-BE49-F238E27FC236}">
                    <a16:creationId xmlns:a16="http://schemas.microsoft.com/office/drawing/2014/main" id="{29E9ACD8-FE35-0366-7972-4B8BC12C0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252"/>
                <a:ext cx="1337" cy="19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Line 88">
                <a:extLst>
                  <a:ext uri="{FF2B5EF4-FFF2-40B4-BE49-F238E27FC236}">
                    <a16:creationId xmlns:a16="http://schemas.microsoft.com/office/drawing/2014/main" id="{82E9A5D5-5CBF-5630-5498-07AC84F59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4" y="1975"/>
                <a:ext cx="1142" cy="47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Line 89">
                <a:extLst>
                  <a:ext uri="{FF2B5EF4-FFF2-40B4-BE49-F238E27FC236}">
                    <a16:creationId xmlns:a16="http://schemas.microsoft.com/office/drawing/2014/main" id="{CE015EF2-1FDC-FB2D-CD9B-0E0E0D4B3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1" y="2908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79B3C9FA-D666-F9D9-2D56-075B5C6F3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147"/>
                <a:ext cx="78" cy="78"/>
              </a:xfrm>
              <a:custGeom>
                <a:avLst/>
                <a:gdLst>
                  <a:gd name="T0" fmla="*/ 0 w 195"/>
                  <a:gd name="T1" fmla="*/ 0 h 194"/>
                  <a:gd name="T2" fmla="*/ 99 w 195"/>
                  <a:gd name="T3" fmla="*/ 194 h 194"/>
                  <a:gd name="T4" fmla="*/ 195 w 195"/>
                  <a:gd name="T5" fmla="*/ 0 h 194"/>
                  <a:gd name="T6" fmla="*/ 0 w 195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4">
                    <a:moveTo>
                      <a:pt x="0" y="0"/>
                    </a:moveTo>
                    <a:lnTo>
                      <a:pt x="99" y="194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Line 91">
                <a:extLst>
                  <a:ext uri="{FF2B5EF4-FFF2-40B4-BE49-F238E27FC236}">
                    <a16:creationId xmlns:a16="http://schemas.microsoft.com/office/drawing/2014/main" id="{262F7798-1E8A-73CB-1CB3-A2B9F4F6D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3" y="3301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1AFD4352-E01C-0556-BA78-F2869121D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3540"/>
                <a:ext cx="78" cy="78"/>
              </a:xfrm>
              <a:custGeom>
                <a:avLst/>
                <a:gdLst>
                  <a:gd name="T0" fmla="*/ 0 w 195"/>
                  <a:gd name="T1" fmla="*/ 0 h 195"/>
                  <a:gd name="T2" fmla="*/ 99 w 195"/>
                  <a:gd name="T3" fmla="*/ 195 h 195"/>
                  <a:gd name="T4" fmla="*/ 195 w 195"/>
                  <a:gd name="T5" fmla="*/ 0 h 195"/>
                  <a:gd name="T6" fmla="*/ 0 w 19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5">
                    <a:moveTo>
                      <a:pt x="0" y="0"/>
                    </a:moveTo>
                    <a:lnTo>
                      <a:pt x="99" y="195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Line 93">
                <a:extLst>
                  <a:ext uri="{FF2B5EF4-FFF2-40B4-BE49-F238E27FC236}">
                    <a16:creationId xmlns:a16="http://schemas.microsoft.com/office/drawing/2014/main" id="{E1AD340E-7C7B-70D2-C949-2606396B2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3135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9AA7C0E1-829D-CFED-6B01-978113556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3374"/>
                <a:ext cx="78" cy="78"/>
              </a:xfrm>
              <a:custGeom>
                <a:avLst/>
                <a:gdLst>
                  <a:gd name="T0" fmla="*/ 0 w 195"/>
                  <a:gd name="T1" fmla="*/ 0 h 194"/>
                  <a:gd name="T2" fmla="*/ 99 w 195"/>
                  <a:gd name="T3" fmla="*/ 194 h 194"/>
                  <a:gd name="T4" fmla="*/ 195 w 195"/>
                  <a:gd name="T5" fmla="*/ 0 h 194"/>
                  <a:gd name="T6" fmla="*/ 0 w 195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4">
                    <a:moveTo>
                      <a:pt x="0" y="0"/>
                    </a:moveTo>
                    <a:lnTo>
                      <a:pt x="99" y="194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Line 95">
                <a:extLst>
                  <a:ext uri="{FF2B5EF4-FFF2-40B4-BE49-F238E27FC236}">
                    <a16:creationId xmlns:a16="http://schemas.microsoft.com/office/drawing/2014/main" id="{B3823063-6B0C-3CBD-D8ED-F135CFA84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1" y="2304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1F78E5BA-0DDC-917F-1ED8-B7E3A6A3B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2543"/>
                <a:ext cx="78" cy="78"/>
              </a:xfrm>
              <a:custGeom>
                <a:avLst/>
                <a:gdLst>
                  <a:gd name="T0" fmla="*/ 0 w 195"/>
                  <a:gd name="T1" fmla="*/ 0 h 195"/>
                  <a:gd name="T2" fmla="*/ 99 w 195"/>
                  <a:gd name="T3" fmla="*/ 195 h 195"/>
                  <a:gd name="T4" fmla="*/ 195 w 195"/>
                  <a:gd name="T5" fmla="*/ 0 h 195"/>
                  <a:gd name="T6" fmla="*/ 0 w 19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5">
                    <a:moveTo>
                      <a:pt x="0" y="0"/>
                    </a:moveTo>
                    <a:lnTo>
                      <a:pt x="99" y="195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Line 97">
                <a:extLst>
                  <a:ext uri="{FF2B5EF4-FFF2-40B4-BE49-F238E27FC236}">
                    <a16:creationId xmlns:a16="http://schemas.microsoft.com/office/drawing/2014/main" id="{E2B94E36-94D5-D607-C359-6FF77624E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3" y="2696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2D58FC95-A7BC-A13A-1067-C23900A5C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3" y="2936"/>
                <a:ext cx="78" cy="78"/>
              </a:xfrm>
              <a:custGeom>
                <a:avLst/>
                <a:gdLst>
                  <a:gd name="T0" fmla="*/ 0 w 195"/>
                  <a:gd name="T1" fmla="*/ 0 h 195"/>
                  <a:gd name="T2" fmla="*/ 99 w 195"/>
                  <a:gd name="T3" fmla="*/ 195 h 195"/>
                  <a:gd name="T4" fmla="*/ 195 w 195"/>
                  <a:gd name="T5" fmla="*/ 0 h 195"/>
                  <a:gd name="T6" fmla="*/ 0 w 19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5">
                    <a:moveTo>
                      <a:pt x="0" y="0"/>
                    </a:moveTo>
                    <a:lnTo>
                      <a:pt x="99" y="195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Line 99">
                <a:extLst>
                  <a:ext uri="{FF2B5EF4-FFF2-40B4-BE49-F238E27FC236}">
                    <a16:creationId xmlns:a16="http://schemas.microsoft.com/office/drawing/2014/main" id="{4C831644-01B5-86DE-A878-3F1E62CD5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2530"/>
                <a:ext cx="1" cy="241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F8F406A-C95D-724A-0390-D19829E3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" y="2770"/>
                <a:ext cx="78" cy="78"/>
              </a:xfrm>
              <a:custGeom>
                <a:avLst/>
                <a:gdLst>
                  <a:gd name="T0" fmla="*/ 0 w 195"/>
                  <a:gd name="T1" fmla="*/ 0 h 195"/>
                  <a:gd name="T2" fmla="*/ 99 w 195"/>
                  <a:gd name="T3" fmla="*/ 195 h 195"/>
                  <a:gd name="T4" fmla="*/ 195 w 195"/>
                  <a:gd name="T5" fmla="*/ 0 h 195"/>
                  <a:gd name="T6" fmla="*/ 0 w 195"/>
                  <a:gd name="T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195">
                    <a:moveTo>
                      <a:pt x="0" y="0"/>
                    </a:moveTo>
                    <a:lnTo>
                      <a:pt x="99" y="195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Line 101">
                <a:extLst>
                  <a:ext uri="{FF2B5EF4-FFF2-40B4-BE49-F238E27FC236}">
                    <a16:creationId xmlns:a16="http://schemas.microsoft.com/office/drawing/2014/main" id="{AFC45508-C63D-8D5B-6F9E-EEACAA4C4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3" y="1773"/>
                <a:ext cx="1307" cy="20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Line 102">
                <a:extLst>
                  <a:ext uri="{FF2B5EF4-FFF2-40B4-BE49-F238E27FC236}">
                    <a16:creationId xmlns:a16="http://schemas.microsoft.com/office/drawing/2014/main" id="{63F853EC-17E6-30DF-5CD8-0E14506F2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8" y="1773"/>
                <a:ext cx="1140" cy="47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Line 103">
                <a:extLst>
                  <a:ext uri="{FF2B5EF4-FFF2-40B4-BE49-F238E27FC236}">
                    <a16:creationId xmlns:a16="http://schemas.microsoft.com/office/drawing/2014/main" id="{592A52C3-2CB0-3B66-D3F3-012A29A40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5" y="1966"/>
                <a:ext cx="1" cy="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Line 104">
                <a:extLst>
                  <a:ext uri="{FF2B5EF4-FFF2-40B4-BE49-F238E27FC236}">
                    <a16:creationId xmlns:a16="http://schemas.microsoft.com/office/drawing/2014/main" id="{12C59B1C-F69D-84A4-3D0B-2C4335AE9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0" y="2441"/>
                <a:ext cx="1" cy="6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Line 105">
                <a:extLst>
                  <a:ext uri="{FF2B5EF4-FFF2-40B4-BE49-F238E27FC236}">
                    <a16:creationId xmlns:a16="http://schemas.microsoft.com/office/drawing/2014/main" id="{869479CB-A094-67C4-88F3-02CBE2580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242"/>
                <a:ext cx="1" cy="6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Line 106">
                <a:extLst>
                  <a:ext uri="{FF2B5EF4-FFF2-40B4-BE49-F238E27FC236}">
                    <a16:creationId xmlns:a16="http://schemas.microsoft.com/office/drawing/2014/main" id="{50402478-5E74-7EE7-A0D3-2612B5485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2" y="2308"/>
                <a:ext cx="96" cy="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C6A375B4-ABF4-3B90-0A60-CE71C5873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" y="1772"/>
                <a:ext cx="2460" cy="675"/>
              </a:xfrm>
              <a:custGeom>
                <a:avLst/>
                <a:gdLst>
                  <a:gd name="T0" fmla="*/ 0 w 6150"/>
                  <a:gd name="T1" fmla="*/ 502 h 1687"/>
                  <a:gd name="T2" fmla="*/ 3315 w 6150"/>
                  <a:gd name="T3" fmla="*/ 0 h 1687"/>
                  <a:gd name="T4" fmla="*/ 6150 w 6150"/>
                  <a:gd name="T5" fmla="*/ 1192 h 1687"/>
                  <a:gd name="T6" fmla="*/ 2835 w 6150"/>
                  <a:gd name="T7" fmla="*/ 1687 h 1687"/>
                  <a:gd name="T8" fmla="*/ 0 w 6150"/>
                  <a:gd name="T9" fmla="*/ 502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0" h="1687">
                    <a:moveTo>
                      <a:pt x="0" y="502"/>
                    </a:moveTo>
                    <a:lnTo>
                      <a:pt x="3315" y="0"/>
                    </a:lnTo>
                    <a:lnTo>
                      <a:pt x="6150" y="1192"/>
                    </a:lnTo>
                    <a:lnTo>
                      <a:pt x="2835" y="1687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C0C0C0">
                  <a:alpha val="50000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1" name="Line 116">
              <a:extLst>
                <a:ext uri="{FF2B5EF4-FFF2-40B4-BE49-F238E27FC236}">
                  <a16:creationId xmlns:a16="http://schemas.microsoft.com/office/drawing/2014/main" id="{E5F47B76-ED13-5EC1-C569-6FF62CEA9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0694" y="4385053"/>
              <a:ext cx="0" cy="4744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1FE0CB5-3F40-DCAE-3B43-16ACD7F9A8F3}"/>
                </a:ext>
              </a:extLst>
            </p:cNvPr>
            <p:cNvSpPr txBox="1"/>
            <p:nvPr/>
          </p:nvSpPr>
          <p:spPr>
            <a:xfrm>
              <a:off x="1723776" y="4033432"/>
              <a:ext cx="834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X-rays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CC60716-4DA2-F2D4-9E80-09C30C098B1C}"/>
                </a:ext>
              </a:extLst>
            </p:cNvPr>
            <p:cNvSpPr txBox="1"/>
            <p:nvPr/>
          </p:nvSpPr>
          <p:spPr>
            <a:xfrm>
              <a:off x="3185179" y="4267538"/>
              <a:ext cx="2095261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u="sng">
                  <a:solidFill>
                    <a:srgbClr val="000000"/>
                  </a:solidFill>
                  <a:latin typeface="Calibri"/>
                </a:rPr>
                <a:t>Pixel</a:t>
              </a:r>
              <a:r>
                <a:rPr kumimoji="0" lang="en-US" sz="18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array</a:t>
              </a:r>
              <a:r>
                <a:rPr kumimoji="0" lang="en-US" sz="1800" b="1" i="0" u="sng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detector (PAD):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rgbClr val="000000"/>
                  </a:solidFill>
                  <a:latin typeface="Calibri"/>
                </a:rPr>
                <a:t>Semiconductor sensor bonded pixel-by-pixel to custom readout ASIC</a:t>
              </a:r>
              <a:endParaRPr lang="en-US" sz="180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A6FC72D-D9E9-75FF-13F4-B9B0ABACCBE2}"/>
                </a:ext>
              </a:extLst>
            </p:cNvPr>
            <p:cNvSpPr txBox="1"/>
            <p:nvPr/>
          </p:nvSpPr>
          <p:spPr>
            <a:xfrm>
              <a:off x="3114484" y="6015586"/>
              <a:ext cx="794782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cs typeface="Times"/>
                </a:rPr>
                <a:t>From [3]</a:t>
              </a:r>
              <a:endParaRPr lang="en-US" sz="1200"/>
            </a:p>
          </p:txBody>
        </p:sp>
      </p:grpSp>
      <p:pic>
        <p:nvPicPr>
          <p:cNvPr id="155" name="Picture 154" descr="A diagram of a storage system&#10;&#10;Description automatically generated">
            <a:extLst>
              <a:ext uri="{FF2B5EF4-FFF2-40B4-BE49-F238E27FC236}">
                <a16:creationId xmlns:a16="http://schemas.microsoft.com/office/drawing/2014/main" id="{50D47E9C-164F-9968-B027-95E2D1EF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23" y="2308503"/>
            <a:ext cx="5727963" cy="3729744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BF023331-4030-5836-6EEE-8B4DA2F4BA57}"/>
              </a:ext>
            </a:extLst>
          </p:cNvPr>
          <p:cNvSpPr/>
          <p:nvPr/>
        </p:nvSpPr>
        <p:spPr>
          <a:xfrm>
            <a:off x="8733118" y="4565064"/>
            <a:ext cx="2620041" cy="1082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5D94B06-2E9F-2E46-34B2-0C3E4178C713}"/>
              </a:ext>
            </a:extLst>
          </p:cNvPr>
          <p:cNvSpPr txBox="1"/>
          <p:nvPr/>
        </p:nvSpPr>
        <p:spPr>
          <a:xfrm>
            <a:off x="9622650" y="5598138"/>
            <a:ext cx="16136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Storage capacitors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14F018-E754-01E2-E5F0-7EFE6ECFD5A5}"/>
              </a:ext>
            </a:extLst>
          </p:cNvPr>
          <p:cNvSpPr/>
          <p:nvPr/>
        </p:nvSpPr>
        <p:spPr>
          <a:xfrm>
            <a:off x="6939108" y="3196345"/>
            <a:ext cx="1180352" cy="15869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DCC9A8B-73C1-730E-49CE-D5188FE35EAE}"/>
              </a:ext>
            </a:extLst>
          </p:cNvPr>
          <p:cNvSpPr txBox="1"/>
          <p:nvPr/>
        </p:nvSpPr>
        <p:spPr>
          <a:xfrm>
            <a:off x="7120002" y="2666999"/>
            <a:ext cx="16136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Integration capacitors</a:t>
            </a:r>
            <a:endParaRPr lang="en-US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45D8D0A-DC21-3C16-84AC-6E301A4D61AE}"/>
              </a:ext>
            </a:extLst>
          </p:cNvPr>
          <p:cNvSpPr txBox="1"/>
          <p:nvPr/>
        </p:nvSpPr>
        <p:spPr>
          <a:xfrm>
            <a:off x="6541028" y="5693297"/>
            <a:ext cx="14223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Times"/>
              </a:rPr>
              <a:t>Modified from [4]</a:t>
            </a:r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616E4-B2F3-8640-89D7-E0EC1B359EE5}"/>
              </a:ext>
            </a:extLst>
          </p:cNvPr>
          <p:cNvSpPr txBox="1"/>
          <p:nvPr/>
        </p:nvSpPr>
        <p:spPr>
          <a:xfrm>
            <a:off x="8512245" y="1935042"/>
            <a:ext cx="16136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Pixel ASIC</a:t>
            </a:r>
          </a:p>
        </p:txBody>
      </p:sp>
    </p:spTree>
    <p:extLst>
      <p:ext uri="{BB962C8B-B14F-4D97-AF65-F5344CB8AC3E}">
        <p14:creationId xmlns:p14="http://schemas.microsoft.com/office/powerpoint/2010/main" val="309344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20F2D5ED-5C9D-97E0-B06D-4BDDEF85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922" y="3547244"/>
            <a:ext cx="5824330" cy="3021339"/>
          </a:xfrm>
          <a:prstGeom prst="rect">
            <a:avLst/>
          </a:prstGeom>
        </p:spPr>
      </p:pic>
      <p:pic>
        <p:nvPicPr>
          <p:cNvPr id="38" name="Picture 37" descr="A graph of a line graph&#10;&#10;Description automatically generated">
            <a:extLst>
              <a:ext uri="{FF2B5EF4-FFF2-40B4-BE49-F238E27FC236}">
                <a16:creationId xmlns:a16="http://schemas.microsoft.com/office/drawing/2014/main" id="{A079D8EA-3DB9-83E3-B8BA-A1F50452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662" y="413287"/>
            <a:ext cx="5824329" cy="306073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437" y="1712177"/>
            <a:ext cx="5765329" cy="432942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7200" indent="-457200"/>
            <a:r>
              <a:rPr lang="en-US" sz="2800">
                <a:latin typeface="Calibri"/>
                <a:ea typeface="+mn-lt"/>
                <a:cs typeface="Calibri"/>
              </a:rPr>
              <a:t>Detector speed limited by the duration of the current pulse </a:t>
            </a:r>
            <a:endParaRPr lang="en-US" sz="4000"/>
          </a:p>
          <a:p>
            <a:pPr marL="457200" indent="-457200"/>
            <a:r>
              <a:rPr lang="en-US" sz="2800">
                <a:latin typeface="Calibri"/>
                <a:cs typeface="Calibri"/>
              </a:rPr>
              <a:t>Goal: 90% of induced current in 35 ns</a:t>
            </a:r>
          </a:p>
          <a:p>
            <a:pPr marL="457200" indent="-457200"/>
            <a:endParaRPr lang="en-US" sz="2800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72" y="692989"/>
            <a:ext cx="6889179" cy="642669"/>
          </a:xfrm>
        </p:spPr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Detector Speed and Induced Current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B3C61-639E-5789-8894-F4F8842FA4E7}"/>
              </a:ext>
            </a:extLst>
          </p:cNvPr>
          <p:cNvSpPr txBox="1"/>
          <p:nvPr/>
        </p:nvSpPr>
        <p:spPr>
          <a:xfrm>
            <a:off x="8541814" y="1527395"/>
            <a:ext cx="31720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Electron collecting simulation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Current pulse &lt; 50 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D4519-D799-FF5C-6003-2C51798185FF}"/>
              </a:ext>
            </a:extLst>
          </p:cNvPr>
          <p:cNvSpPr txBox="1"/>
          <p:nvPr/>
        </p:nvSpPr>
        <p:spPr>
          <a:xfrm>
            <a:off x="8699965" y="4842061"/>
            <a:ext cx="30139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Hole collecting simulation</a:t>
            </a:r>
          </a:p>
          <a:p>
            <a:pPr algn="ctr"/>
            <a:r>
              <a:rPr lang="en-US" b="1">
                <a:solidFill>
                  <a:srgbClr val="C00000"/>
                </a:solidFill>
                <a:latin typeface="Calibri"/>
                <a:cs typeface="Calibri"/>
              </a:rPr>
              <a:t>Current pulse &gt; 200 ns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3B14B2-9ADF-65D2-0F38-E1EAA24D4040}"/>
              </a:ext>
            </a:extLst>
          </p:cNvPr>
          <p:cNvGrpSpPr/>
          <p:nvPr/>
        </p:nvGrpSpPr>
        <p:grpSpPr>
          <a:xfrm>
            <a:off x="517711" y="3686528"/>
            <a:ext cx="4680440" cy="2872079"/>
            <a:chOff x="1840005" y="3809793"/>
            <a:chExt cx="4680440" cy="2872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328E0B-AB95-05C9-BF98-927066CE3EE5}"/>
                </a:ext>
              </a:extLst>
            </p:cNvPr>
            <p:cNvSpPr txBox="1"/>
            <p:nvPr/>
          </p:nvSpPr>
          <p:spPr>
            <a:xfrm>
              <a:off x="1909201" y="6035541"/>
              <a:ext cx="4611244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1/e length 40 keV = 90 </a:t>
              </a:r>
              <a:r>
                <a:rPr lang="en-US" b="1">
                  <a:solidFill>
                    <a:srgbClr val="C00000"/>
                  </a:solidFill>
                  <a:latin typeface="Calibri"/>
                  <a:ea typeface="+mn-lt"/>
                  <a:cs typeface="+mn-lt"/>
                </a:rPr>
                <a:t>µm</a:t>
              </a:r>
              <a:endParaRPr lang="en-US">
                <a:solidFill>
                  <a:srgbClr val="000000"/>
                </a:solidFill>
                <a:latin typeface="Times"/>
                <a:cs typeface="Times"/>
              </a:endParaRPr>
            </a:p>
            <a:p>
              <a:pPr algn="ctr"/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750 µm </a:t>
              </a:r>
              <a:r>
                <a:rPr lang="en-US" b="1" err="1">
                  <a:solidFill>
                    <a:srgbClr val="C00000"/>
                  </a:solidFill>
                  <a:latin typeface="Calibri"/>
                  <a:cs typeface="Calibri"/>
                </a:rPr>
                <a:t>CdTe</a:t>
              </a:r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 used due to availability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584B16-2158-D037-2D07-B620B54B415E}"/>
                </a:ext>
              </a:extLst>
            </p:cNvPr>
            <p:cNvCxnSpPr/>
            <p:nvPr/>
          </p:nvCxnSpPr>
          <p:spPr>
            <a:xfrm flipV="1">
              <a:off x="1840006" y="5925670"/>
              <a:ext cx="4567516" cy="15688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61D250D-303E-D612-B1AA-C005C49DAC29}"/>
                </a:ext>
              </a:extLst>
            </p:cNvPr>
            <p:cNvCxnSpPr>
              <a:cxnSpLocks/>
            </p:cNvCxnSpPr>
            <p:nvPr/>
          </p:nvCxnSpPr>
          <p:spPr>
            <a:xfrm>
              <a:off x="1840005" y="4450976"/>
              <a:ext cx="4567516" cy="1793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xplosion: 8 Points 15">
              <a:extLst>
                <a:ext uri="{FF2B5EF4-FFF2-40B4-BE49-F238E27FC236}">
                  <a16:creationId xmlns:a16="http://schemas.microsoft.com/office/drawing/2014/main" id="{FAAFA4A4-0058-2314-334B-7D276A7CBC0F}"/>
                </a:ext>
              </a:extLst>
            </p:cNvPr>
            <p:cNvSpPr/>
            <p:nvPr/>
          </p:nvSpPr>
          <p:spPr>
            <a:xfrm>
              <a:off x="4773706" y="5132294"/>
              <a:ext cx="694764" cy="34738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91566A87-0974-9FF4-15EE-0CF13B12F22A}"/>
                </a:ext>
              </a:extLst>
            </p:cNvPr>
            <p:cNvSpPr/>
            <p:nvPr/>
          </p:nvSpPr>
          <p:spPr>
            <a:xfrm>
              <a:off x="2229970" y="4616823"/>
              <a:ext cx="694764" cy="347382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54C0791-F536-3A7E-2EAD-EF63AE794246}"/>
                </a:ext>
              </a:extLst>
            </p:cNvPr>
            <p:cNvCxnSpPr/>
            <p:nvPr/>
          </p:nvCxnSpPr>
          <p:spPr>
            <a:xfrm flipH="1">
              <a:off x="5609106" y="5355851"/>
              <a:ext cx="4480" cy="510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A0B60A-5069-EF27-D1FC-C662C4A17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2958" y="4930028"/>
              <a:ext cx="4480" cy="9368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0FD9D91-4630-E6FE-EBBE-2C3A95AF35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2958" y="4533340"/>
              <a:ext cx="4480" cy="2958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FC24C7E-3314-E2CD-36E5-F6A40F1E09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9105" y="4466105"/>
              <a:ext cx="4480" cy="811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69A86E-152D-8C0E-29C2-025E0D455FF3}"/>
                </a:ext>
              </a:extLst>
            </p:cNvPr>
            <p:cNvSpPr txBox="1"/>
            <p:nvPr/>
          </p:nvSpPr>
          <p:spPr>
            <a:xfrm>
              <a:off x="2991971" y="5221942"/>
              <a:ext cx="4930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Calibri"/>
                  <a:cs typeface="Times"/>
                </a:rPr>
                <a:t>e-</a:t>
              </a:r>
              <a:endParaRPr lang="en-US" b="1">
                <a:latin typeface="Calibri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A00B49-287F-3460-894D-E09E982702A1}"/>
                </a:ext>
              </a:extLst>
            </p:cNvPr>
            <p:cNvSpPr txBox="1"/>
            <p:nvPr/>
          </p:nvSpPr>
          <p:spPr>
            <a:xfrm>
              <a:off x="5602941" y="5401236"/>
              <a:ext cx="4930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Calibri"/>
                  <a:cs typeface="Times"/>
                </a:rPr>
                <a:t>e-</a:t>
              </a:r>
              <a:endParaRPr lang="en-US" b="1">
                <a:latin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D11230-7FE6-B202-F9CB-1228A6B296F6}"/>
                </a:ext>
              </a:extLst>
            </p:cNvPr>
            <p:cNvSpPr txBox="1"/>
            <p:nvPr/>
          </p:nvSpPr>
          <p:spPr>
            <a:xfrm>
              <a:off x="3047999" y="4527176"/>
              <a:ext cx="4930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Calibri"/>
                  <a:cs typeface="Times"/>
                </a:rPr>
                <a:t>h+</a:t>
              </a:r>
              <a:endParaRPr lang="en-US" b="1">
                <a:latin typeface="Calibri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D6B24-EBF7-DF47-BDC4-44BE7DC61002}"/>
                </a:ext>
              </a:extLst>
            </p:cNvPr>
            <p:cNvSpPr txBox="1"/>
            <p:nvPr/>
          </p:nvSpPr>
          <p:spPr>
            <a:xfrm>
              <a:off x="5602940" y="4717676"/>
              <a:ext cx="49305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>
                  <a:latin typeface="Calibri"/>
                  <a:cs typeface="Times"/>
                </a:rPr>
                <a:t>h+</a:t>
              </a:r>
              <a:endParaRPr lang="en-US" b="1"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9B2724-3D95-4151-5FBE-C40C11EA4E71}"/>
                </a:ext>
              </a:extLst>
            </p:cNvPr>
            <p:cNvSpPr txBox="1"/>
            <p:nvPr/>
          </p:nvSpPr>
          <p:spPr>
            <a:xfrm>
              <a:off x="2117911" y="4952999"/>
              <a:ext cx="93008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/>
                  <a:cs typeface="Times"/>
                </a:rPr>
                <a:t>40 keV</a:t>
              </a:r>
              <a:endParaRPr lang="en-US" b="1">
                <a:latin typeface="Calibri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99FAC2-F19B-7B6E-40AC-7F89B0FD4E4F}"/>
                </a:ext>
              </a:extLst>
            </p:cNvPr>
            <p:cNvSpPr txBox="1"/>
            <p:nvPr/>
          </p:nvSpPr>
          <p:spPr>
            <a:xfrm>
              <a:off x="4595385" y="5469768"/>
              <a:ext cx="108696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alibri"/>
                  <a:cs typeface="Times"/>
                </a:rPr>
                <a:t>150 keV</a:t>
              </a:r>
              <a:endParaRPr lang="en-US" b="1">
                <a:latin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958DAE-84C6-3A36-19F3-9A01A6659890}"/>
                </a:ext>
              </a:extLst>
            </p:cNvPr>
            <p:cNvSpPr txBox="1"/>
            <p:nvPr/>
          </p:nvSpPr>
          <p:spPr>
            <a:xfrm>
              <a:off x="2683868" y="3809793"/>
              <a:ext cx="2460291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C00000"/>
                  </a:solidFill>
                  <a:latin typeface="Calibri"/>
                  <a:cs typeface="Calibri"/>
                </a:rPr>
                <a:t>Lower energies are faster in e- </a:t>
              </a:r>
              <a:r>
                <a:rPr lang="en-US" b="1" err="1">
                  <a:solidFill>
                    <a:srgbClr val="C00000"/>
                  </a:solidFill>
                  <a:latin typeface="Calibri"/>
                  <a:cs typeface="Calibri"/>
                </a:rPr>
                <a:t>CdTe</a:t>
              </a:r>
              <a:endParaRPr lang="en-US" err="1">
                <a:cs typeface="Time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F03BD5-5991-AC4E-D55B-161B27D77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12023" y="3740112"/>
            <a:ext cx="855871" cy="1087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7A01D-F461-9BE6-11A9-3476C9564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98710" y="4292229"/>
            <a:ext cx="866913" cy="1098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04EC4-50CD-93AC-BEFC-1A07FBFE8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98710" y="3850490"/>
            <a:ext cx="866913" cy="1098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2F5F6B-8240-42CD-7C19-C02CFEC005DD}"/>
              </a:ext>
            </a:extLst>
          </p:cNvPr>
          <p:cNvSpPr txBox="1"/>
          <p:nvPr/>
        </p:nvSpPr>
        <p:spPr>
          <a:xfrm>
            <a:off x="3657404" y="3787164"/>
            <a:ext cx="10869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/>
                <a:cs typeface="Times"/>
              </a:rPr>
              <a:t>x-rays</a:t>
            </a:r>
            <a:endParaRPr lang="en-US" sz="1600" b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E42469-51F3-BE3A-6CFE-25942C872BD9}"/>
              </a:ext>
            </a:extLst>
          </p:cNvPr>
          <p:cNvSpPr txBox="1"/>
          <p:nvPr/>
        </p:nvSpPr>
        <p:spPr>
          <a:xfrm>
            <a:off x="819230" y="3676729"/>
            <a:ext cx="10869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/>
                <a:cs typeface="Times"/>
              </a:rPr>
              <a:t>x-rays</a:t>
            </a:r>
            <a:endParaRPr lang="en-US" sz="1600" b="1"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93F708-4CE6-EC83-810F-4D076707C872}"/>
              </a:ext>
            </a:extLst>
          </p:cNvPr>
          <p:cNvSpPr txBox="1"/>
          <p:nvPr/>
        </p:nvSpPr>
        <p:spPr>
          <a:xfrm>
            <a:off x="476883" y="5819163"/>
            <a:ext cx="10869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/>
                <a:cs typeface="Times"/>
              </a:rPr>
              <a:t>ASIC side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6" y="828654"/>
            <a:ext cx="11570208" cy="685800"/>
          </a:xfrm>
        </p:spPr>
        <p:txBody>
          <a:bodyPr/>
          <a:lstStyle/>
          <a:p>
            <a:r>
              <a:rPr lang="en-US" sz="4250">
                <a:solidFill>
                  <a:srgbClr val="000000"/>
                </a:solidFill>
                <a:cs typeface="Helvetica"/>
              </a:rPr>
              <a:t>Measuring Induced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D3B55C5-7372-47D8-219F-B9364B943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1905001"/>
            <a:ext cx="4536959" cy="384651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457200" indent="-457200"/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Detector triggered with variable delay from photon pulse </a:t>
            </a:r>
          </a:p>
          <a:p>
            <a:pPr marL="457200" indent="-457200"/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Integration window is "scanned" through induced current pulse</a:t>
            </a:r>
          </a:p>
          <a:p>
            <a:pPr marL="455930" indent="-455930"/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2123FF-4AD3-A445-C4AC-9F32E933149C}"/>
              </a:ext>
            </a:extLst>
          </p:cNvPr>
          <p:cNvGrpSpPr/>
          <p:nvPr/>
        </p:nvGrpSpPr>
        <p:grpSpPr>
          <a:xfrm>
            <a:off x="5295908" y="2134227"/>
            <a:ext cx="6814598" cy="2940735"/>
            <a:chOff x="5400683" y="2610477"/>
            <a:chExt cx="6814598" cy="29407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882D262-D965-4AC6-06BC-9E7B404DAA12}"/>
                </a:ext>
              </a:extLst>
            </p:cNvPr>
            <p:cNvGrpSpPr/>
            <p:nvPr/>
          </p:nvGrpSpPr>
          <p:grpSpPr>
            <a:xfrm>
              <a:off x="5400683" y="3266155"/>
              <a:ext cx="6372212" cy="2285057"/>
              <a:chOff x="5400683" y="3072517"/>
              <a:chExt cx="6372212" cy="228505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A26270B-0958-C837-F08E-62D6809F4B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5745"/>
              <a:stretch/>
            </p:blipFill>
            <p:spPr>
              <a:xfrm>
                <a:off x="5400683" y="5005971"/>
                <a:ext cx="6372212" cy="351603"/>
              </a:xfrm>
              <a:prstGeom prst="rect">
                <a:avLst/>
              </a:prstGeom>
            </p:spPr>
          </p:pic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0B81D04-A33B-8429-207E-5790D063C671}"/>
                  </a:ext>
                </a:extLst>
              </p:cNvPr>
              <p:cNvSpPr/>
              <p:nvPr/>
            </p:nvSpPr>
            <p:spPr>
              <a:xfrm rot="10800000" flipH="1">
                <a:off x="5438784" y="3838446"/>
                <a:ext cx="1387733" cy="1012775"/>
              </a:xfrm>
              <a:custGeom>
                <a:avLst/>
                <a:gdLst>
                  <a:gd name="connsiteX0" fmla="*/ 0 w 634701"/>
                  <a:gd name="connsiteY0" fmla="*/ 0 h 1012775"/>
                  <a:gd name="connsiteX1" fmla="*/ 301214 w 634701"/>
                  <a:gd name="connsiteY1" fmla="*/ 1011219 h 1012775"/>
                  <a:gd name="connsiteX2" fmla="*/ 484094 w 634701"/>
                  <a:gd name="connsiteY2" fmla="*/ 225911 h 1012775"/>
                  <a:gd name="connsiteX3" fmla="*/ 634701 w 634701"/>
                  <a:gd name="connsiteY3" fmla="*/ 10758 h 10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01" h="1012775">
                    <a:moveTo>
                      <a:pt x="0" y="0"/>
                    </a:moveTo>
                    <a:cubicBezTo>
                      <a:pt x="110266" y="486783"/>
                      <a:pt x="220532" y="973567"/>
                      <a:pt x="301214" y="1011219"/>
                    </a:cubicBezTo>
                    <a:cubicBezTo>
                      <a:pt x="381896" y="1048871"/>
                      <a:pt x="428513" y="392655"/>
                      <a:pt x="484094" y="225911"/>
                    </a:cubicBezTo>
                    <a:cubicBezTo>
                      <a:pt x="539675" y="59168"/>
                      <a:pt x="587188" y="34963"/>
                      <a:pt x="634701" y="10758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140D32C-4EF3-0ACD-D1DC-E22B59706E39}"/>
                  </a:ext>
                </a:extLst>
              </p:cNvPr>
              <p:cNvCxnSpPr>
                <a:stCxn id="13" idx="0"/>
              </p:cNvCxnSpPr>
              <p:nvPr/>
            </p:nvCxnSpPr>
            <p:spPr>
              <a:xfrm flipV="1">
                <a:off x="5438784" y="3838447"/>
                <a:ext cx="0" cy="10127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4DA7D7-84E7-4A2F-C811-5E3A198F205E}"/>
                  </a:ext>
                </a:extLst>
              </p:cNvPr>
              <p:cNvSpPr/>
              <p:nvPr/>
            </p:nvSpPr>
            <p:spPr>
              <a:xfrm rot="5400000">
                <a:off x="4983875" y="3599992"/>
                <a:ext cx="1807279" cy="774550"/>
              </a:xfrm>
              <a:prstGeom prst="rect">
                <a:avLst/>
              </a:pr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window 1</a:t>
                </a: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BEAFEDD-4CE5-0B32-B805-A84EBEB3FDE2}"/>
                  </a:ext>
                </a:extLst>
              </p:cNvPr>
              <p:cNvSpPr/>
              <p:nvPr/>
            </p:nvSpPr>
            <p:spPr>
              <a:xfrm rot="10800000" flipH="1">
                <a:off x="7612646" y="3838446"/>
                <a:ext cx="1387733" cy="1012775"/>
              </a:xfrm>
              <a:custGeom>
                <a:avLst/>
                <a:gdLst>
                  <a:gd name="connsiteX0" fmla="*/ 0 w 634701"/>
                  <a:gd name="connsiteY0" fmla="*/ 0 h 1012775"/>
                  <a:gd name="connsiteX1" fmla="*/ 301214 w 634701"/>
                  <a:gd name="connsiteY1" fmla="*/ 1011219 h 1012775"/>
                  <a:gd name="connsiteX2" fmla="*/ 484094 w 634701"/>
                  <a:gd name="connsiteY2" fmla="*/ 225911 h 1012775"/>
                  <a:gd name="connsiteX3" fmla="*/ 634701 w 634701"/>
                  <a:gd name="connsiteY3" fmla="*/ 10758 h 10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01" h="1012775">
                    <a:moveTo>
                      <a:pt x="0" y="0"/>
                    </a:moveTo>
                    <a:cubicBezTo>
                      <a:pt x="110266" y="486783"/>
                      <a:pt x="220532" y="973567"/>
                      <a:pt x="301214" y="1011219"/>
                    </a:cubicBezTo>
                    <a:cubicBezTo>
                      <a:pt x="381896" y="1048871"/>
                      <a:pt x="428513" y="392655"/>
                      <a:pt x="484094" y="225911"/>
                    </a:cubicBezTo>
                    <a:cubicBezTo>
                      <a:pt x="539675" y="59168"/>
                      <a:pt x="587188" y="34963"/>
                      <a:pt x="634701" y="10758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D6EDEBC-89F9-759A-CFDB-32AECC1D1A32}"/>
                  </a:ext>
                </a:extLst>
              </p:cNvPr>
              <p:cNvCxnSpPr>
                <a:stCxn id="29" idx="0"/>
              </p:cNvCxnSpPr>
              <p:nvPr/>
            </p:nvCxnSpPr>
            <p:spPr>
              <a:xfrm flipV="1">
                <a:off x="7612646" y="3838447"/>
                <a:ext cx="0" cy="10127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E050FD4-A941-4261-EBD8-9EC97172A2EB}"/>
                  </a:ext>
                </a:extLst>
              </p:cNvPr>
              <p:cNvSpPr/>
              <p:nvPr/>
            </p:nvSpPr>
            <p:spPr>
              <a:xfrm rot="5400000">
                <a:off x="7457504" y="3588882"/>
                <a:ext cx="1807279" cy="774550"/>
              </a:xfrm>
              <a:prstGeom prst="rect">
                <a:avLst/>
              </a:pr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window 2</a:t>
                </a: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FCA4D0F-D717-77A3-E327-36E77DB0517D}"/>
                  </a:ext>
                </a:extLst>
              </p:cNvPr>
              <p:cNvSpPr/>
              <p:nvPr/>
            </p:nvSpPr>
            <p:spPr>
              <a:xfrm rot="10800000" flipH="1">
                <a:off x="9785775" y="3838446"/>
                <a:ext cx="1387733" cy="1012775"/>
              </a:xfrm>
              <a:custGeom>
                <a:avLst/>
                <a:gdLst>
                  <a:gd name="connsiteX0" fmla="*/ 0 w 634701"/>
                  <a:gd name="connsiteY0" fmla="*/ 0 h 1012775"/>
                  <a:gd name="connsiteX1" fmla="*/ 301214 w 634701"/>
                  <a:gd name="connsiteY1" fmla="*/ 1011219 h 1012775"/>
                  <a:gd name="connsiteX2" fmla="*/ 484094 w 634701"/>
                  <a:gd name="connsiteY2" fmla="*/ 225911 h 1012775"/>
                  <a:gd name="connsiteX3" fmla="*/ 634701 w 634701"/>
                  <a:gd name="connsiteY3" fmla="*/ 10758 h 10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01" h="1012775">
                    <a:moveTo>
                      <a:pt x="0" y="0"/>
                    </a:moveTo>
                    <a:cubicBezTo>
                      <a:pt x="110266" y="486783"/>
                      <a:pt x="220532" y="973567"/>
                      <a:pt x="301214" y="1011219"/>
                    </a:cubicBezTo>
                    <a:cubicBezTo>
                      <a:pt x="381896" y="1048871"/>
                      <a:pt x="428513" y="392655"/>
                      <a:pt x="484094" y="225911"/>
                    </a:cubicBezTo>
                    <a:cubicBezTo>
                      <a:pt x="539675" y="59168"/>
                      <a:pt x="587188" y="34963"/>
                      <a:pt x="634701" y="10758"/>
                    </a:cubicBez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12F4FE0-F8AA-8ADC-524D-2029C68BC2CC}"/>
                  </a:ext>
                </a:extLst>
              </p:cNvPr>
              <p:cNvCxnSpPr>
                <a:stCxn id="32" idx="0"/>
              </p:cNvCxnSpPr>
              <p:nvPr/>
            </p:nvCxnSpPr>
            <p:spPr>
              <a:xfrm flipV="1">
                <a:off x="9785775" y="3838447"/>
                <a:ext cx="0" cy="10127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D9124FF-0839-B991-32C3-987312ACC822}"/>
                  </a:ext>
                </a:extLst>
              </p:cNvPr>
              <p:cNvSpPr/>
              <p:nvPr/>
            </p:nvSpPr>
            <p:spPr>
              <a:xfrm rot="5400000">
                <a:off x="10054807" y="3594612"/>
                <a:ext cx="1807279" cy="774550"/>
              </a:xfrm>
              <a:prstGeom prst="rect">
                <a:avLst/>
              </a:prstGeom>
              <a:solidFill>
                <a:srgbClr val="92D05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window 3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276420C-6BB6-A0EF-F66D-05FA5DEDC310}"/>
                  </a:ext>
                </a:extLst>
              </p:cNvPr>
              <p:cNvCxnSpPr>
                <a:stCxn id="13" idx="3"/>
                <a:endCxn id="29" idx="0"/>
              </p:cNvCxnSpPr>
              <p:nvPr/>
            </p:nvCxnSpPr>
            <p:spPr>
              <a:xfrm>
                <a:off x="6826517" y="4840463"/>
                <a:ext cx="786129" cy="10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81BD235-3111-F05F-756A-E777075BB720}"/>
                  </a:ext>
                </a:extLst>
              </p:cNvPr>
              <p:cNvCxnSpPr/>
              <p:nvPr/>
            </p:nvCxnSpPr>
            <p:spPr>
              <a:xfrm>
                <a:off x="8987708" y="4829705"/>
                <a:ext cx="786129" cy="107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F3B545A-3C2D-27C8-BE0F-F0EB3691BCF8}"/>
                </a:ext>
              </a:extLst>
            </p:cNvPr>
            <p:cNvSpPr txBox="1"/>
            <p:nvPr/>
          </p:nvSpPr>
          <p:spPr>
            <a:xfrm>
              <a:off x="6224469" y="3115509"/>
              <a:ext cx="1752141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>
                  <a:latin typeface="Calibri"/>
                  <a:ea typeface="Calibri" panose="020F0502020204030204" pitchFamily="34" charset="0"/>
                  <a:cs typeface="Calibri"/>
                </a:rPr>
                <a:t>X-Ray Burst, Laser pulse, etc.</a:t>
              </a:r>
              <a:endParaRPr lang="en-US">
                <a:latin typeface="Calibri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84C13F-ABEE-1313-ABF9-F59E16347513}"/>
                </a:ext>
              </a:extLst>
            </p:cNvPr>
            <p:cNvSpPr txBox="1"/>
            <p:nvPr/>
          </p:nvSpPr>
          <p:spPr>
            <a:xfrm>
              <a:off x="8582849" y="2610477"/>
              <a:ext cx="152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Current Pulse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BAC598-7C1D-D973-9791-B619105BF5ED}"/>
                </a:ext>
              </a:extLst>
            </p:cNvPr>
            <p:cNvSpPr txBox="1"/>
            <p:nvPr/>
          </p:nvSpPr>
          <p:spPr>
            <a:xfrm>
              <a:off x="10508216" y="2644603"/>
              <a:ext cx="1707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Integration window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4E3081F-E80B-5071-FF9D-B91880723658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7100540" y="3761840"/>
              <a:ext cx="449918" cy="575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0774DF3-68BA-3B3E-53E1-0E7F9D331B59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9343901" y="2979809"/>
              <a:ext cx="953296" cy="112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65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1C438-F34C-BDBD-9CCC-E1EF7576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8A7C0-4AB4-4427-CB4F-76FE9D9B8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5" y="2263589"/>
            <a:ext cx="5834405" cy="38465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2800">
                <a:latin typeface="Calibri"/>
                <a:cs typeface="Calibri"/>
              </a:rPr>
              <a:t>Result compared with MATLAB simulations</a:t>
            </a:r>
          </a:p>
          <a:p>
            <a:pPr marL="989965" lvl="1" indent="-380365"/>
            <a:r>
              <a:rPr lang="en-US" sz="2300">
                <a:latin typeface="Calibri"/>
                <a:cs typeface="Calibri"/>
              </a:rPr>
              <a:t>Simulates induced current and integration process w/detector electronics</a:t>
            </a:r>
            <a:endParaRPr lang="en-US" sz="2300">
              <a:cs typeface="Calibri"/>
            </a:endParaRPr>
          </a:p>
          <a:p>
            <a:pPr marL="457200" indent="-457200"/>
            <a:r>
              <a:rPr lang="en-US" sz="2800">
                <a:latin typeface="Calibri"/>
                <a:cs typeface="Calibri"/>
              </a:rPr>
              <a:t>Charge collection time from rise/fall times of the curve</a:t>
            </a:r>
          </a:p>
          <a:p>
            <a:pPr marL="456565" indent="-456565"/>
            <a:endParaRPr lang="en-US" sz="3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2E55C6-D9E3-FBE6-539F-1D8820FE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0"/>
            <a:ext cx="5944856" cy="685800"/>
          </a:xfrm>
        </p:spPr>
        <p:txBody>
          <a:bodyPr/>
          <a:lstStyle/>
          <a:p>
            <a:r>
              <a:rPr lang="en-US" sz="4250">
                <a:cs typeface="Helvetica"/>
              </a:rPr>
              <a:t>Measuring Detector Speed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653183-D21F-67A7-E017-E4815F573C9F}"/>
              </a:ext>
            </a:extLst>
          </p:cNvPr>
          <p:cNvGrpSpPr/>
          <p:nvPr/>
        </p:nvGrpSpPr>
        <p:grpSpPr>
          <a:xfrm>
            <a:off x="6792001" y="1241126"/>
            <a:ext cx="4792893" cy="4397892"/>
            <a:chOff x="6678821" y="1402490"/>
            <a:chExt cx="4792893" cy="4397892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1639F082-AAC5-5C58-C808-12B3E3CA0F4A}"/>
                </a:ext>
              </a:extLst>
            </p:cNvPr>
            <p:cNvSpPr txBox="1"/>
            <p:nvPr/>
          </p:nvSpPr>
          <p:spPr>
            <a:xfrm>
              <a:off x="6872122" y="1402490"/>
              <a:ext cx="4339795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rgbClr val="C00000"/>
                  </a:solidFill>
                  <a:latin typeface="Calibri"/>
                  <a:cs typeface="Calibri"/>
                </a:rPr>
                <a:t>Simulation e- </a:t>
              </a:r>
              <a:r>
                <a:rPr lang="en-US" sz="1600" b="1" err="1">
                  <a:solidFill>
                    <a:srgbClr val="C00000"/>
                  </a:solidFill>
                  <a:latin typeface="Calibri"/>
                  <a:cs typeface="Calibri"/>
                </a:rPr>
                <a:t>CdTe</a:t>
              </a:r>
              <a:endParaRPr lang="en-US" sz="1600" b="1">
                <a:solidFill>
                  <a:srgbClr val="C00000"/>
                </a:solidFill>
                <a:latin typeface="Calibri"/>
                <a:cs typeface="Calibri"/>
              </a:endParaRPr>
            </a:p>
            <a:p>
              <a:r>
                <a:rPr lang="en-US" sz="1600" b="1">
                  <a:solidFill>
                    <a:srgbClr val="C00000"/>
                  </a:solidFill>
                  <a:latin typeface="Calibri"/>
                  <a:cs typeface="Calibri"/>
                </a:rPr>
                <a:t>40 keV photons, -400V bias, 200ns integration</a:t>
              </a:r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1639F082-AAC5-5C58-C808-12B3E3CA0F4A}"/>
                </a:ext>
              </a:extLst>
            </p:cNvPr>
            <p:cNvSpPr txBox="1"/>
            <p:nvPr/>
          </p:nvSpPr>
          <p:spPr>
            <a:xfrm>
              <a:off x="6678821" y="5215607"/>
              <a:ext cx="4792893" cy="584775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>
                  <a:solidFill>
                    <a:srgbClr val="C00000"/>
                  </a:solidFill>
                  <a:latin typeface="Calibri"/>
                  <a:cs typeface="Calibri"/>
                </a:rPr>
                <a:t>Simulation of the induced current (top) and the result of scanning an integration window through</a:t>
              </a:r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80F90-0601-8C5D-CC99-F877D350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667" y="1822848"/>
            <a:ext cx="4435288" cy="32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393B-9E7F-0540-B03A-CB58273DA0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965" y="2134646"/>
            <a:ext cx="6681211" cy="4159666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342265" indent="-342265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Pulsed femtosecond laser generates e/h pairs in the sensor</a:t>
            </a:r>
          </a:p>
          <a:p>
            <a:pPr marL="342265" indent="-342265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Optical frequencies equated to x-ray energies by matching attenuation lengths</a:t>
            </a:r>
            <a:endParaRPr lang="en-US" sz="4000">
              <a:solidFill>
                <a:srgbClr val="4D4F53"/>
              </a:solidFill>
              <a:latin typeface="Calibri"/>
              <a:cs typeface="Calibri"/>
            </a:endParaRPr>
          </a:p>
          <a:p>
            <a:pPr marL="342265" indent="-342265"/>
            <a:r>
              <a:rPr lang="en-US" sz="2400">
                <a:solidFill>
                  <a:srgbClr val="000000"/>
                </a:solidFill>
                <a:latin typeface="Calibri"/>
                <a:cs typeface="Calibri"/>
              </a:rPr>
              <a:t>Extreme attenuation lengths used to study charge carrier mobilities</a:t>
            </a:r>
            <a:endParaRPr lang="en-US" sz="4000">
              <a:latin typeface="Calibri"/>
              <a:ea typeface="Calibri"/>
              <a:cs typeface="Calibri"/>
            </a:endParaRPr>
          </a:p>
          <a:p>
            <a:pPr marL="742315" lvl="1" indent="-285115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515 nm: conversion near top of sensor, can extract electron mobility </a:t>
            </a:r>
            <a:endParaRPr lang="en-US" sz="3600">
              <a:solidFill>
                <a:srgbClr val="4D4F53"/>
              </a:solidFill>
              <a:latin typeface="Times"/>
              <a:cs typeface="Times"/>
            </a:endParaRPr>
          </a:p>
          <a:p>
            <a:pPr marL="742315" lvl="1" indent="-285115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1030 nm: uniform conversion, can extract hole mobility from tail. Slowest case for detector behavior. </a:t>
            </a:r>
          </a:p>
          <a:p>
            <a:pPr marL="455930" indent="-455930"/>
            <a:endParaRPr lang="en-US" sz="2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4CC14-BFDF-81C2-719B-D19FBBC9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24" y="1066800"/>
            <a:ext cx="6632864" cy="685800"/>
          </a:xfrm>
        </p:spPr>
        <p:txBody>
          <a:bodyPr/>
          <a:lstStyle/>
          <a:p>
            <a:r>
              <a:rPr lang="en-US" sz="3200">
                <a:solidFill>
                  <a:srgbClr val="000000"/>
                </a:solidFill>
                <a:cs typeface="Helvetica"/>
              </a:rPr>
              <a:t>Extracting Mobilities using Pulsed Optical Laser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25709-2FB7-7501-89D2-2A73A3C7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dirty="0" smtClean="0"/>
              <a:t>9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C897C9-1256-5929-4D33-E286E0F1CE57}"/>
              </a:ext>
            </a:extLst>
          </p:cNvPr>
          <p:cNvGrpSpPr/>
          <p:nvPr/>
        </p:nvGrpSpPr>
        <p:grpSpPr>
          <a:xfrm>
            <a:off x="7098300" y="445499"/>
            <a:ext cx="4156151" cy="2315015"/>
            <a:chOff x="309765" y="1807954"/>
            <a:chExt cx="5815692" cy="29590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80BB3A-9CBC-C88B-9EC0-A2836148A37C}"/>
                </a:ext>
              </a:extLst>
            </p:cNvPr>
            <p:cNvSpPr/>
            <p:nvPr/>
          </p:nvSpPr>
          <p:spPr>
            <a:xfrm>
              <a:off x="309765" y="2132562"/>
              <a:ext cx="1395350" cy="6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Laser &amp; variable attenuation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07096BB-362D-B9AD-0CE7-6D149B1FAD5B}"/>
                </a:ext>
              </a:extLst>
            </p:cNvPr>
            <p:cNvCxnSpPr/>
            <p:nvPr/>
          </p:nvCxnSpPr>
          <p:spPr>
            <a:xfrm>
              <a:off x="1694478" y="2336035"/>
              <a:ext cx="639781" cy="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71E315-E096-16C8-7DAA-079020C01A6A}"/>
                </a:ext>
              </a:extLst>
            </p:cNvPr>
            <p:cNvSpPr/>
            <p:nvPr/>
          </p:nvSpPr>
          <p:spPr>
            <a:xfrm>
              <a:off x="2248375" y="1807954"/>
              <a:ext cx="1517532" cy="121474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Partially reflective mirror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105ED0-976D-3855-47B0-040541213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0905" y="2982993"/>
              <a:ext cx="4702" cy="52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94E4A8-8D6A-2BAC-5B61-5217B3E5081C}"/>
                </a:ext>
              </a:extLst>
            </p:cNvPr>
            <p:cNvSpPr/>
            <p:nvPr/>
          </p:nvSpPr>
          <p:spPr>
            <a:xfrm>
              <a:off x="4327585" y="3287273"/>
              <a:ext cx="1797872" cy="6133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Delay generator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ED5297-D8C7-D27F-26D6-63283E356B07}"/>
                </a:ext>
              </a:extLst>
            </p:cNvPr>
            <p:cNvCxnSpPr>
              <a:cxnSpLocks/>
            </p:cNvCxnSpPr>
            <p:nvPr/>
          </p:nvCxnSpPr>
          <p:spPr>
            <a:xfrm>
              <a:off x="3763448" y="2336035"/>
              <a:ext cx="610645" cy="14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44AAE2-0646-FCFC-2A71-481303FD5FA3}"/>
                </a:ext>
              </a:extLst>
            </p:cNvPr>
            <p:cNvSpPr/>
            <p:nvPr/>
          </p:nvSpPr>
          <p:spPr>
            <a:xfrm>
              <a:off x="2241979" y="3511320"/>
              <a:ext cx="1380506" cy="4007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Fast photodiode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BB9A91-6646-E45B-6166-DEBE574675A1}"/>
                </a:ext>
              </a:extLst>
            </p:cNvPr>
            <p:cNvSpPr/>
            <p:nvPr/>
          </p:nvSpPr>
          <p:spPr>
            <a:xfrm>
              <a:off x="4357127" y="2077258"/>
              <a:ext cx="1417761" cy="558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Detector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7A82036-8E8C-3215-CE0D-B96A4D4F7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4321" y="3714313"/>
              <a:ext cx="702868" cy="3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B4F0EB-75FE-7360-85EA-B3A4FCD1E2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8639" y="2614536"/>
              <a:ext cx="543" cy="7115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7C0A7B-02E3-EF63-B5AB-F1E071E124CF}"/>
                </a:ext>
              </a:extLst>
            </p:cNvPr>
            <p:cNvSpPr/>
            <p:nvPr/>
          </p:nvSpPr>
          <p:spPr>
            <a:xfrm>
              <a:off x="2241979" y="4366248"/>
              <a:ext cx="1380506" cy="40079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solidFill>
                    <a:srgbClr val="000000"/>
                  </a:solidFill>
                  <a:latin typeface="Calibri"/>
                  <a:cs typeface="Calibri"/>
                </a:rPr>
                <a:t>Oscilloscope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8004906-CCD8-82A7-3768-0DED1DA04F0F}"/>
                </a:ext>
              </a:extLst>
            </p:cNvPr>
            <p:cNvCxnSpPr>
              <a:cxnSpLocks/>
            </p:cNvCxnSpPr>
            <p:nvPr/>
          </p:nvCxnSpPr>
          <p:spPr>
            <a:xfrm>
              <a:off x="2982418" y="3961690"/>
              <a:ext cx="25" cy="3799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or: Curved 18">
              <a:extLst>
                <a:ext uri="{FF2B5EF4-FFF2-40B4-BE49-F238E27FC236}">
                  <a16:creationId xmlns:a16="http://schemas.microsoft.com/office/drawing/2014/main" id="{32DBE678-4605-016A-3397-6319DB5647C6}"/>
                </a:ext>
              </a:extLst>
            </p:cNvPr>
            <p:cNvCxnSpPr/>
            <p:nvPr/>
          </p:nvCxnSpPr>
          <p:spPr>
            <a:xfrm flipH="1">
              <a:off x="3626006" y="2627970"/>
              <a:ext cx="776867" cy="1945888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068702-ACD3-03A7-B01C-B34C0C96A3AE}"/>
              </a:ext>
            </a:extLst>
          </p:cNvPr>
          <p:cNvSpPr txBox="1"/>
          <p:nvPr/>
        </p:nvSpPr>
        <p:spPr>
          <a:xfrm>
            <a:off x="6829525" y="1637006"/>
            <a:ext cx="167218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latin typeface="Calibri"/>
                <a:cs typeface="Calibri"/>
              </a:rPr>
              <a:t>Phase between laser pulse and beginning of integration measured on oscilloscope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4A2BA-511E-478E-CF7A-DAC02829B8A0}"/>
              </a:ext>
            </a:extLst>
          </p:cNvPr>
          <p:cNvSpPr txBox="1"/>
          <p:nvPr/>
        </p:nvSpPr>
        <p:spPr>
          <a:xfrm>
            <a:off x="9940304" y="2130044"/>
            <a:ext cx="219174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  <a:cs typeface="Calibri"/>
              </a:rPr>
              <a:t>Integration is triggered by previous pulse + a variable phase delay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FE71CA-5CB2-7168-45E7-CBAD4368F57E}"/>
              </a:ext>
            </a:extLst>
          </p:cNvPr>
          <p:cNvGrpSpPr/>
          <p:nvPr/>
        </p:nvGrpSpPr>
        <p:grpSpPr>
          <a:xfrm>
            <a:off x="7978581" y="3277439"/>
            <a:ext cx="2962601" cy="3230046"/>
            <a:chOff x="8690975" y="3404553"/>
            <a:chExt cx="2962601" cy="3230046"/>
          </a:xfrm>
        </p:grpSpPr>
        <p:pic>
          <p:nvPicPr>
            <p:cNvPr id="24" name="Picture 23" descr="A purple background with a yellow dot&#10;&#10;Description automatically generated">
              <a:extLst>
                <a:ext uri="{FF2B5EF4-FFF2-40B4-BE49-F238E27FC236}">
                  <a16:creationId xmlns:a16="http://schemas.microsoft.com/office/drawing/2014/main" id="{56CE23EE-6FA1-8CF8-72D4-3EF7A2FD5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07" r="684" b="4257"/>
            <a:stretch/>
          </p:blipFill>
          <p:spPr>
            <a:xfrm>
              <a:off x="8690975" y="3404553"/>
              <a:ext cx="2962601" cy="323004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80F81E-88D5-5E35-7940-307922ADFE00}"/>
                </a:ext>
              </a:extLst>
            </p:cNvPr>
            <p:cNvSpPr/>
            <p:nvPr/>
          </p:nvSpPr>
          <p:spPr>
            <a:xfrm>
              <a:off x="9217066" y="4290164"/>
              <a:ext cx="949892" cy="89769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29A7B4-9CB9-97F1-896F-0C4F1F798CF3}"/>
                </a:ext>
              </a:extLst>
            </p:cNvPr>
            <p:cNvSpPr txBox="1"/>
            <p:nvPr/>
          </p:nvSpPr>
          <p:spPr>
            <a:xfrm>
              <a:off x="8841288" y="5229615"/>
              <a:ext cx="1764082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  <a:latin typeface="Calibri"/>
                  <a:cs typeface="Calibri"/>
                </a:rPr>
                <a:t>Integration region &gt;&gt; sensor thickness </a:t>
              </a:r>
              <a:endParaRPr lang="en-US">
                <a:solidFill>
                  <a:srgbClr val="FF0000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9102808-967D-7C45-B952-F50DCD98AF33}" vid="{CF8696D2-C8CE-2B49-849F-4350B185046B}"/>
    </a:ext>
  </a:extLst>
</a:theme>
</file>

<file path=ppt/theme/theme2.xml><?xml version="1.0" encoding="utf-8"?>
<a:theme xmlns:a="http://schemas.openxmlformats.org/drawingml/2006/main" name="1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3.xml><?xml version="1.0" encoding="utf-8"?>
<a:theme xmlns:a="http://schemas.openxmlformats.org/drawingml/2006/main" name="1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4.xml><?xml version="1.0" encoding="utf-8"?>
<a:theme xmlns:a="http://schemas.openxmlformats.org/drawingml/2006/main" name="1_Office Theme">
  <a:themeElements>
    <a:clrScheme name="CLASSE">
      <a:dk1>
        <a:srgbClr val="000000"/>
      </a:dk1>
      <a:lt1>
        <a:srgbClr val="FFFFFF"/>
      </a:lt1>
      <a:dk2>
        <a:srgbClr val="222222"/>
      </a:dk2>
      <a:lt2>
        <a:srgbClr val="F7F7F7"/>
      </a:lt2>
      <a:accent1>
        <a:srgbClr val="B31B1B"/>
      </a:accent1>
      <a:accent2>
        <a:srgbClr val="6EB33F"/>
      </a:accent2>
      <a:accent3>
        <a:srgbClr val="F8981D"/>
      </a:accent3>
      <a:accent4>
        <a:srgbClr val="073849"/>
      </a:accent4>
      <a:accent5>
        <a:srgbClr val="A2998B"/>
      </a:accent5>
      <a:accent6>
        <a:srgbClr val="9FAD9F"/>
      </a:accent6>
      <a:hlink>
        <a:srgbClr val="006699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0C3D464-E7FE-2A49-82C2-4E74F8BA9688}" vid="{7AC3030C-7AAE-A845-8AC8-E4C8B661A0B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6A7985D259B34F979AF60C6240E063" ma:contentTypeVersion="11" ma:contentTypeDescription="Create a new document." ma:contentTypeScope="" ma:versionID="3c13c38c246f6e0fe46843d92644441d">
  <xsd:schema xmlns:xsd="http://www.w3.org/2001/XMLSchema" xmlns:xs="http://www.w3.org/2001/XMLSchema" xmlns:p="http://schemas.microsoft.com/office/2006/metadata/properties" xmlns:ns3="8d45794f-d65c-40c5-a98d-3daee95ff978" xmlns:ns4="8237e483-8660-4216-ba08-2bfeb2cef14c" targetNamespace="http://schemas.microsoft.com/office/2006/metadata/properties" ma:root="true" ma:fieldsID="154fc226b73c7eed211413cb40bccccb" ns3:_="" ns4:_="">
    <xsd:import namespace="8d45794f-d65c-40c5-a98d-3daee95ff978"/>
    <xsd:import namespace="8237e483-8660-4216-ba08-2bfeb2cef1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5794f-d65c-40c5-a98d-3daee95ff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7e483-8660-4216-ba08-2bfeb2cef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45794f-d65c-40c5-a98d-3daee95ff978" xsi:nil="true"/>
  </documentManagement>
</p:properties>
</file>

<file path=customXml/itemProps1.xml><?xml version="1.0" encoding="utf-8"?>
<ds:datastoreItem xmlns:ds="http://schemas.openxmlformats.org/officeDocument/2006/customXml" ds:itemID="{E47092C0-F572-4ADA-A286-C8718419F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CABB78-3B55-479B-9D06-6D16B1C4C8C5}">
  <ds:schemaRefs>
    <ds:schemaRef ds:uri="8237e483-8660-4216-ba08-2bfeb2cef14c"/>
    <ds:schemaRef ds:uri="8d45794f-d65c-40c5-a98d-3daee95ff9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3D31F3-5392-4515-8B29-567C0AD69DA8}">
  <ds:schemaRefs>
    <ds:schemaRef ds:uri="8237e483-8660-4216-ba08-2bfeb2cef14c"/>
    <ds:schemaRef ds:uri="8d45794f-d65c-40c5-a98d-3daee95ff9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16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1_Office Theme</vt:lpstr>
      <vt:lpstr>1_Office Theme</vt:lpstr>
      <vt:lpstr>Characterizing electron-collecting CdTe for use in a 77 ns burst-rate imager</vt:lpstr>
      <vt:lpstr>Motivation: APS Upgrade</vt:lpstr>
      <vt:lpstr>Single Bunch Imaging</vt:lpstr>
      <vt:lpstr>Detector Goals</vt:lpstr>
      <vt:lpstr>Testing on Keck Pad Platform</vt:lpstr>
      <vt:lpstr>Detector Speed and Induced Current</vt:lpstr>
      <vt:lpstr>Measuring Induced Current</vt:lpstr>
      <vt:lpstr>Measuring Detector Speed</vt:lpstr>
      <vt:lpstr>Extracting Mobilities using Pulsed Optical Laser </vt:lpstr>
      <vt:lpstr>Carrier Mobilities</vt:lpstr>
      <vt:lpstr>Single bunch x-ray testing</vt:lpstr>
      <vt:lpstr>29.2 keV Testing</vt:lpstr>
      <vt:lpstr>Higher Energy Testing</vt:lpstr>
      <vt:lpstr>Sensor Polarization</vt:lpstr>
      <vt:lpstr>Polarization Flood Images (Preliminary Result)</vt:lpstr>
      <vt:lpstr>Radiographs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</cp:revision>
  <dcterms:created xsi:type="dcterms:W3CDTF">2023-06-25T16:43:27Z</dcterms:created>
  <dcterms:modified xsi:type="dcterms:W3CDTF">2023-09-21T07:48:25Z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0x0101006D6A7985D259B34F979AF60C6240E063</vt:lpwstr>
  </property>
</Properties>
</file>