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331" r:id="rId4"/>
    <p:sldId id="326" r:id="rId5"/>
    <p:sldId id="325" r:id="rId6"/>
    <p:sldId id="334" r:id="rId7"/>
    <p:sldId id="327" r:id="rId8"/>
    <p:sldId id="328" r:id="rId9"/>
    <p:sldId id="340" r:id="rId10"/>
    <p:sldId id="329" r:id="rId11"/>
    <p:sldId id="296" r:id="rId12"/>
    <p:sldId id="343" r:id="rId13"/>
    <p:sldId id="342" r:id="rId14"/>
    <p:sldId id="290" r:id="rId15"/>
    <p:sldId id="301" r:id="rId16"/>
    <p:sldId id="298" r:id="rId17"/>
    <p:sldId id="300" r:id="rId18"/>
    <p:sldId id="302" r:id="rId19"/>
    <p:sldId id="305" r:id="rId20"/>
    <p:sldId id="332" r:id="rId21"/>
    <p:sldId id="344" r:id="rId22"/>
    <p:sldId id="319" r:id="rId23"/>
    <p:sldId id="321" r:id="rId24"/>
    <p:sldId id="309" r:id="rId25"/>
    <p:sldId id="346" r:id="rId26"/>
    <p:sldId id="347" r:id="rId27"/>
    <p:sldId id="315" r:id="rId28"/>
    <p:sldId id="284" r:id="rId29"/>
  </p:sldIdLst>
  <p:sldSz cx="13385800" cy="75311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1A4D"/>
    <a:srgbClr val="717694"/>
    <a:srgbClr val="1BD7C1"/>
    <a:srgbClr val="F6F7FB"/>
    <a:srgbClr val="EDF2F6"/>
    <a:srgbClr val="666666"/>
    <a:srgbClr val="FFFFFF"/>
    <a:srgbClr val="DDE4ED"/>
    <a:srgbClr val="031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0" autoAdjust="0"/>
    <p:restoredTop sz="86211" autoAdjust="0"/>
  </p:normalViewPr>
  <p:slideViewPr>
    <p:cSldViewPr>
      <p:cViewPr>
        <p:scale>
          <a:sx n="75" d="100"/>
          <a:sy n="75" d="100"/>
        </p:scale>
        <p:origin x="528" y="18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180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2C1C-2C45-4DBA-B804-B72A3929270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22603-9D81-4404-BC76-77966BCB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9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00" cy="341030"/>
          </a:xfrm>
          <a:prstGeom prst="rect">
            <a:avLst/>
          </a:prstGeom>
        </p:spPr>
        <p:txBody>
          <a:bodyPr vert="horz" lIns="73106" tIns="36553" rIns="73106" bIns="36553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84" y="0"/>
            <a:ext cx="4301700" cy="341030"/>
          </a:xfrm>
          <a:prstGeom prst="rect">
            <a:avLst/>
          </a:prstGeom>
        </p:spPr>
        <p:txBody>
          <a:bodyPr vert="horz" lIns="73106" tIns="36553" rIns="73106" bIns="36553" rtlCol="0"/>
          <a:lstStyle>
            <a:lvl1pPr algn="r">
              <a:defRPr sz="1000"/>
            </a:lvl1pPr>
          </a:lstStyle>
          <a:p>
            <a:fld id="{C0D040F4-925B-41A8-ACC4-C2CF02D1690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106" tIns="36553" rIns="73106" bIns="365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429" y="3271310"/>
            <a:ext cx="7941781" cy="2676656"/>
          </a:xfrm>
          <a:prstGeom prst="rect">
            <a:avLst/>
          </a:prstGeom>
        </p:spPr>
        <p:txBody>
          <a:bodyPr vert="horz" lIns="73106" tIns="36553" rIns="73106" bIns="365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45"/>
            <a:ext cx="4301700" cy="341030"/>
          </a:xfrm>
          <a:prstGeom prst="rect">
            <a:avLst/>
          </a:prstGeom>
        </p:spPr>
        <p:txBody>
          <a:bodyPr vert="horz" lIns="73106" tIns="36553" rIns="73106" bIns="36553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84" y="6456645"/>
            <a:ext cx="4301700" cy="341030"/>
          </a:xfrm>
          <a:prstGeom prst="rect">
            <a:avLst/>
          </a:prstGeom>
        </p:spPr>
        <p:txBody>
          <a:bodyPr vert="horz" lIns="73106" tIns="36553" rIns="73106" bIns="36553" rtlCol="0" anchor="b"/>
          <a:lstStyle>
            <a:lvl1pPr algn="r">
              <a:defRPr sz="1000"/>
            </a:lvl1pPr>
          </a:lstStyle>
          <a:p>
            <a:fld id="{60CAB127-CD96-494F-AFF3-6B774A4C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CH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140.5 </a:t>
            </a:r>
            <a:r>
              <a:rPr lang="de-CH" sz="1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de-CH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(98%) + 142.6 </a:t>
            </a:r>
            <a:r>
              <a:rPr lang="de-CH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de-CH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(1.4%)</a:t>
            </a:r>
            <a:endParaRPr lang="en-US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AB127-CD96-494F-AFF3-6B774A4C7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4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AB127-CD96-494F-AFF3-6B774A4C7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49300" y="673735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" y="2393950"/>
            <a:ext cx="13385701" cy="5139229"/>
          </a:xfrm>
          <a:prstGeom prst="rect">
            <a:avLst/>
          </a:prstGeom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E1B9D439-512E-4AC2-8547-4CDD34124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4100" y="2165350"/>
            <a:ext cx="83820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Company presentation</a:t>
            </a:r>
            <a:endParaRPr dirty="0"/>
          </a:p>
        </p:txBody>
      </p:sp>
      <p:sp>
        <p:nvSpPr>
          <p:cNvPr id="8" name="Text Placeholder 44">
            <a:extLst>
              <a:ext uri="{FF2B5EF4-FFF2-40B4-BE49-F238E27FC236}">
                <a16:creationId xmlns:a16="http://schemas.microsoft.com/office/drawing/2014/main" id="{2B6DC5A8-A1F2-492B-B280-27292CE936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100" y="4984750"/>
            <a:ext cx="3952083" cy="338554"/>
          </a:xfrm>
        </p:spPr>
        <p:txBody>
          <a:bodyPr/>
          <a:lstStyle>
            <a:lvl1pPr>
              <a:defRPr sz="2200" b="1" spc="50" baseline="0">
                <a:solidFill>
                  <a:schemeClr val="tx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Name, Position</a:t>
            </a:r>
            <a:endParaRPr lang="en-US" dirty="0"/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1CA509CF-AA4D-41F7-8B50-3C7CFDE55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4101" y="5365750"/>
            <a:ext cx="3952083" cy="230832"/>
          </a:xfrm>
        </p:spPr>
        <p:txBody>
          <a:bodyPr/>
          <a:lstStyle>
            <a:lvl1pPr>
              <a:defRPr sz="1500" b="0">
                <a:solidFill>
                  <a:schemeClr val="tx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Date</a:t>
            </a:r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D65D668-18F3-4A70-8676-144565205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0" y="772625"/>
            <a:ext cx="2248789" cy="262054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16">
          <p15:clr>
            <a:srgbClr val="FBAE40"/>
          </p15:clr>
        </p15:guide>
        <p15:guide id="2" pos="664">
          <p15:clr>
            <a:srgbClr val="FBAE40"/>
          </p15:clr>
        </p15:guide>
        <p15:guide id="3" orient="horz" pos="3524">
          <p15:clr>
            <a:srgbClr val="FBAE40"/>
          </p15:clr>
        </p15:guide>
        <p15:guide id="4" orient="horz" pos="31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5500" y="681355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9" y="2393950"/>
            <a:ext cx="13385701" cy="5139229"/>
          </a:xfrm>
          <a:prstGeom prst="rect">
            <a:avLst/>
          </a:prstGeom>
        </p:spPr>
      </p:pic>
      <p:sp>
        <p:nvSpPr>
          <p:cNvPr id="20" name="Holder 2">
            <a:extLst>
              <a:ext uri="{FF2B5EF4-FFF2-40B4-BE49-F238E27FC236}">
                <a16:creationId xmlns:a16="http://schemas.microsoft.com/office/drawing/2014/main" id="{0E11C91E-6A1D-4BA0-98E5-06BB5815C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711379"/>
            <a:ext cx="706056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spc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A0210B04-0AB2-406C-AFAF-E1B7142338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100" y="2390973"/>
            <a:ext cx="3952083" cy="307777"/>
          </a:xfrm>
        </p:spPr>
        <p:txBody>
          <a:bodyPr/>
          <a:lstStyle>
            <a:lvl1pPr marL="0" indent="0">
              <a:buNone/>
              <a:defRPr sz="2000" b="1" spc="50" baseline="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1A1232B6-D229-42F2-BDC2-A5BA133D60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54101" y="3564751"/>
            <a:ext cx="7060564" cy="246221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07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2" orient="horz" pos="2420">
          <p15:clr>
            <a:srgbClr val="FBAE40"/>
          </p15:clr>
        </p15:guide>
        <p15:guide id="3" orient="horz" pos="2180">
          <p15:clr>
            <a:srgbClr val="FBAE40"/>
          </p15:clr>
        </p15:guide>
        <p15:guide id="4" orient="horz" pos="17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7B3BF-58F3-4D89-9088-A7E69153E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6700" y="2328765"/>
            <a:ext cx="8077200" cy="338554"/>
          </a:xfrm>
        </p:spPr>
        <p:txBody>
          <a:bodyPr/>
          <a:lstStyle>
            <a:lvl1pPr marL="0" indent="0">
              <a:buNone/>
              <a:defRPr sz="22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17694"/>
                </a:solidFill>
              </a:defRPr>
            </a:lvl2pPr>
            <a:lvl3pPr>
              <a:defRPr sz="1600">
                <a:solidFill>
                  <a:srgbClr val="717694"/>
                </a:solidFill>
              </a:defRPr>
            </a:lvl3pPr>
            <a:lvl4pPr>
              <a:defRPr sz="1600">
                <a:solidFill>
                  <a:srgbClr val="717694"/>
                </a:solidFill>
              </a:defRPr>
            </a:lvl4pPr>
            <a:lvl5pPr>
              <a:defRPr sz="1600">
                <a:solidFill>
                  <a:srgbClr val="71769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3" name="Slide Number Placeholder 4">
            <a:extLst>
              <a:ext uri="{FF2B5EF4-FFF2-40B4-BE49-F238E27FC236}">
                <a16:creationId xmlns:a16="http://schemas.microsoft.com/office/drawing/2014/main" id="{76683DB9-1127-482C-B8C9-D8A3C512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31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98298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Quote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737F24-F15E-457C-A1DA-5BD8C13BFD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06700" y="5084848"/>
            <a:ext cx="828000" cy="82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44537-C588-4ACE-B030-C2D2B07CD94C}"/>
              </a:ext>
            </a:extLst>
          </p:cNvPr>
          <p:cNvSpPr txBox="1"/>
          <p:nvPr userDrawn="1"/>
        </p:nvSpPr>
        <p:spPr>
          <a:xfrm>
            <a:off x="1737658" y="1631950"/>
            <a:ext cx="67518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ABCC3DEB-56E2-464A-9D36-6A56211C7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943" y="5317351"/>
            <a:ext cx="2738558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Name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D593C3-AE87-4DB7-9F29-429D5FD8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1943" y="5631230"/>
            <a:ext cx="2738438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Position, Company</a:t>
            </a:r>
            <a:endParaRPr lang="en-US" dirty="0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7259165F-7C05-428B-A0A8-9EDB095B0D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2C5C70A9-A263-4545-B035-290E016256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8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fld id="{788563A5-DAAC-4ED6-9627-2B88B2C9174C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93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2" pos="1768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740">
          <p15:clr>
            <a:srgbClr val="FBAE40"/>
          </p15:clr>
        </p15:guide>
        <p15:guide id="5" orient="horz" pos="1460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716">
          <p15:clr>
            <a:srgbClr val="FBAE40"/>
          </p15:clr>
        </p15:guide>
        <p15:guide id="8" orient="horz" pos="35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5C5C28-3E14-48B4-861F-AA71B7010FF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3385800" cy="7531100"/>
          </a:xfrm>
          <a:solidFill>
            <a:srgbClr val="DDE4ED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7B3BF-58F3-4D89-9088-A7E69153E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4100" y="5289550"/>
            <a:ext cx="3543298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17694"/>
                </a:solidFill>
              </a:defRPr>
            </a:lvl2pPr>
            <a:lvl3pPr>
              <a:defRPr sz="1600">
                <a:solidFill>
                  <a:srgbClr val="717694"/>
                </a:solidFill>
              </a:defRPr>
            </a:lvl3pPr>
            <a:lvl4pPr>
              <a:defRPr sz="1600">
                <a:solidFill>
                  <a:srgbClr val="717694"/>
                </a:solidFill>
              </a:defRPr>
            </a:lvl4pPr>
            <a:lvl5pPr>
              <a:defRPr sz="1600">
                <a:solidFill>
                  <a:srgbClr val="71769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3157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54100" y="2165350"/>
            <a:ext cx="3566271" cy="28956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4A5FD29B-597E-4944-B9F6-D784A384E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100" y="1631950"/>
            <a:ext cx="271718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0B0B1A6-608C-49A2-9FEA-510D626EF4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30802" y="5289550"/>
            <a:ext cx="3543298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17694"/>
                </a:solidFill>
              </a:defRPr>
            </a:lvl2pPr>
            <a:lvl3pPr>
              <a:defRPr sz="1600">
                <a:solidFill>
                  <a:srgbClr val="717694"/>
                </a:solidFill>
              </a:defRPr>
            </a:lvl3pPr>
            <a:lvl4pPr>
              <a:defRPr sz="1600">
                <a:solidFill>
                  <a:srgbClr val="717694"/>
                </a:solidFill>
              </a:defRPr>
            </a:lvl4pPr>
            <a:lvl5pPr>
              <a:defRPr sz="1600">
                <a:solidFill>
                  <a:srgbClr val="71769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4E5D50C4-C22E-4FB9-8A41-462B517C14E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138365" y="2165350"/>
            <a:ext cx="3566271" cy="28956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E473C3A9-7454-41A3-8D51-368C63DD7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0802" y="1631950"/>
            <a:ext cx="271718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305F06A-8D65-40BE-B87E-4C6F32532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89383" y="5289550"/>
            <a:ext cx="3576544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17694"/>
                </a:solidFill>
              </a:defRPr>
            </a:lvl2pPr>
            <a:lvl3pPr>
              <a:defRPr sz="1600">
                <a:solidFill>
                  <a:srgbClr val="717694"/>
                </a:solidFill>
              </a:defRPr>
            </a:lvl3pPr>
            <a:lvl4pPr>
              <a:defRPr sz="1600">
                <a:solidFill>
                  <a:srgbClr val="717694"/>
                </a:solidFill>
              </a:defRPr>
            </a:lvl4pPr>
            <a:lvl5pPr>
              <a:defRPr sz="1600">
                <a:solidFill>
                  <a:srgbClr val="71769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D2F77069-F258-4E2F-BFC4-CA974FBA0D1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222629" y="2165350"/>
            <a:ext cx="3566271" cy="28956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99D9EDCB-0757-4A02-BD4D-66172A203D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22629" y="1631950"/>
            <a:ext cx="271718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13D4B8-525A-4AC4-BEF8-470F67CD0F84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74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3332" userDrawn="1">
          <p15:clr>
            <a:srgbClr val="FBAE40"/>
          </p15:clr>
        </p15:guide>
        <p15:guide id="4" orient="horz" pos="1028" userDrawn="1">
          <p15:clr>
            <a:srgbClr val="FBAE40"/>
          </p15:clr>
        </p15:guide>
        <p15:guide id="5" pos="664">
          <p15:clr>
            <a:srgbClr val="FBAE40"/>
          </p15:clr>
        </p15:guide>
        <p15:guide id="6" pos="2920">
          <p15:clr>
            <a:srgbClr val="FBAE40"/>
          </p15:clr>
        </p15:guide>
        <p15:guide id="7" pos="3208" userDrawn="1">
          <p15:clr>
            <a:srgbClr val="FBAE40"/>
          </p15:clr>
        </p15:guide>
        <p15:guide id="8" pos="5464" userDrawn="1">
          <p15:clr>
            <a:srgbClr val="FBAE40"/>
          </p15:clr>
        </p15:guide>
        <p15:guide id="9" pos="5800" userDrawn="1">
          <p15:clr>
            <a:srgbClr val="FBAE40"/>
          </p15:clr>
        </p15:guide>
        <p15:guide id="10" pos="7912">
          <p15:clr>
            <a:srgbClr val="FBAE40"/>
          </p15:clr>
        </p15:guide>
        <p15:guide id="11" orient="horz" pos="13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123371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1556" y="1631950"/>
            <a:ext cx="5786344" cy="44958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4A5FD29B-597E-4944-B9F6-D784A384E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631950"/>
            <a:ext cx="4252075" cy="246221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E9675AAE-3A52-4F93-9007-60C31EE21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4100" y="1995329"/>
            <a:ext cx="4252075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DF5CA1D6-5209-4562-B0BC-B409CE29FA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4100" y="2564558"/>
            <a:ext cx="4252075" cy="246221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52077690-B3F8-4CA5-B78B-579EB78F4C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4100" y="2927350"/>
            <a:ext cx="4252075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44">
            <a:extLst>
              <a:ext uri="{FF2B5EF4-FFF2-40B4-BE49-F238E27FC236}">
                <a16:creationId xmlns:a16="http://schemas.microsoft.com/office/drawing/2014/main" id="{237AFCF3-6852-472D-83CC-3C9EF48CAD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4100" y="3497166"/>
            <a:ext cx="4252075" cy="246221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5C71FA9C-CE6A-4EB8-A603-B3E2B3116C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4100" y="3841750"/>
            <a:ext cx="4252075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0BB03DA9-4210-43CF-B8EF-DADF975C26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100" y="4429774"/>
            <a:ext cx="4252075" cy="246221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44">
            <a:extLst>
              <a:ext uri="{FF2B5EF4-FFF2-40B4-BE49-F238E27FC236}">
                <a16:creationId xmlns:a16="http://schemas.microsoft.com/office/drawing/2014/main" id="{227460D8-729D-4DAA-9C53-BDC56E4F83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4100" y="4814729"/>
            <a:ext cx="4252075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DFF9BC70-FCAF-4314-BD52-D3DD6C7404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100" y="5362382"/>
            <a:ext cx="4252075" cy="246221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FEE3779B-0513-4175-B778-2BC4C4DB86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4100" y="5745066"/>
            <a:ext cx="4252075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97C7F6D-0F2C-40D0-B909-8BF18677F1AC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36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3860">
          <p15:clr>
            <a:srgbClr val="FBAE40"/>
          </p15:clr>
        </p15:guide>
        <p15:guide id="3" pos="664">
          <p15:clr>
            <a:srgbClr val="FBAE40"/>
          </p15:clr>
        </p15:guide>
        <p15:guide id="4" pos="3352">
          <p15:clr>
            <a:srgbClr val="FBAE40"/>
          </p15:clr>
        </p15:guide>
        <p15:guide id="5" orient="horz" pos="102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cri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123371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304329" y="1631950"/>
            <a:ext cx="5484571" cy="44958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092FC041-2670-482B-9051-318E0B385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101" y="1631950"/>
            <a:ext cx="2590796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6843A09E-77D8-43B9-8B99-6E8047D3D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4101" y="1947840"/>
            <a:ext cx="2590796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C8728CC3-F2CC-45A8-B9FA-7A1E8B05F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4101" y="2574595"/>
            <a:ext cx="2590796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D1089332-EEE2-4C14-BA30-76A9CFEB4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4101" y="2890485"/>
            <a:ext cx="2590796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A37055BD-7EE2-4E11-B25B-EEAB6D54A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4101" y="3486992"/>
            <a:ext cx="2590796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3EE6C9D6-F680-4CFA-9174-31F4D0247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4101" y="3802882"/>
            <a:ext cx="2590796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44">
            <a:extLst>
              <a:ext uri="{FF2B5EF4-FFF2-40B4-BE49-F238E27FC236}">
                <a16:creationId xmlns:a16="http://schemas.microsoft.com/office/drawing/2014/main" id="{8EBF151C-19FE-4666-ABD0-ED63D2C6E9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101" y="4399389"/>
            <a:ext cx="2590796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49B7CD3A-C1CB-45B0-8FF3-3E8D53A053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4101" y="4715279"/>
            <a:ext cx="2590796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30B73A3C-7A6B-403A-9BEF-928331DA3B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101" y="5311786"/>
            <a:ext cx="2590796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44">
            <a:extLst>
              <a:ext uri="{FF2B5EF4-FFF2-40B4-BE49-F238E27FC236}">
                <a16:creationId xmlns:a16="http://schemas.microsoft.com/office/drawing/2014/main" id="{F235EB15-ABB0-410B-A185-4FD682F68F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4101" y="5627676"/>
            <a:ext cx="2590796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44">
            <a:extLst>
              <a:ext uri="{FF2B5EF4-FFF2-40B4-BE49-F238E27FC236}">
                <a16:creationId xmlns:a16="http://schemas.microsoft.com/office/drawing/2014/main" id="{B92B300E-42AB-4B93-80BF-1BDC2AF9EE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0700" y="1631950"/>
            <a:ext cx="2590799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44">
            <a:extLst>
              <a:ext uri="{FF2B5EF4-FFF2-40B4-BE49-F238E27FC236}">
                <a16:creationId xmlns:a16="http://schemas.microsoft.com/office/drawing/2014/main" id="{AE3FE1FF-B0D1-40DF-90E0-2FC5ABB046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700" y="1973557"/>
            <a:ext cx="2590799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44">
            <a:extLst>
              <a:ext uri="{FF2B5EF4-FFF2-40B4-BE49-F238E27FC236}">
                <a16:creationId xmlns:a16="http://schemas.microsoft.com/office/drawing/2014/main" id="{8E42E4C2-490F-46C8-A356-8DB35B755E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30700" y="2600312"/>
            <a:ext cx="2590799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Text Placeholder 44">
            <a:extLst>
              <a:ext uri="{FF2B5EF4-FFF2-40B4-BE49-F238E27FC236}">
                <a16:creationId xmlns:a16="http://schemas.microsoft.com/office/drawing/2014/main" id="{BE59E2F1-365A-4705-AAB4-373187E874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30700" y="2916202"/>
            <a:ext cx="2590799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6" name="Text Placeholder 44">
            <a:extLst>
              <a:ext uri="{FF2B5EF4-FFF2-40B4-BE49-F238E27FC236}">
                <a16:creationId xmlns:a16="http://schemas.microsoft.com/office/drawing/2014/main" id="{FE0CAD52-0730-4936-8852-37076F884F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30700" y="3512709"/>
            <a:ext cx="2590799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8" name="Text Placeholder 44">
            <a:extLst>
              <a:ext uri="{FF2B5EF4-FFF2-40B4-BE49-F238E27FC236}">
                <a16:creationId xmlns:a16="http://schemas.microsoft.com/office/drawing/2014/main" id="{89C92890-2394-486E-949E-E399134F1C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30700" y="3828599"/>
            <a:ext cx="2590799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9" name="Text Placeholder 44">
            <a:extLst>
              <a:ext uri="{FF2B5EF4-FFF2-40B4-BE49-F238E27FC236}">
                <a16:creationId xmlns:a16="http://schemas.microsoft.com/office/drawing/2014/main" id="{B04D9A35-3714-4E07-9C22-68F58690DB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0700" y="4425106"/>
            <a:ext cx="2590799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1" name="Text Placeholder 44">
            <a:extLst>
              <a:ext uri="{FF2B5EF4-FFF2-40B4-BE49-F238E27FC236}">
                <a16:creationId xmlns:a16="http://schemas.microsoft.com/office/drawing/2014/main" id="{DA75DC2F-D214-4A0C-B242-66F3F23B9E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30700" y="4740996"/>
            <a:ext cx="2590799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2" name="Text Placeholder 44">
            <a:extLst>
              <a:ext uri="{FF2B5EF4-FFF2-40B4-BE49-F238E27FC236}">
                <a16:creationId xmlns:a16="http://schemas.microsoft.com/office/drawing/2014/main" id="{1EFC7195-5818-4B26-B72E-A40BF1F316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30700" y="5337503"/>
            <a:ext cx="2590799" cy="260763"/>
          </a:xfrm>
        </p:spPr>
        <p:txBody>
          <a:bodyPr/>
          <a:lstStyle>
            <a:lvl1pPr marL="0" indent="0">
              <a:buNone/>
              <a:defRPr sz="1600" b="0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4" name="Text Placeholder 44">
            <a:extLst>
              <a:ext uri="{FF2B5EF4-FFF2-40B4-BE49-F238E27FC236}">
                <a16:creationId xmlns:a16="http://schemas.microsoft.com/office/drawing/2014/main" id="{C3683EE4-2683-413F-97D2-97E1509851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30700" y="5653393"/>
            <a:ext cx="2590799" cy="260763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F31F12A-76A2-4944-B55D-0CCE8BFE7664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88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3" pos="2728" userDrawn="1">
          <p15:clr>
            <a:srgbClr val="FBAE40"/>
          </p15:clr>
        </p15:guide>
        <p15:guide id="5" orient="horz" pos="740">
          <p15:clr>
            <a:srgbClr val="FBAE40"/>
          </p15:clr>
        </p15:guide>
        <p15:guide id="6" orient="horz" pos="1028">
          <p15:clr>
            <a:srgbClr val="FBAE40"/>
          </p15:clr>
        </p15:guide>
        <p15:guide id="7" orient="horz" pos="38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123371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54100" y="1631950"/>
            <a:ext cx="11734799" cy="41148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1F074C-BA83-4FB8-AF2E-F379B8143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3300" y="6095068"/>
            <a:ext cx="16764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Image  caption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16CDB5B-148F-468F-8CF1-43F2CE7E2A23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6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2" orient="horz" pos="740">
          <p15:clr>
            <a:srgbClr val="FBAE40"/>
          </p15:clr>
        </p15:guide>
        <p15:guide id="3" orient="horz" pos="1028">
          <p15:clr>
            <a:srgbClr val="FBAE40"/>
          </p15:clr>
        </p15:guide>
        <p15:guide id="4" orient="horz" pos="3620">
          <p15:clr>
            <a:srgbClr val="FBAE40"/>
          </p15:clr>
        </p15:guide>
        <p15:guide id="5" orient="horz" pos="4004" userDrawn="1">
          <p15:clr>
            <a:srgbClr val="FBAE40"/>
          </p15:clr>
        </p15:guide>
        <p15:guide id="6" pos="7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2776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Table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1F074C-BA83-4FB8-AF2E-F379B8143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4700" y="6491129"/>
            <a:ext cx="16764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Table</a:t>
            </a:r>
            <a:r>
              <a:rPr lang="en-US" dirty="0"/>
              <a:t>  caption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F8159D-3529-412C-9DA3-E9AA4FB80F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2158" y="1631950"/>
            <a:ext cx="11264966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78D444D-0E29-4E0B-90B4-059CB9967416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9"/>
          </p:nvPr>
        </p:nvSpPr>
        <p:spPr>
          <a:xfrm>
            <a:off x="1052158" y="2165350"/>
            <a:ext cx="11736742" cy="4142602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4867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4244" userDrawn="1">
          <p15:clr>
            <a:srgbClr val="FBAE40"/>
          </p15:clr>
        </p15:guide>
        <p15:guide id="3" pos="664">
          <p15:clr>
            <a:srgbClr val="FBAE40"/>
          </p15:clr>
        </p15:guide>
        <p15:guide id="4" pos="7768">
          <p15:clr>
            <a:srgbClr val="FBAE40"/>
          </p15:clr>
        </p15:guide>
        <p15:guide id="5" orient="horz" pos="1364" userDrawn="1">
          <p15:clr>
            <a:srgbClr val="FBAE40"/>
          </p15:clr>
        </p15:guide>
        <p15:guide id="6" orient="horz" pos="3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2776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slide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CCD1FA7-9BDC-4FF9-A0EE-88B93F38F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4100" y="1631950"/>
            <a:ext cx="5105400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3E64C9F-9580-4006-A48F-C17D781675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8900" y="6463327"/>
            <a:ext cx="30480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Chart</a:t>
            </a:r>
            <a:r>
              <a:rPr lang="en-US" dirty="0"/>
              <a:t>  caption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2A727EC-03D2-43B1-9BA3-B121B9AAEB9A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1054100" y="2165351"/>
            <a:ext cx="11734800" cy="4038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4957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3" orient="horz" pos="1364" userDrawn="1">
          <p15:clr>
            <a:srgbClr val="FBAE40"/>
          </p15:clr>
        </p15:guide>
        <p15:guide id="4" orient="horz" pos="3908">
          <p15:clr>
            <a:srgbClr val="FBAE40"/>
          </p15:clr>
        </p15:guide>
        <p15:guide id="5" orient="horz" pos="4244">
          <p15:clr>
            <a:srgbClr val="FBAE40"/>
          </p15:clr>
        </p15:guide>
        <p15:guide id="6" pos="664">
          <p15:clr>
            <a:srgbClr val="FBAE40"/>
          </p15:clr>
        </p15:guide>
        <p15:guide id="7" pos="77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2014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1F074C-BA83-4FB8-AF2E-F379B8143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60699" y="6477320"/>
            <a:ext cx="16764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Chart</a:t>
            </a:r>
            <a:r>
              <a:rPr lang="en-US" dirty="0"/>
              <a:t>  caption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8F8159D-3529-412C-9DA3-E9AA4FB80F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2158" y="1631950"/>
            <a:ext cx="11201400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6A986E1-AEBB-4155-A37F-657C3CD3EB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8703" y="6477320"/>
            <a:ext cx="16764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Chart</a:t>
            </a:r>
            <a:r>
              <a:rPr lang="en-US" dirty="0"/>
              <a:t>  caption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9D2AE71-EEC0-4B54-B1C6-E4BD1B7D4F76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1054100" y="2165350"/>
            <a:ext cx="5257800" cy="4038600"/>
          </a:xfrm>
        </p:spPr>
        <p:txBody>
          <a:bodyPr/>
          <a:lstStyle/>
          <a:p>
            <a:endParaRPr lang="de-CH"/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997700" y="2165350"/>
            <a:ext cx="5257800" cy="4038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984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2" pos="3976">
          <p15:clr>
            <a:srgbClr val="FBAE40"/>
          </p15:clr>
        </p15:guide>
        <p15:guide id="3" pos="4408">
          <p15:clr>
            <a:srgbClr val="FBAE40"/>
          </p15:clr>
        </p15:guide>
        <p15:guide id="4" pos="7720">
          <p15:clr>
            <a:srgbClr val="FBAE40"/>
          </p15:clr>
        </p15:guide>
        <p15:guide id="5" orient="horz" pos="740">
          <p15:clr>
            <a:srgbClr val="FBAE40"/>
          </p15:clr>
        </p15:guide>
        <p15:guide id="7" orient="horz" pos="3908">
          <p15:clr>
            <a:srgbClr val="FBAE40"/>
          </p15:clr>
        </p15:guide>
        <p15:guide id="8" orient="horz" pos="4244">
          <p15:clr>
            <a:srgbClr val="FBAE40"/>
          </p15:clr>
        </p15:guide>
        <p15:guide id="9" orient="horz" pos="13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647C458F-895F-4C21-A0E2-90355689D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700" y="4610052"/>
            <a:ext cx="720021" cy="615553"/>
          </a:xfrm>
        </p:spPr>
        <p:txBody>
          <a:bodyPr/>
          <a:lstStyle>
            <a:lvl1pPr marL="0" indent="0" algn="r">
              <a:buNone/>
              <a:defRPr sz="4000" b="1">
                <a:solidFill>
                  <a:srgbClr val="DDE4E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4E524830-7EE3-43E3-BDF6-5044530BD8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700" y="2653814"/>
            <a:ext cx="720021" cy="615553"/>
          </a:xfrm>
        </p:spPr>
        <p:txBody>
          <a:bodyPr/>
          <a:lstStyle>
            <a:lvl1pPr marL="0" indent="0" algn="r">
              <a:buNone/>
              <a:defRPr sz="4000" b="1">
                <a:solidFill>
                  <a:srgbClr val="DDE4E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46E181BF-E495-4E14-8430-260EB8224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700" y="3627043"/>
            <a:ext cx="720021" cy="615553"/>
          </a:xfrm>
        </p:spPr>
        <p:txBody>
          <a:bodyPr/>
          <a:lstStyle>
            <a:lvl1pPr marL="0" indent="0" algn="r">
              <a:buNone/>
              <a:defRPr sz="4000" b="1">
                <a:solidFill>
                  <a:srgbClr val="DDE4E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C3E2886-BDEB-4CB1-B04D-8A59FC607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0" y="1722763"/>
            <a:ext cx="3952083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Page </a:t>
            </a:r>
            <a:r>
              <a:rPr lang="en-US" dirty="0"/>
              <a:t>title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A694D3F-D0B4-4E90-826D-DBC044A253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8500" y="2012950"/>
            <a:ext cx="3952083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BF3C999-30EF-42A8-851D-F6900DBAB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1631950"/>
            <a:ext cx="720021" cy="615553"/>
          </a:xfrm>
        </p:spPr>
        <p:txBody>
          <a:bodyPr/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C739E-A111-4956-87BC-A0323DE51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204722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1DFF722-E756-4B43-B12B-FCFFA22B9721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C1064610-48E5-402C-B979-555D26078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500" y="2689483"/>
            <a:ext cx="3952083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accent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title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DCE3A461-55E6-4F08-A3B1-77CDF4B483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8500" y="2979670"/>
            <a:ext cx="3952083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72D66547-20B9-4077-8B0A-9AAF0FAFDB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68500" y="3706877"/>
            <a:ext cx="3952083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accent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title</a:t>
            </a:r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FC679474-E333-4032-B777-40ACD06A68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500" y="3997064"/>
            <a:ext cx="3952083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3990CD7D-D44B-4FFF-89C4-5FC4461FA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500" y="4678993"/>
            <a:ext cx="3952083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accent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title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C2BB55CD-DFBD-4BF5-BD22-1C3BEB903C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500" y="4969180"/>
            <a:ext cx="3952083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64" name="Text Placeholder 42">
            <a:extLst>
              <a:ext uri="{FF2B5EF4-FFF2-40B4-BE49-F238E27FC236}">
                <a16:creationId xmlns:a16="http://schemas.microsoft.com/office/drawing/2014/main" id="{C6182FB2-076F-42F4-8FF5-8F28D6D7F1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3900" y="4610052"/>
            <a:ext cx="720021" cy="615553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4000" b="1">
                <a:solidFill>
                  <a:srgbClr val="DDE4E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5" name="Text Placeholder 42">
            <a:extLst>
              <a:ext uri="{FF2B5EF4-FFF2-40B4-BE49-F238E27FC236}">
                <a16:creationId xmlns:a16="http://schemas.microsoft.com/office/drawing/2014/main" id="{13FBF349-C85E-4C86-A5F9-633137461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73900" y="2653814"/>
            <a:ext cx="720021" cy="615553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4000" b="1">
                <a:solidFill>
                  <a:srgbClr val="DDE4E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66" name="Text Placeholder 42">
            <a:extLst>
              <a:ext uri="{FF2B5EF4-FFF2-40B4-BE49-F238E27FC236}">
                <a16:creationId xmlns:a16="http://schemas.microsoft.com/office/drawing/2014/main" id="{B1ED96E6-80DB-47ED-BECD-2F0B9E5C7A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73900" y="3627043"/>
            <a:ext cx="720021" cy="615553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4000" b="1">
                <a:solidFill>
                  <a:srgbClr val="DDE4E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E4EEA355-CDA5-4EAE-B672-1EAE9B38F5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4500" y="1722763"/>
            <a:ext cx="441474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accent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title</a:t>
            </a:r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9E85C648-DE21-401E-A3A5-EB61A071EF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64500" y="2012950"/>
            <a:ext cx="4414744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69" name="Text Placeholder 42">
            <a:extLst>
              <a:ext uri="{FF2B5EF4-FFF2-40B4-BE49-F238E27FC236}">
                <a16:creationId xmlns:a16="http://schemas.microsoft.com/office/drawing/2014/main" id="{2D496DA6-9153-4089-82F5-D87E88B8BA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3900" y="1631950"/>
            <a:ext cx="720021" cy="615553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4000" b="1">
                <a:solidFill>
                  <a:srgbClr val="DDE4E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0" name="Text Placeholder 44">
            <a:extLst>
              <a:ext uri="{FF2B5EF4-FFF2-40B4-BE49-F238E27FC236}">
                <a16:creationId xmlns:a16="http://schemas.microsoft.com/office/drawing/2014/main" id="{43182854-11FB-410D-9A0F-2D3EC48E35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64500" y="2689483"/>
            <a:ext cx="441474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accent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title</a:t>
            </a:r>
          </a:p>
        </p:txBody>
      </p:sp>
      <p:sp>
        <p:nvSpPr>
          <p:cNvPr id="71" name="Text Placeholder 44">
            <a:extLst>
              <a:ext uri="{FF2B5EF4-FFF2-40B4-BE49-F238E27FC236}">
                <a16:creationId xmlns:a16="http://schemas.microsoft.com/office/drawing/2014/main" id="{F6D2F0D7-CE93-49F4-A2A7-409752B1BD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64500" y="2979670"/>
            <a:ext cx="4414744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72" name="Text Placeholder 44">
            <a:extLst>
              <a:ext uri="{FF2B5EF4-FFF2-40B4-BE49-F238E27FC236}">
                <a16:creationId xmlns:a16="http://schemas.microsoft.com/office/drawing/2014/main" id="{CF02EF16-94C2-4770-AFF0-75C305FB1E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64500" y="3706877"/>
            <a:ext cx="441474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accent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title</a:t>
            </a:r>
          </a:p>
        </p:txBody>
      </p:sp>
      <p:sp>
        <p:nvSpPr>
          <p:cNvPr id="73" name="Text Placeholder 44">
            <a:extLst>
              <a:ext uri="{FF2B5EF4-FFF2-40B4-BE49-F238E27FC236}">
                <a16:creationId xmlns:a16="http://schemas.microsoft.com/office/drawing/2014/main" id="{037C56D0-3A6D-4BE9-BB08-2543023252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4500" y="3997064"/>
            <a:ext cx="4414744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74" name="Text Placeholder 44">
            <a:extLst>
              <a:ext uri="{FF2B5EF4-FFF2-40B4-BE49-F238E27FC236}">
                <a16:creationId xmlns:a16="http://schemas.microsoft.com/office/drawing/2014/main" id="{735C07C7-ACFD-4A19-B677-3F3BCE342DB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64500" y="4678993"/>
            <a:ext cx="441474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accent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title</a:t>
            </a:r>
          </a:p>
        </p:txBody>
      </p:sp>
      <p:sp>
        <p:nvSpPr>
          <p:cNvPr id="75" name="Text Placeholder 44">
            <a:extLst>
              <a:ext uri="{FF2B5EF4-FFF2-40B4-BE49-F238E27FC236}">
                <a16:creationId xmlns:a16="http://schemas.microsoft.com/office/drawing/2014/main" id="{8787559D-DF1D-483A-A1DE-A15E87B734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64500" y="4969180"/>
            <a:ext cx="4414744" cy="21544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CH" dirty="0"/>
              <a:t>P</a:t>
            </a:r>
            <a:r>
              <a:rPr lang="en-US" dirty="0"/>
              <a:t>age </a:t>
            </a:r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0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2" pos="8056">
          <p15:clr>
            <a:srgbClr val="FBAE40"/>
          </p15:clr>
        </p15:guide>
        <p15:guide id="3" orient="horz" pos="1076">
          <p15:clr>
            <a:srgbClr val="FBAE40"/>
          </p15:clr>
        </p15:guide>
        <p15:guide id="4" orient="horz" pos="3284">
          <p15:clr>
            <a:srgbClr val="FBAE40"/>
          </p15:clr>
        </p15:guide>
        <p15:guide id="6" pos="4552" userDrawn="1">
          <p15:clr>
            <a:srgbClr val="FBAE40"/>
          </p15:clr>
        </p15:guide>
        <p15:guide id="7" pos="5080">
          <p15:clr>
            <a:srgbClr val="FBAE40"/>
          </p15:clr>
        </p15:guide>
        <p15:guide id="8" orient="horz" pos="7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7348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Timeline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EC11A1-7144-45B3-A65F-0569F0BA78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4100" y="3765550"/>
            <a:ext cx="11734800" cy="27752"/>
          </a:xfrm>
          <a:prstGeom prst="line">
            <a:avLst/>
          </a:prstGeom>
          <a:ln w="31750" cap="rnd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7F7E94-8A9F-4415-942B-72B019D77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78100" y="3733750"/>
            <a:ext cx="108000" cy="108000"/>
          </a:xfrm>
          <a:prstGeom prst="flowChart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AC62CCE2-9BF5-4166-AD46-5D0E154333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0191" y="3733750"/>
            <a:ext cx="108000" cy="108000"/>
          </a:xfrm>
          <a:prstGeom prst="flowChart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2E11540-B50D-45F0-8F2B-9D9D4AB519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2282" y="3733750"/>
            <a:ext cx="108000" cy="108000"/>
          </a:xfrm>
          <a:prstGeom prst="flowChart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221B506C-6A5E-415D-89C8-04C208F9AB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54374" y="3733750"/>
            <a:ext cx="108000" cy="108000"/>
          </a:xfrm>
          <a:prstGeom prst="flowChartConnector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90EC25E-82DF-4AF6-A5AE-117C01E2D8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90810" y="1642691"/>
            <a:ext cx="3087489" cy="17525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CE1CC-18F6-490E-8EFB-287B829FE5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9110" y="1871290"/>
            <a:ext cx="1852493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30F071D-42BF-4F97-9702-1B7F5DB58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9110" y="2241550"/>
            <a:ext cx="2469991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id="{E75813BA-8CFD-47B1-9DFA-D28158F29C2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01011" y="1642690"/>
            <a:ext cx="3087489" cy="17525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F4789FB7-0010-4373-AB72-8D67091B4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9311" y="1871290"/>
            <a:ext cx="1852493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99DC5C5D-203B-4137-98DB-D6E2437B40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9311" y="2241550"/>
            <a:ext cx="2469991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F5780D24-F863-48AB-BA82-189BEB63EF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766377" y="4146552"/>
            <a:ext cx="3087489" cy="17525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64FA7B37-4C0A-4AB7-A1E7-2B05C7D8E0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84677" y="4375151"/>
            <a:ext cx="1852493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C7C2BD88-8463-4F90-8E65-E3FEDD1BBB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84677" y="4745411"/>
            <a:ext cx="2469991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Picture Placeholder 13">
            <a:extLst>
              <a:ext uri="{FF2B5EF4-FFF2-40B4-BE49-F238E27FC236}">
                <a16:creationId xmlns:a16="http://schemas.microsoft.com/office/drawing/2014/main" id="{AD665D71-669E-4C16-B78A-DF6B4CB638B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68011" y="4146552"/>
            <a:ext cx="3087489" cy="17525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id="{BD3C758E-FAC7-422B-94B3-F28E255852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86311" y="4375151"/>
            <a:ext cx="1852493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2FF70374-ED5D-4529-8841-257F186AB1A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86311" y="4745411"/>
            <a:ext cx="2469991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D9A7B3F2-8FC7-4363-ABF9-7035D63F24D3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102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2" pos="7720">
          <p15:clr>
            <a:srgbClr val="FBAE40"/>
          </p15:clr>
        </p15:guide>
        <p15:guide id="3" orient="horz" pos="740">
          <p15:clr>
            <a:srgbClr val="FBAE40"/>
          </p15:clr>
        </p15:guide>
        <p15:guide id="4" orient="horz" pos="1028">
          <p15:clr>
            <a:srgbClr val="FBAE40"/>
          </p15:clr>
        </p15:guide>
        <p15:guide id="5" orient="horz" pos="2132">
          <p15:clr>
            <a:srgbClr val="FBAE40"/>
          </p15:clr>
        </p15:guide>
        <p15:guide id="6" orient="horz" pos="2612">
          <p15:clr>
            <a:srgbClr val="FBAE40"/>
          </p15:clr>
        </p15:guide>
        <p15:guide id="7" orient="horz" pos="37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54100" y="668078"/>
            <a:ext cx="117348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Title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092067" y="1631950"/>
            <a:ext cx="11696833" cy="4419599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1F074C-BA83-4FB8-AF2E-F379B8143DF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54700" y="6306314"/>
            <a:ext cx="16764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Image  caption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654667F-5869-4CB0-98B1-D3576E6A2EAB}"/>
              </a:ext>
            </a:extLst>
          </p:cNvPr>
          <p:cNvSpPr/>
          <p:nvPr userDrawn="1"/>
        </p:nvSpPr>
        <p:spPr>
          <a:xfrm>
            <a:off x="12083668" y="-6310"/>
            <a:ext cx="1189023" cy="6310"/>
          </a:xfrm>
          <a:custGeom>
            <a:avLst/>
            <a:gdLst>
              <a:gd name="connsiteX0" fmla="*/ 0 w 1189023"/>
              <a:gd name="connsiteY0" fmla="*/ 0 h 6310"/>
              <a:gd name="connsiteX1" fmla="*/ 1189023 w 1189023"/>
              <a:gd name="connsiteY1" fmla="*/ 0 h 6310"/>
              <a:gd name="connsiteX2" fmla="*/ 1182978 w 1189023"/>
              <a:gd name="connsiteY2" fmla="*/ 6310 h 6310"/>
              <a:gd name="connsiteX3" fmla="*/ 0 w 1189023"/>
              <a:gd name="connsiteY3" fmla="*/ 6310 h 6310"/>
              <a:gd name="connsiteX4" fmla="*/ 0 w 1189023"/>
              <a:gd name="connsiteY4" fmla="*/ 0 h 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023" h="6310">
                <a:moveTo>
                  <a:pt x="0" y="0"/>
                </a:moveTo>
                <a:lnTo>
                  <a:pt x="1189023" y="0"/>
                </a:lnTo>
                <a:lnTo>
                  <a:pt x="1182978" y="6310"/>
                </a:lnTo>
                <a:lnTo>
                  <a:pt x="0" y="6310"/>
                </a:lnTo>
                <a:lnTo>
                  <a:pt x="0" y="0"/>
                </a:lnTo>
                <a:close/>
              </a:path>
            </a:pathLst>
          </a:custGeom>
          <a:solidFill>
            <a:srgbClr val="F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83B159D-7079-4B8F-BA8A-657FCC8DF2C4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9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1028">
          <p15:clr>
            <a:srgbClr val="FBAE40"/>
          </p15:clr>
        </p15:guide>
        <p15:guide id="3" orient="horz" pos="3812">
          <p15:clr>
            <a:srgbClr val="FBAE40"/>
          </p15:clr>
        </p15:guide>
        <p15:guide id="4" orient="horz" pos="4148">
          <p15:clr>
            <a:srgbClr val="FBAE40"/>
          </p15:clr>
        </p15:guide>
        <p15:guide id="5" pos="664">
          <p15:clr>
            <a:srgbClr val="FBAE40"/>
          </p15:clr>
        </p15:guide>
        <p15:guide id="6" pos="7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201400" cy="492443"/>
          </a:xfrm>
        </p:spPr>
        <p:txBody>
          <a:bodyPr wrap="square" lIns="0" tIns="0" rIns="0" bIns="0">
            <a:spAutoFit/>
          </a:bodyPr>
          <a:lstStyle>
            <a:lvl1pPr>
              <a:defRPr lang="en-US" spc="5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D7B3F8-4E40-481B-9A8D-9FFC3220AAC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07100" y="2165350"/>
            <a:ext cx="6248400" cy="40386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9CE74A45-6540-475B-A0B3-69B3070BD9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631950"/>
            <a:ext cx="440436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Subtitle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01F98F8-6BD4-4E0A-B6D3-CB79FFE158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4849" y="2165350"/>
            <a:ext cx="4403725" cy="492443"/>
          </a:xfrm>
        </p:spPr>
        <p:txBody>
          <a:bodyPr/>
          <a:lstStyle>
            <a:lvl1pPr marL="342900" indent="-342900">
              <a:buSzPct val="99000"/>
              <a:buFont typeface="+mj-lt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800100" indent="-342900">
              <a:buSzPct val="99000"/>
              <a:buFont typeface="+mj-lt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7300" indent="-342900">
              <a:buSzPct val="99000"/>
              <a:buFont typeface="+mj-lt"/>
              <a:buAutoNum type="arabicPeriod"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14500" indent="-342900">
              <a:buSzPct val="99000"/>
              <a:buFont typeface="+mj-lt"/>
              <a:buAutoNum type="arabicPeriod"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171700" indent="-342900">
              <a:buSzPct val="99000"/>
              <a:buFont typeface="+mj-lt"/>
              <a:buAutoNum type="arabicPeriod"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DD0F3EE-1A83-433E-AFDE-AB8C1FC2C607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44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 userDrawn="1">
          <p15:clr>
            <a:srgbClr val="FBAE40"/>
          </p15:clr>
        </p15:guide>
        <p15:guide id="2" orient="horz" pos="1364" userDrawn="1">
          <p15:clr>
            <a:srgbClr val="FBAE40"/>
          </p15:clr>
        </p15:guide>
        <p15:guide id="3" orient="horz" pos="3572" userDrawn="1">
          <p15:clr>
            <a:srgbClr val="FBAE40"/>
          </p15:clr>
        </p15:guide>
        <p15:guide id="4" pos="664" userDrawn="1">
          <p15:clr>
            <a:srgbClr val="FBAE40"/>
          </p15:clr>
        </p15:guide>
        <p15:guide id="5" pos="3448" userDrawn="1">
          <p15:clr>
            <a:srgbClr val="FBAE40"/>
          </p15:clr>
        </p15:guide>
        <p15:guide id="6" pos="3784" userDrawn="1">
          <p15:clr>
            <a:srgbClr val="FBAE40"/>
          </p15:clr>
        </p15:guide>
        <p15:guide id="7" pos="7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eted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734800" cy="492443"/>
          </a:xfrm>
        </p:spPr>
        <p:txBody>
          <a:bodyPr/>
          <a:lstStyle>
            <a:lvl1pPr>
              <a:defRPr sz="3200" spc="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07100" y="2165350"/>
            <a:ext cx="6362700" cy="411480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4A5FD29B-597E-4944-B9F6-D784A384E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631950"/>
            <a:ext cx="4404364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 dirty="0"/>
              <a:t>Sub</a:t>
            </a:r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DD6A5-BC25-4FDF-8E12-AAA25ECA6F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4849" y="2165350"/>
            <a:ext cx="4403725" cy="492443"/>
          </a:xfrm>
        </p:spPr>
        <p:txBody>
          <a:bodyPr/>
          <a:lstStyle>
            <a:lvl1pPr marL="265113" indent="-265113">
              <a:buSzPct val="15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12788" indent="-255588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AFA6A0B7-F0B3-43A8-AFA5-B3FD3889D820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24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8" userDrawn="1">
          <p15:clr>
            <a:srgbClr val="FBAE40"/>
          </p15:clr>
        </p15:guide>
        <p15:guide id="2" orient="horz" pos="740" userDrawn="1">
          <p15:clr>
            <a:srgbClr val="FBAE40"/>
          </p15:clr>
        </p15:guide>
        <p15:guide id="3" orient="horz" pos="3620" userDrawn="1">
          <p15:clr>
            <a:srgbClr val="FBAE40"/>
          </p15:clr>
        </p15:guide>
        <p15:guide id="4" pos="664" userDrawn="1">
          <p15:clr>
            <a:srgbClr val="FBAE40"/>
          </p15:clr>
        </p15:guide>
        <p15:guide id="5" pos="3448" userDrawn="1">
          <p15:clr>
            <a:srgbClr val="FBAE40"/>
          </p15:clr>
        </p15:guide>
        <p15:guide id="6" pos="3784" userDrawn="1">
          <p15:clr>
            <a:srgbClr val="FBAE40"/>
          </p15:clr>
        </p15:guide>
        <p15:guide id="7" pos="7816" userDrawn="1">
          <p15:clr>
            <a:srgbClr val="FBAE40"/>
          </p15:clr>
        </p15:guide>
        <p15:guide id="8" orient="horz" pos="136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201400" cy="492443"/>
          </a:xfrm>
        </p:spPr>
        <p:txBody>
          <a:bodyPr/>
          <a:lstStyle>
            <a:lvl1pPr>
              <a:defRPr sz="3200" spc="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-1" y="2698750"/>
            <a:ext cx="13385801" cy="4832350"/>
          </a:xfrm>
          <a:solidFill>
            <a:srgbClr val="DDE4ED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11789-18EE-4121-A479-69DFFFFD3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631950"/>
            <a:ext cx="11201400" cy="6096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  <a:endParaRPr lang="en-CH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7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  <p15:guide id="2" orient="horz" pos="1700">
          <p15:clr>
            <a:srgbClr val="FBAE40"/>
          </p15:clr>
        </p15:guide>
        <p15:guide id="3" orient="horz" pos="1412">
          <p15:clr>
            <a:srgbClr val="FBAE40"/>
          </p15:clr>
        </p15:guide>
        <p15:guide id="4" orient="horz" pos="740">
          <p15:clr>
            <a:srgbClr val="FBAE40"/>
          </p15:clr>
        </p15:guide>
        <p15:guide id="5" pos="7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CH" dirty="0"/>
              <a:t>add</a:t>
            </a:r>
            <a:r>
              <a:rPr lang="en-US" dirty="0"/>
              <a:t>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AD7CFE3-6B01-47FA-9C34-5162C43D8694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54100" y="1631950"/>
            <a:ext cx="11734800" cy="1538883"/>
          </a:xfrm>
        </p:spPr>
        <p:txBody>
          <a:bodyPr wrap="square" anchor="t" anchorCtr="0">
            <a:spAutoFit/>
          </a:bodyPr>
          <a:lstStyle>
            <a:lvl1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536575" indent="-26352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809625" indent="-27305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1071563" indent="-261938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1344613" indent="-27305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2002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7B3BF-58F3-4D89-9088-A7E69153E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100" y="2165350"/>
            <a:ext cx="11263024" cy="3048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3157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4A5FD29B-597E-4944-B9F6-D784A384E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631950"/>
            <a:ext cx="4572000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A821100C-C361-4E02-BB7A-15E0219D1EB0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20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1028">
          <p15:clr>
            <a:srgbClr val="FBAE40"/>
          </p15:clr>
        </p15:guide>
        <p15:guide id="3" orient="horz" pos="1364" userDrawn="1">
          <p15:clr>
            <a:srgbClr val="FBAE40"/>
          </p15:clr>
        </p15:guide>
        <p15:guide id="4" pos="664">
          <p15:clr>
            <a:srgbClr val="FBAE40"/>
          </p15:clr>
        </p15:guide>
        <p15:guide id="5" pos="3544">
          <p15:clr>
            <a:srgbClr val="FBAE40"/>
          </p15:clr>
        </p15:guide>
        <p15:guide id="6" orient="horz" pos="41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le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3157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D780D99-B817-4AC2-A149-763E4BFE264E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11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1028">
          <p15:clr>
            <a:srgbClr val="FBAE40"/>
          </p15:clr>
        </p15:guide>
        <p15:guide id="3" orient="horz" pos="1364">
          <p15:clr>
            <a:srgbClr val="FBAE40"/>
          </p15:clr>
        </p15:guide>
        <p15:guide id="4" pos="664">
          <p15:clr>
            <a:srgbClr val="FBAE40"/>
          </p15:clr>
        </p15:guide>
        <p15:guide id="5" pos="3544">
          <p15:clr>
            <a:srgbClr val="FBAE40"/>
          </p15:clr>
        </p15:guide>
        <p15:guide id="6" orient="horz" pos="41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acc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7B3BF-58F3-4D89-9088-A7E69153E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101" y="1646158"/>
            <a:ext cx="6172199" cy="246221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936157C3-547F-4C65-BF82-3C48BB1908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6500" y="2795542"/>
            <a:ext cx="3048000" cy="123110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6232DB08-02B1-41DE-9401-966FC7EABF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26500" y="2130107"/>
            <a:ext cx="3048000" cy="492443"/>
          </a:xfrm>
        </p:spPr>
        <p:txBody>
          <a:bodyPr wrap="square" lIns="0" tIns="0" rIns="0" bIns="0">
            <a:spAutoFit/>
          </a:bodyPr>
          <a:lstStyle>
            <a:lvl1pPr>
              <a:defRPr lang="en-US" sz="1600" b="1" spc="50" baseline="0" dirty="0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3157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3DB926C-09DA-457E-BF0E-974572CE3F31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990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1028">
          <p15:clr>
            <a:srgbClr val="FBAE40"/>
          </p15:clr>
        </p15:guide>
        <p15:guide id="3" orient="horz" pos="3764">
          <p15:clr>
            <a:srgbClr val="FBAE40"/>
          </p15:clr>
        </p15:guide>
        <p15:guide id="4" pos="664">
          <p15:clr>
            <a:srgbClr val="FBAE40"/>
          </p15:clr>
        </p15:guide>
        <p15:guide id="5" pos="4552">
          <p15:clr>
            <a:srgbClr val="FBAE40"/>
          </p15:clr>
        </p15:guide>
        <p15:guide id="6" pos="55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acc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7B3BF-58F3-4D89-9088-A7E69153E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101" y="1646158"/>
            <a:ext cx="6172199" cy="246221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3157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936157C3-547F-4C65-BF82-3C48BB1908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5432400"/>
            <a:ext cx="10239113" cy="246221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6232DB08-02B1-41DE-9401-966FC7EABF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7500" y="4766965"/>
            <a:ext cx="10239113" cy="492443"/>
          </a:xfrm>
        </p:spPr>
        <p:txBody>
          <a:bodyPr wrap="square" lIns="0" tIns="0" rIns="0" bIns="0">
            <a:spAutoFit/>
          </a:bodyPr>
          <a:lstStyle>
            <a:lvl1pPr>
              <a:defRPr lang="en-US" sz="1600" b="1" spc="50" baseline="0" dirty="0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A58D3092-D721-4AA8-903E-F09DBDB8AB9D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88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1028">
          <p15:clr>
            <a:srgbClr val="FBAE40"/>
          </p15:clr>
        </p15:guide>
        <p15:guide id="3" orient="horz" pos="3764">
          <p15:clr>
            <a:srgbClr val="FBAE40"/>
          </p15:clr>
        </p15:guide>
        <p15:guide id="4" pos="664">
          <p15:clr>
            <a:srgbClr val="FBAE40"/>
          </p15:clr>
        </p15:guide>
        <p15:guide id="5" pos="4552">
          <p15:clr>
            <a:srgbClr val="FBAE40"/>
          </p15:clr>
        </p15:guide>
        <p15:guide id="6" pos="5560">
          <p15:clr>
            <a:srgbClr val="FBAE40"/>
          </p15:clr>
        </p15:guide>
        <p15:guide id="7" pos="74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EF04CB-74F7-48CD-AFD0-5FF3469A77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940300" y="2089150"/>
            <a:ext cx="7615144" cy="4495800"/>
          </a:xfrm>
          <a:solidFill>
            <a:srgbClr val="DDE4ED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4C1AA2-5EC3-4E6C-8476-E2C06CBBB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4100" y="2089150"/>
            <a:ext cx="3657600" cy="2133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9DA54183-F0DF-4970-AC88-9A8CE0A653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4100" y="4451350"/>
            <a:ext cx="3657600" cy="2133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E7D9D2-8946-46CF-9134-EFDF8FD81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501344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BFC088-210C-4857-A62C-5AD609A9D21C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88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7B3BF-58F3-4D89-9088-A7E69153E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100" y="2165350"/>
            <a:ext cx="4571999" cy="246221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3" name="Slide Number Placeholder 4">
            <a:extLst>
              <a:ext uri="{FF2B5EF4-FFF2-40B4-BE49-F238E27FC236}">
                <a16:creationId xmlns:a16="http://schemas.microsoft.com/office/drawing/2014/main" id="{76683DB9-1127-482C-B8C9-D8A3C512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7127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31A4D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D74C137-49DC-45B9-8AC1-400240F7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668078"/>
            <a:ext cx="11315700" cy="492443"/>
          </a:xfrm>
        </p:spPr>
        <p:txBody>
          <a:bodyPr wrap="square" lIns="0" tIns="0" rIns="0" bIns="0">
            <a:spAutoFit/>
          </a:bodyPr>
          <a:lstStyle>
            <a:lvl1pPr>
              <a:defRPr lang="en-US" b="1" spc="50" baseline="0" dirty="0"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BCEDB1B-E66C-4F7A-9971-2629F2BAEE3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769100" y="1631950"/>
            <a:ext cx="5786344" cy="4876800"/>
          </a:xfrm>
          <a:solidFill>
            <a:srgbClr val="DDE4ED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4A5FD29B-597E-4944-B9F6-D784A384E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631950"/>
            <a:ext cx="4572000" cy="246221"/>
          </a:xfrm>
        </p:spPr>
        <p:txBody>
          <a:bodyPr/>
          <a:lstStyle>
            <a:lvl1pPr marL="0" indent="0">
              <a:buNone/>
              <a:defRPr sz="1600" b="1" spc="50" baseline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1267AE33-DCBA-48AF-B22F-09DF2FCE95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956" y="6996727"/>
            <a:ext cx="4467019" cy="2154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6ABA7D4-D95C-43F7-9134-3A591822C9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53779" y="6996727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9F0416C1-5D50-4042-849B-A736AEA26C0C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85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0">
          <p15:clr>
            <a:srgbClr val="FBAE40"/>
          </p15:clr>
        </p15:guide>
        <p15:guide id="2" orient="horz" pos="1028" userDrawn="1">
          <p15:clr>
            <a:srgbClr val="FBAE40"/>
          </p15:clr>
        </p15:guide>
        <p15:guide id="3" orient="horz" pos="1364" userDrawn="1">
          <p15:clr>
            <a:srgbClr val="FBAE40"/>
          </p15:clr>
        </p15:guide>
        <p15:guide id="4" pos="664">
          <p15:clr>
            <a:srgbClr val="FBAE40"/>
          </p15:clr>
        </p15:guide>
        <p15:guide id="5" pos="3544" userDrawn="1">
          <p15:clr>
            <a:srgbClr val="FBAE40"/>
          </p15:clr>
        </p15:guide>
        <p15:guide id="6" orient="horz" pos="41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100" y="682307"/>
            <a:ext cx="11734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100" y="1614329"/>
            <a:ext cx="11734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</a:t>
            </a:r>
            <a:r>
              <a:rPr lang="en-CH" dirty="0"/>
              <a:t>add</a:t>
            </a:r>
            <a:r>
              <a:rPr lang="en-US" dirty="0"/>
              <a:t> text 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1E77603-08B2-4A66-92CC-FCD19551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84100" y="6993751"/>
            <a:ext cx="377973" cy="276999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2AB9D115-0CB4-452E-8BA7-64E088860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956" y="6993751"/>
            <a:ext cx="4467019" cy="2154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1D219A8-59D0-4042-B376-AB29881FE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53779" y="6993751"/>
            <a:ext cx="1363345" cy="2154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9CB1AAA8-C3E5-43E9-884B-115B89598D5B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7" name="Graphic 82">
            <a:extLst>
              <a:ext uri="{FF2B5EF4-FFF2-40B4-BE49-F238E27FC236}">
                <a16:creationId xmlns:a16="http://schemas.microsoft.com/office/drawing/2014/main" id="{6E7A2288-0AB2-49CD-A71C-EC6BB5238EF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54104" y="7029004"/>
            <a:ext cx="1420614" cy="165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8" r:id="rId3"/>
    <p:sldLayoutId id="2147483690" r:id="rId4"/>
    <p:sldLayoutId id="2147483691" r:id="rId5"/>
    <p:sldLayoutId id="2147483668" r:id="rId6"/>
    <p:sldLayoutId id="2147483689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6" r:id="rId21"/>
    <p:sldLayoutId id="2147483683" r:id="rId22"/>
    <p:sldLayoutId id="2147483684" r:id="rId23"/>
    <p:sldLayoutId id="2147483685" r:id="rId24"/>
  </p:sldLayoutIdLst>
  <p:hf hdr="0"/>
  <p:txStyles>
    <p:titleStyle>
      <a:lvl1pPr>
        <a:defRPr sz="3200" b="1">
          <a:solidFill>
            <a:schemeClr val="tx2"/>
          </a:solidFill>
          <a:latin typeface="+mn-lt"/>
          <a:ea typeface="Open Sans" pitchFamily="2" charset="0"/>
          <a:cs typeface="Open Sans" pitchFamily="2" charset="0"/>
        </a:defRPr>
      </a:lvl1pPr>
    </p:titleStyle>
    <p:bodyStyle>
      <a:lvl1pPr marL="0" indent="0">
        <a:buClr>
          <a:schemeClr val="tx2"/>
        </a:buClr>
        <a:buSzPct val="160000"/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Open Sans" pitchFamily="2" charset="0"/>
          <a:cs typeface="Open Sans" pitchFamily="2" charset="0"/>
        </a:defRPr>
      </a:lvl1pPr>
      <a:lvl2pPr marL="457200" indent="0">
        <a:buClr>
          <a:schemeClr val="tx2"/>
        </a:buClr>
        <a:buSzPct val="100000"/>
        <a:buFont typeface="Courier New" panose="02070309020205020404" pitchFamily="49" charset="0"/>
        <a:buNone/>
        <a:defRPr sz="1400">
          <a:solidFill>
            <a:srgbClr val="131A4D"/>
          </a:solidFill>
          <a:latin typeface="Open Sans Light" panose="020B0306030504020204" pitchFamily="34" charset="0"/>
          <a:ea typeface="+mn-ea"/>
          <a:cs typeface="+mn-cs"/>
        </a:defRPr>
      </a:lvl2pPr>
      <a:lvl3pPr marL="914400" indent="0">
        <a:buClr>
          <a:schemeClr val="tx2"/>
        </a:buClr>
        <a:buSzPct val="100000"/>
        <a:buFont typeface="Courier New" panose="02070309020205020404" pitchFamily="49" charset="0"/>
        <a:buNone/>
        <a:defRPr sz="1400">
          <a:solidFill>
            <a:srgbClr val="131A4D"/>
          </a:solidFill>
          <a:latin typeface="Open Sans Light" panose="020B0306030504020204" pitchFamily="34" charset="0"/>
          <a:ea typeface="+mn-ea"/>
          <a:cs typeface="+mn-cs"/>
        </a:defRPr>
      </a:lvl3pPr>
      <a:lvl4pPr marL="1371600" indent="0">
        <a:buClr>
          <a:schemeClr val="tx2"/>
        </a:buClr>
        <a:buSzPct val="100000"/>
        <a:buFont typeface="Courier New" panose="02070309020205020404" pitchFamily="49" charset="0"/>
        <a:buNone/>
        <a:defRPr sz="1400">
          <a:solidFill>
            <a:srgbClr val="131A4D"/>
          </a:solidFill>
          <a:latin typeface="Open Sans Light" panose="020B0306030504020204" pitchFamily="34" charset="0"/>
          <a:ea typeface="+mn-ea"/>
          <a:cs typeface="+mn-cs"/>
        </a:defRPr>
      </a:lvl4pPr>
      <a:lvl5pPr marL="1828800" indent="0">
        <a:buClr>
          <a:schemeClr val="tx2"/>
        </a:buClr>
        <a:buSzPct val="100000"/>
        <a:buFont typeface="Courier New" panose="02070309020205020404" pitchFamily="49" charset="0"/>
        <a:buNone/>
        <a:defRPr sz="1400">
          <a:solidFill>
            <a:srgbClr val="131A4D"/>
          </a:solidFill>
          <a:latin typeface="Open Sans Light" panose="020B0306030504020204" pitchFamily="34" charset="0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40">
          <p15:clr>
            <a:srgbClr val="F26B43"/>
          </p15:clr>
        </p15:guide>
        <p15:guide id="2" pos="8056">
          <p15:clr>
            <a:srgbClr val="F26B43"/>
          </p15:clr>
        </p15:guide>
        <p15:guide id="3" pos="664">
          <p15:clr>
            <a:srgbClr val="F26B43"/>
          </p15:clr>
        </p15:guide>
        <p15:guide id="4" orient="horz" pos="4532" userDrawn="1">
          <p15:clr>
            <a:srgbClr val="F26B43"/>
          </p15:clr>
        </p15:guide>
        <p15:guide id="5" orient="horz" pos="1028" userDrawn="1">
          <p15:clr>
            <a:srgbClr val="F26B43"/>
          </p15:clr>
        </p15:guide>
        <p15:guide id="6" orient="horz" pos="43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actiniadetector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9B6A-1610-4DA4-A94A-04FE3D093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165350"/>
            <a:ext cx="10058400" cy="2492990"/>
          </a:xfrm>
        </p:spPr>
        <p:txBody>
          <a:bodyPr/>
          <a:lstStyle/>
          <a:p>
            <a:r>
              <a:rPr lang="en-CH" sz="5400" dirty="0" smtClean="0">
                <a:solidFill>
                  <a:schemeClr val="tx2"/>
                </a:solidFill>
              </a:rPr>
              <a:t>High-Z Sensor Development at DECTRIS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E77C-1BD0-4E35-A4CE-2D3F6048E2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 smtClean="0">
                <a:solidFill>
                  <a:schemeClr val="tx2"/>
                </a:solidFill>
              </a:rPr>
              <a:t>Pietro ZAMBON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31B2C-77CC-4824-ACB4-5100816BCC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 smtClean="0">
                <a:solidFill>
                  <a:schemeClr val="tx2"/>
                </a:solidFill>
              </a:rPr>
              <a:t>20.08.2023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7EE1C0-E7A5-41C0-8934-115F9B563026}"/>
              </a:ext>
            </a:extLst>
          </p:cNvPr>
          <p:cNvSpPr txBox="1">
            <a:spLocks/>
          </p:cNvSpPr>
          <p:nvPr/>
        </p:nvSpPr>
        <p:spPr>
          <a:xfrm>
            <a:off x="9359900" y="6978650"/>
            <a:ext cx="4025900" cy="2159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1400" b="1" dirty="0">
                <a:latin typeface="+mn-lt"/>
              </a:rPr>
              <a:t>dectris.com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smtClean="0"/>
              <a:t>GaAs:Cr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H" dirty="0" smtClean="0"/>
              <a:t>Generalities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711700" y="6996726"/>
            <a:ext cx="61482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3B0EEA8-CF37-4E10-A3A8-291654739E60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2165350"/>
            <a:ext cx="11263024" cy="36933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 smtClean="0"/>
              <a:t>Cr-compensation process firstly developed at Tomsk University, now available also at Dectris.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Reached a good manufacturing level, still room for optimizations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Polarization </a:t>
            </a:r>
            <a:r>
              <a:rPr lang="en-US" dirty="0"/>
              <a:t>and grains seem to be related with GaAs starting material (doping, stresses...) and </a:t>
            </a:r>
            <a:r>
              <a:rPr lang="en-US" dirty="0" smtClean="0"/>
              <a:t>the</a:t>
            </a:r>
            <a:r>
              <a:rPr lang="en-CH" dirty="0" smtClean="0"/>
              <a:t> Cr</a:t>
            </a:r>
            <a:r>
              <a:rPr lang="en-US" dirty="0" smtClean="0"/>
              <a:t> di</a:t>
            </a:r>
            <a:r>
              <a:rPr lang="en-CH" dirty="0" smtClean="0"/>
              <a:t>f</a:t>
            </a:r>
            <a:r>
              <a:rPr lang="en-US" dirty="0" smtClean="0"/>
              <a:t>fusion</a:t>
            </a:r>
            <a:endParaRPr lang="en-CH" dirty="0" smtClean="0"/>
          </a:p>
          <a:p>
            <a:pPr>
              <a:lnSpc>
                <a:spcPct val="150000"/>
              </a:lnSpc>
            </a:pPr>
            <a:r>
              <a:rPr lang="en-CH" dirty="0" smtClean="0"/>
              <a:t>6’’ wafer LEC, 4’’ wafer VGF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</a:t>
            </a:r>
            <a:r>
              <a:rPr lang="en-CH" dirty="0" smtClean="0"/>
              <a:t>arge sensor area up to 8 cm x 4 cm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Ohmic contacts, sensor thickness from ~250 um to 1 mm</a:t>
            </a:r>
          </a:p>
          <a:p>
            <a:pPr>
              <a:lnSpc>
                <a:spcPct val="150000"/>
              </a:lnSpc>
            </a:pPr>
            <a:endParaRPr lang="en-CH" dirty="0" smtClean="0"/>
          </a:p>
          <a:p>
            <a:pPr>
              <a:lnSpc>
                <a:spcPct val="150000"/>
              </a:lnSpc>
            </a:pPr>
            <a:r>
              <a:rPr lang="en-CH" dirty="0" smtClean="0"/>
              <a:t>Electron collection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</a:t>
            </a:r>
            <a:r>
              <a:rPr lang="en-CH" baseline="-25000" dirty="0" smtClean="0"/>
              <a:t>leak</a:t>
            </a:r>
            <a:r>
              <a:rPr lang="en-US" dirty="0" smtClean="0"/>
              <a:t> </a:t>
            </a:r>
            <a:r>
              <a:rPr lang="en-CH" dirty="0" smtClean="0"/>
              <a:t>min. ~5 u</a:t>
            </a:r>
            <a:r>
              <a:rPr lang="en-US" dirty="0" smtClean="0"/>
              <a:t>A/cm</a:t>
            </a:r>
            <a:r>
              <a:rPr lang="en-US" baseline="30000" dirty="0" smtClean="0"/>
              <a:t>2</a:t>
            </a:r>
            <a:endParaRPr lang="en-CH" dirty="0" smtClean="0"/>
          </a:p>
          <a:p>
            <a:pPr>
              <a:lnSpc>
                <a:spcPct val="150000"/>
              </a:lnSpc>
            </a:pPr>
            <a:r>
              <a:rPr lang="en-CH" dirty="0" smtClean="0"/>
              <a:t>No settling time at bias ON</a:t>
            </a:r>
          </a:p>
        </p:txBody>
      </p:sp>
    </p:spTree>
    <p:extLst>
      <p:ext uri="{BB962C8B-B14F-4D97-AF65-F5344CB8AC3E}">
        <p14:creationId xmlns:p14="http://schemas.microsoft.com/office/powerpoint/2010/main" val="4550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711700" y="6996726"/>
            <a:ext cx="6148275" cy="4264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346501-61EB-4EB7-B51A-5DC957A79C49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0300" y="544195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H" sz="1400" dirty="0" smtClean="0"/>
              <a:t>S</a:t>
            </a:r>
            <a:r>
              <a:rPr lang="en-US" sz="1400" dirty="0" err="1" smtClean="0"/>
              <a:t>ensor</a:t>
            </a:r>
            <a:r>
              <a:rPr lang="en-US" sz="1400" dirty="0" smtClean="0"/>
              <a:t> edges (2 pixels size)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Grainy structure lead up to a factor 3 difference in count rate</a:t>
            </a:r>
            <a:r>
              <a:rPr lang="en-CH" sz="1400" dirty="0" smtClean="0"/>
              <a:t>. Strongly dependent on the starting material</a:t>
            </a:r>
            <a:endParaRPr lang="en-US" sz="140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17550"/>
            <a:ext cx="4572000" cy="246221"/>
          </a:xfrm>
        </p:spPr>
        <p:txBody>
          <a:bodyPr/>
          <a:lstStyle/>
          <a:p>
            <a:r>
              <a:rPr lang="en-CH" dirty="0" smtClean="0"/>
              <a:t>Example of flat field image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56640" y="953123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H" sz="1400" dirty="0" smtClean="0"/>
              <a:t>Full sensor 8 cm x 4 cm, 500 um-thick</a:t>
            </a:r>
            <a:r>
              <a:rPr lang="en-CH" sz="1400" dirty="0"/>
              <a:t/>
            </a:r>
            <a:br>
              <a:rPr lang="en-CH" sz="1400" dirty="0"/>
            </a:br>
            <a:r>
              <a:rPr lang="en-CH" sz="1400" dirty="0" smtClean="0"/>
              <a:t>75 um pixel size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3114" y="1936750"/>
            <a:ext cx="12588186" cy="3106001"/>
            <a:chOff x="353114" y="1691787"/>
            <a:chExt cx="12588186" cy="3106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114" y="1691787"/>
              <a:ext cx="5973971" cy="3106001"/>
            </a:xfrm>
            <a:prstGeom prst="rect">
              <a:avLst/>
            </a:prstGeom>
          </p:spPr>
        </p:pic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5321300" y="4451350"/>
              <a:ext cx="1053601" cy="246220"/>
              <a:chOff x="6551256" y="4745446"/>
              <a:chExt cx="838200" cy="195883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6713907" y="4938749"/>
                <a:ext cx="553269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551256" y="4745446"/>
                <a:ext cx="838200" cy="195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>
                    <a:solidFill>
                      <a:srgbClr val="FF0000"/>
                    </a:solidFill>
                  </a:rPr>
                  <a:t>1 cm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2900" y="1691787"/>
              <a:ext cx="6248400" cy="31060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73484" y="1703100"/>
              <a:ext cx="10536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1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LEC</a:t>
              </a:r>
              <a:endParaRPr 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4300" y="1716521"/>
              <a:ext cx="10536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1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VGF</a:t>
              </a:r>
              <a:endParaRPr 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0925" y="565150"/>
            <a:ext cx="11263024" cy="984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X-ray tube 28 </a:t>
            </a:r>
            <a:r>
              <a:rPr lang="en-US" dirty="0" err="1"/>
              <a:t>kVp</a:t>
            </a:r>
            <a:r>
              <a:rPr lang="en-US" dirty="0"/>
              <a:t> with Al filter, E</a:t>
            </a:r>
            <a:r>
              <a:rPr lang="en-US" baseline="-25000" dirty="0"/>
              <a:t>th</a:t>
            </a:r>
            <a:r>
              <a:rPr lang="en-US" dirty="0"/>
              <a:t> = 8 </a:t>
            </a:r>
            <a:r>
              <a:rPr lang="en-US" dirty="0" err="1"/>
              <a:t>keV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CH" dirty="0" smtClean="0"/>
              <a:t>LEC material, </a:t>
            </a:r>
            <a:r>
              <a:rPr lang="en-US" dirty="0" smtClean="0"/>
              <a:t>Flat-field </a:t>
            </a:r>
            <a:r>
              <a:rPr lang="en-US" dirty="0"/>
              <a:t>corrected, gaps interpolated.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483100" y="6996726"/>
            <a:ext cx="63768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35AFEF-0207-4312-B3FF-B8FF2A4BCA7D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4444" r="8438" b="22222"/>
          <a:stretch/>
        </p:blipFill>
        <p:spPr>
          <a:xfrm>
            <a:off x="19079" y="1327150"/>
            <a:ext cx="13216652" cy="5034915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994661" y="4975014"/>
            <a:ext cx="2011420" cy="525354"/>
            <a:chOff x="6553200" y="4583999"/>
            <a:chExt cx="1600200" cy="41795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553200" y="5001697"/>
              <a:ext cx="1600200" cy="2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34200" y="4583999"/>
              <a:ext cx="838200" cy="30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7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24103" y="4859474"/>
            <a:ext cx="5499340" cy="7386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 smtClean="0"/>
              <a:t>GaAs shows less fluorescence yield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Comparable energy resolution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852329"/>
            <a:ext cx="4572000" cy="246221"/>
          </a:xfrm>
        </p:spPr>
        <p:txBody>
          <a:bodyPr/>
          <a:lstStyle/>
          <a:p>
            <a:r>
              <a:rPr lang="en-CH" dirty="0" smtClean="0"/>
              <a:t>Spectra comparison GaAs/CdTe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59300" y="6996726"/>
            <a:ext cx="6300675" cy="324771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12EC93E-79EE-49A3-B6C2-BDF863833D8B}" type="datetime1">
              <a:rPr lang="de-DE" smtClean="0"/>
              <a:t>20.09.2023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6223" y="1327149"/>
            <a:ext cx="8330319" cy="3276601"/>
            <a:chOff x="4500" y="1270231"/>
            <a:chExt cx="9121863" cy="3587943"/>
          </a:xfrm>
        </p:grpSpPr>
        <p:grpSp>
          <p:nvGrpSpPr>
            <p:cNvPr id="12" name="Group 11"/>
            <p:cNvGrpSpPr/>
            <p:nvPr/>
          </p:nvGrpSpPr>
          <p:grpSpPr>
            <a:xfrm>
              <a:off x="4500" y="1270231"/>
              <a:ext cx="9121863" cy="3587943"/>
              <a:chOff x="4500" y="1614773"/>
              <a:chExt cx="9121863" cy="3587943"/>
            </a:xfrm>
          </p:grpSpPr>
          <p:pic>
            <p:nvPicPr>
              <p:cNvPr id="33" name="Picture 2" descr="C:\VMshared\Ibex\BESSYApr2016\Results\EnergyResolution\playground_spectra\dif_spect_highgR_40000eV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" y="1636549"/>
                <a:ext cx="4754890" cy="3566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71474" y="1628800"/>
                <a:ext cx="4754889" cy="3566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477108" y="1614773"/>
                <a:ext cx="2736304" cy="3434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CH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X-ray </a:t>
                </a:r>
                <a:r>
                  <a:rPr lang="de-CH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60 </a:t>
                </a:r>
                <a:r>
                  <a:rPr lang="de-CH" sz="1400" b="1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keV</a:t>
                </a:r>
                <a:endParaRPr lang="de-CH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51357" y="1620256"/>
                <a:ext cx="2736304" cy="3434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CH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X-ray </a:t>
                </a:r>
                <a:r>
                  <a:rPr lang="de-CH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40 </a:t>
                </a:r>
                <a:r>
                  <a:rPr lang="de-CH" sz="1400" b="1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keV</a:t>
                </a:r>
                <a:endParaRPr lang="de-CH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1560" y="4185955"/>
              <a:ext cx="17281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CH" sz="10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normalized</a:t>
              </a:r>
              <a:r>
                <a:rPr lang="de-CH" sz="10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sz="10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to</a:t>
              </a:r>
              <a:r>
                <a:rPr lang="de-CH" sz="10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sz="10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the</a:t>
              </a:r>
              <a:r>
                <a:rPr lang="de-CH" sz="10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QE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4185955"/>
              <a:ext cx="17281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CH" sz="10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normalized</a:t>
              </a:r>
              <a:r>
                <a:rPr lang="de-CH" sz="10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sz="10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to</a:t>
              </a:r>
              <a:r>
                <a:rPr lang="de-CH" sz="10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sz="1000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the</a:t>
              </a:r>
              <a:r>
                <a:rPr lang="de-CH" sz="10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QE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5613" y="254909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/>
                <a:t>E</a:t>
              </a:r>
              <a:r>
                <a:rPr lang="de-CH" sz="1000" b="1" i="1" baseline="-25000" dirty="0" smtClean="0"/>
                <a:t>0</a:t>
              </a:r>
              <a:endParaRPr lang="en-GB" sz="1000" b="1" i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73198" y="3050179"/>
              <a:ext cx="6174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err="1" smtClean="0">
                  <a:solidFill>
                    <a:srgbClr val="008000"/>
                  </a:solidFill>
                </a:rPr>
                <a:t>Cd</a:t>
              </a:r>
              <a:r>
                <a:rPr lang="de-CH" sz="1000" b="1" i="1" baseline="-25000" dirty="0" err="1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08652" y="3201990"/>
              <a:ext cx="564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err="1" smtClean="0">
                  <a:solidFill>
                    <a:srgbClr val="008000"/>
                  </a:solidFill>
                </a:rPr>
                <a:t>Te</a:t>
              </a:r>
              <a:r>
                <a:rPr lang="de-CH" sz="1000" b="1" i="1" baseline="-25000" dirty="0" err="1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9624" y="2553332"/>
              <a:ext cx="8344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008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008000"/>
                  </a:solidFill>
                </a:rPr>
                <a:t>-Cd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5441" y="2045247"/>
              <a:ext cx="876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008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008000"/>
                  </a:solidFill>
                </a:rPr>
                <a:t>-Te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96336" y="3196490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/>
                <a:t>E</a:t>
              </a:r>
              <a:r>
                <a:rPr lang="de-CH" sz="1000" b="1" i="1" baseline="-25000" dirty="0" smtClean="0"/>
                <a:t>0</a:t>
              </a:r>
              <a:endParaRPr lang="en-GB" sz="1000" b="1" i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2155333"/>
              <a:ext cx="6174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err="1" smtClean="0">
                  <a:solidFill>
                    <a:srgbClr val="008000"/>
                  </a:solidFill>
                </a:rPr>
                <a:t>Cd</a:t>
              </a:r>
              <a:r>
                <a:rPr lang="de-CH" sz="1000" b="1" i="1" baseline="-25000" dirty="0" err="1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63693" y="2927068"/>
              <a:ext cx="564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err="1" smtClean="0">
                  <a:solidFill>
                    <a:srgbClr val="008000"/>
                  </a:solidFill>
                </a:rPr>
                <a:t>Te</a:t>
              </a:r>
              <a:r>
                <a:rPr lang="de-CH" sz="1000" b="1" i="1" baseline="-25000" dirty="0" err="1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27773" y="3095293"/>
              <a:ext cx="8640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008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008000"/>
                  </a:solidFill>
                </a:rPr>
                <a:t>-Cd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99049" y="2852936"/>
              <a:ext cx="8652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008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008000"/>
                  </a:solidFill>
                </a:rPr>
                <a:t>-Te</a:t>
              </a:r>
              <a:r>
                <a:rPr lang="de-CH" sz="1000" b="1" i="1" baseline="-25000" dirty="0" smtClean="0">
                  <a:solidFill>
                    <a:srgbClr val="008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008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3608" y="2966755"/>
              <a:ext cx="49885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000" b="1" i="1" dirty="0" err="1">
                  <a:solidFill>
                    <a:srgbClr val="FF0000"/>
                  </a:solidFill>
                </a:rPr>
                <a:t>Ga</a:t>
              </a:r>
              <a:r>
                <a:rPr lang="de-CH" sz="1000" b="1" i="1" baseline="-25000" dirty="0" err="1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>
                  <a:solidFill>
                    <a:srgbClr val="FF0000"/>
                  </a:solidFill>
                  <a:ea typeface="Verdana"/>
                  <a:cs typeface="Verdana"/>
                </a:rPr>
                <a:t>α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3281" y="3182779"/>
              <a:ext cx="4844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000" b="1" i="1" dirty="0" err="1">
                  <a:solidFill>
                    <a:srgbClr val="FF0000"/>
                  </a:solidFill>
                </a:rPr>
                <a:t>As</a:t>
              </a:r>
              <a:r>
                <a:rPr lang="de-CH" sz="1000" b="1" i="1" baseline="-25000" dirty="0" err="1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>
                  <a:solidFill>
                    <a:srgbClr val="FF0000"/>
                  </a:solidFill>
                  <a:ea typeface="Verdana"/>
                  <a:cs typeface="Verdana"/>
                </a:rPr>
                <a:t>α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49345" y="3434424"/>
              <a:ext cx="8989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FF0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FF0000"/>
                  </a:solidFill>
                </a:rPr>
                <a:t>-Ga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FF0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27820" y="3562030"/>
              <a:ext cx="804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FF0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FF0000"/>
                  </a:solidFill>
                </a:rPr>
                <a:t>-As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FF0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48064" y="3444108"/>
              <a:ext cx="49885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000" b="1" i="1" dirty="0" err="1">
                  <a:solidFill>
                    <a:srgbClr val="FF0000"/>
                  </a:solidFill>
                </a:rPr>
                <a:t>Ga</a:t>
              </a:r>
              <a:r>
                <a:rPr lang="de-CH" sz="1000" b="1" i="1" baseline="-25000" dirty="0" err="1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>
                  <a:solidFill>
                    <a:srgbClr val="FF0000"/>
                  </a:solidFill>
                  <a:ea typeface="Verdana"/>
                  <a:cs typeface="Verdana"/>
                </a:rPr>
                <a:t>α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45776" y="3716317"/>
              <a:ext cx="4844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000" b="1" i="1" dirty="0" err="1">
                  <a:solidFill>
                    <a:srgbClr val="FF0000"/>
                  </a:solidFill>
                </a:rPr>
                <a:t>As</a:t>
              </a:r>
              <a:r>
                <a:rPr lang="de-CH" sz="1000" b="1" i="1" baseline="-25000" dirty="0" err="1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>
                  <a:solidFill>
                    <a:srgbClr val="FF0000"/>
                  </a:solidFill>
                  <a:ea typeface="Verdana"/>
                  <a:cs typeface="Verdana"/>
                </a:rPr>
                <a:t>α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13387" y="3675849"/>
              <a:ext cx="8989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FF0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FF0000"/>
                  </a:solidFill>
                </a:rPr>
                <a:t>-Ga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FF0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04248" y="3819865"/>
              <a:ext cx="804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 i="1" dirty="0" smtClean="0">
                  <a:solidFill>
                    <a:srgbClr val="FF0000"/>
                  </a:solidFill>
                </a:rPr>
                <a:t>E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0</a:t>
              </a:r>
              <a:r>
                <a:rPr lang="de-CH" sz="1000" b="1" i="1" dirty="0" smtClean="0">
                  <a:solidFill>
                    <a:srgbClr val="FF0000"/>
                  </a:solidFill>
                </a:rPr>
                <a:t>-As</a:t>
              </a:r>
              <a:r>
                <a:rPr lang="de-CH" sz="1000" b="1" i="1" baseline="-25000" dirty="0" smtClean="0">
                  <a:solidFill>
                    <a:srgbClr val="FF0000"/>
                  </a:solidFill>
                </a:rPr>
                <a:t>K</a:t>
              </a:r>
              <a:r>
                <a:rPr lang="el-GR" sz="1000" b="1" i="1" baseline="-25000" dirty="0" smtClean="0">
                  <a:solidFill>
                    <a:srgbClr val="FF0000"/>
                  </a:solidFill>
                  <a:latin typeface="Verdana"/>
                  <a:ea typeface="Verdana"/>
                  <a:cs typeface="Verdana"/>
                </a:rPr>
                <a:t>α</a:t>
              </a:r>
              <a:endParaRPr lang="en-GB" sz="1000" b="1" i="1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33665"/>
              </p:ext>
            </p:extLst>
          </p:nvPr>
        </p:nvGraphicFramePr>
        <p:xfrm>
          <a:off x="9435753" y="4898456"/>
          <a:ext cx="3240360" cy="7843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7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454">
                <a:tc>
                  <a:txBody>
                    <a:bodyPr/>
                    <a:lstStyle/>
                    <a:p>
                      <a:pPr algn="ctr"/>
                      <a:r>
                        <a:rPr lang="de-CH" sz="1000" b="1" i="0" dirty="0" smtClean="0"/>
                        <a:t>Element</a:t>
                      </a:r>
                      <a:endParaRPr lang="en-GB" sz="1000" b="1" i="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b="1" i="0" dirty="0" err="1" smtClean="0"/>
                        <a:t>K</a:t>
                      </a:r>
                      <a:r>
                        <a:rPr lang="de-CH" sz="1000" b="1" i="0" baseline="-25000" dirty="0" err="1" smtClean="0"/>
                        <a:t>edge</a:t>
                      </a:r>
                      <a:endParaRPr lang="en-GB" sz="1000" b="1" i="0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b="1" i="0" dirty="0" smtClean="0"/>
                        <a:t>K</a:t>
                      </a:r>
                      <a:r>
                        <a:rPr lang="el-GR" sz="1000" b="1" i="0" baseline="-25000" dirty="0" smtClean="0"/>
                        <a:t>α</a:t>
                      </a:r>
                      <a:r>
                        <a:rPr lang="de-CH" sz="1000" b="1" i="0" baseline="-25000" dirty="0" smtClean="0"/>
                        <a:t>1</a:t>
                      </a:r>
                      <a:endParaRPr lang="en-GB" sz="1000" b="1" i="0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i="0" baseline="0" dirty="0" err="1" smtClean="0">
                          <a:solidFill>
                            <a:schemeClr val="tx1"/>
                          </a:solidFill>
                        </a:rPr>
                        <a:t>range</a:t>
                      </a:r>
                      <a:r>
                        <a:rPr lang="de-CH" sz="800" b="1" i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l-GR" sz="800" b="1" i="0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μ</a:t>
                      </a:r>
                      <a:r>
                        <a:rPr lang="de-CH" sz="800" b="1" i="0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m</a:t>
                      </a:r>
                      <a:r>
                        <a:rPr lang="de-CH" sz="800" b="1" i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0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54"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 smtClean="0"/>
                        <a:t>Ga</a:t>
                      </a:r>
                      <a:endParaRPr lang="en-GB" sz="1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10.39</a:t>
                      </a:r>
                      <a:endParaRPr lang="en-GB" sz="10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9.25</a:t>
                      </a:r>
                      <a:endParaRPr lang="en-GB" sz="10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b="1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~40</a:t>
                      </a:r>
                      <a:endParaRPr lang="en-GB" sz="10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54"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 smtClean="0"/>
                        <a:t>As</a:t>
                      </a:r>
                      <a:endParaRPr lang="en-GB" sz="1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11.88</a:t>
                      </a:r>
                      <a:endParaRPr lang="en-GB" sz="10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rgbClr val="CC66FF"/>
                          </a:solidFill>
                        </a:rPr>
                        <a:t>10.54</a:t>
                      </a:r>
                      <a:endParaRPr lang="en-GB" sz="1000" b="1" i="1" dirty="0">
                        <a:solidFill>
                          <a:srgbClr val="CC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b="1" i="1" dirty="0" smtClean="0">
                          <a:solidFill>
                            <a:srgbClr val="CC66FF"/>
                          </a:solidFill>
                        </a:rPr>
                        <a:t>~15</a:t>
                      </a:r>
                      <a:endParaRPr lang="en-GB" sz="1000" b="1" i="1" dirty="0">
                        <a:solidFill>
                          <a:srgbClr val="CC66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4378" y="1349379"/>
            <a:ext cx="4385233" cy="3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1"/>
              <p:cNvSpPr txBox="1"/>
              <p:nvPr/>
            </p:nvSpPr>
            <p:spPr>
              <a:xfrm>
                <a:off x="8918251" y="796961"/>
                <a:ext cx="4191000" cy="60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600" b="0" i="1" smtClean="0">
                          <a:latin typeface="Cambria Math"/>
                        </a:rPr>
                        <m:t>𝑄𝐸</m:t>
                      </m:r>
                      <m:r>
                        <a:rPr lang="de-CH" sz="1600" b="0" i="1" smtClean="0">
                          <a:latin typeface="Cambria Math"/>
                        </a:rPr>
                        <m:t>≝</m:t>
                      </m:r>
                      <m:f>
                        <m:fPr>
                          <m:ctrlPr>
                            <a:rPr lang="de-CH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600" i="1">
                              <a:latin typeface="Cambria Math"/>
                            </a:rPr>
                            <m:t># </m:t>
                          </m:r>
                          <m:r>
                            <a:rPr lang="de-CH" sz="1600" b="0" i="1" smtClean="0">
                              <a:latin typeface="Cambria Math"/>
                            </a:rPr>
                            <m:t>𝑐𝑜𝑢𝑛𝑡𝑒𝑑</m:t>
                          </m:r>
                          <m:r>
                            <a:rPr lang="de-CH" sz="1600" i="1">
                              <a:latin typeface="Cambria Math"/>
                            </a:rPr>
                            <m:t> </m:t>
                          </m:r>
                          <m:r>
                            <a:rPr lang="de-CH" sz="1600" i="1">
                              <a:latin typeface="Cambria Math"/>
                            </a:rPr>
                            <m:t>𝑝h𝑜𝑡𝑜𝑛𝑠</m:t>
                          </m:r>
                          <m:r>
                            <a:rPr lang="en-CH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H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CH" sz="1600" b="0" i="1" smtClean="0">
                              <a:latin typeface="Cambria Math" panose="02040503050406030204" pitchFamily="18" charset="0"/>
                            </a:rPr>
                            <m:t> 50% </m:t>
                          </m:r>
                          <m:r>
                            <a:rPr lang="en-CH" sz="1600" b="0" i="1" smtClean="0">
                              <a:latin typeface="Cambria Math" panose="02040503050406030204" pitchFamily="18" charset="0"/>
                            </a:rPr>
                            <m:t>𝑡h𝑟𝑒h𝑠𝑜𝑙𝑑</m:t>
                          </m:r>
                          <m:r>
                            <m:rPr>
                              <m:nor/>
                            </m:rPr>
                            <a:rPr lang="en-CH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CH" sz="1600"/>
                            <m:t> </m:t>
                          </m:r>
                        </m:num>
                        <m:den>
                          <m:r>
                            <a:rPr lang="de-CH" sz="16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de-CH" sz="1600" i="1">
                              <a:latin typeface="Cambria Math"/>
                            </a:rPr>
                            <m:t>𝑖𝑚𝑝𝑖𝑛𝑔𝑖𝑛𝑔</m:t>
                          </m:r>
                          <m:r>
                            <a:rPr lang="de-CH" sz="1600" i="1">
                              <a:latin typeface="Cambria Math"/>
                            </a:rPr>
                            <m:t> </m:t>
                          </m:r>
                          <m:r>
                            <a:rPr lang="de-CH" sz="1600" i="1">
                              <a:latin typeface="Cambria Math"/>
                            </a:rPr>
                            <m:t>𝑝h𝑜𝑡𝑜𝑛𝑠</m:t>
                          </m:r>
                        </m:den>
                      </m:f>
                    </m:oMath>
                  </m:oMathPara>
                </a14:m>
                <a:endParaRPr lang="de-CH" sz="1600" dirty="0"/>
              </a:p>
            </p:txBody>
          </p:sp>
        </mc:Choice>
        <mc:Fallback xmlns="">
          <p:sp>
            <p:nvSpPr>
              <p:cNvPr id="4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51" y="796961"/>
                <a:ext cx="4191000" cy="603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2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23566" y="1185786"/>
            <a:ext cx="11263024" cy="246221"/>
          </a:xfrm>
        </p:spPr>
        <p:txBody>
          <a:bodyPr/>
          <a:lstStyle/>
          <a:p>
            <a:r>
              <a:rPr lang="en-US" dirty="0"/>
              <a:t>GaAs sensor: </a:t>
            </a:r>
            <a:r>
              <a:rPr lang="en-US" dirty="0" smtClean="0"/>
              <a:t>75</a:t>
            </a:r>
            <a:r>
              <a:rPr lang="en-CH" dirty="0" smtClean="0"/>
              <a:t> </a:t>
            </a:r>
            <a:r>
              <a:rPr lang="el-GR" dirty="0" smtClean="0"/>
              <a:t>μ</a:t>
            </a:r>
            <a:r>
              <a:rPr lang="en-US" dirty="0"/>
              <a:t>m pixel, </a:t>
            </a:r>
            <a:r>
              <a:rPr lang="en-US" dirty="0" smtClean="0"/>
              <a:t>500</a:t>
            </a:r>
            <a:r>
              <a:rPr lang="en-CH" dirty="0" smtClean="0"/>
              <a:t> </a:t>
            </a:r>
            <a:r>
              <a:rPr lang="el-GR" dirty="0" smtClean="0"/>
              <a:t>μ</a:t>
            </a:r>
            <a:r>
              <a:rPr lang="en-US" dirty="0"/>
              <a:t>m </a:t>
            </a:r>
            <a:r>
              <a:rPr lang="en-US" dirty="0" smtClean="0"/>
              <a:t>thickness</a:t>
            </a:r>
            <a:r>
              <a:rPr lang="en-CH" dirty="0" smtClean="0"/>
              <a:t>, room temperature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54100" y="717550"/>
            <a:ext cx="4572000" cy="246221"/>
          </a:xfrm>
        </p:spPr>
        <p:txBody>
          <a:bodyPr/>
          <a:lstStyle/>
          <a:p>
            <a:r>
              <a:rPr lang="en-CH" dirty="0" smtClean="0"/>
              <a:t>Count rate </a:t>
            </a:r>
            <a:r>
              <a:rPr lang="en-CH" dirty="0"/>
              <a:t>c</a:t>
            </a:r>
            <a:r>
              <a:rPr lang="en-CH" dirty="0" smtClean="0"/>
              <a:t>apabilities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30700" y="6996726"/>
            <a:ext cx="65292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5E5ADB5-CB8E-4160-AD66-7E34DAFD7592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10" name="Picture 5" descr="C:\VMshared\Ibex\PSIJul2016\Results\countRate\countRate_rtgO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6" y="1971209"/>
            <a:ext cx="5643656" cy="42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VMshared\Ibex\BESSYApr2016\Results\CountRate\GaAs\countRate_rtg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93" y="1996182"/>
            <a:ext cx="5584958" cy="41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7960349" y="1903848"/>
            <a:ext cx="198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tx2"/>
              </a:buClr>
              <a:buSzPct val="160000"/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sz="1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X-rays 55 keV</a:t>
            </a:r>
            <a:endParaRPr lang="en-US" sz="1200" b="1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2607156" y="1903848"/>
            <a:ext cx="200598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tx2"/>
              </a:buClr>
              <a:buSzPct val="160000"/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sz="1200" b="1" kern="0" dirty="0" smtClean="0">
                <a:solidFill>
                  <a:schemeClr val="accent6">
                    <a:lumMod val="75000"/>
                  </a:schemeClr>
                </a:solidFill>
              </a:rPr>
              <a:t>X-rays up to 20 keV</a:t>
            </a:r>
            <a:endParaRPr lang="en-US" sz="12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1092200" y="6338729"/>
            <a:ext cx="43815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tx2"/>
              </a:buClr>
              <a:buSzPct val="160000"/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S</a:t>
            </a:r>
            <a:r>
              <a:rPr lang="en-CH" kern="0" dirty="0" smtClean="0"/>
              <a:t>trong polarization for increasing energies!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316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1212784"/>
            <a:ext cx="11263024" cy="246221"/>
          </a:xfrm>
        </p:spPr>
        <p:txBody>
          <a:bodyPr/>
          <a:lstStyle/>
          <a:p>
            <a:r>
              <a:rPr lang="en-CH" dirty="0" smtClean="0"/>
              <a:t>Direct X-ray tube beam 60 kVp, threshold 17 keV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54100" y="776129"/>
            <a:ext cx="4572000" cy="246221"/>
          </a:xfrm>
        </p:spPr>
        <p:txBody>
          <a:bodyPr/>
          <a:lstStyle/>
          <a:p>
            <a:r>
              <a:rPr lang="en-CH" dirty="0" smtClean="0"/>
              <a:t>Example of polarization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23742" y="6996726"/>
            <a:ext cx="6336234" cy="3502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592C58B-9EA0-4782-BF5F-E9E9F28243D8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8896" y="2888096"/>
            <a:ext cx="4759866" cy="237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33037" y="2880801"/>
            <a:ext cx="4759863" cy="237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23362" y="6659070"/>
            <a:ext cx="439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</a:rPr>
              <a:t>Increasing tube current</a:t>
            </a:r>
          </a:p>
        </p:txBody>
      </p:sp>
      <p:cxnSp>
        <p:nvCxnSpPr>
          <p:cNvPr id="16" name="Straight Arrow Connector 15"/>
          <p:cNvCxnSpPr>
            <a:cxnSpLocks noChangeAspect="1"/>
          </p:cNvCxnSpPr>
          <p:nvPr/>
        </p:nvCxnSpPr>
        <p:spPr>
          <a:xfrm>
            <a:off x="1083345" y="6584950"/>
            <a:ext cx="987043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056245" y="1675615"/>
            <a:ext cx="2404725" cy="4759865"/>
            <a:chOff x="512304" y="2085976"/>
            <a:chExt cx="1871911" cy="3705224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93804" y="3013181"/>
              <a:ext cx="3705223" cy="1850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2304" y="2085976"/>
              <a:ext cx="990600" cy="55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rgbClr val="FFFF00"/>
                  </a:solidFill>
                </a:rPr>
                <a:t>Low rate</a:t>
              </a: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606251" y="1675615"/>
            <a:ext cx="2373007" cy="4759862"/>
            <a:chOff x="2103414" y="1940740"/>
            <a:chExt cx="1543309" cy="3095624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103414" y="1940740"/>
              <a:ext cx="1543309" cy="3095624"/>
              <a:chOff x="2622898" y="2073277"/>
              <a:chExt cx="1847221" cy="3705222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693898" y="3002277"/>
                <a:ext cx="3705222" cy="1847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622898" y="3251168"/>
                <a:ext cx="714202" cy="33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/>
                  <a:t>Good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04776" y="3258789"/>
                <a:ext cx="714202" cy="33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/>
                  <a:t>Bad</a:t>
                </a: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935905" y="2941550"/>
                <a:ext cx="72215" cy="365529"/>
              </a:xfrm>
              <a:custGeom>
                <a:avLst/>
                <a:gdLst>
                  <a:gd name="connsiteX0" fmla="*/ 289560 w 306231"/>
                  <a:gd name="connsiteY0" fmla="*/ 746760 h 746760"/>
                  <a:gd name="connsiteX1" fmla="*/ 274320 w 306231"/>
                  <a:gd name="connsiteY1" fmla="*/ 304800 h 746760"/>
                  <a:gd name="connsiteX2" fmla="*/ 0 w 306231"/>
                  <a:gd name="connsiteY2" fmla="*/ 0 h 74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231" h="746760">
                    <a:moveTo>
                      <a:pt x="289560" y="746760"/>
                    </a:moveTo>
                    <a:cubicBezTo>
                      <a:pt x="306070" y="588010"/>
                      <a:pt x="322580" y="429260"/>
                      <a:pt x="274320" y="304800"/>
                    </a:cubicBezTo>
                    <a:cubicBezTo>
                      <a:pt x="226060" y="180340"/>
                      <a:pt x="113030" y="90170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103414" y="2819400"/>
              <a:ext cx="771655" cy="609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50444" y="2019366"/>
              <a:ext cx="771655" cy="609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142540" y="4041907"/>
            <a:ext cx="2102797" cy="1384995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/>
              <a:t>MAX observed </a:t>
            </a:r>
            <a:r>
              <a:rPr lang="en-CH" sz="1400" i="1" dirty="0" smtClean="0"/>
              <a:t/>
            </a:r>
            <a:br>
              <a:rPr lang="en-CH" sz="1400" i="1" dirty="0" smtClean="0"/>
            </a:br>
            <a:r>
              <a:rPr lang="en-US" sz="1400" i="1" dirty="0" smtClean="0"/>
              <a:t>count rate: </a:t>
            </a:r>
            <a:r>
              <a:rPr lang="en-CH" sz="1400" i="1" dirty="0" smtClean="0"/>
              <a:t/>
            </a:r>
            <a:br>
              <a:rPr lang="en-CH" sz="1400" i="1" dirty="0" smtClean="0"/>
            </a:br>
            <a:r>
              <a:rPr lang="en-US" sz="1400" i="1" dirty="0" smtClean="0"/>
              <a:t>0.6-1.5 </a:t>
            </a:r>
            <a:r>
              <a:rPr lang="en-US" sz="1400" i="1" dirty="0" err="1" smtClean="0"/>
              <a:t>Mcts</a:t>
            </a:r>
            <a:r>
              <a:rPr lang="en-US" sz="1400" i="1" dirty="0" smtClean="0"/>
              <a:t>/s/pix </a:t>
            </a:r>
          </a:p>
          <a:p>
            <a:pPr>
              <a:lnSpc>
                <a:spcPct val="150000"/>
              </a:lnSpc>
            </a:pPr>
            <a:r>
              <a:rPr lang="en-US" sz="1400" i="1" dirty="0" smtClean="0"/>
              <a:t>i.e. 105-266 </a:t>
            </a:r>
            <a:r>
              <a:rPr lang="en-US" sz="1400" i="1" dirty="0" err="1" smtClean="0"/>
              <a:t>Mcts</a:t>
            </a:r>
            <a:r>
              <a:rPr lang="en-US" sz="1400" i="1" dirty="0" smtClean="0"/>
              <a:t>/s/mm</a:t>
            </a:r>
            <a:r>
              <a:rPr lang="en-US" sz="1400" i="1" baseline="30000" dirty="0" smtClean="0"/>
              <a:t>2</a:t>
            </a:r>
            <a:endParaRPr lang="en-US" sz="1400" i="1" baseline="30000" dirty="0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901700" y="6103207"/>
            <a:ext cx="1053601" cy="246222"/>
            <a:chOff x="6295982" y="4814452"/>
            <a:chExt cx="838200" cy="195884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6501113" y="5010335"/>
              <a:ext cx="522327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295982" y="4814452"/>
              <a:ext cx="838200" cy="195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>
                  <a:solidFill>
                    <a:srgbClr val="FF0000"/>
                  </a:solidFill>
                </a:rPr>
                <a:t>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6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1327150"/>
            <a:ext cx="11263024" cy="492443"/>
          </a:xfrm>
        </p:spPr>
        <p:txBody>
          <a:bodyPr/>
          <a:lstStyle/>
          <a:p>
            <a:r>
              <a:rPr lang="en-CH" dirty="0" smtClean="0"/>
              <a:t>Tomsk GaAs (diode), dedicated setup at Dectris.</a:t>
            </a:r>
            <a:br>
              <a:rPr lang="en-CH" dirty="0" smtClean="0"/>
            </a:br>
            <a:r>
              <a:rPr lang="en-CH" dirty="0" smtClean="0"/>
              <a:t>Mo X-ray fluorescence spectra (17.48 keV), range ~30 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54099" y="946150"/>
            <a:ext cx="5627321" cy="492443"/>
          </a:xfrm>
        </p:spPr>
        <p:txBody>
          <a:bodyPr/>
          <a:lstStyle/>
          <a:p>
            <a:r>
              <a:rPr lang="en-CH" dirty="0" smtClean="0"/>
              <a:t>Charge collection efficiency (CCE) measurements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644900" y="6996726"/>
            <a:ext cx="7215075" cy="26841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090FC3-2CAF-4DA0-9DF3-4DC56F29BE18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9" name="Picture 3" descr="C:\VMshared\GaAs\CCE\data\test1_161125_100209\spectr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4" y="1859929"/>
            <a:ext cx="5215106" cy="39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1828" y="78603"/>
            <a:ext cx="4754889" cy="35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VMshared\GaAs\CCE\data\test1_161125_100209\CC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28" y="3537665"/>
            <a:ext cx="4754890" cy="35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884490" y="1764258"/>
                <a:ext cx="2232021" cy="480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i="1">
                          <a:latin typeface="Cambria Math"/>
                        </a:rPr>
                        <m:t>𝐶𝐶𝐸</m:t>
                      </m:r>
                      <m:r>
                        <a:rPr lang="de-CH" sz="12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CH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2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CH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CH" sz="12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de-CH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20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sz="1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CH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CH" sz="1200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de-CH" sz="1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12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de-CH" sz="1200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1200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CH" sz="1200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12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CH" sz="12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90" y="1764258"/>
                <a:ext cx="2232021" cy="480388"/>
              </a:xfrm>
              <a:prstGeom prst="rect">
                <a:avLst/>
              </a:prstGeom>
              <a:blipFill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84490" y="1452441"/>
            <a:ext cx="2204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/>
              <a:t>Hecht </a:t>
            </a:r>
            <a:r>
              <a:rPr lang="de-CH" sz="1200" dirty="0" err="1"/>
              <a:t>equation</a:t>
            </a:r>
            <a:r>
              <a:rPr lang="de-CH" sz="1200" dirty="0"/>
              <a:t> </a:t>
            </a:r>
            <a:r>
              <a:rPr lang="de-CH" sz="1200" dirty="0" err="1"/>
              <a:t>only</a:t>
            </a:r>
            <a:r>
              <a:rPr lang="de-CH" sz="1200" dirty="0"/>
              <a:t> </a:t>
            </a:r>
            <a:r>
              <a:rPr lang="de-CH" sz="1200" dirty="0" err="1"/>
              <a:t>electrons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7841364" y="4571358"/>
            <a:ext cx="2503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/>
              <a:t>Hecht </a:t>
            </a:r>
            <a:r>
              <a:rPr lang="de-CH" sz="1200" dirty="0" err="1"/>
              <a:t>equation</a:t>
            </a:r>
            <a:r>
              <a:rPr lang="de-CH" sz="1200" dirty="0"/>
              <a:t> </a:t>
            </a:r>
            <a:r>
              <a:rPr lang="de-CH" sz="1200" dirty="0" err="1"/>
              <a:t>electrons</a:t>
            </a:r>
            <a:r>
              <a:rPr lang="de-CH" sz="1200" dirty="0"/>
              <a:t> + </a:t>
            </a:r>
            <a:r>
              <a:rPr lang="de-CH" sz="1200" dirty="0" err="1"/>
              <a:t>holes</a:t>
            </a:r>
            <a:r>
              <a:rPr lang="de-CH" sz="1200" dirty="0" smtClean="0"/>
              <a:t>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672473" y="4880551"/>
                <a:ext cx="3798796" cy="469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i="1">
                          <a:latin typeface="Cambria Math" panose="02040503050406030204" pitchFamily="18" charset="0"/>
                        </a:rPr>
                        <m:t>𝐶𝐶𝐸</m:t>
                      </m:r>
                      <m:r>
                        <a:rPr lang="de-CH" sz="1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CH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de-CH" sz="12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d>
                      <m:r>
                        <a:rPr lang="de-CH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CH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CH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de-CH" sz="12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CH" sz="12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de-CH" sz="1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473" y="4880551"/>
                <a:ext cx="3798796" cy="469809"/>
              </a:xfrm>
              <a:prstGeom prst="rect">
                <a:avLst/>
              </a:prstGeom>
              <a:blipFill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467514" y="2348078"/>
            <a:ext cx="1648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µτ</a:t>
            </a:r>
            <a:r>
              <a:rPr lang="de-CH" sz="12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3.74·10</a:t>
            </a:r>
            <a:r>
              <a:rPr lang="de-CH" sz="12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cm</a:t>
            </a:r>
            <a:r>
              <a:rPr lang="de-CH" sz="12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23356" y="5511668"/>
            <a:ext cx="167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µτ</a:t>
            </a:r>
            <a:r>
              <a:rPr lang="de-CH" sz="12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3.83·10</a:t>
            </a:r>
            <a:r>
              <a:rPr lang="de-CH" sz="12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cm</a:t>
            </a:r>
            <a:r>
              <a:rPr lang="de-CH" sz="12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  <a:p>
            <a:r>
              <a:rPr lang="el-GR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µτ</a:t>
            </a:r>
            <a:r>
              <a:rPr lang="de-CH" sz="12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CH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1.69·10</a:t>
            </a:r>
            <a:r>
              <a:rPr lang="de-CH" sz="12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cm</a:t>
            </a:r>
            <a:r>
              <a:rPr lang="de-CH" sz="12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de-CH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140700" y="2297988"/>
            <a:ext cx="228600" cy="4341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099402" y="5536196"/>
            <a:ext cx="228600" cy="4341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1157129"/>
            <a:ext cx="11263024" cy="738664"/>
          </a:xfrm>
        </p:spPr>
        <p:txBody>
          <a:bodyPr/>
          <a:lstStyle/>
          <a:p>
            <a:r>
              <a:rPr lang="en-CH" dirty="0" smtClean="0"/>
              <a:t>Assuming</a:t>
            </a:r>
          </a:p>
          <a:p>
            <a:r>
              <a:rPr lang="en-CH" dirty="0" smtClean="0"/>
              <a:t>µ</a:t>
            </a:r>
            <a:r>
              <a:rPr lang="en-US" baseline="-25000" dirty="0" smtClean="0"/>
              <a:t>e</a:t>
            </a:r>
            <a:r>
              <a:rPr lang="en-CH" dirty="0" smtClean="0"/>
              <a:t> = 1500 cm</a:t>
            </a:r>
            <a:r>
              <a:rPr lang="en-CH" baseline="30000" dirty="0" smtClean="0"/>
              <a:t>2</a:t>
            </a:r>
            <a:r>
              <a:rPr lang="en-CH" dirty="0" smtClean="0"/>
              <a:t>/V/s</a:t>
            </a:r>
          </a:p>
          <a:p>
            <a:r>
              <a:rPr lang="en-CH" dirty="0" smtClean="0"/>
              <a:t>µ</a:t>
            </a:r>
            <a:r>
              <a:rPr lang="en-CH" baseline="-25000" dirty="0" smtClean="0"/>
              <a:t>h</a:t>
            </a:r>
            <a:r>
              <a:rPr lang="en-CH" dirty="0" smtClean="0"/>
              <a:t> = 100 cm</a:t>
            </a:r>
            <a:r>
              <a:rPr lang="en-CH" baseline="30000" dirty="0" smtClean="0"/>
              <a:t>2</a:t>
            </a:r>
            <a:r>
              <a:rPr lang="en-CH" dirty="0" smtClean="0"/>
              <a:t>/V/s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54100" y="793750"/>
            <a:ext cx="4572000" cy="246221"/>
          </a:xfrm>
        </p:spPr>
        <p:txBody>
          <a:bodyPr/>
          <a:lstStyle/>
          <a:p>
            <a:r>
              <a:rPr lang="en-CH" dirty="0" smtClean="0"/>
              <a:t>CCE results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78300" y="6996726"/>
            <a:ext cx="66816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A2F2C6-3DB8-43A7-90E1-B81A65D6671F}" type="datetime1">
              <a:rPr lang="de-DE" smtClean="0"/>
              <a:t>20.09.2023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15627"/>
              </p:ext>
            </p:extLst>
          </p:nvPr>
        </p:nvGraphicFramePr>
        <p:xfrm>
          <a:off x="1063702" y="2165350"/>
          <a:ext cx="9439197" cy="33123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9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480">
                  <a:extLst>
                    <a:ext uri="{9D8B030D-6E8A-4147-A177-3AD203B41FA5}">
                      <a16:colId xmlns:a16="http://schemas.microsoft.com/office/drawing/2014/main" val="4171859544"/>
                    </a:ext>
                  </a:extLst>
                </a:gridCol>
              </a:tblGrid>
              <a:tr h="85788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+mn-lt"/>
                        </a:rPr>
                        <a:t>sample</a:t>
                      </a:r>
                      <a:endParaRPr lang="en-US" sz="1600" b="1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µ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τ</a:t>
                      </a:r>
                      <a:r>
                        <a:rPr lang="de-CH" sz="16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 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(cm</a:t>
                      </a:r>
                      <a:r>
                        <a:rPr lang="de-CH" sz="1600" b="1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V)</a:t>
                      </a:r>
                      <a:endParaRPr lang="en-US" sz="1600" b="1" i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τ</a:t>
                      </a:r>
                      <a:r>
                        <a:rPr lang="de-CH" sz="16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 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CH" sz="16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ns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600" b="1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µ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τ</a:t>
                      </a:r>
                      <a:r>
                        <a:rPr lang="de-CH" sz="16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 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(cm</a:t>
                      </a:r>
                      <a:r>
                        <a:rPr lang="de-CH" sz="1600" b="1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V)</a:t>
                      </a:r>
                      <a:endParaRPr lang="en-US" sz="1600" b="1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τ</a:t>
                      </a:r>
                      <a:r>
                        <a:rPr lang="en-CH" sz="16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de-CH" sz="16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CH" sz="16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ns</a:t>
                      </a:r>
                      <a:r>
                        <a:rPr lang="de-CH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600" b="1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97">
                <a:tc>
                  <a:txBody>
                    <a:bodyPr/>
                    <a:lstStyle/>
                    <a:p>
                      <a:r>
                        <a:rPr lang="en-US" sz="1400" i="0" noProof="0" dirty="0" smtClean="0">
                          <a:latin typeface="+mn-lt"/>
                        </a:rPr>
                        <a:t>ArN276_G555715_1_N13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4.21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  <a:endParaRPr lang="en-US" sz="14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280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8.72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97">
                <a:tc>
                  <a:txBody>
                    <a:bodyPr/>
                    <a:lstStyle/>
                    <a:p>
                      <a:r>
                        <a:rPr lang="en-US" sz="1400" i="0" noProof="0" dirty="0" smtClean="0">
                          <a:latin typeface="+mn-lt"/>
                        </a:rPr>
                        <a:t>ArN204_614378_12_N2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1.51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5.29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97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Ag4669A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2.37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4.06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97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Ag4668C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3.02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4.86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97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Ag4669D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2.26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3.61 ·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4100" y="5831171"/>
            <a:ext cx="1126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 smtClean="0"/>
              <a:t>Holes lifetimes consistent with</a:t>
            </a:r>
            <a:r>
              <a:rPr lang="en-CH" sz="1200" i="1" dirty="0" smtClean="0">
                <a:solidFill>
                  <a:schemeClr val="bg1">
                    <a:lumMod val="50000"/>
                  </a:schemeClr>
                </a:solidFill>
              </a:rPr>
              <a:t> Ilahi, Doping effects on minority carrier parameters in bulk GaAs, Phys. B 652 (2023)</a:t>
            </a:r>
          </a:p>
          <a:p>
            <a:endParaRPr lang="en-CH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/>
              <a:t>A</a:t>
            </a:r>
            <a:r>
              <a:rPr lang="en-CH" sz="1200" dirty="0" smtClean="0"/>
              <a:t>nd used in</a:t>
            </a:r>
            <a:r>
              <a:rPr lang="en-CH" sz="1200" i="1" dirty="0" smtClean="0">
                <a:solidFill>
                  <a:schemeClr val="bg1">
                    <a:lumMod val="50000"/>
                  </a:schemeClr>
                </a:solidFill>
              </a:rPr>
              <a:t> Zambon, Simulation of polarization dynamics in semi-insulating, Cr-compensated GaAs pixelated sensors under high x-ray fluxes, AIP Adv. 11 (2021)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875665"/>
            <a:ext cx="11263024" cy="984885"/>
          </a:xfrm>
        </p:spPr>
        <p:txBody>
          <a:bodyPr/>
          <a:lstStyle/>
          <a:p>
            <a:r>
              <a:rPr lang="en-US" dirty="0"/>
              <a:t>Direct X-ray tube 23 </a:t>
            </a:r>
            <a:r>
              <a:rPr lang="en-US" dirty="0" err="1"/>
              <a:t>kVp</a:t>
            </a:r>
            <a:endParaRPr lang="en-US" dirty="0"/>
          </a:p>
          <a:p>
            <a:r>
              <a:rPr lang="en-US" dirty="0"/>
              <a:t>Eth = 10 </a:t>
            </a:r>
            <a:r>
              <a:rPr lang="en-US" dirty="0" err="1"/>
              <a:t>keV</a:t>
            </a:r>
            <a:endParaRPr lang="en-US" dirty="0"/>
          </a:p>
          <a:p>
            <a:r>
              <a:rPr lang="en-US" dirty="0"/>
              <a:t>Pixel size 75 um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6800" y="535622"/>
            <a:ext cx="5702300" cy="246221"/>
          </a:xfrm>
        </p:spPr>
        <p:txBody>
          <a:bodyPr/>
          <a:lstStyle/>
          <a:p>
            <a:r>
              <a:rPr lang="en-CH" dirty="0" smtClean="0"/>
              <a:t>Geometrical distortion due to the grainy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35500" y="6996726"/>
            <a:ext cx="62244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71DE31-7209-4D78-92C0-7EF75087C547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002754"/>
            <a:ext cx="4820323" cy="4810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649" y="2807582"/>
            <a:ext cx="1630582" cy="40041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4978" y="4514167"/>
            <a:ext cx="228600" cy="88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323578" y="2850597"/>
            <a:ext cx="2398422" cy="1663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23578" y="5403167"/>
            <a:ext cx="2398422" cy="13599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454586" y="2850596"/>
            <a:ext cx="1562318" cy="3962954"/>
            <a:chOff x="5979822" y="2375029"/>
            <a:chExt cx="1562318" cy="39629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9822" y="2375030"/>
              <a:ext cx="1562318" cy="396295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979822" y="2375029"/>
              <a:ext cx="1562318" cy="39629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81038" y="2218415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Pinhole scan</a:t>
            </a:r>
          </a:p>
          <a:p>
            <a:r>
              <a:rPr lang="en-US" sz="1400" dirty="0" smtClean="0"/>
              <a:t>5 um step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8287614" y="4282833"/>
            <a:ext cx="695325" cy="10572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6844" t="3698" r="3716" b="4540"/>
          <a:stretch/>
        </p:blipFill>
        <p:spPr>
          <a:xfrm>
            <a:off x="11154941" y="2807581"/>
            <a:ext cx="1641408" cy="40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1174750"/>
            <a:ext cx="7010400" cy="1723549"/>
          </a:xfrm>
        </p:spPr>
        <p:txBody>
          <a:bodyPr/>
          <a:lstStyle/>
          <a:p>
            <a:r>
              <a:rPr lang="en-CH" u="sng" dirty="0" smtClean="0"/>
              <a:t>Goal</a:t>
            </a:r>
            <a:r>
              <a:rPr lang="en-CH" dirty="0" smtClean="0"/>
              <a:t>:</a:t>
            </a:r>
          </a:p>
          <a:p>
            <a:endParaRPr lang="en-CH" dirty="0" smtClean="0"/>
          </a:p>
          <a:p>
            <a:r>
              <a:rPr lang="en-CH" dirty="0" smtClean="0"/>
              <a:t>On the basis of a flat-field illumination only, infer the geometrical distortion assuming pixels as irregular quadrilaterals.</a:t>
            </a:r>
          </a:p>
          <a:p>
            <a:endParaRPr lang="en-CH" dirty="0"/>
          </a:p>
          <a:p>
            <a:r>
              <a:rPr lang="en-CH" dirty="0" smtClean="0"/>
              <a:t>The area of the quadrilaterals corresponds to the number of counts in that pixel </a:t>
            </a:r>
            <a:r>
              <a:rPr lang="en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CH" dirty="0" smtClean="0"/>
              <a:t> compute optimal coordinates of the vertices (non-linear, huge).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93750"/>
            <a:ext cx="4572000" cy="246221"/>
          </a:xfrm>
        </p:spPr>
        <p:txBody>
          <a:bodyPr/>
          <a:lstStyle/>
          <a:p>
            <a:r>
              <a:rPr lang="en-CH" dirty="0" smtClean="0"/>
              <a:t>Is a correction possible?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59300" y="6996727"/>
            <a:ext cx="6300675" cy="265266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94060C-394D-492E-AD3B-BAFD66431E39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0" y="1139825"/>
            <a:ext cx="1862080" cy="154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250" y="719821"/>
            <a:ext cx="4234404" cy="3387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77" y="2954632"/>
            <a:ext cx="4242041" cy="40391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917" y="2957467"/>
            <a:ext cx="4255167" cy="40877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138331" y="3128204"/>
            <a:ext cx="2299586" cy="587704"/>
            <a:chOff x="1192914" y="6204873"/>
            <a:chExt cx="2299586" cy="587704"/>
          </a:xfrm>
        </p:grpSpPr>
        <p:sp>
          <p:nvSpPr>
            <p:cNvPr id="20" name="Rectangle 19"/>
            <p:cNvSpPr/>
            <p:nvPr/>
          </p:nvSpPr>
          <p:spPr>
            <a:xfrm>
              <a:off x="1192914" y="6484800"/>
              <a:ext cx="229958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Reconstructed boundaries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98553" y="6204873"/>
              <a:ext cx="1608147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Ideal boundaries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275746" y="3150429"/>
            <a:ext cx="2206276" cy="866182"/>
            <a:chOff x="5073898" y="6330911"/>
            <a:chExt cx="2206276" cy="866182"/>
          </a:xfrm>
        </p:grpSpPr>
        <p:sp>
          <p:nvSpPr>
            <p:cNvPr id="22" name="Rectangle 21"/>
            <p:cNvSpPr/>
            <p:nvPr/>
          </p:nvSpPr>
          <p:spPr>
            <a:xfrm>
              <a:off x="5073898" y="6889316"/>
              <a:ext cx="22062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Reconstructed centroids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73898" y="6330911"/>
              <a:ext cx="1424978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Ideal </a:t>
              </a:r>
              <a:r>
                <a:rPr lang="en-US" sz="1400" dirty="0" smtClean="0">
                  <a:solidFill>
                    <a:srgbClr val="FFFF00"/>
                  </a:solidFill>
                </a:rPr>
                <a:t>centroids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3898" y="6610517"/>
              <a:ext cx="18786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Measured centroids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2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D1FB22-61BF-451B-87DB-E32B17F0D6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H" dirty="0" smtClean="0"/>
              <a:t>CdTe</a:t>
            </a:r>
            <a:endParaRPr lang="en-US" dirty="0"/>
          </a:p>
        </p:txBody>
      </p:sp>
      <p:sp>
        <p:nvSpPr>
          <p:cNvPr id="127" name="Title 126">
            <a:extLst>
              <a:ext uri="{FF2B5EF4-FFF2-40B4-BE49-F238E27FC236}">
                <a16:creationId xmlns:a16="http://schemas.microsoft.com/office/drawing/2014/main" id="{90361AAF-3E84-4300-B6B5-2CF60038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723D1-33B1-4D40-AE6C-3677E5AB6B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35500" y="6996726"/>
            <a:ext cx="6224475" cy="274023"/>
          </a:xfrm>
        </p:spPr>
        <p:txBody>
          <a:bodyPr/>
          <a:lstStyle/>
          <a:p>
            <a:r>
              <a:rPr lang="en-US" dirty="0" smtClean="0"/>
              <a:t>P. ZAMBON | High-Z Sensor Development at DECTRIS | </a:t>
            </a:r>
            <a:r>
              <a:rPr lang="en-US" dirty="0" err="1" smtClean="0"/>
              <a:t>HiZPAD</a:t>
            </a:r>
            <a:r>
              <a:rPr lang="en-US" dirty="0" smtClean="0"/>
              <a:t> Workshop Sept. 2023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3A04D-F20B-4F22-AFF6-22BDBB4B22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02E8C91-4338-4FAB-BC0F-4ABE3B9CB5EE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0D4261A-A7F0-4095-8522-E3F5BC9971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H" dirty="0" smtClean="0">
                <a:solidFill>
                  <a:schemeClr val="tx1"/>
                </a:solidFill>
              </a:rPr>
              <a:t>GaAs:Cr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8DA7A67-4FB5-4962-A131-DB25265A9E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H" dirty="0" smtClean="0">
                <a:solidFill>
                  <a:schemeClr val="tx1"/>
                </a:solidFill>
              </a:rPr>
              <a:t>CZT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26943CE-D2A1-4C60-9C7B-C9B789E7A0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H" dirty="0" smtClean="0">
                <a:solidFill>
                  <a:schemeClr val="tx1"/>
                </a:solidFill>
              </a:rPr>
              <a:t>Perovskite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BA76-F278-4983-8A97-B8F68E47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2FE74F09-14A4-4D05-959A-872454E3FC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1700" y="4610052"/>
            <a:ext cx="720021" cy="6155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EAF0C3-EC68-404F-BA85-D3915388E2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1700" y="2653814"/>
            <a:ext cx="720021" cy="61555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EF0645F-5FFF-495E-8DAF-44B61443EB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700" y="3627043"/>
            <a:ext cx="720021" cy="61555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50" name="Text Placeholder 127">
            <a:extLst>
              <a:ext uri="{FF2B5EF4-FFF2-40B4-BE49-F238E27FC236}">
                <a16:creationId xmlns:a16="http://schemas.microsoft.com/office/drawing/2014/main" id="{5351D440-F355-4377-A33A-53C7E8A16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700" y="1631950"/>
            <a:ext cx="720021" cy="615553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0284" y="5791693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1600" b="1" i="1" dirty="0" smtClean="0"/>
              <a:t>All results obained in </a:t>
            </a:r>
            <a:r>
              <a:rPr lang="en-CH" sz="1600" b="1" dirty="0" smtClean="0"/>
              <a:t>COUNTING MODE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825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smtClean="0"/>
              <a:t>CZT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H" dirty="0" smtClean="0"/>
              <a:t>Generalities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483100" y="6996726"/>
            <a:ext cx="6376875" cy="215445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84C3CE-9082-4BE1-975A-E6255FA58CD6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2165350"/>
            <a:ext cx="11263024" cy="3323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 smtClean="0"/>
              <a:t>Commercially available (Redlen)?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Typically sensor area 2 cm x 2 cm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Ohmic contacts, 1-2 mm sensor thickness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75 um, 100 um and 150 um pixel size</a:t>
            </a:r>
          </a:p>
          <a:p>
            <a:pPr>
              <a:lnSpc>
                <a:spcPct val="150000"/>
              </a:lnSpc>
            </a:pPr>
            <a:endParaRPr lang="en-CH" dirty="0" smtClean="0"/>
          </a:p>
          <a:p>
            <a:pPr>
              <a:lnSpc>
                <a:spcPct val="150000"/>
              </a:lnSpc>
            </a:pPr>
            <a:r>
              <a:rPr lang="en-CH" dirty="0" smtClean="0"/>
              <a:t>Electron collection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</a:t>
            </a:r>
            <a:r>
              <a:rPr lang="en-CH" baseline="-25000" dirty="0" smtClean="0"/>
              <a:t>leak</a:t>
            </a:r>
            <a:r>
              <a:rPr lang="en-US" dirty="0" smtClean="0"/>
              <a:t> 1</a:t>
            </a:r>
            <a:r>
              <a:rPr lang="en-CH" dirty="0" smtClean="0"/>
              <a:t>-2 u</a:t>
            </a:r>
            <a:r>
              <a:rPr lang="en-US" dirty="0" smtClean="0"/>
              <a:t>A/cm</a:t>
            </a:r>
            <a:r>
              <a:rPr lang="en-US" baseline="30000" dirty="0" smtClean="0"/>
              <a:t>2</a:t>
            </a:r>
            <a:endParaRPr lang="en-CH" dirty="0" smtClean="0"/>
          </a:p>
          <a:p>
            <a:pPr>
              <a:lnSpc>
                <a:spcPct val="150000"/>
              </a:lnSpc>
            </a:pPr>
            <a:r>
              <a:rPr lang="en-CH" dirty="0" smtClean="0"/>
              <a:t>No settling time at bias ON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“High Flux” type </a:t>
            </a:r>
            <a:r>
              <a:rPr lang="en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CH" dirty="0" smtClean="0"/>
              <a:t> very resitent towards polarization</a:t>
            </a:r>
          </a:p>
        </p:txBody>
      </p:sp>
    </p:spTree>
    <p:extLst>
      <p:ext uri="{BB962C8B-B14F-4D97-AF65-F5344CB8AC3E}">
        <p14:creationId xmlns:p14="http://schemas.microsoft.com/office/powerpoint/2010/main" val="24973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383804" y="2527300"/>
            <a:ext cx="5443196" cy="18466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 smtClean="0"/>
              <a:t>Reached very good response uniformity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</a:t>
            </a:r>
            <a:r>
              <a:rPr lang="en-CH" dirty="0" smtClean="0"/>
              <a:t>ometimes defects can be found (bulk, surface)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Dicing edges not always excellent: no visible damages but bad pixel response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93750"/>
            <a:ext cx="5715000" cy="246221"/>
          </a:xfrm>
        </p:spPr>
        <p:txBody>
          <a:bodyPr/>
          <a:lstStyle/>
          <a:p>
            <a:r>
              <a:rPr lang="en-CH" dirty="0" smtClean="0"/>
              <a:t>Examples of flat field images (X-ray fluorescence)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30700" y="6996726"/>
            <a:ext cx="6529275" cy="274023"/>
          </a:xfrm>
        </p:spPr>
        <p:txBody>
          <a:bodyPr/>
          <a:lstStyle/>
          <a:p>
            <a:r>
              <a:rPr lang="en-US" dirty="0" smtClean="0"/>
              <a:t>P. ZAMBON | High-Z Sensor Development at DECTRIS | </a:t>
            </a:r>
            <a:r>
              <a:rPr lang="en-US" dirty="0" err="1" smtClean="0"/>
              <a:t>HiZPAD</a:t>
            </a:r>
            <a:r>
              <a:rPr lang="en-US" dirty="0" smtClean="0"/>
              <a:t>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67A295A-7F61-48D7-BAEB-14D343AD499B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098550"/>
            <a:ext cx="283845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4117975"/>
            <a:ext cx="2857500" cy="2847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1113408"/>
            <a:ext cx="28575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4108450"/>
            <a:ext cx="2857500" cy="2857500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30300" y="1172611"/>
            <a:ext cx="1419222" cy="307778"/>
            <a:chOff x="6339179" y="4768704"/>
            <a:chExt cx="1129073" cy="2448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339179" y="4987892"/>
              <a:ext cx="112907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84615" y="4768704"/>
              <a:ext cx="838200" cy="24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2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099" y="682307"/>
            <a:ext cx="8610601" cy="246221"/>
          </a:xfrm>
        </p:spPr>
        <p:txBody>
          <a:bodyPr/>
          <a:lstStyle/>
          <a:p>
            <a:r>
              <a:rPr lang="en-CH" dirty="0" smtClean="0"/>
              <a:t>Count rate w/ KITE ASIC, non-paralyzable (retrigger enabled)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59300" y="6996726"/>
            <a:ext cx="63006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C442D7F-8932-4BFD-9467-EA5C1B5FD146}" type="datetime1">
              <a:rPr lang="de-DE" smtClean="0"/>
              <a:t>20.09.2023</a:t>
            </a:fld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031067" y="1479550"/>
            <a:ext cx="6205543" cy="4639382"/>
            <a:chOff x="4882535" y="1421969"/>
            <a:chExt cx="4384836" cy="327818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2535" y="1421969"/>
              <a:ext cx="4384836" cy="327818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flipH="1">
              <a:off x="7388403" y="3190124"/>
              <a:ext cx="700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050" b="1" i="1" dirty="0">
                  <a:solidFill>
                    <a:srgbClr val="002060"/>
                  </a:solidFill>
                </a:rPr>
                <a:t>7</a:t>
              </a:r>
              <a:r>
                <a:rPr lang="en-US" sz="1050" b="1" i="1" dirty="0" smtClean="0">
                  <a:solidFill>
                    <a:srgbClr val="002060"/>
                  </a:solidFill>
                </a:rPr>
                <a:t> </a:t>
              </a:r>
              <a:r>
                <a:rPr lang="en-US" sz="1050" b="1" i="1" dirty="0" err="1" smtClean="0">
                  <a:solidFill>
                    <a:srgbClr val="002060"/>
                  </a:solidFill>
                </a:rPr>
                <a:t>keV</a:t>
              </a:r>
              <a:endParaRPr lang="en-US" sz="1050" b="1" i="1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7293314" y="2882037"/>
              <a:ext cx="9293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 smtClean="0">
                  <a:solidFill>
                    <a:srgbClr val="74ABEF"/>
                  </a:solidFill>
                </a:rPr>
                <a:t>17 </a:t>
              </a:r>
              <a:r>
                <a:rPr lang="en-US" sz="1050" b="1" i="1" dirty="0" err="1" smtClean="0">
                  <a:solidFill>
                    <a:srgbClr val="74ABEF"/>
                  </a:solidFill>
                </a:rPr>
                <a:t>keV</a:t>
              </a:r>
              <a:endParaRPr lang="en-US" sz="1050" b="1" i="1" dirty="0">
                <a:solidFill>
                  <a:srgbClr val="74ABE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7388403" y="2231071"/>
              <a:ext cx="786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 smtClean="0">
                  <a:solidFill>
                    <a:srgbClr val="00B050"/>
                  </a:solidFill>
                </a:rPr>
                <a:t>43 </a:t>
              </a:r>
              <a:r>
                <a:rPr lang="en-US" sz="1050" b="1" i="1" dirty="0" err="1" smtClean="0">
                  <a:solidFill>
                    <a:srgbClr val="00B050"/>
                  </a:solidFill>
                </a:rPr>
                <a:t>keV</a:t>
              </a:r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51762" y="1426135"/>
              <a:ext cx="3446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Cambria Math" panose="02040503050406030204" pitchFamily="18" charset="0"/>
                </a:rPr>
                <a:t>Electrons 3</a:t>
              </a:r>
              <a:r>
                <a:rPr lang="en-US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Cambria Math" panose="02040503050406030204" pitchFamily="18" charset="0"/>
                </a:rPr>
                <a:t>00 </a:t>
              </a:r>
              <a:r>
                <a:rPr lang="en-US" sz="12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Cambria Math" panose="02040503050406030204" pitchFamily="18" charset="0"/>
                </a:rPr>
                <a:t>keV</a:t>
              </a:r>
              <a:r>
                <a:rPr lang="en-CH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Cambria Math" panose="02040503050406030204" pitchFamily="18" charset="0"/>
                </a:rPr>
                <a:t> </a:t>
              </a:r>
              <a:r>
                <a:rPr lang="en-CH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Cambria Math" panose="02040503050406030204" pitchFamily="18" charset="0"/>
                </a:rPr>
                <a:t>– </a:t>
              </a:r>
              <a:r>
                <a:rPr lang="en-US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Cambria Math" panose="02040503050406030204" pitchFamily="18" charset="0"/>
                </a:rPr>
                <a:t>R</a:t>
              </a:r>
              <a:r>
                <a:rPr lang="en-CH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Cambria Math" panose="02040503050406030204" pitchFamily="18" charset="0"/>
                </a:rPr>
                <a:t>etrigger ON</a:t>
              </a:r>
              <a:endPara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mbria Math" panose="02040503050406030204" pitchFamily="18" charset="0"/>
              </a:endParaRP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44906"/>
              </p:ext>
            </p:extLst>
          </p:nvPr>
        </p:nvGraphicFramePr>
        <p:xfrm>
          <a:off x="7321658" y="2059619"/>
          <a:ext cx="3352800" cy="16562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92877947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50255391"/>
                    </a:ext>
                  </a:extLst>
                </a:gridCol>
              </a:tblGrid>
              <a:tr h="53609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050" dirty="0" smtClean="0">
                          <a:effectLst/>
                        </a:rPr>
                        <a:t>Threshold</a:t>
                      </a:r>
                      <a:r>
                        <a:rPr lang="en-CH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(</a:t>
                      </a:r>
                      <a:r>
                        <a:rPr lang="en-US" sz="1050" dirty="0" err="1" smtClean="0">
                          <a:effectLst/>
                        </a:rPr>
                        <a:t>keV</a:t>
                      </a:r>
                      <a:r>
                        <a:rPr lang="en-US" sz="1050" dirty="0" smtClean="0">
                          <a:effectLst/>
                        </a:rPr>
                        <a:t>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050" dirty="0">
                          <a:effectLst/>
                        </a:rPr>
                        <a:t>Cutoff at </a:t>
                      </a:r>
                      <a:r>
                        <a:rPr lang="en-CH" sz="1050" dirty="0" smtClean="0">
                          <a:effectLst/>
                        </a:rPr>
                        <a:t>slope </a:t>
                      </a:r>
                      <a:r>
                        <a:rPr lang="en-US" sz="1050" dirty="0" smtClean="0">
                          <a:effectLst/>
                        </a:rPr>
                        <a:t>0.2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extLst>
                  <a:ext uri="{0D108BD9-81ED-4DB2-BD59-A6C34878D82A}">
                    <a16:rowId xmlns:a16="http://schemas.microsoft.com/office/drawing/2014/main" val="405560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CH" sz="1050" dirty="0" smtClean="0">
                          <a:effectLst/>
                        </a:rPr>
                        <a:t>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050" dirty="0" smtClean="0">
                          <a:effectLst/>
                        </a:rPr>
                        <a:t>60.6 </a:t>
                      </a:r>
                      <a:r>
                        <a:rPr lang="en-US" sz="1050" dirty="0" err="1" smtClean="0">
                          <a:effectLst/>
                        </a:rPr>
                        <a:t>Mcts</a:t>
                      </a:r>
                      <a:r>
                        <a:rPr lang="en-US" sz="1050" dirty="0" smtClean="0">
                          <a:effectLst/>
                        </a:rPr>
                        <a:t>/s/pix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extLst>
                  <a:ext uri="{0D108BD9-81ED-4DB2-BD59-A6C34878D82A}">
                    <a16:rowId xmlns:a16="http://schemas.microsoft.com/office/drawing/2014/main" val="393261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050" dirty="0" smtClean="0">
                          <a:effectLst/>
                        </a:rPr>
                        <a:t>17.5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050" dirty="0" smtClean="0">
                          <a:effectLst/>
                        </a:rPr>
                        <a:t>84.0 </a:t>
                      </a:r>
                      <a:r>
                        <a:rPr lang="en-US" sz="1050" dirty="0" err="1" smtClean="0">
                          <a:effectLst/>
                        </a:rPr>
                        <a:t>Mcts</a:t>
                      </a:r>
                      <a:r>
                        <a:rPr lang="en-US" sz="1050" dirty="0" smtClean="0">
                          <a:effectLst/>
                        </a:rPr>
                        <a:t>/s/pix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extLst>
                  <a:ext uri="{0D108BD9-81ED-4DB2-BD59-A6C34878D82A}">
                    <a16:rowId xmlns:a16="http://schemas.microsoft.com/office/drawing/2014/main" val="382181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050" dirty="0" smtClean="0">
                          <a:effectLst/>
                        </a:rPr>
                        <a:t>43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050" dirty="0" smtClean="0">
                          <a:effectLst/>
                        </a:rPr>
                        <a:t>126.1 </a:t>
                      </a:r>
                      <a:r>
                        <a:rPr lang="en-US" sz="1050" dirty="0" err="1" smtClean="0">
                          <a:effectLst/>
                        </a:rPr>
                        <a:t>Mcts</a:t>
                      </a:r>
                      <a:r>
                        <a:rPr lang="en-US" sz="1050" dirty="0" smtClean="0">
                          <a:effectLst/>
                        </a:rPr>
                        <a:t>/s/pix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66675" marB="66675" anchor="ctr"/>
                </a:tc>
                <a:extLst>
                  <a:ext uri="{0D108BD9-81ED-4DB2-BD59-A6C34878D82A}">
                    <a16:rowId xmlns:a16="http://schemas.microsoft.com/office/drawing/2014/main" val="3462055887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321658" y="4571155"/>
            <a:ext cx="516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i="1" dirty="0" smtClean="0">
                <a:solidFill>
                  <a:schemeClr val="bg1">
                    <a:lumMod val="50000"/>
                  </a:schemeClr>
                </a:solidFill>
              </a:rPr>
              <a:t>Ref:</a:t>
            </a:r>
            <a:br>
              <a:rPr lang="en-CH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CH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H" sz="1200" i="1" dirty="0" smtClean="0">
                <a:solidFill>
                  <a:schemeClr val="bg1">
                    <a:lumMod val="50000"/>
                  </a:schemeClr>
                </a:solidFill>
              </a:rPr>
              <a:t>Zambon, et al., KITE: H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CH" sz="1200" i="1" dirty="0" smtClean="0">
                <a:solidFill>
                  <a:schemeClr val="bg1">
                    <a:lumMod val="50000"/>
                  </a:schemeClr>
                </a:solidFill>
              </a:rPr>
              <a:t>gh frame rate, high count rate pixelated electron counting ASIC for 4D STEM applications featuring high-Z sensor, NIM A 1048 (2023)</a:t>
            </a:r>
          </a:p>
        </p:txBody>
      </p:sp>
    </p:spTree>
    <p:extLst>
      <p:ext uri="{BB962C8B-B14F-4D97-AF65-F5344CB8AC3E}">
        <p14:creationId xmlns:p14="http://schemas.microsoft.com/office/powerpoint/2010/main" val="2109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1174750"/>
            <a:ext cx="11263024" cy="492443"/>
          </a:xfrm>
        </p:spPr>
        <p:txBody>
          <a:bodyPr/>
          <a:lstStyle/>
          <a:p>
            <a:r>
              <a:rPr lang="en-CH" dirty="0" smtClean="0"/>
              <a:t>Bipolar signals are induced in neighboring pixels (Ramo’s theorem)</a:t>
            </a:r>
          </a:p>
          <a:p>
            <a:r>
              <a:rPr lang="en-CH" dirty="0" smtClean="0"/>
              <a:t>The fast shaping time of the front-end electronics (&lt; 10 ns FWHM) makes them measurable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93750"/>
            <a:ext cx="7239000" cy="492443"/>
          </a:xfrm>
        </p:spPr>
        <p:txBody>
          <a:bodyPr/>
          <a:lstStyle/>
          <a:p>
            <a:r>
              <a:rPr lang="en-CH" dirty="0" smtClean="0"/>
              <a:t>Spectra (electrons) and bipolar signals w/ KITE ASIC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59300" y="6996727"/>
            <a:ext cx="6300675" cy="327930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F1D2B27-E39F-4D3C-B5E3-8FEDF8D7552E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5" y="1910221"/>
            <a:ext cx="6010275" cy="4505325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57239" y="1910222"/>
            <a:ext cx="5924787" cy="4505325"/>
            <a:chOff x="912286" y="1525247"/>
            <a:chExt cx="3633081" cy="2762667"/>
          </a:xfrm>
        </p:grpSpPr>
        <p:grpSp>
          <p:nvGrpSpPr>
            <p:cNvPr id="18" name="Group 17"/>
            <p:cNvGrpSpPr/>
            <p:nvPr/>
          </p:nvGrpSpPr>
          <p:grpSpPr>
            <a:xfrm>
              <a:off x="912286" y="1525247"/>
              <a:ext cx="3633081" cy="2762667"/>
              <a:chOff x="912286" y="1840700"/>
              <a:chExt cx="4210130" cy="311787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286" y="1840700"/>
                <a:ext cx="4210130" cy="311787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408292" y="2491752"/>
                <a:ext cx="534460" cy="21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>
                    <a:solidFill>
                      <a:srgbClr val="002060"/>
                    </a:solidFill>
                  </a:rPr>
                  <a:t>6</a:t>
                </a:r>
                <a:r>
                  <a:rPr lang="en-US" sz="1400" b="1" i="1" dirty="0" smtClean="0">
                    <a:solidFill>
                      <a:srgbClr val="002060"/>
                    </a:solidFill>
                  </a:rPr>
                  <a:t>0 </a:t>
                </a:r>
                <a:r>
                  <a:rPr lang="en-US" sz="1400" b="1" i="1" dirty="0" err="1" smtClean="0">
                    <a:solidFill>
                      <a:srgbClr val="002060"/>
                    </a:solidFill>
                  </a:rPr>
                  <a:t>keV</a:t>
                </a:r>
                <a:endParaRPr lang="en-US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38572" y="3410149"/>
                <a:ext cx="605083" cy="21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9CFED9"/>
                    </a:solidFill>
                  </a:rPr>
                  <a:t>120 </a:t>
                </a:r>
                <a:r>
                  <a:rPr lang="en-US" sz="1400" b="1" i="1" dirty="0" err="1" smtClean="0">
                    <a:solidFill>
                      <a:srgbClr val="9CFED9"/>
                    </a:solidFill>
                  </a:rPr>
                  <a:t>keV</a:t>
                </a:r>
                <a:endParaRPr lang="en-US" sz="1400" b="1" dirty="0">
                  <a:solidFill>
                    <a:srgbClr val="9CFED9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50267" y="3326483"/>
                <a:ext cx="605083" cy="21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D4FD84"/>
                    </a:solidFill>
                  </a:rPr>
                  <a:t>140 </a:t>
                </a:r>
                <a:r>
                  <a:rPr lang="en-US" sz="1400" b="1" i="1" dirty="0" err="1" smtClean="0">
                    <a:solidFill>
                      <a:srgbClr val="D4FD84"/>
                    </a:solidFill>
                  </a:rPr>
                  <a:t>keV</a:t>
                </a:r>
                <a:endParaRPr lang="en-US" sz="1400" b="1" dirty="0">
                  <a:solidFill>
                    <a:srgbClr val="D4FD84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33719" y="3926725"/>
                <a:ext cx="605083" cy="21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DD768"/>
                    </a:solidFill>
                  </a:rPr>
                  <a:t>160 </a:t>
                </a:r>
                <a:r>
                  <a:rPr lang="en-US" sz="1400" b="1" i="1" dirty="0" err="1" smtClean="0">
                    <a:solidFill>
                      <a:srgbClr val="FDD768"/>
                    </a:solidFill>
                  </a:rPr>
                  <a:t>keV</a:t>
                </a:r>
                <a:endParaRPr lang="en-US" sz="1400" b="1" dirty="0">
                  <a:solidFill>
                    <a:srgbClr val="FDD768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193941" y="3607714"/>
                <a:ext cx="605083" cy="21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C706E"/>
                    </a:solidFill>
                  </a:rPr>
                  <a:t>200 </a:t>
                </a:r>
                <a:r>
                  <a:rPr lang="en-US" sz="1400" b="1" i="1" dirty="0" err="1" smtClean="0">
                    <a:solidFill>
                      <a:srgbClr val="FC706E"/>
                    </a:solidFill>
                  </a:rPr>
                  <a:t>keV</a:t>
                </a:r>
                <a:endParaRPr lang="en-US" sz="1400" b="1" dirty="0">
                  <a:solidFill>
                    <a:srgbClr val="FC706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88286" y="3608690"/>
                <a:ext cx="605083" cy="21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63C8FF"/>
                    </a:solidFill>
                  </a:rPr>
                  <a:t>100 </a:t>
                </a:r>
                <a:r>
                  <a:rPr lang="en-US" sz="1400" b="1" i="1" dirty="0" err="1" smtClean="0">
                    <a:solidFill>
                      <a:srgbClr val="63C8FF"/>
                    </a:solidFill>
                  </a:rPr>
                  <a:t>keV</a:t>
                </a:r>
                <a:endParaRPr lang="en-US" sz="1400" b="1" dirty="0">
                  <a:solidFill>
                    <a:srgbClr val="63C8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15234" y="2867468"/>
                <a:ext cx="534460" cy="21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>
                    <a:solidFill>
                      <a:srgbClr val="636AFF"/>
                    </a:solidFill>
                  </a:rPr>
                  <a:t>8</a:t>
                </a:r>
                <a:r>
                  <a:rPr lang="en-US" sz="1400" b="1" i="1" dirty="0" smtClean="0">
                    <a:solidFill>
                      <a:srgbClr val="636AFF"/>
                    </a:solidFill>
                  </a:rPr>
                  <a:t>0 </a:t>
                </a:r>
                <a:r>
                  <a:rPr lang="en-US" sz="1400" b="1" i="1" dirty="0" err="1" smtClean="0">
                    <a:solidFill>
                      <a:srgbClr val="636AFF"/>
                    </a:solidFill>
                  </a:rPr>
                  <a:t>keV</a:t>
                </a:r>
                <a:endParaRPr lang="en-US" sz="1400" b="1" dirty="0">
                  <a:solidFill>
                    <a:srgbClr val="636AFF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649981" y="1843915"/>
              <a:ext cx="524220" cy="32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6447726" y="3661220"/>
            <a:ext cx="504825" cy="913136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35900" y="4801410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1200" b="1" dirty="0" smtClean="0">
                <a:solidFill>
                  <a:srgbClr val="000000"/>
                </a:solidFill>
              </a:rPr>
              <a:t>Negative peaks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2165350"/>
            <a:ext cx="11263024" cy="1107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 smtClean="0"/>
              <a:t>Sample sensors from Actinia </a:t>
            </a:r>
            <a:r>
              <a:rPr lang="en-US" i="1" u="sng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https://actiniadetectors.com</a:t>
            </a:r>
            <a:r>
              <a:rPr lang="en-US" i="1" u="sng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/</a:t>
            </a:r>
            <a:endParaRPr lang="en-CH" i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H" dirty="0" smtClean="0"/>
              <a:t>Inorganic Pb-based (CLB) Perovskite: CdPbBr3 development since 2000s, bandgap ~2.3 eV (-&gt; low leakage current)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Sample area ~1 cm x ~1 cm, 150 um pixel size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smtClean="0"/>
              <a:t>PEROVSKITE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H" dirty="0" smtClean="0"/>
              <a:t>Generalities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483100" y="6996726"/>
            <a:ext cx="6376875" cy="215445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F214123-0F6C-4735-8523-F70DAE453B8F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1027" name="Picture 3" descr="https://lh6.googleusercontent.com/WHXPNe7uQVXA7WaXuiB4fhdK3g2pVNWIYx09xagLBoix3xxYQ6ylGgq6le8ClyRMpApScLJMgCTSw3OuRvB6-BFtB2QLqdVQZCXJv7anBdYueKEnVkldGaYQ27qyMbMHqoZ50zwczwKw1EOlUua3wYVtrQ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08" y="3601012"/>
            <a:ext cx="2496816" cy="23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6TJd-Ak3RH7LndKneJJLgmu5cwUdepFE3-GffqJSAIi-1E0IHBddUGLUpnVxLAkXVZtu3vPSlmFPb3HaqyHbiRtPv86wEwXYI2ixhVOj9OkXqNIzR0ZwS35TNmfOLyWDzOHE01Xs4lNO5dGBxL2nbbInSg=s20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7"/>
          <a:stretch/>
        </p:blipFill>
        <p:spPr bwMode="auto">
          <a:xfrm>
            <a:off x="1061082" y="4281350"/>
            <a:ext cx="3843412" cy="9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lh6.googleusercontent.com/pi4Z5PkVGQNAcCsBbPIUd1eOgyFEH181KcqkXKES2xKU6GJ8omcj0LsJPomI8YAZ7Gv6OVClVdXCpXLeISuCqJ3tZ-s_r7A1_xR09OKyIohom0KeMa1ZtyPqL0xpp0ElVm9OB83Wt1GCubmnUQQbPZJVjw=s2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50" y="3256881"/>
            <a:ext cx="3936843" cy="30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464893">
            <a:off x="9286257" y="1050227"/>
            <a:ext cx="22860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PRELIMINARY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246" y="1421931"/>
            <a:ext cx="1210291" cy="9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1323501"/>
            <a:ext cx="11263024" cy="246221"/>
          </a:xfrm>
        </p:spPr>
        <p:txBody>
          <a:bodyPr/>
          <a:lstStyle/>
          <a:p>
            <a:r>
              <a:rPr lang="en-US" dirty="0"/>
              <a:t>First images with </a:t>
            </a:r>
            <a:r>
              <a:rPr lang="en-US" dirty="0" smtClean="0"/>
              <a:t>Mo</a:t>
            </a:r>
            <a:r>
              <a:rPr lang="en-CH" dirty="0" smtClean="0"/>
              <a:t> fluorescence (~17.5 keV)</a:t>
            </a:r>
            <a:r>
              <a:rPr lang="en-US" dirty="0" smtClean="0"/>
              <a:t> </a:t>
            </a:r>
            <a:r>
              <a:rPr lang="en-US" dirty="0"/>
              <a:t>with both high voltage </a:t>
            </a:r>
            <a:r>
              <a:rPr lang="en-US" dirty="0" smtClean="0"/>
              <a:t>polarities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4833" y="2008282"/>
            <a:ext cx="2697967" cy="215444"/>
          </a:xfrm>
        </p:spPr>
        <p:txBody>
          <a:bodyPr/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en-CH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CH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en-US" sz="1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70812" y="6996726"/>
            <a:ext cx="6989163" cy="307797"/>
          </a:xfrm>
        </p:spPr>
        <p:txBody>
          <a:bodyPr/>
          <a:lstStyle/>
          <a:p>
            <a:r>
              <a:rPr lang="en-US" dirty="0" smtClean="0"/>
              <a:t>P. ZAMBON | High-Z Sensor Development at DECTRIS | </a:t>
            </a:r>
            <a:r>
              <a:rPr lang="en-US" dirty="0" err="1" smtClean="0"/>
              <a:t>HiZPAD</a:t>
            </a:r>
            <a:r>
              <a:rPr lang="en-US" dirty="0" smtClean="0"/>
              <a:t>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D5AADA-C5A3-41DE-9BC7-AEBB0D1A2218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3074" name="Picture 2" descr="https://lh4.googleusercontent.com/qI-9BRQrjlY5z8PQ1QBwX_in0JTZU9rEJaIOLbmA1jEclo1FXb8m6ZsXv98vu1pHJSUVPbUXQ1X-IdLtAny8n9saj3ThKLJaJ9mGviR7Ez5s5fxk25RpNZaYqB0QxLmxKAlhT9eAaqSP4dGdXNFArPneE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38" y="2300040"/>
            <a:ext cx="2484262" cy="22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lh5.googleusercontent.com/fhv7WUl3jIgehIvOavjUUI9jCVMFZF5uDRdK0uAc-heRX8oOPwagjvg7Q-8DqCC_kD5jiDkmq0DMHu7HmsMRsKhVKN6sRIW97fr8_Do1BdHxCOdOlBOymo_FJMbPZ-bL0MTofak0j4FTVywy0wA-uyFPGQ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48" y="2483217"/>
            <a:ext cx="1668539" cy="18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6WUzln6r3pzRiNF_yLMhvt0C-Dx8DkIBL-hNhpODiWBTxba5Bc9a4o2cuyfFBOLizC2H103qGSq20ktoAa5GSwX8fkv4ev9VyVRrwpmj28YDOaYHIgzha4_wfOeJ6hKUanU3QsJHsgazVVEE_VQYSVaCUQ=s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38" y="4659221"/>
            <a:ext cx="2385788" cy="205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lh4.googleusercontent.com/4CcMCgI_PKIQk4Whoh8FXe7JmGoJEgeEXxq3qv_EdIXPLcSbrcSnogzi7cushDgLapUNeeupIVxGZXx1A2QIKcZ3FqBDMBU_TN7xn3lgrJq7c6KCXjC7JAVqNyH4bxE21_WpAkLcjm1fgH7d2ORXqOPmPQ=s2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48" y="4832924"/>
            <a:ext cx="1696348" cy="17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6.googleusercontent.com/lMkwI_Qcn8tt_QntlXPK8EQD26Gauy9z98DpKHsJiUxCEajlg3Z_meVpHi2Igtf_rHSMIoU4ysq4rFXZVtu9Cb363p6LSIcFMV7g_pqwzaSpo7gcLBKPi9ccLpyYQwvPPvI1NMccO-k1O-REHqgQRi8D7g=s20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27239" y="4528534"/>
            <a:ext cx="2590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23709" y="1962115"/>
            <a:ext cx="3975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batch 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en-CH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alt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1647126" y="3040312"/>
            <a:ext cx="222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V</a:t>
            </a:r>
            <a:r>
              <a:rPr lang="en-CH" sz="1600" baseline="-25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bias</a:t>
            </a:r>
            <a: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+600 V</a:t>
            </a:r>
          </a:p>
          <a:p>
            <a: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HOLE collection mode</a:t>
            </a:r>
          </a:p>
          <a:p>
            <a:endParaRPr lang="en-CH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7126" y="5262502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V</a:t>
            </a:r>
            <a:r>
              <a:rPr lang="en-US" sz="1600" baseline="-25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bias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-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600</a:t>
            </a:r>
            <a: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V</a:t>
            </a:r>
            <a: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CH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ELECTRON collection mode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1054100" y="869950"/>
            <a:ext cx="4572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tx2"/>
              </a:buClr>
              <a:buSzPct val="160000"/>
              <a:buFont typeface="Arial" panose="020B0604020202020204" pitchFamily="34" charset="0"/>
              <a:buNone/>
              <a:defRPr sz="1600" b="1" spc="50" baseline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400">
                <a:solidFill>
                  <a:srgbClr val="131A4D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400">
                <a:solidFill>
                  <a:srgbClr val="131A4D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400">
                <a:solidFill>
                  <a:srgbClr val="131A4D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400">
                <a:solidFill>
                  <a:srgbClr val="131A4D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CH" kern="0" dirty="0" smtClean="0"/>
              <a:t>X-ray illumination</a:t>
            </a:r>
            <a:endParaRPr lang="en-US" kern="0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314205" y="6632203"/>
            <a:ext cx="1419222" cy="307778"/>
            <a:chOff x="6339179" y="4768704"/>
            <a:chExt cx="1129073" cy="24485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339179" y="4987892"/>
              <a:ext cx="112907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84615" y="4768704"/>
              <a:ext cx="838200" cy="24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1 cm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214069" y="5662611"/>
            <a:ext cx="1309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CH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counts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8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25882" y="1892268"/>
            <a:ext cx="2971800" cy="304800"/>
          </a:xfrm>
        </p:spPr>
        <p:txBody>
          <a:bodyPr/>
          <a:lstStyle/>
          <a:p>
            <a:r>
              <a:rPr lang="en-CH" dirty="0" smtClean="0"/>
              <a:t>Hole collection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93750"/>
            <a:ext cx="4572000" cy="246221"/>
          </a:xfrm>
        </p:spPr>
        <p:txBody>
          <a:bodyPr/>
          <a:lstStyle/>
          <a:p>
            <a:r>
              <a:rPr lang="en-CH" dirty="0" smtClean="0"/>
              <a:t>Mo Fluorescence spectra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297682" y="6996726"/>
            <a:ext cx="6562293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C287A94-37CA-4065-B139-7990E1E8AD67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4100" name="Picture 4" descr="https://lh4.googleusercontent.com/y0PWH75VYC_QSJheEFpKYMnA1YehXlKiXUKgAFduuta9IqcrHGytL1J1sU8vE8qr6vb1FaAfJhWqr0f1VRzhIaKMfBxmshMlw3rNvE23RdxMq3a_xR_1V_qnD0R6aYH7ysRz3Vb1A6Ob45sWF3gRcbOq1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2" y="3779823"/>
            <a:ext cx="3422633" cy="26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6DmGkMavexYBSXlxRsqAevbhGsmkSSRRA66DLt1nRodBnRhxABBsEr90JxWX0UNIKsq1cMCqYFUiQBTVslV5a7PpFNbVX5F7JMuPAn-UybhKbjQlplPGMilSP7zHdIPkCteR2x7hPDN_cL5NX_fm44pA0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3" y="852591"/>
            <a:ext cx="3422633" cy="26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1325882" y="4814729"/>
            <a:ext cx="2971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tx2"/>
              </a:buClr>
              <a:buSzPct val="160000"/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CH" kern="0" dirty="0" smtClean="0"/>
              <a:t>Electron collection mode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270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smtClean="0"/>
              <a:t>Conclusion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1631950"/>
            <a:ext cx="10972800" cy="44319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H" dirty="0" smtClean="0"/>
              <a:t>High-Z sensor development is an open research topic at DECTRIS since 10+ years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H" dirty="0" smtClean="0"/>
              <a:t>Characterizing/ed CdTe, GaAs, </a:t>
            </a:r>
            <a:r>
              <a:rPr lang="en-CH" dirty="0"/>
              <a:t>CZT</a:t>
            </a:r>
            <a:r>
              <a:rPr lang="en-CH" dirty="0" smtClean="0"/>
              <a:t>, Perovskite in photon/electron counting mode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H" dirty="0" smtClean="0"/>
              <a:t>Capable of manufacturing GaAs:Cr sensors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H" dirty="0" smtClean="0"/>
              <a:t>A universal high-Z sensor does not exists. The application matters!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CH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CH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CH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CH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CH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CH" dirty="0"/>
          </a:p>
          <a:p>
            <a:pPr>
              <a:lnSpc>
                <a:spcPct val="150000"/>
              </a:lnSpc>
            </a:pPr>
            <a:r>
              <a:rPr lang="en-CH" dirty="0" smtClean="0"/>
              <a:t>Aknowledment</a:t>
            </a:r>
          </a:p>
          <a:p>
            <a:pPr>
              <a:lnSpc>
                <a:spcPct val="150000"/>
              </a:lnSpc>
            </a:pPr>
            <a:r>
              <a:rPr lang="en-CH" b="0" dirty="0" smtClean="0"/>
              <a:t>V. Radicci, S. Fernandez Perez, G. Montemurro, M. Rissi, A. Jensen, A. Gonzalez Taboada, T. </a:t>
            </a:r>
            <a:r>
              <a:rPr lang="en-US" b="0" dirty="0" err="1" smtClean="0"/>
              <a:t>Sakhelashvili</a:t>
            </a:r>
            <a:r>
              <a:rPr lang="en-CH" b="0" dirty="0" smtClean="0"/>
              <a:t>.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483100" y="6996726"/>
            <a:ext cx="63768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9B6CCCC-8036-4A18-A5E7-DA813B4CDF0E}" type="datetime1">
              <a:rPr lang="de-DE" smtClean="0"/>
              <a:t>20.09.2023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054100" y="1631950"/>
            <a:ext cx="5562600" cy="891975"/>
          </a:xfrm>
        </p:spPr>
        <p:txBody>
          <a:bodyPr/>
          <a:lstStyle/>
          <a:p>
            <a:pPr lvl="0" algn="l" rtl="0">
              <a:lnSpc>
                <a:spcPct val="137500"/>
              </a:lnSpc>
            </a:pPr>
            <a:r>
              <a:rPr lang="fr-FR" sz="1400" b="1" dirty="0">
                <a:latin typeface="Arial"/>
                <a:ea typeface="Arial"/>
                <a:cs typeface="Arial"/>
                <a:sym typeface="Arial"/>
              </a:rPr>
              <a:t>DECTRIS Ltd.</a:t>
            </a:r>
            <a:endParaRPr lang="fr-FR" sz="1400" dirty="0"/>
          </a:p>
          <a:p>
            <a:pPr lvl="0" algn="l" rtl="0">
              <a:lnSpc>
                <a:spcPct val="137500"/>
              </a:lnSpc>
            </a:pPr>
            <a:r>
              <a:rPr lang="fr-FR" sz="1400" dirty="0">
                <a:latin typeface="Arial"/>
                <a:ea typeface="Arial"/>
                <a:cs typeface="Arial"/>
                <a:sym typeface="Arial"/>
              </a:rPr>
              <a:t>5405 Baden-</a:t>
            </a:r>
            <a:r>
              <a:rPr lang="fr-FR" sz="1400" dirty="0" err="1">
                <a:latin typeface="Arial"/>
                <a:ea typeface="Arial"/>
                <a:cs typeface="Arial"/>
                <a:sym typeface="Arial"/>
              </a:rPr>
              <a:t>Dättwil</a:t>
            </a:r>
            <a:endParaRPr lang="fr-FR" sz="1400" dirty="0"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37500"/>
              </a:lnSpc>
            </a:pPr>
            <a:r>
              <a:rPr lang="fr-FR" sz="1400" dirty="0" err="1">
                <a:latin typeface="Arial"/>
                <a:ea typeface="Arial"/>
                <a:cs typeface="Arial"/>
                <a:sym typeface="Arial"/>
              </a:rPr>
              <a:t>Switzerland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10246542" y="1899412"/>
            <a:ext cx="2074029" cy="431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7500"/>
              </a:lnSpc>
            </a:pPr>
            <a:r>
              <a:rPr lang="fr-FR" b="1" dirty="0">
                <a:ea typeface="Arial"/>
                <a:cs typeface="Arial"/>
                <a:sym typeface="Arial"/>
              </a:rPr>
              <a:t>www.dectris.com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30084" r="-95" b="18354"/>
          <a:stretch/>
        </p:blipFill>
        <p:spPr>
          <a:xfrm>
            <a:off x="0" y="2698750"/>
            <a:ext cx="13385801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2165350"/>
            <a:ext cx="11263024" cy="29546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 smtClean="0"/>
              <a:t>Commercially available, reliable supplier (Acrorad, JP)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</a:t>
            </a:r>
            <a:r>
              <a:rPr lang="en-CH" dirty="0" smtClean="0"/>
              <a:t>arge sensor area up to 4 cm x 4 cm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Ohmic contacts, 750 um and 1000 um sensor thickness </a:t>
            </a:r>
          </a:p>
          <a:p>
            <a:pPr>
              <a:lnSpc>
                <a:spcPct val="150000"/>
              </a:lnSpc>
            </a:pPr>
            <a:r>
              <a:rPr lang="en-CH" dirty="0" smtClean="0"/>
              <a:t>75 um, 100 um and 150 um pixel size</a:t>
            </a:r>
          </a:p>
          <a:p>
            <a:pPr>
              <a:lnSpc>
                <a:spcPct val="150000"/>
              </a:lnSpc>
            </a:pPr>
            <a:endParaRPr lang="en-CH" dirty="0" smtClean="0"/>
          </a:p>
          <a:p>
            <a:pPr>
              <a:lnSpc>
                <a:spcPct val="150000"/>
              </a:lnSpc>
            </a:pPr>
            <a:r>
              <a:rPr lang="en-CH" dirty="0" smtClean="0"/>
              <a:t>Electron collection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</a:t>
            </a:r>
            <a:r>
              <a:rPr lang="en-CH" baseline="-25000" dirty="0" smtClean="0"/>
              <a:t>leak</a:t>
            </a:r>
            <a:r>
              <a:rPr lang="en-US" dirty="0" smtClean="0"/>
              <a:t> 2</a:t>
            </a:r>
            <a:r>
              <a:rPr lang="en-CH" dirty="0" smtClean="0"/>
              <a:t>-3 u</a:t>
            </a:r>
            <a:r>
              <a:rPr lang="en-US" dirty="0" smtClean="0"/>
              <a:t>A/cm</a:t>
            </a:r>
            <a:r>
              <a:rPr lang="en-US" baseline="30000" dirty="0" smtClean="0"/>
              <a:t>2</a:t>
            </a:r>
            <a:endParaRPr lang="en-CH" dirty="0"/>
          </a:p>
          <a:p>
            <a:pPr>
              <a:lnSpc>
                <a:spcPct val="150000"/>
              </a:lnSpc>
            </a:pPr>
            <a:r>
              <a:rPr lang="en-CH" dirty="0" smtClean="0"/>
              <a:t>Settling time ~15-20 min at bias 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smtClean="0"/>
              <a:t>CdTe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H" dirty="0" smtClean="0"/>
              <a:t>Generalities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025900" y="6996726"/>
            <a:ext cx="6834075" cy="426423"/>
          </a:xfrm>
        </p:spPr>
        <p:txBody>
          <a:bodyPr/>
          <a:lstStyle/>
          <a:p>
            <a:r>
              <a:rPr lang="en-US" dirty="0" smtClean="0"/>
              <a:t>P. ZAMBON | High-Z Sensor Development at DECTRIS | </a:t>
            </a:r>
            <a:r>
              <a:rPr lang="en-US" dirty="0" err="1" smtClean="0"/>
              <a:t>HiZPAD</a:t>
            </a:r>
            <a:r>
              <a:rPr lang="en-US" dirty="0" smtClean="0"/>
              <a:t>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274EDC-5717-4020-B2E3-E488D83A50DA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4463" r="11029" b="9716"/>
          <a:stretch/>
        </p:blipFill>
        <p:spPr bwMode="auto">
          <a:xfrm>
            <a:off x="6647512" y="3384550"/>
            <a:ext cx="3855388" cy="3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852329"/>
            <a:ext cx="6553200" cy="246221"/>
          </a:xfrm>
        </p:spPr>
        <p:txBody>
          <a:bodyPr/>
          <a:lstStyle/>
          <a:p>
            <a:r>
              <a:rPr lang="en-CH" dirty="0" smtClean="0"/>
              <a:t>PILATUS3 CdTe 2M @ DanMAX beamline, MAX IV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483100" y="6996726"/>
            <a:ext cx="6376875" cy="215445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69807D-352C-44E5-80EC-5B7FE67B9990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250950"/>
            <a:ext cx="9677400" cy="5442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15679" y="5955219"/>
            <a:ext cx="1704313" cy="568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CH" sz="1100" i="1" dirty="0" smtClean="0"/>
              <a:t>Beam energy 15-35 keV</a:t>
            </a:r>
          </a:p>
          <a:p>
            <a:pPr>
              <a:lnSpc>
                <a:spcPct val="150000"/>
              </a:lnSpc>
            </a:pPr>
            <a:r>
              <a:rPr lang="en-CH" sz="1100" i="1" dirty="0" smtClean="0"/>
              <a:t>Powder X-ray diffraction</a:t>
            </a:r>
            <a:endParaRPr lang="en-CH" sz="1100" i="1" dirty="0"/>
          </a:p>
        </p:txBody>
      </p:sp>
    </p:spTree>
    <p:extLst>
      <p:ext uri="{BB962C8B-B14F-4D97-AF65-F5344CB8AC3E}">
        <p14:creationId xmlns:p14="http://schemas.microsoft.com/office/powerpoint/2010/main" val="4155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93750"/>
            <a:ext cx="4572000" cy="246221"/>
          </a:xfrm>
        </p:spPr>
        <p:txBody>
          <a:bodyPr/>
          <a:lstStyle/>
          <a:p>
            <a:r>
              <a:rPr lang="en-CH" dirty="0" smtClean="0"/>
              <a:t>Spectral properties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711700" y="6996726"/>
            <a:ext cx="6148275" cy="215445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A32918-5336-4F5B-B440-EFAE72F176E2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123227"/>
            <a:ext cx="3834447" cy="289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3989884"/>
            <a:ext cx="3718144" cy="2806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276" y="1126512"/>
            <a:ext cx="3733800" cy="28633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3300" y="5297416"/>
            <a:ext cx="5397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100" i="1" u="sng" dirty="0" smtClean="0">
                <a:solidFill>
                  <a:schemeClr val="bg1">
                    <a:lumMod val="50000"/>
                  </a:schemeClr>
                </a:solidFill>
              </a:rPr>
              <a:t>Refs</a:t>
            </a:r>
            <a:r>
              <a:rPr lang="en-CH" sz="1100" i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en-CH" sz="1100" i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CH" sz="11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H" sz="1100" i="1" dirty="0" smtClean="0">
                <a:solidFill>
                  <a:schemeClr val="bg1">
                    <a:lumMod val="50000"/>
                  </a:schemeClr>
                </a:solidFill>
              </a:rPr>
              <a:t>Zambon, et al., Spectral response characterization of CdTe sensors of different pixel size, NIM A 892 (2018).</a:t>
            </a:r>
            <a:endParaRPr lang="en-CH" sz="11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H" sz="1100" i="1" dirty="0" smtClean="0">
                <a:solidFill>
                  <a:schemeClr val="bg1">
                    <a:lumMod val="50000"/>
                  </a:schemeClr>
                </a:solidFill>
              </a:rPr>
              <a:t>Zambon, et al., A fitting model of the pixel response to monochromatic X-rays in photon counting detectors, NIM A 905 (2018).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88361"/>
              </p:ext>
            </p:extLst>
          </p:nvPr>
        </p:nvGraphicFramePr>
        <p:xfrm>
          <a:off x="9520461" y="1836461"/>
          <a:ext cx="3168352" cy="10081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2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de-CH" sz="900" i="1" dirty="0" smtClean="0"/>
                        <a:t>Element</a:t>
                      </a:r>
                      <a:endParaRPr lang="en-GB" sz="900" b="1" i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i="1" dirty="0" err="1" smtClean="0"/>
                        <a:t>K</a:t>
                      </a:r>
                      <a:r>
                        <a:rPr lang="de-CH" sz="900" i="1" baseline="-25000" dirty="0" err="1" smtClean="0"/>
                        <a:t>edge</a:t>
                      </a:r>
                      <a:endParaRPr lang="en-GB" sz="900" b="1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i="1" dirty="0" smtClean="0"/>
                        <a:t>K</a:t>
                      </a:r>
                      <a:r>
                        <a:rPr lang="el-GR" sz="900" i="1" baseline="-25000" dirty="0" smtClean="0"/>
                        <a:t>α</a:t>
                      </a:r>
                      <a:r>
                        <a:rPr lang="de-CH" sz="900" i="1" baseline="-25000" dirty="0" smtClean="0"/>
                        <a:t>1</a:t>
                      </a:r>
                      <a:endParaRPr lang="en-GB" sz="900" b="1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i="1" dirty="0" smtClean="0"/>
                        <a:t>K</a:t>
                      </a:r>
                      <a:r>
                        <a:rPr lang="el-GR" sz="900" i="1" baseline="-25000" dirty="0" smtClean="0"/>
                        <a:t>α</a:t>
                      </a:r>
                      <a:r>
                        <a:rPr lang="de-CH" sz="900" i="1" baseline="-25000" dirty="0" smtClean="0"/>
                        <a:t>2</a:t>
                      </a:r>
                      <a:endParaRPr lang="en-GB" sz="900" b="1" i="1" baseline="-2500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i="1" dirty="0" smtClean="0"/>
                        <a:t>K</a:t>
                      </a:r>
                      <a:r>
                        <a:rPr lang="el-GR" sz="900" i="1" baseline="-25000" dirty="0" smtClean="0"/>
                        <a:t>β</a:t>
                      </a:r>
                      <a:r>
                        <a:rPr lang="de-CH" sz="900" i="1" baseline="-25000" dirty="0" smtClean="0"/>
                        <a:t>1</a:t>
                      </a:r>
                      <a:endParaRPr lang="en-GB" sz="900" b="1" i="1" baseline="-250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de-CH" sz="900" i="1" dirty="0" err="1" smtClean="0"/>
                        <a:t>Cd</a:t>
                      </a:r>
                      <a:r>
                        <a:rPr lang="de-CH" sz="900" i="1" dirty="0" smtClean="0"/>
                        <a:t> </a:t>
                      </a:r>
                      <a:endParaRPr lang="en-GB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>
                          <a:solidFill>
                            <a:srgbClr val="C00000"/>
                          </a:solidFill>
                        </a:rPr>
                        <a:t>26.73</a:t>
                      </a:r>
                      <a:endParaRPr lang="en-GB" sz="900" b="0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/>
                        <a:t>23.17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/>
                        <a:t>22.99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/>
                        <a:t>26.09</a:t>
                      </a:r>
                      <a:endParaRPr lang="en-GB" sz="9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de-CH" sz="900" i="1" dirty="0" err="1" smtClean="0"/>
                        <a:t>Te</a:t>
                      </a:r>
                      <a:endParaRPr lang="en-GB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>
                          <a:solidFill>
                            <a:srgbClr val="C00000"/>
                          </a:solidFill>
                        </a:rPr>
                        <a:t>31.82</a:t>
                      </a:r>
                      <a:endParaRPr lang="en-GB" sz="900" b="0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/>
                        <a:t>27.47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/>
                        <a:t>27.20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 smtClean="0"/>
                        <a:t>30.99</a:t>
                      </a:r>
                      <a:endParaRPr lang="en-GB" sz="9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8323" y="140335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X-ray 40 keV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35500" y="6965950"/>
            <a:ext cx="6224475" cy="331680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F79D64-5663-4560-B9CB-6EBDCAAA43BA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71" y="1619606"/>
            <a:ext cx="2910129" cy="20804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959100" y="1811381"/>
            <a:ext cx="1853095" cy="1684910"/>
            <a:chOff x="2209800" y="1363090"/>
            <a:chExt cx="1853095" cy="1684910"/>
          </a:xfrm>
        </p:grpSpPr>
        <p:sp>
          <p:nvSpPr>
            <p:cNvPr id="14" name="Oval 13"/>
            <p:cNvSpPr/>
            <p:nvPr/>
          </p:nvSpPr>
          <p:spPr>
            <a:xfrm>
              <a:off x="2209800" y="2447309"/>
              <a:ext cx="609600" cy="60069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Elbow Connector 14"/>
            <p:cNvCxnSpPr>
              <a:stCxn id="14" idx="7"/>
              <a:endCxn id="60" idx="0"/>
            </p:cNvCxnSpPr>
            <p:nvPr/>
          </p:nvCxnSpPr>
          <p:spPr>
            <a:xfrm rot="5400000" flipH="1" flipV="1">
              <a:off x="2810416" y="1282800"/>
              <a:ext cx="1172189" cy="1332769"/>
            </a:xfrm>
            <a:prstGeom prst="bentConnector2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138223" y="1127770"/>
            <a:ext cx="328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smtClean="0"/>
              <a:t>Spectrum = derivative of </a:t>
            </a:r>
            <a:r>
              <a:rPr lang="en-US" sz="1200" dirty="0" err="1" smtClean="0"/>
              <a:t>Vcmp</a:t>
            </a:r>
            <a:r>
              <a:rPr lang="en-US" sz="1200" dirty="0" smtClean="0"/>
              <a:t>-scan = ramp function convoluted with a Gaussian (noise).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845856" y="3868720"/>
            <a:ext cx="280886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rgbClr val="FF9900"/>
                </a:solidFill>
              </a:rPr>
              <a:t>Direct X-ray tube beam given by Bremsstrahlung radiation. </a:t>
            </a:r>
            <a:br>
              <a:rPr lang="en-US" sz="1100" dirty="0" smtClean="0">
                <a:solidFill>
                  <a:srgbClr val="FF9900"/>
                </a:solidFill>
              </a:rPr>
            </a:br>
            <a:r>
              <a:rPr lang="en-US" sz="1100" dirty="0" smtClean="0">
                <a:solidFill>
                  <a:srgbClr val="FF9900"/>
                </a:solidFill>
              </a:rPr>
              <a:t>It decreases linearly to the cut-off point.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rgbClr val="FF9900"/>
                </a:solidFill>
              </a:rPr>
              <a:t>For the Duane-Hunt law it corresponds to the tube </a:t>
            </a:r>
            <a:r>
              <a:rPr lang="en-US" sz="1100" dirty="0" err="1" smtClean="0">
                <a:solidFill>
                  <a:srgbClr val="FF9900"/>
                </a:solidFill>
              </a:rPr>
              <a:t>kVp</a:t>
            </a:r>
            <a:r>
              <a:rPr lang="en-US" sz="1100" dirty="0" smtClean="0">
                <a:solidFill>
                  <a:srgbClr val="FF9900"/>
                </a:solidFill>
              </a:rPr>
              <a:t>.</a:t>
            </a:r>
            <a:endParaRPr lang="en-US" sz="1100" dirty="0">
              <a:solidFill>
                <a:srgbClr val="FF99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16059" y="2923320"/>
            <a:ext cx="2257841" cy="1223231"/>
            <a:chOff x="2971800" y="3196370"/>
            <a:chExt cx="2257841" cy="1223231"/>
          </a:xfrm>
        </p:grpSpPr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3213100" y="3196370"/>
              <a:ext cx="2016541" cy="1223231"/>
              <a:chOff x="1447800" y="4467223"/>
              <a:chExt cx="3048000" cy="152903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447800" y="4467223"/>
                <a:ext cx="3048000" cy="1529039"/>
                <a:chOff x="1447800" y="4467223"/>
                <a:chExt cx="3048000" cy="152903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447800" y="4467223"/>
                  <a:ext cx="3048000" cy="1524000"/>
                  <a:chOff x="1447800" y="2590800"/>
                  <a:chExt cx="3048000" cy="1524000"/>
                </a:xfrm>
              </p:grpSpPr>
              <p:cxnSp>
                <p:nvCxnSpPr>
                  <p:cNvPr id="31" name="Straight Arrow Connector 30"/>
                  <p:cNvCxnSpPr/>
                  <p:nvPr/>
                </p:nvCxnSpPr>
                <p:spPr>
                  <a:xfrm flipV="1">
                    <a:off x="1447800" y="2590800"/>
                    <a:ext cx="0" cy="15240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>
                    <a:off x="1447800" y="3453088"/>
                    <a:ext cx="3048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1981200" y="5310458"/>
                  <a:ext cx="1904999" cy="685804"/>
                  <a:chOff x="1981200" y="5310458"/>
                  <a:chExt cx="1904999" cy="685804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1981200" y="5329510"/>
                    <a:ext cx="1904999" cy="666752"/>
                    <a:chOff x="1981200" y="3453087"/>
                    <a:chExt cx="1904999" cy="666752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2362201" y="4119837"/>
                      <a:ext cx="685801" cy="1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flipV="1">
                      <a:off x="3048000" y="3453087"/>
                      <a:ext cx="838199" cy="0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V="1">
                      <a:off x="1981200" y="4119838"/>
                      <a:ext cx="381001" cy="1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3048000" y="5310458"/>
                    <a:ext cx="0" cy="685802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" name="Freeform 22"/>
              <p:cNvSpPr/>
              <p:nvPr/>
            </p:nvSpPr>
            <p:spPr>
              <a:xfrm flipV="1">
                <a:off x="2388394" y="5324473"/>
                <a:ext cx="1331118" cy="671514"/>
              </a:xfrm>
              <a:custGeom>
                <a:avLst/>
                <a:gdLst>
                  <a:gd name="connsiteX0" fmla="*/ 0 w 1331119"/>
                  <a:gd name="connsiteY0" fmla="*/ 0 h 692944"/>
                  <a:gd name="connsiteX1" fmla="*/ 216694 w 1331119"/>
                  <a:gd name="connsiteY1" fmla="*/ 7144 h 692944"/>
                  <a:gd name="connsiteX2" fmla="*/ 395287 w 1331119"/>
                  <a:gd name="connsiteY2" fmla="*/ 2381 h 692944"/>
                  <a:gd name="connsiteX3" fmla="*/ 550069 w 1331119"/>
                  <a:gd name="connsiteY3" fmla="*/ 35719 h 692944"/>
                  <a:gd name="connsiteX4" fmla="*/ 626269 w 1331119"/>
                  <a:gd name="connsiteY4" fmla="*/ 169069 h 692944"/>
                  <a:gd name="connsiteX5" fmla="*/ 652462 w 1331119"/>
                  <a:gd name="connsiteY5" fmla="*/ 352425 h 692944"/>
                  <a:gd name="connsiteX6" fmla="*/ 697706 w 1331119"/>
                  <a:gd name="connsiteY6" fmla="*/ 521494 h 692944"/>
                  <a:gd name="connsiteX7" fmla="*/ 764381 w 1331119"/>
                  <a:gd name="connsiteY7" fmla="*/ 626269 h 692944"/>
                  <a:gd name="connsiteX8" fmla="*/ 873919 w 1331119"/>
                  <a:gd name="connsiteY8" fmla="*/ 666750 h 692944"/>
                  <a:gd name="connsiteX9" fmla="*/ 1007269 w 1331119"/>
                  <a:gd name="connsiteY9" fmla="*/ 688181 h 692944"/>
                  <a:gd name="connsiteX10" fmla="*/ 1331119 w 1331119"/>
                  <a:gd name="connsiteY10" fmla="*/ 692944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1119" h="692944">
                    <a:moveTo>
                      <a:pt x="0" y="0"/>
                    </a:moveTo>
                    <a:cubicBezTo>
                      <a:pt x="75406" y="3373"/>
                      <a:pt x="150813" y="6747"/>
                      <a:pt x="216694" y="7144"/>
                    </a:cubicBezTo>
                    <a:cubicBezTo>
                      <a:pt x="282575" y="7541"/>
                      <a:pt x="339725" y="-2382"/>
                      <a:pt x="395287" y="2381"/>
                    </a:cubicBezTo>
                    <a:cubicBezTo>
                      <a:pt x="450850" y="7144"/>
                      <a:pt x="511572" y="7938"/>
                      <a:pt x="550069" y="35719"/>
                    </a:cubicBezTo>
                    <a:cubicBezTo>
                      <a:pt x="588566" y="63500"/>
                      <a:pt x="609204" y="116285"/>
                      <a:pt x="626269" y="169069"/>
                    </a:cubicBezTo>
                    <a:cubicBezTo>
                      <a:pt x="643335" y="221853"/>
                      <a:pt x="640556" y="293688"/>
                      <a:pt x="652462" y="352425"/>
                    </a:cubicBezTo>
                    <a:cubicBezTo>
                      <a:pt x="664368" y="411163"/>
                      <a:pt x="679053" y="475853"/>
                      <a:pt x="697706" y="521494"/>
                    </a:cubicBezTo>
                    <a:cubicBezTo>
                      <a:pt x="716359" y="567135"/>
                      <a:pt x="735012" y="602060"/>
                      <a:pt x="764381" y="626269"/>
                    </a:cubicBezTo>
                    <a:cubicBezTo>
                      <a:pt x="793750" y="650478"/>
                      <a:pt x="833438" y="656431"/>
                      <a:pt x="873919" y="666750"/>
                    </a:cubicBezTo>
                    <a:cubicBezTo>
                      <a:pt x="914400" y="677069"/>
                      <a:pt x="931069" y="683815"/>
                      <a:pt x="1007269" y="688181"/>
                    </a:cubicBezTo>
                    <a:cubicBezTo>
                      <a:pt x="1083469" y="692547"/>
                      <a:pt x="1207294" y="692745"/>
                      <a:pt x="1331119" y="69294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2609808" y="3651292"/>
              <a:ext cx="9779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s</a:t>
              </a:r>
              <a:r>
                <a:rPr lang="en-US" sz="1050" b="1" dirty="0" smtClean="0"/>
                <a:t>pectrum’</a:t>
              </a:r>
              <a:endParaRPr lang="en-US" sz="105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3228201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75000"/>
                    </a:schemeClr>
                  </a:solidFill>
                </a:rPr>
                <a:t>2</a:t>
              </a:r>
              <a:r>
                <a:rPr lang="en-US" sz="1200" b="1" dirty="0" smtClean="0">
                  <a:solidFill>
                    <a:schemeClr val="bg2">
                      <a:lumMod val="75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12195" y="4599720"/>
            <a:ext cx="2261705" cy="1223230"/>
            <a:chOff x="2967936" y="4872770"/>
            <a:chExt cx="2261705" cy="1223230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3213100" y="4872770"/>
              <a:ext cx="2016541" cy="1223230"/>
              <a:chOff x="4902200" y="2514599"/>
              <a:chExt cx="3048000" cy="152903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02200" y="2514599"/>
                <a:ext cx="3048000" cy="1524001"/>
                <a:chOff x="1447800" y="4467223"/>
                <a:chExt cx="3048000" cy="1524001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1447800" y="4467223"/>
                  <a:ext cx="3048000" cy="1524000"/>
                  <a:chOff x="1447800" y="2590800"/>
                  <a:chExt cx="3048000" cy="1524000"/>
                </a:xfrm>
              </p:grpSpPr>
              <p:cxnSp>
                <p:nvCxnSpPr>
                  <p:cNvPr id="46" name="Straight Arrow Connector 45"/>
                  <p:cNvCxnSpPr/>
                  <p:nvPr/>
                </p:nvCxnSpPr>
                <p:spPr>
                  <a:xfrm flipV="1">
                    <a:off x="1447800" y="2590800"/>
                    <a:ext cx="0" cy="15240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>
                    <a:off x="1447800" y="4114800"/>
                    <a:ext cx="3048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981200" y="5305421"/>
                  <a:ext cx="1904999" cy="685803"/>
                  <a:chOff x="1981200" y="5305421"/>
                  <a:chExt cx="1904999" cy="685803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1981200" y="5991223"/>
                    <a:ext cx="1904999" cy="1"/>
                    <a:chOff x="1981200" y="4114800"/>
                    <a:chExt cx="1904999" cy="1"/>
                  </a:xfrm>
                </p:grpSpPr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V="1">
                      <a:off x="2362200" y="4114800"/>
                      <a:ext cx="685800" cy="1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3048000" y="4114800"/>
                      <a:ext cx="838199" cy="0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>
                      <a:off x="1981200" y="4114800"/>
                      <a:ext cx="381000" cy="1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048000" y="5305421"/>
                    <a:ext cx="0" cy="685802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Freeform 37"/>
              <p:cNvSpPr/>
              <p:nvPr/>
            </p:nvSpPr>
            <p:spPr>
              <a:xfrm>
                <a:off x="5967413" y="3359189"/>
                <a:ext cx="1116806" cy="684447"/>
              </a:xfrm>
              <a:custGeom>
                <a:avLst/>
                <a:gdLst>
                  <a:gd name="connsiteX0" fmla="*/ 0 w 1116806"/>
                  <a:gd name="connsiteY0" fmla="*/ 679411 h 684447"/>
                  <a:gd name="connsiteX1" fmla="*/ 247650 w 1116806"/>
                  <a:gd name="connsiteY1" fmla="*/ 674649 h 684447"/>
                  <a:gd name="connsiteX2" fmla="*/ 326231 w 1116806"/>
                  <a:gd name="connsiteY2" fmla="*/ 615117 h 684447"/>
                  <a:gd name="connsiteX3" fmla="*/ 369093 w 1116806"/>
                  <a:gd name="connsiteY3" fmla="*/ 410330 h 684447"/>
                  <a:gd name="connsiteX4" fmla="*/ 423862 w 1116806"/>
                  <a:gd name="connsiteY4" fmla="*/ 169824 h 684447"/>
                  <a:gd name="connsiteX5" fmla="*/ 457200 w 1116806"/>
                  <a:gd name="connsiteY5" fmla="*/ 62667 h 684447"/>
                  <a:gd name="connsiteX6" fmla="*/ 526256 w 1116806"/>
                  <a:gd name="connsiteY6" fmla="*/ 3136 h 684447"/>
                  <a:gd name="connsiteX7" fmla="*/ 597693 w 1116806"/>
                  <a:gd name="connsiteY7" fmla="*/ 22186 h 684447"/>
                  <a:gd name="connsiteX8" fmla="*/ 645318 w 1116806"/>
                  <a:gd name="connsiteY8" fmla="*/ 138867 h 684447"/>
                  <a:gd name="connsiteX9" fmla="*/ 681037 w 1116806"/>
                  <a:gd name="connsiteY9" fmla="*/ 298411 h 684447"/>
                  <a:gd name="connsiteX10" fmla="*/ 735806 w 1116806"/>
                  <a:gd name="connsiteY10" fmla="*/ 462717 h 684447"/>
                  <a:gd name="connsiteX11" fmla="*/ 795337 w 1116806"/>
                  <a:gd name="connsiteY11" fmla="*/ 619880 h 684447"/>
                  <a:gd name="connsiteX12" fmla="*/ 854868 w 1116806"/>
                  <a:gd name="connsiteY12" fmla="*/ 674649 h 684447"/>
                  <a:gd name="connsiteX13" fmla="*/ 1116806 w 1116806"/>
                  <a:gd name="connsiteY13" fmla="*/ 684174 h 68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6806" h="684447">
                    <a:moveTo>
                      <a:pt x="0" y="679411"/>
                    </a:moveTo>
                    <a:cubicBezTo>
                      <a:pt x="96639" y="682388"/>
                      <a:pt x="193278" y="685365"/>
                      <a:pt x="247650" y="674649"/>
                    </a:cubicBezTo>
                    <a:cubicBezTo>
                      <a:pt x="302022" y="663933"/>
                      <a:pt x="305991" y="659170"/>
                      <a:pt x="326231" y="615117"/>
                    </a:cubicBezTo>
                    <a:cubicBezTo>
                      <a:pt x="346471" y="571064"/>
                      <a:pt x="352821" y="484545"/>
                      <a:pt x="369093" y="410330"/>
                    </a:cubicBezTo>
                    <a:cubicBezTo>
                      <a:pt x="385365" y="336115"/>
                      <a:pt x="409178" y="227768"/>
                      <a:pt x="423862" y="169824"/>
                    </a:cubicBezTo>
                    <a:cubicBezTo>
                      <a:pt x="438546" y="111880"/>
                      <a:pt x="440134" y="90448"/>
                      <a:pt x="457200" y="62667"/>
                    </a:cubicBezTo>
                    <a:cubicBezTo>
                      <a:pt x="474266" y="34886"/>
                      <a:pt x="502841" y="9883"/>
                      <a:pt x="526256" y="3136"/>
                    </a:cubicBezTo>
                    <a:cubicBezTo>
                      <a:pt x="549671" y="-3611"/>
                      <a:pt x="577849" y="-436"/>
                      <a:pt x="597693" y="22186"/>
                    </a:cubicBezTo>
                    <a:cubicBezTo>
                      <a:pt x="617537" y="44808"/>
                      <a:pt x="631427" y="92830"/>
                      <a:pt x="645318" y="138867"/>
                    </a:cubicBezTo>
                    <a:cubicBezTo>
                      <a:pt x="659209" y="184904"/>
                      <a:pt x="665956" y="244436"/>
                      <a:pt x="681037" y="298411"/>
                    </a:cubicBezTo>
                    <a:cubicBezTo>
                      <a:pt x="696118" y="352386"/>
                      <a:pt x="716756" y="409139"/>
                      <a:pt x="735806" y="462717"/>
                    </a:cubicBezTo>
                    <a:cubicBezTo>
                      <a:pt x="754856" y="516295"/>
                      <a:pt x="775493" y="584558"/>
                      <a:pt x="795337" y="619880"/>
                    </a:cubicBezTo>
                    <a:cubicBezTo>
                      <a:pt x="815181" y="655202"/>
                      <a:pt x="801290" y="663933"/>
                      <a:pt x="854868" y="674649"/>
                    </a:cubicBezTo>
                    <a:cubicBezTo>
                      <a:pt x="908446" y="685365"/>
                      <a:pt x="1012626" y="684769"/>
                      <a:pt x="1116806" y="68417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6200000">
              <a:off x="2554759" y="5285947"/>
              <a:ext cx="10802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spectrum’’</a:t>
              </a:r>
              <a:endParaRPr lang="en-US" sz="105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52800" y="4953000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75000"/>
                    </a:schemeClr>
                  </a:solidFill>
                </a:rPr>
                <a:t>3</a:t>
              </a:r>
              <a:r>
                <a:rPr lang="en-US" sz="1200" b="1" dirty="0" smtClean="0">
                  <a:solidFill>
                    <a:schemeClr val="bg2">
                      <a:lumMod val="75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35259" y="2101708"/>
            <a:ext cx="381000" cy="3700776"/>
            <a:chOff x="4191000" y="2374758"/>
            <a:chExt cx="381000" cy="370077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242542" y="2374758"/>
              <a:ext cx="25207" cy="3700776"/>
            </a:xfrm>
            <a:prstGeom prst="line">
              <a:avLst/>
            </a:prstGeom>
            <a:ln w="19050">
              <a:solidFill>
                <a:srgbClr val="00B05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191000" y="5209401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75000"/>
                    </a:schemeClr>
                  </a:solidFill>
                </a:rPr>
                <a:t>4</a:t>
              </a:r>
              <a:r>
                <a:rPr lang="en-US" sz="1200" b="1" dirty="0" smtClean="0">
                  <a:solidFill>
                    <a:schemeClr val="bg2">
                      <a:lumMod val="75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138223" y="2756190"/>
            <a:ext cx="32884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1200" dirty="0"/>
              <a:t>Spectrum’ = step function convoluted with a Gaussian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2"/>
            </a:pP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7201292" y="5251609"/>
            <a:ext cx="3174218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sz="1200" dirty="0" smtClean="0"/>
              <a:t>The peak is the calibration point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7150100" y="3954064"/>
            <a:ext cx="3225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sz="1200" dirty="0"/>
              <a:t>Spectrum’’ = delta function convoluted with a Gaussian = Gaussian.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812195" y="1157551"/>
            <a:ext cx="2249005" cy="1637009"/>
            <a:chOff x="3377095" y="1506801"/>
            <a:chExt cx="2249005" cy="1637009"/>
          </a:xfrm>
        </p:grpSpPr>
        <p:grpSp>
          <p:nvGrpSpPr>
            <p:cNvPr id="55" name="Group 54"/>
            <p:cNvGrpSpPr/>
            <p:nvPr/>
          </p:nvGrpSpPr>
          <p:grpSpPr>
            <a:xfrm>
              <a:off x="3377095" y="1506801"/>
              <a:ext cx="2249005" cy="1310471"/>
              <a:chOff x="2967936" y="1430601"/>
              <a:chExt cx="2249005" cy="1310471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200400" y="1519968"/>
                <a:ext cx="2016541" cy="1221104"/>
                <a:chOff x="3200400" y="1519968"/>
                <a:chExt cx="2016541" cy="1221104"/>
              </a:xfrm>
            </p:grpSpPr>
            <p:grpSp>
              <p:nvGrpSpPr>
                <p:cNvPr id="62" name="Group 61"/>
                <p:cNvGrpSpPr>
                  <a:grpSpLocks noChangeAspect="1"/>
                </p:cNvGrpSpPr>
                <p:nvPr/>
              </p:nvGrpSpPr>
              <p:grpSpPr>
                <a:xfrm>
                  <a:off x="3200400" y="1519968"/>
                  <a:ext cx="2016541" cy="1221104"/>
                  <a:chOff x="1447800" y="2590800"/>
                  <a:chExt cx="3048000" cy="1526381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447800" y="2590800"/>
                    <a:ext cx="3048000" cy="1524000"/>
                    <a:chOff x="1447800" y="2590800"/>
                    <a:chExt cx="3048000" cy="1524000"/>
                  </a:xfrm>
                </p:grpSpPr>
                <p:cxnSp>
                  <p:nvCxnSpPr>
                    <p:cNvPr id="71" name="Straight Arrow Connector 70"/>
                    <p:cNvCxnSpPr/>
                    <p:nvPr/>
                  </p:nvCxnSpPr>
                  <p:spPr>
                    <a:xfrm flipV="1">
                      <a:off x="1447800" y="2590800"/>
                      <a:ext cx="0" cy="1524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Arrow Connector 71"/>
                    <p:cNvCxnSpPr/>
                    <p:nvPr/>
                  </p:nvCxnSpPr>
                  <p:spPr>
                    <a:xfrm>
                      <a:off x="1447800" y="4114800"/>
                      <a:ext cx="3048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933575" y="3124199"/>
                    <a:ext cx="1952624" cy="990601"/>
                    <a:chOff x="1933575" y="3124199"/>
                    <a:chExt cx="1952624" cy="990601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2286000" y="3429000"/>
                      <a:ext cx="762000" cy="685800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3048000" y="4114800"/>
                      <a:ext cx="838199" cy="0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1933575" y="3124199"/>
                      <a:ext cx="352425" cy="304800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6" name="Freeform 65"/>
                  <p:cNvSpPr/>
                  <p:nvPr/>
                </p:nvSpPr>
                <p:spPr>
                  <a:xfrm>
                    <a:off x="2262188" y="3400425"/>
                    <a:ext cx="1414462" cy="699103"/>
                  </a:xfrm>
                  <a:custGeom>
                    <a:avLst/>
                    <a:gdLst>
                      <a:gd name="connsiteX0" fmla="*/ 0 w 1414462"/>
                      <a:gd name="connsiteY0" fmla="*/ 0 h 699103"/>
                      <a:gd name="connsiteX1" fmla="*/ 238125 w 1414462"/>
                      <a:gd name="connsiteY1" fmla="*/ 226219 h 699103"/>
                      <a:gd name="connsiteX2" fmla="*/ 454818 w 1414462"/>
                      <a:gd name="connsiteY2" fmla="*/ 419100 h 699103"/>
                      <a:gd name="connsiteX3" fmla="*/ 633412 w 1414462"/>
                      <a:gd name="connsiteY3" fmla="*/ 533400 h 699103"/>
                      <a:gd name="connsiteX4" fmla="*/ 838200 w 1414462"/>
                      <a:gd name="connsiteY4" fmla="*/ 602456 h 699103"/>
                      <a:gd name="connsiteX5" fmla="*/ 1019175 w 1414462"/>
                      <a:gd name="connsiteY5" fmla="*/ 654844 h 699103"/>
                      <a:gd name="connsiteX6" fmla="*/ 1128712 w 1414462"/>
                      <a:gd name="connsiteY6" fmla="*/ 673894 h 699103"/>
                      <a:gd name="connsiteX7" fmla="*/ 1290637 w 1414462"/>
                      <a:gd name="connsiteY7" fmla="*/ 697706 h 699103"/>
                      <a:gd name="connsiteX8" fmla="*/ 1414462 w 1414462"/>
                      <a:gd name="connsiteY8" fmla="*/ 697706 h 699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4462" h="699103">
                        <a:moveTo>
                          <a:pt x="0" y="0"/>
                        </a:moveTo>
                        <a:cubicBezTo>
                          <a:pt x="81161" y="78184"/>
                          <a:pt x="162322" y="156369"/>
                          <a:pt x="238125" y="226219"/>
                        </a:cubicBezTo>
                        <a:cubicBezTo>
                          <a:pt x="313928" y="296069"/>
                          <a:pt x="388937" y="367903"/>
                          <a:pt x="454818" y="419100"/>
                        </a:cubicBezTo>
                        <a:cubicBezTo>
                          <a:pt x="520699" y="470297"/>
                          <a:pt x="569515" y="502841"/>
                          <a:pt x="633412" y="533400"/>
                        </a:cubicBezTo>
                        <a:cubicBezTo>
                          <a:pt x="697309" y="563959"/>
                          <a:pt x="773906" y="582215"/>
                          <a:pt x="838200" y="602456"/>
                        </a:cubicBezTo>
                        <a:cubicBezTo>
                          <a:pt x="902494" y="622697"/>
                          <a:pt x="970756" y="642938"/>
                          <a:pt x="1019175" y="654844"/>
                        </a:cubicBezTo>
                        <a:cubicBezTo>
                          <a:pt x="1067594" y="666750"/>
                          <a:pt x="1083468" y="666750"/>
                          <a:pt x="1128712" y="673894"/>
                        </a:cubicBezTo>
                        <a:cubicBezTo>
                          <a:pt x="1173956" y="681038"/>
                          <a:pt x="1243012" y="693737"/>
                          <a:pt x="1290637" y="697706"/>
                        </a:cubicBezTo>
                        <a:cubicBezTo>
                          <a:pt x="1338262" y="701675"/>
                          <a:pt x="1361678" y="695722"/>
                          <a:pt x="1414462" y="69770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Freeform 66"/>
                  <p:cNvSpPr/>
                  <p:nvPr/>
                </p:nvSpPr>
                <p:spPr>
                  <a:xfrm>
                    <a:off x="2264569" y="3407569"/>
                    <a:ext cx="1593056" cy="709612"/>
                  </a:xfrm>
                  <a:custGeom>
                    <a:avLst/>
                    <a:gdLst>
                      <a:gd name="connsiteX0" fmla="*/ 0 w 1593056"/>
                      <a:gd name="connsiteY0" fmla="*/ 0 h 709612"/>
                      <a:gd name="connsiteX1" fmla="*/ 219075 w 1593056"/>
                      <a:gd name="connsiteY1" fmla="*/ 202406 h 709612"/>
                      <a:gd name="connsiteX2" fmla="*/ 431006 w 1593056"/>
                      <a:gd name="connsiteY2" fmla="*/ 392906 h 709612"/>
                      <a:gd name="connsiteX3" fmla="*/ 569119 w 1593056"/>
                      <a:gd name="connsiteY3" fmla="*/ 471487 h 709612"/>
                      <a:gd name="connsiteX4" fmla="*/ 733425 w 1593056"/>
                      <a:gd name="connsiteY4" fmla="*/ 547687 h 709612"/>
                      <a:gd name="connsiteX5" fmla="*/ 883444 w 1593056"/>
                      <a:gd name="connsiteY5" fmla="*/ 592931 h 709612"/>
                      <a:gd name="connsiteX6" fmla="*/ 1097756 w 1593056"/>
                      <a:gd name="connsiteY6" fmla="*/ 647700 h 709612"/>
                      <a:gd name="connsiteX7" fmla="*/ 1264444 w 1593056"/>
                      <a:gd name="connsiteY7" fmla="*/ 666750 h 709612"/>
                      <a:gd name="connsiteX8" fmla="*/ 1428750 w 1593056"/>
                      <a:gd name="connsiteY8" fmla="*/ 688181 h 709612"/>
                      <a:gd name="connsiteX9" fmla="*/ 1593056 w 1593056"/>
                      <a:gd name="connsiteY9" fmla="*/ 709612 h 709612"/>
                      <a:gd name="connsiteX10" fmla="*/ 1593056 w 1593056"/>
                      <a:gd name="connsiteY10" fmla="*/ 709612 h 70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3056" h="709612">
                        <a:moveTo>
                          <a:pt x="0" y="0"/>
                        </a:moveTo>
                        <a:lnTo>
                          <a:pt x="219075" y="202406"/>
                        </a:lnTo>
                        <a:cubicBezTo>
                          <a:pt x="290909" y="267890"/>
                          <a:pt x="372665" y="348059"/>
                          <a:pt x="431006" y="392906"/>
                        </a:cubicBezTo>
                        <a:cubicBezTo>
                          <a:pt x="489347" y="437753"/>
                          <a:pt x="518716" y="445690"/>
                          <a:pt x="569119" y="471487"/>
                        </a:cubicBezTo>
                        <a:cubicBezTo>
                          <a:pt x="619522" y="497284"/>
                          <a:pt x="681038" y="527446"/>
                          <a:pt x="733425" y="547687"/>
                        </a:cubicBezTo>
                        <a:cubicBezTo>
                          <a:pt x="785812" y="567928"/>
                          <a:pt x="822722" y="576262"/>
                          <a:pt x="883444" y="592931"/>
                        </a:cubicBezTo>
                        <a:cubicBezTo>
                          <a:pt x="944166" y="609600"/>
                          <a:pt x="1034256" y="635397"/>
                          <a:pt x="1097756" y="647700"/>
                        </a:cubicBezTo>
                        <a:cubicBezTo>
                          <a:pt x="1161256" y="660003"/>
                          <a:pt x="1264444" y="666750"/>
                          <a:pt x="1264444" y="666750"/>
                        </a:cubicBezTo>
                        <a:lnTo>
                          <a:pt x="1428750" y="688181"/>
                        </a:lnTo>
                        <a:lnTo>
                          <a:pt x="1593056" y="709612"/>
                        </a:lnTo>
                        <a:lnTo>
                          <a:pt x="1593056" y="70961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4016349" y="1639984"/>
                  <a:ext cx="94133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i="1" dirty="0" smtClean="0">
                      <a:solidFill>
                        <a:srgbClr val="6699FF"/>
                      </a:solidFill>
                    </a:rPr>
                    <a:t>Ideal</a:t>
                  </a:r>
                </a:p>
                <a:p>
                  <a:r>
                    <a:rPr lang="en-US" sz="1050" b="1" i="1" dirty="0" smtClean="0">
                      <a:solidFill>
                        <a:srgbClr val="FF0000"/>
                      </a:solidFill>
                    </a:rPr>
                    <a:t>Measured</a:t>
                  </a:r>
                  <a:endParaRPr lang="en-US" sz="1050" b="1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 rot="16200000">
                <a:off x="2624225" y="1957472"/>
                <a:ext cx="94133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spectrum</a:t>
                </a:r>
                <a:endParaRPr lang="en-US" sz="105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327014" y="1430601"/>
                <a:ext cx="381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1.</a:t>
                </a:r>
                <a:endParaRPr lang="en-US" sz="12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654226" y="2860084"/>
              <a:ext cx="902234" cy="283726"/>
              <a:chOff x="4654226" y="2860084"/>
              <a:chExt cx="902234" cy="28372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4810122" y="2912978"/>
                <a:ext cx="74633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/>
                  <a:t>e</a:t>
                </a:r>
                <a:r>
                  <a:rPr lang="en-US" sz="900" i="1" dirty="0" smtClean="0"/>
                  <a:t>nd-point</a:t>
                </a:r>
                <a:endParaRPr lang="en-US" sz="900" i="1" dirty="0"/>
              </a:p>
            </p:txBody>
          </p:sp>
          <p:cxnSp>
            <p:nvCxnSpPr>
              <p:cNvPr id="58" name="Elbow Connector 57"/>
              <p:cNvCxnSpPr>
                <a:stCxn id="57" idx="1"/>
              </p:cNvCxnSpPr>
              <p:nvPr/>
            </p:nvCxnSpPr>
            <p:spPr>
              <a:xfrm rot="10800000">
                <a:off x="4654226" y="2860084"/>
                <a:ext cx="155897" cy="168311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extBox 73"/>
          <p:cNvSpPr txBox="1"/>
          <p:nvPr/>
        </p:nvSpPr>
        <p:spPr>
          <a:xfrm>
            <a:off x="7320802" y="6051550"/>
            <a:ext cx="5468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u="sng" dirty="0" smtClean="0">
                <a:solidFill>
                  <a:schemeClr val="bg1">
                    <a:lumMod val="50000"/>
                  </a:schemeClr>
                </a:solidFill>
              </a:rPr>
              <a:t>Ref:</a:t>
            </a:r>
            <a:br>
              <a:rPr lang="en-CH" sz="10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CH" sz="1000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H" sz="1000" i="1" dirty="0" smtClean="0">
                <a:solidFill>
                  <a:schemeClr val="bg1">
                    <a:lumMod val="50000"/>
                  </a:schemeClr>
                </a:solidFill>
              </a:rPr>
              <a:t>Zambon, et al., A wide energy range calibration algorithm for X-ray photon counting pixel detectors using high-Z sensor material, NIM A 925 (2019).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93750"/>
            <a:ext cx="4572000" cy="246221"/>
          </a:xfrm>
        </p:spPr>
        <p:txBody>
          <a:bodyPr/>
          <a:lstStyle/>
          <a:p>
            <a:r>
              <a:rPr lang="en-CH" dirty="0" smtClean="0"/>
              <a:t>High-energy </a:t>
            </a:r>
            <a:r>
              <a:rPr lang="en-CH" dirty="0"/>
              <a:t>c</a:t>
            </a:r>
            <a:r>
              <a:rPr lang="en-CH" dirty="0" smtClean="0"/>
              <a:t>alibration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099" y="869950"/>
            <a:ext cx="6091679" cy="246221"/>
          </a:xfrm>
        </p:spPr>
        <p:txBody>
          <a:bodyPr/>
          <a:lstStyle/>
          <a:p>
            <a:r>
              <a:rPr lang="en-CH" dirty="0" smtClean="0"/>
              <a:t>Beyond X-ray fluorescence: </a:t>
            </a:r>
            <a:r>
              <a:rPr lang="en-US" baseline="30000" dirty="0"/>
              <a:t>99m</a:t>
            </a:r>
            <a:r>
              <a:rPr lang="en-US" dirty="0"/>
              <a:t>Tc </a:t>
            </a:r>
            <a:r>
              <a:rPr lang="en-CH" dirty="0" smtClean="0"/>
              <a:t>s</a:t>
            </a:r>
            <a:r>
              <a:rPr lang="en-US" dirty="0" err="1" smtClean="0"/>
              <a:t>pectrum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406900" y="6996726"/>
            <a:ext cx="64530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CD6FD6-DDDD-4FAC-B444-86C928AA8646}" type="datetime1">
              <a:rPr lang="de-DE" smtClean="0"/>
              <a:t>20.09.2023</a:t>
            </a:fld>
            <a:endParaRPr lang="en-US" dirty="0"/>
          </a:p>
        </p:txBody>
      </p:sp>
      <p:sp>
        <p:nvSpPr>
          <p:cNvPr id="10" name="Title 12"/>
          <p:cNvSpPr>
            <a:spLocks noGrp="1"/>
          </p:cNvSpPr>
          <p:nvPr/>
        </p:nvSpPr>
        <p:spPr>
          <a:xfrm>
            <a:off x="2800794" y="801273"/>
            <a:ext cx="6048027" cy="7921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000" b="1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1" name="TextBox 29"/>
          <p:cNvSpPr txBox="1"/>
          <p:nvPr/>
        </p:nvSpPr>
        <p:spPr>
          <a:xfrm>
            <a:off x="1134723" y="5746750"/>
            <a:ext cx="7503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u="sng" dirty="0" smtClean="0"/>
              <a:t>ACCURACY</a:t>
            </a:r>
            <a:r>
              <a:rPr lang="en-US" sz="1400" dirty="0" smtClean="0"/>
              <a:t>: ± 0.5 </a:t>
            </a:r>
            <a:r>
              <a:rPr lang="en-US" sz="1400" dirty="0" err="1" smtClean="0"/>
              <a:t>keV</a:t>
            </a:r>
            <a:r>
              <a:rPr lang="en-US" sz="1400" dirty="0" smtClean="0"/>
              <a:t> (&lt; 1%) </a:t>
            </a:r>
            <a:r>
              <a:rPr lang="en-US" sz="1400" dirty="0" smtClean="0">
                <a:cs typeface="Times New Roman" panose="02020603050405020304" pitchFamily="18" charset="0"/>
              </a:rPr>
              <a:t>→</a:t>
            </a:r>
            <a:r>
              <a:rPr lang="en-US" sz="1400" dirty="0" smtClean="0"/>
              <a:t> global threshold calibration works!</a:t>
            </a:r>
          </a:p>
          <a:p>
            <a:pPr>
              <a:lnSpc>
                <a:spcPct val="150000"/>
              </a:lnSpc>
            </a:pPr>
            <a:r>
              <a:rPr lang="en-US" sz="1400" u="sng" dirty="0" smtClean="0"/>
              <a:t>PRECISION</a:t>
            </a:r>
            <a:r>
              <a:rPr lang="en-US" sz="1400" dirty="0" smtClean="0"/>
              <a:t>: </a:t>
            </a:r>
            <a:r>
              <a:rPr lang="en-CH" sz="1400" dirty="0" smtClean="0"/>
              <a:t>Pixel-to-pixel th</a:t>
            </a:r>
            <a:r>
              <a:rPr lang="en-US" sz="1400" dirty="0" err="1" smtClean="0"/>
              <a:t>reshold</a:t>
            </a:r>
            <a:r>
              <a:rPr lang="en-US" sz="1400" dirty="0" smtClean="0"/>
              <a:t> dispersion ~1.7 </a:t>
            </a:r>
            <a:r>
              <a:rPr lang="en-US" sz="1400" dirty="0" err="1" smtClean="0"/>
              <a:t>keV</a:t>
            </a:r>
            <a:endParaRPr lang="en-US" sz="1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770207" y="1245556"/>
            <a:ext cx="5029200" cy="4286256"/>
            <a:chOff x="76200" y="1447800"/>
            <a:chExt cx="5029200" cy="42862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" r="8000"/>
            <a:stretch/>
          </p:blipFill>
          <p:spPr>
            <a:xfrm>
              <a:off x="76200" y="1447800"/>
              <a:ext cx="5029200" cy="428625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438399" y="2752725"/>
              <a:ext cx="2003425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96699" y="3044471"/>
            <a:ext cx="5883450" cy="3019646"/>
            <a:chOff x="1219200" y="3114667"/>
            <a:chExt cx="9446706" cy="472258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114667"/>
              <a:ext cx="9446706" cy="472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024090" y="3243676"/>
              <a:ext cx="4684916" cy="433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FFFF00"/>
                  </a:solidFill>
                </a:rPr>
                <a:t>Flat-field Image at E</a:t>
              </a:r>
              <a:r>
                <a:rPr lang="en-US" sz="1200" b="1" i="1" baseline="-25000" dirty="0">
                  <a:solidFill>
                    <a:srgbClr val="FFFF00"/>
                  </a:solidFill>
                </a:rPr>
                <a:t>th</a:t>
              </a:r>
              <a:r>
                <a:rPr lang="en-US" sz="1200" b="1" i="1" dirty="0">
                  <a:solidFill>
                    <a:srgbClr val="FFFF00"/>
                  </a:solidFill>
                </a:rPr>
                <a:t>=120 </a:t>
              </a:r>
              <a:r>
                <a:rPr lang="en-US" sz="1200" b="1" i="1" dirty="0" err="1">
                  <a:solidFill>
                    <a:srgbClr val="FFFF00"/>
                  </a:solidFill>
                </a:rPr>
                <a:t>keV</a:t>
              </a:r>
              <a:endParaRPr lang="en-US" sz="12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69107" y="730026"/>
            <a:ext cx="3348193" cy="2211045"/>
            <a:chOff x="3124200" y="651429"/>
            <a:chExt cx="3348193" cy="2211045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3152545" y="651429"/>
              <a:ext cx="3319848" cy="2211045"/>
              <a:chOff x="-1142999" y="2133600"/>
              <a:chExt cx="4315108" cy="2873896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15" t="3310" r="25580" b="27065"/>
              <a:stretch/>
            </p:blipFill>
            <p:spPr bwMode="auto">
              <a:xfrm>
                <a:off x="-1142999" y="2133600"/>
                <a:ext cx="4315108" cy="2873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4246" y="2525491"/>
                <a:ext cx="1509881" cy="360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>
                    <a:solidFill>
                      <a:srgbClr val="FFC000"/>
                    </a:solidFill>
                  </a:rPr>
                  <a:t>Tc source</a:t>
                </a:r>
              </a:p>
            </p:txBody>
          </p:sp>
          <p:cxnSp>
            <p:nvCxnSpPr>
              <p:cNvPr id="27" name="Elbow Connector 26"/>
              <p:cNvCxnSpPr>
                <a:stCxn id="26" idx="2"/>
              </p:cNvCxnSpPr>
              <p:nvPr/>
            </p:nvCxnSpPr>
            <p:spPr>
              <a:xfrm rot="5400000">
                <a:off x="441098" y="3073086"/>
                <a:ext cx="535644" cy="16053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 rot="2150294">
                <a:off x="-639247" y="4005530"/>
                <a:ext cx="1685673" cy="360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 err="1"/>
                  <a:t>Pb</a:t>
                </a:r>
                <a:r>
                  <a:rPr lang="en-US" sz="1200" b="1" i="1" dirty="0"/>
                  <a:t> shielding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124200" y="651429"/>
              <a:ext cx="766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FFFF00"/>
                  </a:solidFill>
                </a:rPr>
                <a:t>Setup</a:t>
              </a:r>
              <a:endParaRPr lang="en-US" sz="12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Inhaltsplatzhalter 2"/>
          <p:cNvSpPr txBox="1">
            <a:spLocks/>
          </p:cNvSpPr>
          <p:nvPr/>
        </p:nvSpPr>
        <p:spPr>
          <a:xfrm>
            <a:off x="2052907" y="1720628"/>
            <a:ext cx="2963593" cy="10800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sz="15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  <a:defRPr sz="15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500"/>
              </a:spcAft>
              <a:buFont typeface="Symbol" pitchFamily="18" charset="2"/>
              <a:buNone/>
              <a:defRPr sz="15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500"/>
              </a:spcAft>
              <a:buFont typeface="+mj-lt"/>
              <a:buNone/>
              <a:defRPr sz="15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 sz="17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i="1" dirty="0" smtClean="0"/>
              <a:t>1 </a:t>
            </a:r>
            <a:r>
              <a:rPr lang="en-US" sz="1200" i="1" dirty="0"/>
              <a:t>mm </a:t>
            </a:r>
            <a:r>
              <a:rPr lang="en-US" sz="1200" i="1" dirty="0" err="1" smtClean="0"/>
              <a:t>CdTe</a:t>
            </a:r>
            <a:r>
              <a:rPr lang="en-CH" sz="1200" i="1" dirty="0"/>
              <a:t/>
            </a:r>
            <a:br>
              <a:rPr lang="en-CH" sz="1200" i="1" dirty="0"/>
            </a:br>
            <a:r>
              <a:rPr lang="en-US" sz="1200" i="1" dirty="0" smtClean="0"/>
              <a:t>150 </a:t>
            </a:r>
            <a:r>
              <a:rPr lang="en-US" sz="1200" i="1" dirty="0"/>
              <a:t>µm pixel </a:t>
            </a:r>
            <a:r>
              <a:rPr lang="en-US" sz="1200" i="1" dirty="0" smtClean="0"/>
              <a:t>size</a:t>
            </a:r>
            <a:r>
              <a:rPr lang="en-CH" sz="1200" i="1" dirty="0" smtClean="0"/>
              <a:t/>
            </a:r>
            <a:br>
              <a:rPr lang="en-CH" sz="1200" i="1" dirty="0" smtClean="0"/>
            </a:br>
            <a:r>
              <a:rPr lang="en-US" sz="1200" i="1" dirty="0" smtClean="0"/>
              <a:t>Calibration </a:t>
            </a:r>
            <a:r>
              <a:rPr lang="en-US" sz="1200" i="1" dirty="0"/>
              <a:t>range: 25 – 140 </a:t>
            </a:r>
            <a:r>
              <a:rPr lang="en-US" sz="1200" i="1" dirty="0" err="1" smtClean="0"/>
              <a:t>keV</a:t>
            </a:r>
            <a:endParaRPr lang="de-CH" sz="1200" i="1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769100" y="3019238"/>
            <a:ext cx="1053601" cy="246221"/>
            <a:chOff x="6410003" y="4814434"/>
            <a:chExt cx="838200" cy="19588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6553200" y="5001949"/>
              <a:ext cx="58425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410003" y="4814434"/>
              <a:ext cx="838200" cy="195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>
                  <a:solidFill>
                    <a:srgbClr val="FF0000"/>
                  </a:solidFill>
                </a:rPr>
                <a:t>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17550"/>
            <a:ext cx="4572000" cy="246221"/>
          </a:xfrm>
        </p:spPr>
        <p:txBody>
          <a:bodyPr/>
          <a:lstStyle/>
          <a:p>
            <a:r>
              <a:rPr lang="en-CH" dirty="0" smtClean="0"/>
              <a:t>Pilatus3 flat-field (Ag, 50% threshold)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35500" y="6996726"/>
            <a:ext cx="6224475" cy="27402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70957B-3853-410D-B524-D325313E5716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250951"/>
            <a:ext cx="3988191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391" y="1250951"/>
            <a:ext cx="3988190" cy="319629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75560" y="4756856"/>
            <a:ext cx="6663810" cy="193899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CH" sz="1400" dirty="0" smtClean="0"/>
              <a:t>Network of lines i.e. </a:t>
            </a:r>
            <a:r>
              <a:rPr lang="en-CH" sz="1400" dirty="0"/>
              <a:t>l</a:t>
            </a:r>
            <a:r>
              <a:rPr lang="en-CH" sz="1400" dirty="0" smtClean="0"/>
              <a:t>ocal charge build-up with distorting effects on charge transport.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dark+bright</a:t>
            </a:r>
            <a:r>
              <a:rPr lang="en-US" sz="1400" dirty="0"/>
              <a:t> line, constant average counts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depends on growing process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enhanced by time (h) and irradiation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mitigated by high Vbias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erased </a:t>
            </a:r>
            <a:r>
              <a:rPr lang="en-US" sz="1400" dirty="0"/>
              <a:t>(almost completely) by detector reset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69300" y="4498751"/>
            <a:ext cx="3048000" cy="2540153"/>
            <a:chOff x="6084168" y="3798563"/>
            <a:chExt cx="2634543" cy="2227234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55006" r="24025"/>
            <a:stretch/>
          </p:blipFill>
          <p:spPr bwMode="auto">
            <a:xfrm>
              <a:off x="6084168" y="3897052"/>
              <a:ext cx="2634543" cy="212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6"/>
            <p:cNvSpPr txBox="1"/>
            <p:nvPr/>
          </p:nvSpPr>
          <p:spPr>
            <a:xfrm>
              <a:off x="6533386" y="3798563"/>
              <a:ext cx="957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0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Ling 2013</a:t>
              </a:r>
              <a:endParaRPr lang="de-CH" sz="1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283700" y="2317750"/>
            <a:ext cx="39049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CH" sz="1400" dirty="0"/>
              <a:t>Very small number of defects and/or bad </a:t>
            </a:r>
            <a:r>
              <a:rPr lang="en-CH" sz="1400" dirty="0" smtClean="0"/>
              <a:t>pixels</a:t>
            </a:r>
          </a:p>
          <a:p>
            <a:pPr>
              <a:lnSpc>
                <a:spcPct val="150000"/>
              </a:lnSpc>
            </a:pPr>
            <a:r>
              <a:rPr lang="en-CH" sz="1400" dirty="0" smtClean="0"/>
              <a:t>Excellent dicing edge quality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7437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54100" y="1174750"/>
            <a:ext cx="11263024" cy="246221"/>
          </a:xfrm>
        </p:spPr>
        <p:txBody>
          <a:bodyPr/>
          <a:lstStyle/>
          <a:p>
            <a:r>
              <a:rPr lang="en-US" dirty="0"/>
              <a:t>Measurement of the count rate vs. bias voltage, tube voltage, tube current, time (and temperature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4100" y="717550"/>
            <a:ext cx="4572000" cy="246221"/>
          </a:xfrm>
        </p:spPr>
        <p:txBody>
          <a:bodyPr/>
          <a:lstStyle/>
          <a:p>
            <a:r>
              <a:rPr lang="en-CH" dirty="0" smtClean="0"/>
              <a:t>Polarization example in CdTe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35500" y="6996726"/>
            <a:ext cx="6224475" cy="534373"/>
          </a:xfrm>
        </p:spPr>
        <p:txBody>
          <a:bodyPr/>
          <a:lstStyle/>
          <a:p>
            <a:r>
              <a:rPr lang="en-US" smtClean="0"/>
              <a:t>P. ZAMBON | High-Z Sensor Development at DECTRIS | HiZPAD Workshop Sept. 2023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C37193-28FB-4976-89FB-EDDA3BC7D77A}" type="datetime1">
              <a:rPr lang="de-DE" smtClean="0"/>
              <a:t>20.09.2023</a:t>
            </a:fld>
            <a:endParaRPr lang="en-US" dirty="0"/>
          </a:p>
        </p:txBody>
      </p:sp>
      <p:pic>
        <p:nvPicPr>
          <p:cNvPr id="10" name="Picture 3" descr="C:\VMshared\Pilatus\HighZ\SMQ\BAT\m146_160311_150325\CountsTimeTubeA-RC_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2" y="1694926"/>
            <a:ext cx="5322311" cy="39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17081" y="1725076"/>
            <a:ext cx="5235544" cy="3926658"/>
            <a:chOff x="4435028" y="2806807"/>
            <a:chExt cx="5235544" cy="3926658"/>
          </a:xfrm>
        </p:grpSpPr>
        <p:pic>
          <p:nvPicPr>
            <p:cNvPr id="12" name="Picture 4" descr="C:\VMshared\Pilatus\NewMaterials\SMQ\BAT\m22_141004_190829\CountsTimeTubeA_RHighG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028" y="2806807"/>
              <a:ext cx="5235544" cy="392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272300" y="5185272"/>
              <a:ext cx="684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000" b="1" i="1" dirty="0" smtClean="0">
                  <a:solidFill>
                    <a:srgbClr val="00B0F0"/>
                  </a:solidFill>
                </a:rPr>
                <a:t>-200V</a:t>
              </a:r>
              <a:endParaRPr lang="de-CH" sz="1000" b="1" i="1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02646" y="3346709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000" b="1" i="1" dirty="0" smtClean="0">
                  <a:solidFill>
                    <a:srgbClr val="00B0F0"/>
                  </a:solidFill>
                </a:rPr>
                <a:t>-400V</a:t>
              </a:r>
              <a:endParaRPr lang="de-CH" sz="1000" b="1" i="1" dirty="0">
                <a:solidFill>
                  <a:srgbClr val="00B0F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4919" y="6057034"/>
              <a:ext cx="6315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000" b="1" i="1" dirty="0" smtClean="0">
                  <a:solidFill>
                    <a:srgbClr val="00B0F0"/>
                  </a:solidFill>
                </a:rPr>
                <a:t>-100V</a:t>
              </a:r>
              <a:endParaRPr lang="de-CH" sz="1000" b="1" i="1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88571" y="3670745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000" b="1" i="1" dirty="0" smtClean="0">
                  <a:solidFill>
                    <a:srgbClr val="00B0F0"/>
                  </a:solidFill>
                </a:rPr>
                <a:t>-300V</a:t>
              </a:r>
              <a:endParaRPr lang="de-CH" sz="1000" b="1" i="1" dirty="0">
                <a:solidFill>
                  <a:srgbClr val="00B0F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24575" y="3094681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000" b="1" i="1" dirty="0" smtClean="0">
                  <a:solidFill>
                    <a:srgbClr val="00B0F0"/>
                  </a:solidFill>
                </a:rPr>
                <a:t>-500V</a:t>
              </a:r>
              <a:endParaRPr lang="de-CH" sz="1000" b="1" i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18089" y="1717653"/>
            <a:ext cx="4040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direct beam 60 </a:t>
            </a:r>
            <a:r>
              <a:rPr lang="en-US" sz="1200" i="1" dirty="0" err="1" smtClean="0">
                <a:solidFill>
                  <a:schemeClr val="accent6">
                    <a:lumMod val="75000"/>
                  </a:schemeClr>
                </a:solidFill>
              </a:rPr>
              <a:t>kVp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, tube current increased every </a:t>
            </a:r>
            <a:r>
              <a:rPr lang="en-CH" sz="1200" i="1" dirty="0" smtClean="0">
                <a:solidFill>
                  <a:schemeClr val="accent6">
                    <a:lumMod val="75000"/>
                  </a:schemeClr>
                </a:solidFill>
              </a:rPr>
              <a:t>15 min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04229" y="1725076"/>
            <a:ext cx="3489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bias -500 V, tube current increased every 2 min 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9259" y="5719987"/>
            <a:ext cx="918673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Count rate degradation with increasing time, flux, energy and for decreasing temperature (not shown). </a:t>
            </a:r>
            <a:r>
              <a:rPr lang="en-CH" sz="1400" dirty="0" smtClean="0"/>
              <a:t/>
            </a:r>
            <a:br>
              <a:rPr lang="en-CH" sz="1400" dirty="0" smtClean="0"/>
            </a:br>
            <a:r>
              <a:rPr lang="en-CH" sz="1400" dirty="0" smtClean="0"/>
              <a:t>U</a:t>
            </a:r>
            <a:r>
              <a:rPr lang="en-US" sz="1400" dirty="0" err="1" smtClean="0"/>
              <a:t>niform</a:t>
            </a:r>
            <a:r>
              <a:rPr lang="en-US" sz="1400" dirty="0" smtClean="0"/>
              <a:t> degradation</a:t>
            </a:r>
            <a:r>
              <a:rPr lang="en-CH" sz="1400" dirty="0" smtClean="0"/>
              <a:t> over the irradiated area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5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CTRIS">
      <a:dk1>
        <a:srgbClr val="141B4D"/>
      </a:dk1>
      <a:lt1>
        <a:sysClr val="window" lastClr="FFFFFF"/>
      </a:lt1>
      <a:dk2>
        <a:srgbClr val="24388D"/>
      </a:dk2>
      <a:lt2>
        <a:srgbClr val="DDE5ED"/>
      </a:lt2>
      <a:accent1>
        <a:srgbClr val="24388D"/>
      </a:accent1>
      <a:accent2>
        <a:srgbClr val="717694"/>
      </a:accent2>
      <a:accent3>
        <a:srgbClr val="FF5050"/>
      </a:accent3>
      <a:accent4>
        <a:srgbClr val="FFCD00"/>
      </a:accent4>
      <a:accent5>
        <a:srgbClr val="40C1AC"/>
      </a:accent5>
      <a:accent6>
        <a:srgbClr val="7BA6DE"/>
      </a:accent6>
      <a:hlink>
        <a:srgbClr val="0000FF"/>
      </a:hlink>
      <a:folHlink>
        <a:srgbClr val="800080"/>
      </a:folHlink>
    </a:clrScheme>
    <a:fontScheme name="DECTR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35963</TotalTime>
  <Words>2173</Words>
  <Application>Microsoft Office PowerPoint</Application>
  <PresentationFormat>Custom</PresentationFormat>
  <Paragraphs>391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Open Sans</vt:lpstr>
      <vt:lpstr>Open Sans Light</vt:lpstr>
      <vt:lpstr>Open Sans Semibold</vt:lpstr>
      <vt:lpstr>Symbol</vt:lpstr>
      <vt:lpstr>Times New Roman</vt:lpstr>
      <vt:lpstr>Verdana</vt:lpstr>
      <vt:lpstr>Office Theme</vt:lpstr>
      <vt:lpstr>High-Z Sensor Development at DECTRIS</vt:lpstr>
      <vt:lpstr>Table of contents</vt:lpstr>
      <vt:lpstr>CdTe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GaAs:Cr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CZT</vt:lpstr>
      <vt:lpstr>PowerPoint Presentation</vt:lpstr>
      <vt:lpstr>PowerPoint Presentation</vt:lpstr>
      <vt:lpstr>PowerPoint Presentation</vt:lpstr>
      <vt:lpstr>PEROVSKITE</vt:lpstr>
      <vt:lpstr>PowerPoint Presentation</vt:lpstr>
      <vt:lpstr>PowerPoint Presentation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Валентин Кошутін</dc:creator>
  <cp:lastModifiedBy>DNA</cp:lastModifiedBy>
  <cp:revision>451</cp:revision>
  <cp:lastPrinted>2023-04-20T14:31:22Z</cp:lastPrinted>
  <dcterms:created xsi:type="dcterms:W3CDTF">2023-04-15T13:34:56Z</dcterms:created>
  <dcterms:modified xsi:type="dcterms:W3CDTF">2023-09-20T11:11:59Z</dcterms:modified>
</cp:coreProperties>
</file>