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257" r:id="rId6"/>
    <p:sldId id="261" r:id="rId7"/>
    <p:sldId id="277" r:id="rId8"/>
    <p:sldId id="259" r:id="rId9"/>
    <p:sldId id="278" r:id="rId10"/>
    <p:sldId id="260" r:id="rId11"/>
    <p:sldId id="258" r:id="rId12"/>
    <p:sldId id="279" r:id="rId13"/>
    <p:sldId id="276" r:id="rId14"/>
    <p:sldId id="280" r:id="rId15"/>
  </p:sldIdLst>
  <p:sldSz cx="12192000" cy="6858000"/>
  <p:notesSz cx="6858000" cy="9144000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93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718"/>
  </p:normalViewPr>
  <p:slideViewPr>
    <p:cSldViewPr snapToGrid="0">
      <p:cViewPr varScale="1">
        <p:scale>
          <a:sx n="64" d="100"/>
          <a:sy n="64" d="100"/>
        </p:scale>
        <p:origin x="64" y="1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355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B129C17-9205-4554-BF5C-070656C216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41E939-D5BE-4B7F-BCD2-05DCC4E5E8C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B1389FC-84BB-41A0-BC92-057C08DC342F}" type="datetime1">
              <a:rPr lang="en-GB" smtClean="0"/>
              <a:t>20/09/2023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1800B1-1D76-46D4-ADAF-FD5EA7AFBE7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BFA674-DC58-422B-8963-09FD1B05EDD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A42FE58-2C2A-433E-A3EF-B39ACF9731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35657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09B039-1C6C-4DB3-861A-76F1FF2AC578}" type="datetime1">
              <a:rPr lang="en-GB" noProof="0" smtClean="0"/>
              <a:pPr/>
              <a:t>20/09/2023</a:t>
            </a:fld>
            <a:endParaRPr lang="en-GB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97DC217-DF71-1A49-B3EA-559F1F43B0FF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8464252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97DC217-DF71-1A49-B3EA-559F1F43B0F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7243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09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808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7809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226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423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847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6015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6902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2443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523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3" y="1122363"/>
            <a:ext cx="7096933" cy="2387600"/>
          </a:xfrm>
        </p:spPr>
        <p:txBody>
          <a:bodyPr rtlCol="0" anchor="b">
            <a:noAutofit/>
          </a:bodyPr>
          <a:lstStyle>
            <a:lvl1pPr algn="l">
              <a:defRPr sz="6000" b="1"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3602038"/>
            <a:ext cx="9500507" cy="806675"/>
          </a:xfrm>
        </p:spPr>
        <p:txBody>
          <a:bodyPr rtlCol="0">
            <a:noAutofit/>
          </a:bodyPr>
          <a:lstStyle>
            <a:lvl1pPr marL="0" indent="0" algn="l">
              <a:buNone/>
              <a:defRPr sz="32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C79249-FDC0-364D-A734-AE1DE1605D28}"/>
              </a:ext>
            </a:extLst>
          </p:cNvPr>
          <p:cNvSpPr/>
          <p:nvPr userDrawn="1"/>
        </p:nvSpPr>
        <p:spPr>
          <a:xfrm>
            <a:off x="0" y="4572000"/>
            <a:ext cx="121920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02465C8-266D-104C-9C49-323DF4A8277E}"/>
              </a:ext>
            </a:extLst>
          </p:cNvPr>
          <p:cNvSpPr/>
          <p:nvPr userDrawn="1"/>
        </p:nvSpPr>
        <p:spPr>
          <a:xfrm>
            <a:off x="583746" y="4960030"/>
            <a:ext cx="1551214" cy="1551214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37979A1C-BF60-B345-A664-2E4F7A3461EB}"/>
              </a:ext>
            </a:extLst>
          </p:cNvPr>
          <p:cNvSpPr/>
          <p:nvPr userDrawn="1"/>
        </p:nvSpPr>
        <p:spPr>
          <a:xfrm>
            <a:off x="1" y="4571999"/>
            <a:ext cx="1118508" cy="1118508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58080B3E-915C-2D4C-8608-596E1BFD6387}"/>
              </a:ext>
            </a:extLst>
          </p:cNvPr>
          <p:cNvSpPr/>
          <p:nvPr userDrawn="1"/>
        </p:nvSpPr>
        <p:spPr>
          <a:xfrm>
            <a:off x="1" y="5739492"/>
            <a:ext cx="1118508" cy="1118508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15FBB50-09C8-B64E-AE57-67C5E70810CB}"/>
              </a:ext>
            </a:extLst>
          </p:cNvPr>
          <p:cNvGrpSpPr/>
          <p:nvPr userDrawn="1"/>
        </p:nvGrpSpPr>
        <p:grpSpPr>
          <a:xfrm>
            <a:off x="8264427" y="-3419"/>
            <a:ext cx="3927573" cy="3165022"/>
            <a:chOff x="9857014" y="13834"/>
            <a:chExt cx="2334986" cy="188164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n-GB" noProof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n-GB" noProof="0"/>
            </a:p>
          </p:txBody>
        </p:sp>
      </p:grpSp>
      <p:sp>
        <p:nvSpPr>
          <p:cNvPr id="22" name="Freeform 21">
            <a:extLst>
              <a:ext uri="{FF2B5EF4-FFF2-40B4-BE49-F238E27FC236}">
                <a16:creationId xmlns:a16="http://schemas.microsoft.com/office/drawing/2014/main" id="{BC68F289-2744-2F48-893A-3F17911625C8}"/>
              </a:ext>
            </a:extLst>
          </p:cNvPr>
          <p:cNvSpPr/>
          <p:nvPr userDrawn="1"/>
        </p:nvSpPr>
        <p:spPr>
          <a:xfrm>
            <a:off x="0" y="-1"/>
            <a:ext cx="1167493" cy="1167493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9E240E8A-950E-7946-826C-415CB5DACA43}"/>
              </a:ext>
            </a:extLst>
          </p:cNvPr>
          <p:cNvSpPr/>
          <p:nvPr userDrawn="1"/>
        </p:nvSpPr>
        <p:spPr>
          <a:xfrm>
            <a:off x="11024507" y="4580708"/>
            <a:ext cx="1167493" cy="2277292"/>
          </a:xfrm>
          <a:custGeom>
            <a:avLst/>
            <a:gdLst>
              <a:gd name="connsiteX0" fmla="*/ 1167473 w 1167493"/>
              <a:gd name="connsiteY0" fmla="*/ 0 h 2272167"/>
              <a:gd name="connsiteX1" fmla="*/ 1167493 w 1167493"/>
              <a:gd name="connsiteY1" fmla="*/ 0 h 2272167"/>
              <a:gd name="connsiteX2" fmla="*/ 1167493 w 1167493"/>
              <a:gd name="connsiteY2" fmla="*/ 492960 h 2272167"/>
              <a:gd name="connsiteX3" fmla="*/ 1167493 w 1167493"/>
              <a:gd name="connsiteY3" fmla="*/ 720385 h 2272167"/>
              <a:gd name="connsiteX4" fmla="*/ 1167493 w 1167493"/>
              <a:gd name="connsiteY4" fmla="*/ 2272167 h 2272167"/>
              <a:gd name="connsiteX5" fmla="*/ 0 w 1167493"/>
              <a:gd name="connsiteY5" fmla="*/ 2272167 h 2272167"/>
              <a:gd name="connsiteX6" fmla="*/ 0 w 1167493"/>
              <a:gd name="connsiteY6" fmla="*/ 1898074 h 2272167"/>
              <a:gd name="connsiteX7" fmla="*/ 0 w 1167493"/>
              <a:gd name="connsiteY7" fmla="*/ 1271597 h 2272167"/>
              <a:gd name="connsiteX8" fmla="*/ 0 w 1167493"/>
              <a:gd name="connsiteY8" fmla="*/ 1177688 h 2272167"/>
              <a:gd name="connsiteX9" fmla="*/ 1048124 w 1167493"/>
              <a:gd name="connsiteY9" fmla="*/ 6080 h 2272167"/>
              <a:gd name="connsiteX10" fmla="*/ 1167473 w 1167493"/>
              <a:gd name="connsiteY10" fmla="*/ 0 h 2272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67493" h="2272167">
                <a:moveTo>
                  <a:pt x="1167473" y="0"/>
                </a:moveTo>
                <a:lnTo>
                  <a:pt x="1167493" y="0"/>
                </a:lnTo>
                <a:lnTo>
                  <a:pt x="1167493" y="492960"/>
                </a:lnTo>
                <a:lnTo>
                  <a:pt x="1167493" y="720385"/>
                </a:lnTo>
                <a:lnTo>
                  <a:pt x="1167493" y="2272167"/>
                </a:lnTo>
                <a:lnTo>
                  <a:pt x="0" y="2272167"/>
                </a:lnTo>
                <a:lnTo>
                  <a:pt x="0" y="1898074"/>
                </a:lnTo>
                <a:lnTo>
                  <a:pt x="0" y="1271597"/>
                </a:lnTo>
                <a:lnTo>
                  <a:pt x="0" y="1177688"/>
                </a:lnTo>
                <a:cubicBezTo>
                  <a:pt x="0" y="567919"/>
                  <a:pt x="459408" y="66389"/>
                  <a:pt x="1048124" y="6080"/>
                </a:cubicBezTo>
                <a:lnTo>
                  <a:pt x="116747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meli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rot="5400000" flipH="1">
            <a:off x="1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87561"/>
            <a:ext cx="9779182" cy="3366815"/>
          </a:xfrm>
        </p:spPr>
        <p:txBody>
          <a:bodyPr rtlCol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r>
              <a:rPr lang="en-GB" noProof="0"/>
              <a:t>10/9/2021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569275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528203"/>
            <a:ext cx="4663440" cy="2828613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8082092" y="5590903"/>
            <a:ext cx="1572380" cy="1267097"/>
            <a:chOff x="7413403" y="4976359"/>
            <a:chExt cx="2334986" cy="188164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n-GB" noProof="0">
                <a:latin typeface="+mn-lt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n-GB" noProof="0">
                <a:latin typeface="+mn-lt"/>
              </a:endParaRPr>
            </a:p>
          </p:txBody>
        </p:sp>
      </p:grp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r>
              <a:rPr lang="en-GB" noProof="0"/>
              <a:t>10/9/2021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4CA559C-3355-DE44-ACF9-BDB6083C422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83235" y="2528203"/>
            <a:ext cx="4663440" cy="2828613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B33DABA-7BF5-1147-BA5E-63B92F220E5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7493" y="2005689"/>
            <a:ext cx="4663440" cy="522514"/>
          </a:xfrm>
        </p:spPr>
        <p:txBody>
          <a:bodyPr rtlCol="0"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B05BEE9-8BC0-EC44-B913-DB6426DF2EA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83235" y="2005689"/>
            <a:ext cx="4663440" cy="522514"/>
          </a:xfrm>
        </p:spPr>
        <p:txBody>
          <a:bodyPr rtlCol="0"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31912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1" y="2526318"/>
            <a:ext cx="3218688" cy="2828613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rot="5400000">
            <a:off x="8580896" y="0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>
            <a:off x="-2364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>
              <a:latin typeface="+mn-lt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 rot="5400000" flipH="1">
            <a:off x="11258144" y="5924144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>
              <a:latin typeface="+mn-lt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2587417" y="5590903"/>
            <a:ext cx="1572380" cy="1267097"/>
            <a:chOff x="7413403" y="4976359"/>
            <a:chExt cx="2334986" cy="188164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n-GB" noProof="0">
                <a:latin typeface="+mn-lt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n-GB" noProof="0">
                <a:latin typeface="+mn-lt"/>
              </a:endParaRPr>
            </a:p>
          </p:txBody>
        </p:sp>
      </p:grp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6711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r>
              <a:rPr lang="en-GB" noProof="0"/>
              <a:t>10/9/2021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4CA559C-3355-DE44-ACF9-BDB6083C422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83787" y="2526318"/>
            <a:ext cx="3173279" cy="2828613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B33DABA-7BF5-1147-BA5E-63B92F220E5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7493" y="2003804"/>
            <a:ext cx="3173278" cy="522514"/>
          </a:xfrm>
        </p:spPr>
        <p:txBody>
          <a:bodyPr rtlCol="0"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B05BEE9-8BC0-EC44-B913-DB6426DF2EA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3788" y="2003804"/>
            <a:ext cx="3173278" cy="522514"/>
          </a:xfrm>
        </p:spPr>
        <p:txBody>
          <a:bodyPr rtlCol="0"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3D62993-A055-DF4F-9286-4FFE3A5C7FD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200082" y="2526318"/>
            <a:ext cx="3173279" cy="2828613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896DA2E-4448-254C-86D1-9E16E63CC6A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00083" y="2003804"/>
            <a:ext cx="3173278" cy="522514"/>
          </a:xfrm>
        </p:spPr>
        <p:txBody>
          <a:bodyPr rtlCol="0"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756976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1122363"/>
            <a:ext cx="6220278" cy="2387600"/>
          </a:xfrm>
        </p:spPr>
        <p:txBody>
          <a:bodyPr rtlCol="0" anchor="b">
            <a:noAutofit/>
          </a:bodyPr>
          <a:lstStyle>
            <a:lvl1pPr algn="l">
              <a:defRPr sz="6000" b="1"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3602038"/>
            <a:ext cx="6220277" cy="2247219"/>
          </a:xfrm>
        </p:spPr>
        <p:txBody>
          <a:bodyPr rtlCol="0">
            <a:noAutofit/>
          </a:bodyPr>
          <a:lstStyle>
            <a:lvl1pPr marL="0" indent="0" algn="l">
              <a:buNone/>
              <a:defRPr sz="28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C79249-FDC0-364D-A734-AE1DE1605D28}"/>
              </a:ext>
            </a:extLst>
          </p:cNvPr>
          <p:cNvSpPr/>
          <p:nvPr userDrawn="1"/>
        </p:nvSpPr>
        <p:spPr>
          <a:xfrm>
            <a:off x="8264426" y="0"/>
            <a:ext cx="39275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15FBB50-09C8-B64E-AE57-67C5E70810CB}"/>
              </a:ext>
            </a:extLst>
          </p:cNvPr>
          <p:cNvGrpSpPr/>
          <p:nvPr userDrawn="1"/>
        </p:nvGrpSpPr>
        <p:grpSpPr>
          <a:xfrm>
            <a:off x="8264427" y="3685939"/>
            <a:ext cx="3927573" cy="3178856"/>
            <a:chOff x="9857014" y="13834"/>
            <a:chExt cx="2334986" cy="188164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n-GB" noProof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n-GB" noProof="0"/>
            </a:p>
          </p:txBody>
        </p:sp>
      </p:grpSp>
      <p:sp>
        <p:nvSpPr>
          <p:cNvPr id="22" name="Freeform 21">
            <a:extLst>
              <a:ext uri="{FF2B5EF4-FFF2-40B4-BE49-F238E27FC236}">
                <a16:creationId xmlns:a16="http://schemas.microsoft.com/office/drawing/2014/main" id="{BC68F289-2744-2F48-893A-3F17911625C8}"/>
              </a:ext>
            </a:extLst>
          </p:cNvPr>
          <p:cNvSpPr/>
          <p:nvPr userDrawn="1"/>
        </p:nvSpPr>
        <p:spPr>
          <a:xfrm>
            <a:off x="0" y="-1"/>
            <a:ext cx="1167493" cy="1167493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39563C76-BC00-DE47-88F5-C24D3CE3325A}"/>
              </a:ext>
            </a:extLst>
          </p:cNvPr>
          <p:cNvSpPr/>
          <p:nvPr userDrawn="1"/>
        </p:nvSpPr>
        <p:spPr>
          <a:xfrm>
            <a:off x="10228214" y="-1"/>
            <a:ext cx="1963787" cy="3178856"/>
          </a:xfrm>
          <a:custGeom>
            <a:avLst/>
            <a:gdLst>
              <a:gd name="connsiteX0" fmla="*/ 0 w 1963787"/>
              <a:gd name="connsiteY0" fmla="*/ 0 h 3178856"/>
              <a:gd name="connsiteX1" fmla="*/ 1963787 w 1963787"/>
              <a:gd name="connsiteY1" fmla="*/ 0 h 3178856"/>
              <a:gd name="connsiteX2" fmla="*/ 1963787 w 1963787"/>
              <a:gd name="connsiteY2" fmla="*/ 1967129 h 3178856"/>
              <a:gd name="connsiteX3" fmla="*/ 1963787 w 1963787"/>
              <a:gd name="connsiteY3" fmla="*/ 2349671 h 3178856"/>
              <a:gd name="connsiteX4" fmla="*/ 1963787 w 1963787"/>
              <a:gd name="connsiteY4" fmla="*/ 3178856 h 3178856"/>
              <a:gd name="connsiteX5" fmla="*/ 1963753 w 1963787"/>
              <a:gd name="connsiteY5" fmla="*/ 3178856 h 3178856"/>
              <a:gd name="connsiteX6" fmla="*/ 1763002 w 1963787"/>
              <a:gd name="connsiteY6" fmla="*/ 3168629 h 3178856"/>
              <a:gd name="connsiteX7" fmla="*/ 0 w 1963787"/>
              <a:gd name="connsiteY7" fmla="*/ 1197921 h 3178856"/>
              <a:gd name="connsiteX8" fmla="*/ 0 w 1963787"/>
              <a:gd name="connsiteY8" fmla="*/ 1039961 h 3178856"/>
              <a:gd name="connsiteX9" fmla="*/ 0 w 1963787"/>
              <a:gd name="connsiteY9" fmla="*/ 0 h 317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63787" h="3178856">
                <a:moveTo>
                  <a:pt x="0" y="0"/>
                </a:moveTo>
                <a:lnTo>
                  <a:pt x="1963787" y="0"/>
                </a:lnTo>
                <a:lnTo>
                  <a:pt x="1963787" y="1967129"/>
                </a:lnTo>
                <a:lnTo>
                  <a:pt x="1963787" y="2349671"/>
                </a:lnTo>
                <a:lnTo>
                  <a:pt x="1963787" y="3178856"/>
                </a:lnTo>
                <a:lnTo>
                  <a:pt x="1963753" y="3178856"/>
                </a:lnTo>
                <a:lnTo>
                  <a:pt x="1763002" y="3168629"/>
                </a:lnTo>
                <a:cubicBezTo>
                  <a:pt x="772749" y="3067186"/>
                  <a:pt x="0" y="2223585"/>
                  <a:pt x="0" y="1197921"/>
                </a:cubicBezTo>
                <a:lnTo>
                  <a:pt x="0" y="1039961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44706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17467"/>
            <a:ext cx="9779182" cy="3366815"/>
          </a:xfrm>
        </p:spPr>
        <p:txBody>
          <a:bodyPr rtlCol="0"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>
              <a:latin typeface="+mn-lt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8082092" y="5590903"/>
            <a:ext cx="1572380" cy="1267097"/>
            <a:chOff x="7413403" y="4976359"/>
            <a:chExt cx="2334986" cy="188164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n-GB" noProof="0">
                <a:latin typeface="+mn-lt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n-GB" noProof="0">
                <a:latin typeface="+mn-lt"/>
              </a:endParaRPr>
            </a:p>
          </p:txBody>
        </p:sp>
      </p:grp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r>
              <a:rPr lang="en-GB" noProof="0"/>
              <a:t>10/9/2021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A62587F-7496-384A-AF40-18FC8CF0709D}"/>
              </a:ext>
            </a:extLst>
          </p:cNvPr>
          <p:cNvSpPr/>
          <p:nvPr userDrawn="1"/>
        </p:nvSpPr>
        <p:spPr>
          <a:xfrm>
            <a:off x="0" y="2286002"/>
            <a:ext cx="12208822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4DB028B-A475-224B-B675-A15A56CAD0BF}"/>
              </a:ext>
            </a:extLst>
          </p:cNvPr>
          <p:cNvSpPr/>
          <p:nvPr userDrawn="1"/>
        </p:nvSpPr>
        <p:spPr>
          <a:xfrm flipH="1">
            <a:off x="8597718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61C34955-105B-4D4D-B51D-754C5D38A85D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2734DEB1-EC02-2E42-9292-4ADD115060A5}"/>
              </a:ext>
            </a:extLst>
          </p:cNvPr>
          <p:cNvSpPr/>
          <p:nvPr userDrawn="1"/>
        </p:nvSpPr>
        <p:spPr>
          <a:xfrm rot="5400000" flipH="1" flipV="1">
            <a:off x="10344100" y="438098"/>
            <a:ext cx="2285999" cy="1409801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E932F0D-7FC3-634B-932C-3625C16C8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7492" y="2653167"/>
            <a:ext cx="9779183" cy="3436483"/>
          </a:xfrm>
        </p:spPr>
        <p:txBody>
          <a:bodyPr rtlCol="0">
            <a:noAutofit/>
          </a:bodyPr>
          <a:lstStyle>
            <a:lvl1pPr marL="0" indent="0">
              <a:lnSpc>
                <a:spcPct val="150000"/>
              </a:lnSpc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5D4F5-F69B-42F6-8A9D-330F696E1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r>
              <a:rPr lang="en-GB" noProof="0"/>
              <a:t>10/9/2021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9A23A-2238-4904-8692-9F2DAE8B8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9FC35-DDC8-45FB-8ACB-21C15F57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6318" y="6356350"/>
            <a:ext cx="1604682" cy="365125"/>
          </a:xfrm>
        </p:spPr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>
            <a:extLst>
              <a:ext uri="{FF2B5EF4-FFF2-40B4-BE49-F238E27FC236}">
                <a16:creationId xmlns:a16="http://schemas.microsoft.com/office/drawing/2014/main" id="{067EACEC-C2DD-EA42-8504-176673AD1F20}"/>
              </a:ext>
            </a:extLst>
          </p:cNvPr>
          <p:cNvSpPr/>
          <p:nvPr userDrawn="1"/>
        </p:nvSpPr>
        <p:spPr>
          <a:xfrm>
            <a:off x="0" y="0"/>
            <a:ext cx="8025490" cy="6858000"/>
          </a:xfrm>
          <a:custGeom>
            <a:avLst/>
            <a:gdLst>
              <a:gd name="connsiteX0" fmla="*/ 0 w 8025490"/>
              <a:gd name="connsiteY0" fmla="*/ 0 h 6858000"/>
              <a:gd name="connsiteX1" fmla="*/ 4596490 w 8025490"/>
              <a:gd name="connsiteY1" fmla="*/ 0 h 6858000"/>
              <a:gd name="connsiteX2" fmla="*/ 8025490 w 8025490"/>
              <a:gd name="connsiteY2" fmla="*/ 3429000 h 6858000"/>
              <a:gd name="connsiteX3" fmla="*/ 4596490 w 8025490"/>
              <a:gd name="connsiteY3" fmla="*/ 6858000 h 6858000"/>
              <a:gd name="connsiteX4" fmla="*/ 0 w 802549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5490" h="6858000">
                <a:moveTo>
                  <a:pt x="0" y="0"/>
                </a:moveTo>
                <a:lnTo>
                  <a:pt x="4596490" y="0"/>
                </a:lnTo>
                <a:cubicBezTo>
                  <a:pt x="6490274" y="0"/>
                  <a:pt x="8025490" y="1535216"/>
                  <a:pt x="8025490" y="3429000"/>
                </a:cubicBezTo>
                <a:cubicBezTo>
                  <a:pt x="8025490" y="5322784"/>
                  <a:pt x="6490274" y="6858000"/>
                  <a:pt x="4596490" y="6858000"/>
                </a:cubicBez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1059400"/>
            <a:ext cx="6245912" cy="2387600"/>
          </a:xfrm>
        </p:spPr>
        <p:txBody>
          <a:bodyPr rtlCol="0" anchor="b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4" y="3539075"/>
            <a:ext cx="6245912" cy="1406101"/>
          </a:xfrm>
        </p:spPr>
        <p:txBody>
          <a:bodyPr rtlCol="0"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9843C7E-5704-7A46-8974-F3BFA42E7310}"/>
              </a:ext>
            </a:extLst>
          </p:cNvPr>
          <p:cNvGrpSpPr/>
          <p:nvPr userDrawn="1"/>
        </p:nvGrpSpPr>
        <p:grpSpPr>
          <a:xfrm rot="16200000">
            <a:off x="8286528" y="2207195"/>
            <a:ext cx="3032351" cy="2443610"/>
            <a:chOff x="9857014" y="13834"/>
            <a:chExt cx="2334986" cy="188164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n-GB" noProof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n-GB" noProof="0"/>
            </a:p>
          </p:txBody>
        </p:sp>
      </p:grpSp>
      <p:sp>
        <p:nvSpPr>
          <p:cNvPr id="17" name="Freeform 16">
            <a:extLst>
              <a:ext uri="{FF2B5EF4-FFF2-40B4-BE49-F238E27FC236}">
                <a16:creationId xmlns:a16="http://schemas.microsoft.com/office/drawing/2014/main" id="{0B179973-08D2-EF40-B516-35E75E906394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6C811FF3-E48A-194D-8022-65F8C3A17449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986529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87561"/>
            <a:ext cx="9779182" cy="3366815"/>
          </a:xfrm>
        </p:spPr>
        <p:txBody>
          <a:bodyPr rtlCol="0"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rot="5400000" flipH="1">
            <a:off x="1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r>
              <a:rPr lang="en-GB" noProof="0"/>
              <a:t>10/9/2021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69781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har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BA2A58C-57B7-834C-8F5C-3299322411B1}"/>
              </a:ext>
            </a:extLst>
          </p:cNvPr>
          <p:cNvGrpSpPr/>
          <p:nvPr userDrawn="1"/>
        </p:nvGrpSpPr>
        <p:grpSpPr>
          <a:xfrm rot="16200000">
            <a:off x="10772262" y="152641"/>
            <a:ext cx="1572380" cy="1267097"/>
            <a:chOff x="7413403" y="4976359"/>
            <a:chExt cx="2334986" cy="1881641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01D8067-144A-FE48-AF1E-529B662DCAD3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n-GB" noProof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2ECA7D87-C78C-C140-AA28-C0FB20209045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n-GB" noProof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87563"/>
            <a:ext cx="9779182" cy="3366813"/>
          </a:xfrm>
        </p:spPr>
        <p:txBody>
          <a:bodyPr rtlCol="0"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r>
              <a:rPr lang="en-GB" noProof="0"/>
              <a:t>10/9/2021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190945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721" y="1684338"/>
            <a:ext cx="8594558" cy="2810460"/>
          </a:xfrm>
        </p:spPr>
        <p:txBody>
          <a:bodyPr rtlCol="0">
            <a:noAutofit/>
          </a:bodyPr>
          <a:lstStyle>
            <a:lvl1pPr algn="ctr">
              <a:lnSpc>
                <a:spcPct val="100000"/>
              </a:lnSpc>
              <a:defRPr sz="46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C91C146-F9A8-9A4C-9508-8590923B8D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519405"/>
            <a:ext cx="1364297" cy="1094521"/>
          </a:xfrm>
        </p:spPr>
        <p:txBody>
          <a:bodyPr rtlCol="0">
            <a:noAutofit/>
          </a:bodyPr>
          <a:lstStyle>
            <a:lvl1pPr marL="0" indent="0" algn="ctr">
              <a:buNone/>
              <a:defRPr sz="23900" b="1">
                <a:solidFill>
                  <a:schemeClr val="accent1">
                    <a:lumMod val="75000"/>
                  </a:schemeClr>
                </a:solidFill>
                <a:latin typeface="Tenorite" pitchFamily="2" charset="0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 rtl="0"/>
            <a:r>
              <a:rPr lang="en-GB" noProof="0"/>
              <a:t>“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22D6C2B-78AC-DD47-9289-067C968B06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81813" y="4494213"/>
            <a:ext cx="3511550" cy="679450"/>
          </a:xfrm>
        </p:spPr>
        <p:txBody>
          <a:bodyPr rtlCol="0">
            <a:no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r">
              <a:buNone/>
              <a:defRPr sz="1800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 algn="r">
              <a:buNone/>
              <a:defRPr sz="1600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 algn="r">
              <a:buNone/>
              <a:defRPr sz="1400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 algn="r">
              <a:buNone/>
              <a:defRPr sz="1400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12193CD-03AD-D74D-A5CD-747A9B53F4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609104" y="3399692"/>
            <a:ext cx="1364297" cy="1094521"/>
          </a:xfrm>
        </p:spPr>
        <p:txBody>
          <a:bodyPr rtlCol="0">
            <a:noAutofit/>
          </a:bodyPr>
          <a:lstStyle>
            <a:lvl1pPr marL="0" indent="0" algn="ctr">
              <a:buNone/>
              <a:defRPr sz="23900" b="1">
                <a:solidFill>
                  <a:schemeClr val="accent1">
                    <a:lumMod val="75000"/>
                  </a:schemeClr>
                </a:solidFill>
                <a:latin typeface="Tenorite" pitchFamily="2" charset="0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 rtl="0"/>
            <a:r>
              <a:rPr lang="en-GB" noProof="0"/>
              <a:t>”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r>
              <a:rPr lang="en-GB" noProof="0"/>
              <a:t>10/9/2021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28C225EC-F6EF-1144-834A-F0B91974AA41}"/>
              </a:ext>
            </a:extLst>
          </p:cNvPr>
          <p:cNvSpPr/>
          <p:nvPr userDrawn="1"/>
        </p:nvSpPr>
        <p:spPr>
          <a:xfrm>
            <a:off x="0" y="-1664"/>
            <a:ext cx="9857012" cy="68596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1E40CEAF-B1BB-174E-A798-3BA60D9C0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30" y="381000"/>
            <a:ext cx="8401624" cy="1325563"/>
          </a:xfrm>
        </p:spPr>
        <p:txBody>
          <a:bodyPr lIns="0" rtlCol="0"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6" name="Picture Placeholder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429" y="2227758"/>
            <a:ext cx="1200374" cy="1201242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CC3A7E03-4F06-4380-90A1-845651EEA3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23351" y="2426400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31AF5791-727B-438A-A7EF-5D132167C8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23350" y="2811646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7" name="Picture Placeholder 23">
            <a:extLst>
              <a:ext uri="{FF2B5EF4-FFF2-40B4-BE49-F238E27FC236}">
                <a16:creationId xmlns:a16="http://schemas.microsoft.com/office/drawing/2014/main" id="{9ABA5222-6FD6-405B-8AC8-18022C3659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95813" y="2227758"/>
            <a:ext cx="1200374" cy="1201242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2" name="Text Placeholder 28">
            <a:extLst>
              <a:ext uri="{FF2B5EF4-FFF2-40B4-BE49-F238E27FC236}">
                <a16:creationId xmlns:a16="http://schemas.microsoft.com/office/drawing/2014/main" id="{A1A33FCF-D2EB-478E-8679-428657895F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70817" y="2422565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55274EF8-F641-41B2-89C1-FD94AFA486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70816" y="2807811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8" name="Picture Placeholder 23">
            <a:extLst>
              <a:ext uri="{FF2B5EF4-FFF2-40B4-BE49-F238E27FC236}">
                <a16:creationId xmlns:a16="http://schemas.microsoft.com/office/drawing/2014/main" id="{124DE785-775F-4AE4-94B3-FA728188EB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0429" y="4254273"/>
            <a:ext cx="1200374" cy="1201242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4" name="Text Placeholder 28">
            <a:extLst>
              <a:ext uri="{FF2B5EF4-FFF2-40B4-BE49-F238E27FC236}">
                <a16:creationId xmlns:a16="http://schemas.microsoft.com/office/drawing/2014/main" id="{5A429D4E-B795-4E55-852E-9E161F9EBD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23351" y="4498793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41D297CB-52EE-4DE4-AEAC-CD4AAF2BF17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23350" y="4884039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9" name="Picture Placeholder 23">
            <a:extLst>
              <a:ext uri="{FF2B5EF4-FFF2-40B4-BE49-F238E27FC236}">
                <a16:creationId xmlns:a16="http://schemas.microsoft.com/office/drawing/2014/main" id="{F5694B35-7776-4DB9-9EB7-3AF076EC357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95813" y="4254273"/>
            <a:ext cx="1200374" cy="1201242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AD7B736B-3A10-499F-8F23-4437982C823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70817" y="4498793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07165540-290D-4A38-87DE-F52B05BD6A1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70816" y="4884039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356350"/>
            <a:ext cx="1569803" cy="365125"/>
          </a:xfrm>
        </p:spPr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r>
              <a:rPr lang="en-GB" noProof="0"/>
              <a:t>10/9/2021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71106" y="6356350"/>
            <a:ext cx="4114800" cy="365125"/>
          </a:xfrm>
        </p:spPr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2334" y="6356350"/>
            <a:ext cx="1167495" cy="365125"/>
          </a:xfrm>
        </p:spPr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AAB3BC7E-B34F-EF47-B125-1574C5484E22}"/>
              </a:ext>
            </a:extLst>
          </p:cNvPr>
          <p:cNvSpPr/>
          <p:nvPr userDrawn="1"/>
        </p:nvSpPr>
        <p:spPr>
          <a:xfrm rot="16200000" flipV="1">
            <a:off x="9499940" y="355410"/>
            <a:ext cx="1881641" cy="1167493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7CBC82D0-4F72-C649-8B7F-D4B087957B6C}"/>
              </a:ext>
            </a:extLst>
          </p:cNvPr>
          <p:cNvSpPr/>
          <p:nvPr userDrawn="1"/>
        </p:nvSpPr>
        <p:spPr>
          <a:xfrm flipH="1">
            <a:off x="10866436" y="1879977"/>
            <a:ext cx="1325563" cy="1325563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9383F23A-D872-2A4C-B386-A9D269BE694D}"/>
              </a:ext>
            </a:extLst>
          </p:cNvPr>
          <p:cNvSpPr/>
          <p:nvPr userDrawn="1"/>
        </p:nvSpPr>
        <p:spPr>
          <a:xfrm>
            <a:off x="11024507" y="-1664"/>
            <a:ext cx="1167494" cy="1881641"/>
          </a:xfrm>
          <a:custGeom>
            <a:avLst/>
            <a:gdLst>
              <a:gd name="connsiteX0" fmla="*/ 1167473 w 1167494"/>
              <a:gd name="connsiteY0" fmla="*/ 0 h 1881641"/>
              <a:gd name="connsiteX1" fmla="*/ 1167493 w 1167494"/>
              <a:gd name="connsiteY1" fmla="*/ 0 h 1881641"/>
              <a:gd name="connsiteX2" fmla="*/ 1167493 w 1167494"/>
              <a:gd name="connsiteY2" fmla="*/ 714148 h 1881641"/>
              <a:gd name="connsiteX3" fmla="*/ 1166666 w 1167494"/>
              <a:gd name="connsiteY3" fmla="*/ 730534 h 1881641"/>
              <a:gd name="connsiteX4" fmla="*/ 1167494 w 1167494"/>
              <a:gd name="connsiteY4" fmla="*/ 730534 h 1881641"/>
              <a:gd name="connsiteX5" fmla="*/ 1167494 w 1167494"/>
              <a:gd name="connsiteY5" fmla="*/ 1378059 h 1881641"/>
              <a:gd name="connsiteX6" fmla="*/ 1167493 w 1167494"/>
              <a:gd name="connsiteY6" fmla="*/ 1378059 h 1881641"/>
              <a:gd name="connsiteX7" fmla="*/ 1167493 w 1167494"/>
              <a:gd name="connsiteY7" fmla="*/ 1881641 h 1881641"/>
              <a:gd name="connsiteX8" fmla="*/ 0 w 1167494"/>
              <a:gd name="connsiteY8" fmla="*/ 1881641 h 1881641"/>
              <a:gd name="connsiteX9" fmla="*/ 0 w 1167494"/>
              <a:gd name="connsiteY9" fmla="*/ 1234116 h 1881641"/>
              <a:gd name="connsiteX10" fmla="*/ 0 w 1167494"/>
              <a:gd name="connsiteY10" fmla="*/ 1167492 h 1881641"/>
              <a:gd name="connsiteX11" fmla="*/ 1048124 w 1167494"/>
              <a:gd name="connsiteY11" fmla="*/ 6027 h 188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7494" h="1881641">
                <a:moveTo>
                  <a:pt x="1167473" y="0"/>
                </a:moveTo>
                <a:lnTo>
                  <a:pt x="1167493" y="0"/>
                </a:lnTo>
                <a:lnTo>
                  <a:pt x="1167493" y="714148"/>
                </a:lnTo>
                <a:lnTo>
                  <a:pt x="1166666" y="730534"/>
                </a:lnTo>
                <a:lnTo>
                  <a:pt x="1167494" y="730534"/>
                </a:lnTo>
                <a:lnTo>
                  <a:pt x="1167494" y="1378059"/>
                </a:lnTo>
                <a:lnTo>
                  <a:pt x="1167493" y="1378059"/>
                </a:lnTo>
                <a:lnTo>
                  <a:pt x="1167493" y="1881641"/>
                </a:lnTo>
                <a:lnTo>
                  <a:pt x="0" y="1881641"/>
                </a:lnTo>
                <a:lnTo>
                  <a:pt x="0" y="1234116"/>
                </a:lnTo>
                <a:lnTo>
                  <a:pt x="0" y="1167492"/>
                </a:lnTo>
                <a:cubicBezTo>
                  <a:pt x="0" y="563002"/>
                  <a:pt x="459408" y="65814"/>
                  <a:pt x="1048124" y="6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221FFDB-AAE2-5943-97A1-82D66AE05DB4}"/>
              </a:ext>
            </a:extLst>
          </p:cNvPr>
          <p:cNvSpPr/>
          <p:nvPr userDrawn="1"/>
        </p:nvSpPr>
        <p:spPr>
          <a:xfrm>
            <a:off x="10334091" y="2737752"/>
            <a:ext cx="1380830" cy="138083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en-GB" noProof="0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2E58EEF7-63CA-A845-BAC4-9D3BE05918B5}"/>
              </a:ext>
            </a:extLst>
          </p:cNvPr>
          <p:cNvSpPr/>
          <p:nvPr userDrawn="1"/>
        </p:nvSpPr>
        <p:spPr>
          <a:xfrm rot="16200000" flipH="1">
            <a:off x="10667432" y="5333432"/>
            <a:ext cx="1881641" cy="1167493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757A4624-D8ED-2E4B-AF8C-00DFA6A72D5F}"/>
              </a:ext>
            </a:extLst>
          </p:cNvPr>
          <p:cNvSpPr/>
          <p:nvPr userDrawn="1"/>
        </p:nvSpPr>
        <p:spPr>
          <a:xfrm flipV="1">
            <a:off x="9857012" y="3651505"/>
            <a:ext cx="1325563" cy="1325563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DF312EF8-91BE-5946-BE31-8CFE107A2FEA}"/>
              </a:ext>
            </a:extLst>
          </p:cNvPr>
          <p:cNvSpPr/>
          <p:nvPr userDrawn="1"/>
        </p:nvSpPr>
        <p:spPr>
          <a:xfrm flipH="1" flipV="1">
            <a:off x="9857013" y="4976359"/>
            <a:ext cx="1167494" cy="1881641"/>
          </a:xfrm>
          <a:custGeom>
            <a:avLst/>
            <a:gdLst>
              <a:gd name="connsiteX0" fmla="*/ 1167473 w 1167494"/>
              <a:gd name="connsiteY0" fmla="*/ 0 h 1881641"/>
              <a:gd name="connsiteX1" fmla="*/ 1167493 w 1167494"/>
              <a:gd name="connsiteY1" fmla="*/ 0 h 1881641"/>
              <a:gd name="connsiteX2" fmla="*/ 1167493 w 1167494"/>
              <a:gd name="connsiteY2" fmla="*/ 714148 h 1881641"/>
              <a:gd name="connsiteX3" fmla="*/ 1166666 w 1167494"/>
              <a:gd name="connsiteY3" fmla="*/ 730534 h 1881641"/>
              <a:gd name="connsiteX4" fmla="*/ 1167494 w 1167494"/>
              <a:gd name="connsiteY4" fmla="*/ 730534 h 1881641"/>
              <a:gd name="connsiteX5" fmla="*/ 1167494 w 1167494"/>
              <a:gd name="connsiteY5" fmla="*/ 1378059 h 1881641"/>
              <a:gd name="connsiteX6" fmla="*/ 1167493 w 1167494"/>
              <a:gd name="connsiteY6" fmla="*/ 1378059 h 1881641"/>
              <a:gd name="connsiteX7" fmla="*/ 1167493 w 1167494"/>
              <a:gd name="connsiteY7" fmla="*/ 1881641 h 1881641"/>
              <a:gd name="connsiteX8" fmla="*/ 0 w 1167494"/>
              <a:gd name="connsiteY8" fmla="*/ 1881641 h 1881641"/>
              <a:gd name="connsiteX9" fmla="*/ 0 w 1167494"/>
              <a:gd name="connsiteY9" fmla="*/ 1234116 h 1881641"/>
              <a:gd name="connsiteX10" fmla="*/ 0 w 1167494"/>
              <a:gd name="connsiteY10" fmla="*/ 1167492 h 1881641"/>
              <a:gd name="connsiteX11" fmla="*/ 1048124 w 1167494"/>
              <a:gd name="connsiteY11" fmla="*/ 6027 h 188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7494" h="1881641">
                <a:moveTo>
                  <a:pt x="1167473" y="0"/>
                </a:moveTo>
                <a:lnTo>
                  <a:pt x="1167493" y="0"/>
                </a:lnTo>
                <a:lnTo>
                  <a:pt x="1167493" y="714148"/>
                </a:lnTo>
                <a:lnTo>
                  <a:pt x="1166666" y="730534"/>
                </a:lnTo>
                <a:lnTo>
                  <a:pt x="1167494" y="730534"/>
                </a:lnTo>
                <a:lnTo>
                  <a:pt x="1167494" y="1378059"/>
                </a:lnTo>
                <a:lnTo>
                  <a:pt x="1167493" y="1378059"/>
                </a:lnTo>
                <a:lnTo>
                  <a:pt x="1167493" y="1881641"/>
                </a:lnTo>
                <a:lnTo>
                  <a:pt x="0" y="1881641"/>
                </a:lnTo>
                <a:lnTo>
                  <a:pt x="0" y="1234116"/>
                </a:lnTo>
                <a:lnTo>
                  <a:pt x="0" y="1167492"/>
                </a:lnTo>
                <a:cubicBezTo>
                  <a:pt x="0" y="563002"/>
                  <a:pt x="459408" y="65814"/>
                  <a:pt x="1048124" y="6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154419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team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1">
            <a:extLst>
              <a:ext uri="{FF2B5EF4-FFF2-40B4-BE49-F238E27FC236}">
                <a16:creationId xmlns:a16="http://schemas.microsoft.com/office/drawing/2014/main" id="{6825B690-1AD7-4243-AC42-D2CF19B7B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30" y="381000"/>
            <a:ext cx="10678142" cy="1325563"/>
          </a:xfrm>
        </p:spPr>
        <p:txBody>
          <a:bodyPr lIns="0" rtlCol="0"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6" name="Picture Placeholder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429" y="2068734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1825005B-0520-EC49-9A5C-554CB700387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0430" y="2994545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32" name="Text Placeholder 28">
            <a:extLst>
              <a:ext uri="{FF2B5EF4-FFF2-40B4-BE49-F238E27FC236}">
                <a16:creationId xmlns:a16="http://schemas.microsoft.com/office/drawing/2014/main" id="{B6697B92-AF89-2C46-BC1E-6CB47E8EA4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0429" y="3379791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33" name="Picture Placeholder 23">
            <a:extLst>
              <a:ext uri="{FF2B5EF4-FFF2-40B4-BE49-F238E27FC236}">
                <a16:creationId xmlns:a16="http://schemas.microsoft.com/office/drawing/2014/main" id="{FA9FEBB0-45F1-DF45-89C4-B343F8B20BA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549397" y="2068734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34" name="Text Placeholder 28">
            <a:extLst>
              <a:ext uri="{FF2B5EF4-FFF2-40B4-BE49-F238E27FC236}">
                <a16:creationId xmlns:a16="http://schemas.microsoft.com/office/drawing/2014/main" id="{EF331731-A7FC-C245-A9C1-0B1A2E994DB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49398" y="2994545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35" name="Text Placeholder 28">
            <a:extLst>
              <a:ext uri="{FF2B5EF4-FFF2-40B4-BE49-F238E27FC236}">
                <a16:creationId xmlns:a16="http://schemas.microsoft.com/office/drawing/2014/main" id="{313B974E-E762-EE48-B2DF-C8F10DF7344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549397" y="3379791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36" name="Picture Placeholder 23">
            <a:extLst>
              <a:ext uri="{FF2B5EF4-FFF2-40B4-BE49-F238E27FC236}">
                <a16:creationId xmlns:a16="http://schemas.microsoft.com/office/drawing/2014/main" id="{8BA62E8C-79E6-D245-B706-FFB1E051B2D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348367" y="2068734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37" name="Text Placeholder 28">
            <a:extLst>
              <a:ext uri="{FF2B5EF4-FFF2-40B4-BE49-F238E27FC236}">
                <a16:creationId xmlns:a16="http://schemas.microsoft.com/office/drawing/2014/main" id="{4199EE50-5386-0446-8ADA-23C1B0D6EA4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48368" y="2994545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38" name="Text Placeholder 28">
            <a:extLst>
              <a:ext uri="{FF2B5EF4-FFF2-40B4-BE49-F238E27FC236}">
                <a16:creationId xmlns:a16="http://schemas.microsoft.com/office/drawing/2014/main" id="{478AB5CA-B5A5-934D-BF51-1485953A703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48367" y="3379791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39" name="Picture Placeholder 23">
            <a:extLst>
              <a:ext uri="{FF2B5EF4-FFF2-40B4-BE49-F238E27FC236}">
                <a16:creationId xmlns:a16="http://schemas.microsoft.com/office/drawing/2014/main" id="{3D78BE06-1FC7-3C43-BD15-F4137B564B5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147335" y="2068734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0" name="Text Placeholder 28">
            <a:extLst>
              <a:ext uri="{FF2B5EF4-FFF2-40B4-BE49-F238E27FC236}">
                <a16:creationId xmlns:a16="http://schemas.microsoft.com/office/drawing/2014/main" id="{14F01FCC-4797-0343-8739-20331C751C1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47336" y="2994545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41" name="Text Placeholder 28">
            <a:extLst>
              <a:ext uri="{FF2B5EF4-FFF2-40B4-BE49-F238E27FC236}">
                <a16:creationId xmlns:a16="http://schemas.microsoft.com/office/drawing/2014/main" id="{33FBE6CA-EC7A-1A4B-ADA3-6B78F2DE09C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47335" y="3379791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42" name="Picture Placeholder 23">
            <a:extLst>
              <a:ext uri="{FF2B5EF4-FFF2-40B4-BE49-F238E27FC236}">
                <a16:creationId xmlns:a16="http://schemas.microsoft.com/office/drawing/2014/main" id="{6DD7CCE4-AD48-B64F-909E-F88961FBDFC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750429" y="4118551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3" name="Text Placeholder 28">
            <a:extLst>
              <a:ext uri="{FF2B5EF4-FFF2-40B4-BE49-F238E27FC236}">
                <a16:creationId xmlns:a16="http://schemas.microsoft.com/office/drawing/2014/main" id="{C076E7E2-3D95-EA47-BF86-444615F1F14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50430" y="5044362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44" name="Text Placeholder 28">
            <a:extLst>
              <a:ext uri="{FF2B5EF4-FFF2-40B4-BE49-F238E27FC236}">
                <a16:creationId xmlns:a16="http://schemas.microsoft.com/office/drawing/2014/main" id="{612499D2-373C-3940-97A5-FCA8B245BE4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50429" y="5429608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45" name="Picture Placeholder 23">
            <a:extLst>
              <a:ext uri="{FF2B5EF4-FFF2-40B4-BE49-F238E27FC236}">
                <a16:creationId xmlns:a16="http://schemas.microsoft.com/office/drawing/2014/main" id="{24B34D6D-4F7E-3942-B8D7-9970BDE53C10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3549397" y="4118551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6" name="Text Placeholder 28">
            <a:extLst>
              <a:ext uri="{FF2B5EF4-FFF2-40B4-BE49-F238E27FC236}">
                <a16:creationId xmlns:a16="http://schemas.microsoft.com/office/drawing/2014/main" id="{D34EDB1D-7E85-D242-B6AE-F6D6907D325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49398" y="5044362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47" name="Text Placeholder 28">
            <a:extLst>
              <a:ext uri="{FF2B5EF4-FFF2-40B4-BE49-F238E27FC236}">
                <a16:creationId xmlns:a16="http://schemas.microsoft.com/office/drawing/2014/main" id="{3E3BFFF0-114B-6D42-B5E0-8020AC2E26B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549397" y="5429608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48" name="Picture Placeholder 23">
            <a:extLst>
              <a:ext uri="{FF2B5EF4-FFF2-40B4-BE49-F238E27FC236}">
                <a16:creationId xmlns:a16="http://schemas.microsoft.com/office/drawing/2014/main" id="{EB4488EE-E854-724E-95AE-B9943EE249E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348367" y="4118551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9" name="Text Placeholder 28">
            <a:extLst>
              <a:ext uri="{FF2B5EF4-FFF2-40B4-BE49-F238E27FC236}">
                <a16:creationId xmlns:a16="http://schemas.microsoft.com/office/drawing/2014/main" id="{C5551B4D-583E-D644-9069-EC096CE76F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348368" y="5044362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50" name="Text Placeholder 28">
            <a:extLst>
              <a:ext uri="{FF2B5EF4-FFF2-40B4-BE49-F238E27FC236}">
                <a16:creationId xmlns:a16="http://schemas.microsoft.com/office/drawing/2014/main" id="{E30C4783-1643-2243-BB4F-E99E04D9216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348367" y="5429608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51" name="Picture Placeholder 23">
            <a:extLst>
              <a:ext uri="{FF2B5EF4-FFF2-40B4-BE49-F238E27FC236}">
                <a16:creationId xmlns:a16="http://schemas.microsoft.com/office/drawing/2014/main" id="{7BBADCE0-02E8-3249-8CBA-17D3783DFE70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9147335" y="4118551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52" name="Text Placeholder 28">
            <a:extLst>
              <a:ext uri="{FF2B5EF4-FFF2-40B4-BE49-F238E27FC236}">
                <a16:creationId xmlns:a16="http://schemas.microsoft.com/office/drawing/2014/main" id="{8D294C40-97E4-FF4F-8A02-10FC7D0EE8B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147336" y="5044362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53" name="Text Placeholder 28">
            <a:extLst>
              <a:ext uri="{FF2B5EF4-FFF2-40B4-BE49-F238E27FC236}">
                <a16:creationId xmlns:a16="http://schemas.microsoft.com/office/drawing/2014/main" id="{8B38241F-01B5-574C-A827-67C6352C463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147335" y="5429608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0445668-2DC5-E84C-8B16-922BC95F13F2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r>
              <a:rPr lang="en-GB" noProof="0"/>
              <a:t>10/9/2021</a:t>
            </a:r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D9227732-A878-814C-8621-64ED1B2CCF9F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E9F02AC-6DFB-0C47-BC8E-4B0594007F33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005721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77A09-15C2-4E47-948E-AACAFCA4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 rtl="0"/>
            <a:r>
              <a:rPr lang="en-GB" noProof="0"/>
              <a:t>10/9/2021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9" r:id="rId4"/>
    <p:sldLayoutId id="2147483660" r:id="rId5"/>
    <p:sldLayoutId id="2147483661" r:id="rId6"/>
    <p:sldLayoutId id="2147483654" r:id="rId7"/>
    <p:sldLayoutId id="2147483658" r:id="rId8"/>
    <p:sldLayoutId id="2147483662" r:id="rId9"/>
    <p:sldLayoutId id="2147483663" r:id="rId10"/>
    <p:sldLayoutId id="2147483664" r:id="rId11"/>
    <p:sldLayoutId id="2147483665" r:id="rId12"/>
    <p:sldLayoutId id="2147483666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33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pn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3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4.jpe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20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jpe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10" Type="http://schemas.openxmlformats.org/officeDocument/2006/relationships/image" Target="../media/image11.jpe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jpeg"/><Relationship Id="rId22" Type="http://schemas.openxmlformats.org/officeDocument/2006/relationships/image" Target="../media/image23.png"/><Relationship Id="rId27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4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7.emf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12.jpeg"/><Relationship Id="rId10" Type="http://schemas.openxmlformats.org/officeDocument/2006/relationships/image" Target="../media/image39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2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emf"/><Relationship Id="rId5" Type="http://schemas.openxmlformats.org/officeDocument/2006/relationships/image" Target="../media/image3.png"/><Relationship Id="rId10" Type="http://schemas.openxmlformats.org/officeDocument/2006/relationships/image" Target="../media/image15.jpeg"/><Relationship Id="rId4" Type="http://schemas.openxmlformats.org/officeDocument/2006/relationships/image" Target="../media/image2.png"/><Relationship Id="rId9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9427" y="477465"/>
            <a:ext cx="8625839" cy="2387600"/>
          </a:xfrm>
        </p:spPr>
        <p:txBody>
          <a:bodyPr rtlCol="0"/>
          <a:lstStyle/>
          <a:p>
            <a:pPr rtl="0"/>
            <a:r>
              <a:rPr lang="en-GB" sz="4800" dirty="0"/>
              <a:t>High-Z Pixel Array Detectors</a:t>
            </a:r>
            <a:br>
              <a:rPr lang="en-GB" sz="4800" dirty="0"/>
            </a:br>
            <a:r>
              <a:rPr lang="en-GB" sz="4800" dirty="0"/>
              <a:t>(</a:t>
            </a:r>
            <a:r>
              <a:rPr lang="en-GB" sz="4800" dirty="0" err="1"/>
              <a:t>HiZPAD</a:t>
            </a:r>
            <a:r>
              <a:rPr lang="en-GB" sz="4800" dirty="0"/>
              <a:t>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68D447-28D3-4F5F-B2DC-FD67E9015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039" y="3311415"/>
            <a:ext cx="11897360" cy="806675"/>
          </a:xfrm>
        </p:spPr>
        <p:txBody>
          <a:bodyPr rtlCol="0"/>
          <a:lstStyle/>
          <a:p>
            <a:r>
              <a:rPr lang="en-GB" sz="2400" b="1" dirty="0" smtClean="0"/>
              <a:t>Organising committee</a:t>
            </a:r>
            <a:r>
              <a:rPr lang="en-GB" sz="2400" dirty="0"/>
              <a:t>: Marie </a:t>
            </a:r>
            <a:r>
              <a:rPr lang="en-GB" sz="2400" dirty="0" err="1"/>
              <a:t>Ruat</a:t>
            </a:r>
            <a:r>
              <a:rPr lang="en-GB" sz="2400" dirty="0"/>
              <a:t> (ESRF</a:t>
            </a:r>
            <a:r>
              <a:rPr lang="en-GB" sz="2400" dirty="0" smtClean="0"/>
              <a:t>), Dominic </a:t>
            </a:r>
            <a:r>
              <a:rPr lang="en-GB" sz="2400" dirty="0" err="1"/>
              <a:t>Greiffenberg</a:t>
            </a:r>
            <a:r>
              <a:rPr lang="en-GB" sz="2400" dirty="0"/>
              <a:t> (PSI</a:t>
            </a:r>
            <a:r>
              <a:rPr lang="en-GB" sz="2400" dirty="0" smtClean="0"/>
              <a:t>), Matt </a:t>
            </a:r>
            <a:r>
              <a:rPr lang="en-GB" sz="2400" dirty="0"/>
              <a:t>Veale (STFC</a:t>
            </a:r>
            <a:r>
              <a:rPr lang="en-GB" sz="2400" dirty="0" smtClean="0"/>
              <a:t>)</a:t>
            </a:r>
          </a:p>
          <a:p>
            <a:pPr rtl="0"/>
            <a:r>
              <a:rPr lang="en-US" sz="2400" dirty="0" smtClean="0"/>
              <a:t>With the help of Stephanie Jack &amp; Heinz </a:t>
            </a:r>
            <a:r>
              <a:rPr lang="en-US" sz="2400" dirty="0" err="1" smtClean="0"/>
              <a:t>Graafsma</a:t>
            </a:r>
            <a:r>
              <a:rPr lang="en-US" sz="2400" dirty="0" smtClean="0"/>
              <a:t> from DESY</a:t>
            </a:r>
            <a:endParaRPr lang="en-GB" sz="24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250C341-4E02-0339-B5B9-843742035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1" y="5305224"/>
            <a:ext cx="2520787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ign in · GitLab">
            <a:extLst>
              <a:ext uri="{FF2B5EF4-FFF2-40B4-BE49-F238E27FC236}">
                <a16:creationId xmlns:a16="http://schemas.microsoft.com/office/drawing/2014/main" id="{C945B6AA-1656-5043-35FD-B74D3A9D7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414" y="5215224"/>
            <a:ext cx="192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TFC Logo new — FREYA">
            <a:extLst>
              <a:ext uri="{FF2B5EF4-FFF2-40B4-BE49-F238E27FC236}">
                <a16:creationId xmlns:a16="http://schemas.microsoft.com/office/drawing/2014/main" id="{58C0E575-FC5A-4580-A1E7-EC8660DEE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240" y="5371116"/>
            <a:ext cx="2812831" cy="72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C1C92E27-D550-F44E-8491-927F819E72B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123351" y="2009308"/>
            <a:ext cx="2281237" cy="347662"/>
          </a:xfrm>
        </p:spPr>
        <p:txBody>
          <a:bodyPr rtlCol="0"/>
          <a:lstStyle/>
          <a:p>
            <a:pPr rtl="0"/>
            <a:r>
              <a:rPr lang="en-GB" dirty="0"/>
              <a:t>Marie </a:t>
            </a:r>
            <a:r>
              <a:rPr lang="en-GB" dirty="0" err="1"/>
              <a:t>Ruat</a:t>
            </a:r>
            <a:endParaRPr lang="en-GB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7D722C50-45F7-D84B-B216-568F72D6634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123350" y="2394554"/>
            <a:ext cx="2281237" cy="347662"/>
          </a:xfrm>
        </p:spPr>
        <p:txBody>
          <a:bodyPr rtlCol="0"/>
          <a:lstStyle/>
          <a:p>
            <a:pPr rtl="0"/>
            <a:r>
              <a:rPr lang="en-GB" dirty="0"/>
              <a:t>ESRF, FR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176187A9-3EBE-F64D-AE99-021BB3767F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870817" y="2005473"/>
            <a:ext cx="2281237" cy="347662"/>
          </a:xfrm>
        </p:spPr>
        <p:txBody>
          <a:bodyPr rtlCol="0"/>
          <a:lstStyle/>
          <a:p>
            <a:pPr rtl="0"/>
            <a:r>
              <a:rPr lang="en-GB" dirty="0"/>
              <a:t>Matt Veale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7990731F-95DE-4F44-8EA0-E275CEAFD8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70816" y="2390719"/>
            <a:ext cx="2281237" cy="347662"/>
          </a:xfrm>
        </p:spPr>
        <p:txBody>
          <a:bodyPr rtlCol="0"/>
          <a:lstStyle/>
          <a:p>
            <a:pPr rtl="0"/>
            <a:r>
              <a:rPr lang="en-GB" dirty="0"/>
              <a:t>STFC, UK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5B19EE51-628F-CA4E-94B0-57E9ACA1446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123351" y="4498793"/>
            <a:ext cx="2281237" cy="347662"/>
          </a:xfrm>
        </p:spPr>
        <p:txBody>
          <a:bodyPr rtlCol="0"/>
          <a:lstStyle/>
          <a:p>
            <a:pPr rtl="0"/>
            <a:r>
              <a:rPr lang="en-GB" dirty="0"/>
              <a:t>Dominic </a:t>
            </a:r>
            <a:r>
              <a:rPr lang="en-GB" dirty="0" err="1"/>
              <a:t>Greiffenberg</a:t>
            </a:r>
            <a:endParaRPr lang="en-GB" dirty="0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2A6ACC78-74DF-604E-BD14-4BBE7B4EEF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123350" y="4884039"/>
            <a:ext cx="2281237" cy="347662"/>
          </a:xfrm>
        </p:spPr>
        <p:txBody>
          <a:bodyPr rtlCol="0"/>
          <a:lstStyle/>
          <a:p>
            <a:pPr rtl="0"/>
            <a:r>
              <a:rPr lang="en-GB" dirty="0"/>
              <a:t>PSI, CH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8DD683-EA19-8C14-F649-B162D40776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928" y="1605823"/>
            <a:ext cx="1569792" cy="1569792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10242" name="Picture 2" descr="Matthew VEALE | Principal Detector Development Scientist | PhD Physics |  Science and Technology Facilities Council, Swindon | STFC | Department of  Technology | Research profile">
            <a:extLst>
              <a:ext uri="{FF2B5EF4-FFF2-40B4-BE49-F238E27FC236}">
                <a16:creationId xmlns:a16="http://schemas.microsoft.com/office/drawing/2014/main" id="{F3DB8602-ABB7-B190-A5EB-111CFF392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202" y="1605823"/>
            <a:ext cx="1532595" cy="1532595"/>
          </a:xfrm>
          <a:prstGeom prst="rect">
            <a:avLst/>
          </a:prstGeom>
          <a:noFill/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Dominic Greiffenberg | LXN | Paul Scherrer Institut (PSI)">
            <a:extLst>
              <a:ext uri="{FF2B5EF4-FFF2-40B4-BE49-F238E27FC236}">
                <a16:creationId xmlns:a16="http://schemas.microsoft.com/office/drawing/2014/main" id="{59894BC9-BA71-2CAB-F0A2-69368DF80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24" y="3839061"/>
            <a:ext cx="1513253" cy="201478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933F04C9-9BD2-0D83-D7B0-2DAF27906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269393"/>
            <a:ext cx="9779183" cy="748058"/>
          </a:xfrm>
        </p:spPr>
        <p:txBody>
          <a:bodyPr rtlCol="0"/>
          <a:lstStyle/>
          <a:p>
            <a:pPr rtl="0"/>
            <a:r>
              <a:rPr lang="en-GB" dirty="0"/>
              <a:t>The </a:t>
            </a:r>
            <a:r>
              <a:rPr lang="en-GB" dirty="0" err="1"/>
              <a:t>HiZPAD</a:t>
            </a:r>
            <a:r>
              <a:rPr lang="en-GB" dirty="0"/>
              <a:t> Team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70EEED31-09EA-FCFC-8804-1C7C8DF3EFEB}"/>
              </a:ext>
            </a:extLst>
          </p:cNvPr>
          <p:cNvSpPr txBox="1">
            <a:spLocks/>
          </p:cNvSpPr>
          <p:nvPr/>
        </p:nvSpPr>
        <p:spPr>
          <a:xfrm>
            <a:off x="4908732" y="4011154"/>
            <a:ext cx="4707958" cy="20147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Blip>
                <a:blip r:embed="rId6">
                  <a:extLst>
                    <a:ext uri="{96DAC541-7B7A-43D3-8B79-37D633B846F1}">
                      <asvg:svgBlip xmlns="" xmlns:asvg="http://schemas.microsoft.com/office/drawing/2016/SVG/main" r:embed="rId7"/>
                    </a:ext>
                  </a:extLst>
                </a:blip>
              </a:buBlip>
            </a:pPr>
            <a:r>
              <a:rPr lang="en-GB" sz="3200" b="1" dirty="0"/>
              <a:t>Any problems please let us know!</a:t>
            </a:r>
          </a:p>
          <a:p>
            <a:pPr marL="514350" indent="-514350">
              <a:buFont typeface="Arial" panose="020B0604020202020204" pitchFamily="34" charset="0"/>
              <a:buBlip>
                <a:blip r:embed="rId6">
                  <a:extLst>
                    <a:ext uri="{96DAC541-7B7A-43D3-8B79-37D633B846F1}">
                      <asvg:svgBlip xmlns="" xmlns:asvg="http://schemas.microsoft.com/office/drawing/2016/SVG/main" r:embed="rId7"/>
                    </a:ext>
                  </a:extLst>
                </a:blip>
              </a:buBlip>
            </a:pPr>
            <a:r>
              <a:rPr lang="en-GB" sz="3200" b="1" dirty="0"/>
              <a:t>Please upload talks to Indico!</a:t>
            </a:r>
          </a:p>
          <a:p>
            <a:pPr marL="514350" indent="-514350">
              <a:buFont typeface="Arial" panose="020B0604020202020204" pitchFamily="34" charset="0"/>
              <a:buBlip>
                <a:blip r:embed="rId6">
                  <a:extLst>
                    <a:ext uri="{96DAC541-7B7A-43D3-8B79-37D633B846F1}">
                      <asvg:svgBlip xmlns="" xmlns:asvg="http://schemas.microsoft.com/office/drawing/2016/SVG/main" r:embed="rId7"/>
                    </a:ext>
                  </a:extLst>
                </a:blip>
              </a:buBlip>
            </a:pPr>
            <a:endParaRPr lang="en-GB" sz="3200" b="1" dirty="0"/>
          </a:p>
          <a:p>
            <a:pPr marL="514350" indent="-514350">
              <a:buFont typeface="Arial" panose="020B0604020202020204" pitchFamily="34" charset="0"/>
              <a:buBlip>
                <a:blip r:embed="rId6">
                  <a:extLst>
                    <a:ext uri="{96DAC541-7B7A-43D3-8B79-37D633B846F1}">
                      <asvg:svgBlip xmlns="" xmlns:asvg="http://schemas.microsoft.com/office/drawing/2016/SVG/main" r:embed="rId7"/>
                    </a:ext>
                  </a:extLst>
                </a:blip>
              </a:buBlip>
            </a:pP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2973251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933F04C9-9BD2-0D83-D7B0-2DAF27906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269393"/>
            <a:ext cx="9779183" cy="748058"/>
          </a:xfrm>
        </p:spPr>
        <p:txBody>
          <a:bodyPr rtlCol="0"/>
          <a:lstStyle/>
          <a:p>
            <a:pPr rtl="0"/>
            <a:r>
              <a:rPr lang="en-US" dirty="0" smtClean="0"/>
              <a:t>Let’s know each other</a:t>
            </a:r>
            <a:endParaRPr lang="en-GB" dirty="0"/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70EEED31-09EA-FCFC-8804-1C7C8DF3EFEB}"/>
              </a:ext>
            </a:extLst>
          </p:cNvPr>
          <p:cNvSpPr txBox="1">
            <a:spLocks/>
          </p:cNvSpPr>
          <p:nvPr/>
        </p:nvSpPr>
        <p:spPr>
          <a:xfrm>
            <a:off x="477078" y="2251927"/>
            <a:ext cx="8925339" cy="42681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Blip>
                <a:blip r:embed="rId3">
                  <a:extLst>
                    <a:ext uri="{96DAC541-7B7A-43D3-8B79-37D633B846F1}">
                      <asvg:svgBlip xmlns="" xmlns:asvg="http://schemas.microsoft.com/office/drawing/2016/SVG/main" r:embed="rId7"/>
                    </a:ext>
                  </a:extLst>
                </a:blip>
              </a:buBlip>
            </a:pPr>
            <a:r>
              <a:rPr lang="en-GB" sz="3200" b="1" dirty="0" smtClean="0"/>
              <a:t>Name tags are available on the coffee tables </a:t>
            </a:r>
            <a:endParaRPr lang="en-GB" sz="3200" b="1" dirty="0"/>
          </a:p>
          <a:p>
            <a:pPr marL="514350" indent="-514350">
              <a:buFont typeface="Arial" panose="020B0604020202020204" pitchFamily="34" charset="0"/>
              <a:buBlip>
                <a:blip r:embed="rId3">
                  <a:extLst>
                    <a:ext uri="{96DAC541-7B7A-43D3-8B79-37D633B846F1}">
                      <asvg:svgBlip xmlns="" xmlns:asvg="http://schemas.microsoft.com/office/drawing/2016/SVG/main" r:embed="rId7"/>
                    </a:ext>
                  </a:extLst>
                </a:blip>
              </a:buBlip>
            </a:pPr>
            <a:r>
              <a:rPr lang="en-GB" sz="3200" b="1" dirty="0"/>
              <a:t>Please </a:t>
            </a:r>
            <a:r>
              <a:rPr lang="en-GB" sz="3200" b="1" dirty="0" smtClean="0"/>
              <a:t>bring them back to the organisers at the end! </a:t>
            </a:r>
            <a:endParaRPr lang="en-GB" sz="3200" b="1" dirty="0"/>
          </a:p>
          <a:p>
            <a:pPr marL="514350" indent="-514350">
              <a:buFont typeface="Arial" panose="020B0604020202020204" pitchFamily="34" charset="0"/>
              <a:buBlip>
                <a:blip r:embed="rId3">
                  <a:extLst>
                    <a:ext uri="{96DAC541-7B7A-43D3-8B79-37D633B846F1}">
                      <asvg:svgBlip xmlns="" xmlns:asvg="http://schemas.microsoft.com/office/drawing/2016/SVG/main" r:embed="rId7"/>
                    </a:ext>
                  </a:extLst>
                </a:blip>
              </a:buBlip>
            </a:pPr>
            <a:endParaRPr lang="en-GB" sz="3200" b="1" dirty="0"/>
          </a:p>
          <a:p>
            <a:pPr marL="514350" indent="-514350">
              <a:buFont typeface="Arial" panose="020B0604020202020204" pitchFamily="34" charset="0"/>
              <a:buBlip>
                <a:blip r:embed="rId3">
                  <a:extLst>
                    <a:ext uri="{96DAC541-7B7A-43D3-8B79-37D633B846F1}">
                      <asvg:svgBlip xmlns="" xmlns:asvg="http://schemas.microsoft.com/office/drawing/2016/SVG/main" r:embed="rId7"/>
                    </a:ext>
                  </a:extLst>
                </a:blip>
              </a:buBlip>
            </a:pP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2325158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4124" y="2732179"/>
            <a:ext cx="8124492" cy="1325563"/>
          </a:xfrm>
        </p:spPr>
        <p:txBody>
          <a:bodyPr rtlCol="0"/>
          <a:lstStyle/>
          <a:p>
            <a:pPr rtl="0"/>
            <a:r>
              <a:rPr lang="en-GB" sz="9600" dirty="0">
                <a:solidFill>
                  <a:schemeClr val="accent1"/>
                </a:solidFill>
              </a:rPr>
              <a:t>Welcome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D470D0-6D64-5E42-9515-048F8779CD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</p:spPr>
        <p:txBody>
          <a:bodyPr rtlCol="0"/>
          <a:lstStyle/>
          <a:p>
            <a:pPr rtl="0"/>
            <a:fld id="{294A09A9-5501-47C1-A89A-A340965A2BE2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2050" name="Picture 2" descr="ADVAFAB | LinkedIn">
            <a:extLst>
              <a:ext uri="{FF2B5EF4-FFF2-40B4-BE49-F238E27FC236}">
                <a16:creationId xmlns:a16="http://schemas.microsoft.com/office/drawing/2014/main" id="{A53A6616-CE40-3BAD-59F3-6CDDCEF97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14" y="902817"/>
            <a:ext cx="938403" cy="93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D1E59BD4-55BE-1ACF-0F1A-4621C94AC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737" y="203672"/>
            <a:ext cx="3105926" cy="108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94E270B3-D96A-A9F4-FB5B-950BEB440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2981" y="4050080"/>
            <a:ext cx="2745825" cy="105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anadian Nuclear Laboratories | Chalk River ON">
            <a:extLst>
              <a:ext uri="{FF2B5EF4-FFF2-40B4-BE49-F238E27FC236}">
                <a16:creationId xmlns:a16="http://schemas.microsoft.com/office/drawing/2014/main" id="{2FBF14C5-C366-E426-91A6-C516383C0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2498" y="1319403"/>
            <a:ext cx="1261222" cy="115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CDD61715-3EBB-1F15-9C0E-6CDA7466B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71" y="2125132"/>
            <a:ext cx="1084456" cy="108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Press &amp; media - Dectris">
            <a:extLst>
              <a:ext uri="{FF2B5EF4-FFF2-40B4-BE49-F238E27FC236}">
                <a16:creationId xmlns:a16="http://schemas.microsoft.com/office/drawing/2014/main" id="{E6218C76-EEFE-5373-E21F-240AA48C3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669" y="4359035"/>
            <a:ext cx="2694569" cy="65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>
            <a:extLst>
              <a:ext uri="{FF2B5EF4-FFF2-40B4-BE49-F238E27FC236}">
                <a16:creationId xmlns:a16="http://schemas.microsoft.com/office/drawing/2014/main" id="{C197445D-2D4F-A49A-6F17-37390B0E2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36" y="3429000"/>
            <a:ext cx="1242160" cy="124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Diamond-light-source-logo-lowres – UK Catalysis Hub">
            <a:extLst>
              <a:ext uri="{FF2B5EF4-FFF2-40B4-BE49-F238E27FC236}">
                <a16:creationId xmlns:a16="http://schemas.microsoft.com/office/drawing/2014/main" id="{A9D0C88B-C3E4-5E80-CED1-4D74AE96F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902" y="5318885"/>
            <a:ext cx="2166938" cy="63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Logo European XFEL (JPG) | EIROforum">
            <a:extLst>
              <a:ext uri="{FF2B5EF4-FFF2-40B4-BE49-F238E27FC236}">
                <a16:creationId xmlns:a16="http://schemas.microsoft.com/office/drawing/2014/main" id="{BDD01675-3027-9884-FDCC-25EBF38DD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527" y="3474245"/>
            <a:ext cx="1333706" cy="116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HIP (@HIPhysics) / X">
            <a:extLst>
              <a:ext uri="{FF2B5EF4-FFF2-40B4-BE49-F238E27FC236}">
                <a16:creationId xmlns:a16="http://schemas.microsoft.com/office/drawing/2014/main" id="{A4517C36-0D31-A7C4-7D20-749DC77B3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244" y="1654947"/>
            <a:ext cx="1084456" cy="108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Loughborough University rebrands again following student protests - Design  Week">
            <a:extLst>
              <a:ext uri="{FF2B5EF4-FFF2-40B4-BE49-F238E27FC236}">
                <a16:creationId xmlns:a16="http://schemas.microsoft.com/office/drawing/2014/main" id="{F7EF564A-1938-9EC8-3AB1-EA3D46FCFD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29"/>
          <a:stretch/>
        </p:blipFill>
        <p:spPr bwMode="auto">
          <a:xfrm>
            <a:off x="3222189" y="1571350"/>
            <a:ext cx="2545878" cy="62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The World's Most Advanced CZT Sensors for Next-Gen Imaging | Redlen  Technologies">
            <a:extLst>
              <a:ext uri="{FF2B5EF4-FFF2-40B4-BE49-F238E27FC236}">
                <a16:creationId xmlns:a16="http://schemas.microsoft.com/office/drawing/2014/main" id="{DA37B0EC-626B-0C33-E472-6C4C36920D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4" t="25943" r="22334" b="25490"/>
          <a:stretch/>
        </p:blipFill>
        <p:spPr bwMode="auto">
          <a:xfrm>
            <a:off x="6689772" y="3963014"/>
            <a:ext cx="2216071" cy="102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SPring-8 (@spring8pr) / X">
            <a:extLst>
              <a:ext uri="{FF2B5EF4-FFF2-40B4-BE49-F238E27FC236}">
                <a16:creationId xmlns:a16="http://schemas.microsoft.com/office/drawing/2014/main" id="{C43A9A3F-4B58-0BD9-B89A-0B54BC068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661" y="5013992"/>
            <a:ext cx="1241593" cy="124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>
            <a:extLst>
              <a:ext uri="{FF2B5EF4-FFF2-40B4-BE49-F238E27FC236}">
                <a16:creationId xmlns:a16="http://schemas.microsoft.com/office/drawing/2014/main" id="{3CD71736-310E-6C3D-EADF-54469F6AD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12" y="4961198"/>
            <a:ext cx="790767" cy="114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32" descr="Logo resources | SLAC National Accelerator Laboratory">
            <a:extLst>
              <a:ext uri="{FF2B5EF4-FFF2-40B4-BE49-F238E27FC236}">
                <a16:creationId xmlns:a16="http://schemas.microsoft.com/office/drawing/2014/main" id="{B147D6E1-4760-C785-0E76-6FD0B69391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6" t="29078" r="22237" b="28704"/>
          <a:stretch/>
        </p:blipFill>
        <p:spPr bwMode="auto">
          <a:xfrm>
            <a:off x="7886700" y="482732"/>
            <a:ext cx="1935272" cy="66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2" name="Picture 34">
            <a:extLst>
              <a:ext uri="{FF2B5EF4-FFF2-40B4-BE49-F238E27FC236}">
                <a16:creationId xmlns:a16="http://schemas.microsoft.com/office/drawing/2014/main" id="{EAF00297-F3E2-84C0-1BDB-E069992BC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939" y="1556081"/>
            <a:ext cx="1534346" cy="450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5A3E6D-9ED7-25DF-54DF-EFE4FB535C1C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15612" t="33106" r="15138" b="13018"/>
          <a:stretch/>
        </p:blipFill>
        <p:spPr>
          <a:xfrm>
            <a:off x="8807841" y="3156582"/>
            <a:ext cx="2745824" cy="990428"/>
          </a:xfrm>
          <a:prstGeom prst="rect">
            <a:avLst/>
          </a:prstGeom>
        </p:spPr>
      </p:pic>
      <p:pic>
        <p:nvPicPr>
          <p:cNvPr id="2084" name="Picture 36" descr="University logo | University brand | StaffNet | The ...">
            <a:extLst>
              <a:ext uri="{FF2B5EF4-FFF2-40B4-BE49-F238E27FC236}">
                <a16:creationId xmlns:a16="http://schemas.microsoft.com/office/drawing/2014/main" id="{6300A49D-CE3E-A872-DDCB-F59958A587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7" t="18483" r="17543" b="21896"/>
          <a:stretch/>
        </p:blipFill>
        <p:spPr bwMode="auto">
          <a:xfrm>
            <a:off x="9992498" y="2754579"/>
            <a:ext cx="1633656" cy="68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6D06F1E-3F43-0FC7-261C-E1CA5617F84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005586" y="5910639"/>
            <a:ext cx="879918" cy="8799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B72D25-DD9A-DB50-1383-998EB6813E57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l="13562" t="22026" r="13042" b="26715"/>
          <a:stretch/>
        </p:blipFill>
        <p:spPr>
          <a:xfrm>
            <a:off x="9300895" y="4889551"/>
            <a:ext cx="1759716" cy="560203"/>
          </a:xfrm>
          <a:prstGeom prst="rect">
            <a:avLst/>
          </a:prstGeom>
        </p:spPr>
      </p:pic>
      <p:pic>
        <p:nvPicPr>
          <p:cNvPr id="2086" name="Picture 38" descr="X-Spectrum – Detectors for serious science">
            <a:extLst>
              <a:ext uri="{FF2B5EF4-FFF2-40B4-BE49-F238E27FC236}">
                <a16:creationId xmlns:a16="http://schemas.microsoft.com/office/drawing/2014/main" id="{C7520B36-46B3-38E6-ACE6-3F86F5493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371" y="482732"/>
            <a:ext cx="2778430" cy="64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2078754-81F1-E09C-ECE0-50582D6C5B7B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032238" y="6350598"/>
            <a:ext cx="1752600" cy="460058"/>
          </a:xfrm>
          <a:prstGeom prst="rect">
            <a:avLst/>
          </a:prstGeom>
        </p:spPr>
      </p:pic>
      <p:pic>
        <p:nvPicPr>
          <p:cNvPr id="2088" name="Picture 40" descr="SpeXICAM">
            <a:extLst>
              <a:ext uri="{FF2B5EF4-FFF2-40B4-BE49-F238E27FC236}">
                <a16:creationId xmlns:a16="http://schemas.microsoft.com/office/drawing/2014/main" id="{34B84C7D-CC6F-FB9E-73BD-E45EE9FDA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06" y="5832373"/>
            <a:ext cx="924122" cy="92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0" name="Picture 42" descr="Logos en faculty icons | UGent style guide">
            <a:extLst>
              <a:ext uri="{FF2B5EF4-FFF2-40B4-BE49-F238E27FC236}">
                <a16:creationId xmlns:a16="http://schemas.microsoft.com/office/drawing/2014/main" id="{60E606E4-29FA-FF69-AA4F-42401365CE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7" t="16450" r="26392" b="21523"/>
          <a:stretch/>
        </p:blipFill>
        <p:spPr bwMode="auto">
          <a:xfrm>
            <a:off x="8448216" y="1390163"/>
            <a:ext cx="1161010" cy="104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EAC7519-2C61-9012-C244-D2BA709961DE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359895" y="6264215"/>
            <a:ext cx="2199402" cy="488267"/>
          </a:xfrm>
          <a:prstGeom prst="rect">
            <a:avLst/>
          </a:prstGeom>
        </p:spPr>
      </p:pic>
      <p:pic>
        <p:nvPicPr>
          <p:cNvPr id="2092" name="Picture 44" descr="Institute of materials for electronics and magnetism (IMEM) | Consiglio  Nazionale delle Ricerche">
            <a:extLst>
              <a:ext uri="{FF2B5EF4-FFF2-40B4-BE49-F238E27FC236}">
                <a16:creationId xmlns:a16="http://schemas.microsoft.com/office/drawing/2014/main" id="{EE1B1E68-56C6-D842-0A21-6C8968976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639" y="4737340"/>
            <a:ext cx="1053282" cy="105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608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3047E-FBFD-4F79-BCA5-10E69740F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269393"/>
            <a:ext cx="9779183" cy="748058"/>
          </a:xfrm>
        </p:spPr>
        <p:txBody>
          <a:bodyPr rtlCol="0"/>
          <a:lstStyle/>
          <a:p>
            <a:pPr rtl="0"/>
            <a:r>
              <a:rPr lang="en-GB" dirty="0" err="1"/>
              <a:t>HiZPAD</a:t>
            </a:r>
            <a:r>
              <a:rPr lang="en-GB" dirty="0"/>
              <a:t>:   An Introduction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A86E01-62BB-5145-A6C3-515717DD32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n-GB" smtClean="0"/>
              <a:pPr rtl="0"/>
              <a:t>3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910788-2084-59CF-4C52-F171E38BD8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7933" y="3736840"/>
            <a:ext cx="3173066" cy="2581136"/>
          </a:xfrm>
          <a:prstGeom prst="rect">
            <a:avLst/>
          </a:prstGeom>
        </p:spPr>
      </p:pic>
      <p:pic>
        <p:nvPicPr>
          <p:cNvPr id="4100" name="Picture 4" descr="EU European Union Flag Icon | Public Domain World Flags Iconpack |  Wikipedia Authors">
            <a:extLst>
              <a:ext uri="{FF2B5EF4-FFF2-40B4-BE49-F238E27FC236}">
                <a16:creationId xmlns:a16="http://schemas.microsoft.com/office/drawing/2014/main" id="{DF0943B9-1A50-9031-8DBC-235089239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7450" y="1149972"/>
            <a:ext cx="2451652" cy="2451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ED144FC-CFD4-E127-7467-DB09FDF8F501}"/>
              </a:ext>
            </a:extLst>
          </p:cNvPr>
          <p:cNvSpPr txBox="1"/>
          <p:nvPr/>
        </p:nvSpPr>
        <p:spPr>
          <a:xfrm>
            <a:off x="4215492" y="6382652"/>
            <a:ext cx="7976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</a:rPr>
              <a:t>https://www.esrf.fr/UsersAndScience/Publications/Highlights/2011/et/et3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131B4FF2-2465-C8EB-76EF-6486D8A92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905" y="1348752"/>
            <a:ext cx="7825035" cy="516800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 rtl="0">
              <a:buBlip>
                <a:blip r:embed="rId5">
                  <a:extLst>
                    <a:ext uri="{96DAC541-7B7A-43D3-8B79-37D633B846F1}">
                      <asvg:svgBlip xmlns="" xmlns:asvg="http://schemas.microsoft.com/office/drawing/2016/SVG/main" r:embed="rId6"/>
                    </a:ext>
                  </a:extLst>
                </a:blip>
              </a:buBlip>
            </a:pPr>
            <a:r>
              <a:rPr lang="en-GB" dirty="0"/>
              <a:t>EU FP7: European Light Sources Activities - Synchrotrons and Free Electron Lasers</a:t>
            </a:r>
          </a:p>
          <a:p>
            <a:pPr marL="514350" indent="-514350" rtl="0">
              <a:buBlip>
                <a:blip r:embed="rId5">
                  <a:extLst>
                    <a:ext uri="{96DAC541-7B7A-43D3-8B79-37D633B846F1}">
                      <asvg:svgBlip xmlns="" xmlns:asvg="http://schemas.microsoft.com/office/drawing/2016/SVG/main" r:embed="rId6"/>
                    </a:ext>
                  </a:extLst>
                </a:blip>
              </a:buBlip>
            </a:pPr>
            <a:endParaRPr lang="en-GB" sz="1800" dirty="0"/>
          </a:p>
          <a:p>
            <a:pPr marL="514350" indent="-514350" rtl="0">
              <a:buBlip>
                <a:blip r:embed="rId5">
                  <a:extLst>
                    <a:ext uri="{96DAC541-7B7A-43D3-8B79-37D633B846F1}">
                      <asvg:svgBlip xmlns="" xmlns:asvg="http://schemas.microsoft.com/office/drawing/2016/SVG/main" r:embed="rId6"/>
                    </a:ext>
                  </a:extLst>
                </a:blip>
              </a:buBlip>
            </a:pPr>
            <a:r>
              <a:rPr lang="en-GB" dirty="0"/>
              <a:t>Joint Research Activity: High-Z Pixel Array Detectors (</a:t>
            </a:r>
            <a:r>
              <a:rPr lang="en-GB" dirty="0" err="1"/>
              <a:t>HiZPAD</a:t>
            </a:r>
            <a:r>
              <a:rPr lang="en-GB" dirty="0"/>
              <a:t>)</a:t>
            </a:r>
          </a:p>
          <a:p>
            <a:pPr marL="514350" indent="-514350" rtl="0">
              <a:buBlip>
                <a:blip r:embed="rId5">
                  <a:extLst>
                    <a:ext uri="{96DAC541-7B7A-43D3-8B79-37D633B846F1}">
                      <asvg:svgBlip xmlns="" xmlns:asvg="http://schemas.microsoft.com/office/drawing/2016/SVG/main" r:embed="rId6"/>
                    </a:ext>
                  </a:extLst>
                </a:blip>
              </a:buBlip>
            </a:pPr>
            <a:endParaRPr lang="en-GB" sz="1800" dirty="0"/>
          </a:p>
          <a:p>
            <a:pPr marL="514350" indent="-514350" rtl="0">
              <a:buBlip>
                <a:blip r:embed="rId5">
                  <a:extLst>
                    <a:ext uri="{96DAC541-7B7A-43D3-8B79-37D633B846F1}">
                      <asvg:svgBlip xmlns="" xmlns:asvg="http://schemas.microsoft.com/office/drawing/2016/SVG/main" r:embed="rId6"/>
                    </a:ext>
                  </a:extLst>
                </a:blip>
              </a:buBlip>
            </a:pPr>
            <a:r>
              <a:rPr lang="en-GB" dirty="0"/>
              <a:t>Started 2009 – Ended 2011</a:t>
            </a:r>
          </a:p>
          <a:p>
            <a:pPr marL="514350" indent="-514350" rtl="0">
              <a:buBlip>
                <a:blip r:embed="rId5">
                  <a:extLst>
                    <a:ext uri="{96DAC541-7B7A-43D3-8B79-37D633B846F1}">
                      <asvg:svgBlip xmlns="" xmlns:asvg="http://schemas.microsoft.com/office/drawing/2016/SVG/main" r:embed="rId6"/>
                    </a:ext>
                  </a:extLst>
                </a:blip>
              </a:buBlip>
            </a:pPr>
            <a:endParaRPr lang="en-GB" sz="1800" dirty="0"/>
          </a:p>
          <a:p>
            <a:pPr marL="514350" indent="-514350" rtl="0">
              <a:buBlip>
                <a:blip r:embed="rId5">
                  <a:extLst>
                    <a:ext uri="{96DAC541-7B7A-43D3-8B79-37D633B846F1}">
                      <asvg:svgBlip xmlns="" xmlns:asvg="http://schemas.microsoft.com/office/drawing/2016/SVG/main" r:embed="rId6"/>
                    </a:ext>
                  </a:extLst>
                </a:blip>
              </a:buBlip>
            </a:pPr>
            <a:r>
              <a:rPr lang="en-GB" dirty="0"/>
              <a:t>Established a strong EU community of early careers researchers in High-Z sensors</a:t>
            </a:r>
          </a:p>
        </p:txBody>
      </p:sp>
    </p:spTree>
    <p:extLst>
      <p:ext uri="{BB962C8B-B14F-4D97-AF65-F5344CB8AC3E}">
        <p14:creationId xmlns:p14="http://schemas.microsoft.com/office/powerpoint/2010/main" val="1527386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group of people sitting at a long table&#10;&#10;Description automatically generated">
            <a:extLst>
              <a:ext uri="{FF2B5EF4-FFF2-40B4-BE49-F238E27FC236}">
                <a16:creationId xmlns:a16="http://schemas.microsoft.com/office/drawing/2014/main" id="{86CEDED6-5C12-FF14-5CEF-81084319FA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583" y="3783495"/>
            <a:ext cx="3591340" cy="269350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27A2574C-8604-9FF4-6EE9-5C7CD59A6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269393"/>
            <a:ext cx="9779183" cy="748058"/>
          </a:xfrm>
        </p:spPr>
        <p:txBody>
          <a:bodyPr rtlCol="0"/>
          <a:lstStyle/>
          <a:p>
            <a:pPr rtl="0"/>
            <a:r>
              <a:rPr lang="en-GB" dirty="0" err="1"/>
              <a:t>HiZPAD</a:t>
            </a:r>
            <a:r>
              <a:rPr lang="en-GB" dirty="0"/>
              <a:t>:   The Next Generation</a:t>
            </a: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AAD9726B-26A0-0BFE-1705-CCAC8F7ED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401" y="1130965"/>
            <a:ext cx="9779183" cy="516800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 rtl="0">
              <a:buBlip>
                <a:blip r:embed="rId4">
                  <a:extLs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</a:buBlip>
            </a:pPr>
            <a:r>
              <a:rPr lang="en-GB" sz="2800" dirty="0" err="1"/>
              <a:t>HiZPAD</a:t>
            </a:r>
            <a:r>
              <a:rPr lang="en-GB" sz="2800" dirty="0"/>
              <a:t> was a valued network of researchers</a:t>
            </a:r>
          </a:p>
          <a:p>
            <a:pPr marL="514350" indent="-514350" rtl="0">
              <a:buBlip>
                <a:blip r:embed="rId4">
                  <a:extLs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</a:buBlip>
            </a:pPr>
            <a:r>
              <a:rPr lang="en-GB" sz="2800" dirty="0"/>
              <a:t>ESRF / PSI / STFC established informal network</a:t>
            </a:r>
          </a:p>
          <a:p>
            <a:pPr marL="514350" indent="-514350" rtl="0">
              <a:buBlip>
                <a:blip r:embed="rId4">
                  <a:extLs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</a:buBlip>
            </a:pPr>
            <a:r>
              <a:rPr lang="en-GB" sz="2800" dirty="0"/>
              <a:t>In-person meetings 2013 / 2017 / 2019</a:t>
            </a:r>
          </a:p>
          <a:p>
            <a:pPr marL="514350" indent="-514350" rtl="0">
              <a:buBlip>
                <a:blip r:embed="rId4">
                  <a:extLs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</a:buBlip>
            </a:pPr>
            <a:r>
              <a:rPr lang="en-GB" sz="2800" dirty="0"/>
              <a:t>COVID: Virtual Webinars</a:t>
            </a:r>
          </a:p>
          <a:p>
            <a:pPr marL="514350" indent="-514350" rtl="0">
              <a:buBlip>
                <a:blip r:embed="rId4">
                  <a:extLs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</a:buBlip>
            </a:pPr>
            <a:r>
              <a:rPr lang="en-GB" sz="2800" dirty="0"/>
              <a:t>2023+: 1 in-person per year + webinars</a:t>
            </a:r>
          </a:p>
          <a:p>
            <a:pPr marL="514350" indent="-514350" rtl="0">
              <a:buBlip>
                <a:blip r:embed="rId4">
                  <a:extLs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</a:buBlip>
            </a:pPr>
            <a:endParaRPr lang="en-GB" sz="2800" dirty="0"/>
          </a:p>
          <a:p>
            <a:pPr marL="514350" indent="-514350" rtl="0">
              <a:buBlip>
                <a:blip r:embed="rId4">
                  <a:extLs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</a:buBlip>
            </a:pPr>
            <a:endParaRPr lang="en-GB" sz="2800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AA8C950-5189-D177-DE8E-B36B2F73ED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5300" y="3782005"/>
            <a:ext cx="3591341" cy="2694995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BA12424A-D5A6-C988-3B25-38834C5390AE}"/>
              </a:ext>
            </a:extLst>
          </p:cNvPr>
          <p:cNvSpPr txBox="1"/>
          <p:nvPr/>
        </p:nvSpPr>
        <p:spPr>
          <a:xfrm>
            <a:off x="1361015" y="6463748"/>
            <a:ext cx="1876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</a:rPr>
              <a:t>Oxford, UK: 2019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F347DFC-8655-78AB-3440-E46BB01200CD}"/>
              </a:ext>
            </a:extLst>
          </p:cNvPr>
          <p:cNvSpPr txBox="1"/>
          <p:nvPr/>
        </p:nvSpPr>
        <p:spPr>
          <a:xfrm>
            <a:off x="5104657" y="6513443"/>
            <a:ext cx="185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</a:rPr>
              <a:t>Tomsk, RU: 2017</a:t>
            </a:r>
          </a:p>
        </p:txBody>
      </p:sp>
    </p:spTree>
    <p:extLst>
      <p:ext uri="{BB962C8B-B14F-4D97-AF65-F5344CB8AC3E}">
        <p14:creationId xmlns:p14="http://schemas.microsoft.com/office/powerpoint/2010/main" val="88367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0295B-54B9-4937-90E3-BAB9CE69E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1059400"/>
            <a:ext cx="6245912" cy="2387600"/>
          </a:xfrm>
        </p:spPr>
        <p:txBody>
          <a:bodyPr rtlCol="0"/>
          <a:lstStyle/>
          <a:p>
            <a:pPr rtl="0"/>
            <a:r>
              <a:rPr lang="en-GB" dirty="0"/>
              <a:t>Primary goals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1A6D85-3837-435F-A342-5A3F98172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4" y="3539075"/>
            <a:ext cx="6245912" cy="14061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en-GB" sz="2800" dirty="0"/>
              <a:t>Collaboration,  Cooperation &amp; Careers</a:t>
            </a:r>
          </a:p>
        </p:txBody>
      </p:sp>
      <p:pic>
        <p:nvPicPr>
          <p:cNvPr id="3074" name="Picture 2" descr="EU FP7 - Fraunhofer IGB">
            <a:extLst>
              <a:ext uri="{FF2B5EF4-FFF2-40B4-BE49-F238E27FC236}">
                <a16:creationId xmlns:a16="http://schemas.microsoft.com/office/drawing/2014/main" id="{3EC39057-8D92-89CF-92E8-08319E77ED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0887"/>
          <a:stretch/>
        </p:blipFill>
        <p:spPr bwMode="auto">
          <a:xfrm>
            <a:off x="8118108" y="1900545"/>
            <a:ext cx="3530390" cy="318829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446797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0295B-54B9-4937-90E3-BAB9CE69E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1059400"/>
            <a:ext cx="6245912" cy="2387600"/>
          </a:xfrm>
        </p:spPr>
        <p:txBody>
          <a:bodyPr rtlCol="0"/>
          <a:lstStyle/>
          <a:p>
            <a:pPr rtl="0"/>
            <a:r>
              <a:rPr lang="en-GB" dirty="0"/>
              <a:t>Primary goal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1A6D85-3837-435F-A342-5A3F98172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4" y="3539075"/>
            <a:ext cx="6245912" cy="14061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en-GB" dirty="0"/>
              <a:t>Collaboration &amp; Cooperation</a:t>
            </a:r>
          </a:p>
        </p:txBody>
      </p:sp>
      <p:pic>
        <p:nvPicPr>
          <p:cNvPr id="3074" name="Picture 2" descr="EU FP7 - Fraunhofer IGB">
            <a:extLst>
              <a:ext uri="{FF2B5EF4-FFF2-40B4-BE49-F238E27FC236}">
                <a16:creationId xmlns:a16="http://schemas.microsoft.com/office/drawing/2014/main" id="{3EC39057-8D92-89CF-92E8-08319E77ED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0887"/>
          <a:stretch/>
        </p:blipFill>
        <p:spPr bwMode="auto">
          <a:xfrm>
            <a:off x="8118108" y="1900545"/>
            <a:ext cx="3530390" cy="318829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F1E2A77-5536-288D-D1BA-05D4EB77192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194" name="Picture 2" descr="EIN PROBLEM SHARED IST EIN PROBLEM HALVED' Sticker | Spreadshirt">
            <a:extLst>
              <a:ext uri="{FF2B5EF4-FFF2-40B4-BE49-F238E27FC236}">
                <a16:creationId xmlns:a16="http://schemas.microsoft.com/office/drawing/2014/main" id="{AA78A89D-080A-F203-7D7A-E7C012816E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" t="24529" r="1422" b="22339"/>
          <a:stretch/>
        </p:blipFill>
        <p:spPr bwMode="auto">
          <a:xfrm>
            <a:off x="543502" y="1900543"/>
            <a:ext cx="11104996" cy="3188291"/>
          </a:xfrm>
          <a:prstGeom prst="rect">
            <a:avLst/>
          </a:prstGeom>
          <a:noFill/>
          <a:effectLst>
            <a:softEdge rad="215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018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B163856-B33F-83CA-7DFA-80F9DFACA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269393"/>
            <a:ext cx="9779183" cy="748058"/>
          </a:xfrm>
        </p:spPr>
        <p:txBody>
          <a:bodyPr rtlCol="0"/>
          <a:lstStyle/>
          <a:p>
            <a:pPr rtl="0"/>
            <a:r>
              <a:rPr lang="en-GB" dirty="0" err="1"/>
              <a:t>HiZPAD</a:t>
            </a:r>
            <a:r>
              <a:rPr lang="en-GB" dirty="0"/>
              <a:t>:   September 2023 – Day 1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22E4E9B-408D-99DD-A024-E944633B23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6087"/>
          <a:stretch/>
        </p:blipFill>
        <p:spPr>
          <a:xfrm>
            <a:off x="80430" y="2629520"/>
            <a:ext cx="12031139" cy="3985591"/>
          </a:xfrm>
          <a:prstGeom prst="rect">
            <a:avLst/>
          </a:prstGeom>
        </p:spPr>
      </p:pic>
      <p:pic>
        <p:nvPicPr>
          <p:cNvPr id="13" name="Picture 8">
            <a:extLst>
              <a:ext uri="{FF2B5EF4-FFF2-40B4-BE49-F238E27FC236}">
                <a16:creationId xmlns:a16="http://schemas.microsoft.com/office/drawing/2014/main" id="{FB16F26F-C359-07B5-DA3F-3F948E8F6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13" y="1812680"/>
            <a:ext cx="2129440" cy="81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0" descr="Logo European XFEL (JPG) | EIROforum">
            <a:extLst>
              <a:ext uri="{FF2B5EF4-FFF2-40B4-BE49-F238E27FC236}">
                <a16:creationId xmlns:a16="http://schemas.microsoft.com/office/drawing/2014/main" id="{689BB64C-BFB0-3D96-1385-3025E8898A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5" t="9744" r="14369" b="9336"/>
          <a:stretch/>
        </p:blipFill>
        <p:spPr bwMode="auto">
          <a:xfrm>
            <a:off x="2886740" y="1834291"/>
            <a:ext cx="666691" cy="6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Sign in · GitLab">
            <a:extLst>
              <a:ext uri="{FF2B5EF4-FFF2-40B4-BE49-F238E27FC236}">
                <a16:creationId xmlns:a16="http://schemas.microsoft.com/office/drawing/2014/main" id="{6A148B83-3216-6243-502A-D80965A08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168" y="1704524"/>
            <a:ext cx="1553396" cy="87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STFC Logo new — FREYA">
            <a:extLst>
              <a:ext uri="{FF2B5EF4-FFF2-40B4-BE49-F238E27FC236}">
                <a16:creationId xmlns:a16="http://schemas.microsoft.com/office/drawing/2014/main" id="{0456C7D7-A97F-2E59-3967-064F5750D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340" y="1892783"/>
            <a:ext cx="2137101" cy="54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A910A72-205F-F2E8-EB89-31B9DA9F122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6880" r="14094" b="10694"/>
          <a:stretch/>
        </p:blipFill>
        <p:spPr>
          <a:xfrm>
            <a:off x="4016207" y="1779040"/>
            <a:ext cx="578185" cy="748059"/>
          </a:xfrm>
          <a:prstGeom prst="rect">
            <a:avLst/>
          </a:prstGeom>
        </p:spPr>
      </p:pic>
      <p:pic>
        <p:nvPicPr>
          <p:cNvPr id="19" name="Picture 14" descr="Press &amp; media - Dectris">
            <a:extLst>
              <a:ext uri="{FF2B5EF4-FFF2-40B4-BE49-F238E27FC236}">
                <a16:creationId xmlns:a16="http://schemas.microsoft.com/office/drawing/2014/main" id="{458F251B-2792-9A0C-976D-9D2499633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5615" y="1997733"/>
            <a:ext cx="1813572" cy="44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445A4F5-577E-EDCA-42B5-071CE14E7E7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0515" t="9633" r="8771" b="9514"/>
          <a:stretch/>
        </p:blipFill>
        <p:spPr>
          <a:xfrm>
            <a:off x="9405479" y="1857952"/>
            <a:ext cx="640406" cy="64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917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43F67-9C70-4748-8C0C-3A7863422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97042"/>
            <a:ext cx="9779183" cy="1325563"/>
          </a:xfrm>
        </p:spPr>
        <p:txBody>
          <a:bodyPr rtlCol="0"/>
          <a:lstStyle/>
          <a:p>
            <a:pPr rtl="0"/>
            <a:r>
              <a:rPr lang="en-GB" dirty="0"/>
              <a:t>In Person – Workshop Dinner*</a:t>
            </a:r>
          </a:p>
        </p:txBody>
      </p:sp>
      <p:pic>
        <p:nvPicPr>
          <p:cNvPr id="5122" name="Picture 2" descr="JRE | Rive Fish &amp; Faible">
            <a:extLst>
              <a:ext uri="{FF2B5EF4-FFF2-40B4-BE49-F238E27FC236}">
                <a16:creationId xmlns:a16="http://schemas.microsoft.com/office/drawing/2014/main" id="{267B89DA-4E47-879B-F28F-A41E4B8B6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6" y="2930834"/>
            <a:ext cx="3168333" cy="3600000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FCD8F99-0890-AE41-796F-8F1831B35231}"/>
              </a:ext>
            </a:extLst>
          </p:cNvPr>
          <p:cNvSpPr txBox="1"/>
          <p:nvPr/>
        </p:nvSpPr>
        <p:spPr>
          <a:xfrm>
            <a:off x="178290" y="2316587"/>
            <a:ext cx="113373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Rive Fish &amp; </a:t>
            </a:r>
            <a:r>
              <a:rPr lang="en-GB" sz="3200" b="1" dirty="0" err="1">
                <a:solidFill>
                  <a:schemeClr val="bg1"/>
                </a:solidFill>
              </a:rPr>
              <a:t>Faible</a:t>
            </a:r>
            <a:r>
              <a:rPr lang="en-GB" sz="3200" b="1" dirty="0">
                <a:solidFill>
                  <a:schemeClr val="bg1"/>
                </a:solidFill>
              </a:rPr>
              <a:t>, Van-der-</a:t>
            </a:r>
            <a:r>
              <a:rPr lang="en-GB" sz="3200" b="1" dirty="0" err="1">
                <a:solidFill>
                  <a:schemeClr val="bg1"/>
                </a:solidFill>
              </a:rPr>
              <a:t>Smissen</a:t>
            </a:r>
            <a:r>
              <a:rPr lang="en-GB" sz="3200" b="1" dirty="0">
                <a:solidFill>
                  <a:schemeClr val="bg1"/>
                </a:solidFill>
              </a:rPr>
              <a:t>-</a:t>
            </a:r>
            <a:r>
              <a:rPr lang="en-GB" sz="3200" b="1" dirty="0" err="1">
                <a:solidFill>
                  <a:schemeClr val="bg1"/>
                </a:solidFill>
              </a:rPr>
              <a:t>Straße</a:t>
            </a:r>
            <a:r>
              <a:rPr lang="en-GB" sz="3200" b="1" dirty="0">
                <a:solidFill>
                  <a:schemeClr val="bg1"/>
                </a:solidFill>
              </a:rPr>
              <a:t> 1, 22767 Hamburg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443C114-EC91-0FD8-9A59-20A8260BC2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5754" y="3003801"/>
            <a:ext cx="5602657" cy="3454065"/>
          </a:xfrm>
          <a:prstGeom prst="rect">
            <a:avLst/>
          </a:prstGeom>
          <a:effectLst>
            <a:softEdge rad="1016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15D84E9-B73C-4334-8546-7D55CDCD8D4C}"/>
              </a:ext>
            </a:extLst>
          </p:cNvPr>
          <p:cNvSpPr txBox="1"/>
          <p:nvPr/>
        </p:nvSpPr>
        <p:spPr>
          <a:xfrm>
            <a:off x="8935584" y="3880352"/>
            <a:ext cx="242688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</a:rPr>
              <a:t>Seated by</a:t>
            </a:r>
          </a:p>
          <a:p>
            <a:pPr algn="ctr"/>
            <a:r>
              <a:rPr lang="en-GB" sz="4000" b="1" dirty="0">
                <a:solidFill>
                  <a:schemeClr val="bg1"/>
                </a:solidFill>
              </a:rPr>
              <a:t>19:00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299A8E-63A7-0593-51B2-9BC9CFA8EC38}"/>
              </a:ext>
            </a:extLst>
          </p:cNvPr>
          <p:cNvSpPr txBox="1"/>
          <p:nvPr/>
        </p:nvSpPr>
        <p:spPr>
          <a:xfrm>
            <a:off x="178290" y="6457866"/>
            <a:ext cx="7188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*Funding provided by the UK International Strategic Partnership Fund</a:t>
            </a:r>
          </a:p>
        </p:txBody>
      </p:sp>
    </p:spTree>
    <p:extLst>
      <p:ext uri="{BB962C8B-B14F-4D97-AF65-F5344CB8AC3E}">
        <p14:creationId xmlns:p14="http://schemas.microsoft.com/office/powerpoint/2010/main" val="1639799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B163856-B33F-83CA-7DFA-80F9DFACA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269393"/>
            <a:ext cx="9779183" cy="748058"/>
          </a:xfrm>
        </p:spPr>
        <p:txBody>
          <a:bodyPr rtlCol="0"/>
          <a:lstStyle/>
          <a:p>
            <a:pPr rtl="0"/>
            <a:r>
              <a:rPr lang="en-GB" dirty="0" err="1"/>
              <a:t>HiZPAD</a:t>
            </a:r>
            <a:r>
              <a:rPr lang="en-GB" dirty="0"/>
              <a:t>:   September 2023 – Day 2</a:t>
            </a:r>
          </a:p>
        </p:txBody>
      </p:sp>
      <p:pic>
        <p:nvPicPr>
          <p:cNvPr id="14" name="Picture 20" descr="Logo European XFEL (JPG) | EIROforum">
            <a:extLst>
              <a:ext uri="{FF2B5EF4-FFF2-40B4-BE49-F238E27FC236}">
                <a16:creationId xmlns:a16="http://schemas.microsoft.com/office/drawing/2014/main" id="{689BB64C-BFB0-3D96-1385-3025E8898A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5" t="9744" r="14369" b="9336"/>
          <a:stretch/>
        </p:blipFill>
        <p:spPr bwMode="auto">
          <a:xfrm>
            <a:off x="3496784" y="1930493"/>
            <a:ext cx="666691" cy="6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Sign in · GitLab">
            <a:extLst>
              <a:ext uri="{FF2B5EF4-FFF2-40B4-BE49-F238E27FC236}">
                <a16:creationId xmlns:a16="http://schemas.microsoft.com/office/drawing/2014/main" id="{6A148B83-3216-6243-502A-D80965A08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443" y="1884772"/>
            <a:ext cx="1553396" cy="87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STFC Logo new — FREYA">
            <a:extLst>
              <a:ext uri="{FF2B5EF4-FFF2-40B4-BE49-F238E27FC236}">
                <a16:creationId xmlns:a16="http://schemas.microsoft.com/office/drawing/2014/main" id="{0456C7D7-A97F-2E59-3967-064F5750D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867" y="2014113"/>
            <a:ext cx="2137101" cy="54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BAD45E3-46ED-72B5-CA9C-428A6B23C9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813" y="3084858"/>
            <a:ext cx="11926374" cy="3148145"/>
          </a:xfrm>
          <a:prstGeom prst="rect">
            <a:avLst/>
          </a:prstGeom>
        </p:spPr>
      </p:pic>
      <p:pic>
        <p:nvPicPr>
          <p:cNvPr id="3" name="Picture 44" descr="Institute of materials for electronics and magnetism (IMEM) | Consiglio  Nazionale delle Ricerche">
            <a:extLst>
              <a:ext uri="{FF2B5EF4-FFF2-40B4-BE49-F238E27FC236}">
                <a16:creationId xmlns:a16="http://schemas.microsoft.com/office/drawing/2014/main" id="{D0817F5B-65B1-11A1-5EE5-A3B35D819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040" y="1779437"/>
            <a:ext cx="1053282" cy="105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">
            <a:extLst>
              <a:ext uri="{FF2B5EF4-FFF2-40B4-BE49-F238E27FC236}">
                <a16:creationId xmlns:a16="http://schemas.microsoft.com/office/drawing/2014/main" id="{3AE30134-31A6-6832-76D5-C5066F68A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5533" y="1779437"/>
            <a:ext cx="1084456" cy="108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ADVAFAB | LinkedIn">
            <a:extLst>
              <a:ext uri="{FF2B5EF4-FFF2-40B4-BE49-F238E27FC236}">
                <a16:creationId xmlns:a16="http://schemas.microsoft.com/office/drawing/2014/main" id="{A42222A9-14FF-E50B-02A5-325ADBADE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20" y="1704524"/>
            <a:ext cx="938403" cy="93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6" descr="The World's Most Advanced CZT Sensors for Next-Gen Imaging | Redlen  Technologies">
            <a:extLst>
              <a:ext uri="{FF2B5EF4-FFF2-40B4-BE49-F238E27FC236}">
                <a16:creationId xmlns:a16="http://schemas.microsoft.com/office/drawing/2014/main" id="{1D135F06-F9BA-114F-8904-7AC38C826C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4" t="25943" r="22334" b="25490"/>
          <a:stretch/>
        </p:blipFill>
        <p:spPr bwMode="auto">
          <a:xfrm>
            <a:off x="1459395" y="1829875"/>
            <a:ext cx="1764417" cy="81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355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niversal Color Block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8FF"/>
      </a:accent1>
      <a:accent2>
        <a:srgbClr val="DAE5EF"/>
      </a:accent2>
      <a:accent3>
        <a:srgbClr val="637183"/>
      </a:accent3>
      <a:accent4>
        <a:srgbClr val="434E5E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75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9457595_TF45331398_Win32" id="{5659B9E0-3971-467D-9BA2-B20B39D641FE}" vid="{E6DA4EDB-46C2-4D45-9E99-6BB2FEEE47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85334180-0405-413B-834A-44FA9E05AD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A615295-94F6-4CE2-A1B1-6B7E1DAA5A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D5BAB77-79E1-4739-AA51-10C9079186D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Universal presentation</Template>
  <TotalTime>0</TotalTime>
  <Words>257</Words>
  <Application>Microsoft Office PowerPoint</Application>
  <PresentationFormat>Widescreen</PresentationFormat>
  <Paragraphs>57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Tenorite</vt:lpstr>
      <vt:lpstr>Office Theme</vt:lpstr>
      <vt:lpstr>High-Z Pixel Array Detectors (HiZPAD)</vt:lpstr>
      <vt:lpstr>Welcome</vt:lpstr>
      <vt:lpstr>HiZPAD:   An Introduction</vt:lpstr>
      <vt:lpstr>HiZPAD:   The Next Generation</vt:lpstr>
      <vt:lpstr>Primary goals</vt:lpstr>
      <vt:lpstr>Primary goal</vt:lpstr>
      <vt:lpstr>HiZPAD:   September 2023 – Day 1</vt:lpstr>
      <vt:lpstr>In Person – Workshop Dinner*</vt:lpstr>
      <vt:lpstr>HiZPAD:   September 2023 – Day 2</vt:lpstr>
      <vt:lpstr>The HiZPAD Team</vt:lpstr>
      <vt:lpstr>Let’s know each other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High-Z Pixel Array Detectors (HiZPAD)</dc:title>
  <dc:creator>Veale, Matthew (STFC,RAL,TECH)</dc:creator>
  <cp:lastModifiedBy>RUAT Marie</cp:lastModifiedBy>
  <cp:revision>4</cp:revision>
  <dcterms:created xsi:type="dcterms:W3CDTF">2023-09-19T12:09:29Z</dcterms:created>
  <dcterms:modified xsi:type="dcterms:W3CDTF">2023-09-20T10:58:15Z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