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71" r:id="rId3"/>
    <p:sldId id="272" r:id="rId4"/>
    <p:sldId id="304" r:id="rId5"/>
    <p:sldId id="273" r:id="rId6"/>
    <p:sldId id="275" r:id="rId7"/>
    <p:sldId id="281" r:id="rId8"/>
    <p:sldId id="285" r:id="rId9"/>
    <p:sldId id="277" r:id="rId10"/>
    <p:sldId id="300" r:id="rId11"/>
    <p:sldId id="301" r:id="rId12"/>
    <p:sldId id="276" r:id="rId13"/>
    <p:sldId id="287" r:id="rId14"/>
    <p:sldId id="288" r:id="rId15"/>
    <p:sldId id="289" r:id="rId16"/>
    <p:sldId id="290" r:id="rId17"/>
    <p:sldId id="314" r:id="rId18"/>
    <p:sldId id="293" r:id="rId19"/>
    <p:sldId id="292" r:id="rId20"/>
    <p:sldId id="310" r:id="rId21"/>
    <p:sldId id="31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0F4"/>
    <a:srgbClr val="132577"/>
    <a:srgbClr val="00142D"/>
    <a:srgbClr val="FF0000"/>
    <a:srgbClr val="002A4C"/>
    <a:srgbClr val="E2FDE2"/>
    <a:srgbClr val="323265"/>
    <a:srgbClr val="0000FF"/>
    <a:srgbClr val="656565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90DF4-2220-44CE-814D-A22BB16B331C}" type="datetimeFigureOut">
              <a:rPr lang="en-US" smtClean="0"/>
              <a:t>20/06/2025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C65BA-8718-43FC-8269-0796BDE56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18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5D9F1-A336-4016-9EFB-627236B5D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AD2172-7BEB-48BE-B929-EE50AF5B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78D8E-6016-42AB-A43F-0FD153EAD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91AC-5B9A-4B2A-B8FE-432294FDF7A0}" type="datetimeFigureOut">
              <a:rPr lang="en-US" smtClean="0"/>
              <a:t>20/06/2025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BFF4A-530E-45A8-AD47-58A7A397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65EC2-1587-446C-8A89-85EEE8F54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81C2-3258-45DB-9A6E-5811642E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16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D084A-D502-48BA-A483-EF586BBAB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EEA6C9-0E60-41EA-B47E-077231E14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969A8-9CBD-43BE-979E-FD7FE81A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91AC-5B9A-4B2A-B8FE-432294FDF7A0}" type="datetimeFigureOut">
              <a:rPr lang="en-US" smtClean="0"/>
              <a:t>20/06/2025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5E300-78E1-4EC5-86FB-7C5F12839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DEB80-014B-46BB-8930-BEDD35B36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81C2-3258-45DB-9A6E-5811642E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7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34979E-CD92-4A41-90A0-114996F19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3F0B4D-6792-4544-83B4-476FEEA56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1E553-A39F-4AFD-9FD3-5FB716EE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91AC-5B9A-4B2A-B8FE-432294FDF7A0}" type="datetimeFigureOut">
              <a:rPr lang="en-US" smtClean="0"/>
              <a:t>20/06/2025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DFE20-0A24-4562-B6CD-A3666D06E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79621-C9CE-46A5-804C-7607AE472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81C2-3258-45DB-9A6E-5811642E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27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96000" y="1701000"/>
            <a:ext cx="9600000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93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Page </a:t>
            </a:r>
            <a:fld id="{733122C9-A0B9-462F-8757-0847AD287B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Spectroscopy Day Out | 19/09/2022 | Marius Retegan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9B43EF-F70B-17AC-E60D-E1D202AA5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997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972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Spectroscopy Day Out | 19/09/2022 | Marius Retegan</a:t>
            </a:r>
          </a:p>
        </p:txBody>
      </p:sp>
    </p:spTree>
    <p:extLst>
      <p:ext uri="{BB962C8B-B14F-4D97-AF65-F5344CB8AC3E}">
        <p14:creationId xmlns:p14="http://schemas.microsoft.com/office/powerpoint/2010/main" val="213442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54F1-2604-4CAD-988F-CC8DF720B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43098-E7B6-4CBD-82CF-36257708F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B609B-0D4D-4C8A-A152-89CC207A2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91AC-5B9A-4B2A-B8FE-432294FDF7A0}" type="datetimeFigureOut">
              <a:rPr lang="en-US" smtClean="0"/>
              <a:t>20/06/2025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D6D14-EFF6-4BDC-B99F-B634DC74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D7715-7312-4DAE-82DC-AE237C85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81C2-3258-45DB-9A6E-5811642E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8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D1673-68F1-484E-9039-AB6AA72CC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E7B92-84AD-43AF-AF5D-AC6DDA4A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93680-C681-4290-A87E-D6687B71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91AC-5B9A-4B2A-B8FE-432294FDF7A0}" type="datetimeFigureOut">
              <a:rPr lang="en-US" smtClean="0"/>
              <a:t>20/06/2025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E7323-811A-429F-BE8C-CF9BC6608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82A9B-96B3-4C03-A143-0657BD08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81C2-3258-45DB-9A6E-5811642E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0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800DD-2C8B-4FB3-B9F7-B42B54980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A4FE7-E9B7-4E2A-A81E-2C8FEE9A3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5BEE61-5FC9-4A45-8405-9693DAED3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81C6EE-9C41-418E-81DF-C210D4695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91AC-5B9A-4B2A-B8FE-432294FDF7A0}" type="datetimeFigureOut">
              <a:rPr lang="en-US" smtClean="0"/>
              <a:t>20/06/2025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3D3A3-DB4D-4E9C-B1F1-04EA5C65D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7FECC-DA29-46C3-9648-7142C98D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81C2-3258-45DB-9A6E-5811642E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88856-4504-4E06-8FB5-3C4E3F13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A493E-22AF-4B7C-80B2-571B7DC0C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0320FD-A62B-4C76-80E3-DA8BD4859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DADFA7-21EB-416D-9F06-B0E86DCD9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9D2F76-B3AE-4D09-964C-75B683922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F2591F-DF23-42CF-AEC9-AB99FB680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91AC-5B9A-4B2A-B8FE-432294FDF7A0}" type="datetimeFigureOut">
              <a:rPr lang="en-US" smtClean="0"/>
              <a:t>20/06/2025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78F071-1926-4D71-9928-0A605EECC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6235B8-DF1E-4836-9E0C-2E2708E3C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81C2-3258-45DB-9A6E-5811642E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59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1845E-B86E-418E-B0DE-FD169A37A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BDB5E7-8714-4475-A72F-DA736F96C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91AC-5B9A-4B2A-B8FE-432294FDF7A0}" type="datetimeFigureOut">
              <a:rPr lang="en-US" smtClean="0"/>
              <a:t>20/06/2025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15C4A-1934-4158-A374-2CA061A70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390EB-751C-4F3A-A315-A2A183795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81C2-3258-45DB-9A6E-5811642E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48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25941D-0C20-4595-AED6-DA41BA915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91AC-5B9A-4B2A-B8FE-432294FDF7A0}" type="datetimeFigureOut">
              <a:rPr lang="en-US" smtClean="0"/>
              <a:t>20/06/2025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A98E5-B8F9-430E-8E1B-96D9F8F49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811CC-ACC5-4F53-836A-7AC49215C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81C2-3258-45DB-9A6E-5811642E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8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2815B-F301-4F18-A8CB-42CE5529C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5E902-E1F0-47E0-AD5B-685866FD9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F29C1D-DB66-44B0-8FB5-6312BEEEE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C0592-6358-47C9-A0A8-A56837AB8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91AC-5B9A-4B2A-B8FE-432294FDF7A0}" type="datetimeFigureOut">
              <a:rPr lang="en-US" smtClean="0"/>
              <a:t>20/06/2025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423641-09B5-49F5-9FA2-CD9F9847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C49D4-A3AC-4550-B352-422B0615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81C2-3258-45DB-9A6E-5811642E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87E2-185C-4950-A869-F059280F0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0BC674-AB90-45AD-8797-C82607F3F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5DB25-E6E9-4436-B388-DA5EE3033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9FAA8-5179-478E-8083-B7693465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91AC-5B9A-4B2A-B8FE-432294FDF7A0}" type="datetimeFigureOut">
              <a:rPr lang="en-US" smtClean="0"/>
              <a:t>20/06/2025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6D24D-49CE-4BE9-A972-08BBE1E02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0CCC7-AD8B-4F46-B37E-4756515A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81C2-3258-45DB-9A6E-5811642E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79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AE60A7-7DFC-4A4E-892C-A6B309357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47B10-207F-49CC-8F03-09DDD37AB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54331-2168-4499-A7AC-C50EF83513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F91AC-5B9A-4B2A-B8FE-432294FDF7A0}" type="datetimeFigureOut">
              <a:rPr lang="en-US" smtClean="0"/>
              <a:t>20/06/2025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C6F5D-09F4-4D72-9A87-8263E8CB4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3CABA-6280-425E-A7DE-F626E8B2D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F81C2-3258-45DB-9A6E-5811642E9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6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557408" y="6080400"/>
            <a:ext cx="2634592" cy="7776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966326"/>
            <a:ext cx="10982400" cy="51983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2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Spectroscopy Day Out | 19/09/2022 | Marius Retegan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64002" y="6483438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2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40000" y="151200"/>
            <a:ext cx="662400" cy="596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noProof="0" dirty="0"/>
          </a:p>
        </p:txBody>
      </p:sp>
    </p:spTree>
    <p:extLst>
      <p:ext uri="{BB962C8B-B14F-4D97-AF65-F5344CB8AC3E}">
        <p14:creationId xmlns:p14="http://schemas.microsoft.com/office/powerpoint/2010/main" val="101252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dt="0"/>
  <p:txStyles>
    <p:titleStyle>
      <a:lvl1pPr algn="l" defTabSz="1097280" rtl="0" eaLnBrk="1" latinLnBrk="0" hangingPunct="1">
        <a:spcBef>
          <a:spcPct val="0"/>
        </a:spcBef>
        <a:buNone/>
        <a:defRPr sz="1920" b="1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097280" rtl="0" eaLnBrk="1" latinLnBrk="0" hangingPunct="1">
        <a:spcBef>
          <a:spcPts val="0"/>
        </a:spcBef>
        <a:spcAft>
          <a:spcPts val="1200"/>
        </a:spcAft>
        <a:buFont typeface="Arial" pitchFamily="34" charset="0"/>
        <a:buNone/>
        <a:defRPr sz="2160" b="1" kern="1200">
          <a:solidFill>
            <a:schemeClr val="accent6"/>
          </a:solidFill>
          <a:latin typeface="+mj-lt"/>
          <a:ea typeface="+mn-ea"/>
          <a:cs typeface="+mn-cs"/>
        </a:defRPr>
      </a:lvl1pPr>
      <a:lvl2pPr marL="0" indent="0" algn="l" defTabSz="1097280" rtl="0" eaLnBrk="1" latinLnBrk="0" hangingPunct="1">
        <a:spcBef>
          <a:spcPts val="0"/>
        </a:spcBef>
        <a:spcAft>
          <a:spcPts val="1800"/>
        </a:spcAft>
        <a:buFont typeface="Arial" pitchFamily="34" charset="0"/>
        <a:buNone/>
        <a:defRPr sz="2040" kern="1200">
          <a:solidFill>
            <a:schemeClr val="accent6"/>
          </a:solidFill>
          <a:latin typeface="+mj-lt"/>
          <a:ea typeface="+mn-ea"/>
          <a:cs typeface="+mn-cs"/>
        </a:defRPr>
      </a:lvl2pPr>
      <a:lvl3pPr marL="0" indent="0" algn="l" defTabSz="109728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 pitchFamily="34" charset="0"/>
        <a:buNone/>
        <a:defRPr sz="1800" kern="1200" baseline="0">
          <a:solidFill>
            <a:schemeClr val="tx1"/>
          </a:solidFill>
          <a:latin typeface="+mj-lt"/>
          <a:ea typeface="+mn-ea"/>
          <a:cs typeface="+mn-cs"/>
        </a:defRPr>
      </a:lvl3pPr>
      <a:lvl4pPr marL="428626" indent="-209550" algn="l" defTabSz="1097280" rtl="0" eaLnBrk="1" latinLnBrk="0" hangingPunct="1">
        <a:lnSpc>
          <a:spcPct val="110000"/>
        </a:lnSpc>
        <a:spcBef>
          <a:spcPts val="0"/>
        </a:spcBef>
        <a:spcAft>
          <a:spcPts val="360"/>
        </a:spcAft>
        <a:buClr>
          <a:schemeClr val="accent6"/>
        </a:buClr>
        <a:buSzPct val="80000"/>
        <a:buFont typeface="Wingdings" pitchFamily="2" charset="2"/>
        <a:buChar char="l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394460" indent="-209550" algn="l" defTabSz="1097280" rtl="0" eaLnBrk="1" latinLnBrk="0" hangingPunct="1">
        <a:spcBef>
          <a:spcPts val="0"/>
        </a:spcBef>
        <a:spcAft>
          <a:spcPts val="720"/>
        </a:spcAft>
        <a:buClr>
          <a:schemeClr val="accent6"/>
        </a:buClr>
        <a:buFont typeface="ITCOfficinaSans LT Book" pitchFamily="2" charset="0"/>
        <a:buChar char="&gt;"/>
        <a:defRPr sz="1440" i="1" kern="1200">
          <a:solidFill>
            <a:schemeClr val="tx1"/>
          </a:solidFill>
          <a:latin typeface="+mj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5.07874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image" Target="../media/image27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0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280C18-34FE-4E71-A66A-8BD45B7E2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084285-C5BB-4092-953C-3195E7E3F166}"/>
              </a:ext>
            </a:extLst>
          </p:cNvPr>
          <p:cNvSpPr/>
          <p:nvPr/>
        </p:nvSpPr>
        <p:spPr>
          <a:xfrm>
            <a:off x="6528897" y="5921024"/>
            <a:ext cx="4655627" cy="83099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142D"/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/>
              </a:rPr>
              <a:t>This work is partly funded by the European Union’s Horizon 2020 Research and Innovation </a:t>
            </a:r>
            <a:r>
              <a:rPr lang="en-GB" sz="1200" b="1" dirty="0">
                <a:solidFill>
                  <a:schemeClr val="bg1"/>
                </a:solidFill>
                <a:latin typeface="Arial"/>
              </a:rPr>
              <a:t>Programme</a:t>
            </a:r>
            <a:r>
              <a:rPr lang="en-US" sz="1200" b="1" dirty="0">
                <a:solidFill>
                  <a:schemeClr val="bg1"/>
                </a:solidFill>
                <a:latin typeface="Arial"/>
              </a:rPr>
              <a:t> under the Marie Sklodowska-Curie COFUND scheme with grant agreement No. 101034267.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7E4CCA-82C3-459B-A10A-B05566030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800" y="5921024"/>
            <a:ext cx="838199" cy="8381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431E741-511A-491D-A1CB-92CD1CC3EBA8}"/>
              </a:ext>
            </a:extLst>
          </p:cNvPr>
          <p:cNvSpPr/>
          <p:nvPr/>
        </p:nvSpPr>
        <p:spPr>
          <a:xfrm>
            <a:off x="354541" y="1480162"/>
            <a:ext cx="114829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Machine Learning for the Real-Time Analysis of X-ray Spectroscopic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F637C-22ED-435C-B5A2-0447B2DA5832}"/>
              </a:ext>
            </a:extLst>
          </p:cNvPr>
          <p:cNvSpPr txBox="1"/>
          <p:nvPr/>
        </p:nvSpPr>
        <p:spPr>
          <a:xfrm>
            <a:off x="2616141" y="3098797"/>
            <a:ext cx="6959716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Federico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Zecchi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Marius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Retegan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Pieter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Glatzel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H2020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F25D1A-5374-43D5-93F4-370E5A6A7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5610225"/>
            <a:ext cx="178117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13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8F3E08-224E-478B-9949-82C7E0F7CB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C99569-E551-4C9B-9DD8-4CE69A26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SHAPLEY VALUES FOR MODEL INTERPRETATION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C158F3-5BCD-44D6-9DA8-5A16DD5949E7}"/>
              </a:ext>
            </a:extLst>
          </p:cNvPr>
          <p:cNvSpPr/>
          <p:nvPr/>
        </p:nvSpPr>
        <p:spPr>
          <a:xfrm>
            <a:off x="7781730" y="885066"/>
            <a:ext cx="3810365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Complex ML models improve prediction accuracy but reduce interpretability. 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SHAP values clarify feature importance by showing their impact on model predictions.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A3AE87-DBE2-4671-8039-DD4CFE358285}"/>
              </a:ext>
            </a:extLst>
          </p:cNvPr>
          <p:cNvSpPr/>
          <p:nvPr/>
        </p:nvSpPr>
        <p:spPr>
          <a:xfrm>
            <a:off x="7781730" y="3769976"/>
            <a:ext cx="3810365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Waterfall plots illustrate how the prediction for a specific instance deviates from the average prediction across the entire dataset.</a:t>
            </a:r>
          </a:p>
          <a:p>
            <a:pPr algn="just">
              <a:lnSpc>
                <a:spcPct val="150000"/>
              </a:lnSpc>
            </a:pPr>
            <a:r>
              <a:rPr lang="en-US" i="1" dirty="0"/>
              <a:t>f(x): probability of classifying O:6 coordination.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DC1FC8-517B-4883-B5C5-BCB86FD5A745}"/>
              </a:ext>
            </a:extLst>
          </p:cNvPr>
          <p:cNvGrpSpPr/>
          <p:nvPr/>
        </p:nvGrpSpPr>
        <p:grpSpPr>
          <a:xfrm>
            <a:off x="347133" y="864974"/>
            <a:ext cx="6995174" cy="2734061"/>
            <a:chOff x="-67736" y="844883"/>
            <a:chExt cx="6995174" cy="27340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E32C0B7-8303-4660-81DA-B0A3EB459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736" y="844883"/>
              <a:ext cx="6995174" cy="2734061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017C4CA-18F5-43BA-8DE0-88048A180A34}"/>
                </a:ext>
              </a:extLst>
            </p:cNvPr>
            <p:cNvGrpSpPr/>
            <p:nvPr/>
          </p:nvGrpSpPr>
          <p:grpSpPr>
            <a:xfrm>
              <a:off x="1416953" y="3254808"/>
              <a:ext cx="5107437" cy="306063"/>
              <a:chOff x="1416953" y="3254808"/>
              <a:chExt cx="5107437" cy="3060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349BD4-9855-4BD4-B73C-9584101BCAD8}"/>
                  </a:ext>
                </a:extLst>
              </p:cNvPr>
              <p:cNvGrpSpPr/>
              <p:nvPr/>
            </p:nvGrpSpPr>
            <p:grpSpPr>
              <a:xfrm>
                <a:off x="5581650" y="3268483"/>
                <a:ext cx="942740" cy="292388"/>
                <a:chOff x="4476750" y="3609837"/>
                <a:chExt cx="942740" cy="292388"/>
              </a:xfrm>
            </p:grpSpPr>
            <p:sp>
              <p:nvSpPr>
                <p:cNvPr id="11" name="Arrow: Right 10">
                  <a:extLst>
                    <a:ext uri="{FF2B5EF4-FFF2-40B4-BE49-F238E27FC236}">
                      <a16:creationId xmlns:a16="http://schemas.microsoft.com/office/drawing/2014/main" id="{1FDC3EA4-6972-492B-93DD-DD64C0D5D734}"/>
                    </a:ext>
                  </a:extLst>
                </p:cNvPr>
                <p:cNvSpPr/>
                <p:nvPr/>
              </p:nvSpPr>
              <p:spPr>
                <a:xfrm>
                  <a:off x="4476750" y="3690610"/>
                  <a:ext cx="428625" cy="137076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FE1A2DB-E717-4EA7-ADB4-47B300BD8266}"/>
                    </a:ext>
                  </a:extLst>
                </p:cNvPr>
                <p:cNvSpPr txBox="1"/>
                <p:nvPr/>
              </p:nvSpPr>
              <p:spPr>
                <a:xfrm>
                  <a:off x="4826495" y="3609837"/>
                  <a:ext cx="592995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300" b="1" noProof="0" dirty="0"/>
                    <a:t>O:6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07D18DC-6EC5-46F3-A707-A49C496672EF}"/>
                  </a:ext>
                </a:extLst>
              </p:cNvPr>
              <p:cNvGrpSpPr/>
              <p:nvPr/>
            </p:nvGrpSpPr>
            <p:grpSpPr>
              <a:xfrm>
                <a:off x="1416953" y="3254808"/>
                <a:ext cx="928609" cy="292388"/>
                <a:chOff x="298619" y="3507737"/>
                <a:chExt cx="928609" cy="292388"/>
              </a:xfrm>
            </p:grpSpPr>
            <p:sp>
              <p:nvSpPr>
                <p:cNvPr id="14" name="Arrow: Left 13">
                  <a:extLst>
                    <a:ext uri="{FF2B5EF4-FFF2-40B4-BE49-F238E27FC236}">
                      <a16:creationId xmlns:a16="http://schemas.microsoft.com/office/drawing/2014/main" id="{AF83D36C-56AA-4C4E-B0A2-FA217E1372E6}"/>
                    </a:ext>
                  </a:extLst>
                </p:cNvPr>
                <p:cNvSpPr/>
                <p:nvPr/>
              </p:nvSpPr>
              <p:spPr>
                <a:xfrm>
                  <a:off x="798603" y="3590875"/>
                  <a:ext cx="428625" cy="137076"/>
                </a:xfrm>
                <a:prstGeom prst="leftArrow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2B3FD53-B81B-4A59-AA98-F287E8B73746}"/>
                    </a:ext>
                  </a:extLst>
                </p:cNvPr>
                <p:cNvSpPr txBox="1"/>
                <p:nvPr/>
              </p:nvSpPr>
              <p:spPr>
                <a:xfrm>
                  <a:off x="298619" y="3507737"/>
                  <a:ext cx="592995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300" b="1" noProof="0" dirty="0"/>
                    <a:t>T:4</a:t>
                  </a:r>
                </a:p>
              </p:txBody>
            </p:sp>
          </p:grpSp>
        </p:grp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C64BE5-589D-430F-ACEF-B44621B73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103806"/>
              </p:ext>
            </p:extLst>
          </p:nvPr>
        </p:nvGraphicFramePr>
        <p:xfrm>
          <a:off x="10110223" y="3074936"/>
          <a:ext cx="1375599" cy="274320"/>
        </p:xfrm>
        <a:graphic>
          <a:graphicData uri="http://schemas.openxmlformats.org/drawingml/2006/table">
            <a:tbl>
              <a:tblPr/>
              <a:tblGrid>
                <a:gridCol w="1375599">
                  <a:extLst>
                    <a:ext uri="{9D8B030D-6E8A-4147-A177-3AD203B41FA5}">
                      <a16:colId xmlns:a16="http://schemas.microsoft.com/office/drawing/2014/main" val="796012347"/>
                    </a:ext>
                  </a:extLst>
                </a:gridCol>
              </a:tblGrid>
              <a:tr h="237314">
                <a:tc>
                  <a:txBody>
                    <a:bodyPr/>
                    <a:lstStyle/>
                    <a:p>
                      <a:pPr fontAlgn="t"/>
                      <a:r>
                        <a:rPr lang="en-US" sz="1200" b="0" i="1" u="sng" dirty="0">
                          <a:effectLst/>
                          <a:hlinkClick r:id="rId3"/>
                        </a:rPr>
                        <a:t>arXiv:1705.07874</a:t>
                      </a:r>
                      <a:endParaRPr lang="en-US" sz="1200" i="1" u="sng" dirty="0">
                        <a:effectLst/>
                      </a:endParaRPr>
                    </a:p>
                  </a:txBody>
                  <a:tcPr marR="412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902136"/>
                  </a:ext>
                </a:extLst>
              </a:tr>
            </a:tbl>
          </a:graphicData>
        </a:graphic>
      </p:graphicFrame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FE253213-1C57-4FCA-A1B0-B29539D997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40001" y="6483349"/>
            <a:ext cx="8160000" cy="212489"/>
          </a:xfrm>
        </p:spPr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0F223C1-A8D0-46B8-903E-5ED6EF96B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3" y="3661735"/>
            <a:ext cx="7020000" cy="28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04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6F0878-4FFF-9AC7-0214-FE5EA7A1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DATASET: BEYOND BINARY CLASSIFICATION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7EB2F85-9328-D151-E6E4-2944C8CD81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</a:rPr>
              <a:pPr defTabSz="1097280"/>
              <a:t>11</a:t>
            </a:fld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754D54-0798-4D82-91CF-FF6B087F234D}"/>
              </a:ext>
            </a:extLst>
          </p:cNvPr>
          <p:cNvGrpSpPr/>
          <p:nvPr/>
        </p:nvGrpSpPr>
        <p:grpSpPr>
          <a:xfrm>
            <a:off x="1138811" y="951463"/>
            <a:ext cx="2192595" cy="2625088"/>
            <a:chOff x="5034000" y="3924573"/>
            <a:chExt cx="2192595" cy="26250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B04A3F-A8F3-4369-890C-CA6E843AF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4223" y="3924573"/>
              <a:ext cx="1874380" cy="21600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67CCC9B-87A8-4684-8D33-9E077935C77D}"/>
                </a:ext>
              </a:extLst>
            </p:cNvPr>
            <p:cNvSpPr txBox="1"/>
            <p:nvPr/>
          </p:nvSpPr>
          <p:spPr>
            <a:xfrm>
              <a:off x="5034000" y="6180329"/>
              <a:ext cx="2192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1856 spectra </a:t>
              </a:r>
              <a:r>
                <a:rPr lang="en-US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(59%)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4906D5C-9062-4EF0-9E7F-7328B17130BF}"/>
              </a:ext>
            </a:extLst>
          </p:cNvPr>
          <p:cNvGrpSpPr/>
          <p:nvPr/>
        </p:nvGrpSpPr>
        <p:grpSpPr>
          <a:xfrm>
            <a:off x="4964456" y="4013990"/>
            <a:ext cx="2196000" cy="2392796"/>
            <a:chOff x="1135406" y="4156865"/>
            <a:chExt cx="2196000" cy="239279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B356402-80E4-40DB-B20B-96EC79D7D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5406" y="4156865"/>
              <a:ext cx="2196000" cy="192770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2EF6090-A5A7-4626-95A3-9A9E20C47F3D}"/>
                </a:ext>
              </a:extLst>
            </p:cNvPr>
            <p:cNvSpPr txBox="1"/>
            <p:nvPr/>
          </p:nvSpPr>
          <p:spPr>
            <a:xfrm>
              <a:off x="1269812" y="6180329"/>
              <a:ext cx="1927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104 spectra </a:t>
              </a:r>
              <a:r>
                <a:rPr lang="en-US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(3%)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40A6422-2281-4402-A3CF-B3EC69CE7CA2}"/>
              </a:ext>
            </a:extLst>
          </p:cNvPr>
          <p:cNvGrpSpPr/>
          <p:nvPr/>
        </p:nvGrpSpPr>
        <p:grpSpPr>
          <a:xfrm>
            <a:off x="1208192" y="3772173"/>
            <a:ext cx="1976826" cy="2625088"/>
            <a:chOff x="9085367" y="3924573"/>
            <a:chExt cx="1976826" cy="262508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D6D967A-24C3-4F79-8CA9-E977E5347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72179" y="3924573"/>
              <a:ext cx="1739729" cy="21600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1786CE-1B56-4DC0-929E-2DA262AF6912}"/>
                </a:ext>
              </a:extLst>
            </p:cNvPr>
            <p:cNvSpPr txBox="1"/>
            <p:nvPr/>
          </p:nvSpPr>
          <p:spPr>
            <a:xfrm>
              <a:off x="9085367" y="6180329"/>
              <a:ext cx="1976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106 spectra </a:t>
              </a:r>
              <a:r>
                <a:rPr lang="en-US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(3%)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60E0D2-0875-49EF-AD0A-38B48A9A45F0}"/>
              </a:ext>
            </a:extLst>
          </p:cNvPr>
          <p:cNvGrpSpPr/>
          <p:nvPr/>
        </p:nvGrpSpPr>
        <p:grpSpPr>
          <a:xfrm>
            <a:off x="8975738" y="4368550"/>
            <a:ext cx="2205000" cy="2106743"/>
            <a:chOff x="5034000" y="1641258"/>
            <a:chExt cx="2124000" cy="210674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601E185-E349-40C2-9C23-676291646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4000" y="1641258"/>
              <a:ext cx="2124000" cy="164165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E84EA5-BD7D-48B5-A83D-B2CE2430AEF5}"/>
                </a:ext>
              </a:extLst>
            </p:cNvPr>
            <p:cNvSpPr txBox="1"/>
            <p:nvPr/>
          </p:nvSpPr>
          <p:spPr>
            <a:xfrm>
              <a:off x="5194824" y="3378669"/>
              <a:ext cx="1802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98 spectra </a:t>
              </a:r>
              <a:r>
                <a:rPr lang="en-US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(3%)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804D8DE-6A72-4DCD-BEFE-C293A61E2BD0}"/>
              </a:ext>
            </a:extLst>
          </p:cNvPr>
          <p:cNvGrpSpPr/>
          <p:nvPr/>
        </p:nvGrpSpPr>
        <p:grpSpPr>
          <a:xfrm>
            <a:off x="9089229" y="951463"/>
            <a:ext cx="1976826" cy="2625088"/>
            <a:chOff x="9089229" y="1122913"/>
            <a:chExt cx="1976826" cy="262508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620FAC2-A39D-48C6-B3C9-C82975410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43746" y="1122913"/>
              <a:ext cx="1404318" cy="2160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BFA0C37-CC21-46BF-8E97-8CBBAE54176A}"/>
                </a:ext>
              </a:extLst>
            </p:cNvPr>
            <p:cNvSpPr txBox="1"/>
            <p:nvPr/>
          </p:nvSpPr>
          <p:spPr>
            <a:xfrm>
              <a:off x="9089229" y="3378669"/>
              <a:ext cx="1976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153 spectra </a:t>
              </a:r>
              <a:r>
                <a:rPr lang="en-US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(5%)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55188A0-E45C-4E64-8822-BC8B85C01C1F}"/>
              </a:ext>
            </a:extLst>
          </p:cNvPr>
          <p:cNvGrpSpPr/>
          <p:nvPr/>
        </p:nvGrpSpPr>
        <p:grpSpPr>
          <a:xfrm>
            <a:off x="5047005" y="878676"/>
            <a:ext cx="2097988" cy="2697875"/>
            <a:chOff x="1184412" y="1050126"/>
            <a:chExt cx="2097988" cy="26978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653C5D-DAC7-47A7-AF21-02F91A77F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33406" y="1050126"/>
              <a:ext cx="1800000" cy="223278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465F7C2-7320-46AC-AED9-3697F66DBC54}"/>
                </a:ext>
              </a:extLst>
            </p:cNvPr>
            <p:cNvSpPr txBox="1"/>
            <p:nvPr/>
          </p:nvSpPr>
          <p:spPr>
            <a:xfrm>
              <a:off x="1184412" y="3378669"/>
              <a:ext cx="2097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833 spectra </a:t>
              </a:r>
              <a:r>
                <a:rPr lang="en-US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(26%)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D274257-AFB5-4A6C-ACA7-CC166CBACF4B}"/>
              </a:ext>
            </a:extLst>
          </p:cNvPr>
          <p:cNvSpPr/>
          <p:nvPr/>
        </p:nvSpPr>
        <p:spPr>
          <a:xfrm>
            <a:off x="815414" y="833448"/>
            <a:ext cx="2880000" cy="2880000"/>
          </a:xfrm>
          <a:prstGeom prst="rect">
            <a:avLst/>
          </a:prstGeom>
          <a:solidFill>
            <a:schemeClr val="accent4">
              <a:lumMod val="20000"/>
              <a:lumOff val="80000"/>
              <a:alpha val="5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4166A74-52B8-41A4-A8AE-3E7E1FE1EA78}"/>
              </a:ext>
            </a:extLst>
          </p:cNvPr>
          <p:cNvSpPr/>
          <p:nvPr/>
        </p:nvSpPr>
        <p:spPr>
          <a:xfrm>
            <a:off x="4622456" y="823923"/>
            <a:ext cx="2880000" cy="2880000"/>
          </a:xfrm>
          <a:prstGeom prst="rect">
            <a:avLst/>
          </a:prstGeom>
          <a:solidFill>
            <a:schemeClr val="accent4">
              <a:lumMod val="20000"/>
              <a:lumOff val="80000"/>
              <a:alpha val="5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ooter Placeholder 2">
            <a:extLst>
              <a:ext uri="{FF2B5EF4-FFF2-40B4-BE49-F238E27FC236}">
                <a16:creationId xmlns:a16="http://schemas.microsoft.com/office/drawing/2014/main" id="{A6A9B9A9-75B6-4545-B320-6BFA258EBA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40001" y="6483349"/>
            <a:ext cx="8160000" cy="212489"/>
          </a:xfrm>
        </p:spPr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</p:spTree>
    <p:extLst>
      <p:ext uri="{BB962C8B-B14F-4D97-AF65-F5344CB8AC3E}">
        <p14:creationId xmlns:p14="http://schemas.microsoft.com/office/powerpoint/2010/main" val="413249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6F0878-4FFF-9AC7-0214-FE5EA7A1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MINORITY OVERSAMPLING TECHNIQUE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7EB2F85-9328-D151-E6E4-2944C8CD81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</a:rPr>
              <a:pPr defTabSz="1097280"/>
              <a:t>12</a:t>
            </a:fld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8DEE1C-FCE7-4819-8CEA-973AF625CAD9}"/>
              </a:ext>
            </a:extLst>
          </p:cNvPr>
          <p:cNvSpPr txBox="1"/>
          <p:nvPr/>
        </p:nvSpPr>
        <p:spPr>
          <a:xfrm>
            <a:off x="4445383" y="6335677"/>
            <a:ext cx="33012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Chawla et al., </a:t>
            </a:r>
            <a:r>
              <a:rPr lang="en-US" sz="105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050" i="1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</a:t>
            </a:r>
            <a:r>
              <a:rPr lang="en-US" sz="105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50" i="1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</a:t>
            </a:r>
            <a:r>
              <a:rPr lang="en-US" sz="105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Res. </a:t>
            </a:r>
            <a:r>
              <a:rPr lang="en-US" sz="1050" b="1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05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321–357, 2002.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2E31CA2-8252-49BD-9C3A-77612591878A}"/>
              </a:ext>
            </a:extLst>
          </p:cNvPr>
          <p:cNvSpPr txBox="1"/>
          <p:nvPr/>
        </p:nvSpPr>
        <p:spPr>
          <a:xfrm>
            <a:off x="514539" y="1135890"/>
            <a:ext cx="429862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Oversampling techniques are one way to solve class imbalances issues.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C8C9C-415F-4AA3-92A1-192A61416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7" y="1135890"/>
            <a:ext cx="5034928" cy="5004000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75F919C-46C3-4DDD-84D9-28DCCB9EC85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40001" y="6483349"/>
            <a:ext cx="8160000" cy="212489"/>
          </a:xfrm>
        </p:spPr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</p:spTree>
    <p:extLst>
      <p:ext uri="{BB962C8B-B14F-4D97-AF65-F5344CB8AC3E}">
        <p14:creationId xmlns:p14="http://schemas.microsoft.com/office/powerpoint/2010/main" val="3925590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57632F-B0C3-4E76-9A14-B0B4FE464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44" y="1135890"/>
            <a:ext cx="5034921" cy="5004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D6F0878-4FFF-9AC7-0214-FE5EA7A1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MINORITY OVERSAMPLING TECHNIQUE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7EB2F85-9328-D151-E6E4-2944C8CD81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</a:rPr>
              <a:pPr defTabSz="1097280"/>
              <a:t>13</a:t>
            </a:fld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2E31CA2-8252-49BD-9C3A-77612591878A}"/>
              </a:ext>
            </a:extLst>
          </p:cNvPr>
          <p:cNvSpPr txBox="1"/>
          <p:nvPr/>
        </p:nvSpPr>
        <p:spPr>
          <a:xfrm>
            <a:off x="514539" y="1135890"/>
            <a:ext cx="429862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Oversampling techniques are one way to solve class imbalances issues.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40868-D7E9-4243-8F97-8EA2833D6C1E}"/>
              </a:ext>
            </a:extLst>
          </p:cNvPr>
          <p:cNvSpPr txBox="1"/>
          <p:nvPr/>
        </p:nvSpPr>
        <p:spPr>
          <a:xfrm>
            <a:off x="514181" y="2447062"/>
            <a:ext cx="481204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SMOTE algorithm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buAutoNum type="arabicParenR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Randomly select a minority class sample.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C9EB5A-0BFE-4EF9-A44E-9EA55AF1489D}"/>
              </a:ext>
            </a:extLst>
          </p:cNvPr>
          <p:cNvSpPr txBox="1"/>
          <p:nvPr/>
        </p:nvSpPr>
        <p:spPr>
          <a:xfrm>
            <a:off x="4445383" y="6335677"/>
            <a:ext cx="33012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Chawla et al., </a:t>
            </a:r>
            <a:r>
              <a:rPr lang="en-US" sz="105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050" i="1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</a:t>
            </a:r>
            <a:r>
              <a:rPr lang="en-US" sz="105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50" i="1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</a:t>
            </a:r>
            <a:r>
              <a:rPr lang="en-US" sz="105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Res. </a:t>
            </a:r>
            <a:r>
              <a:rPr lang="en-US" sz="1050" b="1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05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321–357, 2002.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52FE0D2-A777-44B3-81CE-5CA91D86B4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40001" y="6483349"/>
            <a:ext cx="8160000" cy="212489"/>
          </a:xfrm>
        </p:spPr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</p:spTree>
    <p:extLst>
      <p:ext uri="{BB962C8B-B14F-4D97-AF65-F5344CB8AC3E}">
        <p14:creationId xmlns:p14="http://schemas.microsoft.com/office/powerpoint/2010/main" val="4259779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F08D59-3C72-4238-A67C-75F15039E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44" y="1135890"/>
            <a:ext cx="5034921" cy="5004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D6F0878-4FFF-9AC7-0214-FE5EA7A1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MINORITY OVERSAMPLING TECHNIQUE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7EB2F85-9328-D151-E6E4-2944C8CD81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</a:rPr>
              <a:pPr defTabSz="1097280"/>
              <a:t>14</a:t>
            </a:fld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2E31CA2-8252-49BD-9C3A-77612591878A}"/>
              </a:ext>
            </a:extLst>
          </p:cNvPr>
          <p:cNvSpPr txBox="1"/>
          <p:nvPr/>
        </p:nvSpPr>
        <p:spPr>
          <a:xfrm>
            <a:off x="514539" y="1135890"/>
            <a:ext cx="429862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Oversampling techniques are one way to solve class imbalances issues.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1DEDB-BEA1-4D1B-A1D5-5F5BD28C5E72}"/>
              </a:ext>
            </a:extLst>
          </p:cNvPr>
          <p:cNvSpPr txBox="1"/>
          <p:nvPr/>
        </p:nvSpPr>
        <p:spPr>
          <a:xfrm>
            <a:off x="514181" y="2447062"/>
            <a:ext cx="4812043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SMOTE algorithm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buAutoNum type="arabicParenR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Randomly select a minority class sample.</a:t>
            </a:r>
          </a:p>
          <a:p>
            <a:pPr marL="342900" indent="-342900" algn="just">
              <a:lnSpc>
                <a:spcPct val="150000"/>
              </a:lnSpc>
              <a:buAutoNum type="arabicParenR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Choose one sample among the k nearest neighbors, then compute the difference between the feature values.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CAFDA9-C96D-4382-A7F0-F70C0F4199EE}"/>
              </a:ext>
            </a:extLst>
          </p:cNvPr>
          <p:cNvSpPr txBox="1"/>
          <p:nvPr/>
        </p:nvSpPr>
        <p:spPr>
          <a:xfrm>
            <a:off x="4445383" y="6335677"/>
            <a:ext cx="33012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Chawla et al., </a:t>
            </a:r>
            <a:r>
              <a:rPr lang="en-US" sz="105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050" i="1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</a:t>
            </a:r>
            <a:r>
              <a:rPr lang="en-US" sz="105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50" i="1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</a:t>
            </a:r>
            <a:r>
              <a:rPr lang="en-US" sz="105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Res. </a:t>
            </a:r>
            <a:r>
              <a:rPr lang="en-US" sz="1050" b="1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05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321–357, 2002.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44220E24-6894-4F93-838D-9CAFE682C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40001" y="6483349"/>
            <a:ext cx="8160000" cy="212489"/>
          </a:xfrm>
        </p:spPr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</p:spTree>
    <p:extLst>
      <p:ext uri="{BB962C8B-B14F-4D97-AF65-F5344CB8AC3E}">
        <p14:creationId xmlns:p14="http://schemas.microsoft.com/office/powerpoint/2010/main" val="3908130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EBE3A6-33E9-4F63-AF63-810771569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40" y="1135890"/>
            <a:ext cx="5034921" cy="5004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D6F0878-4FFF-9AC7-0214-FE5EA7A1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MINORITY OVERSAMPLING TECHNIQUE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7EB2F85-9328-D151-E6E4-2944C8CD81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</a:rPr>
              <a:pPr defTabSz="1097280"/>
              <a:t>15</a:t>
            </a:fld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2E31CA2-8252-49BD-9C3A-77612591878A}"/>
              </a:ext>
            </a:extLst>
          </p:cNvPr>
          <p:cNvSpPr txBox="1"/>
          <p:nvPr/>
        </p:nvSpPr>
        <p:spPr>
          <a:xfrm>
            <a:off x="514539" y="1135890"/>
            <a:ext cx="429862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Oversampling techniques are one way to solve class imbalances issues.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7F01F0-D02D-429E-BF9D-38A102FA3D86}"/>
              </a:ext>
            </a:extLst>
          </p:cNvPr>
          <p:cNvSpPr txBox="1"/>
          <p:nvPr/>
        </p:nvSpPr>
        <p:spPr>
          <a:xfrm>
            <a:off x="514181" y="2447062"/>
            <a:ext cx="4812043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SMOTE algorithm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buAutoNum type="arabicParenR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Randomly select a minority class sample.</a:t>
            </a:r>
          </a:p>
          <a:p>
            <a:pPr marL="342900" indent="-342900" algn="just">
              <a:lnSpc>
                <a:spcPct val="150000"/>
              </a:lnSpc>
              <a:buAutoNum type="arabicParenR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Choose one sample among the k nearest neighbors, then compute the difference between the feature values.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arenR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Multiply the difference by a random number between [0,1], then add it to the chosen sample’s features.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279556-C3E8-43A5-B947-EAE75981DB94}"/>
              </a:ext>
            </a:extLst>
          </p:cNvPr>
          <p:cNvSpPr txBox="1"/>
          <p:nvPr/>
        </p:nvSpPr>
        <p:spPr>
          <a:xfrm>
            <a:off x="4445383" y="6335677"/>
            <a:ext cx="33012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Chawla et al., </a:t>
            </a:r>
            <a:r>
              <a:rPr lang="en-US" sz="105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050" i="1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</a:t>
            </a:r>
            <a:r>
              <a:rPr lang="en-US" sz="105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50" i="1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</a:t>
            </a:r>
            <a:r>
              <a:rPr lang="en-US" sz="105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Res. </a:t>
            </a:r>
            <a:r>
              <a:rPr lang="en-US" sz="1050" b="1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05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321–357, 2002.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7986119-8D1C-497A-AAE0-CAFC5790C2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40001" y="6483349"/>
            <a:ext cx="8160000" cy="212489"/>
          </a:xfrm>
        </p:spPr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</p:spTree>
    <p:extLst>
      <p:ext uri="{BB962C8B-B14F-4D97-AF65-F5344CB8AC3E}">
        <p14:creationId xmlns:p14="http://schemas.microsoft.com/office/powerpoint/2010/main" val="2514175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6F0878-4FFF-9AC7-0214-FE5EA7A1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MINORITY OVERSAMPLING TECHNIQUE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7EB2F85-9328-D151-E6E4-2944C8CD81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</a:rPr>
              <a:pPr defTabSz="1097280"/>
              <a:t>16</a:t>
            </a:fld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4BE6F8-1C10-4F0B-B203-EE79DD9BEF9B}"/>
              </a:ext>
            </a:extLst>
          </p:cNvPr>
          <p:cNvGrpSpPr/>
          <p:nvPr/>
        </p:nvGrpSpPr>
        <p:grpSpPr>
          <a:xfrm>
            <a:off x="0" y="666750"/>
            <a:ext cx="12191999" cy="5486399"/>
            <a:chOff x="0" y="685800"/>
            <a:chExt cx="12191999" cy="54863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629DAF-31A6-4030-BE5E-00765C470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85800"/>
              <a:ext cx="12191999" cy="5486399"/>
            </a:xfrm>
            <a:prstGeom prst="rect">
              <a:avLst/>
            </a:prstGeom>
          </p:spPr>
        </p:pic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A4E01D10-2E42-473B-A5D1-ED5436C41158}"/>
                </a:ext>
              </a:extLst>
            </p:cNvPr>
            <p:cNvSpPr/>
            <p:nvPr/>
          </p:nvSpPr>
          <p:spPr>
            <a:xfrm>
              <a:off x="5455577" y="3318553"/>
              <a:ext cx="1777429" cy="49316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A82175-C445-4A36-9A39-6E732BFF1E1C}"/>
                </a:ext>
              </a:extLst>
            </p:cNvPr>
            <p:cNvGrpSpPr/>
            <p:nvPr/>
          </p:nvGrpSpPr>
          <p:grpSpPr>
            <a:xfrm>
              <a:off x="5563454" y="2391440"/>
              <a:ext cx="1561673" cy="742447"/>
              <a:chOff x="5825445" y="2573477"/>
              <a:chExt cx="1561673" cy="74244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3A889C-DD5E-4D2E-A4C2-0D71ECFA0DC0}"/>
                  </a:ext>
                </a:extLst>
              </p:cNvPr>
              <p:cNvSpPr txBox="1"/>
              <p:nvPr/>
            </p:nvSpPr>
            <p:spPr>
              <a:xfrm>
                <a:off x="5825445" y="2573477"/>
                <a:ext cx="1561673" cy="74244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just">
                  <a:lnSpc>
                    <a:spcPct val="200000"/>
                  </a:lnSpc>
                  <a:defRPr>
                    <a:solidFill>
                      <a:schemeClr val="accent1"/>
                    </a:solidFill>
                  </a:defRPr>
                </a:lvl1pPr>
              </a:lstStyle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3257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C83400-B42F-40CF-98BA-A3A1E43515BD}"/>
                  </a:ext>
                </a:extLst>
              </p:cNvPr>
              <p:cNvSpPr txBox="1"/>
              <p:nvPr/>
            </p:nvSpPr>
            <p:spPr>
              <a:xfrm flipH="1">
                <a:off x="5948734" y="2706173"/>
                <a:ext cx="131509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2577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SMOTE</a:t>
                </a:r>
              </a:p>
            </p:txBody>
          </p:sp>
        </p:grp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41F1872-8CE5-45BC-8CA9-5F96230A38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40001" y="6483349"/>
            <a:ext cx="8160000" cy="212489"/>
          </a:xfrm>
        </p:spPr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</p:spTree>
    <p:extLst>
      <p:ext uri="{BB962C8B-B14F-4D97-AF65-F5344CB8AC3E}">
        <p14:creationId xmlns:p14="http://schemas.microsoft.com/office/powerpoint/2010/main" val="505213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7392BB-4CA5-4E6C-8C56-07754EDA5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1778706"/>
            <a:ext cx="5568000" cy="4176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D6F0878-4FFF-9AC7-0214-FE5EA7A1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MULTICLASSIFICATION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7EB2F85-9328-D151-E6E4-2944C8CD81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</a:rPr>
              <a:pPr defTabSz="1097280"/>
              <a:t>17</a:t>
            </a:fld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111606-96EF-4403-A80C-5CF34F8A8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78706"/>
            <a:ext cx="5568000" cy="417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974AD0-4A61-4C65-A649-8728429739C1}"/>
              </a:ext>
            </a:extLst>
          </p:cNvPr>
          <p:cNvSpPr txBox="1"/>
          <p:nvPr/>
        </p:nvSpPr>
        <p:spPr>
          <a:xfrm>
            <a:off x="2781300" y="605761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Only the training set is oversampled, the test set is fixed in size.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A56A07-E40E-4B20-B38C-A6E79D09A005}"/>
              </a:ext>
            </a:extLst>
          </p:cNvPr>
          <p:cNvGrpSpPr/>
          <p:nvPr/>
        </p:nvGrpSpPr>
        <p:grpSpPr>
          <a:xfrm>
            <a:off x="2063281" y="2857007"/>
            <a:ext cx="8109807" cy="2545657"/>
            <a:chOff x="1995810" y="2450858"/>
            <a:chExt cx="8109807" cy="254565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F2D549C-794E-482A-BF67-03A3FAA402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95810" y="2450858"/>
              <a:ext cx="396000" cy="396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68FB9D6-2F38-4F90-9BB1-0C10EF03EA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37684" y="2999491"/>
              <a:ext cx="396000" cy="396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2D7333D-1B0B-4359-A75C-D95962B681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10510" y="4078923"/>
              <a:ext cx="396000" cy="396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CB8D3C0-19BD-42C7-87F6-E5C6B2DE97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7177" y="4595222"/>
              <a:ext cx="396000" cy="396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19FE089-9CE0-4D00-86FF-CF65351CA8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9964" y="2459930"/>
              <a:ext cx="396000" cy="396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D915916-CE87-46C3-A0F0-745D634837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2507" y="3011931"/>
              <a:ext cx="396000" cy="396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895DAB2-D267-43B9-ABC1-12C772D335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9710" y="4074698"/>
              <a:ext cx="396000" cy="396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DBA26B8-C346-478E-A00C-95B45A6F9E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09617" y="4600515"/>
              <a:ext cx="396000" cy="396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CF52DA6-D8DD-477B-A4A9-F513529FF21A}"/>
              </a:ext>
            </a:extLst>
          </p:cNvPr>
          <p:cNvSpPr txBox="1"/>
          <p:nvPr/>
        </p:nvSpPr>
        <p:spPr>
          <a:xfrm>
            <a:off x="1278516" y="1907777"/>
            <a:ext cx="3621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No oversampling - Accuracy </a:t>
            </a:r>
            <a:r>
              <a:rPr lang="en-US" sz="1400" dirty="0"/>
              <a:t>= 70%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7B4E04-4309-4DCE-9A57-57BBF899A6E2}"/>
              </a:ext>
            </a:extLst>
          </p:cNvPr>
          <p:cNvSpPr txBox="1"/>
          <p:nvPr/>
        </p:nvSpPr>
        <p:spPr>
          <a:xfrm>
            <a:off x="7577610" y="1907777"/>
            <a:ext cx="2326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SMOTE - Accuracy </a:t>
            </a:r>
            <a:r>
              <a:rPr lang="en-US" sz="1400" dirty="0"/>
              <a:t>= 79%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FA2715-950E-4221-B624-AFCED5A7A8DE}"/>
              </a:ext>
            </a:extLst>
          </p:cNvPr>
          <p:cNvSpPr txBox="1"/>
          <p:nvPr/>
        </p:nvSpPr>
        <p:spPr>
          <a:xfrm>
            <a:off x="815414" y="911260"/>
            <a:ext cx="6754288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Class imbalances can be solved using oversampling techniques,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like Synthetic Minority Over-sampling Technique (SMOTE).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AA951D-4FEC-4F31-812B-7D1EC150120E}"/>
              </a:ext>
            </a:extLst>
          </p:cNvPr>
          <p:cNvSpPr txBox="1"/>
          <p:nvPr/>
        </p:nvSpPr>
        <p:spPr>
          <a:xfrm>
            <a:off x="7688484" y="1208381"/>
            <a:ext cx="381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Chawla et al., </a:t>
            </a:r>
            <a:r>
              <a:rPr lang="en-US" sz="120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200" i="1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</a:t>
            </a:r>
            <a:r>
              <a:rPr lang="en-US" sz="120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i="1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</a:t>
            </a:r>
            <a:r>
              <a:rPr lang="en-US" sz="120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Res. </a:t>
            </a:r>
            <a:r>
              <a:rPr lang="en-US" sz="1200" b="1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20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321–357 </a:t>
            </a:r>
            <a:r>
              <a:rPr lang="it-IT" sz="120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2002).</a:t>
            </a: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F8055CC2-1E5A-43AF-B32E-8D270BBF886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40001" y="6483349"/>
            <a:ext cx="8160000" cy="212489"/>
          </a:xfrm>
        </p:spPr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</p:spTree>
    <p:extLst>
      <p:ext uri="{BB962C8B-B14F-4D97-AF65-F5344CB8AC3E}">
        <p14:creationId xmlns:p14="http://schemas.microsoft.com/office/powerpoint/2010/main" val="14227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36CD495-2AD0-40CC-A9A2-610792C7D614}"/>
              </a:ext>
            </a:extLst>
          </p:cNvPr>
          <p:cNvSpPr txBox="1"/>
          <p:nvPr/>
        </p:nvSpPr>
        <p:spPr>
          <a:xfrm>
            <a:off x="4969268" y="3246172"/>
            <a:ext cx="3212916" cy="111440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2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It is robust against shot noise, energy shifts, self-absorption.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B3D744-411F-4BBC-8F16-C7108D73F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95" y="3146695"/>
            <a:ext cx="4320000" cy="2678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1D7BFB-2C4F-47A1-89BA-EDC214060B33}"/>
              </a:ext>
            </a:extLst>
          </p:cNvPr>
          <p:cNvSpPr txBox="1"/>
          <p:nvPr/>
        </p:nvSpPr>
        <p:spPr>
          <a:xfrm>
            <a:off x="6811234" y="919513"/>
            <a:ext cx="5317935" cy="166840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200000"/>
              </a:lnSpc>
              <a:defRPr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US" dirty="0"/>
              <a:t>In the case of severely underrepresented classes, oversampling techniques such as SMOTE can help improve the metrics of the model.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6F0878-4FFF-9AC7-0214-FE5EA7A1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7EB2F85-9328-D151-E6E4-2944C8CD81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</a:rPr>
              <a:pPr defTabSz="1097280"/>
              <a:t>18</a:t>
            </a:fld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F407A-0AEB-4290-B937-A7D590FA664E}"/>
              </a:ext>
            </a:extLst>
          </p:cNvPr>
          <p:cNvSpPr txBox="1"/>
          <p:nvPr/>
        </p:nvSpPr>
        <p:spPr>
          <a:xfrm>
            <a:off x="366695" y="1092923"/>
            <a:ext cx="3866257" cy="166840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dirty="0">
                <a:solidFill>
                  <a:schemeClr val="accent1"/>
                </a:solidFill>
              </a:rPr>
              <a:t>The Random Forest algorithm is reliable for classifying materials’ properties from calculated data.</a:t>
            </a:r>
          </a:p>
        </p:txBody>
      </p:sp>
      <p:pic>
        <p:nvPicPr>
          <p:cNvPr id="18" name="Picture 17" descr="A graph of energy and energy&#10;&#10;Description automatically generated">
            <a:extLst>
              <a:ext uri="{FF2B5EF4-FFF2-40B4-BE49-F238E27FC236}">
                <a16:creationId xmlns:a16="http://schemas.microsoft.com/office/drawing/2014/main" id="{D736176E-C2FA-4488-AEF8-BAC3EA82C2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952" y="3189737"/>
            <a:ext cx="3631217" cy="2678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45113B-7A2B-4966-8449-9F33F1A39CF1}"/>
              </a:ext>
            </a:extLst>
          </p:cNvPr>
          <p:cNvSpPr txBox="1"/>
          <p:nvPr/>
        </p:nvSpPr>
        <p:spPr>
          <a:xfrm>
            <a:off x="4762337" y="4684987"/>
            <a:ext cx="3626777" cy="166840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200000"/>
              </a:lnSpc>
              <a:defRPr>
                <a:solidFill>
                  <a:schemeClr val="accent1"/>
                </a:solidFill>
              </a:defRPr>
            </a:lvl1pPr>
          </a:lstStyle>
          <a:p>
            <a:pPr algn="ctr"/>
            <a:r>
              <a:rPr lang="it-IT" dirty="0"/>
              <a:t>Dimensionality</a:t>
            </a:r>
            <a:r>
              <a:rPr lang="en-US" dirty="0"/>
              <a:t> reductions reduces overfitting, and enhances model interpretability.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D3A5541-47EF-45A3-B9B3-F26E0C2F1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92" y="997289"/>
            <a:ext cx="2227602" cy="1800000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FEBAB9F7-867D-4D61-B3FE-4AB1C233F0C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40001" y="6483349"/>
            <a:ext cx="8160000" cy="212489"/>
          </a:xfrm>
        </p:spPr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</p:spTree>
    <p:extLst>
      <p:ext uri="{BB962C8B-B14F-4D97-AF65-F5344CB8AC3E}">
        <p14:creationId xmlns:p14="http://schemas.microsoft.com/office/powerpoint/2010/main" val="140477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34A044E8-DEBC-49E4-BB82-08A17E5959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4002" y="6483438"/>
            <a:ext cx="551412" cy="212400"/>
          </a:xfrm>
        </p:spPr>
        <p:txBody>
          <a:bodyPr/>
          <a:lstStyle/>
          <a:p>
            <a:pPr defTabSz="1097280"/>
            <a:r>
              <a:rPr lang="en-US" dirty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</a:rPr>
              <a:pPr defTabSz="1097280"/>
              <a:t>19</a:t>
            </a:fld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39D3A0-1B48-4A1E-A7EB-10605F12D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384" y="1965155"/>
            <a:ext cx="1837328" cy="21704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61BC1F-AD7E-4A66-AB44-DC9313C2B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47" y="4848669"/>
            <a:ext cx="1221002" cy="814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54B37E9-9181-4006-97AC-03D17C2D204D}"/>
              </a:ext>
            </a:extLst>
          </p:cNvPr>
          <p:cNvSpPr/>
          <p:nvPr/>
        </p:nvSpPr>
        <p:spPr>
          <a:xfrm>
            <a:off x="7073331" y="2594259"/>
            <a:ext cx="4664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  <a:latin typeface="+mj-lt"/>
              </a:rPr>
              <a:t>”Enabling the next generation of computational physicists and engineers”</a:t>
            </a:r>
            <a:endParaRPr lang="en-US" b="1" i="1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2DD208-2174-4AFD-8A91-855AD31D96E2}"/>
              </a:ext>
            </a:extLst>
          </p:cNvPr>
          <p:cNvSpPr/>
          <p:nvPr/>
        </p:nvSpPr>
        <p:spPr>
          <a:xfrm>
            <a:off x="7300963" y="4812623"/>
            <a:ext cx="4042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This work is partly funded by the European Union’s Horizon 2020 Research and Innovation </a:t>
            </a:r>
            <a:r>
              <a:rPr lang="en-GB" sz="1200" b="1" dirty="0">
                <a:solidFill>
                  <a:schemeClr val="accent1">
                    <a:lumMod val="75000"/>
                  </a:schemeClr>
                </a:solidFill>
              </a:rPr>
              <a:t>Programme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 under the Marie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</a:rPr>
              <a:t>Sklodowska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-Curie COFUND scheme with grant agreement No. 101034267.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179BAB-0454-4BFE-B250-F97A8627D6A1}"/>
              </a:ext>
            </a:extLst>
          </p:cNvPr>
          <p:cNvSpPr txBox="1"/>
          <p:nvPr/>
        </p:nvSpPr>
        <p:spPr>
          <a:xfrm>
            <a:off x="3690727" y="1047376"/>
            <a:ext cx="5715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i="1" noProof="0" dirty="0">
                <a:solidFill>
                  <a:schemeClr val="accent1"/>
                </a:solidFill>
              </a:rPr>
              <a:t>Thank you for your attention!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E58A60-A93A-439F-9277-6ACAE04E7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B87D7-F90B-4D9F-A598-24DC77E3A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02" y="4792223"/>
            <a:ext cx="2346531" cy="144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41F046-6C64-458B-8712-51439CA42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" y="967091"/>
            <a:ext cx="3547121" cy="3547121"/>
          </a:xfrm>
          <a:prstGeom prst="rect">
            <a:avLst/>
          </a:prstGeom>
        </p:spPr>
      </p:pic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D6C6C128-AD1B-41DD-8F63-37B88332CD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40001" y="6483349"/>
            <a:ext cx="8160000" cy="212489"/>
          </a:xfrm>
        </p:spPr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CB65F2-6D46-4628-BF3D-A4570BE7BC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47" y="5810624"/>
            <a:ext cx="1220400" cy="6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65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92537D-13F0-BE49-3570-A8CF279A206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6F0878-4FFF-9AC7-0214-FE5EA7A1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MOTIVATIONS FOR USING ML IN XAS DATA ANALYSIS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7EB2F85-9328-D151-E6E4-2944C8CD81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</a:rPr>
              <a:pPr defTabSz="1097280"/>
              <a:t>2</a:t>
            </a:fld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CEA836-B540-4898-8403-5514AA558BF4}"/>
              </a:ext>
            </a:extLst>
          </p:cNvPr>
          <p:cNvGrpSpPr/>
          <p:nvPr/>
        </p:nvGrpSpPr>
        <p:grpSpPr>
          <a:xfrm>
            <a:off x="6199750" y="1521923"/>
            <a:ext cx="5641328" cy="1793026"/>
            <a:chOff x="6199750" y="1340948"/>
            <a:chExt cx="5641328" cy="179302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1CEFD9-BFF7-4CEC-9522-7C4909144004}"/>
                </a:ext>
              </a:extLst>
            </p:cNvPr>
            <p:cNvSpPr/>
            <p:nvPr/>
          </p:nvSpPr>
          <p:spPr>
            <a:xfrm>
              <a:off x="8996826" y="1621908"/>
              <a:ext cx="2844252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/>
                <a:t>Synchrotron Datasets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Manual Analysis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Increasing Difficulty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Delays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7CE2D19-AD5A-4FF6-9587-611A5A46A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9750" y="1340948"/>
              <a:ext cx="2612787" cy="179302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98E27E-5181-4C4A-B9BC-A74F8BE363B6}"/>
              </a:ext>
            </a:extLst>
          </p:cNvPr>
          <p:cNvGrpSpPr/>
          <p:nvPr/>
        </p:nvGrpSpPr>
        <p:grpSpPr>
          <a:xfrm>
            <a:off x="264002" y="1060437"/>
            <a:ext cx="5128505" cy="3169679"/>
            <a:chOff x="264002" y="1060437"/>
            <a:chExt cx="5128505" cy="316967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EA9230-1549-4968-9439-317D95AE876F}"/>
                </a:ext>
              </a:extLst>
            </p:cNvPr>
            <p:cNvSpPr txBox="1"/>
            <p:nvPr/>
          </p:nvSpPr>
          <p:spPr>
            <a:xfrm>
              <a:off x="2779720" y="1621908"/>
              <a:ext cx="261278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en-US" sz="2000" b="1" dirty="0">
                  <a:solidFill>
                    <a:prstClr val="black"/>
                  </a:solidFill>
                </a:rPr>
                <a:t>Domain Expertise</a:t>
              </a: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/>
                  </a:solidFill>
                </a:rPr>
                <a:t>Spectra Comparison</a:t>
              </a: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/>
                  </a:solidFill>
                </a:rPr>
                <a:t>Time-Consuming</a:t>
              </a: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/>
                  </a:solidFill>
                </a:rPr>
                <a:t>Large Datasets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162716C-CB64-4AF2-892A-8F68C5C758F5}"/>
                </a:ext>
              </a:extLst>
            </p:cNvPr>
            <p:cNvGrpSpPr/>
            <p:nvPr/>
          </p:nvGrpSpPr>
          <p:grpSpPr>
            <a:xfrm>
              <a:off x="264002" y="1060437"/>
              <a:ext cx="2680426" cy="3169679"/>
              <a:chOff x="264002" y="1060437"/>
              <a:chExt cx="2680426" cy="316967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8A79FC3-CC6A-4E51-BD20-38511225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002" y="1060437"/>
                <a:ext cx="2331429" cy="28800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55635C-6797-45D2-B275-85431D721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3895" y="2790116"/>
                <a:ext cx="970533" cy="14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0E9B31-A690-4B80-8E5C-76D370772B65}"/>
              </a:ext>
            </a:extLst>
          </p:cNvPr>
          <p:cNvGrpSpPr/>
          <p:nvPr/>
        </p:nvGrpSpPr>
        <p:grpSpPr>
          <a:xfrm>
            <a:off x="710078" y="4561366"/>
            <a:ext cx="5003910" cy="1440000"/>
            <a:chOff x="710078" y="4561366"/>
            <a:chExt cx="5003910" cy="1440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94C924-3E42-42AD-A04F-F5451351A2A7}"/>
                </a:ext>
              </a:extLst>
            </p:cNvPr>
            <p:cNvSpPr/>
            <p:nvPr/>
          </p:nvSpPr>
          <p:spPr>
            <a:xfrm>
              <a:off x="2333643" y="4665813"/>
              <a:ext cx="338034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/>
                <a:t>Machine Learning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Maximize information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No Prior Knowledge Needed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Faster Analysis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6FE0858-2B8A-4188-843F-CC4B28B95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" b="7917"/>
            <a:stretch/>
          </p:blipFill>
          <p:spPr>
            <a:xfrm>
              <a:off x="710078" y="4561366"/>
              <a:ext cx="1439276" cy="1440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B8211BE-DBD1-4A8D-A791-2C5E18A0B27A}"/>
              </a:ext>
            </a:extLst>
          </p:cNvPr>
          <p:cNvGrpSpPr/>
          <p:nvPr/>
        </p:nvGrpSpPr>
        <p:grpSpPr>
          <a:xfrm>
            <a:off x="6040085" y="4458906"/>
            <a:ext cx="5911915" cy="1644919"/>
            <a:chOff x="6040085" y="4458906"/>
            <a:chExt cx="5911915" cy="164491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C0D45B-79AC-4954-881B-031AF62F432D}"/>
                </a:ext>
              </a:extLst>
            </p:cNvPr>
            <p:cNvSpPr/>
            <p:nvPr/>
          </p:nvSpPr>
          <p:spPr>
            <a:xfrm>
              <a:off x="9048481" y="4573480"/>
              <a:ext cx="290351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/>
                <a:t>ML Automation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Data Acquisition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Efficiency Boost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Beamline Operations</a:t>
              </a:r>
              <a:endParaRPr lang="en-US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FEC148D-6BD6-41B7-8C89-42742C654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0085" y="4458906"/>
              <a:ext cx="2932115" cy="1644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13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DACEB12-CB68-4B40-A7DC-0D7EAE681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44" y="3698178"/>
            <a:ext cx="5040000" cy="31598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D6F0878-4FFF-9AC7-0214-FE5EA7A1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FDMNES vs EXPERIMENT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CE34CC6-4D40-41AB-BF6C-5AD5DEA5E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69" y="3698178"/>
            <a:ext cx="5040000" cy="315982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8D5B0F6-E73D-458A-A9B3-DF906BC37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69" y="696752"/>
            <a:ext cx="5040000" cy="31598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05041B8-90A1-4FC5-AE97-49E515864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44" y="696752"/>
            <a:ext cx="5040000" cy="316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67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346F28-24BB-44F0-B409-28F57ADE79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10CC17-A8C5-46D2-95C5-83966C8F1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ML MODELS COMPLEXITY FOR SPECTROSCOPY DATA ANALYSIS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F15EA6-8F11-4C6C-920A-2D90AC37EEC3}"/>
              </a:ext>
            </a:extLst>
          </p:cNvPr>
          <p:cNvGrpSpPr/>
          <p:nvPr/>
        </p:nvGrpSpPr>
        <p:grpSpPr>
          <a:xfrm>
            <a:off x="506700" y="1114052"/>
            <a:ext cx="3285201" cy="4872206"/>
            <a:chOff x="506700" y="1114052"/>
            <a:chExt cx="3285201" cy="487220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AE23B7-BFE4-4E82-9210-CB8DB4659644}"/>
                </a:ext>
              </a:extLst>
            </p:cNvPr>
            <p:cNvSpPr txBox="1"/>
            <p:nvPr/>
          </p:nvSpPr>
          <p:spPr>
            <a:xfrm>
              <a:off x="506700" y="1114052"/>
              <a:ext cx="2958934" cy="1200329"/>
            </a:xfrm>
            <a:prstGeom prst="rect">
              <a:avLst/>
            </a:prstGeom>
            <a:noFill/>
            <a:ln w="28575">
              <a:solidFill>
                <a:srgbClr val="13257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PCA</a:t>
              </a:r>
            </a:p>
            <a:p>
              <a:pPr algn="ctr"/>
              <a:r>
                <a:rPr lang="en-US" dirty="0"/>
                <a:t>Typically used for data pre-processing, dimensionality reduction.</a:t>
              </a:r>
              <a:endParaRPr lang="en-US" noProof="0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B6A8B8-FB27-4B2F-8386-F7907E42D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00" y="2484120"/>
              <a:ext cx="3179152" cy="13252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DC9316B-E3D8-4903-A685-14A238B6B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708" y="3979109"/>
              <a:ext cx="3252193" cy="138173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242FB2-12BB-46AE-930F-F8ECCC71476C}"/>
                </a:ext>
              </a:extLst>
            </p:cNvPr>
            <p:cNvSpPr txBox="1"/>
            <p:nvPr/>
          </p:nvSpPr>
          <p:spPr>
            <a:xfrm>
              <a:off x="928495" y="5524593"/>
              <a:ext cx="23355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Tetef et al., </a:t>
              </a:r>
              <a:r>
                <a:rPr lang="en-GB" sz="1200" i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Chem. Phys. Phys. Chem. </a:t>
              </a:r>
              <a:r>
                <a:rPr lang="en-GB" sz="1200" b="1" i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r>
                <a:rPr lang="en-GB" sz="1200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FR" sz="1200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23586</a:t>
              </a:r>
              <a:r>
                <a:rPr lang="en-US" sz="1200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(2021).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618B267-83A9-4AC6-944C-1BF1BC7C9F24}"/>
              </a:ext>
            </a:extLst>
          </p:cNvPr>
          <p:cNvGrpSpPr/>
          <p:nvPr/>
        </p:nvGrpSpPr>
        <p:grpSpPr>
          <a:xfrm>
            <a:off x="7577945" y="1108956"/>
            <a:ext cx="4320000" cy="4656443"/>
            <a:chOff x="7577945" y="1108956"/>
            <a:chExt cx="4320000" cy="465644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402853-DA06-456C-8D65-3C7A1C4DD752}"/>
                </a:ext>
              </a:extLst>
            </p:cNvPr>
            <p:cNvSpPr/>
            <p:nvPr/>
          </p:nvSpPr>
          <p:spPr>
            <a:xfrm>
              <a:off x="7709299" y="1108956"/>
              <a:ext cx="4057293" cy="1200329"/>
            </a:xfrm>
            <a:prstGeom prst="rect">
              <a:avLst/>
            </a:prstGeom>
            <a:ln w="28575">
              <a:solidFill>
                <a:srgbClr val="132577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Convolutional Neural Networks</a:t>
              </a:r>
            </a:p>
            <a:p>
              <a:pPr algn="ctr"/>
              <a:r>
                <a:rPr lang="en-US" dirty="0"/>
                <a:t>Deep learning model for capturing spatial hierarchies. Often used in image analysis for feature extraction.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73FD4F6-9B8C-456C-9EE5-4F0FA1627ED4}"/>
                </a:ext>
              </a:extLst>
            </p:cNvPr>
            <p:cNvGrpSpPr/>
            <p:nvPr/>
          </p:nvGrpSpPr>
          <p:grpSpPr>
            <a:xfrm>
              <a:off x="7577945" y="3027234"/>
              <a:ext cx="4320000" cy="2738165"/>
              <a:chOff x="4186150" y="2681073"/>
              <a:chExt cx="4320000" cy="273816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A9ED7B4-48E1-41D2-B9DC-AACD4910A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6150" y="2681073"/>
                <a:ext cx="4320000" cy="2236235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B182503-AF0E-4595-93C3-FFDCFFE8EFCC}"/>
                  </a:ext>
                </a:extLst>
              </p:cNvPr>
              <p:cNvSpPr/>
              <p:nvPr/>
            </p:nvSpPr>
            <p:spPr>
              <a:xfrm>
                <a:off x="4804350" y="4957573"/>
                <a:ext cx="30836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u="sng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Mishra et al., </a:t>
                </a:r>
                <a:r>
                  <a:rPr lang="en-US" sz="1200" i="1" u="sng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Chemometrics and Intelligent Laboratory Systems</a:t>
                </a:r>
                <a:r>
                  <a:rPr lang="en-US" sz="1200" u="sng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b="1" i="1" u="sng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212</a:t>
                </a:r>
                <a:r>
                  <a:rPr lang="en-US" sz="1200" u="sng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104287 (2021). 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FE9A558-2B79-40E3-B75B-57A26766305C}"/>
              </a:ext>
            </a:extLst>
          </p:cNvPr>
          <p:cNvGrpSpPr/>
          <p:nvPr/>
        </p:nvGrpSpPr>
        <p:grpSpPr>
          <a:xfrm>
            <a:off x="3949421" y="1114052"/>
            <a:ext cx="3775579" cy="4789846"/>
            <a:chOff x="3949421" y="1114052"/>
            <a:chExt cx="3775579" cy="47898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8FAEC1E-E104-4506-92F0-74773AC118E3}"/>
                </a:ext>
              </a:extLst>
            </p:cNvPr>
            <p:cNvSpPr/>
            <p:nvPr/>
          </p:nvSpPr>
          <p:spPr>
            <a:xfrm>
              <a:off x="4449816" y="1114052"/>
              <a:ext cx="2598684" cy="1200329"/>
            </a:xfrm>
            <a:prstGeom prst="rect">
              <a:avLst/>
            </a:prstGeom>
            <a:ln w="28575">
              <a:solidFill>
                <a:srgbClr val="132577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Random Forest</a:t>
              </a:r>
            </a:p>
            <a:p>
              <a:pPr algn="ctr"/>
              <a:r>
                <a:rPr lang="en-US" dirty="0"/>
                <a:t>Combines decisions from multiple predictors to improve accuracy.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78897CF-146D-41E7-9DDA-B18CCD8D4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9421" y="2777351"/>
              <a:ext cx="3599474" cy="2736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4830B14-86AE-4CE1-9627-C8A35F41EA35}"/>
                </a:ext>
              </a:extLst>
            </p:cNvPr>
            <p:cNvSpPr txBox="1"/>
            <p:nvPr/>
          </p:nvSpPr>
          <p:spPr>
            <a:xfrm>
              <a:off x="4467000" y="5626899"/>
              <a:ext cx="325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u="sng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Torrisi</a:t>
              </a:r>
              <a:r>
                <a:rPr lang="en-GB" sz="1200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GB" sz="1200" i="1" u="sng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npj</a:t>
              </a:r>
              <a:r>
                <a:rPr lang="en-GB" sz="1200" i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i="1" u="sng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Comput</a:t>
              </a:r>
              <a:r>
                <a:rPr lang="en-GB" sz="1200" i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Mater </a:t>
              </a:r>
              <a:r>
                <a:rPr lang="en-GB" sz="1200" b="1" i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sz="1200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200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109 </a:t>
              </a:r>
              <a:r>
                <a:rPr lang="en-GB" sz="1200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(2020).</a:t>
              </a:r>
            </a:p>
          </p:txBody>
        </p:sp>
      </p:grp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8C2957DB-92E8-4A6D-B489-FEF28CC6385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40001" y="6483349"/>
            <a:ext cx="8160000" cy="212489"/>
          </a:xfrm>
        </p:spPr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</p:spTree>
    <p:extLst>
      <p:ext uri="{BB962C8B-B14F-4D97-AF65-F5344CB8AC3E}">
        <p14:creationId xmlns:p14="http://schemas.microsoft.com/office/powerpoint/2010/main" val="229467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9">
            <a:extLst>
              <a:ext uri="{FF2B5EF4-FFF2-40B4-BE49-F238E27FC236}">
                <a16:creationId xmlns:a16="http://schemas.microsoft.com/office/drawing/2014/main" id="{464DBFBB-D0FE-46A1-B12E-1465897C64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</a:rPr>
              <a:pPr defTabSz="1097280"/>
              <a:t>4</a:t>
            </a:fld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6F0878-4FFF-9AC7-0214-FE5EA7A1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AND MODEL TRAINING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9D85952-F5B5-4B0B-8BF5-9CF3190C1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875" y="1307712"/>
            <a:ext cx="2428785" cy="1944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FE701EB-3B1D-4740-8E94-BB1CC01D0E01}"/>
              </a:ext>
            </a:extLst>
          </p:cNvPr>
          <p:cNvGrpSpPr/>
          <p:nvPr/>
        </p:nvGrpSpPr>
        <p:grpSpPr>
          <a:xfrm>
            <a:off x="498341" y="1344665"/>
            <a:ext cx="5681968" cy="2312385"/>
            <a:chOff x="-322927" y="895928"/>
            <a:chExt cx="5681968" cy="231238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E599057-A494-4FD9-B3C2-BC74C080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2927" y="1012313"/>
              <a:ext cx="3552030" cy="2196000"/>
            </a:xfrm>
            <a:prstGeom prst="rect">
              <a:avLst/>
            </a:prstGeom>
          </p:spPr>
        </p:pic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8010F3D7-6399-431D-AECD-D2D18CC4D5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120" b="22086"/>
            <a:stretch/>
          </p:blipFill>
          <p:spPr bwMode="auto">
            <a:xfrm>
              <a:off x="3733997" y="1074628"/>
              <a:ext cx="1016000" cy="762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6C994DE-043A-4195-9878-26A5643A6111}"/>
                </a:ext>
              </a:extLst>
            </p:cNvPr>
            <p:cNvSpPr txBox="1"/>
            <p:nvPr/>
          </p:nvSpPr>
          <p:spPr>
            <a:xfrm>
              <a:off x="3544682" y="895928"/>
              <a:ext cx="13946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Spectrum </a:t>
              </a:r>
            </a:p>
            <a:p>
              <a:pPr algn="ctr"/>
              <a:r>
                <a:rPr lang="en-US" sz="1400" dirty="0"/>
                <a:t>calculation</a:t>
              </a:r>
            </a:p>
          </p:txBody>
        </p:sp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7EF268D2-4C74-45EE-9851-19B4AF151764}"/>
                </a:ext>
              </a:extLst>
            </p:cNvPr>
            <p:cNvSpPr/>
            <p:nvPr/>
          </p:nvSpPr>
          <p:spPr>
            <a:xfrm rot="10800000" flipV="1">
              <a:off x="3544682" y="1995351"/>
              <a:ext cx="1205315" cy="2299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: Rounded Corners 48">
              <a:extLst>
                <a:ext uri="{FF2B5EF4-FFF2-40B4-BE49-F238E27FC236}">
                  <a16:creationId xmlns:a16="http://schemas.microsoft.com/office/drawing/2014/main" id="{268AD8F9-2F5A-4766-9979-1C5A5654A6EE}"/>
                </a:ext>
              </a:extLst>
            </p:cNvPr>
            <p:cNvSpPr/>
            <p:nvPr/>
          </p:nvSpPr>
          <p:spPr>
            <a:xfrm>
              <a:off x="1156309" y="2090626"/>
              <a:ext cx="2138599" cy="4154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Fe K-edge spectrum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27E1DB9-1FE1-4D7E-A852-5E1815C34AAB}"/>
                </a:ext>
              </a:extLst>
            </p:cNvPr>
            <p:cNvSpPr/>
            <p:nvPr/>
          </p:nvSpPr>
          <p:spPr>
            <a:xfrm>
              <a:off x="3131340" y="2483343"/>
              <a:ext cx="22277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Joly </a:t>
              </a:r>
              <a:r>
                <a:rPr lang="en-US" sz="1200" i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</a:t>
              </a:r>
              <a:r>
                <a:rPr lang="en-US" sz="1200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., </a:t>
              </a:r>
              <a:r>
                <a:rPr lang="fr-FR" sz="1200" i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J. Phys. </a:t>
              </a:r>
              <a:r>
                <a:rPr lang="fr-FR" sz="1200" i="1" u="sng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Condens</a:t>
              </a:r>
              <a:r>
                <a:rPr lang="fr-FR" sz="1200" i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fr-FR" sz="1200" i="1" u="sng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Matter</a:t>
              </a:r>
              <a:r>
                <a:rPr lang="fr-FR" sz="1200" i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b="1" i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  <a:r>
                <a:rPr lang="fr-FR" sz="1200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345501 (2009).</a:t>
              </a:r>
              <a:endParaRPr lang="en-US" sz="120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ECC4B0-C2BD-4E43-A028-303733B390D4}"/>
              </a:ext>
            </a:extLst>
          </p:cNvPr>
          <p:cNvGrpSpPr/>
          <p:nvPr/>
        </p:nvGrpSpPr>
        <p:grpSpPr>
          <a:xfrm>
            <a:off x="7693837" y="1307712"/>
            <a:ext cx="3780738" cy="2226967"/>
            <a:chOff x="6872569" y="858975"/>
            <a:chExt cx="3780738" cy="222696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77C2C5D-4D47-49C7-82F8-A007ADB56A47}"/>
                </a:ext>
              </a:extLst>
            </p:cNvPr>
            <p:cNvSpPr txBox="1"/>
            <p:nvPr/>
          </p:nvSpPr>
          <p:spPr>
            <a:xfrm>
              <a:off x="7115745" y="894601"/>
              <a:ext cx="17855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 dirty="0"/>
                <a:t>Coordination environment determination</a:t>
              </a:r>
            </a:p>
          </p:txBody>
        </p:sp>
        <p:pic>
          <p:nvPicPr>
            <p:cNvPr id="53" name="Picture 52" descr="A blue and black logo&#10;&#10;Description automatically generated">
              <a:extLst>
                <a:ext uri="{FF2B5EF4-FFF2-40B4-BE49-F238E27FC236}">
                  <a16:creationId xmlns:a16="http://schemas.microsoft.com/office/drawing/2014/main" id="{6EF94898-66FF-4D49-A027-C72646DC1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697" y="1590900"/>
              <a:ext cx="1277620" cy="3374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3BBDADA-180D-428E-8DBB-69A39A508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78927" y="858975"/>
              <a:ext cx="1874380" cy="2160000"/>
            </a:xfrm>
            <a:prstGeom prst="rect">
              <a:avLst/>
            </a:prstGeom>
          </p:spPr>
        </p:pic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4239F425-A6DF-430E-9B06-8674A9ED524B}"/>
                </a:ext>
              </a:extLst>
            </p:cNvPr>
            <p:cNvSpPr/>
            <p:nvPr/>
          </p:nvSpPr>
          <p:spPr>
            <a:xfrm flipV="1">
              <a:off x="7442002" y="1995352"/>
              <a:ext cx="1205315" cy="2299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3206FD2-B8B6-4385-B97B-7D780A80426F}"/>
                </a:ext>
              </a:extLst>
            </p:cNvPr>
            <p:cNvSpPr/>
            <p:nvPr/>
          </p:nvSpPr>
          <p:spPr>
            <a:xfrm>
              <a:off x="6872569" y="2439611"/>
              <a:ext cx="227187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u="sng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Waroquiers</a:t>
              </a:r>
              <a:r>
                <a:rPr lang="en-US" sz="1200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i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al.</a:t>
              </a:r>
              <a:r>
                <a:rPr lang="en-US" sz="1200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200" i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Acta </a:t>
              </a:r>
              <a:r>
                <a:rPr lang="en-US" sz="1200" i="1" u="sng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Crystallogr</a:t>
              </a:r>
              <a:r>
                <a:rPr lang="en-US" sz="1200" i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 Struct Sci </a:t>
              </a:r>
              <a:r>
                <a:rPr lang="en-US" sz="1200" i="1" u="sng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Cryst</a:t>
              </a:r>
              <a:r>
                <a:rPr lang="en-US" sz="1200" i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i="1" u="sng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</a:t>
              </a:r>
              <a:r>
                <a:rPr lang="en-US" sz="1200" i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Mater </a:t>
              </a:r>
              <a:r>
                <a:rPr lang="en-US" sz="1200" b="1" i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  <a:r>
                <a:rPr lang="en-US" sz="1200" i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200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683-695 (2020).</a:t>
              </a:r>
              <a:endParaRPr lang="en-US" sz="1200" u="sng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8A01DA56-8317-406B-BCC0-7D9A61E067CF}"/>
              </a:ext>
            </a:extLst>
          </p:cNvPr>
          <p:cNvSpPr/>
          <p:nvPr/>
        </p:nvSpPr>
        <p:spPr>
          <a:xfrm rot="2217241" flipV="1">
            <a:off x="3211261" y="4045775"/>
            <a:ext cx="1205315" cy="229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681E177B-262C-4FCE-B4D4-5774FAB968EB}"/>
              </a:ext>
            </a:extLst>
          </p:cNvPr>
          <p:cNvSpPr/>
          <p:nvPr/>
        </p:nvSpPr>
        <p:spPr>
          <a:xfrm rot="8626830" flipV="1">
            <a:off x="7106485" y="4045775"/>
            <a:ext cx="1205315" cy="229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2EFAFB6-7A29-4CDA-9C08-640661AE8C94}"/>
              </a:ext>
            </a:extLst>
          </p:cNvPr>
          <p:cNvGrpSpPr/>
          <p:nvPr/>
        </p:nvGrpSpPr>
        <p:grpSpPr>
          <a:xfrm>
            <a:off x="4939199" y="4123728"/>
            <a:ext cx="1674098" cy="720000"/>
            <a:chOff x="4939199" y="3674991"/>
            <a:chExt cx="1674098" cy="720000"/>
          </a:xfrm>
        </p:grpSpPr>
        <p:pic>
          <p:nvPicPr>
            <p:cNvPr id="58" name="Graphic 57" descr="Database">
              <a:extLst>
                <a:ext uri="{FF2B5EF4-FFF2-40B4-BE49-F238E27FC236}">
                  <a16:creationId xmlns:a16="http://schemas.microsoft.com/office/drawing/2014/main" id="{AA90B534-88D6-4E1F-8BB8-AE8085B99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39199" y="3674991"/>
              <a:ext cx="720000" cy="720000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3577D67-9B19-42DB-BE2D-A3A00FAB9EF1}"/>
                </a:ext>
              </a:extLst>
            </p:cNvPr>
            <p:cNvSpPr/>
            <p:nvPr/>
          </p:nvSpPr>
          <p:spPr>
            <a:xfrm>
              <a:off x="5654381" y="3773381"/>
              <a:ext cx="958916" cy="523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/>
                <a:t>Spectral </a:t>
              </a:r>
            </a:p>
            <a:p>
              <a:pPr algn="ctr"/>
              <a:r>
                <a:rPr lang="en-US" sz="1400" b="1" dirty="0"/>
                <a:t>database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1CFCC51-44C5-434E-8E7B-832F314B9442}"/>
              </a:ext>
            </a:extLst>
          </p:cNvPr>
          <p:cNvSpPr/>
          <p:nvPr/>
        </p:nvSpPr>
        <p:spPr>
          <a:xfrm>
            <a:off x="4678408" y="3953937"/>
            <a:ext cx="2048933" cy="106417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BD545D1F-B3EB-4832-B793-F8511864ABB2}"/>
              </a:ext>
            </a:extLst>
          </p:cNvPr>
          <p:cNvSpPr/>
          <p:nvPr/>
        </p:nvSpPr>
        <p:spPr>
          <a:xfrm>
            <a:off x="4956442" y="6003863"/>
            <a:ext cx="1531110" cy="41549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Random Forest Classifier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5066BC9-8EF4-4937-AA96-73A08DB2FCDC}"/>
              </a:ext>
            </a:extLst>
          </p:cNvPr>
          <p:cNvSpPr/>
          <p:nvPr/>
        </p:nvSpPr>
        <p:spPr>
          <a:xfrm>
            <a:off x="5934111" y="5332377"/>
            <a:ext cx="880114" cy="307777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Training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3F261FF1-A092-4CBB-838E-94B51FD30E22}"/>
              </a:ext>
            </a:extLst>
          </p:cNvPr>
          <p:cNvSpPr/>
          <p:nvPr/>
        </p:nvSpPr>
        <p:spPr>
          <a:xfrm rot="5400000" flipV="1">
            <a:off x="5313834" y="5360266"/>
            <a:ext cx="756000" cy="25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E8216956-F055-4206-999C-11D1E694C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40001" y="6483349"/>
            <a:ext cx="8160000" cy="212489"/>
          </a:xfrm>
        </p:spPr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</p:spTree>
    <p:extLst>
      <p:ext uri="{BB962C8B-B14F-4D97-AF65-F5344CB8AC3E}">
        <p14:creationId xmlns:p14="http://schemas.microsoft.com/office/powerpoint/2010/main" val="142108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30" grpId="0" animBg="1"/>
      <p:bldP spid="63" grpId="0" animBg="1"/>
      <p:bldP spid="64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E13DE8-9B77-46BC-BDDC-2D5651535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8" y="1225889"/>
            <a:ext cx="11880000" cy="4751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D6F0878-4FFF-9AC7-0214-FE5EA7A1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CALCULATED SPECTRA FOR OCTAHEDRAL AND TETRAHEDRAL ENVIRONMENTS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7EB2F85-9328-D151-E6E4-2944C8CD81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</a:rPr>
              <a:pPr defTabSz="1097280"/>
              <a:t>5</a:t>
            </a:fld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3A9EF7-5286-47AF-B667-026B33C6F657}"/>
              </a:ext>
            </a:extLst>
          </p:cNvPr>
          <p:cNvSpPr txBox="1"/>
          <p:nvPr/>
        </p:nvSpPr>
        <p:spPr>
          <a:xfrm>
            <a:off x="4313765" y="6035048"/>
            <a:ext cx="3564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2689 spectra: </a:t>
            </a: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69% O:6, 31% T:4</a:t>
            </a:r>
            <a:r>
              <a:rPr lang="it-IT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782BF-2BA4-D830-2F1A-008F6A361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113" y="1272634"/>
            <a:ext cx="1451102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742940-DB11-9381-CA15-EAE98D3D9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090" y="1272634"/>
            <a:ext cx="1561984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1F1CA2A2-106A-4630-8310-AF24C79C59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40001" y="6483349"/>
            <a:ext cx="8160000" cy="212489"/>
          </a:xfrm>
        </p:spPr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</p:spTree>
    <p:extLst>
      <p:ext uri="{BB962C8B-B14F-4D97-AF65-F5344CB8AC3E}">
        <p14:creationId xmlns:p14="http://schemas.microsoft.com/office/powerpoint/2010/main" val="3560273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6F0878-4FFF-9AC7-0214-FE5EA7A1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RESULTS ON TEST SET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7EB2F85-9328-D151-E6E4-2944C8CD81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</a:rPr>
              <a:pPr defTabSz="1097280"/>
              <a:t>6</a:t>
            </a:fld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D78BB9-0C1F-465A-A2E8-4FAC87D05F65}"/>
              </a:ext>
            </a:extLst>
          </p:cNvPr>
          <p:cNvGrpSpPr/>
          <p:nvPr/>
        </p:nvGrpSpPr>
        <p:grpSpPr>
          <a:xfrm>
            <a:off x="6722340" y="1897802"/>
            <a:ext cx="4773600" cy="4425364"/>
            <a:chOff x="6722340" y="1897802"/>
            <a:chExt cx="4773600" cy="442536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379979-42EF-4152-9244-DEE205C4E6C3}"/>
                </a:ext>
              </a:extLst>
            </p:cNvPr>
            <p:cNvSpPr txBox="1"/>
            <p:nvPr/>
          </p:nvSpPr>
          <p:spPr>
            <a:xfrm>
              <a:off x="7739780" y="1897802"/>
              <a:ext cx="2738715" cy="456535"/>
            </a:xfrm>
            <a:prstGeom prst="rect">
              <a:avLst/>
            </a:prstGeom>
            <a:solidFill>
              <a:schemeClr val="tx2"/>
            </a:solidFill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lnSpc>
                  <a:spcPct val="150000"/>
                </a:lnSpc>
                <a:defRPr b="1">
                  <a:solidFill>
                    <a:srgbClr val="132577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lvl="0" algn="ctr">
                <a:defRPr/>
              </a:pPr>
              <a:r>
                <a:rPr lang="en-US" dirty="0"/>
                <a:t>Accuracy: 92.7±0.6%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9B2651-2F14-4395-A24C-B6162F840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340" y="2465888"/>
              <a:ext cx="4773600" cy="385727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C962B59-6E3A-469E-8AF7-66E84D643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0" y="1937188"/>
            <a:ext cx="4140000" cy="4652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377F4F7-5BF2-4D58-B5DF-1F6D7B304FEB}"/>
                  </a:ext>
                </a:extLst>
              </p:cNvPr>
              <p:cNvSpPr txBox="1"/>
              <p:nvPr/>
            </p:nvSpPr>
            <p:spPr>
              <a:xfrm>
                <a:off x="264002" y="1027210"/>
                <a:ext cx="6620402" cy="57317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1" i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Accuracy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(%) </m:t>
                      </m:r>
                      <m:r>
                        <m:rPr>
                          <m:nor/>
                        </m:rPr>
                        <a:rPr lang="en-US" i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Number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Correctly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Classified</m:t>
                          </m:r>
                          <m:r>
                            <m:rPr>
                              <m:nor/>
                            </m:rPr>
                            <a:rPr lang="en-US" i="0"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Samples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i="0"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Total</m:t>
                          </m:r>
                          <m:r>
                            <m:rPr>
                              <m:nor/>
                            </m:rPr>
                            <a:rPr lang="en-US" i="0"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Number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Arial" panose="020B0604020202020204" pitchFamily="34" charset="0"/>
                            </a:rPr>
                            <m:t>Samples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100%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377F4F7-5BF2-4D58-B5DF-1F6D7B304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02" y="1027210"/>
                <a:ext cx="6620402" cy="5731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DFBA4E7-1FFB-47A5-9905-29AA8A334B8D}"/>
              </a:ext>
            </a:extLst>
          </p:cNvPr>
          <p:cNvSpPr txBox="1"/>
          <p:nvPr/>
        </p:nvSpPr>
        <p:spPr>
          <a:xfrm>
            <a:off x="7387682" y="990629"/>
            <a:ext cx="4108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Dataset was split</a:t>
            </a:r>
            <a:r>
              <a:rPr lang="en-US" dirty="0"/>
              <a:t> in train (80% of data) and test (20% of data) sets.</a:t>
            </a:r>
            <a:endParaRPr lang="en-US" noProof="0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E04EC5F8-A49D-4304-96C0-E69B0172E18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40001" y="6483349"/>
            <a:ext cx="8160000" cy="212489"/>
          </a:xfrm>
        </p:spPr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</p:spTree>
    <p:extLst>
      <p:ext uri="{BB962C8B-B14F-4D97-AF65-F5344CB8AC3E}">
        <p14:creationId xmlns:p14="http://schemas.microsoft.com/office/powerpoint/2010/main" val="1346736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6F0878-4FFF-9AC7-0214-FE5EA7A1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 PERTURBATION: NOISE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7EB2F85-9328-D151-E6E4-2944C8CD81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</a:rPr>
              <a:pPr defTabSz="1097280"/>
              <a:t>7</a:t>
            </a:fld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899BC5-1B23-4092-9DC3-A78D1A2CA3F8}"/>
              </a:ext>
            </a:extLst>
          </p:cNvPr>
          <p:cNvSpPr txBox="1"/>
          <p:nvPr/>
        </p:nvSpPr>
        <p:spPr>
          <a:xfrm>
            <a:off x="7466464" y="2196594"/>
            <a:ext cx="37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noProof="0" dirty="0"/>
              <a:t>Metrics for different noise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2656BBC-329D-4F56-A855-1D1F62BC0EF3}"/>
                  </a:ext>
                </a:extLst>
              </p:cNvPr>
              <p:cNvSpPr txBox="1"/>
              <p:nvPr/>
            </p:nvSpPr>
            <p:spPr>
              <a:xfrm>
                <a:off x="364800" y="870851"/>
                <a:ext cx="6096000" cy="1569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0" dirty="0"/>
                  <a:t>Photons counting statistic follows a </a:t>
                </a:r>
                <a:r>
                  <a:rPr lang="en-US" b="1" dirty="0"/>
                  <a:t>Poisson distribution</a:t>
                </a:r>
                <a:r>
                  <a:rPr lang="en-US" b="0" dirty="0"/>
                  <a:t>.</a:t>
                </a:r>
              </a:p>
              <a:p>
                <a:pPr algn="ctr"/>
                <a:endParaRPr lang="en-US" sz="14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n-US" b="0" i="1" dirty="0"/>
              </a:p>
              <a:p>
                <a:pPr algn="ctr"/>
                <a:endParaRPr lang="en-US" sz="1400" b="0" i="1" dirty="0"/>
              </a:p>
              <a:p>
                <a:pPr algn="ctr"/>
                <a:r>
                  <a:rPr lang="en-US" sz="1400" i="1" dirty="0">
                    <a:latin typeface="+mj-lt"/>
                    <a:ea typeface="Cambria Math" panose="02040503050406030204" pitchFamily="18" charset="0"/>
                  </a:rPr>
                  <a:t>r</a:t>
                </a:r>
                <a:r>
                  <a:rPr lang="en-US" sz="1400" dirty="0">
                    <a:latin typeface="+mj-lt"/>
                  </a:rPr>
                  <a:t>: arrival rate;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400" b="0" dirty="0">
                    <a:latin typeface="+mj-lt"/>
                  </a:rPr>
                  <a:t>time interval; N: number of counts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2656BBC-329D-4F56-A855-1D1F62BC0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800" y="870851"/>
                <a:ext cx="6096000" cy="1569789"/>
              </a:xfrm>
              <a:prstGeom prst="rect">
                <a:avLst/>
              </a:prstGeom>
              <a:blipFill>
                <a:blip r:embed="rId4"/>
                <a:stretch>
                  <a:fillRect l="-800" t="-2335" r="-700" b="-3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2C1C291-9BEE-47BC-9248-3A2538A97ECF}"/>
                  </a:ext>
                </a:extLst>
              </p:cNvPr>
              <p:cNvSpPr txBox="1"/>
              <p:nvPr/>
            </p:nvSpPr>
            <p:spPr>
              <a:xfrm>
                <a:off x="7417303" y="870851"/>
                <a:ext cx="3874522" cy="1216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+mj-lt"/>
                  </a:rPr>
                  <a:t>Signal-to-noise ratio definition for shot noise:</a:t>
                </a:r>
                <a:endParaRPr lang="en-US" b="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2C1C291-9BEE-47BC-9248-3A2538A97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7303" y="870851"/>
                <a:ext cx="3874522" cy="1216743"/>
              </a:xfrm>
              <a:prstGeom prst="rect">
                <a:avLst/>
              </a:prstGeom>
              <a:blipFill>
                <a:blip r:embed="rId5"/>
                <a:stretch>
                  <a:fillRect l="-1417" t="-3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DE1FDC2D-C3E9-4118-966D-9E0A4EA45570}"/>
              </a:ext>
            </a:extLst>
          </p:cNvPr>
          <p:cNvSpPr/>
          <p:nvPr/>
        </p:nvSpPr>
        <p:spPr>
          <a:xfrm>
            <a:off x="2447925" y="1371600"/>
            <a:ext cx="1943100" cy="6969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CE81F526-93CB-45DA-93F1-4629082A0F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40001" y="6483349"/>
            <a:ext cx="8160000" cy="212489"/>
          </a:xfrm>
        </p:spPr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48EA5F-C95B-4288-BF83-EBDCCF80F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01" y="2560729"/>
            <a:ext cx="4944000" cy="37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FC3246-C4CB-49FF-A2F0-5933F5A41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2" y="2569709"/>
            <a:ext cx="5138938" cy="391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30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688EE-7D16-58F5-0828-F87DE445C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OF EXPERIMENTAL DATA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C0D81C3-1E54-DD2A-6FF6-072A7B612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547199"/>
              </p:ext>
            </p:extLst>
          </p:nvPr>
        </p:nvGraphicFramePr>
        <p:xfrm>
          <a:off x="6214188" y="1993070"/>
          <a:ext cx="5443219" cy="2949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830">
                  <a:extLst>
                    <a:ext uri="{9D8B030D-6E8A-4147-A177-3AD203B41FA5}">
                      <a16:colId xmlns:a16="http://schemas.microsoft.com/office/drawing/2014/main" val="2702797415"/>
                    </a:ext>
                  </a:extLst>
                </a:gridCol>
                <a:gridCol w="604867">
                  <a:extLst>
                    <a:ext uri="{9D8B030D-6E8A-4147-A177-3AD203B41FA5}">
                      <a16:colId xmlns:a16="http://schemas.microsoft.com/office/drawing/2014/main" val="1975125958"/>
                    </a:ext>
                  </a:extLst>
                </a:gridCol>
                <a:gridCol w="1555373">
                  <a:extLst>
                    <a:ext uri="{9D8B030D-6E8A-4147-A177-3AD203B41FA5}">
                      <a16:colId xmlns:a16="http://schemas.microsoft.com/office/drawing/2014/main" val="4224445833"/>
                    </a:ext>
                  </a:extLst>
                </a:gridCol>
                <a:gridCol w="1209149">
                  <a:extLst>
                    <a:ext uri="{9D8B030D-6E8A-4147-A177-3AD203B41FA5}">
                      <a16:colId xmlns:a16="http://schemas.microsoft.com/office/drawing/2014/main" val="3043396437"/>
                    </a:ext>
                  </a:extLst>
                </a:gridCol>
              </a:tblGrid>
              <a:tr h="294973">
                <a:tc>
                  <a:txBody>
                    <a:bodyPr/>
                    <a:lstStyle/>
                    <a:p>
                      <a:r>
                        <a:rPr lang="en-US" sz="1200" dirty="0"/>
                        <a:t>Compound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CE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Full spectrum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Descriptors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40863561"/>
                  </a:ext>
                </a:extLst>
              </a:tr>
              <a:tr h="294973">
                <a:tc>
                  <a:txBody>
                    <a:bodyPr/>
                    <a:lstStyle/>
                    <a:p>
                      <a:r>
                        <a:rPr lang="en-US" sz="1200" dirty="0"/>
                        <a:t>α-</a:t>
                      </a:r>
                      <a:r>
                        <a:rPr lang="en-US" sz="1200" dirty="0" err="1"/>
                        <a:t>FeOOH</a:t>
                      </a:r>
                      <a:r>
                        <a:rPr lang="en-US" sz="1200" dirty="0"/>
                        <a:t> (Goethite)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O:6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✅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✅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660693812"/>
                  </a:ext>
                </a:extLst>
              </a:tr>
              <a:tr h="294973">
                <a:tc>
                  <a:txBody>
                    <a:bodyPr/>
                    <a:lstStyle/>
                    <a:p>
                      <a:r>
                        <a:rPr lang="en-US" sz="1200" dirty="0" err="1"/>
                        <a:t>ɣ-FeOOH</a:t>
                      </a:r>
                      <a:r>
                        <a:rPr lang="en-US" sz="1200" dirty="0"/>
                        <a:t> (Lepidocrocite)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O:6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✅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✅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973359202"/>
                  </a:ext>
                </a:extLst>
              </a:tr>
              <a:tr h="294973">
                <a:tc>
                  <a:txBody>
                    <a:bodyPr/>
                    <a:lstStyle/>
                    <a:p>
                      <a:r>
                        <a:rPr lang="en-US" sz="1200" dirty="0"/>
                        <a:t>KFe</a:t>
                      </a:r>
                      <a:r>
                        <a:rPr lang="en-US" sz="1200" baseline="-25000" dirty="0"/>
                        <a:t>3</a:t>
                      </a:r>
                      <a:r>
                        <a:rPr lang="en-US" sz="1200" dirty="0"/>
                        <a:t>(SO</a:t>
                      </a:r>
                      <a:r>
                        <a:rPr lang="en-US" sz="1200" baseline="-25000" dirty="0"/>
                        <a:t>4</a:t>
                      </a:r>
                      <a:r>
                        <a:rPr lang="en-US" sz="1200" dirty="0"/>
                        <a:t>)</a:t>
                      </a:r>
                      <a:r>
                        <a:rPr lang="en-US" sz="1200" baseline="-25000" dirty="0"/>
                        <a:t>2</a:t>
                      </a:r>
                      <a:r>
                        <a:rPr lang="en-US" sz="1200" dirty="0"/>
                        <a:t>(OH)</a:t>
                      </a:r>
                      <a:r>
                        <a:rPr lang="en-US" sz="1200" baseline="-25000" dirty="0"/>
                        <a:t>6</a:t>
                      </a:r>
                      <a:r>
                        <a:rPr lang="en-US" sz="1200" baseline="0" dirty="0"/>
                        <a:t> (Jarosite)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O:6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✅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✅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459482522"/>
                  </a:ext>
                </a:extLst>
              </a:tr>
              <a:tr h="294973">
                <a:tc>
                  <a:txBody>
                    <a:bodyPr/>
                    <a:lstStyle/>
                    <a:p>
                      <a:r>
                        <a:rPr lang="en-US" sz="1200" dirty="0"/>
                        <a:t>CuFeS</a:t>
                      </a:r>
                      <a:r>
                        <a:rPr lang="en-US" sz="1200" baseline="-25000" dirty="0"/>
                        <a:t>2</a:t>
                      </a:r>
                      <a:r>
                        <a:rPr lang="en-US" sz="1200" dirty="0"/>
                        <a:t> (Chalcopyrite)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T:4</a:t>
                      </a:r>
                      <a:endParaRPr lang="en-US" sz="12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✅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✅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433319743"/>
                  </a:ext>
                </a:extLst>
              </a:tr>
              <a:tr h="294973">
                <a:tc>
                  <a:txBody>
                    <a:bodyPr/>
                    <a:lstStyle/>
                    <a:p>
                      <a:r>
                        <a:rPr lang="en-US" sz="1200" dirty="0" err="1"/>
                        <a:t>MgFe</a:t>
                      </a:r>
                      <a:r>
                        <a:rPr lang="en-US" sz="1200" dirty="0"/>
                        <a:t>(SiO</a:t>
                      </a:r>
                      <a:r>
                        <a:rPr lang="en-US" sz="1200" baseline="-25000" dirty="0"/>
                        <a:t>4</a:t>
                      </a:r>
                      <a:r>
                        <a:rPr lang="en-US" sz="1200" dirty="0"/>
                        <a:t>) (Olivine)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O:6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✅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✅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277398376"/>
                  </a:ext>
                </a:extLst>
              </a:tr>
              <a:tr h="294973">
                <a:tc>
                  <a:txBody>
                    <a:bodyPr/>
                    <a:lstStyle/>
                    <a:p>
                      <a:r>
                        <a:rPr lang="en-US" sz="1200" dirty="0" err="1"/>
                        <a:t>FeN</a:t>
                      </a:r>
                      <a:endParaRPr lang="en-US" sz="12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T:4</a:t>
                      </a:r>
                      <a:endParaRPr lang="en-US" sz="12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✅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❌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279245935"/>
                  </a:ext>
                </a:extLst>
              </a:tr>
              <a:tr h="294973">
                <a:tc>
                  <a:txBody>
                    <a:bodyPr/>
                    <a:lstStyle/>
                    <a:p>
                      <a:r>
                        <a:rPr lang="en-US" sz="1200" dirty="0" err="1"/>
                        <a:t>FeO</a:t>
                      </a:r>
                      <a:endParaRPr lang="en-US" sz="12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O:6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✅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✅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86658791"/>
                  </a:ext>
                </a:extLst>
              </a:tr>
              <a:tr h="294973">
                <a:tc>
                  <a:txBody>
                    <a:bodyPr/>
                    <a:lstStyle/>
                    <a:p>
                      <a:r>
                        <a:rPr lang="en-US" sz="1200" dirty="0"/>
                        <a:t>FeS</a:t>
                      </a:r>
                      <a:r>
                        <a:rPr lang="en-US" sz="1200" baseline="-25000" dirty="0"/>
                        <a:t>2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O:6</a:t>
                      </a:r>
                      <a:endParaRPr lang="en-US" sz="1200" baseline="-250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✅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✅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781801033"/>
                  </a:ext>
                </a:extLst>
              </a:tr>
              <a:tr h="294973">
                <a:tc>
                  <a:txBody>
                    <a:bodyPr/>
                    <a:lstStyle/>
                    <a:p>
                      <a:r>
                        <a:rPr lang="en-US" sz="1200" dirty="0"/>
                        <a:t>FePO</a:t>
                      </a:r>
                      <a:r>
                        <a:rPr lang="en-US" sz="1200" baseline="-25000" dirty="0"/>
                        <a:t>4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T:4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❌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✅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979010702"/>
                  </a:ext>
                </a:extLst>
              </a:tr>
            </a:tbl>
          </a:graphicData>
        </a:graphic>
      </p:graphicFrame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34A044E8-DEBC-49E4-BB82-08A17E5959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4002" y="6483438"/>
            <a:ext cx="551412" cy="212400"/>
          </a:xfrm>
        </p:spPr>
        <p:txBody>
          <a:bodyPr/>
          <a:lstStyle/>
          <a:p>
            <a:pPr defTabSz="1097280"/>
            <a:r>
              <a:rPr lang="en-US" dirty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</a:rPr>
              <a:pPr defTabSz="1097280"/>
              <a:t>8</a:t>
            </a:fld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2873B-F2F6-437A-A34D-159A90AB2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9" y="1615917"/>
            <a:ext cx="5882400" cy="3631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57657-7D13-4F93-A673-651F1F86F784}"/>
              </a:ext>
            </a:extLst>
          </p:cNvPr>
          <p:cNvSpPr txBox="1"/>
          <p:nvPr/>
        </p:nvSpPr>
        <p:spPr>
          <a:xfrm>
            <a:off x="4381499" y="574693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noProof="0" dirty="0"/>
              <a:t>Data collected at ID26 of ESRF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0466C70-3C33-4B99-AD43-6A32472D67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40001" y="6483349"/>
            <a:ext cx="8160000" cy="212489"/>
          </a:xfrm>
        </p:spPr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</p:spTree>
    <p:extLst>
      <p:ext uri="{BB962C8B-B14F-4D97-AF65-F5344CB8AC3E}">
        <p14:creationId xmlns:p14="http://schemas.microsoft.com/office/powerpoint/2010/main" val="237760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9B572A-999B-4DCC-A358-A2B65A6F52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D9A1C4-9D7B-48FF-B754-E892DB1E3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DESCRIPTORS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399CDD-7B27-4A32-8D6B-1C0667A2F3B4}"/>
              </a:ext>
            </a:extLst>
          </p:cNvPr>
          <p:cNvGrpSpPr/>
          <p:nvPr/>
        </p:nvGrpSpPr>
        <p:grpSpPr>
          <a:xfrm>
            <a:off x="5160414" y="376237"/>
            <a:ext cx="6791586" cy="3333356"/>
            <a:chOff x="5160414" y="376237"/>
            <a:chExt cx="6791586" cy="333335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D9E793-AE70-4D5B-A7E6-8471F3321444}"/>
                </a:ext>
              </a:extLst>
            </p:cNvPr>
            <p:cNvSpPr txBox="1"/>
            <p:nvPr/>
          </p:nvSpPr>
          <p:spPr>
            <a:xfrm>
              <a:off x="8697911" y="1376961"/>
              <a:ext cx="3254089" cy="170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/>
                <a:t>Dimensionality reduction improves model efficiency, reduces overfitting, and enhances interpretability.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110B41C-48F2-465F-A30A-C91275677823}"/>
                </a:ext>
              </a:extLst>
            </p:cNvPr>
            <p:cNvGrpSpPr/>
            <p:nvPr/>
          </p:nvGrpSpPr>
          <p:grpSpPr>
            <a:xfrm>
              <a:off x="5160414" y="376237"/>
              <a:ext cx="3464972" cy="3333356"/>
              <a:chOff x="5160414" y="376237"/>
              <a:chExt cx="3464972" cy="333335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2D202B6-0C34-4511-A3A9-AE3374B72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60414" y="865593"/>
                <a:ext cx="3464972" cy="284400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16C9BE-5AE9-4244-96D5-BE2B425A69DA}"/>
                  </a:ext>
                </a:extLst>
              </p:cNvPr>
              <p:cNvSpPr txBox="1"/>
              <p:nvPr/>
            </p:nvSpPr>
            <p:spPr>
              <a:xfrm>
                <a:off x="5588000" y="376237"/>
                <a:ext cx="2456415" cy="456535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just">
                  <a:lnSpc>
                    <a:spcPct val="150000"/>
                  </a:lnSpc>
                  <a:defRPr b="1">
                    <a:solidFill>
                      <a:srgbClr val="132577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2577"/>
                    </a:solidFill>
                    <a:effectLst/>
                    <a:uLnTx/>
                    <a:uFillTx/>
                  </a:rPr>
                  <a:t>Accuracy: 93.0±0.5%</a:t>
                </a: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AD130EF-78BA-465C-9769-ED938BCFD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56" y="3709593"/>
            <a:ext cx="4577040" cy="2808000"/>
          </a:xfrm>
          <a:prstGeom prst="rect">
            <a:avLst/>
          </a:prstGeom>
        </p:spPr>
      </p:pic>
      <p:pic>
        <p:nvPicPr>
          <p:cNvPr id="12" name="Picture 11" descr="A graph of energy and energy&#10;&#10;Description automatically generated">
            <a:extLst>
              <a:ext uri="{FF2B5EF4-FFF2-40B4-BE49-F238E27FC236}">
                <a16:creationId xmlns:a16="http://schemas.microsoft.com/office/drawing/2014/main" id="{67AF66EC-BE56-493E-8744-F1132F7604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46" y="1120517"/>
            <a:ext cx="4880668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F5B7D87-7709-4640-8259-99D8F4A21C5D}"/>
                  </a:ext>
                </a:extLst>
              </p:cNvPr>
              <p:cNvSpPr/>
              <p:nvPr/>
            </p:nvSpPr>
            <p:spPr>
              <a:xfrm>
                <a:off x="1455029" y="4714678"/>
                <a:ext cx="3464972" cy="1703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/>
                  <a:t>Edge Position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𝑬𝒅𝒈𝒆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</m:oMath>
                </a14:m>
                <a:r>
                  <a:rPr lang="en-US" b="1" dirty="0"/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/>
                  <a:t>Edge Slope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𝑬𝒅𝒈𝒆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𝒄𝒖𝒓𝒗</m:t>
                        </m:r>
                      </m:sub>
                    </m:sSub>
                  </m:oMath>
                </a14:m>
                <a:r>
                  <a:rPr lang="en-US" b="1" dirty="0"/>
                  <a:t>)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/>
                  <a:t>White Line Position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𝑾𝑳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𝒊𝒏𝒕</m:t>
                        </m:r>
                      </m:sub>
                    </m:sSub>
                  </m:oMath>
                </a14:m>
                <a:r>
                  <a:rPr lang="en-US" b="1" dirty="0"/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/>
                  <a:t>First Pit Energy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𝑷𝒊𝒕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</m:oMath>
                </a14:m>
                <a:r>
                  <a:rPr lang="en-US" b="1" dirty="0"/>
                  <a:t>)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F5B7D87-7709-4640-8259-99D8F4A21C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029" y="4714678"/>
                <a:ext cx="3464972" cy="1703030"/>
              </a:xfrm>
              <a:prstGeom prst="rect">
                <a:avLst/>
              </a:prstGeom>
              <a:blipFill>
                <a:blip r:embed="rId5"/>
                <a:stretch>
                  <a:fillRect l="-1232" b="-4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A888513C-DE48-46A7-A88C-401DAD75593C}"/>
              </a:ext>
            </a:extLst>
          </p:cNvPr>
          <p:cNvSpPr/>
          <p:nvPr/>
        </p:nvSpPr>
        <p:spPr>
          <a:xfrm>
            <a:off x="1058839" y="845134"/>
            <a:ext cx="332248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Guda</a:t>
            </a:r>
            <a:r>
              <a:rPr lang="en-US" sz="120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r>
              <a:rPr lang="en-US" sz="120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Npj</a:t>
            </a:r>
            <a:r>
              <a:rPr lang="en-US" sz="120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</a:t>
            </a:r>
            <a:r>
              <a:rPr lang="en-US" sz="120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Mater. </a:t>
            </a:r>
            <a:r>
              <a:rPr lang="en-US" sz="1200" b="1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 (2021).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ECF28497-D3B0-4E2A-A495-7898D33F39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40001" y="6483349"/>
            <a:ext cx="8160000" cy="212489"/>
          </a:xfrm>
        </p:spPr>
        <p:txBody>
          <a:bodyPr/>
          <a:lstStyle/>
          <a:p>
            <a:pPr defTabSz="1097280"/>
            <a:r>
              <a:rPr lang="en-US" b="0" dirty="0">
                <a:solidFill>
                  <a:srgbClr val="132577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ENGAGE</a:t>
            </a:r>
            <a:r>
              <a:rPr lang="en-US" b="0" dirty="0">
                <a:solidFill>
                  <a:srgbClr val="132577"/>
                </a:solidFill>
                <a:latin typeface="Arial"/>
              </a:rPr>
              <a:t> conference</a:t>
            </a:r>
            <a:r>
              <a:rPr lang="en-US" dirty="0">
                <a:solidFill>
                  <a:srgbClr val="132577"/>
                </a:solidFill>
                <a:latin typeface="Arial"/>
              </a:rPr>
              <a:t> | 20/06/25 | Federico Zecchi</a:t>
            </a:r>
          </a:p>
        </p:txBody>
      </p:sp>
    </p:spTree>
    <p:extLst>
      <p:ext uri="{BB962C8B-B14F-4D97-AF65-F5344CB8AC3E}">
        <p14:creationId xmlns:p14="http://schemas.microsoft.com/office/powerpoint/2010/main" val="251842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SRF - default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400" noProof="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15889</TotalTime>
  <Words>1178</Words>
  <Application>Microsoft Office PowerPoint</Application>
  <PresentationFormat>Widescreen</PresentationFormat>
  <Paragraphs>197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Cambria Math</vt:lpstr>
      <vt:lpstr>ITCOfficinaSans LT Book</vt:lpstr>
      <vt:lpstr>Wingdings</vt:lpstr>
      <vt:lpstr>Office Theme</vt:lpstr>
      <vt:lpstr>ESRF - default</vt:lpstr>
      <vt:lpstr>PowerPoint Presentation</vt:lpstr>
      <vt:lpstr>MOTIVATIONS FOR USING ML IN XAS DATA ANALYSIS</vt:lpstr>
      <vt:lpstr>OVERVIEW OF ML MODELS COMPLEXITY FOR SPECTROSCOPY DATA ANALYSIS</vt:lpstr>
      <vt:lpstr>DATASET AND MODEL TRAINING</vt:lpstr>
      <vt:lpstr>CALCULATED SPECTRA FOR OCTAHEDRAL AND TETRAHEDRAL ENVIRONMENTS </vt:lpstr>
      <vt:lpstr>CLASSIFICATION RESULTS ON TEST SET</vt:lpstr>
      <vt:lpstr>TEST SET PERTURBATION: NOISE</vt:lpstr>
      <vt:lpstr>CLASSIFICATION OF EXPERIMENTAL DATA</vt:lpstr>
      <vt:lpstr>SPECTRAL DESCRIPTORS</vt:lpstr>
      <vt:lpstr>SHAPLEY VALUES FOR MODEL INTERPRETATION</vt:lpstr>
      <vt:lpstr>COMPLETE DATASET: BEYOND BINARY CLASSIFICATION </vt:lpstr>
      <vt:lpstr>SYNTHETIC MINORITY OVERSAMPLING TECHNIQUE</vt:lpstr>
      <vt:lpstr>SYNTHETIC MINORITY OVERSAMPLING TECHNIQUE</vt:lpstr>
      <vt:lpstr>SYNTHETIC MINORITY OVERSAMPLING TECHNIQUE</vt:lpstr>
      <vt:lpstr>SYNTHETIC MINORITY OVERSAMPLING TECHNIQUE</vt:lpstr>
      <vt:lpstr>SYNTHETIC MINORITY OVERSAMPLING TECHNIQUE</vt:lpstr>
      <vt:lpstr>MULTICLASSIFICATION </vt:lpstr>
      <vt:lpstr>CONCLUSIONS</vt:lpstr>
      <vt:lpstr>PowerPoint Presentation</vt:lpstr>
      <vt:lpstr>FDMNES vs EXPERIMENT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ZECCHI Frederico</dc:creator>
  <cp:lastModifiedBy>ZECCHI Frederico</cp:lastModifiedBy>
  <cp:revision>350</cp:revision>
  <dcterms:created xsi:type="dcterms:W3CDTF">2023-05-15T08:05:02Z</dcterms:created>
  <dcterms:modified xsi:type="dcterms:W3CDTF">2025-06-20T08:05:25Z</dcterms:modified>
</cp:coreProperties>
</file>