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62" r:id="rId2"/>
    <p:sldId id="480" r:id="rId3"/>
    <p:sldId id="479" r:id="rId4"/>
    <p:sldId id="375" r:id="rId5"/>
    <p:sldId id="481" r:id="rId6"/>
    <p:sldId id="299" r:id="rId7"/>
    <p:sldId id="482" r:id="rId8"/>
    <p:sldId id="483" r:id="rId9"/>
    <p:sldId id="445" r:id="rId10"/>
    <p:sldId id="473" r:id="rId11"/>
    <p:sldId id="465" r:id="rId12"/>
    <p:sldId id="486" r:id="rId13"/>
    <p:sldId id="466" r:id="rId14"/>
    <p:sldId id="309" r:id="rId15"/>
    <p:sldId id="487" r:id="rId16"/>
    <p:sldId id="489" r:id="rId17"/>
    <p:sldId id="485" r:id="rId18"/>
    <p:sldId id="484" r:id="rId19"/>
    <p:sldId id="488" r:id="rId20"/>
    <p:sldId id="496" r:id="rId21"/>
    <p:sldId id="497" r:id="rId22"/>
    <p:sldId id="498" r:id="rId23"/>
    <p:sldId id="499" r:id="rId24"/>
    <p:sldId id="500" r:id="rId25"/>
    <p:sldId id="501" r:id="rId26"/>
    <p:sldId id="351" r:id="rId27"/>
  </p:sldIdLst>
  <p:sldSz cx="9144000" cy="5715000" type="screen16x1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orient="horz" pos="288">
          <p15:clr>
            <a:srgbClr val="A4A3A4"/>
          </p15:clr>
        </p15:guide>
        <p15:guide id="3" orient="horz" pos="3312">
          <p15:clr>
            <a:srgbClr val="A4A3A4"/>
          </p15:clr>
        </p15:guide>
        <p15:guide id="4" orient="horz" pos="855">
          <p15:clr>
            <a:srgbClr val="A4A3A4"/>
          </p15:clr>
        </p15:guide>
        <p15:guide id="5" pos="2880">
          <p15:clr>
            <a:srgbClr val="A4A3A4"/>
          </p15:clr>
        </p15:guide>
        <p15:guide id="6" pos="521">
          <p15:clr>
            <a:srgbClr val="A4A3A4"/>
          </p15:clr>
        </p15:guide>
        <p15:guide id="7" pos="52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B99"/>
    <a:srgbClr val="B7B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57"/>
    <p:restoredTop sz="90844" autoAdjust="0"/>
  </p:normalViewPr>
  <p:slideViewPr>
    <p:cSldViewPr showGuides="1">
      <p:cViewPr>
        <p:scale>
          <a:sx n="100" d="100"/>
          <a:sy n="100" d="100"/>
        </p:scale>
        <p:origin x="1253" y="-91"/>
      </p:cViewPr>
      <p:guideLst>
        <p:guide orient="horz" pos="1800"/>
        <p:guide orient="horz" pos="288"/>
        <p:guide orient="horz" pos="3312"/>
        <p:guide orient="horz" pos="855"/>
        <p:guide pos="2880"/>
        <p:guide pos="521"/>
        <p:guide pos="5239"/>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9" d="100"/>
          <a:sy n="89" d="100"/>
        </p:scale>
        <p:origin x="41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b28d49ca4730ea6a" providerId="LiveId" clId="{5F9D0B86-29E5-41B4-BCEA-C6433D3118F2}"/>
    <pc:docChg chg="undo custSel addSld delSld modSld sldOrd">
      <pc:chgData name="" userId="b28d49ca4730ea6a" providerId="LiveId" clId="{5F9D0B86-29E5-41B4-BCEA-C6433D3118F2}" dt="2025-06-19T14:01:34.124" v="7418" actId="20577"/>
      <pc:docMkLst>
        <pc:docMk/>
      </pc:docMkLst>
      <pc:sldChg chg="modSp">
        <pc:chgData name="" userId="b28d49ca4730ea6a" providerId="LiveId" clId="{5F9D0B86-29E5-41B4-BCEA-C6433D3118F2}" dt="2025-06-17T15:47:02.102" v="52" actId="20577"/>
        <pc:sldMkLst>
          <pc:docMk/>
          <pc:sldMk cId="0" sldId="262"/>
        </pc:sldMkLst>
        <pc:spChg chg="mod">
          <ac:chgData name="" userId="b28d49ca4730ea6a" providerId="LiveId" clId="{5F9D0B86-29E5-41B4-BCEA-C6433D3118F2}" dt="2025-06-17T15:47:02.102" v="52" actId="20577"/>
          <ac:spMkLst>
            <pc:docMk/>
            <pc:sldMk cId="0" sldId="262"/>
            <ac:spMk id="9" creationId="{6003924C-BA67-7740-9374-8C9B1E06882C}"/>
          </ac:spMkLst>
        </pc:spChg>
      </pc:sldChg>
      <pc:sldChg chg="modNotesTx">
        <pc:chgData name="" userId="b28d49ca4730ea6a" providerId="LiveId" clId="{5F9D0B86-29E5-41B4-BCEA-C6433D3118F2}" dt="2025-06-19T09:30:31.347" v="2349" actId="20577"/>
        <pc:sldMkLst>
          <pc:docMk/>
          <pc:sldMk cId="1739336455" sldId="299"/>
        </pc:sldMkLst>
      </pc:sldChg>
      <pc:sldChg chg="modNotesTx">
        <pc:chgData name="" userId="b28d49ca4730ea6a" providerId="LiveId" clId="{5F9D0B86-29E5-41B4-BCEA-C6433D3118F2}" dt="2025-06-19T13:02:25.505" v="5439" actId="20577"/>
        <pc:sldMkLst>
          <pc:docMk/>
          <pc:sldMk cId="1494419042" sldId="309"/>
        </pc:sldMkLst>
      </pc:sldChg>
      <pc:sldChg chg="add modNotesTx">
        <pc:chgData name="" userId="b28d49ca4730ea6a" providerId="LiveId" clId="{5F9D0B86-29E5-41B4-BCEA-C6433D3118F2}" dt="2025-06-19T09:26:02.081" v="2004" actId="20577"/>
        <pc:sldMkLst>
          <pc:docMk/>
          <pc:sldMk cId="2045226354" sldId="375"/>
        </pc:sldMkLst>
      </pc:sldChg>
      <pc:sldChg chg="modNotesTx">
        <pc:chgData name="" userId="b28d49ca4730ea6a" providerId="LiveId" clId="{5F9D0B86-29E5-41B4-BCEA-C6433D3118F2}" dt="2025-06-19T12:53:24.345" v="4026" actId="20577"/>
        <pc:sldMkLst>
          <pc:docMk/>
          <pc:sldMk cId="2198148596" sldId="445"/>
        </pc:sldMkLst>
      </pc:sldChg>
      <pc:sldChg chg="modNotesTx">
        <pc:chgData name="" userId="b28d49ca4730ea6a" providerId="LiveId" clId="{5F9D0B86-29E5-41B4-BCEA-C6433D3118F2}" dt="2025-06-19T12:59:00.130" v="4859" actId="20577"/>
        <pc:sldMkLst>
          <pc:docMk/>
          <pc:sldMk cId="1686142318" sldId="465"/>
        </pc:sldMkLst>
      </pc:sldChg>
      <pc:sldChg chg="modNotesTx">
        <pc:chgData name="" userId="b28d49ca4730ea6a" providerId="LiveId" clId="{5F9D0B86-29E5-41B4-BCEA-C6433D3118F2}" dt="2025-06-19T13:00:37.355" v="5128" actId="20577"/>
        <pc:sldMkLst>
          <pc:docMk/>
          <pc:sldMk cId="963893363" sldId="466"/>
        </pc:sldMkLst>
      </pc:sldChg>
      <pc:sldChg chg="modNotesTx">
        <pc:chgData name="" userId="b28d49ca4730ea6a" providerId="LiveId" clId="{5F9D0B86-29E5-41B4-BCEA-C6433D3118F2}" dt="2025-06-19T12:55:47.439" v="4322" actId="20577"/>
        <pc:sldMkLst>
          <pc:docMk/>
          <pc:sldMk cId="3676673675" sldId="473"/>
        </pc:sldMkLst>
      </pc:sldChg>
      <pc:sldChg chg="addSp delSp modSp add modNotesTx">
        <pc:chgData name="" userId="b28d49ca4730ea6a" providerId="LiveId" clId="{5F9D0B86-29E5-41B4-BCEA-C6433D3118F2}" dt="2025-06-19T09:25:08.552" v="1839" actId="20577"/>
        <pc:sldMkLst>
          <pc:docMk/>
          <pc:sldMk cId="1271200167" sldId="479"/>
        </pc:sldMkLst>
        <pc:spChg chg="mod">
          <ac:chgData name="" userId="b28d49ca4730ea6a" providerId="LiveId" clId="{5F9D0B86-29E5-41B4-BCEA-C6433D3118F2}" dt="2025-06-17T16:06:05.771" v="272" actId="20577"/>
          <ac:spMkLst>
            <pc:docMk/>
            <pc:sldMk cId="1271200167" sldId="479"/>
            <ac:spMk id="2" creationId="{67B83F5E-FA8C-474D-90D0-9D21D0093DAA}"/>
          </ac:spMkLst>
        </pc:spChg>
        <pc:spChg chg="del">
          <ac:chgData name="" userId="b28d49ca4730ea6a" providerId="LiveId" clId="{5F9D0B86-29E5-41B4-BCEA-C6433D3118F2}" dt="2025-06-17T15:46:51.381" v="41" actId="478"/>
          <ac:spMkLst>
            <pc:docMk/>
            <pc:sldMk cId="1271200167" sldId="479"/>
            <ac:spMk id="3" creationId="{E6CA4329-7D4B-4E3B-8784-392B13F25F77}"/>
          </ac:spMkLst>
        </pc:spChg>
        <pc:spChg chg="del">
          <ac:chgData name="" userId="b28d49ca4730ea6a" providerId="LiveId" clId="{5F9D0B86-29E5-41B4-BCEA-C6433D3118F2}" dt="2025-06-17T15:46:50.503" v="40" actId="478"/>
          <ac:spMkLst>
            <pc:docMk/>
            <pc:sldMk cId="1271200167" sldId="479"/>
            <ac:spMk id="4" creationId="{F0E73E34-8362-4E2D-BE60-B0086B2BD160}"/>
          </ac:spMkLst>
        </pc:spChg>
        <pc:spChg chg="add mod">
          <ac:chgData name="" userId="b28d49ca4730ea6a" providerId="LiveId" clId="{5F9D0B86-29E5-41B4-BCEA-C6433D3118F2}" dt="2025-06-17T16:18:18.770" v="832" actId="1076"/>
          <ac:spMkLst>
            <pc:docMk/>
            <pc:sldMk cId="1271200167" sldId="479"/>
            <ac:spMk id="14" creationId="{13EBD85C-3217-459C-AFF7-BA227CE862FC}"/>
          </ac:spMkLst>
        </pc:spChg>
        <pc:spChg chg="add mod">
          <ac:chgData name="" userId="b28d49ca4730ea6a" providerId="LiveId" clId="{5F9D0B86-29E5-41B4-BCEA-C6433D3118F2}" dt="2025-06-17T16:08:49.522" v="429" actId="1076"/>
          <ac:spMkLst>
            <pc:docMk/>
            <pc:sldMk cId="1271200167" sldId="479"/>
            <ac:spMk id="15" creationId="{7416945F-E27C-4A89-B992-C9CF9D786DA8}"/>
          </ac:spMkLst>
        </pc:spChg>
        <pc:spChg chg="add del mod">
          <ac:chgData name="" userId="b28d49ca4730ea6a" providerId="LiveId" clId="{5F9D0B86-29E5-41B4-BCEA-C6433D3118F2}" dt="2025-06-17T16:17:24.552" v="811" actId="478"/>
          <ac:spMkLst>
            <pc:docMk/>
            <pc:sldMk cId="1271200167" sldId="479"/>
            <ac:spMk id="16" creationId="{ECB788C6-5ED1-4D4D-8E65-964B09B66ED9}"/>
          </ac:spMkLst>
        </pc:spChg>
        <pc:spChg chg="add del">
          <ac:chgData name="" userId="b28d49ca4730ea6a" providerId="LiveId" clId="{5F9D0B86-29E5-41B4-BCEA-C6433D3118F2}" dt="2025-06-17T16:17:16.824" v="806"/>
          <ac:spMkLst>
            <pc:docMk/>
            <pc:sldMk cId="1271200167" sldId="479"/>
            <ac:spMk id="17" creationId="{15EA3DF8-0233-4356-B890-C0B20C56A94F}"/>
          </ac:spMkLst>
        </pc:spChg>
        <pc:spChg chg="add del">
          <ac:chgData name="" userId="b28d49ca4730ea6a" providerId="LiveId" clId="{5F9D0B86-29E5-41B4-BCEA-C6433D3118F2}" dt="2025-06-17T16:17:19.201" v="809"/>
          <ac:spMkLst>
            <pc:docMk/>
            <pc:sldMk cId="1271200167" sldId="479"/>
            <ac:spMk id="18" creationId="{4D795F2E-00F4-4942-8CF8-71F3047C21A3}"/>
          </ac:spMkLst>
        </pc:spChg>
        <pc:spChg chg="add mod">
          <ac:chgData name="" userId="b28d49ca4730ea6a" providerId="LiveId" clId="{5F9D0B86-29E5-41B4-BCEA-C6433D3118F2}" dt="2025-06-17T16:18:24.456" v="834" actId="14100"/>
          <ac:spMkLst>
            <pc:docMk/>
            <pc:sldMk cId="1271200167" sldId="479"/>
            <ac:spMk id="19" creationId="{7DAD1156-9972-41A7-97A5-68546B361F19}"/>
          </ac:spMkLst>
        </pc:spChg>
        <pc:picChg chg="add del mod">
          <ac:chgData name="" userId="b28d49ca4730ea6a" providerId="LiveId" clId="{5F9D0B86-29E5-41B4-BCEA-C6433D3118F2}" dt="2025-06-17T16:00:01.762" v="91" actId="478"/>
          <ac:picMkLst>
            <pc:docMk/>
            <pc:sldMk cId="1271200167" sldId="479"/>
            <ac:picMk id="8" creationId="{1934D2AC-0733-4462-90FB-12A14C0C0A62}"/>
          </ac:picMkLst>
        </pc:picChg>
        <pc:picChg chg="add del mod">
          <ac:chgData name="" userId="b28d49ca4730ea6a" providerId="LiveId" clId="{5F9D0B86-29E5-41B4-BCEA-C6433D3118F2}" dt="2025-06-17T16:05:46.698" v="243" actId="478"/>
          <ac:picMkLst>
            <pc:docMk/>
            <pc:sldMk cId="1271200167" sldId="479"/>
            <ac:picMk id="9" creationId="{E18089C5-E4F3-407B-AB3F-433EA961C170}"/>
          </ac:picMkLst>
        </pc:picChg>
        <pc:picChg chg="add del mod modCrop">
          <ac:chgData name="" userId="b28d49ca4730ea6a" providerId="LiveId" clId="{5F9D0B86-29E5-41B4-BCEA-C6433D3118F2}" dt="2025-06-17T16:05:47.521" v="244" actId="478"/>
          <ac:picMkLst>
            <pc:docMk/>
            <pc:sldMk cId="1271200167" sldId="479"/>
            <ac:picMk id="10" creationId="{5E3A43D1-C4C7-4A94-97F6-43A34CC9387E}"/>
          </ac:picMkLst>
        </pc:picChg>
        <pc:picChg chg="add del">
          <ac:chgData name="" userId="b28d49ca4730ea6a" providerId="LiveId" clId="{5F9D0B86-29E5-41B4-BCEA-C6433D3118F2}" dt="2025-06-17T16:01:24.875" v="109"/>
          <ac:picMkLst>
            <pc:docMk/>
            <pc:sldMk cId="1271200167" sldId="479"/>
            <ac:picMk id="11" creationId="{6837D29F-0569-4E63-914D-629DAFF4DBBC}"/>
          </ac:picMkLst>
        </pc:picChg>
        <pc:picChg chg="add mod">
          <ac:chgData name="" userId="b28d49ca4730ea6a" providerId="LiveId" clId="{5F9D0B86-29E5-41B4-BCEA-C6433D3118F2}" dt="2025-06-17T16:08:49.522" v="429" actId="1076"/>
          <ac:picMkLst>
            <pc:docMk/>
            <pc:sldMk cId="1271200167" sldId="479"/>
            <ac:picMk id="12" creationId="{9DF6EA40-56ED-470B-9F53-D257F0ACB31E}"/>
          </ac:picMkLst>
        </pc:picChg>
        <pc:picChg chg="add mod">
          <ac:chgData name="" userId="b28d49ca4730ea6a" providerId="LiveId" clId="{5F9D0B86-29E5-41B4-BCEA-C6433D3118F2}" dt="2025-06-17T16:08:49.522" v="429" actId="1076"/>
          <ac:picMkLst>
            <pc:docMk/>
            <pc:sldMk cId="1271200167" sldId="479"/>
            <ac:picMk id="13" creationId="{402A3DBB-CAEB-4BE7-8A50-99AC7EAD4DF1}"/>
          </ac:picMkLst>
        </pc:picChg>
      </pc:sldChg>
      <pc:sldChg chg="addSp modSp add ord modNotesTx">
        <pc:chgData name="" userId="b28d49ca4730ea6a" providerId="LiveId" clId="{5F9D0B86-29E5-41B4-BCEA-C6433D3118F2}" dt="2025-06-19T09:22:44.318" v="1476" actId="20577"/>
        <pc:sldMkLst>
          <pc:docMk/>
          <pc:sldMk cId="3394820919" sldId="480"/>
        </pc:sldMkLst>
        <pc:spChg chg="add mod">
          <ac:chgData name="" userId="b28d49ca4730ea6a" providerId="LiveId" clId="{5F9D0B86-29E5-41B4-BCEA-C6433D3118F2}" dt="2025-06-17T16:03:17.159" v="127" actId="1076"/>
          <ac:spMkLst>
            <pc:docMk/>
            <pc:sldMk cId="3394820919" sldId="480"/>
            <ac:spMk id="3" creationId="{8809FB91-AB7B-4D8B-BC7D-FC4FEB595D6D}"/>
          </ac:spMkLst>
        </pc:spChg>
        <pc:spChg chg="add mod">
          <ac:chgData name="" userId="b28d49ca4730ea6a" providerId="LiveId" clId="{5F9D0B86-29E5-41B4-BCEA-C6433D3118F2}" dt="2025-06-17T16:04:56.587" v="241" actId="1076"/>
          <ac:spMkLst>
            <pc:docMk/>
            <pc:sldMk cId="3394820919" sldId="480"/>
            <ac:spMk id="11" creationId="{3FDCEDBD-84B1-4403-A859-AA30F75DAA49}"/>
          </ac:spMkLst>
        </pc:spChg>
        <pc:picChg chg="mod">
          <ac:chgData name="" userId="b28d49ca4730ea6a" providerId="LiveId" clId="{5F9D0B86-29E5-41B4-BCEA-C6433D3118F2}" dt="2025-06-17T16:02:05.413" v="113" actId="1076"/>
          <ac:picMkLst>
            <pc:docMk/>
            <pc:sldMk cId="3394820919" sldId="480"/>
            <ac:picMk id="9" creationId="{E18089C5-E4F3-407B-AB3F-433EA961C170}"/>
          </ac:picMkLst>
        </pc:picChg>
        <pc:picChg chg="mod">
          <ac:chgData name="" userId="b28d49ca4730ea6a" providerId="LiveId" clId="{5F9D0B86-29E5-41B4-BCEA-C6433D3118F2}" dt="2025-06-17T16:02:08.184" v="114" actId="1076"/>
          <ac:picMkLst>
            <pc:docMk/>
            <pc:sldMk cId="3394820919" sldId="480"/>
            <ac:picMk id="10" creationId="{5E3A43D1-C4C7-4A94-97F6-43A34CC9387E}"/>
          </ac:picMkLst>
        </pc:picChg>
      </pc:sldChg>
      <pc:sldChg chg="addSp delSp modSp add">
        <pc:chgData name="" userId="b28d49ca4730ea6a" providerId="LiveId" clId="{5F9D0B86-29E5-41B4-BCEA-C6433D3118F2}" dt="2025-06-17T16:25:15.290" v="963" actId="11529"/>
        <pc:sldMkLst>
          <pc:docMk/>
          <pc:sldMk cId="2656190858" sldId="481"/>
        </pc:sldMkLst>
        <pc:spChg chg="mod">
          <ac:chgData name="" userId="b28d49ca4730ea6a" providerId="LiveId" clId="{5F9D0B86-29E5-41B4-BCEA-C6433D3118F2}" dt="2025-06-17T16:21:22.167" v="895" actId="20577"/>
          <ac:spMkLst>
            <pc:docMk/>
            <pc:sldMk cId="2656190858" sldId="481"/>
            <ac:spMk id="2" creationId="{70F4FD12-0581-4471-94CE-6169C2F1C48F}"/>
          </ac:spMkLst>
        </pc:spChg>
        <pc:spChg chg="del">
          <ac:chgData name="" userId="b28d49ca4730ea6a" providerId="LiveId" clId="{5F9D0B86-29E5-41B4-BCEA-C6433D3118F2}" dt="2025-06-17T16:21:26.935" v="897" actId="478"/>
          <ac:spMkLst>
            <pc:docMk/>
            <pc:sldMk cId="2656190858" sldId="481"/>
            <ac:spMk id="3" creationId="{2F935996-2B84-4638-97FF-BBB6CFC0E353}"/>
          </ac:spMkLst>
        </pc:spChg>
        <pc:spChg chg="del">
          <ac:chgData name="" userId="b28d49ca4730ea6a" providerId="LiveId" clId="{5F9D0B86-29E5-41B4-BCEA-C6433D3118F2}" dt="2025-06-17T16:21:25.077" v="896" actId="478"/>
          <ac:spMkLst>
            <pc:docMk/>
            <pc:sldMk cId="2656190858" sldId="481"/>
            <ac:spMk id="4" creationId="{1CC0410D-4972-4785-87D8-659C9FF9DE89}"/>
          </ac:spMkLst>
        </pc:spChg>
        <pc:spChg chg="add mod">
          <ac:chgData name="" userId="b28d49ca4730ea6a" providerId="LiveId" clId="{5F9D0B86-29E5-41B4-BCEA-C6433D3118F2}" dt="2025-06-17T16:23:50.648" v="916" actId="164"/>
          <ac:spMkLst>
            <pc:docMk/>
            <pc:sldMk cId="2656190858" sldId="481"/>
            <ac:spMk id="12" creationId="{8B3EBC9E-8B4B-48A9-BFF7-952B7F46BF66}"/>
          </ac:spMkLst>
        </pc:spChg>
        <pc:spChg chg="add mod">
          <ac:chgData name="" userId="b28d49ca4730ea6a" providerId="LiveId" clId="{5F9D0B86-29E5-41B4-BCEA-C6433D3118F2}" dt="2025-06-17T16:23:50.648" v="916" actId="164"/>
          <ac:spMkLst>
            <pc:docMk/>
            <pc:sldMk cId="2656190858" sldId="481"/>
            <ac:spMk id="13" creationId="{C6F025F4-68DF-4286-8E13-17FFDC0666CA}"/>
          </ac:spMkLst>
        </pc:spChg>
        <pc:spChg chg="add mod">
          <ac:chgData name="" userId="b28d49ca4730ea6a" providerId="LiveId" clId="{5F9D0B86-29E5-41B4-BCEA-C6433D3118F2}" dt="2025-06-17T16:25:09.539" v="961" actId="113"/>
          <ac:spMkLst>
            <pc:docMk/>
            <pc:sldMk cId="2656190858" sldId="481"/>
            <ac:spMk id="15" creationId="{B4CD902B-2ABC-4A9B-8FC1-271FA79101E6}"/>
          </ac:spMkLst>
        </pc:spChg>
        <pc:grpChg chg="add mod">
          <ac:chgData name="" userId="b28d49ca4730ea6a" providerId="LiveId" clId="{5F9D0B86-29E5-41B4-BCEA-C6433D3118F2}" dt="2025-06-17T16:23:52.369" v="917" actId="1076"/>
          <ac:grpSpMkLst>
            <pc:docMk/>
            <pc:sldMk cId="2656190858" sldId="481"/>
            <ac:grpSpMk id="14" creationId="{FCA4E5AD-404F-41C5-988F-9CA1E39B761B}"/>
          </ac:grpSpMkLst>
        </pc:grpChg>
        <pc:picChg chg="add del mod">
          <ac:chgData name="" userId="b28d49ca4730ea6a" providerId="LiveId" clId="{5F9D0B86-29E5-41B4-BCEA-C6433D3118F2}" dt="2025-06-17T16:23:45.211" v="913" actId="478"/>
          <ac:picMkLst>
            <pc:docMk/>
            <pc:sldMk cId="2656190858" sldId="481"/>
            <ac:picMk id="8" creationId="{1393579A-3196-499C-8E0B-8D98630C7A38}"/>
          </ac:picMkLst>
        </pc:picChg>
        <pc:picChg chg="add mod">
          <ac:chgData name="" userId="b28d49ca4730ea6a" providerId="LiveId" clId="{5F9D0B86-29E5-41B4-BCEA-C6433D3118F2}" dt="2025-06-17T16:24:03.527" v="919" actId="14100"/>
          <ac:picMkLst>
            <pc:docMk/>
            <pc:sldMk cId="2656190858" sldId="481"/>
            <ac:picMk id="9" creationId="{24C33351-126D-4F9C-8F9B-FF03C786195E}"/>
          </ac:picMkLst>
        </pc:picChg>
        <pc:picChg chg="add mod">
          <ac:chgData name="" userId="b28d49ca4730ea6a" providerId="LiveId" clId="{5F9D0B86-29E5-41B4-BCEA-C6433D3118F2}" dt="2025-06-17T16:24:11.875" v="921" actId="1076"/>
          <ac:picMkLst>
            <pc:docMk/>
            <pc:sldMk cId="2656190858" sldId="481"/>
            <ac:picMk id="10" creationId="{7BEBAEEA-A8DD-4F23-845B-C93DA4F94792}"/>
          </ac:picMkLst>
        </pc:picChg>
        <pc:picChg chg="add mod">
          <ac:chgData name="" userId="b28d49ca4730ea6a" providerId="LiveId" clId="{5F9D0B86-29E5-41B4-BCEA-C6433D3118F2}" dt="2025-06-17T16:23:50.648" v="916" actId="164"/>
          <ac:picMkLst>
            <pc:docMk/>
            <pc:sldMk cId="2656190858" sldId="481"/>
            <ac:picMk id="11" creationId="{F0C9807D-4356-4F29-ABFE-952FE13D845A}"/>
          </ac:picMkLst>
        </pc:picChg>
        <pc:cxnChg chg="add del mod">
          <ac:chgData name="" userId="b28d49ca4730ea6a" providerId="LiveId" clId="{5F9D0B86-29E5-41B4-BCEA-C6433D3118F2}" dt="2025-06-17T16:25:15.290" v="963" actId="11529"/>
          <ac:cxnSpMkLst>
            <pc:docMk/>
            <pc:sldMk cId="2656190858" sldId="481"/>
            <ac:cxnSpMk id="17" creationId="{BB73FEDF-10DE-4088-ADBC-4166C8D981C2}"/>
          </ac:cxnSpMkLst>
        </pc:cxnChg>
      </pc:sldChg>
      <pc:sldChg chg="modSp modNotesTx">
        <pc:chgData name="" userId="b28d49ca4730ea6a" providerId="LiveId" clId="{5F9D0B86-29E5-41B4-BCEA-C6433D3118F2}" dt="2025-06-19T09:33:38.883" v="2634" actId="20577"/>
        <pc:sldMkLst>
          <pc:docMk/>
          <pc:sldMk cId="3071399766" sldId="482"/>
        </pc:sldMkLst>
        <pc:spChg chg="mod">
          <ac:chgData name="" userId="b28d49ca4730ea6a" providerId="LiveId" clId="{5F9D0B86-29E5-41B4-BCEA-C6433D3118F2}" dt="2025-06-19T09:31:17.174" v="2410" actId="1076"/>
          <ac:spMkLst>
            <pc:docMk/>
            <pc:sldMk cId="3071399766" sldId="482"/>
            <ac:spMk id="19" creationId="{99DF810D-DE78-481E-97CC-DDEE97EC87B4}"/>
          </ac:spMkLst>
        </pc:spChg>
        <pc:spChg chg="mod">
          <ac:chgData name="" userId="b28d49ca4730ea6a" providerId="LiveId" clId="{5F9D0B86-29E5-41B4-BCEA-C6433D3118F2}" dt="2025-06-19T09:31:34.657" v="2413" actId="1076"/>
          <ac:spMkLst>
            <pc:docMk/>
            <pc:sldMk cId="3071399766" sldId="482"/>
            <ac:spMk id="20" creationId="{6FBABF4E-B2F3-4696-83B6-6242A8388653}"/>
          </ac:spMkLst>
        </pc:spChg>
        <pc:spChg chg="mod">
          <ac:chgData name="" userId="b28d49ca4730ea6a" providerId="LiveId" clId="{5F9D0B86-29E5-41B4-BCEA-C6433D3118F2}" dt="2025-06-19T09:31:26.929" v="2412" actId="1076"/>
          <ac:spMkLst>
            <pc:docMk/>
            <pc:sldMk cId="3071399766" sldId="482"/>
            <ac:spMk id="21" creationId="{0B50E591-FB83-4AA7-98C3-B482AB3EF027}"/>
          </ac:spMkLst>
        </pc:spChg>
        <pc:grpChg chg="mod">
          <ac:chgData name="" userId="b28d49ca4730ea6a" providerId="LiveId" clId="{5F9D0B86-29E5-41B4-BCEA-C6433D3118F2}" dt="2025-06-19T09:31:01.692" v="2407" actId="1076"/>
          <ac:grpSpMkLst>
            <pc:docMk/>
            <pc:sldMk cId="3071399766" sldId="482"/>
            <ac:grpSpMk id="16" creationId="{2C394CC5-4C85-497C-9481-96F245D4B3F5}"/>
          </ac:grpSpMkLst>
        </pc:grpChg>
        <pc:grpChg chg="mod">
          <ac:chgData name="" userId="b28d49ca4730ea6a" providerId="LiveId" clId="{5F9D0B86-29E5-41B4-BCEA-C6433D3118F2}" dt="2025-06-19T09:31:12.514" v="2409" actId="1076"/>
          <ac:grpSpMkLst>
            <pc:docMk/>
            <pc:sldMk cId="3071399766" sldId="482"/>
            <ac:grpSpMk id="18" creationId="{348DAB00-8F33-46FD-AD2F-3405F1144D6B}"/>
          </ac:grpSpMkLst>
        </pc:grpChg>
      </pc:sldChg>
      <pc:sldChg chg="modNotesTx">
        <pc:chgData name="" userId="b28d49ca4730ea6a" providerId="LiveId" clId="{5F9D0B86-29E5-41B4-BCEA-C6433D3118F2}" dt="2025-06-19T12:01:08.525" v="3302" actId="20577"/>
        <pc:sldMkLst>
          <pc:docMk/>
          <pc:sldMk cId="4165077686" sldId="483"/>
        </pc:sldMkLst>
      </pc:sldChg>
      <pc:sldChg chg="modNotesTx">
        <pc:chgData name="" userId="b28d49ca4730ea6a" providerId="LiveId" clId="{5F9D0B86-29E5-41B4-BCEA-C6433D3118F2}" dt="2025-06-19T13:16:10.176" v="6893" actId="20577"/>
        <pc:sldMkLst>
          <pc:docMk/>
          <pc:sldMk cId="203150767" sldId="484"/>
        </pc:sldMkLst>
      </pc:sldChg>
      <pc:sldChg chg="modNotesTx">
        <pc:chgData name="" userId="b28d49ca4730ea6a" providerId="LiveId" clId="{5F9D0B86-29E5-41B4-BCEA-C6433D3118F2}" dt="2025-06-19T13:13:47.633" v="6592" actId="313"/>
        <pc:sldMkLst>
          <pc:docMk/>
          <pc:sldMk cId="3093211691" sldId="485"/>
        </pc:sldMkLst>
      </pc:sldChg>
      <pc:sldChg chg="modNotesTx">
        <pc:chgData name="" userId="b28d49ca4730ea6a" providerId="LiveId" clId="{5F9D0B86-29E5-41B4-BCEA-C6433D3118F2}" dt="2025-06-19T12:59:35.629" v="4954" actId="20577"/>
        <pc:sldMkLst>
          <pc:docMk/>
          <pc:sldMk cId="1475766738" sldId="486"/>
        </pc:sldMkLst>
      </pc:sldChg>
      <pc:sldChg chg="modNotesTx">
        <pc:chgData name="" userId="b28d49ca4730ea6a" providerId="LiveId" clId="{5F9D0B86-29E5-41B4-BCEA-C6433D3118F2}" dt="2025-06-19T13:07:38.880" v="5811" actId="20577"/>
        <pc:sldMkLst>
          <pc:docMk/>
          <pc:sldMk cId="1193258462" sldId="487"/>
        </pc:sldMkLst>
      </pc:sldChg>
      <pc:sldChg chg="addSp modSp modNotesTx">
        <pc:chgData name="" userId="b28d49ca4730ea6a" providerId="LiveId" clId="{5F9D0B86-29E5-41B4-BCEA-C6433D3118F2}" dt="2025-06-19T13:19:37.622" v="7197" actId="14100"/>
        <pc:sldMkLst>
          <pc:docMk/>
          <pc:sldMk cId="4154354088" sldId="488"/>
        </pc:sldMkLst>
        <pc:spChg chg="add mod">
          <ac:chgData name="" userId="b28d49ca4730ea6a" providerId="LiveId" clId="{5F9D0B86-29E5-41B4-BCEA-C6433D3118F2}" dt="2025-06-19T13:19:37.622" v="7197" actId="14100"/>
          <ac:spMkLst>
            <pc:docMk/>
            <pc:sldMk cId="4154354088" sldId="488"/>
            <ac:spMk id="3" creationId="{5739DAFB-B0F9-4A2F-AE3F-98AD6596ECAC}"/>
          </ac:spMkLst>
        </pc:spChg>
      </pc:sldChg>
      <pc:sldChg chg="modNotesTx">
        <pc:chgData name="" userId="b28d49ca4730ea6a" providerId="LiveId" clId="{5F9D0B86-29E5-41B4-BCEA-C6433D3118F2}" dt="2025-06-19T13:10:24.065" v="6129" actId="20577"/>
        <pc:sldMkLst>
          <pc:docMk/>
          <pc:sldMk cId="3879005381" sldId="489"/>
        </pc:sldMkLst>
      </pc:sldChg>
      <pc:sldChg chg="del">
        <pc:chgData name="" userId="b28d49ca4730ea6a" providerId="LiveId" clId="{5F9D0B86-29E5-41B4-BCEA-C6433D3118F2}" dt="2025-06-19T09:11:30.785" v="1197" actId="2696"/>
        <pc:sldMkLst>
          <pc:docMk/>
          <pc:sldMk cId="994464747" sldId="490"/>
        </pc:sldMkLst>
      </pc:sldChg>
      <pc:sldChg chg="addSp delSp modSp">
        <pc:chgData name="" userId="b28d49ca4730ea6a" providerId="LiveId" clId="{5F9D0B86-29E5-41B4-BCEA-C6433D3118F2}" dt="2025-06-19T13:56:38.941" v="7237" actId="20577"/>
        <pc:sldMkLst>
          <pc:docMk/>
          <pc:sldMk cId="2838597562" sldId="496"/>
        </pc:sldMkLst>
        <pc:spChg chg="mod">
          <ac:chgData name="" userId="b28d49ca4730ea6a" providerId="LiveId" clId="{5F9D0B86-29E5-41B4-BCEA-C6433D3118F2}" dt="2025-06-19T13:56:38.941" v="7237" actId="20577"/>
          <ac:spMkLst>
            <pc:docMk/>
            <pc:sldMk cId="2838597562" sldId="496"/>
            <ac:spMk id="2" creationId="{2C9B6A9D-03A5-46EE-9F40-C73D7E4F523C}"/>
          </ac:spMkLst>
        </pc:spChg>
        <pc:spChg chg="del">
          <ac:chgData name="" userId="b28d49ca4730ea6a" providerId="LiveId" clId="{5F9D0B86-29E5-41B4-BCEA-C6433D3118F2}" dt="2025-06-19T09:05:35.392" v="970" actId="478"/>
          <ac:spMkLst>
            <pc:docMk/>
            <pc:sldMk cId="2838597562" sldId="496"/>
            <ac:spMk id="3" creationId="{241BDB3A-95B6-B65C-775F-8762851DDE79}"/>
          </ac:spMkLst>
        </pc:spChg>
        <pc:spChg chg="add mod">
          <ac:chgData name="" userId="b28d49ca4730ea6a" providerId="LiveId" clId="{5F9D0B86-29E5-41B4-BCEA-C6433D3118F2}" dt="2025-06-19T09:14:48.998" v="1319" actId="1076"/>
          <ac:spMkLst>
            <pc:docMk/>
            <pc:sldMk cId="2838597562" sldId="496"/>
            <ac:spMk id="10" creationId="{E1EC8F3F-F0E3-4DD9-BEF4-D77CC3011361}"/>
          </ac:spMkLst>
        </pc:spChg>
        <pc:spChg chg="add mod">
          <ac:chgData name="" userId="b28d49ca4730ea6a" providerId="LiveId" clId="{5F9D0B86-29E5-41B4-BCEA-C6433D3118F2}" dt="2025-06-19T09:14:37.802" v="1318" actId="113"/>
          <ac:spMkLst>
            <pc:docMk/>
            <pc:sldMk cId="2838597562" sldId="496"/>
            <ac:spMk id="12" creationId="{B06CCA54-FDFA-498C-9B68-0D39BA685CEC}"/>
          </ac:spMkLst>
        </pc:spChg>
        <pc:spChg chg="del mod">
          <ac:chgData name="" userId="b28d49ca4730ea6a" providerId="LiveId" clId="{5F9D0B86-29E5-41B4-BCEA-C6433D3118F2}" dt="2025-06-19T09:05:32.264" v="969" actId="478"/>
          <ac:spMkLst>
            <pc:docMk/>
            <pc:sldMk cId="2838597562" sldId="496"/>
            <ac:spMk id="20" creationId="{C8A46967-1932-45E6-AA22-A443DAAFC8CB}"/>
          </ac:spMkLst>
        </pc:spChg>
        <pc:spChg chg="del">
          <ac:chgData name="" userId="b28d49ca4730ea6a" providerId="LiveId" clId="{5F9D0B86-29E5-41B4-BCEA-C6433D3118F2}" dt="2025-06-19T09:05:24.447" v="965" actId="478"/>
          <ac:spMkLst>
            <pc:docMk/>
            <pc:sldMk cId="2838597562" sldId="496"/>
            <ac:spMk id="21" creationId="{4F73BF57-2F2F-4841-8B47-97641AAEAD10}"/>
          </ac:spMkLst>
        </pc:spChg>
        <pc:spChg chg="mod">
          <ac:chgData name="" userId="b28d49ca4730ea6a" providerId="LiveId" clId="{5F9D0B86-29E5-41B4-BCEA-C6433D3118F2}" dt="2025-06-19T09:11:21.726" v="1191" actId="1076"/>
          <ac:spMkLst>
            <pc:docMk/>
            <pc:sldMk cId="2838597562" sldId="496"/>
            <ac:spMk id="22" creationId="{52C4658B-83EB-4BE8-921A-C1396295ED71}"/>
          </ac:spMkLst>
        </pc:spChg>
        <pc:picChg chg="del">
          <ac:chgData name="" userId="b28d49ca4730ea6a" providerId="LiveId" clId="{5F9D0B86-29E5-41B4-BCEA-C6433D3118F2}" dt="2025-06-19T09:05:21.546" v="964" actId="478"/>
          <ac:picMkLst>
            <pc:docMk/>
            <pc:sldMk cId="2838597562" sldId="496"/>
            <ac:picMk id="7" creationId="{DA545D20-C462-47F6-A531-060114BF8631}"/>
          </ac:picMkLst>
        </pc:picChg>
        <pc:picChg chg="mod">
          <ac:chgData name="" userId="b28d49ca4730ea6a" providerId="LiveId" clId="{5F9D0B86-29E5-41B4-BCEA-C6433D3118F2}" dt="2025-06-19T09:11:22.412" v="1194" actId="1076"/>
          <ac:picMkLst>
            <pc:docMk/>
            <pc:sldMk cId="2838597562" sldId="496"/>
            <ac:picMk id="8" creationId="{FC5040ED-DA88-4444-9262-79A4246BB54D}"/>
          </ac:picMkLst>
        </pc:picChg>
        <pc:cxnChg chg="del">
          <ac:chgData name="" userId="b28d49ca4730ea6a" providerId="LiveId" clId="{5F9D0B86-29E5-41B4-BCEA-C6433D3118F2}" dt="2025-06-19T09:05:28.060" v="967" actId="478"/>
          <ac:cxnSpMkLst>
            <pc:docMk/>
            <pc:sldMk cId="2838597562" sldId="496"/>
            <ac:cxnSpMk id="11" creationId="{6467DE3B-5527-4E33-B8D2-183D260F7967}"/>
          </ac:cxnSpMkLst>
        </pc:cxnChg>
        <pc:cxnChg chg="del">
          <ac:chgData name="" userId="b28d49ca4730ea6a" providerId="LiveId" clId="{5F9D0B86-29E5-41B4-BCEA-C6433D3118F2}" dt="2025-06-19T09:05:26.163" v="966" actId="478"/>
          <ac:cxnSpMkLst>
            <pc:docMk/>
            <pc:sldMk cId="2838597562" sldId="496"/>
            <ac:cxnSpMk id="14" creationId="{BF9F3E97-81A7-4384-9C26-4B10EB8E8112}"/>
          </ac:cxnSpMkLst>
        </pc:cxnChg>
      </pc:sldChg>
      <pc:sldChg chg="modNotesTx">
        <pc:chgData name="" userId="b28d49ca4730ea6a" providerId="LiveId" clId="{5F9D0B86-29E5-41B4-BCEA-C6433D3118F2}" dt="2025-06-19T14:01:34.124" v="7418" actId="20577"/>
        <pc:sldMkLst>
          <pc:docMk/>
          <pc:sldMk cId="3334913518" sldId="497"/>
        </pc:sldMkLst>
      </pc:sldChg>
    </pc:docChg>
  </pc:docChgLst>
  <pc:docChgLst>
    <pc:chgData userId="b28d49ca4730ea6a" providerId="LiveId" clId="{D700B346-B46B-475A-8BA0-2A784E6B8D41}"/>
    <pc:docChg chg="undo redo modSld">
      <pc:chgData name="" userId="b28d49ca4730ea6a" providerId="LiveId" clId="{D700B346-B46B-475A-8BA0-2A784E6B8D41}" dt="2025-05-21T14:50:15.376" v="18"/>
      <pc:docMkLst>
        <pc:docMk/>
      </pc:docMkLst>
    </pc:docChg>
  </pc:docChgLst>
  <pc:docChgLst>
    <pc:chgData name="Rodion Shishkov" userId="b28d49ca4730ea6a" providerId="LiveId" clId="{A6D0089A-E2DE-4D71-BF85-F79551E1D23A}"/>
    <pc:docChg chg="modSld">
      <pc:chgData name="Rodion Shishkov" userId="b28d49ca4730ea6a" providerId="LiveId" clId="{A6D0089A-E2DE-4D71-BF85-F79551E1D23A}" dt="2025-05-22T05:23:15.803"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0E798-53FF-4C51-A981-953463752515}" type="datetimeFigureOut">
              <a:rPr lang="fr-FR" smtClean="0"/>
              <a:pPr/>
              <a:t>19/06/2025</a:t>
            </a:fld>
            <a:endParaRPr lang="fr-FR"/>
          </a:p>
        </p:txBody>
      </p:sp>
      <p:sp>
        <p:nvSpPr>
          <p:cNvPr id="4" name="Espace réservé de l'image des diapositives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6CD8F-B7ED-4A05-9FB1-A01CC0EF02CC}" type="slidenum">
              <a:rPr lang="fr-FR" smtClean="0"/>
              <a:pPr/>
              <a:t>1</a:t>
            </a:fld>
            <a:endParaRPr lang="fr-FR"/>
          </a:p>
        </p:txBody>
      </p:sp>
    </p:spTree>
    <p:extLst>
      <p:ext uri="{BB962C8B-B14F-4D97-AF65-F5344CB8AC3E}">
        <p14:creationId xmlns:p14="http://schemas.microsoft.com/office/powerpoint/2010/main" val="441874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Trade-off (precision vs speed). View of a sample during experiment. And overview of a scan with maximum motor range of 40x40um. The sample is on stage with coarse motors to navigate and precision motors with limited range used for scanning.</a:t>
            </a:r>
          </a:p>
        </p:txBody>
      </p:sp>
      <p:sp>
        <p:nvSpPr>
          <p:cNvPr id="4" name="Slide Number Placeholder 3"/>
          <p:cNvSpPr>
            <a:spLocks noGrp="1"/>
          </p:cNvSpPr>
          <p:nvPr>
            <p:ph type="sldNum" sz="quarter" idx="5"/>
          </p:nvPr>
        </p:nvSpPr>
        <p:spPr/>
        <p:txBody>
          <a:bodyPr/>
          <a:lstStyle/>
          <a:p>
            <a:fld id="{1B06CD8F-B7ED-4A05-9FB1-A01CC0EF02CC}" type="slidenum">
              <a:rPr lang="fr-FR" smtClean="0"/>
              <a:pPr/>
              <a:t>10</a:t>
            </a:fld>
            <a:endParaRPr lang="fr-FR"/>
          </a:p>
        </p:txBody>
      </p:sp>
    </p:spTree>
    <p:extLst>
      <p:ext uri="{BB962C8B-B14F-4D97-AF65-F5344CB8AC3E}">
        <p14:creationId xmlns:p14="http://schemas.microsoft.com/office/powerpoint/2010/main" val="2922085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since we cannot scan the entire sample, we must be selective and efficient when collecting data. To aid selection of cells for XRF scanning we use CLEM. Clem allows dying specific organelles of cells which allows selection of interesting cells, morphologically, location, type etc.</a:t>
            </a:r>
          </a:p>
        </p:txBody>
      </p:sp>
      <p:sp>
        <p:nvSpPr>
          <p:cNvPr id="4" name="Slide Number Placeholder 3"/>
          <p:cNvSpPr>
            <a:spLocks noGrp="1"/>
          </p:cNvSpPr>
          <p:nvPr>
            <p:ph type="sldNum" sz="quarter" idx="5"/>
          </p:nvPr>
        </p:nvSpPr>
        <p:spPr/>
        <p:txBody>
          <a:bodyPr/>
          <a:lstStyle/>
          <a:p>
            <a:fld id="{1B06CD8F-B7ED-4A05-9FB1-A01CC0EF02CC}" type="slidenum">
              <a:rPr lang="fr-FR" smtClean="0"/>
              <a:pPr/>
              <a:t>11</a:t>
            </a:fld>
            <a:endParaRPr lang="fr-FR"/>
          </a:p>
        </p:txBody>
      </p:sp>
    </p:spTree>
    <p:extLst>
      <p:ext uri="{BB962C8B-B14F-4D97-AF65-F5344CB8AC3E}">
        <p14:creationId xmlns:p14="http://schemas.microsoft.com/office/powerpoint/2010/main" val="1892514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use of optical </a:t>
            </a:r>
            <a:r>
              <a:rPr lang="en-US" dirty="0" err="1"/>
              <a:t>fluo</a:t>
            </a:r>
            <a:r>
              <a:rPr lang="en-US" dirty="0"/>
              <a:t> dyes (show previous image)</a:t>
            </a:r>
          </a:p>
        </p:txBody>
      </p:sp>
      <p:sp>
        <p:nvSpPr>
          <p:cNvPr id="4" name="Slide Number Placeholder 3"/>
          <p:cNvSpPr>
            <a:spLocks noGrp="1"/>
          </p:cNvSpPr>
          <p:nvPr>
            <p:ph type="sldNum" sz="quarter" idx="5"/>
          </p:nvPr>
        </p:nvSpPr>
        <p:spPr/>
        <p:txBody>
          <a:bodyPr/>
          <a:lstStyle/>
          <a:p>
            <a:fld id="{1B06CD8F-B7ED-4A05-9FB1-A01CC0EF02CC}" type="slidenum">
              <a:rPr lang="fr-FR" smtClean="0"/>
              <a:pPr/>
              <a:t>12</a:t>
            </a:fld>
            <a:endParaRPr lang="fr-FR"/>
          </a:p>
        </p:txBody>
      </p:sp>
    </p:spTree>
    <p:extLst>
      <p:ext uri="{BB962C8B-B14F-4D97-AF65-F5344CB8AC3E}">
        <p14:creationId xmlns:p14="http://schemas.microsoft.com/office/powerpoint/2010/main" val="3455398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image of a sample obtained with our </a:t>
            </a:r>
            <a:r>
              <a:rPr lang="en-US" dirty="0" err="1"/>
              <a:t>clem</a:t>
            </a:r>
            <a:r>
              <a:rPr lang="en-US" dirty="0"/>
              <a:t> </a:t>
            </a:r>
            <a:r>
              <a:rPr lang="en-US" dirty="0" err="1"/>
              <a:t>miscrope</a:t>
            </a:r>
            <a:r>
              <a:rPr lang="en-US" dirty="0"/>
              <a:t>. Here they used a bunch of dyes to highlight different cell compartment. </a:t>
            </a:r>
          </a:p>
        </p:txBody>
      </p:sp>
      <p:sp>
        <p:nvSpPr>
          <p:cNvPr id="4" name="Slide Number Placeholder 3"/>
          <p:cNvSpPr>
            <a:spLocks noGrp="1"/>
          </p:cNvSpPr>
          <p:nvPr>
            <p:ph type="sldNum" sz="quarter" idx="5"/>
          </p:nvPr>
        </p:nvSpPr>
        <p:spPr/>
        <p:txBody>
          <a:bodyPr/>
          <a:lstStyle/>
          <a:p>
            <a:fld id="{1B06CD8F-B7ED-4A05-9FB1-A01CC0EF02CC}" type="slidenum">
              <a:rPr lang="fr-FR" smtClean="0"/>
              <a:pPr/>
              <a:t>13</a:t>
            </a:fld>
            <a:endParaRPr lang="fr-FR"/>
          </a:p>
        </p:txBody>
      </p:sp>
    </p:spTree>
    <p:extLst>
      <p:ext uri="{BB962C8B-B14F-4D97-AF65-F5344CB8AC3E}">
        <p14:creationId xmlns:p14="http://schemas.microsoft.com/office/powerpoint/2010/main" val="2875321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some example of cell image on CLEM miscopy and resulting XRF. So we basically use the dark images of our sample to find best cells and during the experiment an operator must map cells on dark images to bright field </a:t>
            </a:r>
            <a:r>
              <a:rPr lang="en-US" dirty="0" err="1"/>
              <a:t>miscroscope</a:t>
            </a:r>
            <a:r>
              <a:rPr lang="en-US" dirty="0"/>
              <a:t>.</a:t>
            </a:r>
          </a:p>
        </p:txBody>
      </p:sp>
      <p:sp>
        <p:nvSpPr>
          <p:cNvPr id="4" name="Slide Number Placeholder 3"/>
          <p:cNvSpPr>
            <a:spLocks noGrp="1"/>
          </p:cNvSpPr>
          <p:nvPr>
            <p:ph type="sldNum" sz="quarter" idx="5"/>
          </p:nvPr>
        </p:nvSpPr>
        <p:spPr/>
        <p:txBody>
          <a:bodyPr/>
          <a:lstStyle/>
          <a:p>
            <a:fld id="{1B06CD8F-B7ED-4A05-9FB1-A01CC0EF02CC}" type="slidenum">
              <a:rPr lang="fr-FR" smtClean="0"/>
              <a:pPr/>
              <a:t>14</a:t>
            </a:fld>
            <a:endParaRPr lang="fr-FR"/>
          </a:p>
        </p:txBody>
      </p:sp>
    </p:spTree>
    <p:extLst>
      <p:ext uri="{BB962C8B-B14F-4D97-AF65-F5344CB8AC3E}">
        <p14:creationId xmlns:p14="http://schemas.microsoft.com/office/powerpoint/2010/main" val="1862247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is a lot of involvement of an operator and manual work required to perform this exp in standard setup. Instead, we decided to try doing that for an operator via help of AI. Since we have all this images of a sample before the experiment, we can process them</a:t>
            </a:r>
          </a:p>
        </p:txBody>
      </p:sp>
      <p:sp>
        <p:nvSpPr>
          <p:cNvPr id="4" name="Slide Number Placeholder 3"/>
          <p:cNvSpPr>
            <a:spLocks noGrp="1"/>
          </p:cNvSpPr>
          <p:nvPr>
            <p:ph type="sldNum" sz="quarter" idx="5"/>
          </p:nvPr>
        </p:nvSpPr>
        <p:spPr/>
        <p:txBody>
          <a:bodyPr/>
          <a:lstStyle/>
          <a:p>
            <a:fld id="{1B06CD8F-B7ED-4A05-9FB1-A01CC0EF02CC}" type="slidenum">
              <a:rPr lang="fr-FR" smtClean="0"/>
              <a:pPr/>
              <a:t>15</a:t>
            </a:fld>
            <a:endParaRPr lang="fr-FR"/>
          </a:p>
        </p:txBody>
      </p:sp>
    </p:spTree>
    <p:extLst>
      <p:ext uri="{BB962C8B-B14F-4D97-AF65-F5344CB8AC3E}">
        <p14:creationId xmlns:p14="http://schemas.microsoft.com/office/powerpoint/2010/main" val="837687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since dyes are expansive but they carry important information, we also tried to remove them from the equation. There is a blue dye which is always used in optical </a:t>
            </a:r>
            <a:r>
              <a:rPr lang="en-US" dirty="0" err="1"/>
              <a:t>fluo</a:t>
            </a:r>
            <a:r>
              <a:rPr lang="en-US" dirty="0"/>
              <a:t> imaging, it is inexpensive and easy to apply. And it carries information about nucleus content.</a:t>
            </a:r>
          </a:p>
        </p:txBody>
      </p:sp>
      <p:sp>
        <p:nvSpPr>
          <p:cNvPr id="4" name="Slide Number Placeholder 3"/>
          <p:cNvSpPr>
            <a:spLocks noGrp="1"/>
          </p:cNvSpPr>
          <p:nvPr>
            <p:ph type="sldNum" sz="quarter" idx="5"/>
          </p:nvPr>
        </p:nvSpPr>
        <p:spPr/>
        <p:txBody>
          <a:bodyPr/>
          <a:lstStyle/>
          <a:p>
            <a:fld id="{1B06CD8F-B7ED-4A05-9FB1-A01CC0EF02CC}" type="slidenum">
              <a:rPr lang="fr-FR" smtClean="0"/>
              <a:pPr/>
              <a:t>16</a:t>
            </a:fld>
            <a:endParaRPr lang="fr-FR"/>
          </a:p>
        </p:txBody>
      </p:sp>
    </p:spTree>
    <p:extLst>
      <p:ext uri="{BB962C8B-B14F-4D97-AF65-F5344CB8AC3E}">
        <p14:creationId xmlns:p14="http://schemas.microsoft.com/office/powerpoint/2010/main" val="2617405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previous stuff done before exp. Now, we get to experiment. We have applied two networks one to segment, another one to identify the phase, and a bank of filters to filter out strange cells. Our task is not to predict all cells and all their params but to find cells that we are confident in since our sample contains thousands of them and at best we can maybe a few hundreds. </a:t>
            </a:r>
          </a:p>
        </p:txBody>
      </p:sp>
      <p:sp>
        <p:nvSpPr>
          <p:cNvPr id="4" name="Slide Number Placeholder 3"/>
          <p:cNvSpPr>
            <a:spLocks noGrp="1"/>
          </p:cNvSpPr>
          <p:nvPr>
            <p:ph type="sldNum" sz="quarter" idx="5"/>
          </p:nvPr>
        </p:nvSpPr>
        <p:spPr/>
        <p:txBody>
          <a:bodyPr/>
          <a:lstStyle/>
          <a:p>
            <a:fld id="{1B06CD8F-B7ED-4A05-9FB1-A01CC0EF02CC}" type="slidenum">
              <a:rPr lang="fr-FR" smtClean="0"/>
              <a:pPr/>
              <a:t>17</a:t>
            </a:fld>
            <a:endParaRPr lang="fr-FR"/>
          </a:p>
        </p:txBody>
      </p:sp>
    </p:spTree>
    <p:extLst>
      <p:ext uri="{BB962C8B-B14F-4D97-AF65-F5344CB8AC3E}">
        <p14:creationId xmlns:p14="http://schemas.microsoft.com/office/powerpoint/2010/main" val="2940806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automatic scanning with mapped coordinates look like. First we plan scanning trajectory and scanning boxes, then we perform PRESCANNING at low res. But what is low for us is how for others. Next, we collect </a:t>
            </a:r>
            <a:r>
              <a:rPr lang="en-US" dirty="0" err="1"/>
              <a:t>hundersds</a:t>
            </a:r>
            <a:r>
              <a:rPr lang="en-US" dirty="0"/>
              <a:t> of pre-scans</a:t>
            </a:r>
          </a:p>
        </p:txBody>
      </p:sp>
      <p:sp>
        <p:nvSpPr>
          <p:cNvPr id="4" name="Slide Number Placeholder 3"/>
          <p:cNvSpPr>
            <a:spLocks noGrp="1"/>
          </p:cNvSpPr>
          <p:nvPr>
            <p:ph type="sldNum" sz="quarter" idx="5"/>
          </p:nvPr>
        </p:nvSpPr>
        <p:spPr/>
        <p:txBody>
          <a:bodyPr/>
          <a:lstStyle/>
          <a:p>
            <a:fld id="{1B06CD8F-B7ED-4A05-9FB1-A01CC0EF02CC}" type="slidenum">
              <a:rPr lang="fr-FR" smtClean="0"/>
              <a:pPr/>
              <a:t>18</a:t>
            </a:fld>
            <a:endParaRPr lang="fr-FR"/>
          </a:p>
        </p:txBody>
      </p:sp>
    </p:spTree>
    <p:extLst>
      <p:ext uri="{BB962C8B-B14F-4D97-AF65-F5344CB8AC3E}">
        <p14:creationId xmlns:p14="http://schemas.microsoft.com/office/powerpoint/2010/main" val="4197948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there are being collected, we process them automatically to get the fit. The fits are then inspected by a specialist to identify a few for high res scanning. Pre scan (5-10 mins) high res (5-10h). To further speed up scanning in high res, we segment</a:t>
            </a:r>
          </a:p>
        </p:txBody>
      </p:sp>
      <p:sp>
        <p:nvSpPr>
          <p:cNvPr id="4" name="Slide Number Placeholder 3"/>
          <p:cNvSpPr>
            <a:spLocks noGrp="1"/>
          </p:cNvSpPr>
          <p:nvPr>
            <p:ph type="sldNum" sz="quarter" idx="5"/>
          </p:nvPr>
        </p:nvSpPr>
        <p:spPr/>
        <p:txBody>
          <a:bodyPr/>
          <a:lstStyle/>
          <a:p>
            <a:fld id="{1B06CD8F-B7ED-4A05-9FB1-A01CC0EF02CC}" type="slidenum">
              <a:rPr lang="fr-FR" smtClean="0"/>
              <a:pPr/>
              <a:t>19</a:t>
            </a:fld>
            <a:endParaRPr lang="fr-FR"/>
          </a:p>
        </p:txBody>
      </p:sp>
    </p:spTree>
    <p:extLst>
      <p:ext uri="{BB962C8B-B14F-4D97-AF65-F5344CB8AC3E}">
        <p14:creationId xmlns:p14="http://schemas.microsoft.com/office/powerpoint/2010/main" val="239095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for my project</a:t>
            </a:r>
          </a:p>
          <a:p>
            <a:r>
              <a:rPr lang="en-US" dirty="0"/>
              <a:t>Many beamlines, various scientific disciplines  </a:t>
            </a:r>
          </a:p>
        </p:txBody>
      </p:sp>
      <p:sp>
        <p:nvSpPr>
          <p:cNvPr id="4" name="Slide Number Placeholder 3"/>
          <p:cNvSpPr>
            <a:spLocks noGrp="1"/>
          </p:cNvSpPr>
          <p:nvPr>
            <p:ph type="sldNum" sz="quarter" idx="5"/>
          </p:nvPr>
        </p:nvSpPr>
        <p:spPr/>
        <p:txBody>
          <a:bodyPr/>
          <a:lstStyle/>
          <a:p>
            <a:fld id="{1B06CD8F-B7ED-4A05-9FB1-A01CC0EF02CC}" type="slidenum">
              <a:rPr lang="fr-FR" smtClean="0"/>
              <a:pPr/>
              <a:t>2</a:t>
            </a:fld>
            <a:endParaRPr lang="fr-FR"/>
          </a:p>
        </p:txBody>
      </p:sp>
    </p:spTree>
    <p:extLst>
      <p:ext uri="{BB962C8B-B14F-4D97-AF65-F5344CB8AC3E}">
        <p14:creationId xmlns:p14="http://schemas.microsoft.com/office/powerpoint/2010/main" val="2434038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all data is collapsed to improve statistics but we instead leverage from redundancy of the data offered by multi </a:t>
            </a:r>
            <a:r>
              <a:rPr lang="en-US"/>
              <a:t>element detector</a:t>
            </a:r>
            <a:endParaRPr lang="en-US" dirty="0"/>
          </a:p>
        </p:txBody>
      </p:sp>
      <p:sp>
        <p:nvSpPr>
          <p:cNvPr id="4" name="Slide Number Placeholder 3"/>
          <p:cNvSpPr>
            <a:spLocks noGrp="1"/>
          </p:cNvSpPr>
          <p:nvPr>
            <p:ph type="sldNum" sz="quarter" idx="5"/>
          </p:nvPr>
        </p:nvSpPr>
        <p:spPr/>
        <p:txBody>
          <a:bodyPr/>
          <a:lstStyle/>
          <a:p>
            <a:fld id="{1B06CD8F-B7ED-4A05-9FB1-A01CC0EF02CC}" type="slidenum">
              <a:rPr lang="fr-FR" smtClean="0"/>
              <a:pPr/>
              <a:t>21</a:t>
            </a:fld>
            <a:endParaRPr lang="fr-FR"/>
          </a:p>
        </p:txBody>
      </p:sp>
    </p:spTree>
    <p:extLst>
      <p:ext uri="{BB962C8B-B14F-4D97-AF65-F5344CB8AC3E}">
        <p14:creationId xmlns:p14="http://schemas.microsoft.com/office/powerpoint/2010/main" val="631425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6CD8F-B7ED-4A05-9FB1-A01CC0EF02CC}" type="slidenum">
              <a:rPr lang="fr-FR" smtClean="0"/>
              <a:pPr/>
              <a:t>26</a:t>
            </a:fld>
            <a:endParaRPr lang="fr-FR"/>
          </a:p>
        </p:txBody>
      </p:sp>
    </p:spTree>
    <p:extLst>
      <p:ext uri="{BB962C8B-B14F-4D97-AF65-F5344CB8AC3E}">
        <p14:creationId xmlns:p14="http://schemas.microsoft.com/office/powerpoint/2010/main" val="260503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Beamtime – is at high demand, number of submitted proposal growing, the amount of delivered beamtime is smaller than requested time</a:t>
            </a:r>
          </a:p>
          <a:p>
            <a:r>
              <a:rPr lang="en-US" dirty="0"/>
              <a:t>To keep up with the demand, it is necessary to constantly improve efficiency by developing more efficient methods and employing </a:t>
            </a:r>
            <a:r>
              <a:rPr lang="en-US" dirty="0" err="1"/>
              <a:t>autmotization</a:t>
            </a:r>
            <a:r>
              <a:rPr lang="en-US" dirty="0"/>
              <a:t> </a:t>
            </a:r>
          </a:p>
        </p:txBody>
      </p:sp>
      <p:sp>
        <p:nvSpPr>
          <p:cNvPr id="4" name="Slide Number Placeholder 3"/>
          <p:cNvSpPr>
            <a:spLocks noGrp="1"/>
          </p:cNvSpPr>
          <p:nvPr>
            <p:ph type="sldNum" sz="quarter" idx="5"/>
          </p:nvPr>
        </p:nvSpPr>
        <p:spPr/>
        <p:txBody>
          <a:bodyPr/>
          <a:lstStyle/>
          <a:p>
            <a:fld id="{1B06CD8F-B7ED-4A05-9FB1-A01CC0EF02CC}" type="slidenum">
              <a:rPr lang="fr-FR" smtClean="0"/>
              <a:pPr/>
              <a:t>3</a:t>
            </a:fld>
            <a:endParaRPr lang="fr-FR"/>
          </a:p>
        </p:txBody>
      </p:sp>
    </p:spTree>
    <p:extLst>
      <p:ext uri="{BB962C8B-B14F-4D97-AF65-F5344CB8AC3E}">
        <p14:creationId xmlns:p14="http://schemas.microsoft.com/office/powerpoint/2010/main" val="57797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context, in my thesis, I study potential of AI for automation of experiments at ID16A. In particular…., which should increase and minimize</a:t>
            </a:r>
          </a:p>
        </p:txBody>
      </p:sp>
      <p:sp>
        <p:nvSpPr>
          <p:cNvPr id="4" name="Slide Number Placeholder 3"/>
          <p:cNvSpPr>
            <a:spLocks noGrp="1"/>
          </p:cNvSpPr>
          <p:nvPr>
            <p:ph type="sldNum" sz="quarter" idx="5"/>
          </p:nvPr>
        </p:nvSpPr>
        <p:spPr/>
        <p:txBody>
          <a:bodyPr/>
          <a:lstStyle/>
          <a:p>
            <a:fld id="{1B06CD8F-B7ED-4A05-9FB1-A01CC0EF02CC}" type="slidenum">
              <a:rPr lang="fr-FR" smtClean="0"/>
              <a:pPr/>
              <a:t>4</a:t>
            </a:fld>
            <a:endParaRPr lang="fr-FR"/>
          </a:p>
        </p:txBody>
      </p:sp>
    </p:spTree>
    <p:extLst>
      <p:ext uri="{BB962C8B-B14F-4D97-AF65-F5344CB8AC3E}">
        <p14:creationId xmlns:p14="http://schemas.microsoft.com/office/powerpoint/2010/main" val="804328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6CD8F-B7ED-4A05-9FB1-A01CC0EF02CC}" type="slidenum">
              <a:rPr lang="fr-FR" smtClean="0"/>
              <a:pPr/>
              <a:t>5</a:t>
            </a:fld>
            <a:endParaRPr lang="fr-FR"/>
          </a:p>
        </p:txBody>
      </p:sp>
    </p:spTree>
    <p:extLst>
      <p:ext uri="{BB962C8B-B14F-4D97-AF65-F5344CB8AC3E}">
        <p14:creationId xmlns:p14="http://schemas.microsoft.com/office/powerpoint/2010/main" val="367269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is familiar with concept of XRF phenomenon. At our lab, we use 2 discrete excitation energies. XRF imaging – raster. We can achieve very high res. The scanning is performed by moving sample via sample stage equipped with precision motors. </a:t>
            </a:r>
          </a:p>
          <a:p>
            <a:endParaRPr lang="en-US" dirty="0"/>
          </a:p>
        </p:txBody>
      </p:sp>
      <p:sp>
        <p:nvSpPr>
          <p:cNvPr id="4" name="Slide Number Placeholder 3"/>
          <p:cNvSpPr>
            <a:spLocks noGrp="1"/>
          </p:cNvSpPr>
          <p:nvPr>
            <p:ph type="sldNum" sz="quarter" idx="5"/>
          </p:nvPr>
        </p:nvSpPr>
        <p:spPr/>
        <p:txBody>
          <a:bodyPr/>
          <a:lstStyle/>
          <a:p>
            <a:fld id="{1B06CD8F-B7ED-4A05-9FB1-A01CC0EF02CC}" type="slidenum">
              <a:rPr lang="fr-FR" smtClean="0"/>
              <a:pPr/>
              <a:t>6</a:t>
            </a:fld>
            <a:endParaRPr lang="fr-FR"/>
          </a:p>
        </p:txBody>
      </p:sp>
    </p:spTree>
    <p:extLst>
      <p:ext uri="{BB962C8B-B14F-4D97-AF65-F5344CB8AC3E}">
        <p14:creationId xmlns:p14="http://schemas.microsoft.com/office/powerpoint/2010/main" val="22322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 example of XRF images. Siemens. Enable quantitative and qualitive analysis. Pixel values – elemental concentration at a given point  </a:t>
            </a:r>
          </a:p>
        </p:txBody>
      </p:sp>
      <p:sp>
        <p:nvSpPr>
          <p:cNvPr id="4" name="Slide Number Placeholder 3"/>
          <p:cNvSpPr>
            <a:spLocks noGrp="1"/>
          </p:cNvSpPr>
          <p:nvPr>
            <p:ph type="sldNum" sz="quarter" idx="5"/>
          </p:nvPr>
        </p:nvSpPr>
        <p:spPr/>
        <p:txBody>
          <a:bodyPr/>
          <a:lstStyle/>
          <a:p>
            <a:fld id="{1B06CD8F-B7ED-4A05-9FB1-A01CC0EF02CC}" type="slidenum">
              <a:rPr lang="fr-FR" smtClean="0"/>
              <a:pPr/>
              <a:t>7</a:t>
            </a:fld>
            <a:endParaRPr lang="fr-FR"/>
          </a:p>
        </p:txBody>
      </p:sp>
    </p:spTree>
    <p:extLst>
      <p:ext uri="{BB962C8B-B14F-4D97-AF65-F5344CB8AC3E}">
        <p14:creationId xmlns:p14="http://schemas.microsoft.com/office/powerpoint/2010/main" val="36912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our lab, XRF is used for many disciplines such as material and battery science, environmental science and more often for biology and medicine such as cancer and drug research. This studies focus on effect of novel drugs and compounds on the live cells to better understand their mechanics and interaction. </a:t>
            </a:r>
          </a:p>
        </p:txBody>
      </p:sp>
      <p:sp>
        <p:nvSpPr>
          <p:cNvPr id="4" name="Slide Number Placeholder 3"/>
          <p:cNvSpPr>
            <a:spLocks noGrp="1"/>
          </p:cNvSpPr>
          <p:nvPr>
            <p:ph type="sldNum" sz="quarter" idx="5"/>
          </p:nvPr>
        </p:nvSpPr>
        <p:spPr/>
        <p:txBody>
          <a:bodyPr/>
          <a:lstStyle/>
          <a:p>
            <a:fld id="{1B06CD8F-B7ED-4A05-9FB1-A01CC0EF02CC}" type="slidenum">
              <a:rPr lang="fr-FR" smtClean="0"/>
              <a:pPr/>
              <a:t>8</a:t>
            </a:fld>
            <a:endParaRPr lang="fr-FR"/>
          </a:p>
        </p:txBody>
      </p:sp>
    </p:spTree>
    <p:extLst>
      <p:ext uri="{BB962C8B-B14F-4D97-AF65-F5344CB8AC3E}">
        <p14:creationId xmlns:p14="http://schemas.microsoft.com/office/powerpoint/2010/main" val="376256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scan 10 cells. But this studies want statistically significant data. </a:t>
            </a:r>
          </a:p>
          <a:p>
            <a:r>
              <a:rPr lang="en-US" dirty="0"/>
              <a:t>So they ask for more beamtimes to get more </a:t>
            </a:r>
            <a:r>
              <a:rPr lang="en-US" dirty="0" err="1"/>
              <a:t>data.However</a:t>
            </a:r>
            <a:r>
              <a:rPr lang="en-US" dirty="0"/>
              <a:t>, our samples already contains thousands of cells. We just scan them all.</a:t>
            </a:r>
          </a:p>
        </p:txBody>
      </p:sp>
      <p:sp>
        <p:nvSpPr>
          <p:cNvPr id="4" name="Slide Number Placeholder 3"/>
          <p:cNvSpPr>
            <a:spLocks noGrp="1"/>
          </p:cNvSpPr>
          <p:nvPr>
            <p:ph type="sldNum" sz="quarter" idx="5"/>
          </p:nvPr>
        </p:nvSpPr>
        <p:spPr/>
        <p:txBody>
          <a:bodyPr/>
          <a:lstStyle/>
          <a:p>
            <a:fld id="{1B06CD8F-B7ED-4A05-9FB1-A01CC0EF02CC}" type="slidenum">
              <a:rPr lang="fr-FR" smtClean="0"/>
              <a:pPr/>
              <a:t>9</a:t>
            </a:fld>
            <a:endParaRPr lang="fr-FR"/>
          </a:p>
        </p:txBody>
      </p:sp>
    </p:spTree>
    <p:extLst>
      <p:ext uri="{BB962C8B-B14F-4D97-AF65-F5344CB8AC3E}">
        <p14:creationId xmlns:p14="http://schemas.microsoft.com/office/powerpoint/2010/main" val="1585310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age">
    <p:spTree>
      <p:nvGrpSpPr>
        <p:cNvPr id="1" name=""/>
        <p:cNvGrpSpPr/>
        <p:nvPr/>
      </p:nvGrpSpPr>
      <p:grpSpPr>
        <a:xfrm>
          <a:off x="0" y="0"/>
          <a:ext cx="0" cy="0"/>
          <a:chOff x="0" y="0"/>
          <a:chExt cx="0" cy="0"/>
        </a:xfrm>
      </p:grpSpPr>
      <p:sp>
        <p:nvSpPr>
          <p:cNvPr id="2" name="Titre 1"/>
          <p:cNvSpPr>
            <a:spLocks noGrp="1"/>
          </p:cNvSpPr>
          <p:nvPr>
            <p:ph type="ctrTitle" hasCustomPrompt="1"/>
          </p:nvPr>
        </p:nvSpPr>
        <p:spPr bwMode="gray">
          <a:xfrm>
            <a:off x="827089" y="1"/>
            <a:ext cx="7489825" cy="457729"/>
          </a:xfrm>
          <a:noFill/>
        </p:spPr>
        <p:txBody>
          <a:bodyPr anchor="b" anchorCtr="0"/>
          <a:lstStyle>
            <a:lvl1pPr>
              <a:defRPr sz="1200">
                <a:solidFill>
                  <a:schemeClr val="bg1"/>
                </a:solidFill>
              </a:defRPr>
            </a:lvl1pPr>
          </a:lstStyle>
          <a:p>
            <a:r>
              <a:rPr lang="en-US" noProof="0" dirty="0"/>
              <a:t>Click to edit Master title style</a:t>
            </a:r>
          </a:p>
        </p:txBody>
      </p:sp>
      <p:sp>
        <p:nvSpPr>
          <p:cNvPr id="3" name="Sous-titre 2"/>
          <p:cNvSpPr>
            <a:spLocks noGrp="1"/>
          </p:cNvSpPr>
          <p:nvPr>
            <p:ph type="subTitle" idx="1" hasCustomPrompt="1"/>
          </p:nvPr>
        </p:nvSpPr>
        <p:spPr bwMode="gray">
          <a:xfrm>
            <a:off x="827088" y="457729"/>
            <a:ext cx="7489825" cy="479558"/>
          </a:xfrm>
        </p:spPr>
        <p:txBody>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12" name="Espace réservé de la date 11"/>
          <p:cNvSpPr>
            <a:spLocks noGrp="1"/>
          </p:cNvSpPr>
          <p:nvPr>
            <p:ph type="dt" sz="half" idx="10"/>
          </p:nvPr>
        </p:nvSpPr>
        <p:spPr/>
        <p:txBody>
          <a:bodyPr/>
          <a:lstStyle/>
          <a:p>
            <a:r>
              <a:rPr lang="en-US" noProof="0"/>
              <a:t>26/07/2013</a:t>
            </a:r>
          </a:p>
        </p:txBody>
      </p:sp>
      <p:sp>
        <p:nvSpPr>
          <p:cNvPr id="13" name="Espace réservé du numéro de diapositive 12"/>
          <p:cNvSpPr>
            <a:spLocks noGrp="1"/>
          </p:cNvSpPr>
          <p:nvPr>
            <p:ph type="sldNum" sz="quarter" idx="11"/>
          </p:nvPr>
        </p:nvSpPr>
        <p:spPr/>
        <p:txBody>
          <a:bodyPr/>
          <a:lstStyle>
            <a:lvl1pPr>
              <a:defRPr>
                <a:solidFill>
                  <a:schemeClr val="bg1"/>
                </a:solidFill>
              </a:defRPr>
            </a:lvl1pPr>
          </a:lstStyle>
          <a:p>
            <a:r>
              <a:rPr lang="en-US" noProof="0"/>
              <a:t>Page </a:t>
            </a:r>
            <a:fld id="{733122C9-A0B9-462F-8757-0847AD287B63}" type="slidenum">
              <a:rPr lang="en-US" noProof="0" smtClean="0"/>
              <a:pPr/>
              <a:t>‹#›</a:t>
            </a:fld>
            <a:endParaRPr lang="en-US" noProof="0"/>
          </a:p>
        </p:txBody>
      </p:sp>
      <p:sp>
        <p:nvSpPr>
          <p:cNvPr id="14" name="Espace réservé du pied de page 13"/>
          <p:cNvSpPr>
            <a:spLocks noGrp="1"/>
          </p:cNvSpPr>
          <p:nvPr>
            <p:ph type="ftr" sz="quarter" idx="12"/>
          </p:nvPr>
        </p:nvSpPr>
        <p:spPr>
          <a:xfrm>
            <a:off x="630001" y="5402791"/>
            <a:ext cx="6120000" cy="177074"/>
          </a:xfrm>
          <a:prstGeom prst="rect">
            <a:avLst/>
          </a:prstGeom>
        </p:spPr>
        <p:txBody>
          <a:bodyPr/>
          <a:lstStyle>
            <a:lvl1pPr>
              <a:defRPr>
                <a:solidFill>
                  <a:schemeClr val="bg1"/>
                </a:solidFill>
              </a:defRPr>
            </a:lvl1pPr>
          </a:lstStyle>
          <a:p>
            <a:r>
              <a:rPr lang="en-US" noProof="0" dirty="0"/>
              <a:t>l 66TH MEETING OF THE ESRF l 30-31 May 2014 l Author</a:t>
            </a:r>
          </a:p>
        </p:txBody>
      </p:sp>
      <p:pic>
        <p:nvPicPr>
          <p:cNvPr id="9" name="Image 8" descr="logo_couv.jpg"/>
          <p:cNvPicPr>
            <a:picLocks noChangeAspect="1"/>
          </p:cNvPicPr>
          <p:nvPr userDrawn="1"/>
        </p:nvPicPr>
        <p:blipFill rotWithShape="1">
          <a:blip r:embed="rId2" cstate="print"/>
          <a:srcRect l="9996" t="15002" r="9996" b="37493"/>
          <a:stretch/>
        </p:blipFill>
        <p:spPr>
          <a:xfrm>
            <a:off x="1691680" y="265212"/>
            <a:ext cx="5760640" cy="136815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noProof="0" dirty="0"/>
              <a:t>Click to edit Master title style</a:t>
            </a:r>
          </a:p>
        </p:txBody>
      </p:sp>
      <p:sp>
        <p:nvSpPr>
          <p:cNvPr id="3" name="Espace réservé du contenu 2"/>
          <p:cNvSpPr>
            <a:spLocks noGrp="1"/>
          </p:cNvSpPr>
          <p:nvPr>
            <p:ph idx="1" hasCustomPrompt="1"/>
          </p:nvPr>
        </p:nvSpPr>
        <p:spPr bwMode="gray">
          <a:xfrm>
            <a:off x="3351600" y="915000"/>
            <a:ext cx="5612400" cy="2970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Espace réservé pour une image  7"/>
          <p:cNvSpPr>
            <a:spLocks noGrp="1"/>
          </p:cNvSpPr>
          <p:nvPr>
            <p:ph type="pic" sz="quarter" idx="13"/>
          </p:nvPr>
        </p:nvSpPr>
        <p:spPr>
          <a:xfrm>
            <a:off x="727200" y="915000"/>
            <a:ext cx="2574000" cy="2970000"/>
          </a:xfrm>
        </p:spPr>
        <p:txBody>
          <a:bodyPr anchor="ctr" anchorCtr="0"/>
          <a:lstStyle>
            <a:lvl1pPr algn="ctr">
              <a:defRPr/>
            </a:lvl1pPr>
          </a:lstStyle>
          <a:p>
            <a:r>
              <a:rPr lang="en-GB" noProof="0"/>
              <a:t>Click icon to add picture</a:t>
            </a:r>
            <a:endParaRPr lang="en-US" noProof="0" dirty="0"/>
          </a:p>
        </p:txBody>
      </p:sp>
      <p:sp>
        <p:nvSpPr>
          <p:cNvPr id="17" name="Espace réservé de la date 16"/>
          <p:cNvSpPr>
            <a:spLocks noGrp="1"/>
          </p:cNvSpPr>
          <p:nvPr>
            <p:ph type="dt" sz="half" idx="14"/>
          </p:nvPr>
        </p:nvSpPr>
        <p:spPr/>
        <p:txBody>
          <a:bodyPr/>
          <a:lstStyle/>
          <a:p>
            <a:r>
              <a:rPr lang="en-US" noProof="0"/>
              <a:t>26/07/2013</a:t>
            </a:r>
          </a:p>
        </p:txBody>
      </p:sp>
      <p:sp>
        <p:nvSpPr>
          <p:cNvPr id="18" name="Espace réservé du numéro de diapositive 17"/>
          <p:cNvSpPr>
            <a:spLocks noGrp="1"/>
          </p:cNvSpPr>
          <p:nvPr>
            <p:ph type="sldNum" sz="quarter" idx="15"/>
          </p:nvPr>
        </p:nvSpPr>
        <p:spPr/>
        <p:txBody>
          <a:bodyPr/>
          <a:lstStyle/>
          <a:p>
            <a:r>
              <a:rPr lang="en-US" noProof="0"/>
              <a:t>Page </a:t>
            </a:r>
            <a:fld id="{733122C9-A0B9-462F-8757-0847AD287B63}" type="slidenum">
              <a:rPr lang="en-US" noProof="0" smtClean="0"/>
              <a:pPr/>
              <a:t>‹#›</a:t>
            </a:fld>
            <a:endParaRPr lang="en-US" noProof="0"/>
          </a:p>
        </p:txBody>
      </p:sp>
      <p:sp>
        <p:nvSpPr>
          <p:cNvPr id="19" name="Espace réservé du pied de page 18"/>
          <p:cNvSpPr>
            <a:spLocks noGrp="1"/>
          </p:cNvSpPr>
          <p:nvPr>
            <p:ph type="ftr" sz="quarter" idx="16"/>
          </p:nvPr>
        </p:nvSpPr>
        <p:spPr>
          <a:xfrm>
            <a:off x="630001" y="5402791"/>
            <a:ext cx="6120000" cy="177074"/>
          </a:xfrm>
          <a:prstGeom prst="rect">
            <a:avLst/>
          </a:prstGeom>
        </p:spPr>
        <p:txBody>
          <a:bodyPr/>
          <a:lstStyle>
            <a:lvl1pPr>
              <a:defRPr/>
            </a:lvl1pPr>
          </a:lstStyle>
          <a:p>
            <a:r>
              <a:rPr lang="en-US" dirty="0"/>
              <a:t> Rodion SHISHKOV | ESRF – ID16-A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
        <p:nvSpPr>
          <p:cNvPr id="3" name="Espace réservé du contenu 2"/>
          <p:cNvSpPr>
            <a:spLocks noGrp="1"/>
          </p:cNvSpPr>
          <p:nvPr>
            <p:ph idx="1" hasCustomPrompt="1"/>
          </p:nvPr>
        </p:nvSpPr>
        <p:spPr bwMode="gray"/>
        <p:txBody>
          <a:bodyPr/>
          <a:lstStyle>
            <a:lvl4pPr>
              <a:spcBef>
                <a:spcPts val="0"/>
              </a:spcBef>
              <a:spcAft>
                <a:spcPts val="300"/>
              </a:spcAft>
              <a:buSzPct val="80000"/>
              <a:defRPr/>
            </a:lvl4pPr>
            <a:lvl5pPr>
              <a:spcAft>
                <a:spcPts val="300"/>
              </a:spcAf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Espace réservé de la date 6"/>
          <p:cNvSpPr>
            <a:spLocks noGrp="1"/>
          </p:cNvSpPr>
          <p:nvPr>
            <p:ph type="dt" sz="half" idx="10"/>
          </p:nvPr>
        </p:nvSpPr>
        <p:spPr/>
        <p:txBody>
          <a:bodyPr/>
          <a:lstStyle/>
          <a:p>
            <a:r>
              <a:rPr lang="en-US" noProof="0"/>
              <a:t>26/07/2013</a:t>
            </a:r>
          </a:p>
        </p:txBody>
      </p:sp>
      <p:sp>
        <p:nvSpPr>
          <p:cNvPr id="8" name="Espace réservé du numéro de diapositive 7"/>
          <p:cNvSpPr>
            <a:spLocks noGrp="1"/>
          </p:cNvSpPr>
          <p:nvPr>
            <p:ph type="sldNum" sz="quarter" idx="11"/>
          </p:nvPr>
        </p:nvSpPr>
        <p:spPr/>
        <p:txBody>
          <a:bodyPr/>
          <a:lstStyle/>
          <a:p>
            <a:r>
              <a:rPr lang="en-US" noProof="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a:xfrm>
            <a:off x="630001" y="5402791"/>
            <a:ext cx="6120000" cy="177074"/>
          </a:xfrm>
          <a:prstGeom prst="rect">
            <a:avLst/>
          </a:prstGeom>
        </p:spPr>
        <p:txBody>
          <a:bodyPr/>
          <a:lstStyle/>
          <a:p>
            <a:r>
              <a:rPr lang="en-US" dirty="0"/>
              <a:t> Rodion SHISHKOV | ESRF – ID16-A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
        <p:nvSpPr>
          <p:cNvPr id="7" name="Espace réservé de la date 6"/>
          <p:cNvSpPr>
            <a:spLocks noGrp="1"/>
          </p:cNvSpPr>
          <p:nvPr>
            <p:ph type="dt" sz="half" idx="10"/>
          </p:nvPr>
        </p:nvSpPr>
        <p:spPr/>
        <p:txBody>
          <a:bodyPr/>
          <a:lstStyle/>
          <a:p>
            <a:r>
              <a:rPr lang="en-US" noProof="0"/>
              <a:t>26/07/2013</a:t>
            </a:r>
          </a:p>
        </p:txBody>
      </p:sp>
      <p:sp>
        <p:nvSpPr>
          <p:cNvPr id="8" name="Espace réservé du numéro de diapositive 7"/>
          <p:cNvSpPr>
            <a:spLocks noGrp="1"/>
          </p:cNvSpPr>
          <p:nvPr>
            <p:ph type="sldNum" sz="quarter" idx="11"/>
          </p:nvPr>
        </p:nvSpPr>
        <p:spPr/>
        <p:txBody>
          <a:bodyPr/>
          <a:lstStyle/>
          <a:p>
            <a:r>
              <a:rPr lang="en-US" noProof="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a:xfrm>
            <a:off x="630001" y="5402791"/>
            <a:ext cx="6120000" cy="177074"/>
          </a:xfrm>
          <a:prstGeom prst="rect">
            <a:avLst/>
          </a:prstGeom>
        </p:spPr>
        <p:txBody>
          <a:bodyPr/>
          <a:lstStyle/>
          <a:p>
            <a:r>
              <a:rPr lang="en-US" dirty="0"/>
              <a:t> Rodion SHISHKOV | ESRF – ID16-A</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noProof="0" dirty="0"/>
              <a:t>Click to edit Master title style</a:t>
            </a:r>
          </a:p>
        </p:txBody>
      </p:sp>
      <p:sp>
        <p:nvSpPr>
          <p:cNvPr id="17" name="Espace réservé de la date 16"/>
          <p:cNvSpPr>
            <a:spLocks noGrp="1"/>
          </p:cNvSpPr>
          <p:nvPr>
            <p:ph type="dt" sz="half" idx="14"/>
          </p:nvPr>
        </p:nvSpPr>
        <p:spPr/>
        <p:txBody>
          <a:bodyPr/>
          <a:lstStyle/>
          <a:p>
            <a:r>
              <a:rPr lang="fr-FR" noProof="0"/>
              <a:t>26/07/2013</a:t>
            </a:r>
            <a:endParaRPr lang="en-US" noProof="0"/>
          </a:p>
        </p:txBody>
      </p:sp>
      <p:sp>
        <p:nvSpPr>
          <p:cNvPr id="18" name="Espace réservé du numéro de diapositive 17"/>
          <p:cNvSpPr>
            <a:spLocks noGrp="1"/>
          </p:cNvSpPr>
          <p:nvPr>
            <p:ph type="sldNum" sz="quarter" idx="15"/>
          </p:nvPr>
        </p:nvSpPr>
        <p:spPr/>
        <p:txBody>
          <a:bodyPr/>
          <a:lstStyle/>
          <a:p>
            <a:r>
              <a:rPr lang="en-US" noProof="0"/>
              <a:t>Page </a:t>
            </a:r>
            <a:fld id="{733122C9-A0B9-462F-8757-0847AD287B63}" type="slidenum">
              <a:rPr lang="en-US" noProof="0" smtClean="0"/>
              <a:pPr/>
              <a:t>‹#›</a:t>
            </a:fld>
            <a:endParaRPr lang="en-US" noProof="0"/>
          </a:p>
        </p:txBody>
      </p:sp>
      <p:sp>
        <p:nvSpPr>
          <p:cNvPr id="19" name="Espace réservé du pied de page 18"/>
          <p:cNvSpPr>
            <a:spLocks noGrp="1"/>
          </p:cNvSpPr>
          <p:nvPr>
            <p:ph type="ftr" sz="quarter" idx="16"/>
          </p:nvPr>
        </p:nvSpPr>
        <p:spPr/>
        <p:txBody>
          <a:bodyPr/>
          <a:lstStyle/>
          <a:p>
            <a:r>
              <a:rPr lang="en-US" dirty="0"/>
              <a:t>Minerva-</a:t>
            </a:r>
            <a:r>
              <a:rPr lang="en-US" dirty="0" err="1"/>
              <a:t>Gentner</a:t>
            </a:r>
            <a:r>
              <a:rPr lang="en-US" dirty="0"/>
              <a:t> Symposium </a:t>
            </a:r>
            <a:r>
              <a:rPr lang="en-US" noProof="0" dirty="0"/>
              <a:t>l 19-21 June 2023 l Dmitry Karpov</a:t>
            </a:r>
          </a:p>
        </p:txBody>
      </p:sp>
    </p:spTree>
    <p:extLst>
      <p:ext uri="{BB962C8B-B14F-4D97-AF65-F5344CB8AC3E}">
        <p14:creationId xmlns:p14="http://schemas.microsoft.com/office/powerpoint/2010/main" val="2096937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descr="logo_texte.jpg"/>
          <p:cNvPicPr>
            <a:picLocks noChangeAspect="1"/>
          </p:cNvPicPr>
          <p:nvPr userDrawn="1"/>
        </p:nvPicPr>
        <p:blipFill>
          <a:blip r:embed="rId7" cstate="print"/>
          <a:stretch>
            <a:fillRect/>
          </a:stretch>
        </p:blipFill>
        <p:spPr>
          <a:xfrm>
            <a:off x="7168056" y="5067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en-GB"/>
              <a:t>Click to edit Master title style</a:t>
            </a:r>
            <a:endParaRPr lang="fr-FR" dirty="0"/>
          </a:p>
        </p:txBody>
      </p:sp>
      <p:sp>
        <p:nvSpPr>
          <p:cNvPr id="3" name="Espace réservé du texte 2"/>
          <p:cNvSpPr>
            <a:spLocks noGrp="1"/>
          </p:cNvSpPr>
          <p:nvPr>
            <p:ph type="body" idx="1"/>
          </p:nvPr>
        </p:nvSpPr>
        <p:spPr bwMode="gray">
          <a:xfrm>
            <a:off x="727200" y="805272"/>
            <a:ext cx="8236800" cy="4331980"/>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4" name="Espace réservé de la date 3"/>
          <p:cNvSpPr>
            <a:spLocks noGrp="1"/>
          </p:cNvSpPr>
          <p:nvPr>
            <p:ph type="dt" sz="half" idx="2"/>
          </p:nvPr>
        </p:nvSpPr>
        <p:spPr bwMode="gray">
          <a:xfrm>
            <a:off x="0" y="5587803"/>
            <a:ext cx="611560" cy="127197"/>
          </a:xfrm>
          <a:prstGeom prst="rect">
            <a:avLst/>
          </a:prstGeom>
        </p:spPr>
        <p:txBody>
          <a:bodyPr vert="horz" lIns="0" tIns="0" rIns="0" bIns="0" rtlCol="0" anchor="b" anchorCtr="0">
            <a:noAutofit/>
          </a:bodyPr>
          <a:lstStyle>
            <a:lvl1pPr algn="l">
              <a:defRPr sz="600" b="1">
                <a:solidFill>
                  <a:schemeClr val="bg1"/>
                </a:solidFill>
              </a:defRPr>
            </a:lvl1pPr>
          </a:lstStyle>
          <a:p>
            <a:r>
              <a:rPr lang="fr-FR" dirty="0"/>
              <a:t>26/07/2013</a:t>
            </a:r>
          </a:p>
        </p:txBody>
      </p:sp>
      <p:sp>
        <p:nvSpPr>
          <p:cNvPr id="5" name="Espace réservé du pied de page 4"/>
          <p:cNvSpPr>
            <a:spLocks noGrp="1"/>
          </p:cNvSpPr>
          <p:nvPr>
            <p:ph type="ftr" sz="quarter" idx="3"/>
          </p:nvPr>
        </p:nvSpPr>
        <p:spPr bwMode="gray">
          <a:xfrm>
            <a:off x="630001" y="5402791"/>
            <a:ext cx="6120000" cy="177074"/>
          </a:xfrm>
          <a:prstGeom prst="rect">
            <a:avLst/>
          </a:prstGeom>
        </p:spPr>
        <p:txBody>
          <a:bodyPr vert="horz" lIns="0" tIns="0" rIns="0" bIns="0" rtlCol="0" anchor="b" anchorCtr="0">
            <a:noAutofit/>
          </a:bodyPr>
          <a:lstStyle>
            <a:lvl1pPr algn="l">
              <a:defRPr sz="600" b="1" cap="none" baseline="0">
                <a:solidFill>
                  <a:schemeClr val="accent1"/>
                </a:solidFill>
              </a:defRPr>
            </a:lvl1pPr>
          </a:lstStyle>
          <a:p>
            <a:r>
              <a:rPr lang="en-US" dirty="0"/>
              <a:t> Rodion SHISHKOV | ESRF – ID16-A</a:t>
            </a:r>
          </a:p>
        </p:txBody>
      </p:sp>
      <p:sp>
        <p:nvSpPr>
          <p:cNvPr id="6" name="Espace réservé du numéro de diapositive 5"/>
          <p:cNvSpPr>
            <a:spLocks noGrp="1"/>
          </p:cNvSpPr>
          <p:nvPr>
            <p:ph type="sldNum" sz="quarter" idx="4"/>
          </p:nvPr>
        </p:nvSpPr>
        <p:spPr bwMode="gray">
          <a:xfrm>
            <a:off x="198001" y="5402865"/>
            <a:ext cx="413559" cy="177000"/>
          </a:xfrm>
          <a:prstGeom prst="rect">
            <a:avLst/>
          </a:prstGeom>
        </p:spPr>
        <p:txBody>
          <a:bodyPr vert="horz" lIns="0" tIns="0" rIns="0" bIns="0" rtlCol="0" anchor="b" anchorCtr="0">
            <a:noAutofit/>
          </a:bodyPr>
          <a:lstStyle>
            <a:lvl1pPr algn="l">
              <a:defRPr sz="600" b="1">
                <a:solidFill>
                  <a:schemeClr val="accent1"/>
                </a:solidFill>
              </a:defRPr>
            </a:lvl1pPr>
          </a:lstStyle>
          <a:p>
            <a:r>
              <a:rPr lang="fr-FR" dirty="0"/>
              <a:t>Page </a:t>
            </a:r>
            <a:fld id="{733122C9-A0B9-462F-8757-0847AD287B63}" type="slidenum">
              <a:rPr lang="fr-FR" smtClean="0"/>
              <a:pPr/>
              <a:t>‹#›</a:t>
            </a:fld>
            <a:endParaRPr lang="fr-FR" dirty="0"/>
          </a:p>
        </p:txBody>
      </p:sp>
      <p:sp>
        <p:nvSpPr>
          <p:cNvPr id="8" name="Rectangle 7"/>
          <p:cNvSpPr/>
          <p:nvPr userDrawn="1"/>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4" r:id="rId4"/>
    <p:sldLayoutId id="2147483655" r:id="rId5"/>
  </p:sldLayoutIdLst>
  <p:hf hdr="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6.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2.jpe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0" y="5587803"/>
            <a:ext cx="611560" cy="127197"/>
          </a:xfrm>
        </p:spPr>
        <p:txBody>
          <a:bodyPr/>
          <a:lstStyle/>
          <a:p>
            <a:r>
              <a:rPr lang="fr-FR" dirty="0"/>
              <a:t>26/07/2013</a:t>
            </a:r>
          </a:p>
        </p:txBody>
      </p:sp>
      <p:sp>
        <p:nvSpPr>
          <p:cNvPr id="5" name="Espace réservé du pied de page 4"/>
          <p:cNvSpPr>
            <a:spLocks noGrp="1"/>
          </p:cNvSpPr>
          <p:nvPr>
            <p:ph type="ftr" sz="quarter" idx="12"/>
          </p:nvPr>
        </p:nvSpPr>
        <p:spPr>
          <a:xfrm>
            <a:off x="630001" y="5402791"/>
            <a:ext cx="6120000" cy="177074"/>
          </a:xfrm>
        </p:spPr>
        <p:txBody>
          <a:bodyPr/>
          <a:lstStyle/>
          <a:p>
            <a:r>
              <a:rPr lang="en-US" dirty="0"/>
              <a:t>l 66TH MEETING OF THE ESRF l 30-31 May 2014 l Author</a:t>
            </a:r>
            <a:endParaRPr lang="fr-FR" dirty="0"/>
          </a:p>
        </p:txBody>
      </p:sp>
      <p:sp>
        <p:nvSpPr>
          <p:cNvPr id="6" name="Espace réservé du numéro de diapositive 5"/>
          <p:cNvSpPr>
            <a:spLocks noGrp="1"/>
          </p:cNvSpPr>
          <p:nvPr>
            <p:ph type="sldNum" sz="quarter" idx="11"/>
          </p:nvPr>
        </p:nvSpPr>
        <p:spPr>
          <a:xfrm>
            <a:off x="198001" y="5402865"/>
            <a:ext cx="413559" cy="177000"/>
          </a:xfrm>
        </p:spPr>
        <p:txBody>
          <a:bodyPr/>
          <a:lstStyle/>
          <a:p>
            <a:fld id="{733122C9-A0B9-462F-8757-0847AD287B63}" type="slidenum">
              <a:rPr lang="fr-FR" smtClean="0"/>
              <a:pPr/>
              <a:t>1</a:t>
            </a:fld>
            <a:endParaRPr lang="fr-FR" dirty="0"/>
          </a:p>
        </p:txBody>
      </p:sp>
      <p:sp>
        <p:nvSpPr>
          <p:cNvPr id="2" name="TextBox 1">
            <a:extLst>
              <a:ext uri="{FF2B5EF4-FFF2-40B4-BE49-F238E27FC236}">
                <a16:creationId xmlns:a16="http://schemas.microsoft.com/office/drawing/2014/main" id="{666CC8D4-193F-9640-886A-3865444D91E4}"/>
              </a:ext>
            </a:extLst>
          </p:cNvPr>
          <p:cNvSpPr txBox="1"/>
          <p:nvPr/>
        </p:nvSpPr>
        <p:spPr>
          <a:xfrm>
            <a:off x="683568" y="2426613"/>
            <a:ext cx="8136904" cy="861774"/>
          </a:xfrm>
          <a:prstGeom prst="rect">
            <a:avLst/>
          </a:prstGeom>
          <a:noFill/>
        </p:spPr>
        <p:txBody>
          <a:bodyPr wrap="square" rtlCol="0">
            <a:spAutoFit/>
          </a:bodyPr>
          <a:lstStyle/>
          <a:p>
            <a:r>
              <a:rPr lang="en-US" sz="2500" b="1" dirty="0">
                <a:latin typeface="Helvetica" pitchFamily="2" charset="0"/>
              </a:rPr>
              <a:t>Automation of X-ray Fluorescence Experiments at Synchrotrons Using AI</a:t>
            </a:r>
            <a:endParaRPr lang="en-FR" sz="2500" b="1" dirty="0">
              <a:latin typeface="Helvetica" pitchFamily="2" charset="0"/>
            </a:endParaRPr>
          </a:p>
        </p:txBody>
      </p:sp>
      <p:sp>
        <p:nvSpPr>
          <p:cNvPr id="10" name="TextBox 9">
            <a:extLst>
              <a:ext uri="{FF2B5EF4-FFF2-40B4-BE49-F238E27FC236}">
                <a16:creationId xmlns:a16="http://schemas.microsoft.com/office/drawing/2014/main" id="{00C4FB68-A493-9D41-95F2-A816AB0FF841}"/>
              </a:ext>
            </a:extLst>
          </p:cNvPr>
          <p:cNvSpPr txBox="1"/>
          <p:nvPr/>
        </p:nvSpPr>
        <p:spPr>
          <a:xfrm>
            <a:off x="3400043" y="5292776"/>
            <a:ext cx="2343911" cy="338554"/>
          </a:xfrm>
          <a:prstGeom prst="rect">
            <a:avLst/>
          </a:prstGeom>
          <a:noFill/>
        </p:spPr>
        <p:txBody>
          <a:bodyPr wrap="none" rtlCol="0">
            <a:spAutoFit/>
          </a:bodyPr>
          <a:lstStyle/>
          <a:p>
            <a:r>
              <a:rPr lang="en-US" sz="1600" dirty="0">
                <a:latin typeface="Helvetica" pitchFamily="2" charset="0"/>
              </a:rPr>
              <a:t>rodion.shishkov@esrf.fr</a:t>
            </a:r>
            <a:endParaRPr lang="en-GB" sz="1600" dirty="0">
              <a:latin typeface="Helvetica" pitchFamily="2" charset="0"/>
            </a:endParaRPr>
          </a:p>
        </p:txBody>
      </p:sp>
      <p:sp>
        <p:nvSpPr>
          <p:cNvPr id="9" name="TextBox 8">
            <a:extLst>
              <a:ext uri="{FF2B5EF4-FFF2-40B4-BE49-F238E27FC236}">
                <a16:creationId xmlns:a16="http://schemas.microsoft.com/office/drawing/2014/main" id="{6003924C-BA67-7740-9374-8C9B1E06882C}"/>
              </a:ext>
            </a:extLst>
          </p:cNvPr>
          <p:cNvSpPr txBox="1"/>
          <p:nvPr/>
        </p:nvSpPr>
        <p:spPr>
          <a:xfrm>
            <a:off x="1979712" y="4923444"/>
            <a:ext cx="5455404" cy="369332"/>
          </a:xfrm>
          <a:prstGeom prst="rect">
            <a:avLst/>
          </a:prstGeom>
          <a:noFill/>
        </p:spPr>
        <p:txBody>
          <a:bodyPr wrap="none" rtlCol="0">
            <a:spAutoFit/>
          </a:bodyPr>
          <a:lstStyle/>
          <a:p>
            <a:r>
              <a:rPr lang="en-GB" dirty="0">
                <a:latin typeface="Helvetica" pitchFamily="2" charset="0"/>
              </a:rPr>
              <a:t>Rodion Shishkov :: </a:t>
            </a:r>
            <a:r>
              <a:rPr lang="en-US" dirty="0"/>
              <a:t>ESRF – ID16A :: June 20 , 2025</a:t>
            </a:r>
            <a:endParaRPr lang="en-GB" dirty="0">
              <a:latin typeface="Helvetica"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0B088-0178-9A41-BD80-E59CA6B4C4E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A759BC6-9690-48FF-A1EC-8F3050BF7996}"/>
              </a:ext>
            </a:extLst>
          </p:cNvPr>
          <p:cNvGrpSpPr/>
          <p:nvPr/>
        </p:nvGrpSpPr>
        <p:grpSpPr>
          <a:xfrm>
            <a:off x="107504" y="662518"/>
            <a:ext cx="4231921" cy="4683743"/>
            <a:chOff x="107504" y="662518"/>
            <a:chExt cx="4231921" cy="4683743"/>
          </a:xfrm>
        </p:grpSpPr>
        <p:grpSp>
          <p:nvGrpSpPr>
            <p:cNvPr id="19" name="Group 18">
              <a:extLst>
                <a:ext uri="{FF2B5EF4-FFF2-40B4-BE49-F238E27FC236}">
                  <a16:creationId xmlns:a16="http://schemas.microsoft.com/office/drawing/2014/main" id="{952A3BC0-5834-4E8A-B817-937C096016FB}"/>
                </a:ext>
              </a:extLst>
            </p:cNvPr>
            <p:cNvGrpSpPr/>
            <p:nvPr/>
          </p:nvGrpSpPr>
          <p:grpSpPr>
            <a:xfrm>
              <a:off x="251520" y="662518"/>
              <a:ext cx="4087905" cy="4683743"/>
              <a:chOff x="251520" y="662518"/>
              <a:chExt cx="4087905" cy="4683743"/>
            </a:xfrm>
          </p:grpSpPr>
          <p:pic>
            <p:nvPicPr>
              <p:cNvPr id="10" name="Picture 9" descr="A map of the world&#10;&#10;Description automatically generated with low confidence">
                <a:extLst>
                  <a:ext uri="{FF2B5EF4-FFF2-40B4-BE49-F238E27FC236}">
                    <a16:creationId xmlns:a16="http://schemas.microsoft.com/office/drawing/2014/main" id="{DDB5357E-E0CF-423F-B6B3-5324FE5A11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040791"/>
                <a:ext cx="4087905" cy="4081636"/>
              </a:xfrm>
              <a:prstGeom prst="rect">
                <a:avLst/>
              </a:prstGeom>
            </p:spPr>
          </p:pic>
          <p:cxnSp>
            <p:nvCxnSpPr>
              <p:cNvPr id="11" name="Straight Arrow Connector 10">
                <a:extLst>
                  <a:ext uri="{FF2B5EF4-FFF2-40B4-BE49-F238E27FC236}">
                    <a16:creationId xmlns:a16="http://schemas.microsoft.com/office/drawing/2014/main" id="{F54B8A24-460C-4DB3-AA2A-B61A6200006F}"/>
                  </a:ext>
                </a:extLst>
              </p:cNvPr>
              <p:cNvCxnSpPr>
                <a:cxnSpLocks/>
              </p:cNvCxnSpPr>
              <p:nvPr/>
            </p:nvCxnSpPr>
            <p:spPr>
              <a:xfrm>
                <a:off x="467544" y="4993297"/>
                <a:ext cx="367240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A074F0-AE0A-4675-ACC4-FBD7EEC7AB44}"/>
                  </a:ext>
                </a:extLst>
              </p:cNvPr>
              <p:cNvSpPr txBox="1"/>
              <p:nvPr/>
            </p:nvSpPr>
            <p:spPr>
              <a:xfrm>
                <a:off x="1844867" y="5038484"/>
                <a:ext cx="901209" cy="307777"/>
              </a:xfrm>
              <a:prstGeom prst="rect">
                <a:avLst/>
              </a:prstGeom>
              <a:solidFill>
                <a:schemeClr val="accent4">
                  <a:lumMod val="20000"/>
                  <a:lumOff val="80000"/>
                </a:schemeClr>
              </a:solidFill>
              <a:ln>
                <a:solidFill>
                  <a:schemeClr val="tx1">
                    <a:lumMod val="95000"/>
                    <a:lumOff val="5000"/>
                  </a:schemeClr>
                </a:solidFill>
              </a:ln>
            </p:spPr>
            <p:txBody>
              <a:bodyPr wrap="none" rtlCol="0">
                <a:spAutoFit/>
              </a:bodyPr>
              <a:lstStyle/>
              <a:p>
                <a:r>
                  <a:rPr lang="en-FR" sz="1400" b="1" dirty="0">
                    <a:solidFill>
                      <a:srgbClr val="C00000"/>
                    </a:solidFill>
                    <a:latin typeface="Helvetica" pitchFamily="2" charset="0"/>
                  </a:rPr>
                  <a:t>1</a:t>
                </a:r>
                <a:r>
                  <a:rPr lang="en-US" sz="1400" b="1" dirty="0">
                    <a:solidFill>
                      <a:srgbClr val="C00000"/>
                    </a:solidFill>
                    <a:latin typeface="Helvetica" pitchFamily="2" charset="0"/>
                  </a:rPr>
                  <a:t>500 µ</a:t>
                </a:r>
                <a:r>
                  <a:rPr lang="en-FR" sz="1400" b="1" dirty="0">
                    <a:solidFill>
                      <a:srgbClr val="C00000"/>
                    </a:solidFill>
                    <a:latin typeface="Helvetica" pitchFamily="2" charset="0"/>
                  </a:rPr>
                  <a:t>m</a:t>
                </a:r>
              </a:p>
            </p:txBody>
          </p:sp>
          <p:sp>
            <p:nvSpPr>
              <p:cNvPr id="5" name="TextBox 4">
                <a:extLst>
                  <a:ext uri="{FF2B5EF4-FFF2-40B4-BE49-F238E27FC236}">
                    <a16:creationId xmlns:a16="http://schemas.microsoft.com/office/drawing/2014/main" id="{1DF093F7-9AAE-C3B6-5847-7D0FF67499E8}"/>
                  </a:ext>
                </a:extLst>
              </p:cNvPr>
              <p:cNvSpPr txBox="1"/>
              <p:nvPr/>
            </p:nvSpPr>
            <p:spPr>
              <a:xfrm>
                <a:off x="827584" y="662518"/>
                <a:ext cx="2994731" cy="338554"/>
              </a:xfrm>
              <a:prstGeom prst="rect">
                <a:avLst/>
              </a:prstGeom>
              <a:noFill/>
            </p:spPr>
            <p:txBody>
              <a:bodyPr wrap="none" rtlCol="0">
                <a:spAutoFit/>
              </a:bodyPr>
              <a:lstStyle/>
              <a:p>
                <a:r>
                  <a:rPr lang="en-US" sz="1600" b="1" dirty="0">
                    <a:latin typeface="Helvetica" pitchFamily="2" charset="0"/>
                  </a:rPr>
                  <a:t>Bright-field</a:t>
                </a:r>
                <a:r>
                  <a:rPr lang="en-FR" sz="1600" b="1" dirty="0">
                    <a:latin typeface="Helvetica" pitchFamily="2" charset="0"/>
                  </a:rPr>
                  <a:t> </a:t>
                </a:r>
                <a:r>
                  <a:rPr lang="en-US" sz="1600" b="1" dirty="0">
                    <a:latin typeface="Helvetica" pitchFamily="2" charset="0"/>
                  </a:rPr>
                  <a:t>cryo-</a:t>
                </a:r>
                <a:r>
                  <a:rPr lang="en-FR" sz="1600" b="1" dirty="0">
                    <a:latin typeface="Helvetica" pitchFamily="2" charset="0"/>
                  </a:rPr>
                  <a:t>microscopy</a:t>
                </a:r>
              </a:p>
            </p:txBody>
          </p:sp>
        </p:grpSp>
        <p:grpSp>
          <p:nvGrpSpPr>
            <p:cNvPr id="7" name="Group 6">
              <a:extLst>
                <a:ext uri="{FF2B5EF4-FFF2-40B4-BE49-F238E27FC236}">
                  <a16:creationId xmlns:a16="http://schemas.microsoft.com/office/drawing/2014/main" id="{A9DB7BC5-9D79-41FF-A7DA-F80964FF3BFD}"/>
                </a:ext>
              </a:extLst>
            </p:cNvPr>
            <p:cNvGrpSpPr/>
            <p:nvPr/>
          </p:nvGrpSpPr>
          <p:grpSpPr>
            <a:xfrm>
              <a:off x="107504" y="985292"/>
              <a:ext cx="1368152" cy="953514"/>
              <a:chOff x="107504" y="970845"/>
              <a:chExt cx="1368152" cy="953514"/>
            </a:xfrm>
          </p:grpSpPr>
          <p:pic>
            <p:nvPicPr>
              <p:cNvPr id="30" name="Picture 29">
                <a:extLst>
                  <a:ext uri="{FF2B5EF4-FFF2-40B4-BE49-F238E27FC236}">
                    <a16:creationId xmlns:a16="http://schemas.microsoft.com/office/drawing/2014/main" id="{67B6F772-8868-4549-BF7A-4F7429351F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32" t="33198" r="47637" b="37080"/>
              <a:stretch/>
            </p:blipFill>
            <p:spPr>
              <a:xfrm>
                <a:off x="107504" y="970845"/>
                <a:ext cx="1368152" cy="953514"/>
              </a:xfrm>
              <a:prstGeom prst="rect">
                <a:avLst/>
              </a:prstGeom>
              <a:ln>
                <a:solidFill>
                  <a:schemeClr val="bg1">
                    <a:lumMod val="95000"/>
                  </a:schemeClr>
                </a:solidFill>
              </a:ln>
            </p:spPr>
          </p:pic>
          <p:sp>
            <p:nvSpPr>
              <p:cNvPr id="3" name="Rectangle 2">
                <a:extLst>
                  <a:ext uri="{FF2B5EF4-FFF2-40B4-BE49-F238E27FC236}">
                    <a16:creationId xmlns:a16="http://schemas.microsoft.com/office/drawing/2014/main" id="{E2A5BD79-F2A9-4B7A-9031-B5B2B0B83116}"/>
                  </a:ext>
                </a:extLst>
              </p:cNvPr>
              <p:cNvSpPr/>
              <p:nvPr/>
            </p:nvSpPr>
            <p:spPr>
              <a:xfrm>
                <a:off x="928266" y="1421353"/>
                <a:ext cx="216241" cy="228997"/>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FA11AD95-6490-8AB9-DF10-E1DED3323519}"/>
              </a:ext>
            </a:extLst>
          </p:cNvPr>
          <p:cNvSpPr>
            <a:spLocks noGrp="1"/>
          </p:cNvSpPr>
          <p:nvPr>
            <p:ph type="title"/>
          </p:nvPr>
        </p:nvSpPr>
        <p:spPr/>
        <p:txBody>
          <a:bodyPr/>
          <a:lstStyle/>
          <a:p>
            <a:pPr>
              <a:lnSpc>
                <a:spcPct val="100000"/>
              </a:lnSpc>
            </a:pPr>
            <a:r>
              <a:rPr lang="en-US" dirty="0">
                <a:latin typeface="Helvetica" pitchFamily="2" charset="0"/>
              </a:rPr>
              <a:t>Live cells on a membrane</a:t>
            </a:r>
            <a:endParaRPr lang="en-FR" dirty="0">
              <a:latin typeface="Helvetica" pitchFamily="2" charset="0"/>
            </a:endParaRPr>
          </a:p>
        </p:txBody>
      </p:sp>
      <p:sp>
        <p:nvSpPr>
          <p:cNvPr id="12" name="Footer Placeholder 11">
            <a:extLst>
              <a:ext uri="{FF2B5EF4-FFF2-40B4-BE49-F238E27FC236}">
                <a16:creationId xmlns:a16="http://schemas.microsoft.com/office/drawing/2014/main" id="{A75BB454-8C8C-8BD1-A6AF-69AB661DFE7A}"/>
              </a:ext>
            </a:extLst>
          </p:cNvPr>
          <p:cNvSpPr>
            <a:spLocks noGrp="1"/>
          </p:cNvSpPr>
          <p:nvPr>
            <p:ph type="ftr" sz="quarter" idx="16"/>
          </p:nvPr>
        </p:nvSpPr>
        <p:spPr/>
        <p:txBody>
          <a:bodyPr/>
          <a:lstStyle/>
          <a:p>
            <a:r>
              <a:rPr lang="en-US"/>
              <a:t>Dr Dmitry Karpov | 28 May 2024 | Audition pour un poste de CPJ</a:t>
            </a:r>
            <a:endParaRPr lang="en-US" dirty="0"/>
          </a:p>
        </p:txBody>
      </p:sp>
      <p:sp>
        <p:nvSpPr>
          <p:cNvPr id="13" name="Slide Number Placeholder 12">
            <a:extLst>
              <a:ext uri="{FF2B5EF4-FFF2-40B4-BE49-F238E27FC236}">
                <a16:creationId xmlns:a16="http://schemas.microsoft.com/office/drawing/2014/main" id="{349F041E-55BE-159B-C834-25E51AF8E40A}"/>
              </a:ext>
            </a:extLst>
          </p:cNvPr>
          <p:cNvSpPr>
            <a:spLocks noGrp="1"/>
          </p:cNvSpPr>
          <p:nvPr>
            <p:ph type="sldNum" sz="quarter" idx="15"/>
          </p:nvPr>
        </p:nvSpPr>
        <p:spPr/>
        <p:txBody>
          <a:bodyPr/>
          <a:lstStyle/>
          <a:p>
            <a:r>
              <a:rPr lang="en-US" noProof="0"/>
              <a:t>Page </a:t>
            </a:r>
            <a:fld id="{733122C9-A0B9-462F-8757-0847AD287B63}" type="slidenum">
              <a:rPr lang="en-US" noProof="0" smtClean="0"/>
              <a:pPr/>
              <a:t>10</a:t>
            </a:fld>
            <a:endParaRPr lang="en-US" noProof="0"/>
          </a:p>
        </p:txBody>
      </p:sp>
      <p:grpSp>
        <p:nvGrpSpPr>
          <p:cNvPr id="35" name="Group 34">
            <a:extLst>
              <a:ext uri="{FF2B5EF4-FFF2-40B4-BE49-F238E27FC236}">
                <a16:creationId xmlns:a16="http://schemas.microsoft.com/office/drawing/2014/main" id="{43B33143-CEFA-402E-9E65-80809AFB59FB}"/>
              </a:ext>
            </a:extLst>
          </p:cNvPr>
          <p:cNvGrpSpPr/>
          <p:nvPr/>
        </p:nvGrpSpPr>
        <p:grpSpPr>
          <a:xfrm>
            <a:off x="3115947" y="1539033"/>
            <a:ext cx="5157102" cy="3702735"/>
            <a:chOff x="3115947" y="1539033"/>
            <a:chExt cx="5157102" cy="3702735"/>
          </a:xfrm>
        </p:grpSpPr>
        <p:pic>
          <p:nvPicPr>
            <p:cNvPr id="4" name="Picture 3">
              <a:extLst>
                <a:ext uri="{FF2B5EF4-FFF2-40B4-BE49-F238E27FC236}">
                  <a16:creationId xmlns:a16="http://schemas.microsoft.com/office/drawing/2014/main" id="{7C8F0AEA-92A4-49E4-88F5-3807A8C420B2}"/>
                </a:ext>
              </a:extLst>
            </p:cNvPr>
            <p:cNvPicPr>
              <a:picLocks noChangeAspect="1"/>
            </p:cNvPicPr>
            <p:nvPr/>
          </p:nvPicPr>
          <p:blipFill>
            <a:blip r:embed="rId5"/>
            <a:stretch>
              <a:fillRect/>
            </a:stretch>
          </p:blipFill>
          <p:spPr>
            <a:xfrm>
              <a:off x="5058362" y="2066004"/>
              <a:ext cx="3214687" cy="3165155"/>
            </a:xfrm>
            <a:prstGeom prst="rect">
              <a:avLst/>
            </a:prstGeom>
          </p:spPr>
        </p:pic>
        <p:grpSp>
          <p:nvGrpSpPr>
            <p:cNvPr id="32" name="Group 31">
              <a:extLst>
                <a:ext uri="{FF2B5EF4-FFF2-40B4-BE49-F238E27FC236}">
                  <a16:creationId xmlns:a16="http://schemas.microsoft.com/office/drawing/2014/main" id="{83514DE6-3678-4C98-857B-B27AE5BDF8EB}"/>
                </a:ext>
              </a:extLst>
            </p:cNvPr>
            <p:cNvGrpSpPr/>
            <p:nvPr/>
          </p:nvGrpSpPr>
          <p:grpSpPr>
            <a:xfrm>
              <a:off x="3115947" y="1539033"/>
              <a:ext cx="5157102" cy="3702735"/>
              <a:chOff x="3115947" y="1539033"/>
              <a:chExt cx="5157102" cy="3702735"/>
            </a:xfrm>
          </p:grpSpPr>
          <p:grpSp>
            <p:nvGrpSpPr>
              <p:cNvPr id="25" name="Group 24">
                <a:extLst>
                  <a:ext uri="{FF2B5EF4-FFF2-40B4-BE49-F238E27FC236}">
                    <a16:creationId xmlns:a16="http://schemas.microsoft.com/office/drawing/2014/main" id="{0B420CD7-6F10-42C4-9FB3-ED0BC77200C3}"/>
                  </a:ext>
                </a:extLst>
              </p:cNvPr>
              <p:cNvGrpSpPr/>
              <p:nvPr/>
            </p:nvGrpSpPr>
            <p:grpSpPr>
              <a:xfrm>
                <a:off x="3115947" y="2066003"/>
                <a:ext cx="5157102" cy="3175765"/>
                <a:chOff x="3115947" y="2066003"/>
                <a:chExt cx="5157102" cy="3175765"/>
              </a:xfrm>
            </p:grpSpPr>
            <p:sp>
              <p:nvSpPr>
                <p:cNvPr id="16" name="Rectangle 15">
                  <a:extLst>
                    <a:ext uri="{FF2B5EF4-FFF2-40B4-BE49-F238E27FC236}">
                      <a16:creationId xmlns:a16="http://schemas.microsoft.com/office/drawing/2014/main" id="{8B3EA159-16D9-4F14-9F00-590E94DF2C89}"/>
                    </a:ext>
                  </a:extLst>
                </p:cNvPr>
                <p:cNvSpPr/>
                <p:nvPr/>
              </p:nvSpPr>
              <p:spPr>
                <a:xfrm>
                  <a:off x="3115947" y="2289521"/>
                  <a:ext cx="900000" cy="900000"/>
                </a:xfrm>
                <a:prstGeom prst="rect">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20" name="Straight Arrow Connector 19">
                  <a:extLst>
                    <a:ext uri="{FF2B5EF4-FFF2-40B4-BE49-F238E27FC236}">
                      <a16:creationId xmlns:a16="http://schemas.microsoft.com/office/drawing/2014/main" id="{EABFC45B-C4A2-468E-AC38-4F80CE61BA07}"/>
                    </a:ext>
                  </a:extLst>
                </p:cNvPr>
                <p:cNvCxnSpPr>
                  <a:cxnSpLocks/>
                </p:cNvCxnSpPr>
                <p:nvPr/>
              </p:nvCxnSpPr>
              <p:spPr>
                <a:xfrm>
                  <a:off x="3115947" y="3322035"/>
                  <a:ext cx="900000" cy="0"/>
                </a:xfrm>
                <a:prstGeom prst="straightConnector1">
                  <a:avLst/>
                </a:prstGeom>
                <a:ln w="28575">
                  <a:solidFill>
                    <a:srgbClr val="FF993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C9AEAE9-F1E3-4E62-9248-60CE4FC7A516}"/>
                    </a:ext>
                  </a:extLst>
                </p:cNvPr>
                <p:cNvSpPr txBox="1"/>
                <p:nvPr/>
              </p:nvSpPr>
              <p:spPr>
                <a:xfrm>
                  <a:off x="3259922" y="3371824"/>
                  <a:ext cx="623889" cy="246221"/>
                </a:xfrm>
                <a:prstGeom prst="rect">
                  <a:avLst/>
                </a:prstGeom>
                <a:solidFill>
                  <a:schemeClr val="accent4">
                    <a:lumMod val="20000"/>
                    <a:lumOff val="80000"/>
                  </a:schemeClr>
                </a:solidFill>
                <a:ln>
                  <a:solidFill>
                    <a:schemeClr val="tx1">
                      <a:lumMod val="95000"/>
                      <a:lumOff val="5000"/>
                    </a:schemeClr>
                  </a:solidFill>
                </a:ln>
              </p:spPr>
              <p:txBody>
                <a:bodyPr wrap="none" rtlCol="0">
                  <a:spAutoFit/>
                </a:bodyPr>
                <a:lstStyle>
                  <a:defPPr>
                    <a:defRPr lang="fr-FR"/>
                  </a:defPPr>
                  <a:lvl1pPr>
                    <a:defRPr sz="1200" b="1">
                      <a:solidFill>
                        <a:srgbClr val="C00000"/>
                      </a:solidFill>
                      <a:latin typeface="Helvetica" pitchFamily="2" charset="0"/>
                    </a:defRPr>
                  </a:lvl1pPr>
                </a:lstStyle>
                <a:p>
                  <a:r>
                    <a:rPr lang="en-US" sz="1000" dirty="0"/>
                    <a:t>400 µm</a:t>
                  </a:r>
                  <a:endParaRPr lang="en-FR" sz="1000" dirty="0"/>
                </a:p>
              </p:txBody>
            </p:sp>
            <p:sp>
              <p:nvSpPr>
                <p:cNvPr id="26" name="Rectangle 25">
                  <a:extLst>
                    <a:ext uri="{FF2B5EF4-FFF2-40B4-BE49-F238E27FC236}">
                      <a16:creationId xmlns:a16="http://schemas.microsoft.com/office/drawing/2014/main" id="{101FCDE4-7E67-439A-8422-C72E3A798249}"/>
                    </a:ext>
                  </a:extLst>
                </p:cNvPr>
                <p:cNvSpPr/>
                <p:nvPr/>
              </p:nvSpPr>
              <p:spPr>
                <a:xfrm>
                  <a:off x="5050948" y="2066003"/>
                  <a:ext cx="3222101" cy="3175765"/>
                </a:xfrm>
                <a:prstGeom prst="rect">
                  <a:avLst/>
                </a:prstGeom>
                <a:no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28" name="Straight Connector 27">
                  <a:extLst>
                    <a:ext uri="{FF2B5EF4-FFF2-40B4-BE49-F238E27FC236}">
                      <a16:creationId xmlns:a16="http://schemas.microsoft.com/office/drawing/2014/main" id="{6A592BAB-F758-4EB8-ACDF-6E62D8BDFF2B}"/>
                    </a:ext>
                  </a:extLst>
                </p:cNvPr>
                <p:cNvCxnSpPr>
                  <a:cxnSpLocks/>
                </p:cNvCxnSpPr>
                <p:nvPr/>
              </p:nvCxnSpPr>
              <p:spPr>
                <a:xfrm>
                  <a:off x="4021202" y="3196902"/>
                  <a:ext cx="981722" cy="1995471"/>
                </a:xfrm>
                <a:prstGeom prst="line">
                  <a:avLst/>
                </a:prstGeom>
                <a:ln w="28575">
                  <a:solidFill>
                    <a:srgbClr val="FF9933"/>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F121FF-B9F0-474B-AAD2-B4608446C2EA}"/>
                    </a:ext>
                  </a:extLst>
                </p:cNvPr>
                <p:cNvCxnSpPr>
                  <a:cxnSpLocks/>
                </p:cNvCxnSpPr>
                <p:nvPr/>
              </p:nvCxnSpPr>
              <p:spPr>
                <a:xfrm flipV="1">
                  <a:off x="4018417" y="2076056"/>
                  <a:ext cx="989762" cy="221486"/>
                </a:xfrm>
                <a:prstGeom prst="line">
                  <a:avLst/>
                </a:prstGeom>
                <a:ln w="28575">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244BF4A-5F48-4F78-A348-7D06CEC0C63F}"/>
                  </a:ext>
                </a:extLst>
              </p:cNvPr>
              <p:cNvSpPr txBox="1"/>
              <p:nvPr/>
            </p:nvSpPr>
            <p:spPr>
              <a:xfrm>
                <a:off x="5327021" y="1539033"/>
                <a:ext cx="2520280" cy="523220"/>
              </a:xfrm>
              <a:prstGeom prst="rect">
                <a:avLst/>
              </a:prstGeom>
              <a:noFill/>
            </p:spPr>
            <p:txBody>
              <a:bodyPr wrap="square" rtlCol="0">
                <a:spAutoFit/>
              </a:bodyPr>
              <a:lstStyle/>
              <a:p>
                <a:pPr algn="ctr"/>
                <a:r>
                  <a:rPr lang="en-US" sz="1400" b="1" dirty="0">
                    <a:latin typeface="Helvetica" pitchFamily="2" charset="0"/>
                  </a:rPr>
                  <a:t>Beamline-integrated microscope field of view</a:t>
                </a:r>
              </a:p>
            </p:txBody>
          </p:sp>
        </p:grpSp>
      </p:grpSp>
      <p:grpSp>
        <p:nvGrpSpPr>
          <p:cNvPr id="34" name="Group 33">
            <a:extLst>
              <a:ext uri="{FF2B5EF4-FFF2-40B4-BE49-F238E27FC236}">
                <a16:creationId xmlns:a16="http://schemas.microsoft.com/office/drawing/2014/main" id="{E7F633F2-8BD8-4C47-B883-E8BA91EBE5CF}"/>
              </a:ext>
            </a:extLst>
          </p:cNvPr>
          <p:cNvGrpSpPr/>
          <p:nvPr/>
        </p:nvGrpSpPr>
        <p:grpSpPr>
          <a:xfrm>
            <a:off x="5584777" y="2825111"/>
            <a:ext cx="695959" cy="1246135"/>
            <a:chOff x="5584777" y="2825111"/>
            <a:chExt cx="695959" cy="1246135"/>
          </a:xfrm>
        </p:grpSpPr>
        <p:grpSp>
          <p:nvGrpSpPr>
            <p:cNvPr id="27" name="Group 26">
              <a:extLst>
                <a:ext uri="{FF2B5EF4-FFF2-40B4-BE49-F238E27FC236}">
                  <a16:creationId xmlns:a16="http://schemas.microsoft.com/office/drawing/2014/main" id="{19EE0922-1F9A-46BC-9A34-CB754BC59ADD}"/>
                </a:ext>
              </a:extLst>
            </p:cNvPr>
            <p:cNvGrpSpPr/>
            <p:nvPr/>
          </p:nvGrpSpPr>
          <p:grpSpPr>
            <a:xfrm>
              <a:off x="5681046" y="3195679"/>
              <a:ext cx="482824" cy="875567"/>
              <a:chOff x="5681046" y="3195679"/>
              <a:chExt cx="482824" cy="875567"/>
            </a:xfrm>
          </p:grpSpPr>
          <p:sp>
            <p:nvSpPr>
              <p:cNvPr id="22" name="Rectangle 21">
                <a:extLst>
                  <a:ext uri="{FF2B5EF4-FFF2-40B4-BE49-F238E27FC236}">
                    <a16:creationId xmlns:a16="http://schemas.microsoft.com/office/drawing/2014/main" id="{20A097CA-66EF-4878-AE6A-115291582F34}"/>
                  </a:ext>
                </a:extLst>
              </p:cNvPr>
              <p:cNvSpPr/>
              <p:nvPr/>
            </p:nvSpPr>
            <p:spPr>
              <a:xfrm>
                <a:off x="5706434" y="3195679"/>
                <a:ext cx="432048" cy="432048"/>
              </a:xfrm>
              <a:prstGeom prst="rect">
                <a:avLst/>
              </a:prstGeom>
              <a:noFill/>
              <a:ln>
                <a:solidFill>
                  <a:srgbClr val="FCF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23" name="Straight Arrow Connector 22">
                <a:extLst>
                  <a:ext uri="{FF2B5EF4-FFF2-40B4-BE49-F238E27FC236}">
                    <a16:creationId xmlns:a16="http://schemas.microsoft.com/office/drawing/2014/main" id="{66291374-2E3B-4E76-A121-1237DD5EF5E5}"/>
                  </a:ext>
                </a:extLst>
              </p:cNvPr>
              <p:cNvCxnSpPr>
                <a:cxnSpLocks/>
              </p:cNvCxnSpPr>
              <p:nvPr/>
            </p:nvCxnSpPr>
            <p:spPr>
              <a:xfrm>
                <a:off x="5706434" y="3771743"/>
                <a:ext cx="432048"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269725-B6EC-4566-8EB1-3FC0B292CE9E}"/>
                  </a:ext>
                </a:extLst>
              </p:cNvPr>
              <p:cNvSpPr txBox="1"/>
              <p:nvPr/>
            </p:nvSpPr>
            <p:spPr>
              <a:xfrm>
                <a:off x="5681046" y="3855802"/>
                <a:ext cx="482824" cy="215444"/>
              </a:xfrm>
              <a:prstGeom prst="rect">
                <a:avLst/>
              </a:prstGeom>
              <a:solidFill>
                <a:schemeClr val="accent4">
                  <a:lumMod val="20000"/>
                  <a:lumOff val="80000"/>
                </a:schemeClr>
              </a:solidFill>
              <a:ln>
                <a:solidFill>
                  <a:schemeClr val="tx1">
                    <a:lumMod val="95000"/>
                    <a:lumOff val="5000"/>
                  </a:schemeClr>
                </a:solidFill>
              </a:ln>
            </p:spPr>
            <p:txBody>
              <a:bodyPr wrap="none" rtlCol="0">
                <a:spAutoFit/>
              </a:bodyPr>
              <a:lstStyle>
                <a:defPPr>
                  <a:defRPr lang="fr-FR"/>
                </a:defPPr>
                <a:lvl1pPr>
                  <a:defRPr sz="1200" b="1">
                    <a:solidFill>
                      <a:srgbClr val="C00000"/>
                    </a:solidFill>
                    <a:latin typeface="Helvetica" pitchFamily="2" charset="0"/>
                  </a:defRPr>
                </a:lvl1pPr>
              </a:lstStyle>
              <a:p>
                <a:r>
                  <a:rPr lang="en-US" sz="800" dirty="0"/>
                  <a:t>40 µm</a:t>
                </a:r>
                <a:endParaRPr lang="en-FR" sz="800" dirty="0"/>
              </a:p>
            </p:txBody>
          </p:sp>
        </p:grpSp>
        <p:sp>
          <p:nvSpPr>
            <p:cNvPr id="33" name="TextBox 32">
              <a:extLst>
                <a:ext uri="{FF2B5EF4-FFF2-40B4-BE49-F238E27FC236}">
                  <a16:creationId xmlns:a16="http://schemas.microsoft.com/office/drawing/2014/main" id="{466C1378-908E-4BD4-B6CC-8F134E6E4725}"/>
                </a:ext>
              </a:extLst>
            </p:cNvPr>
            <p:cNvSpPr txBox="1"/>
            <p:nvPr/>
          </p:nvSpPr>
          <p:spPr>
            <a:xfrm>
              <a:off x="5584777" y="2825111"/>
              <a:ext cx="695959" cy="338554"/>
            </a:xfrm>
            <a:prstGeom prst="rect">
              <a:avLst/>
            </a:prstGeom>
            <a:solidFill>
              <a:schemeClr val="accent4">
                <a:lumMod val="20000"/>
                <a:lumOff val="80000"/>
                <a:alpha val="65000"/>
              </a:schemeClr>
            </a:solidFill>
            <a:ln>
              <a:solidFill>
                <a:schemeClr val="tx1"/>
              </a:solidFill>
            </a:ln>
          </p:spPr>
          <p:txBody>
            <a:bodyPr wrap="square" rtlCol="0">
              <a:spAutoFit/>
            </a:bodyPr>
            <a:lstStyle/>
            <a:p>
              <a:pPr algn="ctr"/>
              <a:r>
                <a:rPr lang="en-US" sz="800" b="1" dirty="0">
                  <a:latin typeface="Helvetica" pitchFamily="2" charset="0"/>
                </a:rPr>
                <a:t>XRF scan range</a:t>
              </a:r>
            </a:p>
          </p:txBody>
        </p:sp>
      </p:grpSp>
    </p:spTree>
    <p:extLst>
      <p:ext uri="{BB962C8B-B14F-4D97-AF65-F5344CB8AC3E}">
        <p14:creationId xmlns:p14="http://schemas.microsoft.com/office/powerpoint/2010/main" val="367667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0B088-0178-9A41-BD80-E59CA6B4C4EB}"/>
            </a:ext>
          </a:extLst>
        </p:cNvPr>
        <p:cNvGrpSpPr/>
        <p:nvPr/>
      </p:nvGrpSpPr>
      <p:grpSpPr>
        <a:xfrm>
          <a:off x="0" y="0"/>
          <a:ext cx="0" cy="0"/>
          <a:chOff x="0" y="0"/>
          <a:chExt cx="0" cy="0"/>
        </a:xfrm>
      </p:grpSpPr>
      <p:pic>
        <p:nvPicPr>
          <p:cNvPr id="4" name="003_AE28FAA9-A4E3-438E-8946-DEA7DC9462A6.mp4">
            <a:hlinkClick r:id="" action="ppaction://media"/>
            <a:extLst>
              <a:ext uri="{FF2B5EF4-FFF2-40B4-BE49-F238E27FC236}">
                <a16:creationId xmlns:a16="http://schemas.microsoft.com/office/drawing/2014/main" id="{A80091F1-7F0F-C177-C0A2-5792D611B0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1770"/>
          <a:stretch/>
        </p:blipFill>
        <p:spPr>
          <a:xfrm>
            <a:off x="394630" y="1040577"/>
            <a:ext cx="3984404" cy="3913945"/>
          </a:xfrm>
          <a:prstGeom prst="rect">
            <a:avLst/>
          </a:prstGeom>
        </p:spPr>
      </p:pic>
      <p:sp>
        <p:nvSpPr>
          <p:cNvPr id="2" name="Title 1">
            <a:extLst>
              <a:ext uri="{FF2B5EF4-FFF2-40B4-BE49-F238E27FC236}">
                <a16:creationId xmlns:a16="http://schemas.microsoft.com/office/drawing/2014/main" id="{FA11AD95-6490-8AB9-DF10-E1DED3323519}"/>
              </a:ext>
            </a:extLst>
          </p:cNvPr>
          <p:cNvSpPr>
            <a:spLocks noGrp="1"/>
          </p:cNvSpPr>
          <p:nvPr>
            <p:ph type="title"/>
          </p:nvPr>
        </p:nvSpPr>
        <p:spPr/>
        <p:txBody>
          <a:bodyPr/>
          <a:lstStyle/>
          <a:p>
            <a:pPr>
              <a:lnSpc>
                <a:spcPct val="100000"/>
              </a:lnSpc>
            </a:pPr>
            <a:r>
              <a:rPr lang="en-US" dirty="0">
                <a:latin typeface="Helvetica" pitchFamily="2" charset="0"/>
              </a:rPr>
              <a:t>Optical </a:t>
            </a:r>
            <a:r>
              <a:rPr lang="en-US" dirty="0" err="1">
                <a:latin typeface="Helvetica" pitchFamily="2" charset="0"/>
              </a:rPr>
              <a:t>fluo</a:t>
            </a:r>
            <a:r>
              <a:rPr lang="en-US" dirty="0">
                <a:latin typeface="Helvetica" pitchFamily="2" charset="0"/>
              </a:rPr>
              <a:t>-Imaging</a:t>
            </a:r>
            <a:endParaRPr lang="en-FR" dirty="0">
              <a:latin typeface="Helvetica" pitchFamily="2" charset="0"/>
            </a:endParaRPr>
          </a:p>
        </p:txBody>
      </p:sp>
      <p:sp>
        <p:nvSpPr>
          <p:cNvPr id="13" name="Slide Number Placeholder 12">
            <a:extLst>
              <a:ext uri="{FF2B5EF4-FFF2-40B4-BE49-F238E27FC236}">
                <a16:creationId xmlns:a16="http://schemas.microsoft.com/office/drawing/2014/main" id="{349F041E-55BE-159B-C834-25E51AF8E40A}"/>
              </a:ext>
            </a:extLst>
          </p:cNvPr>
          <p:cNvSpPr>
            <a:spLocks noGrp="1"/>
          </p:cNvSpPr>
          <p:nvPr>
            <p:ph type="sldNum" sz="quarter" idx="15"/>
          </p:nvPr>
        </p:nvSpPr>
        <p:spPr/>
        <p:txBody>
          <a:bodyPr/>
          <a:lstStyle/>
          <a:p>
            <a:r>
              <a:rPr lang="en-US" noProof="0"/>
              <a:t>Page </a:t>
            </a:r>
            <a:fld id="{733122C9-A0B9-462F-8757-0847AD287B63}" type="slidenum">
              <a:rPr lang="en-US" noProof="0" smtClean="0"/>
              <a:pPr/>
              <a:t>11</a:t>
            </a:fld>
            <a:endParaRPr lang="en-US" noProof="0"/>
          </a:p>
        </p:txBody>
      </p:sp>
      <p:sp>
        <p:nvSpPr>
          <p:cNvPr id="16" name="TextBox 15">
            <a:extLst>
              <a:ext uri="{FF2B5EF4-FFF2-40B4-BE49-F238E27FC236}">
                <a16:creationId xmlns:a16="http://schemas.microsoft.com/office/drawing/2014/main" id="{0BFDAF01-244C-41D6-BDD7-E41813A7901E}"/>
              </a:ext>
            </a:extLst>
          </p:cNvPr>
          <p:cNvSpPr txBox="1"/>
          <p:nvPr/>
        </p:nvSpPr>
        <p:spPr>
          <a:xfrm>
            <a:off x="846839" y="686759"/>
            <a:ext cx="2994731" cy="338554"/>
          </a:xfrm>
          <a:prstGeom prst="rect">
            <a:avLst/>
          </a:prstGeom>
          <a:noFill/>
        </p:spPr>
        <p:txBody>
          <a:bodyPr wrap="none" rtlCol="0">
            <a:spAutoFit/>
          </a:bodyPr>
          <a:lstStyle/>
          <a:p>
            <a:r>
              <a:rPr lang="en-US" sz="1600" b="1" dirty="0">
                <a:latin typeface="Helvetica" pitchFamily="2" charset="0"/>
              </a:rPr>
              <a:t>Bright-field</a:t>
            </a:r>
            <a:r>
              <a:rPr lang="en-FR" sz="1600" b="1" dirty="0">
                <a:latin typeface="Helvetica" pitchFamily="2" charset="0"/>
              </a:rPr>
              <a:t> </a:t>
            </a:r>
            <a:r>
              <a:rPr lang="en-US" sz="1600" b="1" dirty="0">
                <a:latin typeface="Helvetica" pitchFamily="2" charset="0"/>
              </a:rPr>
              <a:t>cryo-</a:t>
            </a:r>
            <a:r>
              <a:rPr lang="en-FR" sz="1600" b="1" dirty="0">
                <a:latin typeface="Helvetica" pitchFamily="2" charset="0"/>
              </a:rPr>
              <a:t>microscopy</a:t>
            </a:r>
          </a:p>
        </p:txBody>
      </p:sp>
      <p:grpSp>
        <p:nvGrpSpPr>
          <p:cNvPr id="11" name="Group 10">
            <a:extLst>
              <a:ext uri="{FF2B5EF4-FFF2-40B4-BE49-F238E27FC236}">
                <a16:creationId xmlns:a16="http://schemas.microsoft.com/office/drawing/2014/main" id="{E0C0B479-8A7E-48E9-A786-DA3FE0746DC5}"/>
              </a:ext>
            </a:extLst>
          </p:cNvPr>
          <p:cNvGrpSpPr/>
          <p:nvPr/>
        </p:nvGrpSpPr>
        <p:grpSpPr>
          <a:xfrm>
            <a:off x="5241414" y="732801"/>
            <a:ext cx="3017173" cy="2587523"/>
            <a:chOff x="5241414" y="1352912"/>
            <a:chExt cx="3017173" cy="2587523"/>
          </a:xfrm>
        </p:grpSpPr>
        <p:pic>
          <p:nvPicPr>
            <p:cNvPr id="8" name="Picture 7">
              <a:extLst>
                <a:ext uri="{FF2B5EF4-FFF2-40B4-BE49-F238E27FC236}">
                  <a16:creationId xmlns:a16="http://schemas.microsoft.com/office/drawing/2014/main" id="{0FA1CC24-8872-4492-9848-51F16A4DBA43}"/>
                </a:ext>
              </a:extLst>
            </p:cNvPr>
            <p:cNvPicPr>
              <a:picLocks noChangeAspect="1"/>
            </p:cNvPicPr>
            <p:nvPr/>
          </p:nvPicPr>
          <p:blipFill rotWithShape="1">
            <a:blip r:embed="rId6">
              <a:extLst>
                <a:ext uri="{28A0092B-C50C-407E-A947-70E740481C1C}">
                  <a14:useLocalDpi xmlns:a14="http://schemas.microsoft.com/office/drawing/2010/main" val="0"/>
                </a:ext>
              </a:extLst>
            </a:blip>
            <a:srcRect l="1027" t="1557" r="4099" b="915"/>
            <a:stretch/>
          </p:blipFill>
          <p:spPr>
            <a:xfrm>
              <a:off x="5642061" y="1714056"/>
              <a:ext cx="2009091" cy="2065290"/>
            </a:xfrm>
            <a:prstGeom prst="rect">
              <a:avLst/>
            </a:prstGeom>
          </p:spPr>
        </p:pic>
        <p:sp>
          <p:nvSpPr>
            <p:cNvPr id="14" name="TextBox 13">
              <a:extLst>
                <a:ext uri="{FF2B5EF4-FFF2-40B4-BE49-F238E27FC236}">
                  <a16:creationId xmlns:a16="http://schemas.microsoft.com/office/drawing/2014/main" id="{1E7A511C-0786-4E38-8706-2CDBDBD7B030}"/>
                </a:ext>
              </a:extLst>
            </p:cNvPr>
            <p:cNvSpPr txBox="1"/>
            <p:nvPr/>
          </p:nvSpPr>
          <p:spPr>
            <a:xfrm>
              <a:off x="6646606" y="3724991"/>
              <a:ext cx="1101584" cy="215444"/>
            </a:xfrm>
            <a:prstGeom prst="rect">
              <a:avLst/>
            </a:prstGeom>
            <a:noFill/>
          </p:spPr>
          <p:txBody>
            <a:bodyPr wrap="none" rtlCol="0">
              <a:spAutoFit/>
            </a:bodyPr>
            <a:lstStyle/>
            <a:p>
              <a:r>
                <a:rPr lang="en-US" sz="800" i="1" dirty="0">
                  <a:latin typeface="Helvetica" pitchFamily="2" charset="0"/>
                </a:rPr>
                <a:t>Image courtesy </a:t>
              </a:r>
              <a:r>
                <a:rPr lang="en-US" sz="800" i="1" dirty="0" err="1">
                  <a:latin typeface="Helvetica" pitchFamily="2" charset="0"/>
                </a:rPr>
                <a:t>ibidi</a:t>
              </a:r>
              <a:endParaRPr lang="en-FR" sz="800" i="1" dirty="0">
                <a:latin typeface="Helvetica" pitchFamily="2" charset="0"/>
              </a:endParaRPr>
            </a:p>
          </p:txBody>
        </p:sp>
        <p:sp>
          <p:nvSpPr>
            <p:cNvPr id="18" name="TextBox 17">
              <a:extLst>
                <a:ext uri="{FF2B5EF4-FFF2-40B4-BE49-F238E27FC236}">
                  <a16:creationId xmlns:a16="http://schemas.microsoft.com/office/drawing/2014/main" id="{B0620543-CAC9-4F35-9B9A-8528C3E84C0D}"/>
                </a:ext>
              </a:extLst>
            </p:cNvPr>
            <p:cNvSpPr txBox="1"/>
            <p:nvPr/>
          </p:nvSpPr>
          <p:spPr>
            <a:xfrm>
              <a:off x="5241414" y="1352912"/>
              <a:ext cx="3017173" cy="307777"/>
            </a:xfrm>
            <a:prstGeom prst="rect">
              <a:avLst/>
            </a:prstGeom>
            <a:noFill/>
          </p:spPr>
          <p:txBody>
            <a:bodyPr wrap="none" rtlCol="0">
              <a:spAutoFit/>
            </a:bodyPr>
            <a:lstStyle/>
            <a:p>
              <a:r>
                <a:rPr lang="en-US" sz="1400" b="1" dirty="0">
                  <a:latin typeface="Helvetica" pitchFamily="2" charset="0"/>
                </a:rPr>
                <a:t>Optical fluorescence </a:t>
              </a:r>
              <a:r>
                <a:rPr lang="en-FR" sz="1400" b="1" dirty="0">
                  <a:latin typeface="Helvetica" pitchFamily="2" charset="0"/>
                </a:rPr>
                <a:t>microscopy</a:t>
              </a:r>
            </a:p>
          </p:txBody>
        </p:sp>
      </p:grpSp>
      <p:grpSp>
        <p:nvGrpSpPr>
          <p:cNvPr id="17" name="Group 16">
            <a:extLst>
              <a:ext uri="{FF2B5EF4-FFF2-40B4-BE49-F238E27FC236}">
                <a16:creationId xmlns:a16="http://schemas.microsoft.com/office/drawing/2014/main" id="{AF2229B8-1393-4D2C-8C7A-2B8C8AF9EA28}"/>
              </a:ext>
            </a:extLst>
          </p:cNvPr>
          <p:cNvGrpSpPr/>
          <p:nvPr/>
        </p:nvGrpSpPr>
        <p:grpSpPr>
          <a:xfrm>
            <a:off x="5364043" y="3424667"/>
            <a:ext cx="2894544" cy="2032101"/>
            <a:chOff x="5373915" y="3583343"/>
            <a:chExt cx="2894544" cy="2032101"/>
          </a:xfrm>
        </p:grpSpPr>
        <p:pic>
          <p:nvPicPr>
            <p:cNvPr id="6" name="Picture 5">
              <a:extLst>
                <a:ext uri="{FF2B5EF4-FFF2-40B4-BE49-F238E27FC236}">
                  <a16:creationId xmlns:a16="http://schemas.microsoft.com/office/drawing/2014/main" id="{07029BD8-7E7D-4CEE-9142-421E074C87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46" b="8879"/>
            <a:stretch/>
          </p:blipFill>
          <p:spPr>
            <a:xfrm>
              <a:off x="5373915" y="3833393"/>
              <a:ext cx="2894544" cy="1782051"/>
            </a:xfrm>
            <a:prstGeom prst="rect">
              <a:avLst/>
            </a:prstGeom>
          </p:spPr>
        </p:pic>
        <p:sp>
          <p:nvSpPr>
            <p:cNvPr id="10" name="TextBox 9">
              <a:extLst>
                <a:ext uri="{FF2B5EF4-FFF2-40B4-BE49-F238E27FC236}">
                  <a16:creationId xmlns:a16="http://schemas.microsoft.com/office/drawing/2014/main" id="{474C9F47-609B-4B9C-9683-ED4537AAD1FC}"/>
                </a:ext>
              </a:extLst>
            </p:cNvPr>
            <p:cNvSpPr txBox="1"/>
            <p:nvPr/>
          </p:nvSpPr>
          <p:spPr>
            <a:xfrm>
              <a:off x="5373915" y="3583343"/>
              <a:ext cx="2771913" cy="276999"/>
            </a:xfrm>
            <a:prstGeom prst="rect">
              <a:avLst/>
            </a:prstGeom>
            <a:noFill/>
          </p:spPr>
          <p:txBody>
            <a:bodyPr wrap="none" rtlCol="0">
              <a:spAutoFit/>
            </a:bodyPr>
            <a:lstStyle/>
            <a:p>
              <a:r>
                <a:rPr lang="en-US" sz="1200" b="1" dirty="0">
                  <a:latin typeface="Helvetica" pitchFamily="2" charset="0"/>
                </a:rPr>
                <a:t>Leica Thunder cryo-CLEM @ ID16A</a:t>
              </a:r>
            </a:p>
          </p:txBody>
        </p:sp>
      </p:grpSp>
    </p:spTree>
    <p:extLst>
      <p:ext uri="{BB962C8B-B14F-4D97-AF65-F5344CB8AC3E}">
        <p14:creationId xmlns:p14="http://schemas.microsoft.com/office/powerpoint/2010/main" val="168614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0"/>
                                        <p:tgtEl>
                                          <p:spTgt spid="16"/>
                                        </p:tgtEl>
                                      </p:cBhvr>
                                    </p:animEffect>
                                    <p:set>
                                      <p:cBhvr>
                                        <p:cTn id="17" dur="1" fill="hold">
                                          <p:stCondLst>
                                            <p:cond delay="4999"/>
                                          </p:stCondLst>
                                        </p:cTn>
                                        <p:tgtEl>
                                          <p:spTgt spid="16"/>
                                        </p:tgtEl>
                                        <p:attrNameLst>
                                          <p:attrName>style.visibility</p:attrName>
                                        </p:attrNameLst>
                                      </p:cBhvr>
                                      <p:to>
                                        <p:strVal val="hidden"/>
                                      </p:to>
                                    </p:set>
                                  </p:childTnLst>
                                </p:cTn>
                              </p:par>
                              <p:par>
                                <p:cTn id="18" presetID="1" presetClass="mediacall" presetSubtype="0" fill="hold" nodeType="withEffect">
                                  <p:stCondLst>
                                    <p:cond delay="0"/>
                                  </p:stCondLst>
                                  <p:childTnLst>
                                    <p:cmd type="call" cmd="playFrom(0.0)">
                                      <p:cBhvr>
                                        <p:cTn id="19" dur="1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childTnLst>
        </p:cTn>
      </p:par>
    </p:tnLst>
    <p:bldLst>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A6CF-C74D-47F9-9F5D-2798EDB0C588}"/>
              </a:ext>
            </a:extLst>
          </p:cNvPr>
          <p:cNvSpPr>
            <a:spLocks noGrp="1"/>
          </p:cNvSpPr>
          <p:nvPr>
            <p:ph type="title"/>
          </p:nvPr>
        </p:nvSpPr>
        <p:spPr/>
        <p:txBody>
          <a:bodyPr/>
          <a:lstStyle/>
          <a:p>
            <a:r>
              <a:rPr lang="en-US" dirty="0"/>
              <a:t>Optical fluorescence dyes</a:t>
            </a:r>
          </a:p>
        </p:txBody>
      </p:sp>
      <p:sp>
        <p:nvSpPr>
          <p:cNvPr id="3" name="Date Placeholder 2">
            <a:extLst>
              <a:ext uri="{FF2B5EF4-FFF2-40B4-BE49-F238E27FC236}">
                <a16:creationId xmlns:a16="http://schemas.microsoft.com/office/drawing/2014/main" id="{AD9B178C-9F27-4FFA-81BD-9CF467FF56E7}"/>
              </a:ext>
            </a:extLst>
          </p:cNvPr>
          <p:cNvSpPr>
            <a:spLocks noGrp="1"/>
          </p:cNvSpPr>
          <p:nvPr>
            <p:ph type="dt" sz="half" idx="14"/>
          </p:nvPr>
        </p:nvSpPr>
        <p:spPr/>
        <p:txBody>
          <a:bodyPr/>
          <a:lstStyle/>
          <a:p>
            <a:r>
              <a:rPr lang="fr-FR" noProof="0"/>
              <a:t>26/07/2013</a:t>
            </a:r>
            <a:endParaRPr lang="en-US" noProof="0"/>
          </a:p>
        </p:txBody>
      </p:sp>
      <p:sp>
        <p:nvSpPr>
          <p:cNvPr id="4" name="Slide Number Placeholder 3">
            <a:extLst>
              <a:ext uri="{FF2B5EF4-FFF2-40B4-BE49-F238E27FC236}">
                <a16:creationId xmlns:a16="http://schemas.microsoft.com/office/drawing/2014/main" id="{149BAC24-87C5-4518-B59F-B24F229CA13D}"/>
              </a:ext>
            </a:extLst>
          </p:cNvPr>
          <p:cNvSpPr>
            <a:spLocks noGrp="1"/>
          </p:cNvSpPr>
          <p:nvPr>
            <p:ph type="sldNum" sz="quarter" idx="15"/>
          </p:nvPr>
        </p:nvSpPr>
        <p:spPr/>
        <p:txBody>
          <a:bodyPr/>
          <a:lstStyle/>
          <a:p>
            <a:r>
              <a:rPr lang="en-US" noProof="0"/>
              <a:t>Page </a:t>
            </a:r>
            <a:fld id="{733122C9-A0B9-462F-8757-0847AD287B63}" type="slidenum">
              <a:rPr lang="en-US" noProof="0" smtClean="0"/>
              <a:pPr/>
              <a:t>12</a:t>
            </a:fld>
            <a:endParaRPr lang="en-US" noProof="0"/>
          </a:p>
        </p:txBody>
      </p:sp>
      <p:pic>
        <p:nvPicPr>
          <p:cNvPr id="6" name="Picture 5">
            <a:extLst>
              <a:ext uri="{FF2B5EF4-FFF2-40B4-BE49-F238E27FC236}">
                <a16:creationId xmlns:a16="http://schemas.microsoft.com/office/drawing/2014/main" id="{9C500104-3A9E-4653-ABD4-B0DC581423D7}"/>
              </a:ext>
            </a:extLst>
          </p:cNvPr>
          <p:cNvPicPr>
            <a:picLocks noChangeAspect="1"/>
          </p:cNvPicPr>
          <p:nvPr/>
        </p:nvPicPr>
        <p:blipFill>
          <a:blip r:embed="rId3"/>
          <a:stretch>
            <a:fillRect/>
          </a:stretch>
        </p:blipFill>
        <p:spPr>
          <a:xfrm>
            <a:off x="107504" y="1057300"/>
            <a:ext cx="4130398" cy="3825572"/>
          </a:xfrm>
          <a:prstGeom prst="rect">
            <a:avLst/>
          </a:prstGeom>
        </p:spPr>
      </p:pic>
      <p:pic>
        <p:nvPicPr>
          <p:cNvPr id="7" name="Picture 6">
            <a:extLst>
              <a:ext uri="{FF2B5EF4-FFF2-40B4-BE49-F238E27FC236}">
                <a16:creationId xmlns:a16="http://schemas.microsoft.com/office/drawing/2014/main" id="{62C86EFD-0CEC-4811-8054-70074BD80589}"/>
              </a:ext>
            </a:extLst>
          </p:cNvPr>
          <p:cNvPicPr>
            <a:picLocks noChangeAspect="1"/>
          </p:cNvPicPr>
          <p:nvPr/>
        </p:nvPicPr>
        <p:blipFill>
          <a:blip r:embed="rId4"/>
          <a:stretch>
            <a:fillRect/>
          </a:stretch>
        </p:blipFill>
        <p:spPr>
          <a:xfrm>
            <a:off x="4266050" y="1053500"/>
            <a:ext cx="4444524" cy="3825572"/>
          </a:xfrm>
          <a:prstGeom prst="rect">
            <a:avLst/>
          </a:prstGeom>
        </p:spPr>
      </p:pic>
    </p:spTree>
    <p:extLst>
      <p:ext uri="{BB962C8B-B14F-4D97-AF65-F5344CB8AC3E}">
        <p14:creationId xmlns:p14="http://schemas.microsoft.com/office/powerpoint/2010/main" val="1475766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0B088-0178-9A41-BD80-E59CA6B4C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1AD95-6490-8AB9-DF10-E1DED3323519}"/>
              </a:ext>
            </a:extLst>
          </p:cNvPr>
          <p:cNvSpPr>
            <a:spLocks noGrp="1"/>
          </p:cNvSpPr>
          <p:nvPr>
            <p:ph type="title"/>
          </p:nvPr>
        </p:nvSpPr>
        <p:spPr/>
        <p:txBody>
          <a:bodyPr/>
          <a:lstStyle/>
          <a:p>
            <a:pPr>
              <a:lnSpc>
                <a:spcPct val="100000"/>
              </a:lnSpc>
            </a:pPr>
            <a:r>
              <a:rPr lang="en-US" dirty="0">
                <a:latin typeface="Helvetica" pitchFamily="2" charset="0"/>
              </a:rPr>
              <a:t>Clem </a:t>
            </a:r>
            <a:r>
              <a:rPr lang="en-US" dirty="0" err="1">
                <a:latin typeface="Helvetica" pitchFamily="2" charset="0"/>
              </a:rPr>
              <a:t>fluo</a:t>
            </a:r>
            <a:r>
              <a:rPr lang="en-US" dirty="0">
                <a:latin typeface="Helvetica" pitchFamily="2" charset="0"/>
              </a:rPr>
              <a:t>-imaging</a:t>
            </a:r>
            <a:endParaRPr lang="en-FR" dirty="0">
              <a:latin typeface="Helvetica" pitchFamily="2" charset="0"/>
            </a:endParaRPr>
          </a:p>
        </p:txBody>
      </p:sp>
      <p:sp>
        <p:nvSpPr>
          <p:cNvPr id="13" name="Slide Number Placeholder 12">
            <a:extLst>
              <a:ext uri="{FF2B5EF4-FFF2-40B4-BE49-F238E27FC236}">
                <a16:creationId xmlns:a16="http://schemas.microsoft.com/office/drawing/2014/main" id="{349F041E-55BE-159B-C834-25E51AF8E40A}"/>
              </a:ext>
            </a:extLst>
          </p:cNvPr>
          <p:cNvSpPr>
            <a:spLocks noGrp="1"/>
          </p:cNvSpPr>
          <p:nvPr>
            <p:ph type="sldNum" sz="quarter" idx="15"/>
          </p:nvPr>
        </p:nvSpPr>
        <p:spPr/>
        <p:txBody>
          <a:bodyPr/>
          <a:lstStyle/>
          <a:p>
            <a:r>
              <a:rPr lang="en-US" noProof="0"/>
              <a:t>Page </a:t>
            </a:r>
            <a:fld id="{733122C9-A0B9-462F-8757-0847AD287B63}" type="slidenum">
              <a:rPr lang="en-US" noProof="0" smtClean="0"/>
              <a:pPr/>
              <a:t>13</a:t>
            </a:fld>
            <a:endParaRPr lang="en-US" noProof="0"/>
          </a:p>
        </p:txBody>
      </p:sp>
      <p:pic>
        <p:nvPicPr>
          <p:cNvPr id="5" name="Picture 4" descr="A picture containing tree, dark, plant, night sky&#10;&#10;Description automatically generated">
            <a:extLst>
              <a:ext uri="{FF2B5EF4-FFF2-40B4-BE49-F238E27FC236}">
                <a16:creationId xmlns:a16="http://schemas.microsoft.com/office/drawing/2014/main" id="{E0FF7AEB-6EBF-0547-7EF6-F9FA4AAA040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3000" contrast="9000"/>
                    </a14:imgEffect>
                  </a14:imgLayer>
                </a14:imgProps>
              </a:ext>
              <a:ext uri="{28A0092B-C50C-407E-A947-70E740481C1C}">
                <a14:useLocalDpi xmlns:a14="http://schemas.microsoft.com/office/drawing/2010/main" val="0"/>
              </a:ext>
            </a:extLst>
          </a:blip>
          <a:srcRect l="21837" b="29983"/>
          <a:stretch/>
        </p:blipFill>
        <p:spPr>
          <a:xfrm>
            <a:off x="592993" y="791827"/>
            <a:ext cx="5148257" cy="4610964"/>
          </a:xfrm>
          <a:prstGeom prst="rect">
            <a:avLst/>
          </a:prstGeom>
        </p:spPr>
      </p:pic>
      <p:sp>
        <p:nvSpPr>
          <p:cNvPr id="6" name="Rectangle 5">
            <a:extLst>
              <a:ext uri="{FF2B5EF4-FFF2-40B4-BE49-F238E27FC236}">
                <a16:creationId xmlns:a16="http://schemas.microsoft.com/office/drawing/2014/main" id="{5246204F-6DAC-CEA8-1A77-5C5B7E2A0B2B}"/>
              </a:ext>
            </a:extLst>
          </p:cNvPr>
          <p:cNvSpPr/>
          <p:nvPr/>
        </p:nvSpPr>
        <p:spPr>
          <a:xfrm>
            <a:off x="894442" y="5173321"/>
            <a:ext cx="360040"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7" name="TextBox 6">
            <a:extLst>
              <a:ext uri="{FF2B5EF4-FFF2-40B4-BE49-F238E27FC236}">
                <a16:creationId xmlns:a16="http://schemas.microsoft.com/office/drawing/2014/main" id="{1995A388-8FDF-8D50-5AA3-AACA78E68F94}"/>
              </a:ext>
            </a:extLst>
          </p:cNvPr>
          <p:cNvSpPr txBox="1"/>
          <p:nvPr/>
        </p:nvSpPr>
        <p:spPr>
          <a:xfrm>
            <a:off x="742480" y="4913190"/>
            <a:ext cx="663964" cy="276999"/>
          </a:xfrm>
          <a:prstGeom prst="rect">
            <a:avLst/>
          </a:prstGeom>
          <a:noFill/>
        </p:spPr>
        <p:txBody>
          <a:bodyPr wrap="none" rtlCol="0">
            <a:spAutoFit/>
          </a:bodyPr>
          <a:lstStyle/>
          <a:p>
            <a:r>
              <a:rPr lang="en-FR" sz="1200" b="1" dirty="0">
                <a:solidFill>
                  <a:schemeClr val="bg1"/>
                </a:solidFill>
              </a:rPr>
              <a:t>100µm</a:t>
            </a:r>
          </a:p>
        </p:txBody>
      </p:sp>
      <p:grpSp>
        <p:nvGrpSpPr>
          <p:cNvPr id="30" name="Group 29">
            <a:extLst>
              <a:ext uri="{FF2B5EF4-FFF2-40B4-BE49-F238E27FC236}">
                <a16:creationId xmlns:a16="http://schemas.microsoft.com/office/drawing/2014/main" id="{FBA02E80-4125-4F22-BF8F-02A5AEB418CA}"/>
              </a:ext>
            </a:extLst>
          </p:cNvPr>
          <p:cNvGrpSpPr/>
          <p:nvPr/>
        </p:nvGrpSpPr>
        <p:grpSpPr>
          <a:xfrm>
            <a:off x="5940152" y="679532"/>
            <a:ext cx="2777278" cy="2438635"/>
            <a:chOff x="179512" y="2699372"/>
            <a:chExt cx="2777278" cy="2438635"/>
          </a:xfrm>
        </p:grpSpPr>
        <p:grpSp>
          <p:nvGrpSpPr>
            <p:cNvPr id="31" name="Group 30">
              <a:extLst>
                <a:ext uri="{FF2B5EF4-FFF2-40B4-BE49-F238E27FC236}">
                  <a16:creationId xmlns:a16="http://schemas.microsoft.com/office/drawing/2014/main" id="{03962057-934F-4E02-BEE7-49CB24EB45BE}"/>
                </a:ext>
              </a:extLst>
            </p:cNvPr>
            <p:cNvGrpSpPr/>
            <p:nvPr/>
          </p:nvGrpSpPr>
          <p:grpSpPr>
            <a:xfrm>
              <a:off x="179512" y="2699372"/>
              <a:ext cx="2736304" cy="2438635"/>
              <a:chOff x="35496" y="3540391"/>
              <a:chExt cx="3768505" cy="3358548"/>
            </a:xfrm>
          </p:grpSpPr>
          <p:pic>
            <p:nvPicPr>
              <p:cNvPr id="34" name="Picture 33" descr="A picture containing indoor, colorful&#10;&#10;Description automatically generated">
                <a:extLst>
                  <a:ext uri="{FF2B5EF4-FFF2-40B4-BE49-F238E27FC236}">
                    <a16:creationId xmlns:a16="http://schemas.microsoft.com/office/drawing/2014/main" id="{03506CB7-943F-4DC7-9F33-A08DF3C94B5F}"/>
                  </a:ext>
                </a:extLst>
              </p:cNvPr>
              <p:cNvPicPr>
                <a:picLocks noChangeAspect="1"/>
              </p:cNvPicPr>
              <p:nvPr/>
            </p:nvPicPr>
            <p:blipFill rotWithShape="1">
              <a:blip r:embed="rId5"/>
              <a:srcRect t="41002" b="10026"/>
              <a:stretch/>
            </p:blipFill>
            <p:spPr>
              <a:xfrm>
                <a:off x="35496" y="3540391"/>
                <a:ext cx="3768505" cy="3358548"/>
              </a:xfrm>
              <a:prstGeom prst="rect">
                <a:avLst/>
              </a:prstGeom>
            </p:spPr>
          </p:pic>
          <p:cxnSp>
            <p:nvCxnSpPr>
              <p:cNvPr id="35" name="Straight Arrow Connector 34">
                <a:extLst>
                  <a:ext uri="{FF2B5EF4-FFF2-40B4-BE49-F238E27FC236}">
                    <a16:creationId xmlns:a16="http://schemas.microsoft.com/office/drawing/2014/main" id="{74C4C4A9-3B41-4FC8-8415-8C2AE3114761}"/>
                  </a:ext>
                </a:extLst>
              </p:cNvPr>
              <p:cNvCxnSpPr>
                <a:cxnSpLocks/>
                <a:stCxn id="38" idx="1"/>
              </p:cNvCxnSpPr>
              <p:nvPr/>
            </p:nvCxnSpPr>
            <p:spPr>
              <a:xfrm flipH="1" flipV="1">
                <a:off x="1129533" y="4989783"/>
                <a:ext cx="25817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8F369B3-B21B-4488-8BB2-1F56AB900AFE}"/>
                  </a:ext>
                </a:extLst>
              </p:cNvPr>
              <p:cNvCxnSpPr>
                <a:cxnSpLocks/>
                <a:stCxn id="39" idx="0"/>
              </p:cNvCxnSpPr>
              <p:nvPr/>
            </p:nvCxnSpPr>
            <p:spPr>
              <a:xfrm flipH="1" flipV="1">
                <a:off x="2281572" y="5600722"/>
                <a:ext cx="174925" cy="1602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11516D8-267B-4F17-92ED-F6FF26E84D6B}"/>
                  </a:ext>
                </a:extLst>
              </p:cNvPr>
              <p:cNvCxnSpPr>
                <a:cxnSpLocks/>
                <a:stCxn id="40" idx="0"/>
              </p:cNvCxnSpPr>
              <p:nvPr/>
            </p:nvCxnSpPr>
            <p:spPr>
              <a:xfrm flipH="1" flipV="1">
                <a:off x="782709" y="5374479"/>
                <a:ext cx="405796" cy="15538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01A91E3-5FF1-41CD-9F24-42E10ABF7516}"/>
                  </a:ext>
                </a:extLst>
              </p:cNvPr>
              <p:cNvSpPr txBox="1"/>
              <p:nvPr/>
            </p:nvSpPr>
            <p:spPr>
              <a:xfrm>
                <a:off x="1387705" y="4799041"/>
                <a:ext cx="1585567" cy="381490"/>
              </a:xfrm>
              <a:prstGeom prst="rect">
                <a:avLst/>
              </a:prstGeom>
              <a:noFill/>
            </p:spPr>
            <p:txBody>
              <a:bodyPr wrap="none" rtlCol="0">
                <a:spAutoFit/>
              </a:bodyPr>
              <a:lstStyle/>
              <a:p>
                <a:r>
                  <a:rPr lang="en-US" sz="1200" b="1" dirty="0">
                    <a:solidFill>
                      <a:srgbClr val="FF0000"/>
                    </a:solidFill>
                    <a:latin typeface="Helvetica" pitchFamily="2" charset="0"/>
                  </a:rPr>
                  <a:t>endosome</a:t>
                </a:r>
                <a:r>
                  <a:rPr lang="ru-RU" sz="1200" b="1" dirty="0">
                    <a:solidFill>
                      <a:srgbClr val="FF0000"/>
                    </a:solidFill>
                    <a:latin typeface="Helvetica" pitchFamily="2" charset="0"/>
                  </a:rPr>
                  <a:t> </a:t>
                </a:r>
                <a:r>
                  <a:rPr lang="en-US" sz="1200" b="1" dirty="0">
                    <a:solidFill>
                      <a:srgbClr val="FF0000"/>
                    </a:solidFill>
                    <a:latin typeface="Helvetica" pitchFamily="2" charset="0"/>
                  </a:rPr>
                  <a:t>🛃</a:t>
                </a:r>
              </a:p>
            </p:txBody>
          </p:sp>
          <p:sp>
            <p:nvSpPr>
              <p:cNvPr id="39" name="TextBox 38">
                <a:extLst>
                  <a:ext uri="{FF2B5EF4-FFF2-40B4-BE49-F238E27FC236}">
                    <a16:creationId xmlns:a16="http://schemas.microsoft.com/office/drawing/2014/main" id="{5EAC8857-B824-48CF-943D-DA95DE7EFE75}"/>
                  </a:ext>
                </a:extLst>
              </p:cNvPr>
              <p:cNvSpPr txBox="1"/>
              <p:nvPr/>
            </p:nvSpPr>
            <p:spPr>
              <a:xfrm>
                <a:off x="1680271" y="5760977"/>
                <a:ext cx="1552452" cy="635816"/>
              </a:xfrm>
              <a:prstGeom prst="rect">
                <a:avLst/>
              </a:prstGeom>
              <a:noFill/>
            </p:spPr>
            <p:txBody>
              <a:bodyPr wrap="none" rtlCol="0">
                <a:spAutoFit/>
              </a:bodyPr>
              <a:lstStyle/>
              <a:p>
                <a:pPr algn="ctr"/>
                <a:r>
                  <a:rPr lang="en-US" sz="1200" b="1" dirty="0">
                    <a:solidFill>
                      <a:srgbClr val="00B050"/>
                    </a:solidFill>
                    <a:latin typeface="Helvetica" pitchFamily="2" charset="0"/>
                  </a:rPr>
                  <a:t>reticulum</a:t>
                </a:r>
                <a:endParaRPr lang="ru-RU" sz="1200" b="1" dirty="0">
                  <a:solidFill>
                    <a:srgbClr val="00B050"/>
                  </a:solidFill>
                  <a:latin typeface="Helvetica" pitchFamily="2" charset="0"/>
                </a:endParaRPr>
              </a:p>
              <a:p>
                <a:pPr algn="ctr"/>
                <a:r>
                  <a:rPr lang="en-US" sz="1200" b="1" dirty="0">
                    <a:solidFill>
                      <a:srgbClr val="00B050"/>
                    </a:solidFill>
                    <a:latin typeface="Helvetica" pitchFamily="2" charset="0"/>
                  </a:rPr>
                  <a:t>🚛 🚛 🚛 🚛 🚛</a:t>
                </a:r>
                <a:endParaRPr lang="en-FR" sz="1200" b="1" dirty="0">
                  <a:solidFill>
                    <a:srgbClr val="00B050"/>
                  </a:solidFill>
                  <a:latin typeface="Helvetica" pitchFamily="2" charset="0"/>
                </a:endParaRPr>
              </a:p>
            </p:txBody>
          </p:sp>
          <p:sp>
            <p:nvSpPr>
              <p:cNvPr id="40" name="TextBox 39">
                <a:extLst>
                  <a:ext uri="{FF2B5EF4-FFF2-40B4-BE49-F238E27FC236}">
                    <a16:creationId xmlns:a16="http://schemas.microsoft.com/office/drawing/2014/main" id="{22B27C35-9849-42FD-8ADC-C7AC29374A0E}"/>
                  </a:ext>
                </a:extLst>
              </p:cNvPr>
              <p:cNvSpPr txBox="1"/>
              <p:nvPr/>
            </p:nvSpPr>
            <p:spPr>
              <a:xfrm>
                <a:off x="437668" y="5529865"/>
                <a:ext cx="1501675" cy="381490"/>
              </a:xfrm>
              <a:prstGeom prst="rect">
                <a:avLst/>
              </a:prstGeom>
              <a:noFill/>
            </p:spPr>
            <p:txBody>
              <a:bodyPr wrap="none" rtlCol="0">
                <a:spAutoFit/>
              </a:bodyPr>
              <a:lstStyle/>
              <a:p>
                <a:r>
                  <a:rPr lang="en-US" sz="1200" b="1" dirty="0">
                    <a:solidFill>
                      <a:srgbClr val="00B0F0"/>
                    </a:solidFill>
                    <a:latin typeface="Helvetica" pitchFamily="2" charset="0"/>
                  </a:rPr>
                  <a:t>lysosome</a:t>
                </a:r>
                <a:r>
                  <a:rPr lang="ru-RU" sz="1200" b="1" dirty="0">
                    <a:solidFill>
                      <a:srgbClr val="00B0F0"/>
                    </a:solidFill>
                    <a:latin typeface="Helvetica" pitchFamily="2" charset="0"/>
                  </a:rPr>
                  <a:t> </a:t>
                </a:r>
                <a:r>
                  <a:rPr lang="en-US" sz="1200" b="1" dirty="0">
                    <a:solidFill>
                      <a:srgbClr val="00B0F0"/>
                    </a:solidFill>
                    <a:latin typeface="Helvetica" pitchFamily="2" charset="0"/>
                  </a:rPr>
                  <a:t>🗑</a:t>
                </a:r>
                <a:endParaRPr lang="en-FR" sz="1200" b="1" dirty="0">
                  <a:solidFill>
                    <a:srgbClr val="00B0F0"/>
                  </a:solidFill>
                  <a:latin typeface="Helvetica" pitchFamily="2" charset="0"/>
                </a:endParaRPr>
              </a:p>
            </p:txBody>
          </p:sp>
        </p:grpSp>
        <p:sp>
          <p:nvSpPr>
            <p:cNvPr id="32" name="Rectangle 31">
              <a:extLst>
                <a:ext uri="{FF2B5EF4-FFF2-40B4-BE49-F238E27FC236}">
                  <a16:creationId xmlns:a16="http://schemas.microsoft.com/office/drawing/2014/main" id="{ADC4DDE3-F0F9-48DC-9757-B2753A9D9090}"/>
                </a:ext>
              </a:extLst>
            </p:cNvPr>
            <p:cNvSpPr/>
            <p:nvPr/>
          </p:nvSpPr>
          <p:spPr>
            <a:xfrm flipV="1">
              <a:off x="2478063" y="5015019"/>
              <a:ext cx="30870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3" name="TextBox 32">
              <a:extLst>
                <a:ext uri="{FF2B5EF4-FFF2-40B4-BE49-F238E27FC236}">
                  <a16:creationId xmlns:a16="http://schemas.microsoft.com/office/drawing/2014/main" id="{DB8FE533-4A4B-4C6B-B45C-0CF13E4A3B1D}"/>
                </a:ext>
              </a:extLst>
            </p:cNvPr>
            <p:cNvSpPr txBox="1"/>
            <p:nvPr/>
          </p:nvSpPr>
          <p:spPr>
            <a:xfrm>
              <a:off x="2308856" y="4696489"/>
              <a:ext cx="647934" cy="307777"/>
            </a:xfrm>
            <a:prstGeom prst="rect">
              <a:avLst/>
            </a:prstGeom>
            <a:noFill/>
          </p:spPr>
          <p:txBody>
            <a:bodyPr wrap="none" rtlCol="0">
              <a:spAutoFit/>
            </a:bodyPr>
            <a:lstStyle/>
            <a:p>
              <a:r>
                <a:rPr lang="en-FR" sz="1400" b="1" dirty="0">
                  <a:solidFill>
                    <a:schemeClr val="bg1"/>
                  </a:solidFill>
                </a:rPr>
                <a:t>10µm</a:t>
              </a:r>
            </a:p>
          </p:txBody>
        </p:sp>
      </p:grpSp>
      <p:grpSp>
        <p:nvGrpSpPr>
          <p:cNvPr id="45" name="Group 44">
            <a:extLst>
              <a:ext uri="{FF2B5EF4-FFF2-40B4-BE49-F238E27FC236}">
                <a16:creationId xmlns:a16="http://schemas.microsoft.com/office/drawing/2014/main" id="{C7FCAD5C-2CE6-4159-9412-1322A2069987}"/>
              </a:ext>
            </a:extLst>
          </p:cNvPr>
          <p:cNvGrpSpPr/>
          <p:nvPr/>
        </p:nvGrpSpPr>
        <p:grpSpPr>
          <a:xfrm>
            <a:off x="5940152" y="3142593"/>
            <a:ext cx="2736304" cy="2343113"/>
            <a:chOff x="7173712" y="3062878"/>
            <a:chExt cx="2736304" cy="2343113"/>
          </a:xfrm>
        </p:grpSpPr>
        <p:pic>
          <p:nvPicPr>
            <p:cNvPr id="46" name="Picture 45" descr="A picture containing light, water sport, swimming, ocean floor&#10;&#10;Description automatically generated">
              <a:extLst>
                <a:ext uri="{FF2B5EF4-FFF2-40B4-BE49-F238E27FC236}">
                  <a16:creationId xmlns:a16="http://schemas.microsoft.com/office/drawing/2014/main" id="{1478503A-7785-499E-B950-F760FB7666FD}"/>
                </a:ext>
              </a:extLst>
            </p:cNvPr>
            <p:cNvPicPr>
              <a:picLocks noChangeAspect="1"/>
            </p:cNvPicPr>
            <p:nvPr/>
          </p:nvPicPr>
          <p:blipFill rotWithShape="1">
            <a:blip r:embed="rId6"/>
            <a:srcRect t="31711" b="12871"/>
            <a:stretch/>
          </p:blipFill>
          <p:spPr>
            <a:xfrm>
              <a:off x="7173712" y="3062878"/>
              <a:ext cx="2736304" cy="2343113"/>
            </a:xfrm>
            <a:prstGeom prst="rect">
              <a:avLst/>
            </a:prstGeom>
          </p:spPr>
        </p:pic>
        <p:sp>
          <p:nvSpPr>
            <p:cNvPr id="47" name="Rectangle 46">
              <a:extLst>
                <a:ext uri="{FF2B5EF4-FFF2-40B4-BE49-F238E27FC236}">
                  <a16:creationId xmlns:a16="http://schemas.microsoft.com/office/drawing/2014/main" id="{2B62B173-72F4-4041-9C07-C873D6B4E6ED}"/>
                </a:ext>
              </a:extLst>
            </p:cNvPr>
            <p:cNvSpPr/>
            <p:nvPr/>
          </p:nvSpPr>
          <p:spPr>
            <a:xfrm>
              <a:off x="7300278" y="5270330"/>
              <a:ext cx="50405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8" name="TextBox 47">
              <a:extLst>
                <a:ext uri="{FF2B5EF4-FFF2-40B4-BE49-F238E27FC236}">
                  <a16:creationId xmlns:a16="http://schemas.microsoft.com/office/drawing/2014/main" id="{B18A7607-8F00-47B8-A9D1-BD768EFB5839}"/>
                </a:ext>
              </a:extLst>
            </p:cNvPr>
            <p:cNvSpPr txBox="1"/>
            <p:nvPr/>
          </p:nvSpPr>
          <p:spPr>
            <a:xfrm>
              <a:off x="7224107" y="4987672"/>
              <a:ext cx="647934" cy="307777"/>
            </a:xfrm>
            <a:prstGeom prst="rect">
              <a:avLst/>
            </a:prstGeom>
            <a:noFill/>
          </p:spPr>
          <p:txBody>
            <a:bodyPr wrap="none" rtlCol="0">
              <a:spAutoFit/>
            </a:bodyPr>
            <a:lstStyle/>
            <a:p>
              <a:r>
                <a:rPr lang="en-FR" sz="1400" b="1" dirty="0">
                  <a:solidFill>
                    <a:schemeClr val="bg1"/>
                  </a:solidFill>
                </a:rPr>
                <a:t>30µm</a:t>
              </a:r>
            </a:p>
          </p:txBody>
        </p:sp>
      </p:grpSp>
    </p:spTree>
    <p:extLst>
      <p:ext uri="{BB962C8B-B14F-4D97-AF65-F5344CB8AC3E}">
        <p14:creationId xmlns:p14="http://schemas.microsoft.com/office/powerpoint/2010/main" val="963893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9EE605-59E1-C746-A111-E89EAF1E5EDC}"/>
              </a:ext>
            </a:extLst>
          </p:cNvPr>
          <p:cNvSpPr>
            <a:spLocks noGrp="1"/>
          </p:cNvSpPr>
          <p:nvPr>
            <p:ph type="sldNum" sz="quarter" idx="15"/>
          </p:nvPr>
        </p:nvSpPr>
        <p:spPr/>
        <p:txBody>
          <a:bodyPr/>
          <a:lstStyle/>
          <a:p>
            <a:r>
              <a:rPr lang="en-US" noProof="0" dirty="0"/>
              <a:t>Page </a:t>
            </a:r>
            <a:fld id="{733122C9-A0B9-462F-8757-0847AD287B63}" type="slidenum">
              <a:rPr lang="en-US" noProof="0" smtClean="0"/>
              <a:pPr/>
              <a:t>14</a:t>
            </a:fld>
            <a:endParaRPr lang="en-US" noProof="0" dirty="0"/>
          </a:p>
        </p:txBody>
      </p:sp>
      <p:sp>
        <p:nvSpPr>
          <p:cNvPr id="7" name="Footer Placeholder 6">
            <a:extLst>
              <a:ext uri="{FF2B5EF4-FFF2-40B4-BE49-F238E27FC236}">
                <a16:creationId xmlns:a16="http://schemas.microsoft.com/office/drawing/2014/main" id="{D9832426-4FD0-2842-873C-3A317231BF1B}"/>
              </a:ext>
            </a:extLst>
          </p:cNvPr>
          <p:cNvSpPr>
            <a:spLocks noGrp="1"/>
          </p:cNvSpPr>
          <p:nvPr>
            <p:ph type="ftr" sz="quarter" idx="16"/>
          </p:nvPr>
        </p:nvSpPr>
        <p:spPr/>
        <p:txBody>
          <a:bodyPr/>
          <a:lstStyle/>
          <a:p>
            <a:r>
              <a:rPr lang="en-US" dirty="0"/>
              <a:t>Pavia </a:t>
            </a:r>
            <a:r>
              <a:rPr lang="en-US" noProof="0" dirty="0"/>
              <a:t>l 1 September 2023 l Dr Dmitry Karpov</a:t>
            </a:r>
          </a:p>
        </p:txBody>
      </p:sp>
      <p:grpSp>
        <p:nvGrpSpPr>
          <p:cNvPr id="3" name="Group 2">
            <a:extLst>
              <a:ext uri="{FF2B5EF4-FFF2-40B4-BE49-F238E27FC236}">
                <a16:creationId xmlns:a16="http://schemas.microsoft.com/office/drawing/2014/main" id="{7BD87C0E-78C7-B8AB-408F-02EEF22828BC}"/>
              </a:ext>
            </a:extLst>
          </p:cNvPr>
          <p:cNvGrpSpPr/>
          <p:nvPr/>
        </p:nvGrpSpPr>
        <p:grpSpPr>
          <a:xfrm>
            <a:off x="179512" y="634981"/>
            <a:ext cx="2736304" cy="4979580"/>
            <a:chOff x="35496" y="697260"/>
            <a:chExt cx="3768505" cy="6858000"/>
          </a:xfrm>
        </p:grpSpPr>
        <p:pic>
          <p:nvPicPr>
            <p:cNvPr id="8" name="Picture 7" descr="A picture containing indoor, colorful&#10;&#10;Description automatically generated">
              <a:extLst>
                <a:ext uri="{FF2B5EF4-FFF2-40B4-BE49-F238E27FC236}">
                  <a16:creationId xmlns:a16="http://schemas.microsoft.com/office/drawing/2014/main" id="{0E97F604-BDDF-5AEB-EB3A-C65FEE3ABF9C}"/>
                </a:ext>
              </a:extLst>
            </p:cNvPr>
            <p:cNvPicPr>
              <a:picLocks noChangeAspect="1"/>
            </p:cNvPicPr>
            <p:nvPr/>
          </p:nvPicPr>
          <p:blipFill>
            <a:blip r:embed="rId3"/>
            <a:stretch>
              <a:fillRect/>
            </a:stretch>
          </p:blipFill>
          <p:spPr>
            <a:xfrm>
              <a:off x="35496" y="697260"/>
              <a:ext cx="3768505" cy="6858000"/>
            </a:xfrm>
            <a:prstGeom prst="rect">
              <a:avLst/>
            </a:prstGeom>
          </p:spPr>
        </p:pic>
        <p:cxnSp>
          <p:nvCxnSpPr>
            <p:cNvPr id="9" name="Straight Arrow Connector 8">
              <a:extLst>
                <a:ext uri="{FF2B5EF4-FFF2-40B4-BE49-F238E27FC236}">
                  <a16:creationId xmlns:a16="http://schemas.microsoft.com/office/drawing/2014/main" id="{3AA50C96-356F-55D8-24A1-2D6A43CBF0DE}"/>
                </a:ext>
              </a:extLst>
            </p:cNvPr>
            <p:cNvCxnSpPr>
              <a:cxnSpLocks/>
              <a:stCxn id="12" idx="1"/>
            </p:cNvCxnSpPr>
            <p:nvPr/>
          </p:nvCxnSpPr>
          <p:spPr>
            <a:xfrm flipH="1" flipV="1">
              <a:off x="1165721" y="4989784"/>
              <a:ext cx="25817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8BADBF-0908-1740-238F-FFD4FF398F22}"/>
                </a:ext>
              </a:extLst>
            </p:cNvPr>
            <p:cNvCxnSpPr>
              <a:cxnSpLocks/>
              <a:stCxn id="13" idx="0"/>
            </p:cNvCxnSpPr>
            <p:nvPr/>
          </p:nvCxnSpPr>
          <p:spPr>
            <a:xfrm flipH="1" flipV="1">
              <a:off x="2281572" y="5600722"/>
              <a:ext cx="174925" cy="1602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D8AF79-EBA7-425B-02A6-45257978937E}"/>
                </a:ext>
              </a:extLst>
            </p:cNvPr>
            <p:cNvCxnSpPr>
              <a:cxnSpLocks/>
              <a:stCxn id="14" idx="0"/>
            </p:cNvCxnSpPr>
            <p:nvPr/>
          </p:nvCxnSpPr>
          <p:spPr>
            <a:xfrm flipH="1" flipV="1">
              <a:off x="782709" y="5374479"/>
              <a:ext cx="405796" cy="15538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11D1F0A-CD3F-53C3-9785-D1F742DDAF61}"/>
                </a:ext>
              </a:extLst>
            </p:cNvPr>
            <p:cNvSpPr txBox="1"/>
            <p:nvPr/>
          </p:nvSpPr>
          <p:spPr>
            <a:xfrm>
              <a:off x="1423893" y="4799040"/>
              <a:ext cx="1585567" cy="381490"/>
            </a:xfrm>
            <a:prstGeom prst="rect">
              <a:avLst/>
            </a:prstGeom>
            <a:noFill/>
          </p:spPr>
          <p:txBody>
            <a:bodyPr wrap="none" rtlCol="0">
              <a:spAutoFit/>
            </a:bodyPr>
            <a:lstStyle/>
            <a:p>
              <a:r>
                <a:rPr lang="en-US" sz="1200" b="1" dirty="0">
                  <a:solidFill>
                    <a:srgbClr val="FF0000"/>
                  </a:solidFill>
                  <a:latin typeface="Helvetica" pitchFamily="2" charset="0"/>
                </a:rPr>
                <a:t>endosome</a:t>
              </a:r>
              <a:r>
                <a:rPr lang="ru-RU" sz="1200" b="1" dirty="0">
                  <a:solidFill>
                    <a:srgbClr val="FF0000"/>
                  </a:solidFill>
                  <a:latin typeface="Helvetica" pitchFamily="2" charset="0"/>
                </a:rPr>
                <a:t> </a:t>
              </a:r>
              <a:r>
                <a:rPr lang="en-US" sz="1200" b="1" dirty="0">
                  <a:solidFill>
                    <a:srgbClr val="FF0000"/>
                  </a:solidFill>
                  <a:latin typeface="Helvetica" pitchFamily="2" charset="0"/>
                </a:rPr>
                <a:t>🛃</a:t>
              </a:r>
            </a:p>
          </p:txBody>
        </p:sp>
        <p:sp>
          <p:nvSpPr>
            <p:cNvPr id="13" name="TextBox 12">
              <a:extLst>
                <a:ext uri="{FF2B5EF4-FFF2-40B4-BE49-F238E27FC236}">
                  <a16:creationId xmlns:a16="http://schemas.microsoft.com/office/drawing/2014/main" id="{13444CF2-3FE9-AEBD-E7E9-D365FCDCC877}"/>
                </a:ext>
              </a:extLst>
            </p:cNvPr>
            <p:cNvSpPr txBox="1"/>
            <p:nvPr/>
          </p:nvSpPr>
          <p:spPr>
            <a:xfrm>
              <a:off x="1680271" y="5760977"/>
              <a:ext cx="1552452" cy="635816"/>
            </a:xfrm>
            <a:prstGeom prst="rect">
              <a:avLst/>
            </a:prstGeom>
            <a:noFill/>
          </p:spPr>
          <p:txBody>
            <a:bodyPr wrap="none" rtlCol="0">
              <a:spAutoFit/>
            </a:bodyPr>
            <a:lstStyle/>
            <a:p>
              <a:pPr algn="ctr"/>
              <a:r>
                <a:rPr lang="en-US" sz="1200" b="1" dirty="0">
                  <a:solidFill>
                    <a:srgbClr val="00B050"/>
                  </a:solidFill>
                  <a:latin typeface="Helvetica" pitchFamily="2" charset="0"/>
                </a:rPr>
                <a:t>reticulum</a:t>
              </a:r>
              <a:endParaRPr lang="ru-RU" sz="1200" b="1" dirty="0">
                <a:solidFill>
                  <a:srgbClr val="00B050"/>
                </a:solidFill>
                <a:latin typeface="Helvetica" pitchFamily="2" charset="0"/>
              </a:endParaRPr>
            </a:p>
            <a:p>
              <a:pPr algn="ctr"/>
              <a:r>
                <a:rPr lang="en-US" sz="1200" b="1" dirty="0">
                  <a:solidFill>
                    <a:srgbClr val="00B050"/>
                  </a:solidFill>
                  <a:latin typeface="Helvetica" pitchFamily="2" charset="0"/>
                </a:rPr>
                <a:t>🚛 🚛 🚛 🚛 🚛</a:t>
              </a:r>
              <a:endParaRPr lang="en-FR" sz="1200" b="1" dirty="0">
                <a:solidFill>
                  <a:srgbClr val="00B050"/>
                </a:solidFill>
                <a:latin typeface="Helvetica" pitchFamily="2" charset="0"/>
              </a:endParaRPr>
            </a:p>
          </p:txBody>
        </p:sp>
        <p:sp>
          <p:nvSpPr>
            <p:cNvPr id="14" name="TextBox 13">
              <a:extLst>
                <a:ext uri="{FF2B5EF4-FFF2-40B4-BE49-F238E27FC236}">
                  <a16:creationId xmlns:a16="http://schemas.microsoft.com/office/drawing/2014/main" id="{746B8B03-DB7E-FA94-AF20-2E40B39F1BB4}"/>
                </a:ext>
              </a:extLst>
            </p:cNvPr>
            <p:cNvSpPr txBox="1"/>
            <p:nvPr/>
          </p:nvSpPr>
          <p:spPr>
            <a:xfrm>
              <a:off x="437668" y="5529865"/>
              <a:ext cx="1501675" cy="381490"/>
            </a:xfrm>
            <a:prstGeom prst="rect">
              <a:avLst/>
            </a:prstGeom>
            <a:noFill/>
          </p:spPr>
          <p:txBody>
            <a:bodyPr wrap="none" rtlCol="0">
              <a:spAutoFit/>
            </a:bodyPr>
            <a:lstStyle/>
            <a:p>
              <a:r>
                <a:rPr lang="en-US" sz="1200" b="1" dirty="0">
                  <a:solidFill>
                    <a:srgbClr val="00B0F0"/>
                  </a:solidFill>
                  <a:latin typeface="Helvetica" pitchFamily="2" charset="0"/>
                </a:rPr>
                <a:t>lysosome</a:t>
              </a:r>
              <a:r>
                <a:rPr lang="ru-RU" sz="1200" b="1" dirty="0">
                  <a:solidFill>
                    <a:srgbClr val="00B0F0"/>
                  </a:solidFill>
                  <a:latin typeface="Helvetica" pitchFamily="2" charset="0"/>
                </a:rPr>
                <a:t> </a:t>
              </a:r>
              <a:r>
                <a:rPr lang="en-US" sz="1200" b="1" dirty="0">
                  <a:solidFill>
                    <a:srgbClr val="00B0F0"/>
                  </a:solidFill>
                  <a:latin typeface="Helvetica" pitchFamily="2" charset="0"/>
                </a:rPr>
                <a:t>🗑</a:t>
              </a:r>
              <a:endParaRPr lang="en-FR" sz="1200" b="1" dirty="0">
                <a:solidFill>
                  <a:srgbClr val="00B0F0"/>
                </a:solidFill>
                <a:latin typeface="Helvetica" pitchFamily="2" charset="0"/>
              </a:endParaRPr>
            </a:p>
          </p:txBody>
        </p:sp>
      </p:grpSp>
      <p:sp>
        <p:nvSpPr>
          <p:cNvPr id="2" name="Title 1">
            <a:extLst>
              <a:ext uri="{FF2B5EF4-FFF2-40B4-BE49-F238E27FC236}">
                <a16:creationId xmlns:a16="http://schemas.microsoft.com/office/drawing/2014/main" id="{CB890BFA-D4A5-2441-A5AC-9D87A6AEF0C7}"/>
              </a:ext>
            </a:extLst>
          </p:cNvPr>
          <p:cNvSpPr>
            <a:spLocks noGrp="1"/>
          </p:cNvSpPr>
          <p:nvPr>
            <p:ph type="title"/>
          </p:nvPr>
        </p:nvSpPr>
        <p:spPr/>
        <p:txBody>
          <a:bodyPr/>
          <a:lstStyle/>
          <a:p>
            <a:r>
              <a:rPr lang="en-US" dirty="0"/>
              <a:t>X-ray fluorescence imaging</a:t>
            </a:r>
            <a:endParaRPr lang="en-FR" dirty="0"/>
          </a:p>
        </p:txBody>
      </p:sp>
      <p:pic>
        <p:nvPicPr>
          <p:cNvPr id="15" name="Picture 14" descr="A picture containing indoor, dark, star&#10;&#10;Description automatically generated">
            <a:extLst>
              <a:ext uri="{FF2B5EF4-FFF2-40B4-BE49-F238E27FC236}">
                <a16:creationId xmlns:a16="http://schemas.microsoft.com/office/drawing/2014/main" id="{9B3E0B1C-24A3-4B6F-D8A4-B7A6932A6DA4}"/>
              </a:ext>
            </a:extLst>
          </p:cNvPr>
          <p:cNvPicPr>
            <a:picLocks noChangeAspect="1"/>
          </p:cNvPicPr>
          <p:nvPr/>
        </p:nvPicPr>
        <p:blipFill>
          <a:blip r:embed="rId4"/>
          <a:stretch>
            <a:fillRect/>
          </a:stretch>
        </p:blipFill>
        <p:spPr>
          <a:xfrm>
            <a:off x="3129493" y="692891"/>
            <a:ext cx="2232248" cy="3797852"/>
          </a:xfrm>
          <a:prstGeom prst="rect">
            <a:avLst/>
          </a:prstGeom>
        </p:spPr>
      </p:pic>
      <p:pic>
        <p:nvPicPr>
          <p:cNvPr id="16" name="Picture 15" descr="A picture containing blurry&#10;&#10;Description automatically generated">
            <a:extLst>
              <a:ext uri="{FF2B5EF4-FFF2-40B4-BE49-F238E27FC236}">
                <a16:creationId xmlns:a16="http://schemas.microsoft.com/office/drawing/2014/main" id="{B34824B7-66B1-4EAB-CEC9-76B331EBD003}"/>
              </a:ext>
            </a:extLst>
          </p:cNvPr>
          <p:cNvPicPr>
            <a:picLocks noChangeAspect="1"/>
          </p:cNvPicPr>
          <p:nvPr/>
        </p:nvPicPr>
        <p:blipFill>
          <a:blip r:embed="rId5"/>
          <a:stretch>
            <a:fillRect/>
          </a:stretch>
        </p:blipFill>
        <p:spPr>
          <a:xfrm>
            <a:off x="3236214" y="3229447"/>
            <a:ext cx="2018806" cy="2125514"/>
          </a:xfrm>
          <a:prstGeom prst="rect">
            <a:avLst/>
          </a:prstGeom>
        </p:spPr>
      </p:pic>
      <p:sp>
        <p:nvSpPr>
          <p:cNvPr id="17" name="Rectangle 16">
            <a:extLst>
              <a:ext uri="{FF2B5EF4-FFF2-40B4-BE49-F238E27FC236}">
                <a16:creationId xmlns:a16="http://schemas.microsoft.com/office/drawing/2014/main" id="{7BEACB68-51EB-BBFB-9383-25CD8E7F19F5}"/>
              </a:ext>
            </a:extLst>
          </p:cNvPr>
          <p:cNvSpPr/>
          <p:nvPr/>
        </p:nvSpPr>
        <p:spPr>
          <a:xfrm>
            <a:off x="3881743" y="2021808"/>
            <a:ext cx="764270" cy="804667"/>
          </a:xfrm>
          <a:prstGeom prst="rect">
            <a:avLst/>
          </a:prstGeom>
          <a:noFill/>
          <a:ln w="222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8" name="Straight Arrow Connector 17">
            <a:extLst>
              <a:ext uri="{FF2B5EF4-FFF2-40B4-BE49-F238E27FC236}">
                <a16:creationId xmlns:a16="http://schemas.microsoft.com/office/drawing/2014/main" id="{5310BA9C-E1F7-00D5-87FB-C171BD3386D6}"/>
              </a:ext>
            </a:extLst>
          </p:cNvPr>
          <p:cNvCxnSpPr>
            <a:cxnSpLocks/>
          </p:cNvCxnSpPr>
          <p:nvPr/>
        </p:nvCxnSpPr>
        <p:spPr>
          <a:xfrm flipV="1">
            <a:off x="3814299" y="4814746"/>
            <a:ext cx="134887" cy="995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9CF7B8A-7AC8-8843-2CFC-CE969BBF2B5A}"/>
              </a:ext>
            </a:extLst>
          </p:cNvPr>
          <p:cNvSpPr txBox="1"/>
          <p:nvPr/>
        </p:nvSpPr>
        <p:spPr>
          <a:xfrm>
            <a:off x="3240373" y="5004807"/>
            <a:ext cx="853722" cy="276999"/>
          </a:xfrm>
          <a:prstGeom prst="rect">
            <a:avLst/>
          </a:prstGeom>
          <a:noFill/>
        </p:spPr>
        <p:txBody>
          <a:bodyPr wrap="square" rtlCol="0">
            <a:spAutoFit/>
          </a:bodyPr>
          <a:lstStyle/>
          <a:p>
            <a:r>
              <a:rPr lang="en-US" sz="1200" b="1" dirty="0">
                <a:solidFill>
                  <a:schemeClr val="bg1"/>
                </a:solidFill>
                <a:latin typeface="Helvetica" pitchFamily="2" charset="0"/>
              </a:rPr>
              <a:t>Osmium</a:t>
            </a:r>
            <a:endParaRPr lang="en-FR" sz="1200" b="1" dirty="0">
              <a:solidFill>
                <a:schemeClr val="bg1"/>
              </a:solidFill>
              <a:latin typeface="Helvetica" pitchFamily="2" charset="0"/>
            </a:endParaRPr>
          </a:p>
        </p:txBody>
      </p:sp>
      <p:cxnSp>
        <p:nvCxnSpPr>
          <p:cNvPr id="20" name="Straight Arrow Connector 19">
            <a:extLst>
              <a:ext uri="{FF2B5EF4-FFF2-40B4-BE49-F238E27FC236}">
                <a16:creationId xmlns:a16="http://schemas.microsoft.com/office/drawing/2014/main" id="{BCF9C98A-14AA-28B7-01FA-C10C47771D66}"/>
              </a:ext>
            </a:extLst>
          </p:cNvPr>
          <p:cNvCxnSpPr>
            <a:cxnSpLocks/>
          </p:cNvCxnSpPr>
          <p:nvPr/>
        </p:nvCxnSpPr>
        <p:spPr>
          <a:xfrm>
            <a:off x="3386174" y="3534458"/>
            <a:ext cx="148819" cy="9068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D76F1BE-09B0-1968-39B5-8771C609FAF9}"/>
              </a:ext>
            </a:extLst>
          </p:cNvPr>
          <p:cNvCxnSpPr>
            <a:cxnSpLocks/>
          </p:cNvCxnSpPr>
          <p:nvPr/>
        </p:nvCxnSpPr>
        <p:spPr>
          <a:xfrm flipH="1">
            <a:off x="4840187" y="3804165"/>
            <a:ext cx="156502" cy="7142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picture containing light, water sport, swimming, ocean floor&#10;&#10;Description automatically generated">
            <a:extLst>
              <a:ext uri="{FF2B5EF4-FFF2-40B4-BE49-F238E27FC236}">
                <a16:creationId xmlns:a16="http://schemas.microsoft.com/office/drawing/2014/main" id="{69C59436-4672-8B8E-D62D-9C61AC91BD6E}"/>
              </a:ext>
            </a:extLst>
          </p:cNvPr>
          <p:cNvPicPr>
            <a:picLocks noChangeAspect="1"/>
          </p:cNvPicPr>
          <p:nvPr/>
        </p:nvPicPr>
        <p:blipFill>
          <a:blip r:embed="rId6"/>
          <a:stretch>
            <a:fillRect/>
          </a:stretch>
        </p:blipFill>
        <p:spPr>
          <a:xfrm>
            <a:off x="5597562" y="692891"/>
            <a:ext cx="2736304" cy="4228084"/>
          </a:xfrm>
          <a:prstGeom prst="rect">
            <a:avLst/>
          </a:prstGeom>
        </p:spPr>
      </p:pic>
      <p:pic>
        <p:nvPicPr>
          <p:cNvPr id="23" name="Picture 22" descr="A picture containing apple, worm, invertebrate, blurry&#10;&#10;Description automatically generated">
            <a:extLst>
              <a:ext uri="{FF2B5EF4-FFF2-40B4-BE49-F238E27FC236}">
                <a16:creationId xmlns:a16="http://schemas.microsoft.com/office/drawing/2014/main" id="{834E860D-C9ED-890E-9A06-B74C2117B6F7}"/>
              </a:ext>
            </a:extLst>
          </p:cNvPr>
          <p:cNvPicPr>
            <a:picLocks noChangeAspect="1"/>
          </p:cNvPicPr>
          <p:nvPr/>
        </p:nvPicPr>
        <p:blipFill>
          <a:blip r:embed="rId7"/>
          <a:stretch>
            <a:fillRect/>
          </a:stretch>
        </p:blipFill>
        <p:spPr>
          <a:xfrm>
            <a:off x="6738325" y="724330"/>
            <a:ext cx="1595541" cy="1644384"/>
          </a:xfrm>
          <a:prstGeom prst="rect">
            <a:avLst/>
          </a:prstGeom>
        </p:spPr>
      </p:pic>
      <p:cxnSp>
        <p:nvCxnSpPr>
          <p:cNvPr id="24" name="Straight Arrow Connector 23">
            <a:extLst>
              <a:ext uri="{FF2B5EF4-FFF2-40B4-BE49-F238E27FC236}">
                <a16:creationId xmlns:a16="http://schemas.microsoft.com/office/drawing/2014/main" id="{C12C0B42-3A68-E848-8525-B493A8437EFF}"/>
              </a:ext>
            </a:extLst>
          </p:cNvPr>
          <p:cNvCxnSpPr>
            <a:cxnSpLocks/>
            <a:stCxn id="25" idx="2"/>
          </p:cNvCxnSpPr>
          <p:nvPr/>
        </p:nvCxnSpPr>
        <p:spPr>
          <a:xfrm>
            <a:off x="7301674" y="1037751"/>
            <a:ext cx="149099" cy="518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89B0904-81DB-5C95-958A-74ED30E03818}"/>
              </a:ext>
            </a:extLst>
          </p:cNvPr>
          <p:cNvSpPr txBox="1"/>
          <p:nvPr/>
        </p:nvSpPr>
        <p:spPr>
          <a:xfrm>
            <a:off x="6901564" y="760752"/>
            <a:ext cx="800219" cy="276999"/>
          </a:xfrm>
          <a:prstGeom prst="rect">
            <a:avLst/>
          </a:prstGeom>
          <a:noFill/>
        </p:spPr>
        <p:txBody>
          <a:bodyPr wrap="none" rtlCol="0">
            <a:spAutoFit/>
          </a:bodyPr>
          <a:lstStyle/>
          <a:p>
            <a:r>
              <a:rPr lang="en-US" sz="1200" b="1" dirty="0">
                <a:solidFill>
                  <a:schemeClr val="bg1"/>
                </a:solidFill>
                <a:latin typeface="Helvetica" pitchFamily="2" charset="0"/>
              </a:rPr>
              <a:t>Osmium</a:t>
            </a:r>
            <a:endParaRPr lang="en-FR" sz="1200" b="1" dirty="0">
              <a:solidFill>
                <a:schemeClr val="bg1"/>
              </a:solidFill>
              <a:latin typeface="Helvetica" pitchFamily="2" charset="0"/>
            </a:endParaRPr>
          </a:p>
        </p:txBody>
      </p:sp>
      <p:cxnSp>
        <p:nvCxnSpPr>
          <p:cNvPr id="26" name="Straight Arrow Connector 25">
            <a:extLst>
              <a:ext uri="{FF2B5EF4-FFF2-40B4-BE49-F238E27FC236}">
                <a16:creationId xmlns:a16="http://schemas.microsoft.com/office/drawing/2014/main" id="{CD32E254-008E-133C-8E01-601F91FC94CB}"/>
              </a:ext>
            </a:extLst>
          </p:cNvPr>
          <p:cNvCxnSpPr>
            <a:cxnSpLocks/>
            <a:stCxn id="29" idx="0"/>
          </p:cNvCxnSpPr>
          <p:nvPr/>
        </p:nvCxnSpPr>
        <p:spPr>
          <a:xfrm flipH="1" flipV="1">
            <a:off x="7998335" y="2137420"/>
            <a:ext cx="13674" cy="18229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352BFDA-7A39-63DF-225F-23C20CB17320}"/>
              </a:ext>
            </a:extLst>
          </p:cNvPr>
          <p:cNvCxnSpPr>
            <a:cxnSpLocks/>
            <a:stCxn id="28" idx="2"/>
          </p:cNvCxnSpPr>
          <p:nvPr/>
        </p:nvCxnSpPr>
        <p:spPr>
          <a:xfrm flipH="1">
            <a:off x="7611899" y="1719372"/>
            <a:ext cx="333011" cy="1090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D1267BB-0F46-3804-1670-8B6EFB742931}"/>
              </a:ext>
            </a:extLst>
          </p:cNvPr>
          <p:cNvSpPr txBox="1"/>
          <p:nvPr/>
        </p:nvSpPr>
        <p:spPr>
          <a:xfrm>
            <a:off x="7561631" y="1442373"/>
            <a:ext cx="766557" cy="276999"/>
          </a:xfrm>
          <a:prstGeom prst="rect">
            <a:avLst/>
          </a:prstGeom>
          <a:noFill/>
        </p:spPr>
        <p:txBody>
          <a:bodyPr wrap="none" rtlCol="0">
            <a:spAutoFit/>
          </a:bodyPr>
          <a:lstStyle/>
          <a:p>
            <a:pPr algn="ctr"/>
            <a:r>
              <a:rPr lang="en-US" sz="1200" b="1" dirty="0">
                <a:solidFill>
                  <a:schemeClr val="bg1"/>
                </a:solidFill>
                <a:latin typeface="Helvetica" pitchFamily="2" charset="0"/>
              </a:rPr>
              <a:t>nucleus</a:t>
            </a:r>
            <a:endParaRPr lang="en-FR" sz="1200" b="1" dirty="0">
              <a:solidFill>
                <a:schemeClr val="bg1"/>
              </a:solidFill>
              <a:latin typeface="Helvetica" pitchFamily="2" charset="0"/>
            </a:endParaRPr>
          </a:p>
        </p:txBody>
      </p:sp>
      <p:sp>
        <p:nvSpPr>
          <p:cNvPr id="29" name="TextBox 28">
            <a:extLst>
              <a:ext uri="{FF2B5EF4-FFF2-40B4-BE49-F238E27FC236}">
                <a16:creationId xmlns:a16="http://schemas.microsoft.com/office/drawing/2014/main" id="{ECB60348-AE06-6565-0982-F720D4021E8F}"/>
              </a:ext>
            </a:extLst>
          </p:cNvPr>
          <p:cNvSpPr txBox="1"/>
          <p:nvPr/>
        </p:nvSpPr>
        <p:spPr>
          <a:xfrm>
            <a:off x="7611899" y="2319716"/>
            <a:ext cx="800219" cy="276999"/>
          </a:xfrm>
          <a:prstGeom prst="rect">
            <a:avLst/>
          </a:prstGeom>
          <a:noFill/>
        </p:spPr>
        <p:txBody>
          <a:bodyPr wrap="none" rtlCol="0">
            <a:spAutoFit/>
          </a:bodyPr>
          <a:lstStyle/>
          <a:p>
            <a:r>
              <a:rPr lang="en-US" sz="1200" b="1" dirty="0">
                <a:solidFill>
                  <a:schemeClr val="bg1"/>
                </a:solidFill>
                <a:latin typeface="Helvetica" pitchFamily="2" charset="0"/>
              </a:rPr>
              <a:t>Osmium</a:t>
            </a:r>
            <a:endParaRPr lang="en-FR" sz="1200" b="1" dirty="0">
              <a:solidFill>
                <a:schemeClr val="bg1"/>
              </a:solidFill>
              <a:latin typeface="Helvetica" pitchFamily="2" charset="0"/>
            </a:endParaRPr>
          </a:p>
        </p:txBody>
      </p:sp>
      <p:sp>
        <p:nvSpPr>
          <p:cNvPr id="30" name="Rectangle 29">
            <a:extLst>
              <a:ext uri="{FF2B5EF4-FFF2-40B4-BE49-F238E27FC236}">
                <a16:creationId xmlns:a16="http://schemas.microsoft.com/office/drawing/2014/main" id="{48E9917E-4752-89AD-A7D4-93ECF3801E7F}"/>
              </a:ext>
            </a:extLst>
          </p:cNvPr>
          <p:cNvSpPr/>
          <p:nvPr/>
        </p:nvSpPr>
        <p:spPr>
          <a:xfrm>
            <a:off x="6565976" y="2364784"/>
            <a:ext cx="698423" cy="725542"/>
          </a:xfrm>
          <a:prstGeom prst="rect">
            <a:avLst/>
          </a:prstGeom>
          <a:noFill/>
          <a:ln w="222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1" name="Rectangle 30">
            <a:extLst>
              <a:ext uri="{FF2B5EF4-FFF2-40B4-BE49-F238E27FC236}">
                <a16:creationId xmlns:a16="http://schemas.microsoft.com/office/drawing/2014/main" id="{030B9AAE-36BA-89D9-769F-BF235EDD2DEB}"/>
              </a:ext>
            </a:extLst>
          </p:cNvPr>
          <p:cNvSpPr/>
          <p:nvPr/>
        </p:nvSpPr>
        <p:spPr>
          <a:xfrm>
            <a:off x="5724128" y="4773401"/>
            <a:ext cx="50405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2" name="TextBox 31">
            <a:extLst>
              <a:ext uri="{FF2B5EF4-FFF2-40B4-BE49-F238E27FC236}">
                <a16:creationId xmlns:a16="http://schemas.microsoft.com/office/drawing/2014/main" id="{0E767F1E-909C-F1B7-A679-C3376D930D94}"/>
              </a:ext>
            </a:extLst>
          </p:cNvPr>
          <p:cNvSpPr txBox="1"/>
          <p:nvPr/>
        </p:nvSpPr>
        <p:spPr>
          <a:xfrm>
            <a:off x="5647957" y="4490743"/>
            <a:ext cx="647934" cy="307777"/>
          </a:xfrm>
          <a:prstGeom prst="rect">
            <a:avLst/>
          </a:prstGeom>
          <a:noFill/>
        </p:spPr>
        <p:txBody>
          <a:bodyPr wrap="none" rtlCol="0">
            <a:spAutoFit/>
          </a:bodyPr>
          <a:lstStyle/>
          <a:p>
            <a:r>
              <a:rPr lang="en-FR" sz="1400" b="1" dirty="0">
                <a:solidFill>
                  <a:schemeClr val="bg1"/>
                </a:solidFill>
              </a:rPr>
              <a:t>30µm</a:t>
            </a:r>
          </a:p>
        </p:txBody>
      </p:sp>
      <p:sp>
        <p:nvSpPr>
          <p:cNvPr id="33" name="Rectangle 32">
            <a:extLst>
              <a:ext uri="{FF2B5EF4-FFF2-40B4-BE49-F238E27FC236}">
                <a16:creationId xmlns:a16="http://schemas.microsoft.com/office/drawing/2014/main" id="{4F1B9599-FB75-9386-2768-AADBB905B8F9}"/>
              </a:ext>
            </a:extLst>
          </p:cNvPr>
          <p:cNvSpPr/>
          <p:nvPr/>
        </p:nvSpPr>
        <p:spPr>
          <a:xfrm>
            <a:off x="4759282" y="1130646"/>
            <a:ext cx="43439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4" name="TextBox 33">
            <a:extLst>
              <a:ext uri="{FF2B5EF4-FFF2-40B4-BE49-F238E27FC236}">
                <a16:creationId xmlns:a16="http://schemas.microsoft.com/office/drawing/2014/main" id="{AA364D22-110B-511A-6526-D2C5FC142E01}"/>
              </a:ext>
            </a:extLst>
          </p:cNvPr>
          <p:cNvSpPr txBox="1"/>
          <p:nvPr/>
        </p:nvSpPr>
        <p:spPr>
          <a:xfrm>
            <a:off x="4666775" y="822869"/>
            <a:ext cx="647934" cy="307777"/>
          </a:xfrm>
          <a:prstGeom prst="rect">
            <a:avLst/>
          </a:prstGeom>
          <a:noFill/>
        </p:spPr>
        <p:txBody>
          <a:bodyPr wrap="none" rtlCol="0">
            <a:spAutoFit/>
          </a:bodyPr>
          <a:lstStyle/>
          <a:p>
            <a:r>
              <a:rPr lang="en-FR" sz="1400" b="1" dirty="0">
                <a:solidFill>
                  <a:schemeClr val="bg1"/>
                </a:solidFill>
              </a:rPr>
              <a:t>10µm</a:t>
            </a:r>
          </a:p>
        </p:txBody>
      </p:sp>
      <p:sp>
        <p:nvSpPr>
          <p:cNvPr id="35" name="Rectangle 34">
            <a:extLst>
              <a:ext uri="{FF2B5EF4-FFF2-40B4-BE49-F238E27FC236}">
                <a16:creationId xmlns:a16="http://schemas.microsoft.com/office/drawing/2014/main" id="{7E11B0C8-B59B-5C7D-B58A-1B9532B4DB04}"/>
              </a:ext>
            </a:extLst>
          </p:cNvPr>
          <p:cNvSpPr/>
          <p:nvPr/>
        </p:nvSpPr>
        <p:spPr>
          <a:xfrm flipV="1">
            <a:off x="2478063" y="5372190"/>
            <a:ext cx="30870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6" name="TextBox 35">
            <a:extLst>
              <a:ext uri="{FF2B5EF4-FFF2-40B4-BE49-F238E27FC236}">
                <a16:creationId xmlns:a16="http://schemas.microsoft.com/office/drawing/2014/main" id="{A72F0E1F-C773-967A-BD8B-84CA6F64BC5F}"/>
              </a:ext>
            </a:extLst>
          </p:cNvPr>
          <p:cNvSpPr txBox="1"/>
          <p:nvPr/>
        </p:nvSpPr>
        <p:spPr>
          <a:xfrm>
            <a:off x="2308856" y="5045547"/>
            <a:ext cx="647934" cy="307777"/>
          </a:xfrm>
          <a:prstGeom prst="rect">
            <a:avLst/>
          </a:prstGeom>
          <a:noFill/>
        </p:spPr>
        <p:txBody>
          <a:bodyPr wrap="none" rtlCol="0">
            <a:spAutoFit/>
          </a:bodyPr>
          <a:lstStyle/>
          <a:p>
            <a:r>
              <a:rPr lang="en-FR" sz="1400" b="1" dirty="0">
                <a:solidFill>
                  <a:schemeClr val="bg1"/>
                </a:solidFill>
              </a:rPr>
              <a:t>10µm</a:t>
            </a:r>
          </a:p>
        </p:txBody>
      </p:sp>
      <p:sp>
        <p:nvSpPr>
          <p:cNvPr id="37" name="TextBox 36">
            <a:extLst>
              <a:ext uri="{FF2B5EF4-FFF2-40B4-BE49-F238E27FC236}">
                <a16:creationId xmlns:a16="http://schemas.microsoft.com/office/drawing/2014/main" id="{6C03B244-5677-86A0-E23F-7402AA5BEA35}"/>
              </a:ext>
            </a:extLst>
          </p:cNvPr>
          <p:cNvSpPr txBox="1"/>
          <p:nvPr/>
        </p:nvSpPr>
        <p:spPr>
          <a:xfrm>
            <a:off x="8271595" y="678191"/>
            <a:ext cx="389850" cy="646331"/>
          </a:xfrm>
          <a:prstGeom prst="rect">
            <a:avLst/>
          </a:prstGeom>
          <a:noFill/>
        </p:spPr>
        <p:txBody>
          <a:bodyPr wrap="none" rtlCol="0">
            <a:spAutoFit/>
          </a:bodyPr>
          <a:lstStyle/>
          <a:p>
            <a:pPr algn="ctr"/>
            <a:r>
              <a:rPr lang="en-FR" sz="1200" b="1" dirty="0">
                <a:solidFill>
                  <a:srgbClr val="FF0000"/>
                </a:solidFill>
              </a:rPr>
              <a:t>K</a:t>
            </a:r>
          </a:p>
          <a:p>
            <a:pPr algn="ctr"/>
            <a:r>
              <a:rPr lang="en-FR" sz="1200" b="1" dirty="0">
                <a:solidFill>
                  <a:srgbClr val="00B050"/>
                </a:solidFill>
              </a:rPr>
              <a:t>Os</a:t>
            </a:r>
          </a:p>
          <a:p>
            <a:pPr algn="ctr"/>
            <a:r>
              <a:rPr lang="en-FR" sz="1200" b="1" dirty="0">
                <a:solidFill>
                  <a:srgbClr val="0070C0"/>
                </a:solidFill>
              </a:rPr>
              <a:t>Zn</a:t>
            </a:r>
          </a:p>
        </p:txBody>
      </p:sp>
      <p:sp>
        <p:nvSpPr>
          <p:cNvPr id="38" name="TextBox 37">
            <a:extLst>
              <a:ext uri="{FF2B5EF4-FFF2-40B4-BE49-F238E27FC236}">
                <a16:creationId xmlns:a16="http://schemas.microsoft.com/office/drawing/2014/main" id="{B00DC716-0265-F1D8-C8C8-AB9B1434515D}"/>
              </a:ext>
            </a:extLst>
          </p:cNvPr>
          <p:cNvSpPr txBox="1"/>
          <p:nvPr/>
        </p:nvSpPr>
        <p:spPr>
          <a:xfrm>
            <a:off x="5189348" y="4644016"/>
            <a:ext cx="389850" cy="646331"/>
          </a:xfrm>
          <a:prstGeom prst="rect">
            <a:avLst/>
          </a:prstGeom>
          <a:noFill/>
        </p:spPr>
        <p:txBody>
          <a:bodyPr wrap="none" rtlCol="0">
            <a:spAutoFit/>
          </a:bodyPr>
          <a:lstStyle/>
          <a:p>
            <a:pPr algn="ctr"/>
            <a:r>
              <a:rPr lang="en-FR" sz="1200" b="1" dirty="0">
                <a:solidFill>
                  <a:srgbClr val="FF0000"/>
                </a:solidFill>
              </a:rPr>
              <a:t>K</a:t>
            </a:r>
          </a:p>
          <a:p>
            <a:pPr algn="ctr"/>
            <a:r>
              <a:rPr lang="en-FR" sz="1200" b="1" dirty="0">
                <a:solidFill>
                  <a:srgbClr val="00B050"/>
                </a:solidFill>
              </a:rPr>
              <a:t>Os</a:t>
            </a:r>
          </a:p>
          <a:p>
            <a:pPr algn="ctr"/>
            <a:r>
              <a:rPr lang="en-FR" sz="1200" b="1" dirty="0">
                <a:solidFill>
                  <a:srgbClr val="0070C0"/>
                </a:solidFill>
              </a:rPr>
              <a:t>Zn</a:t>
            </a:r>
          </a:p>
        </p:txBody>
      </p:sp>
      <p:sp>
        <p:nvSpPr>
          <p:cNvPr id="39" name="TextBox 38">
            <a:extLst>
              <a:ext uri="{FF2B5EF4-FFF2-40B4-BE49-F238E27FC236}">
                <a16:creationId xmlns:a16="http://schemas.microsoft.com/office/drawing/2014/main" id="{18786FC8-B099-4B33-771F-E28A9D7E9B2C}"/>
              </a:ext>
            </a:extLst>
          </p:cNvPr>
          <p:cNvSpPr txBox="1"/>
          <p:nvPr/>
        </p:nvSpPr>
        <p:spPr>
          <a:xfrm>
            <a:off x="4638761" y="3191072"/>
            <a:ext cx="646331" cy="369332"/>
          </a:xfrm>
          <a:prstGeom prst="rect">
            <a:avLst/>
          </a:prstGeom>
          <a:noFill/>
        </p:spPr>
        <p:txBody>
          <a:bodyPr wrap="none" rtlCol="0">
            <a:spAutoFit/>
          </a:bodyPr>
          <a:lstStyle/>
          <a:p>
            <a:r>
              <a:rPr lang="en-FR" b="1" dirty="0">
                <a:solidFill>
                  <a:schemeClr val="bg1"/>
                </a:solidFill>
              </a:rPr>
              <a:t>XRF</a:t>
            </a:r>
          </a:p>
        </p:txBody>
      </p:sp>
      <p:sp>
        <p:nvSpPr>
          <p:cNvPr id="40" name="TextBox 39">
            <a:extLst>
              <a:ext uri="{FF2B5EF4-FFF2-40B4-BE49-F238E27FC236}">
                <a16:creationId xmlns:a16="http://schemas.microsoft.com/office/drawing/2014/main" id="{BB64CE68-7B25-F205-E6A4-F86F30528327}"/>
              </a:ext>
            </a:extLst>
          </p:cNvPr>
          <p:cNvSpPr txBox="1"/>
          <p:nvPr/>
        </p:nvSpPr>
        <p:spPr>
          <a:xfrm>
            <a:off x="7721009" y="643081"/>
            <a:ext cx="646331" cy="369332"/>
          </a:xfrm>
          <a:prstGeom prst="rect">
            <a:avLst/>
          </a:prstGeom>
          <a:noFill/>
        </p:spPr>
        <p:txBody>
          <a:bodyPr wrap="none" rtlCol="0">
            <a:spAutoFit/>
          </a:bodyPr>
          <a:lstStyle/>
          <a:p>
            <a:r>
              <a:rPr lang="en-FR" b="1" dirty="0">
                <a:solidFill>
                  <a:schemeClr val="bg1"/>
                </a:solidFill>
              </a:rPr>
              <a:t>XRF</a:t>
            </a:r>
          </a:p>
        </p:txBody>
      </p:sp>
      <p:sp>
        <p:nvSpPr>
          <p:cNvPr id="4" name="TextBox 3">
            <a:extLst>
              <a:ext uri="{FF2B5EF4-FFF2-40B4-BE49-F238E27FC236}">
                <a16:creationId xmlns:a16="http://schemas.microsoft.com/office/drawing/2014/main" id="{C6FDABD0-2CEA-FCA9-7514-C46B03FBF2BA}"/>
              </a:ext>
            </a:extLst>
          </p:cNvPr>
          <p:cNvSpPr txBox="1"/>
          <p:nvPr/>
        </p:nvSpPr>
        <p:spPr>
          <a:xfrm>
            <a:off x="201349" y="629881"/>
            <a:ext cx="1287532" cy="523220"/>
          </a:xfrm>
          <a:prstGeom prst="rect">
            <a:avLst/>
          </a:prstGeom>
          <a:noFill/>
        </p:spPr>
        <p:txBody>
          <a:bodyPr wrap="none" rtlCol="0">
            <a:spAutoFit/>
          </a:bodyPr>
          <a:lstStyle/>
          <a:p>
            <a:r>
              <a:rPr lang="en-GB" sz="1400" b="1" dirty="0">
                <a:solidFill>
                  <a:schemeClr val="bg1"/>
                </a:solidFill>
              </a:rPr>
              <a:t>o</a:t>
            </a:r>
            <a:r>
              <a:rPr lang="en-FR" sz="1400" b="1" dirty="0">
                <a:solidFill>
                  <a:schemeClr val="bg1"/>
                </a:solidFill>
              </a:rPr>
              <a:t>ptical</a:t>
            </a:r>
          </a:p>
          <a:p>
            <a:r>
              <a:rPr lang="en-FR" sz="1400" b="1" dirty="0">
                <a:solidFill>
                  <a:schemeClr val="bg1"/>
                </a:solidFill>
              </a:rPr>
              <a:t>fluorescence</a:t>
            </a:r>
          </a:p>
        </p:txBody>
      </p:sp>
    </p:spTree>
    <p:extLst>
      <p:ext uri="{BB962C8B-B14F-4D97-AF65-F5344CB8AC3E}">
        <p14:creationId xmlns:p14="http://schemas.microsoft.com/office/powerpoint/2010/main" val="149441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E64B-42CE-48D8-8FFA-8241464E2EBD}"/>
              </a:ext>
            </a:extLst>
          </p:cNvPr>
          <p:cNvSpPr>
            <a:spLocks noGrp="1"/>
          </p:cNvSpPr>
          <p:nvPr>
            <p:ph type="title"/>
          </p:nvPr>
        </p:nvSpPr>
        <p:spPr/>
        <p:txBody>
          <a:bodyPr/>
          <a:lstStyle/>
          <a:p>
            <a:r>
              <a:rPr lang="en-US" dirty="0"/>
              <a:t>Segmentation of </a:t>
            </a:r>
            <a:r>
              <a:rPr lang="en-US" dirty="0" err="1"/>
              <a:t>clem</a:t>
            </a:r>
            <a:r>
              <a:rPr lang="en-US" dirty="0"/>
              <a:t> images</a:t>
            </a:r>
          </a:p>
        </p:txBody>
      </p:sp>
      <p:sp>
        <p:nvSpPr>
          <p:cNvPr id="3" name="Date Placeholder 2">
            <a:extLst>
              <a:ext uri="{FF2B5EF4-FFF2-40B4-BE49-F238E27FC236}">
                <a16:creationId xmlns:a16="http://schemas.microsoft.com/office/drawing/2014/main" id="{3E07AA16-DB97-4427-B26E-3EE05D1FE47B}"/>
              </a:ext>
            </a:extLst>
          </p:cNvPr>
          <p:cNvSpPr>
            <a:spLocks noGrp="1"/>
          </p:cNvSpPr>
          <p:nvPr>
            <p:ph type="dt" sz="half" idx="14"/>
          </p:nvPr>
        </p:nvSpPr>
        <p:spPr/>
        <p:txBody>
          <a:bodyPr/>
          <a:lstStyle/>
          <a:p>
            <a:r>
              <a:rPr lang="fr-FR" noProof="0"/>
              <a:t>26/07/2013</a:t>
            </a:r>
            <a:endParaRPr lang="en-US" noProof="0"/>
          </a:p>
        </p:txBody>
      </p:sp>
      <p:sp>
        <p:nvSpPr>
          <p:cNvPr id="4" name="Slide Number Placeholder 3">
            <a:extLst>
              <a:ext uri="{FF2B5EF4-FFF2-40B4-BE49-F238E27FC236}">
                <a16:creationId xmlns:a16="http://schemas.microsoft.com/office/drawing/2014/main" id="{75981FAA-CA2F-44C0-826E-A382283E92FF}"/>
              </a:ext>
            </a:extLst>
          </p:cNvPr>
          <p:cNvSpPr>
            <a:spLocks noGrp="1"/>
          </p:cNvSpPr>
          <p:nvPr>
            <p:ph type="sldNum" sz="quarter" idx="15"/>
          </p:nvPr>
        </p:nvSpPr>
        <p:spPr/>
        <p:txBody>
          <a:bodyPr/>
          <a:lstStyle/>
          <a:p>
            <a:r>
              <a:rPr lang="en-US" noProof="0"/>
              <a:t>Page </a:t>
            </a:r>
            <a:fld id="{733122C9-A0B9-462F-8757-0847AD287B63}" type="slidenum">
              <a:rPr lang="en-US" noProof="0" smtClean="0"/>
              <a:pPr/>
              <a:t>15</a:t>
            </a:fld>
            <a:endParaRPr lang="en-US" noProof="0"/>
          </a:p>
        </p:txBody>
      </p:sp>
      <p:pic>
        <p:nvPicPr>
          <p:cNvPr id="6" name="Picture 5">
            <a:extLst>
              <a:ext uri="{FF2B5EF4-FFF2-40B4-BE49-F238E27FC236}">
                <a16:creationId xmlns:a16="http://schemas.microsoft.com/office/drawing/2014/main" id="{E582CC8A-E6A9-4F1B-82BF-43980339C35B}"/>
              </a:ext>
            </a:extLst>
          </p:cNvPr>
          <p:cNvPicPr>
            <a:picLocks noChangeAspect="1"/>
          </p:cNvPicPr>
          <p:nvPr/>
        </p:nvPicPr>
        <p:blipFill rotWithShape="1">
          <a:blip r:embed="rId3"/>
          <a:srcRect l="658" r="56841"/>
          <a:stretch/>
        </p:blipFill>
        <p:spPr>
          <a:xfrm>
            <a:off x="611560" y="776575"/>
            <a:ext cx="7088992" cy="4472441"/>
          </a:xfrm>
          <a:prstGeom prst="rect">
            <a:avLst/>
          </a:prstGeom>
        </p:spPr>
      </p:pic>
      <p:sp>
        <p:nvSpPr>
          <p:cNvPr id="7" name="Rectangle 6">
            <a:extLst>
              <a:ext uri="{FF2B5EF4-FFF2-40B4-BE49-F238E27FC236}">
                <a16:creationId xmlns:a16="http://schemas.microsoft.com/office/drawing/2014/main" id="{2403F94C-A343-40F0-B2AF-E0FDB2DDADC3}"/>
              </a:ext>
            </a:extLst>
          </p:cNvPr>
          <p:cNvSpPr/>
          <p:nvPr/>
        </p:nvSpPr>
        <p:spPr>
          <a:xfrm>
            <a:off x="467544" y="794646"/>
            <a:ext cx="72008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25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A9489DC-C00A-4851-A4C7-B98F969FCB1F}"/>
              </a:ext>
            </a:extLst>
          </p:cNvPr>
          <p:cNvPicPr>
            <a:picLocks noChangeAspect="1"/>
          </p:cNvPicPr>
          <p:nvPr/>
        </p:nvPicPr>
        <p:blipFill>
          <a:blip r:embed="rId3"/>
          <a:stretch>
            <a:fillRect/>
          </a:stretch>
        </p:blipFill>
        <p:spPr>
          <a:xfrm>
            <a:off x="1066116" y="3622927"/>
            <a:ext cx="6530184" cy="2032535"/>
          </a:xfrm>
          <a:prstGeom prst="rect">
            <a:avLst/>
          </a:prstGeom>
        </p:spPr>
      </p:pic>
      <p:sp>
        <p:nvSpPr>
          <p:cNvPr id="2" name="Title 1">
            <a:extLst>
              <a:ext uri="{FF2B5EF4-FFF2-40B4-BE49-F238E27FC236}">
                <a16:creationId xmlns:a16="http://schemas.microsoft.com/office/drawing/2014/main" id="{C8AA1C00-7C01-4BE7-9909-5E3B91BFFAB0}"/>
              </a:ext>
            </a:extLst>
          </p:cNvPr>
          <p:cNvSpPr>
            <a:spLocks noGrp="1"/>
          </p:cNvSpPr>
          <p:nvPr>
            <p:ph type="title"/>
          </p:nvPr>
        </p:nvSpPr>
        <p:spPr/>
        <p:txBody>
          <a:bodyPr/>
          <a:lstStyle/>
          <a:p>
            <a:r>
              <a:rPr lang="en-US" dirty="0"/>
              <a:t>Cell cycle classification</a:t>
            </a:r>
          </a:p>
        </p:txBody>
      </p:sp>
      <p:sp>
        <p:nvSpPr>
          <p:cNvPr id="4" name="Date Placeholder 3">
            <a:extLst>
              <a:ext uri="{FF2B5EF4-FFF2-40B4-BE49-F238E27FC236}">
                <a16:creationId xmlns:a16="http://schemas.microsoft.com/office/drawing/2014/main" id="{DC3F7EB1-A90F-4645-A84B-B635FD1A7A0C}"/>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372406CD-21AE-47DE-A29F-E2C09E43F984}"/>
              </a:ext>
            </a:extLst>
          </p:cNvPr>
          <p:cNvSpPr>
            <a:spLocks noGrp="1"/>
          </p:cNvSpPr>
          <p:nvPr>
            <p:ph type="sldNum" sz="quarter" idx="11"/>
          </p:nvPr>
        </p:nvSpPr>
        <p:spPr>
          <a:xfrm>
            <a:off x="198001" y="5488686"/>
            <a:ext cx="413559" cy="177000"/>
          </a:xfrm>
        </p:spPr>
        <p:txBody>
          <a:bodyPr/>
          <a:lstStyle/>
          <a:p>
            <a:r>
              <a:rPr lang="en-US" noProof="0" dirty="0"/>
              <a:t>Page </a:t>
            </a:r>
            <a:fld id="{733122C9-A0B9-462F-8757-0847AD287B63}" type="slidenum">
              <a:rPr lang="en-US" noProof="0" smtClean="0"/>
              <a:pPr/>
              <a:t>16</a:t>
            </a:fld>
            <a:endParaRPr lang="en-US" noProof="0" dirty="0"/>
          </a:p>
        </p:txBody>
      </p:sp>
      <p:sp>
        <p:nvSpPr>
          <p:cNvPr id="6" name="Footer Placeholder 5">
            <a:extLst>
              <a:ext uri="{FF2B5EF4-FFF2-40B4-BE49-F238E27FC236}">
                <a16:creationId xmlns:a16="http://schemas.microsoft.com/office/drawing/2014/main" id="{0BB32701-2FB5-4B9E-A86A-A7CAD5E0E88D}"/>
              </a:ext>
            </a:extLst>
          </p:cNvPr>
          <p:cNvSpPr>
            <a:spLocks noGrp="1"/>
          </p:cNvSpPr>
          <p:nvPr>
            <p:ph type="ftr" sz="quarter" idx="12"/>
          </p:nvPr>
        </p:nvSpPr>
        <p:spPr>
          <a:xfrm>
            <a:off x="611560" y="5460072"/>
            <a:ext cx="6120000" cy="177074"/>
          </a:xfrm>
        </p:spPr>
        <p:txBody>
          <a:bodyPr/>
          <a:lstStyle/>
          <a:p>
            <a:r>
              <a:rPr lang="en-US"/>
              <a:t>Rodion SHISHKOV | ESRF – ID16A</a:t>
            </a:r>
            <a:endParaRPr lang="en-US" dirty="0"/>
          </a:p>
        </p:txBody>
      </p:sp>
      <p:pic>
        <p:nvPicPr>
          <p:cNvPr id="7" name="Picture 6">
            <a:extLst>
              <a:ext uri="{FF2B5EF4-FFF2-40B4-BE49-F238E27FC236}">
                <a16:creationId xmlns:a16="http://schemas.microsoft.com/office/drawing/2014/main" id="{385B0217-441C-48AA-A32D-5C6D588BCEB2}"/>
              </a:ext>
            </a:extLst>
          </p:cNvPr>
          <p:cNvPicPr>
            <a:picLocks noChangeAspect="1"/>
          </p:cNvPicPr>
          <p:nvPr/>
        </p:nvPicPr>
        <p:blipFill>
          <a:blip r:embed="rId4"/>
          <a:stretch>
            <a:fillRect/>
          </a:stretch>
        </p:blipFill>
        <p:spPr>
          <a:xfrm>
            <a:off x="809561" y="805106"/>
            <a:ext cx="6812840" cy="2434666"/>
          </a:xfrm>
          <a:prstGeom prst="rect">
            <a:avLst/>
          </a:prstGeom>
        </p:spPr>
      </p:pic>
      <p:sp>
        <p:nvSpPr>
          <p:cNvPr id="21" name="Rectangle 20">
            <a:extLst>
              <a:ext uri="{FF2B5EF4-FFF2-40B4-BE49-F238E27FC236}">
                <a16:creationId xmlns:a16="http://schemas.microsoft.com/office/drawing/2014/main" id="{0F074E14-30DA-4E45-9256-B49CE2FB0CAD}"/>
              </a:ext>
            </a:extLst>
          </p:cNvPr>
          <p:cNvSpPr/>
          <p:nvPr/>
        </p:nvSpPr>
        <p:spPr>
          <a:xfrm>
            <a:off x="809561" y="3248528"/>
            <a:ext cx="6812840" cy="400110"/>
          </a:xfrm>
          <a:prstGeom prst="rect">
            <a:avLst/>
          </a:prstGeom>
        </p:spPr>
        <p:txBody>
          <a:bodyPr wrap="square">
            <a:spAutoFit/>
          </a:bodyPr>
          <a:lstStyle/>
          <a:p>
            <a:r>
              <a:rPr lang="en-US" sz="1000" b="1" dirty="0">
                <a:latin typeface="Helvetica" panose="020B0604020202020204" pitchFamily="34" charset="0"/>
                <a:cs typeface="Helvetica" panose="020B0604020202020204" pitchFamily="34" charset="0"/>
              </a:rPr>
              <a:t>Example of filtered nucleus crops</a:t>
            </a:r>
            <a:r>
              <a:rPr lang="en-US" sz="1000" dirty="0">
                <a:latin typeface="Helvetica" panose="020B0604020202020204" pitchFamily="34" charset="0"/>
                <a:cs typeface="Helvetica" panose="020B0604020202020204" pitchFamily="34" charset="0"/>
              </a:rPr>
              <a:t>: </a:t>
            </a:r>
            <a:r>
              <a:rPr lang="en-US" sz="1000" b="1" dirty="0">
                <a:latin typeface="Helvetica" panose="020B0604020202020204" pitchFamily="34" charset="0"/>
                <a:cs typeface="Helvetica" panose="020B0604020202020204" pitchFamily="34" charset="0"/>
              </a:rPr>
              <a:t>a) </a:t>
            </a:r>
            <a:r>
              <a:rPr lang="en-US" sz="1000" dirty="0">
                <a:latin typeface="Helvetica" panose="020B0604020202020204" pitchFamily="34" charset="0"/>
                <a:cs typeface="Helvetica" panose="020B0604020202020204" pitchFamily="34" charset="0"/>
              </a:rPr>
              <a:t>colorless cells, </a:t>
            </a:r>
            <a:r>
              <a:rPr lang="en-US" sz="1000" b="1" dirty="0">
                <a:latin typeface="Helvetica" panose="020B0604020202020204" pitchFamily="34" charset="0"/>
                <a:cs typeface="Helvetica" panose="020B0604020202020204" pitchFamily="34" charset="0"/>
              </a:rPr>
              <a:t>b) </a:t>
            </a:r>
            <a:r>
              <a:rPr lang="en-US" sz="1000" dirty="0">
                <a:latin typeface="Helvetica" panose="020B0604020202020204" pitchFamily="34" charset="0"/>
                <a:cs typeface="Helvetica" panose="020B0604020202020204" pitchFamily="34" charset="0"/>
              </a:rPr>
              <a:t>cells that are too close to one another, </a:t>
            </a:r>
            <a:r>
              <a:rPr lang="en-US" sz="1000" b="1" dirty="0">
                <a:latin typeface="Helvetica" panose="020B0604020202020204" pitchFamily="34" charset="0"/>
                <a:cs typeface="Helvetica" panose="020B0604020202020204" pitchFamily="34" charset="0"/>
              </a:rPr>
              <a:t>c) </a:t>
            </a:r>
            <a:r>
              <a:rPr lang="en-US" sz="1000" dirty="0">
                <a:latin typeface="Helvetica" panose="020B0604020202020204" pitchFamily="34" charset="0"/>
                <a:cs typeface="Helvetica" panose="020B0604020202020204" pitchFamily="34" charset="0"/>
              </a:rPr>
              <a:t>abnormal shapes, </a:t>
            </a:r>
            <a:r>
              <a:rPr lang="en-US" sz="1000" b="1" dirty="0">
                <a:latin typeface="Helvetica" panose="020B0604020202020204" pitchFamily="34" charset="0"/>
                <a:cs typeface="Helvetica" panose="020B0604020202020204" pitchFamily="34" charset="0"/>
              </a:rPr>
              <a:t>d) </a:t>
            </a:r>
            <a:r>
              <a:rPr lang="en-US" sz="1000" dirty="0">
                <a:latin typeface="Helvetica" panose="020B0604020202020204" pitchFamily="34" charset="0"/>
                <a:cs typeface="Helvetica" panose="020B0604020202020204" pitchFamily="34" charset="0"/>
              </a:rPr>
              <a:t>yellow cells correspond to transition phase between G1 and S, </a:t>
            </a:r>
            <a:r>
              <a:rPr lang="en-US" sz="1000" b="1" dirty="0">
                <a:latin typeface="Helvetica" panose="020B0604020202020204" pitchFamily="34" charset="0"/>
                <a:cs typeface="Helvetica" panose="020B0604020202020204" pitchFamily="34" charset="0"/>
              </a:rPr>
              <a:t>e)</a:t>
            </a:r>
            <a:r>
              <a:rPr lang="en-US" sz="1000" dirty="0">
                <a:latin typeface="Helvetica" panose="020B0604020202020204" pitchFamily="34" charset="0"/>
                <a:cs typeface="Helvetica" panose="020B0604020202020204" pitchFamily="34" charset="0"/>
              </a:rPr>
              <a:t> cells that passed all filtering criteria </a:t>
            </a:r>
          </a:p>
        </p:txBody>
      </p:sp>
      <p:cxnSp>
        <p:nvCxnSpPr>
          <p:cNvPr id="23" name="Straight Arrow Connector 22">
            <a:extLst>
              <a:ext uri="{FF2B5EF4-FFF2-40B4-BE49-F238E27FC236}">
                <a16:creationId xmlns:a16="http://schemas.microsoft.com/office/drawing/2014/main" id="{FD068469-0BBF-4485-AC63-A02E4B460545}"/>
              </a:ext>
            </a:extLst>
          </p:cNvPr>
          <p:cNvCxnSpPr>
            <a:cxnSpLocks/>
          </p:cNvCxnSpPr>
          <p:nvPr/>
        </p:nvCxnSpPr>
        <p:spPr>
          <a:xfrm flipV="1">
            <a:off x="1105780" y="3080460"/>
            <a:ext cx="136448" cy="11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3A37238-17A7-477A-B506-77C172B187A1}"/>
              </a:ext>
            </a:extLst>
          </p:cNvPr>
          <p:cNvSpPr txBox="1"/>
          <p:nvPr/>
        </p:nvSpPr>
        <p:spPr>
          <a:xfrm>
            <a:off x="3006957" y="607709"/>
            <a:ext cx="3168351" cy="307777"/>
          </a:xfrm>
          <a:prstGeom prst="rect">
            <a:avLst/>
          </a:prstGeom>
          <a:noFill/>
        </p:spPr>
        <p:txBody>
          <a:bodyPr wrap="square" rtlCol="0">
            <a:spAutoFit/>
          </a:bodyPr>
          <a:lstStyle/>
          <a:p>
            <a:r>
              <a:rPr lang="en-US" sz="1400" b="1" dirty="0">
                <a:latin typeface="Helvetica" pitchFamily="2" charset="0"/>
              </a:rPr>
              <a:t>Automatic Labeling and Filtering</a:t>
            </a:r>
            <a:endParaRPr lang="en-FR" sz="1400" b="1" dirty="0">
              <a:latin typeface="Helvetica" pitchFamily="2" charset="0"/>
            </a:endParaRPr>
          </a:p>
        </p:txBody>
      </p:sp>
      <p:sp>
        <p:nvSpPr>
          <p:cNvPr id="31" name="TextBox 30">
            <a:extLst>
              <a:ext uri="{FF2B5EF4-FFF2-40B4-BE49-F238E27FC236}">
                <a16:creationId xmlns:a16="http://schemas.microsoft.com/office/drawing/2014/main" id="{7E842EDC-C830-470E-9A69-33D335CD4623}"/>
              </a:ext>
            </a:extLst>
          </p:cNvPr>
          <p:cNvSpPr txBox="1"/>
          <p:nvPr/>
        </p:nvSpPr>
        <p:spPr>
          <a:xfrm>
            <a:off x="2915816" y="3639386"/>
            <a:ext cx="3168351" cy="307777"/>
          </a:xfrm>
          <a:prstGeom prst="rect">
            <a:avLst/>
          </a:prstGeom>
          <a:noFill/>
        </p:spPr>
        <p:txBody>
          <a:bodyPr wrap="square" rtlCol="0">
            <a:spAutoFit/>
          </a:bodyPr>
          <a:lstStyle/>
          <a:p>
            <a:r>
              <a:rPr lang="en-US" sz="1400" b="1" dirty="0">
                <a:latin typeface="Helvetica" pitchFamily="2" charset="0"/>
              </a:rPr>
              <a:t>Training and Inference </a:t>
            </a:r>
            <a:endParaRPr lang="en-FR" sz="1400" b="1" dirty="0">
              <a:latin typeface="Helvetica" pitchFamily="2" charset="0"/>
            </a:endParaRPr>
          </a:p>
        </p:txBody>
      </p:sp>
    </p:spTree>
    <p:extLst>
      <p:ext uri="{BB962C8B-B14F-4D97-AF65-F5344CB8AC3E}">
        <p14:creationId xmlns:p14="http://schemas.microsoft.com/office/powerpoint/2010/main" val="3879005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21C3-8379-4077-A621-517F435187A2}"/>
              </a:ext>
            </a:extLst>
          </p:cNvPr>
          <p:cNvSpPr>
            <a:spLocks noGrp="1"/>
          </p:cNvSpPr>
          <p:nvPr>
            <p:ph type="title"/>
          </p:nvPr>
        </p:nvSpPr>
        <p:spPr/>
        <p:txBody>
          <a:bodyPr/>
          <a:lstStyle/>
          <a:p>
            <a:r>
              <a:rPr lang="en-US" dirty="0"/>
              <a:t>Pixel coordinates transformation</a:t>
            </a:r>
          </a:p>
        </p:txBody>
      </p:sp>
      <p:sp>
        <p:nvSpPr>
          <p:cNvPr id="4" name="Date Placeholder 3">
            <a:extLst>
              <a:ext uri="{FF2B5EF4-FFF2-40B4-BE49-F238E27FC236}">
                <a16:creationId xmlns:a16="http://schemas.microsoft.com/office/drawing/2014/main" id="{9C1F59CD-4B32-4860-9B5B-30F45A811D59}"/>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A9532895-199F-4700-9470-3F72E7A639AD}"/>
              </a:ext>
            </a:extLst>
          </p:cNvPr>
          <p:cNvSpPr>
            <a:spLocks noGrp="1"/>
          </p:cNvSpPr>
          <p:nvPr>
            <p:ph type="sldNum" sz="quarter" idx="11"/>
          </p:nvPr>
        </p:nvSpPr>
        <p:spPr/>
        <p:txBody>
          <a:bodyPr/>
          <a:lstStyle/>
          <a:p>
            <a:r>
              <a:rPr lang="en-US" noProof="0"/>
              <a:t>Page </a:t>
            </a:r>
            <a:fld id="{733122C9-A0B9-462F-8757-0847AD287B63}" type="slidenum">
              <a:rPr lang="en-US" noProof="0" smtClean="0"/>
              <a:pPr/>
              <a:t>17</a:t>
            </a:fld>
            <a:endParaRPr lang="en-US" noProof="0"/>
          </a:p>
        </p:txBody>
      </p:sp>
      <p:sp>
        <p:nvSpPr>
          <p:cNvPr id="6" name="Footer Placeholder 5">
            <a:extLst>
              <a:ext uri="{FF2B5EF4-FFF2-40B4-BE49-F238E27FC236}">
                <a16:creationId xmlns:a16="http://schemas.microsoft.com/office/drawing/2014/main" id="{5FBFA6A6-6460-4DC3-BFBF-3F1E8E49C149}"/>
              </a:ext>
            </a:extLst>
          </p:cNvPr>
          <p:cNvSpPr>
            <a:spLocks noGrp="1"/>
          </p:cNvSpPr>
          <p:nvPr>
            <p:ph type="ftr" sz="quarter" idx="12"/>
          </p:nvPr>
        </p:nvSpPr>
        <p:spPr/>
        <p:txBody>
          <a:bodyPr/>
          <a:lstStyle/>
          <a:p>
            <a:r>
              <a:rPr lang="en-US"/>
              <a:t>Rodion SHISHKOV | ESRF – ID16A</a:t>
            </a:r>
            <a:endParaRPr lang="en-US" dirty="0"/>
          </a:p>
        </p:txBody>
      </p:sp>
      <p:pic>
        <p:nvPicPr>
          <p:cNvPr id="160" name="Picture 159">
            <a:extLst>
              <a:ext uri="{FF2B5EF4-FFF2-40B4-BE49-F238E27FC236}">
                <a16:creationId xmlns:a16="http://schemas.microsoft.com/office/drawing/2014/main" id="{37E418BB-FD77-4CED-A0C8-C5219EBE7067}"/>
              </a:ext>
            </a:extLst>
          </p:cNvPr>
          <p:cNvPicPr>
            <a:picLocks noChangeAspect="1"/>
          </p:cNvPicPr>
          <p:nvPr/>
        </p:nvPicPr>
        <p:blipFill rotWithShape="1">
          <a:blip r:embed="rId3"/>
          <a:srcRect t="7157"/>
          <a:stretch/>
        </p:blipFill>
        <p:spPr>
          <a:xfrm>
            <a:off x="0" y="996441"/>
            <a:ext cx="9144000" cy="4032708"/>
          </a:xfrm>
          <a:prstGeom prst="rect">
            <a:avLst/>
          </a:prstGeom>
        </p:spPr>
      </p:pic>
      <p:sp>
        <p:nvSpPr>
          <p:cNvPr id="3" name="TextBox 2">
            <a:extLst>
              <a:ext uri="{FF2B5EF4-FFF2-40B4-BE49-F238E27FC236}">
                <a16:creationId xmlns:a16="http://schemas.microsoft.com/office/drawing/2014/main" id="{5D6DD338-B36B-41A6-A729-36DE780794DC}"/>
              </a:ext>
            </a:extLst>
          </p:cNvPr>
          <p:cNvSpPr txBox="1"/>
          <p:nvPr/>
        </p:nvSpPr>
        <p:spPr>
          <a:xfrm>
            <a:off x="389168" y="678282"/>
            <a:ext cx="3672408" cy="369332"/>
          </a:xfrm>
          <a:prstGeom prst="rect">
            <a:avLst/>
          </a:prstGeom>
          <a:noFill/>
        </p:spPr>
        <p:txBody>
          <a:bodyPr wrap="square" rtlCol="0">
            <a:spAutoFit/>
          </a:bodyPr>
          <a:lstStyle/>
          <a:p>
            <a:r>
              <a:rPr lang="en-US" dirty="0"/>
              <a:t>Classification of cell phase (age)</a:t>
            </a:r>
          </a:p>
        </p:txBody>
      </p:sp>
      <p:sp>
        <p:nvSpPr>
          <p:cNvPr id="8" name="TextBox 7">
            <a:extLst>
              <a:ext uri="{FF2B5EF4-FFF2-40B4-BE49-F238E27FC236}">
                <a16:creationId xmlns:a16="http://schemas.microsoft.com/office/drawing/2014/main" id="{C91DD107-A298-402A-B57C-E06482AFBE0E}"/>
              </a:ext>
            </a:extLst>
          </p:cNvPr>
          <p:cNvSpPr txBox="1"/>
          <p:nvPr/>
        </p:nvSpPr>
        <p:spPr>
          <a:xfrm>
            <a:off x="5148064" y="652696"/>
            <a:ext cx="3672408" cy="369332"/>
          </a:xfrm>
          <a:prstGeom prst="rect">
            <a:avLst/>
          </a:prstGeom>
          <a:noFill/>
        </p:spPr>
        <p:txBody>
          <a:bodyPr wrap="square" rtlCol="0">
            <a:spAutoFit/>
          </a:bodyPr>
          <a:lstStyle/>
          <a:p>
            <a:r>
              <a:rPr lang="en-US" dirty="0"/>
              <a:t>Beamline microscope view</a:t>
            </a:r>
          </a:p>
        </p:txBody>
      </p:sp>
    </p:spTree>
    <p:extLst>
      <p:ext uri="{BB962C8B-B14F-4D97-AF65-F5344CB8AC3E}">
        <p14:creationId xmlns:p14="http://schemas.microsoft.com/office/powerpoint/2010/main" val="3093211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1C6E-DA42-4505-8476-D64141D3FB09}"/>
              </a:ext>
            </a:extLst>
          </p:cNvPr>
          <p:cNvSpPr>
            <a:spLocks noGrp="1"/>
          </p:cNvSpPr>
          <p:nvPr>
            <p:ph type="title"/>
          </p:nvPr>
        </p:nvSpPr>
        <p:spPr/>
        <p:txBody>
          <a:bodyPr/>
          <a:lstStyle/>
          <a:p>
            <a:r>
              <a:rPr lang="en-US" dirty="0"/>
              <a:t>Automatic </a:t>
            </a:r>
            <a:r>
              <a:rPr lang="en-US" dirty="0" err="1"/>
              <a:t>xrf</a:t>
            </a:r>
            <a:r>
              <a:rPr lang="en-US" dirty="0"/>
              <a:t> pre-scanning</a:t>
            </a:r>
          </a:p>
        </p:txBody>
      </p:sp>
      <p:sp>
        <p:nvSpPr>
          <p:cNvPr id="4" name="Date Placeholder 3">
            <a:extLst>
              <a:ext uri="{FF2B5EF4-FFF2-40B4-BE49-F238E27FC236}">
                <a16:creationId xmlns:a16="http://schemas.microsoft.com/office/drawing/2014/main" id="{71AA248B-D7EF-482A-8A38-EB1A5F352CCE}"/>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492658A2-2C63-4C8D-82BC-C26B27DA40C6}"/>
              </a:ext>
            </a:extLst>
          </p:cNvPr>
          <p:cNvSpPr>
            <a:spLocks noGrp="1"/>
          </p:cNvSpPr>
          <p:nvPr>
            <p:ph type="sldNum" sz="quarter" idx="11"/>
          </p:nvPr>
        </p:nvSpPr>
        <p:spPr/>
        <p:txBody>
          <a:bodyPr/>
          <a:lstStyle/>
          <a:p>
            <a:r>
              <a:rPr lang="en-US" noProof="0"/>
              <a:t>Page </a:t>
            </a:r>
            <a:fld id="{733122C9-A0B9-462F-8757-0847AD287B63}" type="slidenum">
              <a:rPr lang="en-US" noProof="0" smtClean="0"/>
              <a:pPr/>
              <a:t>18</a:t>
            </a:fld>
            <a:endParaRPr lang="en-US" noProof="0"/>
          </a:p>
        </p:txBody>
      </p:sp>
      <p:sp>
        <p:nvSpPr>
          <p:cNvPr id="6" name="Footer Placeholder 5">
            <a:extLst>
              <a:ext uri="{FF2B5EF4-FFF2-40B4-BE49-F238E27FC236}">
                <a16:creationId xmlns:a16="http://schemas.microsoft.com/office/drawing/2014/main" id="{4B92EF7B-1EA9-43AD-B44C-408C1C749A00}"/>
              </a:ext>
            </a:extLst>
          </p:cNvPr>
          <p:cNvSpPr>
            <a:spLocks noGrp="1"/>
          </p:cNvSpPr>
          <p:nvPr>
            <p:ph type="ftr" sz="quarter" idx="12"/>
          </p:nvPr>
        </p:nvSpPr>
        <p:spPr/>
        <p:txBody>
          <a:bodyPr/>
          <a:lstStyle/>
          <a:p>
            <a:r>
              <a:rPr lang="en-US"/>
              <a:t>Rodion SHISHKOV | ESRF – ID16A</a:t>
            </a:r>
            <a:endParaRPr lang="en-US" dirty="0"/>
          </a:p>
        </p:txBody>
      </p:sp>
      <p:pic>
        <p:nvPicPr>
          <p:cNvPr id="7" name="Picture 6">
            <a:extLst>
              <a:ext uri="{FF2B5EF4-FFF2-40B4-BE49-F238E27FC236}">
                <a16:creationId xmlns:a16="http://schemas.microsoft.com/office/drawing/2014/main" id="{827F07CD-56D6-4743-BDBE-77E988A7E7F8}"/>
              </a:ext>
            </a:extLst>
          </p:cNvPr>
          <p:cNvPicPr>
            <a:picLocks noChangeAspect="1"/>
          </p:cNvPicPr>
          <p:nvPr/>
        </p:nvPicPr>
        <p:blipFill>
          <a:blip r:embed="rId3"/>
          <a:stretch>
            <a:fillRect/>
          </a:stretch>
        </p:blipFill>
        <p:spPr>
          <a:xfrm>
            <a:off x="727200" y="810169"/>
            <a:ext cx="7611420" cy="4094662"/>
          </a:xfrm>
          <a:prstGeom prst="rect">
            <a:avLst/>
          </a:prstGeom>
        </p:spPr>
      </p:pic>
      <p:sp>
        <p:nvSpPr>
          <p:cNvPr id="8" name="TextBox 7">
            <a:extLst>
              <a:ext uri="{FF2B5EF4-FFF2-40B4-BE49-F238E27FC236}">
                <a16:creationId xmlns:a16="http://schemas.microsoft.com/office/drawing/2014/main" id="{A99DBA9E-795D-487D-B1B8-7A4BEBC558A7}"/>
              </a:ext>
            </a:extLst>
          </p:cNvPr>
          <p:cNvSpPr txBox="1"/>
          <p:nvPr/>
        </p:nvSpPr>
        <p:spPr>
          <a:xfrm>
            <a:off x="453547" y="640892"/>
            <a:ext cx="547306" cy="338554"/>
          </a:xfrm>
          <a:prstGeom prst="rect">
            <a:avLst/>
          </a:prstGeom>
          <a:noFill/>
        </p:spPr>
        <p:txBody>
          <a:bodyPr wrap="square" rtlCol="0">
            <a:spAutoFit/>
          </a:bodyPr>
          <a:lstStyle/>
          <a:p>
            <a:r>
              <a:rPr lang="en-US" sz="1600" b="1" dirty="0"/>
              <a:t>A</a:t>
            </a:r>
          </a:p>
        </p:txBody>
      </p:sp>
      <p:sp>
        <p:nvSpPr>
          <p:cNvPr id="9" name="TextBox 8">
            <a:extLst>
              <a:ext uri="{FF2B5EF4-FFF2-40B4-BE49-F238E27FC236}">
                <a16:creationId xmlns:a16="http://schemas.microsoft.com/office/drawing/2014/main" id="{56D21EFC-18BE-45F3-A4EE-0A98B5D7BCA7}"/>
              </a:ext>
            </a:extLst>
          </p:cNvPr>
          <p:cNvSpPr txBox="1"/>
          <p:nvPr/>
        </p:nvSpPr>
        <p:spPr>
          <a:xfrm>
            <a:off x="4571236" y="622800"/>
            <a:ext cx="547306" cy="338554"/>
          </a:xfrm>
          <a:prstGeom prst="rect">
            <a:avLst/>
          </a:prstGeom>
          <a:noFill/>
        </p:spPr>
        <p:txBody>
          <a:bodyPr wrap="square" rtlCol="0">
            <a:spAutoFit/>
          </a:bodyPr>
          <a:lstStyle/>
          <a:p>
            <a:r>
              <a:rPr lang="en-US" sz="1600" b="1" dirty="0"/>
              <a:t>B</a:t>
            </a:r>
          </a:p>
        </p:txBody>
      </p:sp>
      <p:sp>
        <p:nvSpPr>
          <p:cNvPr id="10" name="TextBox 9">
            <a:extLst>
              <a:ext uri="{FF2B5EF4-FFF2-40B4-BE49-F238E27FC236}">
                <a16:creationId xmlns:a16="http://schemas.microsoft.com/office/drawing/2014/main" id="{BCB1416E-668D-4A39-9F63-0DF3D14F8754}"/>
              </a:ext>
            </a:extLst>
          </p:cNvPr>
          <p:cNvSpPr txBox="1"/>
          <p:nvPr/>
        </p:nvSpPr>
        <p:spPr>
          <a:xfrm>
            <a:off x="630001" y="4904831"/>
            <a:ext cx="7928540" cy="553998"/>
          </a:xfrm>
          <a:prstGeom prst="rect">
            <a:avLst/>
          </a:prstGeom>
          <a:noFill/>
        </p:spPr>
        <p:txBody>
          <a:bodyPr wrap="square" rtlCol="0">
            <a:spAutoFit/>
          </a:bodyPr>
          <a:lstStyle/>
          <a:p>
            <a:r>
              <a:rPr lang="en-US" sz="1000" b="1" dirty="0"/>
              <a:t>A </a:t>
            </a:r>
            <a:r>
              <a:rPr lang="en-US" sz="1000" dirty="0"/>
              <a:t>– Planning and optimizing the scanning trajectory for preselected cells after filtering. </a:t>
            </a:r>
            <a:r>
              <a:rPr lang="en-US" sz="1000" b="1" dirty="0"/>
              <a:t>B </a:t>
            </a:r>
            <a:r>
              <a:rPr lang="en-US" sz="1000" dirty="0"/>
              <a:t>– Brightfield image of a sample captured by the beamline microscope with overlaid XRF pre-scans, as seen by the beamline operator during the experiment. The XRF maps shown correspond to zinc (Zn) traces</a:t>
            </a:r>
          </a:p>
        </p:txBody>
      </p:sp>
    </p:spTree>
    <p:extLst>
      <p:ext uri="{BB962C8B-B14F-4D97-AF65-F5344CB8AC3E}">
        <p14:creationId xmlns:p14="http://schemas.microsoft.com/office/powerpoint/2010/main" val="20315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E5B6-0CF5-4077-AE58-82F99E67EC2B}"/>
              </a:ext>
            </a:extLst>
          </p:cNvPr>
          <p:cNvSpPr>
            <a:spLocks noGrp="1"/>
          </p:cNvSpPr>
          <p:nvPr>
            <p:ph type="title"/>
          </p:nvPr>
        </p:nvSpPr>
        <p:spPr/>
        <p:txBody>
          <a:bodyPr/>
          <a:lstStyle/>
          <a:p>
            <a:r>
              <a:rPr lang="en-US" dirty="0"/>
              <a:t>PRE-SCANS EVALUATION AND HIGH-RES SCANNING</a:t>
            </a:r>
          </a:p>
        </p:txBody>
      </p:sp>
      <p:sp>
        <p:nvSpPr>
          <p:cNvPr id="4" name="Date Placeholder 3">
            <a:extLst>
              <a:ext uri="{FF2B5EF4-FFF2-40B4-BE49-F238E27FC236}">
                <a16:creationId xmlns:a16="http://schemas.microsoft.com/office/drawing/2014/main" id="{9706DD43-B2CC-4632-B4EC-661E8428E70D}"/>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A2CC474F-166E-4255-A187-B20B89ECAF06}"/>
              </a:ext>
            </a:extLst>
          </p:cNvPr>
          <p:cNvSpPr>
            <a:spLocks noGrp="1"/>
          </p:cNvSpPr>
          <p:nvPr>
            <p:ph type="sldNum" sz="quarter" idx="11"/>
          </p:nvPr>
        </p:nvSpPr>
        <p:spPr/>
        <p:txBody>
          <a:bodyPr/>
          <a:lstStyle/>
          <a:p>
            <a:r>
              <a:rPr lang="en-US" noProof="0"/>
              <a:t>Page </a:t>
            </a:r>
            <a:fld id="{733122C9-A0B9-462F-8757-0847AD287B63}" type="slidenum">
              <a:rPr lang="en-US" noProof="0" smtClean="0"/>
              <a:pPr/>
              <a:t>19</a:t>
            </a:fld>
            <a:endParaRPr lang="en-US" noProof="0"/>
          </a:p>
        </p:txBody>
      </p:sp>
      <p:sp>
        <p:nvSpPr>
          <p:cNvPr id="6" name="Footer Placeholder 5">
            <a:extLst>
              <a:ext uri="{FF2B5EF4-FFF2-40B4-BE49-F238E27FC236}">
                <a16:creationId xmlns:a16="http://schemas.microsoft.com/office/drawing/2014/main" id="{EBEA3B4E-40C4-4C1E-895C-210843FD4B49}"/>
              </a:ext>
            </a:extLst>
          </p:cNvPr>
          <p:cNvSpPr>
            <a:spLocks noGrp="1"/>
          </p:cNvSpPr>
          <p:nvPr>
            <p:ph type="ftr" sz="quarter" idx="12"/>
          </p:nvPr>
        </p:nvSpPr>
        <p:spPr/>
        <p:txBody>
          <a:bodyPr/>
          <a:lstStyle/>
          <a:p>
            <a:r>
              <a:rPr lang="en-US"/>
              <a:t>Rodion SHISHKOV | ESRF – ID16A</a:t>
            </a:r>
            <a:endParaRPr lang="en-US" dirty="0"/>
          </a:p>
        </p:txBody>
      </p:sp>
      <p:pic>
        <p:nvPicPr>
          <p:cNvPr id="7" name="Picture 6">
            <a:extLst>
              <a:ext uri="{FF2B5EF4-FFF2-40B4-BE49-F238E27FC236}">
                <a16:creationId xmlns:a16="http://schemas.microsoft.com/office/drawing/2014/main" id="{364B8A44-392A-4FC1-93E5-9309A577ECED}"/>
              </a:ext>
            </a:extLst>
          </p:cNvPr>
          <p:cNvPicPr>
            <a:picLocks noChangeAspect="1"/>
          </p:cNvPicPr>
          <p:nvPr/>
        </p:nvPicPr>
        <p:blipFill>
          <a:blip r:embed="rId3"/>
          <a:stretch>
            <a:fillRect/>
          </a:stretch>
        </p:blipFill>
        <p:spPr>
          <a:xfrm>
            <a:off x="0" y="1131475"/>
            <a:ext cx="9049120" cy="3096344"/>
          </a:xfrm>
          <a:prstGeom prst="rect">
            <a:avLst/>
          </a:prstGeom>
        </p:spPr>
      </p:pic>
      <p:sp>
        <p:nvSpPr>
          <p:cNvPr id="8" name="TextBox 7">
            <a:extLst>
              <a:ext uri="{FF2B5EF4-FFF2-40B4-BE49-F238E27FC236}">
                <a16:creationId xmlns:a16="http://schemas.microsoft.com/office/drawing/2014/main" id="{90A513D0-D1FD-4B0D-B0B8-8A222EBC548C}"/>
              </a:ext>
            </a:extLst>
          </p:cNvPr>
          <p:cNvSpPr txBox="1"/>
          <p:nvPr/>
        </p:nvSpPr>
        <p:spPr>
          <a:xfrm>
            <a:off x="32127" y="829822"/>
            <a:ext cx="547306" cy="307777"/>
          </a:xfrm>
          <a:prstGeom prst="rect">
            <a:avLst/>
          </a:prstGeom>
          <a:noFill/>
        </p:spPr>
        <p:txBody>
          <a:bodyPr wrap="square" rtlCol="0">
            <a:spAutoFit/>
          </a:bodyPr>
          <a:lstStyle/>
          <a:p>
            <a:r>
              <a:rPr lang="en-US" sz="1400" b="1" dirty="0"/>
              <a:t>A</a:t>
            </a:r>
          </a:p>
        </p:txBody>
      </p:sp>
      <p:sp>
        <p:nvSpPr>
          <p:cNvPr id="10" name="TextBox 9">
            <a:extLst>
              <a:ext uri="{FF2B5EF4-FFF2-40B4-BE49-F238E27FC236}">
                <a16:creationId xmlns:a16="http://schemas.microsoft.com/office/drawing/2014/main" id="{AD39F28B-C380-4489-9C62-D046134B569E}"/>
              </a:ext>
            </a:extLst>
          </p:cNvPr>
          <p:cNvSpPr txBox="1"/>
          <p:nvPr/>
        </p:nvSpPr>
        <p:spPr>
          <a:xfrm>
            <a:off x="3679922" y="841126"/>
            <a:ext cx="547306" cy="307777"/>
          </a:xfrm>
          <a:prstGeom prst="rect">
            <a:avLst/>
          </a:prstGeom>
          <a:noFill/>
        </p:spPr>
        <p:txBody>
          <a:bodyPr wrap="square" rtlCol="0">
            <a:spAutoFit/>
          </a:bodyPr>
          <a:lstStyle/>
          <a:p>
            <a:r>
              <a:rPr lang="en-US" sz="1400" b="1" dirty="0"/>
              <a:t>B</a:t>
            </a:r>
          </a:p>
        </p:txBody>
      </p:sp>
      <p:sp>
        <p:nvSpPr>
          <p:cNvPr id="11" name="TextBox 10">
            <a:extLst>
              <a:ext uri="{FF2B5EF4-FFF2-40B4-BE49-F238E27FC236}">
                <a16:creationId xmlns:a16="http://schemas.microsoft.com/office/drawing/2014/main" id="{9A711AED-2AD5-4442-BA8A-94E9D5802FE8}"/>
              </a:ext>
            </a:extLst>
          </p:cNvPr>
          <p:cNvSpPr txBox="1"/>
          <p:nvPr/>
        </p:nvSpPr>
        <p:spPr>
          <a:xfrm>
            <a:off x="5364088" y="829821"/>
            <a:ext cx="547306" cy="307777"/>
          </a:xfrm>
          <a:prstGeom prst="rect">
            <a:avLst/>
          </a:prstGeom>
          <a:noFill/>
        </p:spPr>
        <p:txBody>
          <a:bodyPr wrap="square" rtlCol="0">
            <a:spAutoFit/>
          </a:bodyPr>
          <a:lstStyle/>
          <a:p>
            <a:r>
              <a:rPr lang="en-US" sz="1400" b="1" dirty="0"/>
              <a:t>C</a:t>
            </a:r>
          </a:p>
        </p:txBody>
      </p:sp>
      <p:sp>
        <p:nvSpPr>
          <p:cNvPr id="12" name="Rectangle 11">
            <a:extLst>
              <a:ext uri="{FF2B5EF4-FFF2-40B4-BE49-F238E27FC236}">
                <a16:creationId xmlns:a16="http://schemas.microsoft.com/office/drawing/2014/main" id="{6F2AF413-29AE-4FE7-85B2-8815736931D3}"/>
              </a:ext>
            </a:extLst>
          </p:cNvPr>
          <p:cNvSpPr/>
          <p:nvPr/>
        </p:nvSpPr>
        <p:spPr>
          <a:xfrm>
            <a:off x="121856" y="4338215"/>
            <a:ext cx="8770624" cy="954107"/>
          </a:xfrm>
          <a:prstGeom prst="rect">
            <a:avLst/>
          </a:prstGeom>
        </p:spPr>
        <p:txBody>
          <a:bodyPr wrap="square">
            <a:spAutoFit/>
          </a:bodyPr>
          <a:lstStyle/>
          <a:p>
            <a:r>
              <a:rPr lang="en-US" sz="1400" b="1" dirty="0">
                <a:latin typeface="Helvetica" panose="020B0604020202020204" pitchFamily="34" charset="0"/>
                <a:cs typeface="Helvetica" panose="020B0604020202020204" pitchFamily="34" charset="0"/>
              </a:rPr>
              <a:t>A </a:t>
            </a:r>
            <a:r>
              <a:rPr lang="en-US" sz="1400" dirty="0">
                <a:latin typeface="Helvetica" panose="020B0604020202020204" pitchFamily="34" charset="0"/>
                <a:cs typeface="Helvetica" panose="020B0604020202020204" pitchFamily="34" charset="0"/>
              </a:rPr>
              <a:t>– Example of supervised evaluation of automatically acquired pre-scans. Note that row 2 revealed an ice crack that ruptured the cell membrane, while row 3 shows signs of unwanted cell dehydration.   </a:t>
            </a:r>
          </a:p>
          <a:p>
            <a:r>
              <a:rPr lang="en-US" sz="1400" b="1" dirty="0">
                <a:latin typeface="Helvetica" panose="020B0604020202020204" pitchFamily="34" charset="0"/>
                <a:cs typeface="Helvetica" panose="020B0604020202020204" pitchFamily="34" charset="0"/>
              </a:rPr>
              <a:t>B</a:t>
            </a:r>
            <a:r>
              <a:rPr lang="en-US" sz="1400" dirty="0">
                <a:latin typeface="Helvetica" panose="020B0604020202020204" pitchFamily="34" charset="0"/>
                <a:cs typeface="Helvetica" panose="020B0604020202020204" pitchFamily="34" charset="0"/>
              </a:rPr>
              <a:t> – Segmentation of Potassium XRF maps and further high-resolution scan formulation. </a:t>
            </a:r>
          </a:p>
          <a:p>
            <a:r>
              <a:rPr lang="en-US" sz="1400" b="1" dirty="0">
                <a:latin typeface="Helvetica" panose="020B0604020202020204" pitchFamily="34" charset="0"/>
                <a:cs typeface="Helvetica" panose="020B0604020202020204" pitchFamily="34" charset="0"/>
              </a:rPr>
              <a:t>C </a:t>
            </a:r>
            <a:r>
              <a:rPr lang="en-US" sz="1400" dirty="0">
                <a:latin typeface="Helvetica" panose="020B0604020202020204" pitchFamily="34" charset="0"/>
                <a:cs typeface="Helvetica" panose="020B0604020202020204" pitchFamily="34" charset="0"/>
              </a:rPr>
              <a:t>– Corresponding high-resolution XRF maps </a:t>
            </a:r>
          </a:p>
        </p:txBody>
      </p:sp>
      <p:sp>
        <p:nvSpPr>
          <p:cNvPr id="3" name="Rectangle 2">
            <a:extLst>
              <a:ext uri="{FF2B5EF4-FFF2-40B4-BE49-F238E27FC236}">
                <a16:creationId xmlns:a16="http://schemas.microsoft.com/office/drawing/2014/main" id="{5739DAFB-B0F9-4A2F-AE3F-98AD6596ECAC}"/>
              </a:ext>
            </a:extLst>
          </p:cNvPr>
          <p:cNvSpPr/>
          <p:nvPr/>
        </p:nvSpPr>
        <p:spPr>
          <a:xfrm>
            <a:off x="6876256" y="2065412"/>
            <a:ext cx="14401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4154354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3F5E-FA8C-474D-90D0-9D21D0093DAA}"/>
              </a:ext>
            </a:extLst>
          </p:cNvPr>
          <p:cNvSpPr>
            <a:spLocks noGrp="1"/>
          </p:cNvSpPr>
          <p:nvPr>
            <p:ph type="title"/>
          </p:nvPr>
        </p:nvSpPr>
        <p:spPr>
          <a:xfrm>
            <a:off x="727200" y="126000"/>
            <a:ext cx="8236800" cy="496800"/>
          </a:xfrm>
        </p:spPr>
        <p:txBody>
          <a:bodyPr/>
          <a:lstStyle/>
          <a:p>
            <a:r>
              <a:rPr lang="en-US" dirty="0"/>
              <a:t>Synchrotron – users facilities</a:t>
            </a:r>
          </a:p>
        </p:txBody>
      </p:sp>
      <p:sp>
        <p:nvSpPr>
          <p:cNvPr id="5" name="Date Placeholder 4">
            <a:extLst>
              <a:ext uri="{FF2B5EF4-FFF2-40B4-BE49-F238E27FC236}">
                <a16:creationId xmlns:a16="http://schemas.microsoft.com/office/drawing/2014/main" id="{528A3E05-7921-41CB-AD7C-59824D474BA2}"/>
              </a:ext>
            </a:extLst>
          </p:cNvPr>
          <p:cNvSpPr>
            <a:spLocks noGrp="1"/>
          </p:cNvSpPr>
          <p:nvPr>
            <p:ph type="dt" sz="half" idx="14"/>
          </p:nvPr>
        </p:nvSpPr>
        <p:spPr/>
        <p:txBody>
          <a:bodyPr/>
          <a:lstStyle/>
          <a:p>
            <a:r>
              <a:rPr lang="en-US" noProof="0"/>
              <a:t>26/07/2013</a:t>
            </a:r>
          </a:p>
        </p:txBody>
      </p:sp>
      <p:sp>
        <p:nvSpPr>
          <p:cNvPr id="6" name="Slide Number Placeholder 5">
            <a:extLst>
              <a:ext uri="{FF2B5EF4-FFF2-40B4-BE49-F238E27FC236}">
                <a16:creationId xmlns:a16="http://schemas.microsoft.com/office/drawing/2014/main" id="{8EFA40E3-8A96-498E-A309-F83A020F8F28}"/>
              </a:ext>
            </a:extLst>
          </p:cNvPr>
          <p:cNvSpPr>
            <a:spLocks noGrp="1"/>
          </p:cNvSpPr>
          <p:nvPr>
            <p:ph type="sldNum" sz="quarter" idx="15"/>
          </p:nvPr>
        </p:nvSpPr>
        <p:spPr/>
        <p:txBody>
          <a:bodyPr/>
          <a:lstStyle/>
          <a:p>
            <a:r>
              <a:rPr lang="en-US" noProof="0"/>
              <a:t>Page </a:t>
            </a:r>
            <a:fld id="{733122C9-A0B9-462F-8757-0847AD287B63}" type="slidenum">
              <a:rPr lang="en-US" noProof="0" smtClean="0"/>
              <a:pPr/>
              <a:t>2</a:t>
            </a:fld>
            <a:endParaRPr lang="en-US" noProof="0"/>
          </a:p>
        </p:txBody>
      </p:sp>
      <p:sp>
        <p:nvSpPr>
          <p:cNvPr id="7" name="Footer Placeholder 6">
            <a:extLst>
              <a:ext uri="{FF2B5EF4-FFF2-40B4-BE49-F238E27FC236}">
                <a16:creationId xmlns:a16="http://schemas.microsoft.com/office/drawing/2014/main" id="{66FA2477-60B1-4522-92EC-EA696C2E5084}"/>
              </a:ext>
            </a:extLst>
          </p:cNvPr>
          <p:cNvSpPr>
            <a:spLocks noGrp="1"/>
          </p:cNvSpPr>
          <p:nvPr>
            <p:ph type="ftr" sz="quarter" idx="16"/>
          </p:nvPr>
        </p:nvSpPr>
        <p:spPr/>
        <p:txBody>
          <a:bodyPr/>
          <a:lstStyle/>
          <a:p>
            <a:r>
              <a:rPr lang="en-US"/>
              <a:t> Rodion SHISHKOV | ESRF – ID16-A</a:t>
            </a:r>
            <a:endParaRPr lang="en-US" dirty="0"/>
          </a:p>
        </p:txBody>
      </p:sp>
      <p:pic>
        <p:nvPicPr>
          <p:cNvPr id="9" name="Picture 8">
            <a:extLst>
              <a:ext uri="{FF2B5EF4-FFF2-40B4-BE49-F238E27FC236}">
                <a16:creationId xmlns:a16="http://schemas.microsoft.com/office/drawing/2014/main" id="{E18089C5-E4F3-407B-AB3F-433EA961C170}"/>
              </a:ext>
            </a:extLst>
          </p:cNvPr>
          <p:cNvPicPr>
            <a:picLocks noChangeAspect="1"/>
          </p:cNvPicPr>
          <p:nvPr/>
        </p:nvPicPr>
        <p:blipFill>
          <a:blip r:embed="rId3"/>
          <a:stretch>
            <a:fillRect/>
          </a:stretch>
        </p:blipFill>
        <p:spPr>
          <a:xfrm>
            <a:off x="17476" y="769268"/>
            <a:ext cx="4961772" cy="3649388"/>
          </a:xfrm>
          <a:prstGeom prst="rect">
            <a:avLst/>
          </a:prstGeom>
        </p:spPr>
      </p:pic>
      <p:pic>
        <p:nvPicPr>
          <p:cNvPr id="10" name="Picture 9">
            <a:extLst>
              <a:ext uri="{FF2B5EF4-FFF2-40B4-BE49-F238E27FC236}">
                <a16:creationId xmlns:a16="http://schemas.microsoft.com/office/drawing/2014/main" id="{5E3A43D1-C4C7-4A94-97F6-43A34CC9387E}"/>
              </a:ext>
            </a:extLst>
          </p:cNvPr>
          <p:cNvPicPr>
            <a:picLocks noChangeAspect="1"/>
          </p:cNvPicPr>
          <p:nvPr/>
        </p:nvPicPr>
        <p:blipFill rotWithShape="1">
          <a:blip r:embed="rId4"/>
          <a:srcRect t="4555" r="9571"/>
          <a:stretch/>
        </p:blipFill>
        <p:spPr>
          <a:xfrm>
            <a:off x="4854367" y="1435961"/>
            <a:ext cx="4289633" cy="3153669"/>
          </a:xfrm>
          <a:prstGeom prst="rect">
            <a:avLst/>
          </a:prstGeom>
        </p:spPr>
      </p:pic>
      <p:sp>
        <p:nvSpPr>
          <p:cNvPr id="3" name="Rectangle 2">
            <a:extLst>
              <a:ext uri="{FF2B5EF4-FFF2-40B4-BE49-F238E27FC236}">
                <a16:creationId xmlns:a16="http://schemas.microsoft.com/office/drawing/2014/main" id="{8809FB91-AB7B-4D8B-BC7D-FC4FEB595D6D}"/>
              </a:ext>
            </a:extLst>
          </p:cNvPr>
          <p:cNvSpPr/>
          <p:nvPr/>
        </p:nvSpPr>
        <p:spPr>
          <a:xfrm>
            <a:off x="5436096" y="4583963"/>
            <a:ext cx="3233346" cy="584775"/>
          </a:xfrm>
          <a:prstGeom prst="rect">
            <a:avLst/>
          </a:prstGeom>
        </p:spPr>
        <p:txBody>
          <a:bodyPr wrap="square">
            <a:spAutoFit/>
          </a:bodyPr>
          <a:lstStyle/>
          <a:p>
            <a:r>
              <a:rPr lang="en-US" sz="1600" dirty="0">
                <a:latin typeface="Helvetica" panose="020B0604020202020204" pitchFamily="34" charset="0"/>
                <a:cs typeface="Helvetica" panose="020B0604020202020204" pitchFamily="34" charset="0"/>
              </a:rPr>
              <a:t>Shifts delivered for experiments, March to July 2017</a:t>
            </a:r>
          </a:p>
        </p:txBody>
      </p:sp>
      <p:sp>
        <p:nvSpPr>
          <p:cNvPr id="11" name="Rectangle 10">
            <a:extLst>
              <a:ext uri="{FF2B5EF4-FFF2-40B4-BE49-F238E27FC236}">
                <a16:creationId xmlns:a16="http://schemas.microsoft.com/office/drawing/2014/main" id="{3FDCEDBD-84B1-4403-A859-AA30F75DAA49}"/>
              </a:ext>
            </a:extLst>
          </p:cNvPr>
          <p:cNvSpPr/>
          <p:nvPr/>
        </p:nvSpPr>
        <p:spPr>
          <a:xfrm>
            <a:off x="891212" y="4588735"/>
            <a:ext cx="3954388" cy="584775"/>
          </a:xfrm>
          <a:prstGeom prst="rect">
            <a:avLst/>
          </a:prstGeom>
        </p:spPr>
        <p:txBody>
          <a:bodyPr wrap="square">
            <a:spAutoFit/>
          </a:bodyPr>
          <a:lstStyle/>
          <a:p>
            <a:r>
              <a:rPr lang="en-US" sz="1600" dirty="0">
                <a:latin typeface="Helvetica" panose="020B0604020202020204" pitchFamily="34" charset="0"/>
                <a:cs typeface="Helvetica" panose="020B0604020202020204" pitchFamily="34" charset="0"/>
              </a:rPr>
              <a:t>Experimental hall of ESRF </a:t>
            </a:r>
          </a:p>
          <a:p>
            <a:r>
              <a:rPr lang="en-US" sz="1600" dirty="0">
                <a:latin typeface="Helvetica" panose="020B0604020202020204" pitchFamily="34" charset="0"/>
                <a:cs typeface="Helvetica" panose="020B0604020202020204" pitchFamily="34" charset="0"/>
              </a:rPr>
              <a:t>~44 beamlines in total.</a:t>
            </a:r>
          </a:p>
        </p:txBody>
      </p:sp>
    </p:spTree>
    <p:extLst>
      <p:ext uri="{BB962C8B-B14F-4D97-AF65-F5344CB8AC3E}">
        <p14:creationId xmlns:p14="http://schemas.microsoft.com/office/powerpoint/2010/main" val="339482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B6A9D-03A5-46EE-9F40-C73D7E4F523C}"/>
              </a:ext>
            </a:extLst>
          </p:cNvPr>
          <p:cNvSpPr>
            <a:spLocks noGrp="1"/>
          </p:cNvSpPr>
          <p:nvPr>
            <p:ph type="title"/>
          </p:nvPr>
        </p:nvSpPr>
        <p:spPr/>
        <p:txBody>
          <a:bodyPr/>
          <a:lstStyle/>
          <a:p>
            <a:r>
              <a:rPr lang="en-US" dirty="0"/>
              <a:t>Treatment of </a:t>
            </a:r>
            <a:r>
              <a:rPr lang="en-US" dirty="0" err="1"/>
              <a:t>xrf</a:t>
            </a:r>
            <a:r>
              <a:rPr lang="en-US" dirty="0"/>
              <a:t> data - motivation</a:t>
            </a:r>
          </a:p>
        </p:txBody>
      </p:sp>
      <p:sp>
        <p:nvSpPr>
          <p:cNvPr id="4" name="Date Placeholder 3">
            <a:extLst>
              <a:ext uri="{FF2B5EF4-FFF2-40B4-BE49-F238E27FC236}">
                <a16:creationId xmlns:a16="http://schemas.microsoft.com/office/drawing/2014/main" id="{488C07F0-BA76-4612-B443-0D0C0C4FCAA9}"/>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50A27899-6743-4B81-8CCB-10714CC888CE}"/>
              </a:ext>
            </a:extLst>
          </p:cNvPr>
          <p:cNvSpPr>
            <a:spLocks noGrp="1"/>
          </p:cNvSpPr>
          <p:nvPr>
            <p:ph type="sldNum" sz="quarter" idx="11"/>
          </p:nvPr>
        </p:nvSpPr>
        <p:spPr/>
        <p:txBody>
          <a:bodyPr/>
          <a:lstStyle/>
          <a:p>
            <a:r>
              <a:rPr lang="en-US" noProof="0"/>
              <a:t>Page </a:t>
            </a:r>
            <a:fld id="{733122C9-A0B9-462F-8757-0847AD287B63}" type="slidenum">
              <a:rPr lang="en-US" noProof="0" smtClean="0"/>
              <a:pPr/>
              <a:t>20</a:t>
            </a:fld>
            <a:endParaRPr lang="en-US" noProof="0"/>
          </a:p>
        </p:txBody>
      </p:sp>
      <p:sp>
        <p:nvSpPr>
          <p:cNvPr id="6" name="Footer Placeholder 5">
            <a:extLst>
              <a:ext uri="{FF2B5EF4-FFF2-40B4-BE49-F238E27FC236}">
                <a16:creationId xmlns:a16="http://schemas.microsoft.com/office/drawing/2014/main" id="{13DED283-1356-4F46-9445-FD297ED3B883}"/>
              </a:ext>
            </a:extLst>
          </p:cNvPr>
          <p:cNvSpPr>
            <a:spLocks noGrp="1"/>
          </p:cNvSpPr>
          <p:nvPr>
            <p:ph type="ftr" sz="quarter" idx="12"/>
          </p:nvPr>
        </p:nvSpPr>
        <p:spPr/>
        <p:txBody>
          <a:bodyPr/>
          <a:lstStyle/>
          <a:p>
            <a:r>
              <a:rPr lang="en-US"/>
              <a:t>Rodion SHISHKOV | ESRF – ID16A</a:t>
            </a:r>
            <a:endParaRPr lang="en-US" dirty="0"/>
          </a:p>
        </p:txBody>
      </p:sp>
      <p:pic>
        <p:nvPicPr>
          <p:cNvPr id="8" name="Picture 7" descr="A picture containing sketch, monochrome, monochrome photography, black and white&#10;&#10;Description automatically generated">
            <a:extLst>
              <a:ext uri="{FF2B5EF4-FFF2-40B4-BE49-F238E27FC236}">
                <a16:creationId xmlns:a16="http://schemas.microsoft.com/office/drawing/2014/main" id="{FC5040ED-DA88-4444-9262-79A4246BB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561356"/>
            <a:ext cx="4461234" cy="2230617"/>
          </a:xfrm>
          <a:prstGeom prst="rect">
            <a:avLst/>
          </a:prstGeom>
        </p:spPr>
      </p:pic>
      <p:sp>
        <p:nvSpPr>
          <p:cNvPr id="9" name="Rectangle 8">
            <a:extLst>
              <a:ext uri="{FF2B5EF4-FFF2-40B4-BE49-F238E27FC236}">
                <a16:creationId xmlns:a16="http://schemas.microsoft.com/office/drawing/2014/main" id="{8AC1C7FF-D600-4CDE-ADA5-9ED8CF0A39C0}"/>
              </a:ext>
            </a:extLst>
          </p:cNvPr>
          <p:cNvSpPr/>
          <p:nvPr/>
        </p:nvSpPr>
        <p:spPr>
          <a:xfrm>
            <a:off x="5078803" y="3879226"/>
            <a:ext cx="4065197" cy="200055"/>
          </a:xfrm>
          <a:prstGeom prst="rect">
            <a:avLst/>
          </a:prstGeom>
        </p:spPr>
        <p:txBody>
          <a:bodyPr wrap="square">
            <a:spAutoFit/>
          </a:bodyPr>
          <a:lstStyle/>
          <a:p>
            <a:r>
              <a:rPr lang="en-US" sz="700" dirty="0">
                <a:solidFill>
                  <a:srgbClr val="222222"/>
                </a:solidFill>
                <a:latin typeface="Arial" panose="020B0604020202020204" pitchFamily="34" charset="0"/>
              </a:rPr>
              <a:t>https://cams.llnl.gov/cams-competencies/radiation-damage-materials-modification</a:t>
            </a:r>
          </a:p>
        </p:txBody>
      </p:sp>
      <p:sp>
        <p:nvSpPr>
          <p:cNvPr id="22" name="TextBox 21">
            <a:extLst>
              <a:ext uri="{FF2B5EF4-FFF2-40B4-BE49-F238E27FC236}">
                <a16:creationId xmlns:a16="http://schemas.microsoft.com/office/drawing/2014/main" id="{52C4658B-83EB-4BE8-921A-C1396295ED71}"/>
              </a:ext>
            </a:extLst>
          </p:cNvPr>
          <p:cNvSpPr txBox="1"/>
          <p:nvPr/>
        </p:nvSpPr>
        <p:spPr>
          <a:xfrm>
            <a:off x="6084168" y="1139828"/>
            <a:ext cx="191511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Radiation damage</a:t>
            </a:r>
          </a:p>
        </p:txBody>
      </p:sp>
      <p:sp>
        <p:nvSpPr>
          <p:cNvPr id="10" name="TextBox 9">
            <a:extLst>
              <a:ext uri="{FF2B5EF4-FFF2-40B4-BE49-F238E27FC236}">
                <a16:creationId xmlns:a16="http://schemas.microsoft.com/office/drawing/2014/main" id="{E1EC8F3F-F0E3-4DD9-BEF4-D77CC3011361}"/>
              </a:ext>
            </a:extLst>
          </p:cNvPr>
          <p:cNvSpPr txBox="1"/>
          <p:nvPr/>
        </p:nvSpPr>
        <p:spPr>
          <a:xfrm>
            <a:off x="110766" y="783408"/>
            <a:ext cx="4461234" cy="46115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Achieving </a:t>
            </a:r>
            <a:r>
              <a:rPr lang="en-US" b="1" dirty="0"/>
              <a:t>finer spatial resolution </a:t>
            </a:r>
            <a:r>
              <a:rPr lang="en-US" dirty="0"/>
              <a:t>requires denser, point-by-point scanning =&gt; (</a:t>
            </a:r>
            <a:r>
              <a:rPr lang="en-US" b="1" dirty="0"/>
              <a:t>longer acquisition and increased radiation dose)</a:t>
            </a:r>
          </a:p>
          <a:p>
            <a:pPr marL="285750" indent="-285750">
              <a:lnSpc>
                <a:spcPct val="150000"/>
              </a:lnSpc>
              <a:buFont typeface="Arial" panose="020B0604020202020204" pitchFamily="34" charset="0"/>
              <a:buChar char="•"/>
            </a:pPr>
            <a:r>
              <a:rPr lang="en-US" dirty="0"/>
              <a:t>Longer acquisitions raise operational costs for laboratory instruments and constrain throughput at synchrotrons</a:t>
            </a:r>
          </a:p>
          <a:p>
            <a:pPr marL="285750" indent="-285750">
              <a:lnSpc>
                <a:spcPct val="150000"/>
              </a:lnSpc>
              <a:buFont typeface="Arial" panose="020B0604020202020204" pitchFamily="34" charset="0"/>
              <a:buChar char="•"/>
            </a:pPr>
            <a:r>
              <a:rPr lang="en-US" dirty="0"/>
              <a:t>Achieving </a:t>
            </a:r>
            <a:r>
              <a:rPr lang="en-US" b="1" dirty="0"/>
              <a:t>high resolution </a:t>
            </a:r>
            <a:r>
              <a:rPr lang="en-US" dirty="0"/>
              <a:t>and sensitivity </a:t>
            </a:r>
            <a:r>
              <a:rPr lang="en-US" b="1" dirty="0"/>
              <a:t>under fast, low-dose conditions </a:t>
            </a:r>
            <a:r>
              <a:rPr lang="en-US" dirty="0"/>
              <a:t>therefore remains </a:t>
            </a:r>
            <a:r>
              <a:rPr lang="en-US" b="1" dirty="0"/>
              <a:t>highly desirable </a:t>
            </a:r>
            <a:r>
              <a:rPr lang="en-US" dirty="0"/>
              <a:t>for XRF </a:t>
            </a:r>
          </a:p>
        </p:txBody>
      </p:sp>
      <p:sp>
        <p:nvSpPr>
          <p:cNvPr id="12" name="TextBox 11">
            <a:extLst>
              <a:ext uri="{FF2B5EF4-FFF2-40B4-BE49-F238E27FC236}">
                <a16:creationId xmlns:a16="http://schemas.microsoft.com/office/drawing/2014/main" id="{B06CCA54-FDFA-498C-9B68-0D39BA685CEC}"/>
              </a:ext>
            </a:extLst>
          </p:cNvPr>
          <p:cNvSpPr txBox="1"/>
          <p:nvPr/>
        </p:nvSpPr>
        <p:spPr>
          <a:xfrm>
            <a:off x="5277530" y="4279371"/>
            <a:ext cx="3528392" cy="923330"/>
          </a:xfrm>
          <a:prstGeom prst="rect">
            <a:avLst/>
          </a:prstGeom>
          <a:noFill/>
        </p:spPr>
        <p:txBody>
          <a:bodyPr wrap="square" rtlCol="0">
            <a:spAutoFit/>
          </a:bodyPr>
          <a:lstStyle/>
          <a:p>
            <a:r>
              <a:rPr lang="en-US" b="1" dirty="0"/>
              <a:t>Promising solution – Improve </a:t>
            </a:r>
          </a:p>
          <a:p>
            <a:r>
              <a:rPr lang="en-US" b="1" dirty="0"/>
              <a:t>Signal to Noise Ration via computational methods</a:t>
            </a:r>
          </a:p>
        </p:txBody>
      </p:sp>
    </p:spTree>
    <p:extLst>
      <p:ext uri="{BB962C8B-B14F-4D97-AF65-F5344CB8AC3E}">
        <p14:creationId xmlns:p14="http://schemas.microsoft.com/office/powerpoint/2010/main" val="2838597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A4EBC-6B4F-44DA-B1F2-0A3EB98AFA56}"/>
              </a:ext>
            </a:extLst>
          </p:cNvPr>
          <p:cNvSpPr>
            <a:spLocks noGrp="1"/>
          </p:cNvSpPr>
          <p:nvPr>
            <p:ph type="title"/>
          </p:nvPr>
        </p:nvSpPr>
        <p:spPr/>
        <p:txBody>
          <a:bodyPr/>
          <a:lstStyle/>
          <a:p>
            <a:r>
              <a:rPr lang="en-US" dirty="0"/>
              <a:t>Overview of the proposed pipeline for denoising XRF data</a:t>
            </a:r>
          </a:p>
        </p:txBody>
      </p:sp>
      <p:sp>
        <p:nvSpPr>
          <p:cNvPr id="4" name="Date Placeholder 3">
            <a:extLst>
              <a:ext uri="{FF2B5EF4-FFF2-40B4-BE49-F238E27FC236}">
                <a16:creationId xmlns:a16="http://schemas.microsoft.com/office/drawing/2014/main" id="{01E2EC88-951E-42E8-A1DA-F77A6CDCB923}"/>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55B68A52-81C2-48C1-96B4-C80B56487248}"/>
              </a:ext>
            </a:extLst>
          </p:cNvPr>
          <p:cNvSpPr>
            <a:spLocks noGrp="1"/>
          </p:cNvSpPr>
          <p:nvPr>
            <p:ph type="sldNum" sz="quarter" idx="11"/>
          </p:nvPr>
        </p:nvSpPr>
        <p:spPr/>
        <p:txBody>
          <a:bodyPr/>
          <a:lstStyle/>
          <a:p>
            <a:r>
              <a:rPr lang="en-US" noProof="0"/>
              <a:t>Page </a:t>
            </a:r>
            <a:fld id="{733122C9-A0B9-462F-8757-0847AD287B63}" type="slidenum">
              <a:rPr lang="en-US" noProof="0" smtClean="0"/>
              <a:pPr/>
              <a:t>21</a:t>
            </a:fld>
            <a:endParaRPr lang="en-US" noProof="0"/>
          </a:p>
        </p:txBody>
      </p:sp>
      <p:sp>
        <p:nvSpPr>
          <p:cNvPr id="6" name="Footer Placeholder 5">
            <a:extLst>
              <a:ext uri="{FF2B5EF4-FFF2-40B4-BE49-F238E27FC236}">
                <a16:creationId xmlns:a16="http://schemas.microsoft.com/office/drawing/2014/main" id="{7EB9BD7C-E103-44B1-80B0-EAC91E49BA04}"/>
              </a:ext>
            </a:extLst>
          </p:cNvPr>
          <p:cNvSpPr>
            <a:spLocks noGrp="1"/>
          </p:cNvSpPr>
          <p:nvPr>
            <p:ph type="ftr" sz="quarter" idx="12"/>
          </p:nvPr>
        </p:nvSpPr>
        <p:spPr/>
        <p:txBody>
          <a:bodyPr/>
          <a:lstStyle/>
          <a:p>
            <a:r>
              <a:rPr lang="en-US" dirty="0"/>
              <a:t> Rodion SHISHKOV | ESRF – ID16-A</a:t>
            </a:r>
          </a:p>
        </p:txBody>
      </p:sp>
      <p:pic>
        <p:nvPicPr>
          <p:cNvPr id="8" name="Picture 7">
            <a:extLst>
              <a:ext uri="{FF2B5EF4-FFF2-40B4-BE49-F238E27FC236}">
                <a16:creationId xmlns:a16="http://schemas.microsoft.com/office/drawing/2014/main" id="{81E5AFCF-593B-4C5A-AAAC-F6FAA436AD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390"/>
          <a:stretch/>
        </p:blipFill>
        <p:spPr>
          <a:xfrm>
            <a:off x="899592" y="913284"/>
            <a:ext cx="7056784" cy="3744416"/>
          </a:xfrm>
          <a:prstGeom prst="rect">
            <a:avLst/>
          </a:prstGeom>
        </p:spPr>
      </p:pic>
      <p:sp>
        <p:nvSpPr>
          <p:cNvPr id="9" name="TextBox 8">
            <a:extLst>
              <a:ext uri="{FF2B5EF4-FFF2-40B4-BE49-F238E27FC236}">
                <a16:creationId xmlns:a16="http://schemas.microsoft.com/office/drawing/2014/main" id="{5C13DC02-B992-48B8-8899-9B86E60F5CD8}"/>
              </a:ext>
            </a:extLst>
          </p:cNvPr>
          <p:cNvSpPr txBox="1"/>
          <p:nvPr/>
        </p:nvSpPr>
        <p:spPr>
          <a:xfrm>
            <a:off x="727200" y="4585692"/>
            <a:ext cx="6437088" cy="646331"/>
          </a:xfrm>
          <a:prstGeom prst="rect">
            <a:avLst/>
          </a:prstGeom>
          <a:noFill/>
        </p:spPr>
        <p:txBody>
          <a:bodyPr wrap="square" rtlCol="0">
            <a:spAutoFit/>
          </a:bodyPr>
          <a:lstStyle/>
          <a:p>
            <a:r>
              <a:rPr lang="en-US" b="1" dirty="0"/>
              <a:t> (a) </a:t>
            </a:r>
            <a:r>
              <a:rPr lang="en-US" dirty="0"/>
              <a:t>XRF data acquisition and fitting.     </a:t>
            </a:r>
          </a:p>
          <a:p>
            <a:r>
              <a:rPr lang="en-US" b="1" dirty="0"/>
              <a:t> (b) </a:t>
            </a:r>
            <a:r>
              <a:rPr lang="en-US" dirty="0"/>
              <a:t>Generation of a single training pair. </a:t>
            </a:r>
          </a:p>
        </p:txBody>
      </p:sp>
    </p:spTree>
    <p:extLst>
      <p:ext uri="{BB962C8B-B14F-4D97-AF65-F5344CB8AC3E}">
        <p14:creationId xmlns:p14="http://schemas.microsoft.com/office/powerpoint/2010/main" val="3334913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BDBACB-27FB-4C77-90EC-43682DF91075}"/>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DFC64E52-1EF6-4CCB-9D24-349AEC536D6C}"/>
              </a:ext>
            </a:extLst>
          </p:cNvPr>
          <p:cNvSpPr>
            <a:spLocks noGrp="1"/>
          </p:cNvSpPr>
          <p:nvPr>
            <p:ph type="sldNum" sz="quarter" idx="11"/>
          </p:nvPr>
        </p:nvSpPr>
        <p:spPr/>
        <p:txBody>
          <a:bodyPr/>
          <a:lstStyle/>
          <a:p>
            <a:r>
              <a:rPr lang="en-US" noProof="0"/>
              <a:t>Page </a:t>
            </a:r>
            <a:fld id="{733122C9-A0B9-462F-8757-0847AD287B63}" type="slidenum">
              <a:rPr lang="en-US" noProof="0" smtClean="0"/>
              <a:pPr/>
              <a:t>22</a:t>
            </a:fld>
            <a:endParaRPr lang="en-US" noProof="0"/>
          </a:p>
        </p:txBody>
      </p:sp>
      <p:sp>
        <p:nvSpPr>
          <p:cNvPr id="6" name="Footer Placeholder 5">
            <a:extLst>
              <a:ext uri="{FF2B5EF4-FFF2-40B4-BE49-F238E27FC236}">
                <a16:creationId xmlns:a16="http://schemas.microsoft.com/office/drawing/2014/main" id="{6544A50E-DB1A-4102-9A0E-17CA3F8BA248}"/>
              </a:ext>
            </a:extLst>
          </p:cNvPr>
          <p:cNvSpPr>
            <a:spLocks noGrp="1"/>
          </p:cNvSpPr>
          <p:nvPr>
            <p:ph type="ftr" sz="quarter" idx="12"/>
          </p:nvPr>
        </p:nvSpPr>
        <p:spPr/>
        <p:txBody>
          <a:bodyPr/>
          <a:lstStyle/>
          <a:p>
            <a:r>
              <a:rPr lang="en-US"/>
              <a:t> Rodion SHISHKOV | ESRF – ID16-A</a:t>
            </a:r>
            <a:endParaRPr lang="en-US" dirty="0"/>
          </a:p>
        </p:txBody>
      </p:sp>
      <p:sp>
        <p:nvSpPr>
          <p:cNvPr id="7" name="Title 1">
            <a:extLst>
              <a:ext uri="{FF2B5EF4-FFF2-40B4-BE49-F238E27FC236}">
                <a16:creationId xmlns:a16="http://schemas.microsoft.com/office/drawing/2014/main" id="{1A51416D-2062-4F35-823E-E8DA48DDF0C4}"/>
              </a:ext>
            </a:extLst>
          </p:cNvPr>
          <p:cNvSpPr>
            <a:spLocks noGrp="1"/>
          </p:cNvSpPr>
          <p:nvPr>
            <p:ph type="title"/>
          </p:nvPr>
        </p:nvSpPr>
        <p:spPr>
          <a:xfrm>
            <a:off x="727075" y="125413"/>
            <a:ext cx="8237538" cy="496887"/>
          </a:xfrm>
        </p:spPr>
        <p:txBody>
          <a:bodyPr/>
          <a:lstStyle/>
          <a:p>
            <a:r>
              <a:rPr lang="en-US" dirty="0"/>
              <a:t>Overview of the proposed pipeline for denoising XRF data</a:t>
            </a:r>
          </a:p>
        </p:txBody>
      </p:sp>
      <p:sp>
        <p:nvSpPr>
          <p:cNvPr id="8" name="TextBox 7">
            <a:extLst>
              <a:ext uri="{FF2B5EF4-FFF2-40B4-BE49-F238E27FC236}">
                <a16:creationId xmlns:a16="http://schemas.microsoft.com/office/drawing/2014/main" id="{82C13601-C255-4645-91B3-7FCBA9A5BD6C}"/>
              </a:ext>
            </a:extLst>
          </p:cNvPr>
          <p:cNvSpPr txBox="1"/>
          <p:nvPr/>
        </p:nvSpPr>
        <p:spPr>
          <a:xfrm>
            <a:off x="727200" y="4585692"/>
            <a:ext cx="6437088" cy="646331"/>
          </a:xfrm>
          <a:prstGeom prst="rect">
            <a:avLst/>
          </a:prstGeom>
          <a:noFill/>
        </p:spPr>
        <p:txBody>
          <a:bodyPr wrap="square" rtlCol="0">
            <a:spAutoFit/>
          </a:bodyPr>
          <a:lstStyle/>
          <a:p>
            <a:r>
              <a:rPr lang="en-US" b="1" dirty="0"/>
              <a:t>(c) </a:t>
            </a:r>
            <a:r>
              <a:rPr lang="en-US" dirty="0"/>
              <a:t>Training of a U-Net using the Noise2Noise approach.    </a:t>
            </a:r>
          </a:p>
          <a:p>
            <a:r>
              <a:rPr lang="en-US" b="1" dirty="0"/>
              <a:t>(d) </a:t>
            </a:r>
            <a:r>
              <a:rPr lang="en-US" dirty="0"/>
              <a:t>Inference with the trained U-Net</a:t>
            </a:r>
          </a:p>
        </p:txBody>
      </p:sp>
      <p:pic>
        <p:nvPicPr>
          <p:cNvPr id="10" name="Picture 9">
            <a:extLst>
              <a:ext uri="{FF2B5EF4-FFF2-40B4-BE49-F238E27FC236}">
                <a16:creationId xmlns:a16="http://schemas.microsoft.com/office/drawing/2014/main" id="{66BDF32C-3CE0-4561-9D34-547A6C3F1A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47"/>
          <a:stretch/>
        </p:blipFill>
        <p:spPr>
          <a:xfrm>
            <a:off x="630001" y="768141"/>
            <a:ext cx="7801763" cy="3836199"/>
          </a:xfrm>
          <a:prstGeom prst="rect">
            <a:avLst/>
          </a:prstGeom>
        </p:spPr>
      </p:pic>
    </p:spTree>
    <p:extLst>
      <p:ext uri="{BB962C8B-B14F-4D97-AF65-F5344CB8AC3E}">
        <p14:creationId xmlns:p14="http://schemas.microsoft.com/office/powerpoint/2010/main" val="4249722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CCC5-45B8-4F3A-A07B-AE897A1D85CA}"/>
              </a:ext>
            </a:extLst>
          </p:cNvPr>
          <p:cNvSpPr>
            <a:spLocks noGrp="1"/>
          </p:cNvSpPr>
          <p:nvPr>
            <p:ph type="title"/>
          </p:nvPr>
        </p:nvSpPr>
        <p:spPr/>
        <p:txBody>
          <a:bodyPr/>
          <a:lstStyle/>
          <a:p>
            <a:r>
              <a:rPr lang="en-US" dirty="0"/>
              <a:t>Results siemens star</a:t>
            </a:r>
          </a:p>
        </p:txBody>
      </p:sp>
      <p:pic>
        <p:nvPicPr>
          <p:cNvPr id="8" name="Content Placeholder 7">
            <a:extLst>
              <a:ext uri="{FF2B5EF4-FFF2-40B4-BE49-F238E27FC236}">
                <a16:creationId xmlns:a16="http://schemas.microsoft.com/office/drawing/2014/main" id="{7E16960F-3AD1-43E8-A50A-E97BF7E042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92" y="1442225"/>
            <a:ext cx="8987292" cy="2149594"/>
          </a:xfrm>
        </p:spPr>
      </p:pic>
      <p:sp>
        <p:nvSpPr>
          <p:cNvPr id="4" name="Date Placeholder 3">
            <a:extLst>
              <a:ext uri="{FF2B5EF4-FFF2-40B4-BE49-F238E27FC236}">
                <a16:creationId xmlns:a16="http://schemas.microsoft.com/office/drawing/2014/main" id="{8C735CB8-AECE-4103-842C-F1DF6F3BFA37}"/>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AF0BF488-FD56-45F6-858B-2E1B87FE51B4}"/>
              </a:ext>
            </a:extLst>
          </p:cNvPr>
          <p:cNvSpPr>
            <a:spLocks noGrp="1"/>
          </p:cNvSpPr>
          <p:nvPr>
            <p:ph type="sldNum" sz="quarter" idx="11"/>
          </p:nvPr>
        </p:nvSpPr>
        <p:spPr/>
        <p:txBody>
          <a:bodyPr/>
          <a:lstStyle/>
          <a:p>
            <a:r>
              <a:rPr lang="en-US" noProof="0"/>
              <a:t>Page </a:t>
            </a:r>
            <a:fld id="{733122C9-A0B9-462F-8757-0847AD287B63}" type="slidenum">
              <a:rPr lang="en-US" noProof="0" smtClean="0"/>
              <a:pPr/>
              <a:t>23</a:t>
            </a:fld>
            <a:endParaRPr lang="en-US" noProof="0"/>
          </a:p>
        </p:txBody>
      </p:sp>
      <p:sp>
        <p:nvSpPr>
          <p:cNvPr id="6" name="Footer Placeholder 5">
            <a:extLst>
              <a:ext uri="{FF2B5EF4-FFF2-40B4-BE49-F238E27FC236}">
                <a16:creationId xmlns:a16="http://schemas.microsoft.com/office/drawing/2014/main" id="{7D5EBAF4-A16A-4AC3-AF51-DDE6C654DD34}"/>
              </a:ext>
            </a:extLst>
          </p:cNvPr>
          <p:cNvSpPr>
            <a:spLocks noGrp="1"/>
          </p:cNvSpPr>
          <p:nvPr>
            <p:ph type="ftr" sz="quarter" idx="12"/>
          </p:nvPr>
        </p:nvSpPr>
        <p:spPr/>
        <p:txBody>
          <a:bodyPr/>
          <a:lstStyle/>
          <a:p>
            <a:r>
              <a:rPr lang="en-US"/>
              <a:t> Rodion SHISHKOV | ESRF – ID16-A</a:t>
            </a:r>
            <a:endParaRPr lang="en-US" dirty="0"/>
          </a:p>
        </p:txBody>
      </p:sp>
      <p:sp>
        <p:nvSpPr>
          <p:cNvPr id="9" name="Rectangle 8">
            <a:extLst>
              <a:ext uri="{FF2B5EF4-FFF2-40B4-BE49-F238E27FC236}">
                <a16:creationId xmlns:a16="http://schemas.microsoft.com/office/drawing/2014/main" id="{3470F5D7-2628-4A33-BE3B-11D65D9A8668}"/>
              </a:ext>
            </a:extLst>
          </p:cNvPr>
          <p:cNvSpPr/>
          <p:nvPr/>
        </p:nvSpPr>
        <p:spPr>
          <a:xfrm>
            <a:off x="305780" y="3857053"/>
            <a:ext cx="8379804" cy="1477328"/>
          </a:xfrm>
          <a:prstGeom prst="rect">
            <a:avLst/>
          </a:prstGeom>
        </p:spPr>
        <p:txBody>
          <a:bodyPr wrap="square">
            <a:spAutoFit/>
          </a:bodyPr>
          <a:lstStyle/>
          <a:p>
            <a:r>
              <a:rPr lang="en-US" dirty="0"/>
              <a:t>Denoising results for the Siemens star sample. The scale bars in (a–c) represent </a:t>
            </a:r>
            <a:r>
              <a:rPr lang="en-US" b="1" dirty="0"/>
              <a:t>1 um</a:t>
            </a:r>
            <a:r>
              <a:rPr lang="en-US" dirty="0"/>
              <a:t>.    </a:t>
            </a:r>
            <a:r>
              <a:rPr lang="en-US" b="1" dirty="0"/>
              <a:t>(a)</a:t>
            </a:r>
            <a:r>
              <a:rPr lang="en-US" dirty="0"/>
              <a:t> Weighted sum image of the low-photon-count data (Au).    </a:t>
            </a:r>
            <a:r>
              <a:rPr lang="en-US" b="1" dirty="0"/>
              <a:t>(b) </a:t>
            </a:r>
            <a:r>
              <a:rPr lang="en-US" dirty="0"/>
              <a:t>Denoised version of </a:t>
            </a:r>
            <a:r>
              <a:rPr lang="en-US" b="1" dirty="0"/>
              <a:t>(a) </a:t>
            </a:r>
            <a:r>
              <a:rPr lang="en-US" dirty="0"/>
              <a:t>using the proposed approach.    </a:t>
            </a:r>
            <a:r>
              <a:rPr lang="en-US" b="1" dirty="0"/>
              <a:t>(c) </a:t>
            </a:r>
            <a:r>
              <a:rPr lang="en-US" dirty="0"/>
              <a:t>High-photon-count reference image.    </a:t>
            </a:r>
            <a:r>
              <a:rPr lang="en-US" b="1" dirty="0"/>
              <a:t>(d) </a:t>
            </a:r>
            <a:r>
              <a:rPr lang="en-US" dirty="0"/>
              <a:t>Line profile comparison extracted from the corresponding regions indicated by green, blue, and orange lines in </a:t>
            </a:r>
            <a:r>
              <a:rPr lang="en-US" b="1" dirty="0"/>
              <a:t>(a–c)</a:t>
            </a:r>
            <a:r>
              <a:rPr lang="en-US" dirty="0"/>
              <a:t>.</a:t>
            </a:r>
          </a:p>
        </p:txBody>
      </p:sp>
    </p:spTree>
    <p:extLst>
      <p:ext uri="{BB962C8B-B14F-4D97-AF65-F5344CB8AC3E}">
        <p14:creationId xmlns:p14="http://schemas.microsoft.com/office/powerpoint/2010/main" val="40978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4257-A68D-4DD9-A38A-C40ADD701A7B}"/>
              </a:ext>
            </a:extLst>
          </p:cNvPr>
          <p:cNvSpPr>
            <a:spLocks noGrp="1"/>
          </p:cNvSpPr>
          <p:nvPr>
            <p:ph type="title"/>
          </p:nvPr>
        </p:nvSpPr>
        <p:spPr/>
        <p:txBody>
          <a:bodyPr/>
          <a:lstStyle/>
          <a:p>
            <a:r>
              <a:rPr lang="en-US" dirty="0"/>
              <a:t>Results cell sample</a:t>
            </a:r>
          </a:p>
        </p:txBody>
      </p:sp>
      <p:pic>
        <p:nvPicPr>
          <p:cNvPr id="8" name="Content Placeholder 7">
            <a:extLst>
              <a:ext uri="{FF2B5EF4-FFF2-40B4-BE49-F238E27FC236}">
                <a16:creationId xmlns:a16="http://schemas.microsoft.com/office/drawing/2014/main" id="{FD5D5F50-174E-4596-AA1B-3B51796121C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2945" y="620880"/>
            <a:ext cx="6858110" cy="4332287"/>
          </a:xfrm>
        </p:spPr>
      </p:pic>
      <p:sp>
        <p:nvSpPr>
          <p:cNvPr id="4" name="Date Placeholder 3">
            <a:extLst>
              <a:ext uri="{FF2B5EF4-FFF2-40B4-BE49-F238E27FC236}">
                <a16:creationId xmlns:a16="http://schemas.microsoft.com/office/drawing/2014/main" id="{B4851175-D944-4C5E-B457-4D6F9E8B22BE}"/>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056EC426-EFD0-44BE-BE61-5F13AC557EFE}"/>
              </a:ext>
            </a:extLst>
          </p:cNvPr>
          <p:cNvSpPr>
            <a:spLocks noGrp="1"/>
          </p:cNvSpPr>
          <p:nvPr>
            <p:ph type="sldNum" sz="quarter" idx="11"/>
          </p:nvPr>
        </p:nvSpPr>
        <p:spPr/>
        <p:txBody>
          <a:bodyPr/>
          <a:lstStyle/>
          <a:p>
            <a:r>
              <a:rPr lang="en-US" noProof="0"/>
              <a:t>Page </a:t>
            </a:r>
            <a:fld id="{733122C9-A0B9-462F-8757-0847AD287B63}" type="slidenum">
              <a:rPr lang="en-US" noProof="0" smtClean="0"/>
              <a:pPr/>
              <a:t>24</a:t>
            </a:fld>
            <a:endParaRPr lang="en-US" noProof="0"/>
          </a:p>
        </p:txBody>
      </p:sp>
      <p:sp>
        <p:nvSpPr>
          <p:cNvPr id="9" name="Rectangle 8">
            <a:extLst>
              <a:ext uri="{FF2B5EF4-FFF2-40B4-BE49-F238E27FC236}">
                <a16:creationId xmlns:a16="http://schemas.microsoft.com/office/drawing/2014/main" id="{995DC1C3-6CCD-45E8-869F-8E8C0B1D1BEB}"/>
              </a:ext>
            </a:extLst>
          </p:cNvPr>
          <p:cNvSpPr/>
          <p:nvPr/>
        </p:nvSpPr>
        <p:spPr>
          <a:xfrm>
            <a:off x="727200" y="4945714"/>
            <a:ext cx="6408712" cy="830997"/>
          </a:xfrm>
          <a:prstGeom prst="rect">
            <a:avLst/>
          </a:prstGeom>
        </p:spPr>
        <p:txBody>
          <a:bodyPr wrap="square">
            <a:spAutoFit/>
          </a:bodyPr>
          <a:lstStyle/>
          <a:p>
            <a:r>
              <a:rPr lang="en-US" sz="1200" dirty="0"/>
              <a:t>Denoising results for the human cancer cell sample. (a–c) Overlaid elemental maps of K, Zn, and </a:t>
            </a:r>
            <a:r>
              <a:rPr lang="en-US" sz="1200" dirty="0" err="1"/>
              <a:t>Ir</a:t>
            </a:r>
            <a:r>
              <a:rPr lang="en-US" sz="1200" dirty="0"/>
              <a:t> from:    (a) 10 </a:t>
            </a:r>
            <a:r>
              <a:rPr lang="en-US" sz="1200" dirty="0" err="1"/>
              <a:t>ms</a:t>
            </a:r>
            <a:r>
              <a:rPr lang="en-US" sz="1200" dirty="0"/>
              <a:t> dwell time image,    (b) denoised 10 </a:t>
            </a:r>
            <a:r>
              <a:rPr lang="en-US" sz="1200" dirty="0" err="1"/>
              <a:t>ms</a:t>
            </a:r>
            <a:r>
              <a:rPr lang="en-US" sz="1200" dirty="0"/>
              <a:t> image, and    (c) 50 </a:t>
            </a:r>
            <a:r>
              <a:rPr lang="en-US" sz="1200" dirty="0" err="1"/>
              <a:t>ms</a:t>
            </a:r>
            <a:r>
              <a:rPr lang="en-US" sz="1200" dirty="0"/>
              <a:t> reference image.    (d–f), (g–</a:t>
            </a:r>
            <a:r>
              <a:rPr lang="en-US" sz="1200" dirty="0" err="1"/>
              <a:t>i</a:t>
            </a:r>
            <a:r>
              <a:rPr lang="en-US" sz="1200" dirty="0"/>
              <a:t>), and (j–l) show cropped views of K, Zn, and </a:t>
            </a:r>
            <a:r>
              <a:rPr lang="en-US" sz="1200" dirty="0" err="1"/>
              <a:t>Ir</a:t>
            </a:r>
            <a:r>
              <a:rPr lang="en-US" sz="1200" dirty="0"/>
              <a:t>, respectively, from the same region highlighted in (a–c)</a:t>
            </a:r>
          </a:p>
        </p:txBody>
      </p:sp>
    </p:spTree>
    <p:extLst>
      <p:ext uri="{BB962C8B-B14F-4D97-AF65-F5344CB8AC3E}">
        <p14:creationId xmlns:p14="http://schemas.microsoft.com/office/powerpoint/2010/main" val="3006775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5C3C-A8D0-4484-9AB6-121F84A4C823}"/>
              </a:ext>
            </a:extLst>
          </p:cNvPr>
          <p:cNvSpPr>
            <a:spLocks noGrp="1"/>
          </p:cNvSpPr>
          <p:nvPr>
            <p:ph type="title"/>
          </p:nvPr>
        </p:nvSpPr>
        <p:spPr/>
        <p:txBody>
          <a:bodyPr/>
          <a:lstStyle/>
          <a:p>
            <a:r>
              <a:rPr lang="en-US" dirty="0"/>
              <a:t>Comparison with other denoising methods</a:t>
            </a:r>
          </a:p>
        </p:txBody>
      </p:sp>
      <p:sp>
        <p:nvSpPr>
          <p:cNvPr id="4" name="Date Placeholder 3">
            <a:extLst>
              <a:ext uri="{FF2B5EF4-FFF2-40B4-BE49-F238E27FC236}">
                <a16:creationId xmlns:a16="http://schemas.microsoft.com/office/drawing/2014/main" id="{E2AC282E-2EA9-4746-B1A8-DD98E7DE26EE}"/>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F82A16AE-DD22-481F-A48A-4E4CF714CD47}"/>
              </a:ext>
            </a:extLst>
          </p:cNvPr>
          <p:cNvSpPr>
            <a:spLocks noGrp="1"/>
          </p:cNvSpPr>
          <p:nvPr>
            <p:ph type="sldNum" sz="quarter" idx="11"/>
          </p:nvPr>
        </p:nvSpPr>
        <p:spPr/>
        <p:txBody>
          <a:bodyPr/>
          <a:lstStyle/>
          <a:p>
            <a:r>
              <a:rPr lang="en-US" noProof="0"/>
              <a:t>Page </a:t>
            </a:r>
            <a:fld id="{733122C9-A0B9-462F-8757-0847AD287B63}" type="slidenum">
              <a:rPr lang="en-US" noProof="0" smtClean="0"/>
              <a:pPr/>
              <a:t>25</a:t>
            </a:fld>
            <a:endParaRPr lang="en-US" noProof="0"/>
          </a:p>
        </p:txBody>
      </p:sp>
      <p:sp>
        <p:nvSpPr>
          <p:cNvPr id="6" name="Footer Placeholder 5">
            <a:extLst>
              <a:ext uri="{FF2B5EF4-FFF2-40B4-BE49-F238E27FC236}">
                <a16:creationId xmlns:a16="http://schemas.microsoft.com/office/drawing/2014/main" id="{A10D86C5-FC39-4C00-8579-E06D5B3461D4}"/>
              </a:ext>
            </a:extLst>
          </p:cNvPr>
          <p:cNvSpPr>
            <a:spLocks noGrp="1"/>
          </p:cNvSpPr>
          <p:nvPr>
            <p:ph type="ftr" sz="quarter" idx="12"/>
          </p:nvPr>
        </p:nvSpPr>
        <p:spPr/>
        <p:txBody>
          <a:bodyPr/>
          <a:lstStyle/>
          <a:p>
            <a:r>
              <a:rPr lang="en-US"/>
              <a:t> Rodion SHISHKOV | ESRF – ID16-A</a:t>
            </a:r>
            <a:endParaRPr lang="en-US" dirty="0"/>
          </a:p>
        </p:txBody>
      </p:sp>
      <p:pic>
        <p:nvPicPr>
          <p:cNvPr id="8" name="Picture 7">
            <a:extLst>
              <a:ext uri="{FF2B5EF4-FFF2-40B4-BE49-F238E27FC236}">
                <a16:creationId xmlns:a16="http://schemas.microsoft.com/office/drawing/2014/main" id="{72FF8F57-1DCE-4F33-B3EA-AD6F306149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7260"/>
            <a:ext cx="9144000" cy="3451580"/>
          </a:xfrm>
          <a:prstGeom prst="rect">
            <a:avLst/>
          </a:prstGeom>
        </p:spPr>
      </p:pic>
      <p:sp>
        <p:nvSpPr>
          <p:cNvPr id="9" name="Rectangle 8">
            <a:extLst>
              <a:ext uri="{FF2B5EF4-FFF2-40B4-BE49-F238E27FC236}">
                <a16:creationId xmlns:a16="http://schemas.microsoft.com/office/drawing/2014/main" id="{69046BBD-99CC-4224-ABDB-F09E4C6BD4AF}"/>
              </a:ext>
            </a:extLst>
          </p:cNvPr>
          <p:cNvSpPr/>
          <p:nvPr/>
        </p:nvSpPr>
        <p:spPr>
          <a:xfrm>
            <a:off x="107504" y="4298725"/>
            <a:ext cx="8550696" cy="954107"/>
          </a:xfrm>
          <a:prstGeom prst="rect">
            <a:avLst/>
          </a:prstGeom>
        </p:spPr>
        <p:txBody>
          <a:bodyPr wrap="square">
            <a:spAutoFit/>
          </a:bodyPr>
          <a:lstStyle/>
          <a:p>
            <a:r>
              <a:rPr lang="en-US" sz="1400" dirty="0"/>
              <a:t>Comparison of denoising performance between the proposed approach (b, g), spatial median filtering (c, h), non-local means (NLM) (d, </a:t>
            </a:r>
            <a:r>
              <a:rPr lang="en-US" sz="1400" dirty="0" err="1"/>
              <a:t>i</a:t>
            </a:r>
            <a:r>
              <a:rPr lang="en-US" sz="1400" dirty="0"/>
              <a:t>), total variation (TV) regularization (e, j), and the untreated 10 </a:t>
            </a:r>
            <a:r>
              <a:rPr lang="en-US" sz="1400" dirty="0" err="1"/>
              <a:t>ms</a:t>
            </a:r>
            <a:r>
              <a:rPr lang="en-US" sz="1400" dirty="0"/>
              <a:t> weighted sum images (a, f). Denoising was performed on the full-size 10 </a:t>
            </a:r>
            <a:r>
              <a:rPr lang="en-US" sz="1400" dirty="0" err="1"/>
              <a:t>ms</a:t>
            </a:r>
            <a:r>
              <a:rPr lang="en-US" sz="1400" dirty="0"/>
              <a:t> weighted sum images, and the panels display zoomed-in views of the central region: </a:t>
            </a:r>
            <a:r>
              <a:rPr lang="en-US" sz="1400" dirty="0" err="1"/>
              <a:t>Ir</a:t>
            </a:r>
            <a:r>
              <a:rPr lang="en-US" sz="1400" dirty="0"/>
              <a:t> maps in (a–e) and Zn maps in (f–j).</a:t>
            </a:r>
          </a:p>
        </p:txBody>
      </p:sp>
    </p:spTree>
    <p:extLst>
      <p:ext uri="{BB962C8B-B14F-4D97-AF65-F5344CB8AC3E}">
        <p14:creationId xmlns:p14="http://schemas.microsoft.com/office/powerpoint/2010/main" val="3494916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CA9BD-2F1F-3DAE-DD4F-CC23D9B20784}"/>
              </a:ext>
            </a:extLst>
          </p:cNvPr>
          <p:cNvSpPr>
            <a:spLocks noGrp="1"/>
          </p:cNvSpPr>
          <p:nvPr>
            <p:ph type="title"/>
          </p:nvPr>
        </p:nvSpPr>
        <p:spPr/>
        <p:txBody>
          <a:bodyPr/>
          <a:lstStyle/>
          <a:p>
            <a:r>
              <a:rPr lang="en-US" dirty="0"/>
              <a:t>acknowledgments</a:t>
            </a:r>
          </a:p>
        </p:txBody>
      </p:sp>
      <p:sp>
        <p:nvSpPr>
          <p:cNvPr id="4" name="Date Placeholder 3">
            <a:extLst>
              <a:ext uri="{FF2B5EF4-FFF2-40B4-BE49-F238E27FC236}">
                <a16:creationId xmlns:a16="http://schemas.microsoft.com/office/drawing/2014/main" id="{A8293D17-5CF8-91D7-F679-359926DB3D1D}"/>
              </a:ext>
            </a:extLst>
          </p:cNvPr>
          <p:cNvSpPr>
            <a:spLocks noGrp="1"/>
          </p:cNvSpPr>
          <p:nvPr>
            <p:ph type="dt" sz="half" idx="10"/>
          </p:nvPr>
        </p:nvSpPr>
        <p:spPr>
          <a:xfrm>
            <a:off x="0" y="5587803"/>
            <a:ext cx="611560" cy="127197"/>
          </a:xfrm>
        </p:spPr>
        <p:txBody>
          <a:bodyPr/>
          <a:lstStyle/>
          <a:p>
            <a:r>
              <a:rPr lang="en-US" noProof="0"/>
              <a:t>26/07/2013</a:t>
            </a:r>
          </a:p>
        </p:txBody>
      </p:sp>
      <p:sp>
        <p:nvSpPr>
          <p:cNvPr id="5" name="Slide Number Placeholder 4">
            <a:extLst>
              <a:ext uri="{FF2B5EF4-FFF2-40B4-BE49-F238E27FC236}">
                <a16:creationId xmlns:a16="http://schemas.microsoft.com/office/drawing/2014/main" id="{CBD7EFA5-6724-AC34-952D-690AF6AA07E0}"/>
              </a:ext>
            </a:extLst>
          </p:cNvPr>
          <p:cNvSpPr>
            <a:spLocks noGrp="1"/>
          </p:cNvSpPr>
          <p:nvPr>
            <p:ph type="sldNum" sz="quarter" idx="11"/>
          </p:nvPr>
        </p:nvSpPr>
        <p:spPr>
          <a:xfrm>
            <a:off x="198001" y="5402865"/>
            <a:ext cx="413559" cy="177000"/>
          </a:xfrm>
        </p:spPr>
        <p:txBody>
          <a:bodyPr/>
          <a:lstStyle/>
          <a:p>
            <a:r>
              <a:rPr lang="en-US" noProof="0"/>
              <a:t>Page </a:t>
            </a:r>
            <a:fld id="{733122C9-A0B9-462F-8757-0847AD287B63}" type="slidenum">
              <a:rPr lang="en-US" noProof="0" smtClean="0"/>
              <a:pPr/>
              <a:t>26</a:t>
            </a:fld>
            <a:endParaRPr lang="en-US" noProof="0"/>
          </a:p>
        </p:txBody>
      </p:sp>
      <p:sp>
        <p:nvSpPr>
          <p:cNvPr id="6" name="Footer Placeholder 5">
            <a:extLst>
              <a:ext uri="{FF2B5EF4-FFF2-40B4-BE49-F238E27FC236}">
                <a16:creationId xmlns:a16="http://schemas.microsoft.com/office/drawing/2014/main" id="{24C2DD6D-F36A-427A-4241-43BF6DB13E36}"/>
              </a:ext>
            </a:extLst>
          </p:cNvPr>
          <p:cNvSpPr>
            <a:spLocks noGrp="1"/>
          </p:cNvSpPr>
          <p:nvPr>
            <p:ph type="ftr" sz="quarter" idx="12"/>
          </p:nvPr>
        </p:nvSpPr>
        <p:spPr>
          <a:xfrm>
            <a:off x="630001" y="5402791"/>
            <a:ext cx="6120000" cy="177074"/>
          </a:xfrm>
        </p:spPr>
        <p:txBody>
          <a:bodyPr/>
          <a:lstStyle/>
          <a:p>
            <a:r>
              <a:rPr lang="en-US"/>
              <a:t> Rodion SHISHKOV | ESRF – ID16-A</a:t>
            </a:r>
            <a:endParaRPr lang="en-US" dirty="0"/>
          </a:p>
        </p:txBody>
      </p:sp>
      <p:sp>
        <p:nvSpPr>
          <p:cNvPr id="7" name="TextBox 6">
            <a:extLst>
              <a:ext uri="{FF2B5EF4-FFF2-40B4-BE49-F238E27FC236}">
                <a16:creationId xmlns:a16="http://schemas.microsoft.com/office/drawing/2014/main" id="{B47678D0-C1E0-E3EE-0B40-9E72042209D4}"/>
              </a:ext>
            </a:extLst>
          </p:cNvPr>
          <p:cNvSpPr txBox="1"/>
          <p:nvPr/>
        </p:nvSpPr>
        <p:spPr>
          <a:xfrm>
            <a:off x="642710" y="898727"/>
            <a:ext cx="7571546" cy="584775"/>
          </a:xfrm>
          <a:prstGeom prst="rect">
            <a:avLst/>
          </a:prstGeom>
          <a:noFill/>
        </p:spPr>
        <p:txBody>
          <a:bodyPr wrap="square" rtlCol="0">
            <a:spAutoFit/>
          </a:bodyPr>
          <a:lstStyle/>
          <a:p>
            <a:pPr algn="ctr"/>
            <a:r>
              <a:rPr lang="en-US" sz="3200" b="1" dirty="0"/>
              <a:t>Thanks for your attention!</a:t>
            </a:r>
          </a:p>
        </p:txBody>
      </p:sp>
      <p:pic>
        <p:nvPicPr>
          <p:cNvPr id="10" name="Picture 9" descr="A picture containing text, clipart&#10;&#10;Description automatically generated">
            <a:extLst>
              <a:ext uri="{FF2B5EF4-FFF2-40B4-BE49-F238E27FC236}">
                <a16:creationId xmlns:a16="http://schemas.microsoft.com/office/drawing/2014/main" id="{0C647E82-85A5-4B60-85DE-EA3B8B71CE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4126198"/>
            <a:ext cx="1743190" cy="438118"/>
          </a:xfrm>
          <a:prstGeom prst="rect">
            <a:avLst/>
          </a:prstGeom>
        </p:spPr>
      </p:pic>
      <p:pic>
        <p:nvPicPr>
          <p:cNvPr id="11" name="Picture 10" descr="Logo, company name&#10;&#10;Description automatically generated">
            <a:extLst>
              <a:ext uri="{FF2B5EF4-FFF2-40B4-BE49-F238E27FC236}">
                <a16:creationId xmlns:a16="http://schemas.microsoft.com/office/drawing/2014/main" id="{DFBC2DCE-FC22-4933-9968-3485BE71D1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3010" y="4076063"/>
            <a:ext cx="1150646" cy="705730"/>
          </a:xfrm>
          <a:prstGeom prst="rect">
            <a:avLst/>
          </a:prstGeom>
        </p:spPr>
      </p:pic>
      <p:pic>
        <p:nvPicPr>
          <p:cNvPr id="12" name="Picture 11" descr="Logo, company name&#10;&#10;Description automatically generated">
            <a:extLst>
              <a:ext uri="{FF2B5EF4-FFF2-40B4-BE49-F238E27FC236}">
                <a16:creationId xmlns:a16="http://schemas.microsoft.com/office/drawing/2014/main" id="{3D316884-F26F-40F8-ABB5-DDDFBCCF25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38" t="5430"/>
          <a:stretch/>
        </p:blipFill>
        <p:spPr>
          <a:xfrm>
            <a:off x="1058930" y="3908721"/>
            <a:ext cx="1631345" cy="961841"/>
          </a:xfrm>
          <a:prstGeom prst="rect">
            <a:avLst/>
          </a:prstGeom>
        </p:spPr>
      </p:pic>
      <p:pic>
        <p:nvPicPr>
          <p:cNvPr id="14" name="Picture 13">
            <a:extLst>
              <a:ext uri="{FF2B5EF4-FFF2-40B4-BE49-F238E27FC236}">
                <a16:creationId xmlns:a16="http://schemas.microsoft.com/office/drawing/2014/main" id="{151CBBBE-5E52-4D2D-AF82-836288BDD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9576" y="3811715"/>
            <a:ext cx="845786" cy="1058847"/>
          </a:xfrm>
          <a:prstGeom prst="rect">
            <a:avLst/>
          </a:prstGeom>
        </p:spPr>
      </p:pic>
      <p:sp>
        <p:nvSpPr>
          <p:cNvPr id="13" name="TextBox 12">
            <a:extLst>
              <a:ext uri="{FF2B5EF4-FFF2-40B4-BE49-F238E27FC236}">
                <a16:creationId xmlns:a16="http://schemas.microsoft.com/office/drawing/2014/main" id="{FDA10D26-E6E4-4055-B203-D5777A928AB0}"/>
              </a:ext>
            </a:extLst>
          </p:cNvPr>
          <p:cNvSpPr txBox="1"/>
          <p:nvPr/>
        </p:nvSpPr>
        <p:spPr>
          <a:xfrm>
            <a:off x="539552" y="1867278"/>
            <a:ext cx="8236800" cy="1323439"/>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This work is partly funded by the European Union’s Horizon 2020 Research and Innovation </a:t>
            </a:r>
            <a:r>
              <a:rPr lang="en-US" sz="1600" dirty="0" err="1">
                <a:latin typeface="Helvetica" panose="020B0604020202020204" pitchFamily="34" charset="0"/>
                <a:cs typeface="Helvetica" panose="020B0604020202020204" pitchFamily="34" charset="0"/>
              </a:rPr>
              <a:t>Programme</a:t>
            </a:r>
            <a:r>
              <a:rPr lang="en-US" sz="1600" dirty="0">
                <a:latin typeface="Helvetica" panose="020B0604020202020204" pitchFamily="34" charset="0"/>
                <a:cs typeface="Helvetica" panose="020B0604020202020204" pitchFamily="34" charset="0"/>
              </a:rPr>
              <a:t> under the Marie </a:t>
            </a:r>
            <a:r>
              <a:rPr lang="en-US" sz="1600" dirty="0" err="1">
                <a:latin typeface="Helvetica" panose="020B0604020202020204" pitchFamily="34" charset="0"/>
                <a:cs typeface="Helvetica" panose="020B0604020202020204" pitchFamily="34" charset="0"/>
              </a:rPr>
              <a:t>Sklodowska</a:t>
            </a:r>
            <a:r>
              <a:rPr lang="en-US" sz="1600" dirty="0">
                <a:latin typeface="Helvetica" panose="020B0604020202020204" pitchFamily="34" charset="0"/>
                <a:cs typeface="Helvetica" panose="020B0604020202020204" pitchFamily="34" charset="0"/>
              </a:rPr>
              <a:t>-Curie COFUND scheme with grant agreement No. 101034267</a:t>
            </a:r>
          </a:p>
          <a:p>
            <a:endParaRPr lang="en-US" sz="1600" dirty="0">
              <a:latin typeface="Helvetica" panose="020B0604020202020204" pitchFamily="34" charset="0"/>
              <a:cs typeface="Helvetica" panose="020B0604020202020204" pitchFamily="34" charset="0"/>
            </a:endParaRPr>
          </a:p>
          <a:p>
            <a:r>
              <a:rPr lang="en-US" sz="1600" dirty="0">
                <a:latin typeface="Helvetica" panose="020B0604020202020204" pitchFamily="34" charset="0"/>
                <a:cs typeface="Helvetica" panose="020B0604020202020204" pitchFamily="34" charset="0"/>
              </a:rPr>
              <a:t>Special thanks to Peter </a:t>
            </a:r>
            <a:r>
              <a:rPr lang="en-US" sz="1600" dirty="0" err="1">
                <a:latin typeface="Helvetica" panose="020B0604020202020204" pitchFamily="34" charset="0"/>
                <a:cs typeface="Helvetica" panose="020B0604020202020204" pitchFamily="34" charset="0"/>
              </a:rPr>
              <a:t>Cloetens</a:t>
            </a:r>
            <a:r>
              <a:rPr lang="en-US" sz="1600" dirty="0">
                <a:latin typeface="Helvetica" panose="020B0604020202020204" pitchFamily="34" charset="0"/>
                <a:cs typeface="Helvetica" panose="020B0604020202020204" pitchFamily="34" charset="0"/>
              </a:rPr>
              <a:t>, Sylvain </a:t>
            </a:r>
            <a:r>
              <a:rPr lang="en-US" sz="1600" dirty="0" err="1">
                <a:latin typeface="Helvetica" panose="020B0604020202020204" pitchFamily="34" charset="0"/>
                <a:cs typeface="Helvetica" panose="020B0604020202020204" pitchFamily="34" charset="0"/>
              </a:rPr>
              <a:t>Bohic</a:t>
            </a:r>
            <a:r>
              <a:rPr lang="en-US" sz="1600" dirty="0">
                <a:latin typeface="Helvetica" panose="020B0604020202020204" pitchFamily="34" charset="0"/>
                <a:cs typeface="Helvetica" panose="020B0604020202020204" pitchFamily="34" charset="0"/>
              </a:rPr>
              <a:t>, and Dmitry Karpov for their great help!</a:t>
            </a:r>
          </a:p>
        </p:txBody>
      </p:sp>
    </p:spTree>
    <p:extLst>
      <p:ext uri="{BB962C8B-B14F-4D97-AF65-F5344CB8AC3E}">
        <p14:creationId xmlns:p14="http://schemas.microsoft.com/office/powerpoint/2010/main" val="14214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3F5E-FA8C-474D-90D0-9D21D0093DAA}"/>
              </a:ext>
            </a:extLst>
          </p:cNvPr>
          <p:cNvSpPr>
            <a:spLocks noGrp="1"/>
          </p:cNvSpPr>
          <p:nvPr>
            <p:ph type="title"/>
          </p:nvPr>
        </p:nvSpPr>
        <p:spPr>
          <a:xfrm>
            <a:off x="727200" y="126000"/>
            <a:ext cx="8236800" cy="496800"/>
          </a:xfrm>
        </p:spPr>
        <p:txBody>
          <a:bodyPr/>
          <a:lstStyle/>
          <a:p>
            <a:r>
              <a:rPr lang="en-US" dirty="0"/>
              <a:t>Beamtime at high demand</a:t>
            </a:r>
          </a:p>
        </p:txBody>
      </p:sp>
      <p:sp>
        <p:nvSpPr>
          <p:cNvPr id="5" name="Date Placeholder 4">
            <a:extLst>
              <a:ext uri="{FF2B5EF4-FFF2-40B4-BE49-F238E27FC236}">
                <a16:creationId xmlns:a16="http://schemas.microsoft.com/office/drawing/2014/main" id="{528A3E05-7921-41CB-AD7C-59824D474BA2}"/>
              </a:ext>
            </a:extLst>
          </p:cNvPr>
          <p:cNvSpPr>
            <a:spLocks noGrp="1"/>
          </p:cNvSpPr>
          <p:nvPr>
            <p:ph type="dt" sz="half" idx="14"/>
          </p:nvPr>
        </p:nvSpPr>
        <p:spPr/>
        <p:txBody>
          <a:bodyPr/>
          <a:lstStyle/>
          <a:p>
            <a:r>
              <a:rPr lang="en-US" noProof="0"/>
              <a:t>26/07/2013</a:t>
            </a:r>
          </a:p>
        </p:txBody>
      </p:sp>
      <p:sp>
        <p:nvSpPr>
          <p:cNvPr id="6" name="Slide Number Placeholder 5">
            <a:extLst>
              <a:ext uri="{FF2B5EF4-FFF2-40B4-BE49-F238E27FC236}">
                <a16:creationId xmlns:a16="http://schemas.microsoft.com/office/drawing/2014/main" id="{8EFA40E3-8A96-498E-A309-F83A020F8F28}"/>
              </a:ext>
            </a:extLst>
          </p:cNvPr>
          <p:cNvSpPr>
            <a:spLocks noGrp="1"/>
          </p:cNvSpPr>
          <p:nvPr>
            <p:ph type="sldNum" sz="quarter" idx="15"/>
          </p:nvPr>
        </p:nvSpPr>
        <p:spPr/>
        <p:txBody>
          <a:bodyPr/>
          <a:lstStyle/>
          <a:p>
            <a:r>
              <a:rPr lang="en-US" noProof="0"/>
              <a:t>Page </a:t>
            </a:r>
            <a:fld id="{733122C9-A0B9-462F-8757-0847AD287B63}" type="slidenum">
              <a:rPr lang="en-US" noProof="0" smtClean="0"/>
              <a:pPr/>
              <a:t>3</a:t>
            </a:fld>
            <a:endParaRPr lang="en-US" noProof="0"/>
          </a:p>
        </p:txBody>
      </p:sp>
      <p:sp>
        <p:nvSpPr>
          <p:cNvPr id="7" name="Footer Placeholder 6">
            <a:extLst>
              <a:ext uri="{FF2B5EF4-FFF2-40B4-BE49-F238E27FC236}">
                <a16:creationId xmlns:a16="http://schemas.microsoft.com/office/drawing/2014/main" id="{66FA2477-60B1-4522-92EC-EA696C2E5084}"/>
              </a:ext>
            </a:extLst>
          </p:cNvPr>
          <p:cNvSpPr>
            <a:spLocks noGrp="1"/>
          </p:cNvSpPr>
          <p:nvPr>
            <p:ph type="ftr" sz="quarter" idx="16"/>
          </p:nvPr>
        </p:nvSpPr>
        <p:spPr/>
        <p:txBody>
          <a:bodyPr/>
          <a:lstStyle/>
          <a:p>
            <a:r>
              <a:rPr lang="en-US"/>
              <a:t> Rodion SHISHKOV | ESRF – ID16-A</a:t>
            </a:r>
            <a:endParaRPr lang="en-US" dirty="0"/>
          </a:p>
        </p:txBody>
      </p:sp>
      <p:pic>
        <p:nvPicPr>
          <p:cNvPr id="12" name="Picture 11">
            <a:extLst>
              <a:ext uri="{FF2B5EF4-FFF2-40B4-BE49-F238E27FC236}">
                <a16:creationId xmlns:a16="http://schemas.microsoft.com/office/drawing/2014/main" id="{9DF6EA40-56ED-470B-9F53-D257F0ACB31E}"/>
              </a:ext>
            </a:extLst>
          </p:cNvPr>
          <p:cNvPicPr>
            <a:picLocks noChangeAspect="1"/>
          </p:cNvPicPr>
          <p:nvPr/>
        </p:nvPicPr>
        <p:blipFill>
          <a:blip r:embed="rId3"/>
          <a:stretch>
            <a:fillRect/>
          </a:stretch>
        </p:blipFill>
        <p:spPr>
          <a:xfrm>
            <a:off x="0" y="841276"/>
            <a:ext cx="4604680" cy="2625245"/>
          </a:xfrm>
          <a:prstGeom prst="rect">
            <a:avLst/>
          </a:prstGeom>
        </p:spPr>
      </p:pic>
      <p:pic>
        <p:nvPicPr>
          <p:cNvPr id="13" name="Picture 12">
            <a:extLst>
              <a:ext uri="{FF2B5EF4-FFF2-40B4-BE49-F238E27FC236}">
                <a16:creationId xmlns:a16="http://schemas.microsoft.com/office/drawing/2014/main" id="{402A3DBB-CAEB-4BE7-8A50-99AC7EAD4DF1}"/>
              </a:ext>
            </a:extLst>
          </p:cNvPr>
          <p:cNvPicPr>
            <a:picLocks noChangeAspect="1"/>
          </p:cNvPicPr>
          <p:nvPr/>
        </p:nvPicPr>
        <p:blipFill>
          <a:blip r:embed="rId4"/>
          <a:stretch>
            <a:fillRect/>
          </a:stretch>
        </p:blipFill>
        <p:spPr>
          <a:xfrm>
            <a:off x="4617378" y="913284"/>
            <a:ext cx="4214209" cy="2625245"/>
          </a:xfrm>
          <a:prstGeom prst="rect">
            <a:avLst/>
          </a:prstGeom>
        </p:spPr>
      </p:pic>
      <p:sp>
        <p:nvSpPr>
          <p:cNvPr id="14" name="TextBox 13">
            <a:extLst>
              <a:ext uri="{FF2B5EF4-FFF2-40B4-BE49-F238E27FC236}">
                <a16:creationId xmlns:a16="http://schemas.microsoft.com/office/drawing/2014/main" id="{13EBD85C-3217-459C-AFF7-BA227CE862FC}"/>
              </a:ext>
            </a:extLst>
          </p:cNvPr>
          <p:cNvSpPr txBox="1"/>
          <p:nvPr/>
        </p:nvSpPr>
        <p:spPr>
          <a:xfrm>
            <a:off x="5216874" y="3521817"/>
            <a:ext cx="3600400" cy="523220"/>
          </a:xfrm>
          <a:prstGeom prst="rect">
            <a:avLst/>
          </a:prstGeom>
          <a:noFill/>
        </p:spPr>
        <p:txBody>
          <a:bodyPr wrap="square" rtlCol="0">
            <a:spAutoFit/>
          </a:bodyPr>
          <a:lstStyle/>
          <a:p>
            <a:r>
              <a:rPr lang="en-US" sz="1400" dirty="0"/>
              <a:t>Amount of beamtime requested, allocated and delivered</a:t>
            </a:r>
          </a:p>
        </p:txBody>
      </p:sp>
      <p:sp>
        <p:nvSpPr>
          <p:cNvPr id="15" name="TextBox 14">
            <a:extLst>
              <a:ext uri="{FF2B5EF4-FFF2-40B4-BE49-F238E27FC236}">
                <a16:creationId xmlns:a16="http://schemas.microsoft.com/office/drawing/2014/main" id="{7416945F-E27C-4A89-B992-C9CF9D786DA8}"/>
              </a:ext>
            </a:extLst>
          </p:cNvPr>
          <p:cNvSpPr txBox="1"/>
          <p:nvPr/>
        </p:nvSpPr>
        <p:spPr>
          <a:xfrm>
            <a:off x="502140" y="3474459"/>
            <a:ext cx="3600400" cy="523220"/>
          </a:xfrm>
          <a:prstGeom prst="rect">
            <a:avLst/>
          </a:prstGeom>
          <a:noFill/>
        </p:spPr>
        <p:txBody>
          <a:bodyPr wrap="square" rtlCol="0">
            <a:spAutoFit/>
          </a:bodyPr>
          <a:lstStyle/>
          <a:p>
            <a:r>
              <a:rPr lang="en-US" sz="1400" dirty="0"/>
              <a:t>Number of applications for beamtime, experimental sessions and users visits</a:t>
            </a:r>
          </a:p>
        </p:txBody>
      </p:sp>
      <p:sp>
        <p:nvSpPr>
          <p:cNvPr id="19" name="Rectangle 3">
            <a:extLst>
              <a:ext uri="{FF2B5EF4-FFF2-40B4-BE49-F238E27FC236}">
                <a16:creationId xmlns:a16="http://schemas.microsoft.com/office/drawing/2014/main" id="{7DAD1156-9972-41A7-97A5-68546B361F19}"/>
              </a:ext>
            </a:extLst>
          </p:cNvPr>
          <p:cNvSpPr>
            <a:spLocks noChangeArrowheads="1"/>
          </p:cNvSpPr>
          <p:nvPr/>
        </p:nvSpPr>
        <p:spPr bwMode="auto">
          <a:xfrm>
            <a:off x="113730" y="4139139"/>
            <a:ext cx="883226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High demand:</a:t>
            </a:r>
            <a:r>
              <a:rPr kumimoji="0" lang="en-US" altLang="en-US" sz="1400" b="0" i="0" u="none" strike="noStrike" cap="none" normalizeH="0" baseline="0" dirty="0">
                <a:ln>
                  <a:noFill/>
                </a:ln>
                <a:solidFill>
                  <a:schemeClr val="tx1"/>
                </a:solidFill>
                <a:effectLst/>
                <a:latin typeface="Arial" panose="020B0604020202020204" pitchFamily="34" charset="0"/>
              </a:rPr>
              <a:t> The number of experiment proposals at synchrotron facilities continues to rise each year.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Limited access:</a:t>
            </a:r>
            <a:r>
              <a:rPr kumimoji="0" lang="en-US" altLang="en-US" sz="1400" b="0" i="0" u="none" strike="noStrike" cap="none" normalizeH="0" baseline="0" dirty="0">
                <a:ln>
                  <a:noFill/>
                </a:ln>
                <a:solidFill>
                  <a:schemeClr val="tx1"/>
                </a:solidFill>
                <a:effectLst/>
                <a:latin typeface="Arial" panose="020B0604020202020204" pitchFamily="34" charset="0"/>
              </a:rPr>
              <a:t> Only a fraction of submitted proposals receive beamtime, and even accepted projects are often allocated significantly less time than requested.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Efficiency is critical:</a:t>
            </a:r>
            <a:r>
              <a:rPr kumimoji="0" lang="en-US" altLang="en-US" sz="1400" b="0" i="0" u="none" strike="noStrike" cap="none" normalizeH="0" baseline="0" dirty="0">
                <a:ln>
                  <a:noFill/>
                </a:ln>
                <a:solidFill>
                  <a:schemeClr val="tx1"/>
                </a:solidFill>
                <a:effectLst/>
                <a:latin typeface="Arial" panose="020B0604020202020204" pitchFamily="34" charset="0"/>
              </a:rPr>
              <a:t> Maximizing experimental efficiency is essential—not only because time is limited and valuable, but because higher data throughput often leads to stronger scientific outcomes.</a:t>
            </a:r>
          </a:p>
        </p:txBody>
      </p:sp>
    </p:spTree>
    <p:extLst>
      <p:ext uri="{BB962C8B-B14F-4D97-AF65-F5344CB8AC3E}">
        <p14:creationId xmlns:p14="http://schemas.microsoft.com/office/powerpoint/2010/main" val="127120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635B-097B-9F13-2365-218BCF203E24}"/>
              </a:ext>
            </a:extLst>
          </p:cNvPr>
          <p:cNvSpPr>
            <a:spLocks noGrp="1"/>
          </p:cNvSpPr>
          <p:nvPr>
            <p:ph type="title"/>
          </p:nvPr>
        </p:nvSpPr>
        <p:spPr/>
        <p:txBody>
          <a:bodyPr/>
          <a:lstStyle/>
          <a:p>
            <a:r>
              <a:rPr lang="en-US" sz="1800" dirty="0"/>
              <a:t>Objectives of my thesis project</a:t>
            </a:r>
          </a:p>
        </p:txBody>
      </p:sp>
      <p:sp>
        <p:nvSpPr>
          <p:cNvPr id="4" name="Date Placeholder 3">
            <a:extLst>
              <a:ext uri="{FF2B5EF4-FFF2-40B4-BE49-F238E27FC236}">
                <a16:creationId xmlns:a16="http://schemas.microsoft.com/office/drawing/2014/main" id="{7848FBCD-EBA6-FDDF-F880-5C4405727AEA}"/>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A2D3A896-50AF-BAB6-2164-363A7687ECDF}"/>
              </a:ext>
            </a:extLst>
          </p:cNvPr>
          <p:cNvSpPr>
            <a:spLocks noGrp="1"/>
          </p:cNvSpPr>
          <p:nvPr>
            <p:ph type="sldNum" sz="quarter" idx="11"/>
          </p:nvPr>
        </p:nvSpPr>
        <p:spPr/>
        <p:txBody>
          <a:bodyPr/>
          <a:lstStyle/>
          <a:p>
            <a:r>
              <a:rPr lang="en-US" noProof="0"/>
              <a:t>Page </a:t>
            </a:r>
            <a:fld id="{733122C9-A0B9-462F-8757-0847AD287B63}" type="slidenum">
              <a:rPr lang="en-US" noProof="0" smtClean="0"/>
              <a:pPr/>
              <a:t>4</a:t>
            </a:fld>
            <a:endParaRPr lang="en-US" noProof="0"/>
          </a:p>
        </p:txBody>
      </p:sp>
      <p:sp>
        <p:nvSpPr>
          <p:cNvPr id="6" name="Footer Placeholder 5">
            <a:extLst>
              <a:ext uri="{FF2B5EF4-FFF2-40B4-BE49-F238E27FC236}">
                <a16:creationId xmlns:a16="http://schemas.microsoft.com/office/drawing/2014/main" id="{42F9D76E-3D8D-FC5A-C745-60CB5228CC81}"/>
              </a:ext>
            </a:extLst>
          </p:cNvPr>
          <p:cNvSpPr>
            <a:spLocks noGrp="1"/>
          </p:cNvSpPr>
          <p:nvPr>
            <p:ph type="ftr" sz="quarter" idx="12"/>
          </p:nvPr>
        </p:nvSpPr>
        <p:spPr/>
        <p:txBody>
          <a:bodyPr/>
          <a:lstStyle/>
          <a:p>
            <a:r>
              <a:rPr lang="en-US"/>
              <a:t> Rodion SHISHKOV | ESRF – ID16-A</a:t>
            </a:r>
            <a:endParaRPr lang="en-US" dirty="0"/>
          </a:p>
        </p:txBody>
      </p:sp>
      <p:pic>
        <p:nvPicPr>
          <p:cNvPr id="61" name="Picture 4" descr="https://i.gyazo.com/1f69307fb4a5fd24dbe96473d9a152cf.png">
            <a:extLst>
              <a:ext uri="{FF2B5EF4-FFF2-40B4-BE49-F238E27FC236}">
                <a16:creationId xmlns:a16="http://schemas.microsoft.com/office/drawing/2014/main" id="{DC59C889-4961-4D87-A1D8-A2E2F5987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84" y="769268"/>
            <a:ext cx="7205412" cy="22154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C31AB68-47F6-46DE-921E-356232EF1507}"/>
              </a:ext>
            </a:extLst>
          </p:cNvPr>
          <p:cNvSpPr txBox="1"/>
          <p:nvPr/>
        </p:nvSpPr>
        <p:spPr>
          <a:xfrm>
            <a:off x="467544" y="3211063"/>
            <a:ext cx="7920880" cy="1893339"/>
          </a:xfrm>
          <a:prstGeom prst="rect">
            <a:avLst/>
          </a:prstGeom>
          <a:noFill/>
          <a:ln>
            <a:noFill/>
          </a:ln>
        </p:spPr>
        <p:txBody>
          <a:bodyPr wrap="square" rtlCol="0">
            <a:spAutoFit/>
          </a:bodyPr>
          <a:lstStyle/>
          <a:p>
            <a:pPr marL="269875" lvl="1" indent="-269875">
              <a:lnSpc>
                <a:spcPct val="150000"/>
              </a:lnSpc>
              <a:buBlip>
                <a:blip r:embed="rId4"/>
              </a:buBlip>
            </a:pPr>
            <a:r>
              <a:rPr lang="en-US" sz="1600" b="1" dirty="0">
                <a:latin typeface="Helvetica" panose="020B0604020202020204" pitchFamily="34" charset="0"/>
                <a:cs typeface="Helvetica" panose="020B0604020202020204" pitchFamily="34" charset="0"/>
              </a:rPr>
              <a:t>Explore </a:t>
            </a:r>
            <a:r>
              <a:rPr lang="en-US" sz="1600" dirty="0">
                <a:latin typeface="Helvetica" panose="020B0604020202020204" pitchFamily="34" charset="0"/>
                <a:cs typeface="Helvetica" panose="020B0604020202020204" pitchFamily="34" charset="0"/>
              </a:rPr>
              <a:t>potential of AI for the automation of experiments at ID16A beamline</a:t>
            </a:r>
          </a:p>
          <a:p>
            <a:pPr marL="269875" lvl="1" indent="-269875">
              <a:lnSpc>
                <a:spcPct val="150000"/>
              </a:lnSpc>
              <a:buBlip>
                <a:blip r:embed="rId4"/>
              </a:buBlip>
            </a:pPr>
            <a:r>
              <a:rPr lang="en-US" sz="1600" b="1" dirty="0">
                <a:latin typeface="Helvetica" panose="020B0604020202020204" pitchFamily="34" charset="0"/>
                <a:cs typeface="Helvetica" panose="020B0604020202020204" pitchFamily="34" charset="0"/>
              </a:rPr>
              <a:t>Develop </a:t>
            </a:r>
            <a:r>
              <a:rPr lang="en-US" sz="1600" dirty="0">
                <a:latin typeface="Helvetica" panose="020B0604020202020204" pitchFamily="34" charset="0"/>
                <a:cs typeface="Helvetica" panose="020B0604020202020204" pitchFamily="34" charset="0"/>
              </a:rPr>
              <a:t>NN-based pipeline for </a:t>
            </a:r>
            <a:r>
              <a:rPr lang="en-US" sz="1600" b="1" i="1" dirty="0">
                <a:latin typeface="Helvetica" panose="020B0604020202020204" pitchFamily="34" charset="0"/>
                <a:cs typeface="Helvetica" panose="020B0604020202020204" pitchFamily="34" charset="0"/>
              </a:rPr>
              <a:t>sample pre-characterization</a:t>
            </a:r>
            <a:r>
              <a:rPr lang="en-US" sz="1600" dirty="0">
                <a:latin typeface="Helvetica" panose="020B0604020202020204" pitchFamily="34" charset="0"/>
                <a:cs typeface="Helvetica" panose="020B0604020202020204" pitchFamily="34" charset="0"/>
              </a:rPr>
              <a:t>, </a:t>
            </a:r>
            <a:r>
              <a:rPr lang="en-US" sz="1600" b="1" i="1" dirty="0">
                <a:latin typeface="Helvetica" panose="020B0604020202020204" pitchFamily="34" charset="0"/>
                <a:cs typeface="Helvetica" panose="020B0604020202020204" pitchFamily="34" charset="0"/>
              </a:rPr>
              <a:t>adaptive sample scanning</a:t>
            </a:r>
            <a:r>
              <a:rPr lang="en-US" sz="1600" dirty="0">
                <a:latin typeface="Helvetica" panose="020B0604020202020204" pitchFamily="34" charset="0"/>
                <a:cs typeface="Helvetica" panose="020B0604020202020204" pitchFamily="34" charset="0"/>
              </a:rPr>
              <a:t>, and </a:t>
            </a:r>
            <a:r>
              <a:rPr lang="en-US" sz="1600" b="1" i="1" dirty="0">
                <a:latin typeface="Helvetica" panose="020B0604020202020204" pitchFamily="34" charset="0"/>
                <a:cs typeface="Helvetica" panose="020B0604020202020204" pitchFamily="34" charset="0"/>
              </a:rPr>
              <a:t>data treatment</a:t>
            </a:r>
          </a:p>
          <a:p>
            <a:pPr marL="269875" lvl="1" indent="-269875">
              <a:lnSpc>
                <a:spcPct val="150000"/>
              </a:lnSpc>
              <a:buBlip>
                <a:blip r:embed="rId4"/>
              </a:buBlip>
            </a:pPr>
            <a:r>
              <a:rPr lang="en-US" sz="1600" b="1" dirty="0">
                <a:latin typeface="Helvetica" panose="020B0604020202020204" pitchFamily="34" charset="0"/>
                <a:cs typeface="Helvetica" panose="020B0604020202020204" pitchFamily="34" charset="0"/>
              </a:rPr>
              <a:t>Increase </a:t>
            </a:r>
            <a:r>
              <a:rPr lang="en-US" sz="1600" dirty="0">
                <a:latin typeface="Helvetica" panose="020B0604020202020204" pitchFamily="34" charset="0"/>
                <a:cs typeface="Helvetica" panose="020B0604020202020204" pitchFamily="34" charset="0"/>
              </a:rPr>
              <a:t>beamline efficiency by improving data quality and acquisition time via AI</a:t>
            </a:r>
          </a:p>
          <a:p>
            <a:pPr marL="269875" lvl="1" indent="-269875">
              <a:lnSpc>
                <a:spcPct val="150000"/>
              </a:lnSpc>
              <a:buBlip>
                <a:blip r:embed="rId4"/>
              </a:buBlip>
            </a:pPr>
            <a:r>
              <a:rPr lang="en-US" sz="1600" b="1" dirty="0">
                <a:latin typeface="Helvetica" panose="020B0604020202020204" pitchFamily="34" charset="0"/>
                <a:cs typeface="Helvetica" panose="020B0604020202020204" pitchFamily="34" charset="0"/>
              </a:rPr>
              <a:t>Minimize </a:t>
            </a:r>
            <a:r>
              <a:rPr lang="en-US" sz="1600" dirty="0">
                <a:latin typeface="Helvetica" panose="020B0604020202020204" pitchFamily="34" charset="0"/>
                <a:cs typeface="Helvetica" panose="020B0604020202020204" pitchFamily="34" charset="0"/>
              </a:rPr>
              <a:t>involvement of an operator during an experiment to reduce human error</a:t>
            </a:r>
            <a:endParaRPr lang="en-US" sz="16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045226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FD12-0581-4471-94CE-6169C2F1C48F}"/>
              </a:ext>
            </a:extLst>
          </p:cNvPr>
          <p:cNvSpPr>
            <a:spLocks noGrp="1"/>
          </p:cNvSpPr>
          <p:nvPr>
            <p:ph type="title"/>
          </p:nvPr>
        </p:nvSpPr>
        <p:spPr/>
        <p:txBody>
          <a:bodyPr/>
          <a:lstStyle/>
          <a:p>
            <a:r>
              <a:rPr lang="en-US" dirty="0"/>
              <a:t>Id16a x-ray </a:t>
            </a:r>
            <a:r>
              <a:rPr lang="en-US" dirty="0" err="1"/>
              <a:t>nano</a:t>
            </a:r>
            <a:r>
              <a:rPr lang="en-US" dirty="0"/>
              <a:t>-probe beamline</a:t>
            </a:r>
          </a:p>
        </p:txBody>
      </p:sp>
      <p:sp>
        <p:nvSpPr>
          <p:cNvPr id="5" name="Date Placeholder 4">
            <a:extLst>
              <a:ext uri="{FF2B5EF4-FFF2-40B4-BE49-F238E27FC236}">
                <a16:creationId xmlns:a16="http://schemas.microsoft.com/office/drawing/2014/main" id="{901D4249-4C3E-4747-AAFA-EB0336902B8B}"/>
              </a:ext>
            </a:extLst>
          </p:cNvPr>
          <p:cNvSpPr>
            <a:spLocks noGrp="1"/>
          </p:cNvSpPr>
          <p:nvPr>
            <p:ph type="dt" sz="half" idx="14"/>
          </p:nvPr>
        </p:nvSpPr>
        <p:spPr/>
        <p:txBody>
          <a:bodyPr/>
          <a:lstStyle/>
          <a:p>
            <a:r>
              <a:rPr lang="en-US" noProof="0"/>
              <a:t>26/07/2013</a:t>
            </a:r>
          </a:p>
        </p:txBody>
      </p:sp>
      <p:sp>
        <p:nvSpPr>
          <p:cNvPr id="6" name="Slide Number Placeholder 5">
            <a:extLst>
              <a:ext uri="{FF2B5EF4-FFF2-40B4-BE49-F238E27FC236}">
                <a16:creationId xmlns:a16="http://schemas.microsoft.com/office/drawing/2014/main" id="{50E5A3B6-936B-414E-84EB-9B0D96FA1AA5}"/>
              </a:ext>
            </a:extLst>
          </p:cNvPr>
          <p:cNvSpPr>
            <a:spLocks noGrp="1"/>
          </p:cNvSpPr>
          <p:nvPr>
            <p:ph type="sldNum" sz="quarter" idx="15"/>
          </p:nvPr>
        </p:nvSpPr>
        <p:spPr/>
        <p:txBody>
          <a:bodyPr/>
          <a:lstStyle/>
          <a:p>
            <a:r>
              <a:rPr lang="en-US" noProof="0"/>
              <a:t>Page </a:t>
            </a:r>
            <a:fld id="{733122C9-A0B9-462F-8757-0847AD287B63}" type="slidenum">
              <a:rPr lang="en-US" noProof="0" smtClean="0"/>
              <a:pPr/>
              <a:t>5</a:t>
            </a:fld>
            <a:endParaRPr lang="en-US" noProof="0"/>
          </a:p>
        </p:txBody>
      </p:sp>
      <p:sp>
        <p:nvSpPr>
          <p:cNvPr id="7" name="Footer Placeholder 6">
            <a:extLst>
              <a:ext uri="{FF2B5EF4-FFF2-40B4-BE49-F238E27FC236}">
                <a16:creationId xmlns:a16="http://schemas.microsoft.com/office/drawing/2014/main" id="{58CE9E4C-AE8D-4314-A5B7-217B58B74FC3}"/>
              </a:ext>
            </a:extLst>
          </p:cNvPr>
          <p:cNvSpPr>
            <a:spLocks noGrp="1"/>
          </p:cNvSpPr>
          <p:nvPr>
            <p:ph type="ftr" sz="quarter" idx="16"/>
          </p:nvPr>
        </p:nvSpPr>
        <p:spPr/>
        <p:txBody>
          <a:bodyPr/>
          <a:lstStyle/>
          <a:p>
            <a:r>
              <a:rPr lang="en-US"/>
              <a:t> Rodion SHISHKOV | ESRF – ID16-A</a:t>
            </a:r>
            <a:endParaRPr lang="en-US" dirty="0"/>
          </a:p>
        </p:txBody>
      </p:sp>
      <p:pic>
        <p:nvPicPr>
          <p:cNvPr id="9" name="Picture 4" descr="https://i.gyazo.com/1f69307fb4a5fd24dbe96473d9a152cf.png">
            <a:extLst>
              <a:ext uri="{FF2B5EF4-FFF2-40B4-BE49-F238E27FC236}">
                <a16:creationId xmlns:a16="http://schemas.microsoft.com/office/drawing/2014/main" id="{24C33351-126D-4F9C-8F9B-FF03C7861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71"/>
          <a:stretch/>
        </p:blipFill>
        <p:spPr bwMode="auto">
          <a:xfrm>
            <a:off x="3399614" y="769268"/>
            <a:ext cx="5235103" cy="23317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i.gyazo.com/1f69307fb4a5fd24dbe96473d9a152cf.png">
            <a:extLst>
              <a:ext uri="{FF2B5EF4-FFF2-40B4-BE49-F238E27FC236}">
                <a16:creationId xmlns:a16="http://schemas.microsoft.com/office/drawing/2014/main" id="{7BEBAEEA-A8DD-4F23-845B-C93DA4F94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956"/>
          <a:stretch/>
        </p:blipFill>
        <p:spPr bwMode="auto">
          <a:xfrm>
            <a:off x="3851920" y="3139191"/>
            <a:ext cx="2452884" cy="242936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CA4E5AD-404F-41C5-988F-9CA1E39B761B}"/>
              </a:ext>
            </a:extLst>
          </p:cNvPr>
          <p:cNvGrpSpPr/>
          <p:nvPr/>
        </p:nvGrpSpPr>
        <p:grpSpPr>
          <a:xfrm>
            <a:off x="157152" y="673719"/>
            <a:ext cx="2915816" cy="4777629"/>
            <a:chOff x="230300" y="630738"/>
            <a:chExt cx="2915816" cy="4777629"/>
          </a:xfrm>
        </p:grpSpPr>
        <p:pic>
          <p:nvPicPr>
            <p:cNvPr id="11" name="Picture 10" descr="A picture containing aerial photography, outdoor, bird's-eye view, cloud&#10;&#10;Description automatically generated">
              <a:extLst>
                <a:ext uri="{FF2B5EF4-FFF2-40B4-BE49-F238E27FC236}">
                  <a16:creationId xmlns:a16="http://schemas.microsoft.com/office/drawing/2014/main" id="{F0C9807D-4356-4F29-ABFE-952FE13D8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00" y="630738"/>
              <a:ext cx="2915816" cy="4777629"/>
            </a:xfrm>
            <a:prstGeom prst="rect">
              <a:avLst/>
            </a:prstGeom>
          </p:spPr>
        </p:pic>
        <p:sp>
          <p:nvSpPr>
            <p:cNvPr id="12" name="Rectangle 11">
              <a:extLst>
                <a:ext uri="{FF2B5EF4-FFF2-40B4-BE49-F238E27FC236}">
                  <a16:creationId xmlns:a16="http://schemas.microsoft.com/office/drawing/2014/main" id="{8B3EBC9E-8B4B-48A9-BFF7-952B7F46BF66}"/>
                </a:ext>
              </a:extLst>
            </p:cNvPr>
            <p:cNvSpPr/>
            <p:nvPr/>
          </p:nvSpPr>
          <p:spPr>
            <a:xfrm>
              <a:off x="455568" y="3427226"/>
              <a:ext cx="1574932" cy="1872208"/>
            </a:xfrm>
            <a:prstGeom prst="rect">
              <a:avLst/>
            </a:pr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TextBox 12">
              <a:extLst>
                <a:ext uri="{FF2B5EF4-FFF2-40B4-BE49-F238E27FC236}">
                  <a16:creationId xmlns:a16="http://schemas.microsoft.com/office/drawing/2014/main" id="{C6F025F4-68DF-4286-8E13-17FFDC0666CA}"/>
                </a:ext>
              </a:extLst>
            </p:cNvPr>
            <p:cNvSpPr txBox="1"/>
            <p:nvPr/>
          </p:nvSpPr>
          <p:spPr>
            <a:xfrm>
              <a:off x="446324" y="4983116"/>
              <a:ext cx="764953" cy="338554"/>
            </a:xfrm>
            <a:prstGeom prst="rect">
              <a:avLst/>
            </a:prstGeom>
            <a:noFill/>
          </p:spPr>
          <p:txBody>
            <a:bodyPr wrap="none" rtlCol="0">
              <a:spAutoFit/>
            </a:bodyPr>
            <a:lstStyle/>
            <a:p>
              <a:r>
                <a:rPr lang="en-US" sz="1600" b="1" dirty="0">
                  <a:solidFill>
                    <a:srgbClr val="FFFF00"/>
                  </a:solidFill>
                  <a:latin typeface="Helvetica" pitchFamily="2" charset="0"/>
                </a:rPr>
                <a:t>ID16A</a:t>
              </a:r>
            </a:p>
          </p:txBody>
        </p:sp>
      </p:grpSp>
      <p:sp>
        <p:nvSpPr>
          <p:cNvPr id="15" name="TextBox 14">
            <a:extLst>
              <a:ext uri="{FF2B5EF4-FFF2-40B4-BE49-F238E27FC236}">
                <a16:creationId xmlns:a16="http://schemas.microsoft.com/office/drawing/2014/main" id="{B4CD902B-2ABC-4A9B-8FC1-271FA79101E6}"/>
              </a:ext>
            </a:extLst>
          </p:cNvPr>
          <p:cNvSpPr txBox="1"/>
          <p:nvPr/>
        </p:nvSpPr>
        <p:spPr>
          <a:xfrm>
            <a:off x="6912796" y="3454066"/>
            <a:ext cx="2019422" cy="307777"/>
          </a:xfrm>
          <a:prstGeom prst="rect">
            <a:avLst/>
          </a:prstGeom>
          <a:noFill/>
        </p:spPr>
        <p:txBody>
          <a:bodyPr wrap="square" rtlCol="0">
            <a:spAutoFit/>
          </a:bodyPr>
          <a:lstStyle/>
          <a:p>
            <a:r>
              <a:rPr lang="en-US" sz="1400" b="1" dirty="0"/>
              <a:t>My focus is XRF</a:t>
            </a:r>
          </a:p>
        </p:txBody>
      </p:sp>
      <p:cxnSp>
        <p:nvCxnSpPr>
          <p:cNvPr id="4" name="Straight Arrow Connector 3">
            <a:extLst>
              <a:ext uri="{FF2B5EF4-FFF2-40B4-BE49-F238E27FC236}">
                <a16:creationId xmlns:a16="http://schemas.microsoft.com/office/drawing/2014/main" id="{350968E0-7C06-4C82-85E9-990E2FF21633}"/>
              </a:ext>
            </a:extLst>
          </p:cNvPr>
          <p:cNvCxnSpPr>
            <a:cxnSpLocks/>
          </p:cNvCxnSpPr>
          <p:nvPr/>
        </p:nvCxnSpPr>
        <p:spPr>
          <a:xfrm flipH="1">
            <a:off x="6547271" y="3850194"/>
            <a:ext cx="885815" cy="5682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190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0BFA-D4A5-2441-A5AC-9D87A6AEF0C7}"/>
              </a:ext>
            </a:extLst>
          </p:cNvPr>
          <p:cNvSpPr>
            <a:spLocks noGrp="1"/>
          </p:cNvSpPr>
          <p:nvPr>
            <p:ph type="title"/>
          </p:nvPr>
        </p:nvSpPr>
        <p:spPr/>
        <p:txBody>
          <a:bodyPr/>
          <a:lstStyle/>
          <a:p>
            <a:r>
              <a:rPr lang="en-US" dirty="0"/>
              <a:t>X-ray fluorescence imaging</a:t>
            </a:r>
            <a:endParaRPr lang="en-FR" dirty="0"/>
          </a:p>
        </p:txBody>
      </p:sp>
      <p:sp>
        <p:nvSpPr>
          <p:cNvPr id="6" name="Slide Number Placeholder 5">
            <a:extLst>
              <a:ext uri="{FF2B5EF4-FFF2-40B4-BE49-F238E27FC236}">
                <a16:creationId xmlns:a16="http://schemas.microsoft.com/office/drawing/2014/main" id="{EC9EE605-59E1-C746-A111-E89EAF1E5EDC}"/>
              </a:ext>
            </a:extLst>
          </p:cNvPr>
          <p:cNvSpPr>
            <a:spLocks noGrp="1"/>
          </p:cNvSpPr>
          <p:nvPr>
            <p:ph type="sldNum" sz="quarter" idx="15"/>
          </p:nvPr>
        </p:nvSpPr>
        <p:spPr/>
        <p:txBody>
          <a:bodyPr/>
          <a:lstStyle/>
          <a:p>
            <a:r>
              <a:rPr lang="en-US" noProof="0"/>
              <a:t>Page </a:t>
            </a:r>
            <a:fld id="{733122C9-A0B9-462F-8757-0847AD287B63}" type="slidenum">
              <a:rPr lang="en-US" noProof="0" smtClean="0"/>
              <a:pPr/>
              <a:t>6</a:t>
            </a:fld>
            <a:endParaRPr lang="en-US" noProof="0"/>
          </a:p>
        </p:txBody>
      </p:sp>
      <p:pic>
        <p:nvPicPr>
          <p:cNvPr id="3" name="Picture 2">
            <a:extLst>
              <a:ext uri="{FF2B5EF4-FFF2-40B4-BE49-F238E27FC236}">
                <a16:creationId xmlns:a16="http://schemas.microsoft.com/office/drawing/2014/main" id="{E569A04F-A577-9BB5-4A16-69317E9B427D}"/>
              </a:ext>
            </a:extLst>
          </p:cNvPr>
          <p:cNvPicPr>
            <a:picLocks noChangeAspect="1"/>
          </p:cNvPicPr>
          <p:nvPr/>
        </p:nvPicPr>
        <p:blipFill>
          <a:blip r:embed="rId3"/>
          <a:stretch>
            <a:fillRect/>
          </a:stretch>
        </p:blipFill>
        <p:spPr>
          <a:xfrm>
            <a:off x="6248650" y="985292"/>
            <a:ext cx="2884747" cy="1656184"/>
          </a:xfrm>
          <a:prstGeom prst="rect">
            <a:avLst/>
          </a:prstGeom>
        </p:spPr>
      </p:pic>
      <p:grpSp>
        <p:nvGrpSpPr>
          <p:cNvPr id="4" name="Group 3">
            <a:extLst>
              <a:ext uri="{FF2B5EF4-FFF2-40B4-BE49-F238E27FC236}">
                <a16:creationId xmlns:a16="http://schemas.microsoft.com/office/drawing/2014/main" id="{8A777FF7-604A-3196-5243-459CB6E357C4}"/>
              </a:ext>
            </a:extLst>
          </p:cNvPr>
          <p:cNvGrpSpPr/>
          <p:nvPr/>
        </p:nvGrpSpPr>
        <p:grpSpPr>
          <a:xfrm>
            <a:off x="3265721" y="1132066"/>
            <a:ext cx="3013107" cy="1616343"/>
            <a:chOff x="6180081" y="3839535"/>
            <a:chExt cx="4997671" cy="2277241"/>
          </a:xfrm>
        </p:grpSpPr>
        <p:pic>
          <p:nvPicPr>
            <p:cNvPr id="8" name="Picture 7">
              <a:extLst>
                <a:ext uri="{FF2B5EF4-FFF2-40B4-BE49-F238E27FC236}">
                  <a16:creationId xmlns:a16="http://schemas.microsoft.com/office/drawing/2014/main" id="{BCB10C75-8C24-FC98-A2AD-083AB03EAA6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8558"/>
            <a:stretch/>
          </p:blipFill>
          <p:spPr>
            <a:xfrm>
              <a:off x="6180081" y="3839535"/>
              <a:ext cx="4997671" cy="2277241"/>
            </a:xfrm>
            <a:prstGeom prst="rect">
              <a:avLst/>
            </a:prstGeom>
          </p:spPr>
        </p:pic>
        <p:pic>
          <p:nvPicPr>
            <p:cNvPr id="9" name="Picture 8">
              <a:extLst>
                <a:ext uri="{FF2B5EF4-FFF2-40B4-BE49-F238E27FC236}">
                  <a16:creationId xmlns:a16="http://schemas.microsoft.com/office/drawing/2014/main" id="{B715226D-BE65-EFEE-F743-3D117640F1B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91443" t="41396" r="-48" b="46489"/>
            <a:stretch/>
          </p:blipFill>
          <p:spPr>
            <a:xfrm>
              <a:off x="10557643" y="4978155"/>
              <a:ext cx="470338" cy="275896"/>
            </a:xfrm>
            <a:prstGeom prst="rect">
              <a:avLst/>
            </a:prstGeom>
          </p:spPr>
        </p:pic>
      </p:grpSp>
      <p:pic>
        <p:nvPicPr>
          <p:cNvPr id="10" name="Picture 9">
            <a:extLst>
              <a:ext uri="{FF2B5EF4-FFF2-40B4-BE49-F238E27FC236}">
                <a16:creationId xmlns:a16="http://schemas.microsoft.com/office/drawing/2014/main" id="{F2D480BA-4E30-DDA2-755E-B965CC074E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001" y="769267"/>
            <a:ext cx="3229770" cy="2393937"/>
          </a:xfrm>
          <a:prstGeom prst="rect">
            <a:avLst/>
          </a:prstGeom>
        </p:spPr>
      </p:pic>
      <p:sp>
        <p:nvSpPr>
          <p:cNvPr id="11" name="CuadroTexto 8">
            <a:extLst>
              <a:ext uri="{FF2B5EF4-FFF2-40B4-BE49-F238E27FC236}">
                <a16:creationId xmlns:a16="http://schemas.microsoft.com/office/drawing/2014/main" id="{CF904C2F-9030-A282-59F1-0BCDF1D9D2E4}"/>
              </a:ext>
            </a:extLst>
          </p:cNvPr>
          <p:cNvSpPr txBox="1"/>
          <p:nvPr/>
        </p:nvSpPr>
        <p:spPr>
          <a:xfrm>
            <a:off x="376723" y="3377146"/>
            <a:ext cx="8678065" cy="1811778"/>
          </a:xfrm>
          <a:prstGeom prst="rect">
            <a:avLst/>
          </a:prstGeom>
          <a:noFill/>
        </p:spPr>
        <p:txBody>
          <a:bodyPr wrap="square">
            <a:spAutoFit/>
          </a:bodyPr>
          <a:lstStyle/>
          <a:p>
            <a:pPr marL="257175" indent="-257175">
              <a:lnSpc>
                <a:spcPct val="120000"/>
              </a:lnSpc>
              <a:spcAft>
                <a:spcPts val="675"/>
              </a:spcAft>
              <a:buFont typeface="Arial" panose="020B0604020202020204" pitchFamily="34" charset="0"/>
              <a:buChar char="•"/>
            </a:pPr>
            <a:r>
              <a:rPr lang="en-US" sz="1600" dirty="0"/>
              <a:t>Scanning technique </a:t>
            </a:r>
            <a:r>
              <a:rPr lang="en-US" sz="1600" dirty="0">
                <a:sym typeface="Wingdings" pitchFamily="2" charset="2"/>
              </a:rPr>
              <a:t> relies on the focus size and motors precision;</a:t>
            </a:r>
            <a:endParaRPr lang="en-US" sz="1600" dirty="0"/>
          </a:p>
          <a:p>
            <a:pPr marL="257175" indent="-257175">
              <a:lnSpc>
                <a:spcPct val="120000"/>
              </a:lnSpc>
              <a:spcAft>
                <a:spcPts val="675"/>
              </a:spcAft>
              <a:buFont typeface="Arial" panose="020B0604020202020204" pitchFamily="34" charset="0"/>
              <a:buChar char="•"/>
            </a:pPr>
            <a:r>
              <a:rPr lang="en-US" sz="1600" dirty="0"/>
              <a:t>Access to multiple elements simultaneously;</a:t>
            </a:r>
          </a:p>
          <a:p>
            <a:pPr marL="257175" indent="-257175">
              <a:lnSpc>
                <a:spcPct val="120000"/>
              </a:lnSpc>
              <a:spcAft>
                <a:spcPts val="675"/>
              </a:spcAft>
              <a:buFont typeface="Arial" panose="020B0604020202020204" pitchFamily="34" charset="0"/>
              <a:buChar char="•"/>
            </a:pPr>
            <a:r>
              <a:rPr lang="en-GB" sz="1600" dirty="0"/>
              <a:t>Detection in an energy range from Al-Kα X-ray emission line (1.48 keV) to the excitation energy (17.1 or 33.6 keV);</a:t>
            </a:r>
          </a:p>
          <a:p>
            <a:pPr marL="257175" indent="-257175">
              <a:lnSpc>
                <a:spcPct val="120000"/>
              </a:lnSpc>
              <a:spcAft>
                <a:spcPts val="675"/>
              </a:spcAft>
              <a:buFont typeface="Arial" panose="020B0604020202020204" pitchFamily="34" charset="0"/>
              <a:buChar char="•"/>
            </a:pPr>
            <a:r>
              <a:rPr lang="en-US" sz="1600" dirty="0"/>
              <a:t>Quantification through fixed experiment geometry &amp; calibration standard.</a:t>
            </a:r>
          </a:p>
        </p:txBody>
      </p:sp>
    </p:spTree>
    <p:extLst>
      <p:ext uri="{BB962C8B-B14F-4D97-AF65-F5344CB8AC3E}">
        <p14:creationId xmlns:p14="http://schemas.microsoft.com/office/powerpoint/2010/main" val="1739336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1E80-8564-4EE0-B748-C79DC16E66DE}"/>
              </a:ext>
            </a:extLst>
          </p:cNvPr>
          <p:cNvSpPr>
            <a:spLocks noGrp="1"/>
          </p:cNvSpPr>
          <p:nvPr>
            <p:ph type="title"/>
          </p:nvPr>
        </p:nvSpPr>
        <p:spPr/>
        <p:txBody>
          <a:bodyPr/>
          <a:lstStyle/>
          <a:p>
            <a:r>
              <a:rPr lang="en-US" dirty="0"/>
              <a:t>Examples of </a:t>
            </a:r>
            <a:r>
              <a:rPr lang="en-US" dirty="0" err="1"/>
              <a:t>xrf</a:t>
            </a:r>
            <a:r>
              <a:rPr lang="en-US" dirty="0"/>
              <a:t> imaging</a:t>
            </a:r>
          </a:p>
        </p:txBody>
      </p:sp>
      <p:sp>
        <p:nvSpPr>
          <p:cNvPr id="3" name="Date Placeholder 2">
            <a:extLst>
              <a:ext uri="{FF2B5EF4-FFF2-40B4-BE49-F238E27FC236}">
                <a16:creationId xmlns:a16="http://schemas.microsoft.com/office/drawing/2014/main" id="{8F593BD7-1ABB-47A7-BB68-08A863CACE42}"/>
              </a:ext>
            </a:extLst>
          </p:cNvPr>
          <p:cNvSpPr>
            <a:spLocks noGrp="1"/>
          </p:cNvSpPr>
          <p:nvPr>
            <p:ph type="dt" sz="half" idx="14"/>
          </p:nvPr>
        </p:nvSpPr>
        <p:spPr/>
        <p:txBody>
          <a:bodyPr/>
          <a:lstStyle/>
          <a:p>
            <a:r>
              <a:rPr lang="fr-FR" noProof="0"/>
              <a:t>26/07/2013</a:t>
            </a:r>
            <a:endParaRPr lang="en-US" noProof="0"/>
          </a:p>
        </p:txBody>
      </p:sp>
      <p:sp>
        <p:nvSpPr>
          <p:cNvPr id="4" name="Slide Number Placeholder 3">
            <a:extLst>
              <a:ext uri="{FF2B5EF4-FFF2-40B4-BE49-F238E27FC236}">
                <a16:creationId xmlns:a16="http://schemas.microsoft.com/office/drawing/2014/main" id="{59F6FE5A-35A2-421C-BB62-DF6E4E24EBAB}"/>
              </a:ext>
            </a:extLst>
          </p:cNvPr>
          <p:cNvSpPr>
            <a:spLocks noGrp="1"/>
          </p:cNvSpPr>
          <p:nvPr>
            <p:ph type="sldNum" sz="quarter" idx="15"/>
          </p:nvPr>
        </p:nvSpPr>
        <p:spPr/>
        <p:txBody>
          <a:bodyPr/>
          <a:lstStyle/>
          <a:p>
            <a:r>
              <a:rPr lang="en-US" noProof="0"/>
              <a:t>Page </a:t>
            </a:r>
            <a:fld id="{733122C9-A0B9-462F-8757-0847AD287B63}" type="slidenum">
              <a:rPr lang="en-US" noProof="0" smtClean="0"/>
              <a:pPr/>
              <a:t>7</a:t>
            </a:fld>
            <a:endParaRPr lang="en-US" noProof="0"/>
          </a:p>
        </p:txBody>
      </p:sp>
      <p:grpSp>
        <p:nvGrpSpPr>
          <p:cNvPr id="16" name="Group 15">
            <a:extLst>
              <a:ext uri="{FF2B5EF4-FFF2-40B4-BE49-F238E27FC236}">
                <a16:creationId xmlns:a16="http://schemas.microsoft.com/office/drawing/2014/main" id="{2C394CC5-4C85-497C-9481-96F245D4B3F5}"/>
              </a:ext>
            </a:extLst>
          </p:cNvPr>
          <p:cNvGrpSpPr/>
          <p:nvPr/>
        </p:nvGrpSpPr>
        <p:grpSpPr>
          <a:xfrm>
            <a:off x="3478300" y="1016335"/>
            <a:ext cx="6351023" cy="2523654"/>
            <a:chOff x="107504" y="1167141"/>
            <a:chExt cx="6062991" cy="2421960"/>
          </a:xfrm>
        </p:grpSpPr>
        <p:pic>
          <p:nvPicPr>
            <p:cNvPr id="8" name="Picture 7">
              <a:extLst>
                <a:ext uri="{FF2B5EF4-FFF2-40B4-BE49-F238E27FC236}">
                  <a16:creationId xmlns:a16="http://schemas.microsoft.com/office/drawing/2014/main" id="{45AF7BB2-56FB-44F3-BDC3-6FD64C874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204520"/>
              <a:ext cx="5328592" cy="2384581"/>
            </a:xfrm>
            <a:prstGeom prst="rect">
              <a:avLst/>
            </a:prstGeom>
          </p:spPr>
        </p:pic>
        <p:sp>
          <p:nvSpPr>
            <p:cNvPr id="9" name="TextBox 8">
              <a:extLst>
                <a:ext uri="{FF2B5EF4-FFF2-40B4-BE49-F238E27FC236}">
                  <a16:creationId xmlns:a16="http://schemas.microsoft.com/office/drawing/2014/main" id="{587A634A-8AAA-43D9-9BE7-CDCA350B91DC}"/>
                </a:ext>
              </a:extLst>
            </p:cNvPr>
            <p:cNvSpPr txBox="1"/>
            <p:nvPr/>
          </p:nvSpPr>
          <p:spPr>
            <a:xfrm>
              <a:off x="3911718" y="1167141"/>
              <a:ext cx="1598495" cy="400110"/>
            </a:xfrm>
            <a:prstGeom prst="rect">
              <a:avLst/>
            </a:prstGeom>
            <a:noFill/>
          </p:spPr>
          <p:txBody>
            <a:bodyPr wrap="square" rtlCol="0">
              <a:spAutoFit/>
            </a:bodyPr>
            <a:lstStyle/>
            <a:p>
              <a:r>
                <a:rPr lang="en-US" sz="2000" b="1" dirty="0">
                  <a:solidFill>
                    <a:srgbClr val="00B0F0"/>
                  </a:solidFill>
                </a:rPr>
                <a:t>K</a:t>
              </a:r>
              <a:r>
                <a:rPr lang="en-US" sz="2000" b="1" dirty="0">
                  <a:solidFill>
                    <a:schemeClr val="bg1"/>
                  </a:solidFill>
                </a:rPr>
                <a:t>  </a:t>
              </a:r>
              <a:r>
                <a:rPr lang="en-US" sz="2000" b="1" dirty="0">
                  <a:solidFill>
                    <a:srgbClr val="00B050"/>
                  </a:solidFill>
                </a:rPr>
                <a:t>Zn</a:t>
              </a:r>
              <a:r>
                <a:rPr lang="en-US" sz="2000" b="1" dirty="0">
                  <a:solidFill>
                    <a:schemeClr val="bg1"/>
                  </a:solidFill>
                </a:rPr>
                <a:t>  </a:t>
              </a:r>
              <a:r>
                <a:rPr lang="en-US" sz="2000" b="1" dirty="0" err="1">
                  <a:solidFill>
                    <a:srgbClr val="FF00FF"/>
                  </a:solidFill>
                </a:rPr>
                <a:t>Ir</a:t>
              </a:r>
              <a:endParaRPr lang="en-US" sz="2000" b="1" dirty="0">
                <a:solidFill>
                  <a:srgbClr val="FF00FF"/>
                </a:solidFill>
              </a:endParaRPr>
            </a:p>
          </p:txBody>
        </p:sp>
        <p:grpSp>
          <p:nvGrpSpPr>
            <p:cNvPr id="15" name="Group 14">
              <a:extLst>
                <a:ext uri="{FF2B5EF4-FFF2-40B4-BE49-F238E27FC236}">
                  <a16:creationId xmlns:a16="http://schemas.microsoft.com/office/drawing/2014/main" id="{CCFB00D2-4ECE-4E01-83F2-DA84E26EFDA3}"/>
                </a:ext>
              </a:extLst>
            </p:cNvPr>
            <p:cNvGrpSpPr/>
            <p:nvPr/>
          </p:nvGrpSpPr>
          <p:grpSpPr>
            <a:xfrm>
              <a:off x="4572000" y="2850438"/>
              <a:ext cx="1598495" cy="530503"/>
              <a:chOff x="4572000" y="2850438"/>
              <a:chExt cx="1598495" cy="530503"/>
            </a:xfrm>
          </p:grpSpPr>
          <p:sp>
            <p:nvSpPr>
              <p:cNvPr id="7" name="TextBox 6">
                <a:extLst>
                  <a:ext uri="{FF2B5EF4-FFF2-40B4-BE49-F238E27FC236}">
                    <a16:creationId xmlns:a16="http://schemas.microsoft.com/office/drawing/2014/main" id="{5AB5E9B8-948F-41C7-A45E-A46F74320D6D}"/>
                  </a:ext>
                </a:extLst>
              </p:cNvPr>
              <p:cNvSpPr txBox="1"/>
              <p:nvPr/>
            </p:nvSpPr>
            <p:spPr>
              <a:xfrm>
                <a:off x="4572000" y="2850438"/>
                <a:ext cx="1598495" cy="369332"/>
              </a:xfrm>
              <a:prstGeom prst="rect">
                <a:avLst/>
              </a:prstGeom>
              <a:noFill/>
            </p:spPr>
            <p:txBody>
              <a:bodyPr wrap="square" rtlCol="0">
                <a:spAutoFit/>
              </a:bodyPr>
              <a:lstStyle/>
              <a:p>
                <a:r>
                  <a:rPr lang="en-US" dirty="0">
                    <a:solidFill>
                      <a:schemeClr val="bg1"/>
                    </a:solidFill>
                  </a:rPr>
                  <a:t>5 um</a:t>
                </a:r>
              </a:p>
            </p:txBody>
          </p:sp>
          <p:sp>
            <p:nvSpPr>
              <p:cNvPr id="10" name="Rectangle 9">
                <a:extLst>
                  <a:ext uri="{FF2B5EF4-FFF2-40B4-BE49-F238E27FC236}">
                    <a16:creationId xmlns:a16="http://schemas.microsoft.com/office/drawing/2014/main" id="{740C50DB-9D08-4BEC-A2FE-BA7A76CAE3B6}"/>
                  </a:ext>
                </a:extLst>
              </p:cNvPr>
              <p:cNvSpPr/>
              <p:nvPr/>
            </p:nvSpPr>
            <p:spPr>
              <a:xfrm>
                <a:off x="4595447" y="3219771"/>
                <a:ext cx="770332" cy="161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348DAB00-8F33-46FD-AD2F-3405F1144D6B}"/>
              </a:ext>
            </a:extLst>
          </p:cNvPr>
          <p:cNvGrpSpPr/>
          <p:nvPr/>
        </p:nvGrpSpPr>
        <p:grpSpPr>
          <a:xfrm>
            <a:off x="208204" y="938043"/>
            <a:ext cx="3160761" cy="2684333"/>
            <a:chOff x="5858535" y="1413967"/>
            <a:chExt cx="3160761" cy="2684333"/>
          </a:xfrm>
        </p:grpSpPr>
        <p:pic>
          <p:nvPicPr>
            <p:cNvPr id="13" name="Picture 12">
              <a:extLst>
                <a:ext uri="{FF2B5EF4-FFF2-40B4-BE49-F238E27FC236}">
                  <a16:creationId xmlns:a16="http://schemas.microsoft.com/office/drawing/2014/main" id="{2A6A95E1-09E5-4CBF-8706-4405433A4844}"/>
                </a:ext>
              </a:extLst>
            </p:cNvPr>
            <p:cNvPicPr>
              <a:picLocks noChangeAspect="1"/>
            </p:cNvPicPr>
            <p:nvPr/>
          </p:nvPicPr>
          <p:blipFill>
            <a:blip r:embed="rId4"/>
            <a:stretch>
              <a:fillRect/>
            </a:stretch>
          </p:blipFill>
          <p:spPr>
            <a:xfrm>
              <a:off x="5858535" y="1489348"/>
              <a:ext cx="3105465" cy="2608952"/>
            </a:xfrm>
            <a:prstGeom prst="rect">
              <a:avLst/>
            </a:prstGeom>
          </p:spPr>
        </p:pic>
        <p:sp>
          <p:nvSpPr>
            <p:cNvPr id="17" name="Rectangle 16">
              <a:extLst>
                <a:ext uri="{FF2B5EF4-FFF2-40B4-BE49-F238E27FC236}">
                  <a16:creationId xmlns:a16="http://schemas.microsoft.com/office/drawing/2014/main" id="{8401B330-B91E-4B78-952D-78942CF49A3F}"/>
                </a:ext>
              </a:extLst>
            </p:cNvPr>
            <p:cNvSpPr/>
            <p:nvPr/>
          </p:nvSpPr>
          <p:spPr>
            <a:xfrm>
              <a:off x="8659256" y="1413967"/>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99DF810D-DE78-481E-97CC-DDEE97EC87B4}"/>
              </a:ext>
            </a:extLst>
          </p:cNvPr>
          <p:cNvSpPr txBox="1"/>
          <p:nvPr/>
        </p:nvSpPr>
        <p:spPr>
          <a:xfrm>
            <a:off x="755576" y="3382913"/>
            <a:ext cx="1598495" cy="369332"/>
          </a:xfrm>
          <a:prstGeom prst="rect">
            <a:avLst/>
          </a:prstGeom>
          <a:noFill/>
        </p:spPr>
        <p:txBody>
          <a:bodyPr wrap="square" rtlCol="0">
            <a:spAutoFit/>
          </a:bodyPr>
          <a:lstStyle/>
          <a:p>
            <a:r>
              <a:rPr lang="en-US" dirty="0"/>
              <a:t>2 um</a:t>
            </a:r>
          </a:p>
        </p:txBody>
      </p:sp>
      <p:sp>
        <p:nvSpPr>
          <p:cNvPr id="20" name="TextBox 19">
            <a:extLst>
              <a:ext uri="{FF2B5EF4-FFF2-40B4-BE49-F238E27FC236}">
                <a16:creationId xmlns:a16="http://schemas.microsoft.com/office/drawing/2014/main" id="{6FBABF4E-B2F3-4696-83B6-6242A8388653}"/>
              </a:ext>
            </a:extLst>
          </p:cNvPr>
          <p:cNvSpPr txBox="1"/>
          <p:nvPr/>
        </p:nvSpPr>
        <p:spPr>
          <a:xfrm>
            <a:off x="3923928" y="3649306"/>
            <a:ext cx="5328592" cy="646331"/>
          </a:xfrm>
          <a:prstGeom prst="rect">
            <a:avLst/>
          </a:prstGeom>
          <a:noFill/>
        </p:spPr>
        <p:txBody>
          <a:bodyPr wrap="square" rtlCol="0">
            <a:spAutoFit/>
          </a:bodyPr>
          <a:lstStyle/>
          <a:p>
            <a:r>
              <a:rPr lang="en-US" dirty="0"/>
              <a:t>XRF Image of human cancer cell obtained at ID16A | Resolution ~90nm resolution</a:t>
            </a:r>
          </a:p>
        </p:txBody>
      </p:sp>
      <p:sp>
        <p:nvSpPr>
          <p:cNvPr id="21" name="TextBox 20">
            <a:extLst>
              <a:ext uri="{FF2B5EF4-FFF2-40B4-BE49-F238E27FC236}">
                <a16:creationId xmlns:a16="http://schemas.microsoft.com/office/drawing/2014/main" id="{0B50E591-FB83-4AA7-98C3-B482AB3EF027}"/>
              </a:ext>
            </a:extLst>
          </p:cNvPr>
          <p:cNvSpPr txBox="1"/>
          <p:nvPr/>
        </p:nvSpPr>
        <p:spPr>
          <a:xfrm>
            <a:off x="33136" y="3792931"/>
            <a:ext cx="3043374" cy="646331"/>
          </a:xfrm>
          <a:prstGeom prst="rect">
            <a:avLst/>
          </a:prstGeom>
          <a:noFill/>
        </p:spPr>
        <p:txBody>
          <a:bodyPr wrap="square" rtlCol="0">
            <a:spAutoFit/>
          </a:bodyPr>
          <a:lstStyle/>
          <a:p>
            <a:r>
              <a:rPr lang="en-US" dirty="0"/>
              <a:t>Image of Siemens Star (Au)</a:t>
            </a:r>
          </a:p>
          <a:p>
            <a:r>
              <a:rPr lang="en-US" dirty="0"/>
              <a:t>Resolution ~50nm</a:t>
            </a:r>
          </a:p>
        </p:txBody>
      </p:sp>
    </p:spTree>
    <p:extLst>
      <p:ext uri="{BB962C8B-B14F-4D97-AF65-F5344CB8AC3E}">
        <p14:creationId xmlns:p14="http://schemas.microsoft.com/office/powerpoint/2010/main" val="307139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14D-BD2C-413D-B219-2EEBA8278E72}"/>
              </a:ext>
            </a:extLst>
          </p:cNvPr>
          <p:cNvSpPr>
            <a:spLocks noGrp="1"/>
          </p:cNvSpPr>
          <p:nvPr>
            <p:ph type="title"/>
          </p:nvPr>
        </p:nvSpPr>
        <p:spPr/>
        <p:txBody>
          <a:bodyPr/>
          <a:lstStyle/>
          <a:p>
            <a:r>
              <a:rPr lang="en-US" dirty="0"/>
              <a:t>Applications of </a:t>
            </a:r>
            <a:r>
              <a:rPr lang="en-US" dirty="0" err="1"/>
              <a:t>xrf</a:t>
            </a:r>
            <a:r>
              <a:rPr lang="en-US" dirty="0"/>
              <a:t> at id16a</a:t>
            </a:r>
          </a:p>
        </p:txBody>
      </p:sp>
      <p:sp>
        <p:nvSpPr>
          <p:cNvPr id="4" name="Date Placeholder 3">
            <a:extLst>
              <a:ext uri="{FF2B5EF4-FFF2-40B4-BE49-F238E27FC236}">
                <a16:creationId xmlns:a16="http://schemas.microsoft.com/office/drawing/2014/main" id="{D9C29AD8-422B-4400-B34A-6DA19D959469}"/>
              </a:ext>
            </a:extLst>
          </p:cNvPr>
          <p:cNvSpPr>
            <a:spLocks noGrp="1"/>
          </p:cNvSpPr>
          <p:nvPr>
            <p:ph type="dt" sz="half" idx="10"/>
          </p:nvPr>
        </p:nvSpPr>
        <p:spPr/>
        <p:txBody>
          <a:bodyPr/>
          <a:lstStyle/>
          <a:p>
            <a:r>
              <a:rPr lang="en-US" noProof="0"/>
              <a:t>26/07/2013</a:t>
            </a:r>
          </a:p>
        </p:txBody>
      </p:sp>
      <p:sp>
        <p:nvSpPr>
          <p:cNvPr id="5" name="Slide Number Placeholder 4">
            <a:extLst>
              <a:ext uri="{FF2B5EF4-FFF2-40B4-BE49-F238E27FC236}">
                <a16:creationId xmlns:a16="http://schemas.microsoft.com/office/drawing/2014/main" id="{68DF1DEA-6B29-4499-A0DF-135616606B8D}"/>
              </a:ext>
            </a:extLst>
          </p:cNvPr>
          <p:cNvSpPr>
            <a:spLocks noGrp="1"/>
          </p:cNvSpPr>
          <p:nvPr>
            <p:ph type="sldNum" sz="quarter" idx="11"/>
          </p:nvPr>
        </p:nvSpPr>
        <p:spPr/>
        <p:txBody>
          <a:bodyPr/>
          <a:lstStyle/>
          <a:p>
            <a:r>
              <a:rPr lang="en-US" noProof="0"/>
              <a:t>Page </a:t>
            </a:r>
            <a:fld id="{733122C9-A0B9-462F-8757-0847AD287B63}" type="slidenum">
              <a:rPr lang="en-US" noProof="0" smtClean="0"/>
              <a:pPr/>
              <a:t>8</a:t>
            </a:fld>
            <a:endParaRPr lang="en-US" noProof="0"/>
          </a:p>
        </p:txBody>
      </p:sp>
      <p:sp>
        <p:nvSpPr>
          <p:cNvPr id="6" name="Footer Placeholder 5">
            <a:extLst>
              <a:ext uri="{FF2B5EF4-FFF2-40B4-BE49-F238E27FC236}">
                <a16:creationId xmlns:a16="http://schemas.microsoft.com/office/drawing/2014/main" id="{D7671DFB-0FCB-4F7C-A314-4E4079F66327}"/>
              </a:ext>
            </a:extLst>
          </p:cNvPr>
          <p:cNvSpPr>
            <a:spLocks noGrp="1"/>
          </p:cNvSpPr>
          <p:nvPr>
            <p:ph type="ftr" sz="quarter" idx="12"/>
          </p:nvPr>
        </p:nvSpPr>
        <p:spPr/>
        <p:txBody>
          <a:bodyPr/>
          <a:lstStyle/>
          <a:p>
            <a:r>
              <a:rPr lang="en-US" dirty="0"/>
              <a:t> Rodion SHISHKOV | ESRF – ID16-A</a:t>
            </a:r>
          </a:p>
        </p:txBody>
      </p:sp>
      <p:grpSp>
        <p:nvGrpSpPr>
          <p:cNvPr id="7" name="Group 6">
            <a:extLst>
              <a:ext uri="{FF2B5EF4-FFF2-40B4-BE49-F238E27FC236}">
                <a16:creationId xmlns:a16="http://schemas.microsoft.com/office/drawing/2014/main" id="{C7231A24-4C17-4484-82A1-5E6EE8FD25C7}"/>
              </a:ext>
            </a:extLst>
          </p:cNvPr>
          <p:cNvGrpSpPr/>
          <p:nvPr/>
        </p:nvGrpSpPr>
        <p:grpSpPr>
          <a:xfrm>
            <a:off x="3256085" y="1848263"/>
            <a:ext cx="5736000" cy="2402140"/>
            <a:chOff x="1361722" y="754713"/>
            <a:chExt cx="5445493" cy="2047723"/>
          </a:xfrm>
        </p:grpSpPr>
        <p:pic>
          <p:nvPicPr>
            <p:cNvPr id="8" name="Picture 7">
              <a:extLst>
                <a:ext uri="{FF2B5EF4-FFF2-40B4-BE49-F238E27FC236}">
                  <a16:creationId xmlns:a16="http://schemas.microsoft.com/office/drawing/2014/main" id="{C8E61430-6871-439E-B9A9-5F3E8ACAF8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56" t="11184" r="14946" b="12321"/>
            <a:stretch/>
          </p:blipFill>
          <p:spPr>
            <a:xfrm>
              <a:off x="3056608" y="913284"/>
              <a:ext cx="1515392" cy="1469503"/>
            </a:xfrm>
            <a:prstGeom prst="rect">
              <a:avLst/>
            </a:prstGeom>
          </p:spPr>
        </p:pic>
        <p:pic>
          <p:nvPicPr>
            <p:cNvPr id="9" name="Picture 8">
              <a:extLst>
                <a:ext uri="{FF2B5EF4-FFF2-40B4-BE49-F238E27FC236}">
                  <a16:creationId xmlns:a16="http://schemas.microsoft.com/office/drawing/2014/main" id="{2E477176-AE4F-4586-BE9F-7F0FCFD83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4277" y="1260283"/>
              <a:ext cx="382235" cy="382235"/>
            </a:xfrm>
            <a:prstGeom prst="rect">
              <a:avLst/>
            </a:prstGeom>
          </p:spPr>
        </p:pic>
        <p:pic>
          <p:nvPicPr>
            <p:cNvPr id="10" name="Picture 9">
              <a:extLst>
                <a:ext uri="{FF2B5EF4-FFF2-40B4-BE49-F238E27FC236}">
                  <a16:creationId xmlns:a16="http://schemas.microsoft.com/office/drawing/2014/main" id="{72A24C58-E0DB-4778-8738-187563640A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958" y="754713"/>
              <a:ext cx="373284" cy="373284"/>
            </a:xfrm>
            <a:prstGeom prst="rect">
              <a:avLst/>
            </a:prstGeom>
          </p:spPr>
        </p:pic>
        <p:pic>
          <p:nvPicPr>
            <p:cNvPr id="11" name="Picture 10">
              <a:extLst>
                <a:ext uri="{FF2B5EF4-FFF2-40B4-BE49-F238E27FC236}">
                  <a16:creationId xmlns:a16="http://schemas.microsoft.com/office/drawing/2014/main" id="{1D0C79D7-D7F9-4601-A022-C259034992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2014" y="2320084"/>
              <a:ext cx="482352" cy="482352"/>
            </a:xfrm>
            <a:prstGeom prst="rect">
              <a:avLst/>
            </a:prstGeom>
          </p:spPr>
        </p:pic>
        <p:sp>
          <p:nvSpPr>
            <p:cNvPr id="12" name="Arrow: Right 11">
              <a:extLst>
                <a:ext uri="{FF2B5EF4-FFF2-40B4-BE49-F238E27FC236}">
                  <a16:creationId xmlns:a16="http://schemas.microsoft.com/office/drawing/2014/main" id="{687E2167-FB98-4D31-AE62-CAC3A623471C}"/>
                </a:ext>
              </a:extLst>
            </p:cNvPr>
            <p:cNvSpPr/>
            <p:nvPr/>
          </p:nvSpPr>
          <p:spPr>
            <a:xfrm rot="425814">
              <a:off x="2810375" y="1412880"/>
              <a:ext cx="233785"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FBBAA06-C729-4F44-BE8D-F58DE44F7EAD}"/>
                </a:ext>
              </a:extLst>
            </p:cNvPr>
            <p:cNvSpPr/>
            <p:nvPr/>
          </p:nvSpPr>
          <p:spPr>
            <a:xfrm rot="1876300">
              <a:off x="2920328" y="1018306"/>
              <a:ext cx="233785"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0456598-4BDE-4692-8A02-33729A1B060C}"/>
                </a:ext>
              </a:extLst>
            </p:cNvPr>
            <p:cNvSpPr/>
            <p:nvPr/>
          </p:nvSpPr>
          <p:spPr>
            <a:xfrm rot="19069711">
              <a:off x="3071500" y="2231645"/>
              <a:ext cx="233785"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008583D-0587-4B59-A96D-D67ED33F53B1}"/>
                </a:ext>
              </a:extLst>
            </p:cNvPr>
            <p:cNvSpPr txBox="1"/>
            <p:nvPr/>
          </p:nvSpPr>
          <p:spPr>
            <a:xfrm>
              <a:off x="1613161" y="774784"/>
              <a:ext cx="894797" cy="276999"/>
            </a:xfrm>
            <a:prstGeom prst="rect">
              <a:avLst/>
            </a:prstGeom>
            <a:noFill/>
          </p:spPr>
          <p:txBody>
            <a:bodyPr wrap="none" rtlCol="0">
              <a:spAutoFit/>
            </a:bodyPr>
            <a:lstStyle/>
            <a:p>
              <a:r>
                <a:rPr lang="en-US" sz="1200" b="1" dirty="0">
                  <a:latin typeface="Helvetica" pitchFamily="2" charset="0"/>
                </a:rPr>
                <a:t>treatment</a:t>
              </a:r>
            </a:p>
          </p:txBody>
        </p:sp>
        <p:sp>
          <p:nvSpPr>
            <p:cNvPr id="16" name="TextBox 15">
              <a:extLst>
                <a:ext uri="{FF2B5EF4-FFF2-40B4-BE49-F238E27FC236}">
                  <a16:creationId xmlns:a16="http://schemas.microsoft.com/office/drawing/2014/main" id="{E8B1585A-45E8-4F90-B226-B1DAA9E75C1D}"/>
                </a:ext>
              </a:extLst>
            </p:cNvPr>
            <p:cNvSpPr txBox="1"/>
            <p:nvPr/>
          </p:nvSpPr>
          <p:spPr>
            <a:xfrm>
              <a:off x="1648607" y="1303811"/>
              <a:ext cx="723275" cy="276999"/>
            </a:xfrm>
            <a:prstGeom prst="rect">
              <a:avLst/>
            </a:prstGeom>
            <a:noFill/>
          </p:spPr>
          <p:txBody>
            <a:bodyPr wrap="none" rtlCol="0">
              <a:spAutoFit/>
            </a:bodyPr>
            <a:lstStyle/>
            <a:p>
              <a:r>
                <a:rPr lang="en-US" sz="1200" b="1" dirty="0">
                  <a:latin typeface="Helvetica" pitchFamily="2" charset="0"/>
                </a:rPr>
                <a:t>toxicity</a:t>
              </a:r>
            </a:p>
          </p:txBody>
        </p:sp>
        <p:sp>
          <p:nvSpPr>
            <p:cNvPr id="17" name="TextBox 16">
              <a:extLst>
                <a:ext uri="{FF2B5EF4-FFF2-40B4-BE49-F238E27FC236}">
                  <a16:creationId xmlns:a16="http://schemas.microsoft.com/office/drawing/2014/main" id="{E9B7D40E-B357-439E-8BEF-76EB369A2885}"/>
                </a:ext>
              </a:extLst>
            </p:cNvPr>
            <p:cNvSpPr txBox="1"/>
            <p:nvPr/>
          </p:nvSpPr>
          <p:spPr>
            <a:xfrm>
              <a:off x="1424342" y="2397948"/>
              <a:ext cx="1236236" cy="276999"/>
            </a:xfrm>
            <a:prstGeom prst="rect">
              <a:avLst/>
            </a:prstGeom>
            <a:noFill/>
          </p:spPr>
          <p:txBody>
            <a:bodyPr wrap="none" rtlCol="0">
              <a:spAutoFit/>
            </a:bodyPr>
            <a:lstStyle/>
            <a:p>
              <a:r>
                <a:rPr lang="en-US" sz="1200" b="1" dirty="0">
                  <a:latin typeface="Helvetica" pitchFamily="2" charset="0"/>
                </a:rPr>
                <a:t>nanomaterials</a:t>
              </a:r>
            </a:p>
          </p:txBody>
        </p:sp>
        <p:grpSp>
          <p:nvGrpSpPr>
            <p:cNvPr id="18" name="Group 17">
              <a:extLst>
                <a:ext uri="{FF2B5EF4-FFF2-40B4-BE49-F238E27FC236}">
                  <a16:creationId xmlns:a16="http://schemas.microsoft.com/office/drawing/2014/main" id="{EAD908D3-3FB3-4F71-B241-BD8FD5EA0E73}"/>
                </a:ext>
              </a:extLst>
            </p:cNvPr>
            <p:cNvGrpSpPr/>
            <p:nvPr/>
          </p:nvGrpSpPr>
          <p:grpSpPr>
            <a:xfrm>
              <a:off x="4303340" y="1311505"/>
              <a:ext cx="1177511" cy="439025"/>
              <a:chOff x="4300569" y="1311505"/>
              <a:chExt cx="1177511" cy="439025"/>
            </a:xfrm>
          </p:grpSpPr>
          <p:sp>
            <p:nvSpPr>
              <p:cNvPr id="25" name="Arrow: Right 24">
                <a:extLst>
                  <a:ext uri="{FF2B5EF4-FFF2-40B4-BE49-F238E27FC236}">
                    <a16:creationId xmlns:a16="http://schemas.microsoft.com/office/drawing/2014/main" id="{23827C95-5810-4501-926C-CFF57C0004DF}"/>
                  </a:ext>
                </a:extLst>
              </p:cNvPr>
              <p:cNvSpPr/>
              <p:nvPr/>
            </p:nvSpPr>
            <p:spPr>
              <a:xfrm>
                <a:off x="4637138" y="1534506"/>
                <a:ext cx="617832"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97D75B-46BD-4959-804D-7551B0BB7AF1}"/>
                  </a:ext>
                </a:extLst>
              </p:cNvPr>
              <p:cNvSpPr txBox="1"/>
              <p:nvPr/>
            </p:nvSpPr>
            <p:spPr>
              <a:xfrm>
                <a:off x="4300569" y="1311505"/>
                <a:ext cx="1177511" cy="276999"/>
              </a:xfrm>
              <a:prstGeom prst="rect">
                <a:avLst/>
              </a:prstGeom>
              <a:noFill/>
            </p:spPr>
            <p:txBody>
              <a:bodyPr wrap="square" rtlCol="0">
                <a:spAutoFit/>
              </a:bodyPr>
              <a:lstStyle/>
              <a:p>
                <a:pPr algn="ctr"/>
                <a:r>
                  <a:rPr lang="en-US" sz="1200" b="1" dirty="0">
                    <a:latin typeface="Helvetica" pitchFamily="2" charset="0"/>
                  </a:rPr>
                  <a:t>effect</a:t>
                </a:r>
              </a:p>
            </p:txBody>
          </p:sp>
        </p:grpSp>
        <p:pic>
          <p:nvPicPr>
            <p:cNvPr id="19" name="Picture 18">
              <a:extLst>
                <a:ext uri="{FF2B5EF4-FFF2-40B4-BE49-F238E27FC236}">
                  <a16:creationId xmlns:a16="http://schemas.microsoft.com/office/drawing/2014/main" id="{46F6DEA3-7467-4606-AFFA-C6DC15537A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710" y="1850521"/>
              <a:ext cx="330608" cy="330608"/>
            </a:xfrm>
            <a:prstGeom prst="rect">
              <a:avLst/>
            </a:prstGeom>
          </p:spPr>
        </p:pic>
        <p:sp>
          <p:nvSpPr>
            <p:cNvPr id="20" name="Arrow: Right 19">
              <a:extLst>
                <a:ext uri="{FF2B5EF4-FFF2-40B4-BE49-F238E27FC236}">
                  <a16:creationId xmlns:a16="http://schemas.microsoft.com/office/drawing/2014/main" id="{CC4D887D-93CE-45C8-B827-21A5A7908DC0}"/>
                </a:ext>
              </a:extLst>
            </p:cNvPr>
            <p:cNvSpPr/>
            <p:nvPr/>
          </p:nvSpPr>
          <p:spPr>
            <a:xfrm rot="20761032">
              <a:off x="2824793" y="1883083"/>
              <a:ext cx="233785"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389FFB-D879-4D20-9A2D-0B3F949DB110}"/>
                </a:ext>
              </a:extLst>
            </p:cNvPr>
            <p:cNvSpPr txBox="1"/>
            <p:nvPr/>
          </p:nvSpPr>
          <p:spPr>
            <a:xfrm>
              <a:off x="1361722" y="1858475"/>
              <a:ext cx="1103187" cy="276999"/>
            </a:xfrm>
            <a:prstGeom prst="rect">
              <a:avLst/>
            </a:prstGeom>
            <a:noFill/>
          </p:spPr>
          <p:txBody>
            <a:bodyPr wrap="none" rtlCol="0">
              <a:spAutoFit/>
            </a:bodyPr>
            <a:lstStyle/>
            <a:p>
              <a:r>
                <a:rPr lang="en-US" sz="1200" b="1" dirty="0">
                  <a:latin typeface="Helvetica" pitchFamily="2" charset="0"/>
                </a:rPr>
                <a:t>modification</a:t>
              </a:r>
            </a:p>
          </p:txBody>
        </p:sp>
        <p:grpSp>
          <p:nvGrpSpPr>
            <p:cNvPr id="22" name="Group 21">
              <a:extLst>
                <a:ext uri="{FF2B5EF4-FFF2-40B4-BE49-F238E27FC236}">
                  <a16:creationId xmlns:a16="http://schemas.microsoft.com/office/drawing/2014/main" id="{94C4997D-A559-48D5-980A-807BE0E85812}"/>
                </a:ext>
              </a:extLst>
            </p:cNvPr>
            <p:cNvGrpSpPr/>
            <p:nvPr/>
          </p:nvGrpSpPr>
          <p:grpSpPr>
            <a:xfrm>
              <a:off x="5291823" y="823627"/>
              <a:ext cx="1515392" cy="1569660"/>
              <a:chOff x="5859265" y="841590"/>
              <a:chExt cx="1515392" cy="1569660"/>
            </a:xfrm>
          </p:grpSpPr>
          <p:pic>
            <p:nvPicPr>
              <p:cNvPr id="23" name="Picture 22">
                <a:extLst>
                  <a:ext uri="{FF2B5EF4-FFF2-40B4-BE49-F238E27FC236}">
                    <a16:creationId xmlns:a16="http://schemas.microsoft.com/office/drawing/2014/main" id="{A3CB024A-6572-4C31-87C8-5F6091E42E0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rcRect l="7056" t="11184" r="14946" b="12321"/>
              <a:stretch/>
            </p:blipFill>
            <p:spPr>
              <a:xfrm>
                <a:off x="5859265" y="907766"/>
                <a:ext cx="1515392" cy="1469503"/>
              </a:xfrm>
              <a:prstGeom prst="rect">
                <a:avLst/>
              </a:prstGeom>
            </p:spPr>
          </p:pic>
          <p:sp>
            <p:nvSpPr>
              <p:cNvPr id="24" name="TextBox 23">
                <a:extLst>
                  <a:ext uri="{FF2B5EF4-FFF2-40B4-BE49-F238E27FC236}">
                    <a16:creationId xmlns:a16="http://schemas.microsoft.com/office/drawing/2014/main" id="{A010521F-2FB2-4EF0-B7D0-B0CB728FF8C0}"/>
                  </a:ext>
                </a:extLst>
              </p:cNvPr>
              <p:cNvSpPr txBox="1"/>
              <p:nvPr/>
            </p:nvSpPr>
            <p:spPr>
              <a:xfrm>
                <a:off x="6148724" y="841590"/>
                <a:ext cx="936475" cy="1569660"/>
              </a:xfrm>
              <a:prstGeom prst="rect">
                <a:avLst/>
              </a:prstGeom>
              <a:noFill/>
            </p:spPr>
            <p:txBody>
              <a:bodyPr wrap="none" rtlCol="0">
                <a:spAutoFit/>
              </a:bodyPr>
              <a:lstStyle/>
              <a:p>
                <a:r>
                  <a:rPr lang="en-US" sz="9600" b="1" dirty="0">
                    <a:ln w="19050">
                      <a:solidFill>
                        <a:srgbClr val="C00000"/>
                      </a:solidFill>
                    </a:ln>
                    <a:solidFill>
                      <a:schemeClr val="accent4">
                        <a:lumMod val="60000"/>
                        <a:lumOff val="40000"/>
                        <a:alpha val="93000"/>
                      </a:schemeClr>
                    </a:solidFill>
                    <a:latin typeface="Helvetica" pitchFamily="2" charset="0"/>
                  </a:rPr>
                  <a:t>?</a:t>
                </a:r>
              </a:p>
            </p:txBody>
          </p:sp>
        </p:grpSp>
      </p:grpSp>
      <p:pic>
        <p:nvPicPr>
          <p:cNvPr id="27" name="Picture 4" descr="https://i.gyazo.com/1f69307fb4a5fd24dbe96473d9a152cf.png">
            <a:extLst>
              <a:ext uri="{FF2B5EF4-FFF2-40B4-BE49-F238E27FC236}">
                <a16:creationId xmlns:a16="http://schemas.microsoft.com/office/drawing/2014/main" id="{2BF1CE48-D91F-4150-8A82-A9C3D32630A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9029" t="8183"/>
          <a:stretch/>
        </p:blipFill>
        <p:spPr bwMode="auto">
          <a:xfrm>
            <a:off x="150595" y="1596605"/>
            <a:ext cx="3122766" cy="284645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3BFAE34-C6D8-4DDA-AF42-E9148B56AA98}"/>
              </a:ext>
            </a:extLst>
          </p:cNvPr>
          <p:cNvSpPr/>
          <p:nvPr/>
        </p:nvSpPr>
        <p:spPr>
          <a:xfrm>
            <a:off x="1863566" y="1057300"/>
            <a:ext cx="5416868" cy="369332"/>
          </a:xfrm>
          <a:prstGeom prst="rect">
            <a:avLst/>
          </a:prstGeom>
        </p:spPr>
        <p:txBody>
          <a:bodyPr wrap="none">
            <a:spAutoFit/>
          </a:bodyPr>
          <a:lstStyle/>
          <a:p>
            <a:r>
              <a:rPr lang="en-US" b="1" dirty="0">
                <a:latin typeface="Helvetica" panose="020B0604020202020204" pitchFamily="34" charset="0"/>
                <a:cs typeface="Helvetica" panose="020B0604020202020204" pitchFamily="34" charset="0"/>
              </a:rPr>
              <a:t>XRF for </a:t>
            </a:r>
            <a:r>
              <a:rPr lang="en-US" b="1">
                <a:latin typeface="Helvetica" panose="020B0604020202020204" pitchFamily="34" charset="0"/>
                <a:cs typeface="Helvetica" panose="020B0604020202020204" pitchFamily="34" charset="0"/>
              </a:rPr>
              <a:t>Drug development and cancer </a:t>
            </a:r>
            <a:r>
              <a:rPr lang="en-US" b="1" dirty="0">
                <a:latin typeface="Helvetica" panose="020B0604020202020204" pitchFamily="34" charset="0"/>
                <a:cs typeface="Helvetica" panose="020B0604020202020204" pitchFamily="34" charset="0"/>
              </a:rPr>
              <a:t>r</a:t>
            </a:r>
            <a:r>
              <a:rPr lang="en-US" b="1">
                <a:latin typeface="Helvetica" panose="020B0604020202020204" pitchFamily="34" charset="0"/>
                <a:cs typeface="Helvetica" panose="020B0604020202020204" pitchFamily="34" charset="0"/>
              </a:rPr>
              <a:t>esearch</a:t>
            </a:r>
            <a:endParaRPr lang="en-US" b="1" dirty="0"/>
          </a:p>
        </p:txBody>
      </p:sp>
    </p:spTree>
    <p:extLst>
      <p:ext uri="{BB962C8B-B14F-4D97-AF65-F5344CB8AC3E}">
        <p14:creationId xmlns:p14="http://schemas.microsoft.com/office/powerpoint/2010/main" val="4165077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0B088-0178-9A41-BD80-E59CA6B4C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1AD95-6490-8AB9-DF10-E1DED3323519}"/>
              </a:ext>
            </a:extLst>
          </p:cNvPr>
          <p:cNvSpPr>
            <a:spLocks noGrp="1"/>
          </p:cNvSpPr>
          <p:nvPr>
            <p:ph type="title"/>
          </p:nvPr>
        </p:nvSpPr>
        <p:spPr/>
        <p:txBody>
          <a:bodyPr/>
          <a:lstStyle/>
          <a:p>
            <a:pPr>
              <a:lnSpc>
                <a:spcPct val="100000"/>
              </a:lnSpc>
            </a:pPr>
            <a:r>
              <a:rPr lang="en-US" dirty="0">
                <a:latin typeface="Helvetica" pitchFamily="2" charset="0"/>
              </a:rPr>
              <a:t>Live cell samples</a:t>
            </a:r>
            <a:endParaRPr lang="en-FR" dirty="0">
              <a:latin typeface="Helvetica" pitchFamily="2" charset="0"/>
            </a:endParaRPr>
          </a:p>
        </p:txBody>
      </p:sp>
      <p:sp>
        <p:nvSpPr>
          <p:cNvPr id="13" name="Slide Number Placeholder 12">
            <a:extLst>
              <a:ext uri="{FF2B5EF4-FFF2-40B4-BE49-F238E27FC236}">
                <a16:creationId xmlns:a16="http://schemas.microsoft.com/office/drawing/2014/main" id="{349F041E-55BE-159B-C834-25E51AF8E40A}"/>
              </a:ext>
            </a:extLst>
          </p:cNvPr>
          <p:cNvSpPr>
            <a:spLocks noGrp="1"/>
          </p:cNvSpPr>
          <p:nvPr>
            <p:ph type="sldNum" sz="quarter" idx="15"/>
          </p:nvPr>
        </p:nvSpPr>
        <p:spPr/>
        <p:txBody>
          <a:bodyPr/>
          <a:lstStyle/>
          <a:p>
            <a:r>
              <a:rPr lang="en-US" noProof="0"/>
              <a:t>Page </a:t>
            </a:r>
            <a:fld id="{733122C9-A0B9-462F-8757-0847AD287B63}" type="slidenum">
              <a:rPr lang="en-US" noProof="0" smtClean="0"/>
              <a:pPr/>
              <a:t>9</a:t>
            </a:fld>
            <a:endParaRPr lang="en-US" noProof="0"/>
          </a:p>
        </p:txBody>
      </p:sp>
      <p:sp>
        <p:nvSpPr>
          <p:cNvPr id="5" name="TextBox 4">
            <a:extLst>
              <a:ext uri="{FF2B5EF4-FFF2-40B4-BE49-F238E27FC236}">
                <a16:creationId xmlns:a16="http://schemas.microsoft.com/office/drawing/2014/main" id="{0A6082F3-9182-B3B4-9D62-BA4306E47A83}"/>
              </a:ext>
            </a:extLst>
          </p:cNvPr>
          <p:cNvSpPr txBox="1"/>
          <p:nvPr/>
        </p:nvSpPr>
        <p:spPr>
          <a:xfrm>
            <a:off x="5712569" y="3540304"/>
            <a:ext cx="3259155" cy="1323439"/>
          </a:xfrm>
          <a:prstGeom prst="rect">
            <a:avLst/>
          </a:prstGeom>
          <a:noFill/>
        </p:spPr>
        <p:txBody>
          <a:bodyPr wrap="square" rtlCol="0">
            <a:spAutoFit/>
          </a:bodyPr>
          <a:lstStyle/>
          <a:p>
            <a:pPr algn="ctr"/>
            <a:r>
              <a:rPr lang="en-US" sz="1600" dirty="0">
                <a:latin typeface="Helvetica" pitchFamily="2" charset="0"/>
              </a:rPr>
              <a:t>On the membrane </a:t>
            </a:r>
            <a:r>
              <a:rPr lang="en-US" sz="1600" b="1" dirty="0">
                <a:latin typeface="Helvetica" pitchFamily="2" charset="0"/>
              </a:rPr>
              <a:t>ca. 1000 cells </a:t>
            </a:r>
            <a:r>
              <a:rPr lang="en-US" sz="1600" dirty="0">
                <a:latin typeface="Helvetica" pitchFamily="2" charset="0"/>
              </a:rPr>
              <a:t>of different morphology, stages of growth, etc.</a:t>
            </a:r>
          </a:p>
          <a:p>
            <a:pPr algn="ctr"/>
            <a:endParaRPr lang="en-US" sz="1600" dirty="0">
              <a:latin typeface="Helvetica" pitchFamily="2" charset="0"/>
            </a:endParaRPr>
          </a:p>
          <a:p>
            <a:pPr algn="ctr"/>
            <a:r>
              <a:rPr lang="en-US" sz="1600" b="1" u="sng" dirty="0">
                <a:solidFill>
                  <a:srgbClr val="C00000"/>
                </a:solidFill>
                <a:latin typeface="Helvetica" pitchFamily="2" charset="0"/>
              </a:rPr>
              <a:t>N</a:t>
            </a:r>
            <a:r>
              <a:rPr lang="en-FR" sz="1600" b="1" u="sng" dirty="0">
                <a:solidFill>
                  <a:srgbClr val="C00000"/>
                </a:solidFill>
                <a:latin typeface="Helvetica" pitchFamily="2" charset="0"/>
              </a:rPr>
              <a:t>o problem with statistics</a:t>
            </a:r>
            <a:r>
              <a:rPr lang="en-US" sz="1600" b="1" u="sng" dirty="0">
                <a:solidFill>
                  <a:srgbClr val="C00000"/>
                </a:solidFill>
                <a:latin typeface="Helvetica" pitchFamily="2" charset="0"/>
              </a:rPr>
              <a:t>!</a:t>
            </a:r>
            <a:endParaRPr lang="en-FR" sz="1600" b="1" u="sng" dirty="0">
              <a:solidFill>
                <a:srgbClr val="C00000"/>
              </a:solidFill>
              <a:latin typeface="Helvetica" pitchFamily="2" charset="0"/>
            </a:endParaRPr>
          </a:p>
        </p:txBody>
      </p:sp>
      <p:grpSp>
        <p:nvGrpSpPr>
          <p:cNvPr id="34" name="Group 33">
            <a:extLst>
              <a:ext uri="{FF2B5EF4-FFF2-40B4-BE49-F238E27FC236}">
                <a16:creationId xmlns:a16="http://schemas.microsoft.com/office/drawing/2014/main" id="{DAFFABD8-A831-4ABF-8BA3-02FB50483DC2}"/>
              </a:ext>
            </a:extLst>
          </p:cNvPr>
          <p:cNvGrpSpPr/>
          <p:nvPr/>
        </p:nvGrpSpPr>
        <p:grpSpPr>
          <a:xfrm>
            <a:off x="68263" y="754713"/>
            <a:ext cx="5445493" cy="2047723"/>
            <a:chOff x="1361722" y="754713"/>
            <a:chExt cx="5445493" cy="2047723"/>
          </a:xfrm>
        </p:grpSpPr>
        <p:pic>
          <p:nvPicPr>
            <p:cNvPr id="4" name="Picture 3">
              <a:extLst>
                <a:ext uri="{FF2B5EF4-FFF2-40B4-BE49-F238E27FC236}">
                  <a16:creationId xmlns:a16="http://schemas.microsoft.com/office/drawing/2014/main" id="{4BD58B6F-50F9-4615-8066-D0361CB998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56" t="11184" r="14946" b="12321"/>
            <a:stretch/>
          </p:blipFill>
          <p:spPr>
            <a:xfrm>
              <a:off x="3056608" y="913284"/>
              <a:ext cx="1515392" cy="1469503"/>
            </a:xfrm>
            <a:prstGeom prst="rect">
              <a:avLst/>
            </a:prstGeom>
          </p:spPr>
        </p:pic>
        <p:pic>
          <p:nvPicPr>
            <p:cNvPr id="11" name="Picture 10">
              <a:extLst>
                <a:ext uri="{FF2B5EF4-FFF2-40B4-BE49-F238E27FC236}">
                  <a16:creationId xmlns:a16="http://schemas.microsoft.com/office/drawing/2014/main" id="{F3074CA3-F107-4B7D-9C23-C0959D3F8D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4277" y="1260283"/>
              <a:ext cx="382235" cy="382235"/>
            </a:xfrm>
            <a:prstGeom prst="rect">
              <a:avLst/>
            </a:prstGeom>
          </p:spPr>
        </p:pic>
        <p:pic>
          <p:nvPicPr>
            <p:cNvPr id="15" name="Picture 14">
              <a:extLst>
                <a:ext uri="{FF2B5EF4-FFF2-40B4-BE49-F238E27FC236}">
                  <a16:creationId xmlns:a16="http://schemas.microsoft.com/office/drawing/2014/main" id="{B714F39B-D75B-4A8E-B2B9-052E9FA17D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958" y="754713"/>
              <a:ext cx="373284" cy="373284"/>
            </a:xfrm>
            <a:prstGeom prst="rect">
              <a:avLst/>
            </a:prstGeom>
          </p:spPr>
        </p:pic>
        <p:pic>
          <p:nvPicPr>
            <p:cNvPr id="17" name="Picture 16">
              <a:extLst>
                <a:ext uri="{FF2B5EF4-FFF2-40B4-BE49-F238E27FC236}">
                  <a16:creationId xmlns:a16="http://schemas.microsoft.com/office/drawing/2014/main" id="{3559B312-A636-4317-9081-B378527607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2014" y="2320084"/>
              <a:ext cx="482352" cy="482352"/>
            </a:xfrm>
            <a:prstGeom prst="rect">
              <a:avLst/>
            </a:prstGeom>
          </p:spPr>
        </p:pic>
        <p:sp>
          <p:nvSpPr>
            <p:cNvPr id="18" name="Arrow: Right 17">
              <a:extLst>
                <a:ext uri="{FF2B5EF4-FFF2-40B4-BE49-F238E27FC236}">
                  <a16:creationId xmlns:a16="http://schemas.microsoft.com/office/drawing/2014/main" id="{811B1EE3-331E-45B8-81AE-8649A325471D}"/>
                </a:ext>
              </a:extLst>
            </p:cNvPr>
            <p:cNvSpPr/>
            <p:nvPr/>
          </p:nvSpPr>
          <p:spPr>
            <a:xfrm rot="425814">
              <a:off x="2810375" y="1412880"/>
              <a:ext cx="233785"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AC07452A-35CA-4306-87EC-F0BF113BFEAF}"/>
                </a:ext>
              </a:extLst>
            </p:cNvPr>
            <p:cNvSpPr/>
            <p:nvPr/>
          </p:nvSpPr>
          <p:spPr>
            <a:xfrm rot="1876300">
              <a:off x="2920328" y="1018306"/>
              <a:ext cx="233785"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3E179017-6004-4BC4-997E-A165464D25B3}"/>
                </a:ext>
              </a:extLst>
            </p:cNvPr>
            <p:cNvSpPr/>
            <p:nvPr/>
          </p:nvSpPr>
          <p:spPr>
            <a:xfrm rot="19069711">
              <a:off x="3071500" y="2231645"/>
              <a:ext cx="233785"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E1E8997-2ED7-4937-9B3E-18DEEE39B9B7}"/>
                </a:ext>
              </a:extLst>
            </p:cNvPr>
            <p:cNvSpPr txBox="1"/>
            <p:nvPr/>
          </p:nvSpPr>
          <p:spPr>
            <a:xfrm>
              <a:off x="1613161" y="774784"/>
              <a:ext cx="894797" cy="276999"/>
            </a:xfrm>
            <a:prstGeom prst="rect">
              <a:avLst/>
            </a:prstGeom>
            <a:noFill/>
          </p:spPr>
          <p:txBody>
            <a:bodyPr wrap="none" rtlCol="0">
              <a:spAutoFit/>
            </a:bodyPr>
            <a:lstStyle/>
            <a:p>
              <a:r>
                <a:rPr lang="en-US" sz="1200" b="1" dirty="0">
                  <a:latin typeface="Helvetica" pitchFamily="2" charset="0"/>
                </a:rPr>
                <a:t>treatment</a:t>
              </a:r>
            </a:p>
          </p:txBody>
        </p:sp>
        <p:sp>
          <p:nvSpPr>
            <p:cNvPr id="22" name="TextBox 21">
              <a:extLst>
                <a:ext uri="{FF2B5EF4-FFF2-40B4-BE49-F238E27FC236}">
                  <a16:creationId xmlns:a16="http://schemas.microsoft.com/office/drawing/2014/main" id="{1E16F495-BE3E-442D-B7F1-45CD56D2100E}"/>
                </a:ext>
              </a:extLst>
            </p:cNvPr>
            <p:cNvSpPr txBox="1"/>
            <p:nvPr/>
          </p:nvSpPr>
          <p:spPr>
            <a:xfrm>
              <a:off x="1648607" y="1303811"/>
              <a:ext cx="723275" cy="276999"/>
            </a:xfrm>
            <a:prstGeom prst="rect">
              <a:avLst/>
            </a:prstGeom>
            <a:noFill/>
          </p:spPr>
          <p:txBody>
            <a:bodyPr wrap="none" rtlCol="0">
              <a:spAutoFit/>
            </a:bodyPr>
            <a:lstStyle/>
            <a:p>
              <a:r>
                <a:rPr lang="en-US" sz="1200" b="1" dirty="0">
                  <a:latin typeface="Helvetica" pitchFamily="2" charset="0"/>
                </a:rPr>
                <a:t>toxicity</a:t>
              </a:r>
            </a:p>
          </p:txBody>
        </p:sp>
        <p:sp>
          <p:nvSpPr>
            <p:cNvPr id="23" name="TextBox 22">
              <a:extLst>
                <a:ext uri="{FF2B5EF4-FFF2-40B4-BE49-F238E27FC236}">
                  <a16:creationId xmlns:a16="http://schemas.microsoft.com/office/drawing/2014/main" id="{55C5436E-B8A2-42B8-B18C-1671683C26AD}"/>
                </a:ext>
              </a:extLst>
            </p:cNvPr>
            <p:cNvSpPr txBox="1"/>
            <p:nvPr/>
          </p:nvSpPr>
          <p:spPr>
            <a:xfrm>
              <a:off x="1424342" y="2397948"/>
              <a:ext cx="1236236" cy="276999"/>
            </a:xfrm>
            <a:prstGeom prst="rect">
              <a:avLst/>
            </a:prstGeom>
            <a:noFill/>
          </p:spPr>
          <p:txBody>
            <a:bodyPr wrap="none" rtlCol="0">
              <a:spAutoFit/>
            </a:bodyPr>
            <a:lstStyle/>
            <a:p>
              <a:r>
                <a:rPr lang="en-US" sz="1200" b="1" dirty="0">
                  <a:latin typeface="Helvetica" pitchFamily="2" charset="0"/>
                </a:rPr>
                <a:t>nanomaterials</a:t>
              </a:r>
            </a:p>
          </p:txBody>
        </p:sp>
        <p:grpSp>
          <p:nvGrpSpPr>
            <p:cNvPr id="33" name="Group 32">
              <a:extLst>
                <a:ext uri="{FF2B5EF4-FFF2-40B4-BE49-F238E27FC236}">
                  <a16:creationId xmlns:a16="http://schemas.microsoft.com/office/drawing/2014/main" id="{F8994D8E-FEB9-4665-86DD-63D49D501BF1}"/>
                </a:ext>
              </a:extLst>
            </p:cNvPr>
            <p:cNvGrpSpPr/>
            <p:nvPr/>
          </p:nvGrpSpPr>
          <p:grpSpPr>
            <a:xfrm>
              <a:off x="4303340" y="1311505"/>
              <a:ext cx="1177511" cy="439025"/>
              <a:chOff x="4300569" y="1311505"/>
              <a:chExt cx="1177511" cy="439025"/>
            </a:xfrm>
          </p:grpSpPr>
          <p:sp>
            <p:nvSpPr>
              <p:cNvPr id="25" name="Arrow: Right 24">
                <a:extLst>
                  <a:ext uri="{FF2B5EF4-FFF2-40B4-BE49-F238E27FC236}">
                    <a16:creationId xmlns:a16="http://schemas.microsoft.com/office/drawing/2014/main" id="{8F6163C6-A7D8-4FE7-96A3-762BFD7CAEAD}"/>
                  </a:ext>
                </a:extLst>
              </p:cNvPr>
              <p:cNvSpPr/>
              <p:nvPr/>
            </p:nvSpPr>
            <p:spPr>
              <a:xfrm>
                <a:off x="4637138" y="1534506"/>
                <a:ext cx="617832"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CC327F7-227A-4020-BC63-EDE840268DCA}"/>
                  </a:ext>
                </a:extLst>
              </p:cNvPr>
              <p:cNvSpPr txBox="1"/>
              <p:nvPr/>
            </p:nvSpPr>
            <p:spPr>
              <a:xfrm>
                <a:off x="4300569" y="1311505"/>
                <a:ext cx="1177511" cy="276999"/>
              </a:xfrm>
              <a:prstGeom prst="rect">
                <a:avLst/>
              </a:prstGeom>
              <a:noFill/>
            </p:spPr>
            <p:txBody>
              <a:bodyPr wrap="square" rtlCol="0">
                <a:spAutoFit/>
              </a:bodyPr>
              <a:lstStyle/>
              <a:p>
                <a:pPr algn="ctr"/>
                <a:r>
                  <a:rPr lang="en-US" sz="1200" b="1" dirty="0">
                    <a:latin typeface="Helvetica" pitchFamily="2" charset="0"/>
                  </a:rPr>
                  <a:t>effect</a:t>
                </a:r>
              </a:p>
            </p:txBody>
          </p:sp>
        </p:grpSp>
        <p:pic>
          <p:nvPicPr>
            <p:cNvPr id="28" name="Picture 27">
              <a:extLst>
                <a:ext uri="{FF2B5EF4-FFF2-40B4-BE49-F238E27FC236}">
                  <a16:creationId xmlns:a16="http://schemas.microsoft.com/office/drawing/2014/main" id="{63C4DF50-B633-4BE2-BD4F-ACAD0B276C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710" y="1850521"/>
              <a:ext cx="330608" cy="330608"/>
            </a:xfrm>
            <a:prstGeom prst="rect">
              <a:avLst/>
            </a:prstGeom>
          </p:spPr>
        </p:pic>
        <p:sp>
          <p:nvSpPr>
            <p:cNvPr id="29" name="Arrow: Right 28">
              <a:extLst>
                <a:ext uri="{FF2B5EF4-FFF2-40B4-BE49-F238E27FC236}">
                  <a16:creationId xmlns:a16="http://schemas.microsoft.com/office/drawing/2014/main" id="{0AB8ED1F-1157-440B-B724-F2D66FC5318C}"/>
                </a:ext>
              </a:extLst>
            </p:cNvPr>
            <p:cNvSpPr/>
            <p:nvPr/>
          </p:nvSpPr>
          <p:spPr>
            <a:xfrm rot="20761032">
              <a:off x="2824793" y="1883083"/>
              <a:ext cx="233785" cy="216024"/>
            </a:xfrm>
            <a:prstGeom prst="rightArrow">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0855CA9-F6F2-4400-8948-279CCDAB1D92}"/>
                </a:ext>
              </a:extLst>
            </p:cNvPr>
            <p:cNvSpPr txBox="1"/>
            <p:nvPr/>
          </p:nvSpPr>
          <p:spPr>
            <a:xfrm>
              <a:off x="1361722" y="1858475"/>
              <a:ext cx="1103187" cy="276999"/>
            </a:xfrm>
            <a:prstGeom prst="rect">
              <a:avLst/>
            </a:prstGeom>
            <a:noFill/>
          </p:spPr>
          <p:txBody>
            <a:bodyPr wrap="none" rtlCol="0">
              <a:spAutoFit/>
            </a:bodyPr>
            <a:lstStyle/>
            <a:p>
              <a:r>
                <a:rPr lang="en-US" sz="1200" b="1" dirty="0">
                  <a:latin typeface="Helvetica" pitchFamily="2" charset="0"/>
                </a:rPr>
                <a:t>modification</a:t>
              </a:r>
            </a:p>
          </p:txBody>
        </p:sp>
        <p:grpSp>
          <p:nvGrpSpPr>
            <p:cNvPr id="32" name="Group 31">
              <a:extLst>
                <a:ext uri="{FF2B5EF4-FFF2-40B4-BE49-F238E27FC236}">
                  <a16:creationId xmlns:a16="http://schemas.microsoft.com/office/drawing/2014/main" id="{8F656454-B088-45EF-BC50-C43CBE32C4C5}"/>
                </a:ext>
              </a:extLst>
            </p:cNvPr>
            <p:cNvGrpSpPr/>
            <p:nvPr/>
          </p:nvGrpSpPr>
          <p:grpSpPr>
            <a:xfrm>
              <a:off x="5291823" y="823627"/>
              <a:ext cx="1515392" cy="1569660"/>
              <a:chOff x="5859265" y="841590"/>
              <a:chExt cx="1515392" cy="1569660"/>
            </a:xfrm>
          </p:grpSpPr>
          <p:pic>
            <p:nvPicPr>
              <p:cNvPr id="24" name="Picture 23">
                <a:extLst>
                  <a:ext uri="{FF2B5EF4-FFF2-40B4-BE49-F238E27FC236}">
                    <a16:creationId xmlns:a16="http://schemas.microsoft.com/office/drawing/2014/main" id="{66F1EDCE-6261-4498-8C3F-8AD5DA57DD4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rcRect l="7056" t="11184" r="14946" b="12321"/>
              <a:stretch/>
            </p:blipFill>
            <p:spPr>
              <a:xfrm>
                <a:off x="5859265" y="907766"/>
                <a:ext cx="1515392" cy="1469503"/>
              </a:xfrm>
              <a:prstGeom prst="rect">
                <a:avLst/>
              </a:prstGeom>
            </p:spPr>
          </p:pic>
          <p:sp>
            <p:nvSpPr>
              <p:cNvPr id="31" name="TextBox 30">
                <a:extLst>
                  <a:ext uri="{FF2B5EF4-FFF2-40B4-BE49-F238E27FC236}">
                    <a16:creationId xmlns:a16="http://schemas.microsoft.com/office/drawing/2014/main" id="{81B8EFBE-609E-4EA0-99DF-6533450CA0CB}"/>
                  </a:ext>
                </a:extLst>
              </p:cNvPr>
              <p:cNvSpPr txBox="1"/>
              <p:nvPr/>
            </p:nvSpPr>
            <p:spPr>
              <a:xfrm>
                <a:off x="6148724" y="841590"/>
                <a:ext cx="936475" cy="1569660"/>
              </a:xfrm>
              <a:prstGeom prst="rect">
                <a:avLst/>
              </a:prstGeom>
              <a:noFill/>
            </p:spPr>
            <p:txBody>
              <a:bodyPr wrap="none" rtlCol="0">
                <a:spAutoFit/>
              </a:bodyPr>
              <a:lstStyle/>
              <a:p>
                <a:r>
                  <a:rPr lang="en-US" sz="9600" b="1" dirty="0">
                    <a:ln w="19050">
                      <a:solidFill>
                        <a:srgbClr val="C00000"/>
                      </a:solidFill>
                    </a:ln>
                    <a:solidFill>
                      <a:schemeClr val="accent4">
                        <a:lumMod val="60000"/>
                        <a:lumOff val="40000"/>
                        <a:alpha val="93000"/>
                      </a:schemeClr>
                    </a:solidFill>
                    <a:latin typeface="Helvetica" pitchFamily="2" charset="0"/>
                  </a:rPr>
                  <a:t>?</a:t>
                </a:r>
              </a:p>
            </p:txBody>
          </p:sp>
        </p:grpSp>
      </p:grpSp>
      <p:grpSp>
        <p:nvGrpSpPr>
          <p:cNvPr id="38" name="Group 37">
            <a:extLst>
              <a:ext uri="{FF2B5EF4-FFF2-40B4-BE49-F238E27FC236}">
                <a16:creationId xmlns:a16="http://schemas.microsoft.com/office/drawing/2014/main" id="{DC5B8D21-B5D2-41B6-8CA7-D1B4BEF3A9DE}"/>
              </a:ext>
            </a:extLst>
          </p:cNvPr>
          <p:cNvGrpSpPr/>
          <p:nvPr/>
        </p:nvGrpSpPr>
        <p:grpSpPr>
          <a:xfrm>
            <a:off x="5470207" y="774784"/>
            <a:ext cx="3611954" cy="1807830"/>
            <a:chOff x="5460684" y="820950"/>
            <a:chExt cx="3611954" cy="1807830"/>
          </a:xfrm>
        </p:grpSpPr>
        <p:pic>
          <p:nvPicPr>
            <p:cNvPr id="35" name="Picture 34">
              <a:extLst>
                <a:ext uri="{FF2B5EF4-FFF2-40B4-BE49-F238E27FC236}">
                  <a16:creationId xmlns:a16="http://schemas.microsoft.com/office/drawing/2014/main" id="{1031BFA8-8A39-4A9E-83B2-5F5E66DA3294}"/>
                </a:ext>
              </a:extLst>
            </p:cNvPr>
            <p:cNvPicPr>
              <a:picLocks noChangeAspect="1"/>
            </p:cNvPicPr>
            <p:nvPr/>
          </p:nvPicPr>
          <p:blipFill rotWithShape="1">
            <a:blip r:embed="rId10"/>
            <a:srcRect r="33697" b="54630"/>
            <a:stretch/>
          </p:blipFill>
          <p:spPr>
            <a:xfrm>
              <a:off x="5694439" y="1304407"/>
              <a:ext cx="3308348" cy="1178975"/>
            </a:xfrm>
            <a:prstGeom prst="rect">
              <a:avLst/>
            </a:prstGeom>
          </p:spPr>
        </p:pic>
        <p:sp>
          <p:nvSpPr>
            <p:cNvPr id="36" name="TextBox 35">
              <a:extLst>
                <a:ext uri="{FF2B5EF4-FFF2-40B4-BE49-F238E27FC236}">
                  <a16:creationId xmlns:a16="http://schemas.microsoft.com/office/drawing/2014/main" id="{926996F5-A4A7-4D04-9A26-A0D2FA5B0C0F}"/>
                </a:ext>
              </a:extLst>
            </p:cNvPr>
            <p:cNvSpPr txBox="1"/>
            <p:nvPr/>
          </p:nvSpPr>
          <p:spPr>
            <a:xfrm>
              <a:off x="7378515" y="2444114"/>
              <a:ext cx="1694123" cy="184666"/>
            </a:xfrm>
            <a:prstGeom prst="rect">
              <a:avLst/>
            </a:prstGeom>
            <a:noFill/>
          </p:spPr>
          <p:txBody>
            <a:bodyPr wrap="square" rtlCol="0">
              <a:spAutoFit/>
            </a:bodyPr>
            <a:lstStyle/>
            <a:p>
              <a:r>
                <a:rPr lang="en-US" sz="600" i="1" dirty="0">
                  <a:latin typeface="Helvetica" pitchFamily="2" charset="0"/>
                </a:rPr>
                <a:t>Dr. </a:t>
              </a:r>
              <a:r>
                <a:rPr lang="en-US" sz="600" i="1" dirty="0" err="1">
                  <a:latin typeface="Helvetica" pitchFamily="2" charset="0"/>
                </a:rPr>
                <a:t>Karpov</a:t>
              </a:r>
              <a:r>
                <a:rPr lang="en-US" sz="600" i="1" dirty="0">
                  <a:latin typeface="Helvetica" pitchFamily="2" charset="0"/>
                </a:rPr>
                <a:t> et al. (manuscript submitted)</a:t>
              </a:r>
              <a:endParaRPr lang="en-GB" sz="600" i="1" dirty="0">
                <a:latin typeface="Helvetica" pitchFamily="2" charset="0"/>
              </a:endParaRPr>
            </a:p>
          </p:txBody>
        </p:sp>
        <p:sp>
          <p:nvSpPr>
            <p:cNvPr id="37" name="TextBox 36">
              <a:extLst>
                <a:ext uri="{FF2B5EF4-FFF2-40B4-BE49-F238E27FC236}">
                  <a16:creationId xmlns:a16="http://schemas.microsoft.com/office/drawing/2014/main" id="{0D29570F-E0FE-4273-9BEB-2C78BC875B9E}"/>
                </a:ext>
              </a:extLst>
            </p:cNvPr>
            <p:cNvSpPr txBox="1"/>
            <p:nvPr/>
          </p:nvSpPr>
          <p:spPr>
            <a:xfrm>
              <a:off x="5460684" y="820950"/>
              <a:ext cx="3575421" cy="461665"/>
            </a:xfrm>
            <a:prstGeom prst="rect">
              <a:avLst/>
            </a:prstGeom>
            <a:noFill/>
          </p:spPr>
          <p:txBody>
            <a:bodyPr wrap="square" rtlCol="0">
              <a:spAutoFit/>
            </a:bodyPr>
            <a:lstStyle/>
            <a:p>
              <a:pPr algn="ctr"/>
              <a:r>
                <a:rPr lang="en-US" sz="1200" dirty="0">
                  <a:latin typeface="Helvetica" pitchFamily="2" charset="0"/>
                </a:rPr>
                <a:t>Approx. 10 </a:t>
              </a:r>
              <a:r>
                <a:rPr lang="en-US" sz="1200" dirty="0" err="1">
                  <a:latin typeface="Helvetica" pitchFamily="2" charset="0"/>
                </a:rPr>
                <a:t>nano</a:t>
              </a:r>
              <a:r>
                <a:rPr lang="en-US" sz="1200" dirty="0">
                  <a:latin typeface="Helvetica" pitchFamily="2" charset="0"/>
                </a:rPr>
                <a:t>-XRF scans per beamtime</a:t>
              </a:r>
            </a:p>
            <a:p>
              <a:pPr algn="ctr"/>
              <a:r>
                <a:rPr lang="en-US" sz="1200" dirty="0">
                  <a:latin typeface="Helvetica" pitchFamily="2" charset="0"/>
                </a:rPr>
                <a:t>Multiple beamtimes </a:t>
              </a:r>
              <a:r>
                <a:rPr lang="en-US" sz="1200" dirty="0">
                  <a:latin typeface="Helvetica" pitchFamily="2" charset="0"/>
                  <a:sym typeface="Wingdings" panose="05000000000000000000" pitchFamily="2" charset="2"/>
                </a:rPr>
                <a:t> </a:t>
              </a:r>
              <a:r>
                <a:rPr lang="en-US" sz="1200" dirty="0">
                  <a:latin typeface="Helvetica" pitchFamily="2" charset="0"/>
                </a:rPr>
                <a:t>statistical significance </a:t>
              </a:r>
              <a:endParaRPr lang="en-FR" sz="1200" dirty="0">
                <a:latin typeface="Helvetica" pitchFamily="2" charset="0"/>
              </a:endParaRPr>
            </a:p>
          </p:txBody>
        </p:sp>
      </p:grpSp>
      <p:pic>
        <p:nvPicPr>
          <p:cNvPr id="40" name="Picture 39">
            <a:extLst>
              <a:ext uri="{FF2B5EF4-FFF2-40B4-BE49-F238E27FC236}">
                <a16:creationId xmlns:a16="http://schemas.microsoft.com/office/drawing/2014/main" id="{4FA04FC9-7C03-4954-BFDA-627A13E3E5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26" t="8284" r="1365"/>
          <a:stretch/>
        </p:blipFill>
        <p:spPr>
          <a:xfrm>
            <a:off x="130882" y="3048448"/>
            <a:ext cx="3721037" cy="2397211"/>
          </a:xfrm>
          <a:prstGeom prst="rect">
            <a:avLst/>
          </a:prstGeom>
        </p:spPr>
      </p:pic>
      <p:grpSp>
        <p:nvGrpSpPr>
          <p:cNvPr id="50" name="Group 49">
            <a:extLst>
              <a:ext uri="{FF2B5EF4-FFF2-40B4-BE49-F238E27FC236}">
                <a16:creationId xmlns:a16="http://schemas.microsoft.com/office/drawing/2014/main" id="{44414E41-122E-4B47-8659-D2E7F4970CBD}"/>
              </a:ext>
            </a:extLst>
          </p:cNvPr>
          <p:cNvGrpSpPr/>
          <p:nvPr/>
        </p:nvGrpSpPr>
        <p:grpSpPr>
          <a:xfrm>
            <a:off x="1735785" y="2566992"/>
            <a:ext cx="3900368" cy="2962105"/>
            <a:chOff x="1735785" y="2566992"/>
            <a:chExt cx="3900368" cy="2962105"/>
          </a:xfrm>
        </p:grpSpPr>
        <p:pic>
          <p:nvPicPr>
            <p:cNvPr id="41" name="Picture 40" descr="A map of the world&#10;&#10;Description automatically generated with low confidence">
              <a:extLst>
                <a:ext uri="{FF2B5EF4-FFF2-40B4-BE49-F238E27FC236}">
                  <a16:creationId xmlns:a16="http://schemas.microsoft.com/office/drawing/2014/main" id="{04EA7CE7-03C9-450A-9E66-C4DCE1AB5D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5922" y="2962808"/>
              <a:ext cx="2570231" cy="2566289"/>
            </a:xfrm>
            <a:prstGeom prst="rect">
              <a:avLst/>
            </a:prstGeom>
          </p:spPr>
        </p:pic>
        <p:cxnSp>
          <p:nvCxnSpPr>
            <p:cNvPr id="43" name="Straight Connector 42">
              <a:extLst>
                <a:ext uri="{FF2B5EF4-FFF2-40B4-BE49-F238E27FC236}">
                  <a16:creationId xmlns:a16="http://schemas.microsoft.com/office/drawing/2014/main" id="{A0029D2E-6DE8-4394-AB06-252D7F6CC14D}"/>
                </a:ext>
              </a:extLst>
            </p:cNvPr>
            <p:cNvCxnSpPr/>
            <p:nvPr/>
          </p:nvCxnSpPr>
          <p:spPr>
            <a:xfrm flipV="1">
              <a:off x="1735785" y="3111062"/>
              <a:ext cx="1522422" cy="99467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9942FE7-E34F-4D6C-8388-63520C63228A}"/>
                </a:ext>
              </a:extLst>
            </p:cNvPr>
            <p:cNvCxnSpPr/>
            <p:nvPr/>
          </p:nvCxnSpPr>
          <p:spPr>
            <a:xfrm>
              <a:off x="1735785" y="4218302"/>
              <a:ext cx="1485636" cy="115248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39538B9-0CEE-4DB1-9AFF-6E5F0A87C9DD}"/>
                </a:ext>
              </a:extLst>
            </p:cNvPr>
            <p:cNvCxnSpPr>
              <a:cxnSpLocks/>
            </p:cNvCxnSpPr>
            <p:nvPr/>
          </p:nvCxnSpPr>
          <p:spPr>
            <a:xfrm>
              <a:off x="3267051" y="2884814"/>
              <a:ext cx="2224604" cy="2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4B81BE8-61C4-4E93-963B-13AF88702CDD}"/>
                </a:ext>
              </a:extLst>
            </p:cNvPr>
            <p:cNvSpPr txBox="1"/>
            <p:nvPr/>
          </p:nvSpPr>
          <p:spPr>
            <a:xfrm>
              <a:off x="3872665" y="2566992"/>
              <a:ext cx="1082348" cy="369332"/>
            </a:xfrm>
            <a:prstGeom prst="rect">
              <a:avLst/>
            </a:prstGeom>
            <a:noFill/>
          </p:spPr>
          <p:txBody>
            <a:bodyPr wrap="none" rtlCol="0">
              <a:spAutoFit/>
            </a:bodyPr>
            <a:lstStyle/>
            <a:p>
              <a:r>
                <a:rPr lang="en-FR" dirty="0">
                  <a:latin typeface="Helvetica" pitchFamily="2" charset="0"/>
                </a:rPr>
                <a:t>1</a:t>
              </a:r>
              <a:r>
                <a:rPr lang="en-US" dirty="0">
                  <a:latin typeface="Helvetica" pitchFamily="2" charset="0"/>
                </a:rPr>
                <a:t>500 µ</a:t>
              </a:r>
              <a:r>
                <a:rPr lang="en-FR" dirty="0">
                  <a:latin typeface="Helvetica" pitchFamily="2" charset="0"/>
                </a:rPr>
                <a:t>m</a:t>
              </a:r>
            </a:p>
          </p:txBody>
        </p:sp>
      </p:grpSp>
    </p:spTree>
    <p:extLst>
      <p:ext uri="{BB962C8B-B14F-4D97-AF65-F5344CB8AC3E}">
        <p14:creationId xmlns:p14="http://schemas.microsoft.com/office/powerpoint/2010/main" val="219814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ESRF - default">
  <a:themeElements>
    <a:clrScheme name="ESRF">
      <a:dk1>
        <a:sysClr val="windowText" lastClr="000000"/>
      </a:dk1>
      <a:lt1>
        <a:sysClr val="window" lastClr="FFFFFF"/>
      </a:lt1>
      <a:dk2>
        <a:srgbClr val="B7B9BA"/>
      </a:dk2>
      <a:lt2>
        <a:srgbClr val="AF007C"/>
      </a:lt2>
      <a:accent1>
        <a:srgbClr val="132577"/>
      </a:accent1>
      <a:accent2>
        <a:srgbClr val="ED7703"/>
      </a:accent2>
      <a:accent3>
        <a:srgbClr val="F4A300"/>
      </a:accent3>
      <a:accent4>
        <a:srgbClr val="FFDD00"/>
      </a:accent4>
      <a:accent5>
        <a:srgbClr val="51A026"/>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ESRF - default</Template>
  <TotalTime>6347</TotalTime>
  <Words>2092</Words>
  <Application>Microsoft Office PowerPoint</Application>
  <PresentationFormat>On-screen Show (16:10)</PresentationFormat>
  <Paragraphs>248</Paragraphs>
  <Slides>26</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Helvetica</vt:lpstr>
      <vt:lpstr>ITCOfficinaSans LT Book</vt:lpstr>
      <vt:lpstr>Times New Roman</vt:lpstr>
      <vt:lpstr>Wingdings</vt:lpstr>
      <vt:lpstr>ESRF - default</vt:lpstr>
      <vt:lpstr>PowerPoint Presentation</vt:lpstr>
      <vt:lpstr>Synchrotron – users facilities</vt:lpstr>
      <vt:lpstr>Beamtime at high demand</vt:lpstr>
      <vt:lpstr>Objectives of my thesis project</vt:lpstr>
      <vt:lpstr>Id16a x-ray nano-probe beamline</vt:lpstr>
      <vt:lpstr>X-ray fluorescence imaging</vt:lpstr>
      <vt:lpstr>Examples of xrf imaging</vt:lpstr>
      <vt:lpstr>Applications of xrf at id16a</vt:lpstr>
      <vt:lpstr>Live cell samples</vt:lpstr>
      <vt:lpstr>Live cells on a membrane</vt:lpstr>
      <vt:lpstr>Optical fluo-Imaging</vt:lpstr>
      <vt:lpstr>Optical fluorescence dyes</vt:lpstr>
      <vt:lpstr>Clem fluo-imaging</vt:lpstr>
      <vt:lpstr>X-ray fluorescence imaging</vt:lpstr>
      <vt:lpstr>Segmentation of clem images</vt:lpstr>
      <vt:lpstr>Cell cycle classification</vt:lpstr>
      <vt:lpstr>Pixel coordinates transformation</vt:lpstr>
      <vt:lpstr>Automatic xrf pre-scanning</vt:lpstr>
      <vt:lpstr>PRE-SCANS EVALUATION AND HIGH-RES SCANNING</vt:lpstr>
      <vt:lpstr>Treatment of xrf data - motivation</vt:lpstr>
      <vt:lpstr>Overview of the proposed pipeline for denoising XRF data</vt:lpstr>
      <vt:lpstr>Overview of the proposed pipeline for denoising XRF data</vt:lpstr>
      <vt:lpstr>Results siemens star</vt:lpstr>
      <vt:lpstr>Results cell sample</vt:lpstr>
      <vt:lpstr>Comparison with other denoising methods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Dmitry Karpov</dc:creator>
  <cp:lastModifiedBy>SHISHKOV Rodion</cp:lastModifiedBy>
  <cp:revision>449</cp:revision>
  <dcterms:created xsi:type="dcterms:W3CDTF">2021-08-16T08:41:48Z</dcterms:created>
  <dcterms:modified xsi:type="dcterms:W3CDTF">2025-06-19T14:01:34Z</dcterms:modified>
</cp:coreProperties>
</file>