
<file path=[Content_Types].xml><?xml version="1.0" encoding="utf-8"?>
<Types xmlns="http://schemas.openxmlformats.org/package/2006/content-types">
  <Default Extension="png" ContentType="image/png"/>
  <Default Extension="webp"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2" r:id="rId3"/>
  </p:sldMasterIdLst>
  <p:notesMasterIdLst>
    <p:notesMasterId r:id="rId24"/>
  </p:notesMasterIdLst>
  <p:sldIdLst>
    <p:sldId id="256" r:id="rId4"/>
    <p:sldId id="289" r:id="rId5"/>
    <p:sldId id="263" r:id="rId6"/>
    <p:sldId id="290" r:id="rId7"/>
    <p:sldId id="291" r:id="rId8"/>
    <p:sldId id="292" r:id="rId9"/>
    <p:sldId id="266" r:id="rId10"/>
    <p:sldId id="294" r:id="rId11"/>
    <p:sldId id="297" r:id="rId12"/>
    <p:sldId id="298" r:id="rId13"/>
    <p:sldId id="295" r:id="rId14"/>
    <p:sldId id="296" r:id="rId15"/>
    <p:sldId id="305" r:id="rId16"/>
    <p:sldId id="306" r:id="rId17"/>
    <p:sldId id="304" r:id="rId18"/>
    <p:sldId id="299" r:id="rId19"/>
    <p:sldId id="303" r:id="rId20"/>
    <p:sldId id="302" r:id="rId21"/>
    <p:sldId id="301" r:id="rId22"/>
    <p:sldId id="300" r:id="rId23"/>
  </p:sldIdLst>
  <p:sldSz cx="18288000" cy="10287000"/>
  <p:notesSz cx="6858000" cy="9144000"/>
  <p:embeddedFontLst>
    <p:embeddedFont>
      <p:font typeface="Barlow Condensed" panose="020B0604020202020204" charset="0"/>
      <p:regular r:id="rId25"/>
      <p:bold r:id="rId26"/>
      <p:italic r:id="rId27"/>
      <p:boldItalic r:id="rId28"/>
    </p:embeddedFont>
    <p:embeddedFont>
      <p:font typeface="Barlow Condensed Medium"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Alice" panose="020B0604020202020204" charset="0"/>
      <p:regular r:id="rId37"/>
    </p:embeddedFont>
    <p:embeddedFont>
      <p:font typeface="Source Sans 3" panose="020B0604020202020204" charset="0"/>
      <p:regular r:id="rId38"/>
      <p:bold r:id="rId39"/>
      <p:italic r:id="rId40"/>
      <p:boldItalic r:id="rId41"/>
    </p:embeddedFont>
    <p:embeddedFont>
      <p:font typeface="Cambria Math" panose="02040503050406030204" pitchFamily="18" charset="0"/>
      <p:regular r:id="rId42"/>
    </p:embeddedFont>
    <p:embeddedFont>
      <p:font typeface="Playfair Display Black" panose="020B0604020202020204" charset="0"/>
      <p:bold r:id="rId43"/>
      <p:boldItalic r:id="rId44"/>
    </p:embeddedFont>
    <p:embeddedFont>
      <p:font typeface="Times" panose="02020603050405020304" pitchFamily="18" charset="0"/>
      <p:regular r:id="rId45"/>
      <p:bold r:id="rId46"/>
      <p:italic r:id="rId47"/>
      <p:boldItalic r:id="rId48"/>
    </p:embeddedFont>
    <p:embeddedFont>
      <p:font typeface="Calibri Light" panose="020F0302020204030204" pitchFamily="34" charset="0"/>
      <p:regular r:id="rId49"/>
      <p:italic r:id="rId50"/>
    </p:embeddedFont>
    <p:embeddedFont>
      <p:font typeface="Roboto" panose="020B0604020202020204" charset="0"/>
      <p:regular r:id="rId51"/>
      <p:bold r:id="rId52"/>
      <p:italic r:id="rId53"/>
      <p:boldItalic r:id="rId54"/>
    </p:embeddedFont>
    <p:embeddedFont>
      <p:font typeface="Forum"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A7A7A7"/>
    <a:srgbClr val="4DA1A9"/>
    <a:srgbClr val="6874E8"/>
    <a:srgbClr val="0B1320"/>
    <a:srgbClr val="FF9F1C"/>
    <a:srgbClr val="FF2424"/>
    <a:srgbClr val="030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98D140-4961-4532-BD58-4F3D4F08A97D}">
  <a:tblStyle styleId="{B098D140-4961-4532-BD58-4F3D4F08A97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1"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7.fntdata"/><Relationship Id="rId54"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98" name="Google Shape;5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78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2" name="Google Shape;8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791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9" name="Google Shape;85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7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21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1" name="Google Shape;108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933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56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0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4" name="Google Shape;64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61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20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31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08E302-A697-4460-A108-4D0E0440239D}"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3895059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E302-A697-4460-A108-4D0E0440239D}"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149016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08E302-A697-4460-A108-4D0E0440239D}"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1704620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08E302-A697-4460-A108-4D0E0440239D}"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103753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08E302-A697-4460-A108-4D0E0440239D}" type="datetimeFigureOut">
              <a:rPr lang="en-US" smtClean="0"/>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91781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08E302-A697-4460-A108-4D0E0440239D}" type="datetimeFigureOut">
              <a:rPr lang="en-US" smtClean="0"/>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363435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8E302-A697-4460-A108-4D0E0440239D}" type="datetimeFigureOut">
              <a:rPr lang="en-US" smtClean="0"/>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3814681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4A08E302-A697-4460-A108-4D0E0440239D}"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170831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4A08E302-A697-4460-A108-4D0E0440239D}"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4078171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E302-A697-4460-A108-4D0E0440239D}"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4081909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E302-A697-4460-A108-4D0E0440239D}"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2953FA-C00E-41CB-BB2B-97DB06F2743D}" type="slidenum">
              <a:rPr lang="en-US" smtClean="0"/>
              <a:t>‹#›</a:t>
            </a:fld>
            <a:endParaRPr lang="en-US"/>
          </a:p>
        </p:txBody>
      </p:sp>
    </p:spTree>
    <p:extLst>
      <p:ext uri="{BB962C8B-B14F-4D97-AF65-F5344CB8AC3E}">
        <p14:creationId xmlns:p14="http://schemas.microsoft.com/office/powerpoint/2010/main" val="680844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
        <p:nvSpPr>
          <p:cNvPr id="9" name="Google Shape;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 name="Google Shape;1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485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46"/>
        <p:cNvGrpSpPr/>
        <p:nvPr/>
      </p:nvGrpSpPr>
      <p:grpSpPr>
        <a:xfrm>
          <a:off x="0" y="0"/>
          <a:ext cx="0" cy="0"/>
          <a:chOff x="0" y="0"/>
          <a:chExt cx="0" cy="0"/>
        </a:xfrm>
      </p:grpSpPr>
      <p:sp>
        <p:nvSpPr>
          <p:cNvPr id="47" name="Google Shape;47;p5"/>
          <p:cNvSpPr>
            <a:spLocks noGrp="1"/>
          </p:cNvSpPr>
          <p:nvPr>
            <p:ph type="pic" idx="2"/>
          </p:nvPr>
        </p:nvSpPr>
        <p:spPr>
          <a:xfrm>
            <a:off x="-1205475" y="2008175"/>
            <a:ext cx="4749300" cy="7285500"/>
          </a:xfrm>
          <a:prstGeom prst="rect">
            <a:avLst/>
          </a:prstGeom>
          <a:noFill/>
          <a:ln>
            <a:noFill/>
          </a:ln>
        </p:spPr>
      </p:sp>
      <p:grpSp>
        <p:nvGrpSpPr>
          <p:cNvPr id="48" name="Google Shape;48;p5"/>
          <p:cNvGrpSpPr/>
          <p:nvPr/>
        </p:nvGrpSpPr>
        <p:grpSpPr>
          <a:xfrm>
            <a:off x="10958525" y="-529158"/>
            <a:ext cx="5814956" cy="3266948"/>
            <a:chOff x="0" y="-47625"/>
            <a:chExt cx="1531501" cy="860425"/>
          </a:xfrm>
        </p:grpSpPr>
        <p:sp>
          <p:nvSpPr>
            <p:cNvPr id="49" name="Google Shape;49;p5"/>
            <p:cNvSpPr/>
            <p:nvPr/>
          </p:nvSpPr>
          <p:spPr>
            <a:xfrm>
              <a:off x="0" y="0"/>
              <a:ext cx="1531501" cy="812800"/>
            </a:xfrm>
            <a:custGeom>
              <a:avLst/>
              <a:gdLst/>
              <a:ahLst/>
              <a:cxnLst/>
              <a:rect l="l" t="t" r="r" b="b"/>
              <a:pathLst>
                <a:path w="1531501" h="812800" extrusionOk="0">
                  <a:moveTo>
                    <a:pt x="0" y="0"/>
                  </a:moveTo>
                  <a:lnTo>
                    <a:pt x="1531501" y="0"/>
                  </a:lnTo>
                  <a:lnTo>
                    <a:pt x="1531501" y="812800"/>
                  </a:lnTo>
                  <a:lnTo>
                    <a:pt x="0" y="812800"/>
                  </a:lnTo>
                  <a:close/>
                </a:path>
              </a:pathLst>
            </a:custGeom>
            <a:solidFill>
              <a:srgbClr val="9914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5"/>
            <p:cNvSpPr txBox="1"/>
            <p:nvPr/>
          </p:nvSpPr>
          <p:spPr>
            <a:xfrm>
              <a:off x="0" y="-47625"/>
              <a:ext cx="15315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1" name="Google Shape;51;p5"/>
          <p:cNvGrpSpPr/>
          <p:nvPr/>
        </p:nvGrpSpPr>
        <p:grpSpPr>
          <a:xfrm>
            <a:off x="8174674" y="8974603"/>
            <a:ext cx="8598839" cy="3266948"/>
            <a:chOff x="0" y="-47625"/>
            <a:chExt cx="2264700" cy="860425"/>
          </a:xfrm>
        </p:grpSpPr>
        <p:sp>
          <p:nvSpPr>
            <p:cNvPr id="52" name="Google Shape;52;p5"/>
            <p:cNvSpPr/>
            <p:nvPr/>
          </p:nvSpPr>
          <p:spPr>
            <a:xfrm>
              <a:off x="0" y="0"/>
              <a:ext cx="2264697" cy="812800"/>
            </a:xfrm>
            <a:custGeom>
              <a:avLst/>
              <a:gdLst/>
              <a:ahLst/>
              <a:cxnLst/>
              <a:rect l="l" t="t" r="r" b="b"/>
              <a:pathLst>
                <a:path w="2264697" h="812800" extrusionOk="0">
                  <a:moveTo>
                    <a:pt x="0" y="0"/>
                  </a:moveTo>
                  <a:lnTo>
                    <a:pt x="2264697" y="0"/>
                  </a:lnTo>
                  <a:lnTo>
                    <a:pt x="2264697" y="812800"/>
                  </a:lnTo>
                  <a:lnTo>
                    <a:pt x="0" y="81280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
            <p:cNvSpPr txBox="1"/>
            <p:nvPr/>
          </p:nvSpPr>
          <p:spPr>
            <a:xfrm>
              <a:off x="0" y="-47625"/>
              <a:ext cx="2264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54" name="Google Shape;54;p5"/>
          <p:cNvSpPr txBox="1">
            <a:spLocks noGrp="1"/>
          </p:cNvSpPr>
          <p:nvPr>
            <p:ph type="subTitle" idx="1"/>
          </p:nvPr>
        </p:nvSpPr>
        <p:spPr>
          <a:xfrm>
            <a:off x="7412050" y="6913923"/>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55" name="Google Shape;55;p5"/>
          <p:cNvSpPr txBox="1">
            <a:spLocks noGrp="1"/>
          </p:cNvSpPr>
          <p:nvPr>
            <p:ph type="body" idx="3"/>
          </p:nvPr>
        </p:nvSpPr>
        <p:spPr>
          <a:xfrm>
            <a:off x="7412050" y="7822025"/>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56" name="Google Shape;56;p5"/>
          <p:cNvSpPr txBox="1">
            <a:spLocks noGrp="1"/>
          </p:cNvSpPr>
          <p:nvPr>
            <p:ph type="body" idx="4"/>
          </p:nvPr>
        </p:nvSpPr>
        <p:spPr>
          <a:xfrm>
            <a:off x="2304775" y="5715475"/>
            <a:ext cx="4032900" cy="31173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SzPts val="2100"/>
              <a:buChar char="•"/>
              <a:defRPr sz="2100"/>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57" name="Google Shape;57;p5"/>
          <p:cNvSpPr txBox="1">
            <a:spLocks noGrp="1"/>
          </p:cNvSpPr>
          <p:nvPr>
            <p:ph type="title"/>
          </p:nvPr>
        </p:nvSpPr>
        <p:spPr>
          <a:xfrm>
            <a:off x="2304775" y="2994100"/>
            <a:ext cx="4150800" cy="2313300"/>
          </a:xfrm>
          <a:prstGeom prst="rect">
            <a:avLst/>
          </a:prstGeom>
        </p:spPr>
        <p:txBody>
          <a:bodyPr spcFirstLastPara="1" wrap="square" lIns="91425" tIns="45700" rIns="91425" bIns="45700" anchor="t" anchorCtr="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
          <p:cNvSpPr txBox="1">
            <a:spLocks noGrp="1"/>
          </p:cNvSpPr>
          <p:nvPr>
            <p:ph type="subTitle" idx="5"/>
          </p:nvPr>
        </p:nvSpPr>
        <p:spPr>
          <a:xfrm>
            <a:off x="7412050" y="4879618"/>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59" name="Google Shape;59;p5"/>
          <p:cNvSpPr txBox="1">
            <a:spLocks noGrp="1"/>
          </p:cNvSpPr>
          <p:nvPr>
            <p:ph type="body" idx="6"/>
          </p:nvPr>
        </p:nvSpPr>
        <p:spPr>
          <a:xfrm>
            <a:off x="7412050" y="5787720"/>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60" name="Google Shape;60;p5"/>
          <p:cNvSpPr txBox="1">
            <a:spLocks noGrp="1"/>
          </p:cNvSpPr>
          <p:nvPr>
            <p:ph type="subTitle" idx="7"/>
          </p:nvPr>
        </p:nvSpPr>
        <p:spPr>
          <a:xfrm>
            <a:off x="7412050" y="2845313"/>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61" name="Google Shape;61;p5"/>
          <p:cNvSpPr txBox="1">
            <a:spLocks noGrp="1"/>
          </p:cNvSpPr>
          <p:nvPr>
            <p:ph type="body" idx="8"/>
          </p:nvPr>
        </p:nvSpPr>
        <p:spPr>
          <a:xfrm>
            <a:off x="7412050" y="3753415"/>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62" name="Google Shape;62;p5"/>
          <p:cNvSpPr txBox="1">
            <a:spLocks noGrp="1"/>
          </p:cNvSpPr>
          <p:nvPr>
            <p:ph type="subTitle" idx="9"/>
          </p:nvPr>
        </p:nvSpPr>
        <p:spPr>
          <a:xfrm>
            <a:off x="12975775" y="7062698"/>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63" name="Google Shape;63;p5"/>
          <p:cNvSpPr txBox="1">
            <a:spLocks noGrp="1"/>
          </p:cNvSpPr>
          <p:nvPr>
            <p:ph type="body" idx="13"/>
          </p:nvPr>
        </p:nvSpPr>
        <p:spPr>
          <a:xfrm>
            <a:off x="12975775" y="7970800"/>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64" name="Google Shape;64;p5"/>
          <p:cNvSpPr txBox="1">
            <a:spLocks noGrp="1"/>
          </p:cNvSpPr>
          <p:nvPr>
            <p:ph type="subTitle" idx="14"/>
          </p:nvPr>
        </p:nvSpPr>
        <p:spPr>
          <a:xfrm>
            <a:off x="12975775" y="5028393"/>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65" name="Google Shape;65;p5"/>
          <p:cNvSpPr txBox="1">
            <a:spLocks noGrp="1"/>
          </p:cNvSpPr>
          <p:nvPr>
            <p:ph type="body" idx="15"/>
          </p:nvPr>
        </p:nvSpPr>
        <p:spPr>
          <a:xfrm>
            <a:off x="12975775" y="5936495"/>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66" name="Google Shape;66;p5"/>
          <p:cNvSpPr txBox="1">
            <a:spLocks noGrp="1"/>
          </p:cNvSpPr>
          <p:nvPr>
            <p:ph type="subTitle" idx="16"/>
          </p:nvPr>
        </p:nvSpPr>
        <p:spPr>
          <a:xfrm>
            <a:off x="12975775" y="2994088"/>
            <a:ext cx="3724200" cy="695100"/>
          </a:xfrm>
          <a:prstGeom prst="rect">
            <a:avLst/>
          </a:prstGeom>
        </p:spPr>
        <p:txBody>
          <a:bodyPr spcFirstLastPara="1" wrap="square" lIns="91425" tIns="45700" rIns="91425" bIns="45700" anchor="t" anchorCtr="0">
            <a:normAutofit/>
          </a:bodyPr>
          <a:lstStyle>
            <a:lvl1pPr lvl="0">
              <a:spcBef>
                <a:spcPts val="640"/>
              </a:spcBef>
              <a:spcAft>
                <a:spcPts val="0"/>
              </a:spcAft>
              <a:buSzPts val="30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67" name="Google Shape;67;p5"/>
          <p:cNvSpPr txBox="1">
            <a:spLocks noGrp="1"/>
          </p:cNvSpPr>
          <p:nvPr>
            <p:ph type="body" idx="17"/>
          </p:nvPr>
        </p:nvSpPr>
        <p:spPr>
          <a:xfrm>
            <a:off x="12975775" y="3902190"/>
            <a:ext cx="3797700" cy="913200"/>
          </a:xfrm>
          <a:prstGeom prst="rect">
            <a:avLst/>
          </a:prstGeom>
        </p:spPr>
        <p:txBody>
          <a:bodyPr spcFirstLastPara="1" wrap="square" lIns="91425" tIns="45700" rIns="91425" bIns="45700" anchor="t" anchorCtr="0">
            <a:normAutofit/>
          </a:bodyPr>
          <a:lstStyle>
            <a:lvl1pPr marL="457200" lvl="0" indent="-419100">
              <a:spcBef>
                <a:spcPts val="640"/>
              </a:spcBef>
              <a:spcAft>
                <a:spcPts val="0"/>
              </a:spcAft>
              <a:buSzPts val="3000"/>
              <a:buChar char="•"/>
              <a:defRPr/>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Tree>
    <p:extLst>
      <p:ext uri="{BB962C8B-B14F-4D97-AF65-F5344CB8AC3E}">
        <p14:creationId xmlns:p14="http://schemas.microsoft.com/office/powerpoint/2010/main" val="7649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68"/>
        <p:cNvGrpSpPr/>
        <p:nvPr/>
      </p:nvGrpSpPr>
      <p:grpSpPr>
        <a:xfrm>
          <a:off x="0" y="0"/>
          <a:ext cx="0" cy="0"/>
          <a:chOff x="0" y="0"/>
          <a:chExt cx="0" cy="0"/>
        </a:xfrm>
      </p:grpSpPr>
      <p:sp>
        <p:nvSpPr>
          <p:cNvPr id="69" name="Google Shape;69;p6"/>
          <p:cNvSpPr>
            <a:spLocks noGrp="1"/>
          </p:cNvSpPr>
          <p:nvPr>
            <p:ph type="pic" idx="2"/>
          </p:nvPr>
        </p:nvSpPr>
        <p:spPr>
          <a:xfrm>
            <a:off x="-345475" y="-19700"/>
            <a:ext cx="4210800" cy="6180600"/>
          </a:xfrm>
          <a:prstGeom prst="rect">
            <a:avLst/>
          </a:prstGeom>
          <a:noFill/>
          <a:ln>
            <a:noFill/>
          </a:ln>
        </p:spPr>
      </p:sp>
      <p:sp>
        <p:nvSpPr>
          <p:cNvPr id="70" name="Google Shape;70;p6"/>
          <p:cNvSpPr>
            <a:spLocks noGrp="1"/>
          </p:cNvSpPr>
          <p:nvPr>
            <p:ph type="pic" idx="3"/>
          </p:nvPr>
        </p:nvSpPr>
        <p:spPr>
          <a:xfrm>
            <a:off x="13095550" y="5914225"/>
            <a:ext cx="5192400" cy="2702400"/>
          </a:xfrm>
          <a:prstGeom prst="rect">
            <a:avLst/>
          </a:prstGeom>
          <a:noFill/>
          <a:ln>
            <a:noFill/>
          </a:ln>
        </p:spPr>
      </p:sp>
      <p:grpSp>
        <p:nvGrpSpPr>
          <p:cNvPr id="71" name="Google Shape;71;p6"/>
          <p:cNvGrpSpPr/>
          <p:nvPr/>
        </p:nvGrpSpPr>
        <p:grpSpPr>
          <a:xfrm>
            <a:off x="6650952" y="5207601"/>
            <a:ext cx="674380" cy="674380"/>
            <a:chOff x="0" y="0"/>
            <a:chExt cx="812800" cy="812800"/>
          </a:xfrm>
        </p:grpSpPr>
        <p:sp>
          <p:nvSpPr>
            <p:cNvPr id="72" name="Google Shape;7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6"/>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 name="Google Shape;74;p6"/>
          <p:cNvGrpSpPr/>
          <p:nvPr/>
        </p:nvGrpSpPr>
        <p:grpSpPr>
          <a:xfrm>
            <a:off x="10332909" y="5901960"/>
            <a:ext cx="674380" cy="674380"/>
            <a:chOff x="0" y="0"/>
            <a:chExt cx="812800" cy="812800"/>
          </a:xfrm>
        </p:grpSpPr>
        <p:sp>
          <p:nvSpPr>
            <p:cNvPr id="75" name="Google Shape;75;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6"/>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6"/>
          <p:cNvSpPr txBox="1"/>
          <p:nvPr/>
        </p:nvSpPr>
        <p:spPr>
          <a:xfrm rot="-5400000">
            <a:off x="17499075" y="237801"/>
            <a:ext cx="365100" cy="6927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None/>
            </a:pPr>
            <a:r>
              <a:rPr lang="en-US" sz="1800">
                <a:solidFill>
                  <a:srgbClr val="000000"/>
                </a:solidFill>
                <a:latin typeface="Arial"/>
                <a:ea typeface="Arial"/>
                <a:cs typeface="Arial"/>
                <a:sym typeface="Arial"/>
              </a:rPr>
              <a:t>2024</a:t>
            </a:r>
            <a:endParaRPr/>
          </a:p>
        </p:txBody>
      </p:sp>
      <p:sp>
        <p:nvSpPr>
          <p:cNvPr id="78" name="Google Shape;78;p6"/>
          <p:cNvSpPr txBox="1">
            <a:spLocks noGrp="1"/>
          </p:cNvSpPr>
          <p:nvPr>
            <p:ph type="body" idx="1"/>
          </p:nvPr>
        </p:nvSpPr>
        <p:spPr>
          <a:xfrm>
            <a:off x="2296950" y="6848150"/>
            <a:ext cx="4659600" cy="2050800"/>
          </a:xfrm>
          <a:prstGeom prst="rect">
            <a:avLst/>
          </a:prstGeom>
        </p:spPr>
        <p:txBody>
          <a:bodyPr spcFirstLastPara="1" wrap="square" lIns="91425" tIns="45700" rIns="91425" bIns="45700" anchor="t" anchorCtr="0">
            <a:normAutofit/>
          </a:bodyPr>
          <a:lstStyle>
            <a:lvl1pPr marL="457200" lvl="0" indent="-361950" algn="r">
              <a:spcBef>
                <a:spcPts val="640"/>
              </a:spcBef>
              <a:spcAft>
                <a:spcPts val="0"/>
              </a:spcAft>
              <a:buSzPts val="2100"/>
              <a:buChar char="•"/>
              <a:defRPr sz="2100"/>
            </a:lvl1pPr>
            <a:lvl2pPr marL="914400" lvl="1" indent="-361950" algn="r">
              <a:spcBef>
                <a:spcPts val="560"/>
              </a:spcBef>
              <a:spcAft>
                <a:spcPts val="0"/>
              </a:spcAft>
              <a:buSzPts val="2100"/>
              <a:buChar char="–"/>
              <a:defRPr/>
            </a:lvl2pPr>
            <a:lvl3pPr marL="1371600" lvl="2" indent="-361950" algn="r">
              <a:spcBef>
                <a:spcPts val="480"/>
              </a:spcBef>
              <a:spcAft>
                <a:spcPts val="0"/>
              </a:spcAft>
              <a:buSzPts val="2100"/>
              <a:buChar char="•"/>
              <a:defRPr/>
            </a:lvl3pPr>
            <a:lvl4pPr marL="1828800" lvl="3" indent="-361950" algn="r">
              <a:spcBef>
                <a:spcPts val="400"/>
              </a:spcBef>
              <a:spcAft>
                <a:spcPts val="0"/>
              </a:spcAft>
              <a:buSzPts val="2100"/>
              <a:buChar char="–"/>
              <a:defRPr/>
            </a:lvl4pPr>
            <a:lvl5pPr marL="2286000" lvl="4" indent="-361950" algn="r">
              <a:spcBef>
                <a:spcPts val="400"/>
              </a:spcBef>
              <a:spcAft>
                <a:spcPts val="0"/>
              </a:spcAft>
              <a:buSzPts val="2100"/>
              <a:buChar char="»"/>
              <a:defRPr/>
            </a:lvl5pPr>
            <a:lvl6pPr marL="2743200" lvl="5" indent="-361950" algn="r">
              <a:spcBef>
                <a:spcPts val="400"/>
              </a:spcBef>
              <a:spcAft>
                <a:spcPts val="0"/>
              </a:spcAft>
              <a:buSzPts val="2100"/>
              <a:buChar char="•"/>
              <a:defRPr/>
            </a:lvl6pPr>
            <a:lvl7pPr marL="3200400" lvl="6" indent="-361950" algn="r">
              <a:spcBef>
                <a:spcPts val="400"/>
              </a:spcBef>
              <a:spcAft>
                <a:spcPts val="0"/>
              </a:spcAft>
              <a:buSzPts val="2100"/>
              <a:buChar char="•"/>
              <a:defRPr/>
            </a:lvl7pPr>
            <a:lvl8pPr marL="3657600" lvl="7" indent="-361950" algn="r">
              <a:spcBef>
                <a:spcPts val="400"/>
              </a:spcBef>
              <a:spcAft>
                <a:spcPts val="0"/>
              </a:spcAft>
              <a:buSzPts val="2100"/>
              <a:buChar char="•"/>
              <a:defRPr/>
            </a:lvl8pPr>
            <a:lvl9pPr marL="4114800" lvl="8" indent="-361950" algn="r">
              <a:spcBef>
                <a:spcPts val="400"/>
              </a:spcBef>
              <a:spcAft>
                <a:spcPts val="0"/>
              </a:spcAft>
              <a:buSzPts val="2100"/>
              <a:buChar char="•"/>
              <a:defRPr/>
            </a:lvl9pPr>
          </a:lstStyle>
          <a:p>
            <a:endParaRPr/>
          </a:p>
        </p:txBody>
      </p:sp>
      <p:sp>
        <p:nvSpPr>
          <p:cNvPr id="79" name="Google Shape;79;p6"/>
          <p:cNvSpPr txBox="1">
            <a:spLocks noGrp="1"/>
          </p:cNvSpPr>
          <p:nvPr>
            <p:ph type="title"/>
          </p:nvPr>
        </p:nvSpPr>
        <p:spPr>
          <a:xfrm>
            <a:off x="2494050" y="5453575"/>
            <a:ext cx="4462500" cy="1188300"/>
          </a:xfrm>
          <a:prstGeom prst="rect">
            <a:avLst/>
          </a:prstGeom>
        </p:spPr>
        <p:txBody>
          <a:bodyPr spcFirstLastPara="1" wrap="square" lIns="91425" tIns="45700" rIns="91425" bIns="45700" anchor="t" anchorCtr="0">
            <a:normAutofit/>
          </a:bodyPr>
          <a:lstStyle>
            <a:lvl1pPr lvl="0" algn="r">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
          <p:cNvSpPr txBox="1">
            <a:spLocks noGrp="1"/>
          </p:cNvSpPr>
          <p:nvPr>
            <p:ph type="title" idx="4"/>
          </p:nvPr>
        </p:nvSpPr>
        <p:spPr>
          <a:xfrm>
            <a:off x="10636525" y="5645000"/>
            <a:ext cx="4462500" cy="1188300"/>
          </a:xfrm>
          <a:prstGeom prst="rect">
            <a:avLst/>
          </a:prstGeom>
        </p:spPr>
        <p:txBody>
          <a:bodyPr spcFirstLastPara="1" wrap="square" lIns="91425" tIns="45700" rIns="91425" bIns="45700" anchor="t" anchorCtr="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body" idx="5"/>
          </p:nvPr>
        </p:nvSpPr>
        <p:spPr>
          <a:xfrm>
            <a:off x="10636525" y="3259825"/>
            <a:ext cx="4659600" cy="20508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SzPts val="2100"/>
              <a:buChar char="•"/>
              <a:defRPr sz="2100"/>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Tree>
    <p:extLst>
      <p:ext uri="{BB962C8B-B14F-4D97-AF65-F5344CB8AC3E}">
        <p14:creationId xmlns:p14="http://schemas.microsoft.com/office/powerpoint/2010/main" val="208306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82"/>
        <p:cNvGrpSpPr/>
        <p:nvPr/>
      </p:nvGrpSpPr>
      <p:grpSpPr>
        <a:xfrm>
          <a:off x="0" y="0"/>
          <a:ext cx="0" cy="0"/>
          <a:chOff x="0" y="0"/>
          <a:chExt cx="0" cy="0"/>
        </a:xfrm>
      </p:grpSpPr>
      <p:sp>
        <p:nvSpPr>
          <p:cNvPr id="83" name="Google Shape;83;p7"/>
          <p:cNvSpPr/>
          <p:nvPr/>
        </p:nvSpPr>
        <p:spPr>
          <a:xfrm rot="-7562275" flipH="1">
            <a:off x="6293174" y="-4474326"/>
            <a:ext cx="6496040" cy="11235290"/>
          </a:xfrm>
          <a:custGeom>
            <a:avLst/>
            <a:gdLst/>
            <a:ahLst/>
            <a:cxnLst/>
            <a:rect l="l" t="t" r="r" b="b"/>
            <a:pathLst>
              <a:path w="6505113" h="11250982" extrusionOk="0">
                <a:moveTo>
                  <a:pt x="6505113" y="0"/>
                </a:moveTo>
                <a:lnTo>
                  <a:pt x="0" y="0"/>
                </a:lnTo>
                <a:lnTo>
                  <a:pt x="0" y="11250982"/>
                </a:lnTo>
                <a:lnTo>
                  <a:pt x="6505113" y="11250982"/>
                </a:lnTo>
                <a:lnTo>
                  <a:pt x="6505113" y="0"/>
                </a:lnTo>
                <a:close/>
              </a:path>
            </a:pathLst>
          </a:custGeom>
          <a:blipFill rotWithShape="1">
            <a:blip r:embed="rId2">
              <a:alphaModFix amt="30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7"/>
          <p:cNvSpPr txBox="1">
            <a:spLocks noGrp="1"/>
          </p:cNvSpPr>
          <p:nvPr>
            <p:ph type="body" idx="1"/>
          </p:nvPr>
        </p:nvSpPr>
        <p:spPr>
          <a:xfrm>
            <a:off x="10877650" y="6736600"/>
            <a:ext cx="5512800" cy="30351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SzPts val="2100"/>
              <a:buChar char="•"/>
              <a:defRPr sz="2100"/>
            </a:lvl1pPr>
            <a:lvl2pPr marL="914400" lvl="1" indent="-361950">
              <a:spcBef>
                <a:spcPts val="560"/>
              </a:spcBef>
              <a:spcAft>
                <a:spcPts val="0"/>
              </a:spcAft>
              <a:buSzPts val="2100"/>
              <a:buChar char="–"/>
              <a:defRPr/>
            </a:lvl2pPr>
            <a:lvl3pPr marL="1371600" lvl="2" indent="-361950">
              <a:spcBef>
                <a:spcPts val="480"/>
              </a:spcBef>
              <a:spcAft>
                <a:spcPts val="0"/>
              </a:spcAft>
              <a:buSzPts val="2100"/>
              <a:buChar char="•"/>
              <a:defRPr/>
            </a:lvl3pPr>
            <a:lvl4pPr marL="1828800" lvl="3" indent="-361950">
              <a:spcBef>
                <a:spcPts val="400"/>
              </a:spcBef>
              <a:spcAft>
                <a:spcPts val="0"/>
              </a:spcAft>
              <a:buSzPts val="2100"/>
              <a:buChar char="–"/>
              <a:defRPr/>
            </a:lvl4pPr>
            <a:lvl5pPr marL="2286000" lvl="4" indent="-361950">
              <a:spcBef>
                <a:spcPts val="400"/>
              </a:spcBef>
              <a:spcAft>
                <a:spcPts val="0"/>
              </a:spcAft>
              <a:buSzPts val="2100"/>
              <a:buChar char="»"/>
              <a:defRPr/>
            </a:lvl5pPr>
            <a:lvl6pPr marL="2743200" lvl="5" indent="-361950">
              <a:spcBef>
                <a:spcPts val="400"/>
              </a:spcBef>
              <a:spcAft>
                <a:spcPts val="0"/>
              </a:spcAft>
              <a:buSzPts val="2100"/>
              <a:buChar char="•"/>
              <a:defRPr/>
            </a:lvl6pPr>
            <a:lvl7pPr marL="3200400" lvl="6" indent="-361950">
              <a:spcBef>
                <a:spcPts val="400"/>
              </a:spcBef>
              <a:spcAft>
                <a:spcPts val="0"/>
              </a:spcAft>
              <a:buSzPts val="2100"/>
              <a:buChar char="•"/>
              <a:defRPr/>
            </a:lvl7pPr>
            <a:lvl8pPr marL="3657600" lvl="7" indent="-361950">
              <a:spcBef>
                <a:spcPts val="400"/>
              </a:spcBef>
              <a:spcAft>
                <a:spcPts val="0"/>
              </a:spcAft>
              <a:buSzPts val="2100"/>
              <a:buChar char="•"/>
              <a:defRPr/>
            </a:lvl8pPr>
            <a:lvl9pPr marL="4114800" lvl="8" indent="-361950">
              <a:spcBef>
                <a:spcPts val="400"/>
              </a:spcBef>
              <a:spcAft>
                <a:spcPts val="0"/>
              </a:spcAft>
              <a:buSzPts val="2100"/>
              <a:buChar char="•"/>
              <a:defRPr/>
            </a:lvl9pPr>
          </a:lstStyle>
          <a:p>
            <a:endParaRPr/>
          </a:p>
        </p:txBody>
      </p:sp>
      <p:sp>
        <p:nvSpPr>
          <p:cNvPr id="85" name="Google Shape;85;p7"/>
          <p:cNvSpPr txBox="1">
            <a:spLocks noGrp="1"/>
          </p:cNvSpPr>
          <p:nvPr>
            <p:ph type="title"/>
          </p:nvPr>
        </p:nvSpPr>
        <p:spPr>
          <a:xfrm>
            <a:off x="10877650" y="4062300"/>
            <a:ext cx="5972100" cy="2231400"/>
          </a:xfrm>
          <a:prstGeom prst="rect">
            <a:avLst/>
          </a:prstGeom>
        </p:spPr>
        <p:txBody>
          <a:bodyPr spcFirstLastPara="1" wrap="square" lIns="91425" tIns="45700" rIns="91425" bIns="45700" anchor="t" anchorCtr="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7"/>
          <p:cNvSpPr txBox="1">
            <a:spLocks noGrp="1"/>
          </p:cNvSpPr>
          <p:nvPr>
            <p:ph type="body" idx="2"/>
          </p:nvPr>
        </p:nvSpPr>
        <p:spPr>
          <a:xfrm rot="-5400000">
            <a:off x="15641525" y="7452025"/>
            <a:ext cx="4216200" cy="311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Char char="•"/>
              <a:defRPr sz="1800"/>
            </a:lvl1pPr>
            <a:lvl2pPr marL="914400" lvl="1" indent="-342900">
              <a:spcBef>
                <a:spcPts val="560"/>
              </a:spcBef>
              <a:spcAft>
                <a:spcPts val="0"/>
              </a:spcAft>
              <a:buSzPts val="1800"/>
              <a:buChar char="–"/>
              <a:defRPr sz="1800"/>
            </a:lvl2pPr>
            <a:lvl3pPr marL="1371600" lvl="2" indent="-342900">
              <a:spcBef>
                <a:spcPts val="480"/>
              </a:spcBef>
              <a:spcAft>
                <a:spcPts val="0"/>
              </a:spcAft>
              <a:buSzPts val="1800"/>
              <a:buChar char="•"/>
              <a:defRPr sz="1800"/>
            </a:lvl3pPr>
            <a:lvl4pPr marL="1828800" lvl="3" indent="-342900">
              <a:spcBef>
                <a:spcPts val="400"/>
              </a:spcBef>
              <a:spcAft>
                <a:spcPts val="0"/>
              </a:spcAft>
              <a:buSzPts val="1800"/>
              <a:buChar char="–"/>
              <a:defRPr sz="1800"/>
            </a:lvl4pPr>
            <a:lvl5pPr marL="2286000" lvl="4" indent="-342900">
              <a:spcBef>
                <a:spcPts val="400"/>
              </a:spcBef>
              <a:spcAft>
                <a:spcPts val="0"/>
              </a:spcAft>
              <a:buSzPts val="1800"/>
              <a:buChar char="»"/>
              <a:defRPr sz="1800"/>
            </a:lvl5pPr>
            <a:lvl6pPr marL="2743200" lvl="5" indent="-342900">
              <a:spcBef>
                <a:spcPts val="400"/>
              </a:spcBef>
              <a:spcAft>
                <a:spcPts val="0"/>
              </a:spcAft>
              <a:buSzPts val="1800"/>
              <a:buChar char="•"/>
              <a:defRPr sz="1800"/>
            </a:lvl6pPr>
            <a:lvl7pPr marL="3200400" lvl="6" indent="-342900">
              <a:spcBef>
                <a:spcPts val="400"/>
              </a:spcBef>
              <a:spcAft>
                <a:spcPts val="0"/>
              </a:spcAft>
              <a:buSzPts val="1800"/>
              <a:buChar char="•"/>
              <a:defRPr sz="1800"/>
            </a:lvl7pPr>
            <a:lvl8pPr marL="3657600" lvl="7" indent="-342900">
              <a:spcBef>
                <a:spcPts val="400"/>
              </a:spcBef>
              <a:spcAft>
                <a:spcPts val="0"/>
              </a:spcAft>
              <a:buSzPts val="1800"/>
              <a:buChar char="•"/>
              <a:defRPr sz="1800"/>
            </a:lvl8pPr>
            <a:lvl9pPr marL="4114800" lvl="8" indent="-342900">
              <a:spcBef>
                <a:spcPts val="400"/>
              </a:spcBef>
              <a:spcAft>
                <a:spcPts val="0"/>
              </a:spcAft>
              <a:buSzPts val="1800"/>
              <a:buChar char="•"/>
              <a:defRPr sz="1800"/>
            </a:lvl9pPr>
          </a:lstStyle>
          <a:p>
            <a:endParaRPr/>
          </a:p>
        </p:txBody>
      </p:sp>
      <p:sp>
        <p:nvSpPr>
          <p:cNvPr id="87" name="Google Shape;87;p7"/>
          <p:cNvSpPr txBox="1">
            <a:spLocks noGrp="1"/>
          </p:cNvSpPr>
          <p:nvPr>
            <p:ph type="body" idx="3"/>
          </p:nvPr>
        </p:nvSpPr>
        <p:spPr>
          <a:xfrm rot="-5400000">
            <a:off x="17473475" y="440975"/>
            <a:ext cx="552300" cy="311400"/>
          </a:xfrm>
          <a:prstGeom prst="rect">
            <a:avLst/>
          </a:prstGeom>
        </p:spPr>
        <p:txBody>
          <a:bodyPr spcFirstLastPara="1" wrap="square" lIns="91425" tIns="45700" rIns="91425" bIns="45700" anchor="t" anchorCtr="0">
            <a:normAutofit/>
          </a:bodyPr>
          <a:lstStyle>
            <a:lvl1pPr marL="457200" lvl="0" indent="-342900" algn="r">
              <a:spcBef>
                <a:spcPts val="640"/>
              </a:spcBef>
              <a:spcAft>
                <a:spcPts val="0"/>
              </a:spcAft>
              <a:buSzPts val="1800"/>
              <a:buChar char="•"/>
              <a:defRPr sz="1800"/>
            </a:lvl1pPr>
            <a:lvl2pPr marL="914400" lvl="1" indent="-342900" algn="r">
              <a:spcBef>
                <a:spcPts val="560"/>
              </a:spcBef>
              <a:spcAft>
                <a:spcPts val="0"/>
              </a:spcAft>
              <a:buSzPts val="1800"/>
              <a:buChar char="–"/>
              <a:defRPr sz="1800"/>
            </a:lvl2pPr>
            <a:lvl3pPr marL="1371600" lvl="2" indent="-342900" algn="r">
              <a:spcBef>
                <a:spcPts val="480"/>
              </a:spcBef>
              <a:spcAft>
                <a:spcPts val="0"/>
              </a:spcAft>
              <a:buSzPts val="1800"/>
              <a:buChar char="•"/>
              <a:defRPr sz="1800"/>
            </a:lvl3pPr>
            <a:lvl4pPr marL="1828800" lvl="3" indent="-342900" algn="r">
              <a:spcBef>
                <a:spcPts val="400"/>
              </a:spcBef>
              <a:spcAft>
                <a:spcPts val="0"/>
              </a:spcAft>
              <a:buSzPts val="1800"/>
              <a:buChar char="–"/>
              <a:defRPr sz="1800"/>
            </a:lvl4pPr>
            <a:lvl5pPr marL="2286000" lvl="4" indent="-342900" algn="r">
              <a:spcBef>
                <a:spcPts val="400"/>
              </a:spcBef>
              <a:spcAft>
                <a:spcPts val="0"/>
              </a:spcAft>
              <a:buSzPts val="1800"/>
              <a:buChar char="»"/>
              <a:defRPr sz="1800"/>
            </a:lvl5pPr>
            <a:lvl6pPr marL="2743200" lvl="5" indent="-342900" algn="r">
              <a:spcBef>
                <a:spcPts val="400"/>
              </a:spcBef>
              <a:spcAft>
                <a:spcPts val="0"/>
              </a:spcAft>
              <a:buSzPts val="1800"/>
              <a:buChar char="•"/>
              <a:defRPr sz="1800"/>
            </a:lvl6pPr>
            <a:lvl7pPr marL="3200400" lvl="6" indent="-342900" algn="r">
              <a:spcBef>
                <a:spcPts val="400"/>
              </a:spcBef>
              <a:spcAft>
                <a:spcPts val="0"/>
              </a:spcAft>
              <a:buSzPts val="1800"/>
              <a:buChar char="•"/>
              <a:defRPr sz="1800"/>
            </a:lvl7pPr>
            <a:lvl8pPr marL="3657600" lvl="7" indent="-342900" algn="r">
              <a:spcBef>
                <a:spcPts val="400"/>
              </a:spcBef>
              <a:spcAft>
                <a:spcPts val="0"/>
              </a:spcAft>
              <a:buSzPts val="1800"/>
              <a:buChar char="•"/>
              <a:defRPr sz="1800"/>
            </a:lvl8pPr>
            <a:lvl9pPr marL="4114800" lvl="8" indent="-342900" algn="r">
              <a:spcBef>
                <a:spcPts val="400"/>
              </a:spcBef>
              <a:spcAft>
                <a:spcPts val="0"/>
              </a:spcAft>
              <a:buSzPts val="1800"/>
              <a:buChar char="•"/>
              <a:defRPr sz="1800"/>
            </a:lvl9pPr>
          </a:lstStyle>
          <a:p>
            <a:endParaRPr/>
          </a:p>
        </p:txBody>
      </p:sp>
      <p:sp>
        <p:nvSpPr>
          <p:cNvPr id="88" name="Google Shape;88;p7"/>
          <p:cNvSpPr txBox="1">
            <a:spLocks noGrp="1"/>
          </p:cNvSpPr>
          <p:nvPr>
            <p:ph type="title" idx="4"/>
          </p:nvPr>
        </p:nvSpPr>
        <p:spPr>
          <a:xfrm>
            <a:off x="1394575" y="2461000"/>
            <a:ext cx="4823700" cy="6283800"/>
          </a:xfrm>
          <a:prstGeom prst="rect">
            <a:avLst/>
          </a:prstGeom>
        </p:spPr>
        <p:txBody>
          <a:bodyPr spcFirstLastPara="1" wrap="square" lIns="91425" tIns="45700" rIns="91425" bIns="45700" anchor="t" anchorCtr="0">
            <a:normAutofit/>
          </a:bodyPr>
          <a:lstStyle>
            <a:lvl1pPr lvl="0" algn="ctr">
              <a:spcBef>
                <a:spcPts val="0"/>
              </a:spcBef>
              <a:spcAft>
                <a:spcPts val="0"/>
              </a:spcAft>
              <a:buSzPts val="40000"/>
              <a:buNone/>
              <a:defRPr sz="4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7764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89"/>
        <p:cNvGrpSpPr/>
        <p:nvPr/>
      </p:nvGrpSpPr>
      <p:grpSpPr>
        <a:xfrm>
          <a:off x="0" y="0"/>
          <a:ext cx="0" cy="0"/>
          <a:chOff x="0" y="0"/>
          <a:chExt cx="0" cy="0"/>
        </a:xfrm>
      </p:grpSpPr>
      <p:grpSp>
        <p:nvGrpSpPr>
          <p:cNvPr id="90" name="Google Shape;90;p8"/>
          <p:cNvGrpSpPr/>
          <p:nvPr/>
        </p:nvGrpSpPr>
        <p:grpSpPr>
          <a:xfrm>
            <a:off x="10849934" y="1947403"/>
            <a:ext cx="1898376" cy="1898376"/>
            <a:chOff x="0" y="0"/>
            <a:chExt cx="812800" cy="812800"/>
          </a:xfrm>
        </p:grpSpPr>
        <p:sp>
          <p:nvSpPr>
            <p:cNvPr id="91" name="Google Shape;91;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14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8"/>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93" name="Google Shape;93;p8"/>
          <p:cNvSpPr/>
          <p:nvPr/>
        </p:nvSpPr>
        <p:spPr>
          <a:xfrm rot="-2162275">
            <a:off x="15075610" y="-1367031"/>
            <a:ext cx="4354511" cy="8523065"/>
          </a:xfrm>
          <a:custGeom>
            <a:avLst/>
            <a:gdLst/>
            <a:ahLst/>
            <a:cxnLst/>
            <a:rect l="l" t="t" r="r" b="b"/>
            <a:pathLst>
              <a:path w="4360593" h="8534969" extrusionOk="0">
                <a:moveTo>
                  <a:pt x="0" y="0"/>
                </a:moveTo>
                <a:lnTo>
                  <a:pt x="4360594" y="0"/>
                </a:lnTo>
                <a:lnTo>
                  <a:pt x="4360594" y="8534969"/>
                </a:lnTo>
                <a:lnTo>
                  <a:pt x="0" y="8534969"/>
                </a:lnTo>
                <a:lnTo>
                  <a:pt x="0" y="0"/>
                </a:lnTo>
                <a:close/>
              </a:path>
            </a:pathLst>
          </a:custGeom>
          <a:blipFill rotWithShape="1">
            <a:blip r:embed="rId2">
              <a:alphaModFix amt="30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8"/>
          <p:cNvSpPr txBox="1">
            <a:spLocks noGrp="1"/>
          </p:cNvSpPr>
          <p:nvPr>
            <p:ph type="body" idx="1"/>
          </p:nvPr>
        </p:nvSpPr>
        <p:spPr>
          <a:xfrm>
            <a:off x="1961150" y="7602350"/>
            <a:ext cx="3187800" cy="10251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95" name="Google Shape;95;p8"/>
          <p:cNvSpPr txBox="1">
            <a:spLocks noGrp="1"/>
          </p:cNvSpPr>
          <p:nvPr>
            <p:ph type="subTitle" idx="2"/>
          </p:nvPr>
        </p:nvSpPr>
        <p:spPr>
          <a:xfrm>
            <a:off x="1519250" y="5387950"/>
            <a:ext cx="4071600" cy="12315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a:endParaRPr/>
          </a:p>
        </p:txBody>
      </p:sp>
      <p:sp>
        <p:nvSpPr>
          <p:cNvPr id="96" name="Google Shape;96;p8"/>
          <p:cNvSpPr txBox="1">
            <a:spLocks noGrp="1"/>
          </p:cNvSpPr>
          <p:nvPr>
            <p:ph type="subTitle" idx="3"/>
          </p:nvPr>
        </p:nvSpPr>
        <p:spPr>
          <a:xfrm>
            <a:off x="3087500" y="4516250"/>
            <a:ext cx="935100" cy="7383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a:endParaRPr/>
          </a:p>
        </p:txBody>
      </p:sp>
      <p:sp>
        <p:nvSpPr>
          <p:cNvPr id="97" name="Google Shape;97;p8"/>
          <p:cNvSpPr txBox="1">
            <a:spLocks noGrp="1"/>
          </p:cNvSpPr>
          <p:nvPr>
            <p:ph type="body" idx="4"/>
          </p:nvPr>
        </p:nvSpPr>
        <p:spPr>
          <a:xfrm>
            <a:off x="6909963" y="7602350"/>
            <a:ext cx="3187800" cy="10251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98" name="Google Shape;98;p8"/>
          <p:cNvSpPr txBox="1">
            <a:spLocks noGrp="1"/>
          </p:cNvSpPr>
          <p:nvPr>
            <p:ph type="subTitle" idx="5"/>
          </p:nvPr>
        </p:nvSpPr>
        <p:spPr>
          <a:xfrm>
            <a:off x="6468063" y="5387950"/>
            <a:ext cx="4071600" cy="12315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a:endParaRPr/>
          </a:p>
        </p:txBody>
      </p:sp>
      <p:sp>
        <p:nvSpPr>
          <p:cNvPr id="99" name="Google Shape;99;p8"/>
          <p:cNvSpPr txBox="1">
            <a:spLocks noGrp="1"/>
          </p:cNvSpPr>
          <p:nvPr>
            <p:ph type="subTitle" idx="6"/>
          </p:nvPr>
        </p:nvSpPr>
        <p:spPr>
          <a:xfrm>
            <a:off x="8036313" y="4516250"/>
            <a:ext cx="935100" cy="7383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a:endParaRPr/>
          </a:p>
        </p:txBody>
      </p:sp>
      <p:sp>
        <p:nvSpPr>
          <p:cNvPr id="100" name="Google Shape;100;p8"/>
          <p:cNvSpPr txBox="1">
            <a:spLocks noGrp="1"/>
          </p:cNvSpPr>
          <p:nvPr>
            <p:ph type="body" idx="7"/>
          </p:nvPr>
        </p:nvSpPr>
        <p:spPr>
          <a:xfrm>
            <a:off x="12181263" y="7602350"/>
            <a:ext cx="3187800" cy="10251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01" name="Google Shape;101;p8"/>
          <p:cNvSpPr txBox="1">
            <a:spLocks noGrp="1"/>
          </p:cNvSpPr>
          <p:nvPr>
            <p:ph type="subTitle" idx="8"/>
          </p:nvPr>
        </p:nvSpPr>
        <p:spPr>
          <a:xfrm>
            <a:off x="11739363" y="5387950"/>
            <a:ext cx="4071600" cy="12315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0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a:endParaRPr/>
          </a:p>
        </p:txBody>
      </p:sp>
      <p:sp>
        <p:nvSpPr>
          <p:cNvPr id="102" name="Google Shape;102;p8"/>
          <p:cNvSpPr txBox="1">
            <a:spLocks noGrp="1"/>
          </p:cNvSpPr>
          <p:nvPr>
            <p:ph type="subTitle" idx="9"/>
          </p:nvPr>
        </p:nvSpPr>
        <p:spPr>
          <a:xfrm>
            <a:off x="13307613" y="4516250"/>
            <a:ext cx="935100" cy="738300"/>
          </a:xfrm>
          <a:prstGeom prst="rect">
            <a:avLst/>
          </a:prstGeom>
        </p:spPr>
        <p:txBody>
          <a:bodyPr spcFirstLastPara="1" wrap="square" lIns="91425" tIns="45700" rIns="91425" bIns="45700" anchor="t" anchorCtr="0">
            <a:normAutofit/>
          </a:bodyPr>
          <a:lstStyle>
            <a:lvl1pPr lvl="0" algn="ctr">
              <a:spcBef>
                <a:spcPts val="640"/>
              </a:spcBef>
              <a:spcAft>
                <a:spcPts val="0"/>
              </a:spcAft>
              <a:buSzPts val="3200"/>
              <a:buFont typeface="Barlow Condensed Medium"/>
              <a:buNone/>
              <a:defRPr sz="3200">
                <a:latin typeface="Barlow Condensed Medium"/>
                <a:ea typeface="Barlow Condensed Medium"/>
                <a:cs typeface="Barlow Condensed Medium"/>
                <a:sym typeface="Barlow Condensed Medium"/>
              </a:defRPr>
            </a:lvl1pPr>
            <a:lvl2pPr lvl="1" algn="ctr">
              <a:spcBef>
                <a:spcPts val="560"/>
              </a:spcBef>
              <a:spcAft>
                <a:spcPts val="0"/>
              </a:spcAft>
              <a:buSzPts val="3200"/>
              <a:buFont typeface="Barlow Condensed Medium"/>
              <a:buNone/>
              <a:defRPr sz="3200">
                <a:latin typeface="Barlow Condensed Medium"/>
                <a:ea typeface="Barlow Condensed Medium"/>
                <a:cs typeface="Barlow Condensed Medium"/>
                <a:sym typeface="Barlow Condensed Medium"/>
              </a:defRPr>
            </a:lvl2pPr>
            <a:lvl3pPr lvl="2" algn="ctr">
              <a:spcBef>
                <a:spcPts val="480"/>
              </a:spcBef>
              <a:spcAft>
                <a:spcPts val="0"/>
              </a:spcAft>
              <a:buSzPts val="3200"/>
              <a:buFont typeface="Barlow Condensed Medium"/>
              <a:buNone/>
              <a:defRPr sz="3200">
                <a:latin typeface="Barlow Condensed Medium"/>
                <a:ea typeface="Barlow Condensed Medium"/>
                <a:cs typeface="Barlow Condensed Medium"/>
                <a:sym typeface="Barlow Condensed Medium"/>
              </a:defRPr>
            </a:lvl3pPr>
            <a:lvl4pPr lvl="3"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4pPr>
            <a:lvl5pPr lvl="4"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5pPr>
            <a:lvl6pPr lvl="5"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6pPr>
            <a:lvl7pPr lvl="6"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7pPr>
            <a:lvl8pPr lvl="7"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8pPr>
            <a:lvl9pPr lvl="8" algn="ctr">
              <a:spcBef>
                <a:spcPts val="400"/>
              </a:spcBef>
              <a:spcAft>
                <a:spcPts val="0"/>
              </a:spcAft>
              <a:buSzPts val="3200"/>
              <a:buFont typeface="Barlow Condensed Medium"/>
              <a:buNone/>
              <a:defRPr sz="3200">
                <a:latin typeface="Barlow Condensed Medium"/>
                <a:ea typeface="Barlow Condensed Medium"/>
                <a:cs typeface="Barlow Condensed Medium"/>
                <a:sym typeface="Barlow Condensed Medium"/>
              </a:defRPr>
            </a:lvl9pPr>
          </a:lstStyle>
          <a:p>
            <a:endParaRPr/>
          </a:p>
        </p:txBody>
      </p:sp>
      <p:sp>
        <p:nvSpPr>
          <p:cNvPr id="103" name="Google Shape;103;p8"/>
          <p:cNvSpPr txBox="1">
            <a:spLocks noGrp="1"/>
          </p:cNvSpPr>
          <p:nvPr>
            <p:ph type="title"/>
          </p:nvPr>
        </p:nvSpPr>
        <p:spPr>
          <a:xfrm>
            <a:off x="4045900" y="2237875"/>
            <a:ext cx="8006400" cy="1231500"/>
          </a:xfrm>
          <a:prstGeom prst="rect">
            <a:avLst/>
          </a:prstGeom>
        </p:spPr>
        <p:txBody>
          <a:bodyPr spcFirstLastPara="1" wrap="square" lIns="91425" tIns="45700" rIns="91425" bIns="45700" anchor="t" anchorCtr="0">
            <a:normAutofit/>
          </a:bodyPr>
          <a:lstStyle>
            <a:lvl1pPr lvl="0" algn="ctr">
              <a:spcBef>
                <a:spcPts val="0"/>
              </a:spcBef>
              <a:spcAft>
                <a:spcPts val="0"/>
              </a:spcAft>
              <a:buSzPts val="8000"/>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92431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4"/>
        <p:cNvGrpSpPr/>
        <p:nvPr/>
      </p:nvGrpSpPr>
      <p:grpSpPr>
        <a:xfrm>
          <a:off x="0" y="0"/>
          <a:ext cx="0" cy="0"/>
          <a:chOff x="0" y="0"/>
          <a:chExt cx="0" cy="0"/>
        </a:xfrm>
      </p:grpSpPr>
      <p:sp>
        <p:nvSpPr>
          <p:cNvPr id="105" name="Google Shape;105;p9"/>
          <p:cNvSpPr>
            <a:spLocks noGrp="1"/>
          </p:cNvSpPr>
          <p:nvPr>
            <p:ph type="pic" idx="2"/>
          </p:nvPr>
        </p:nvSpPr>
        <p:spPr>
          <a:xfrm>
            <a:off x="0" y="-26250"/>
            <a:ext cx="18326400" cy="10313400"/>
          </a:xfrm>
          <a:prstGeom prst="rect">
            <a:avLst/>
          </a:prstGeom>
          <a:noFill/>
          <a:ln>
            <a:noFill/>
          </a:ln>
        </p:spPr>
      </p:sp>
      <p:sp>
        <p:nvSpPr>
          <p:cNvPr id="106" name="Google Shape;106;p9"/>
          <p:cNvSpPr txBox="1">
            <a:spLocks noGrp="1"/>
          </p:cNvSpPr>
          <p:nvPr>
            <p:ph type="title"/>
          </p:nvPr>
        </p:nvSpPr>
        <p:spPr>
          <a:xfrm>
            <a:off x="10055700" y="4826850"/>
            <a:ext cx="6677400" cy="3560400"/>
          </a:xfrm>
          <a:prstGeom prst="rect">
            <a:avLst/>
          </a:prstGeom>
        </p:spPr>
        <p:txBody>
          <a:bodyPr spcFirstLastPara="1" wrap="square" lIns="91425" tIns="45700" rIns="91425" bIns="45700" anchor="t" anchorCtr="0">
            <a:normAutofit/>
          </a:bodyPr>
          <a:lstStyle>
            <a:lvl1pPr lvl="0" algn="r">
              <a:spcBef>
                <a:spcPts val="0"/>
              </a:spcBef>
              <a:spcAft>
                <a:spcPts val="0"/>
              </a:spcAft>
              <a:buClr>
                <a:srgbClr val="991414"/>
              </a:buClr>
              <a:buSzPts val="11300"/>
              <a:buFont typeface="Barlow Condensed"/>
              <a:buNone/>
              <a:defRPr sz="11300">
                <a:solidFill>
                  <a:srgbClr val="991414"/>
                </a:solidFill>
                <a:latin typeface="Barlow Condensed"/>
                <a:ea typeface="Barlow Condensed"/>
                <a:cs typeface="Barlow Condensed"/>
                <a:sym typeface="Barlow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9"/>
          <p:cNvSpPr txBox="1">
            <a:spLocks noGrp="1"/>
          </p:cNvSpPr>
          <p:nvPr>
            <p:ph type="body" idx="1"/>
          </p:nvPr>
        </p:nvSpPr>
        <p:spPr>
          <a:xfrm rot="-5400000">
            <a:off x="15641525" y="7452025"/>
            <a:ext cx="4216200" cy="311400"/>
          </a:xfrm>
          <a:prstGeom prst="rect">
            <a:avLst/>
          </a:prstGeom>
        </p:spPr>
        <p:txBody>
          <a:bodyPr spcFirstLastPara="1" wrap="square" lIns="91425" tIns="45700" rIns="91425" bIns="45700" anchor="t" anchorCtr="0">
            <a:normAutofit/>
          </a:bodyPr>
          <a:lstStyle>
            <a:lvl1pPr marL="457200" lvl="0" indent="-342900">
              <a:spcBef>
                <a:spcPts val="640"/>
              </a:spcBef>
              <a:spcAft>
                <a:spcPts val="0"/>
              </a:spcAft>
              <a:buSzPts val="1800"/>
              <a:buChar char="•"/>
              <a:defRPr sz="1800"/>
            </a:lvl1pPr>
            <a:lvl2pPr marL="914400" lvl="1" indent="-342900">
              <a:spcBef>
                <a:spcPts val="560"/>
              </a:spcBef>
              <a:spcAft>
                <a:spcPts val="0"/>
              </a:spcAft>
              <a:buSzPts val="1800"/>
              <a:buChar char="–"/>
              <a:defRPr sz="1800"/>
            </a:lvl2pPr>
            <a:lvl3pPr marL="1371600" lvl="2" indent="-342900">
              <a:spcBef>
                <a:spcPts val="480"/>
              </a:spcBef>
              <a:spcAft>
                <a:spcPts val="0"/>
              </a:spcAft>
              <a:buSzPts val="1800"/>
              <a:buChar char="•"/>
              <a:defRPr sz="1800"/>
            </a:lvl3pPr>
            <a:lvl4pPr marL="1828800" lvl="3" indent="-342900">
              <a:spcBef>
                <a:spcPts val="400"/>
              </a:spcBef>
              <a:spcAft>
                <a:spcPts val="0"/>
              </a:spcAft>
              <a:buSzPts val="1800"/>
              <a:buChar char="–"/>
              <a:defRPr sz="1800"/>
            </a:lvl4pPr>
            <a:lvl5pPr marL="2286000" lvl="4" indent="-342900">
              <a:spcBef>
                <a:spcPts val="400"/>
              </a:spcBef>
              <a:spcAft>
                <a:spcPts val="0"/>
              </a:spcAft>
              <a:buSzPts val="1800"/>
              <a:buChar char="»"/>
              <a:defRPr sz="1800"/>
            </a:lvl5pPr>
            <a:lvl6pPr marL="2743200" lvl="5" indent="-342900">
              <a:spcBef>
                <a:spcPts val="400"/>
              </a:spcBef>
              <a:spcAft>
                <a:spcPts val="0"/>
              </a:spcAft>
              <a:buSzPts val="1800"/>
              <a:buChar char="•"/>
              <a:defRPr sz="1800"/>
            </a:lvl6pPr>
            <a:lvl7pPr marL="3200400" lvl="6" indent="-342900">
              <a:spcBef>
                <a:spcPts val="400"/>
              </a:spcBef>
              <a:spcAft>
                <a:spcPts val="0"/>
              </a:spcAft>
              <a:buSzPts val="1800"/>
              <a:buChar char="•"/>
              <a:defRPr sz="1800"/>
            </a:lvl7pPr>
            <a:lvl8pPr marL="3657600" lvl="7" indent="-342900">
              <a:spcBef>
                <a:spcPts val="400"/>
              </a:spcBef>
              <a:spcAft>
                <a:spcPts val="0"/>
              </a:spcAft>
              <a:buSzPts val="1800"/>
              <a:buChar char="•"/>
              <a:defRPr sz="1800"/>
            </a:lvl8pPr>
            <a:lvl9pPr marL="4114800" lvl="8" indent="-342900">
              <a:spcBef>
                <a:spcPts val="400"/>
              </a:spcBef>
              <a:spcAft>
                <a:spcPts val="0"/>
              </a:spcAft>
              <a:buSzPts val="1800"/>
              <a:buChar char="•"/>
              <a:defRPr sz="1800"/>
            </a:lvl9pPr>
          </a:lstStyle>
          <a:p>
            <a:endParaRPr/>
          </a:p>
        </p:txBody>
      </p:sp>
      <p:sp>
        <p:nvSpPr>
          <p:cNvPr id="108" name="Google Shape;108;p9"/>
          <p:cNvSpPr txBox="1">
            <a:spLocks noGrp="1"/>
          </p:cNvSpPr>
          <p:nvPr>
            <p:ph type="body" idx="3"/>
          </p:nvPr>
        </p:nvSpPr>
        <p:spPr>
          <a:xfrm rot="-5400000">
            <a:off x="17473475" y="440975"/>
            <a:ext cx="552300" cy="311400"/>
          </a:xfrm>
          <a:prstGeom prst="rect">
            <a:avLst/>
          </a:prstGeom>
        </p:spPr>
        <p:txBody>
          <a:bodyPr spcFirstLastPara="1" wrap="square" lIns="91425" tIns="45700" rIns="91425" bIns="45700" anchor="t" anchorCtr="0">
            <a:normAutofit/>
          </a:bodyPr>
          <a:lstStyle>
            <a:lvl1pPr marL="457200" lvl="0" indent="-342900" algn="r">
              <a:spcBef>
                <a:spcPts val="640"/>
              </a:spcBef>
              <a:spcAft>
                <a:spcPts val="0"/>
              </a:spcAft>
              <a:buSzPts val="1800"/>
              <a:buChar char="•"/>
              <a:defRPr sz="1800"/>
            </a:lvl1pPr>
            <a:lvl2pPr marL="914400" lvl="1" indent="-342900" algn="r">
              <a:spcBef>
                <a:spcPts val="560"/>
              </a:spcBef>
              <a:spcAft>
                <a:spcPts val="0"/>
              </a:spcAft>
              <a:buSzPts val="1800"/>
              <a:buChar char="–"/>
              <a:defRPr sz="1800"/>
            </a:lvl2pPr>
            <a:lvl3pPr marL="1371600" lvl="2" indent="-342900" algn="r">
              <a:spcBef>
                <a:spcPts val="480"/>
              </a:spcBef>
              <a:spcAft>
                <a:spcPts val="0"/>
              </a:spcAft>
              <a:buSzPts val="1800"/>
              <a:buChar char="•"/>
              <a:defRPr sz="1800"/>
            </a:lvl3pPr>
            <a:lvl4pPr marL="1828800" lvl="3" indent="-342900" algn="r">
              <a:spcBef>
                <a:spcPts val="400"/>
              </a:spcBef>
              <a:spcAft>
                <a:spcPts val="0"/>
              </a:spcAft>
              <a:buSzPts val="1800"/>
              <a:buChar char="–"/>
              <a:defRPr sz="1800"/>
            </a:lvl4pPr>
            <a:lvl5pPr marL="2286000" lvl="4" indent="-342900" algn="r">
              <a:spcBef>
                <a:spcPts val="400"/>
              </a:spcBef>
              <a:spcAft>
                <a:spcPts val="0"/>
              </a:spcAft>
              <a:buSzPts val="1800"/>
              <a:buChar char="»"/>
              <a:defRPr sz="1800"/>
            </a:lvl5pPr>
            <a:lvl6pPr marL="2743200" lvl="5" indent="-342900" algn="r">
              <a:spcBef>
                <a:spcPts val="400"/>
              </a:spcBef>
              <a:spcAft>
                <a:spcPts val="0"/>
              </a:spcAft>
              <a:buSzPts val="1800"/>
              <a:buChar char="•"/>
              <a:defRPr sz="1800"/>
            </a:lvl6pPr>
            <a:lvl7pPr marL="3200400" lvl="6" indent="-342900" algn="r">
              <a:spcBef>
                <a:spcPts val="400"/>
              </a:spcBef>
              <a:spcAft>
                <a:spcPts val="0"/>
              </a:spcAft>
              <a:buSzPts val="1800"/>
              <a:buChar char="•"/>
              <a:defRPr sz="1800"/>
            </a:lvl7pPr>
            <a:lvl8pPr marL="3657600" lvl="7" indent="-342900" algn="r">
              <a:spcBef>
                <a:spcPts val="400"/>
              </a:spcBef>
              <a:spcAft>
                <a:spcPts val="0"/>
              </a:spcAft>
              <a:buSzPts val="1800"/>
              <a:buChar char="•"/>
              <a:defRPr sz="1800"/>
            </a:lvl8pPr>
            <a:lvl9pPr marL="4114800" lvl="8" indent="-342900" algn="r">
              <a:spcBef>
                <a:spcPts val="400"/>
              </a:spcBef>
              <a:spcAft>
                <a:spcPts val="0"/>
              </a:spcAft>
              <a:buSzPts val="1800"/>
              <a:buChar char="•"/>
              <a:defRPr sz="1800"/>
            </a:lvl9pPr>
          </a:lstStyle>
          <a:p>
            <a:endParaRPr/>
          </a:p>
        </p:txBody>
      </p:sp>
      <p:sp>
        <p:nvSpPr>
          <p:cNvPr id="109" name="Google Shape;109;p9"/>
          <p:cNvSpPr txBox="1">
            <a:spLocks noGrp="1"/>
          </p:cNvSpPr>
          <p:nvPr>
            <p:ph type="subTitle" idx="4"/>
          </p:nvPr>
        </p:nvSpPr>
        <p:spPr>
          <a:xfrm>
            <a:off x="11597700" y="3990125"/>
            <a:ext cx="5135400" cy="552300"/>
          </a:xfrm>
          <a:prstGeom prst="rect">
            <a:avLst/>
          </a:prstGeom>
        </p:spPr>
        <p:txBody>
          <a:bodyPr spcFirstLastPara="1" wrap="square" lIns="91425" tIns="45700" rIns="91425" bIns="45700" anchor="t" anchorCtr="0">
            <a:normAutofit/>
          </a:bodyPr>
          <a:lstStyle>
            <a:lvl1pPr lvl="0" algn="r">
              <a:spcBef>
                <a:spcPts val="640"/>
              </a:spcBef>
              <a:spcAft>
                <a:spcPts val="0"/>
              </a:spcAft>
              <a:buSzPts val="3600"/>
              <a:buNone/>
              <a:defRPr sz="3600"/>
            </a:lvl1pPr>
            <a:lvl2pPr lvl="1" algn="r">
              <a:spcBef>
                <a:spcPts val="560"/>
              </a:spcBef>
              <a:spcAft>
                <a:spcPts val="0"/>
              </a:spcAft>
              <a:buSzPts val="3600"/>
              <a:buNone/>
              <a:defRPr sz="3600"/>
            </a:lvl2pPr>
            <a:lvl3pPr lvl="2" algn="r">
              <a:spcBef>
                <a:spcPts val="480"/>
              </a:spcBef>
              <a:spcAft>
                <a:spcPts val="0"/>
              </a:spcAft>
              <a:buSzPts val="3600"/>
              <a:buNone/>
              <a:defRPr sz="3600"/>
            </a:lvl3pPr>
            <a:lvl4pPr lvl="3" algn="r">
              <a:spcBef>
                <a:spcPts val="400"/>
              </a:spcBef>
              <a:spcAft>
                <a:spcPts val="0"/>
              </a:spcAft>
              <a:buSzPts val="3600"/>
              <a:buNone/>
              <a:defRPr sz="3600"/>
            </a:lvl4pPr>
            <a:lvl5pPr lvl="4" algn="r">
              <a:spcBef>
                <a:spcPts val="400"/>
              </a:spcBef>
              <a:spcAft>
                <a:spcPts val="0"/>
              </a:spcAft>
              <a:buSzPts val="3600"/>
              <a:buNone/>
              <a:defRPr sz="3600"/>
            </a:lvl5pPr>
            <a:lvl6pPr lvl="5" algn="r">
              <a:spcBef>
                <a:spcPts val="400"/>
              </a:spcBef>
              <a:spcAft>
                <a:spcPts val="0"/>
              </a:spcAft>
              <a:buSzPts val="3600"/>
              <a:buNone/>
              <a:defRPr sz="3600"/>
            </a:lvl6pPr>
            <a:lvl7pPr lvl="6" algn="r">
              <a:spcBef>
                <a:spcPts val="400"/>
              </a:spcBef>
              <a:spcAft>
                <a:spcPts val="0"/>
              </a:spcAft>
              <a:buSzPts val="3600"/>
              <a:buNone/>
              <a:defRPr sz="3600"/>
            </a:lvl7pPr>
            <a:lvl8pPr lvl="7" algn="r">
              <a:spcBef>
                <a:spcPts val="400"/>
              </a:spcBef>
              <a:spcAft>
                <a:spcPts val="0"/>
              </a:spcAft>
              <a:buSzPts val="3600"/>
              <a:buNone/>
              <a:defRPr sz="3600"/>
            </a:lvl8pPr>
            <a:lvl9pPr lvl="8" algn="r">
              <a:spcBef>
                <a:spcPts val="400"/>
              </a:spcBef>
              <a:spcAft>
                <a:spcPts val="0"/>
              </a:spcAft>
              <a:buSzPts val="3600"/>
              <a:buNone/>
              <a:defRPr sz="3600"/>
            </a:lvl9pPr>
          </a:lstStyle>
          <a:p>
            <a:endParaRPr/>
          </a:p>
        </p:txBody>
      </p:sp>
    </p:spTree>
    <p:extLst>
      <p:ext uri="{BB962C8B-B14F-4D97-AF65-F5344CB8AC3E}">
        <p14:creationId xmlns:p14="http://schemas.microsoft.com/office/powerpoint/2010/main" val="34042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0"/>
        <p:cNvGrpSpPr/>
        <p:nvPr/>
      </p:nvGrpSpPr>
      <p:grpSpPr>
        <a:xfrm>
          <a:off x="0" y="0"/>
          <a:ext cx="0" cy="0"/>
          <a:chOff x="0" y="0"/>
          <a:chExt cx="0" cy="0"/>
        </a:xfrm>
      </p:grpSpPr>
      <p:sp>
        <p:nvSpPr>
          <p:cNvPr id="111" name="Google Shape;111;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3" name="Google Shape;113;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802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6"/>
        <p:cNvGrpSpPr/>
        <p:nvPr/>
      </p:nvGrpSpPr>
      <p:grpSpPr>
        <a:xfrm>
          <a:off x="0" y="0"/>
          <a:ext cx="0" cy="0"/>
          <a:chOff x="0" y="0"/>
          <a:chExt cx="0" cy="0"/>
        </a:xfrm>
      </p:grpSpPr>
      <p:sp>
        <p:nvSpPr>
          <p:cNvPr id="117" name="Google Shape;11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 name="Google Shape;119;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241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2"/>
        <p:cNvGrpSpPr/>
        <p:nvPr/>
      </p:nvGrpSpPr>
      <p:grpSpPr>
        <a:xfrm>
          <a:off x="0" y="0"/>
          <a:ext cx="0" cy="0"/>
          <a:chOff x="0" y="0"/>
          <a:chExt cx="0" cy="0"/>
        </a:xfrm>
      </p:grpSpPr>
      <p:sp>
        <p:nvSpPr>
          <p:cNvPr id="123" name="Google Shape;123;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5" name="Google Shape;12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8284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1" name="Google Shape;131;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2" name="Google Shape;13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6637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8" name="Google Shape;138;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9" name="Google Shape;139;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0" name="Google Shape;140;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1" name="Google Shape;14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3151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204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2" name="Google Shape;152;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3" name="Google Shape;153;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620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6"/>
        <p:cNvGrpSpPr/>
        <p:nvPr/>
      </p:nvGrpSpPr>
      <p:grpSpPr>
        <a:xfrm>
          <a:off x="0" y="0"/>
          <a:ext cx="0" cy="0"/>
          <a:chOff x="0" y="0"/>
          <a:chExt cx="0" cy="0"/>
        </a:xfrm>
      </p:grpSpPr>
      <p:sp>
        <p:nvSpPr>
          <p:cNvPr id="157" name="Google Shape;157;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17"/>
          <p:cNvSpPr>
            <a:spLocks noGrp="1"/>
          </p:cNvSpPr>
          <p:nvPr>
            <p:ph type="pic" idx="2"/>
          </p:nvPr>
        </p:nvSpPr>
        <p:spPr>
          <a:xfrm>
            <a:off x="1792288" y="612775"/>
            <a:ext cx="5486400" cy="4114800"/>
          </a:xfrm>
          <a:prstGeom prst="rect">
            <a:avLst/>
          </a:prstGeom>
          <a:noFill/>
          <a:ln>
            <a:noFill/>
          </a:ln>
        </p:spPr>
      </p:sp>
      <p:sp>
        <p:nvSpPr>
          <p:cNvPr id="159" name="Google Shape;159;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0" name="Google Shape;160;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1574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7173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909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A08E302-A697-4460-A108-4D0E0440239D}" type="datetimeFigureOut">
              <a:rPr lang="en-US" smtClean="0"/>
              <a:t>6/20/2025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32953FA-C00E-41CB-BB2B-97DB06F2743D}" type="slidenum">
              <a:rPr lang="en-US" smtClean="0"/>
              <a:t>‹#›</a:t>
            </a:fld>
            <a:endParaRPr lang="en-US"/>
          </a:p>
        </p:txBody>
      </p:sp>
    </p:spTree>
    <p:extLst>
      <p:ext uri="{BB962C8B-B14F-4D97-AF65-F5344CB8AC3E}">
        <p14:creationId xmlns:p14="http://schemas.microsoft.com/office/powerpoint/2010/main" val="3140084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6000"/>
              <a:buFont typeface="Barlow Condensed Medium"/>
              <a:buNone/>
              <a:defRPr sz="6000" i="0" u="none" strike="noStrike" cap="none">
                <a:solidFill>
                  <a:schemeClr val="dk1"/>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19100" algn="l" rtl="0">
              <a:spcBef>
                <a:spcPts val="640"/>
              </a:spcBef>
              <a:spcAft>
                <a:spcPts val="0"/>
              </a:spcAft>
              <a:buClr>
                <a:schemeClr val="dk1"/>
              </a:buClr>
              <a:buSzPts val="3000"/>
              <a:buFont typeface="Source Sans 3"/>
              <a:buChar char="•"/>
              <a:defRPr sz="3000" i="0" u="none" strike="noStrike" cap="none">
                <a:solidFill>
                  <a:schemeClr val="dk1"/>
                </a:solidFill>
                <a:latin typeface="Source Sans 3"/>
                <a:ea typeface="Source Sans 3"/>
                <a:cs typeface="Source Sans 3"/>
                <a:sym typeface="Source Sans 3"/>
              </a:defRPr>
            </a:lvl1pPr>
            <a:lvl2pPr marL="914400" marR="0" lvl="1" indent="-361950" algn="l" rtl="0">
              <a:spcBef>
                <a:spcPts val="56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2pPr>
            <a:lvl3pPr marL="1371600" marR="0" lvl="2" indent="-361950" algn="l" rtl="0">
              <a:spcBef>
                <a:spcPts val="48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3pPr>
            <a:lvl4pPr marL="1828800" marR="0" lvl="3"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4pPr>
            <a:lvl5pPr marL="2286000" marR="0" lvl="4"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5pPr>
            <a:lvl6pPr marL="2743200" marR="0" lvl="5"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6pPr>
            <a:lvl7pPr marL="3200400" marR="0" lvl="6"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7pPr>
            <a:lvl8pPr marL="3657600" marR="0" lvl="7"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8pPr>
            <a:lvl9pPr marL="4114800" marR="0" lvl="8" indent="-361950" algn="l" rtl="0">
              <a:spcBef>
                <a:spcPts val="400"/>
              </a:spcBef>
              <a:spcAft>
                <a:spcPts val="0"/>
              </a:spcAft>
              <a:buClr>
                <a:schemeClr val="dk1"/>
              </a:buClr>
              <a:buSzPts val="2100"/>
              <a:buFont typeface="Source Sans 3"/>
              <a:buChar char="•"/>
              <a:defRPr sz="2100" i="0" u="none" strike="noStrike" cap="none">
                <a:solidFill>
                  <a:schemeClr val="dk1"/>
                </a:solidFill>
                <a:latin typeface="Source Sans 3"/>
                <a:ea typeface="Source Sans 3"/>
                <a:cs typeface="Source Sans 3"/>
                <a:sym typeface="Source Sans 3"/>
              </a:defRPr>
            </a:lvl9pPr>
          </a:lstStyle>
          <a:p>
            <a:endParaRPr/>
          </a:p>
        </p:txBody>
      </p:sp>
    </p:spTree>
    <p:extLst>
      <p:ext uri="{BB962C8B-B14F-4D97-AF65-F5344CB8AC3E}">
        <p14:creationId xmlns:p14="http://schemas.microsoft.com/office/powerpoint/2010/main" val="269126272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NULL"/><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webp"/><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gif"/><Relationship Id="rId3" Type="http://schemas.microsoft.com/office/2007/relationships/media" Target="../media/media2.mp4"/><Relationship Id="rId7" Type="http://schemas.openxmlformats.org/officeDocument/2006/relationships/image" Target="../media/image27.jp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30.png"/><Relationship Id="rId5" Type="http://schemas.openxmlformats.org/officeDocument/2006/relationships/slideLayout" Target="../slideLayouts/slideLayout1.xml"/><Relationship Id="rId10" Type="http://schemas.openxmlformats.org/officeDocument/2006/relationships/image" Target="../media/image29.png"/><Relationship Id="rId4" Type="http://schemas.openxmlformats.org/officeDocument/2006/relationships/video" Target="../media/media2.mp4"/><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1320"/>
        </a:solidFill>
        <a:effectLst/>
      </p:bgPr>
    </p:bg>
    <p:spTree>
      <p:nvGrpSpPr>
        <p:cNvPr id="1" name="Shape 83"/>
        <p:cNvGrpSpPr/>
        <p:nvPr/>
      </p:nvGrpSpPr>
      <p:grpSpPr>
        <a:xfrm>
          <a:off x="0" y="0"/>
          <a:ext cx="0" cy="0"/>
          <a:chOff x="0" y="0"/>
          <a:chExt cx="0" cy="0"/>
        </a:xfrm>
      </p:grpSpPr>
      <p:cxnSp>
        <p:nvCxnSpPr>
          <p:cNvPr id="84" name="Google Shape;84;p13"/>
          <p:cNvCxnSpPr/>
          <p:nvPr/>
        </p:nvCxnSpPr>
        <p:spPr>
          <a:xfrm rot="-5400000">
            <a:off x="-4059167" y="4327520"/>
            <a:ext cx="13354541" cy="0"/>
          </a:xfrm>
          <a:prstGeom prst="straightConnector1">
            <a:avLst/>
          </a:prstGeom>
          <a:noFill/>
          <a:ln w="38100" cap="flat" cmpd="sng">
            <a:solidFill>
              <a:srgbClr val="4DA1A9"/>
            </a:solidFill>
            <a:prstDash val="solid"/>
            <a:round/>
            <a:headEnd type="none" w="sm" len="sm"/>
            <a:tailEnd type="none" w="sm" len="sm"/>
          </a:ln>
        </p:spPr>
      </p:cxnSp>
      <p:cxnSp>
        <p:nvCxnSpPr>
          <p:cNvPr id="85" name="Google Shape;85;p13"/>
          <p:cNvCxnSpPr/>
          <p:nvPr/>
        </p:nvCxnSpPr>
        <p:spPr>
          <a:xfrm rot="-5400000">
            <a:off x="-3091580" y="4175120"/>
            <a:ext cx="13354541" cy="0"/>
          </a:xfrm>
          <a:prstGeom prst="straightConnector1">
            <a:avLst/>
          </a:prstGeom>
          <a:noFill/>
          <a:ln w="38100" cap="flat" cmpd="sng">
            <a:solidFill>
              <a:srgbClr val="FF9F1C"/>
            </a:solidFill>
            <a:prstDash val="solid"/>
            <a:round/>
            <a:headEnd type="none" w="sm" len="sm"/>
            <a:tailEnd type="none" w="sm" len="sm"/>
          </a:ln>
        </p:spPr>
      </p:cxnSp>
      <p:cxnSp>
        <p:nvCxnSpPr>
          <p:cNvPr id="86" name="Google Shape;86;p13"/>
          <p:cNvCxnSpPr/>
          <p:nvPr/>
        </p:nvCxnSpPr>
        <p:spPr>
          <a:xfrm rot="-5400000">
            <a:off x="-2016971" y="4327520"/>
            <a:ext cx="13354541" cy="0"/>
          </a:xfrm>
          <a:prstGeom prst="straightConnector1">
            <a:avLst/>
          </a:prstGeom>
          <a:noFill/>
          <a:ln w="38100" cap="flat" cmpd="sng">
            <a:solidFill>
              <a:srgbClr val="6874E8"/>
            </a:solidFill>
            <a:prstDash val="solid"/>
            <a:round/>
            <a:headEnd type="none" w="sm" len="sm"/>
            <a:tailEnd type="none" w="sm" len="sm"/>
          </a:ln>
        </p:spPr>
      </p:cxnSp>
      <p:grpSp>
        <p:nvGrpSpPr>
          <p:cNvPr id="87" name="Google Shape;87;p13"/>
          <p:cNvGrpSpPr/>
          <p:nvPr/>
        </p:nvGrpSpPr>
        <p:grpSpPr>
          <a:xfrm>
            <a:off x="1028700" y="884039"/>
            <a:ext cx="16230600" cy="8374261"/>
            <a:chOff x="0" y="-38100"/>
            <a:chExt cx="4274726" cy="2205567"/>
          </a:xfrm>
        </p:grpSpPr>
        <p:sp>
          <p:nvSpPr>
            <p:cNvPr id="88" name="Google Shape;88;p13"/>
            <p:cNvSpPr/>
            <p:nvPr/>
          </p:nvSpPr>
          <p:spPr>
            <a:xfrm>
              <a:off x="0" y="0"/>
              <a:ext cx="4274726" cy="2167467"/>
            </a:xfrm>
            <a:custGeom>
              <a:avLst/>
              <a:gdLst/>
              <a:ahLst/>
              <a:cxnLst/>
              <a:rect l="l" t="t" r="r" b="b"/>
              <a:pathLst>
                <a:path w="4274726" h="2167467" extrusionOk="0">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F3F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0" name="Google Shape;90;p13"/>
          <p:cNvSpPr txBox="1"/>
          <p:nvPr/>
        </p:nvSpPr>
        <p:spPr>
          <a:xfrm>
            <a:off x="2114954" y="2234671"/>
            <a:ext cx="13583366" cy="4616648"/>
          </a:xfrm>
          <a:prstGeom prst="rect">
            <a:avLst/>
          </a:prstGeom>
          <a:noFill/>
          <a:ln>
            <a:noFill/>
          </a:ln>
        </p:spPr>
        <p:txBody>
          <a:bodyPr spcFirstLastPara="1" wrap="square" lIns="0" tIns="0" rIns="0" bIns="0" anchor="t" anchorCtr="0">
            <a:spAutoFit/>
          </a:bodyPr>
          <a:lstStyle/>
          <a:p>
            <a:pPr lvl="0" algn="ctr">
              <a:lnSpc>
                <a:spcPct val="150000"/>
              </a:lnSpc>
            </a:pPr>
            <a:r>
              <a:rPr lang="en-US" sz="5000" dirty="0" smtClean="0">
                <a:solidFill>
                  <a:schemeClr val="tx1"/>
                </a:solidFill>
                <a:latin typeface="Playfair Display Black" panose="020B0604020202020204" charset="0"/>
                <a:ea typeface="Barlow Condensed"/>
                <a:cs typeface="Barlow Condensed"/>
                <a:sym typeface="Barlow Condensed"/>
              </a:rPr>
              <a:t>Probing The Molecular Interactions and Biophysical Implications of</a:t>
            </a:r>
          </a:p>
          <a:p>
            <a:pPr algn="ctr">
              <a:lnSpc>
                <a:spcPct val="150000"/>
              </a:lnSpc>
            </a:pPr>
            <a:r>
              <a:rPr lang="en-US" sz="5000" dirty="0">
                <a:solidFill>
                  <a:schemeClr val="tx1"/>
                </a:solidFill>
                <a:latin typeface="Playfair Display Black" panose="020B0604020202020204" charset="0"/>
                <a:ea typeface="Barlow Condensed"/>
                <a:cs typeface="Barlow Condensed"/>
                <a:sym typeface="Barlow Condensed"/>
              </a:rPr>
              <a:t>Protein-Polymer Systems</a:t>
            </a:r>
          </a:p>
          <a:p>
            <a:pPr lvl="0" algn="ctr">
              <a:lnSpc>
                <a:spcPct val="150000"/>
              </a:lnSpc>
            </a:pPr>
            <a:r>
              <a:rPr lang="en-US" sz="5000" dirty="0" smtClean="0">
                <a:solidFill>
                  <a:schemeClr val="tx1"/>
                </a:solidFill>
                <a:latin typeface="Playfair Display Black" panose="020B0604020202020204" charset="0"/>
                <a:ea typeface="Barlow Condensed"/>
                <a:cs typeface="Barlow Condensed"/>
                <a:sym typeface="Barlow Condensed"/>
              </a:rPr>
              <a:t>Via </a:t>
            </a:r>
            <a:r>
              <a:rPr lang="en-US" sz="5000" smtClean="0">
                <a:solidFill>
                  <a:schemeClr val="tx1"/>
                </a:solidFill>
                <a:latin typeface="Playfair Display Black" panose="020B0604020202020204" charset="0"/>
                <a:ea typeface="Barlow Condensed"/>
                <a:cs typeface="Barlow Condensed"/>
                <a:sym typeface="Barlow Condensed"/>
              </a:rPr>
              <a:t>Molecular Dynamics Simulations</a:t>
            </a:r>
            <a:endParaRPr lang="en-US" sz="5000" dirty="0">
              <a:solidFill>
                <a:schemeClr val="tx1"/>
              </a:solidFill>
              <a:latin typeface="Playfair Display Black" panose="020B0604020202020204" charset="0"/>
              <a:ea typeface="Barlow Condensed"/>
              <a:cs typeface="Barlow Condensed"/>
              <a:sym typeface="Barlow Condensed"/>
            </a:endParaRPr>
          </a:p>
        </p:txBody>
      </p:sp>
      <p:cxnSp>
        <p:nvCxnSpPr>
          <p:cNvPr id="101" name="Google Shape;101;p13"/>
          <p:cNvCxnSpPr/>
          <p:nvPr/>
        </p:nvCxnSpPr>
        <p:spPr>
          <a:xfrm>
            <a:off x="1592374" y="1883323"/>
            <a:ext cx="13354541" cy="0"/>
          </a:xfrm>
          <a:prstGeom prst="straightConnector1">
            <a:avLst/>
          </a:prstGeom>
          <a:noFill/>
          <a:ln w="38100" cap="flat" cmpd="sng">
            <a:solidFill>
              <a:srgbClr val="0B1320"/>
            </a:solidFill>
            <a:prstDash val="solid"/>
            <a:round/>
            <a:headEnd type="none" w="sm" len="sm"/>
            <a:tailEnd type="none" w="sm" len="sm"/>
          </a:ln>
        </p:spPr>
      </p:cxnSp>
      <p:grpSp>
        <p:nvGrpSpPr>
          <p:cNvPr id="102" name="Google Shape;102;p13"/>
          <p:cNvGrpSpPr/>
          <p:nvPr/>
        </p:nvGrpSpPr>
        <p:grpSpPr>
          <a:xfrm>
            <a:off x="15328896" y="1678999"/>
            <a:ext cx="406823" cy="408647"/>
            <a:chOff x="1813" y="0"/>
            <a:chExt cx="809173" cy="812800"/>
          </a:xfrm>
        </p:grpSpPr>
        <p:sp>
          <p:nvSpPr>
            <p:cNvPr id="103" name="Google Shape;10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3"/>
          <p:cNvGrpSpPr/>
          <p:nvPr/>
        </p:nvGrpSpPr>
        <p:grpSpPr>
          <a:xfrm>
            <a:off x="15892570" y="1678999"/>
            <a:ext cx="406823" cy="408647"/>
            <a:chOff x="1813" y="0"/>
            <a:chExt cx="809173" cy="812800"/>
          </a:xfrm>
        </p:grpSpPr>
        <p:sp>
          <p:nvSpPr>
            <p:cNvPr id="106" name="Google Shape;106;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 name="Google Shape;108;p13"/>
          <p:cNvGrpSpPr/>
          <p:nvPr/>
        </p:nvGrpSpPr>
        <p:grpSpPr>
          <a:xfrm>
            <a:off x="16453618" y="1678999"/>
            <a:ext cx="406823" cy="408647"/>
            <a:chOff x="1813" y="0"/>
            <a:chExt cx="809173" cy="812800"/>
          </a:xfrm>
        </p:grpSpPr>
        <p:sp>
          <p:nvSpPr>
            <p:cNvPr id="109" name="Google Shape;109;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 name="Google Shape;181;p20"/>
          <p:cNvSpPr txBox="1"/>
          <p:nvPr/>
        </p:nvSpPr>
        <p:spPr>
          <a:xfrm>
            <a:off x="8273868" y="8026926"/>
            <a:ext cx="1265537" cy="41549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800" dirty="0" smtClean="0">
                <a:solidFill>
                  <a:srgbClr val="000000"/>
                </a:solidFill>
                <a:latin typeface="Playfair Display Black" panose="020B0604020202020204" charset="0"/>
                <a:ea typeface="Roboto" panose="020B0604020202020204" charset="0"/>
                <a:sym typeface="Arial"/>
              </a:rPr>
              <a:t>20.06.2025</a:t>
            </a:r>
            <a:endParaRPr dirty="0">
              <a:latin typeface="Playfair Display Black" panose="020B0604020202020204" charset="0"/>
              <a:ea typeface="Roboto" panose="020B0604020202020204" charset="0"/>
            </a:endParaRPr>
          </a:p>
        </p:txBody>
      </p:sp>
      <p:sp>
        <p:nvSpPr>
          <p:cNvPr id="32" name="Google Shape;183;p20"/>
          <p:cNvSpPr txBox="1"/>
          <p:nvPr/>
        </p:nvSpPr>
        <p:spPr>
          <a:xfrm>
            <a:off x="5734908" y="6958935"/>
            <a:ext cx="6468036" cy="92333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000" dirty="0" smtClean="0">
                <a:latin typeface="Playfair Display Black" panose="020B0604020202020204" charset="0"/>
                <a:ea typeface="Roboto" panose="020B0604020202020204" charset="0"/>
              </a:rPr>
              <a:t>Sisem Ektirici</a:t>
            </a:r>
            <a:endParaRPr lang="en-US" sz="2000" dirty="0">
              <a:latin typeface="Playfair Display Black" panose="020B0604020202020204" charset="0"/>
              <a:ea typeface="Roboto" panose="020B0604020202020204" charset="0"/>
            </a:endParaRPr>
          </a:p>
          <a:p>
            <a:pPr marL="0" marR="0" lvl="0" indent="0" algn="ctr" rtl="0">
              <a:lnSpc>
                <a:spcPct val="150000"/>
              </a:lnSpc>
              <a:spcBef>
                <a:spcPts val="0"/>
              </a:spcBef>
              <a:spcAft>
                <a:spcPts val="0"/>
              </a:spcAft>
              <a:buNone/>
            </a:pPr>
            <a:r>
              <a:rPr lang="en-US" sz="2000" dirty="0" smtClean="0">
                <a:latin typeface="Playfair Display Black" panose="020B0604020202020204" charset="0"/>
                <a:ea typeface="Roboto" panose="020B0604020202020204" charset="0"/>
              </a:rPr>
              <a:t>Prof. Dr. Vangelis </a:t>
            </a:r>
            <a:r>
              <a:rPr lang="en-US" sz="2000" dirty="0" err="1" smtClean="0">
                <a:latin typeface="Playfair Display Black" panose="020B0604020202020204" charset="0"/>
                <a:ea typeface="Roboto" panose="020B0604020202020204" charset="0"/>
              </a:rPr>
              <a:t>Harmandaris</a:t>
            </a:r>
            <a:endParaRPr sz="2000" dirty="0">
              <a:latin typeface="Playfair Display Black" panose="020B0604020202020204" charset="0"/>
              <a:ea typeface="Roboto" panose="020B0604020202020204" charset="0"/>
            </a:endParaRPr>
          </a:p>
        </p:txBody>
      </p:sp>
      <p:pic>
        <p:nvPicPr>
          <p:cNvPr id="33" name="Picture 3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122368" y="1215226"/>
            <a:ext cx="1844794" cy="503659"/>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0521" y="8346709"/>
            <a:ext cx="1115048" cy="74336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182" y="7938898"/>
            <a:ext cx="1060384" cy="12526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7"/>
          <p:cNvSpPr txBox="1"/>
          <p:nvPr/>
        </p:nvSpPr>
        <p:spPr>
          <a:xfrm>
            <a:off x="1028700" y="218897"/>
            <a:ext cx="16230600"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0" i="0" u="none" strike="noStrike" cap="none" dirty="0" smtClean="0">
                <a:solidFill>
                  <a:srgbClr val="0B1320"/>
                </a:solidFill>
                <a:latin typeface="Playfair Display Black"/>
                <a:ea typeface="Playfair Display Black"/>
                <a:cs typeface="Playfair Display Black"/>
                <a:sym typeface="Playfair Display Black"/>
              </a:rPr>
              <a:t>DNA-PAA Interactions</a:t>
            </a:r>
            <a:endParaRPr sz="6000" dirty="0"/>
          </a:p>
        </p:txBody>
      </p:sp>
      <p:grpSp>
        <p:nvGrpSpPr>
          <p:cNvPr id="601" name="Google Shape;601;p27"/>
          <p:cNvGrpSpPr/>
          <p:nvPr/>
        </p:nvGrpSpPr>
        <p:grpSpPr>
          <a:xfrm>
            <a:off x="680025" y="1241633"/>
            <a:ext cx="16994021" cy="8124436"/>
            <a:chOff x="0" y="-38100"/>
            <a:chExt cx="4068654" cy="1976168"/>
          </a:xfrm>
        </p:grpSpPr>
        <p:sp>
          <p:nvSpPr>
            <p:cNvPr id="602" name="Google Shape;602;p27"/>
            <p:cNvSpPr/>
            <p:nvPr/>
          </p:nvSpPr>
          <p:spPr>
            <a:xfrm>
              <a:off x="0" y="0"/>
              <a:ext cx="4068654" cy="1938068"/>
            </a:xfrm>
            <a:custGeom>
              <a:avLst/>
              <a:gdLst/>
              <a:ahLst/>
              <a:cxnLst/>
              <a:rect l="l" t="t" r="r" b="b"/>
              <a:pathLst>
                <a:path w="4068654" h="1938068" extrusionOk="0">
                  <a:moveTo>
                    <a:pt x="26120" y="0"/>
                  </a:moveTo>
                  <a:lnTo>
                    <a:pt x="4042533" y="0"/>
                  </a:lnTo>
                  <a:cubicBezTo>
                    <a:pt x="4056959" y="0"/>
                    <a:pt x="4068654" y="11694"/>
                    <a:pt x="4068654" y="26120"/>
                  </a:cubicBezTo>
                  <a:lnTo>
                    <a:pt x="4068654" y="1911948"/>
                  </a:lnTo>
                  <a:cubicBezTo>
                    <a:pt x="4068654" y="1926374"/>
                    <a:pt x="4056959" y="1938068"/>
                    <a:pt x="4042533" y="1938068"/>
                  </a:cubicBezTo>
                  <a:lnTo>
                    <a:pt x="26120" y="1938068"/>
                  </a:lnTo>
                  <a:cubicBezTo>
                    <a:pt x="11694" y="1938068"/>
                    <a:pt x="0" y="1926374"/>
                    <a:pt x="0" y="1911948"/>
                  </a:cubicBezTo>
                  <a:lnTo>
                    <a:pt x="0" y="26120"/>
                  </a:lnTo>
                  <a:cubicBezTo>
                    <a:pt x="0" y="11694"/>
                    <a:pt x="11694" y="0"/>
                    <a:pt x="26120"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 name="Google Shape;600;p27"/>
          <p:cNvSpPr txBox="1"/>
          <p:nvPr/>
        </p:nvSpPr>
        <p:spPr>
          <a:xfrm>
            <a:off x="680025" y="9522706"/>
            <a:ext cx="16230600" cy="692497"/>
          </a:xfrm>
          <a:prstGeom prst="rect">
            <a:avLst/>
          </a:prstGeom>
          <a:noFill/>
          <a:ln>
            <a:noFill/>
          </a:ln>
        </p:spPr>
        <p:txBody>
          <a:bodyPr spcFirstLastPara="1" wrap="square" lIns="0" tIns="0" rIns="0" bIns="0" anchor="t" anchorCtr="0">
            <a:spAutoFit/>
          </a:bodyPr>
          <a:lstStyle/>
          <a:p>
            <a:pPr>
              <a:lnSpc>
                <a:spcPct val="150000"/>
              </a:lnSpc>
            </a:pPr>
            <a:r>
              <a:rPr lang="en-US" sz="3000" b="1" dirty="0">
                <a:solidFill>
                  <a:srgbClr val="0B1320"/>
                </a:solidFill>
                <a:latin typeface="Playfair Display Black" panose="020B0604020202020204" charset="0"/>
              </a:rPr>
              <a:t>Collaboration with Dr. </a:t>
            </a:r>
            <a:r>
              <a:rPr lang="en-US" sz="3000" b="1" dirty="0" smtClean="0">
                <a:solidFill>
                  <a:srgbClr val="0B1320"/>
                </a:solidFill>
                <a:latin typeface="Playfair Display Black" panose="020B0604020202020204" charset="0"/>
              </a:rPr>
              <a:t>Christos </a:t>
            </a:r>
            <a:r>
              <a:rPr lang="en-US" sz="3000" b="1" dirty="0" err="1" smtClean="0">
                <a:solidFill>
                  <a:srgbClr val="0B1320"/>
                </a:solidFill>
                <a:latin typeface="Playfair Display Black" panose="020B0604020202020204" charset="0"/>
              </a:rPr>
              <a:t>Likos</a:t>
            </a:r>
            <a:r>
              <a:rPr lang="en-US" sz="3000" b="1" dirty="0" smtClean="0">
                <a:solidFill>
                  <a:srgbClr val="0B1320"/>
                </a:solidFill>
                <a:latin typeface="Playfair Display Black" panose="020B0604020202020204" charset="0"/>
              </a:rPr>
              <a:t>, University of Vienna, Austria</a:t>
            </a:r>
            <a:endParaRPr lang="en-US" sz="3000" b="1" dirty="0">
              <a:solidFill>
                <a:srgbClr val="0B1320"/>
              </a:solidFill>
              <a:latin typeface="Playfair Display Black" panose="020B0604020202020204" charset="0"/>
            </a:endParaRPr>
          </a:p>
        </p:txBody>
      </p:sp>
      <p:grpSp>
        <p:nvGrpSpPr>
          <p:cNvPr id="32" name="Group 31"/>
          <p:cNvGrpSpPr/>
          <p:nvPr/>
        </p:nvGrpSpPr>
        <p:grpSpPr>
          <a:xfrm>
            <a:off x="13151851" y="5559490"/>
            <a:ext cx="4311783" cy="2765307"/>
            <a:chOff x="457200" y="1724729"/>
            <a:chExt cx="8007538" cy="4208128"/>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24729"/>
              <a:ext cx="8007538" cy="4208128"/>
            </a:xfrm>
            <a:prstGeom prst="rect">
              <a:avLst/>
            </a:prstGeom>
          </p:spPr>
        </p:pic>
        <p:sp>
          <p:nvSpPr>
            <p:cNvPr id="34" name="TextBox 33"/>
            <p:cNvSpPr txBox="1"/>
            <p:nvPr/>
          </p:nvSpPr>
          <p:spPr>
            <a:xfrm>
              <a:off x="4245430" y="3658976"/>
              <a:ext cx="1593668" cy="491779"/>
            </a:xfrm>
            <a:prstGeom prst="rect">
              <a:avLst/>
            </a:prstGeom>
            <a:noFill/>
          </p:spPr>
          <p:txBody>
            <a:bodyPr wrap="square" rtlCol="0">
              <a:spAutoFit/>
            </a:bodyPr>
            <a:lstStyle/>
            <a:p>
              <a:r>
                <a:rPr lang="en-GB" sz="1500" b="1" dirty="0" smtClean="0">
                  <a:solidFill>
                    <a:srgbClr val="FFFF00"/>
                  </a:solidFill>
                  <a:latin typeface="Times" panose="02020603050405020304" pitchFamily="18" charset="0"/>
                  <a:cs typeface="Times" panose="02020603050405020304" pitchFamily="18" charset="0"/>
                </a:rPr>
                <a:t>CA</a:t>
              </a:r>
              <a:endParaRPr lang="en-US" sz="1500" b="1" dirty="0">
                <a:solidFill>
                  <a:srgbClr val="FFFF00"/>
                </a:solidFill>
                <a:latin typeface="Times" panose="02020603050405020304" pitchFamily="18" charset="0"/>
                <a:cs typeface="Times" panose="02020603050405020304" pitchFamily="18" charset="0"/>
              </a:endParaRPr>
            </a:p>
          </p:txBody>
        </p:sp>
      </p:grpSp>
      <p:grpSp>
        <p:nvGrpSpPr>
          <p:cNvPr id="35" name="Group 34"/>
          <p:cNvGrpSpPr/>
          <p:nvPr/>
        </p:nvGrpSpPr>
        <p:grpSpPr>
          <a:xfrm>
            <a:off x="13573715" y="2778076"/>
            <a:ext cx="3889919" cy="2180985"/>
            <a:chOff x="9326872" y="1724729"/>
            <a:chExt cx="7850783" cy="412575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72" y="1724729"/>
              <a:ext cx="7850783" cy="4125750"/>
            </a:xfrm>
            <a:prstGeom prst="rect">
              <a:avLst/>
            </a:prstGeom>
          </p:spPr>
        </p:pic>
        <p:sp>
          <p:nvSpPr>
            <p:cNvPr id="37" name="TextBox 36"/>
            <p:cNvSpPr txBox="1"/>
            <p:nvPr/>
          </p:nvSpPr>
          <p:spPr>
            <a:xfrm>
              <a:off x="12367163" y="2531167"/>
              <a:ext cx="1593669" cy="323164"/>
            </a:xfrm>
            <a:prstGeom prst="rect">
              <a:avLst/>
            </a:prstGeom>
            <a:noFill/>
          </p:spPr>
          <p:txBody>
            <a:bodyPr wrap="square" rtlCol="0">
              <a:spAutoFit/>
            </a:bodyPr>
            <a:lstStyle/>
            <a:p>
              <a:r>
                <a:rPr lang="en-GB" sz="1500" b="1" dirty="0" smtClean="0">
                  <a:solidFill>
                    <a:srgbClr val="FFFF00"/>
                  </a:solidFill>
                  <a:latin typeface="Times" panose="02020603050405020304" pitchFamily="18" charset="0"/>
                  <a:cs typeface="Times" panose="02020603050405020304" pitchFamily="18" charset="0"/>
                </a:rPr>
                <a:t>CA</a:t>
              </a:r>
              <a:endParaRPr lang="en-US" sz="1500" b="1" dirty="0">
                <a:solidFill>
                  <a:srgbClr val="FFFF00"/>
                </a:solidFill>
                <a:latin typeface="Times" panose="02020603050405020304" pitchFamily="18" charset="0"/>
                <a:cs typeface="Times" panose="02020603050405020304" pitchFamily="18" charset="0"/>
              </a:endParaRPr>
            </a:p>
          </p:txBody>
        </p:sp>
      </p:grpSp>
      <p:grpSp>
        <p:nvGrpSpPr>
          <p:cNvPr id="7" name="Group 6"/>
          <p:cNvGrpSpPr/>
          <p:nvPr/>
        </p:nvGrpSpPr>
        <p:grpSpPr>
          <a:xfrm>
            <a:off x="1106715" y="1398270"/>
            <a:ext cx="11542695" cy="7972278"/>
            <a:chOff x="1106715" y="1398270"/>
            <a:chExt cx="11542695" cy="7972278"/>
          </a:xfrm>
        </p:grpSpPr>
        <p:grpSp>
          <p:nvGrpSpPr>
            <p:cNvPr id="19" name="Group 18"/>
            <p:cNvGrpSpPr/>
            <p:nvPr/>
          </p:nvGrpSpPr>
          <p:grpSpPr>
            <a:xfrm>
              <a:off x="1106715" y="1723273"/>
              <a:ext cx="11542695" cy="7435008"/>
              <a:chOff x="751829" y="286357"/>
              <a:chExt cx="16531852" cy="11187306"/>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8484" t="8456" r="19081" b="5149"/>
              <a:stretch/>
            </p:blipFill>
            <p:spPr>
              <a:xfrm>
                <a:off x="807067" y="506400"/>
                <a:ext cx="4495800" cy="3892784"/>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2154430" y="4796400"/>
                    <a:ext cx="3216432" cy="787279"/>
                  </a:xfrm>
                  <a:prstGeom prst="rect">
                    <a:avLst/>
                  </a:prstGeom>
                </p:spPr>
                <p:txBody>
                  <a:bodyPr wrap="none">
                    <a:spAutoFit/>
                  </a:bodyPr>
                  <a:lstStyle/>
                  <a:p>
                    <a:pPr>
                      <a:lnSpc>
                        <a:spcPct val="115000"/>
                      </a:lnSpc>
                      <a:spcAft>
                        <a:spcPts val="600"/>
                      </a:spcAft>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r>
                                <a:rPr lang="en-GB" sz="2000" b="1">
                                  <a:latin typeface="Cambria Math" panose="02040503050406030204" pitchFamily="18" charset="0"/>
                                </a:rPr>
                                <m:t>[</m:t>
                              </m:r>
                              <m:r>
                                <a:rPr lang="en-GB" sz="2000" b="1" i="1">
                                  <a:latin typeface="Cambria Math" panose="02040503050406030204" pitchFamily="18" charset="0"/>
                                </a:rPr>
                                <m:t>𝐃𝐍𝐀</m:t>
                              </m:r>
                              <m:r>
                                <a:rPr lang="en-GB" sz="2000" b="1">
                                  <a:latin typeface="Cambria Math" panose="02040503050406030204" pitchFamily="18" charset="0"/>
                                </a:rPr>
                                <m:t>−</m:t>
                              </m:r>
                              <m:r>
                                <a:rPr lang="en-GB" sz="2000" b="1" i="1">
                                  <a:latin typeface="Cambria Math" panose="02040503050406030204" pitchFamily="18" charset="0"/>
                                </a:rPr>
                                <m:t>𝐏𝐀𝐀</m:t>
                              </m:r>
                              <m:r>
                                <a:rPr lang="en-GB" sz="2000" b="1">
                                  <a:latin typeface="Cambria Math" panose="02040503050406030204" pitchFamily="18" charset="0"/>
                                </a:rPr>
                                <m:t>]</m:t>
                              </m:r>
                            </m:e>
                            <m:sub>
                              <m:r>
                                <a:rPr lang="en-GB" sz="2000" b="1" i="1">
                                  <a:latin typeface="Cambria Math" panose="02040503050406030204" pitchFamily="18" charset="0"/>
                                </a:rPr>
                                <m:t>𝑵𝒂𝑪𝒍</m:t>
                              </m:r>
                            </m:sub>
                          </m:sSub>
                        </m:oMath>
                      </m:oMathPara>
                    </a14:m>
                    <a:endParaRPr lang="en-US" sz="2000" b="1" dirty="0">
                      <a:latin typeface="Alice" panose="020B0604020202020204" charset="0"/>
                      <a:ea typeface="Times New Roman" panose="02020603050405020304" pitchFamily="18" charset="0"/>
                      <a:cs typeface="Times"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154430" y="4796400"/>
                    <a:ext cx="3216432" cy="787279"/>
                  </a:xfrm>
                  <a:prstGeom prst="rect">
                    <a:avLst/>
                  </a:prstGeom>
                  <a:blipFill>
                    <a:blip r:embed="rId6"/>
                    <a:stretch>
                      <a:fillRect/>
                    </a:stretch>
                  </a:blipFill>
                </p:spPr>
                <p:txBody>
                  <a:bodyPr/>
                  <a:lstStyle/>
                  <a:p>
                    <a:r>
                      <a:rPr lang="en-US">
                        <a:noFill/>
                      </a:rPr>
                      <a:t> </a:t>
                    </a:r>
                  </a:p>
                </p:txBody>
              </p:sp>
            </mc:Fallback>
          </mc:AlternateContent>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8216" t="19400"/>
              <a:stretch/>
            </p:blipFill>
            <p:spPr>
              <a:xfrm rot="4906160">
                <a:off x="-590243" y="7831384"/>
                <a:ext cx="4984351" cy="2300207"/>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24654" r="25051" b="803"/>
              <a:stretch/>
            </p:blipFill>
            <p:spPr>
              <a:xfrm>
                <a:off x="6934200" y="286357"/>
                <a:ext cx="4057742" cy="4205814"/>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5208" t="15759" r="10156" b="7433"/>
              <a:stretch/>
            </p:blipFill>
            <p:spPr>
              <a:xfrm rot="5400000">
                <a:off x="5481161" y="7389000"/>
                <a:ext cx="4953001" cy="2362199"/>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8118763" y="4721120"/>
                    <a:ext cx="3340409" cy="787278"/>
                  </a:xfrm>
                  <a:prstGeom prst="rect">
                    <a:avLst/>
                  </a:prstGeom>
                </p:spPr>
                <p:txBody>
                  <a:bodyPr wrap="none">
                    <a:spAutoFit/>
                  </a:bodyPr>
                  <a:lstStyle/>
                  <a:p>
                    <a:pPr>
                      <a:lnSpc>
                        <a:spcPct val="115000"/>
                      </a:lnSpc>
                      <a:spcAft>
                        <a:spcPts val="600"/>
                      </a:spcAft>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GB" sz="2000" b="1">
                                  <a:latin typeface="Cambria Math" panose="02040503050406030204" pitchFamily="18" charset="0"/>
                                </a:rPr>
                                <m:t>[</m:t>
                              </m:r>
                              <m:r>
                                <a:rPr lang="en-GB" sz="2000" b="1" i="1">
                                  <a:latin typeface="Cambria Math" panose="02040503050406030204" pitchFamily="18" charset="0"/>
                                </a:rPr>
                                <m:t>𝐃𝐍𝐀</m:t>
                              </m:r>
                              <m:r>
                                <a:rPr lang="en-GB" sz="2000" b="1">
                                  <a:latin typeface="Cambria Math" panose="02040503050406030204" pitchFamily="18" charset="0"/>
                                </a:rPr>
                                <m:t>−</m:t>
                              </m:r>
                              <m:r>
                                <a:rPr lang="en-GB" sz="2000" b="1" i="1">
                                  <a:latin typeface="Cambria Math" panose="02040503050406030204" pitchFamily="18" charset="0"/>
                                </a:rPr>
                                <m:t>𝐏𝐀𝐀</m:t>
                              </m:r>
                              <m:r>
                                <a:rPr lang="en-GB" sz="2000" b="1">
                                  <a:latin typeface="Cambria Math" panose="02040503050406030204" pitchFamily="18" charset="0"/>
                                </a:rPr>
                                <m:t>]</m:t>
                              </m:r>
                            </m:e>
                            <m:sub>
                              <m:r>
                                <a:rPr lang="en-GB" sz="2000" b="1" i="1" smtClean="0">
                                  <a:latin typeface="Cambria Math" panose="02040503050406030204" pitchFamily="18" charset="0"/>
                                </a:rPr>
                                <m:t>𝑪𝒂</m:t>
                              </m:r>
                              <m:r>
                                <a:rPr lang="en-GB" sz="2000" b="1" i="1">
                                  <a:latin typeface="Cambria Math" panose="02040503050406030204" pitchFamily="18" charset="0"/>
                                </a:rPr>
                                <m:t>𝑪𝒍</m:t>
                              </m:r>
                              <m:r>
                                <a:rPr lang="en-GB" sz="2000" b="1" i="1" smtClean="0">
                                  <a:latin typeface="Cambria Math" panose="02040503050406030204" pitchFamily="18" charset="0"/>
                                </a:rPr>
                                <m:t>𝟐</m:t>
                              </m:r>
                            </m:sub>
                          </m:sSub>
                        </m:oMath>
                      </m:oMathPara>
                    </a14:m>
                    <a:endParaRPr lang="en-US" sz="2000" b="1" dirty="0">
                      <a:latin typeface="Alice" panose="020B0604020202020204" charset="0"/>
                      <a:ea typeface="Times New Roman" panose="02020603050405020304" pitchFamily="18" charset="0"/>
                      <a:cs typeface="Times"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118763" y="4721120"/>
                    <a:ext cx="3340409" cy="787278"/>
                  </a:xfrm>
                  <a:prstGeom prst="rect">
                    <a:avLst/>
                  </a:prstGeom>
                  <a:blipFill>
                    <a:blip r:embed="rId10"/>
                    <a:stretch>
                      <a:fillRect/>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22490" t="553" r="17378" b="1670"/>
              <a:stretch/>
            </p:blipFill>
            <p:spPr>
              <a:xfrm>
                <a:off x="12801600" y="474245"/>
                <a:ext cx="4482081" cy="3830037"/>
              </a:xfrm>
              <a:prstGeom prst="rect">
                <a:avLst/>
              </a:prstGeom>
            </p:spPr>
          </p:pic>
          <mc:AlternateContent xmlns:mc="http://schemas.openxmlformats.org/markup-compatibility/2006" xmlns:a14="http://schemas.microsoft.com/office/drawing/2010/main">
            <mc:Choice Requires="a14">
              <p:sp>
                <p:nvSpPr>
                  <p:cNvPr id="28" name="Rectangle 27"/>
                  <p:cNvSpPr/>
                  <p:nvPr/>
                </p:nvSpPr>
                <p:spPr>
                  <a:xfrm>
                    <a:off x="13733245" y="4670758"/>
                    <a:ext cx="3432244" cy="837642"/>
                  </a:xfrm>
                  <a:prstGeom prst="rect">
                    <a:avLst/>
                  </a:prstGeom>
                </p:spPr>
                <p:txBody>
                  <a:bodyPr wrap="none">
                    <a:spAutoFit/>
                  </a:bodyPr>
                  <a:lstStyle/>
                  <a:p>
                    <a:pPr>
                      <a:lnSpc>
                        <a:spcPct val="115000"/>
                      </a:lnSpc>
                      <a:spcAft>
                        <a:spcPts val="600"/>
                      </a:spcAft>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GB" sz="2000" b="1">
                                  <a:latin typeface="Cambria Math" panose="02040503050406030204" pitchFamily="18" charset="0"/>
                                </a:rPr>
                                <m:t>[</m:t>
                              </m:r>
                              <m:r>
                                <a:rPr lang="en-GB" sz="2000" b="1" i="1">
                                  <a:latin typeface="Cambria Math" panose="02040503050406030204" pitchFamily="18" charset="0"/>
                                </a:rPr>
                                <m:t>𝐃𝐍𝐀</m:t>
                              </m:r>
                              <m:r>
                                <a:rPr lang="en-GB" sz="2000" b="1">
                                  <a:latin typeface="Cambria Math" panose="02040503050406030204" pitchFamily="18" charset="0"/>
                                </a:rPr>
                                <m:t>−</m:t>
                              </m:r>
                              <m:r>
                                <a:rPr lang="en-GB" sz="2000" b="1" i="1">
                                  <a:latin typeface="Cambria Math" panose="02040503050406030204" pitchFamily="18" charset="0"/>
                                </a:rPr>
                                <m:t>𝐏𝐀𝐀</m:t>
                              </m:r>
                              <m:r>
                                <a:rPr lang="en-GB" sz="2000" b="1">
                                  <a:latin typeface="Cambria Math" panose="02040503050406030204" pitchFamily="18" charset="0"/>
                                </a:rPr>
                                <m:t>]</m:t>
                              </m:r>
                            </m:e>
                            <m:sub>
                              <m:r>
                                <a:rPr lang="en-GB" sz="2000" b="1" i="1" smtClean="0">
                                  <a:latin typeface="Cambria Math" panose="02040503050406030204" pitchFamily="18" charset="0"/>
                                </a:rPr>
                                <m:t>𝑴𝒈</m:t>
                              </m:r>
                              <m:r>
                                <a:rPr lang="en-GB" sz="2000" b="1" i="1">
                                  <a:latin typeface="Cambria Math" panose="02040503050406030204" pitchFamily="18" charset="0"/>
                                </a:rPr>
                                <m:t>𝑪𝒍</m:t>
                              </m:r>
                              <m:r>
                                <a:rPr lang="en-GB" sz="2000" b="1" i="1" smtClean="0">
                                  <a:latin typeface="Cambria Math" panose="02040503050406030204" pitchFamily="18" charset="0"/>
                                </a:rPr>
                                <m:t>𝟐</m:t>
                              </m:r>
                            </m:sub>
                          </m:sSub>
                        </m:oMath>
                      </m:oMathPara>
                    </a14:m>
                    <a:endParaRPr lang="en-US" sz="2000" b="1" dirty="0">
                      <a:latin typeface="Alice" panose="020B0604020202020204" charset="0"/>
                      <a:ea typeface="Times New Roman" panose="02020603050405020304" pitchFamily="18" charset="0"/>
                      <a:cs typeface="Times"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3733245" y="4670758"/>
                    <a:ext cx="3432244" cy="837642"/>
                  </a:xfrm>
                  <a:prstGeom prst="rect">
                    <a:avLst/>
                  </a:prstGeom>
                  <a:blipFill>
                    <a:blip r:embed="rId12"/>
                    <a:stretch>
                      <a:fillRect/>
                    </a:stretch>
                  </a:blipFill>
                </p:spPr>
                <p:txBody>
                  <a:bodyPr/>
                  <a:lstStyle/>
                  <a:p>
                    <a:r>
                      <a:rPr lang="en-US">
                        <a:noFill/>
                      </a:rPr>
                      <a:t> </a:t>
                    </a:r>
                  </a:p>
                </p:txBody>
              </p:sp>
            </mc:Fallback>
          </mc:AlternateContent>
          <p:pic>
            <p:nvPicPr>
              <p:cNvPr id="29" name="Picture 28"/>
              <p:cNvPicPr>
                <a:picLocks noChangeAspect="1"/>
              </p:cNvPicPr>
              <p:nvPr/>
            </p:nvPicPr>
            <p:blipFill rotWithShape="1">
              <a:blip r:embed="rId13" cstate="print">
                <a:extLst>
                  <a:ext uri="{28A0092B-C50C-407E-A947-70E740481C1C}">
                    <a14:useLocalDpi xmlns:a14="http://schemas.microsoft.com/office/drawing/2010/main" val="0"/>
                  </a:ext>
                </a:extLst>
              </a:blip>
              <a:srcRect l="31781" r="28692" b="-188"/>
              <a:stretch/>
            </p:blipFill>
            <p:spPr>
              <a:xfrm>
                <a:off x="12690986" y="6152588"/>
                <a:ext cx="3505200" cy="4668898"/>
              </a:xfrm>
              <a:prstGeom prst="rect">
                <a:avLst/>
              </a:prstGeom>
            </p:spPr>
          </p:pic>
        </p:grpSp>
        <p:cxnSp>
          <p:nvCxnSpPr>
            <p:cNvPr id="4" name="Straight Connector 3"/>
            <p:cNvCxnSpPr/>
            <p:nvPr/>
          </p:nvCxnSpPr>
          <p:spPr>
            <a:xfrm>
              <a:off x="4344357" y="1401434"/>
              <a:ext cx="0" cy="796911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9136996" y="1398270"/>
              <a:ext cx="0" cy="796911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6276929" y="4490113"/>
              <a:ext cx="0" cy="892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2086024" y="4615145"/>
              <a:ext cx="0" cy="892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10127872" y="4518429"/>
              <a:ext cx="0" cy="892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62391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cxnSp>
        <p:nvCxnSpPr>
          <p:cNvPr id="827" name="Google Shape;827;p34"/>
          <p:cNvCxnSpPr/>
          <p:nvPr/>
        </p:nvCxnSpPr>
        <p:spPr>
          <a:xfrm>
            <a:off x="451821" y="9080235"/>
            <a:ext cx="5334000" cy="0"/>
          </a:xfrm>
          <a:prstGeom prst="straightConnector1">
            <a:avLst/>
          </a:prstGeom>
          <a:noFill/>
          <a:ln w="38100" cap="flat" cmpd="sng">
            <a:solidFill>
              <a:srgbClr val="0B1320"/>
            </a:solidFill>
            <a:prstDash val="solid"/>
            <a:round/>
            <a:headEnd type="none" w="sm" len="sm"/>
            <a:tailEnd type="none" w="sm" len="sm"/>
          </a:ln>
        </p:spPr>
      </p:cxnSp>
      <p:grpSp>
        <p:nvGrpSpPr>
          <p:cNvPr id="2" name="Group 1"/>
          <p:cNvGrpSpPr/>
          <p:nvPr/>
        </p:nvGrpSpPr>
        <p:grpSpPr>
          <a:xfrm>
            <a:off x="414422" y="9532662"/>
            <a:ext cx="1531545" cy="408647"/>
            <a:chOff x="6701827" y="4939176"/>
            <a:chExt cx="1531545" cy="408647"/>
          </a:xfrm>
        </p:grpSpPr>
        <p:grpSp>
          <p:nvGrpSpPr>
            <p:cNvPr id="848" name="Google Shape;848;p34"/>
            <p:cNvGrpSpPr/>
            <p:nvPr/>
          </p:nvGrpSpPr>
          <p:grpSpPr>
            <a:xfrm>
              <a:off x="6701827" y="4939176"/>
              <a:ext cx="406823" cy="408647"/>
              <a:chOff x="1813" y="0"/>
              <a:chExt cx="809173" cy="812800"/>
            </a:xfrm>
          </p:grpSpPr>
          <p:sp>
            <p:nvSpPr>
              <p:cNvPr id="849" name="Google Shape;849;p3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4"/>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51" name="Google Shape;851;p34"/>
            <p:cNvGrpSpPr/>
            <p:nvPr/>
          </p:nvGrpSpPr>
          <p:grpSpPr>
            <a:xfrm>
              <a:off x="7265502" y="4939176"/>
              <a:ext cx="406823" cy="408647"/>
              <a:chOff x="1813" y="0"/>
              <a:chExt cx="809173" cy="812800"/>
            </a:xfrm>
          </p:grpSpPr>
          <p:sp>
            <p:nvSpPr>
              <p:cNvPr id="852" name="Google Shape;852;p3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4"/>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54" name="Google Shape;854;p34"/>
            <p:cNvGrpSpPr/>
            <p:nvPr/>
          </p:nvGrpSpPr>
          <p:grpSpPr>
            <a:xfrm>
              <a:off x="7826549" y="4939176"/>
              <a:ext cx="406823" cy="408647"/>
              <a:chOff x="1813" y="0"/>
              <a:chExt cx="809173" cy="812800"/>
            </a:xfrm>
          </p:grpSpPr>
          <p:sp>
            <p:nvSpPr>
              <p:cNvPr id="855" name="Google Shape;855;p3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4"/>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41" name="TextBox 40"/>
          <p:cNvSpPr txBox="1"/>
          <p:nvPr/>
        </p:nvSpPr>
        <p:spPr>
          <a:xfrm>
            <a:off x="112273" y="1266450"/>
            <a:ext cx="16928817" cy="7813785"/>
          </a:xfrm>
          <a:prstGeom prst="rect">
            <a:avLst/>
          </a:prstGeom>
          <a:noFill/>
        </p:spPr>
        <p:txBody>
          <a:bodyPr wrap="square" rtlCol="0">
            <a:spAutoFit/>
          </a:bodyPr>
          <a:lstStyle/>
          <a:p>
            <a:pPr algn="just">
              <a:lnSpc>
                <a:spcPct val="150000"/>
              </a:lnSpc>
            </a:pPr>
            <a:endParaRPr lang="en-GB" sz="1800" b="1" u="sng" dirty="0" smtClean="0">
              <a:latin typeface="Roboto" panose="020B0604020202020204" charset="0"/>
              <a:ea typeface="Roboto" panose="020B0604020202020204" charset="0"/>
            </a:endParaRPr>
          </a:p>
          <a:p>
            <a:pPr algn="just">
              <a:lnSpc>
                <a:spcPct val="150000"/>
              </a:lnSpc>
            </a:pPr>
            <a:endParaRPr lang="en-GB" sz="1800" b="1" u="sng" dirty="0">
              <a:latin typeface="Roboto" panose="020B0604020202020204" charset="0"/>
              <a:ea typeface="Roboto" panose="020B0604020202020204" charset="0"/>
            </a:endParaRPr>
          </a:p>
          <a:p>
            <a:pPr algn="just"/>
            <a:endParaRPr lang="en-US" sz="1800" dirty="0" smtClean="0">
              <a:latin typeface="Roboto" panose="020B0604020202020204" charset="0"/>
              <a:ea typeface="Roboto" panose="020B0604020202020204" charset="0"/>
            </a:endParaRPr>
          </a:p>
          <a:p>
            <a:pPr marL="342900" indent="-342900" algn="just">
              <a:buFont typeface="Arial" panose="020B0604020202020204" pitchFamily="34" charset="0"/>
              <a:buChar char="•"/>
            </a:pPr>
            <a:r>
              <a:rPr lang="en-US" sz="2500" i="1" dirty="0" smtClean="0">
                <a:latin typeface="Roboto" panose="020B0604020202020204" charset="0"/>
                <a:ea typeface="Roboto" panose="020B0604020202020204" charset="0"/>
              </a:rPr>
              <a:t>A </a:t>
            </a:r>
            <a:r>
              <a:rPr lang="en-US" sz="2500" i="1" dirty="0">
                <a:latin typeface="Roboto" panose="020B0604020202020204" charset="0"/>
                <a:ea typeface="Roboto" panose="020B0604020202020204" charset="0"/>
              </a:rPr>
              <a:t>Detailed Study of Alpha-</a:t>
            </a:r>
            <a:r>
              <a:rPr lang="en-US" sz="2500" i="1" dirty="0" err="1">
                <a:latin typeface="Roboto" panose="020B0604020202020204" charset="0"/>
                <a:ea typeface="Roboto" panose="020B0604020202020204" charset="0"/>
              </a:rPr>
              <a:t>Synuclein</a:t>
            </a:r>
            <a:r>
              <a:rPr lang="en-US" sz="2500" i="1" dirty="0">
                <a:latin typeface="Roboto" panose="020B0604020202020204" charset="0"/>
                <a:ea typeface="Roboto" panose="020B0604020202020204" charset="0"/>
              </a:rPr>
              <a:t> and Poly(N-</a:t>
            </a:r>
            <a:r>
              <a:rPr lang="en-US" sz="2500" i="1" dirty="0" err="1">
                <a:latin typeface="Roboto" panose="020B0604020202020204" charset="0"/>
                <a:ea typeface="Roboto" panose="020B0604020202020204" charset="0"/>
              </a:rPr>
              <a:t>isopropylacrylamide</a:t>
            </a:r>
            <a:r>
              <a:rPr lang="en-US" sz="2500" i="1" dirty="0">
                <a:latin typeface="Roboto" panose="020B0604020202020204" charset="0"/>
                <a:ea typeface="Roboto" panose="020B0604020202020204" charset="0"/>
              </a:rPr>
              <a:t>) Complex Formation through Atomistic Simulations</a:t>
            </a:r>
            <a:r>
              <a:rPr lang="en-US" sz="2500" dirty="0">
                <a:latin typeface="Roboto" panose="020B0604020202020204" charset="0"/>
                <a:ea typeface="Roboto" panose="020B0604020202020204" charset="0"/>
              </a:rPr>
              <a:t>, </a:t>
            </a:r>
            <a:r>
              <a:rPr lang="en-US" sz="2500" dirty="0" smtClean="0">
                <a:latin typeface="Roboto" panose="020B0604020202020204" charset="0"/>
                <a:ea typeface="Roboto" panose="020B0604020202020204" charset="0"/>
              </a:rPr>
              <a:t>Soft Matter, 2025, Sisem Ektirici, Vangelis </a:t>
            </a:r>
            <a:r>
              <a:rPr lang="en-US" sz="2500" dirty="0" err="1" smtClean="0">
                <a:latin typeface="Roboto" panose="020B0604020202020204" charset="0"/>
                <a:ea typeface="Roboto" panose="020B0604020202020204" charset="0"/>
              </a:rPr>
              <a:t>Harmandaris</a:t>
            </a:r>
            <a:endParaRPr lang="en-US" sz="2500" dirty="0" smtClean="0">
              <a:solidFill>
                <a:srgbClr val="6874E8"/>
              </a:solidFill>
              <a:latin typeface="Roboto" panose="020B0604020202020204" charset="0"/>
              <a:ea typeface="Roboto" panose="020B0604020202020204" charset="0"/>
            </a:endParaRPr>
          </a:p>
          <a:p>
            <a:pPr algn="just"/>
            <a:endParaRPr lang="en-GB" sz="2500" dirty="0">
              <a:latin typeface="Roboto" panose="020B0604020202020204" charset="0"/>
              <a:ea typeface="Roboto" panose="020B0604020202020204" charset="0"/>
            </a:endParaRPr>
          </a:p>
          <a:p>
            <a:pPr marL="342900" indent="-342900">
              <a:buFont typeface="Arial" panose="020B0604020202020204" pitchFamily="34" charset="0"/>
              <a:buChar char="•"/>
            </a:pPr>
            <a:r>
              <a:rPr lang="en-US" sz="2500" i="1" dirty="0">
                <a:latin typeface="Roboto" panose="020B0604020202020204" charset="0"/>
                <a:ea typeface="Roboto" panose="020B0604020202020204" charset="0"/>
              </a:rPr>
              <a:t>Investigating the Effects of pH and Temperature on the Properties of Lysozyme-</a:t>
            </a:r>
            <a:r>
              <a:rPr lang="en-US" sz="2500" i="1" dirty="0" err="1">
                <a:latin typeface="Roboto" panose="020B0604020202020204" charset="0"/>
                <a:ea typeface="Roboto" panose="020B0604020202020204" charset="0"/>
              </a:rPr>
              <a:t>Polyacrylic</a:t>
            </a:r>
            <a:r>
              <a:rPr lang="en-US" sz="2500" i="1" dirty="0">
                <a:latin typeface="Roboto" panose="020B0604020202020204" charset="0"/>
                <a:ea typeface="Roboto" panose="020B0604020202020204" charset="0"/>
              </a:rPr>
              <a:t> Acid </a:t>
            </a:r>
            <a:r>
              <a:rPr lang="en-US" sz="2500" i="1" dirty="0" smtClean="0">
                <a:latin typeface="Roboto" panose="020B0604020202020204" charset="0"/>
                <a:ea typeface="Roboto" panose="020B0604020202020204" charset="0"/>
              </a:rPr>
              <a:t>Complexes</a:t>
            </a:r>
            <a:r>
              <a:rPr lang="en-US" sz="2500" dirty="0" smtClean="0">
                <a:latin typeface="Roboto" panose="020B0604020202020204" charset="0"/>
                <a:ea typeface="Roboto" panose="020B0604020202020204" charset="0"/>
              </a:rPr>
              <a:t>, ACS Omega, 2025, S. Ektirici, V. </a:t>
            </a:r>
            <a:r>
              <a:rPr lang="en-US" sz="2500" dirty="0" err="1" smtClean="0">
                <a:latin typeface="Roboto" panose="020B0604020202020204" charset="0"/>
                <a:ea typeface="Roboto" panose="020B0604020202020204" charset="0"/>
              </a:rPr>
              <a:t>Harmandaris</a:t>
            </a:r>
            <a:r>
              <a:rPr lang="en-US" sz="2500" dirty="0" smtClean="0">
                <a:latin typeface="Roboto" panose="020B0604020202020204" charset="0"/>
                <a:ea typeface="Roboto" panose="020B0604020202020204" charset="0"/>
              </a:rPr>
              <a:t>, A. </a:t>
            </a:r>
            <a:r>
              <a:rPr lang="en-US" sz="2500" dirty="0" err="1" smtClean="0">
                <a:latin typeface="Roboto" panose="020B0604020202020204" charset="0"/>
                <a:ea typeface="Roboto" panose="020B0604020202020204" charset="0"/>
              </a:rPr>
              <a:t>Rissanou</a:t>
            </a:r>
            <a:endParaRPr lang="en-US" sz="2500" dirty="0" smtClean="0">
              <a:latin typeface="Roboto" panose="020B0604020202020204" charset="0"/>
              <a:ea typeface="Roboto" panose="020B0604020202020204" charset="0"/>
            </a:endParaRPr>
          </a:p>
          <a:p>
            <a:endParaRPr lang="en-GB" sz="2500" dirty="0">
              <a:latin typeface="Roboto" panose="020B0604020202020204" charset="0"/>
              <a:ea typeface="Roboto" panose="020B0604020202020204" charset="0"/>
            </a:endParaRPr>
          </a:p>
          <a:p>
            <a:pPr marL="342900" indent="-342900">
              <a:buFont typeface="Arial" panose="020B0604020202020204" pitchFamily="34" charset="0"/>
              <a:buChar char="•"/>
            </a:pPr>
            <a:r>
              <a:rPr lang="en-US" sz="2500" i="1" dirty="0">
                <a:latin typeface="Roboto" panose="020B0604020202020204" charset="0"/>
                <a:ea typeface="Roboto" panose="020B0604020202020204" charset="0"/>
              </a:rPr>
              <a:t>A Combined Experimental and Computational Analysis of the Complexation and the Thermal Stabilization of a Model Protein/Polyelectrolyte </a:t>
            </a:r>
            <a:r>
              <a:rPr lang="en-US" sz="2500" i="1" dirty="0" smtClean="0">
                <a:latin typeface="Roboto" panose="020B0604020202020204" charset="0"/>
                <a:ea typeface="Roboto" panose="020B0604020202020204" charset="0"/>
              </a:rPr>
              <a:t>System, </a:t>
            </a:r>
            <a:r>
              <a:rPr lang="en-US" sz="2500" b="1" i="1" dirty="0" smtClean="0">
                <a:latin typeface="Roboto" panose="020B0604020202020204" charset="0"/>
                <a:ea typeface="Roboto" panose="020B0604020202020204" charset="0"/>
              </a:rPr>
              <a:t>Polymers, 2025, </a:t>
            </a:r>
            <a:r>
              <a:rPr lang="en-US" sz="2500" b="1" i="1" dirty="0" err="1">
                <a:latin typeface="Roboto" panose="020B0604020202020204" charset="0"/>
                <a:ea typeface="Roboto" panose="020B0604020202020204" charset="0"/>
              </a:rPr>
              <a:t>Sokratis</a:t>
            </a:r>
            <a:r>
              <a:rPr lang="en-US" sz="2500" b="1" i="1" dirty="0">
                <a:latin typeface="Roboto" panose="020B0604020202020204" charset="0"/>
                <a:ea typeface="Roboto" panose="020B0604020202020204" charset="0"/>
              </a:rPr>
              <a:t> N. </a:t>
            </a:r>
            <a:r>
              <a:rPr lang="en-US" sz="2500" b="1" i="1" dirty="0" err="1">
                <a:latin typeface="Roboto" panose="020B0604020202020204" charset="0"/>
                <a:ea typeface="Roboto" panose="020B0604020202020204" charset="0"/>
              </a:rPr>
              <a:t>Tegopoulos</a:t>
            </a:r>
            <a:r>
              <a:rPr lang="en-US" sz="2500" b="1" i="1" dirty="0">
                <a:latin typeface="Roboto" panose="020B0604020202020204" charset="0"/>
                <a:ea typeface="Roboto" panose="020B0604020202020204" charset="0"/>
              </a:rPr>
              <a:t>, Sisem Ektirici, </a:t>
            </a:r>
            <a:r>
              <a:rPr lang="en-US" sz="2500" b="1" i="1" dirty="0" err="1">
                <a:latin typeface="Roboto" panose="020B0604020202020204" charset="0"/>
                <a:ea typeface="Roboto" panose="020B0604020202020204" charset="0"/>
              </a:rPr>
              <a:t>Vagelis</a:t>
            </a:r>
            <a:r>
              <a:rPr lang="en-US" sz="2500" b="1" i="1" dirty="0">
                <a:latin typeface="Roboto" panose="020B0604020202020204" charset="0"/>
                <a:ea typeface="Roboto" panose="020B0604020202020204" charset="0"/>
              </a:rPr>
              <a:t> </a:t>
            </a:r>
            <a:r>
              <a:rPr lang="en-US" sz="2500" b="1" i="1" dirty="0" err="1">
                <a:latin typeface="Roboto" panose="020B0604020202020204" charset="0"/>
                <a:ea typeface="Roboto" panose="020B0604020202020204" charset="0"/>
              </a:rPr>
              <a:t>Harmandaris</a:t>
            </a:r>
            <a:r>
              <a:rPr lang="en-US" sz="2500" b="1" i="1" dirty="0">
                <a:latin typeface="Roboto" panose="020B0604020202020204" charset="0"/>
                <a:ea typeface="Roboto" panose="020B0604020202020204" charset="0"/>
              </a:rPr>
              <a:t>, </a:t>
            </a:r>
            <a:r>
              <a:rPr lang="en-US" sz="2500" b="1" i="1" dirty="0" err="1">
                <a:latin typeface="Roboto" panose="020B0604020202020204" charset="0"/>
                <a:ea typeface="Roboto" panose="020B0604020202020204" charset="0"/>
              </a:rPr>
              <a:t>Apostolos</a:t>
            </a:r>
            <a:r>
              <a:rPr lang="en-US" sz="2500" b="1" i="1" dirty="0">
                <a:latin typeface="Roboto" panose="020B0604020202020204" charset="0"/>
                <a:ea typeface="Roboto" panose="020B0604020202020204" charset="0"/>
              </a:rPr>
              <a:t> Kyritsis, </a:t>
            </a:r>
            <a:r>
              <a:rPr lang="en-US" sz="2500" b="1" i="1" dirty="0" err="1">
                <a:latin typeface="Roboto" panose="020B0604020202020204" charset="0"/>
                <a:ea typeface="Roboto" panose="020B0604020202020204" charset="0"/>
              </a:rPr>
              <a:t>Anastassia</a:t>
            </a:r>
            <a:r>
              <a:rPr lang="en-US" sz="2500" b="1" i="1" dirty="0">
                <a:latin typeface="Roboto" panose="020B0604020202020204" charset="0"/>
                <a:ea typeface="Roboto" panose="020B0604020202020204" charset="0"/>
              </a:rPr>
              <a:t> N. </a:t>
            </a:r>
            <a:r>
              <a:rPr lang="en-US" sz="2500" b="1" i="1" dirty="0" err="1">
                <a:latin typeface="Roboto" panose="020B0604020202020204" charset="0"/>
                <a:ea typeface="Roboto" panose="020B0604020202020204" charset="0"/>
              </a:rPr>
              <a:t>Rissanou</a:t>
            </a:r>
            <a:r>
              <a:rPr lang="en-US" sz="2500" b="1" i="1" dirty="0">
                <a:latin typeface="Roboto" panose="020B0604020202020204" charset="0"/>
                <a:ea typeface="Roboto" panose="020B0604020202020204" charset="0"/>
              </a:rPr>
              <a:t>, and </a:t>
            </a:r>
            <a:r>
              <a:rPr lang="en-US" sz="2500" b="1" i="1" dirty="0" err="1" smtClean="0">
                <a:latin typeface="Roboto" panose="020B0604020202020204" charset="0"/>
                <a:ea typeface="Roboto" panose="020B0604020202020204" charset="0"/>
              </a:rPr>
              <a:t>Aristeidis</a:t>
            </a:r>
            <a:r>
              <a:rPr lang="en-US" sz="2500" b="1" i="1" dirty="0" smtClean="0">
                <a:latin typeface="Roboto" panose="020B0604020202020204" charset="0"/>
                <a:ea typeface="Roboto" panose="020B0604020202020204" charset="0"/>
              </a:rPr>
              <a:t> </a:t>
            </a:r>
            <a:r>
              <a:rPr lang="en-US" sz="2500" b="1" i="1" dirty="0" err="1" smtClean="0">
                <a:latin typeface="Roboto" panose="020B0604020202020204" charset="0"/>
                <a:ea typeface="Roboto" panose="020B0604020202020204" charset="0"/>
              </a:rPr>
              <a:t>Papagiannopoulos</a:t>
            </a:r>
            <a:r>
              <a:rPr lang="en-US" sz="2500" b="1" i="1" dirty="0" smtClean="0">
                <a:latin typeface="Roboto" panose="020B0604020202020204" charset="0"/>
                <a:ea typeface="Roboto" panose="020B0604020202020204" charset="0"/>
              </a:rPr>
              <a:t>,  </a:t>
            </a:r>
            <a:r>
              <a:rPr lang="en-GB" sz="2500" b="1" i="1" dirty="0" smtClean="0">
                <a:latin typeface="Roboto" panose="020B0604020202020204" charset="0"/>
                <a:ea typeface="Roboto" panose="020B0604020202020204" charset="0"/>
              </a:rPr>
              <a:t>In Review</a:t>
            </a:r>
          </a:p>
          <a:p>
            <a:pPr marL="342900" indent="-342900">
              <a:buFont typeface="Arial" panose="020B0604020202020204" pitchFamily="34" charset="0"/>
              <a:buChar char="•"/>
            </a:pPr>
            <a:endParaRPr lang="en-GB" sz="2500" b="1" i="1" dirty="0">
              <a:latin typeface="Roboto" panose="020B0604020202020204" charset="0"/>
              <a:ea typeface="Roboto" panose="020B0604020202020204" charset="0"/>
            </a:endParaRPr>
          </a:p>
          <a:p>
            <a:pPr marL="342900" indent="-342900">
              <a:buFont typeface="Arial" panose="020B0604020202020204" pitchFamily="34" charset="0"/>
              <a:buChar char="•"/>
            </a:pPr>
            <a:r>
              <a:rPr lang="en-GB" sz="2500" i="1" dirty="0" smtClean="0">
                <a:latin typeface="Roboto" panose="020B0604020202020204" charset="0"/>
                <a:ea typeface="Roboto" panose="020B0604020202020204" charset="0"/>
              </a:rPr>
              <a:t>Divalent-Mediated DNA-</a:t>
            </a:r>
            <a:r>
              <a:rPr lang="en-GB" sz="2500" i="1" dirty="0" err="1" smtClean="0">
                <a:latin typeface="Roboto" panose="020B0604020202020204" charset="0"/>
                <a:ea typeface="Roboto" panose="020B0604020202020204" charset="0"/>
              </a:rPr>
              <a:t>Polyacrylic</a:t>
            </a:r>
            <a:r>
              <a:rPr lang="en-GB" sz="2500" i="1" dirty="0" smtClean="0">
                <a:latin typeface="Roboto" panose="020B0604020202020204" charset="0"/>
                <a:ea typeface="Roboto" panose="020B0604020202020204" charset="0"/>
              </a:rPr>
              <a:t> Acid Interactions, Sisem Ektirici, </a:t>
            </a:r>
            <a:r>
              <a:rPr lang="en-GB" sz="2500" i="1" dirty="0" err="1" smtClean="0">
                <a:latin typeface="Roboto" panose="020B0604020202020204" charset="0"/>
                <a:ea typeface="Roboto" panose="020B0604020202020204" charset="0"/>
              </a:rPr>
              <a:t>Chara</a:t>
            </a:r>
            <a:r>
              <a:rPr lang="en-GB" sz="2500" i="1" dirty="0" smtClean="0">
                <a:latin typeface="Roboto" panose="020B0604020202020204" charset="0"/>
                <a:ea typeface="Roboto" panose="020B0604020202020204" charset="0"/>
              </a:rPr>
              <a:t> </a:t>
            </a:r>
            <a:r>
              <a:rPr lang="en-GB" sz="2500" i="1" dirty="0" err="1" smtClean="0">
                <a:latin typeface="Roboto" panose="020B0604020202020204" charset="0"/>
                <a:ea typeface="Roboto" panose="020B0604020202020204" charset="0"/>
              </a:rPr>
              <a:t>Alexiou</a:t>
            </a:r>
            <a:r>
              <a:rPr lang="en-GB" sz="2500" i="1" dirty="0" smtClean="0">
                <a:latin typeface="Roboto" panose="020B0604020202020204" charset="0"/>
                <a:ea typeface="Roboto" panose="020B0604020202020204" charset="0"/>
              </a:rPr>
              <a:t>, Vangelis </a:t>
            </a:r>
            <a:r>
              <a:rPr lang="en-GB" sz="2500" i="1" dirty="0" err="1" smtClean="0">
                <a:latin typeface="Roboto" panose="020B0604020202020204" charset="0"/>
                <a:ea typeface="Roboto" panose="020B0604020202020204" charset="0"/>
              </a:rPr>
              <a:t>Harmandaris</a:t>
            </a:r>
            <a:r>
              <a:rPr lang="en-GB" sz="2500" i="1" dirty="0" smtClean="0">
                <a:latin typeface="Roboto" panose="020B0604020202020204" charset="0"/>
                <a:ea typeface="Roboto" panose="020B0604020202020204" charset="0"/>
              </a:rPr>
              <a:t>, Christos </a:t>
            </a:r>
            <a:r>
              <a:rPr lang="en-GB" sz="2500" i="1" dirty="0" err="1" smtClean="0">
                <a:latin typeface="Roboto" panose="020B0604020202020204" charset="0"/>
                <a:ea typeface="Roboto" panose="020B0604020202020204" charset="0"/>
              </a:rPr>
              <a:t>Likos</a:t>
            </a:r>
            <a:r>
              <a:rPr lang="en-GB" sz="2500" i="1" dirty="0" smtClean="0">
                <a:latin typeface="Roboto" panose="020B0604020202020204" charset="0"/>
                <a:ea typeface="Roboto" panose="020B0604020202020204" charset="0"/>
              </a:rPr>
              <a:t>, </a:t>
            </a:r>
            <a:r>
              <a:rPr lang="en-GB" sz="2500" b="1" i="1" dirty="0" smtClean="0">
                <a:latin typeface="Roboto" panose="020B0604020202020204" charset="0"/>
                <a:ea typeface="Roboto" panose="020B0604020202020204" charset="0"/>
              </a:rPr>
              <a:t>Writing in Process</a:t>
            </a:r>
            <a:r>
              <a:rPr lang="en-US" sz="2500" b="1" i="1" dirty="0" smtClean="0">
                <a:latin typeface="Roboto" panose="020B0604020202020204" charset="0"/>
                <a:ea typeface="Roboto" panose="020B0604020202020204" charset="0"/>
              </a:rPr>
              <a:t> </a:t>
            </a:r>
          </a:p>
          <a:p>
            <a:pPr marL="342900" indent="-342900">
              <a:buFont typeface="Arial" panose="020B0604020202020204" pitchFamily="34" charset="0"/>
              <a:buChar char="•"/>
            </a:pPr>
            <a:endParaRPr lang="en-GB" sz="2500" b="1" i="1" dirty="0">
              <a:latin typeface="Roboto" panose="020B0604020202020204" charset="0"/>
              <a:ea typeface="Roboto" panose="020B0604020202020204" charset="0"/>
            </a:endParaRPr>
          </a:p>
          <a:p>
            <a:pPr marL="342900" indent="-342900">
              <a:buFont typeface="Arial" panose="020B0604020202020204" pitchFamily="34" charset="0"/>
              <a:buChar char="•"/>
            </a:pPr>
            <a:r>
              <a:rPr lang="en-GB" sz="2500" i="1" dirty="0" smtClean="0">
                <a:latin typeface="Roboto" panose="020B0604020202020204" charset="0"/>
                <a:ea typeface="Roboto" panose="020B0604020202020204" charset="0"/>
              </a:rPr>
              <a:t>Alpha </a:t>
            </a:r>
            <a:r>
              <a:rPr lang="en-GB" sz="2500" i="1" dirty="0" err="1" smtClean="0">
                <a:latin typeface="Roboto" panose="020B0604020202020204" charset="0"/>
                <a:ea typeface="Roboto" panose="020B0604020202020204" charset="0"/>
              </a:rPr>
              <a:t>Synuclein</a:t>
            </a:r>
            <a:r>
              <a:rPr lang="en-GB" sz="2500" i="1" dirty="0" smtClean="0">
                <a:latin typeface="Roboto" panose="020B0604020202020204" charset="0"/>
                <a:ea typeface="Roboto" panose="020B0604020202020204" charset="0"/>
              </a:rPr>
              <a:t>-PNIPAM interactions via Experimental and Molecular Dynamic Simulations</a:t>
            </a:r>
            <a:r>
              <a:rPr lang="en-GB" sz="2500" b="1" i="1" dirty="0" smtClean="0">
                <a:latin typeface="Roboto" panose="020B0604020202020204" charset="0"/>
                <a:ea typeface="Roboto" panose="020B0604020202020204" charset="0"/>
              </a:rPr>
              <a:t>, Working in Process</a:t>
            </a:r>
            <a:endParaRPr lang="en-GB" sz="2500" dirty="0" smtClean="0">
              <a:latin typeface="Roboto" panose="020B0604020202020204" charset="0"/>
              <a:ea typeface="Roboto" panose="020B0604020202020204" charset="0"/>
            </a:endParaRPr>
          </a:p>
          <a:p>
            <a:endParaRPr lang="en-GB" sz="1600" dirty="0">
              <a:latin typeface="Roboto" panose="020B0604020202020204" charset="0"/>
              <a:ea typeface="Roboto" panose="020B0604020202020204" charset="0"/>
            </a:endParaRPr>
          </a:p>
          <a:p>
            <a:pPr lvl="0" algn="just"/>
            <a:endParaRPr lang="en-GB" sz="1800" b="1" dirty="0">
              <a:latin typeface="Roboto" panose="020B0604020202020204" charset="0"/>
              <a:ea typeface="Roboto" panose="020B0604020202020204" charset="0"/>
            </a:endParaRPr>
          </a:p>
          <a:p>
            <a:pPr>
              <a:lnSpc>
                <a:spcPct val="150000"/>
              </a:lnSpc>
            </a:pPr>
            <a:endParaRPr lang="en-US" sz="1800" dirty="0">
              <a:latin typeface="Barlow Condensed" panose="020B0604020202020204" charset="0"/>
            </a:endParaRPr>
          </a:p>
          <a:p>
            <a:endParaRPr lang="en-US" sz="1800" dirty="0"/>
          </a:p>
        </p:txBody>
      </p:sp>
      <p:sp>
        <p:nvSpPr>
          <p:cNvPr id="42" name="Google Shape;127;p14"/>
          <p:cNvSpPr txBox="1"/>
          <p:nvPr/>
        </p:nvSpPr>
        <p:spPr>
          <a:xfrm>
            <a:off x="414422" y="277531"/>
            <a:ext cx="8622925" cy="1846659"/>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None/>
            </a:pPr>
            <a:r>
              <a:rPr lang="en-US" sz="5000" b="0" i="0" u="none" strike="noStrike" cap="none" dirty="0" smtClean="0">
                <a:solidFill>
                  <a:srgbClr val="0B1320"/>
                </a:solidFill>
                <a:latin typeface="Playfair Display Black"/>
                <a:ea typeface="Playfair Display Black"/>
                <a:cs typeface="Playfair Display Black"/>
                <a:sym typeface="Playfair Display Black"/>
              </a:rPr>
              <a:t>Publications and</a:t>
            </a:r>
          </a:p>
          <a:p>
            <a:pPr marL="0" marR="0" lvl="0" indent="0" algn="l" rtl="0">
              <a:lnSpc>
                <a:spcPct val="120002"/>
              </a:lnSpc>
              <a:spcBef>
                <a:spcPts val="0"/>
              </a:spcBef>
              <a:spcAft>
                <a:spcPts val="0"/>
              </a:spcAft>
              <a:buNone/>
            </a:pPr>
            <a:r>
              <a:rPr lang="en-GB" sz="5000" dirty="0" smtClean="0">
                <a:solidFill>
                  <a:srgbClr val="0B1320"/>
                </a:solidFill>
                <a:latin typeface="Playfair Display Black"/>
                <a:sym typeface="Playfair Display Black"/>
              </a:rPr>
              <a:t>Publications in Process</a:t>
            </a:r>
            <a:r>
              <a:rPr lang="en-CY" sz="5000" dirty="0" smtClean="0">
                <a:solidFill>
                  <a:srgbClr val="0B1320"/>
                </a:solidFill>
                <a:latin typeface="Playfair Display Black"/>
                <a:sym typeface="Playfair Display Black"/>
              </a:rPr>
              <a:t>…</a:t>
            </a:r>
            <a:endParaRPr sz="5000" dirty="0"/>
          </a:p>
        </p:txBody>
      </p:sp>
      <p:sp>
        <p:nvSpPr>
          <p:cNvPr id="19" name="Google Shape;127;p14"/>
          <p:cNvSpPr txBox="1"/>
          <p:nvPr/>
        </p:nvSpPr>
        <p:spPr>
          <a:xfrm>
            <a:off x="451821" y="8210846"/>
            <a:ext cx="8622925" cy="553998"/>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None/>
            </a:pPr>
            <a:r>
              <a:rPr lang="en-US" sz="3000" b="0" i="0" u="none" strike="noStrike" cap="none" dirty="0" smtClean="0">
                <a:solidFill>
                  <a:srgbClr val="0B1320"/>
                </a:solidFill>
                <a:latin typeface="Playfair Display Black"/>
                <a:ea typeface="Playfair Display Black"/>
                <a:cs typeface="Playfair Display Black"/>
                <a:sym typeface="Playfair Display Black"/>
              </a:rPr>
              <a:t>Planned Graduation Date: January 2026</a:t>
            </a:r>
            <a:endParaRPr sz="3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249" y="8210846"/>
            <a:ext cx="1788234" cy="1940233"/>
          </a:xfrm>
          <a:prstGeom prst="rect">
            <a:avLst/>
          </a:prstGeom>
        </p:spPr>
      </p:pic>
    </p:spTree>
    <p:extLst>
      <p:ext uri="{BB962C8B-B14F-4D97-AF65-F5344CB8AC3E}">
        <p14:creationId xmlns:p14="http://schemas.microsoft.com/office/powerpoint/2010/main" val="2688315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35"/>
          <p:cNvPicPr preferRelativeResize="0"/>
          <p:nvPr/>
        </p:nvPicPr>
        <p:blipFill rotWithShape="1">
          <a:blip r:embed="rId3">
            <a:alphaModFix/>
          </a:blip>
          <a:srcRect t="7825" b="7824"/>
          <a:stretch/>
        </p:blipFill>
        <p:spPr>
          <a:xfrm>
            <a:off x="0" y="0"/>
            <a:ext cx="18288000" cy="10287000"/>
          </a:xfrm>
          <a:prstGeom prst="rect">
            <a:avLst/>
          </a:prstGeom>
          <a:noFill/>
          <a:ln>
            <a:noFill/>
          </a:ln>
        </p:spPr>
      </p:pic>
      <p:grpSp>
        <p:nvGrpSpPr>
          <p:cNvPr id="862" name="Google Shape;862;p35"/>
          <p:cNvGrpSpPr/>
          <p:nvPr/>
        </p:nvGrpSpPr>
        <p:grpSpPr>
          <a:xfrm>
            <a:off x="3729073" y="2503986"/>
            <a:ext cx="10767979" cy="5555793"/>
            <a:chOff x="0" y="-38100"/>
            <a:chExt cx="4274726" cy="2205567"/>
          </a:xfrm>
        </p:grpSpPr>
        <p:sp>
          <p:nvSpPr>
            <p:cNvPr id="863" name="Google Shape;863;p35"/>
            <p:cNvSpPr/>
            <p:nvPr/>
          </p:nvSpPr>
          <p:spPr>
            <a:xfrm>
              <a:off x="0" y="0"/>
              <a:ext cx="4274726" cy="2167467"/>
            </a:xfrm>
            <a:custGeom>
              <a:avLst/>
              <a:gdLst/>
              <a:ahLst/>
              <a:cxnLst/>
              <a:rect l="l" t="t" r="r" b="b"/>
              <a:pathLst>
                <a:path w="4274726" h="2167467" extrusionOk="0">
                  <a:moveTo>
                    <a:pt x="34511" y="0"/>
                  </a:moveTo>
                  <a:lnTo>
                    <a:pt x="4240215" y="0"/>
                  </a:lnTo>
                  <a:cubicBezTo>
                    <a:pt x="4249368" y="0"/>
                    <a:pt x="4258146" y="3636"/>
                    <a:pt x="4264618" y="10108"/>
                  </a:cubicBezTo>
                  <a:cubicBezTo>
                    <a:pt x="4271090" y="16580"/>
                    <a:pt x="4274726" y="25358"/>
                    <a:pt x="4274726" y="34511"/>
                  </a:cubicBezTo>
                  <a:lnTo>
                    <a:pt x="4274726" y="2132956"/>
                  </a:lnTo>
                  <a:cubicBezTo>
                    <a:pt x="4274726" y="2142109"/>
                    <a:pt x="4271090" y="2150887"/>
                    <a:pt x="4264618" y="2157359"/>
                  </a:cubicBezTo>
                  <a:cubicBezTo>
                    <a:pt x="4258146" y="2163831"/>
                    <a:pt x="4249368" y="2167467"/>
                    <a:pt x="4240215" y="2167467"/>
                  </a:cubicBezTo>
                  <a:lnTo>
                    <a:pt x="34511" y="2167467"/>
                  </a:lnTo>
                  <a:cubicBezTo>
                    <a:pt x="25358" y="2167467"/>
                    <a:pt x="16580" y="2163831"/>
                    <a:pt x="10108" y="2157359"/>
                  </a:cubicBezTo>
                  <a:cubicBezTo>
                    <a:pt x="3636" y="2150887"/>
                    <a:pt x="0" y="2142109"/>
                    <a:pt x="0" y="2132956"/>
                  </a:cubicBezTo>
                  <a:lnTo>
                    <a:pt x="0" y="34511"/>
                  </a:lnTo>
                  <a:cubicBezTo>
                    <a:pt x="0" y="25358"/>
                    <a:pt x="3636" y="16580"/>
                    <a:pt x="10108" y="10108"/>
                  </a:cubicBezTo>
                  <a:cubicBezTo>
                    <a:pt x="16580" y="3636"/>
                    <a:pt x="25358" y="0"/>
                    <a:pt x="34511" y="0"/>
                  </a:cubicBezTo>
                  <a:close/>
                </a:path>
              </a:pathLst>
            </a:custGeom>
            <a:solidFill>
              <a:srgbClr val="F3F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65" name="Google Shape;865;p35"/>
          <p:cNvSpPr txBox="1"/>
          <p:nvPr/>
        </p:nvSpPr>
        <p:spPr>
          <a:xfrm>
            <a:off x="4484260" y="4262393"/>
            <a:ext cx="9319480" cy="1371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0" i="0" u="none" strike="noStrike" cap="none" dirty="0">
                <a:solidFill>
                  <a:srgbClr val="0B1320"/>
                </a:solidFill>
                <a:latin typeface="Playfair Display Black"/>
                <a:ea typeface="Playfair Display Black"/>
                <a:cs typeface="Playfair Display Black"/>
                <a:sym typeface="Playfair Display Black"/>
              </a:rPr>
              <a:t>thank you!</a:t>
            </a:r>
            <a:endParaRPr dirty="0"/>
          </a:p>
        </p:txBody>
      </p:sp>
      <p:grpSp>
        <p:nvGrpSpPr>
          <p:cNvPr id="2" name="Group 1"/>
          <p:cNvGrpSpPr/>
          <p:nvPr/>
        </p:nvGrpSpPr>
        <p:grpSpPr>
          <a:xfrm>
            <a:off x="8339666" y="5905400"/>
            <a:ext cx="1531545" cy="408647"/>
            <a:chOff x="8378227" y="7049528"/>
            <a:chExt cx="1531545" cy="408647"/>
          </a:xfrm>
        </p:grpSpPr>
        <p:grpSp>
          <p:nvGrpSpPr>
            <p:cNvPr id="867" name="Google Shape;867;p35"/>
            <p:cNvGrpSpPr/>
            <p:nvPr/>
          </p:nvGrpSpPr>
          <p:grpSpPr>
            <a:xfrm>
              <a:off x="8378227" y="7049528"/>
              <a:ext cx="406823" cy="408647"/>
              <a:chOff x="1813" y="0"/>
              <a:chExt cx="809173" cy="812800"/>
            </a:xfrm>
          </p:grpSpPr>
          <p:sp>
            <p:nvSpPr>
              <p:cNvPr id="868" name="Google Shape;868;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0" name="Google Shape;870;p35"/>
            <p:cNvGrpSpPr/>
            <p:nvPr/>
          </p:nvGrpSpPr>
          <p:grpSpPr>
            <a:xfrm>
              <a:off x="8941902" y="7049528"/>
              <a:ext cx="406823" cy="408647"/>
              <a:chOff x="1813" y="0"/>
              <a:chExt cx="809173" cy="812800"/>
            </a:xfrm>
          </p:grpSpPr>
          <p:sp>
            <p:nvSpPr>
              <p:cNvPr id="871" name="Google Shape;871;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3" name="Google Shape;873;p35"/>
            <p:cNvGrpSpPr/>
            <p:nvPr/>
          </p:nvGrpSpPr>
          <p:grpSpPr>
            <a:xfrm>
              <a:off x="9502949" y="7049528"/>
              <a:ext cx="406823" cy="408647"/>
              <a:chOff x="1813" y="0"/>
              <a:chExt cx="809173" cy="812800"/>
            </a:xfrm>
          </p:grpSpPr>
          <p:sp>
            <p:nvSpPr>
              <p:cNvPr id="874" name="Google Shape;874;p3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876" name="Google Shape;876;p35"/>
          <p:cNvGrpSpPr/>
          <p:nvPr/>
        </p:nvGrpSpPr>
        <p:grpSpPr>
          <a:xfrm>
            <a:off x="15248741" y="5672661"/>
            <a:ext cx="6078519" cy="7481254"/>
            <a:chOff x="0" y="0"/>
            <a:chExt cx="8104692" cy="9975005"/>
          </a:xfrm>
        </p:grpSpPr>
        <p:grpSp>
          <p:nvGrpSpPr>
            <p:cNvPr id="877" name="Google Shape;877;p35"/>
            <p:cNvGrpSpPr/>
            <p:nvPr/>
          </p:nvGrpSpPr>
          <p:grpSpPr>
            <a:xfrm>
              <a:off x="0" y="0"/>
              <a:ext cx="8104692" cy="9975005"/>
              <a:chOff x="0" y="0"/>
              <a:chExt cx="660400" cy="812800"/>
            </a:xfrm>
          </p:grpSpPr>
          <p:sp>
            <p:nvSpPr>
              <p:cNvPr id="878" name="Google Shape;878;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0" name="Google Shape;880;p35"/>
            <p:cNvGrpSpPr/>
            <p:nvPr/>
          </p:nvGrpSpPr>
          <p:grpSpPr>
            <a:xfrm>
              <a:off x="473486" y="582752"/>
              <a:ext cx="7157719" cy="8809501"/>
              <a:chOff x="0" y="0"/>
              <a:chExt cx="660400" cy="812800"/>
            </a:xfrm>
          </p:grpSpPr>
          <p:sp>
            <p:nvSpPr>
              <p:cNvPr id="881" name="Google Shape;881;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3" name="Google Shape;883;p35"/>
            <p:cNvGrpSpPr/>
            <p:nvPr/>
          </p:nvGrpSpPr>
          <p:grpSpPr>
            <a:xfrm>
              <a:off x="940916" y="1158050"/>
              <a:ext cx="6222860" cy="7658905"/>
              <a:chOff x="0" y="0"/>
              <a:chExt cx="660400" cy="812800"/>
            </a:xfrm>
          </p:grpSpPr>
          <p:sp>
            <p:nvSpPr>
              <p:cNvPr id="884" name="Google Shape;884;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886" name="Google Shape;886;p35"/>
          <p:cNvGrpSpPr/>
          <p:nvPr/>
        </p:nvGrpSpPr>
        <p:grpSpPr>
          <a:xfrm rot="10800000">
            <a:off x="-2349446" y="-3255996"/>
            <a:ext cx="6078519" cy="7481254"/>
            <a:chOff x="0" y="0"/>
            <a:chExt cx="8104692" cy="9975005"/>
          </a:xfrm>
        </p:grpSpPr>
        <p:grpSp>
          <p:nvGrpSpPr>
            <p:cNvPr id="887" name="Google Shape;887;p35"/>
            <p:cNvGrpSpPr/>
            <p:nvPr/>
          </p:nvGrpSpPr>
          <p:grpSpPr>
            <a:xfrm>
              <a:off x="0" y="0"/>
              <a:ext cx="8104692" cy="9975005"/>
              <a:chOff x="0" y="0"/>
              <a:chExt cx="660400" cy="812800"/>
            </a:xfrm>
          </p:grpSpPr>
          <p:sp>
            <p:nvSpPr>
              <p:cNvPr id="888" name="Google Shape;888;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90" name="Google Shape;890;p35"/>
            <p:cNvGrpSpPr/>
            <p:nvPr/>
          </p:nvGrpSpPr>
          <p:grpSpPr>
            <a:xfrm>
              <a:off x="473486" y="582752"/>
              <a:ext cx="7157719" cy="8809501"/>
              <a:chOff x="0" y="0"/>
              <a:chExt cx="660400" cy="812800"/>
            </a:xfrm>
          </p:grpSpPr>
          <p:sp>
            <p:nvSpPr>
              <p:cNvPr id="891" name="Google Shape;891;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93" name="Google Shape;893;p35"/>
            <p:cNvGrpSpPr/>
            <p:nvPr/>
          </p:nvGrpSpPr>
          <p:grpSpPr>
            <a:xfrm>
              <a:off x="940916" y="1158050"/>
              <a:ext cx="6222860" cy="7658905"/>
              <a:chOff x="0" y="0"/>
              <a:chExt cx="660400" cy="812800"/>
            </a:xfrm>
          </p:grpSpPr>
          <p:sp>
            <p:nvSpPr>
              <p:cNvPr id="894" name="Google Shape;894;p35"/>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5" name="Group 4"/>
          <p:cNvGrpSpPr/>
          <p:nvPr/>
        </p:nvGrpSpPr>
        <p:grpSpPr>
          <a:xfrm>
            <a:off x="412783" y="2697572"/>
            <a:ext cx="17719963" cy="5433498"/>
            <a:chOff x="412783" y="2697572"/>
            <a:chExt cx="17719963" cy="5433498"/>
          </a:xfrm>
        </p:grpSpPr>
        <p:grpSp>
          <p:nvGrpSpPr>
            <p:cNvPr id="3" name="Group 2"/>
            <p:cNvGrpSpPr/>
            <p:nvPr/>
          </p:nvGrpSpPr>
          <p:grpSpPr>
            <a:xfrm>
              <a:off x="412783" y="2697572"/>
              <a:ext cx="17719963" cy="5433498"/>
              <a:chOff x="412783" y="2697572"/>
              <a:chExt cx="17719963" cy="5433498"/>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9268" y="2727146"/>
                <a:ext cx="1282789" cy="85519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496" y="2697572"/>
                <a:ext cx="2182184" cy="742185"/>
              </a:xfrm>
              <a:prstGeom prst="rect">
                <a:avLst/>
              </a:prstGeom>
            </p:spPr>
          </p:pic>
          <p:sp>
            <p:nvSpPr>
              <p:cNvPr id="40" name="Rectangle 39"/>
              <p:cNvSpPr/>
              <p:nvPr/>
            </p:nvSpPr>
            <p:spPr>
              <a:xfrm>
                <a:off x="412783" y="6361355"/>
                <a:ext cx="17719963" cy="1769715"/>
              </a:xfrm>
              <a:prstGeom prst="rect">
                <a:avLst/>
              </a:prstGeom>
            </p:spPr>
            <p:txBody>
              <a:bodyPr wrap="square">
                <a:spAutoFit/>
              </a:bodyPr>
              <a:lstStyle/>
              <a:p>
                <a:pPr algn="ctr">
                  <a:lnSpc>
                    <a:spcPct val="150000"/>
                  </a:lnSpc>
                  <a:spcAft>
                    <a:spcPts val="600"/>
                  </a:spcAft>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project has received funding from the European Union’s Horizon 2020 Research </a:t>
                </a:r>
                <a:endParaRPr lang="en-US" sz="2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600"/>
                  </a:spcAft>
                </a:pPr>
                <a:r>
                  <a:rPr lang="en-US" sz="2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and </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Innovation </a:t>
                </a:r>
                <a:r>
                  <a:rPr lang="en-US" sz="2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Programme</a:t>
                </a:r>
                <a:endParaRPr lang="en-US" sz="2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600"/>
                  </a:spcAft>
                </a:pPr>
                <a:r>
                  <a:rPr lang="en-US" sz="2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under the </a:t>
                </a:r>
                <a:r>
                  <a:rPr 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Marie </a:t>
                </a:r>
                <a:r>
                  <a:rPr lang="en-US" sz="2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Skłodowska</a:t>
                </a:r>
                <a:r>
                  <a:rPr 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-Curie</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Grant Agreement No. 101034267.</a:t>
                </a:r>
                <a:endParaRPr lang="en-US" sz="2200" dirty="0">
                  <a:solidFill>
                    <a:schemeClr val="tx1"/>
                  </a:solidFill>
                  <a:latin typeface="Times" panose="02020603050405020304" pitchFamily="18" charset="0"/>
                  <a:ea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94147" y="3801457"/>
              <a:ext cx="1185437" cy="1400396"/>
            </a:xfrm>
            <a:prstGeom prst="rect">
              <a:avLst/>
            </a:prstGeom>
          </p:spPr>
        </p:pic>
      </p:gr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569" y="3068664"/>
            <a:ext cx="2228575" cy="1253573"/>
          </a:xfrm>
          <a:prstGeom prst="rect">
            <a:avLst/>
          </a:prstGeom>
        </p:spPr>
      </p:pic>
    </p:spTree>
    <p:extLst>
      <p:ext uri="{BB962C8B-B14F-4D97-AF65-F5344CB8AC3E}">
        <p14:creationId xmlns:p14="http://schemas.microsoft.com/office/powerpoint/2010/main" val="3590460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927" y="-1"/>
            <a:ext cx="13716000" cy="10287001"/>
          </a:xfrm>
          <a:prstGeom prst="rect">
            <a:avLst/>
          </a:prstGeom>
        </p:spPr>
      </p:pic>
    </p:spTree>
    <p:extLst>
      <p:ext uri="{BB962C8B-B14F-4D97-AF65-F5344CB8AC3E}">
        <p14:creationId xmlns:p14="http://schemas.microsoft.com/office/powerpoint/2010/main" val="3887759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1" name="Google Shape;234;p24"/>
          <p:cNvSpPr txBox="1"/>
          <p:nvPr/>
        </p:nvSpPr>
        <p:spPr>
          <a:xfrm>
            <a:off x="11385186" y="5376297"/>
            <a:ext cx="4488074" cy="307777"/>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4" name="Group 13"/>
          <p:cNvGrpSpPr/>
          <p:nvPr/>
        </p:nvGrpSpPr>
        <p:grpSpPr>
          <a:xfrm>
            <a:off x="5709632" y="4651779"/>
            <a:ext cx="6196661" cy="5387347"/>
            <a:chOff x="5460875" y="789591"/>
            <a:chExt cx="6196661" cy="5387347"/>
          </a:xfrm>
        </p:grpSpPr>
        <p:grpSp>
          <p:nvGrpSpPr>
            <p:cNvPr id="12" name="Group 11"/>
            <p:cNvGrpSpPr/>
            <p:nvPr/>
          </p:nvGrpSpPr>
          <p:grpSpPr>
            <a:xfrm>
              <a:off x="5460875" y="1518445"/>
              <a:ext cx="6196661" cy="4658493"/>
              <a:chOff x="11798175" y="1524952"/>
              <a:chExt cx="6196661" cy="4658493"/>
            </a:xfrm>
          </p:grpSpPr>
          <p:pic>
            <p:nvPicPr>
              <p:cNvPr id="44" name="Picture 43"/>
              <p:cNvPicPr/>
              <p:nvPr/>
            </p:nvPicPr>
            <p:blipFill>
              <a:blip r:embed="rId3">
                <a:extLst>
                  <a:ext uri="{28A0092B-C50C-407E-A947-70E740481C1C}">
                    <a14:useLocalDpi xmlns:a14="http://schemas.microsoft.com/office/drawing/2010/main" val="0"/>
                  </a:ext>
                </a:extLst>
              </a:blip>
              <a:stretch>
                <a:fillRect/>
              </a:stretch>
            </p:blipFill>
            <p:spPr>
              <a:xfrm>
                <a:off x="11798175" y="1524952"/>
                <a:ext cx="5943600" cy="3350895"/>
              </a:xfrm>
              <a:prstGeom prst="rect">
                <a:avLst/>
              </a:prstGeom>
            </p:spPr>
          </p:pic>
          <p:sp>
            <p:nvSpPr>
              <p:cNvPr id="8" name="Rectangle 7"/>
              <p:cNvSpPr/>
              <p:nvPr/>
            </p:nvSpPr>
            <p:spPr>
              <a:xfrm>
                <a:off x="12097659" y="4837371"/>
                <a:ext cx="5897177" cy="134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RMSF is useful for understanding the mobility or flexibility of different parts of the molecule. High RMSF values indicate that certain regions are more flexible and experience large fluctuations, while low RMSF values suggest rigid regions.</a:t>
                </a:r>
                <a:endParaRPr kumimoji="0" lang="en-US" sz="1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pSp>
        <mc:AlternateContent xmlns:mc="http://schemas.openxmlformats.org/markup-compatibility/2006" xmlns:a14="http://schemas.microsoft.com/office/drawing/2010/main">
          <mc:Choice Requires="a14">
            <p:sp>
              <p:nvSpPr>
                <p:cNvPr id="13" name="Rectangle 12"/>
                <p:cNvSpPr/>
                <p:nvPr/>
              </p:nvSpPr>
              <p:spPr>
                <a:xfrm>
                  <a:off x="7319230" y="789591"/>
                  <a:ext cx="2937151" cy="7288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𝑅𝑀𝑆𝐹</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sub>
                        </m:sSub>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m:t>
                        </m:r>
                        <m:rad>
                          <m:radPr>
                            <m:degHide m:val="on"/>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radPr>
                          <m:deg/>
                          <m:e>
                            <m:f>
                              <m:f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1</m:t>
                                </m:r>
                              </m:num>
                              <m:den>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𝑇</m:t>
                                </m:r>
                              </m:den>
                            </m:f>
                            <m:nary>
                              <m:naryPr>
                                <m:chr m:val="∑"/>
                                <m:limLoc m:val="subSup"/>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𝑡</m:t>
                                </m:r>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=1</m:t>
                                </m:r>
                              </m:sub>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𝑀</m:t>
                                </m:r>
                              </m:sup>
                              <m:e>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Sup>
                                          <m:sSub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d>
                                              <m:dPr>
                                                <m:begChr m:val="‖"/>
                                                <m:end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d>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sub>
                                          <m:sup>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𝑡</m:t>
                                                </m:r>
                                              </m:e>
                                            </m:d>
                                          </m:sup>
                                        </m:sSubSup>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m:t>
                                        </m:r>
                                        <m:d>
                                          <m:dPr>
                                            <m:begChr m:val=""/>
                                            <m:end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d>
                                              <m:dPr>
                                                <m:begChr m:val="〈"/>
                                                <m:end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sub>
                                                </m:sSub>
                                              </m:e>
                                            </m:d>
                                          </m:e>
                                        </m:d>
                                      </m:e>
                                    </m:d>
                                  </m:e>
                                  <m:sup>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2</m:t>
                                    </m:r>
                                  </m:sup>
                                </m:sSup>
                              </m:e>
                            </m:nary>
                          </m:e>
                        </m:rad>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7319230" y="789591"/>
                  <a:ext cx="2937151" cy="728854"/>
                </a:xfrm>
                <a:prstGeom prst="rect">
                  <a:avLst/>
                </a:prstGeom>
                <a:blipFill>
                  <a:blip r:embed="rId4"/>
                  <a:stretch>
                    <a:fillRect/>
                  </a:stretch>
                </a:blipFill>
              </p:spPr>
              <p:txBody>
                <a:bodyPr/>
                <a:lstStyle/>
                <a:p>
                  <a:r>
                    <a:rPr lang="en-US">
                      <a:noFill/>
                    </a:rPr>
                    <a:t> </a:t>
                  </a:r>
                </a:p>
              </p:txBody>
            </p:sp>
          </mc:Fallback>
        </mc:AlternateContent>
      </p:grpSp>
      <p:grpSp>
        <p:nvGrpSpPr>
          <p:cNvPr id="17" name="Group 16"/>
          <p:cNvGrpSpPr/>
          <p:nvPr/>
        </p:nvGrpSpPr>
        <p:grpSpPr>
          <a:xfrm>
            <a:off x="11771085" y="943006"/>
            <a:ext cx="5802962" cy="7654762"/>
            <a:chOff x="12454219" y="878491"/>
            <a:chExt cx="4828144" cy="6332830"/>
          </a:xfrm>
        </p:grpSpPr>
        <p:pic>
          <p:nvPicPr>
            <p:cNvPr id="46" name="Picture 45"/>
            <p:cNvPicPr/>
            <p:nvPr/>
          </p:nvPicPr>
          <p:blipFill rotWithShape="1">
            <a:blip r:embed="rId5">
              <a:extLst>
                <a:ext uri="{28A0092B-C50C-407E-A947-70E740481C1C}">
                  <a14:useLocalDpi xmlns:a14="http://schemas.microsoft.com/office/drawing/2010/main" val="0"/>
                </a:ext>
              </a:extLst>
            </a:blip>
            <a:srcRect l="5491" b="-880"/>
            <a:stretch/>
          </p:blipFill>
          <p:spPr>
            <a:xfrm>
              <a:off x="12454219" y="878491"/>
              <a:ext cx="4828144" cy="5499901"/>
            </a:xfrm>
            <a:prstGeom prst="rect">
              <a:avLst/>
            </a:prstGeom>
          </p:spPr>
        </p:pic>
        <p:sp>
          <p:nvSpPr>
            <p:cNvPr id="15" name="Rectangle 14"/>
            <p:cNvSpPr/>
            <p:nvPr/>
          </p:nvSpPr>
          <p:spPr>
            <a:xfrm>
              <a:off x="12933203" y="6494126"/>
              <a:ext cx="4248079" cy="71719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DSSP analysis of α-</a:t>
              </a:r>
              <a:r>
                <a:rPr kumimoji="0" lang="en-US" sz="1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Syn</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 and α-</a:t>
              </a:r>
              <a:r>
                <a:rPr kumimoji="0" lang="en-US" sz="1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Syn</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in </a:t>
              </a:r>
              <a:endParaRPr kumimoji="0" lang="en-US" sz="1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α-</a:t>
              </a:r>
              <a:r>
                <a:rPr kumimoji="0" lang="en-US" sz="1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Syn</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/40mer PNIPAM]</a:t>
              </a:r>
              <a:r>
                <a:rPr kumimoji="0" lang="en-US" sz="1400" b="0" i="0" u="none" strike="noStrike" kern="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complex (b), for 1.5 µs.</a:t>
              </a:r>
              <a:endParaRPr kumimoji="0" lang="en-US" sz="1400" b="0" i="0" u="none" strike="noStrike" kern="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Times New Roman" panose="02020603050405020304" pitchFamily="18" charset="0"/>
                <a:sym typeface="Arial"/>
              </a:endParaRPr>
            </a:p>
          </p:txBody>
        </p:sp>
      </p:grpSp>
      <p:graphicFrame>
        <p:nvGraphicFramePr>
          <p:cNvPr id="16" name="Table 15"/>
          <p:cNvGraphicFramePr>
            <a:graphicFrameLocks noGrp="1"/>
          </p:cNvGraphicFramePr>
          <p:nvPr>
            <p:extLst/>
          </p:nvPr>
        </p:nvGraphicFramePr>
        <p:xfrm>
          <a:off x="177800" y="740831"/>
          <a:ext cx="5321175" cy="3283473"/>
        </p:xfrm>
        <a:graphic>
          <a:graphicData uri="http://schemas.openxmlformats.org/drawingml/2006/table">
            <a:tbl>
              <a:tblPr firstRow="1" firstCol="1" bandRow="1">
                <a:tableStyleId>{5C22544A-7EE6-4342-B048-85BDC9FD1C3A}</a:tableStyleId>
              </a:tblPr>
              <a:tblGrid>
                <a:gridCol w="1569985">
                  <a:extLst>
                    <a:ext uri="{9D8B030D-6E8A-4147-A177-3AD203B41FA5}">
                      <a16:colId xmlns:a16="http://schemas.microsoft.com/office/drawing/2014/main" val="574491994"/>
                    </a:ext>
                  </a:extLst>
                </a:gridCol>
                <a:gridCol w="950425">
                  <a:extLst>
                    <a:ext uri="{9D8B030D-6E8A-4147-A177-3AD203B41FA5}">
                      <a16:colId xmlns:a16="http://schemas.microsoft.com/office/drawing/2014/main" val="2589793244"/>
                    </a:ext>
                  </a:extLst>
                </a:gridCol>
                <a:gridCol w="1022251">
                  <a:extLst>
                    <a:ext uri="{9D8B030D-6E8A-4147-A177-3AD203B41FA5}">
                      <a16:colId xmlns:a16="http://schemas.microsoft.com/office/drawing/2014/main" val="4050842966"/>
                    </a:ext>
                  </a:extLst>
                </a:gridCol>
                <a:gridCol w="889257">
                  <a:extLst>
                    <a:ext uri="{9D8B030D-6E8A-4147-A177-3AD203B41FA5}">
                      <a16:colId xmlns:a16="http://schemas.microsoft.com/office/drawing/2014/main" val="522808579"/>
                    </a:ext>
                  </a:extLst>
                </a:gridCol>
                <a:gridCol w="889257">
                  <a:extLst>
                    <a:ext uri="{9D8B030D-6E8A-4147-A177-3AD203B41FA5}">
                      <a16:colId xmlns:a16="http://schemas.microsoft.com/office/drawing/2014/main" val="105960539"/>
                    </a:ext>
                  </a:extLst>
                </a:gridCol>
              </a:tblGrid>
              <a:tr h="1160761">
                <a:tc>
                  <a:txBody>
                    <a:bodyPr/>
                    <a:lstStyle/>
                    <a:p>
                      <a:pPr marL="0" marR="0" algn="ctr">
                        <a:lnSpc>
                          <a:spcPct val="115000"/>
                        </a:lnSpc>
                        <a:spcBef>
                          <a:spcPts val="0"/>
                        </a:spcBef>
                        <a:spcAft>
                          <a:spcPts val="1000"/>
                        </a:spcAft>
                      </a:pPr>
                      <a:r>
                        <a:rPr lang="en-US" sz="1200">
                          <a:effectLst/>
                        </a:rPr>
                        <a:t>System Name</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dirty="0">
                          <a:effectLst/>
                        </a:rPr>
                        <a:t>Total Number of Atoms</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a:effectLst/>
                        </a:rPr>
                        <a:t>Total Number of Water Atoms</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dirty="0">
                          <a:effectLst/>
                        </a:rPr>
                        <a:t>Total Number of PNIPAM Atoms</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dirty="0">
                          <a:effectLst/>
                        </a:rPr>
                        <a:t>Total Number of Ions</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68213717"/>
                  </a:ext>
                </a:extLst>
              </a:tr>
              <a:tr h="240488">
                <a:tc>
                  <a:txBody>
                    <a:bodyPr/>
                    <a:lstStyle/>
                    <a:p>
                      <a:pPr marL="0" marR="0" algn="ctr">
                        <a:lnSpc>
                          <a:spcPct val="115000"/>
                        </a:lnSpc>
                        <a:spcBef>
                          <a:spcPts val="0"/>
                        </a:spcBef>
                        <a:spcAft>
                          <a:spcPts val="1000"/>
                        </a:spcAft>
                      </a:pPr>
                      <a:r>
                        <a:rPr lang="en-US" sz="1200">
                          <a:effectLst/>
                        </a:rPr>
                        <a:t>α-Syn in Water</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87317</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85292</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 NA</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43102654"/>
                  </a:ext>
                </a:extLst>
              </a:tr>
              <a:tr h="470556">
                <a:tc>
                  <a:txBody>
                    <a:bodyPr/>
                    <a:lstStyle/>
                    <a:p>
                      <a:pPr marL="0" marR="0" algn="ctr">
                        <a:lnSpc>
                          <a:spcPct val="115000"/>
                        </a:lnSpc>
                        <a:spcBef>
                          <a:spcPts val="0"/>
                        </a:spcBef>
                        <a:spcAft>
                          <a:spcPts val="1000"/>
                        </a:spcAft>
                      </a:pPr>
                      <a:r>
                        <a:rPr lang="en-US" sz="1200">
                          <a:effectLst/>
                        </a:rPr>
                        <a:t>α-Syn/10mer PNIPAM Complex</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100932</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dirty="0">
                          <a:effectLst/>
                        </a:rPr>
                        <a:t>98712</a:t>
                      </a:r>
                      <a:endParaRPr lang="en-US" sz="1200" b="1"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195</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 NA</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9602759"/>
                  </a:ext>
                </a:extLst>
              </a:tr>
              <a:tr h="470556">
                <a:tc>
                  <a:txBody>
                    <a:bodyPr/>
                    <a:lstStyle/>
                    <a:p>
                      <a:pPr marL="0" marR="0" algn="ctr">
                        <a:lnSpc>
                          <a:spcPct val="115000"/>
                        </a:lnSpc>
                        <a:spcBef>
                          <a:spcPts val="0"/>
                        </a:spcBef>
                        <a:spcAft>
                          <a:spcPts val="1000"/>
                        </a:spcAft>
                      </a:pPr>
                      <a:r>
                        <a:rPr lang="en-US" sz="1200">
                          <a:effectLst/>
                        </a:rPr>
                        <a:t>α-Syn/40mer PNIPAM Complex</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100974</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98169</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780</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 NA</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17179341"/>
                  </a:ext>
                </a:extLst>
              </a:tr>
              <a:tr h="470556">
                <a:tc>
                  <a:txBody>
                    <a:bodyPr/>
                    <a:lstStyle/>
                    <a:p>
                      <a:pPr marL="0" marR="0" algn="ctr">
                        <a:lnSpc>
                          <a:spcPct val="115000"/>
                        </a:lnSpc>
                        <a:spcBef>
                          <a:spcPts val="0"/>
                        </a:spcBef>
                        <a:spcAft>
                          <a:spcPts val="1000"/>
                        </a:spcAft>
                      </a:pPr>
                      <a:r>
                        <a:rPr lang="en-US" sz="1200">
                          <a:effectLst/>
                        </a:rPr>
                        <a:t>α-Syn/60mer PNIPAM Complex</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100916</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99531</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1170</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 NA</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88382672"/>
                  </a:ext>
                </a:extLst>
              </a:tr>
              <a:tr h="470556">
                <a:tc>
                  <a:txBody>
                    <a:bodyPr/>
                    <a:lstStyle/>
                    <a:p>
                      <a:pPr marL="0" marR="0" algn="ctr">
                        <a:lnSpc>
                          <a:spcPct val="115000"/>
                        </a:lnSpc>
                        <a:spcBef>
                          <a:spcPts val="0"/>
                        </a:spcBef>
                        <a:spcAft>
                          <a:spcPts val="1000"/>
                        </a:spcAft>
                      </a:pPr>
                      <a:r>
                        <a:rPr lang="en-US" sz="1200">
                          <a:effectLst/>
                        </a:rPr>
                        <a:t>α-Syn/100mer PNIPAM Complex</a:t>
                      </a:r>
                      <a:endParaRPr lang="en-US"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101115</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97185</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a:effectLst/>
                        </a:rPr>
                        <a:t>1905</a:t>
                      </a:r>
                      <a:endParaRPr lang="en-US" sz="1200" b="1">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15000"/>
                        </a:lnSpc>
                        <a:spcBef>
                          <a:spcPts val="0"/>
                        </a:spcBef>
                        <a:spcAft>
                          <a:spcPts val="1000"/>
                        </a:spcAft>
                      </a:pPr>
                      <a:r>
                        <a:rPr lang="en-US" sz="1200" b="1" dirty="0">
                          <a:effectLst/>
                        </a:rPr>
                        <a:t>9 NA</a:t>
                      </a:r>
                      <a:endParaRPr lang="en-US" sz="1200" b="1"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95052049"/>
                  </a:ext>
                </a:extLst>
              </a:tr>
            </a:tbl>
          </a:graphicData>
        </a:graphic>
      </p:graphicFrame>
      <p:sp>
        <p:nvSpPr>
          <p:cNvPr id="50" name="Rectangle 49"/>
          <p:cNvSpPr/>
          <p:nvPr/>
        </p:nvSpPr>
        <p:spPr>
          <a:xfrm>
            <a:off x="177800" y="40925"/>
            <a:ext cx="19202400" cy="58926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smtClean="0">
                <a:ln>
                  <a:noFill/>
                </a:ln>
                <a:solidFill>
                  <a:srgbClr val="C00000"/>
                </a:solidFill>
                <a:effectLst/>
                <a:uLnTx/>
                <a:uFillTx/>
                <a:latin typeface="Barlow Condensed" panose="020B0604020202020204" charset="0"/>
                <a:cs typeface="Arial"/>
                <a:sym typeface="Arial"/>
              </a:rPr>
              <a:t>Effect of PNIPAM on Alpha </a:t>
            </a:r>
            <a:r>
              <a:rPr kumimoji="0" lang="en-US" sz="2500" b="1" i="0" u="none" strike="noStrike" kern="0" cap="none" spc="0" normalizeH="0" baseline="0" noProof="0" dirty="0" err="1" smtClean="0">
                <a:ln>
                  <a:noFill/>
                </a:ln>
                <a:solidFill>
                  <a:srgbClr val="C00000"/>
                </a:solidFill>
                <a:effectLst/>
                <a:uLnTx/>
                <a:uFillTx/>
                <a:latin typeface="Barlow Condensed" panose="020B0604020202020204" charset="0"/>
                <a:cs typeface="Arial"/>
                <a:sym typeface="Arial"/>
              </a:rPr>
              <a:t>Synuclein</a:t>
            </a:r>
            <a:r>
              <a:rPr kumimoji="0" lang="en-US" sz="2500" b="1" i="0" u="none" strike="noStrike" kern="0" cap="none" spc="0" normalizeH="0" baseline="0" noProof="0" dirty="0" smtClean="0">
                <a:ln>
                  <a:noFill/>
                </a:ln>
                <a:solidFill>
                  <a:srgbClr val="C00000"/>
                </a:solidFill>
                <a:effectLst/>
                <a:uLnTx/>
                <a:uFillTx/>
                <a:latin typeface="Barlow Condensed" panose="020B0604020202020204" charset="0"/>
                <a:cs typeface="Arial"/>
                <a:sym typeface="Arial"/>
              </a:rPr>
              <a:t> Structure</a:t>
            </a:r>
            <a:endParaRPr kumimoji="0" lang="en-US" sz="2500" b="1" i="0" u="none" strike="noStrike" kern="0" cap="none" spc="0" normalizeH="0" baseline="0" noProof="0" dirty="0">
              <a:ln>
                <a:noFill/>
              </a:ln>
              <a:solidFill>
                <a:srgbClr val="C00000"/>
              </a:solidFill>
              <a:effectLst/>
              <a:uLnTx/>
              <a:uFillTx/>
              <a:latin typeface="Barlow Condensed" panose="020B0604020202020204" charset="0"/>
              <a:cs typeface="Arial"/>
              <a:sym typeface="Arial"/>
            </a:endParaRPr>
          </a:p>
        </p:txBody>
      </p:sp>
      <p:pic>
        <p:nvPicPr>
          <p:cNvPr id="56" name="Picture 55"/>
          <p:cNvPicPr/>
          <p:nvPr/>
        </p:nvPicPr>
        <p:blipFill>
          <a:blip r:embed="rId6">
            <a:extLst>
              <a:ext uri="{28A0092B-C50C-407E-A947-70E740481C1C}">
                <a14:useLocalDpi xmlns:a14="http://schemas.microsoft.com/office/drawing/2010/main" val="0"/>
              </a:ext>
            </a:extLst>
          </a:blip>
          <a:stretch>
            <a:fillRect/>
          </a:stretch>
        </p:blipFill>
        <p:spPr>
          <a:xfrm>
            <a:off x="6009116" y="702624"/>
            <a:ext cx="5644116" cy="3949155"/>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5498" t="19429" r="5219" b="31442"/>
          <a:stretch/>
        </p:blipFill>
        <p:spPr>
          <a:xfrm rot="16200000">
            <a:off x="9797219" y="9026326"/>
            <a:ext cx="4310994" cy="1393640"/>
          </a:xfrm>
          <a:prstGeom prst="rect">
            <a:avLst/>
          </a:prstGeom>
        </p:spPr>
      </p:pic>
      <p:grpSp>
        <p:nvGrpSpPr>
          <p:cNvPr id="3" name="Group 2"/>
          <p:cNvGrpSpPr/>
          <p:nvPr/>
        </p:nvGrpSpPr>
        <p:grpSpPr>
          <a:xfrm>
            <a:off x="194898" y="4572409"/>
            <a:ext cx="5167961" cy="5829116"/>
            <a:chOff x="194898" y="4572409"/>
            <a:chExt cx="5167961" cy="5829116"/>
          </a:xfrm>
        </p:grpSpPr>
        <p:grpSp>
          <p:nvGrpSpPr>
            <p:cNvPr id="20" name="Group 19"/>
            <p:cNvGrpSpPr/>
            <p:nvPr/>
          </p:nvGrpSpPr>
          <p:grpSpPr>
            <a:xfrm>
              <a:off x="194898" y="4572409"/>
              <a:ext cx="5167961" cy="4386315"/>
              <a:chOff x="181272" y="820685"/>
              <a:chExt cx="5167961" cy="4386315"/>
            </a:xfrm>
          </p:grpSpPr>
          <p:pic>
            <p:nvPicPr>
              <p:cNvPr id="53" name="Picture 52"/>
              <p:cNvPicPr/>
              <p:nvPr/>
            </p:nvPicPr>
            <p:blipFill>
              <a:blip r:embed="rId8" cstate="hqprint">
                <a:extLst>
                  <a:ext uri="{28A0092B-C50C-407E-A947-70E740481C1C}">
                    <a14:useLocalDpi xmlns:a14="http://schemas.microsoft.com/office/drawing/2010/main" val="0"/>
                  </a:ext>
                </a:extLst>
              </a:blip>
              <a:stretch>
                <a:fillRect/>
              </a:stretch>
            </p:blipFill>
            <p:spPr>
              <a:xfrm>
                <a:off x="181272" y="1607345"/>
                <a:ext cx="5167961" cy="359965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610807" y="820685"/>
                    <a:ext cx="2601290" cy="7288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𝑅𝑀𝑆𝐷</m:t>
                          </m:r>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m:t>
                          </m:r>
                          <m:rad>
                            <m:radPr>
                              <m:degHide m:val="on"/>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radPr>
                            <m:deg/>
                            <m:e>
                              <m:f>
                                <m:f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1</m:t>
                                  </m:r>
                                </m:num>
                                <m:den>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𝑁</m:t>
                                  </m:r>
                                </m:den>
                              </m:f>
                              <m:nary>
                                <m:naryPr>
                                  <m:chr m:val="∑"/>
                                  <m:limLoc m:val="subSup"/>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=1</m:t>
                                  </m:r>
                                </m:sub>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𝑁</m:t>
                                  </m:r>
                                </m:sup>
                                <m:e>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m:t>
                                      </m:r>
                                      <m:d>
                                        <m:dPr>
                                          <m:begChr m:val="‖"/>
                                          <m:end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sub>
                                          </m:s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d>
                                            <m:dPr>
                                              <m:begChr m:val=""/>
                                              <m:endChr m:val="‖"/>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Sup>
                                                <m:sSub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𝑖</m:t>
                                                  </m:r>
                                                </m:sub>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bSup>
                                            </m:e>
                                          </m:d>
                                        </m:e>
                                      </m:d>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m:t>
                                      </m:r>
                                    </m:e>
                                    <m:sup>
                                      <m: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2</m:t>
                                      </m:r>
                                    </m:sup>
                                  </m:sSup>
                                </m:e>
                              </m:nary>
                            </m:e>
                          </m:rad>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1610807" y="820685"/>
                    <a:ext cx="2601290" cy="728854"/>
                  </a:xfrm>
                  <a:prstGeom prst="rect">
                    <a:avLst/>
                  </a:prstGeom>
                  <a:blipFill>
                    <a:blip r:embed="rId10"/>
                    <a:stretch>
                      <a:fillRect/>
                    </a:stretch>
                  </a:blipFill>
                </p:spPr>
                <p:txBody>
                  <a:bodyPr/>
                  <a:lstStyle/>
                  <a:p>
                    <a:r>
                      <a:rPr lang="en-US">
                        <a:noFill/>
                      </a:rPr>
                      <a:t> </a:t>
                    </a:r>
                  </a:p>
                </p:txBody>
              </p:sp>
            </mc:Fallback>
          </mc:AlternateContent>
        </p:grpSp>
        <p:sp>
          <p:nvSpPr>
            <p:cNvPr id="2" name="TextBox 1"/>
            <p:cNvSpPr txBox="1"/>
            <p:nvPr/>
          </p:nvSpPr>
          <p:spPr>
            <a:xfrm>
              <a:off x="726164" y="9016530"/>
              <a:ext cx="439782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RMSD provides a measure of how much the structure of the system has changed over time. A high RMSD value indicates that the structure has deviated significantly from the reference, while a low RMSD means the structure is close to the reference.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838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21"/>
            </p:par>
            <p:par>
              <p:cTn id="2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640" y="0"/>
            <a:ext cx="8422720" cy="10287000"/>
          </a:xfrm>
          <a:prstGeom prst="rect">
            <a:avLst/>
          </a:prstGeom>
        </p:spPr>
      </p:pic>
    </p:spTree>
    <p:extLst>
      <p:ext uri="{BB962C8B-B14F-4D97-AF65-F5344CB8AC3E}">
        <p14:creationId xmlns:p14="http://schemas.microsoft.com/office/powerpoint/2010/main" val="1234218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87780" y="1090779"/>
            <a:ext cx="12593783" cy="8427294"/>
            <a:chOff x="1371599" y="-17585"/>
            <a:chExt cx="9126416" cy="6614160"/>
          </a:xfrm>
        </p:grpSpPr>
        <p:grpSp>
          <p:nvGrpSpPr>
            <p:cNvPr id="5" name="Group 4"/>
            <p:cNvGrpSpPr/>
            <p:nvPr/>
          </p:nvGrpSpPr>
          <p:grpSpPr>
            <a:xfrm>
              <a:off x="1371599" y="-17585"/>
              <a:ext cx="9126416" cy="6614160"/>
              <a:chOff x="1371599" y="0"/>
              <a:chExt cx="9126416" cy="6614160"/>
            </a:xfrm>
          </p:grpSpPr>
          <p:sp>
            <p:nvSpPr>
              <p:cNvPr id="7" name="Rectangle 6"/>
              <p:cNvSpPr/>
              <p:nvPr/>
            </p:nvSpPr>
            <p:spPr>
              <a:xfrm>
                <a:off x="1930400" y="0"/>
                <a:ext cx="7714885" cy="661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371599" y="192860"/>
                <a:ext cx="9126416" cy="6051132"/>
                <a:chOff x="1371599" y="192860"/>
                <a:chExt cx="9126416" cy="6051132"/>
              </a:xfrm>
            </p:grpSpPr>
            <p:grpSp>
              <p:nvGrpSpPr>
                <p:cNvPr id="9" name="Group 8"/>
                <p:cNvGrpSpPr/>
                <p:nvPr/>
              </p:nvGrpSpPr>
              <p:grpSpPr>
                <a:xfrm>
                  <a:off x="1371599" y="405900"/>
                  <a:ext cx="9126416" cy="5838092"/>
                  <a:chOff x="668215" y="861646"/>
                  <a:chExt cx="9126416" cy="5838092"/>
                </a:xfrm>
              </p:grpSpPr>
              <p:sp>
                <p:nvSpPr>
                  <p:cNvPr id="12" name="Rectangle 11"/>
                  <p:cNvSpPr/>
                  <p:nvPr/>
                </p:nvSpPr>
                <p:spPr>
                  <a:xfrm>
                    <a:off x="668215" y="861646"/>
                    <a:ext cx="9126416" cy="5838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45979" y="3434838"/>
                    <a:ext cx="8982238" cy="3186861"/>
                    <a:chOff x="745979" y="3434838"/>
                    <a:chExt cx="8982238" cy="3186861"/>
                  </a:xfrm>
                </p:grpSpPr>
                <p:sp>
                  <p:nvSpPr>
                    <p:cNvPr id="14" name="TextBox 13"/>
                    <p:cNvSpPr txBox="1"/>
                    <p:nvPr/>
                  </p:nvSpPr>
                  <p:spPr>
                    <a:xfrm>
                      <a:off x="6437029" y="3434838"/>
                      <a:ext cx="2042160" cy="314026"/>
                    </a:xfrm>
                    <a:prstGeom prst="rect">
                      <a:avLst/>
                    </a:prstGeom>
                    <a:noFill/>
                  </p:spPr>
                  <p:txBody>
                    <a:bodyPr wrap="square" rtlCol="0">
                      <a:spAutoFit/>
                    </a:bodyPr>
                    <a:lstStyle/>
                    <a:p>
                      <a:pPr algn="ctr"/>
                      <a:r>
                        <a:rPr lang="en-GB" sz="2000" b="1" dirty="0" smtClean="0">
                          <a:latin typeface="Times New Roman" panose="02020603050405020304" pitchFamily="18" charset="0"/>
                          <a:cs typeface="Times New Roman" panose="02020603050405020304" pitchFamily="18" charset="0"/>
                        </a:rPr>
                        <a:t>pH=7, T=368K</a:t>
                      </a:r>
                    </a:p>
                  </p:txBody>
                </p:sp>
                <p:sp>
                  <p:nvSpPr>
                    <p:cNvPr id="15" name="TextBox 14"/>
                    <p:cNvSpPr txBox="1"/>
                    <p:nvPr/>
                  </p:nvSpPr>
                  <p:spPr>
                    <a:xfrm>
                      <a:off x="1841562" y="6160034"/>
                      <a:ext cx="2042160" cy="461665"/>
                    </a:xfrm>
                    <a:prstGeom prst="rect">
                      <a:avLst/>
                    </a:prstGeom>
                    <a:noFill/>
                  </p:spPr>
                  <p:txBody>
                    <a:bodyPr wrap="square" rtlCol="0">
                      <a:spAutoFit/>
                    </a:bodyPr>
                    <a:lstStyle/>
                    <a:p>
                      <a:pPr algn="ctr"/>
                      <a:r>
                        <a:rPr lang="en-GB" sz="2000" b="1" dirty="0">
                          <a:latin typeface="Times New Roman" panose="02020603050405020304" pitchFamily="18" charset="0"/>
                          <a:cs typeface="Times New Roman" panose="02020603050405020304" pitchFamily="18" charset="0"/>
                        </a:rPr>
                        <a:t>pH=10, T=298K</a:t>
                      </a:r>
                    </a:p>
                    <a:p>
                      <a:pPr algn="ctr"/>
                      <a:endParaRPr lang="en-GB" sz="1200" b="1" dirty="0" smtClean="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745979" y="3641793"/>
                      <a:ext cx="4700137" cy="2550825"/>
                      <a:chOff x="615462" y="3379178"/>
                      <a:chExt cx="4700137" cy="2550825"/>
                    </a:xfrm>
                  </p:grpSpPr>
                  <p:grpSp>
                    <p:nvGrpSpPr>
                      <p:cNvPr id="27" name="Group 26"/>
                      <p:cNvGrpSpPr/>
                      <p:nvPr/>
                    </p:nvGrpSpPr>
                    <p:grpSpPr>
                      <a:xfrm>
                        <a:off x="615462" y="3379178"/>
                        <a:ext cx="4700137" cy="2550825"/>
                        <a:chOff x="615462" y="3379178"/>
                        <a:chExt cx="4700137" cy="2550825"/>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861" y="3512934"/>
                          <a:ext cx="4681738" cy="2417069"/>
                        </a:xfrm>
                        <a:prstGeom prst="rect">
                          <a:avLst/>
                        </a:prstGeom>
                      </p:spPr>
                    </p:pic>
                    <p:sp>
                      <p:nvSpPr>
                        <p:cNvPr id="30" name="Rectangle 29"/>
                        <p:cNvSpPr/>
                        <p:nvPr/>
                      </p:nvSpPr>
                      <p:spPr>
                        <a:xfrm>
                          <a:off x="615462" y="3587262"/>
                          <a:ext cx="685800" cy="73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03431" y="3379178"/>
                          <a:ext cx="893884" cy="218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V="1">
                          <a:off x="2661462" y="3451274"/>
                          <a:ext cx="270772" cy="27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V="1">
                          <a:off x="3609079" y="3379178"/>
                          <a:ext cx="270772" cy="27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3749626" y="5084165"/>
                        <a:ext cx="136603" cy="60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437029" y="6160034"/>
                      <a:ext cx="2042160" cy="461665"/>
                    </a:xfrm>
                    <a:prstGeom prst="rect">
                      <a:avLst/>
                    </a:prstGeom>
                    <a:noFill/>
                  </p:spPr>
                  <p:txBody>
                    <a:bodyPr wrap="square" rtlCol="0">
                      <a:spAutoFit/>
                    </a:bodyPr>
                    <a:lstStyle/>
                    <a:p>
                      <a:pPr algn="ctr"/>
                      <a:r>
                        <a:rPr lang="en-GB" sz="2000" b="1" dirty="0" smtClean="0">
                          <a:latin typeface="Times New Roman" panose="02020603050405020304" pitchFamily="18" charset="0"/>
                          <a:cs typeface="Times New Roman" panose="02020603050405020304" pitchFamily="18" charset="0"/>
                        </a:rPr>
                        <a:t>pH=12, </a:t>
                      </a:r>
                      <a:r>
                        <a:rPr lang="en-GB" sz="2000" b="1" dirty="0">
                          <a:latin typeface="Times New Roman" panose="02020603050405020304" pitchFamily="18" charset="0"/>
                          <a:cs typeface="Times New Roman" panose="02020603050405020304" pitchFamily="18" charset="0"/>
                        </a:rPr>
                        <a:t>T=298K</a:t>
                      </a:r>
                    </a:p>
                    <a:p>
                      <a:pPr algn="ctr"/>
                      <a:endParaRPr lang="en-GB" sz="1200" b="1" dirty="0" smtClean="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4896889" y="3723763"/>
                      <a:ext cx="4831328" cy="2547432"/>
                      <a:chOff x="4896889" y="3723763"/>
                      <a:chExt cx="4831328" cy="2547432"/>
                    </a:xfrm>
                  </p:grpSpPr>
                  <p:grpSp>
                    <p:nvGrpSpPr>
                      <p:cNvPr id="19" name="Group 18"/>
                      <p:cNvGrpSpPr/>
                      <p:nvPr/>
                    </p:nvGrpSpPr>
                    <p:grpSpPr>
                      <a:xfrm>
                        <a:off x="4896889" y="3723763"/>
                        <a:ext cx="4831328" cy="2547432"/>
                        <a:chOff x="4896889" y="3723763"/>
                        <a:chExt cx="4831328" cy="2547432"/>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331" y="3723763"/>
                          <a:ext cx="4681738" cy="2417069"/>
                        </a:xfrm>
                        <a:prstGeom prst="rect">
                          <a:avLst/>
                        </a:prstGeom>
                      </p:spPr>
                    </p:pic>
                    <p:grpSp>
                      <p:nvGrpSpPr>
                        <p:cNvPr id="23" name="Group 22"/>
                        <p:cNvGrpSpPr/>
                        <p:nvPr/>
                      </p:nvGrpSpPr>
                      <p:grpSpPr>
                        <a:xfrm>
                          <a:off x="4896889" y="3973681"/>
                          <a:ext cx="4831328" cy="2297514"/>
                          <a:chOff x="4896889" y="3973681"/>
                          <a:chExt cx="4831328" cy="2297514"/>
                        </a:xfrm>
                      </p:grpSpPr>
                      <p:sp>
                        <p:nvSpPr>
                          <p:cNvPr id="24" name="Rectangle 23"/>
                          <p:cNvSpPr/>
                          <p:nvPr/>
                        </p:nvSpPr>
                        <p:spPr>
                          <a:xfrm>
                            <a:off x="4896889" y="4084842"/>
                            <a:ext cx="893884" cy="218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70417" y="3973681"/>
                            <a:ext cx="957800" cy="2167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547563" y="4640321"/>
                            <a:ext cx="314153" cy="343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8598933" y="5394684"/>
                        <a:ext cx="342968" cy="67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34734" y="5786772"/>
                        <a:ext cx="260864" cy="33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042" t="-1" r="24096" b="1517"/>
                <a:stretch/>
              </p:blipFill>
              <p:spPr>
                <a:xfrm>
                  <a:off x="2078588" y="192860"/>
                  <a:ext cx="2881037" cy="2824555"/>
                </a:xfrm>
                <a:prstGeom prst="rect">
                  <a:avLst/>
                </a:prstGeom>
              </p:spPr>
            </p:pic>
            <p:sp>
              <p:nvSpPr>
                <p:cNvPr id="11" name="TextBox 10"/>
                <p:cNvSpPr txBox="1"/>
                <p:nvPr/>
              </p:nvSpPr>
              <p:spPr>
                <a:xfrm>
                  <a:off x="2544946" y="2979092"/>
                  <a:ext cx="2042160" cy="314026"/>
                </a:xfrm>
                <a:prstGeom prst="rect">
                  <a:avLst/>
                </a:prstGeom>
                <a:noFill/>
              </p:spPr>
              <p:txBody>
                <a:bodyPr wrap="square" rtlCol="0">
                  <a:spAutoFit/>
                </a:bodyPr>
                <a:lstStyle/>
                <a:p>
                  <a:pPr algn="ctr"/>
                  <a:r>
                    <a:rPr lang="en-GB" sz="2000" b="1" dirty="0" smtClean="0">
                      <a:latin typeface="Times New Roman" panose="02020603050405020304" pitchFamily="18" charset="0"/>
                      <a:cs typeface="Times New Roman" panose="02020603050405020304" pitchFamily="18" charset="0"/>
                    </a:rPr>
                    <a:t>pH=7, T=298K</a:t>
                  </a:r>
                </a:p>
              </p:txBody>
            </p:sp>
          </p:grpSp>
        </p:gr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5712" t="12543" r="34237" b="20590"/>
            <a:stretch/>
          </p:blipFill>
          <p:spPr>
            <a:xfrm>
              <a:off x="6524016" y="246268"/>
              <a:ext cx="3121269" cy="2690446"/>
            </a:xfrm>
            <a:prstGeom prst="rect">
              <a:avLst/>
            </a:prstGeom>
          </p:spPr>
        </p:pic>
      </p:grpSp>
    </p:spTree>
    <p:extLst>
      <p:ext uri="{BB962C8B-B14F-4D97-AF65-F5344CB8AC3E}">
        <p14:creationId xmlns:p14="http://schemas.microsoft.com/office/powerpoint/2010/main" val="3402180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79534" y="2504902"/>
            <a:ext cx="12372723" cy="5373273"/>
            <a:chOff x="3111180" y="1605280"/>
            <a:chExt cx="5040000" cy="216000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11180" y="1605280"/>
              <a:ext cx="2520000" cy="2160000"/>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31180" y="1605280"/>
              <a:ext cx="2520000" cy="2160000"/>
            </a:xfrm>
            <a:prstGeom prst="rect">
              <a:avLst/>
            </a:prstGeom>
          </p:spPr>
        </p:pic>
      </p:grpSp>
    </p:spTree>
    <p:extLst>
      <p:ext uri="{BB962C8B-B14F-4D97-AF65-F5344CB8AC3E}">
        <p14:creationId xmlns:p14="http://schemas.microsoft.com/office/powerpoint/2010/main" val="3257346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50320" y="-428704"/>
            <a:ext cx="8828010" cy="10269671"/>
            <a:chOff x="2966880" y="-285803"/>
            <a:chExt cx="5885340" cy="6846447"/>
          </a:xfrm>
        </p:grpSpPr>
        <p:grpSp>
          <p:nvGrpSpPr>
            <p:cNvPr id="4" name="Group 3"/>
            <p:cNvGrpSpPr/>
            <p:nvPr/>
          </p:nvGrpSpPr>
          <p:grpSpPr>
            <a:xfrm>
              <a:off x="3497400" y="-285803"/>
              <a:ext cx="4824300" cy="6846447"/>
              <a:chOff x="3497400" y="-285803"/>
              <a:chExt cx="4824300" cy="6846447"/>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1780" y="-285803"/>
                <a:ext cx="3101340" cy="3101340"/>
              </a:xfrm>
              <a:prstGeom prst="rect">
                <a:avLst/>
              </a:prstGeom>
            </p:spPr>
          </p:pic>
          <p:sp>
            <p:nvSpPr>
              <p:cNvPr id="7" name="TextBox 6"/>
              <p:cNvSpPr txBox="1"/>
              <p:nvPr/>
            </p:nvSpPr>
            <p:spPr>
              <a:xfrm>
                <a:off x="4931370" y="2602337"/>
                <a:ext cx="2042160" cy="430887"/>
              </a:xfrm>
              <a:prstGeom prst="rect">
                <a:avLst/>
              </a:prstGeom>
              <a:noFill/>
            </p:spPr>
            <p:txBody>
              <a:bodyPr wrap="square" rtlCol="0">
                <a:spAutoFit/>
              </a:bodyPr>
              <a:lstStyle/>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pH=7</a:t>
                </a:r>
              </a:p>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Total Charge = +8 </a:t>
                </a:r>
                <a:endParaRPr lang="en-US" sz="1800" kern="1200" dirty="0">
                  <a:solidFill>
                    <a:prstClr val="black"/>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6279540" y="6129757"/>
                <a:ext cx="2042160" cy="430887"/>
              </a:xfrm>
              <a:prstGeom prst="rect">
                <a:avLst/>
              </a:prstGeom>
              <a:noFill/>
            </p:spPr>
            <p:txBody>
              <a:bodyPr wrap="square" rtlCol="0">
                <a:spAutoFit/>
              </a:bodyPr>
              <a:lstStyle/>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pH=12</a:t>
                </a:r>
              </a:p>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Total Charge = -4</a:t>
                </a:r>
                <a:endParaRPr lang="en-US" sz="1800" kern="1200" dirty="0">
                  <a:solidFill>
                    <a:prstClr val="black"/>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3497400" y="6129757"/>
                <a:ext cx="2042160" cy="430887"/>
              </a:xfrm>
              <a:prstGeom prst="rect">
                <a:avLst/>
              </a:prstGeom>
              <a:noFill/>
            </p:spPr>
            <p:txBody>
              <a:bodyPr wrap="square" rtlCol="0">
                <a:spAutoFit/>
              </a:bodyPr>
              <a:lstStyle/>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pH=10</a:t>
                </a:r>
              </a:p>
              <a:p>
                <a:pPr algn="ctr" defTabSz="1371600">
                  <a:buClrTx/>
                </a:pPr>
                <a:r>
                  <a:rPr lang="en-GB" sz="1800" kern="1200" dirty="0">
                    <a:solidFill>
                      <a:prstClr val="black"/>
                    </a:solidFill>
                    <a:latin typeface="Arial" panose="020B0604020202020204" pitchFamily="34" charset="0"/>
                    <a:ea typeface="+mn-ea"/>
                    <a:cs typeface="Arial" panose="020B0604020202020204" pitchFamily="34" charset="0"/>
                  </a:rPr>
                  <a:t>Total Charge = +2 </a:t>
                </a:r>
                <a:endParaRPr lang="en-US" sz="1800" kern="1200" dirty="0">
                  <a:solidFill>
                    <a:prstClr val="black"/>
                  </a:solidFill>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9020" y="3044190"/>
              <a:ext cx="3103200" cy="31032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66880" y="3026557"/>
              <a:ext cx="3103200" cy="3103200"/>
            </a:xfrm>
            <a:prstGeom prst="rect">
              <a:avLst/>
            </a:prstGeom>
          </p:spPr>
        </p:pic>
      </p:grpSp>
    </p:spTree>
    <p:extLst>
      <p:ext uri="{BB962C8B-B14F-4D97-AF65-F5344CB8AC3E}">
        <p14:creationId xmlns:p14="http://schemas.microsoft.com/office/powerpoint/2010/main" val="2969363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754"/>
            <a:ext cx="11244510" cy="3513909"/>
          </a:xfrm>
          <a:prstGeom prst="rect">
            <a:avLst/>
          </a:prstGeom>
        </p:spPr>
      </p:pic>
      <p:grpSp>
        <p:nvGrpSpPr>
          <p:cNvPr id="10" name="Group 9"/>
          <p:cNvGrpSpPr/>
          <p:nvPr/>
        </p:nvGrpSpPr>
        <p:grpSpPr>
          <a:xfrm>
            <a:off x="540476" y="4336868"/>
            <a:ext cx="7963444" cy="5308963"/>
            <a:chOff x="540476" y="4336868"/>
            <a:chExt cx="7963444" cy="530896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76" y="4336868"/>
              <a:ext cx="7963444" cy="530896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996" t="1" r="17988" b="-648"/>
            <a:stretch/>
          </p:blipFill>
          <p:spPr>
            <a:xfrm rot="553352">
              <a:off x="1737360" y="6155546"/>
              <a:ext cx="1802674" cy="130585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5005" b="7232"/>
            <a:stretch/>
          </p:blipFill>
          <p:spPr>
            <a:xfrm rot="21400516">
              <a:off x="6221433" y="4931461"/>
              <a:ext cx="2062307" cy="951164"/>
            </a:xfrm>
            <a:prstGeom prst="rect">
              <a:avLst/>
            </a:prstGeom>
          </p:spPr>
        </p:pic>
      </p:grpSp>
      <p:grpSp>
        <p:nvGrpSpPr>
          <p:cNvPr id="14" name="Group 13"/>
          <p:cNvGrpSpPr/>
          <p:nvPr/>
        </p:nvGrpSpPr>
        <p:grpSpPr>
          <a:xfrm>
            <a:off x="6714309" y="1417770"/>
            <a:ext cx="10185312" cy="3650619"/>
            <a:chOff x="6714309" y="1417770"/>
            <a:chExt cx="10185312" cy="3650619"/>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782" y="1417770"/>
              <a:ext cx="6573839" cy="3454689"/>
            </a:xfrm>
            <a:prstGeom prst="rect">
              <a:avLst/>
            </a:prstGeom>
          </p:spPr>
        </p:pic>
        <p:cxnSp>
          <p:nvCxnSpPr>
            <p:cNvPr id="13" name="Straight Arrow Connector 12"/>
            <p:cNvCxnSpPr/>
            <p:nvPr/>
          </p:nvCxnSpPr>
          <p:spPr>
            <a:xfrm flipV="1">
              <a:off x="6714309" y="3409406"/>
              <a:ext cx="4362994" cy="1658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1679420" y="4899963"/>
            <a:ext cx="2998333" cy="707886"/>
          </a:xfrm>
          <a:prstGeom prst="rect">
            <a:avLst/>
          </a:prstGeom>
          <a:noFill/>
        </p:spPr>
        <p:txBody>
          <a:bodyPr wrap="square" rtlCol="0">
            <a:spAutoFit/>
          </a:bodyPr>
          <a:lstStyle/>
          <a:p>
            <a:r>
              <a:rPr lang="en-GB" sz="4000" b="1" dirty="0" smtClean="0"/>
              <a:t>WHY?????</a:t>
            </a:r>
            <a:endParaRPr lang="en-US" sz="4000" b="1" dirty="0"/>
          </a:p>
        </p:txBody>
      </p:sp>
      <p:sp>
        <p:nvSpPr>
          <p:cNvPr id="17" name="TextBox 16"/>
          <p:cNvSpPr txBox="1"/>
          <p:nvPr/>
        </p:nvSpPr>
        <p:spPr>
          <a:xfrm>
            <a:off x="9500284" y="5792809"/>
            <a:ext cx="7356603" cy="1015663"/>
          </a:xfrm>
          <a:prstGeom prst="rect">
            <a:avLst/>
          </a:prstGeom>
          <a:noFill/>
        </p:spPr>
        <p:txBody>
          <a:bodyPr wrap="square" rtlCol="0">
            <a:spAutoFit/>
          </a:bodyPr>
          <a:lstStyle/>
          <a:p>
            <a:r>
              <a:rPr lang="en-GB" sz="2000" b="1" dirty="0" smtClean="0"/>
              <a:t>There is no other place them to interact in the main backbone of the DNA. </a:t>
            </a:r>
          </a:p>
          <a:p>
            <a:endParaRPr lang="en-GB" sz="2000" b="1" dirty="0"/>
          </a:p>
        </p:txBody>
      </p:sp>
      <p:sp>
        <p:nvSpPr>
          <p:cNvPr id="12" name="TextBox 11"/>
          <p:cNvSpPr txBox="1"/>
          <p:nvPr/>
        </p:nvSpPr>
        <p:spPr>
          <a:xfrm>
            <a:off x="9500283" y="6510152"/>
            <a:ext cx="7356603" cy="707886"/>
          </a:xfrm>
          <a:prstGeom prst="rect">
            <a:avLst/>
          </a:prstGeom>
          <a:noFill/>
        </p:spPr>
        <p:txBody>
          <a:bodyPr wrap="square" rtlCol="0">
            <a:spAutoFit/>
          </a:bodyPr>
          <a:lstStyle/>
          <a:p>
            <a:endParaRPr lang="en-GB" sz="2000" b="1" dirty="0"/>
          </a:p>
          <a:p>
            <a:r>
              <a:rPr lang="en-GB" sz="2000" b="1" dirty="0" smtClean="0"/>
              <a:t>Structure of Nucleobases</a:t>
            </a:r>
            <a:endParaRPr lang="en-US" sz="2000" b="1" dirty="0"/>
          </a:p>
        </p:txBody>
      </p:sp>
    </p:spTree>
    <p:extLst>
      <p:ext uri="{BB962C8B-B14F-4D97-AF65-F5344CB8AC3E}">
        <p14:creationId xmlns:p14="http://schemas.microsoft.com/office/powerpoint/2010/main" val="135796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grpSp>
        <p:nvGrpSpPr>
          <p:cNvPr id="18" name="Group 17"/>
          <p:cNvGrpSpPr/>
          <p:nvPr/>
        </p:nvGrpSpPr>
        <p:grpSpPr>
          <a:xfrm>
            <a:off x="-262507" y="167457"/>
            <a:ext cx="18358173" cy="8782047"/>
            <a:chOff x="-262507" y="167457"/>
            <a:chExt cx="18358173" cy="8782047"/>
          </a:xfrm>
        </p:grpSpPr>
        <p:grpSp>
          <p:nvGrpSpPr>
            <p:cNvPr id="45" name="Group 44"/>
            <p:cNvGrpSpPr/>
            <p:nvPr/>
          </p:nvGrpSpPr>
          <p:grpSpPr>
            <a:xfrm>
              <a:off x="-262507" y="167457"/>
              <a:ext cx="18358173" cy="2724305"/>
              <a:chOff x="862396" y="612862"/>
              <a:chExt cx="18358173" cy="2724305"/>
            </a:xfrm>
          </p:grpSpPr>
          <p:sp>
            <p:nvSpPr>
              <p:cNvPr id="46" name="Google Shape;152;p15"/>
              <p:cNvSpPr txBox="1"/>
              <p:nvPr/>
            </p:nvSpPr>
            <p:spPr>
              <a:xfrm>
                <a:off x="862396" y="612862"/>
                <a:ext cx="9386237" cy="1269578"/>
              </a:xfrm>
              <a:prstGeom prst="rect">
                <a:avLst/>
              </a:prstGeom>
              <a:noFill/>
              <a:ln>
                <a:noFill/>
              </a:ln>
            </p:spPr>
            <p:txBody>
              <a:bodyPr spcFirstLastPara="1" wrap="square" lIns="0" tIns="0" rIns="0" bIns="0" anchor="t" anchorCtr="0">
                <a:spAutoFit/>
              </a:bodyPr>
              <a:lstStyle/>
              <a:p>
                <a:pPr algn="ctr">
                  <a:lnSpc>
                    <a:spcPct val="150000"/>
                  </a:lnSpc>
                </a:pPr>
                <a:r>
                  <a:rPr lang="en-US" sz="5500" dirty="0">
                    <a:solidFill>
                      <a:schemeClr val="tx1"/>
                    </a:solidFill>
                    <a:latin typeface="Playfair Display Black" panose="020B0604020202020204" charset="0"/>
                    <a:ea typeface="Barlow Condensed"/>
                    <a:cs typeface="Barlow Condensed"/>
                    <a:sym typeface="Barlow Condensed"/>
                  </a:rPr>
                  <a:t>Protein-Polymer Systems</a:t>
                </a:r>
              </a:p>
            </p:txBody>
          </p:sp>
          <p:cxnSp>
            <p:nvCxnSpPr>
              <p:cNvPr id="47" name="Google Shape;177;p15"/>
              <p:cNvCxnSpPr/>
              <p:nvPr/>
            </p:nvCxnSpPr>
            <p:spPr>
              <a:xfrm>
                <a:off x="10248689" y="1399247"/>
                <a:ext cx="5543425" cy="0"/>
              </a:xfrm>
              <a:prstGeom prst="straightConnector1">
                <a:avLst/>
              </a:prstGeom>
              <a:noFill/>
              <a:ln w="38100" cap="flat" cmpd="sng">
                <a:solidFill>
                  <a:srgbClr val="0B1320"/>
                </a:solidFill>
                <a:prstDash val="solid"/>
                <a:round/>
                <a:headEnd type="none" w="sm" len="sm"/>
                <a:tailEnd type="none" w="sm" len="sm"/>
              </a:ln>
            </p:spPr>
          </p:cxnSp>
          <p:grpSp>
            <p:nvGrpSpPr>
              <p:cNvPr id="48" name="Google Shape;178;p15"/>
              <p:cNvGrpSpPr/>
              <p:nvPr/>
            </p:nvGrpSpPr>
            <p:grpSpPr>
              <a:xfrm>
                <a:off x="16294495" y="1194924"/>
                <a:ext cx="2926074" cy="2142243"/>
                <a:chOff x="1813" y="0"/>
                <a:chExt cx="5819976" cy="4260928"/>
              </a:xfrm>
            </p:grpSpPr>
            <p:sp>
              <p:nvSpPr>
                <p:cNvPr id="55" name="Google Shape;179;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0;p15"/>
                <p:cNvSpPr txBox="1"/>
                <p:nvPr/>
              </p:nvSpPr>
              <p:spPr>
                <a:xfrm>
                  <a:off x="5161390" y="3543377"/>
                  <a:ext cx="660399" cy="717551"/>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 name="Google Shape;182;p15"/>
              <p:cNvSpPr/>
              <p:nvPr/>
            </p:nvSpPr>
            <p:spPr>
              <a:xfrm>
                <a:off x="16858169" y="1194924"/>
                <a:ext cx="406823" cy="408647"/>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5;p15"/>
              <p:cNvSpPr/>
              <p:nvPr/>
            </p:nvSpPr>
            <p:spPr>
              <a:xfrm>
                <a:off x="17419216" y="1194924"/>
                <a:ext cx="406823" cy="408647"/>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1312360" y="6543985"/>
              <a:ext cx="2519113" cy="2405519"/>
              <a:chOff x="4735293" y="6888252"/>
              <a:chExt cx="2519113" cy="2405519"/>
            </a:xfrm>
          </p:grpSpPr>
          <p:sp>
            <p:nvSpPr>
              <p:cNvPr id="68" name="Google Shape;182;p15"/>
              <p:cNvSpPr/>
              <p:nvPr/>
            </p:nvSpPr>
            <p:spPr>
              <a:xfrm>
                <a:off x="5200358" y="6939613"/>
                <a:ext cx="2054048" cy="2205543"/>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4735293" y="6888252"/>
                <a:ext cx="2298538" cy="2405519"/>
                <a:chOff x="1813258" y="6857406"/>
                <a:chExt cx="2298538" cy="2405519"/>
              </a:xfrm>
            </p:grpSpPr>
            <p:sp>
              <p:nvSpPr>
                <p:cNvPr id="59" name="Google Shape;1084;p41"/>
                <p:cNvSpPr/>
                <p:nvPr/>
              </p:nvSpPr>
              <p:spPr>
                <a:xfrm>
                  <a:off x="1813258" y="6857406"/>
                  <a:ext cx="2298538" cy="2405519"/>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txBox="1"/>
                <p:nvPr/>
              </p:nvSpPr>
              <p:spPr>
                <a:xfrm>
                  <a:off x="1910778" y="7143535"/>
                  <a:ext cx="1909867" cy="1800493"/>
                </a:xfrm>
                <a:prstGeom prst="rect">
                  <a:avLst/>
                </a:prstGeom>
                <a:noFill/>
                <a:ln>
                  <a:noFill/>
                </a:ln>
              </p:spPr>
              <p:txBody>
                <a:bodyPr spcFirstLastPara="1" wrap="square" lIns="0" tIns="0" rIns="0" bIns="0" anchor="t" anchorCtr="0">
                  <a:spAutoFit/>
                </a:bodyPr>
                <a:lstStyle/>
                <a:p>
                  <a:pPr algn="ctr">
                    <a:lnSpc>
                      <a:spcPct val="130000"/>
                    </a:lnSpc>
                  </a:pPr>
                  <a:r>
                    <a:rPr lang="en-US" sz="3000" b="1" dirty="0">
                      <a:solidFill>
                        <a:schemeClr val="bg1"/>
                      </a:solidFill>
                      <a:latin typeface="Playfair Display Black" panose="020B0604020202020204" charset="0"/>
                    </a:rPr>
                    <a:t>Protein Function/Folding</a:t>
                  </a:r>
                </a:p>
              </p:txBody>
            </p:sp>
          </p:grpSp>
        </p:grpSp>
        <p:grpSp>
          <p:nvGrpSpPr>
            <p:cNvPr id="8" name="Group 7"/>
            <p:cNvGrpSpPr/>
            <p:nvPr/>
          </p:nvGrpSpPr>
          <p:grpSpPr>
            <a:xfrm>
              <a:off x="970680" y="1671803"/>
              <a:ext cx="4158239" cy="3064538"/>
              <a:chOff x="9586427" y="5793974"/>
              <a:chExt cx="4158239" cy="3064538"/>
            </a:xfrm>
          </p:grpSpPr>
          <p:sp>
            <p:nvSpPr>
              <p:cNvPr id="67" name="Google Shape;179;p15"/>
              <p:cNvSpPr/>
              <p:nvPr/>
            </p:nvSpPr>
            <p:spPr>
              <a:xfrm>
                <a:off x="9991786" y="6527933"/>
                <a:ext cx="2261184" cy="2188033"/>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9586427" y="5793974"/>
                <a:ext cx="4158239" cy="3064538"/>
                <a:chOff x="1634791" y="1875192"/>
                <a:chExt cx="4158239" cy="3064538"/>
              </a:xfrm>
            </p:grpSpPr>
            <p:grpSp>
              <p:nvGrpSpPr>
                <p:cNvPr id="1083" name="Google Shape;1083;p41"/>
                <p:cNvGrpSpPr/>
                <p:nvPr/>
              </p:nvGrpSpPr>
              <p:grpSpPr>
                <a:xfrm>
                  <a:off x="1733913" y="2520441"/>
                  <a:ext cx="2298538" cy="2405519"/>
                  <a:chOff x="1813" y="0"/>
                  <a:chExt cx="809173" cy="812800"/>
                </a:xfrm>
              </p:grpSpPr>
              <p:sp>
                <p:nvSpPr>
                  <p:cNvPr id="1084" name="Google Shape;1084;p4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1" name="Google Shape;1091;p41"/>
                <p:cNvSpPr txBox="1"/>
                <p:nvPr/>
              </p:nvSpPr>
              <p:spPr>
                <a:xfrm>
                  <a:off x="2865712" y="1875192"/>
                  <a:ext cx="2927318" cy="306453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Rectangle 1"/>
                <p:cNvSpPr/>
                <p:nvPr/>
              </p:nvSpPr>
              <p:spPr>
                <a:xfrm>
                  <a:off x="1634791" y="3120284"/>
                  <a:ext cx="2455239" cy="1292662"/>
                </a:xfrm>
                <a:prstGeom prst="rect">
                  <a:avLst/>
                </a:prstGeom>
              </p:spPr>
              <p:txBody>
                <a:bodyPr wrap="square">
                  <a:spAutoFit/>
                </a:bodyPr>
                <a:lstStyle/>
                <a:p>
                  <a:pPr lvl="0" algn="ctr">
                    <a:lnSpc>
                      <a:spcPct val="130000"/>
                    </a:lnSpc>
                  </a:pPr>
                  <a:r>
                    <a:rPr lang="en-US" sz="3000" b="1" dirty="0">
                      <a:solidFill>
                        <a:schemeClr val="bg1"/>
                      </a:solidFill>
                      <a:latin typeface="Playfair Display Black" panose="020B0604020202020204" charset="0"/>
                    </a:rPr>
                    <a:t>Biomaterial </a:t>
                  </a:r>
                  <a:endParaRPr lang="en-US" sz="3000" b="1" dirty="0" smtClean="0">
                    <a:solidFill>
                      <a:schemeClr val="bg1"/>
                    </a:solidFill>
                    <a:latin typeface="Playfair Display Black" panose="020B0604020202020204" charset="0"/>
                  </a:endParaRPr>
                </a:p>
                <a:p>
                  <a:pPr lvl="0" algn="ctr">
                    <a:lnSpc>
                      <a:spcPct val="130000"/>
                    </a:lnSpc>
                  </a:pPr>
                  <a:r>
                    <a:rPr lang="en-US" sz="3000" b="1" dirty="0" smtClean="0">
                      <a:solidFill>
                        <a:schemeClr val="bg1"/>
                      </a:solidFill>
                      <a:latin typeface="Playfair Display Black" panose="020B0604020202020204" charset="0"/>
                    </a:rPr>
                    <a:t>Design</a:t>
                  </a:r>
                  <a:endParaRPr lang="en-US" sz="3000" dirty="0">
                    <a:solidFill>
                      <a:schemeClr val="bg1"/>
                    </a:solidFill>
                    <a:latin typeface="Playfair Display Black" panose="020B0604020202020204" charset="0"/>
                  </a:endParaRPr>
                </a:p>
              </p:txBody>
            </p:sp>
          </p:grpSp>
        </p:grpSp>
        <p:grpSp>
          <p:nvGrpSpPr>
            <p:cNvPr id="9" name="Group 8"/>
            <p:cNvGrpSpPr/>
            <p:nvPr/>
          </p:nvGrpSpPr>
          <p:grpSpPr>
            <a:xfrm>
              <a:off x="2349471" y="4340562"/>
              <a:ext cx="2528849" cy="2405519"/>
              <a:chOff x="3543464" y="7474874"/>
              <a:chExt cx="2528849" cy="2405519"/>
            </a:xfrm>
          </p:grpSpPr>
          <p:sp>
            <p:nvSpPr>
              <p:cNvPr id="70" name="Google Shape;185;p15"/>
              <p:cNvSpPr/>
              <p:nvPr/>
            </p:nvSpPr>
            <p:spPr>
              <a:xfrm>
                <a:off x="3773881" y="7559615"/>
                <a:ext cx="2298432" cy="2183399"/>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3543464" y="7474874"/>
                <a:ext cx="2357900" cy="2405519"/>
                <a:chOff x="3057860" y="4457160"/>
                <a:chExt cx="2357900" cy="2405519"/>
              </a:xfrm>
            </p:grpSpPr>
            <p:grpSp>
              <p:nvGrpSpPr>
                <p:cNvPr id="61" name="Google Shape;1083;p41"/>
                <p:cNvGrpSpPr/>
                <p:nvPr/>
              </p:nvGrpSpPr>
              <p:grpSpPr>
                <a:xfrm>
                  <a:off x="3057860" y="4457160"/>
                  <a:ext cx="2298538" cy="2405519"/>
                  <a:chOff x="-2199889" y="635665"/>
                  <a:chExt cx="809173" cy="812800"/>
                </a:xfrm>
              </p:grpSpPr>
              <p:sp>
                <p:nvSpPr>
                  <p:cNvPr id="62" name="Google Shape;1084;p41"/>
                  <p:cNvSpPr/>
                  <p:nvPr/>
                </p:nvSpPr>
                <p:spPr>
                  <a:xfrm>
                    <a:off x="-2199889" y="635665"/>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5;p41"/>
                  <p:cNvSpPr txBox="1"/>
                  <p:nvPr/>
                </p:nvSpPr>
                <p:spPr>
                  <a:xfrm>
                    <a:off x="-2125502" y="654715"/>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11" name="Google Shape;1111;p41"/>
                <p:cNvSpPr txBox="1"/>
                <p:nvPr/>
              </p:nvSpPr>
              <p:spPr>
                <a:xfrm>
                  <a:off x="3393485" y="5033437"/>
                  <a:ext cx="2022275" cy="1200329"/>
                </a:xfrm>
                <a:prstGeom prst="rect">
                  <a:avLst/>
                </a:prstGeom>
                <a:noFill/>
                <a:ln>
                  <a:noFill/>
                </a:ln>
              </p:spPr>
              <p:txBody>
                <a:bodyPr spcFirstLastPara="1" wrap="square" lIns="0" tIns="0" rIns="0" bIns="0" anchor="t" anchorCtr="0">
                  <a:spAutoFit/>
                </a:bodyPr>
                <a:lstStyle/>
                <a:p>
                  <a:pPr>
                    <a:lnSpc>
                      <a:spcPct val="130000"/>
                    </a:lnSpc>
                  </a:pPr>
                  <a:r>
                    <a:rPr lang="en-US" sz="3000" b="1" dirty="0">
                      <a:solidFill>
                        <a:schemeClr val="bg1"/>
                      </a:solidFill>
                      <a:latin typeface="Playfair Display Black" panose="020B0604020202020204" charset="0"/>
                    </a:rPr>
                    <a:t>Structural Insights</a:t>
                  </a:r>
                </a:p>
              </p:txBody>
            </p:sp>
          </p:grpSp>
        </p:grpSp>
      </p:grpSp>
      <p:grpSp>
        <p:nvGrpSpPr>
          <p:cNvPr id="16" name="Group 15"/>
          <p:cNvGrpSpPr/>
          <p:nvPr/>
        </p:nvGrpSpPr>
        <p:grpSpPr>
          <a:xfrm>
            <a:off x="5672093" y="2013617"/>
            <a:ext cx="12112824" cy="2692710"/>
            <a:chOff x="5672093" y="2013617"/>
            <a:chExt cx="12112824" cy="2692710"/>
          </a:xfrm>
        </p:grpSpPr>
        <p:grpSp>
          <p:nvGrpSpPr>
            <p:cNvPr id="11" name="Group 10"/>
            <p:cNvGrpSpPr/>
            <p:nvPr/>
          </p:nvGrpSpPr>
          <p:grpSpPr>
            <a:xfrm>
              <a:off x="5672093" y="2013617"/>
              <a:ext cx="12112824" cy="2692710"/>
              <a:chOff x="5672093" y="2013617"/>
              <a:chExt cx="12112824" cy="2692710"/>
            </a:xfrm>
          </p:grpSpPr>
          <p:sp>
            <p:nvSpPr>
              <p:cNvPr id="85" name="Google Shape;1304;p45"/>
              <p:cNvSpPr/>
              <p:nvPr/>
            </p:nvSpPr>
            <p:spPr>
              <a:xfrm>
                <a:off x="5672093" y="2013617"/>
                <a:ext cx="12091548" cy="2692710"/>
              </a:xfrm>
              <a:custGeom>
                <a:avLst/>
                <a:gdLst/>
                <a:ahLst/>
                <a:cxnLst/>
                <a:rect l="l" t="t" r="r" b="b"/>
                <a:pathLst>
                  <a:path w="2110519" h="1419689" extrusionOk="0">
                    <a:moveTo>
                      <a:pt x="89009" y="0"/>
                    </a:moveTo>
                    <a:lnTo>
                      <a:pt x="2021510" y="0"/>
                    </a:lnTo>
                    <a:cubicBezTo>
                      <a:pt x="2045116" y="0"/>
                      <a:pt x="2067756" y="9378"/>
                      <a:pt x="2084449" y="26070"/>
                    </a:cubicBezTo>
                    <a:cubicBezTo>
                      <a:pt x="2101141" y="42763"/>
                      <a:pt x="2110519" y="65403"/>
                      <a:pt x="2110519" y="89009"/>
                    </a:cubicBezTo>
                    <a:lnTo>
                      <a:pt x="2110519" y="1330679"/>
                    </a:lnTo>
                    <a:cubicBezTo>
                      <a:pt x="2110519" y="1379838"/>
                      <a:pt x="2070668" y="1419689"/>
                      <a:pt x="2021510" y="1419689"/>
                    </a:cubicBezTo>
                    <a:lnTo>
                      <a:pt x="89009" y="1419689"/>
                    </a:lnTo>
                    <a:cubicBezTo>
                      <a:pt x="65403" y="1419689"/>
                      <a:pt x="42763" y="1410311"/>
                      <a:pt x="26070" y="1393618"/>
                    </a:cubicBezTo>
                    <a:cubicBezTo>
                      <a:pt x="9378" y="1376926"/>
                      <a:pt x="0" y="1354286"/>
                      <a:pt x="0" y="1330679"/>
                    </a:cubicBezTo>
                    <a:lnTo>
                      <a:pt x="0" y="89009"/>
                    </a:lnTo>
                    <a:cubicBezTo>
                      <a:pt x="0" y="65403"/>
                      <a:pt x="9378" y="42763"/>
                      <a:pt x="26070" y="26070"/>
                    </a:cubicBezTo>
                    <a:cubicBezTo>
                      <a:pt x="42763" y="9378"/>
                      <a:pt x="65403" y="0"/>
                      <a:pt x="89009" y="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 name="Picture 104"/>
              <p:cNvPicPr>
                <a:picLocks noChangeAspect="1"/>
              </p:cNvPicPr>
              <p:nvPr/>
            </p:nvPicPr>
            <p:blipFill rotWithShape="1">
              <a:blip r:embed="rId3">
                <a:extLst>
                  <a:ext uri="{28A0092B-C50C-407E-A947-70E740481C1C}">
                    <a14:useLocalDpi xmlns:a14="http://schemas.microsoft.com/office/drawing/2010/main" val="0"/>
                  </a:ext>
                </a:extLst>
              </a:blip>
              <a:srcRect l="5498" t="19429" r="5219" b="31442"/>
              <a:stretch/>
            </p:blipFill>
            <p:spPr>
              <a:xfrm>
                <a:off x="9347058" y="3031139"/>
                <a:ext cx="3539769" cy="1144322"/>
              </a:xfrm>
              <a:prstGeom prst="rect">
                <a:avLst/>
              </a:prstGeom>
            </p:spPr>
          </p:pic>
          <p:sp>
            <p:nvSpPr>
              <p:cNvPr id="106" name="Rectangle 105"/>
              <p:cNvSpPr/>
              <p:nvPr/>
            </p:nvSpPr>
            <p:spPr>
              <a:xfrm>
                <a:off x="5769144" y="4132716"/>
                <a:ext cx="12015773" cy="415691"/>
              </a:xfrm>
              <a:prstGeom prst="rect">
                <a:avLst/>
              </a:prstGeom>
            </p:spPr>
            <p:txBody>
              <a:bodyPr wrap="square">
                <a:spAutoFit/>
              </a:bodyPr>
              <a:lstStyle/>
              <a:p>
                <a:pPr>
                  <a:lnSpc>
                    <a:spcPct val="150000"/>
                  </a:lnSpc>
                </a:pPr>
                <a:r>
                  <a:rPr lang="en-US" sz="1600" b="1" dirty="0">
                    <a:latin typeface="Playfair Display Black" panose="020B0604020202020204" charset="0"/>
                  </a:rPr>
                  <a:t>A Detailed Study of </a:t>
                </a:r>
                <a:r>
                  <a:rPr lang="en-US" sz="1600" b="1" dirty="0" smtClean="0">
                    <a:latin typeface="Playfair Display Black" panose="020B0604020202020204" charset="0"/>
                  </a:rPr>
                  <a:t> Alpha-</a:t>
                </a:r>
                <a:r>
                  <a:rPr lang="en-US" sz="1600" b="1" dirty="0" err="1" smtClean="0">
                    <a:latin typeface="Playfair Display Black" panose="020B0604020202020204" charset="0"/>
                  </a:rPr>
                  <a:t>Synuclein</a:t>
                </a:r>
                <a:r>
                  <a:rPr lang="en-US" sz="1600" b="1" dirty="0" smtClean="0">
                    <a:latin typeface="Playfair Display Black" panose="020B0604020202020204" charset="0"/>
                  </a:rPr>
                  <a:t> </a:t>
                </a:r>
                <a:r>
                  <a:rPr lang="en-US" sz="1600" b="1" dirty="0">
                    <a:latin typeface="Playfair Display Black" panose="020B0604020202020204" charset="0"/>
                  </a:rPr>
                  <a:t>and </a:t>
                </a:r>
                <a:r>
                  <a:rPr lang="en-US" sz="1600" b="1" dirty="0" smtClean="0">
                    <a:latin typeface="Playfair Display Black" panose="020B0604020202020204" charset="0"/>
                  </a:rPr>
                  <a:t>Poly(N-</a:t>
                </a:r>
                <a:r>
                  <a:rPr lang="en-US" sz="1600" b="1" dirty="0" err="1" smtClean="0">
                    <a:latin typeface="Playfair Display Black" panose="020B0604020202020204" charset="0"/>
                  </a:rPr>
                  <a:t>isopropylacrylamide</a:t>
                </a:r>
                <a:r>
                  <a:rPr lang="en-US" sz="1600" b="1" dirty="0">
                    <a:latin typeface="Playfair Display Black" panose="020B0604020202020204" charset="0"/>
                  </a:rPr>
                  <a:t>) </a:t>
                </a:r>
                <a:r>
                  <a:rPr lang="en-US" sz="1600" b="1" dirty="0" smtClean="0">
                    <a:latin typeface="Playfair Display Black" panose="020B0604020202020204" charset="0"/>
                  </a:rPr>
                  <a:t>Complex </a:t>
                </a:r>
                <a:r>
                  <a:rPr lang="en-US" sz="1600" b="1" dirty="0">
                    <a:latin typeface="Playfair Display Black" panose="020B0604020202020204" charset="0"/>
                  </a:rPr>
                  <a:t>Formation </a:t>
                </a:r>
                <a:r>
                  <a:rPr lang="en-US" sz="1600" b="1" dirty="0" smtClean="0">
                    <a:latin typeface="Playfair Display Black" panose="020B0604020202020204" charset="0"/>
                  </a:rPr>
                  <a:t>through Atomistic </a:t>
                </a:r>
                <a:r>
                  <a:rPr lang="en-US" sz="1600" b="1" dirty="0">
                    <a:latin typeface="Playfair Display Black" panose="020B0604020202020204" charset="0"/>
                  </a:rPr>
                  <a:t>Simulations</a:t>
                </a:r>
              </a:p>
            </p:txBody>
          </p:sp>
        </p:grpSp>
        <p:sp>
          <p:nvSpPr>
            <p:cNvPr id="110" name="Rectangle 109"/>
            <p:cNvSpPr/>
            <p:nvPr/>
          </p:nvSpPr>
          <p:spPr>
            <a:xfrm>
              <a:off x="6260718" y="2164505"/>
              <a:ext cx="6529058" cy="958211"/>
            </a:xfrm>
            <a:prstGeom prst="rect">
              <a:avLst/>
            </a:prstGeom>
          </p:spPr>
          <p:txBody>
            <a:bodyPr wrap="square">
              <a:spAutoFit/>
            </a:bodyPr>
            <a:lstStyle/>
            <a:p>
              <a:pPr>
                <a:lnSpc>
                  <a:spcPct val="150000"/>
                </a:lnSpc>
              </a:pPr>
              <a:r>
                <a:rPr lang="en-US" sz="2000" b="1" dirty="0" smtClean="0">
                  <a:latin typeface="Playfair Display Black" panose="020B0604020202020204" charset="0"/>
                </a:rPr>
                <a:t>Alpha-</a:t>
              </a:r>
              <a:r>
                <a:rPr lang="en-US" sz="2000" b="1" dirty="0" err="1" smtClean="0">
                  <a:latin typeface="Playfair Display Black" panose="020B0604020202020204" charset="0"/>
                </a:rPr>
                <a:t>Synuclein</a:t>
              </a:r>
              <a:r>
                <a:rPr lang="en-US" sz="2000" b="1" dirty="0" smtClean="0">
                  <a:latin typeface="Playfair Display Black" panose="020B0604020202020204" charset="0"/>
                </a:rPr>
                <a:t> </a:t>
              </a:r>
              <a:r>
                <a:rPr lang="en-US" sz="2000" b="1" dirty="0">
                  <a:latin typeface="Playfair Display Black" panose="020B0604020202020204" charset="0"/>
                </a:rPr>
                <a:t>and </a:t>
              </a:r>
              <a:endParaRPr lang="en-US" sz="2000" b="1" dirty="0" smtClean="0">
                <a:latin typeface="Playfair Display Black" panose="020B0604020202020204" charset="0"/>
              </a:endParaRPr>
            </a:p>
            <a:p>
              <a:pPr>
                <a:lnSpc>
                  <a:spcPct val="150000"/>
                </a:lnSpc>
              </a:pPr>
              <a:r>
                <a:rPr lang="en-US" sz="2000" b="1" dirty="0" smtClean="0">
                  <a:latin typeface="Playfair Display Black" panose="020B0604020202020204" charset="0"/>
                </a:rPr>
                <a:t>Poly(N-</a:t>
              </a:r>
              <a:r>
                <a:rPr lang="en-US" sz="2000" b="1" dirty="0" err="1" smtClean="0">
                  <a:latin typeface="Playfair Display Black" panose="020B0604020202020204" charset="0"/>
                </a:rPr>
                <a:t>isopropylacrylamide</a:t>
              </a:r>
              <a:r>
                <a:rPr lang="en-US" sz="2000" b="1" dirty="0" smtClean="0">
                  <a:latin typeface="Playfair Display Black" panose="020B0604020202020204" charset="0"/>
                </a:rPr>
                <a:t>)</a:t>
              </a:r>
              <a:endParaRPr lang="en-US" sz="2000" b="1" dirty="0">
                <a:latin typeface="Playfair Display Black" panose="020B0604020202020204" charset="0"/>
              </a:endParaRPr>
            </a:p>
          </p:txBody>
        </p:sp>
      </p:grpSp>
      <p:grpSp>
        <p:nvGrpSpPr>
          <p:cNvPr id="14" name="Group 13"/>
          <p:cNvGrpSpPr/>
          <p:nvPr/>
        </p:nvGrpSpPr>
        <p:grpSpPr>
          <a:xfrm>
            <a:off x="4878320" y="7567875"/>
            <a:ext cx="12841123" cy="2335703"/>
            <a:chOff x="8846502" y="6009886"/>
            <a:chExt cx="12841123" cy="2335703"/>
          </a:xfrm>
        </p:grpSpPr>
        <p:grpSp>
          <p:nvGrpSpPr>
            <p:cNvPr id="13" name="Group 12"/>
            <p:cNvGrpSpPr/>
            <p:nvPr/>
          </p:nvGrpSpPr>
          <p:grpSpPr>
            <a:xfrm>
              <a:off x="9472371" y="6009886"/>
              <a:ext cx="12215254" cy="2335703"/>
              <a:chOff x="9472371" y="6009886"/>
              <a:chExt cx="12215254" cy="2335703"/>
            </a:xfrm>
          </p:grpSpPr>
          <p:sp>
            <p:nvSpPr>
              <p:cNvPr id="52" name="Google Shape;1304;p45"/>
              <p:cNvSpPr/>
              <p:nvPr/>
            </p:nvSpPr>
            <p:spPr>
              <a:xfrm>
                <a:off x="9661522" y="6009886"/>
                <a:ext cx="12026103" cy="2335703"/>
              </a:xfrm>
              <a:custGeom>
                <a:avLst/>
                <a:gdLst/>
                <a:ahLst/>
                <a:cxnLst/>
                <a:rect l="l" t="t" r="r" b="b"/>
                <a:pathLst>
                  <a:path w="2110519" h="1419689" extrusionOk="0">
                    <a:moveTo>
                      <a:pt x="89009" y="0"/>
                    </a:moveTo>
                    <a:lnTo>
                      <a:pt x="2021510" y="0"/>
                    </a:lnTo>
                    <a:cubicBezTo>
                      <a:pt x="2045116" y="0"/>
                      <a:pt x="2067756" y="9378"/>
                      <a:pt x="2084449" y="26070"/>
                    </a:cubicBezTo>
                    <a:cubicBezTo>
                      <a:pt x="2101141" y="42763"/>
                      <a:pt x="2110519" y="65403"/>
                      <a:pt x="2110519" y="89009"/>
                    </a:cubicBezTo>
                    <a:lnTo>
                      <a:pt x="2110519" y="1330679"/>
                    </a:lnTo>
                    <a:cubicBezTo>
                      <a:pt x="2110519" y="1379838"/>
                      <a:pt x="2070668" y="1419689"/>
                      <a:pt x="2021510" y="1419689"/>
                    </a:cubicBezTo>
                    <a:lnTo>
                      <a:pt x="89009" y="1419689"/>
                    </a:lnTo>
                    <a:cubicBezTo>
                      <a:pt x="65403" y="1419689"/>
                      <a:pt x="42763" y="1410311"/>
                      <a:pt x="26070" y="1393618"/>
                    </a:cubicBezTo>
                    <a:cubicBezTo>
                      <a:pt x="9378" y="1376926"/>
                      <a:pt x="0" y="1354286"/>
                      <a:pt x="0" y="1330679"/>
                    </a:cubicBezTo>
                    <a:lnTo>
                      <a:pt x="0" y="89009"/>
                    </a:lnTo>
                    <a:cubicBezTo>
                      <a:pt x="0" y="65403"/>
                      <a:pt x="9378" y="42763"/>
                      <a:pt x="26070" y="26070"/>
                    </a:cubicBezTo>
                    <a:cubicBezTo>
                      <a:pt x="42763" y="9378"/>
                      <a:pt x="65403" y="0"/>
                      <a:pt x="89009" y="0"/>
                    </a:cubicBezTo>
                    <a:close/>
                  </a:path>
                </a:pathLst>
              </a:custGeom>
              <a:solidFill>
                <a:srgbClr val="000000">
                  <a:alpha val="0"/>
                </a:srgbClr>
              </a:solidFill>
              <a:ln w="38100" cap="flat" cmpd="sng">
                <a:solidFill>
                  <a:srgbClr val="4DA1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4007" y="6398836"/>
                <a:ext cx="2693951" cy="1415727"/>
              </a:xfrm>
              <a:prstGeom prst="rect">
                <a:avLst/>
              </a:prstGeom>
            </p:spPr>
          </p:pic>
          <p:sp>
            <p:nvSpPr>
              <p:cNvPr id="109" name="Rectangle 108"/>
              <p:cNvSpPr/>
              <p:nvPr/>
            </p:nvSpPr>
            <p:spPr>
              <a:xfrm>
                <a:off x="9472371" y="7851720"/>
                <a:ext cx="5419664" cy="375296"/>
              </a:xfrm>
              <a:prstGeom prst="rect">
                <a:avLst/>
              </a:prstGeom>
            </p:spPr>
            <p:txBody>
              <a:bodyPr wrap="square">
                <a:spAutoFit/>
              </a:bodyPr>
              <a:lstStyle/>
              <a:p>
                <a:pPr algn="ctr">
                  <a:lnSpc>
                    <a:spcPct val="150000"/>
                  </a:lnSpc>
                </a:pPr>
                <a:r>
                  <a:rPr lang="en-US" b="1" dirty="0" smtClean="0">
                    <a:latin typeface="Playfair Display Black" panose="020B0604020202020204" charset="0"/>
                  </a:rPr>
                  <a:t>Divalent Mediated DNA-</a:t>
                </a:r>
                <a:r>
                  <a:rPr lang="en-US" b="1" dirty="0" err="1" smtClean="0">
                    <a:latin typeface="Playfair Display Black" panose="020B0604020202020204" charset="0"/>
                  </a:rPr>
                  <a:t>Polyacrylic</a:t>
                </a:r>
                <a:r>
                  <a:rPr lang="en-US" b="1" dirty="0" smtClean="0">
                    <a:latin typeface="Playfair Display Black" panose="020B0604020202020204" charset="0"/>
                  </a:rPr>
                  <a:t> Acid Interactions</a:t>
                </a:r>
                <a:endParaRPr lang="en-US" b="1" dirty="0">
                  <a:latin typeface="Playfair Display Black" panose="020B0604020202020204" charset="0"/>
                </a:endParaRPr>
              </a:p>
            </p:txBody>
          </p:sp>
        </p:grpSp>
        <p:sp>
          <p:nvSpPr>
            <p:cNvPr id="112" name="Rectangle 111"/>
            <p:cNvSpPr/>
            <p:nvPr/>
          </p:nvSpPr>
          <p:spPr>
            <a:xfrm>
              <a:off x="8846502" y="6076459"/>
              <a:ext cx="5419664" cy="496546"/>
            </a:xfrm>
            <a:prstGeom prst="rect">
              <a:avLst/>
            </a:prstGeom>
          </p:spPr>
          <p:txBody>
            <a:bodyPr wrap="square">
              <a:spAutoFit/>
            </a:bodyPr>
            <a:lstStyle/>
            <a:p>
              <a:pPr algn="ctr">
                <a:lnSpc>
                  <a:spcPct val="150000"/>
                </a:lnSpc>
              </a:pPr>
              <a:r>
                <a:rPr lang="en-US" sz="2000" b="1" dirty="0" smtClean="0">
                  <a:latin typeface="Playfair Display Black" panose="020B0604020202020204" charset="0"/>
                </a:rPr>
                <a:t>DNA-</a:t>
              </a:r>
              <a:r>
                <a:rPr lang="en-US" sz="2000" b="1" dirty="0" err="1" smtClean="0">
                  <a:latin typeface="Playfair Display Black" panose="020B0604020202020204" charset="0"/>
                </a:rPr>
                <a:t>Polyacrylic</a:t>
              </a:r>
              <a:r>
                <a:rPr lang="en-US" sz="2000" b="1" dirty="0" smtClean="0">
                  <a:latin typeface="Playfair Display Black" panose="020B0604020202020204" charset="0"/>
                </a:rPr>
                <a:t> Acid, Col.</a:t>
              </a:r>
              <a:endParaRPr lang="en-US" sz="2000" b="1" dirty="0">
                <a:latin typeface="Playfair Display Black" panose="020B0604020202020204" charset="0"/>
              </a:endParaRPr>
            </a:p>
          </p:txBody>
        </p:sp>
      </p:grpSp>
      <p:grpSp>
        <p:nvGrpSpPr>
          <p:cNvPr id="17" name="Group 16"/>
          <p:cNvGrpSpPr/>
          <p:nvPr/>
        </p:nvGrpSpPr>
        <p:grpSpPr>
          <a:xfrm>
            <a:off x="4983528" y="4882357"/>
            <a:ext cx="12997436" cy="2491043"/>
            <a:chOff x="5145239" y="4863288"/>
            <a:chExt cx="12997436" cy="2491043"/>
          </a:xfrm>
        </p:grpSpPr>
        <p:grpSp>
          <p:nvGrpSpPr>
            <p:cNvPr id="12" name="Group 11"/>
            <p:cNvGrpSpPr/>
            <p:nvPr/>
          </p:nvGrpSpPr>
          <p:grpSpPr>
            <a:xfrm>
              <a:off x="5145239" y="4863288"/>
              <a:ext cx="12997436" cy="2491043"/>
              <a:chOff x="12215174" y="2013616"/>
              <a:chExt cx="5735221" cy="3707367"/>
            </a:xfrm>
          </p:grpSpPr>
          <p:sp>
            <p:nvSpPr>
              <p:cNvPr id="88" name="Google Shape;1307;p45"/>
              <p:cNvSpPr/>
              <p:nvPr/>
            </p:nvSpPr>
            <p:spPr>
              <a:xfrm>
                <a:off x="12504416" y="2013616"/>
                <a:ext cx="5259225" cy="3707367"/>
              </a:xfrm>
              <a:custGeom>
                <a:avLst/>
                <a:gdLst/>
                <a:ahLst/>
                <a:cxnLst/>
                <a:rect l="l" t="t" r="r" b="b"/>
                <a:pathLst>
                  <a:path w="2110519" h="1419689" extrusionOk="0">
                    <a:moveTo>
                      <a:pt x="89009" y="0"/>
                    </a:moveTo>
                    <a:lnTo>
                      <a:pt x="2021510" y="0"/>
                    </a:lnTo>
                    <a:cubicBezTo>
                      <a:pt x="2045116" y="0"/>
                      <a:pt x="2067756" y="9378"/>
                      <a:pt x="2084449" y="26070"/>
                    </a:cubicBezTo>
                    <a:cubicBezTo>
                      <a:pt x="2101141" y="42763"/>
                      <a:pt x="2110519" y="65403"/>
                      <a:pt x="2110519" y="89009"/>
                    </a:cubicBezTo>
                    <a:lnTo>
                      <a:pt x="2110519" y="1330679"/>
                    </a:lnTo>
                    <a:cubicBezTo>
                      <a:pt x="2110519" y="1379838"/>
                      <a:pt x="2070668" y="1419689"/>
                      <a:pt x="2021510" y="1419689"/>
                    </a:cubicBezTo>
                    <a:lnTo>
                      <a:pt x="89009" y="1419689"/>
                    </a:lnTo>
                    <a:cubicBezTo>
                      <a:pt x="65403" y="1419689"/>
                      <a:pt x="42763" y="1410311"/>
                      <a:pt x="26070" y="1393618"/>
                    </a:cubicBezTo>
                    <a:cubicBezTo>
                      <a:pt x="9378" y="1376926"/>
                      <a:pt x="0" y="1354286"/>
                      <a:pt x="0" y="1330679"/>
                    </a:cubicBezTo>
                    <a:lnTo>
                      <a:pt x="0" y="89009"/>
                    </a:lnTo>
                    <a:cubicBezTo>
                      <a:pt x="0" y="65403"/>
                      <a:pt x="9378" y="42763"/>
                      <a:pt x="26070" y="26070"/>
                    </a:cubicBezTo>
                    <a:cubicBezTo>
                      <a:pt x="42763" y="9378"/>
                      <a:pt x="65403" y="0"/>
                      <a:pt x="89009" y="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p:cNvGrpSpPr/>
              <p:nvPr/>
            </p:nvGrpSpPr>
            <p:grpSpPr>
              <a:xfrm>
                <a:off x="13257505" y="4425613"/>
                <a:ext cx="1908889" cy="779552"/>
                <a:chOff x="2123764" y="3186047"/>
                <a:chExt cx="6149922" cy="2482239"/>
              </a:xfrm>
            </p:grpSpPr>
            <p:grpSp>
              <p:nvGrpSpPr>
                <p:cNvPr id="76" name="Group 75"/>
                <p:cNvGrpSpPr/>
                <p:nvPr/>
              </p:nvGrpSpPr>
              <p:grpSpPr>
                <a:xfrm>
                  <a:off x="2123764" y="3186047"/>
                  <a:ext cx="1224767" cy="2313609"/>
                  <a:chOff x="2123764" y="3186047"/>
                  <a:chExt cx="1224767" cy="2313609"/>
                </a:xfrm>
              </p:grpSpPr>
              <p:grpSp>
                <p:nvGrpSpPr>
                  <p:cNvPr id="98" name="Group 97"/>
                  <p:cNvGrpSpPr/>
                  <p:nvPr/>
                </p:nvGrpSpPr>
                <p:grpSpPr>
                  <a:xfrm>
                    <a:off x="2123764" y="3186047"/>
                    <a:ext cx="1218389" cy="344071"/>
                    <a:chOff x="2123764" y="3186047"/>
                    <a:chExt cx="1218389" cy="344071"/>
                  </a:xfrm>
                </p:grpSpPr>
                <p:sp>
                  <p:nvSpPr>
                    <p:cNvPr id="103" name="Rectangle 102"/>
                    <p:cNvSpPr/>
                    <p:nvPr/>
                  </p:nvSpPr>
                  <p:spPr>
                    <a:xfrm flipV="1">
                      <a:off x="2123764" y="3258143"/>
                      <a:ext cx="270772" cy="27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4" name="Rectangle 103"/>
                    <p:cNvSpPr/>
                    <p:nvPr/>
                  </p:nvSpPr>
                  <p:spPr>
                    <a:xfrm flipV="1">
                      <a:off x="3071381" y="3186047"/>
                      <a:ext cx="270772" cy="27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9" name="Rectangle 98"/>
                  <p:cNvSpPr/>
                  <p:nvPr/>
                </p:nvSpPr>
                <p:spPr>
                  <a:xfrm>
                    <a:off x="3211928" y="4891034"/>
                    <a:ext cx="136603" cy="60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89" name="Group 88"/>
                <p:cNvGrpSpPr/>
                <p:nvPr/>
              </p:nvGrpSpPr>
              <p:grpSpPr>
                <a:xfrm>
                  <a:off x="6066519" y="4184575"/>
                  <a:ext cx="2207167" cy="1483711"/>
                  <a:chOff x="6066519" y="4184575"/>
                  <a:chExt cx="2207167" cy="1483711"/>
                </a:xfrm>
              </p:grpSpPr>
              <p:sp>
                <p:nvSpPr>
                  <p:cNvPr id="97" name="Rectangle 96"/>
                  <p:cNvSpPr/>
                  <p:nvPr/>
                </p:nvSpPr>
                <p:spPr>
                  <a:xfrm>
                    <a:off x="7879347" y="4184575"/>
                    <a:ext cx="314153" cy="343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1" name="Rectangle 90"/>
                  <p:cNvSpPr/>
                  <p:nvPr/>
                </p:nvSpPr>
                <p:spPr>
                  <a:xfrm>
                    <a:off x="7930718" y="4938938"/>
                    <a:ext cx="342968" cy="67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2" name="Rectangle 91"/>
                  <p:cNvSpPr/>
                  <p:nvPr/>
                </p:nvSpPr>
                <p:spPr>
                  <a:xfrm>
                    <a:off x="6066519" y="5331026"/>
                    <a:ext cx="260864" cy="33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sp>
            <p:nvSpPr>
              <p:cNvPr id="107" name="Rectangle 106"/>
              <p:cNvSpPr/>
              <p:nvPr/>
            </p:nvSpPr>
            <p:spPr>
              <a:xfrm>
                <a:off x="12215174" y="4036028"/>
                <a:ext cx="5270122" cy="618664"/>
              </a:xfrm>
              <a:prstGeom prst="rect">
                <a:avLst/>
              </a:prstGeom>
            </p:spPr>
            <p:txBody>
              <a:bodyPr wrap="square">
                <a:spAutoFit/>
              </a:bodyPr>
              <a:lstStyle/>
              <a:p>
                <a:pPr algn="ctr">
                  <a:lnSpc>
                    <a:spcPct val="150000"/>
                  </a:lnSpc>
                </a:pPr>
                <a:r>
                  <a:rPr lang="en-US" sz="1600" b="1" dirty="0" smtClean="0">
                    <a:latin typeface="Playfair Display Black" panose="020B0604020202020204" charset="0"/>
                  </a:rPr>
                  <a:t>1. Investigating </a:t>
                </a:r>
                <a:r>
                  <a:rPr lang="en-US" sz="1600" b="1" dirty="0">
                    <a:latin typeface="Playfair Display Black" panose="020B0604020202020204" charset="0"/>
                  </a:rPr>
                  <a:t>the Effects of pH and Temperature on the Properties of Lysozyme-</a:t>
                </a:r>
                <a:r>
                  <a:rPr lang="en-US" sz="1600" b="1" dirty="0" err="1">
                    <a:latin typeface="Playfair Display Black" panose="020B0604020202020204" charset="0"/>
                  </a:rPr>
                  <a:t>Polyacrylic</a:t>
                </a:r>
                <a:r>
                  <a:rPr lang="en-US" sz="1600" b="1" dirty="0">
                    <a:latin typeface="Playfair Display Black" panose="020B0604020202020204" charset="0"/>
                  </a:rPr>
                  <a:t> Acid Complexes</a:t>
                </a:r>
              </a:p>
            </p:txBody>
          </p:sp>
          <p:sp>
            <p:nvSpPr>
              <p:cNvPr id="108" name="Rectangle 107"/>
              <p:cNvSpPr/>
              <p:nvPr/>
            </p:nvSpPr>
            <p:spPr>
              <a:xfrm>
                <a:off x="12530731" y="4547347"/>
                <a:ext cx="5419664" cy="1168333"/>
              </a:xfrm>
              <a:prstGeom prst="rect">
                <a:avLst/>
              </a:prstGeom>
            </p:spPr>
            <p:txBody>
              <a:bodyPr wrap="square">
                <a:spAutoFit/>
              </a:bodyPr>
              <a:lstStyle/>
              <a:p>
                <a:pPr>
                  <a:lnSpc>
                    <a:spcPct val="150000"/>
                  </a:lnSpc>
                </a:pPr>
                <a:r>
                  <a:rPr lang="en-US" sz="1600" b="1" dirty="0" smtClean="0">
                    <a:latin typeface="Playfair Display Black" panose="020B0604020202020204" charset="0"/>
                  </a:rPr>
                  <a:t>2. A </a:t>
                </a:r>
                <a:r>
                  <a:rPr lang="en-US" sz="1600" b="1" dirty="0">
                    <a:latin typeface="Playfair Display Black" panose="020B0604020202020204" charset="0"/>
                  </a:rPr>
                  <a:t>Combined Experimental and Computational Analysis of </a:t>
                </a:r>
                <a:r>
                  <a:rPr lang="en-US" sz="1600" b="1" dirty="0" smtClean="0">
                    <a:latin typeface="Playfair Display Black" panose="020B0604020202020204" charset="0"/>
                  </a:rPr>
                  <a:t>the Complexation </a:t>
                </a:r>
                <a:r>
                  <a:rPr lang="en-US" sz="1600" b="1" dirty="0">
                    <a:latin typeface="Playfair Display Black" panose="020B0604020202020204" charset="0"/>
                  </a:rPr>
                  <a:t>and the Thermal Stabilization of a </a:t>
                </a:r>
                <a:r>
                  <a:rPr lang="en-US" sz="1600" b="1" dirty="0" smtClean="0">
                    <a:latin typeface="Playfair Display Black" panose="020B0604020202020204" charset="0"/>
                  </a:rPr>
                  <a:t>Model Protein/Polyelectrolyte </a:t>
                </a:r>
                <a:r>
                  <a:rPr lang="en-US" sz="1600" b="1" dirty="0">
                    <a:latin typeface="Playfair Display Black" panose="020B0604020202020204" charset="0"/>
                  </a:rPr>
                  <a:t>System</a:t>
                </a:r>
              </a:p>
            </p:txBody>
          </p:sp>
        </p:grpSp>
        <p:sp>
          <p:nvSpPr>
            <p:cNvPr id="111" name="Rectangle 110"/>
            <p:cNvSpPr/>
            <p:nvPr/>
          </p:nvSpPr>
          <p:spPr>
            <a:xfrm>
              <a:off x="5900462" y="4947746"/>
              <a:ext cx="6529058" cy="553998"/>
            </a:xfrm>
            <a:prstGeom prst="rect">
              <a:avLst/>
            </a:prstGeom>
          </p:spPr>
          <p:txBody>
            <a:bodyPr wrap="square">
              <a:spAutoFit/>
            </a:bodyPr>
            <a:lstStyle/>
            <a:p>
              <a:pPr>
                <a:lnSpc>
                  <a:spcPct val="150000"/>
                </a:lnSpc>
              </a:pPr>
              <a:r>
                <a:rPr lang="en-US" sz="2000" b="1" dirty="0" smtClean="0">
                  <a:latin typeface="Playfair Display Black" panose="020B0604020202020204" charset="0"/>
                </a:rPr>
                <a:t>Lysozyme </a:t>
              </a:r>
              <a:r>
                <a:rPr lang="en-US" sz="2000" b="1" dirty="0" err="1" smtClean="0">
                  <a:latin typeface="Playfair Display Black" panose="020B0604020202020204" charset="0"/>
                </a:rPr>
                <a:t>Polyacrylic</a:t>
              </a:r>
              <a:r>
                <a:rPr lang="en-US" sz="2000" b="1" dirty="0" smtClean="0">
                  <a:latin typeface="Playfair Display Black" panose="020B0604020202020204" charset="0"/>
                </a:rPr>
                <a:t> acid, Col.</a:t>
              </a:r>
              <a:endParaRPr lang="en-US" sz="2000" b="1" dirty="0">
                <a:latin typeface="Playfair Display Black" panose="020B060402020202020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401" y="4969060"/>
              <a:ext cx="2647295" cy="1366735"/>
            </a:xfrm>
            <a:prstGeom prst="rect">
              <a:avLst/>
            </a:prstGeom>
          </p:spPr>
        </p:pic>
      </p:grpSp>
    </p:spTree>
    <p:extLst>
      <p:ext uri="{BB962C8B-B14F-4D97-AF65-F5344CB8AC3E}">
        <p14:creationId xmlns:p14="http://schemas.microsoft.com/office/powerpoint/2010/main" val="34484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355599" y="0"/>
            <a:ext cx="12484980" cy="4885508"/>
            <a:chOff x="1149524" y="575196"/>
            <a:chExt cx="14565093" cy="6047618"/>
          </a:xfrm>
        </p:grpSpPr>
        <p:grpSp>
          <p:nvGrpSpPr>
            <p:cNvPr id="20" name="Group 19"/>
            <p:cNvGrpSpPr/>
            <p:nvPr/>
          </p:nvGrpSpPr>
          <p:grpSpPr>
            <a:xfrm>
              <a:off x="1149524" y="575196"/>
              <a:ext cx="14565093" cy="6047618"/>
              <a:chOff x="1149524" y="575196"/>
              <a:chExt cx="14565093" cy="604761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524" y="575196"/>
                <a:ext cx="9593971" cy="5041831"/>
              </a:xfrm>
              <a:prstGeom prst="rect">
                <a:avLst/>
              </a:prstGeom>
            </p:spPr>
          </p:pic>
          <p:grpSp>
            <p:nvGrpSpPr>
              <p:cNvPr id="10" name="Group 9"/>
              <p:cNvGrpSpPr/>
              <p:nvPr/>
            </p:nvGrpSpPr>
            <p:grpSpPr>
              <a:xfrm>
                <a:off x="6544491" y="575196"/>
                <a:ext cx="9130937" cy="6047618"/>
                <a:chOff x="6544491" y="575196"/>
                <a:chExt cx="9130937" cy="604761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068" t="8347" r="16075" b="14951"/>
                <a:stretch/>
              </p:blipFill>
              <p:spPr>
                <a:xfrm>
                  <a:off x="10450286" y="575196"/>
                  <a:ext cx="5225142" cy="6047618"/>
                </a:xfrm>
                <a:prstGeom prst="rect">
                  <a:avLst/>
                </a:prstGeom>
              </p:spPr>
            </p:pic>
            <p:sp>
              <p:nvSpPr>
                <p:cNvPr id="7" name="Oval 6"/>
                <p:cNvSpPr/>
                <p:nvPr/>
              </p:nvSpPr>
              <p:spPr>
                <a:xfrm>
                  <a:off x="11312434" y="3683726"/>
                  <a:ext cx="522515"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544491" y="3931920"/>
                  <a:ext cx="4637315" cy="1436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cxnSp>
            <p:nvCxnSpPr>
              <p:cNvPr id="12" name="Straight Arrow Connector 11"/>
              <p:cNvCxnSpPr/>
              <p:nvPr/>
            </p:nvCxnSpPr>
            <p:spPr>
              <a:xfrm flipH="1">
                <a:off x="6283234" y="4585037"/>
                <a:ext cx="6296298" cy="3526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Oval 13"/>
              <p:cNvSpPr/>
              <p:nvPr/>
            </p:nvSpPr>
            <p:spPr>
              <a:xfrm>
                <a:off x="14388032" y="575196"/>
                <a:ext cx="764882" cy="5482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283234" y="979714"/>
                <a:ext cx="7977053" cy="8754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H="1">
                <a:off x="6453051" y="2214241"/>
                <a:ext cx="8847910" cy="10579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Oval 18"/>
              <p:cNvSpPr/>
              <p:nvPr/>
            </p:nvSpPr>
            <p:spPr>
              <a:xfrm>
                <a:off x="14949735" y="1802660"/>
                <a:ext cx="764882" cy="5482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2490299" y="4337299"/>
              <a:ext cx="764882" cy="5482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57" y="4673120"/>
            <a:ext cx="6475946" cy="5387377"/>
          </a:xfrm>
          <a:prstGeom prst="rect">
            <a:avLst/>
          </a:prstGeom>
        </p:spPr>
      </p:pic>
      <p:graphicFrame>
        <p:nvGraphicFramePr>
          <p:cNvPr id="5" name="Table 4"/>
          <p:cNvGraphicFramePr>
            <a:graphicFrameLocks noGrp="1"/>
          </p:cNvGraphicFramePr>
          <p:nvPr>
            <p:extLst/>
          </p:nvPr>
        </p:nvGraphicFramePr>
        <p:xfrm>
          <a:off x="7055755" y="6202222"/>
          <a:ext cx="9008778" cy="1700808"/>
        </p:xfrm>
        <a:graphic>
          <a:graphicData uri="http://schemas.openxmlformats.org/drawingml/2006/table">
            <a:tbl>
              <a:tblPr firstRow="1" firstCol="1" bandRow="1">
                <a:tableStyleId>{B098D140-4961-4532-BD58-4F3D4F08A97D}</a:tableStyleId>
              </a:tblPr>
              <a:tblGrid>
                <a:gridCol w="1674072">
                  <a:extLst>
                    <a:ext uri="{9D8B030D-6E8A-4147-A177-3AD203B41FA5}">
                      <a16:colId xmlns:a16="http://schemas.microsoft.com/office/drawing/2014/main" val="1177782357"/>
                    </a:ext>
                  </a:extLst>
                </a:gridCol>
                <a:gridCol w="2009105">
                  <a:extLst>
                    <a:ext uri="{9D8B030D-6E8A-4147-A177-3AD203B41FA5}">
                      <a16:colId xmlns:a16="http://schemas.microsoft.com/office/drawing/2014/main" val="759765829"/>
                    </a:ext>
                  </a:extLst>
                </a:gridCol>
                <a:gridCol w="1788348">
                  <a:extLst>
                    <a:ext uri="{9D8B030D-6E8A-4147-A177-3AD203B41FA5}">
                      <a16:colId xmlns:a16="http://schemas.microsoft.com/office/drawing/2014/main" val="3514455968"/>
                    </a:ext>
                  </a:extLst>
                </a:gridCol>
                <a:gridCol w="1838080">
                  <a:extLst>
                    <a:ext uri="{9D8B030D-6E8A-4147-A177-3AD203B41FA5}">
                      <a16:colId xmlns:a16="http://schemas.microsoft.com/office/drawing/2014/main" val="2714177719"/>
                    </a:ext>
                  </a:extLst>
                </a:gridCol>
                <a:gridCol w="1699173">
                  <a:extLst>
                    <a:ext uri="{9D8B030D-6E8A-4147-A177-3AD203B41FA5}">
                      <a16:colId xmlns:a16="http://schemas.microsoft.com/office/drawing/2014/main" val="2358663296"/>
                    </a:ext>
                  </a:extLst>
                </a:gridCol>
              </a:tblGrid>
              <a:tr h="501455">
                <a:tc>
                  <a:txBody>
                    <a:bodyPr/>
                    <a:lstStyle/>
                    <a:p>
                      <a:pPr algn="l">
                        <a:lnSpc>
                          <a:spcPct val="107000"/>
                        </a:lnSpc>
                        <a:spcAft>
                          <a:spcPts val="800"/>
                        </a:spcAft>
                      </a:pPr>
                      <a:r>
                        <a:rPr lang="en-US" sz="2000" b="1" kern="100">
                          <a:effectLst/>
                          <a:latin typeface="Times" panose="02020603050405020304" pitchFamily="18" charset="0"/>
                          <a:cs typeface="Times" panose="02020603050405020304" pitchFamily="18" charset="0"/>
                        </a:rPr>
                        <a:t>System </a:t>
                      </a:r>
                      <a:endParaRPr lang="en-US" sz="2000" b="1" kern="10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US" sz="2000" b="1" kern="100">
                          <a:effectLst/>
                          <a:latin typeface="Times" panose="02020603050405020304" pitchFamily="18" charset="0"/>
                          <a:cs typeface="Times" panose="02020603050405020304" pitchFamily="18" charset="0"/>
                        </a:rPr>
                        <a:t>Condition </a:t>
                      </a:r>
                      <a:endParaRPr lang="en-US" sz="2000" b="1" kern="10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l-GR" sz="2000" b="1" kern="100" dirty="0" smtClean="0">
                          <a:effectLst/>
                          <a:latin typeface="Times" panose="02020603050405020304" pitchFamily="18" charset="0"/>
                          <a:cs typeface="Times" panose="02020603050405020304" pitchFamily="18" charset="0"/>
                        </a:rPr>
                        <a:t>Δ</a:t>
                      </a:r>
                      <a:r>
                        <a:rPr lang="en-US" sz="2000" b="1" kern="100" dirty="0" smtClean="0">
                          <a:effectLst/>
                          <a:latin typeface="Times" panose="02020603050405020304" pitchFamily="18" charset="0"/>
                          <a:cs typeface="Times" panose="02020603050405020304" pitchFamily="18" charset="0"/>
                        </a:rPr>
                        <a:t>GSOLV</a:t>
                      </a:r>
                      <a:endParaRPr lang="en-US" sz="2000" b="1"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GB" sz="2000" b="1" kern="100" dirty="0" smtClean="0">
                          <a:effectLst/>
                          <a:latin typeface="Times" panose="02020603050405020304" pitchFamily="18" charset="0"/>
                          <a:cs typeface="Times" panose="02020603050405020304" pitchFamily="18" charset="0"/>
                        </a:rPr>
                        <a:t>  </a:t>
                      </a:r>
                      <a:r>
                        <a:rPr lang="el-GR" sz="2000" b="1" kern="100" dirty="0" smtClean="0">
                          <a:effectLst/>
                          <a:latin typeface="Times" panose="02020603050405020304" pitchFamily="18" charset="0"/>
                          <a:cs typeface="Times" panose="02020603050405020304" pitchFamily="18" charset="0"/>
                        </a:rPr>
                        <a:t>Δ</a:t>
                      </a:r>
                      <a:r>
                        <a:rPr lang="en-US" sz="2000" b="1" kern="100" dirty="0" smtClean="0">
                          <a:effectLst/>
                          <a:latin typeface="Times" panose="02020603050405020304" pitchFamily="18" charset="0"/>
                          <a:cs typeface="Times" panose="02020603050405020304" pitchFamily="18" charset="0"/>
                        </a:rPr>
                        <a:t>GGAS</a:t>
                      </a:r>
                      <a:endParaRPr lang="en-US" sz="2000" b="1"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US" sz="2000" b="1" kern="100" dirty="0" smtClean="0">
                          <a:effectLst/>
                          <a:latin typeface="Times" panose="02020603050405020304" pitchFamily="18" charset="0"/>
                          <a:cs typeface="Times" panose="02020603050405020304" pitchFamily="18" charset="0"/>
                        </a:rPr>
                        <a:t>      </a:t>
                      </a:r>
                      <a:r>
                        <a:rPr lang="en-US" sz="2000" b="1" kern="100" dirty="0" err="1" smtClean="0">
                          <a:effectLst/>
                          <a:latin typeface="Times" panose="02020603050405020304" pitchFamily="18" charset="0"/>
                          <a:cs typeface="Times" panose="02020603050405020304" pitchFamily="18" charset="0"/>
                        </a:rPr>
                        <a:t>ΔG</a:t>
                      </a:r>
                      <a:r>
                        <a:rPr lang="en-US" sz="2000" b="1" kern="100" baseline="-25000" dirty="0" err="1" smtClean="0">
                          <a:effectLst/>
                          <a:latin typeface="Times" panose="02020603050405020304" pitchFamily="18" charset="0"/>
                          <a:cs typeface="Times" panose="02020603050405020304" pitchFamily="18" charset="0"/>
                        </a:rPr>
                        <a:t>binding</a:t>
                      </a:r>
                      <a:r>
                        <a:rPr lang="en-US" sz="2000" b="1" kern="100" dirty="0">
                          <a:effectLst/>
                          <a:latin typeface="Times" panose="02020603050405020304" pitchFamily="18" charset="0"/>
                          <a:cs typeface="Times" panose="02020603050405020304" pitchFamily="18" charset="0"/>
                        </a:rPr>
                        <a:t> </a:t>
                      </a:r>
                      <a:endParaRPr lang="en-US" sz="2000" b="1"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72738675"/>
                  </a:ext>
                </a:extLst>
              </a:tr>
              <a:tr h="1199353">
                <a:tc>
                  <a:txBody>
                    <a:bodyPr/>
                    <a:lstStyle/>
                    <a:p>
                      <a:pPr algn="l">
                        <a:lnSpc>
                          <a:spcPct val="107000"/>
                        </a:lnSpc>
                        <a:spcAft>
                          <a:spcPts val="800"/>
                        </a:spcAft>
                      </a:pPr>
                      <a:r>
                        <a:rPr lang="en-US" sz="2000" kern="100" dirty="0" smtClean="0">
                          <a:effectLst/>
                          <a:latin typeface="Times" panose="02020603050405020304" pitchFamily="18" charset="0"/>
                          <a:cs typeface="Times" panose="02020603050405020304" pitchFamily="18" charset="0"/>
                        </a:rPr>
                        <a:t>[DNA-PAA</a:t>
                      </a:r>
                      <a:r>
                        <a:rPr lang="en-US" sz="2000" kern="100" dirty="0">
                          <a:effectLst/>
                          <a:latin typeface="Times" panose="02020603050405020304" pitchFamily="18" charset="0"/>
                          <a:cs typeface="Times" panose="02020603050405020304" pitchFamily="18" charset="0"/>
                        </a:rPr>
                        <a:t>]</a:t>
                      </a:r>
                      <a:endParaRPr lang="en-US" sz="2000"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US" sz="2000" kern="100" dirty="0">
                          <a:effectLst/>
                          <a:latin typeface="Times" panose="02020603050405020304" pitchFamily="18" charset="0"/>
                          <a:cs typeface="Times" panose="02020603050405020304" pitchFamily="18" charset="0"/>
                        </a:rPr>
                        <a:t>pH=7, T=298K</a:t>
                      </a:r>
                      <a:endParaRPr lang="en-US" sz="2000"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CY" sz="2000" kern="100" dirty="0" smtClean="0">
                          <a:effectLst/>
                          <a:latin typeface="Times" panose="02020603050405020304" pitchFamily="18" charset="0"/>
                          <a:cs typeface="Times" panose="02020603050405020304" pitchFamily="18" charset="0"/>
                        </a:rPr>
                        <a:t>-6849.59</a:t>
                      </a:r>
                      <a:r>
                        <a:rPr lang="en-US" sz="2000" kern="100" dirty="0" smtClean="0">
                          <a:effectLst/>
                          <a:latin typeface="Times" panose="02020603050405020304" pitchFamily="18" charset="0"/>
                          <a:cs typeface="Times" panose="02020603050405020304" pitchFamily="18" charset="0"/>
                        </a:rPr>
                        <a:t>±</a:t>
                      </a:r>
                      <a:r>
                        <a:rPr lang="en-CY" sz="2000" kern="100" dirty="0" smtClean="0">
                          <a:effectLst/>
                          <a:latin typeface="Times" panose="02020603050405020304" pitchFamily="18" charset="0"/>
                          <a:cs typeface="Times" panose="02020603050405020304" pitchFamily="18" charset="0"/>
                        </a:rPr>
                        <a:t>364.70</a:t>
                      </a:r>
                      <a:endParaRPr lang="en-US" sz="2000"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GB" sz="2000" kern="100" dirty="0" smtClean="0">
                          <a:effectLst/>
                          <a:latin typeface="Times" panose="02020603050405020304" pitchFamily="18" charset="0"/>
                          <a:ea typeface="Aptos"/>
                          <a:cs typeface="Times" panose="02020603050405020304" pitchFamily="18" charset="0"/>
                        </a:rPr>
                        <a:t>  </a:t>
                      </a:r>
                      <a:r>
                        <a:rPr lang="en-CY" sz="2000" kern="100" dirty="0" smtClean="0">
                          <a:effectLst/>
                          <a:latin typeface="Times" panose="02020603050405020304" pitchFamily="18" charset="0"/>
                          <a:ea typeface="Aptos"/>
                          <a:cs typeface="Times" panose="02020603050405020304" pitchFamily="18" charset="0"/>
                        </a:rPr>
                        <a:t>6934.34</a:t>
                      </a:r>
                      <a:r>
                        <a:rPr lang="en-US" sz="2000" kern="100" dirty="0" smtClean="0">
                          <a:effectLst/>
                          <a:latin typeface="Times" panose="02020603050405020304" pitchFamily="18" charset="0"/>
                          <a:cs typeface="Times" panose="02020603050405020304" pitchFamily="18" charset="0"/>
                        </a:rPr>
                        <a:t>±</a:t>
                      </a:r>
                      <a:r>
                        <a:rPr lang="en-CY" sz="2000" kern="100" dirty="0" smtClean="0">
                          <a:effectLst/>
                          <a:latin typeface="Times" panose="02020603050405020304" pitchFamily="18" charset="0"/>
                          <a:ea typeface="Aptos"/>
                          <a:cs typeface="Times" panose="02020603050405020304" pitchFamily="18" charset="0"/>
                        </a:rPr>
                        <a:t>369.09</a:t>
                      </a:r>
                      <a:endParaRPr lang="en-US" sz="2000"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lnSpc>
                          <a:spcPct val="107000"/>
                        </a:lnSpc>
                        <a:spcAft>
                          <a:spcPts val="800"/>
                        </a:spcAft>
                      </a:pPr>
                      <a:r>
                        <a:rPr lang="en-GB" sz="2000" kern="100" dirty="0" smtClean="0">
                          <a:effectLst/>
                          <a:latin typeface="Times" panose="02020603050405020304" pitchFamily="18" charset="0"/>
                          <a:cs typeface="Times" panose="02020603050405020304" pitchFamily="18" charset="0"/>
                        </a:rPr>
                        <a:t>     </a:t>
                      </a:r>
                      <a:r>
                        <a:rPr lang="en-CY" sz="2000" kern="100" dirty="0" smtClean="0">
                          <a:effectLst/>
                          <a:latin typeface="Times" panose="02020603050405020304" pitchFamily="18" charset="0"/>
                          <a:cs typeface="Times" panose="02020603050405020304" pitchFamily="18" charset="0"/>
                        </a:rPr>
                        <a:t>84.75</a:t>
                      </a:r>
                      <a:r>
                        <a:rPr lang="en-US" sz="2000" kern="100" dirty="0" smtClean="0">
                          <a:effectLst/>
                          <a:latin typeface="Times" panose="02020603050405020304" pitchFamily="18" charset="0"/>
                          <a:cs typeface="Times" panose="02020603050405020304" pitchFamily="18" charset="0"/>
                        </a:rPr>
                        <a:t>± </a:t>
                      </a:r>
                      <a:r>
                        <a:rPr lang="en-CY" sz="2000" kern="100" dirty="0" smtClean="0">
                          <a:effectLst/>
                          <a:latin typeface="Times" panose="02020603050405020304" pitchFamily="18" charset="0"/>
                          <a:cs typeface="Times" panose="02020603050405020304" pitchFamily="18" charset="0"/>
                        </a:rPr>
                        <a:t>4.41</a:t>
                      </a:r>
                      <a:endParaRPr lang="en-US" sz="2000" kern="100" dirty="0">
                        <a:effectLst/>
                        <a:latin typeface="Times" panose="02020603050405020304" pitchFamily="18" charset="0"/>
                        <a:ea typeface="Aptos"/>
                        <a:cs typeface="Times" panose="02020603050405020304" pitchFamily="18" charset="0"/>
                      </a:endParaRPr>
                    </a:p>
                  </a:txBody>
                  <a:tcPr marL="9525" marR="9525" marT="9525" marB="95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687245518"/>
                  </a:ext>
                </a:extLst>
              </a:tr>
            </a:tbl>
          </a:graphicData>
        </a:graphic>
      </p:graphicFrame>
      <p:sp>
        <p:nvSpPr>
          <p:cNvPr id="8" name="Rectangle 7"/>
          <p:cNvSpPr/>
          <p:nvPr/>
        </p:nvSpPr>
        <p:spPr>
          <a:xfrm>
            <a:off x="7074585" y="7772750"/>
            <a:ext cx="9144000" cy="888513"/>
          </a:xfrm>
          <a:prstGeom prst="rect">
            <a:avLst/>
          </a:prstGeom>
        </p:spPr>
        <p:txBody>
          <a:bodyPr>
            <a:spAutoFit/>
          </a:bodyPr>
          <a:lstStyle/>
          <a:p>
            <a:pPr algn="just">
              <a:lnSpc>
                <a:spcPct val="200000"/>
              </a:lnSpc>
              <a:spcAft>
                <a:spcPts val="1000"/>
              </a:spcAft>
            </a:pPr>
            <a:r>
              <a:rPr lang="en-US" b="1" dirty="0">
                <a:latin typeface="Times" panose="02020603050405020304" pitchFamily="18" charset="0"/>
                <a:ea typeface="Times New Roman" panose="02020603050405020304" pitchFamily="18" charset="0"/>
                <a:cs typeface="Times New Roman" panose="02020603050405020304" pitchFamily="18" charset="0"/>
              </a:rPr>
              <a:t>Table 2</a:t>
            </a:r>
            <a:r>
              <a:rPr lang="en-US" b="1" dirty="0" smtClean="0">
                <a:latin typeface="Times" panose="02020603050405020304" pitchFamily="18" charset="0"/>
                <a:ea typeface="Times New Roman" panose="02020603050405020304" pitchFamily="18" charset="0"/>
                <a:cs typeface="Times New Roman" panose="02020603050405020304" pitchFamily="18" charset="0"/>
              </a:rPr>
              <a:t>.</a:t>
            </a:r>
            <a:r>
              <a:rPr lang="en-US" dirty="0" smtClean="0">
                <a:latin typeface="Times" panose="02020603050405020304" pitchFamily="18" charset="0"/>
                <a:ea typeface="Times New Roman" panose="02020603050405020304" pitchFamily="18" charset="0"/>
                <a:cs typeface="Times New Roman" panose="02020603050405020304" pitchFamily="18" charset="0"/>
              </a:rPr>
              <a:t> Polar and non-polar contributions (</a:t>
            </a:r>
            <a:r>
              <a:rPr lang="en-US" dirty="0" err="1" smtClean="0">
                <a:latin typeface="Times" panose="02020603050405020304" pitchFamily="18" charset="0"/>
                <a:ea typeface="Times New Roman" panose="02020603050405020304" pitchFamily="18" charset="0"/>
                <a:cs typeface="Times New Roman" panose="02020603050405020304" pitchFamily="18" charset="0"/>
              </a:rPr>
              <a:t>ΔGsolv</a:t>
            </a:r>
            <a:r>
              <a:rPr lang="en-US" dirty="0" smtClean="0">
                <a:latin typeface="Times" panose="02020603050405020304" pitchFamily="18" charset="0"/>
                <a:ea typeface="Times New Roman" panose="02020603050405020304" pitchFamily="18" charset="0"/>
                <a:cs typeface="Times New Roman" panose="02020603050405020304" pitchFamily="18" charset="0"/>
              </a:rPr>
              <a:t>), </a:t>
            </a:r>
            <a:r>
              <a:rPr lang="en-US" dirty="0" err="1">
                <a:latin typeface="Times" panose="02020603050405020304" pitchFamily="18" charset="0"/>
                <a:ea typeface="Times New Roman" panose="02020603050405020304" pitchFamily="18" charset="0"/>
                <a:cs typeface="Times New Roman" panose="02020603050405020304" pitchFamily="18" charset="0"/>
              </a:rPr>
              <a:t>Coulombic</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err="1">
                <a:latin typeface="Times" panose="02020603050405020304" pitchFamily="18" charset="0"/>
                <a:ea typeface="Times New Roman" panose="02020603050405020304" pitchFamily="18" charset="0"/>
                <a:cs typeface="Times New Roman" panose="02020603050405020304" pitchFamily="18" charset="0"/>
              </a:rPr>
              <a:t>ΔE</a:t>
            </a:r>
            <a:r>
              <a:rPr lang="en-US" baseline="-25000" dirty="0" err="1">
                <a:latin typeface="Times" panose="02020603050405020304" pitchFamily="18" charset="0"/>
                <a:ea typeface="Times New Roman" panose="02020603050405020304" pitchFamily="18" charset="0"/>
                <a:cs typeface="Times New Roman" panose="02020603050405020304" pitchFamily="18" charset="0"/>
              </a:rPr>
              <a:t>Coul</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smtClean="0">
                <a:latin typeface="Times" panose="02020603050405020304" pitchFamily="18" charset="0"/>
                <a:ea typeface="Times New Roman" panose="02020603050405020304" pitchFamily="18" charset="0"/>
                <a:cs typeface="Times New Roman" panose="02020603050405020304" pitchFamily="18" charset="0"/>
              </a:rPr>
              <a:t>bonded and non-bonded(</a:t>
            </a:r>
            <a:r>
              <a:rPr lang="en-US" dirty="0" err="1" smtClean="0">
                <a:latin typeface="Times" panose="02020603050405020304" pitchFamily="18" charset="0"/>
                <a:ea typeface="Times New Roman" panose="02020603050405020304" pitchFamily="18" charset="0"/>
                <a:cs typeface="Times New Roman" panose="02020603050405020304" pitchFamily="18" charset="0"/>
              </a:rPr>
              <a:t>ΔGgas</a:t>
            </a:r>
            <a:r>
              <a:rPr lang="en-US" dirty="0" smtClean="0">
                <a:latin typeface="Times" panose="02020603050405020304" pitchFamily="18" charset="0"/>
                <a:ea typeface="Times New Roman" panose="02020603050405020304" pitchFamily="18" charset="0"/>
                <a:cs typeface="Times New Roman" panose="02020603050405020304" pitchFamily="18" charset="0"/>
              </a:rPr>
              <a:t>) </a:t>
            </a:r>
            <a:r>
              <a:rPr lang="en-US" dirty="0">
                <a:latin typeface="Times" panose="02020603050405020304" pitchFamily="18" charset="0"/>
                <a:ea typeface="Times New Roman" panose="02020603050405020304" pitchFamily="18" charset="0"/>
                <a:cs typeface="Times New Roman" panose="02020603050405020304" pitchFamily="18" charset="0"/>
              </a:rPr>
              <a:t>and binding free energies (</a:t>
            </a:r>
            <a:r>
              <a:rPr lang="en-US" dirty="0" err="1">
                <a:latin typeface="Times" panose="02020603050405020304" pitchFamily="18" charset="0"/>
                <a:ea typeface="Times New Roman" panose="02020603050405020304" pitchFamily="18" charset="0"/>
                <a:cs typeface="Times New Roman" panose="02020603050405020304" pitchFamily="18" charset="0"/>
              </a:rPr>
              <a:t>ΔG</a:t>
            </a:r>
            <a:r>
              <a:rPr lang="en-US" baseline="-25000" dirty="0" err="1">
                <a:latin typeface="Times" panose="02020603050405020304" pitchFamily="18" charset="0"/>
                <a:ea typeface="Times New Roman" panose="02020603050405020304" pitchFamily="18" charset="0"/>
                <a:cs typeface="Times New Roman" panose="02020603050405020304" pitchFamily="18" charset="0"/>
              </a:rPr>
              <a:t>binding</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smtClean="0">
                <a:latin typeface="Times" panose="02020603050405020304" pitchFamily="18" charset="0"/>
                <a:ea typeface="Times New Roman" panose="02020603050405020304" pitchFamily="18" charset="0"/>
                <a:cs typeface="Times New Roman" panose="02020603050405020304" pitchFamily="18" charset="0"/>
              </a:rPr>
              <a:t>kcal/</a:t>
            </a:r>
            <a:r>
              <a:rPr lang="en-US" dirty="0" err="1" smtClean="0">
                <a:latin typeface="Times" panose="02020603050405020304" pitchFamily="18" charset="0"/>
                <a:ea typeface="Times New Roman" panose="02020603050405020304" pitchFamily="18" charset="0"/>
                <a:cs typeface="Times New Roman" panose="02020603050405020304" pitchFamily="18" charset="0"/>
              </a:rPr>
              <a:t>mol</a:t>
            </a:r>
            <a:r>
              <a:rPr lang="en-US" dirty="0">
                <a:latin typeface="Times" panose="02020603050405020304" pitchFamily="18" charset="0"/>
                <a:ea typeface="Times New Roman" panose="02020603050405020304" pitchFamily="18" charset="0"/>
                <a:cs typeface="Times New Roman" panose="02020603050405020304" pitchFamily="18" charset="0"/>
              </a:rPr>
              <a:t>) of the </a:t>
            </a:r>
            <a:r>
              <a:rPr lang="en-US" dirty="0" smtClean="0">
                <a:latin typeface="Times" panose="02020603050405020304" pitchFamily="18" charset="0"/>
                <a:ea typeface="Times New Roman" panose="02020603050405020304" pitchFamily="18" charset="0"/>
                <a:cs typeface="Times New Roman" panose="02020603050405020304" pitchFamily="18" charset="0"/>
              </a:rPr>
              <a:t>[DNA-PAA</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smtClean="0">
                <a:latin typeface="Times" panose="02020603050405020304" pitchFamily="18" charset="0"/>
                <a:ea typeface="Times New Roman" panose="02020603050405020304" pitchFamily="18" charset="0"/>
                <a:cs typeface="Times New Roman" panose="02020603050405020304" pitchFamily="18" charset="0"/>
              </a:rPr>
              <a:t>complex.</a:t>
            </a:r>
            <a:endParaRPr lang="en-US" sz="1200" kern="100" dirty="0">
              <a:effectLst/>
              <a:latin typeface="Times New Roman" panose="02020603050405020304" pitchFamily="18" charset="0"/>
              <a:ea typeface="Aptos"/>
              <a:cs typeface="Arial" panose="020B0604020202020204" pitchFamily="34" charset="0"/>
            </a:endParaRPr>
          </a:p>
        </p:txBody>
      </p:sp>
      <p:sp>
        <p:nvSpPr>
          <p:cNvPr id="13" name="TextBox 12"/>
          <p:cNvSpPr txBox="1"/>
          <p:nvPr/>
        </p:nvSpPr>
        <p:spPr>
          <a:xfrm>
            <a:off x="15071394" y="3338235"/>
            <a:ext cx="2964751" cy="923330"/>
          </a:xfrm>
          <a:prstGeom prst="rect">
            <a:avLst/>
          </a:prstGeom>
          <a:noFill/>
        </p:spPr>
        <p:txBody>
          <a:bodyPr wrap="square" rtlCol="0">
            <a:spAutoFit/>
          </a:bodyPr>
          <a:lstStyle/>
          <a:p>
            <a:r>
              <a:rPr lang="en-GB" sz="1800" dirty="0" smtClean="0"/>
              <a:t>WHAT IF DNA ended in both terminals with Adenine and Thymine?</a:t>
            </a:r>
            <a:endParaRPr lang="en-US" sz="1800" dirty="0"/>
          </a:p>
        </p:txBody>
      </p:sp>
    </p:spTree>
    <p:extLst>
      <p:ext uri="{BB962C8B-B14F-4D97-AF65-F5344CB8AC3E}">
        <p14:creationId xmlns:p14="http://schemas.microsoft.com/office/powerpoint/2010/main" val="26214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Shape 323"/>
        <p:cNvGrpSpPr/>
        <p:nvPr/>
      </p:nvGrpSpPr>
      <p:grpSpPr>
        <a:xfrm>
          <a:off x="0" y="0"/>
          <a:ext cx="0" cy="0"/>
          <a:chOff x="0" y="0"/>
          <a:chExt cx="0" cy="0"/>
        </a:xfrm>
      </p:grpSpPr>
      <p:grpSp>
        <p:nvGrpSpPr>
          <p:cNvPr id="324" name="Google Shape;324;p20"/>
          <p:cNvGrpSpPr/>
          <p:nvPr/>
        </p:nvGrpSpPr>
        <p:grpSpPr>
          <a:xfrm>
            <a:off x="1028700" y="884039"/>
            <a:ext cx="16230600" cy="8374261"/>
            <a:chOff x="0" y="-38100"/>
            <a:chExt cx="4274726" cy="2205567"/>
          </a:xfrm>
        </p:grpSpPr>
        <p:sp>
          <p:nvSpPr>
            <p:cNvPr id="325" name="Google Shape;325;p20"/>
            <p:cNvSpPr/>
            <p:nvPr/>
          </p:nvSpPr>
          <p:spPr>
            <a:xfrm>
              <a:off x="0" y="0"/>
              <a:ext cx="4274726" cy="2167467"/>
            </a:xfrm>
            <a:custGeom>
              <a:avLst/>
              <a:gdLst/>
              <a:ahLst/>
              <a:cxnLst/>
              <a:rect l="l" t="t" r="r" b="b"/>
              <a:pathLst>
                <a:path w="4274726" h="2167467" extrusionOk="0">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7" name="Google Shape;327;p20"/>
          <p:cNvSpPr txBox="1"/>
          <p:nvPr/>
        </p:nvSpPr>
        <p:spPr>
          <a:xfrm>
            <a:off x="1340293" y="762000"/>
            <a:ext cx="2669833" cy="2267416"/>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3856" b="0" i="0" u="none" strike="noStrike" cap="none">
                <a:solidFill>
                  <a:srgbClr val="F3F6FA"/>
                </a:solidFill>
                <a:latin typeface="Playfair Display Black"/>
                <a:ea typeface="Playfair Display Black"/>
                <a:cs typeface="Playfair Display Black"/>
                <a:sym typeface="Playfair Display Black"/>
              </a:rPr>
              <a:t>01.</a:t>
            </a:r>
            <a:endParaRPr/>
          </a:p>
        </p:txBody>
      </p:sp>
      <p:sp>
        <p:nvSpPr>
          <p:cNvPr id="328" name="Google Shape;328;p20"/>
          <p:cNvSpPr txBox="1"/>
          <p:nvPr/>
        </p:nvSpPr>
        <p:spPr>
          <a:xfrm>
            <a:off x="7350204" y="7486366"/>
            <a:ext cx="9909096" cy="1731243"/>
          </a:xfrm>
          <a:prstGeom prst="rect">
            <a:avLst/>
          </a:prstGeom>
          <a:noFill/>
          <a:ln>
            <a:noFill/>
          </a:ln>
        </p:spPr>
        <p:txBody>
          <a:bodyPr spcFirstLastPara="1" wrap="square" lIns="0" tIns="0" rIns="0" bIns="0" anchor="t" anchorCtr="0">
            <a:spAutoFit/>
          </a:bodyPr>
          <a:lstStyle/>
          <a:p>
            <a:pPr lvl="0">
              <a:lnSpc>
                <a:spcPct val="150000"/>
              </a:lnSpc>
            </a:pPr>
            <a:r>
              <a:rPr lang="el-GR" sz="7500" dirty="0">
                <a:solidFill>
                  <a:schemeClr val="bg1"/>
                </a:solidFill>
                <a:latin typeface="Playfair Display Black" panose="020B0604020202020204" charset="0"/>
                <a:ea typeface="Barlow Condensed"/>
                <a:cs typeface="Barlow Condensed"/>
                <a:sym typeface="Barlow Condensed"/>
              </a:rPr>
              <a:t>α</a:t>
            </a:r>
            <a:r>
              <a:rPr lang="en-US" sz="7500" dirty="0" smtClean="0">
                <a:solidFill>
                  <a:schemeClr val="bg1"/>
                </a:solidFill>
                <a:latin typeface="Playfair Display Black" panose="020B0604020202020204" charset="0"/>
                <a:ea typeface="Barlow Condensed"/>
                <a:cs typeface="Barlow Condensed"/>
                <a:sym typeface="Barlow Condensed"/>
              </a:rPr>
              <a:t>-</a:t>
            </a:r>
            <a:r>
              <a:rPr lang="en-US" sz="7500" dirty="0" err="1" smtClean="0">
                <a:solidFill>
                  <a:schemeClr val="bg1"/>
                </a:solidFill>
                <a:latin typeface="Playfair Display Black" panose="020B0604020202020204" charset="0"/>
                <a:ea typeface="Barlow Condensed"/>
                <a:cs typeface="Barlow Condensed"/>
                <a:sym typeface="Barlow Condensed"/>
              </a:rPr>
              <a:t>Synuclein</a:t>
            </a:r>
            <a:r>
              <a:rPr lang="en-US" sz="7500" dirty="0" smtClean="0">
                <a:solidFill>
                  <a:schemeClr val="bg1"/>
                </a:solidFill>
                <a:latin typeface="Playfair Display Black" panose="020B0604020202020204" charset="0"/>
                <a:ea typeface="Barlow Condensed"/>
                <a:cs typeface="Barlow Condensed"/>
                <a:sym typeface="Barlow Condensed"/>
              </a:rPr>
              <a:t>/PNIPAM</a:t>
            </a:r>
            <a:endParaRPr lang="en-US" sz="7500" dirty="0">
              <a:solidFill>
                <a:schemeClr val="bg1"/>
              </a:solidFill>
              <a:latin typeface="Playfair Display Black" panose="020B0604020202020204" charset="0"/>
              <a:ea typeface="Barlow Condensed"/>
              <a:cs typeface="Barlow Condensed"/>
              <a:sym typeface="Barlow Condensed"/>
            </a:endParaRPr>
          </a:p>
        </p:txBody>
      </p:sp>
      <p:grpSp>
        <p:nvGrpSpPr>
          <p:cNvPr id="329" name="Google Shape;329;p20"/>
          <p:cNvGrpSpPr/>
          <p:nvPr/>
        </p:nvGrpSpPr>
        <p:grpSpPr>
          <a:xfrm>
            <a:off x="-3233490" y="5979520"/>
            <a:ext cx="6999655" cy="8614961"/>
            <a:chOff x="0" y="0"/>
            <a:chExt cx="9332874" cy="11486614"/>
          </a:xfrm>
        </p:grpSpPr>
        <p:grpSp>
          <p:nvGrpSpPr>
            <p:cNvPr id="330" name="Google Shape;330;p20"/>
            <p:cNvGrpSpPr/>
            <p:nvPr/>
          </p:nvGrpSpPr>
          <p:grpSpPr>
            <a:xfrm>
              <a:off x="0" y="0"/>
              <a:ext cx="9332874" cy="11486614"/>
              <a:chOff x="0" y="0"/>
              <a:chExt cx="660400" cy="812800"/>
            </a:xfrm>
          </p:grpSpPr>
          <p:sp>
            <p:nvSpPr>
              <p:cNvPr id="331" name="Google Shape;331;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3" name="Google Shape;333;p20"/>
            <p:cNvGrpSpPr/>
            <p:nvPr/>
          </p:nvGrpSpPr>
          <p:grpSpPr>
            <a:xfrm>
              <a:off x="545238" y="671062"/>
              <a:ext cx="8242398" cy="10144490"/>
              <a:chOff x="0" y="0"/>
              <a:chExt cx="660400" cy="812800"/>
            </a:xfrm>
          </p:grpSpPr>
          <p:sp>
            <p:nvSpPr>
              <p:cNvPr id="334" name="Google Shape;334;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6" name="Google Shape;336;p20"/>
            <p:cNvGrpSpPr/>
            <p:nvPr/>
          </p:nvGrpSpPr>
          <p:grpSpPr>
            <a:xfrm>
              <a:off x="1083502" y="1333541"/>
              <a:ext cx="7165870" cy="8819533"/>
              <a:chOff x="0" y="0"/>
              <a:chExt cx="660400" cy="812800"/>
            </a:xfrm>
          </p:grpSpPr>
          <p:sp>
            <p:nvSpPr>
              <p:cNvPr id="337" name="Google Shape;337;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339" name="Google Shape;339;p20"/>
          <p:cNvGrpSpPr/>
          <p:nvPr/>
        </p:nvGrpSpPr>
        <p:grpSpPr>
          <a:xfrm rot="10800000">
            <a:off x="13557529" y="-3278780"/>
            <a:ext cx="6999655" cy="8614961"/>
            <a:chOff x="0" y="0"/>
            <a:chExt cx="9332874" cy="11486614"/>
          </a:xfrm>
        </p:grpSpPr>
        <p:grpSp>
          <p:nvGrpSpPr>
            <p:cNvPr id="340" name="Google Shape;340;p20"/>
            <p:cNvGrpSpPr/>
            <p:nvPr/>
          </p:nvGrpSpPr>
          <p:grpSpPr>
            <a:xfrm>
              <a:off x="0" y="0"/>
              <a:ext cx="9332874" cy="11486614"/>
              <a:chOff x="0" y="0"/>
              <a:chExt cx="660400" cy="812800"/>
            </a:xfrm>
          </p:grpSpPr>
          <p:sp>
            <p:nvSpPr>
              <p:cNvPr id="341" name="Google Shape;341;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3" name="Google Shape;343;p20"/>
            <p:cNvGrpSpPr/>
            <p:nvPr/>
          </p:nvGrpSpPr>
          <p:grpSpPr>
            <a:xfrm>
              <a:off x="545238" y="671062"/>
              <a:ext cx="8242398" cy="10144490"/>
              <a:chOff x="0" y="0"/>
              <a:chExt cx="660400" cy="812800"/>
            </a:xfrm>
          </p:grpSpPr>
          <p:sp>
            <p:nvSpPr>
              <p:cNvPr id="344" name="Google Shape;344;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6" name="Google Shape;346;p20"/>
            <p:cNvGrpSpPr/>
            <p:nvPr/>
          </p:nvGrpSpPr>
          <p:grpSpPr>
            <a:xfrm>
              <a:off x="1083502" y="1333541"/>
              <a:ext cx="7165870" cy="8819533"/>
              <a:chOff x="0" y="0"/>
              <a:chExt cx="660400" cy="812800"/>
            </a:xfrm>
          </p:grpSpPr>
          <p:sp>
            <p:nvSpPr>
              <p:cNvPr id="347" name="Google Shape;347;p20"/>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cxnSp>
        <p:nvCxnSpPr>
          <p:cNvPr id="349" name="Google Shape;349;p20"/>
          <p:cNvCxnSpPr/>
          <p:nvPr/>
        </p:nvCxnSpPr>
        <p:spPr>
          <a:xfrm>
            <a:off x="4638177" y="2245984"/>
            <a:ext cx="9799801" cy="0"/>
          </a:xfrm>
          <a:prstGeom prst="straightConnector1">
            <a:avLst/>
          </a:prstGeom>
          <a:noFill/>
          <a:ln w="38100" cap="flat" cmpd="sng">
            <a:solidFill>
              <a:srgbClr val="F3F6FA"/>
            </a:solidFill>
            <a:prstDash val="solid"/>
            <a:round/>
            <a:headEnd type="none" w="sm" len="sm"/>
            <a:tailEnd type="none" w="sm" len="sm"/>
          </a:ln>
        </p:spPr>
      </p:cxnSp>
      <p:grpSp>
        <p:nvGrpSpPr>
          <p:cNvPr id="350" name="Google Shape;350;p20"/>
          <p:cNvGrpSpPr/>
          <p:nvPr/>
        </p:nvGrpSpPr>
        <p:grpSpPr>
          <a:xfrm>
            <a:off x="15226010" y="2079760"/>
            <a:ext cx="406823" cy="408647"/>
            <a:chOff x="1813" y="0"/>
            <a:chExt cx="809173" cy="812800"/>
          </a:xfrm>
        </p:grpSpPr>
        <p:sp>
          <p:nvSpPr>
            <p:cNvPr id="351" name="Google Shape;351;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3" name="Google Shape;353;p20"/>
          <p:cNvGrpSpPr/>
          <p:nvPr/>
        </p:nvGrpSpPr>
        <p:grpSpPr>
          <a:xfrm>
            <a:off x="15789684" y="2079760"/>
            <a:ext cx="406823" cy="408647"/>
            <a:chOff x="1813" y="0"/>
            <a:chExt cx="809173" cy="812800"/>
          </a:xfrm>
        </p:grpSpPr>
        <p:sp>
          <p:nvSpPr>
            <p:cNvPr id="354" name="Google Shape;354;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6" name="Google Shape;356;p20"/>
          <p:cNvGrpSpPr/>
          <p:nvPr/>
        </p:nvGrpSpPr>
        <p:grpSpPr>
          <a:xfrm>
            <a:off x="16350731" y="2079760"/>
            <a:ext cx="406823" cy="408647"/>
            <a:chOff x="1813" y="0"/>
            <a:chExt cx="809173" cy="812800"/>
          </a:xfrm>
        </p:grpSpPr>
        <p:sp>
          <p:nvSpPr>
            <p:cNvPr id="357" name="Google Shape;357;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3" name="Google Shape;180;p20"/>
          <p:cNvSpPr txBox="1"/>
          <p:nvPr/>
        </p:nvSpPr>
        <p:spPr>
          <a:xfrm>
            <a:off x="172423" y="53237"/>
            <a:ext cx="4981058" cy="138499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l-GR" sz="6000" b="1" u="none" strike="noStrike" dirty="0" smtClean="0">
                <a:solidFill>
                  <a:srgbClr val="C00000"/>
                </a:solidFill>
                <a:latin typeface="Playfair Display Black" panose="020B0604020202020204" charset="0"/>
                <a:ea typeface="Barlow Condensed"/>
                <a:cs typeface="Barlow Condensed"/>
                <a:sym typeface="Barlow Condensed"/>
              </a:rPr>
              <a:t>α</a:t>
            </a:r>
            <a:r>
              <a:rPr lang="en-US" sz="6000" b="1" u="none" strike="noStrike" dirty="0" smtClean="0">
                <a:solidFill>
                  <a:srgbClr val="C00000"/>
                </a:solidFill>
                <a:latin typeface="Playfair Display Black" panose="020B0604020202020204" charset="0"/>
                <a:ea typeface="Barlow Condensed"/>
                <a:cs typeface="Barlow Condensed"/>
                <a:sym typeface="Barlow Condensed"/>
              </a:rPr>
              <a:t>-</a:t>
            </a:r>
            <a:r>
              <a:rPr lang="en-US" sz="6000" b="1" u="none" strike="noStrike" dirty="0" err="1" smtClean="0">
                <a:solidFill>
                  <a:srgbClr val="C00000"/>
                </a:solidFill>
                <a:latin typeface="Playfair Display Black" panose="020B0604020202020204" charset="0"/>
                <a:ea typeface="Barlow Condensed"/>
                <a:cs typeface="Barlow Condensed"/>
                <a:sym typeface="Barlow Condensed"/>
              </a:rPr>
              <a:t>Synuclein</a:t>
            </a:r>
            <a:r>
              <a:rPr lang="en-US" sz="6000" b="1" u="none" strike="noStrike" dirty="0" smtClean="0">
                <a:solidFill>
                  <a:srgbClr val="C00000"/>
                </a:solidFill>
                <a:latin typeface="Playfair Display Black" panose="020B0604020202020204" charset="0"/>
                <a:ea typeface="Barlow Condensed"/>
                <a:cs typeface="Barlow Condensed"/>
                <a:sym typeface="Barlow Condensed"/>
              </a:rPr>
              <a:t> </a:t>
            </a:r>
          </a:p>
        </p:txBody>
      </p:sp>
      <p:grpSp>
        <p:nvGrpSpPr>
          <p:cNvPr id="6" name="Group 5"/>
          <p:cNvGrpSpPr/>
          <p:nvPr/>
        </p:nvGrpSpPr>
        <p:grpSpPr>
          <a:xfrm>
            <a:off x="646940" y="1735867"/>
            <a:ext cx="9145989" cy="6778924"/>
            <a:chOff x="646940" y="1735867"/>
            <a:chExt cx="9145989" cy="677892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40" y="1735867"/>
              <a:ext cx="7817178" cy="3367075"/>
            </a:xfrm>
            <a:prstGeom prst="rect">
              <a:avLst/>
            </a:prstGeom>
          </p:spPr>
        </p:pic>
        <p:sp>
          <p:nvSpPr>
            <p:cNvPr id="5" name="TextBox 4"/>
            <p:cNvSpPr txBox="1"/>
            <p:nvPr/>
          </p:nvSpPr>
          <p:spPr>
            <a:xfrm>
              <a:off x="646940" y="5456903"/>
              <a:ext cx="9145989" cy="3057888"/>
            </a:xfrm>
            <a:prstGeom prst="rect">
              <a:avLst/>
            </a:prstGeom>
            <a:noFill/>
          </p:spPr>
          <p:txBody>
            <a:bodyPr wrap="square" rtlCol="0">
              <a:spAutoFit/>
            </a:bodyPr>
            <a:lstStyle/>
            <a:p>
              <a:pPr algn="just">
                <a:lnSpc>
                  <a:spcPct val="200000"/>
                </a:lnSpc>
              </a:pPr>
              <a:r>
                <a:rPr lang="en-US" sz="2500" dirty="0" err="1" smtClean="0">
                  <a:latin typeface="Roboto" panose="020B0604020202020204" charset="0"/>
                  <a:ea typeface="Roboto" panose="020B0604020202020204" charset="0"/>
                </a:rPr>
                <a:t>Misfolding</a:t>
              </a:r>
              <a:r>
                <a:rPr lang="en-US" sz="2500" dirty="0" smtClean="0">
                  <a:latin typeface="Roboto" panose="020B0604020202020204" charset="0"/>
                  <a:ea typeface="Roboto" panose="020B0604020202020204" charset="0"/>
                </a:rPr>
                <a:t> of the </a:t>
              </a:r>
              <a:r>
                <a:rPr lang="en-US" sz="2500" dirty="0" smtClean="0">
                  <a:solidFill>
                    <a:srgbClr val="C00000"/>
                  </a:solidFill>
                  <a:latin typeface="Roboto" panose="020B0604020202020204" charset="0"/>
                  <a:ea typeface="Roboto" panose="020B0604020202020204" charset="0"/>
                </a:rPr>
                <a:t>alpha-</a:t>
              </a:r>
              <a:r>
                <a:rPr lang="en-US" sz="2500" dirty="0" err="1" smtClean="0">
                  <a:solidFill>
                    <a:srgbClr val="C00000"/>
                  </a:solidFill>
                  <a:latin typeface="Roboto" panose="020B0604020202020204" charset="0"/>
                  <a:ea typeface="Roboto" panose="020B0604020202020204" charset="0"/>
                </a:rPr>
                <a:t>synuclein</a:t>
              </a:r>
              <a:r>
                <a:rPr lang="en-US" sz="2500" dirty="0" smtClean="0">
                  <a:latin typeface="Roboto" panose="020B0604020202020204" charset="0"/>
                  <a:ea typeface="Roboto" panose="020B0604020202020204" charset="0"/>
                </a:rPr>
                <a:t> protein is closely associated with the development of Parkinson’s Disease, contributing the formation of abnormal aggregates that impair neuronal function.</a:t>
              </a:r>
              <a:endParaRPr lang="en-US" sz="2500" dirty="0">
                <a:latin typeface="Roboto" panose="020B0604020202020204" charset="0"/>
                <a:ea typeface="Roboto" panose="020B0604020202020204" charset="0"/>
              </a:endParaRPr>
            </a:p>
          </p:txBody>
        </p:sp>
      </p:grpSp>
      <p:sp>
        <p:nvSpPr>
          <p:cNvPr id="9" name="Oval 8"/>
          <p:cNvSpPr/>
          <p:nvPr/>
        </p:nvSpPr>
        <p:spPr>
          <a:xfrm>
            <a:off x="2755704" y="2572719"/>
            <a:ext cx="2250249" cy="22937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4349211" y="1221248"/>
            <a:ext cx="3688985" cy="7934378"/>
            <a:chOff x="1064078" y="10953345"/>
            <a:chExt cx="3688985" cy="7934378"/>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622" t="23767" r="6881" b="24524"/>
            <a:stretch/>
          </p:blipFill>
          <p:spPr>
            <a:xfrm rot="16200000">
              <a:off x="-1165621" y="13558662"/>
              <a:ext cx="7934377" cy="2723744"/>
            </a:xfrm>
            <a:prstGeom prst="rect">
              <a:avLst/>
            </a:prstGeom>
          </p:spPr>
        </p:pic>
        <p:grpSp>
          <p:nvGrpSpPr>
            <p:cNvPr id="24" name="Group 23"/>
            <p:cNvGrpSpPr/>
            <p:nvPr/>
          </p:nvGrpSpPr>
          <p:grpSpPr>
            <a:xfrm>
              <a:off x="3891064" y="11245174"/>
              <a:ext cx="861999" cy="2626469"/>
              <a:chOff x="3891064" y="11245174"/>
              <a:chExt cx="861999" cy="2626469"/>
            </a:xfrm>
          </p:grpSpPr>
          <p:sp>
            <p:nvSpPr>
              <p:cNvPr id="31" name="Right Brace 30"/>
              <p:cNvSpPr/>
              <p:nvPr/>
            </p:nvSpPr>
            <p:spPr>
              <a:xfrm>
                <a:off x="3891064" y="11245174"/>
                <a:ext cx="272376" cy="2626469"/>
              </a:xfrm>
              <a:prstGeom prst="rightBrace">
                <a:avLst/>
              </a:prstGeom>
              <a:ln>
                <a:solidFill>
                  <a:srgbClr val="8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TextBox 32"/>
              <p:cNvSpPr txBox="1"/>
              <p:nvPr/>
            </p:nvSpPr>
            <p:spPr>
              <a:xfrm>
                <a:off x="4199065" y="11696417"/>
                <a:ext cx="553998" cy="1859501"/>
              </a:xfrm>
              <a:prstGeom prst="rect">
                <a:avLst/>
              </a:prstGeom>
              <a:noFill/>
            </p:spPr>
            <p:txBody>
              <a:bodyPr vert="vert" wrap="square" rtlCol="0">
                <a:spAutoFit/>
              </a:bodyPr>
              <a:lstStyle/>
              <a:p>
                <a:pPr algn="ctr"/>
                <a:r>
                  <a:rPr lang="en-US" sz="2400" dirty="0" smtClean="0">
                    <a:latin typeface="Forum" panose="020B0604020202020204" charset="0"/>
                  </a:rPr>
                  <a:t>N</a:t>
                </a:r>
                <a:endParaRPr lang="en-US" sz="2400" dirty="0">
                  <a:latin typeface="Forum" panose="020B0604020202020204" charset="0"/>
                </a:endParaRPr>
              </a:p>
            </p:txBody>
          </p:sp>
        </p:grpSp>
        <p:grpSp>
          <p:nvGrpSpPr>
            <p:cNvPr id="25" name="Group 24"/>
            <p:cNvGrpSpPr/>
            <p:nvPr/>
          </p:nvGrpSpPr>
          <p:grpSpPr>
            <a:xfrm>
              <a:off x="1064078" y="12448370"/>
              <a:ext cx="847302" cy="2393004"/>
              <a:chOff x="1064078" y="12448370"/>
              <a:chExt cx="847302" cy="2393004"/>
            </a:xfrm>
          </p:grpSpPr>
          <p:sp>
            <p:nvSpPr>
              <p:cNvPr id="29" name="Left Brace 28"/>
              <p:cNvSpPr/>
              <p:nvPr/>
            </p:nvSpPr>
            <p:spPr>
              <a:xfrm>
                <a:off x="1653702" y="12448370"/>
                <a:ext cx="257678" cy="2393004"/>
              </a:xfrm>
              <a:prstGeom prst="leftBrace">
                <a:avLst/>
              </a:prstGeom>
              <a:ln>
                <a:solidFill>
                  <a:srgbClr val="0505A9"/>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TextBox 29"/>
              <p:cNvSpPr txBox="1"/>
              <p:nvPr/>
            </p:nvSpPr>
            <p:spPr>
              <a:xfrm rot="10800000">
                <a:off x="1064078" y="12626168"/>
                <a:ext cx="553998" cy="1859501"/>
              </a:xfrm>
              <a:prstGeom prst="rect">
                <a:avLst/>
              </a:prstGeom>
              <a:noFill/>
            </p:spPr>
            <p:txBody>
              <a:bodyPr vert="vert" wrap="square" rtlCol="0">
                <a:spAutoFit/>
              </a:bodyPr>
              <a:lstStyle/>
              <a:p>
                <a:pPr algn="ctr"/>
                <a:r>
                  <a:rPr lang="en-US" sz="2400" dirty="0" smtClean="0">
                    <a:latin typeface="Forum" panose="020B0604020202020204" charset="0"/>
                  </a:rPr>
                  <a:t>NAC Region</a:t>
                </a:r>
                <a:endParaRPr lang="en-US" sz="2400" dirty="0">
                  <a:latin typeface="Forum" panose="020B0604020202020204" charset="0"/>
                </a:endParaRPr>
              </a:p>
            </p:txBody>
          </p:sp>
        </p:grpSp>
        <p:grpSp>
          <p:nvGrpSpPr>
            <p:cNvPr id="26" name="Group 25"/>
            <p:cNvGrpSpPr/>
            <p:nvPr/>
          </p:nvGrpSpPr>
          <p:grpSpPr>
            <a:xfrm>
              <a:off x="1173462" y="15077872"/>
              <a:ext cx="1107028" cy="3809851"/>
              <a:chOff x="1173462" y="15077872"/>
              <a:chExt cx="1107028" cy="3809851"/>
            </a:xfrm>
          </p:grpSpPr>
          <p:sp>
            <p:nvSpPr>
              <p:cNvPr id="27" name="Left Brace 26"/>
              <p:cNvSpPr/>
              <p:nvPr/>
            </p:nvSpPr>
            <p:spPr>
              <a:xfrm>
                <a:off x="1763086" y="15077872"/>
                <a:ext cx="517404" cy="3809851"/>
              </a:xfrm>
              <a:prstGeom prst="leftBrace">
                <a:avLst/>
              </a:prstGeom>
              <a:ln>
                <a:solidFill>
                  <a:srgbClr val="8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8" name="TextBox 27"/>
              <p:cNvSpPr txBox="1"/>
              <p:nvPr/>
            </p:nvSpPr>
            <p:spPr>
              <a:xfrm rot="10800000">
                <a:off x="1173462" y="15625063"/>
                <a:ext cx="553998" cy="2834675"/>
              </a:xfrm>
              <a:prstGeom prst="rect">
                <a:avLst/>
              </a:prstGeom>
              <a:noFill/>
            </p:spPr>
            <p:txBody>
              <a:bodyPr vert="vert" wrap="square" rtlCol="0">
                <a:spAutoFit/>
              </a:bodyPr>
              <a:lstStyle/>
              <a:p>
                <a:pPr algn="ctr"/>
                <a:r>
                  <a:rPr lang="en-US" sz="2400" dirty="0" smtClean="0">
                    <a:latin typeface="Forum" panose="020B0604020202020204" charset="0"/>
                  </a:rPr>
                  <a:t>C</a:t>
                </a:r>
                <a:endParaRPr lang="en-US" sz="2400" dirty="0">
                  <a:latin typeface="Forum" panose="020B0604020202020204" charset="0"/>
                </a:endParaRPr>
              </a:p>
            </p:txBody>
          </p:sp>
        </p:grpSp>
      </p:grpSp>
      <p:grpSp>
        <p:nvGrpSpPr>
          <p:cNvPr id="64" name="Group 63"/>
          <p:cNvGrpSpPr/>
          <p:nvPr/>
        </p:nvGrpSpPr>
        <p:grpSpPr>
          <a:xfrm>
            <a:off x="357109" y="11339710"/>
            <a:ext cx="4843210" cy="5264866"/>
            <a:chOff x="357109" y="11339710"/>
            <a:chExt cx="4843210" cy="5264866"/>
          </a:xfrm>
        </p:grpSpPr>
        <p:grpSp>
          <p:nvGrpSpPr>
            <p:cNvPr id="65" name="Group 64"/>
            <p:cNvGrpSpPr/>
            <p:nvPr/>
          </p:nvGrpSpPr>
          <p:grpSpPr>
            <a:xfrm>
              <a:off x="357109" y="11339710"/>
              <a:ext cx="4843210" cy="5264866"/>
              <a:chOff x="204709" y="11187310"/>
              <a:chExt cx="4843210" cy="5264866"/>
            </a:xfrm>
          </p:grpSpPr>
          <p:sp>
            <p:nvSpPr>
              <p:cNvPr id="67" name="TextBox 66"/>
              <p:cNvSpPr txBox="1"/>
              <p:nvPr/>
            </p:nvSpPr>
            <p:spPr>
              <a:xfrm rot="16200000">
                <a:off x="2386947" y="10353026"/>
                <a:ext cx="569387" cy="2237956"/>
              </a:xfrm>
              <a:prstGeom prst="rect">
                <a:avLst/>
              </a:prstGeom>
              <a:noFill/>
            </p:spPr>
            <p:txBody>
              <a:bodyPr vert="vert" wrap="square" rtlCol="0">
                <a:spAutoFit/>
              </a:bodyPr>
              <a:lstStyle/>
              <a:p>
                <a:pPr algn="ctr"/>
                <a:r>
                  <a:rPr lang="en-US" sz="2500" b="1" dirty="0" smtClean="0">
                    <a:solidFill>
                      <a:srgbClr val="C00000"/>
                    </a:solidFill>
                    <a:latin typeface="Barlow Condensed" panose="020B0604020202020204" charset="0"/>
                  </a:rPr>
                  <a:t>N-TERMINAL</a:t>
                </a:r>
                <a:endParaRPr lang="en-US" sz="2500" b="1" dirty="0">
                  <a:solidFill>
                    <a:srgbClr val="C00000"/>
                  </a:solidFill>
                  <a:latin typeface="Barlow Condensed" panose="020B0604020202020204" charset="0"/>
                </a:endParaRPr>
              </a:p>
            </p:txBody>
          </p:sp>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09" y="12037340"/>
                <a:ext cx="2328610" cy="2266811"/>
              </a:xfrm>
              <a:prstGeom prst="rect">
                <a:avLst/>
              </a:prstGeom>
            </p:spPr>
          </p:pic>
          <p:pic>
            <p:nvPicPr>
              <p:cNvPr id="69" name="Picture 68"/>
              <p:cNvPicPr>
                <a:picLocks noChangeAspect="1"/>
              </p:cNvPicPr>
              <p:nvPr/>
            </p:nvPicPr>
            <p:blipFill rotWithShape="1">
              <a:blip r:embed="rId6">
                <a:extLst>
                  <a:ext uri="{28A0092B-C50C-407E-A947-70E740481C1C}">
                    <a14:useLocalDpi xmlns:a14="http://schemas.microsoft.com/office/drawing/2010/main" val="0"/>
                  </a:ext>
                </a:extLst>
              </a:blip>
              <a:srcRect l="36270" r="29905" b="-1082"/>
              <a:stretch/>
            </p:blipFill>
            <p:spPr>
              <a:xfrm>
                <a:off x="2533319" y="12037340"/>
                <a:ext cx="2514600" cy="4414836"/>
              </a:xfrm>
              <a:prstGeom prst="rect">
                <a:avLst/>
              </a:prstGeom>
            </p:spPr>
          </p:pic>
        </p:grpSp>
        <p:sp>
          <p:nvSpPr>
            <p:cNvPr id="66" name="TextBox 65"/>
            <p:cNvSpPr txBox="1"/>
            <p:nvPr/>
          </p:nvSpPr>
          <p:spPr>
            <a:xfrm rot="16200000">
              <a:off x="1219314" y="13739845"/>
              <a:ext cx="800219" cy="2237956"/>
            </a:xfrm>
            <a:prstGeom prst="rect">
              <a:avLst/>
            </a:prstGeom>
            <a:noFill/>
          </p:spPr>
          <p:txBody>
            <a:bodyPr vert="vert" wrap="square" rtlCol="0">
              <a:spAutoFit/>
            </a:bodyPr>
            <a:lstStyle/>
            <a:p>
              <a:pPr algn="ctr"/>
              <a:r>
                <a:rPr lang="en-US" sz="2000" dirty="0" smtClean="0">
                  <a:latin typeface="Forum" panose="020B0604020202020204" charset="0"/>
                </a:rPr>
                <a:t>Membrane Binding Region</a:t>
              </a:r>
              <a:endParaRPr lang="en-US" sz="2000" dirty="0">
                <a:latin typeface="Forum" panose="020B0604020202020204" charset="0"/>
              </a:endParaRPr>
            </a:p>
          </p:txBody>
        </p:sp>
      </p:grpSp>
      <p:grpSp>
        <p:nvGrpSpPr>
          <p:cNvPr id="70" name="Group 69"/>
          <p:cNvGrpSpPr/>
          <p:nvPr/>
        </p:nvGrpSpPr>
        <p:grpSpPr>
          <a:xfrm>
            <a:off x="5067012" y="11539353"/>
            <a:ext cx="3951655" cy="5408460"/>
            <a:chOff x="5785416" y="17773055"/>
            <a:chExt cx="3951655" cy="5408460"/>
          </a:xfrm>
        </p:grpSpPr>
        <p:grpSp>
          <p:nvGrpSpPr>
            <p:cNvPr id="71" name="Group 70"/>
            <p:cNvGrpSpPr/>
            <p:nvPr/>
          </p:nvGrpSpPr>
          <p:grpSpPr>
            <a:xfrm>
              <a:off x="5785416" y="17773055"/>
              <a:ext cx="2237956" cy="5408460"/>
              <a:chOff x="1530818" y="16711369"/>
              <a:chExt cx="2237956" cy="5408460"/>
            </a:xfrm>
          </p:grpSpPr>
          <p:sp>
            <p:nvSpPr>
              <p:cNvPr id="73" name="TextBox 72"/>
              <p:cNvSpPr txBox="1"/>
              <p:nvPr/>
            </p:nvSpPr>
            <p:spPr>
              <a:xfrm rot="16200000">
                <a:off x="2365102" y="15877085"/>
                <a:ext cx="569387" cy="2237956"/>
              </a:xfrm>
              <a:prstGeom prst="rect">
                <a:avLst/>
              </a:prstGeom>
              <a:noFill/>
            </p:spPr>
            <p:txBody>
              <a:bodyPr vert="vert" wrap="square" rtlCol="0">
                <a:spAutoFit/>
              </a:bodyPr>
              <a:lstStyle/>
              <a:p>
                <a:pPr algn="ctr"/>
                <a:r>
                  <a:rPr lang="en-US" sz="2500" b="1" dirty="0" smtClean="0">
                    <a:solidFill>
                      <a:srgbClr val="C00000"/>
                    </a:solidFill>
                    <a:latin typeface="Barlow Condensed" panose="020B0604020202020204" charset="0"/>
                  </a:rPr>
                  <a:t>NAC Region</a:t>
                </a:r>
                <a:endParaRPr lang="en-US" sz="2500" b="1" dirty="0">
                  <a:solidFill>
                    <a:srgbClr val="C00000"/>
                  </a:solidFill>
                  <a:latin typeface="Barlow Condensed" panose="020B0604020202020204" charset="0"/>
                </a:endParaRPr>
              </a:p>
            </p:txBody>
          </p:sp>
          <p:pic>
            <p:nvPicPr>
              <p:cNvPr id="74" name="Picture 73"/>
              <p:cNvPicPr>
                <a:picLocks noChangeAspect="1"/>
              </p:cNvPicPr>
              <p:nvPr/>
            </p:nvPicPr>
            <p:blipFill rotWithShape="1">
              <a:blip r:embed="rId7">
                <a:extLst>
                  <a:ext uri="{28A0092B-C50C-407E-A947-70E740481C1C}">
                    <a14:useLocalDpi xmlns:a14="http://schemas.microsoft.com/office/drawing/2010/main" val="0"/>
                  </a:ext>
                </a:extLst>
              </a:blip>
              <a:srcRect l="38242" t="13689" r="44748" b="18128"/>
              <a:stretch/>
            </p:blipFill>
            <p:spPr>
              <a:xfrm>
                <a:off x="1630620" y="17319229"/>
                <a:ext cx="2038350" cy="4800600"/>
              </a:xfrm>
              <a:prstGeom prst="rect">
                <a:avLst/>
              </a:prstGeom>
            </p:spPr>
          </p:pic>
        </p:grpSp>
        <p:sp>
          <p:nvSpPr>
            <p:cNvPr id="72" name="TextBox 71"/>
            <p:cNvSpPr txBox="1"/>
            <p:nvPr/>
          </p:nvSpPr>
          <p:spPr>
            <a:xfrm rot="16200000">
              <a:off x="7602430" y="19485982"/>
              <a:ext cx="2031325" cy="2237956"/>
            </a:xfrm>
            <a:prstGeom prst="rect">
              <a:avLst/>
            </a:prstGeom>
            <a:noFill/>
          </p:spPr>
          <p:txBody>
            <a:bodyPr vert="vert" wrap="square" rtlCol="0">
              <a:spAutoFit/>
            </a:bodyPr>
            <a:lstStyle/>
            <a:p>
              <a:pPr algn="ctr"/>
              <a:r>
                <a:rPr lang="en-US" sz="2000" dirty="0" smtClean="0">
                  <a:latin typeface="Forum" panose="020B0604020202020204" charset="0"/>
                </a:rPr>
                <a:t>Highly </a:t>
              </a:r>
              <a:r>
                <a:rPr lang="en-US" sz="2000" dirty="0" err="1" smtClean="0">
                  <a:latin typeface="Forum" panose="020B0604020202020204" charset="0"/>
                </a:rPr>
                <a:t>amyloidogenic</a:t>
              </a:r>
              <a:r>
                <a:rPr lang="en-US" sz="2000" dirty="0" smtClean="0">
                  <a:latin typeface="Forum" panose="020B0604020202020204" charset="0"/>
                </a:rPr>
                <a:t>.</a:t>
              </a:r>
            </a:p>
            <a:p>
              <a:pPr algn="ctr"/>
              <a:endParaRPr lang="en-US" sz="2000" dirty="0" smtClean="0">
                <a:latin typeface="Forum" panose="020B0604020202020204" charset="0"/>
              </a:endParaRPr>
            </a:p>
            <a:p>
              <a:pPr algn="ctr"/>
              <a:r>
                <a:rPr lang="en-US" sz="2000" dirty="0" smtClean="0">
                  <a:latin typeface="Forum" panose="020B0604020202020204" charset="0"/>
                </a:rPr>
                <a:t> It </a:t>
              </a:r>
              <a:r>
                <a:rPr lang="en-US" sz="2000" dirty="0">
                  <a:latin typeface="Forum" panose="020B0604020202020204" charset="0"/>
                </a:rPr>
                <a:t>has a strong propensity to form amyloid fibrils</a:t>
              </a:r>
            </a:p>
          </p:txBody>
        </p:sp>
      </p:grpSp>
      <p:grpSp>
        <p:nvGrpSpPr>
          <p:cNvPr id="75" name="Group 74"/>
          <p:cNvGrpSpPr/>
          <p:nvPr/>
        </p:nvGrpSpPr>
        <p:grpSpPr>
          <a:xfrm>
            <a:off x="8315300" y="11624404"/>
            <a:ext cx="4797402" cy="5676811"/>
            <a:chOff x="11887200" y="17449889"/>
            <a:chExt cx="4797402" cy="5676811"/>
          </a:xfrm>
        </p:grpSpPr>
        <p:sp>
          <p:nvSpPr>
            <p:cNvPr id="76" name="TextBox 75"/>
            <p:cNvSpPr txBox="1"/>
            <p:nvPr/>
          </p:nvSpPr>
          <p:spPr>
            <a:xfrm rot="16200000">
              <a:off x="12945540" y="16615605"/>
              <a:ext cx="569387" cy="2237956"/>
            </a:xfrm>
            <a:prstGeom prst="rect">
              <a:avLst/>
            </a:prstGeom>
            <a:noFill/>
          </p:spPr>
          <p:txBody>
            <a:bodyPr vert="vert" wrap="square" rtlCol="0">
              <a:spAutoFit/>
            </a:bodyPr>
            <a:lstStyle/>
            <a:p>
              <a:pPr algn="ctr"/>
              <a:r>
                <a:rPr lang="en-US" sz="2500" b="1" dirty="0" smtClean="0">
                  <a:solidFill>
                    <a:srgbClr val="C00000"/>
                  </a:solidFill>
                  <a:latin typeface="Barlow Condensed" panose="020B0604020202020204" charset="0"/>
                </a:rPr>
                <a:t>C-Terminal</a:t>
              </a:r>
              <a:endParaRPr lang="en-US" sz="2500" b="1" dirty="0">
                <a:solidFill>
                  <a:srgbClr val="C00000"/>
                </a:solidFill>
                <a:latin typeface="Barlow Condensed" panose="020B0604020202020204" charset="0"/>
              </a:endParaRPr>
            </a:p>
          </p:txBody>
        </p:sp>
        <p:pic>
          <p:nvPicPr>
            <p:cNvPr id="77" name="Picture 76"/>
            <p:cNvPicPr>
              <a:picLocks noChangeAspect="1"/>
            </p:cNvPicPr>
            <p:nvPr/>
          </p:nvPicPr>
          <p:blipFill rotWithShape="1">
            <a:blip r:embed="rId8">
              <a:extLst>
                <a:ext uri="{28A0092B-C50C-407E-A947-70E740481C1C}">
                  <a14:useLocalDpi xmlns:a14="http://schemas.microsoft.com/office/drawing/2010/main" val="0"/>
                </a:ext>
              </a:extLst>
            </a:blip>
            <a:srcRect l="40519" t="5711" r="32405" b="6767"/>
            <a:stretch/>
          </p:blipFill>
          <p:spPr>
            <a:xfrm>
              <a:off x="11887200" y="17999933"/>
              <a:ext cx="2699590" cy="5126767"/>
            </a:xfrm>
            <a:prstGeom prst="rect">
              <a:avLst/>
            </a:prstGeom>
          </p:spPr>
        </p:pic>
        <p:sp>
          <p:nvSpPr>
            <p:cNvPr id="78" name="TextBox 77"/>
            <p:cNvSpPr txBox="1"/>
            <p:nvPr/>
          </p:nvSpPr>
          <p:spPr>
            <a:xfrm rot="16200000">
              <a:off x="13780520" y="19662237"/>
              <a:ext cx="3570208" cy="2237956"/>
            </a:xfrm>
            <a:prstGeom prst="rect">
              <a:avLst/>
            </a:prstGeom>
            <a:noFill/>
          </p:spPr>
          <p:txBody>
            <a:bodyPr vert="vert" wrap="square" rtlCol="0">
              <a:spAutoFit/>
            </a:bodyPr>
            <a:lstStyle/>
            <a:p>
              <a:pPr algn="ctr"/>
              <a:r>
                <a:rPr lang="en-US" sz="2000" dirty="0" smtClean="0">
                  <a:latin typeface="Forum" panose="020B0604020202020204" charset="0"/>
                </a:rPr>
                <a:t>Influences </a:t>
              </a:r>
              <a:r>
                <a:rPr lang="en-US" sz="2000" dirty="0">
                  <a:latin typeface="Forum" panose="020B0604020202020204" charset="0"/>
                </a:rPr>
                <a:t>the aggregation propensity by affecting the solubility and fibrillation kinetics of the protein</a:t>
              </a:r>
              <a:r>
                <a:rPr lang="en-US" sz="2000" dirty="0" smtClean="0">
                  <a:latin typeface="Forum" panose="020B0604020202020204" charset="0"/>
                </a:rPr>
                <a:t>.</a:t>
              </a:r>
            </a:p>
            <a:p>
              <a:pPr algn="ctr"/>
              <a:endParaRPr lang="en-US" sz="2000" dirty="0" smtClean="0">
                <a:latin typeface="Forum" panose="020B0604020202020204" charset="0"/>
              </a:endParaRPr>
            </a:p>
            <a:p>
              <a:pPr algn="ctr"/>
              <a:r>
                <a:rPr lang="en-US" sz="2000" dirty="0" smtClean="0">
                  <a:latin typeface="Forum" panose="020B0604020202020204" charset="0"/>
                </a:rPr>
                <a:t>Interacting with membranes and synaptic vesicles.</a:t>
              </a:r>
            </a:p>
          </p:txBody>
        </p:sp>
      </p:grpSp>
      <p:grpSp>
        <p:nvGrpSpPr>
          <p:cNvPr id="79" name="Group 78"/>
          <p:cNvGrpSpPr/>
          <p:nvPr/>
        </p:nvGrpSpPr>
        <p:grpSpPr>
          <a:xfrm>
            <a:off x="9980174" y="1134666"/>
            <a:ext cx="4262034" cy="6809811"/>
            <a:chOff x="7148402" y="4798326"/>
            <a:chExt cx="4262034" cy="6809811"/>
          </a:xfrm>
        </p:grpSpPr>
        <p:pic>
          <p:nvPicPr>
            <p:cNvPr id="80" name="Picture 79"/>
            <p:cNvPicPr/>
            <p:nvPr/>
          </p:nvPicPr>
          <p:blipFill rotWithShape="1">
            <a:blip r:embed="rId9" cstate="hqprint">
              <a:extLst>
                <a:ext uri="{28A0092B-C50C-407E-A947-70E740481C1C}">
                  <a14:useLocalDpi xmlns:a14="http://schemas.microsoft.com/office/drawing/2010/main" val="0"/>
                </a:ext>
              </a:extLst>
            </a:blip>
            <a:srcRect l="49846" t="12303" r="9778" b="1136"/>
            <a:stretch/>
          </p:blipFill>
          <p:spPr bwMode="auto">
            <a:xfrm>
              <a:off x="7148402" y="4798326"/>
              <a:ext cx="4262034" cy="6809811"/>
            </a:xfrm>
            <a:prstGeom prst="rect">
              <a:avLst/>
            </a:prstGeom>
            <a:ln>
              <a:noFill/>
            </a:ln>
            <a:extLst>
              <a:ext uri="{53640926-AAD7-44D8-BBD7-CCE9431645EC}">
                <a14:shadowObscured xmlns:a14="http://schemas.microsoft.com/office/drawing/2010/main"/>
              </a:ext>
            </a:extLst>
          </p:spPr>
        </p:pic>
        <p:sp>
          <p:nvSpPr>
            <p:cNvPr id="81" name="Rectangle 80"/>
            <p:cNvSpPr/>
            <p:nvPr/>
          </p:nvSpPr>
          <p:spPr>
            <a:xfrm>
              <a:off x="10987372" y="10572585"/>
              <a:ext cx="250523" cy="48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Google Shape;180;p20"/>
          <p:cNvSpPr txBox="1"/>
          <p:nvPr/>
        </p:nvSpPr>
        <p:spPr>
          <a:xfrm>
            <a:off x="12448992" y="53237"/>
            <a:ext cx="3241350" cy="138499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6000" b="1" u="none" strike="noStrike" dirty="0" smtClean="0">
                <a:solidFill>
                  <a:srgbClr val="C00000"/>
                </a:solidFill>
                <a:latin typeface="Playfair Display Black" panose="020B0604020202020204" charset="0"/>
                <a:ea typeface="Barlow Condensed"/>
                <a:cs typeface="Barlow Condensed"/>
                <a:sym typeface="Barlow Condensed"/>
              </a:rPr>
              <a:t>PNIPAM</a:t>
            </a:r>
          </a:p>
        </p:txBody>
      </p:sp>
      <p:sp>
        <p:nvSpPr>
          <p:cNvPr id="83" name="TextBox 82"/>
          <p:cNvSpPr txBox="1"/>
          <p:nvPr/>
        </p:nvSpPr>
        <p:spPr>
          <a:xfrm rot="16200000">
            <a:off x="12341831" y="2673518"/>
            <a:ext cx="6463308" cy="3821426"/>
          </a:xfrm>
          <a:prstGeom prst="rect">
            <a:avLst/>
          </a:prstGeom>
          <a:noFill/>
        </p:spPr>
        <p:txBody>
          <a:bodyPr vert="vert" wrap="square" rtlCol="0">
            <a:spAutoFit/>
          </a:bodyPr>
          <a:lstStyle/>
          <a:p>
            <a:pPr algn="ctr"/>
            <a:r>
              <a:rPr lang="en-US" sz="2400" dirty="0" smtClean="0">
                <a:latin typeface="Forum" panose="020B0604020202020204" charset="0"/>
              </a:rPr>
              <a:t>Biocompatible. </a:t>
            </a:r>
          </a:p>
          <a:p>
            <a:pPr algn="ctr">
              <a:lnSpc>
                <a:spcPct val="150000"/>
              </a:lnSpc>
              <a:buSzPts val="2400"/>
            </a:pPr>
            <a:endParaRPr lang="en-US" sz="2400" dirty="0">
              <a:latin typeface="Forum" panose="020B0604020202020204" charset="0"/>
            </a:endParaRPr>
          </a:p>
          <a:p>
            <a:pPr algn="ctr">
              <a:lnSpc>
                <a:spcPct val="150000"/>
              </a:lnSpc>
              <a:buSzPts val="2400"/>
            </a:pPr>
            <a:r>
              <a:rPr lang="en-US" sz="2400" dirty="0" err="1" smtClean="0">
                <a:latin typeface="Forum" panose="020B0604020202020204" charset="0"/>
              </a:rPr>
              <a:t>Thermoresponsive</a:t>
            </a:r>
            <a:r>
              <a:rPr lang="en-US" sz="2400" dirty="0" smtClean="0">
                <a:latin typeface="Forum" panose="020B0604020202020204" charset="0"/>
              </a:rPr>
              <a:t> </a:t>
            </a:r>
            <a:r>
              <a:rPr lang="en-US" sz="2400" dirty="0">
                <a:latin typeface="Forum" panose="020B0604020202020204" charset="0"/>
              </a:rPr>
              <a:t>polymer</a:t>
            </a:r>
            <a:r>
              <a:rPr lang="en-GB" sz="2400" dirty="0" smtClean="0">
                <a:latin typeface="Forum" panose="020B0604020202020204" charset="0"/>
              </a:rPr>
              <a:t>.</a:t>
            </a:r>
          </a:p>
          <a:p>
            <a:pPr algn="ctr">
              <a:lnSpc>
                <a:spcPct val="150000"/>
              </a:lnSpc>
              <a:buSzPts val="2400"/>
            </a:pPr>
            <a:endParaRPr lang="en-GB" sz="2400" dirty="0">
              <a:latin typeface="Forum" panose="020B0604020202020204" charset="0"/>
            </a:endParaRPr>
          </a:p>
          <a:p>
            <a:pPr algn="ctr">
              <a:lnSpc>
                <a:spcPct val="150000"/>
              </a:lnSpc>
              <a:buSzPts val="2400"/>
            </a:pPr>
            <a:r>
              <a:rPr lang="en-GB" sz="2400" dirty="0">
                <a:latin typeface="Forum" panose="020B0604020202020204" charset="0"/>
              </a:rPr>
              <a:t>Below LCST (around 32°C),</a:t>
            </a:r>
          </a:p>
          <a:p>
            <a:pPr marL="76200" algn="ctr">
              <a:lnSpc>
                <a:spcPct val="150000"/>
              </a:lnSpc>
              <a:buSzPts val="2400"/>
            </a:pPr>
            <a:r>
              <a:rPr lang="en-GB" sz="2400" dirty="0">
                <a:latin typeface="Forum" panose="020B0604020202020204" charset="0"/>
              </a:rPr>
              <a:t> PNIPAM is hydrophilic</a:t>
            </a:r>
            <a:r>
              <a:rPr lang="en-GB" sz="2400" dirty="0" smtClean="0">
                <a:latin typeface="Forum" panose="020B0604020202020204" charset="0"/>
              </a:rPr>
              <a:t>.</a:t>
            </a:r>
          </a:p>
          <a:p>
            <a:pPr algn="ctr">
              <a:lnSpc>
                <a:spcPct val="150000"/>
              </a:lnSpc>
              <a:buSzPts val="2400"/>
            </a:pPr>
            <a:r>
              <a:rPr lang="en-GB" sz="2400" dirty="0" smtClean="0">
                <a:latin typeface="Forum" panose="020B0604020202020204" charset="0"/>
              </a:rPr>
              <a:t>Drug </a:t>
            </a:r>
            <a:r>
              <a:rPr lang="en-GB" sz="2400" dirty="0">
                <a:latin typeface="Forum" panose="020B0604020202020204" charset="0"/>
              </a:rPr>
              <a:t>Delivery.</a:t>
            </a:r>
          </a:p>
          <a:p>
            <a:pPr algn="ctr">
              <a:lnSpc>
                <a:spcPct val="150000"/>
              </a:lnSpc>
              <a:buSzPts val="2400"/>
            </a:pPr>
            <a:r>
              <a:rPr lang="en-GB" sz="2400" dirty="0">
                <a:latin typeface="Forum" panose="020B0604020202020204" charset="0"/>
              </a:rPr>
              <a:t>Biomedical Devices.</a:t>
            </a:r>
          </a:p>
          <a:p>
            <a:pPr algn="ctr">
              <a:lnSpc>
                <a:spcPct val="150000"/>
              </a:lnSpc>
              <a:buSzPts val="2400"/>
            </a:pPr>
            <a:r>
              <a:rPr lang="en-GB" sz="2400" dirty="0">
                <a:latin typeface="Forum" panose="020B0604020202020204" charset="0"/>
              </a:rPr>
              <a:t>Nanoparticles.</a:t>
            </a:r>
          </a:p>
          <a:p>
            <a:pPr marL="76200" indent="0" algn="ctr">
              <a:lnSpc>
                <a:spcPct val="150000"/>
              </a:lnSpc>
              <a:buSzPts val="2400"/>
              <a:buNone/>
            </a:pPr>
            <a:r>
              <a:rPr lang="en-GB" sz="2400" dirty="0" smtClean="0">
                <a:latin typeface="Forum" panose="020B0604020202020204" charset="0"/>
              </a:rPr>
              <a:t> </a:t>
            </a:r>
          </a:p>
          <a:p>
            <a:pPr marL="76200" indent="0" algn="ctr">
              <a:lnSpc>
                <a:spcPct val="150000"/>
              </a:lnSpc>
              <a:buSzPts val="2400"/>
              <a:buNone/>
            </a:pPr>
            <a:endParaRPr lang="en-GB" sz="2400" dirty="0">
              <a:latin typeface="Forum" panose="020B0604020202020204" charset="0"/>
            </a:endParaRPr>
          </a:p>
          <a:p>
            <a:pPr algn="ctr"/>
            <a:endParaRPr lang="en-US" sz="2400" dirty="0">
              <a:latin typeface="Forum" panose="020B0604020202020204" charset="0"/>
            </a:endParaRPr>
          </a:p>
        </p:txBody>
      </p:sp>
      <p:pic>
        <p:nvPicPr>
          <p:cNvPr id="84" name="Picture 83"/>
          <p:cNvPicPr>
            <a:picLocks noChangeAspect="1"/>
          </p:cNvPicPr>
          <p:nvPr/>
        </p:nvPicPr>
        <p:blipFill rotWithShape="1">
          <a:blip r:embed="rId4">
            <a:extLst>
              <a:ext uri="{28A0092B-C50C-407E-A947-70E740481C1C}">
                <a14:useLocalDpi xmlns:a14="http://schemas.microsoft.com/office/drawing/2010/main" val="0"/>
              </a:ext>
            </a:extLst>
          </a:blip>
          <a:srcRect l="3638" t="30541" r="6447" b="29105"/>
          <a:stretch/>
        </p:blipFill>
        <p:spPr>
          <a:xfrm rot="16200000">
            <a:off x="-2942273" y="4752094"/>
            <a:ext cx="8460005" cy="2230612"/>
          </a:xfrm>
          <a:prstGeom prst="rect">
            <a:avLst/>
          </a:prstGeom>
        </p:spPr>
      </p:pic>
      <p:pic>
        <p:nvPicPr>
          <p:cNvPr id="85" name="Picture 84"/>
          <p:cNvPicPr>
            <a:picLocks noChangeAspect="1"/>
          </p:cNvPicPr>
          <p:nvPr/>
        </p:nvPicPr>
        <p:blipFill rotWithShape="1">
          <a:blip r:embed="rId10">
            <a:extLst>
              <a:ext uri="{28A0092B-C50C-407E-A947-70E740481C1C}">
                <a14:useLocalDpi xmlns:a14="http://schemas.microsoft.com/office/drawing/2010/main" val="0"/>
              </a:ext>
            </a:extLst>
          </a:blip>
          <a:srcRect t="8777" r="1602" b="21671"/>
          <a:stretch/>
        </p:blipFill>
        <p:spPr>
          <a:xfrm rot="5400000">
            <a:off x="2270180" y="3997881"/>
            <a:ext cx="8344400" cy="3465241"/>
          </a:xfrm>
          <a:prstGeom prst="rect">
            <a:avLst/>
          </a:prstGeom>
        </p:spPr>
      </p:pic>
      <p:sp>
        <p:nvSpPr>
          <p:cNvPr id="86" name="Striped Right Arrow 85"/>
          <p:cNvSpPr/>
          <p:nvPr/>
        </p:nvSpPr>
        <p:spPr>
          <a:xfrm>
            <a:off x="2471833" y="3729247"/>
            <a:ext cx="2420948" cy="1030296"/>
          </a:xfrm>
          <a:prstGeom prst="striped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orum" panose="020B0604020202020204" charset="0"/>
              </a:rPr>
              <a:t>2 µs</a:t>
            </a:r>
          </a:p>
          <a:p>
            <a:pPr algn="ctr"/>
            <a:r>
              <a:rPr lang="en-US" sz="2000" dirty="0" smtClean="0">
                <a:latin typeface="Forum" panose="020B0604020202020204" charset="0"/>
              </a:rPr>
              <a:t>MD</a:t>
            </a:r>
            <a:endParaRPr lang="en-US" sz="2000" dirty="0">
              <a:latin typeface="Forum" panose="020B0604020202020204" charset="0"/>
            </a:endParaRPr>
          </a:p>
        </p:txBody>
      </p:sp>
      <p:grpSp>
        <p:nvGrpSpPr>
          <p:cNvPr id="17" name="Group 16"/>
          <p:cNvGrpSpPr/>
          <p:nvPr/>
        </p:nvGrpSpPr>
        <p:grpSpPr>
          <a:xfrm>
            <a:off x="9796954" y="1134666"/>
            <a:ext cx="8044380" cy="8839200"/>
            <a:chOff x="9796954" y="1134666"/>
            <a:chExt cx="8044380" cy="8839200"/>
          </a:xfrm>
        </p:grpSpPr>
        <p:grpSp>
          <p:nvGrpSpPr>
            <p:cNvPr id="16" name="Group 15"/>
            <p:cNvGrpSpPr/>
            <p:nvPr/>
          </p:nvGrpSpPr>
          <p:grpSpPr>
            <a:xfrm>
              <a:off x="9796954" y="1134666"/>
              <a:ext cx="8044380" cy="8839200"/>
              <a:chOff x="18119174" y="7515060"/>
              <a:chExt cx="8044380" cy="8839200"/>
            </a:xfrm>
          </p:grpSpPr>
          <p:pic>
            <p:nvPicPr>
              <p:cNvPr id="87" name="Picture 86"/>
              <p:cNvPicPr>
                <a:picLocks noChangeAspect="1"/>
              </p:cNvPicPr>
              <p:nvPr/>
            </p:nvPicPr>
            <p:blipFill rotWithShape="1">
              <a:blip r:embed="rId11">
                <a:extLst>
                  <a:ext uri="{28A0092B-C50C-407E-A947-70E740481C1C}">
                    <a14:useLocalDpi xmlns:a14="http://schemas.microsoft.com/office/drawing/2010/main" val="0"/>
                  </a:ext>
                </a:extLst>
              </a:blip>
              <a:srcRect l="5498" t="19429" r="5219" b="31442"/>
              <a:stretch/>
            </p:blipFill>
            <p:spPr>
              <a:xfrm rot="16200000">
                <a:off x="20315204" y="10505910"/>
                <a:ext cx="8839200" cy="2857500"/>
              </a:xfrm>
              <a:prstGeom prst="rect">
                <a:avLst/>
              </a:prstGeom>
            </p:spPr>
          </p:pic>
          <p:grpSp>
            <p:nvGrpSpPr>
              <p:cNvPr id="12" name="Group 11"/>
              <p:cNvGrpSpPr/>
              <p:nvPr/>
            </p:nvGrpSpPr>
            <p:grpSpPr>
              <a:xfrm>
                <a:off x="18119174" y="7594044"/>
                <a:ext cx="4813254" cy="8460005"/>
                <a:chOff x="10082064" y="1226900"/>
                <a:chExt cx="4813254" cy="8460005"/>
              </a:xfrm>
            </p:grpSpPr>
            <p:pic>
              <p:nvPicPr>
                <p:cNvPr id="90" name="Picture 89"/>
                <p:cNvPicPr>
                  <a:picLocks noChangeAspect="1"/>
                </p:cNvPicPr>
                <p:nvPr/>
              </p:nvPicPr>
              <p:blipFill rotWithShape="1">
                <a:blip r:embed="rId4">
                  <a:extLst>
                    <a:ext uri="{28A0092B-C50C-407E-A947-70E740481C1C}">
                      <a14:useLocalDpi xmlns:a14="http://schemas.microsoft.com/office/drawing/2010/main" val="0"/>
                    </a:ext>
                  </a:extLst>
                </a:blip>
                <a:srcRect l="3638" t="30541" r="6447" b="29105"/>
                <a:stretch/>
              </p:blipFill>
              <p:spPr>
                <a:xfrm rot="16200000">
                  <a:off x="6967367" y="4341597"/>
                  <a:ext cx="8460005" cy="2230612"/>
                </a:xfrm>
                <a:prstGeom prst="rect">
                  <a:avLst/>
                </a:prstGeom>
              </p:spPr>
            </p:pic>
            <p:sp>
              <p:nvSpPr>
                <p:cNvPr id="91" name="Striped Right Arrow 90"/>
                <p:cNvSpPr/>
                <p:nvPr/>
              </p:nvSpPr>
              <p:spPr>
                <a:xfrm>
                  <a:off x="12474370" y="3912775"/>
                  <a:ext cx="2420948" cy="1030296"/>
                </a:xfrm>
                <a:prstGeom prst="striped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orum" panose="020B0604020202020204" charset="0"/>
                    </a:rPr>
                    <a:t>2 µs</a:t>
                  </a:r>
                </a:p>
                <a:p>
                  <a:pPr algn="ctr"/>
                  <a:r>
                    <a:rPr lang="en-US" sz="2000" dirty="0" smtClean="0">
                      <a:latin typeface="Forum" panose="020B0604020202020204" charset="0"/>
                    </a:rPr>
                    <a:t>MD</a:t>
                  </a:r>
                  <a:endParaRPr lang="en-US" sz="2000" dirty="0">
                    <a:latin typeface="Forum" panose="020B0604020202020204" charset="0"/>
                  </a:endParaRPr>
                </a:p>
              </p:txBody>
            </p:sp>
          </p:grpSp>
        </p:grpSp>
        <p:pic>
          <p:nvPicPr>
            <p:cNvPr id="92" name="Picture 91"/>
            <p:cNvPicPr/>
            <p:nvPr/>
          </p:nvPicPr>
          <p:blipFill rotWithShape="1">
            <a:blip r:embed="rId9" cstate="hqprint">
              <a:extLst>
                <a:ext uri="{28A0092B-C50C-407E-A947-70E740481C1C}">
                  <a14:useLocalDpi xmlns:a14="http://schemas.microsoft.com/office/drawing/2010/main" val="0"/>
                </a:ext>
              </a:extLst>
            </a:blip>
            <a:srcRect l="51612" t="62995" r="10188" b="6158"/>
            <a:stretch/>
          </p:blipFill>
          <p:spPr bwMode="auto">
            <a:xfrm>
              <a:off x="12053640" y="2154271"/>
              <a:ext cx="2885195" cy="1906291"/>
            </a:xfrm>
            <a:prstGeom prst="ellipse">
              <a:avLst/>
            </a:prstGeom>
            <a:ln>
              <a:noFill/>
            </a:ln>
            <a:effectLst>
              <a:softEdge rad="112500"/>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583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2.77778E-7 9.87654E-7 L -0.00313 -0.89553 " pathEditMode="relative" rAng="0" ptsTypes="AA">
                                      <p:cBhvr>
                                        <p:cTn id="20" dur="2000" fill="hold"/>
                                        <p:tgtEl>
                                          <p:spTgt spid="64"/>
                                        </p:tgtEl>
                                        <p:attrNameLst>
                                          <p:attrName>ppt_x</p:attrName>
                                          <p:attrName>ppt_y</p:attrName>
                                        </p:attrNameLst>
                                      </p:cBhvr>
                                      <p:rCtr x="-156" y="-4478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138 0.00123 L -0.02639 -0.92253 " pathEditMode="relative" rAng="0" ptsTypes="AA">
                                      <p:cBhvr>
                                        <p:cTn id="24" dur="2000" fill="hold"/>
                                        <p:tgtEl>
                                          <p:spTgt spid="70"/>
                                        </p:tgtEl>
                                        <p:attrNameLst>
                                          <p:attrName>ppt_x</p:attrName>
                                          <p:attrName>ppt_y</p:attrName>
                                        </p:attrNameLst>
                                      </p:cBhvr>
                                      <p:rCtr x="-634" y="-46188"/>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6.94444E-7 -4.19753E-6 L 0.02873 -0.94382 " pathEditMode="relative" rAng="0" ptsTypes="AA">
                                      <p:cBhvr>
                                        <p:cTn id="28" dur="2000" fill="hold"/>
                                        <p:tgtEl>
                                          <p:spTgt spid="75"/>
                                        </p:tgtEl>
                                        <p:attrNameLst>
                                          <p:attrName>ppt_x</p:attrName>
                                          <p:attrName>ppt_y</p:attrName>
                                        </p:attrNameLst>
                                      </p:cBhvr>
                                      <p:rCtr x="1432" y="-47191"/>
                                    </p:animMotion>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4"/>
                                        </p:tgtEl>
                                      </p:cBhvr>
                                    </p:animEffect>
                                    <p:set>
                                      <p:cBhvr>
                                        <p:cTn id="36" dur="1" fill="hold">
                                          <p:stCondLst>
                                            <p:cond delay="499"/>
                                          </p:stCondLst>
                                        </p:cTn>
                                        <p:tgtEl>
                                          <p:spTgt spid="6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82"/>
                                        </p:tgtEl>
                                      </p:cBhvr>
                                    </p:animEffect>
                                    <p:set>
                                      <p:cBhvr>
                                        <p:cTn id="66" dur="1" fill="hold">
                                          <p:stCondLst>
                                            <p:cond delay="499"/>
                                          </p:stCondLst>
                                        </p:cTn>
                                        <p:tgtEl>
                                          <p:spTgt spid="8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79"/>
                                        </p:tgtEl>
                                      </p:cBhvr>
                                    </p:animEffect>
                                    <p:set>
                                      <p:cBhvr>
                                        <p:cTn id="69" dur="1" fill="hold">
                                          <p:stCondLst>
                                            <p:cond delay="499"/>
                                          </p:stCondLst>
                                        </p:cTn>
                                        <p:tgtEl>
                                          <p:spTgt spid="7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3"/>
                                        </p:tgtEl>
                                      </p:cBhvr>
                                    </p:animEffect>
                                    <p:set>
                                      <p:cBhvr>
                                        <p:cTn id="72" dur="1" fill="hold">
                                          <p:stCondLst>
                                            <p:cond delay="499"/>
                                          </p:stCondLst>
                                        </p:cTn>
                                        <p:tgtEl>
                                          <p:spTgt spid="83"/>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9" grpId="1" animBg="1"/>
      <p:bldP spid="82" grpId="0"/>
      <p:bldP spid="82" grpId="1"/>
      <p:bldP spid="83" grpId="0"/>
      <p:bldP spid="83" grpId="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Google Shape;59;p7"/>
          <p:cNvSpPr txBox="1"/>
          <p:nvPr/>
        </p:nvSpPr>
        <p:spPr>
          <a:xfrm>
            <a:off x="-788105" y="-636887"/>
            <a:ext cx="12540344" cy="1477328"/>
          </a:xfrm>
          <a:prstGeom prst="rect">
            <a:avLst/>
          </a:prstGeom>
          <a:noFill/>
          <a:ln>
            <a:noFill/>
          </a:ln>
        </p:spPr>
        <p:txBody>
          <a:bodyPr spcFirstLastPara="1" wrap="square" lIns="0" tIns="0" rIns="0" bIns="0" anchor="t" anchorCtr="0">
            <a:spAutoFit/>
          </a:bodyPr>
          <a:lstStyle/>
          <a:p>
            <a:pPr algn="ctr">
              <a:lnSpc>
                <a:spcPct val="80000"/>
              </a:lnSpc>
            </a:pPr>
            <a:r>
              <a:rPr lang="en-US" sz="6000" dirty="0" smtClean="0">
                <a:solidFill>
                  <a:srgbClr val="0B1320"/>
                </a:solidFill>
                <a:latin typeface="Playfair Display Black" panose="020B0604020202020204" charset="0"/>
                <a:ea typeface="Forum"/>
                <a:cs typeface="Forum"/>
              </a:rPr>
              <a:t> </a:t>
            </a:r>
          </a:p>
          <a:p>
            <a:pPr marL="0" marR="0" lvl="0" indent="0" algn="ctr" rtl="0">
              <a:lnSpc>
                <a:spcPct val="80000"/>
              </a:lnSpc>
              <a:spcBef>
                <a:spcPts val="0"/>
              </a:spcBef>
              <a:spcAft>
                <a:spcPts val="0"/>
              </a:spcAft>
              <a:buNone/>
            </a:pPr>
            <a:endParaRPr sz="6000" dirty="0">
              <a:solidFill>
                <a:srgbClr val="0B1320"/>
              </a:solidFill>
              <a:latin typeface="Playfair Display Black" panose="020B060402020202020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38" t="30541" r="6447" b="29105"/>
          <a:stretch/>
        </p:blipFill>
        <p:spPr>
          <a:xfrm rot="16200000">
            <a:off x="794373" y="4633683"/>
            <a:ext cx="8460005" cy="2230612"/>
          </a:xfrm>
          <a:prstGeom prst="rect">
            <a:avLst/>
          </a:prstGeom>
        </p:spPr>
      </p:pic>
      <p:sp>
        <p:nvSpPr>
          <p:cNvPr id="4" name="Striped Right Arrow 3"/>
          <p:cNvSpPr/>
          <p:nvPr/>
        </p:nvSpPr>
        <p:spPr>
          <a:xfrm>
            <a:off x="7869625" y="4072900"/>
            <a:ext cx="2420948" cy="1030296"/>
          </a:xfrm>
          <a:prstGeom prst="striped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Forum" panose="020B0604020202020204" charset="0"/>
              </a:rPr>
              <a:t>1.5 µs</a:t>
            </a:r>
          </a:p>
          <a:p>
            <a:pPr algn="ctr"/>
            <a:r>
              <a:rPr lang="en-US" sz="2000" dirty="0" smtClean="0">
                <a:latin typeface="Forum" panose="020B0604020202020204" charset="0"/>
              </a:rPr>
              <a:t>MD</a:t>
            </a:r>
            <a:endParaRPr lang="en-US" sz="2000" dirty="0">
              <a:latin typeface="Forum" panose="020B0604020202020204" charset="0"/>
            </a:endParaRPr>
          </a:p>
        </p:txBody>
      </p:sp>
      <p:sp>
        <p:nvSpPr>
          <p:cNvPr id="5" name="Google Shape;59;p7"/>
          <p:cNvSpPr txBox="1"/>
          <p:nvPr/>
        </p:nvSpPr>
        <p:spPr>
          <a:xfrm>
            <a:off x="6171049" y="4654478"/>
            <a:ext cx="5472614" cy="1561966"/>
          </a:xfrm>
          <a:prstGeom prst="rect">
            <a:avLst/>
          </a:prstGeom>
          <a:noFill/>
          <a:ln>
            <a:noFill/>
          </a:ln>
        </p:spPr>
        <p:txBody>
          <a:bodyPr spcFirstLastPara="1" wrap="square" lIns="0" tIns="0" rIns="0" bIns="0" anchor="t" anchorCtr="0">
            <a:spAutoFit/>
          </a:bodyPr>
          <a:lstStyle/>
          <a:p>
            <a:pPr algn="ctr">
              <a:lnSpc>
                <a:spcPct val="80000"/>
              </a:lnSpc>
            </a:pPr>
            <a:r>
              <a:rPr lang="en-US" sz="4000" dirty="0" smtClean="0">
                <a:solidFill>
                  <a:schemeClr val="tx1"/>
                </a:solidFill>
                <a:latin typeface="Forum"/>
                <a:ea typeface="Forum"/>
                <a:cs typeface="Forum"/>
              </a:rPr>
              <a:t> </a:t>
            </a:r>
          </a:p>
          <a:p>
            <a:pPr lvl="0" algn="ctr">
              <a:lnSpc>
                <a:spcPct val="150000"/>
              </a:lnSpc>
            </a:pPr>
            <a:r>
              <a:rPr lang="en-US" sz="2500" b="1" dirty="0" smtClean="0">
                <a:solidFill>
                  <a:srgbClr val="C00000"/>
                </a:solidFill>
                <a:latin typeface="Roboto" panose="020B0604020202020204" charset="0"/>
                <a:ea typeface="Roboto" panose="020B0604020202020204" charset="0"/>
                <a:cs typeface="Barlow Condensed"/>
                <a:sym typeface="Barlow Condensed"/>
              </a:rPr>
              <a:t>Different Initial Configurations</a:t>
            </a:r>
            <a:endParaRPr lang="en-US" sz="2500" b="1" dirty="0">
              <a:solidFill>
                <a:srgbClr val="C00000"/>
              </a:solidFill>
              <a:latin typeface="Roboto" panose="020B0604020202020204" charset="0"/>
              <a:ea typeface="Roboto" panose="020B0604020202020204" charset="0"/>
              <a:cs typeface="Barlow Condensed"/>
              <a:sym typeface="Barlow Condensed"/>
            </a:endParaRPr>
          </a:p>
          <a:p>
            <a:pPr marL="0" marR="0" lvl="0" indent="0" algn="ctr" rtl="0">
              <a:lnSpc>
                <a:spcPct val="80000"/>
              </a:lnSpc>
              <a:spcBef>
                <a:spcPts val="0"/>
              </a:spcBef>
              <a:spcAft>
                <a:spcPts val="0"/>
              </a:spcAft>
              <a:buNone/>
            </a:pPr>
            <a:endParaRPr sz="4000" dirty="0"/>
          </a:p>
        </p:txBody>
      </p:sp>
      <p:pic>
        <p:nvPicPr>
          <p:cNvPr id="6" name="Picture 5"/>
          <p:cNvPicPr/>
          <p:nvPr/>
        </p:nvPicPr>
        <p:blipFill rotWithShape="1">
          <a:blip r:embed="rId4" cstate="hqprint">
            <a:extLst>
              <a:ext uri="{28A0092B-C50C-407E-A947-70E740481C1C}">
                <a14:useLocalDpi xmlns:a14="http://schemas.microsoft.com/office/drawing/2010/main" val="0"/>
              </a:ext>
            </a:extLst>
          </a:blip>
          <a:srcRect l="51612" t="62995" r="10188" b="6158"/>
          <a:stretch/>
        </p:blipFill>
        <p:spPr bwMode="auto">
          <a:xfrm>
            <a:off x="5832581" y="1867728"/>
            <a:ext cx="2885195" cy="1906291"/>
          </a:xfrm>
          <a:prstGeom prst="ellipse">
            <a:avLst/>
          </a:prstGeom>
          <a:ln>
            <a:noFill/>
          </a:ln>
          <a:effectLst>
            <a:softEdge rad="112500"/>
          </a:effectLst>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498" t="19429" r="5219" b="31442"/>
          <a:stretch/>
        </p:blipFill>
        <p:spPr>
          <a:xfrm rot="16200000">
            <a:off x="8573525" y="3860402"/>
            <a:ext cx="8839200" cy="2857500"/>
          </a:xfrm>
          <a:prstGeom prst="rect">
            <a:avLst/>
          </a:prstGeom>
        </p:spPr>
      </p:pic>
      <p:pic>
        <p:nvPicPr>
          <p:cNvPr id="13" name="Picture 12"/>
          <p:cNvPicPr/>
          <p:nvPr/>
        </p:nvPicPr>
        <p:blipFill rotWithShape="1">
          <a:blip r:embed="rId4" cstate="hqprint">
            <a:extLst>
              <a:ext uri="{28A0092B-C50C-407E-A947-70E740481C1C}">
                <a14:useLocalDpi xmlns:a14="http://schemas.microsoft.com/office/drawing/2010/main" val="0"/>
              </a:ext>
            </a:extLst>
          </a:blip>
          <a:srcRect l="51612" t="62995" r="10188" b="6158"/>
          <a:stretch/>
        </p:blipFill>
        <p:spPr bwMode="auto">
          <a:xfrm>
            <a:off x="1018484" y="3474840"/>
            <a:ext cx="2885195" cy="1906291"/>
          </a:xfrm>
          <a:prstGeom prst="ellipse">
            <a:avLst/>
          </a:prstGeom>
          <a:ln>
            <a:noFill/>
          </a:ln>
          <a:effectLst>
            <a:softEdge rad="112500"/>
          </a:effectLst>
          <a:extLst>
            <a:ext uri="{53640926-AAD7-44D8-BBD7-CCE9431645EC}">
              <a14:shadowObscured xmlns:a14="http://schemas.microsoft.com/office/drawing/2010/main"/>
            </a:ext>
          </a:extLst>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0798" t="13555" r="9340" b="23780"/>
          <a:stretch/>
        </p:blipFill>
        <p:spPr>
          <a:xfrm rot="16200000">
            <a:off x="9387916" y="3046011"/>
            <a:ext cx="8075807" cy="3722889"/>
          </a:xfrm>
          <a:prstGeom prst="rect">
            <a:avLst/>
          </a:prstGeom>
        </p:spPr>
      </p:pic>
      <p:pic>
        <p:nvPicPr>
          <p:cNvPr id="15" name="Picture 14"/>
          <p:cNvPicPr/>
          <p:nvPr/>
        </p:nvPicPr>
        <p:blipFill rotWithShape="1">
          <a:blip r:embed="rId4" cstate="hqprint">
            <a:extLst>
              <a:ext uri="{28A0092B-C50C-407E-A947-70E740481C1C}">
                <a14:useLocalDpi xmlns:a14="http://schemas.microsoft.com/office/drawing/2010/main" val="0"/>
              </a:ext>
            </a:extLst>
          </a:blip>
          <a:srcRect l="51612" t="62995" r="10188" b="6158"/>
          <a:stretch/>
        </p:blipFill>
        <p:spPr bwMode="auto">
          <a:xfrm>
            <a:off x="1299474" y="6081082"/>
            <a:ext cx="2885195" cy="1906291"/>
          </a:xfrm>
          <a:prstGeom prst="ellipse">
            <a:avLst/>
          </a:prstGeom>
          <a:ln>
            <a:noFill/>
          </a:ln>
          <a:effectLst>
            <a:softEdge rad="112500"/>
          </a:effectLst>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32695" r="26019" b="-180"/>
          <a:stretch/>
        </p:blipFill>
        <p:spPr>
          <a:xfrm>
            <a:off x="11564375" y="1867728"/>
            <a:ext cx="4231037" cy="6031633"/>
          </a:xfrm>
          <a:prstGeom prst="rect">
            <a:avLst/>
          </a:prstGeom>
        </p:spPr>
      </p:pic>
      <p:pic>
        <p:nvPicPr>
          <p:cNvPr id="17" name="Picture 16"/>
          <p:cNvPicPr/>
          <p:nvPr/>
        </p:nvPicPr>
        <p:blipFill rotWithShape="1">
          <a:blip r:embed="rId4" cstate="hqprint">
            <a:extLst>
              <a:ext uri="{28A0092B-C50C-407E-A947-70E740481C1C}">
                <a14:useLocalDpi xmlns:a14="http://schemas.microsoft.com/office/drawing/2010/main" val="0"/>
              </a:ext>
            </a:extLst>
          </a:blip>
          <a:srcRect l="51612" t="62995" r="10188" b="6158"/>
          <a:stretch/>
        </p:blipFill>
        <p:spPr bwMode="auto">
          <a:xfrm>
            <a:off x="5208544" y="7596610"/>
            <a:ext cx="2885195" cy="1906291"/>
          </a:xfrm>
          <a:prstGeom prst="ellipse">
            <a:avLst/>
          </a:prstGeom>
          <a:ln>
            <a:noFill/>
          </a:ln>
          <a:effectLst>
            <a:softEdge rad="112500"/>
          </a:effectLst>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24722" t="4594" r="15723" b="6246"/>
          <a:stretch/>
        </p:blipFill>
        <p:spPr>
          <a:xfrm>
            <a:off x="11263182" y="2294893"/>
            <a:ext cx="5532895" cy="4866467"/>
          </a:xfrm>
          <a:prstGeom prst="rect">
            <a:avLst/>
          </a:prstGeom>
        </p:spPr>
      </p:pic>
      <p:sp>
        <p:nvSpPr>
          <p:cNvPr id="22" name="Google Shape;59;p7"/>
          <p:cNvSpPr txBox="1"/>
          <p:nvPr/>
        </p:nvSpPr>
        <p:spPr>
          <a:xfrm>
            <a:off x="6280395" y="5770319"/>
            <a:ext cx="5191188" cy="800219"/>
          </a:xfrm>
          <a:prstGeom prst="rect">
            <a:avLst/>
          </a:prstGeom>
          <a:noFill/>
          <a:ln>
            <a:noFill/>
          </a:ln>
        </p:spPr>
        <p:txBody>
          <a:bodyPr spcFirstLastPara="1" wrap="square" lIns="0" tIns="0" rIns="0" bIns="0" anchor="t" anchorCtr="0">
            <a:spAutoFit/>
          </a:bodyPr>
          <a:lstStyle/>
          <a:p>
            <a:pPr algn="ctr">
              <a:lnSpc>
                <a:spcPct val="80000"/>
              </a:lnSpc>
            </a:pPr>
            <a:r>
              <a:rPr lang="en-US" sz="2500" dirty="0" smtClean="0">
                <a:solidFill>
                  <a:schemeClr val="tx1"/>
                </a:solidFill>
                <a:latin typeface="Roboto" panose="020B0604020202020204" charset="0"/>
                <a:ea typeface="Roboto" panose="020B0604020202020204" charset="0"/>
                <a:cs typeface="Forum"/>
              </a:rPr>
              <a:t> </a:t>
            </a:r>
            <a:r>
              <a:rPr lang="en-US" sz="2500" b="1" dirty="0" smtClean="0">
                <a:solidFill>
                  <a:srgbClr val="C00000"/>
                </a:solidFill>
                <a:latin typeface="Roboto" panose="020B0604020202020204" charset="0"/>
                <a:ea typeface="Roboto" panose="020B0604020202020204" charset="0"/>
                <a:cs typeface="Barlow Condensed"/>
                <a:sym typeface="Barlow Condensed"/>
              </a:rPr>
              <a:t>Different Polymer Chain Lengths</a:t>
            </a:r>
            <a:endParaRPr lang="en-US" sz="2500" b="1" dirty="0">
              <a:solidFill>
                <a:srgbClr val="C00000"/>
              </a:solidFill>
              <a:latin typeface="Roboto" panose="020B0604020202020204" charset="0"/>
              <a:ea typeface="Roboto" panose="020B0604020202020204" charset="0"/>
              <a:cs typeface="Barlow Condensed"/>
              <a:sym typeface="Barlow Condensed"/>
            </a:endParaRPr>
          </a:p>
          <a:p>
            <a:pPr marL="0" marR="0" lvl="0" indent="0" algn="ctr" rtl="0">
              <a:lnSpc>
                <a:spcPct val="80000"/>
              </a:lnSpc>
              <a:spcBef>
                <a:spcPts val="0"/>
              </a:spcBef>
              <a:spcAft>
                <a:spcPts val="0"/>
              </a:spcAft>
              <a:buNone/>
            </a:pPr>
            <a:endParaRPr sz="4000" dirty="0"/>
          </a:p>
        </p:txBody>
      </p:sp>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30942" t="17117" r="20569" b="24480"/>
          <a:stretch/>
        </p:blipFill>
        <p:spPr>
          <a:xfrm rot="16200000">
            <a:off x="992089" y="4257517"/>
            <a:ext cx="3307404" cy="2340409"/>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t="5250" r="3266" b="25096"/>
          <a:stretch/>
        </p:blipFill>
        <p:spPr>
          <a:xfrm rot="16200000">
            <a:off x="8940629" y="3655123"/>
            <a:ext cx="8553220" cy="3618318"/>
          </a:xfrm>
          <a:prstGeom prst="rect">
            <a:avLst/>
          </a:prstGeom>
        </p:spPr>
      </p:pic>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16109" t="10496" r="22850" b="17050"/>
          <a:stretch/>
        </p:blipFill>
        <p:spPr>
          <a:xfrm rot="5400000">
            <a:off x="-250130" y="3927622"/>
            <a:ext cx="5349673" cy="3278390"/>
          </a:xfrm>
          <a:prstGeom prst="rect">
            <a:avLst/>
          </a:prstGeom>
        </p:spPr>
      </p:pic>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l="4554" t="21972" r="7553" b="15242"/>
          <a:stretch/>
        </p:blipFill>
        <p:spPr>
          <a:xfrm rot="5400000">
            <a:off x="9488526" y="3468530"/>
            <a:ext cx="7801585" cy="3274159"/>
          </a:xfrm>
          <a:prstGeom prst="rect">
            <a:avLst/>
          </a:prstGeom>
        </p:spPr>
      </p:pic>
      <p:pic>
        <p:nvPicPr>
          <p:cNvPr id="31" name="Picture 30"/>
          <p:cNvPicPr>
            <a:picLocks noChangeAspect="1"/>
          </p:cNvPicPr>
          <p:nvPr/>
        </p:nvPicPr>
        <p:blipFill rotWithShape="1">
          <a:blip r:embed="rId13">
            <a:extLst>
              <a:ext uri="{28A0092B-C50C-407E-A947-70E740481C1C}">
                <a14:useLocalDpi xmlns:a14="http://schemas.microsoft.com/office/drawing/2010/main" val="0"/>
              </a:ext>
            </a:extLst>
          </a:blip>
          <a:srcRect l="26872" t="4100" r="24639" b="5293"/>
          <a:stretch/>
        </p:blipFill>
        <p:spPr>
          <a:xfrm>
            <a:off x="527026" y="3688353"/>
            <a:ext cx="3808240" cy="4180785"/>
          </a:xfrm>
          <a:prstGeom prst="ellipse">
            <a:avLst/>
          </a:prstGeom>
          <a:ln>
            <a:noFill/>
          </a:ln>
          <a:effectLst>
            <a:softEdge rad="112500"/>
          </a:effectLst>
        </p:spPr>
      </p:pic>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l="18120" r="33444" b="8705"/>
          <a:stretch/>
        </p:blipFill>
        <p:spPr>
          <a:xfrm>
            <a:off x="11611526" y="2590154"/>
            <a:ext cx="4538923" cy="5026084"/>
          </a:xfrm>
          <a:prstGeom prst="rect">
            <a:avLst/>
          </a:prstGeom>
        </p:spPr>
      </p:pic>
      <p:pic>
        <p:nvPicPr>
          <p:cNvPr id="34" name="Picture 33"/>
          <p:cNvPicPr/>
          <p:nvPr/>
        </p:nvPicPr>
        <p:blipFill rotWithShape="1">
          <a:blip r:embed="rId4" cstate="hqprint">
            <a:extLst>
              <a:ext uri="{28A0092B-C50C-407E-A947-70E740481C1C}">
                <a14:useLocalDpi xmlns:a14="http://schemas.microsoft.com/office/drawing/2010/main" val="0"/>
              </a:ext>
            </a:extLst>
          </a:blip>
          <a:srcRect l="51612" t="62995" r="10188" b="6158"/>
          <a:stretch/>
        </p:blipFill>
        <p:spPr bwMode="auto">
          <a:xfrm>
            <a:off x="1089270" y="4718843"/>
            <a:ext cx="2885195" cy="1906291"/>
          </a:xfrm>
          <a:prstGeom prst="ellipse">
            <a:avLst/>
          </a:prstGeom>
          <a:ln>
            <a:noFill/>
          </a:ln>
          <a:effectLst>
            <a:softEdge rad="112500"/>
          </a:effectLst>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5">
            <a:extLst>
              <a:ext uri="{28A0092B-C50C-407E-A947-70E740481C1C}">
                <a14:useLocalDpi xmlns:a14="http://schemas.microsoft.com/office/drawing/2010/main" val="0"/>
              </a:ext>
            </a:extLst>
          </a:blip>
          <a:srcRect l="27458" t="21569" r="30483" b="8144"/>
          <a:stretch/>
        </p:blipFill>
        <p:spPr>
          <a:xfrm>
            <a:off x="11396821" y="1961579"/>
            <a:ext cx="5350213" cy="5252938"/>
          </a:xfrm>
          <a:prstGeom prst="rect">
            <a:avLst/>
          </a:prstGeom>
        </p:spPr>
      </p:pic>
      <p:sp>
        <p:nvSpPr>
          <p:cNvPr id="36" name="Google Shape;59;p7"/>
          <p:cNvSpPr txBox="1"/>
          <p:nvPr/>
        </p:nvSpPr>
        <p:spPr>
          <a:xfrm>
            <a:off x="6689623" y="5536940"/>
            <a:ext cx="4658155" cy="1561966"/>
          </a:xfrm>
          <a:prstGeom prst="rect">
            <a:avLst/>
          </a:prstGeom>
          <a:noFill/>
          <a:ln>
            <a:noFill/>
          </a:ln>
        </p:spPr>
        <p:txBody>
          <a:bodyPr spcFirstLastPara="1" wrap="square" lIns="0" tIns="0" rIns="0" bIns="0" anchor="t" anchorCtr="0">
            <a:spAutoFit/>
          </a:bodyPr>
          <a:lstStyle/>
          <a:p>
            <a:pPr algn="ctr">
              <a:lnSpc>
                <a:spcPct val="80000"/>
              </a:lnSpc>
            </a:pPr>
            <a:r>
              <a:rPr lang="en-US" sz="4000" dirty="0" smtClean="0">
                <a:solidFill>
                  <a:schemeClr val="tx1"/>
                </a:solidFill>
                <a:latin typeface="Forum"/>
                <a:ea typeface="Forum"/>
                <a:cs typeface="Forum"/>
              </a:rPr>
              <a:t> </a:t>
            </a:r>
          </a:p>
          <a:p>
            <a:pPr lvl="0" algn="ctr">
              <a:lnSpc>
                <a:spcPct val="150000"/>
              </a:lnSpc>
            </a:pPr>
            <a:r>
              <a:rPr lang="en-US" sz="2500" b="1" dirty="0" smtClean="0">
                <a:solidFill>
                  <a:srgbClr val="C00000"/>
                </a:solidFill>
                <a:latin typeface="Roboto" panose="020B0604020202020204" charset="0"/>
                <a:ea typeface="Roboto" panose="020B0604020202020204" charset="0"/>
                <a:cs typeface="Barlow Condensed"/>
                <a:sym typeface="Barlow Condensed"/>
              </a:rPr>
              <a:t>Different Temperatures</a:t>
            </a:r>
            <a:endParaRPr lang="en-US" sz="2500" b="1" dirty="0">
              <a:solidFill>
                <a:srgbClr val="C00000"/>
              </a:solidFill>
              <a:latin typeface="Roboto" panose="020B0604020202020204" charset="0"/>
              <a:ea typeface="Roboto" panose="020B0604020202020204" charset="0"/>
              <a:cs typeface="Barlow Condensed"/>
              <a:sym typeface="Barlow Condensed"/>
            </a:endParaRPr>
          </a:p>
          <a:p>
            <a:pPr marL="0" marR="0" lvl="0" indent="0" algn="ctr" rtl="0">
              <a:lnSpc>
                <a:spcPct val="80000"/>
              </a:lnSpc>
              <a:spcBef>
                <a:spcPts val="0"/>
              </a:spcBef>
              <a:spcAft>
                <a:spcPts val="0"/>
              </a:spcAft>
              <a:buNone/>
            </a:pPr>
            <a:endParaRPr sz="4000" dirty="0"/>
          </a:p>
        </p:txBody>
      </p:sp>
      <p:pic>
        <p:nvPicPr>
          <p:cNvPr id="40" name="Picture 39"/>
          <p:cNvPicPr>
            <a:picLocks noChangeAspect="1"/>
          </p:cNvPicPr>
          <p:nvPr/>
        </p:nvPicPr>
        <p:blipFill rotWithShape="1">
          <a:blip r:embed="rId12">
            <a:extLst>
              <a:ext uri="{28A0092B-C50C-407E-A947-70E740481C1C}">
                <a14:useLocalDpi xmlns:a14="http://schemas.microsoft.com/office/drawing/2010/main" val="0"/>
              </a:ext>
            </a:extLst>
          </a:blip>
          <a:srcRect l="4554" t="21972" r="7553" b="15242"/>
          <a:stretch/>
        </p:blipFill>
        <p:spPr>
          <a:xfrm rot="5400000">
            <a:off x="9316446" y="3725607"/>
            <a:ext cx="7801585" cy="3274159"/>
          </a:xfrm>
          <a:prstGeom prst="rect">
            <a:avLst/>
          </a:prstGeom>
        </p:spPr>
      </p:pic>
      <p:grpSp>
        <p:nvGrpSpPr>
          <p:cNvPr id="7" name="Group 6"/>
          <p:cNvGrpSpPr/>
          <p:nvPr/>
        </p:nvGrpSpPr>
        <p:grpSpPr>
          <a:xfrm>
            <a:off x="-213442" y="108809"/>
            <a:ext cx="16614361" cy="923330"/>
            <a:chOff x="1488744" y="1471288"/>
            <a:chExt cx="16614361" cy="923330"/>
          </a:xfrm>
        </p:grpSpPr>
        <p:sp>
          <p:nvSpPr>
            <p:cNvPr id="26" name="Google Shape;152;p15"/>
            <p:cNvSpPr txBox="1"/>
            <p:nvPr/>
          </p:nvSpPr>
          <p:spPr>
            <a:xfrm>
              <a:off x="1488744" y="1471288"/>
              <a:ext cx="9386237" cy="923330"/>
            </a:xfrm>
            <a:prstGeom prst="rect">
              <a:avLst/>
            </a:prstGeom>
            <a:noFill/>
            <a:ln>
              <a:noFill/>
            </a:ln>
          </p:spPr>
          <p:txBody>
            <a:bodyPr spcFirstLastPara="1" wrap="square" lIns="0" tIns="0" rIns="0" bIns="0" anchor="t" anchorCtr="0">
              <a:spAutoFit/>
            </a:bodyPr>
            <a:lstStyle/>
            <a:p>
              <a:pPr lvl="0" algn="ctr">
                <a:lnSpc>
                  <a:spcPct val="150000"/>
                </a:lnSpc>
              </a:pPr>
              <a:r>
                <a:rPr lang="el-GR" sz="4000" b="1" dirty="0">
                  <a:solidFill>
                    <a:srgbClr val="0B1320"/>
                  </a:solidFill>
                  <a:latin typeface="Playfair Display Black" panose="020B0604020202020204" charset="0"/>
                  <a:ea typeface="Barlow Condensed"/>
                  <a:cs typeface="Barlow Condensed"/>
                  <a:sym typeface="Barlow Condensed"/>
                </a:rPr>
                <a:t>α</a:t>
              </a:r>
              <a:r>
                <a:rPr lang="en-US" sz="4000" b="1" dirty="0">
                  <a:solidFill>
                    <a:srgbClr val="0B1320"/>
                  </a:solidFill>
                  <a:latin typeface="Playfair Display Black" panose="020B0604020202020204" charset="0"/>
                  <a:ea typeface="Barlow Condensed"/>
                  <a:cs typeface="Barlow Condensed"/>
                  <a:sym typeface="Barlow Condensed"/>
                </a:rPr>
                <a:t>-</a:t>
              </a:r>
              <a:r>
                <a:rPr lang="en-US" sz="4000" b="1" dirty="0" err="1">
                  <a:solidFill>
                    <a:srgbClr val="0B1320"/>
                  </a:solidFill>
                  <a:latin typeface="Playfair Display Black" panose="020B0604020202020204" charset="0"/>
                  <a:ea typeface="Barlow Condensed"/>
                  <a:cs typeface="Barlow Condensed"/>
                  <a:sym typeface="Barlow Condensed"/>
                </a:rPr>
                <a:t>Synuclein</a:t>
              </a:r>
              <a:r>
                <a:rPr lang="en-US" sz="4000" b="1" dirty="0">
                  <a:solidFill>
                    <a:srgbClr val="0B1320"/>
                  </a:solidFill>
                  <a:latin typeface="Playfair Display Black" panose="020B0604020202020204" charset="0"/>
                  <a:ea typeface="Barlow Condensed"/>
                  <a:cs typeface="Barlow Condensed"/>
                  <a:sym typeface="Barlow Condensed"/>
                </a:rPr>
                <a:t>/ PNIPAM Complexes</a:t>
              </a:r>
            </a:p>
          </p:txBody>
        </p:sp>
        <p:cxnSp>
          <p:nvCxnSpPr>
            <p:cNvPr id="27" name="Google Shape;177;p15"/>
            <p:cNvCxnSpPr/>
            <p:nvPr/>
          </p:nvCxnSpPr>
          <p:spPr>
            <a:xfrm>
              <a:off x="10525755" y="1996720"/>
              <a:ext cx="5543425" cy="0"/>
            </a:xfrm>
            <a:prstGeom prst="straightConnector1">
              <a:avLst/>
            </a:prstGeom>
            <a:noFill/>
            <a:ln w="38100" cap="flat" cmpd="sng">
              <a:solidFill>
                <a:srgbClr val="0B1320"/>
              </a:solidFill>
              <a:prstDash val="solid"/>
              <a:round/>
              <a:headEnd type="none" w="sm" len="sm"/>
              <a:tailEnd type="none" w="sm" len="sm"/>
            </a:ln>
          </p:spPr>
        </p:cxnSp>
        <p:sp>
          <p:nvSpPr>
            <p:cNvPr id="30" name="Google Shape;179;p15"/>
            <p:cNvSpPr/>
            <p:nvPr/>
          </p:nvSpPr>
          <p:spPr>
            <a:xfrm>
              <a:off x="16571561" y="1792397"/>
              <a:ext cx="406823" cy="408647"/>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p15"/>
            <p:cNvSpPr/>
            <p:nvPr/>
          </p:nvSpPr>
          <p:spPr>
            <a:xfrm>
              <a:off x="17135235" y="1792397"/>
              <a:ext cx="406823" cy="408647"/>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0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p15"/>
            <p:cNvSpPr/>
            <p:nvPr/>
          </p:nvSpPr>
          <p:spPr>
            <a:xfrm>
              <a:off x="17696282" y="1792397"/>
              <a:ext cx="406823" cy="408647"/>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51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7">
            <a:alphaModFix/>
          </a:blip>
          <a:srcRect t="12500" b="12500"/>
          <a:stretch/>
        </p:blipFill>
        <p:spPr>
          <a:xfrm>
            <a:off x="0" y="0"/>
            <a:ext cx="18288000" cy="10287000"/>
          </a:xfrm>
          <a:prstGeom prst="rect">
            <a:avLst/>
          </a:prstGeom>
          <a:noFill/>
          <a:ln>
            <a:noFill/>
          </a:ln>
        </p:spPr>
      </p:pic>
      <p:sp>
        <p:nvSpPr>
          <p:cNvPr id="659" name="Google Shape;659;p28"/>
          <p:cNvSpPr txBox="1"/>
          <p:nvPr/>
        </p:nvSpPr>
        <p:spPr>
          <a:xfrm>
            <a:off x="284844" y="-84953"/>
            <a:ext cx="11566385" cy="137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0" i="0" u="none" strike="noStrike" cap="none" dirty="0">
                <a:solidFill>
                  <a:srgbClr val="0B1320"/>
                </a:solidFill>
                <a:latin typeface="Playfair Display Black"/>
                <a:ea typeface="Playfair Display Black"/>
                <a:cs typeface="Playfair Display Black"/>
                <a:sym typeface="Playfair Display Black"/>
              </a:rPr>
              <a:t>methodology</a:t>
            </a:r>
            <a:endParaRPr dirty="0"/>
          </a:p>
        </p:txBody>
      </p:sp>
      <p:cxnSp>
        <p:nvCxnSpPr>
          <p:cNvPr id="666" name="Google Shape;666;p28"/>
          <p:cNvCxnSpPr/>
          <p:nvPr/>
        </p:nvCxnSpPr>
        <p:spPr>
          <a:xfrm>
            <a:off x="8313256" y="802756"/>
            <a:ext cx="7321767" cy="0"/>
          </a:xfrm>
          <a:prstGeom prst="straightConnector1">
            <a:avLst/>
          </a:prstGeom>
          <a:noFill/>
          <a:ln w="38100" cap="flat" cmpd="sng">
            <a:solidFill>
              <a:srgbClr val="0B1320"/>
            </a:solidFill>
            <a:prstDash val="solid"/>
            <a:round/>
            <a:headEnd type="none" w="sm" len="sm"/>
            <a:tailEnd type="none" w="sm" len="sm"/>
          </a:ln>
        </p:spPr>
      </p:cxnSp>
      <p:grpSp>
        <p:nvGrpSpPr>
          <p:cNvPr id="667" name="Google Shape;667;p28"/>
          <p:cNvGrpSpPr/>
          <p:nvPr/>
        </p:nvGrpSpPr>
        <p:grpSpPr>
          <a:xfrm>
            <a:off x="16195739" y="598432"/>
            <a:ext cx="406823" cy="408647"/>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70" name="Google Shape;670;p28"/>
          <p:cNvGrpSpPr/>
          <p:nvPr/>
        </p:nvGrpSpPr>
        <p:grpSpPr>
          <a:xfrm>
            <a:off x="16759413" y="598432"/>
            <a:ext cx="406823" cy="408647"/>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73" name="Google Shape;673;p28"/>
          <p:cNvGrpSpPr/>
          <p:nvPr/>
        </p:nvGrpSpPr>
        <p:grpSpPr>
          <a:xfrm>
            <a:off x="17320461" y="598432"/>
            <a:ext cx="406823" cy="408647"/>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roup 10"/>
          <p:cNvGrpSpPr/>
          <p:nvPr/>
        </p:nvGrpSpPr>
        <p:grpSpPr>
          <a:xfrm>
            <a:off x="-1448136" y="968769"/>
            <a:ext cx="7549831" cy="8452778"/>
            <a:chOff x="1338877" y="1528599"/>
            <a:chExt cx="7549831" cy="8452778"/>
          </a:xfrm>
        </p:grpSpPr>
        <p:sp>
          <p:nvSpPr>
            <p:cNvPr id="649" name="Google Shape;649;p28"/>
            <p:cNvSpPr txBox="1"/>
            <p:nvPr/>
          </p:nvSpPr>
          <p:spPr>
            <a:xfrm>
              <a:off x="3439380" y="5404426"/>
              <a:ext cx="5078490" cy="4490847"/>
            </a:xfrm>
            <a:prstGeom prst="rect">
              <a:avLst/>
            </a:prstGeom>
            <a:noFill/>
            <a:ln>
              <a:noFill/>
            </a:ln>
          </p:spPr>
          <p:txBody>
            <a:bodyPr spcFirstLastPara="1" wrap="square" lIns="50800" tIns="50800" rIns="50800" bIns="50800" anchor="ctr" anchorCtr="0">
              <a:noAutofit/>
            </a:bodyPr>
            <a:lstStyle/>
            <a:p>
              <a:pPr marL="342900" indent="-342900">
                <a:buFont typeface="Wingdings" panose="05000000000000000000" pitchFamily="2" charset="2"/>
                <a:buChar char="v"/>
              </a:pPr>
              <a:r>
                <a:rPr lang="en-US" sz="1800" b="1" dirty="0"/>
                <a:t>PNIPAM shows a high affinity for both wild-type and mutant variations of α-</a:t>
              </a:r>
              <a:r>
                <a:rPr lang="en-US" sz="1800" b="1" dirty="0" err="1"/>
                <a:t>Synuclein</a:t>
              </a:r>
              <a:r>
                <a:rPr lang="en-US" sz="1800" b="1" dirty="0"/>
                <a:t>.</a:t>
              </a:r>
            </a:p>
            <a:p>
              <a:pPr marL="342900" indent="-342900">
                <a:buFont typeface="Wingdings" panose="05000000000000000000" pitchFamily="2" charset="2"/>
                <a:buChar char="v"/>
              </a:pPr>
              <a:endParaRPr lang="en-US" sz="1800" b="1" dirty="0"/>
            </a:p>
            <a:p>
              <a:pPr marL="342900" indent="-342900">
                <a:buFont typeface="Wingdings" panose="05000000000000000000" pitchFamily="2" charset="2"/>
                <a:buChar char="v"/>
              </a:pPr>
              <a:r>
                <a:rPr lang="en-US" sz="1800" b="1" dirty="0"/>
                <a:t>PNIPAM localizes in the </a:t>
              </a:r>
              <a:r>
                <a:rPr lang="en-US" sz="1800" b="1" u="sng" dirty="0">
                  <a:solidFill>
                    <a:srgbClr val="0000FF"/>
                  </a:solidFill>
                </a:rPr>
                <a:t>NAC</a:t>
              </a:r>
              <a:r>
                <a:rPr lang="en-US" sz="1800" b="1" dirty="0"/>
                <a:t> region of the protein, independent of:</a:t>
              </a:r>
            </a:p>
            <a:p>
              <a:endParaRPr lang="en-US" sz="1800" b="1" dirty="0"/>
            </a:p>
            <a:p>
              <a:pPr marL="342900" indent="-342900">
                <a:buFont typeface="Arial" panose="020B0604020202020204" pitchFamily="34" charset="0"/>
                <a:buChar char="•"/>
              </a:pPr>
              <a:r>
                <a:rPr lang="en-US" sz="1800" b="1" dirty="0"/>
                <a:t>Initial configuration</a:t>
              </a:r>
            </a:p>
            <a:p>
              <a:pPr marL="342900" indent="-342900">
                <a:buFont typeface="Arial" panose="020B0604020202020204" pitchFamily="34" charset="0"/>
                <a:buChar char="•"/>
              </a:pPr>
              <a:r>
                <a:rPr lang="en-US" sz="1800" b="1" dirty="0"/>
                <a:t>Protein mutations</a:t>
              </a:r>
            </a:p>
            <a:p>
              <a:pPr marL="342900" indent="-342900">
                <a:buFont typeface="Arial" panose="020B0604020202020204" pitchFamily="34" charset="0"/>
                <a:buChar char="•"/>
              </a:pPr>
              <a:r>
                <a:rPr lang="en-US" sz="1800" b="1" dirty="0"/>
                <a:t>Polymer chain length</a:t>
              </a:r>
            </a:p>
            <a:p>
              <a:pPr marL="342900" indent="-342900">
                <a:buFont typeface="Arial" panose="020B0604020202020204" pitchFamily="34" charset="0"/>
                <a:buChar char="•"/>
              </a:pPr>
              <a:r>
                <a:rPr lang="en-US" sz="1800" b="1" dirty="0"/>
                <a:t>Temperature</a:t>
              </a:r>
            </a:p>
            <a:p>
              <a:endParaRPr lang="en-US" sz="1800" b="1" dirty="0"/>
            </a:p>
            <a:p>
              <a:pPr marL="342900" indent="-342900">
                <a:buFont typeface="Wingdings" panose="05000000000000000000" pitchFamily="2" charset="2"/>
                <a:buChar char="v"/>
              </a:pPr>
              <a:r>
                <a:rPr lang="en-US" sz="1800" b="1" dirty="0"/>
                <a:t>Impact of polymer length and temperature.</a:t>
              </a:r>
            </a:p>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10" name="Group 9"/>
            <p:cNvGrpSpPr/>
            <p:nvPr/>
          </p:nvGrpSpPr>
          <p:grpSpPr>
            <a:xfrm>
              <a:off x="1338877" y="1528599"/>
              <a:ext cx="7549831" cy="8452778"/>
              <a:chOff x="-1481795" y="982798"/>
              <a:chExt cx="7549831" cy="8452778"/>
            </a:xfrm>
          </p:grpSpPr>
          <p:sp>
            <p:nvSpPr>
              <p:cNvPr id="648" name="Google Shape;648;p28"/>
              <p:cNvSpPr/>
              <p:nvPr/>
            </p:nvSpPr>
            <p:spPr>
              <a:xfrm>
                <a:off x="407755" y="1942797"/>
                <a:ext cx="5660281" cy="7492779"/>
              </a:xfrm>
              <a:custGeom>
                <a:avLst/>
                <a:gdLst/>
                <a:ahLst/>
                <a:cxnLst/>
                <a:rect l="l" t="t" r="r" b="b"/>
                <a:pathLst>
                  <a:path w="1490774" h="1419689" extrusionOk="0">
                    <a:moveTo>
                      <a:pt x="65653" y="0"/>
                    </a:moveTo>
                    <a:lnTo>
                      <a:pt x="1425121" y="0"/>
                    </a:lnTo>
                    <a:cubicBezTo>
                      <a:pt x="1461380" y="0"/>
                      <a:pt x="1490774" y="29394"/>
                      <a:pt x="1490774" y="65653"/>
                    </a:cubicBezTo>
                    <a:lnTo>
                      <a:pt x="1490774" y="1354036"/>
                    </a:lnTo>
                    <a:cubicBezTo>
                      <a:pt x="1490774" y="1390295"/>
                      <a:pt x="1461380" y="1419689"/>
                      <a:pt x="1425121" y="1419689"/>
                    </a:cubicBezTo>
                    <a:lnTo>
                      <a:pt x="65653" y="1419689"/>
                    </a:lnTo>
                    <a:cubicBezTo>
                      <a:pt x="29394" y="1419689"/>
                      <a:pt x="0" y="1390295"/>
                      <a:pt x="0" y="1354036"/>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28"/>
              <p:cNvGrpSpPr/>
              <p:nvPr/>
            </p:nvGrpSpPr>
            <p:grpSpPr>
              <a:xfrm>
                <a:off x="-1481795" y="1869077"/>
                <a:ext cx="6831604" cy="3405041"/>
                <a:chOff x="0" y="-4729526"/>
                <a:chExt cx="9108804" cy="8320422"/>
              </a:xfrm>
            </p:grpSpPr>
            <p:sp>
              <p:nvSpPr>
                <p:cNvPr id="657" name="Google Shape;657;p28"/>
                <p:cNvSpPr txBox="1"/>
                <p:nvPr/>
              </p:nvSpPr>
              <p:spPr>
                <a:xfrm>
                  <a:off x="3217613" y="-4729526"/>
                  <a:ext cx="5891191" cy="4380687"/>
                </a:xfrm>
                <a:prstGeom prst="rect">
                  <a:avLst/>
                </a:prstGeom>
                <a:noFill/>
                <a:ln>
                  <a:noFill/>
                </a:ln>
              </p:spPr>
              <p:txBody>
                <a:bodyPr spcFirstLastPara="1" wrap="square" lIns="0" tIns="0" rIns="0" bIns="0" anchor="t" anchorCtr="0">
                  <a:spAutoFit/>
                </a:bodyPr>
                <a:lstStyle/>
                <a:p>
                  <a:pPr algn="ctr">
                    <a:lnSpc>
                      <a:spcPct val="150000"/>
                    </a:lnSpc>
                  </a:pPr>
                  <a:r>
                    <a:rPr lang="en-US" sz="2500" b="1" dirty="0">
                      <a:latin typeface="Playfair Display Black" panose="020B0604020202020204" charset="0"/>
                    </a:rPr>
                    <a:t>A Detailed Study of </a:t>
                  </a:r>
                </a:p>
                <a:p>
                  <a:pPr algn="ctr">
                    <a:lnSpc>
                      <a:spcPct val="150000"/>
                    </a:lnSpc>
                  </a:pPr>
                  <a:r>
                    <a:rPr lang="en-US" sz="2500" b="1" dirty="0">
                      <a:latin typeface="Playfair Display Black" panose="020B0604020202020204" charset="0"/>
                    </a:rPr>
                    <a:t>Alpha-</a:t>
                  </a:r>
                  <a:r>
                    <a:rPr lang="en-US" sz="2500" b="1" dirty="0" err="1">
                      <a:latin typeface="Playfair Display Black" panose="020B0604020202020204" charset="0"/>
                    </a:rPr>
                    <a:t>Synuclein</a:t>
                  </a:r>
                  <a:r>
                    <a:rPr lang="en-US" sz="2500" b="1" dirty="0">
                      <a:latin typeface="Playfair Display Black" panose="020B0604020202020204" charset="0"/>
                    </a:rPr>
                    <a:t> and Poly(N-</a:t>
                  </a:r>
                  <a:r>
                    <a:rPr lang="en-US" sz="2500" b="1" dirty="0" err="1">
                      <a:latin typeface="Playfair Display Black" panose="020B0604020202020204" charset="0"/>
                    </a:rPr>
                    <a:t>isopropylacrylamide</a:t>
                  </a:r>
                  <a:r>
                    <a:rPr lang="en-US" sz="2500" b="1" dirty="0">
                      <a:latin typeface="Playfair Display Black" panose="020B0604020202020204" charset="0"/>
                    </a:rPr>
                    <a:t>) </a:t>
                  </a:r>
                </a:p>
                <a:p>
                  <a:pPr algn="ctr">
                    <a:lnSpc>
                      <a:spcPct val="150000"/>
                    </a:lnSpc>
                  </a:pPr>
                  <a:r>
                    <a:rPr lang="en-US" sz="2500" b="1" dirty="0">
                      <a:latin typeface="Playfair Display Black" panose="020B0604020202020204" charset="0"/>
                    </a:rPr>
                    <a:t>Complex Formation through Atomistic Simulations</a:t>
                  </a:r>
                </a:p>
                <a:p>
                  <a:pPr marL="0" marR="0" lvl="0" indent="0" algn="l" rtl="0">
                    <a:lnSpc>
                      <a:spcPct val="130000"/>
                    </a:lnSpc>
                    <a:spcBef>
                      <a:spcPts val="0"/>
                    </a:spcBef>
                    <a:spcAft>
                      <a:spcPts val="0"/>
                    </a:spcAft>
                    <a:buNone/>
                  </a:pPr>
                  <a:endParaRPr sz="2000" dirty="0">
                    <a:latin typeface="Playfair Display Black" panose="020B0604020202020204" charset="0"/>
                  </a:endParaRPr>
                </a:p>
              </p:txBody>
            </p:sp>
            <p:sp>
              <p:nvSpPr>
                <p:cNvPr id="658" name="Google Shape;658;p28"/>
                <p:cNvSpPr txBox="1"/>
                <p:nvPr/>
              </p:nvSpPr>
              <p:spPr>
                <a:xfrm>
                  <a:off x="0" y="3180527"/>
                  <a:ext cx="3916131" cy="410369"/>
                </a:xfrm>
                <a:prstGeom prst="rect">
                  <a:avLst/>
                </a:prstGeom>
                <a:noFill/>
                <a:ln>
                  <a:noFill/>
                </a:ln>
              </p:spPr>
              <p:txBody>
                <a:bodyPr spcFirstLastPara="1" wrap="square" lIns="0" tIns="0" rIns="0" bIns="0" anchor="t" anchorCtr="0">
                  <a:spAutoFit/>
                </a:bodyPr>
                <a:lstStyle/>
                <a:p>
                  <a:pPr marL="342900" indent="-342900">
                    <a:buFont typeface="Wingdings" panose="05000000000000000000" pitchFamily="2" charset="2"/>
                    <a:buChar char="v"/>
                  </a:pPr>
                  <a:endParaRPr lang="en-US" sz="2000" dirty="0"/>
                </a:p>
              </p:txBody>
            </p:sp>
          </p:grpSp>
          <p:pic>
            <p:nvPicPr>
              <p:cNvPr id="32" name="Picture 31"/>
              <p:cNvPicPr>
                <a:picLocks noChangeAspect="1"/>
              </p:cNvPicPr>
              <p:nvPr/>
            </p:nvPicPr>
            <p:blipFill rotWithShape="1">
              <a:blip r:embed="rId8">
                <a:extLst>
                  <a:ext uri="{BEBA8EAE-BF5A-486C-A8C5-ECC9F3942E4B}">
                    <a14:imgProps xmlns:a14="http://schemas.microsoft.com/office/drawing/2010/main">
                      <a14:imgLayer r:embed="rId9">
                        <a14:imgEffect>
                          <a14:backgroundRemoval t="6991" b="67680" l="3929" r="92560"/>
                        </a14:imgEffect>
                      </a14:imgLayer>
                    </a14:imgProps>
                  </a:ext>
                  <a:ext uri="{28A0092B-C50C-407E-A947-70E740481C1C}">
                    <a14:useLocalDpi xmlns:a14="http://schemas.microsoft.com/office/drawing/2010/main" val="0"/>
                  </a:ext>
                </a:extLst>
              </a:blip>
              <a:srcRect l="5498" t="19429" r="5219" b="31442"/>
              <a:stretch/>
            </p:blipFill>
            <p:spPr>
              <a:xfrm rot="18478018">
                <a:off x="-650266" y="1955716"/>
                <a:ext cx="2875375" cy="929539"/>
              </a:xfrm>
              <a:prstGeom prst="rect">
                <a:avLst/>
              </a:prstGeom>
            </p:spPr>
          </p:pic>
        </p:grpSp>
      </p:grpSp>
      <p:grpSp>
        <p:nvGrpSpPr>
          <p:cNvPr id="33" name="Group 32"/>
          <p:cNvGrpSpPr/>
          <p:nvPr/>
        </p:nvGrpSpPr>
        <p:grpSpPr>
          <a:xfrm>
            <a:off x="3446077" y="10371295"/>
            <a:ext cx="9914550" cy="5201584"/>
            <a:chOff x="3438156" y="263590"/>
            <a:chExt cx="9914550" cy="5201584"/>
          </a:xfrm>
        </p:grpSpPr>
        <p:pic>
          <p:nvPicPr>
            <p:cNvPr id="34" name="Picture 33"/>
            <p:cNvPicPr/>
            <p:nvPr/>
          </p:nvPicPr>
          <p:blipFill>
            <a:blip r:embed="rId10" cstate="hqprint">
              <a:extLst>
                <a:ext uri="{28A0092B-C50C-407E-A947-70E740481C1C}">
                  <a14:useLocalDpi xmlns:a14="http://schemas.microsoft.com/office/drawing/2010/main" val="0"/>
                </a:ext>
              </a:extLst>
            </a:blip>
            <a:stretch>
              <a:fillRect/>
            </a:stretch>
          </p:blipFill>
          <p:spPr>
            <a:xfrm>
              <a:off x="5441150" y="263590"/>
              <a:ext cx="7911556" cy="4669654"/>
            </a:xfrm>
            <a:prstGeom prst="rect">
              <a:avLst/>
            </a:prstGeom>
          </p:spPr>
        </p:pic>
        <p:cxnSp>
          <p:nvCxnSpPr>
            <p:cNvPr id="35" name="Straight Arrow Connector 34"/>
            <p:cNvCxnSpPr/>
            <p:nvPr/>
          </p:nvCxnSpPr>
          <p:spPr>
            <a:xfrm flipV="1">
              <a:off x="3438156" y="4213921"/>
              <a:ext cx="2192144" cy="12512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5" name="Group 4"/>
          <p:cNvGrpSpPr/>
          <p:nvPr/>
        </p:nvGrpSpPr>
        <p:grpSpPr>
          <a:xfrm>
            <a:off x="12219962" y="1741715"/>
            <a:ext cx="5660281" cy="7693861"/>
            <a:chOff x="12219962" y="1741715"/>
            <a:chExt cx="5660281" cy="7693861"/>
          </a:xfrm>
        </p:grpSpPr>
        <p:grpSp>
          <p:nvGrpSpPr>
            <p:cNvPr id="653" name="Google Shape;653;p28"/>
            <p:cNvGrpSpPr/>
            <p:nvPr/>
          </p:nvGrpSpPr>
          <p:grpSpPr>
            <a:xfrm>
              <a:off x="12219962" y="1741715"/>
              <a:ext cx="5660281" cy="7693861"/>
              <a:chOff x="0" y="-38100"/>
              <a:chExt cx="1490774" cy="1457789"/>
            </a:xfrm>
          </p:grpSpPr>
          <p:sp>
            <p:nvSpPr>
              <p:cNvPr id="654" name="Google Shape;654;p28"/>
              <p:cNvSpPr/>
              <p:nvPr/>
            </p:nvSpPr>
            <p:spPr>
              <a:xfrm>
                <a:off x="0" y="0"/>
                <a:ext cx="1490774" cy="1419689"/>
              </a:xfrm>
              <a:custGeom>
                <a:avLst/>
                <a:gdLst/>
                <a:ahLst/>
                <a:cxnLst/>
                <a:rect l="l" t="t" r="r" b="b"/>
                <a:pathLst>
                  <a:path w="1490774" h="1419689" extrusionOk="0">
                    <a:moveTo>
                      <a:pt x="65653" y="0"/>
                    </a:moveTo>
                    <a:lnTo>
                      <a:pt x="1425121" y="0"/>
                    </a:lnTo>
                    <a:cubicBezTo>
                      <a:pt x="1461380" y="0"/>
                      <a:pt x="1490774" y="29394"/>
                      <a:pt x="1490774" y="65653"/>
                    </a:cubicBezTo>
                    <a:lnTo>
                      <a:pt x="1490774" y="1354036"/>
                    </a:lnTo>
                    <a:cubicBezTo>
                      <a:pt x="1490774" y="1390295"/>
                      <a:pt x="1461380" y="1419689"/>
                      <a:pt x="1425121" y="1419689"/>
                    </a:cubicBezTo>
                    <a:lnTo>
                      <a:pt x="65653" y="1419689"/>
                    </a:lnTo>
                    <a:cubicBezTo>
                      <a:pt x="29394" y="1419689"/>
                      <a:pt x="0" y="1390295"/>
                      <a:pt x="0" y="1354036"/>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64" name="Google Shape;664;p28"/>
            <p:cNvSpPr txBox="1"/>
            <p:nvPr/>
          </p:nvSpPr>
          <p:spPr>
            <a:xfrm>
              <a:off x="12710443" y="2077195"/>
              <a:ext cx="4418394" cy="2308324"/>
            </a:xfrm>
            <a:prstGeom prst="rect">
              <a:avLst/>
            </a:prstGeom>
            <a:noFill/>
            <a:ln>
              <a:noFill/>
            </a:ln>
          </p:spPr>
          <p:txBody>
            <a:bodyPr spcFirstLastPara="1" wrap="square" lIns="0" tIns="0" rIns="0" bIns="0" anchor="t" anchorCtr="0">
              <a:spAutoFit/>
            </a:bodyPr>
            <a:lstStyle/>
            <a:p>
              <a:pPr algn="ctr">
                <a:lnSpc>
                  <a:spcPct val="150000"/>
                </a:lnSpc>
              </a:pPr>
              <a:r>
                <a:rPr lang="en-US" sz="2500" b="1" dirty="0">
                  <a:latin typeface="Playfair Display Black" panose="020B0604020202020204" charset="0"/>
                </a:rPr>
                <a:t>Membrane Binding Capacity of </a:t>
              </a:r>
            </a:p>
            <a:p>
              <a:pPr algn="ctr">
                <a:lnSpc>
                  <a:spcPct val="150000"/>
                </a:lnSpc>
              </a:pPr>
              <a:r>
                <a:rPr lang="en-US" sz="2500" b="1" dirty="0">
                  <a:latin typeface="Playfair Display Black" panose="020B0604020202020204" charset="0"/>
                </a:rPr>
                <a:t>α-</a:t>
              </a:r>
              <a:r>
                <a:rPr lang="en-US" sz="2500" b="1" dirty="0" err="1">
                  <a:latin typeface="Playfair Display Black" panose="020B0604020202020204" charset="0"/>
                </a:rPr>
                <a:t>Synuclein</a:t>
              </a:r>
              <a:r>
                <a:rPr lang="en-US" sz="2500" b="1" dirty="0">
                  <a:latin typeface="Playfair Display Black" panose="020B0604020202020204" charset="0"/>
                </a:rPr>
                <a:t> in the Presence of PNIPAM</a:t>
              </a:r>
            </a:p>
          </p:txBody>
        </p:sp>
        <p:pic>
          <p:nvPicPr>
            <p:cNvPr id="44" name="neww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t="17739"/>
            <a:stretch/>
          </p:blipFill>
          <p:spPr>
            <a:xfrm>
              <a:off x="13360627" y="4365267"/>
              <a:ext cx="3290810" cy="2647838"/>
            </a:xfrm>
            <a:prstGeom prst="rect">
              <a:avLst/>
            </a:prstGeom>
          </p:spPr>
        </p:pic>
        <p:pic>
          <p:nvPicPr>
            <p:cNvPr id="45" name="2nmovi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t="14009" r="230" b="30118"/>
            <a:stretch/>
          </p:blipFill>
          <p:spPr>
            <a:xfrm>
              <a:off x="12899572" y="7035414"/>
              <a:ext cx="4198948" cy="2300029"/>
            </a:xfrm>
            <a:prstGeom prst="rect">
              <a:avLst/>
            </a:prstGeom>
          </p:spPr>
        </p:pic>
      </p:grpSp>
      <p:grpSp>
        <p:nvGrpSpPr>
          <p:cNvPr id="9" name="Group 8"/>
          <p:cNvGrpSpPr/>
          <p:nvPr/>
        </p:nvGrpSpPr>
        <p:grpSpPr>
          <a:xfrm>
            <a:off x="6313859" y="1741715"/>
            <a:ext cx="5660281" cy="7693861"/>
            <a:chOff x="6313859" y="1741715"/>
            <a:chExt cx="5660281" cy="7693861"/>
          </a:xfrm>
        </p:grpSpPr>
        <p:grpSp>
          <p:nvGrpSpPr>
            <p:cNvPr id="4" name="Group 3"/>
            <p:cNvGrpSpPr/>
            <p:nvPr/>
          </p:nvGrpSpPr>
          <p:grpSpPr>
            <a:xfrm>
              <a:off x="6313859" y="1741715"/>
              <a:ext cx="5660281" cy="7693861"/>
              <a:chOff x="6313859" y="1741715"/>
              <a:chExt cx="5660281" cy="7693861"/>
            </a:xfrm>
          </p:grpSpPr>
          <p:grpSp>
            <p:nvGrpSpPr>
              <p:cNvPr id="650" name="Google Shape;650;p28"/>
              <p:cNvGrpSpPr/>
              <p:nvPr/>
            </p:nvGrpSpPr>
            <p:grpSpPr>
              <a:xfrm>
                <a:off x="6313859" y="1741715"/>
                <a:ext cx="5660281" cy="7693861"/>
                <a:chOff x="0" y="-38100"/>
                <a:chExt cx="1490774" cy="1457789"/>
              </a:xfrm>
            </p:grpSpPr>
            <p:sp>
              <p:nvSpPr>
                <p:cNvPr id="651" name="Google Shape;651;p28"/>
                <p:cNvSpPr/>
                <p:nvPr/>
              </p:nvSpPr>
              <p:spPr>
                <a:xfrm>
                  <a:off x="0" y="0"/>
                  <a:ext cx="1490774" cy="1419689"/>
                </a:xfrm>
                <a:custGeom>
                  <a:avLst/>
                  <a:gdLst/>
                  <a:ahLst/>
                  <a:cxnLst/>
                  <a:rect l="l" t="t" r="r" b="b"/>
                  <a:pathLst>
                    <a:path w="1490774" h="1419689" extrusionOk="0">
                      <a:moveTo>
                        <a:pt x="65653" y="0"/>
                      </a:moveTo>
                      <a:lnTo>
                        <a:pt x="1425121" y="0"/>
                      </a:lnTo>
                      <a:cubicBezTo>
                        <a:pt x="1461380" y="0"/>
                        <a:pt x="1490774" y="29394"/>
                        <a:pt x="1490774" y="65653"/>
                      </a:cubicBezTo>
                      <a:lnTo>
                        <a:pt x="1490774" y="1354036"/>
                      </a:lnTo>
                      <a:cubicBezTo>
                        <a:pt x="1490774" y="1390295"/>
                        <a:pt x="1461380" y="1419689"/>
                        <a:pt x="1425121" y="1419689"/>
                      </a:cubicBezTo>
                      <a:lnTo>
                        <a:pt x="65653" y="1419689"/>
                      </a:lnTo>
                      <a:cubicBezTo>
                        <a:pt x="29394" y="1419689"/>
                        <a:pt x="0" y="1390295"/>
                        <a:pt x="0" y="1354036"/>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61" name="Google Shape;661;p28"/>
              <p:cNvSpPr txBox="1"/>
              <p:nvPr/>
            </p:nvSpPr>
            <p:spPr>
              <a:xfrm>
                <a:off x="6892252" y="2005550"/>
                <a:ext cx="4418394" cy="3308598"/>
              </a:xfrm>
              <a:prstGeom prst="rect">
                <a:avLst/>
              </a:prstGeom>
              <a:noFill/>
              <a:ln>
                <a:noFill/>
              </a:ln>
            </p:spPr>
            <p:txBody>
              <a:bodyPr spcFirstLastPara="1" wrap="square" lIns="0" tIns="0" rIns="0" bIns="0" anchor="t" anchorCtr="0">
                <a:spAutoFit/>
              </a:bodyPr>
              <a:lstStyle/>
              <a:p>
                <a:pPr lvl="0" algn="ctr">
                  <a:lnSpc>
                    <a:spcPct val="130000"/>
                  </a:lnSpc>
                </a:pPr>
                <a:r>
                  <a:rPr lang="en-US" sz="2500" b="1" dirty="0">
                    <a:latin typeface="Playfair Display Black" panose="020B0604020202020204" charset="0"/>
                  </a:rPr>
                  <a:t>Multicomponent </a:t>
                </a:r>
                <a:r>
                  <a:rPr lang="en-US" sz="2500" b="1" dirty="0" smtClean="0">
                    <a:latin typeface="Playfair Display Black" panose="020B0604020202020204" charset="0"/>
                  </a:rPr>
                  <a:t>Systems:</a:t>
                </a:r>
              </a:p>
              <a:p>
                <a:pPr algn="ctr">
                  <a:lnSpc>
                    <a:spcPct val="150000"/>
                  </a:lnSpc>
                </a:pPr>
                <a:r>
                  <a:rPr lang="en-US" sz="2500" b="1" dirty="0" smtClean="0">
                    <a:latin typeface="Playfair Display Black" panose="020B0604020202020204" charset="0"/>
                  </a:rPr>
                  <a:t>Interactions </a:t>
                </a:r>
                <a:r>
                  <a:rPr lang="en-US" sz="2500" b="1" dirty="0">
                    <a:latin typeface="Playfair Display Black" panose="020B0604020202020204" charset="0"/>
                  </a:rPr>
                  <a:t>Between</a:t>
                </a:r>
              </a:p>
              <a:p>
                <a:pPr algn="ctr">
                  <a:lnSpc>
                    <a:spcPct val="150000"/>
                  </a:lnSpc>
                </a:pPr>
                <a:r>
                  <a:rPr lang="en-US" sz="2500" b="1" dirty="0">
                    <a:latin typeface="Playfair Display Black" panose="020B0604020202020204" charset="0"/>
                  </a:rPr>
                  <a:t> α-</a:t>
                </a:r>
                <a:r>
                  <a:rPr lang="en-US" sz="2500" b="1" dirty="0" err="1">
                    <a:latin typeface="Playfair Display Black" panose="020B0604020202020204" charset="0"/>
                  </a:rPr>
                  <a:t>Synuclein</a:t>
                </a:r>
                <a:r>
                  <a:rPr lang="en-US" sz="2500" b="1" dirty="0">
                    <a:latin typeface="Playfair Display Black" panose="020B0604020202020204" charset="0"/>
                  </a:rPr>
                  <a:t> and PNIPAM </a:t>
                </a:r>
                <a:r>
                  <a:rPr lang="en-US" sz="2500" b="1" dirty="0" smtClean="0">
                    <a:latin typeface="Playfair Display Black" panose="020B0604020202020204" charset="0"/>
                  </a:rPr>
                  <a:t>Through </a:t>
                </a:r>
                <a:r>
                  <a:rPr lang="en-US" sz="2500" b="1" dirty="0">
                    <a:latin typeface="Playfair Display Black" panose="020B0604020202020204" charset="0"/>
                  </a:rPr>
                  <a:t>Simulations and </a:t>
                </a:r>
                <a:r>
                  <a:rPr lang="en-US" sz="2500" b="1" dirty="0" smtClean="0">
                    <a:solidFill>
                      <a:srgbClr val="FF0000"/>
                    </a:solidFill>
                    <a:latin typeface="Playfair Display Black" panose="020B0604020202020204" charset="0"/>
                  </a:rPr>
                  <a:t>Experiments</a:t>
                </a:r>
                <a:r>
                  <a:rPr lang="en-US" sz="2500" b="1" smtClean="0">
                    <a:solidFill>
                      <a:srgbClr val="FF0000"/>
                    </a:solidFill>
                    <a:latin typeface="Playfair Display Black" panose="020B0604020202020204" charset="0"/>
                  </a:rPr>
                  <a:t>, July 2025</a:t>
                </a:r>
                <a:endParaRPr lang="en-US" sz="2500" b="1" dirty="0">
                  <a:solidFill>
                    <a:srgbClr val="FF0000"/>
                  </a:solidFill>
                  <a:latin typeface="Playfair Display Black" panose="020B0604020202020204" charset="0"/>
                </a:endParaRPr>
              </a:p>
              <a:p>
                <a:pPr lvl="0">
                  <a:lnSpc>
                    <a:spcPct val="130000"/>
                  </a:lnSpc>
                </a:pPr>
                <a:endParaRPr sz="2500" dirty="0">
                  <a:latin typeface="Playfair Display Black" panose="020B0604020202020204" charset="0"/>
                </a:endParaRPr>
              </a:p>
            </p:txBody>
          </p:sp>
        </p:gr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99676" y="5405893"/>
              <a:ext cx="4572000" cy="2571750"/>
            </a:xfrm>
            <a:prstGeom prst="rect">
              <a:avLst/>
            </a:prstGeom>
          </p:spPr>
        </p:pic>
      </p:grpSp>
    </p:spTree>
    <p:extLst>
      <p:ext uri="{BB962C8B-B14F-4D97-AF65-F5344CB8AC3E}">
        <p14:creationId xmlns:p14="http://schemas.microsoft.com/office/powerpoint/2010/main" val="34714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0556E-6 3.20988E-6 L -0.01085 -1.00232 " pathEditMode="relative" rAng="0" ptsTypes="AA">
                                      <p:cBhvr>
                                        <p:cTn id="10" dur="2000" fill="hold"/>
                                        <p:tgtEl>
                                          <p:spTgt spid="33"/>
                                        </p:tgtEl>
                                        <p:attrNameLst>
                                          <p:attrName>ppt_x</p:attrName>
                                          <p:attrName>ppt_y</p:attrName>
                                        </p:attrNameLst>
                                      </p:cBhvr>
                                      <p:rCtr x="-547" y="-50123"/>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5"/>
                </p:tgtEl>
              </p:cMediaNode>
            </p:video>
            <p:video>
              <p:cMediaNode vol="80000">
                <p:cTn id="23" fill="hold" display="0">
                  <p:stCondLst>
                    <p:cond delay="indefinite"/>
                  </p:stCondLst>
                </p:cTn>
                <p:tgtEl>
                  <p:spTgt spid="4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Shape 437"/>
        <p:cNvGrpSpPr/>
        <p:nvPr/>
      </p:nvGrpSpPr>
      <p:grpSpPr>
        <a:xfrm>
          <a:off x="0" y="0"/>
          <a:ext cx="0" cy="0"/>
          <a:chOff x="0" y="0"/>
          <a:chExt cx="0" cy="0"/>
        </a:xfrm>
      </p:grpSpPr>
      <p:grpSp>
        <p:nvGrpSpPr>
          <p:cNvPr id="438" name="Google Shape;438;p23"/>
          <p:cNvGrpSpPr/>
          <p:nvPr/>
        </p:nvGrpSpPr>
        <p:grpSpPr>
          <a:xfrm>
            <a:off x="1028700" y="884039"/>
            <a:ext cx="16230600" cy="8374261"/>
            <a:chOff x="0" y="-38100"/>
            <a:chExt cx="4274726" cy="2205567"/>
          </a:xfrm>
        </p:grpSpPr>
        <p:sp>
          <p:nvSpPr>
            <p:cNvPr id="439" name="Google Shape;439;p23"/>
            <p:cNvSpPr/>
            <p:nvPr/>
          </p:nvSpPr>
          <p:spPr>
            <a:xfrm>
              <a:off x="0" y="0"/>
              <a:ext cx="4274726" cy="2167467"/>
            </a:xfrm>
            <a:custGeom>
              <a:avLst/>
              <a:gdLst/>
              <a:ahLst/>
              <a:cxnLst/>
              <a:rect l="l" t="t" r="r" b="b"/>
              <a:pathLst>
                <a:path w="4274726" h="2167467" extrusionOk="0">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1" name="Google Shape;441;p23"/>
          <p:cNvSpPr txBox="1"/>
          <p:nvPr/>
        </p:nvSpPr>
        <p:spPr>
          <a:xfrm>
            <a:off x="1340293" y="762000"/>
            <a:ext cx="2811483" cy="2267416"/>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3856" b="0" i="0" u="none" strike="noStrike" cap="none">
                <a:solidFill>
                  <a:srgbClr val="F3F6FA"/>
                </a:solidFill>
                <a:latin typeface="Playfair Display Black"/>
                <a:ea typeface="Playfair Display Black"/>
                <a:cs typeface="Playfair Display Black"/>
                <a:sym typeface="Playfair Display Black"/>
              </a:rPr>
              <a:t>02.</a:t>
            </a:r>
            <a:endParaRPr/>
          </a:p>
        </p:txBody>
      </p:sp>
      <p:sp>
        <p:nvSpPr>
          <p:cNvPr id="442" name="Google Shape;442;p23"/>
          <p:cNvSpPr txBox="1"/>
          <p:nvPr/>
        </p:nvSpPr>
        <p:spPr>
          <a:xfrm>
            <a:off x="6241143" y="7337622"/>
            <a:ext cx="10517324" cy="192052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10400" b="0" i="0" u="none" strike="noStrike" cap="none" dirty="0" smtClean="0">
                <a:solidFill>
                  <a:srgbClr val="F3F6FA"/>
                </a:solidFill>
                <a:latin typeface="Playfair Display Black"/>
                <a:ea typeface="Playfair Display Black"/>
                <a:cs typeface="Playfair Display Black"/>
                <a:sym typeface="Playfair Display Black"/>
              </a:rPr>
              <a:t>LYSOZYME/PAA</a:t>
            </a:r>
            <a:endParaRPr dirty="0"/>
          </a:p>
        </p:txBody>
      </p:sp>
      <p:grpSp>
        <p:nvGrpSpPr>
          <p:cNvPr id="443" name="Google Shape;443;p23"/>
          <p:cNvGrpSpPr/>
          <p:nvPr/>
        </p:nvGrpSpPr>
        <p:grpSpPr>
          <a:xfrm>
            <a:off x="-3233490" y="5979520"/>
            <a:ext cx="6999655" cy="8614961"/>
            <a:chOff x="0" y="0"/>
            <a:chExt cx="9332874" cy="11486614"/>
          </a:xfrm>
        </p:grpSpPr>
        <p:grpSp>
          <p:nvGrpSpPr>
            <p:cNvPr id="444" name="Google Shape;444;p23"/>
            <p:cNvGrpSpPr/>
            <p:nvPr/>
          </p:nvGrpSpPr>
          <p:grpSpPr>
            <a:xfrm>
              <a:off x="0" y="0"/>
              <a:ext cx="9332874" cy="11486614"/>
              <a:chOff x="0" y="0"/>
              <a:chExt cx="660400" cy="812800"/>
            </a:xfrm>
          </p:grpSpPr>
          <p:sp>
            <p:nvSpPr>
              <p:cNvPr id="445" name="Google Shape;445;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7" name="Google Shape;447;p23"/>
            <p:cNvGrpSpPr/>
            <p:nvPr/>
          </p:nvGrpSpPr>
          <p:grpSpPr>
            <a:xfrm>
              <a:off x="545238" y="671062"/>
              <a:ext cx="8242398" cy="10144490"/>
              <a:chOff x="0" y="0"/>
              <a:chExt cx="660400" cy="812800"/>
            </a:xfrm>
          </p:grpSpPr>
          <p:sp>
            <p:nvSpPr>
              <p:cNvPr id="448" name="Google Shape;448;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0" name="Google Shape;450;p23"/>
            <p:cNvGrpSpPr/>
            <p:nvPr/>
          </p:nvGrpSpPr>
          <p:grpSpPr>
            <a:xfrm>
              <a:off x="1083502" y="1333541"/>
              <a:ext cx="7165870" cy="8819533"/>
              <a:chOff x="0" y="0"/>
              <a:chExt cx="660400" cy="812800"/>
            </a:xfrm>
          </p:grpSpPr>
          <p:sp>
            <p:nvSpPr>
              <p:cNvPr id="451" name="Google Shape;451;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453" name="Google Shape;453;p23"/>
          <p:cNvGrpSpPr/>
          <p:nvPr/>
        </p:nvGrpSpPr>
        <p:grpSpPr>
          <a:xfrm rot="10800000">
            <a:off x="13557529" y="-3278780"/>
            <a:ext cx="6999655" cy="8614961"/>
            <a:chOff x="0" y="0"/>
            <a:chExt cx="9332874" cy="11486614"/>
          </a:xfrm>
        </p:grpSpPr>
        <p:grpSp>
          <p:nvGrpSpPr>
            <p:cNvPr id="454" name="Google Shape;454;p23"/>
            <p:cNvGrpSpPr/>
            <p:nvPr/>
          </p:nvGrpSpPr>
          <p:grpSpPr>
            <a:xfrm>
              <a:off x="0" y="0"/>
              <a:ext cx="9332874" cy="11486614"/>
              <a:chOff x="0" y="0"/>
              <a:chExt cx="660400" cy="812800"/>
            </a:xfrm>
          </p:grpSpPr>
          <p:sp>
            <p:nvSpPr>
              <p:cNvPr id="455" name="Google Shape;455;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7" name="Google Shape;457;p23"/>
            <p:cNvGrpSpPr/>
            <p:nvPr/>
          </p:nvGrpSpPr>
          <p:grpSpPr>
            <a:xfrm>
              <a:off x="545238" y="671062"/>
              <a:ext cx="8242398" cy="10144490"/>
              <a:chOff x="0" y="0"/>
              <a:chExt cx="660400" cy="812800"/>
            </a:xfrm>
          </p:grpSpPr>
          <p:sp>
            <p:nvSpPr>
              <p:cNvPr id="458" name="Google Shape;458;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0" name="Google Shape;460;p23"/>
            <p:cNvGrpSpPr/>
            <p:nvPr/>
          </p:nvGrpSpPr>
          <p:grpSpPr>
            <a:xfrm>
              <a:off x="1083502" y="1333541"/>
              <a:ext cx="7165870" cy="8819533"/>
              <a:chOff x="0" y="0"/>
              <a:chExt cx="660400" cy="812800"/>
            </a:xfrm>
          </p:grpSpPr>
          <p:sp>
            <p:nvSpPr>
              <p:cNvPr id="461" name="Google Shape;461;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cxnSp>
        <p:nvCxnSpPr>
          <p:cNvPr id="463" name="Google Shape;463;p23"/>
          <p:cNvCxnSpPr/>
          <p:nvPr/>
        </p:nvCxnSpPr>
        <p:spPr>
          <a:xfrm>
            <a:off x="4638177" y="2245984"/>
            <a:ext cx="9799801" cy="0"/>
          </a:xfrm>
          <a:prstGeom prst="straightConnector1">
            <a:avLst/>
          </a:prstGeom>
          <a:noFill/>
          <a:ln w="38100" cap="flat" cmpd="sng">
            <a:solidFill>
              <a:srgbClr val="F3F6FA"/>
            </a:solidFill>
            <a:prstDash val="solid"/>
            <a:round/>
            <a:headEnd type="none" w="sm" len="sm"/>
            <a:tailEnd type="none" w="sm" len="sm"/>
          </a:ln>
        </p:spPr>
      </p:cxnSp>
      <p:grpSp>
        <p:nvGrpSpPr>
          <p:cNvPr id="464" name="Google Shape;464;p23"/>
          <p:cNvGrpSpPr/>
          <p:nvPr/>
        </p:nvGrpSpPr>
        <p:grpSpPr>
          <a:xfrm>
            <a:off x="15226010" y="2079760"/>
            <a:ext cx="406823" cy="408647"/>
            <a:chOff x="1813" y="0"/>
            <a:chExt cx="809173" cy="812800"/>
          </a:xfrm>
        </p:grpSpPr>
        <p:sp>
          <p:nvSpPr>
            <p:cNvPr id="465" name="Google Shape;465;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7" name="Google Shape;467;p23"/>
          <p:cNvGrpSpPr/>
          <p:nvPr/>
        </p:nvGrpSpPr>
        <p:grpSpPr>
          <a:xfrm>
            <a:off x="15789684" y="2079760"/>
            <a:ext cx="406823" cy="408647"/>
            <a:chOff x="1813" y="0"/>
            <a:chExt cx="809173" cy="812800"/>
          </a:xfrm>
        </p:grpSpPr>
        <p:sp>
          <p:nvSpPr>
            <p:cNvPr id="468" name="Google Shape;468;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0" name="Google Shape;470;p23"/>
          <p:cNvGrpSpPr/>
          <p:nvPr/>
        </p:nvGrpSpPr>
        <p:grpSpPr>
          <a:xfrm>
            <a:off x="16350731" y="2079760"/>
            <a:ext cx="406823" cy="408647"/>
            <a:chOff x="1813" y="0"/>
            <a:chExt cx="809173" cy="812800"/>
          </a:xfrm>
        </p:grpSpPr>
        <p:sp>
          <p:nvSpPr>
            <p:cNvPr id="471" name="Google Shape;471;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7"/>
          <p:cNvSpPr txBox="1"/>
          <p:nvPr/>
        </p:nvSpPr>
        <p:spPr>
          <a:xfrm>
            <a:off x="1028700" y="218897"/>
            <a:ext cx="1623060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0" i="0" u="none" strike="noStrike" cap="none" dirty="0" smtClean="0">
                <a:solidFill>
                  <a:srgbClr val="0B1320"/>
                </a:solidFill>
                <a:latin typeface="Playfair Display Black"/>
                <a:ea typeface="Playfair Display Black"/>
                <a:cs typeface="Playfair Display Black"/>
                <a:sym typeface="Playfair Display Black"/>
              </a:rPr>
              <a:t>Effect of pH and Temperature on Lysozyme/PAA Complexes</a:t>
            </a:r>
            <a:endParaRPr sz="6000" dirty="0"/>
          </a:p>
        </p:txBody>
      </p:sp>
      <p:grpSp>
        <p:nvGrpSpPr>
          <p:cNvPr id="601" name="Google Shape;601;p27"/>
          <p:cNvGrpSpPr/>
          <p:nvPr/>
        </p:nvGrpSpPr>
        <p:grpSpPr>
          <a:xfrm>
            <a:off x="2030534" y="2348199"/>
            <a:ext cx="14226933" cy="6910101"/>
            <a:chOff x="0" y="-38100"/>
            <a:chExt cx="4068654" cy="1976168"/>
          </a:xfrm>
        </p:grpSpPr>
        <p:sp>
          <p:nvSpPr>
            <p:cNvPr id="602" name="Google Shape;602;p27"/>
            <p:cNvSpPr/>
            <p:nvPr/>
          </p:nvSpPr>
          <p:spPr>
            <a:xfrm>
              <a:off x="0" y="0"/>
              <a:ext cx="4068654" cy="1938068"/>
            </a:xfrm>
            <a:custGeom>
              <a:avLst/>
              <a:gdLst/>
              <a:ahLst/>
              <a:cxnLst/>
              <a:rect l="l" t="t" r="r" b="b"/>
              <a:pathLst>
                <a:path w="4068654" h="1938068" extrusionOk="0">
                  <a:moveTo>
                    <a:pt x="26120" y="0"/>
                  </a:moveTo>
                  <a:lnTo>
                    <a:pt x="4042533" y="0"/>
                  </a:lnTo>
                  <a:cubicBezTo>
                    <a:pt x="4056959" y="0"/>
                    <a:pt x="4068654" y="11694"/>
                    <a:pt x="4068654" y="26120"/>
                  </a:cubicBezTo>
                  <a:lnTo>
                    <a:pt x="4068654" y="1911948"/>
                  </a:lnTo>
                  <a:cubicBezTo>
                    <a:pt x="4068654" y="1926374"/>
                    <a:pt x="4056959" y="1938068"/>
                    <a:pt x="4042533" y="1938068"/>
                  </a:cubicBezTo>
                  <a:lnTo>
                    <a:pt x="26120" y="1938068"/>
                  </a:lnTo>
                  <a:cubicBezTo>
                    <a:pt x="11694" y="1938068"/>
                    <a:pt x="0" y="1926374"/>
                    <a:pt x="0" y="1911948"/>
                  </a:cubicBezTo>
                  <a:lnTo>
                    <a:pt x="0" y="26120"/>
                  </a:lnTo>
                  <a:cubicBezTo>
                    <a:pt x="0" y="11694"/>
                    <a:pt x="11694" y="0"/>
                    <a:pt x="26120"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2" name="Google Shape;622;p27"/>
          <p:cNvGrpSpPr/>
          <p:nvPr/>
        </p:nvGrpSpPr>
        <p:grpSpPr>
          <a:xfrm>
            <a:off x="16743241" y="4185870"/>
            <a:ext cx="6045617" cy="7440760"/>
            <a:chOff x="0" y="0"/>
            <a:chExt cx="8060823" cy="9921013"/>
          </a:xfrm>
        </p:grpSpPr>
        <p:grpSp>
          <p:nvGrpSpPr>
            <p:cNvPr id="623" name="Google Shape;623;p27"/>
            <p:cNvGrpSpPr/>
            <p:nvPr/>
          </p:nvGrpSpPr>
          <p:grpSpPr>
            <a:xfrm>
              <a:off x="0" y="0"/>
              <a:ext cx="8060823" cy="9921013"/>
              <a:chOff x="0" y="0"/>
              <a:chExt cx="660400" cy="812800"/>
            </a:xfrm>
          </p:grpSpPr>
          <p:sp>
            <p:nvSpPr>
              <p:cNvPr id="624" name="Google Shape;624;p27"/>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4DA1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6" name="Google Shape;626;p27"/>
            <p:cNvGrpSpPr/>
            <p:nvPr/>
          </p:nvGrpSpPr>
          <p:grpSpPr>
            <a:xfrm>
              <a:off x="470923" y="579598"/>
              <a:ext cx="7118977" cy="8761817"/>
              <a:chOff x="0" y="0"/>
              <a:chExt cx="660400" cy="812800"/>
            </a:xfrm>
          </p:grpSpPr>
          <p:sp>
            <p:nvSpPr>
              <p:cNvPr id="627" name="Google Shape;627;p27"/>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9" name="Google Shape;629;p27"/>
            <p:cNvGrpSpPr/>
            <p:nvPr/>
          </p:nvGrpSpPr>
          <p:grpSpPr>
            <a:xfrm>
              <a:off x="935823" y="1151782"/>
              <a:ext cx="6189177" cy="7617449"/>
              <a:chOff x="0" y="0"/>
              <a:chExt cx="660400" cy="812800"/>
            </a:xfrm>
          </p:grpSpPr>
          <p:sp>
            <p:nvSpPr>
              <p:cNvPr id="630" name="Google Shape;630;p27"/>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6874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44" name="Google Shape;600;p27"/>
          <p:cNvSpPr txBox="1"/>
          <p:nvPr/>
        </p:nvSpPr>
        <p:spPr>
          <a:xfrm>
            <a:off x="512641" y="9485088"/>
            <a:ext cx="16230600" cy="692497"/>
          </a:xfrm>
          <a:prstGeom prst="rect">
            <a:avLst/>
          </a:prstGeom>
          <a:noFill/>
          <a:ln>
            <a:noFill/>
          </a:ln>
        </p:spPr>
        <p:txBody>
          <a:bodyPr spcFirstLastPara="1" wrap="square" lIns="0" tIns="0" rIns="0" bIns="0" anchor="t" anchorCtr="0">
            <a:spAutoFit/>
          </a:bodyPr>
          <a:lstStyle/>
          <a:p>
            <a:pPr>
              <a:lnSpc>
                <a:spcPct val="150000"/>
              </a:lnSpc>
            </a:pPr>
            <a:r>
              <a:rPr lang="en-US" sz="3000" b="1" dirty="0">
                <a:solidFill>
                  <a:srgbClr val="0B1320"/>
                </a:solidFill>
                <a:latin typeface="Playfair Display Black" panose="020B0604020202020204" charset="0"/>
              </a:rPr>
              <a:t>Collaboration with Dr. </a:t>
            </a:r>
            <a:r>
              <a:rPr lang="en-US" sz="3000" b="1" dirty="0" err="1">
                <a:solidFill>
                  <a:srgbClr val="0B1320"/>
                </a:solidFill>
                <a:latin typeface="Playfair Display Black" panose="020B0604020202020204" charset="0"/>
              </a:rPr>
              <a:t>Anastassia</a:t>
            </a:r>
            <a:r>
              <a:rPr lang="en-US" sz="3000" b="1" dirty="0">
                <a:solidFill>
                  <a:srgbClr val="0B1320"/>
                </a:solidFill>
                <a:latin typeface="Playfair Display Black" panose="020B0604020202020204" charset="0"/>
              </a:rPr>
              <a:t> </a:t>
            </a:r>
            <a:r>
              <a:rPr lang="en-US" sz="3000" b="1" dirty="0" err="1">
                <a:solidFill>
                  <a:srgbClr val="0B1320"/>
                </a:solidFill>
                <a:latin typeface="Playfair Display Black" panose="020B0604020202020204" charset="0"/>
              </a:rPr>
              <a:t>Rissanou</a:t>
            </a:r>
            <a:r>
              <a:rPr lang="en-US" sz="3000" b="1" dirty="0">
                <a:solidFill>
                  <a:srgbClr val="0B1320"/>
                </a:solidFill>
                <a:latin typeface="Playfair Display Black" panose="020B0604020202020204" charset="0"/>
              </a:rPr>
              <a:t>, National Hellenic Research Foundation, Greece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286" y="3136057"/>
            <a:ext cx="6430985" cy="5072430"/>
          </a:xfrm>
          <a:prstGeom prst="rect">
            <a:avLst/>
          </a:prstGeom>
        </p:spPr>
      </p:pic>
      <p:pic>
        <p:nvPicPr>
          <p:cNvPr id="71" name="Picture 70" descr="C:\Users\s.ektirici\AppData\Local\Microsoft\Windows\INetCache\Content.Word\GRAPHICALABSTRACT7.png"/>
          <p:cNvPicPr/>
          <p:nvPr/>
        </p:nvPicPr>
        <p:blipFill>
          <a:blip r:embed="rId4">
            <a:extLst>
              <a:ext uri="{28A0092B-C50C-407E-A947-70E740481C1C}">
                <a14:useLocalDpi xmlns:a14="http://schemas.microsoft.com/office/drawing/2010/main" val="0"/>
              </a:ext>
            </a:extLst>
          </a:blip>
          <a:srcRect/>
          <a:stretch>
            <a:fillRect/>
          </a:stretch>
        </p:blipFill>
        <p:spPr bwMode="auto">
          <a:xfrm>
            <a:off x="2211104" y="3136057"/>
            <a:ext cx="6650507" cy="5214691"/>
          </a:xfrm>
          <a:prstGeom prst="rect">
            <a:avLst/>
          </a:prstGeom>
          <a:noFill/>
          <a:ln>
            <a:noFill/>
          </a:ln>
        </p:spPr>
      </p:pic>
    </p:spTree>
    <p:extLst>
      <p:ext uri="{BB962C8B-B14F-4D97-AF65-F5344CB8AC3E}">
        <p14:creationId xmlns:p14="http://schemas.microsoft.com/office/powerpoint/2010/main" val="2220138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38" name="Google Shape;438;p23"/>
          <p:cNvGrpSpPr/>
          <p:nvPr/>
        </p:nvGrpSpPr>
        <p:grpSpPr>
          <a:xfrm>
            <a:off x="1028700" y="884039"/>
            <a:ext cx="16230600" cy="8374261"/>
            <a:chOff x="0" y="-38100"/>
            <a:chExt cx="4274726" cy="2205567"/>
          </a:xfrm>
        </p:grpSpPr>
        <p:sp>
          <p:nvSpPr>
            <p:cNvPr id="439" name="Google Shape;439;p23"/>
            <p:cNvSpPr/>
            <p:nvPr/>
          </p:nvSpPr>
          <p:spPr>
            <a:xfrm>
              <a:off x="0" y="0"/>
              <a:ext cx="4274726" cy="2167467"/>
            </a:xfrm>
            <a:custGeom>
              <a:avLst/>
              <a:gdLst/>
              <a:ahLst/>
              <a:cxnLst/>
              <a:rect l="l" t="t" r="r" b="b"/>
              <a:pathLst>
                <a:path w="4274726" h="2167467" extrusionOk="0">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0B1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1" name="Google Shape;441;p23"/>
          <p:cNvSpPr txBox="1"/>
          <p:nvPr/>
        </p:nvSpPr>
        <p:spPr>
          <a:xfrm>
            <a:off x="1340293" y="762000"/>
            <a:ext cx="2811483" cy="2985176"/>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13856" b="0" i="0" u="none" strike="noStrike" cap="none" dirty="0" smtClean="0">
                <a:solidFill>
                  <a:srgbClr val="F3F6FA"/>
                </a:solidFill>
                <a:latin typeface="Playfair Display Black"/>
                <a:ea typeface="Playfair Display Black"/>
                <a:cs typeface="Playfair Display Black"/>
                <a:sym typeface="Playfair Display Black"/>
              </a:rPr>
              <a:t>03.</a:t>
            </a:r>
            <a:endParaRPr dirty="0"/>
          </a:p>
        </p:txBody>
      </p:sp>
      <p:sp>
        <p:nvSpPr>
          <p:cNvPr id="442" name="Google Shape;442;p23"/>
          <p:cNvSpPr txBox="1"/>
          <p:nvPr/>
        </p:nvSpPr>
        <p:spPr>
          <a:xfrm>
            <a:off x="6545244" y="7604474"/>
            <a:ext cx="10517324" cy="192052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10400" b="0" i="0" u="none" strike="noStrike" cap="none" dirty="0" smtClean="0">
                <a:solidFill>
                  <a:srgbClr val="F3F6FA"/>
                </a:solidFill>
                <a:latin typeface="Playfair Display Black"/>
                <a:ea typeface="Playfair Display Black"/>
                <a:cs typeface="Playfair Display Black"/>
                <a:sym typeface="Playfair Display Black"/>
              </a:rPr>
              <a:t>DNA-PAA</a:t>
            </a:r>
            <a:endParaRPr dirty="0"/>
          </a:p>
        </p:txBody>
      </p:sp>
      <p:grpSp>
        <p:nvGrpSpPr>
          <p:cNvPr id="443" name="Google Shape;443;p23"/>
          <p:cNvGrpSpPr/>
          <p:nvPr/>
        </p:nvGrpSpPr>
        <p:grpSpPr>
          <a:xfrm>
            <a:off x="-3233490" y="5979520"/>
            <a:ext cx="6999655" cy="8614961"/>
            <a:chOff x="0" y="0"/>
            <a:chExt cx="9332874" cy="11486614"/>
          </a:xfrm>
        </p:grpSpPr>
        <p:grpSp>
          <p:nvGrpSpPr>
            <p:cNvPr id="444" name="Google Shape;444;p23"/>
            <p:cNvGrpSpPr/>
            <p:nvPr/>
          </p:nvGrpSpPr>
          <p:grpSpPr>
            <a:xfrm>
              <a:off x="0" y="0"/>
              <a:ext cx="9332874" cy="11486614"/>
              <a:chOff x="0" y="0"/>
              <a:chExt cx="660400" cy="812800"/>
            </a:xfrm>
          </p:grpSpPr>
          <p:sp>
            <p:nvSpPr>
              <p:cNvPr id="445" name="Google Shape;445;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7" name="Google Shape;447;p23"/>
            <p:cNvGrpSpPr/>
            <p:nvPr/>
          </p:nvGrpSpPr>
          <p:grpSpPr>
            <a:xfrm>
              <a:off x="545238" y="671062"/>
              <a:ext cx="8242398" cy="10144490"/>
              <a:chOff x="0" y="0"/>
              <a:chExt cx="660400" cy="812800"/>
            </a:xfrm>
          </p:grpSpPr>
          <p:sp>
            <p:nvSpPr>
              <p:cNvPr id="448" name="Google Shape;448;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0" name="Google Shape;450;p23"/>
            <p:cNvGrpSpPr/>
            <p:nvPr/>
          </p:nvGrpSpPr>
          <p:grpSpPr>
            <a:xfrm>
              <a:off x="1083502" y="1333541"/>
              <a:ext cx="7165870" cy="8819533"/>
              <a:chOff x="0" y="0"/>
              <a:chExt cx="660400" cy="812800"/>
            </a:xfrm>
          </p:grpSpPr>
          <p:sp>
            <p:nvSpPr>
              <p:cNvPr id="451" name="Google Shape;451;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453" name="Google Shape;453;p23"/>
          <p:cNvGrpSpPr/>
          <p:nvPr/>
        </p:nvGrpSpPr>
        <p:grpSpPr>
          <a:xfrm rot="10800000">
            <a:off x="13557529" y="-3278780"/>
            <a:ext cx="6999655" cy="8614961"/>
            <a:chOff x="0" y="0"/>
            <a:chExt cx="9332874" cy="11486614"/>
          </a:xfrm>
        </p:grpSpPr>
        <p:grpSp>
          <p:nvGrpSpPr>
            <p:cNvPr id="454" name="Google Shape;454;p23"/>
            <p:cNvGrpSpPr/>
            <p:nvPr/>
          </p:nvGrpSpPr>
          <p:grpSpPr>
            <a:xfrm>
              <a:off x="0" y="0"/>
              <a:ext cx="9332874" cy="11486614"/>
              <a:chOff x="0" y="0"/>
              <a:chExt cx="660400" cy="812800"/>
            </a:xfrm>
          </p:grpSpPr>
          <p:sp>
            <p:nvSpPr>
              <p:cNvPr id="455" name="Google Shape;455;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7" name="Google Shape;457;p23"/>
            <p:cNvGrpSpPr/>
            <p:nvPr/>
          </p:nvGrpSpPr>
          <p:grpSpPr>
            <a:xfrm>
              <a:off x="545238" y="671062"/>
              <a:ext cx="8242398" cy="10144490"/>
              <a:chOff x="0" y="0"/>
              <a:chExt cx="660400" cy="812800"/>
            </a:xfrm>
          </p:grpSpPr>
          <p:sp>
            <p:nvSpPr>
              <p:cNvPr id="458" name="Google Shape;458;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0" name="Google Shape;460;p23"/>
            <p:cNvGrpSpPr/>
            <p:nvPr/>
          </p:nvGrpSpPr>
          <p:grpSpPr>
            <a:xfrm>
              <a:off x="1083502" y="1333541"/>
              <a:ext cx="7165870" cy="8819533"/>
              <a:chOff x="0" y="0"/>
              <a:chExt cx="660400" cy="812800"/>
            </a:xfrm>
          </p:grpSpPr>
          <p:sp>
            <p:nvSpPr>
              <p:cNvPr id="461" name="Google Shape;461;p23"/>
              <p:cNvSpPr/>
              <p:nvPr/>
            </p:nvSpPr>
            <p:spPr>
              <a:xfrm>
                <a:off x="0" y="0"/>
                <a:ext cx="660400" cy="812800"/>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000000">
                  <a:alpha val="0"/>
                </a:srgbClr>
              </a:solidFill>
              <a:ln w="38100" cap="flat" cmpd="sng">
                <a:solidFill>
                  <a:srgbClr val="FF9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txBox="1"/>
              <p:nvPr/>
            </p:nvSpPr>
            <p:spPr>
              <a:xfrm>
                <a:off x="0" y="69850"/>
                <a:ext cx="660400" cy="7429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cxnSp>
        <p:nvCxnSpPr>
          <p:cNvPr id="463" name="Google Shape;463;p23"/>
          <p:cNvCxnSpPr/>
          <p:nvPr/>
        </p:nvCxnSpPr>
        <p:spPr>
          <a:xfrm>
            <a:off x="4638177" y="2245984"/>
            <a:ext cx="9799801" cy="0"/>
          </a:xfrm>
          <a:prstGeom prst="straightConnector1">
            <a:avLst/>
          </a:prstGeom>
          <a:noFill/>
          <a:ln w="38100" cap="flat" cmpd="sng">
            <a:solidFill>
              <a:srgbClr val="F3F6FA"/>
            </a:solidFill>
            <a:prstDash val="solid"/>
            <a:round/>
            <a:headEnd type="none" w="sm" len="sm"/>
            <a:tailEnd type="none" w="sm" len="sm"/>
          </a:ln>
        </p:spPr>
      </p:cxnSp>
      <p:grpSp>
        <p:nvGrpSpPr>
          <p:cNvPr id="464" name="Google Shape;464;p23"/>
          <p:cNvGrpSpPr/>
          <p:nvPr/>
        </p:nvGrpSpPr>
        <p:grpSpPr>
          <a:xfrm>
            <a:off x="15226010" y="2079760"/>
            <a:ext cx="406823" cy="408647"/>
            <a:chOff x="1813" y="0"/>
            <a:chExt cx="809173" cy="812800"/>
          </a:xfrm>
        </p:grpSpPr>
        <p:sp>
          <p:nvSpPr>
            <p:cNvPr id="465" name="Google Shape;465;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7" name="Google Shape;467;p23"/>
          <p:cNvGrpSpPr/>
          <p:nvPr/>
        </p:nvGrpSpPr>
        <p:grpSpPr>
          <a:xfrm>
            <a:off x="15789684" y="2079760"/>
            <a:ext cx="406823" cy="408647"/>
            <a:chOff x="1813" y="0"/>
            <a:chExt cx="809173" cy="812800"/>
          </a:xfrm>
        </p:grpSpPr>
        <p:sp>
          <p:nvSpPr>
            <p:cNvPr id="468" name="Google Shape;468;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0" name="Google Shape;470;p23"/>
          <p:cNvGrpSpPr/>
          <p:nvPr/>
        </p:nvGrpSpPr>
        <p:grpSpPr>
          <a:xfrm>
            <a:off x="16350731" y="2079760"/>
            <a:ext cx="406823" cy="408647"/>
            <a:chOff x="1813" y="0"/>
            <a:chExt cx="809173" cy="812800"/>
          </a:xfrm>
        </p:grpSpPr>
        <p:sp>
          <p:nvSpPr>
            <p:cNvPr id="471" name="Google Shape;471;p2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871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mal Simple Celebrating Japanese Culture">
  <a:themeElements>
    <a:clrScheme name="Office">
      <a:dk1>
        <a:srgbClr val="000000"/>
      </a:dk1>
      <a:lt1>
        <a:srgbClr val="FFFDFC"/>
      </a:lt1>
      <a:dk2>
        <a:srgbClr val="F0F0F0"/>
      </a:dk2>
      <a:lt2>
        <a:srgbClr val="FFFDFC"/>
      </a:lt2>
      <a:accent1>
        <a:srgbClr val="991414"/>
      </a:accent1>
      <a:accent2>
        <a:srgbClr val="888888"/>
      </a:accent2>
      <a:accent3>
        <a:srgbClr val="000000"/>
      </a:accent3>
      <a:accent4>
        <a:srgbClr val="FFFFFF"/>
      </a:accent4>
      <a:accent5>
        <a:srgbClr val="991414"/>
      </a:accent5>
      <a:accent6>
        <a:srgbClr val="888888"/>
      </a:accent6>
      <a:hlink>
        <a:srgbClr val="F4F8F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951</Words>
  <Application>Microsoft Office PowerPoint</Application>
  <PresentationFormat>Custom</PresentationFormat>
  <Paragraphs>177</Paragraphs>
  <Slides>20</Slides>
  <Notes>13</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Barlow Condensed</vt:lpstr>
      <vt:lpstr>Aptos</vt:lpstr>
      <vt:lpstr>Barlow Condensed Medium</vt:lpstr>
      <vt:lpstr>Calibri</vt:lpstr>
      <vt:lpstr>Alice</vt:lpstr>
      <vt:lpstr>Wingdings</vt:lpstr>
      <vt:lpstr>Arial</vt:lpstr>
      <vt:lpstr>Times New Roman</vt:lpstr>
      <vt:lpstr>Source Sans 3</vt:lpstr>
      <vt:lpstr>Cambria Math</vt:lpstr>
      <vt:lpstr>Playfair Display Black</vt:lpstr>
      <vt:lpstr>Times</vt:lpstr>
      <vt:lpstr>Calibri Light</vt:lpstr>
      <vt:lpstr>Roboto</vt:lpstr>
      <vt:lpstr>Forum</vt:lpstr>
      <vt:lpstr>Office Theme</vt:lpstr>
      <vt:lpstr>1_Office Theme</vt:lpstr>
      <vt:lpstr>Minimal Simple Celebrating Japanese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Sisem Ektirici</cp:lastModifiedBy>
  <cp:revision>63</cp:revision>
  <dcterms:modified xsi:type="dcterms:W3CDTF">2025-06-19T23:52:13Z</dcterms:modified>
</cp:coreProperties>
</file>