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2"/>
  </p:notesMasterIdLst>
  <p:sldIdLst>
    <p:sldId id="256" r:id="rId6"/>
    <p:sldId id="301" r:id="rId7"/>
    <p:sldId id="282" r:id="rId8"/>
    <p:sldId id="302" r:id="rId9"/>
    <p:sldId id="300" r:id="rId10"/>
    <p:sldId id="288" r:id="rId11"/>
    <p:sldId id="710" r:id="rId12"/>
    <p:sldId id="287" r:id="rId13"/>
    <p:sldId id="289" r:id="rId14"/>
    <p:sldId id="290" r:id="rId15"/>
    <p:sldId id="720" r:id="rId16"/>
    <p:sldId id="293" r:id="rId17"/>
    <p:sldId id="295" r:id="rId18"/>
    <p:sldId id="296" r:id="rId19"/>
    <p:sldId id="285" r:id="rId20"/>
    <p:sldId id="297" r:id="rId21"/>
    <p:sldId id="298" r:id="rId22"/>
    <p:sldId id="264" r:id="rId23"/>
    <p:sldId id="299" r:id="rId24"/>
    <p:sldId id="711" r:id="rId25"/>
    <p:sldId id="712" r:id="rId26"/>
    <p:sldId id="713" r:id="rId27"/>
    <p:sldId id="714" r:id="rId28"/>
    <p:sldId id="715" r:id="rId29"/>
    <p:sldId id="718" r:id="rId30"/>
    <p:sldId id="71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C8B550-1AE0-AD45-912A-C9EFB375590B}" v="7" dt="2025-06-03T10:09:56.0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4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ri  Gianluca" userId="9946d895-8d5e-495f-b6aa-7fb850267b21" providerId="ADAL" clId="{42C8B550-1AE0-AD45-912A-C9EFB375590B}"/>
    <pc:docChg chg="undo custSel addSld delSld modSld">
      <pc:chgData name="Iori  Gianluca" userId="9946d895-8d5e-495f-b6aa-7fb850267b21" providerId="ADAL" clId="{42C8B550-1AE0-AD45-912A-C9EFB375590B}" dt="2025-06-03T10:10:13.130" v="367" actId="20577"/>
      <pc:docMkLst>
        <pc:docMk/>
      </pc:docMkLst>
      <pc:sldChg chg="modSp mod">
        <pc:chgData name="Iori  Gianluca" userId="9946d895-8d5e-495f-b6aa-7fb850267b21" providerId="ADAL" clId="{42C8B550-1AE0-AD45-912A-C9EFB375590B}" dt="2025-06-03T09:59:07.590" v="44" actId="20577"/>
        <pc:sldMkLst>
          <pc:docMk/>
          <pc:sldMk cId="599912018" sldId="287"/>
        </pc:sldMkLst>
        <pc:spChg chg="mod">
          <ac:chgData name="Iori  Gianluca" userId="9946d895-8d5e-495f-b6aa-7fb850267b21" providerId="ADAL" clId="{42C8B550-1AE0-AD45-912A-C9EFB375590B}" dt="2025-06-03T09:59:07.590" v="44" actId="20577"/>
          <ac:spMkLst>
            <pc:docMk/>
            <pc:sldMk cId="599912018" sldId="287"/>
            <ac:spMk id="6" creationId="{00000000-0000-0000-0000-000000000000}"/>
          </ac:spMkLst>
        </pc:spChg>
      </pc:sldChg>
      <pc:sldChg chg="modSp mod">
        <pc:chgData name="Iori  Gianluca" userId="9946d895-8d5e-495f-b6aa-7fb850267b21" providerId="ADAL" clId="{42C8B550-1AE0-AD45-912A-C9EFB375590B}" dt="2025-06-03T10:00:48.887" v="137" actId="27636"/>
        <pc:sldMkLst>
          <pc:docMk/>
          <pc:sldMk cId="2791413459" sldId="293"/>
        </pc:sldMkLst>
        <pc:spChg chg="mod">
          <ac:chgData name="Iori  Gianluca" userId="9946d895-8d5e-495f-b6aa-7fb850267b21" providerId="ADAL" clId="{42C8B550-1AE0-AD45-912A-C9EFB375590B}" dt="2025-06-03T10:00:48.887" v="137" actId="27636"/>
          <ac:spMkLst>
            <pc:docMk/>
            <pc:sldMk cId="2791413459" sldId="293"/>
            <ac:spMk id="32" creationId="{00000000-0000-0000-0000-000000000000}"/>
          </ac:spMkLst>
        </pc:spChg>
      </pc:sldChg>
      <pc:sldChg chg="modSp mod">
        <pc:chgData name="Iori  Gianluca" userId="9946d895-8d5e-495f-b6aa-7fb850267b21" providerId="ADAL" clId="{42C8B550-1AE0-AD45-912A-C9EFB375590B}" dt="2025-06-03T10:00:48.956" v="143" actId="27636"/>
        <pc:sldMkLst>
          <pc:docMk/>
          <pc:sldMk cId="2461237598" sldId="295"/>
        </pc:sldMkLst>
        <pc:spChg chg="mod">
          <ac:chgData name="Iori  Gianluca" userId="9946d895-8d5e-495f-b6aa-7fb850267b21" providerId="ADAL" clId="{42C8B550-1AE0-AD45-912A-C9EFB375590B}" dt="2025-06-03T10:00:48.953" v="139" actId="27636"/>
          <ac:spMkLst>
            <pc:docMk/>
            <pc:sldMk cId="2461237598" sldId="295"/>
            <ac:spMk id="28" creationId="{00000000-0000-0000-0000-000000000000}"/>
          </ac:spMkLst>
        </pc:spChg>
        <pc:spChg chg="mod">
          <ac:chgData name="Iori  Gianluca" userId="9946d895-8d5e-495f-b6aa-7fb850267b21" providerId="ADAL" clId="{42C8B550-1AE0-AD45-912A-C9EFB375590B}" dt="2025-06-03T10:00:48.955" v="141" actId="27636"/>
          <ac:spMkLst>
            <pc:docMk/>
            <pc:sldMk cId="2461237598" sldId="295"/>
            <ac:spMk id="29" creationId="{00000000-0000-0000-0000-000000000000}"/>
          </ac:spMkLst>
        </pc:spChg>
        <pc:spChg chg="mod">
          <ac:chgData name="Iori  Gianluca" userId="9946d895-8d5e-495f-b6aa-7fb850267b21" providerId="ADAL" clId="{42C8B550-1AE0-AD45-912A-C9EFB375590B}" dt="2025-06-03T10:00:48.956" v="143" actId="27636"/>
          <ac:spMkLst>
            <pc:docMk/>
            <pc:sldMk cId="2461237598" sldId="295"/>
            <ac:spMk id="30" creationId="{00000000-0000-0000-0000-000000000000}"/>
          </ac:spMkLst>
        </pc:spChg>
        <pc:spChg chg="mod">
          <ac:chgData name="Iori  Gianluca" userId="9946d895-8d5e-495f-b6aa-7fb850267b21" providerId="ADAL" clId="{42C8B550-1AE0-AD45-912A-C9EFB375590B}" dt="2025-06-03T10:00:48.955" v="142" actId="27636"/>
          <ac:spMkLst>
            <pc:docMk/>
            <pc:sldMk cId="2461237598" sldId="295"/>
            <ac:spMk id="34" creationId="{00000000-0000-0000-0000-000000000000}"/>
          </ac:spMkLst>
        </pc:spChg>
        <pc:spChg chg="mod">
          <ac:chgData name="Iori  Gianluca" userId="9946d895-8d5e-495f-b6aa-7fb850267b21" providerId="ADAL" clId="{42C8B550-1AE0-AD45-912A-C9EFB375590B}" dt="2025-06-03T10:00:48.952" v="138" actId="27636"/>
          <ac:spMkLst>
            <pc:docMk/>
            <pc:sldMk cId="2461237598" sldId="295"/>
            <ac:spMk id="35" creationId="{00000000-0000-0000-0000-000000000000}"/>
          </ac:spMkLst>
        </pc:spChg>
        <pc:spChg chg="mod">
          <ac:chgData name="Iori  Gianluca" userId="9946d895-8d5e-495f-b6aa-7fb850267b21" providerId="ADAL" clId="{42C8B550-1AE0-AD45-912A-C9EFB375590B}" dt="2025-06-03T10:00:48.954" v="140" actId="27636"/>
          <ac:spMkLst>
            <pc:docMk/>
            <pc:sldMk cId="2461237598" sldId="295"/>
            <ac:spMk id="36" creationId="{00000000-0000-0000-0000-000000000000}"/>
          </ac:spMkLst>
        </pc:spChg>
      </pc:sldChg>
      <pc:sldChg chg="modSp mod">
        <pc:chgData name="Iori  Gianluca" userId="9946d895-8d5e-495f-b6aa-7fb850267b21" providerId="ADAL" clId="{42C8B550-1AE0-AD45-912A-C9EFB375590B}" dt="2025-06-03T10:00:48.980" v="144" actId="27636"/>
        <pc:sldMkLst>
          <pc:docMk/>
          <pc:sldMk cId="2999448042" sldId="298"/>
        </pc:sldMkLst>
        <pc:spChg chg="mod">
          <ac:chgData name="Iori  Gianluca" userId="9946d895-8d5e-495f-b6aa-7fb850267b21" providerId="ADAL" clId="{42C8B550-1AE0-AD45-912A-C9EFB375590B}" dt="2025-06-03T10:00:48.980" v="144" actId="27636"/>
          <ac:spMkLst>
            <pc:docMk/>
            <pc:sldMk cId="2999448042" sldId="298"/>
            <ac:spMk id="32" creationId="{00000000-0000-0000-0000-000000000000}"/>
          </ac:spMkLst>
        </pc:spChg>
      </pc:sldChg>
      <pc:sldChg chg="addSp delSp modSp add mod">
        <pc:chgData name="Iori  Gianluca" userId="9946d895-8d5e-495f-b6aa-7fb850267b21" providerId="ADAL" clId="{42C8B550-1AE0-AD45-912A-C9EFB375590B}" dt="2025-06-03T10:10:13.130" v="367" actId="20577"/>
        <pc:sldMkLst>
          <pc:docMk/>
          <pc:sldMk cId="381379157" sldId="303"/>
        </pc:sldMkLst>
        <pc:spChg chg="add del mod">
          <ac:chgData name="Iori  Gianluca" userId="9946d895-8d5e-495f-b6aa-7fb850267b21" providerId="ADAL" clId="{42C8B550-1AE0-AD45-912A-C9EFB375590B}" dt="2025-06-03T10:01:13.476" v="163" actId="20577"/>
          <ac:spMkLst>
            <pc:docMk/>
            <pc:sldMk cId="381379157" sldId="303"/>
            <ac:spMk id="4" creationId="{18FA3F4A-6EEC-F001-49C1-1DBB417D3975}"/>
          </ac:spMkLst>
        </pc:spChg>
        <pc:spChg chg="mod">
          <ac:chgData name="Iori  Gianluca" userId="9946d895-8d5e-495f-b6aa-7fb850267b21" providerId="ADAL" clId="{42C8B550-1AE0-AD45-912A-C9EFB375590B}" dt="2025-06-03T10:10:13.130" v="367" actId="20577"/>
          <ac:spMkLst>
            <pc:docMk/>
            <pc:sldMk cId="381379157" sldId="303"/>
            <ac:spMk id="6" creationId="{916B301F-8055-43C9-B96E-8F997B747BDA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8" creationId="{07CE6937-222C-F675-280C-85F8A78BF15B}"/>
          </ac:spMkLst>
        </pc:spChg>
        <pc:spChg chg="add del mod">
          <ac:chgData name="Iori  Gianluca" userId="9946d895-8d5e-495f-b6aa-7fb850267b21" providerId="ADAL" clId="{42C8B550-1AE0-AD45-912A-C9EFB375590B}" dt="2025-06-03T10:01:00.511" v="147" actId="478"/>
          <ac:spMkLst>
            <pc:docMk/>
            <pc:sldMk cId="381379157" sldId="303"/>
            <ac:spMk id="10" creationId="{3A785593-C9B7-22A6-A612-E5FFA9CA97F2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16" creationId="{049F4CEE-FBD1-635D-330F-DD78DC84C357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18" creationId="{AF706547-2163-976B-EB66-DB5BCBF3910F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22" creationId="{DA6390B0-D4F9-9604-EFE1-CB41262AC139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23" creationId="{700E51EE-446D-E8E8-6823-F4C0CB35224B}"/>
          </ac:spMkLst>
        </pc:spChg>
        <pc:spChg chg="del">
          <ac:chgData name="Iori  Gianluca" userId="9946d895-8d5e-495f-b6aa-7fb850267b21" providerId="ADAL" clId="{42C8B550-1AE0-AD45-912A-C9EFB375590B}" dt="2025-06-03T10:00:22.644" v="114" actId="478"/>
          <ac:spMkLst>
            <pc:docMk/>
            <pc:sldMk cId="381379157" sldId="303"/>
            <ac:spMk id="24" creationId="{AE01F788-4259-37AE-D916-6E65203BE723}"/>
          </ac:spMkLst>
        </pc:spChg>
        <pc:spChg chg="add mod">
          <ac:chgData name="Iori  Gianluca" userId="9946d895-8d5e-495f-b6aa-7fb850267b21" providerId="ADAL" clId="{42C8B550-1AE0-AD45-912A-C9EFB375590B}" dt="2025-06-03T10:00:51.395" v="145" actId="1076"/>
          <ac:spMkLst>
            <pc:docMk/>
            <pc:sldMk cId="381379157" sldId="303"/>
            <ac:spMk id="25" creationId="{11D4EB41-B744-B10F-321F-74179EEA9886}"/>
          </ac:spMkLst>
        </pc:spChg>
        <pc:spChg chg="add mod">
          <ac:chgData name="Iori  Gianluca" userId="9946d895-8d5e-495f-b6aa-7fb850267b21" providerId="ADAL" clId="{42C8B550-1AE0-AD45-912A-C9EFB375590B}" dt="2025-06-03T10:01:57.562" v="201" actId="120"/>
          <ac:spMkLst>
            <pc:docMk/>
            <pc:sldMk cId="381379157" sldId="303"/>
            <ac:spMk id="28" creationId="{5D014832-6EA4-7A56-A6C3-8C016C16AD3B}"/>
          </ac:spMkLst>
        </pc:spChg>
        <pc:picChg chg="add mod">
          <ac:chgData name="Iori  Gianluca" userId="9946d895-8d5e-495f-b6aa-7fb850267b21" providerId="ADAL" clId="{42C8B550-1AE0-AD45-912A-C9EFB375590B}" dt="2025-06-03T10:00:51.395" v="145" actId="1076"/>
          <ac:picMkLst>
            <pc:docMk/>
            <pc:sldMk cId="381379157" sldId="303"/>
            <ac:picMk id="3" creationId="{C1D74603-6B4C-DFC8-8820-4A0C3FAD6956}"/>
          </ac:picMkLst>
        </pc:picChg>
        <pc:picChg chg="add del mod">
          <ac:chgData name="Iori  Gianluca" userId="9946d895-8d5e-495f-b6aa-7fb850267b21" providerId="ADAL" clId="{42C8B550-1AE0-AD45-912A-C9EFB375590B}" dt="2025-06-03T10:01:09.023" v="151" actId="478"/>
          <ac:picMkLst>
            <pc:docMk/>
            <pc:sldMk cId="381379157" sldId="303"/>
            <ac:picMk id="5" creationId="{2A49869D-03E5-6C8C-47DA-EB02F9E82837}"/>
          </ac:picMkLst>
        </pc:picChg>
        <pc:picChg chg="del">
          <ac:chgData name="Iori  Gianluca" userId="9946d895-8d5e-495f-b6aa-7fb850267b21" providerId="ADAL" clId="{42C8B550-1AE0-AD45-912A-C9EFB375590B}" dt="2025-06-03T10:00:22.644" v="114" actId="478"/>
          <ac:picMkLst>
            <pc:docMk/>
            <pc:sldMk cId="381379157" sldId="303"/>
            <ac:picMk id="12" creationId="{ED3A1946-2307-67C8-CC23-F07787CB364F}"/>
          </ac:picMkLst>
        </pc:picChg>
        <pc:picChg chg="del">
          <ac:chgData name="Iori  Gianluca" userId="9946d895-8d5e-495f-b6aa-7fb850267b21" providerId="ADAL" clId="{42C8B550-1AE0-AD45-912A-C9EFB375590B}" dt="2025-06-03T10:00:22.644" v="114" actId="478"/>
          <ac:picMkLst>
            <pc:docMk/>
            <pc:sldMk cId="381379157" sldId="303"/>
            <ac:picMk id="13" creationId="{10BD7CE2-68BB-7026-380D-AC70DDAC03AE}"/>
          </ac:picMkLst>
        </pc:picChg>
        <pc:picChg chg="del">
          <ac:chgData name="Iori  Gianluca" userId="9946d895-8d5e-495f-b6aa-7fb850267b21" providerId="ADAL" clId="{42C8B550-1AE0-AD45-912A-C9EFB375590B}" dt="2025-06-03T10:00:22.644" v="114" actId="478"/>
          <ac:picMkLst>
            <pc:docMk/>
            <pc:sldMk cId="381379157" sldId="303"/>
            <ac:picMk id="14" creationId="{5D516D58-4D51-E71E-8BEE-526F25AAC3CE}"/>
          </ac:picMkLst>
        </pc:picChg>
        <pc:picChg chg="add del mod">
          <ac:chgData name="Iori  Gianluca" userId="9946d895-8d5e-495f-b6aa-7fb850267b21" providerId="ADAL" clId="{42C8B550-1AE0-AD45-912A-C9EFB375590B}" dt="2025-06-03T10:00:54.740" v="146" actId="478"/>
          <ac:picMkLst>
            <pc:docMk/>
            <pc:sldMk cId="381379157" sldId="303"/>
            <ac:picMk id="27" creationId="{84335753-07A6-8301-6FC0-3EA6510E6023}"/>
          </ac:picMkLst>
        </pc:picChg>
        <pc:cxnChg chg="add mod">
          <ac:chgData name="Iori  Gianluca" userId="9946d895-8d5e-495f-b6aa-7fb850267b21" providerId="ADAL" clId="{42C8B550-1AE0-AD45-912A-C9EFB375590B}" dt="2025-06-03T10:00:51.395" v="145" actId="1076"/>
          <ac:cxnSpMkLst>
            <pc:docMk/>
            <pc:sldMk cId="381379157" sldId="303"/>
            <ac:cxnSpMk id="9" creationId="{56A9BC91-C329-6D09-AECE-2F5D3AE84FB2}"/>
          </ac:cxnSpMkLst>
        </pc:cxnChg>
        <pc:cxnChg chg="add del mod">
          <ac:chgData name="Iori  Gianluca" userId="9946d895-8d5e-495f-b6aa-7fb850267b21" providerId="ADAL" clId="{42C8B550-1AE0-AD45-912A-C9EFB375590B}" dt="2025-06-03T10:01:01.881" v="148" actId="478"/>
          <ac:cxnSpMkLst>
            <pc:docMk/>
            <pc:sldMk cId="381379157" sldId="303"/>
            <ac:cxnSpMk id="11" creationId="{F8F127A3-711B-E3BE-0ECB-A54B8ED71F58}"/>
          </ac:cxnSpMkLst>
        </pc:cxnChg>
        <pc:cxnChg chg="del">
          <ac:chgData name="Iori  Gianluca" userId="9946d895-8d5e-495f-b6aa-7fb850267b21" providerId="ADAL" clId="{42C8B550-1AE0-AD45-912A-C9EFB375590B}" dt="2025-06-03T10:00:22.644" v="114" actId="478"/>
          <ac:cxnSpMkLst>
            <pc:docMk/>
            <pc:sldMk cId="381379157" sldId="303"/>
            <ac:cxnSpMk id="20" creationId="{CC5853C1-591E-3F68-411A-46B84BF2D059}"/>
          </ac:cxnSpMkLst>
        </pc:cxnChg>
        <pc:cxnChg chg="add mod">
          <ac:chgData name="Iori  Gianluca" userId="9946d895-8d5e-495f-b6aa-7fb850267b21" providerId="ADAL" clId="{42C8B550-1AE0-AD45-912A-C9EFB375590B}" dt="2025-06-03T10:00:51.395" v="145" actId="1076"/>
          <ac:cxnSpMkLst>
            <pc:docMk/>
            <pc:sldMk cId="381379157" sldId="303"/>
            <ac:cxnSpMk id="26" creationId="{DD2FF271-C6ED-4475-CC5E-0A37B9684C31}"/>
          </ac:cxnSpMkLst>
        </pc:cxnChg>
      </pc:sldChg>
      <pc:sldChg chg="delSp modSp add del mod">
        <pc:chgData name="Iori  Gianluca" userId="9946d895-8d5e-495f-b6aa-7fb850267b21" providerId="ADAL" clId="{42C8B550-1AE0-AD45-912A-C9EFB375590B}" dt="2025-06-03T10:09:02.882" v="208"/>
        <pc:sldMkLst>
          <pc:docMk/>
          <pc:sldMk cId="2458078095" sldId="710"/>
        </pc:sldMkLst>
        <pc:spChg chg="del mod">
          <ac:chgData name="Iori  Gianluca" userId="9946d895-8d5e-495f-b6aa-7fb850267b21" providerId="ADAL" clId="{42C8B550-1AE0-AD45-912A-C9EFB375590B}" dt="2025-06-03T10:08:33.605" v="204" actId="478"/>
          <ac:spMkLst>
            <pc:docMk/>
            <pc:sldMk cId="2458078095" sldId="710"/>
            <ac:spMk id="10" creationId="{0EA2EF43-B919-454D-8A86-09C03E6A635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2EC26-5576-450B-9535-2C6D9AE61107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8219D-EDF7-4CD1-8134-13153F362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87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/>
              <a:t>A long list of Observers worldwide is one of the strong pillars of SESAME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cs typeface="Calibri"/>
              </a:rPr>
              <a:t>BEATS is one of the examples of support by SESAME's Observers. It was a EU Horizon 2020 project to design, build and commission a beamline for X-ray tomography at SESAME</a:t>
            </a: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The project started in 2018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2018-2021 were dedicated to beamline design, procurement, and user community building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The beamline was installed and commissioned between 2022 and 2023, and inaugurated in June 2023</a:t>
            </a:r>
            <a:endParaRPr lang="en-US" dirty="0">
              <a:cs typeface="Calibri"/>
            </a:endParaRPr>
          </a:p>
          <a:p>
            <a:pPr marL="171450" indent="-171450">
              <a:buFont typeface="Calibri,Sans-Serif"/>
              <a:buChar char="-"/>
            </a:pPr>
            <a:r>
              <a:rPr lang="en-US" dirty="0"/>
              <a:t>Since February 2024, BEATS is fully commissioned and open to users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3DF613-37E1-6747-8DAC-C24667F27F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3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1A1F-AF63-4C0F-A8CA-42D7E77C62E5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3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584C-45F6-405C-A4BA-9C4B5EA429AC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43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DFBF9-1373-4ECD-B748-08309796FB7A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3152" y="0"/>
            <a:ext cx="1945178" cy="6858000"/>
          </a:xfrm>
          <a:prstGeom prst="rect">
            <a:avLst/>
          </a:prstGeom>
          <a:solidFill>
            <a:srgbClr val="0707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" y="1034625"/>
            <a:ext cx="1945178" cy="114578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47675" y="2317025"/>
            <a:ext cx="1714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err="1">
                <a:solidFill>
                  <a:schemeClr val="bg1"/>
                </a:solidFill>
              </a:rPr>
              <a:t>BEAmline</a:t>
            </a:r>
            <a:r>
              <a:rPr lang="en-US" sz="1050">
                <a:solidFill>
                  <a:schemeClr val="bg1"/>
                </a:solidFill>
              </a:rPr>
              <a:t> for Tomography at SESAME</a:t>
            </a:r>
            <a:endParaRPr lang="en-GB" sz="105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43160" y="5653561"/>
            <a:ext cx="1932652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1350">
                <a:solidFill>
                  <a:srgbClr val="F37121"/>
                </a:solidFill>
              </a:rPr>
              <a:t>WP3</a:t>
            </a:r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44" y="6397603"/>
            <a:ext cx="531942" cy="276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81" y="6392972"/>
            <a:ext cx="836906" cy="286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83" y="6311810"/>
            <a:ext cx="448466" cy="4484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45" y="6311416"/>
            <a:ext cx="673881" cy="449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40" y="6391481"/>
            <a:ext cx="569595" cy="289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30" y="6410869"/>
            <a:ext cx="682760" cy="2503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85" y="6274157"/>
            <a:ext cx="385870" cy="523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49" y="6388908"/>
            <a:ext cx="838892" cy="2942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0" y="6247756"/>
            <a:ext cx="452824" cy="5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07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3152" y="0"/>
            <a:ext cx="1945178" cy="6858000"/>
          </a:xfrm>
          <a:prstGeom prst="rect">
            <a:avLst/>
          </a:prstGeom>
          <a:solidFill>
            <a:srgbClr val="0707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" y="1034625"/>
            <a:ext cx="1945178" cy="1145781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47675" y="2317025"/>
            <a:ext cx="17145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err="1">
                <a:solidFill>
                  <a:schemeClr val="bg1"/>
                </a:solidFill>
              </a:rPr>
              <a:t>BEAmline</a:t>
            </a:r>
            <a:r>
              <a:rPr lang="en-US" sz="1050">
                <a:solidFill>
                  <a:schemeClr val="bg1"/>
                </a:solidFill>
              </a:rPr>
              <a:t> for Tomography at SESAME</a:t>
            </a:r>
            <a:endParaRPr lang="en-GB" sz="105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43160" y="5653561"/>
            <a:ext cx="1932652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1350">
                <a:solidFill>
                  <a:srgbClr val="F37121"/>
                </a:solidFill>
              </a:rPr>
              <a:t>WP3</a:t>
            </a:r>
            <a:endParaRPr lang="en-US" sz="135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244" y="6397603"/>
            <a:ext cx="531942" cy="2768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81" y="6392972"/>
            <a:ext cx="836906" cy="286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683" y="6311810"/>
            <a:ext cx="448466" cy="4484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45" y="6311416"/>
            <a:ext cx="673881" cy="4492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40" y="6391481"/>
            <a:ext cx="569595" cy="289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30" y="6410869"/>
            <a:ext cx="682760" cy="25034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85" y="6274157"/>
            <a:ext cx="385870" cy="5237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849" y="6388908"/>
            <a:ext cx="838892" cy="2942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620" y="6247756"/>
            <a:ext cx="452824" cy="5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05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04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5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36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2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87CB9-4F99-434D-ABCE-5C012CDA7A50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21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19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31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512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5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E5E1-FC10-4E3A-81F3-956EC4149AA1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28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6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59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8A15-717D-4D79-A373-3AF02A351704}" type="datetime4">
              <a:rPr lang="en-US" smtClean="0"/>
              <a:t>June 16, 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5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8BE15-01D6-4C8B-8426-C73D99628EC6}" type="datetime4">
              <a:rPr lang="en-US" smtClean="0"/>
              <a:t>June 16, 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3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43453-584E-4104-9353-D32E72BF4A90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3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A9BD7-AEF9-4CF9-A672-544F80FBB9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8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E331B-C583-4A61-A055-DD4BB532997B}" type="datetime4">
              <a:rPr lang="en-US" smtClean="0"/>
              <a:t>June 16, 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65581-714F-42F1-9B78-916FAC04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26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CA6E4-7994-6F46-AD0E-8B304A451302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803B9-C89F-4F4F-8856-D2F3C0AD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0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2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png"/><Relationship Id="rId5" Type="http://schemas.openxmlformats.org/officeDocument/2006/relationships/image" Target="../media/image210.png"/><Relationship Id="rId4" Type="http://schemas.openxmlformats.org/officeDocument/2006/relationships/image" Target="../media/image20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LVFngq1XAtM" TargetMode="External"/><Relationship Id="rId6" Type="http://schemas.openxmlformats.org/officeDocument/2006/relationships/hyperlink" Target="http://www.beats-sesame.eu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7284" y="1812623"/>
            <a:ext cx="9144000" cy="136464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for 3D Synchrotron X-ray Tomography Data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663" y="1377646"/>
            <a:ext cx="2147189" cy="493595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Title:</a:t>
            </a:r>
          </a:p>
        </p:txBody>
      </p:sp>
      <p:pic>
        <p:nvPicPr>
          <p:cNvPr id="4" name="Picture 3" descr="Home - The Cyprus Institute">
            <a:extLst>
              <a:ext uri="{FF2B5EF4-FFF2-40B4-BE49-F238E27FC236}">
                <a16:creationId xmlns:a16="http://schemas.microsoft.com/office/drawing/2014/main" id="{88B26FAD-5ED5-42BE-93C2-3C1239801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0"/>
            <a:ext cx="26670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2617257" y="4758852"/>
            <a:ext cx="6602577" cy="1453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Cyprus Institute (CYI)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Computation-Based Science &amp; Technology Research Center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(CASTORC)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Synchrotron-light for Experimental Science and Applications in the Middle-East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(SESAME) 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ID10 – BEATS</a:t>
            </a:r>
          </a:p>
          <a:p>
            <a:pPr>
              <a:lnSpc>
                <a:spcPct val="100000"/>
              </a:lnSpc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DDAF35-A5AC-411A-8068-3CE26D0B56E7}"/>
              </a:ext>
            </a:extLst>
          </p:cNvPr>
          <p:cNvSpPr/>
          <p:nvPr/>
        </p:nvSpPr>
        <p:spPr>
          <a:xfrm>
            <a:off x="3898367" y="683701"/>
            <a:ext cx="39908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18, June 2025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1202" cy="1470787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0" y="5638236"/>
            <a:ext cx="8932984" cy="94202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Name of Supervisor(s):</a:t>
            </a:r>
          </a:p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professor: Dr.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Mihalis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Nicolaou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Director: Dr. Andrea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Lausi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Assistant: Dr.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Gianluca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Lori</a:t>
            </a:r>
          </a:p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Professor:  Dr. Giannis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Koutsou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75794" y="4199316"/>
            <a:ext cx="6035962" cy="990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884" y="4013457"/>
            <a:ext cx="2143125" cy="2143125"/>
          </a:xfrm>
          <a:prstGeom prst="rect">
            <a:avLst/>
          </a:prstGeom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2592486" y="3388819"/>
            <a:ext cx="6602577" cy="8091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Student:</a:t>
            </a:r>
          </a:p>
          <a:p>
            <a:pPr>
              <a:lnSpc>
                <a:spcPct val="100000"/>
              </a:lnSpc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Syed Muhammad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Haider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Shah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>
          <a:xfrm>
            <a:off x="9219834" y="6377395"/>
            <a:ext cx="2743200" cy="365125"/>
          </a:xfrm>
        </p:spPr>
        <p:txBody>
          <a:bodyPr/>
          <a:lstStyle/>
          <a:p>
            <a:fld id="{52BD6F0B-4FF7-43E3-B80B-B2929638A92F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872818" y="6397699"/>
            <a:ext cx="2743200" cy="365125"/>
          </a:xfrm>
        </p:spPr>
        <p:txBody>
          <a:bodyPr/>
          <a:lstStyle/>
          <a:p>
            <a:fld id="{44465581-714F-42F1-9B78-916FAC04D85A}" type="slidenum">
              <a:rPr lang="en-US" smtClean="0"/>
              <a:t>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" y="3009660"/>
            <a:ext cx="1676545" cy="1844200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233273" y="1428071"/>
            <a:ext cx="1537674" cy="42594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H2020 ENGAGE CONFERENCE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/>
          </a:p>
          <a:p>
            <a:pPr algn="l"/>
            <a:r>
              <a:rPr lang="en-US" dirty="0"/>
              <a:t> </a:t>
            </a:r>
            <a:br>
              <a:rPr lang="en-US" dirty="0"/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029" y="298656"/>
            <a:ext cx="2649529" cy="59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7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457"/>
            <a:ext cx="10515600" cy="877342"/>
          </a:xfrm>
        </p:spPr>
        <p:txBody>
          <a:bodyPr/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Sparse-View CT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169" y="6450826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10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58536" y="1191723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38200" y="1299547"/>
            <a:ext cx="3637086" cy="519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Filtered Back Projection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1358536" y="1927329"/>
            <a:ext cx="5736856" cy="20409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assumes uniformly spaced and complete projections.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projections are sparse, FBP introduces severe streak artifacts due to insufficient angular sampling.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177" y="1277112"/>
            <a:ext cx="3523608" cy="25477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395" y="3975850"/>
            <a:ext cx="4023787" cy="2401536"/>
          </a:xfrm>
          <a:prstGeom prst="rect">
            <a:avLst/>
          </a:prstGeom>
        </p:spPr>
      </p:pic>
      <p:sp>
        <p:nvSpPr>
          <p:cNvPr id="31" name="Content Placeholder 4"/>
          <p:cNvSpPr>
            <a:spLocks noGrp="1"/>
          </p:cNvSpPr>
          <p:nvPr>
            <p:ph sz="quarter" idx="4"/>
          </p:nvPr>
        </p:nvSpPr>
        <p:spPr>
          <a:xfrm>
            <a:off x="1358536" y="3901576"/>
            <a:ext cx="5736856" cy="4923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inverse Fourier Transform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358536" y="4416005"/>
                <a:ext cx="5736856" cy="49236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𝑓𝑖𝑙𝑡𝑒𝑟𝑒𝑑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𝑓𝑖𝑙𝑡𝑒𝑟𝑒𝑑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𝑤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358536" y="4416005"/>
                <a:ext cx="5736856" cy="492368"/>
              </a:xfrm>
              <a:blipFill>
                <a:blip r:embed="rId4"/>
                <a:stretch>
                  <a:fillRect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ontent Placeholder 4"/>
          <p:cNvSpPr>
            <a:spLocks noGrp="1"/>
          </p:cNvSpPr>
          <p:nvPr>
            <p:ph sz="quarter" idx="4"/>
          </p:nvPr>
        </p:nvSpPr>
        <p:spPr>
          <a:xfrm>
            <a:off x="1398300" y="4930434"/>
            <a:ext cx="5736856" cy="4923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 projection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398300" y="5624381"/>
                <a:ext cx="5736856" cy="1067066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𝑓𝑖𝑙𝑡𝑒𝑟𝑒𝑑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𝑥𝑐𝑜𝑠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𝑦𝑠𝑖𝑛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𝜃</m:t>
                          </m:r>
                        </m:e>
                      </m:nary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398300" y="5624381"/>
                <a:ext cx="5736856" cy="1067066"/>
              </a:xfr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383" y="1274705"/>
            <a:ext cx="1477677" cy="2417912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85" y="3946166"/>
            <a:ext cx="1290575" cy="157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457"/>
            <a:ext cx="10515600" cy="877342"/>
          </a:xfrm>
        </p:spPr>
        <p:txBody>
          <a:bodyPr/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Evaluations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169" y="6450826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11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58536" y="1191723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014" y="2292003"/>
            <a:ext cx="4411237" cy="3522206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771927"/>
              </p:ext>
            </p:extLst>
          </p:nvPr>
        </p:nvGraphicFramePr>
        <p:xfrm>
          <a:off x="9256233" y="2101159"/>
          <a:ext cx="2809966" cy="38404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4983">
                  <a:extLst>
                    <a:ext uri="{9D8B030D-6E8A-4147-A177-3AD203B41FA5}">
                      <a16:colId xmlns:a16="http://schemas.microsoft.com/office/drawing/2014/main" val="1927816880"/>
                    </a:ext>
                  </a:extLst>
                </a:gridCol>
                <a:gridCol w="1404983">
                  <a:extLst>
                    <a:ext uri="{9D8B030D-6E8A-4147-A177-3AD203B41FA5}">
                      <a16:colId xmlns:a16="http://schemas.microsoft.com/office/drawing/2014/main" val="2875179954"/>
                    </a:ext>
                  </a:extLst>
                </a:gridCol>
              </a:tblGrid>
              <a:tr h="630675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projections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Mean Square Error (MSE)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023731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0.00000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937734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0.00204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065986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0.00682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812197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0.00794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319267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0.04614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55011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0.04725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032197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0.04856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832312"/>
                  </a:ext>
                </a:extLst>
              </a:tr>
              <a:tr h="25227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0.04926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820769"/>
                  </a:ext>
                </a:extLst>
              </a:tr>
            </a:tbl>
          </a:graphicData>
        </a:graphic>
      </p:graphicFrame>
      <p:pic>
        <p:nvPicPr>
          <p:cNvPr id="24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9079"/>
            <a:ext cx="2279397" cy="1465849"/>
          </a:xfr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98" y="1559079"/>
            <a:ext cx="2227634" cy="14658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" y="3383576"/>
            <a:ext cx="2226192" cy="15468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97" y="3383577"/>
            <a:ext cx="2397105" cy="154685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" y="5067327"/>
            <a:ext cx="2376964" cy="174862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8" y="5067327"/>
            <a:ext cx="2348563" cy="166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457"/>
            <a:ext cx="10515600" cy="877342"/>
          </a:xfrm>
        </p:spPr>
        <p:txBody>
          <a:bodyPr/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Sparse-View CT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169" y="6450826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12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58536" y="1191723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38199" y="1299547"/>
            <a:ext cx="5597769" cy="519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 AND SIRT METHOD: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1358536" y="1927329"/>
            <a:ext cx="5776620" cy="15192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Technique is an iterative algorithm that reconstructs an image from its projections by solving a system of linear equations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ontent Placeholder 4"/>
          <p:cNvSpPr>
            <a:spLocks noGrp="1"/>
          </p:cNvSpPr>
          <p:nvPr>
            <p:ph sz="quarter" idx="4"/>
          </p:nvPr>
        </p:nvSpPr>
        <p:spPr>
          <a:xfrm>
            <a:off x="1247775" y="3378198"/>
            <a:ext cx="5736856" cy="4923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Update Step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838199" y="3917442"/>
                <a:ext cx="5237286" cy="81777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begChr m:val="⟨"/>
                              <m:endChr m:val="⟩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𝑘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838199" y="3917442"/>
                <a:ext cx="5237286" cy="817779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751" y="1316978"/>
            <a:ext cx="2323179" cy="15610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246" y="3157302"/>
            <a:ext cx="3361425" cy="1659903"/>
          </a:xfrm>
          <a:prstGeom prst="rect">
            <a:avLst/>
          </a:prstGeom>
        </p:spPr>
      </p:pic>
      <p:sp>
        <p:nvSpPr>
          <p:cNvPr id="18" name="Content Placeholder 4"/>
          <p:cNvSpPr>
            <a:spLocks noGrp="1"/>
          </p:cNvSpPr>
          <p:nvPr>
            <p:ph sz="quarter" idx="4"/>
          </p:nvPr>
        </p:nvSpPr>
        <p:spPr>
          <a:xfrm>
            <a:off x="1398300" y="5596790"/>
            <a:ext cx="5736856" cy="49236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 Without TV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Regularizer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114487" y="6141020"/>
                <a:ext cx="4684709" cy="492368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𝐺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114487" y="6141020"/>
                <a:ext cx="4684709" cy="492368"/>
              </a:xfrm>
              <a:blipFill>
                <a:blip r:embed="rId5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930" y="1338825"/>
            <a:ext cx="2927733" cy="1539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1485" y="3169920"/>
            <a:ext cx="2474622" cy="1647285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6597086" y="5057588"/>
            <a:ext cx="3097091" cy="30534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Algabric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Method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124930" y="5012031"/>
            <a:ext cx="3126034" cy="33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Simulatanious</a:t>
            </a:r>
            <a:r>
              <a:rPr lang="en-US" sz="3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Reconstruction Method​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4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1198682" y="4849840"/>
                <a:ext cx="5237286" cy="817779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1198682" y="4849840"/>
                <a:ext cx="5237286" cy="817779"/>
              </a:xfrm>
              <a:blipFill>
                <a:blip r:embed="rId8"/>
                <a:stretch>
                  <a:fillRect t="-2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141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457"/>
            <a:ext cx="10515600" cy="877342"/>
          </a:xfrm>
        </p:spPr>
        <p:txBody>
          <a:bodyPr/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Sparse-View CT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169" y="6450826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58536" y="1191723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838199" y="1299547"/>
            <a:ext cx="5597769" cy="519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Iterative method Performance evaluation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84" y="2177241"/>
            <a:ext cx="1990309" cy="17226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216" y="2172255"/>
            <a:ext cx="2274984" cy="1737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31" y="4258509"/>
            <a:ext cx="2286894" cy="1770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2925" y="4247726"/>
            <a:ext cx="2332339" cy="17814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216" y="4228150"/>
            <a:ext cx="2274984" cy="17376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4544" y="2177242"/>
            <a:ext cx="2255331" cy="17226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9563" y="2114550"/>
            <a:ext cx="4085273" cy="3782810"/>
          </a:xfrm>
          <a:prstGeom prst="rect">
            <a:avLst/>
          </a:prstGeom>
        </p:spPr>
      </p:pic>
      <p:sp>
        <p:nvSpPr>
          <p:cNvPr id="28" name="Text Placeholder 2"/>
          <p:cNvSpPr txBox="1">
            <a:spLocks/>
          </p:cNvSpPr>
          <p:nvPr/>
        </p:nvSpPr>
        <p:spPr>
          <a:xfrm>
            <a:off x="1140238" y="3930711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 Projections</a:t>
            </a:r>
          </a:p>
        </p:txBody>
      </p:sp>
      <p:sp>
        <p:nvSpPr>
          <p:cNvPr id="29" name="Text Placeholder 2"/>
          <p:cNvSpPr txBox="1">
            <a:spLocks/>
          </p:cNvSpPr>
          <p:nvPr/>
        </p:nvSpPr>
        <p:spPr>
          <a:xfrm>
            <a:off x="3502438" y="3930711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256 Projections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6024658" y="3924559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128 Projections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063978" y="6122396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 Projections</a:t>
            </a:r>
          </a:p>
        </p:txBody>
      </p:sp>
      <p:sp>
        <p:nvSpPr>
          <p:cNvPr id="35" name="Text Placeholder 2"/>
          <p:cNvSpPr txBox="1">
            <a:spLocks/>
          </p:cNvSpPr>
          <p:nvPr/>
        </p:nvSpPr>
        <p:spPr>
          <a:xfrm>
            <a:off x="3502438" y="6112245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Projections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6024658" y="6112245"/>
            <a:ext cx="1431000" cy="2339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Projections</a:t>
            </a:r>
          </a:p>
        </p:txBody>
      </p:sp>
    </p:spTree>
    <p:extLst>
      <p:ext uri="{BB962C8B-B14F-4D97-AF65-F5344CB8AC3E}">
        <p14:creationId xmlns:p14="http://schemas.microsoft.com/office/powerpoint/2010/main" val="24612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653" y="2378562"/>
            <a:ext cx="820908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3: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Utilizing AI-based tools to obtain  high- resolution scans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92921" y="3704125"/>
            <a:ext cx="8062547" cy="175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7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068" y="304276"/>
            <a:ext cx="10515600" cy="877342"/>
          </a:xfrm>
        </p:spPr>
        <p:txBody>
          <a:bodyPr/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CT Reconstruction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687269" y="6355418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15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58536" y="1191723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409010" y="1483454"/>
            <a:ext cx="5172075" cy="2526571"/>
          </a:xfrm>
          <a:prstGeom prst="rect">
            <a:avLst/>
          </a:prstGeom>
          <a:noFill/>
          <a:ln w="15875">
            <a:solidFill>
              <a:schemeClr val="dk1">
                <a:alpha val="66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9125" y="4243906"/>
            <a:ext cx="5212195" cy="2476637"/>
          </a:xfrm>
          <a:prstGeom prst="rect">
            <a:avLst/>
          </a:prstGeom>
          <a:noFill/>
          <a:ln w="15875">
            <a:solidFill>
              <a:schemeClr val="dk1">
                <a:alpha val="66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5896" y="1466124"/>
            <a:ext cx="5205423" cy="2474147"/>
          </a:xfrm>
          <a:prstGeom prst="rect">
            <a:avLst/>
          </a:prstGeom>
          <a:noFill/>
          <a:ln w="15875">
            <a:solidFill>
              <a:schemeClr val="dk1">
                <a:alpha val="66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ontent Placeholder 2"/>
          <p:cNvSpPr txBox="1">
            <a:spLocks/>
          </p:cNvSpPr>
          <p:nvPr/>
        </p:nvSpPr>
        <p:spPr>
          <a:xfrm>
            <a:off x="6475857" y="1511086"/>
            <a:ext cx="2334357" cy="39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r>
              <a:rPr lang="en-US" sz="1600" b="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Second: Image processing</a:t>
            </a:r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733206" y="1466125"/>
            <a:ext cx="3431638" cy="3890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r>
              <a:rPr lang="en-US" sz="1600" b="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First: Iterative Reconstruction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25" y="1889351"/>
            <a:ext cx="646691" cy="6283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27" y="1894196"/>
            <a:ext cx="643504" cy="62348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914887" y="2222325"/>
            <a:ext cx="2090282" cy="3217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43917"/>
              </p:ext>
            </p:extLst>
          </p:nvPr>
        </p:nvGraphicFramePr>
        <p:xfrm>
          <a:off x="8098317" y="1959143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830004"/>
              </p:ext>
            </p:extLst>
          </p:nvPr>
        </p:nvGraphicFramePr>
        <p:xfrm>
          <a:off x="9016469" y="1959143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cxnSp>
        <p:nvCxnSpPr>
          <p:cNvPr id="45" name="Straight Arrow Connector 44"/>
          <p:cNvCxnSpPr/>
          <p:nvPr/>
        </p:nvCxnSpPr>
        <p:spPr>
          <a:xfrm>
            <a:off x="7914887" y="3148540"/>
            <a:ext cx="2090282" cy="3217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218541"/>
              </p:ext>
            </p:extLst>
          </p:nvPr>
        </p:nvGraphicFramePr>
        <p:xfrm>
          <a:off x="8098317" y="2885358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142878"/>
              </p:ext>
            </p:extLst>
          </p:nvPr>
        </p:nvGraphicFramePr>
        <p:xfrm>
          <a:off x="9016469" y="2885358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25" y="2885359"/>
            <a:ext cx="954603" cy="5585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016" y="2885358"/>
            <a:ext cx="874215" cy="558538"/>
          </a:xfrm>
          <a:prstGeom prst="rect">
            <a:avLst/>
          </a:prstGeom>
        </p:spPr>
      </p:pic>
      <p:sp>
        <p:nvSpPr>
          <p:cNvPr id="50" name="Text Placeholder 2"/>
          <p:cNvSpPr txBox="1">
            <a:spLocks/>
          </p:cNvSpPr>
          <p:nvPr/>
        </p:nvSpPr>
        <p:spPr>
          <a:xfrm>
            <a:off x="8621694" y="1724634"/>
            <a:ext cx="569786" cy="2776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8610600" y="2668673"/>
            <a:ext cx="569786" cy="2776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</a:p>
        </p:txBody>
      </p:sp>
      <p:sp>
        <p:nvSpPr>
          <p:cNvPr id="53" name="Content Placeholder 2"/>
          <p:cNvSpPr txBox="1">
            <a:spLocks/>
          </p:cNvSpPr>
          <p:nvPr/>
        </p:nvSpPr>
        <p:spPr>
          <a:xfrm>
            <a:off x="625897" y="4302589"/>
            <a:ext cx="3403178" cy="39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r>
              <a:rPr lang="en-US" sz="1600" b="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Second: End-to-end reconstruction network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8" y="5036536"/>
            <a:ext cx="1208659" cy="8629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958" y="4945785"/>
            <a:ext cx="981585" cy="953716"/>
          </a:xfrm>
          <a:prstGeom prst="rect">
            <a:avLst/>
          </a:prstGeom>
        </p:spPr>
      </p:pic>
      <p:cxnSp>
        <p:nvCxnSpPr>
          <p:cNvPr id="55" name="Straight Arrow Connector 54"/>
          <p:cNvCxnSpPr/>
          <p:nvPr/>
        </p:nvCxnSpPr>
        <p:spPr>
          <a:xfrm>
            <a:off x="2137442" y="5481219"/>
            <a:ext cx="2090282" cy="32175"/>
          </a:xfrm>
          <a:prstGeom prst="straightConnector1">
            <a:avLst/>
          </a:prstGeom>
          <a:ln w="57150">
            <a:solidFill>
              <a:schemeClr val="dk1">
                <a:alpha val="9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071536"/>
              </p:ext>
            </p:extLst>
          </p:nvPr>
        </p:nvGraphicFramePr>
        <p:xfrm>
          <a:off x="2320872" y="5218037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28744"/>
              </p:ext>
            </p:extLst>
          </p:nvPr>
        </p:nvGraphicFramePr>
        <p:xfrm>
          <a:off x="3239024" y="5218037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sp>
        <p:nvSpPr>
          <p:cNvPr id="61" name="Text Placeholder 2"/>
          <p:cNvSpPr txBox="1">
            <a:spLocks/>
          </p:cNvSpPr>
          <p:nvPr/>
        </p:nvSpPr>
        <p:spPr>
          <a:xfrm>
            <a:off x="2831809" y="4899931"/>
            <a:ext cx="569786" cy="27765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6399485" y="5318714"/>
            <a:ext cx="2334357" cy="395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SzPct val="150000"/>
            </a:pPr>
            <a:endParaRPr lang="en-US" sz="1600" b="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6450069" y="3568779"/>
            <a:ext cx="5132800" cy="395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150000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 large training datasets and may fail to generalize across different scanning conditions </a:t>
            </a:r>
            <a:endParaRPr lang="en-US" sz="1400" b="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>
            <a:off x="660184" y="6181341"/>
            <a:ext cx="5132800" cy="3953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SzPct val="150000"/>
            </a:pP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End-to-end CNN reconstruction for sparse-view CT directly learns the mapping from </a:t>
            </a:r>
            <a:r>
              <a:rPr lang="en-US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undersampled</a:t>
            </a:r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data.</a:t>
            </a:r>
            <a:endParaRPr lang="en-US" sz="1400" b="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15" y="2054252"/>
            <a:ext cx="1208659" cy="86296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305" y="1963501"/>
            <a:ext cx="981585" cy="953716"/>
          </a:xfrm>
          <a:prstGeom prst="rect">
            <a:avLst/>
          </a:prstGeom>
        </p:spPr>
      </p:pic>
      <p:cxnSp>
        <p:nvCxnSpPr>
          <p:cNvPr id="69" name="Straight Arrow Connector 68"/>
          <p:cNvCxnSpPr/>
          <p:nvPr/>
        </p:nvCxnSpPr>
        <p:spPr>
          <a:xfrm>
            <a:off x="2239789" y="2498935"/>
            <a:ext cx="2090282" cy="32175"/>
          </a:xfrm>
          <a:prstGeom prst="straightConnector1">
            <a:avLst/>
          </a:prstGeom>
          <a:ln w="57150">
            <a:solidFill>
              <a:schemeClr val="dk1">
                <a:alpha val="9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0" name="Table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997585"/>
              </p:ext>
            </p:extLst>
          </p:nvPr>
        </p:nvGraphicFramePr>
        <p:xfrm>
          <a:off x="2423219" y="2235753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graphicFrame>
        <p:nvGraphicFramePr>
          <p:cNvPr id="71" name="Table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766710"/>
              </p:ext>
            </p:extLst>
          </p:nvPr>
        </p:nvGraphicFramePr>
        <p:xfrm>
          <a:off x="3341371" y="2235753"/>
          <a:ext cx="624840" cy="5585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1115854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45369644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964415252"/>
                    </a:ext>
                  </a:extLst>
                </a:gridCol>
              </a:tblGrid>
              <a:tr h="5585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962927"/>
                  </a:ext>
                </a:extLst>
              </a:tr>
            </a:tbl>
          </a:graphicData>
        </a:graphic>
      </p:graphicFrame>
      <p:sp>
        <p:nvSpPr>
          <p:cNvPr id="72" name="Text Placeholder 2"/>
          <p:cNvSpPr txBox="1">
            <a:spLocks/>
          </p:cNvSpPr>
          <p:nvPr/>
        </p:nvSpPr>
        <p:spPr>
          <a:xfrm>
            <a:off x="2601201" y="1880396"/>
            <a:ext cx="1173063" cy="3059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ART, SIRT, SART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2076574" y="3506672"/>
                <a:ext cx="2297296" cy="2859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𝑚𝑖𝑛</m:t>
                          </m:r>
                        </m:sup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sPre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574" y="3506672"/>
                <a:ext cx="2297296" cy="285912"/>
              </a:xfrm>
              <a:prstGeom prst="rect">
                <a:avLst/>
              </a:prstGeom>
              <a:blipFill>
                <a:blip r:embed="rId8"/>
                <a:stretch>
                  <a:fillRect l="-798" t="-4255" r="-3457" b="-34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751481" y="3064537"/>
                <a:ext cx="7999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481" y="3064537"/>
                <a:ext cx="799963" cy="276999"/>
              </a:xfrm>
              <a:prstGeom prst="rect">
                <a:avLst/>
              </a:prstGeom>
              <a:blipFill>
                <a:blip r:embed="rId9"/>
                <a:stretch>
                  <a:fillRect l="-6061" r="-6061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Cloud Callout 74"/>
          <p:cNvSpPr/>
          <p:nvPr/>
        </p:nvSpPr>
        <p:spPr>
          <a:xfrm>
            <a:off x="6971424" y="4453695"/>
            <a:ext cx="4436940" cy="1774758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Hey! Diffusion model generate realistic and detailed images even from very sparse or noisy input data.</a:t>
            </a:r>
          </a:p>
        </p:txBody>
      </p:sp>
      <p:sp>
        <p:nvSpPr>
          <p:cNvPr id="76" name="Right Arrow 75"/>
          <p:cNvSpPr/>
          <p:nvPr/>
        </p:nvSpPr>
        <p:spPr>
          <a:xfrm>
            <a:off x="5921822" y="4973197"/>
            <a:ext cx="875613" cy="644434"/>
          </a:xfrm>
          <a:prstGeom prst="rightArrow">
            <a:avLst/>
          </a:prstGeom>
          <a:gradFill flip="none" rotWithShape="1">
            <a:gsLst>
              <a:gs pos="3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98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465038"/>
            <a:ext cx="10515600" cy="997683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Mixed-Scale Dense Convolutional Neural Network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69" y="4603830"/>
            <a:ext cx="4403351" cy="191731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25" y="1514475"/>
            <a:ext cx="2928972" cy="213213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258996" y="3802055"/>
                <a:ext cx="584688" cy="289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and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8996" y="3802055"/>
                <a:ext cx="584688" cy="289182"/>
              </a:xfrm>
              <a:prstGeom prst="rect">
                <a:avLst/>
              </a:prstGeom>
              <a:blipFill>
                <a:blip r:embed="rId4"/>
                <a:stretch>
                  <a:fillRect l="-14583" r="-138542" b="-14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3"/>
          <p:cNvSpPr txBox="1">
            <a:spLocks/>
          </p:cNvSpPr>
          <p:nvPr/>
        </p:nvSpPr>
        <p:spPr>
          <a:xfrm>
            <a:off x="501162" y="1598981"/>
            <a:ext cx="5961184" cy="981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Mixed-Scale Dense (MS-D) CNN is a deep learning architecture designed to efficiently capture both fine and large-scale features in images without increasing network depth.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501162" y="3466630"/>
            <a:ext cx="5961184" cy="981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Mixed-Scale Convolutions: Instead of using a fixed kernel size (e.g., only 3×3), MS-D CNN applies multiple kernel sizes (e.g., 3×3, 5×5, 7×7) within the same layer. Each channel inside the same layer gets its own dilation rate.</a:t>
            </a:r>
            <a:b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42837" y="2580542"/>
                <a:ext cx="2969839" cy="848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𝑖𝑗𝑘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sub>
                          </m:sSub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2837" y="2580542"/>
                <a:ext cx="2969839" cy="8487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 txBox="1">
            <a:spLocks/>
          </p:cNvSpPr>
          <p:nvPr/>
        </p:nvSpPr>
        <p:spPr>
          <a:xfrm>
            <a:off x="412703" y="4516016"/>
            <a:ext cx="4914900" cy="756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Dense Connections: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3"/>
              <p:cNvSpPr txBox="1">
                <a:spLocks/>
              </p:cNvSpPr>
              <p:nvPr/>
            </p:nvSpPr>
            <p:spPr>
              <a:xfrm>
                <a:off x="738553" y="5329305"/>
                <a:ext cx="5864469" cy="7561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0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{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,……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/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12" name="Content Placeholder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553" y="5329305"/>
                <a:ext cx="5864469" cy="756138"/>
              </a:xfrm>
              <a:prstGeom prst="rect">
                <a:avLst/>
              </a:prstGeom>
              <a:blipFill>
                <a:blip r:embed="rId6"/>
                <a:stretch>
                  <a:fillRect l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80837" y="5779253"/>
                <a:ext cx="4769332" cy="899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,……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}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𝑖𝑗𝑘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</m:e>
                          </m:nary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837" y="5779253"/>
                <a:ext cx="4769332" cy="8997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ontent Placeholder 3"/>
          <p:cNvSpPr txBox="1">
            <a:spLocks/>
          </p:cNvSpPr>
          <p:nvPr/>
        </p:nvSpPr>
        <p:spPr>
          <a:xfrm>
            <a:off x="9924773" y="1598981"/>
            <a:ext cx="2050147" cy="576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Dilation is a technique that increases the spacing between elements of the kernel.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555680" y="2217859"/>
            <a:ext cx="814791" cy="9753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3"/>
          <p:cNvSpPr txBox="1">
            <a:spLocks/>
          </p:cNvSpPr>
          <p:nvPr/>
        </p:nvSpPr>
        <p:spPr>
          <a:xfrm>
            <a:off x="10130000" y="2843254"/>
            <a:ext cx="2050147" cy="8033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4400" dirty="0"/>
              <a:t>increase the receptive field of the convolutional kernel without increasing the number of parameters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541157" y="3348656"/>
            <a:ext cx="526035" cy="56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3"/>
          <p:cNvSpPr txBox="1">
            <a:spLocks/>
          </p:cNvSpPr>
          <p:nvPr/>
        </p:nvSpPr>
        <p:spPr>
          <a:xfrm>
            <a:off x="4956034" y="4766099"/>
            <a:ext cx="2050147" cy="803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000" dirty="0"/>
              <a:t>mixed-scale DCNN use all feature maps from previous layers, including the input image, are used to compute the output of a layer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880945" y="5295073"/>
            <a:ext cx="749414" cy="823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C771-B3A2-470E-AC9D-79C4317135A2}" type="datetime4">
              <a:rPr lang="en-US" smtClean="0"/>
              <a:t>June 16, 2025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16</a:t>
            </a:fld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738553" y="1245117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80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44" y="40744"/>
            <a:ext cx="10515600" cy="877342"/>
          </a:xfrm>
        </p:spPr>
        <p:txBody>
          <a:bodyPr>
            <a:normAutofit/>
          </a:bodyPr>
          <a:lstStyle/>
          <a:p>
            <a:pPr marL="571500" indent="-571500">
              <a:buSzPct val="150000"/>
              <a:buFont typeface="Arial" panose="020B0604020202020204" pitchFamily="34" charset="0"/>
              <a:buChar char="•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Deep learning method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Msd</a:t>
            </a:r>
            <a:r>
              <a:rPr lang="en-US" sz="31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-CNN Training</a:t>
            </a:r>
            <a:endParaRPr lang="en-US" sz="3100" dirty="0">
              <a:solidFill>
                <a:schemeClr val="accent5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4169" y="6450826"/>
            <a:ext cx="1123606" cy="365125"/>
          </a:xfrm>
        </p:spPr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17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85972" y="911235"/>
            <a:ext cx="9840686" cy="870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365660" y="1086380"/>
            <a:ext cx="5597769" cy="51906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of MSD-CNN on toy dataset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882" y="1047567"/>
            <a:ext cx="5419729" cy="17568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77" y="2883950"/>
            <a:ext cx="5417734" cy="1658908"/>
          </a:xfrm>
          <a:prstGeom prst="rect">
            <a:avLst/>
          </a:prstGeom>
        </p:spPr>
      </p:pic>
      <p:sp>
        <p:nvSpPr>
          <p:cNvPr id="44" name="Content Placeholder 3"/>
          <p:cNvSpPr txBox="1">
            <a:spLocks/>
          </p:cNvSpPr>
          <p:nvPr/>
        </p:nvSpPr>
        <p:spPr>
          <a:xfrm>
            <a:off x="685972" y="2237281"/>
            <a:ext cx="5767582" cy="9815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improvement over the input but still lacks sharpness, indicating that the model needs more training.</a:t>
            </a:r>
          </a:p>
          <a:p>
            <a:pPr>
              <a:lnSpc>
                <a:spcPct val="120000"/>
              </a:lnSpc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yet fully learned fine details.</a:t>
            </a:r>
          </a:p>
          <a:p>
            <a:pPr>
              <a:lnSpc>
                <a:spcPct val="120000"/>
              </a:lnSpc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542644" y="1559958"/>
            <a:ext cx="5506227" cy="7048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MSD Results on generated data: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Content Placeholder 3"/>
          <p:cNvSpPr txBox="1">
            <a:spLocks/>
          </p:cNvSpPr>
          <p:nvPr/>
        </p:nvSpPr>
        <p:spPr>
          <a:xfrm>
            <a:off x="685972" y="4542858"/>
            <a:ext cx="4114628" cy="1186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</a:t>
            </a:r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hours of training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cluster, the network output closely matches the target, with sharper edges and better structure recovery. </a:t>
            </a:r>
          </a:p>
          <a:p>
            <a:pPr>
              <a:lnSpc>
                <a:spcPct val="120000"/>
              </a:lnSpc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464634" y="3850679"/>
            <a:ext cx="5662245" cy="7566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Improvement :</a:t>
            </a:r>
          </a:p>
        </p:txBody>
      </p:sp>
      <p:pic>
        <p:nvPicPr>
          <p:cNvPr id="13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83" y="4607313"/>
            <a:ext cx="3563628" cy="2159276"/>
          </a:xfrm>
        </p:spPr>
      </p:pic>
      <p:pic>
        <p:nvPicPr>
          <p:cNvPr id="14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94" y="4845487"/>
            <a:ext cx="3901306" cy="1367165"/>
          </a:xfrm>
        </p:spPr>
      </p:pic>
    </p:spTree>
    <p:extLst>
      <p:ext uri="{BB962C8B-B14F-4D97-AF65-F5344CB8AC3E}">
        <p14:creationId xmlns:p14="http://schemas.microsoft.com/office/powerpoint/2010/main" val="29994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6" y="366307"/>
            <a:ext cx="10515600" cy="997683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Results: </a:t>
            </a:r>
            <a:r>
              <a:rPr lang="en-US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Applied trained </a:t>
            </a:r>
            <a:r>
              <a:rPr lang="en-US" sz="31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msd</a:t>
            </a:r>
            <a:r>
              <a:rPr lang="en-US" sz="31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-CNN on my dataset </a:t>
            </a:r>
            <a:r>
              <a:rPr lang="en-US" sz="31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417634" y="1858092"/>
            <a:ext cx="5389684" cy="4680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 Dataset Processing: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Successfully applied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MSDNet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my own dataset for image reconstruction/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denoising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Image Quality: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network effectively enhances details and reduces noise in the reconstructed images.</a:t>
            </a:r>
          </a:p>
          <a:p>
            <a:pPr lvl="0">
              <a:lnSpc>
                <a:spcPct val="120000"/>
              </a:lnSpc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Success: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After sufficient training, the output closely resembles the target, demonstrating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MSDNet’s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capability on real data.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-323165"/>
            <a:ext cx="3289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856" y="3978060"/>
            <a:ext cx="5895372" cy="201813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677019" y="5096134"/>
            <a:ext cx="468803" cy="484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097864" y="5580695"/>
            <a:ext cx="19287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The input image reconstructed </a:t>
            </a:r>
          </a:p>
          <a:p>
            <a:r>
              <a:rPr lang="en-US" sz="1050" b="1" dirty="0"/>
              <a:t>Using 32 projections (FBP)</a:t>
            </a:r>
            <a:r>
              <a:rPr lang="en-US" sz="1050" dirty="0"/>
              <a:t>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08" y="1790700"/>
            <a:ext cx="5749068" cy="1969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04" y="1331557"/>
            <a:ext cx="5659476" cy="27434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67815" y="1224332"/>
            <a:ext cx="19287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/>
              <a:t>The input image reconstructed </a:t>
            </a:r>
          </a:p>
          <a:p>
            <a:r>
              <a:rPr lang="en-US" sz="1050" b="1" dirty="0"/>
              <a:t>Using 10 projections (FBP)</a:t>
            </a:r>
            <a:r>
              <a:rPr lang="en-US" sz="1050" dirty="0"/>
              <a:t>.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627076" y="1732145"/>
            <a:ext cx="633923" cy="9052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5A7EA-5FE1-4773-9F3F-C8E93E1005EB}" type="datetime4">
              <a:rPr lang="en-US" smtClean="0"/>
              <a:t>June 16, 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7040" y="2305660"/>
            <a:ext cx="12030809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 RESULTS DONE WITH ACTUAL DATASET</a:t>
            </a:r>
            <a:endParaRPr lang="en-US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19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24354" y="3631223"/>
            <a:ext cx="905607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91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046" y="1793966"/>
            <a:ext cx="8957854" cy="438299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 X-ray Computed Tomography (SXCT) is an advanced imaging technique that uses powerful X-rays generated by a synchrotron. It allows to capture high-resolution, 3D images of materials, including biological tissues like bone.  </a:t>
            </a:r>
          </a:p>
          <a:p>
            <a:pPr lvl="2">
              <a:lnSpc>
                <a:spcPct val="20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very quickly (ideal for in-situ or real-time experiments),</a:t>
            </a:r>
          </a:p>
          <a:p>
            <a:pPr lvl="2">
              <a:lnSpc>
                <a:spcPct val="11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 detailed images of internal structures without cutting the sample,</a:t>
            </a:r>
          </a:p>
          <a:p>
            <a:pPr lvl="2">
              <a:lnSpc>
                <a:spcPct val="11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tunable and intense X-ray beams, which improve image contrast and clarity.</a:t>
            </a:r>
          </a:p>
          <a:p>
            <a:pPr marL="0" indent="0">
              <a:lnSpc>
                <a:spcPct val="110000"/>
              </a:lnSpc>
              <a:buSzPct val="150000"/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SzPct val="15000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2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463962"/>
            <a:ext cx="7892562" cy="1314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25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278674"/>
            <a:ext cx="2316481" cy="7924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276011" y="5325877"/>
            <a:ext cx="3205473" cy="7130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result of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Gredrec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algorithm after binning dataset width (1280x1280)</a:t>
            </a: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539964" y="5332148"/>
            <a:ext cx="3387634" cy="14135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coding projections are same and remaining 2 index are reduced. I took only 2 slices for time saving less computational cost.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6" y="1071153"/>
            <a:ext cx="5232302" cy="4160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2" y="1284709"/>
            <a:ext cx="5162526" cy="39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278674"/>
            <a:ext cx="2316481" cy="7924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07396" y="6389302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4001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669945" y="6389301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801 projections, here I averaged (4001/n) frames. N is 801. 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70" y="1115004"/>
            <a:ext cx="3856054" cy="52742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04" y="1071153"/>
            <a:ext cx="3833192" cy="53105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668" y="1064617"/>
            <a:ext cx="3856054" cy="5310528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8954729" y="6381681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801 projections, here I averaged (4001/n) frames. N is 401. 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2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278674"/>
            <a:ext cx="2316481" cy="79247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Results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2" y="1071153"/>
            <a:ext cx="3856054" cy="5087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73" y="1071153"/>
            <a:ext cx="3825572" cy="5061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222" y="1071153"/>
            <a:ext cx="3799201" cy="5061718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196940" y="6132871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101 projections, here I averaged (4001/n) frames. N is 101.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5181342" y="6165187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41 projections, here I averaged (4001/n) frames. N is 41.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9165744" y="6165187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20 projections, here I averaged (4001/n) frames. N is 20.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50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271036"/>
            <a:ext cx="11739156" cy="792479"/>
          </a:xfrm>
        </p:spPr>
        <p:txBody>
          <a:bodyPr>
            <a:normAutofit/>
          </a:bodyPr>
          <a:lstStyle/>
          <a:p>
            <a:pPr algn="l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Original and median filtered image: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(why I applied median because it make edges bit sharp so I noticed better binary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hresholding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after applying median filter)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22758" y="3117668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4001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4946075" y="3117668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801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9032938" y="3187336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401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856691" y="6300651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101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4995926" y="6233255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41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9032938" y="6230466"/>
            <a:ext cx="2292558" cy="394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Using 20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0" y="1101811"/>
            <a:ext cx="3647436" cy="2047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1" y="1083652"/>
            <a:ext cx="3659230" cy="20835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71" y="1099618"/>
            <a:ext cx="3641268" cy="20494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52" y="4121253"/>
            <a:ext cx="3654380" cy="2087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1" y="4121253"/>
            <a:ext cx="3632117" cy="20690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69" y="4149874"/>
            <a:ext cx="3654270" cy="2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170" y="269940"/>
            <a:ext cx="9031376" cy="5290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Image and Otsu </a:t>
            </a: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thresholding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(different no of projection):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40175" y="3187336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4925106" y="6309155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932665" y="6309155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8738998" y="3220603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4624198" y="3220604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801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890321" y="6380594"/>
            <a:ext cx="2577792" cy="464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projections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1" y="1017523"/>
            <a:ext cx="3657600" cy="2091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1017523"/>
            <a:ext cx="3657600" cy="21037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23" y="1038650"/>
            <a:ext cx="3657600" cy="2070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61" y="4149906"/>
            <a:ext cx="3657600" cy="2090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723" y="4148981"/>
            <a:ext cx="3657600" cy="2090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42" y="4162807"/>
            <a:ext cx="3657600" cy="20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17" y="1223075"/>
            <a:ext cx="6081242" cy="4034726"/>
          </a:xfrm>
          <a:prstGeom prst="rect">
            <a:avLst/>
          </a:prstGeom>
        </p:spPr>
      </p:pic>
      <p:pic>
        <p:nvPicPr>
          <p:cNvPr id="5" name="second_sc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658" y="750765"/>
            <a:ext cx="5197475" cy="52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62" y="2305660"/>
            <a:ext cx="10735407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THANKYOU! QUESTIONS?</a:t>
            </a:r>
            <a:endParaRPr lang="en-US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26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24354" y="3631223"/>
            <a:ext cx="9056077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00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Problem:</a:t>
            </a:r>
            <a:endParaRPr lang="en-US" sz="36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046" y="1793966"/>
            <a:ext cx="8957854" cy="438299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SXCT offers unique opportunities for scanning biological mineralized specimens but can lead to damage and alteration of the tissue.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SzPct val="150000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cases such as cultural heritage and archaeological specimen imaging, or biomechanical studies where the mechanical properties of the tissue are investigated, radiation damage is inadmissible and must be avoided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damage is inadmissible and must be avoided.  </a:t>
            </a:r>
            <a:r>
              <a:rPr lang="en-US" dirty="0"/>
              <a:t>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</a:p>
          <a:p>
            <a:pPr marL="0" indent="0">
              <a:lnSpc>
                <a:spcPct val="150000"/>
              </a:lnSpc>
              <a:buSzPct val="15000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463962"/>
            <a:ext cx="7892562" cy="1314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2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4799" y="1987397"/>
            <a:ext cx="7559877" cy="2786825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Propagation-based phase contrast imaging​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Monochromatic beam scans​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 view CT ​</a:t>
            </a:r>
          </a:p>
          <a:p>
            <a:pPr fontAlgn="base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sinogram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enhancement with ML</a:t>
            </a:r>
            <a:r>
              <a:rPr lang="en-US" dirty="0"/>
              <a:t>​</a:t>
            </a:r>
          </a:p>
          <a:p>
            <a:pPr marL="0" indent="0">
              <a:lnSpc>
                <a:spcPct val="110000"/>
              </a:lnSpc>
              <a:buSzPct val="15000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</a:p>
          <a:p>
            <a:pPr marL="0" indent="0">
              <a:lnSpc>
                <a:spcPct val="150000"/>
              </a:lnSpc>
              <a:buSzPct val="15000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463962"/>
            <a:ext cx="7892562" cy="1314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662" y="4489212"/>
            <a:ext cx="1303133" cy="1295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31" y="4489212"/>
            <a:ext cx="1272650" cy="1310754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4978113" y="4822372"/>
            <a:ext cx="1012916" cy="644434"/>
          </a:xfrm>
          <a:prstGeom prst="rightArrow">
            <a:avLst/>
          </a:prstGeom>
          <a:gradFill flip="none" rotWithShape="1">
            <a:gsLst>
              <a:gs pos="30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4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Divided Into Three Sections: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2046" y="1793966"/>
            <a:ext cx="6557554" cy="4382997"/>
          </a:xfrm>
        </p:spPr>
        <p:txBody>
          <a:bodyPr/>
          <a:lstStyle/>
          <a:p>
            <a:pPr>
              <a:lnSpc>
                <a:spcPct val="15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Dataset Acquisition</a:t>
            </a:r>
          </a:p>
          <a:p>
            <a:pPr>
              <a:lnSpc>
                <a:spcPct val="15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Sparse View Reconstruction</a:t>
            </a:r>
          </a:p>
          <a:p>
            <a:pPr>
              <a:lnSpc>
                <a:spcPct val="150000"/>
              </a:lnSpc>
              <a:buSzPct val="150000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Utilizing AI-based tools 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 Artifacts-free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scans</a:t>
            </a:r>
          </a:p>
          <a:p>
            <a:pPr marL="0" indent="0">
              <a:lnSpc>
                <a:spcPct val="150000"/>
              </a:lnSpc>
              <a:buSzPct val="15000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5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1463962"/>
            <a:ext cx="7892562" cy="1314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8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653" y="2378562"/>
            <a:ext cx="8209085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1: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 ACQUISITION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6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92921" y="3704125"/>
            <a:ext cx="8062547" cy="1758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9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D78E308-8926-485F-9009-66C7CA0B09CD}"/>
              </a:ext>
            </a:extLst>
          </p:cNvPr>
          <p:cNvSpPr/>
          <p:nvPr/>
        </p:nvSpPr>
        <p:spPr>
          <a:xfrm>
            <a:off x="0" y="3994808"/>
            <a:ext cx="2092960" cy="2863192"/>
          </a:xfrm>
          <a:prstGeom prst="rect">
            <a:avLst/>
          </a:prstGeom>
          <a:solidFill>
            <a:srgbClr val="070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F13F1C-603C-4FB2-A7B2-EA4490DCDCE0}"/>
              </a:ext>
            </a:extLst>
          </p:cNvPr>
          <p:cNvGrpSpPr/>
          <p:nvPr/>
        </p:nvGrpSpPr>
        <p:grpSpPr>
          <a:xfrm>
            <a:off x="-83821" y="5407959"/>
            <a:ext cx="2283519" cy="1730857"/>
            <a:chOff x="-83821" y="5309991"/>
            <a:chExt cx="2283519" cy="17308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EED9BF-5A27-423B-A864-7C774896AA53}"/>
                </a:ext>
              </a:extLst>
            </p:cNvPr>
            <p:cNvSpPr/>
            <p:nvPr/>
          </p:nvSpPr>
          <p:spPr>
            <a:xfrm>
              <a:off x="137785" y="5309991"/>
              <a:ext cx="459288" cy="918575"/>
            </a:xfrm>
            <a:prstGeom prst="rect">
              <a:avLst/>
            </a:prstGeom>
            <a:solidFill>
              <a:srgbClr val="0707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6B858D-A49A-4FC9-87BA-D9A3DE6B540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21" y="5467141"/>
              <a:ext cx="848436" cy="5066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9C4B9C5-D145-4E6B-BA80-ACFF6F5C0A89}"/>
                </a:ext>
              </a:extLst>
            </p:cNvPr>
            <p:cNvSpPr/>
            <p:nvPr/>
          </p:nvSpPr>
          <p:spPr>
            <a:xfrm>
              <a:off x="-83821" y="6019305"/>
              <a:ext cx="2283519" cy="10215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Funded by the EU’s H2020</a:t>
              </a: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framework programme under</a:t>
              </a: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grant agreement n°822535</a:t>
              </a: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it-IT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6520E6-1D6B-403C-8672-A30964185F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35"/>
          <a:stretch/>
        </p:blipFill>
        <p:spPr>
          <a:xfrm>
            <a:off x="0" y="-8240"/>
            <a:ext cx="12192000" cy="5230211"/>
          </a:xfrm>
          <a:prstGeom prst="rect">
            <a:avLst/>
          </a:prstGeom>
        </p:spPr>
      </p:pic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EA2EF43-B919-454D-8A86-09C03E6A6356}"/>
              </a:ext>
            </a:extLst>
          </p:cNvPr>
          <p:cNvSpPr txBox="1">
            <a:spLocks/>
          </p:cNvSpPr>
          <p:nvPr/>
        </p:nvSpPr>
        <p:spPr>
          <a:xfrm>
            <a:off x="2131707" y="5368444"/>
            <a:ext cx="9986151" cy="1729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Content Placeholder 15">
            <a:extLst>
              <a:ext uri="{FF2B5EF4-FFF2-40B4-BE49-F238E27FC236}">
                <a16:creationId xmlns:a16="http://schemas.microsoft.com/office/drawing/2014/main" id="{0EA2EF43-B919-454D-8A86-09C03E6A6356}"/>
              </a:ext>
            </a:extLst>
          </p:cNvPr>
          <p:cNvSpPr txBox="1">
            <a:spLocks/>
          </p:cNvSpPr>
          <p:nvPr/>
        </p:nvSpPr>
        <p:spPr>
          <a:xfrm>
            <a:off x="8043159" y="4095181"/>
            <a:ext cx="3201490" cy="379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>
                <a:ln>
                  <a:noFill/>
                </a:ln>
                <a:solidFill>
                  <a:srgbClr val="07074E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6"/>
              </a:rPr>
              <a:t>www.beats-sesame.eu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07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machine in a factory&#10;&#10;Description automatically generated">
            <a:extLst>
              <a:ext uri="{FF2B5EF4-FFF2-40B4-BE49-F238E27FC236}">
                <a16:creationId xmlns:a16="http://schemas.microsoft.com/office/drawing/2014/main" id="{58E13526-D72C-0047-2BDB-BDC4B3E968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65" r="47" b="12586"/>
          <a:stretch/>
        </p:blipFill>
        <p:spPr>
          <a:xfrm>
            <a:off x="-696" y="1387590"/>
            <a:ext cx="6174869" cy="3860256"/>
          </a:xfrm>
          <a:prstGeom prst="rect">
            <a:avLst/>
          </a:prstGeom>
        </p:spPr>
      </p:pic>
      <p:pic>
        <p:nvPicPr>
          <p:cNvPr id="16" name="Picture 15" descr="A machine in a factory&#10;&#10;Description automatically generated">
            <a:extLst>
              <a:ext uri="{FF2B5EF4-FFF2-40B4-BE49-F238E27FC236}">
                <a16:creationId xmlns:a16="http://schemas.microsoft.com/office/drawing/2014/main" id="{54E12D3D-BA02-8D10-0C85-5681D48E2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728" r="68919" b="3204"/>
          <a:stretch/>
        </p:blipFill>
        <p:spPr>
          <a:xfrm>
            <a:off x="4174645" y="4758309"/>
            <a:ext cx="1920101" cy="459205"/>
          </a:xfrm>
          <a:prstGeom prst="rect">
            <a:avLst/>
          </a:prstGeom>
        </p:spPr>
      </p:pic>
      <p:pic>
        <p:nvPicPr>
          <p:cNvPr id="8" name="LVFngq1XAtM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0" y="1387590"/>
            <a:ext cx="6174173" cy="26072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1D74603-6B4C-DFC8-8820-4A0C3FAD69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1387590"/>
            <a:ext cx="6174173" cy="3488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D4EB41-B744-B10F-321F-74179EEA9886}"/>
              </a:ext>
            </a:extLst>
          </p:cNvPr>
          <p:cNvSpPr txBox="1"/>
          <p:nvPr/>
        </p:nvSpPr>
        <p:spPr>
          <a:xfrm>
            <a:off x="4833157" y="67710"/>
            <a:ext cx="1045991" cy="584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 </a:t>
            </a:r>
            <a:r>
              <a:rPr lang="en-US" sz="1600" dirty="0"/>
              <a:t>detector</a:t>
            </a:r>
          </a:p>
          <a:p>
            <a:pPr algn="r"/>
            <a:r>
              <a:rPr lang="en-US" sz="1600" dirty="0"/>
              <a:t>(ESRF)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2FF271-C6ED-4475-CC5E-0A37B9684C31}"/>
              </a:ext>
            </a:extLst>
          </p:cNvPr>
          <p:cNvCxnSpPr>
            <a:cxnSpLocks/>
          </p:cNvCxnSpPr>
          <p:nvPr/>
        </p:nvCxnSpPr>
        <p:spPr>
          <a:xfrm flipH="1">
            <a:off x="4645777" y="705576"/>
            <a:ext cx="710376" cy="22985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8FA3F4A-6EEC-F001-49C1-1DBB417D3975}"/>
              </a:ext>
            </a:extLst>
          </p:cNvPr>
          <p:cNvSpPr txBox="1"/>
          <p:nvPr/>
        </p:nvSpPr>
        <p:spPr>
          <a:xfrm>
            <a:off x="2648870" y="3942995"/>
            <a:ext cx="133171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Sample stage</a:t>
            </a:r>
            <a:endParaRPr lang="en-US" sz="160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6A9BC91-C329-6D09-AECE-2F5D3AE84FB2}"/>
              </a:ext>
            </a:extLst>
          </p:cNvPr>
          <p:cNvCxnSpPr>
            <a:cxnSpLocks/>
          </p:cNvCxnSpPr>
          <p:nvPr/>
        </p:nvCxnSpPr>
        <p:spPr>
          <a:xfrm>
            <a:off x="2808807" y="3293511"/>
            <a:ext cx="369859" cy="53515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0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34" y="14282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Dataset Acquisition: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6906" y="1682660"/>
            <a:ext cx="7081532" cy="4577463"/>
          </a:xfrm>
        </p:spPr>
        <p:txBody>
          <a:bodyPr>
            <a:normAutofit/>
          </a:bodyPr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Bovine trabecular bone;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Tutoplast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Cancellous Block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Specimens dimensions 10 mm × 10 mm × 20 mm.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Voxel Size: 6.5 µm.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Energy: 35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Monochromatic X-ray (with DMM; avoid beam hardening)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Time: 0.022 seconds for each projection while scanning.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projections taken is 4001.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 angle used for this data in 180 degrees.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Size: 2535 × 2535 × 1300 (×3).  </a:t>
            </a:r>
          </a:p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no. slices: approximately 1000×3×2 = 6000</a:t>
            </a:r>
            <a:endParaRPr lang="en-US" sz="20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66A56-1C2B-4E77-A1F1-D5D73B96C833}" type="datetime4">
              <a:rPr lang="en-US" smtClean="0"/>
              <a:t>June 16, 2025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 descr="C:\Users\840 G7\AppData\Local\Microsoft\Windows\INetCache\Content.Word\Picture3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14" y="3448957"/>
            <a:ext cx="2626142" cy="127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:\Users\840 G7\AppData\Local\Microsoft\Windows\INetCache\Content.Word\Picture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14" y="4897268"/>
            <a:ext cx="2626142" cy="1222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:\Users\840 G7\AppData\Local\Microsoft\Windows\INetCache\Content.Word\Picture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514" y="1908205"/>
            <a:ext cx="2626142" cy="13273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11571702" y="1908205"/>
            <a:ext cx="25351" cy="4211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 Box 2"/>
          <p:cNvSpPr txBox="1">
            <a:spLocks noChangeArrowheads="1"/>
          </p:cNvSpPr>
          <p:nvPr/>
        </p:nvSpPr>
        <p:spPr bwMode="auto">
          <a:xfrm rot="16200000">
            <a:off x="11556315" y="3912334"/>
            <a:ext cx="63246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cm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8783514" y="6330463"/>
            <a:ext cx="2725616" cy="16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9780355" y="6489066"/>
            <a:ext cx="63246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cm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8607521" y="1908205"/>
            <a:ext cx="147" cy="13273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607521" y="3479654"/>
            <a:ext cx="0" cy="1248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8607521" y="4897268"/>
            <a:ext cx="0" cy="12221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 Box 2"/>
          <p:cNvSpPr txBox="1">
            <a:spLocks noChangeArrowheads="1"/>
          </p:cNvSpPr>
          <p:nvPr/>
        </p:nvSpPr>
        <p:spPr bwMode="auto">
          <a:xfrm rot="16200000">
            <a:off x="8077627" y="5409298"/>
            <a:ext cx="480060" cy="198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 3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2"/>
          <p:cNvSpPr txBox="1">
            <a:spLocks noChangeArrowheads="1"/>
          </p:cNvSpPr>
          <p:nvPr/>
        </p:nvSpPr>
        <p:spPr bwMode="auto">
          <a:xfrm rot="16200000">
            <a:off x="8051286" y="2569810"/>
            <a:ext cx="480060" cy="198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 1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 rot="16200000">
            <a:off x="8065158" y="3985109"/>
            <a:ext cx="480060" cy="20701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 2</a:t>
            </a:r>
            <a:endParaRPr lang="en-US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92017" y="1213339"/>
            <a:ext cx="562414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991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499" y="2378562"/>
            <a:ext cx="922899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SECTION 2: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SPARSE RECONSTRUCTION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D5393-B9E7-419C-900E-02727721E5F7}" type="datetime4">
              <a:rPr lang="en-US" smtClean="0"/>
              <a:t>June 16, 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65581-714F-42F1-9B78-916FAC04D85A}" type="slidenum">
              <a:rPr lang="en-US" smtClean="0"/>
              <a:t>9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24354" y="3631223"/>
            <a:ext cx="9013579" cy="87566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81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c28186-f129-40f4-8452-f7e76fa2b5a4" xsi:nil="true"/>
    <lcf76f155ced4ddcb4097134ff3c332f xmlns="77ad483b-85db-4179-aed7-27da9eeeb4b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1611583CC4E94080ED96BE9A820DC0" ma:contentTypeVersion="11" ma:contentTypeDescription="Create a new document." ma:contentTypeScope="" ma:versionID="9da44602e86dd6f10b4859ff85cbc31a">
  <xsd:schema xmlns:xsd="http://www.w3.org/2001/XMLSchema" xmlns:xs="http://www.w3.org/2001/XMLSchema" xmlns:p="http://schemas.microsoft.com/office/2006/metadata/properties" xmlns:ns2="77ad483b-85db-4179-aed7-27da9eeeb4b2" xmlns:ns3="b3c28186-f129-40f4-8452-f7e76fa2b5a4" targetNamespace="http://schemas.microsoft.com/office/2006/metadata/properties" ma:root="true" ma:fieldsID="86099fff10fcfe5c353fc1045febc8d0" ns2:_="" ns3:_="">
    <xsd:import namespace="77ad483b-85db-4179-aed7-27da9eeeb4b2"/>
    <xsd:import namespace="b3c28186-f129-40f4-8452-f7e76fa2b5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ad483b-85db-4179-aed7-27da9eeeb4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25753ee-1565-428d-819f-4135842f58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28186-f129-40f4-8452-f7e76fa2b5a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e53ea9-d95e-473d-8d90-9b506261756a}" ma:internalName="TaxCatchAll" ma:showField="CatchAllData" ma:web="b3c28186-f129-40f4-8452-f7e76fa2b5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9D8369-7DE3-4C81-8EAE-AD3EE57C2AF0}">
  <ds:schemaRefs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terms/"/>
    <ds:schemaRef ds:uri="b3c28186-f129-40f4-8452-f7e76fa2b5a4"/>
    <ds:schemaRef ds:uri="77ad483b-85db-4179-aed7-27da9eeeb4b2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A2A31E-79AA-4376-90E0-CDED92B0D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ED8F2E-083F-4929-B7C8-B60268AAC6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ad483b-85db-4179-aed7-27da9eeeb4b2"/>
    <ds:schemaRef ds:uri="b3c28186-f129-40f4-8452-f7e76fa2b5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30299</TotalTime>
  <Words>1214</Words>
  <Application>Microsoft Office PowerPoint</Application>
  <PresentationFormat>Widescreen</PresentationFormat>
  <Paragraphs>232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Calibri,Sans-Serif</vt:lpstr>
      <vt:lpstr>Cambria Math</vt:lpstr>
      <vt:lpstr>Times New Roman</vt:lpstr>
      <vt:lpstr>Wingdings</vt:lpstr>
      <vt:lpstr>Office Theme</vt:lpstr>
      <vt:lpstr>1_Office Theme</vt:lpstr>
      <vt:lpstr>Deep Learning for 3D Synchrotron X-ray Tomography Data</vt:lpstr>
      <vt:lpstr>Background:</vt:lpstr>
      <vt:lpstr>Problem:</vt:lpstr>
      <vt:lpstr>GOAL:</vt:lpstr>
      <vt:lpstr>Project Divided Into Three Sections:</vt:lpstr>
      <vt:lpstr>SECTION 1: DATASET ACQUISITION</vt:lpstr>
      <vt:lpstr>PowerPoint Presentation</vt:lpstr>
      <vt:lpstr>Dataset Acquisition:</vt:lpstr>
      <vt:lpstr>SECTION 2: SPARSE RECONSTRUCTION</vt:lpstr>
      <vt:lpstr>ANALYTICAL METHOD: Sparse-View CT</vt:lpstr>
      <vt:lpstr>ANALYTICAL METHOD: Performance Evaluations</vt:lpstr>
      <vt:lpstr>ITERATIVE METHOD: Sparse-View CT</vt:lpstr>
      <vt:lpstr>ITERATIVE METHOD: Sparse-View CT</vt:lpstr>
      <vt:lpstr>SECTION 3: Utilizing AI-based tools to obtain  high- resolution scans  </vt:lpstr>
      <vt:lpstr>BACKGROUND: Deep Learning CT Reconstruction</vt:lpstr>
      <vt:lpstr>Mixed-Scale Dense Convolutional Neural Network  </vt:lpstr>
      <vt:lpstr>First Deep learning method: Msd-CNN Training</vt:lpstr>
      <vt:lpstr>Testing Results: Applied trained msd-CNN on my dataset  </vt:lpstr>
      <vt:lpstr>        SOME RESULTS DONE WITH ACTUAL DATASET</vt:lpstr>
      <vt:lpstr> Results </vt:lpstr>
      <vt:lpstr> Results </vt:lpstr>
      <vt:lpstr> Results </vt:lpstr>
      <vt:lpstr>Original and median filtered image: (why I applied median because it make edges bit sharp so I noticed better binary Thresholding after applying median filter)</vt:lpstr>
      <vt:lpstr>Reconstructed Image and Otsu thresholding (different no of projection): </vt:lpstr>
      <vt:lpstr>PowerPoint Presentation</vt:lpstr>
      <vt:lpstr>        THANKYOU! QUESTIONS?</vt:lpstr>
    </vt:vector>
  </TitlesOfParts>
  <Company>MRT www.Win2Farsi.com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840 G7</dc:creator>
  <cp:lastModifiedBy>840 G7</cp:lastModifiedBy>
  <cp:revision>208</cp:revision>
  <dcterms:created xsi:type="dcterms:W3CDTF">2025-03-23T17:45:06Z</dcterms:created>
  <dcterms:modified xsi:type="dcterms:W3CDTF">2025-06-16T09:23:52Z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0x010100901611583CC4E94080ED96BE9A820DC0</vt:lpwstr>
  </property>
  <property fmtid="{D5CDD505-2E9C-101B-9397-08002B2CF9AE}" pid="3" name="MediaServiceImageTags">
    <vt:lpwstr/>
  </property>
</Properties>
</file>