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0" r:id="rId2"/>
    <p:sldId id="270" r:id="rId3"/>
    <p:sldId id="271" r:id="rId4"/>
    <p:sldId id="272" r:id="rId5"/>
    <p:sldId id="273" r:id="rId6"/>
    <p:sldId id="274" r:id="rId7"/>
    <p:sldId id="275" r:id="rId8"/>
    <p:sldId id="277" r:id="rId9"/>
    <p:sldId id="276" r:id="rId10"/>
  </p:sldIdLst>
  <p:sldSz cx="12192000" cy="6858000"/>
  <p:notesSz cx="6858000" cy="9144000"/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70C"/>
    <a:srgbClr val="FFFF66"/>
    <a:srgbClr val="3B7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6" autoAdjust="0"/>
    <p:restoredTop sz="89663" autoAdjust="0"/>
  </p:normalViewPr>
  <p:slideViewPr>
    <p:cSldViewPr snapToGrid="0">
      <p:cViewPr varScale="1">
        <p:scale>
          <a:sx n="73" d="100"/>
          <a:sy n="73" d="100"/>
        </p:scale>
        <p:origin x="36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CA89DF-A4B6-4965-90A6-C6B5D8B05119}" type="datetimeFigureOut">
              <a:rPr lang="en-SE" smtClean="0"/>
              <a:t>2024-11-12</a:t>
            </a:fld>
            <a:endParaRPr lang="en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97A359-63DF-41D8-B455-2B275CE01DE5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551339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lvl="1" indent="-285750">
              <a:buFontTx/>
              <a:buChar char="-"/>
            </a:pPr>
            <a:r>
              <a:rPr kumimoji="0" lang="en-SE" altLang="en-SE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This was because when writing to a PV, </a:t>
            </a:r>
            <a:r>
              <a:rPr kumimoji="0" lang="en-SE" altLang="en-SE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pyAML</a:t>
            </a:r>
            <a:r>
              <a:rPr kumimoji="0" lang="en-SE" altLang="en-SE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waits for a readback from that PV. In this case, </a:t>
            </a:r>
            <a:r>
              <a:rPr kumimoji="0" lang="en-SE" altLang="en-SE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pyAML</a:t>
            </a:r>
            <a:r>
              <a:rPr kumimoji="0" lang="en-SE" altLang="en-SE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writes to a </a:t>
            </a:r>
            <a:r>
              <a:rPr kumimoji="0" lang="en-SE" altLang="en-SE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powersupply</a:t>
            </a:r>
            <a:r>
              <a:rPr kumimoji="0" lang="en-SE" altLang="en-SE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, then continuously reads the power until this matches the new set point. This takes a long time to update in the TANGO device, so it's not entirely a </a:t>
            </a:r>
            <a:r>
              <a:rPr kumimoji="0" lang="en-SE" altLang="en-SE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pyAML</a:t>
            </a:r>
            <a:r>
              <a:rPr kumimoji="0" lang="en-SE" altLang="en-SE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issue I think. The way to prevent this and speed up the runtime is to not wait for the readback, but to instead just wait some fixed amount of time. I am not sure how </a:t>
            </a:r>
            <a:r>
              <a:rPr kumimoji="0" lang="en-SE" altLang="en-SE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Matlab</a:t>
            </a:r>
            <a:r>
              <a:rPr kumimoji="0" lang="en-SE" altLang="en-SE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MML doe</a:t>
            </a:r>
            <a:r>
              <a:rPr kumimoji="0" lang="en-GB" altLang="en-SE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</a:t>
            </a:r>
            <a:endParaRPr kumimoji="0" lang="en-SE" altLang="en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>
              <a:buFontTx/>
              <a:buChar char="-"/>
            </a:pP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97A359-63DF-41D8-B455-2B275CE01DE5}" type="slidenum">
              <a:rPr lang="en-SE" smtClean="0"/>
              <a:t>9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112514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title with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529DF94E-7FFF-494A-BAA0-214AB05003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9597E56A-6611-0C46-897E-0D1B00E9F2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1510" y="1944894"/>
            <a:ext cx="5888981" cy="1988525"/>
          </a:xfrm>
          <a:prstGeom prst="rect">
            <a:avLst/>
          </a:prstGeom>
        </p:spPr>
      </p:pic>
      <p:sp>
        <p:nvSpPr>
          <p:cNvPr id="12" name="Rubrik 11">
            <a:extLst>
              <a:ext uri="{FF2B5EF4-FFF2-40B4-BE49-F238E27FC236}">
                <a16:creationId xmlns:a16="http://schemas.microsoft.com/office/drawing/2014/main" id="{A9B53288-F758-3E4E-AE32-84B959CB37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465834"/>
            <a:ext cx="12192000" cy="341632"/>
          </a:xfrm>
        </p:spPr>
        <p:txBody>
          <a:bodyPr anchor="t" anchorCtr="0">
            <a:spAutoFit/>
          </a:bodyPr>
          <a:lstStyle>
            <a:lvl1pPr>
              <a:defRPr sz="1800"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r>
              <a:rPr lang="en-GB" noProof="0"/>
              <a:t>Add slide title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D1E984F-C848-8F4D-A99F-B3BE48DF66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36775" y="4317534"/>
            <a:ext cx="7918450" cy="660400"/>
          </a:xfrm>
        </p:spPr>
        <p:txBody>
          <a:bodyPr>
            <a:normAutofit/>
          </a:bodyPr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997505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list+image1c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D107FDD8-46C8-144D-98AA-92A6CD9F63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7608887" cy="6858000"/>
          </a:xfrm>
          <a:solidFill>
            <a:schemeClr val="bg1"/>
          </a:solidFill>
        </p:spPr>
        <p:txBody>
          <a:bodyPr/>
          <a:lstStyle/>
          <a:p>
            <a:endParaRPr lang="en-GB" noProof="0"/>
          </a:p>
        </p:txBody>
      </p:sp>
      <p:sp>
        <p:nvSpPr>
          <p:cNvPr id="13" name="Platshållare för text 3">
            <a:extLst>
              <a:ext uri="{FF2B5EF4-FFF2-40B4-BE49-F238E27FC236}">
                <a16:creationId xmlns:a16="http://schemas.microsoft.com/office/drawing/2014/main" id="{4B6B6AD2-ED26-AB44-931E-6F5B943188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50563" y="2169764"/>
            <a:ext cx="3647726" cy="3936568"/>
          </a:xfrm>
        </p:spPr>
        <p:txBody>
          <a:bodyPr>
            <a:normAutofit/>
          </a:bodyPr>
          <a:lstStyle>
            <a:lvl1pPr marL="192600" indent="-192600">
              <a:lnSpc>
                <a:spcPct val="100000"/>
              </a:lnSpc>
              <a:defRPr sz="1800" b="1" spc="30" baseline="0">
                <a:solidFill>
                  <a:schemeClr val="bg1"/>
                </a:solidFill>
                <a:latin typeface="Open Sans Light" pitchFamily="2" charset="0"/>
              </a:defRPr>
            </a:lvl1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endParaRPr lang="en-GB" noProof="0" dirty="0"/>
          </a:p>
          <a:p>
            <a:pPr lvl="0"/>
            <a:endParaRPr lang="en-GB" noProof="0" dirty="0" err="1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ADEC7A8F-7893-1741-9B5B-0CFA050AFF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563" y="1106439"/>
            <a:ext cx="3647726" cy="895630"/>
          </a:xfrm>
        </p:spPr>
        <p:txBody>
          <a:bodyPr wrap="square"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endParaRPr lang="en-GB" noProof="0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F1664AF-EF34-974A-BE10-B22FFE6F34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2300" y="6243065"/>
            <a:ext cx="1077912" cy="358081"/>
          </a:xfrm>
          <a:prstGeom prst="rect">
            <a:avLst/>
          </a:prstGeom>
        </p:spPr>
      </p:pic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11ED6CE4-25B7-7A4A-B764-4AC9858FF5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43840" y="6131296"/>
            <a:ext cx="2677381" cy="502490"/>
          </a:xfrm>
        </p:spPr>
        <p:txBody>
          <a:bodyPr wrap="square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cap="all" spc="100" baseline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GB" dirty="0"/>
              <a:t>Department etc.</a:t>
            </a:r>
          </a:p>
        </p:txBody>
      </p:sp>
    </p:spTree>
    <p:extLst>
      <p:ext uri="{BB962C8B-B14F-4D97-AF65-F5344CB8AC3E}">
        <p14:creationId xmlns:p14="http://schemas.microsoft.com/office/powerpoint/2010/main" val="3933219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image2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606876-C577-F146-9BC3-6B2995AE29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201" y="1731600"/>
            <a:ext cx="3647726" cy="2502223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, lorem ipsum </a:t>
            </a:r>
            <a:r>
              <a:rPr lang="en-GB" noProof="0" dirty="0" err="1"/>
              <a:t>dolor</a:t>
            </a:r>
            <a:r>
              <a:rPr lang="en-GB" noProof="0" dirty="0"/>
              <a:t> </a:t>
            </a:r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D107FDD8-46C8-144D-98AA-92A6CD9F63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83113" y="0"/>
            <a:ext cx="7608887" cy="6858000"/>
          </a:xfrm>
          <a:solidFill>
            <a:schemeClr val="bg1"/>
          </a:solidFill>
        </p:spPr>
        <p:txBody>
          <a:bodyPr/>
          <a:lstStyle/>
          <a:p>
            <a:endParaRPr lang="en-GB" noProof="0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FF3E3F9-9F48-264B-8620-DD3196638F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4122" y="6242746"/>
            <a:ext cx="1077912" cy="358081"/>
          </a:xfrm>
          <a:prstGeom prst="rect">
            <a:avLst/>
          </a:prstGeom>
        </p:spPr>
      </p:pic>
      <p:sp>
        <p:nvSpPr>
          <p:cNvPr id="9" name="Platshållare för text 3">
            <a:extLst>
              <a:ext uri="{FF2B5EF4-FFF2-40B4-BE49-F238E27FC236}">
                <a16:creationId xmlns:a16="http://schemas.microsoft.com/office/drawing/2014/main" id="{982786DB-3388-0E4C-8FF0-A178807516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5662" y="6130977"/>
            <a:ext cx="2677381" cy="502490"/>
          </a:xfrm>
        </p:spPr>
        <p:txBody>
          <a:bodyPr wrap="square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cap="all" spc="100" baseline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GB" dirty="0"/>
              <a:t>Department etc.</a:t>
            </a:r>
          </a:p>
        </p:txBody>
      </p:sp>
    </p:spTree>
    <p:extLst>
      <p:ext uri="{BB962C8B-B14F-4D97-AF65-F5344CB8AC3E}">
        <p14:creationId xmlns:p14="http://schemas.microsoft.com/office/powerpoint/2010/main" val="2648449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image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606876-C577-F146-9BC3-6B2995AE29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201" y="1731600"/>
            <a:ext cx="3647726" cy="2502223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, lorem ipsum </a:t>
            </a:r>
            <a:r>
              <a:rPr lang="en-GB" noProof="0" dirty="0" err="1"/>
              <a:t>dolor</a:t>
            </a:r>
            <a:r>
              <a:rPr lang="en-GB" noProof="0" dirty="0"/>
              <a:t> </a:t>
            </a:r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D107FDD8-46C8-144D-98AA-92A6CD9F63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83113" y="0"/>
            <a:ext cx="7608887" cy="6858000"/>
          </a:xfrm>
          <a:solidFill>
            <a:schemeClr val="accent1"/>
          </a:solidFill>
        </p:spPr>
        <p:txBody>
          <a:bodyPr/>
          <a:lstStyle/>
          <a:p>
            <a:endParaRPr lang="en-GB" noProof="0"/>
          </a:p>
        </p:txBody>
      </p:sp>
      <p:sp>
        <p:nvSpPr>
          <p:cNvPr id="7" name="Platshållare för text 3">
            <a:extLst>
              <a:ext uri="{FF2B5EF4-FFF2-40B4-BE49-F238E27FC236}">
                <a16:creationId xmlns:a16="http://schemas.microsoft.com/office/drawing/2014/main" id="{9128CADB-C3B8-F847-AFA7-DCFD1D1E64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5662" y="6130977"/>
            <a:ext cx="2677381" cy="502490"/>
          </a:xfrm>
        </p:spPr>
        <p:txBody>
          <a:bodyPr wrap="square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cap="all" spc="100" baseline="0">
                <a:solidFill>
                  <a:schemeClr val="accent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GB" dirty="0"/>
              <a:t>Department etc.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459CC79-F6F8-1A45-8038-41AA5DB55E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255234" y="6242746"/>
            <a:ext cx="10668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942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list+image2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606876-C577-F146-9BC3-6B2995AE29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201" y="1106439"/>
            <a:ext cx="3647726" cy="895630"/>
          </a:xfrm>
        </p:spPr>
        <p:txBody>
          <a:bodyPr wrap="square"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endParaRPr lang="en-GB" noProof="0" dirty="0"/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D107FDD8-46C8-144D-98AA-92A6CD9F63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83113" y="0"/>
            <a:ext cx="7608887" cy="6858000"/>
          </a:xfrm>
          <a:solidFill>
            <a:schemeClr val="bg1"/>
          </a:solidFill>
        </p:spPr>
        <p:txBody>
          <a:bodyPr/>
          <a:lstStyle/>
          <a:p>
            <a:endParaRPr lang="en-GB" noProof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75A1A82-33C9-564B-920C-739052BF72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2475" y="2169764"/>
            <a:ext cx="3647726" cy="3936568"/>
          </a:xfrm>
        </p:spPr>
        <p:txBody>
          <a:bodyPr>
            <a:normAutofit/>
          </a:bodyPr>
          <a:lstStyle>
            <a:lvl1pPr marL="192600" indent="-192600">
              <a:lnSpc>
                <a:spcPct val="100000"/>
              </a:lnSpc>
              <a:defRPr sz="1800" b="1" spc="30" baseline="0">
                <a:solidFill>
                  <a:schemeClr val="bg1"/>
                </a:solidFill>
                <a:latin typeface="Open Sans Light" pitchFamily="2" charset="0"/>
              </a:defRPr>
            </a:lvl1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endParaRPr lang="en-GB" noProof="0" dirty="0"/>
          </a:p>
          <a:p>
            <a:pPr lvl="0"/>
            <a:endParaRPr lang="en-GB" noProof="0" dirty="0" err="1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CCCCD5A-18DF-904F-94B3-DDD03830A6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4122" y="6242746"/>
            <a:ext cx="1077912" cy="358081"/>
          </a:xfrm>
          <a:prstGeom prst="rect">
            <a:avLst/>
          </a:prstGeom>
        </p:spPr>
      </p:pic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B4C6163D-BC6B-0340-8BAC-A4608E8021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5662" y="6130977"/>
            <a:ext cx="2677381" cy="502490"/>
          </a:xfrm>
        </p:spPr>
        <p:txBody>
          <a:bodyPr wrap="square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cap="all" spc="100" baseline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GB" dirty="0"/>
              <a:t>Department etc.</a:t>
            </a:r>
          </a:p>
        </p:txBody>
      </p:sp>
    </p:spTree>
    <p:extLst>
      <p:ext uri="{BB962C8B-B14F-4D97-AF65-F5344CB8AC3E}">
        <p14:creationId xmlns:p14="http://schemas.microsoft.com/office/powerpoint/2010/main" val="1090574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list+image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606876-C577-F146-9BC3-6B2995AE29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201" y="1106439"/>
            <a:ext cx="3647726" cy="895630"/>
          </a:xfrm>
        </p:spPr>
        <p:txBody>
          <a:bodyPr wrap="square"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endParaRPr lang="en-GB" noProof="0" dirty="0"/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D107FDD8-46C8-144D-98AA-92A6CD9F63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83113" y="0"/>
            <a:ext cx="7608887" cy="6858000"/>
          </a:xfrm>
          <a:solidFill>
            <a:schemeClr val="accent1"/>
          </a:solidFill>
        </p:spPr>
        <p:txBody>
          <a:bodyPr/>
          <a:lstStyle/>
          <a:p>
            <a:endParaRPr lang="en-GB" noProof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75A1A82-33C9-564B-920C-739052BF72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2475" y="2169764"/>
            <a:ext cx="3647726" cy="3936568"/>
          </a:xfrm>
        </p:spPr>
        <p:txBody>
          <a:bodyPr>
            <a:normAutofit/>
          </a:bodyPr>
          <a:lstStyle>
            <a:lvl1pPr marL="192600" indent="-192600">
              <a:lnSpc>
                <a:spcPct val="100000"/>
              </a:lnSpc>
              <a:defRPr sz="1800" b="1" baseline="0">
                <a:solidFill>
                  <a:schemeClr val="tx1"/>
                </a:solidFill>
                <a:latin typeface="Open Sans Light" pitchFamily="2" charset="0"/>
              </a:defRPr>
            </a:lvl1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endParaRPr lang="en-GB" noProof="0" dirty="0"/>
          </a:p>
          <a:p>
            <a:pPr lvl="0"/>
            <a:endParaRPr lang="en-GB" noProof="0" dirty="0" err="1"/>
          </a:p>
        </p:txBody>
      </p:sp>
      <p:sp>
        <p:nvSpPr>
          <p:cNvPr id="9" name="Platshållare för text 3">
            <a:extLst>
              <a:ext uri="{FF2B5EF4-FFF2-40B4-BE49-F238E27FC236}">
                <a16:creationId xmlns:a16="http://schemas.microsoft.com/office/drawing/2014/main" id="{58AD3F8A-4843-B649-BC83-D4C5BD1BF0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5662" y="6130977"/>
            <a:ext cx="2677381" cy="502490"/>
          </a:xfrm>
        </p:spPr>
        <p:txBody>
          <a:bodyPr wrap="square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cap="all" spc="100" baseline="0">
                <a:solidFill>
                  <a:schemeClr val="accent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GB" dirty="0"/>
              <a:t>Department etc.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F7C9C4B1-9724-C441-B3F5-B5F27E172C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255234" y="6242746"/>
            <a:ext cx="10668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338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list+image2c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D107FDD8-46C8-144D-98AA-92A6CD9F63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7608887" cy="6858000"/>
          </a:xfrm>
          <a:solidFill>
            <a:schemeClr val="bg1"/>
          </a:solidFill>
        </p:spPr>
        <p:txBody>
          <a:bodyPr/>
          <a:lstStyle/>
          <a:p>
            <a:endParaRPr lang="en-GB" noProof="0"/>
          </a:p>
        </p:txBody>
      </p:sp>
      <p:sp>
        <p:nvSpPr>
          <p:cNvPr id="13" name="Platshållare för text 3">
            <a:extLst>
              <a:ext uri="{FF2B5EF4-FFF2-40B4-BE49-F238E27FC236}">
                <a16:creationId xmlns:a16="http://schemas.microsoft.com/office/drawing/2014/main" id="{4B6B6AD2-ED26-AB44-931E-6F5B943188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50563" y="2169764"/>
            <a:ext cx="3647726" cy="3936568"/>
          </a:xfrm>
        </p:spPr>
        <p:txBody>
          <a:bodyPr>
            <a:normAutofit/>
          </a:bodyPr>
          <a:lstStyle>
            <a:lvl1pPr marL="192600" indent="-192600">
              <a:lnSpc>
                <a:spcPct val="100000"/>
              </a:lnSpc>
              <a:defRPr sz="1800" b="1" spc="30" baseline="0">
                <a:solidFill>
                  <a:schemeClr val="bg1"/>
                </a:solidFill>
                <a:latin typeface="Open Sans Light" pitchFamily="2" charset="0"/>
              </a:defRPr>
            </a:lvl1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endParaRPr lang="en-GB" noProof="0" dirty="0"/>
          </a:p>
          <a:p>
            <a:pPr lvl="0"/>
            <a:endParaRPr lang="en-GB" noProof="0" dirty="0" err="1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ADEC7A8F-7893-1741-9B5B-0CFA050AFF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563" y="1106439"/>
            <a:ext cx="3647726" cy="895630"/>
          </a:xfrm>
        </p:spPr>
        <p:txBody>
          <a:bodyPr wrap="square"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endParaRPr lang="en-GB" noProof="0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4A948CD-2C31-FF47-ADAB-46F8B040AF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2300" y="6243065"/>
            <a:ext cx="1077912" cy="358081"/>
          </a:xfrm>
          <a:prstGeom prst="rect">
            <a:avLst/>
          </a:prstGeom>
        </p:spPr>
      </p:pic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7A4A0B93-A713-A441-B889-4A536ADB01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43840" y="6131296"/>
            <a:ext cx="2677381" cy="502490"/>
          </a:xfrm>
        </p:spPr>
        <p:txBody>
          <a:bodyPr wrap="square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cap="all" spc="100" baseline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GB" dirty="0"/>
              <a:t>Department etc.</a:t>
            </a:r>
          </a:p>
        </p:txBody>
      </p:sp>
    </p:spTree>
    <p:extLst>
      <p:ext uri="{BB962C8B-B14F-4D97-AF65-F5344CB8AC3E}">
        <p14:creationId xmlns:p14="http://schemas.microsoft.com/office/powerpoint/2010/main" val="5839822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image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606876-C577-F146-9BC3-6B2995AE29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600" y="662400"/>
            <a:ext cx="4964400" cy="895630"/>
          </a:xfr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lorem ipsum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75A1A82-33C9-564B-920C-739052BF72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3601" y="1821600"/>
            <a:ext cx="4964400" cy="3936568"/>
          </a:xfrm>
        </p:spPr>
        <p:txBody>
          <a:bodyPr>
            <a:normAutofit/>
          </a:bodyPr>
          <a:lstStyle>
            <a:lvl1pPr marL="194400" indent="-19440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800" b="1" baseline="0">
                <a:solidFill>
                  <a:schemeClr val="tx1"/>
                </a:solidFill>
                <a:latin typeface="Open Sans Light" pitchFamily="2" charset="0"/>
              </a:defRPr>
            </a:lvl1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. 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. </a:t>
            </a:r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2FBB35DD-CF3B-204C-BF03-4354EA54F4C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  <a:solidFill>
            <a:schemeClr val="accent1"/>
          </a:solidFill>
        </p:spPr>
        <p:txBody>
          <a:bodyPr/>
          <a:lstStyle/>
          <a:p>
            <a:endParaRPr lang="en-GB"/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9EF54AC9-D2EC-214E-A34D-0E8479D9D3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3048000" cy="3429000"/>
          </a:xfrm>
          <a:solidFill>
            <a:schemeClr val="accent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84DE80D8-78A9-B44A-986B-41F6D38F969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44001" y="3429000"/>
            <a:ext cx="3048000" cy="3429000"/>
          </a:xfrm>
          <a:solidFill>
            <a:schemeClr val="accent3"/>
          </a:solidFill>
        </p:spPr>
        <p:txBody>
          <a:bodyPr/>
          <a:lstStyle/>
          <a:p>
            <a:endParaRPr lang="en-GB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A827BD4-F6D6-F14F-94B9-D455994CC6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690011" y="6242746"/>
            <a:ext cx="1066800" cy="355600"/>
          </a:xfrm>
          <a:prstGeom prst="rect">
            <a:avLst/>
          </a:prstGeom>
        </p:spPr>
      </p:pic>
      <p:sp>
        <p:nvSpPr>
          <p:cNvPr id="14" name="Platshållare för text 3">
            <a:extLst>
              <a:ext uri="{FF2B5EF4-FFF2-40B4-BE49-F238E27FC236}">
                <a16:creationId xmlns:a16="http://schemas.microsoft.com/office/drawing/2014/main" id="{25543480-C7A0-F94A-85BA-B2E748B2DC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5662" y="6130977"/>
            <a:ext cx="3112095" cy="502490"/>
          </a:xfrm>
        </p:spPr>
        <p:txBody>
          <a:bodyPr wrap="square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cap="all" spc="100" baseline="0">
                <a:solidFill>
                  <a:schemeClr val="accent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GB" dirty="0"/>
              <a:t>Department etc.</a:t>
            </a:r>
          </a:p>
        </p:txBody>
      </p:sp>
    </p:spTree>
    <p:extLst>
      <p:ext uri="{BB962C8B-B14F-4D97-AF65-F5344CB8AC3E}">
        <p14:creationId xmlns:p14="http://schemas.microsoft.com/office/powerpoint/2010/main" val="1968431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image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2FBB35DD-CF3B-204C-BF03-4354EA54F4C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3429000"/>
          </a:xfrm>
          <a:solidFill>
            <a:schemeClr val="accent1"/>
          </a:solidFill>
        </p:spPr>
        <p:txBody>
          <a:bodyPr/>
          <a:lstStyle/>
          <a:p>
            <a:endParaRPr lang="en-GB"/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9EF54AC9-D2EC-214E-A34D-0E8479D9D3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429000"/>
            <a:ext cx="3048000" cy="3429000"/>
          </a:xfrm>
          <a:solidFill>
            <a:schemeClr val="accent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84DE80D8-78A9-B44A-986B-41F6D38F969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48001" y="3429000"/>
            <a:ext cx="3048000" cy="3429000"/>
          </a:xfrm>
          <a:solidFill>
            <a:schemeClr val="accent3"/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9606876-C577-F146-9BC3-6B2995AE29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38160" y="662400"/>
            <a:ext cx="4964400" cy="895630"/>
          </a:xfr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lorem ipsum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75A1A82-33C9-564B-920C-739052BF72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38161" y="1821600"/>
            <a:ext cx="4964400" cy="3936568"/>
          </a:xfrm>
        </p:spPr>
        <p:txBody>
          <a:bodyPr>
            <a:normAutofit/>
          </a:bodyPr>
          <a:lstStyle>
            <a:lvl1pPr marL="194400" indent="-19440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800" b="1" baseline="0">
                <a:solidFill>
                  <a:schemeClr val="tx1"/>
                </a:solidFill>
                <a:latin typeface="Open Sans Light" pitchFamily="2" charset="0"/>
              </a:defRPr>
            </a:lvl1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. 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. 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F11C976-25C9-DE4A-AA64-F3EECED051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0782300" y="6242746"/>
            <a:ext cx="1066800" cy="355600"/>
          </a:xfrm>
          <a:prstGeom prst="rect">
            <a:avLst/>
          </a:prstGeom>
        </p:spPr>
      </p:pic>
      <p:sp>
        <p:nvSpPr>
          <p:cNvPr id="13" name="Platshållare för text 3">
            <a:extLst>
              <a:ext uri="{FF2B5EF4-FFF2-40B4-BE49-F238E27FC236}">
                <a16:creationId xmlns:a16="http://schemas.microsoft.com/office/drawing/2014/main" id="{BD4B38C2-4353-CA49-AEB9-261C5AAEFA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97951" y="6130977"/>
            <a:ext cx="3112095" cy="502490"/>
          </a:xfrm>
        </p:spPr>
        <p:txBody>
          <a:bodyPr wrap="square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cap="all" spc="100" baseline="0">
                <a:solidFill>
                  <a:schemeClr val="accent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GB" dirty="0"/>
              <a:t>Department etc.</a:t>
            </a:r>
          </a:p>
        </p:txBody>
      </p:sp>
    </p:spTree>
    <p:extLst>
      <p:ext uri="{BB962C8B-B14F-4D97-AF65-F5344CB8AC3E}">
        <p14:creationId xmlns:p14="http://schemas.microsoft.com/office/powerpoint/2010/main" val="19706766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graph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3B9B1740-07E7-524A-B67C-68F12CB6A298}"/>
              </a:ext>
            </a:extLst>
          </p:cNvPr>
          <p:cNvSpPr/>
          <p:nvPr userDrawn="1"/>
        </p:nvSpPr>
        <p:spPr>
          <a:xfrm>
            <a:off x="4583113" y="0"/>
            <a:ext cx="760888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9606876-C577-F146-9BC3-6B2995AE29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201" y="1731600"/>
            <a:ext cx="3647726" cy="2502223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, lorem ipsum </a:t>
            </a:r>
            <a:r>
              <a:rPr lang="en-GB" noProof="0" dirty="0" err="1"/>
              <a:t>dolor</a:t>
            </a:r>
            <a:r>
              <a:rPr lang="en-GB" noProof="0" dirty="0"/>
              <a:t> </a:t>
            </a:r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5EF5933F-C18B-EE46-A6B6-D804A28269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5662" y="6130977"/>
            <a:ext cx="2677381" cy="502490"/>
          </a:xfrm>
        </p:spPr>
        <p:txBody>
          <a:bodyPr wrap="square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cap="all" spc="100" baseline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GB" dirty="0"/>
              <a:t>Department etc.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11D8764A-2FF4-9141-ABB8-299BD67DC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4122" y="6242746"/>
            <a:ext cx="1077912" cy="35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0159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graph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3B9B1740-07E7-524A-B67C-68F12CB6A298}"/>
              </a:ext>
            </a:extLst>
          </p:cNvPr>
          <p:cNvSpPr/>
          <p:nvPr userDrawn="1"/>
        </p:nvSpPr>
        <p:spPr>
          <a:xfrm>
            <a:off x="4583113" y="0"/>
            <a:ext cx="760888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9606876-C577-F146-9BC3-6B2995AE29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201" y="1731600"/>
            <a:ext cx="3647726" cy="2502223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, lorem ipsum </a:t>
            </a:r>
            <a:r>
              <a:rPr lang="en-GB" noProof="0" dirty="0" err="1"/>
              <a:t>dolor</a:t>
            </a:r>
            <a:r>
              <a:rPr lang="en-GB" noProof="0" dirty="0"/>
              <a:t> </a:t>
            </a:r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715DC382-1B39-5846-9981-2CE4D1D04C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5662" y="6130977"/>
            <a:ext cx="2677381" cy="502490"/>
          </a:xfrm>
        </p:spPr>
        <p:txBody>
          <a:bodyPr wrap="square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cap="all" spc="100" baseline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GB" dirty="0"/>
              <a:t>Department etc.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BC4380CF-C65F-3C4E-9149-EDA769A1DE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4122" y="6242746"/>
            <a:ext cx="1077912" cy="35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416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9597E56A-6611-0C46-897E-0D1B00E9F2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1510" y="1944894"/>
            <a:ext cx="5888981" cy="1988525"/>
          </a:xfrm>
          <a:prstGeom prst="rect">
            <a:avLst/>
          </a:prstGeom>
        </p:spPr>
      </p:pic>
      <p:sp>
        <p:nvSpPr>
          <p:cNvPr id="5" name="Rubrik 11">
            <a:extLst>
              <a:ext uri="{FF2B5EF4-FFF2-40B4-BE49-F238E27FC236}">
                <a16:creationId xmlns:a16="http://schemas.microsoft.com/office/drawing/2014/main" id="{0387F07B-9515-8D4E-A517-8B201A648F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465834"/>
            <a:ext cx="12192000" cy="341632"/>
          </a:xfrm>
        </p:spPr>
        <p:txBody>
          <a:bodyPr anchor="t" anchorCtr="0">
            <a:spAutoFit/>
          </a:bodyPr>
          <a:lstStyle>
            <a:lvl1pPr>
              <a:defRPr sz="1800"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r>
              <a:rPr lang="en-GB" noProof="0"/>
              <a:t>Add slide title</a:t>
            </a:r>
          </a:p>
        </p:txBody>
      </p:sp>
      <p:sp>
        <p:nvSpPr>
          <p:cNvPr id="6" name="Platshållare för text 2">
            <a:extLst>
              <a:ext uri="{FF2B5EF4-FFF2-40B4-BE49-F238E27FC236}">
                <a16:creationId xmlns:a16="http://schemas.microsoft.com/office/drawing/2014/main" id="{205A2723-6472-8045-B304-59B7935B9A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36775" y="4317534"/>
            <a:ext cx="7918450" cy="660400"/>
          </a:xfrm>
        </p:spPr>
        <p:txBody>
          <a:bodyPr>
            <a:normAutofit/>
          </a:bodyPr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8195495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type only 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B085E7A-13F3-FA46-8A6A-1779D93E7A71}"/>
              </a:ext>
            </a:extLst>
          </p:cNvPr>
          <p:cNvSpPr/>
          <p:nvPr userDrawn="1"/>
        </p:nvSpPr>
        <p:spPr>
          <a:xfrm>
            <a:off x="10485620" y="0"/>
            <a:ext cx="170638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ubrik 11">
            <a:extLst>
              <a:ext uri="{FF2B5EF4-FFF2-40B4-BE49-F238E27FC236}">
                <a16:creationId xmlns:a16="http://schemas.microsoft.com/office/drawing/2014/main" id="{926D3B41-05CE-C748-A48B-44819C59F0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465834"/>
            <a:ext cx="12192000" cy="341632"/>
          </a:xfrm>
        </p:spPr>
        <p:txBody>
          <a:bodyPr anchor="t" anchorCtr="0">
            <a:spAutoFit/>
          </a:bodyPr>
          <a:lstStyle>
            <a:lvl1pPr>
              <a:defRPr sz="1800"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r>
              <a:rPr lang="en-GB" noProof="0"/>
              <a:t>Add slide title</a:t>
            </a: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F77D3DF4-6ABB-8442-B568-0BA625AB8E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2300" y="6242746"/>
            <a:ext cx="1077912" cy="35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3876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type only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B085E7A-13F3-FA46-8A6A-1779D93E7A71}"/>
              </a:ext>
            </a:extLst>
          </p:cNvPr>
          <p:cNvSpPr/>
          <p:nvPr userDrawn="1"/>
        </p:nvSpPr>
        <p:spPr>
          <a:xfrm>
            <a:off x="10485620" y="0"/>
            <a:ext cx="170638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ubrik 11">
            <a:extLst>
              <a:ext uri="{FF2B5EF4-FFF2-40B4-BE49-F238E27FC236}">
                <a16:creationId xmlns:a16="http://schemas.microsoft.com/office/drawing/2014/main" id="{926D3B41-05CE-C748-A48B-44819C59F0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465834"/>
            <a:ext cx="12192000" cy="341632"/>
          </a:xfrm>
        </p:spPr>
        <p:txBody>
          <a:bodyPr anchor="t" anchorCtr="0">
            <a:spAutoFit/>
          </a:bodyPr>
          <a:lstStyle>
            <a:lvl1pPr>
              <a:defRPr sz="1800"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r>
              <a:rPr lang="en-GB" noProof="0"/>
              <a:t>Add slide title</a:t>
            </a: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F77D3DF4-6ABB-8442-B568-0BA625AB8E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2300" y="6242746"/>
            <a:ext cx="1077912" cy="35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8734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type only 2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B085E7A-13F3-FA46-8A6A-1779D93E7A71}"/>
              </a:ext>
            </a:extLst>
          </p:cNvPr>
          <p:cNvSpPr/>
          <p:nvPr userDrawn="1"/>
        </p:nvSpPr>
        <p:spPr>
          <a:xfrm>
            <a:off x="0" y="6056026"/>
            <a:ext cx="12192000" cy="8019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ubrik 11">
            <a:extLst>
              <a:ext uri="{FF2B5EF4-FFF2-40B4-BE49-F238E27FC236}">
                <a16:creationId xmlns:a16="http://schemas.microsoft.com/office/drawing/2014/main" id="{926D3B41-05CE-C748-A48B-44819C59F0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465834"/>
            <a:ext cx="12192000" cy="341632"/>
          </a:xfrm>
        </p:spPr>
        <p:txBody>
          <a:bodyPr anchor="t" anchorCtr="0">
            <a:spAutoFit/>
          </a:bodyPr>
          <a:lstStyle>
            <a:lvl1pPr>
              <a:defRPr sz="1800"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r>
              <a:rPr lang="en-GB" noProof="0"/>
              <a:t>Add slide title</a:t>
            </a: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F77D3DF4-6ABB-8442-B568-0BA625AB8E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2300" y="6242746"/>
            <a:ext cx="1077912" cy="35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492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type only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B085E7A-13F3-FA46-8A6A-1779D93E7A71}"/>
              </a:ext>
            </a:extLst>
          </p:cNvPr>
          <p:cNvSpPr/>
          <p:nvPr userDrawn="1"/>
        </p:nvSpPr>
        <p:spPr>
          <a:xfrm>
            <a:off x="0" y="6056026"/>
            <a:ext cx="12192000" cy="8019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ubrik 11">
            <a:extLst>
              <a:ext uri="{FF2B5EF4-FFF2-40B4-BE49-F238E27FC236}">
                <a16:creationId xmlns:a16="http://schemas.microsoft.com/office/drawing/2014/main" id="{926D3B41-05CE-C748-A48B-44819C59F0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465834"/>
            <a:ext cx="12192000" cy="341632"/>
          </a:xfrm>
        </p:spPr>
        <p:txBody>
          <a:bodyPr anchor="t" anchorCtr="0">
            <a:spAutoFit/>
          </a:bodyPr>
          <a:lstStyle>
            <a:lvl1pPr>
              <a:defRPr sz="1800"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r>
              <a:rPr lang="en-GB" noProof="0"/>
              <a:t>Add slide title</a:t>
            </a: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F77D3DF4-6ABB-8442-B568-0BA625AB8E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2300" y="6242746"/>
            <a:ext cx="1077912" cy="35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0038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0568D3A4-B2EC-914D-AC10-05A946BAB0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9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2185" y="0"/>
            <a:ext cx="12958137" cy="5407343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99606876-C577-F146-9BC3-6B2995AE29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800" y="2361600"/>
            <a:ext cx="4009493" cy="715555"/>
          </a:xfr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Lorem ipsum</a:t>
            </a:r>
          </a:p>
        </p:txBody>
      </p:sp>
      <p:sp>
        <p:nvSpPr>
          <p:cNvPr id="17" name="Platshållare för text 16">
            <a:extLst>
              <a:ext uri="{FF2B5EF4-FFF2-40B4-BE49-F238E27FC236}">
                <a16:creationId xmlns:a16="http://schemas.microsoft.com/office/drawing/2014/main" id="{C32C2B0C-03A9-0E44-A986-4BAF774AB3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653" y="3189600"/>
            <a:ext cx="3985640" cy="357918"/>
          </a:xfrm>
        </p:spPr>
        <p:txBody>
          <a:bodyPr wrap="square">
            <a:spAutoFit/>
          </a:bodyPr>
          <a:lstStyle>
            <a:lvl1pPr marL="0" marR="0" indent="0" algn="l" defTabSz="91437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spc="3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 dirty="0"/>
              <a:t>Contact info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FC2CFDAB-1D9F-2745-8BBA-887DF11388B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37600" y="399600"/>
            <a:ext cx="2268000" cy="2268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GB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8E5C5276-D2D9-7645-9B9A-B753B2CE83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7601" y="2726298"/>
            <a:ext cx="2268000" cy="261995"/>
          </a:xfrm>
        </p:spPr>
        <p:txBody>
          <a:bodyPr bIns="0">
            <a:sp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300" cap="all" spc="50" baseline="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Platshållare för text 5">
            <a:extLst>
              <a:ext uri="{FF2B5EF4-FFF2-40B4-BE49-F238E27FC236}">
                <a16:creationId xmlns:a16="http://schemas.microsoft.com/office/drawing/2014/main" id="{7B7C16CE-32D2-7B41-B48D-F1F2535B40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7601" y="3011540"/>
            <a:ext cx="2268000" cy="228781"/>
          </a:xfrm>
        </p:spPr>
        <p:txBody>
          <a:bodyPr tIns="0">
            <a:spAutoFit/>
          </a:bodyPr>
          <a:lstStyle>
            <a:lvl1pPr marL="0" indent="0" algn="ctr">
              <a:lnSpc>
                <a:spcPct val="120000"/>
              </a:lnSpc>
              <a:buNone/>
              <a:defRPr sz="1100" cap="none" spc="30" baseline="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6" name="Platshållare för bild 3">
            <a:extLst>
              <a:ext uri="{FF2B5EF4-FFF2-40B4-BE49-F238E27FC236}">
                <a16:creationId xmlns:a16="http://schemas.microsoft.com/office/drawing/2014/main" id="{728964D8-948C-7442-9D0F-57FBD145BD8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00732" y="399600"/>
            <a:ext cx="2268000" cy="2268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GB" dirty="0"/>
          </a:p>
        </p:txBody>
      </p:sp>
      <p:sp>
        <p:nvSpPr>
          <p:cNvPr id="18" name="Platshållare för text 5">
            <a:extLst>
              <a:ext uri="{FF2B5EF4-FFF2-40B4-BE49-F238E27FC236}">
                <a16:creationId xmlns:a16="http://schemas.microsoft.com/office/drawing/2014/main" id="{4BEBB4A8-F185-C743-B3F2-FF218465557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00733" y="2726298"/>
            <a:ext cx="2268000" cy="261995"/>
          </a:xfrm>
        </p:spPr>
        <p:txBody>
          <a:bodyPr bIns="0">
            <a:sp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300" cap="all" spc="50" baseline="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9" name="Platshållare för text 5">
            <a:extLst>
              <a:ext uri="{FF2B5EF4-FFF2-40B4-BE49-F238E27FC236}">
                <a16:creationId xmlns:a16="http://schemas.microsoft.com/office/drawing/2014/main" id="{6EF312E7-5159-6649-BB9D-0550C502351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00733" y="3011540"/>
            <a:ext cx="2268000" cy="228781"/>
          </a:xfrm>
        </p:spPr>
        <p:txBody>
          <a:bodyPr tIns="0">
            <a:spAutoFit/>
          </a:bodyPr>
          <a:lstStyle>
            <a:lvl1pPr marL="0" indent="0" algn="ctr">
              <a:lnSpc>
                <a:spcPct val="120000"/>
              </a:lnSpc>
              <a:buNone/>
              <a:defRPr sz="1100" cap="none" spc="30" baseline="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20" name="Platshållare för bild 3">
            <a:extLst>
              <a:ext uri="{FF2B5EF4-FFF2-40B4-BE49-F238E27FC236}">
                <a16:creationId xmlns:a16="http://schemas.microsoft.com/office/drawing/2014/main" id="{24B4F50B-03B1-F44C-A413-3550A4BBB66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737600" y="3383024"/>
            <a:ext cx="2268000" cy="2268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GB" dirty="0"/>
          </a:p>
        </p:txBody>
      </p:sp>
      <p:sp>
        <p:nvSpPr>
          <p:cNvPr id="21" name="Platshållare för text 5">
            <a:extLst>
              <a:ext uri="{FF2B5EF4-FFF2-40B4-BE49-F238E27FC236}">
                <a16:creationId xmlns:a16="http://schemas.microsoft.com/office/drawing/2014/main" id="{1D6D6FC2-3506-7646-AE0A-9FC214708EF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37601" y="5709722"/>
            <a:ext cx="2268000" cy="261995"/>
          </a:xfrm>
        </p:spPr>
        <p:txBody>
          <a:bodyPr bIns="0">
            <a:sp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300" cap="all" spc="50" baseline="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22" name="Platshållare för text 5">
            <a:extLst>
              <a:ext uri="{FF2B5EF4-FFF2-40B4-BE49-F238E27FC236}">
                <a16:creationId xmlns:a16="http://schemas.microsoft.com/office/drawing/2014/main" id="{1B1680C1-FA5C-0E46-A8F6-08FF0343121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737601" y="5994964"/>
            <a:ext cx="2268000" cy="228781"/>
          </a:xfrm>
        </p:spPr>
        <p:txBody>
          <a:bodyPr tIns="0">
            <a:spAutoFit/>
          </a:bodyPr>
          <a:lstStyle>
            <a:lvl1pPr marL="0" indent="0" algn="ctr">
              <a:lnSpc>
                <a:spcPct val="120000"/>
              </a:lnSpc>
              <a:buNone/>
              <a:defRPr sz="1100" cap="none" spc="30" baseline="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23" name="Platshållare för bild 3">
            <a:extLst>
              <a:ext uri="{FF2B5EF4-FFF2-40B4-BE49-F238E27FC236}">
                <a16:creationId xmlns:a16="http://schemas.microsoft.com/office/drawing/2014/main" id="{1CB6487A-AEBA-0540-AED1-31DBE64A001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00732" y="3383024"/>
            <a:ext cx="2268000" cy="2268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GB" dirty="0"/>
          </a:p>
        </p:txBody>
      </p:sp>
      <p:sp>
        <p:nvSpPr>
          <p:cNvPr id="24" name="Platshållare för text 5">
            <a:extLst>
              <a:ext uri="{FF2B5EF4-FFF2-40B4-BE49-F238E27FC236}">
                <a16:creationId xmlns:a16="http://schemas.microsoft.com/office/drawing/2014/main" id="{C4A15876-21FF-7C41-8690-4A1BA06A039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100733" y="5709722"/>
            <a:ext cx="2268000" cy="261995"/>
          </a:xfrm>
        </p:spPr>
        <p:txBody>
          <a:bodyPr bIns="0">
            <a:sp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300" cap="all" spc="50" baseline="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25" name="Platshållare för text 5">
            <a:extLst>
              <a:ext uri="{FF2B5EF4-FFF2-40B4-BE49-F238E27FC236}">
                <a16:creationId xmlns:a16="http://schemas.microsoft.com/office/drawing/2014/main" id="{9A19836D-A276-C541-A9CF-30D063FE61B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100733" y="5994964"/>
            <a:ext cx="2268000" cy="228781"/>
          </a:xfrm>
        </p:spPr>
        <p:txBody>
          <a:bodyPr tIns="0">
            <a:spAutoFit/>
          </a:bodyPr>
          <a:lstStyle>
            <a:lvl1pPr marL="0" indent="0" algn="ctr">
              <a:lnSpc>
                <a:spcPct val="120000"/>
              </a:lnSpc>
              <a:buNone/>
              <a:defRPr sz="1100" cap="none" spc="30" baseline="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45E0E22-4684-584D-B225-38BF62C916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2300" y="6242746"/>
            <a:ext cx="1077912" cy="35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408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+short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BDB6EF3-F892-C347-A5C6-B8347439D9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564000"/>
            <a:ext cx="10521950" cy="369332"/>
          </a:xfrm>
        </p:spPr>
        <p:txBody>
          <a:bodyPr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spc="3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endParaRPr lang="en-GB" noProof="0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93F8511-9768-0047-8341-C87EB105A5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2300" y="6242746"/>
            <a:ext cx="1077912" cy="358081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BEE99826-6D9E-DB48-B356-AC6AA9971B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96400"/>
            <a:ext cx="10515600" cy="784830"/>
          </a:xfrm>
        </p:spPr>
        <p:txBody>
          <a:bodyPr anchor="b" anchorCtr="0">
            <a:spAutoFit/>
          </a:bodyPr>
          <a:lstStyle>
            <a:lvl1pPr algn="ctr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r>
              <a:rPr lang="sv-SE" dirty="0"/>
              <a:t> </a:t>
            </a:r>
            <a:r>
              <a:rPr lang="sv-SE" dirty="0" err="1"/>
              <a:t>dolor</a:t>
            </a:r>
            <a:r>
              <a:rPr lang="sv-SE" dirty="0"/>
              <a:t> </a:t>
            </a:r>
            <a:r>
              <a:rPr lang="sv-SE" dirty="0" err="1"/>
              <a:t>sit</a:t>
            </a:r>
            <a:endParaRPr lang="en-GB" dirty="0"/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F758FEDD-B499-5D4A-983D-6C19F042E0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5662" y="6374935"/>
            <a:ext cx="5163645" cy="258532"/>
          </a:xfrm>
        </p:spPr>
        <p:txBody>
          <a:bodyPr wrap="square">
            <a:spAutoFit/>
          </a:bodyPr>
          <a:lstStyle>
            <a:lvl1pPr marL="0" indent="0">
              <a:buNone/>
              <a:defRPr sz="1200" b="0" i="0" cap="all" spc="100" baseline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GB" dirty="0"/>
              <a:t>Department etc.</a:t>
            </a:r>
          </a:p>
        </p:txBody>
      </p:sp>
    </p:spTree>
    <p:extLst>
      <p:ext uri="{BB962C8B-B14F-4D97-AF65-F5344CB8AC3E}">
        <p14:creationId xmlns:p14="http://schemas.microsoft.com/office/powerpoint/2010/main" val="671070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0568D3A4-B2EC-914D-AC10-05A946BAB0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9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2185" y="0"/>
            <a:ext cx="12958137" cy="5407343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99606876-C577-F146-9BC3-6B2995AE29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8400" y="2185200"/>
            <a:ext cx="9182714" cy="2189852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 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45E0E22-4684-584D-B225-38BF62C916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2300" y="6242746"/>
            <a:ext cx="1077912" cy="358081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3364B91D-D467-4F47-ABEF-314012D3320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8400" y="608400"/>
            <a:ext cx="3949700" cy="369332"/>
          </a:xfrm>
        </p:spPr>
        <p:txBody>
          <a:bodyPr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cap="all" spc="100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LOREM IPSUM</a:t>
            </a:r>
          </a:p>
        </p:txBody>
      </p:sp>
      <p:cxnSp>
        <p:nvCxnSpPr>
          <p:cNvPr id="12" name="Rak 11">
            <a:extLst>
              <a:ext uri="{FF2B5EF4-FFF2-40B4-BE49-F238E27FC236}">
                <a16:creationId xmlns:a16="http://schemas.microsoft.com/office/drawing/2014/main" id="{86A19380-51D0-FA46-A45B-AA7928E33055}"/>
              </a:ext>
            </a:extLst>
          </p:cNvPr>
          <p:cNvCxnSpPr>
            <a:cxnSpLocks/>
          </p:cNvCxnSpPr>
          <p:nvPr userDrawn="1"/>
        </p:nvCxnSpPr>
        <p:spPr>
          <a:xfrm>
            <a:off x="685797" y="1014415"/>
            <a:ext cx="70104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latshållare för text 16">
            <a:extLst>
              <a:ext uri="{FF2B5EF4-FFF2-40B4-BE49-F238E27FC236}">
                <a16:creationId xmlns:a16="http://schemas.microsoft.com/office/drawing/2014/main" id="{C32C2B0C-03A9-0E44-A986-4BAF774AB3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013" y="4395600"/>
            <a:ext cx="9183687" cy="338554"/>
          </a:xfrm>
        </p:spPr>
        <p:txBody>
          <a:bodyPr>
            <a:sp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600" spc="3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 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1695794-61C2-7D4C-96D6-68E98EF164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5662" y="6374935"/>
            <a:ext cx="5163645" cy="258532"/>
          </a:xfrm>
        </p:spPr>
        <p:txBody>
          <a:bodyPr wrap="square">
            <a:spAutoFit/>
          </a:bodyPr>
          <a:lstStyle>
            <a:lvl1pPr marL="0" indent="0">
              <a:buNone/>
              <a:defRPr sz="1200" b="0" i="0" cap="all" spc="100" baseline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GB" dirty="0"/>
              <a:t>Department etc.</a:t>
            </a:r>
          </a:p>
        </p:txBody>
      </p:sp>
    </p:spTree>
    <p:extLst>
      <p:ext uri="{BB962C8B-B14F-4D97-AF65-F5344CB8AC3E}">
        <p14:creationId xmlns:p14="http://schemas.microsoft.com/office/powerpoint/2010/main" val="590437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0568D3A4-B2EC-914D-AC10-05A946BAB0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9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2185" y="0"/>
            <a:ext cx="12958137" cy="5407343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99606876-C577-F146-9BC3-6B2995AE29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8400" y="2185200"/>
            <a:ext cx="9182714" cy="2189852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 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45E0E22-4684-584D-B225-38BF62C916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2300" y="6242746"/>
            <a:ext cx="1077912" cy="358081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3364B91D-D467-4F47-ABEF-314012D3320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8400" y="608400"/>
            <a:ext cx="3949700" cy="369332"/>
          </a:xfrm>
        </p:spPr>
        <p:txBody>
          <a:bodyPr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cap="all" spc="100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LOREM IPSUM</a:t>
            </a:r>
          </a:p>
        </p:txBody>
      </p:sp>
      <p:cxnSp>
        <p:nvCxnSpPr>
          <p:cNvPr id="12" name="Rak 11">
            <a:extLst>
              <a:ext uri="{FF2B5EF4-FFF2-40B4-BE49-F238E27FC236}">
                <a16:creationId xmlns:a16="http://schemas.microsoft.com/office/drawing/2014/main" id="{86A19380-51D0-FA46-A45B-AA7928E33055}"/>
              </a:ext>
            </a:extLst>
          </p:cNvPr>
          <p:cNvCxnSpPr>
            <a:cxnSpLocks/>
          </p:cNvCxnSpPr>
          <p:nvPr userDrawn="1"/>
        </p:nvCxnSpPr>
        <p:spPr>
          <a:xfrm>
            <a:off x="685797" y="1014415"/>
            <a:ext cx="70104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latshållare för text 16">
            <a:extLst>
              <a:ext uri="{FF2B5EF4-FFF2-40B4-BE49-F238E27FC236}">
                <a16:creationId xmlns:a16="http://schemas.microsoft.com/office/drawing/2014/main" id="{C32C2B0C-03A9-0E44-A986-4BAF774AB3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013" y="4395600"/>
            <a:ext cx="9183687" cy="338554"/>
          </a:xfrm>
        </p:spPr>
        <p:txBody>
          <a:bodyPr>
            <a:sp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600" spc="3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 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1695794-61C2-7D4C-96D6-68E98EF164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5662" y="6374935"/>
            <a:ext cx="5163645" cy="258532"/>
          </a:xfrm>
        </p:spPr>
        <p:txBody>
          <a:bodyPr wrap="square">
            <a:spAutoFit/>
          </a:bodyPr>
          <a:lstStyle>
            <a:lvl1pPr marL="0" indent="0">
              <a:buNone/>
              <a:defRPr sz="1200" b="0" i="0" cap="all" spc="100" baseline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GB" dirty="0"/>
              <a:t>Department etc.</a:t>
            </a:r>
          </a:p>
        </p:txBody>
      </p:sp>
    </p:spTree>
    <p:extLst>
      <p:ext uri="{BB962C8B-B14F-4D97-AF65-F5344CB8AC3E}">
        <p14:creationId xmlns:p14="http://schemas.microsoft.com/office/powerpoint/2010/main" val="1965205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image1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606876-C577-F146-9BC3-6B2995AE29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201" y="1731600"/>
            <a:ext cx="3647726" cy="2502223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, lorem ipsum </a:t>
            </a:r>
            <a:r>
              <a:rPr lang="en-GB" noProof="0" dirty="0" err="1"/>
              <a:t>dolor</a:t>
            </a:r>
            <a:r>
              <a:rPr lang="en-GB" noProof="0" dirty="0"/>
              <a:t> </a:t>
            </a:r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D107FDD8-46C8-144D-98AA-92A6CD9F63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83113" y="0"/>
            <a:ext cx="7608887" cy="6858000"/>
          </a:xfrm>
          <a:solidFill>
            <a:schemeClr val="bg1"/>
          </a:solidFill>
        </p:spPr>
        <p:txBody>
          <a:bodyPr/>
          <a:lstStyle/>
          <a:p>
            <a:endParaRPr lang="en-GB" noProof="0" dirty="0"/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7622A222-6517-6E48-9F68-515A9E4B83B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5662" y="6130977"/>
            <a:ext cx="2677381" cy="502490"/>
          </a:xfrm>
        </p:spPr>
        <p:txBody>
          <a:bodyPr wrap="square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cap="all" spc="100" baseline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GB" dirty="0"/>
              <a:t>Department etc.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EFEDABE6-1440-884D-923B-EA84CD67BE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4122" y="6242746"/>
            <a:ext cx="1077912" cy="35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245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image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text 3">
            <a:extLst>
              <a:ext uri="{FF2B5EF4-FFF2-40B4-BE49-F238E27FC236}">
                <a16:creationId xmlns:a16="http://schemas.microsoft.com/office/drawing/2014/main" id="{783843F2-8A09-1242-A740-5C2533E647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5662" y="6130977"/>
            <a:ext cx="2677381" cy="502490"/>
          </a:xfrm>
        </p:spPr>
        <p:txBody>
          <a:bodyPr wrap="square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cap="all" spc="100" baseline="0">
                <a:solidFill>
                  <a:schemeClr val="accent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GB" dirty="0"/>
              <a:t>Department etc.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9606876-C577-F146-9BC3-6B2995AE29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201" y="1731600"/>
            <a:ext cx="3647726" cy="2502223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 baseline="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, lorem ipsum </a:t>
            </a:r>
            <a:r>
              <a:rPr lang="en-GB" noProof="0" dirty="0" err="1"/>
              <a:t>dolor</a:t>
            </a:r>
            <a:r>
              <a:rPr lang="en-GB" noProof="0" dirty="0"/>
              <a:t> </a:t>
            </a:r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D107FDD8-46C8-144D-98AA-92A6CD9F63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83113" y="0"/>
            <a:ext cx="7608887" cy="6858000"/>
          </a:xfrm>
          <a:solidFill>
            <a:schemeClr val="accent1"/>
          </a:solidFill>
        </p:spPr>
        <p:txBody>
          <a:bodyPr/>
          <a:lstStyle/>
          <a:p>
            <a:endParaRPr lang="en-GB" noProof="0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501D79B7-FE85-F64C-8DBC-2F2609B857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255234" y="6242746"/>
            <a:ext cx="10668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33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list+image1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606876-C577-F146-9BC3-6B2995AE29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201" y="1106439"/>
            <a:ext cx="3647726" cy="895630"/>
          </a:xfrm>
        </p:spPr>
        <p:txBody>
          <a:bodyPr wrap="square"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endParaRPr lang="en-GB" noProof="0" dirty="0"/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D107FDD8-46C8-144D-98AA-92A6CD9F63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83113" y="0"/>
            <a:ext cx="7608887" cy="6858000"/>
          </a:xfrm>
          <a:solidFill>
            <a:schemeClr val="bg1"/>
          </a:solidFill>
        </p:spPr>
        <p:txBody>
          <a:bodyPr/>
          <a:lstStyle/>
          <a:p>
            <a:endParaRPr lang="en-GB" noProof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75A1A82-33C9-564B-920C-739052BF72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2475" y="2169764"/>
            <a:ext cx="3647726" cy="3936568"/>
          </a:xfrm>
        </p:spPr>
        <p:txBody>
          <a:bodyPr>
            <a:normAutofit/>
          </a:bodyPr>
          <a:lstStyle>
            <a:lvl1pPr marL="192600" indent="-192600">
              <a:lnSpc>
                <a:spcPct val="100000"/>
              </a:lnSpc>
              <a:defRPr sz="1800" b="1" spc="30" baseline="0">
                <a:solidFill>
                  <a:schemeClr val="bg1"/>
                </a:solidFill>
                <a:latin typeface="Open Sans Light" pitchFamily="2" charset="0"/>
              </a:defRPr>
            </a:lvl1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endParaRPr lang="en-GB" noProof="0" dirty="0"/>
          </a:p>
          <a:p>
            <a:pPr lvl="0"/>
            <a:endParaRPr lang="en-GB" noProof="0" dirty="0" err="1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8F1F5251-98BF-D24E-9EC1-E3D169D5FE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4122" y="6242746"/>
            <a:ext cx="1077912" cy="358081"/>
          </a:xfrm>
          <a:prstGeom prst="rect">
            <a:avLst/>
          </a:prstGeom>
        </p:spPr>
      </p:pic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F4D990A2-161D-5844-95D8-A918FA79B3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5662" y="6130977"/>
            <a:ext cx="2677381" cy="502490"/>
          </a:xfrm>
        </p:spPr>
        <p:txBody>
          <a:bodyPr wrap="square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cap="all" spc="100" baseline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GB" dirty="0"/>
              <a:t>Department etc.</a:t>
            </a:r>
          </a:p>
        </p:txBody>
      </p:sp>
    </p:spTree>
    <p:extLst>
      <p:ext uri="{BB962C8B-B14F-4D97-AF65-F5344CB8AC3E}">
        <p14:creationId xmlns:p14="http://schemas.microsoft.com/office/powerpoint/2010/main" val="2734348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list+image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606876-C577-F146-9BC3-6B2995AE29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201" y="1106439"/>
            <a:ext cx="3647726" cy="895630"/>
          </a:xfrm>
        </p:spPr>
        <p:txBody>
          <a:bodyPr wrap="square"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endParaRPr lang="en-GB" noProof="0" dirty="0"/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D107FDD8-46C8-144D-98AA-92A6CD9F63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83113" y="0"/>
            <a:ext cx="7608887" cy="6858000"/>
          </a:xfrm>
          <a:solidFill>
            <a:schemeClr val="accent1"/>
          </a:solidFill>
        </p:spPr>
        <p:txBody>
          <a:bodyPr/>
          <a:lstStyle/>
          <a:p>
            <a:endParaRPr lang="en-GB" noProof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75A1A82-33C9-564B-920C-739052BF72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2475" y="2169764"/>
            <a:ext cx="3647726" cy="3936568"/>
          </a:xfrm>
        </p:spPr>
        <p:txBody>
          <a:bodyPr>
            <a:normAutofit/>
          </a:bodyPr>
          <a:lstStyle>
            <a:lvl1pPr marL="192600" indent="-192600">
              <a:lnSpc>
                <a:spcPct val="100000"/>
              </a:lnSpc>
              <a:defRPr sz="1800" b="1" baseline="0">
                <a:solidFill>
                  <a:schemeClr val="tx2"/>
                </a:solidFill>
                <a:latin typeface="Open Sans Light" pitchFamily="2" charset="0"/>
              </a:defRPr>
            </a:lvl1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endParaRPr lang="en-GB" noProof="0" dirty="0"/>
          </a:p>
          <a:p>
            <a:pPr lvl="0"/>
            <a:endParaRPr lang="en-GB" noProof="0" dirty="0" err="1"/>
          </a:p>
        </p:txBody>
      </p:sp>
      <p:sp>
        <p:nvSpPr>
          <p:cNvPr id="9" name="Platshållare för text 3">
            <a:extLst>
              <a:ext uri="{FF2B5EF4-FFF2-40B4-BE49-F238E27FC236}">
                <a16:creationId xmlns:a16="http://schemas.microsoft.com/office/drawing/2014/main" id="{39DD9D88-A35F-8E4C-BAFC-13DD3B0B82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5662" y="6130977"/>
            <a:ext cx="2677381" cy="502490"/>
          </a:xfrm>
        </p:spPr>
        <p:txBody>
          <a:bodyPr wrap="square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cap="all" spc="100" baseline="0">
                <a:solidFill>
                  <a:schemeClr val="accent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GB" dirty="0"/>
              <a:t>Department etc.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0AC6FEF7-81AC-2640-8434-CABB260B39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255234" y="6242746"/>
            <a:ext cx="10668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072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A7C097BC-5D24-D541-B7D2-C97D9E4F7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err="1"/>
              <a:t>Klicka</a:t>
            </a:r>
            <a:r>
              <a:rPr lang="en-GB" noProof="0" dirty="0"/>
              <a:t> </a:t>
            </a:r>
            <a:r>
              <a:rPr lang="en-GB" noProof="0" dirty="0" err="1"/>
              <a:t>här</a:t>
            </a:r>
            <a:r>
              <a:rPr lang="en-GB" noProof="0" dirty="0"/>
              <a:t> </a:t>
            </a:r>
            <a:r>
              <a:rPr lang="en-GB" noProof="0" dirty="0" err="1"/>
              <a:t>för</a:t>
            </a:r>
            <a:r>
              <a:rPr lang="en-GB" noProof="0" dirty="0"/>
              <a:t> </a:t>
            </a:r>
            <a:r>
              <a:rPr lang="en-GB" noProof="0" dirty="0" err="1"/>
              <a:t>att</a:t>
            </a:r>
            <a:r>
              <a:rPr lang="en-GB" noProof="0" dirty="0"/>
              <a:t> </a:t>
            </a:r>
            <a:r>
              <a:rPr lang="en-GB" noProof="0" dirty="0" err="1"/>
              <a:t>ändra</a:t>
            </a:r>
            <a:r>
              <a:rPr lang="en-GB" noProof="0" dirty="0"/>
              <a:t> mall </a:t>
            </a:r>
            <a:r>
              <a:rPr lang="en-GB" noProof="0" dirty="0" err="1"/>
              <a:t>för</a:t>
            </a:r>
            <a:r>
              <a:rPr lang="en-GB" noProof="0" dirty="0"/>
              <a:t> </a:t>
            </a:r>
            <a:r>
              <a:rPr lang="en-GB" noProof="0" dirty="0" err="1"/>
              <a:t>rubrikformat</a:t>
            </a:r>
            <a:endParaRPr lang="en-GB" noProof="0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FE01D72-6C88-5D46-A46C-E62223148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err="1"/>
              <a:t>Klicka</a:t>
            </a:r>
            <a:r>
              <a:rPr lang="en-GB" noProof="0" dirty="0"/>
              <a:t> </a:t>
            </a:r>
            <a:r>
              <a:rPr lang="en-GB" noProof="0" dirty="0" err="1"/>
              <a:t>här</a:t>
            </a:r>
            <a:r>
              <a:rPr lang="en-GB" noProof="0" dirty="0"/>
              <a:t> </a:t>
            </a:r>
            <a:r>
              <a:rPr lang="en-GB" noProof="0" dirty="0" err="1"/>
              <a:t>för</a:t>
            </a:r>
            <a:r>
              <a:rPr lang="en-GB" noProof="0" dirty="0"/>
              <a:t> </a:t>
            </a:r>
            <a:r>
              <a:rPr lang="en-GB" noProof="0" dirty="0" err="1"/>
              <a:t>att</a:t>
            </a:r>
            <a:r>
              <a:rPr lang="en-GB" noProof="0" dirty="0"/>
              <a:t> </a:t>
            </a:r>
            <a:r>
              <a:rPr lang="en-GB" noProof="0" dirty="0" err="1"/>
              <a:t>ändra</a:t>
            </a:r>
            <a:r>
              <a:rPr lang="en-GB" noProof="0" dirty="0"/>
              <a:t> format </a:t>
            </a:r>
            <a:r>
              <a:rPr lang="en-GB" noProof="0" dirty="0" err="1"/>
              <a:t>på</a:t>
            </a:r>
            <a:r>
              <a:rPr lang="en-GB" noProof="0" dirty="0"/>
              <a:t> </a:t>
            </a:r>
            <a:r>
              <a:rPr lang="en-GB" noProof="0" dirty="0" err="1"/>
              <a:t>bakgrundstexten</a:t>
            </a:r>
            <a:endParaRPr lang="en-GB" noProof="0" dirty="0"/>
          </a:p>
          <a:p>
            <a:pPr lvl="1"/>
            <a:r>
              <a:rPr lang="en-GB" noProof="0" dirty="0" err="1"/>
              <a:t>Nivå</a:t>
            </a:r>
            <a:r>
              <a:rPr lang="en-GB" noProof="0" dirty="0"/>
              <a:t> </a:t>
            </a:r>
            <a:r>
              <a:rPr lang="en-GB" noProof="0" dirty="0" err="1"/>
              <a:t>två</a:t>
            </a:r>
            <a:endParaRPr lang="en-GB" noProof="0" dirty="0"/>
          </a:p>
          <a:p>
            <a:pPr lvl="2"/>
            <a:r>
              <a:rPr lang="en-GB" noProof="0" dirty="0" err="1"/>
              <a:t>Nivå</a:t>
            </a:r>
            <a:r>
              <a:rPr lang="en-GB" noProof="0" dirty="0"/>
              <a:t> </a:t>
            </a:r>
            <a:r>
              <a:rPr lang="en-GB" noProof="0" dirty="0" err="1"/>
              <a:t>tre</a:t>
            </a:r>
            <a:endParaRPr lang="en-GB" noProof="0" dirty="0"/>
          </a:p>
          <a:p>
            <a:pPr lvl="3"/>
            <a:r>
              <a:rPr lang="en-GB" noProof="0" dirty="0" err="1"/>
              <a:t>Nivå</a:t>
            </a:r>
            <a:r>
              <a:rPr lang="en-GB" noProof="0" dirty="0"/>
              <a:t> </a:t>
            </a:r>
            <a:r>
              <a:rPr lang="en-GB" noProof="0" dirty="0" err="1"/>
              <a:t>fyra</a:t>
            </a:r>
            <a:endParaRPr lang="en-GB" noProof="0" dirty="0"/>
          </a:p>
          <a:p>
            <a:pPr lvl="4"/>
            <a:r>
              <a:rPr lang="en-GB" noProof="0" dirty="0" err="1"/>
              <a:t>Nivå</a:t>
            </a:r>
            <a:r>
              <a:rPr lang="en-GB" noProof="0" dirty="0"/>
              <a:t>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1C5F608-2730-2040-AD18-5009FBBA0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SE" noProof="0"/>
              <a:t>15/11/2024</a:t>
            </a:r>
            <a:endParaRPr lang="en-GB" noProof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6A901AD-B2A2-6543-BE27-DD56C26A34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noProof="0"/>
              <a:t>pyAML zoom meeting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2EB5182-753F-E241-94A2-937B30B2D8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D0738-23DA-A745-9B84-DD183761B382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757222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Maven Pro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aven Pro Medium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aven Pro Medium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aven Pro Medium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aven Pro Medium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aven Pro Medium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7">
          <p15:clr>
            <a:srgbClr val="F26B43"/>
          </p15:clr>
        </p15:guide>
        <p15:guide id="3" pos="4793">
          <p15:clr>
            <a:srgbClr val="F26B43"/>
          </p15:clr>
        </p15:guide>
        <p15:guide id="4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logy.maxiv.lu.se/logbooks/133/entries/41401/" TargetMode="Externa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ubrik 13">
            <a:extLst>
              <a:ext uri="{FF2B5EF4-FFF2-40B4-BE49-F238E27FC236}">
                <a16:creationId xmlns:a16="http://schemas.microsoft.com/office/drawing/2014/main" id="{EBB1E552-68B6-B147-A5A6-16DB1C204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sz="4800" b="1" dirty="0"/>
              <a:t>irst tests with </a:t>
            </a:r>
            <a:r>
              <a:rPr lang="en-US" sz="4800" b="1" dirty="0" err="1"/>
              <a:t>pyAML</a:t>
            </a:r>
            <a:r>
              <a:rPr lang="en-US" sz="4800" b="1" dirty="0"/>
              <a:t> at MAX IV</a:t>
            </a:r>
            <a:endParaRPr lang="sv-SE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DE0E9205-FF15-214B-AD7C-B63B01B323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8400" y="2950162"/>
            <a:ext cx="9183687" cy="1631216"/>
          </a:xfrm>
        </p:spPr>
        <p:txBody>
          <a:bodyPr/>
          <a:lstStyle/>
          <a:p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M. Apollonio</a:t>
            </a:r>
          </a:p>
          <a:p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M. Sjöström</a:t>
            </a:r>
          </a:p>
          <a:p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A. Al-Sakeeri</a:t>
            </a:r>
          </a:p>
          <a:p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R. Nieuwenhuis</a:t>
            </a:r>
          </a:p>
          <a:p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R. Rocca</a:t>
            </a:r>
            <a:endParaRPr lang="sv-SE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B8EA68-2F1C-8888-BF9C-D18C8611B140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28623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 kern="1200" cap="all" spc="100" baseline="0">
                <a:solidFill>
                  <a:schemeClr val="bg1"/>
                </a:solidFill>
                <a:latin typeface="Maven Pro Medium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Maven Pro Medium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Maven Pro Medium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Maven Pro Medium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Maven Pro Med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SE" sz="1400"/>
              <a:t>15/11/2024</a:t>
            </a:r>
            <a:endParaRPr lang="en-SE" sz="1400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1E16061-C77F-37C0-304B-F43DE8D78B98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0777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600" b="0" i="0" kern="1200" spc="30" baseline="0">
                <a:solidFill>
                  <a:schemeClr val="bg1"/>
                </a:solidFill>
                <a:latin typeface="Maven Pro Medium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Maven Pro Medium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Maven Pro Medium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Maven Pro Medium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Maven Pro Med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 err="1"/>
              <a:t>pyAML</a:t>
            </a:r>
            <a:r>
              <a:rPr lang="en-GB" sz="1400" dirty="0"/>
              <a:t> zoom meeting</a:t>
            </a:r>
            <a:endParaRPr lang="en-SE" sz="140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5AB7967-09E9-00FF-435C-E60119F1E7AD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2862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 cap="all" spc="100" baseline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aven Pro Med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aven Pro Med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aven Pro Med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aven Pro Med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A43220A-FD08-4142-9E1F-AC6A835E6335}" type="slidenum">
              <a:rPr lang="en-SE" sz="1400" smtClean="0"/>
              <a:pPr algn="ctr"/>
              <a:t>1</a:t>
            </a:fld>
            <a:endParaRPr lang="en-SE" sz="140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9E000AC-E618-95D4-74B4-0C56DD31A638}"/>
              </a:ext>
            </a:extLst>
          </p:cNvPr>
          <p:cNvSpPr txBox="1">
            <a:spLocks/>
          </p:cNvSpPr>
          <p:nvPr/>
        </p:nvSpPr>
        <p:spPr>
          <a:xfrm>
            <a:off x="608400" y="626879"/>
            <a:ext cx="4114800" cy="36933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600" b="0" i="0" kern="1200" spc="30" baseline="0">
                <a:solidFill>
                  <a:schemeClr val="bg1"/>
                </a:solidFill>
                <a:latin typeface="Maven Pro Medium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Maven Pro Medium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Maven Pro Medium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Maven Pro Medium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Maven Pro Med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 err="1"/>
              <a:t>pyAML</a:t>
            </a:r>
            <a:r>
              <a:rPr lang="en-GB" sz="1800" dirty="0"/>
              <a:t> 15/11/2014</a:t>
            </a:r>
            <a:endParaRPr lang="en-SE" sz="1800" dirty="0"/>
          </a:p>
        </p:txBody>
      </p:sp>
    </p:spTree>
    <p:extLst>
      <p:ext uri="{BB962C8B-B14F-4D97-AF65-F5344CB8AC3E}">
        <p14:creationId xmlns:p14="http://schemas.microsoft.com/office/powerpoint/2010/main" val="2904867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DC520729-BC68-00C3-A3BB-05963F79D62A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anchor="ctr"/>
          <a:lstStyle>
            <a:defPPr>
              <a:defRPr lang="en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SE" sz="1400">
                <a:solidFill>
                  <a:schemeClr val="bg1"/>
                </a:solidFill>
              </a:rPr>
              <a:t>15/11/2024</a:t>
            </a:r>
            <a:endParaRPr lang="en-SE" sz="1400" dirty="0">
              <a:solidFill>
                <a:schemeClr val="bg1"/>
              </a:solidFill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47C4F9E-F3C4-6B19-503F-81638F306CB9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anchor="ctr"/>
          <a:lstStyle>
            <a:defPPr>
              <a:defRPr lang="en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 err="1">
                <a:solidFill>
                  <a:schemeClr val="bg1"/>
                </a:solidFill>
              </a:rPr>
              <a:t>pyAML</a:t>
            </a:r>
            <a:r>
              <a:rPr lang="en-GB" sz="1400" dirty="0">
                <a:solidFill>
                  <a:schemeClr val="bg1"/>
                </a:solidFill>
              </a:rPr>
              <a:t> zoom meeting</a:t>
            </a:r>
            <a:endParaRPr lang="en-SE" sz="14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F28EED9-667D-234E-D7B4-35DF476B4F32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anchor="ctr"/>
          <a:lstStyle>
            <a:defPPr>
              <a:defRPr lang="en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A43220A-FD08-4142-9E1F-AC6A835E6335}" type="slidenum">
              <a:rPr lang="en-SE" sz="1400" smtClean="0">
                <a:solidFill>
                  <a:schemeClr val="bg1"/>
                </a:solidFill>
              </a:rPr>
              <a:pPr algn="ctr"/>
              <a:t>2</a:t>
            </a:fld>
            <a:endParaRPr lang="en-SE" sz="14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E81636-156A-D443-F722-2BD83127991B}"/>
              </a:ext>
            </a:extLst>
          </p:cNvPr>
          <p:cNvSpPr txBox="1"/>
          <p:nvPr/>
        </p:nvSpPr>
        <p:spPr>
          <a:xfrm>
            <a:off x="0" y="0"/>
            <a:ext cx="30861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570C"/>
                </a:solidFill>
                <a:latin typeface="Aptos" panose="02110004020202020204"/>
              </a:rPr>
              <a:t>pyAML</a:t>
            </a:r>
            <a:r>
              <a:rPr lang="en-US" sz="2000" b="1" dirty="0">
                <a:solidFill>
                  <a:srgbClr val="00570C"/>
                </a:solidFill>
                <a:latin typeface="Aptos" panose="02110004020202020204"/>
              </a:rPr>
              <a:t> testing at MAX IV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D9F0C5-87BD-0CF9-DC1A-6C9A0D43685B}"/>
              </a:ext>
            </a:extLst>
          </p:cNvPr>
          <p:cNvSpPr txBox="1"/>
          <p:nvPr/>
        </p:nvSpPr>
        <p:spPr>
          <a:xfrm>
            <a:off x="3086100" y="38100"/>
            <a:ext cx="8807668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>
                <a:solidFill>
                  <a:prstClr val="black"/>
                </a:solidFill>
                <a:latin typeface="Aptos" panose="02110004020202020204"/>
              </a:rPr>
              <a:t>Our team:</a:t>
            </a:r>
          </a:p>
          <a:p>
            <a:pPr marL="742950" lvl="1" indent="-285750">
              <a:buFontTx/>
              <a:buChar char="-"/>
            </a:pPr>
            <a:r>
              <a:rPr lang="en-GB" dirty="0">
                <a:solidFill>
                  <a:prstClr val="black"/>
                </a:solidFill>
                <a:latin typeface="Aptos" panose="02110004020202020204"/>
              </a:rPr>
              <a:t>2 members of </a:t>
            </a:r>
            <a:r>
              <a:rPr lang="en-GB" b="1" dirty="0">
                <a:solidFill>
                  <a:prstClr val="black"/>
                </a:solidFill>
                <a:latin typeface="Aptos" panose="02110004020202020204"/>
              </a:rPr>
              <a:t>Accelerator Development </a:t>
            </a:r>
            <a:r>
              <a:rPr lang="en-GB" dirty="0">
                <a:solidFill>
                  <a:prstClr val="black"/>
                </a:solidFill>
                <a:latin typeface="Aptos" panose="02110004020202020204"/>
              </a:rPr>
              <a:t>(</a:t>
            </a:r>
            <a:r>
              <a:rPr lang="en-GB" dirty="0" err="1">
                <a:solidFill>
                  <a:prstClr val="black"/>
                </a:solidFill>
                <a:latin typeface="Aptos" panose="02110004020202020204"/>
              </a:rPr>
              <a:t>Matlab</a:t>
            </a:r>
            <a:r>
              <a:rPr lang="en-GB" dirty="0">
                <a:solidFill>
                  <a:prstClr val="black"/>
                </a:solidFill>
                <a:latin typeface="Aptos" panose="02110004020202020204"/>
              </a:rPr>
              <a:t>, MML)</a:t>
            </a:r>
          </a:p>
          <a:p>
            <a:pPr marL="742950" lvl="1" indent="-285750">
              <a:buFontTx/>
              <a:buChar char="-"/>
            </a:pPr>
            <a:r>
              <a:rPr lang="en-GB" dirty="0">
                <a:solidFill>
                  <a:prstClr val="black"/>
                </a:solidFill>
                <a:latin typeface="Aptos" panose="02110004020202020204"/>
              </a:rPr>
              <a:t>3 members of </a:t>
            </a:r>
            <a:r>
              <a:rPr lang="en-GB" b="1" dirty="0">
                <a:solidFill>
                  <a:prstClr val="black"/>
                </a:solidFill>
                <a:latin typeface="Aptos" panose="02110004020202020204"/>
              </a:rPr>
              <a:t>Operations</a:t>
            </a:r>
            <a:r>
              <a:rPr lang="en-GB" dirty="0">
                <a:solidFill>
                  <a:prstClr val="black"/>
                </a:solidFill>
                <a:latin typeface="Aptos" panose="02110004020202020204"/>
              </a:rPr>
              <a:t> (Python, </a:t>
            </a:r>
            <a:r>
              <a:rPr lang="en-GB" dirty="0" err="1">
                <a:solidFill>
                  <a:prstClr val="black"/>
                </a:solidFill>
                <a:latin typeface="Aptos" panose="02110004020202020204"/>
              </a:rPr>
              <a:t>pyAT</a:t>
            </a:r>
            <a:r>
              <a:rPr lang="en-GB" dirty="0">
                <a:solidFill>
                  <a:prstClr val="black"/>
                </a:solidFill>
                <a:latin typeface="Aptos" panose="02110004020202020204"/>
              </a:rPr>
              <a:t>)</a:t>
            </a:r>
          </a:p>
          <a:p>
            <a:pPr marL="285750" indent="-285750">
              <a:buFontTx/>
              <a:buChar char="-"/>
            </a:pPr>
            <a:endParaRPr lang="en-GB" dirty="0">
              <a:solidFill>
                <a:prstClr val="black"/>
              </a:solidFill>
              <a:latin typeface="Aptos" panose="02110004020202020204"/>
            </a:endParaRPr>
          </a:p>
          <a:p>
            <a:pPr marL="285750" indent="-285750">
              <a:buFontTx/>
              <a:buChar char="-"/>
            </a:pPr>
            <a:r>
              <a:rPr lang="en-GB" dirty="0">
                <a:solidFill>
                  <a:prstClr val="black"/>
                </a:solidFill>
                <a:latin typeface="Aptos" panose="02110004020202020204"/>
              </a:rPr>
              <a:t>MAX IV </a:t>
            </a:r>
            <a:r>
              <a:rPr lang="en-GB" b="1" dirty="0" err="1">
                <a:solidFill>
                  <a:prstClr val="black"/>
                </a:solidFill>
                <a:latin typeface="Aptos" panose="02110004020202020204"/>
              </a:rPr>
              <a:t>AccDev</a:t>
            </a:r>
            <a:r>
              <a:rPr lang="en-GB" dirty="0">
                <a:solidFill>
                  <a:prstClr val="black"/>
                </a:solidFill>
                <a:latin typeface="Aptos" panose="02110004020202020204"/>
              </a:rPr>
              <a:t> commitment </a:t>
            </a:r>
            <a:r>
              <a:rPr lang="en-GB" b="1" dirty="0">
                <a:solidFill>
                  <a:prstClr val="black"/>
                </a:solidFill>
                <a:latin typeface="Aptos" panose="02110004020202020204"/>
              </a:rPr>
              <a:t>mainly focused on MAX-4U upgrade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prstClr val="black"/>
                </a:solidFill>
                <a:latin typeface="Aptos" panose="02110004020202020204"/>
              </a:rPr>
              <a:t>Operators</a:t>
            </a:r>
            <a:r>
              <a:rPr lang="en-GB" dirty="0">
                <a:solidFill>
                  <a:prstClr val="black"/>
                </a:solidFill>
                <a:latin typeface="Aptos" panose="02110004020202020204"/>
              </a:rPr>
              <a:t> main task is ensuring a </a:t>
            </a:r>
            <a:r>
              <a:rPr lang="en-GB" b="1" dirty="0">
                <a:solidFill>
                  <a:prstClr val="black"/>
                </a:solidFill>
                <a:latin typeface="Aptos" panose="02110004020202020204"/>
              </a:rPr>
              <a:t>performing machine</a:t>
            </a:r>
          </a:p>
          <a:p>
            <a:pPr marL="742950" lvl="1" indent="-285750">
              <a:buFontTx/>
              <a:buChar char="-"/>
            </a:pPr>
            <a:r>
              <a:rPr lang="en-GB" dirty="0">
                <a:solidFill>
                  <a:prstClr val="black"/>
                </a:solidFill>
                <a:latin typeface="Aptos" panose="02110004020202020204"/>
              </a:rPr>
              <a:t>not 100% on this task / ctrl room activities when possible</a:t>
            </a:r>
          </a:p>
          <a:p>
            <a:pPr lvl="1"/>
            <a:endParaRPr lang="en-GB" sz="1000" dirty="0">
              <a:solidFill>
                <a:prstClr val="black"/>
              </a:solidFill>
              <a:latin typeface="Aptos" panose="02110004020202020204"/>
            </a:endParaRPr>
          </a:p>
          <a:p>
            <a:pPr marL="285750" indent="-285750">
              <a:buFontTx/>
              <a:buChar char="-"/>
            </a:pPr>
            <a:r>
              <a:rPr lang="en-GB" dirty="0">
                <a:solidFill>
                  <a:prstClr val="black"/>
                </a:solidFill>
                <a:latin typeface="Aptos" panose="02110004020202020204"/>
              </a:rPr>
              <a:t>Opted for a </a:t>
            </a:r>
            <a:r>
              <a:rPr lang="en-GB" b="1" dirty="0">
                <a:solidFill>
                  <a:prstClr val="black"/>
                </a:solidFill>
                <a:latin typeface="Aptos" panose="02110004020202020204"/>
              </a:rPr>
              <a:t>gradual approach </a:t>
            </a:r>
          </a:p>
          <a:p>
            <a:pPr marL="742950" lvl="1" indent="-285750">
              <a:buFontTx/>
              <a:buChar char="-"/>
            </a:pPr>
            <a:r>
              <a:rPr lang="en-GB" dirty="0">
                <a:solidFill>
                  <a:prstClr val="black"/>
                </a:solidFill>
                <a:latin typeface="Aptos" panose="02110004020202020204"/>
              </a:rPr>
              <a:t>Inspiration from previous work</a:t>
            </a:r>
          </a:p>
          <a:p>
            <a:pPr marL="1200150" lvl="2" indent="-285750">
              <a:buFontTx/>
              <a:buChar char="-"/>
            </a:pPr>
            <a:r>
              <a:rPr lang="en-GB" i="1" dirty="0">
                <a:solidFill>
                  <a:prstClr val="black"/>
                </a:solidFill>
                <a:latin typeface="Aptos" panose="02110004020202020204"/>
              </a:rPr>
              <a:t>steal-in-style</a:t>
            </a:r>
          </a:p>
          <a:p>
            <a:pPr marL="742950" lvl="1" indent="-285750">
              <a:buFontTx/>
              <a:buChar char="-"/>
            </a:pPr>
            <a:r>
              <a:rPr lang="en-GB" dirty="0">
                <a:solidFill>
                  <a:prstClr val="black"/>
                </a:solidFill>
                <a:latin typeface="Aptos" panose="02110004020202020204"/>
              </a:rPr>
              <a:t>try few </a:t>
            </a:r>
            <a:r>
              <a:rPr lang="en-GB" b="1" dirty="0">
                <a:solidFill>
                  <a:prstClr val="black"/>
                </a:solidFill>
                <a:latin typeface="Aptos" panose="02110004020202020204"/>
              </a:rPr>
              <a:t>simple tests </a:t>
            </a:r>
            <a:r>
              <a:rPr lang="en-GB" dirty="0">
                <a:solidFill>
                  <a:prstClr val="black"/>
                </a:solidFill>
                <a:latin typeface="Aptos" panose="02110004020202020204"/>
              </a:rPr>
              <a:t>to get a grip on </a:t>
            </a:r>
            <a:r>
              <a:rPr lang="en-GB" b="1" dirty="0">
                <a:solidFill>
                  <a:prstClr val="black"/>
                </a:solidFill>
                <a:latin typeface="Aptos" panose="02110004020202020204"/>
              </a:rPr>
              <a:t>python/tango </a:t>
            </a:r>
            <a:r>
              <a:rPr lang="en-GB" dirty="0">
                <a:solidFill>
                  <a:prstClr val="black"/>
                </a:solidFill>
                <a:latin typeface="Aptos" panose="02110004020202020204"/>
              </a:rPr>
              <a:t>use with typical ML problems</a:t>
            </a:r>
          </a:p>
          <a:p>
            <a:r>
              <a:rPr lang="en-GB" dirty="0">
                <a:solidFill>
                  <a:prstClr val="black"/>
                </a:solidFill>
                <a:latin typeface="Aptos" panose="02110004020202020204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GB" dirty="0">
                <a:solidFill>
                  <a:prstClr val="black"/>
                </a:solidFill>
                <a:latin typeface="Aptos" panose="02110004020202020204"/>
              </a:rPr>
              <a:t>In GitHub repo</a:t>
            </a:r>
          </a:p>
          <a:p>
            <a:pPr marL="742950" lvl="1" indent="-285750">
              <a:buFontTx/>
              <a:buChar char="-"/>
            </a:pPr>
            <a:r>
              <a:rPr lang="en-GB" b="1" dirty="0">
                <a:solidFill>
                  <a:srgbClr val="00B050"/>
                </a:solidFill>
                <a:latin typeface="Aptos" panose="02110004020202020204"/>
              </a:rPr>
              <a:t>Sirius (</a:t>
            </a:r>
            <a:r>
              <a:rPr lang="en-GB" b="1" dirty="0" err="1">
                <a:solidFill>
                  <a:srgbClr val="00B050"/>
                </a:solidFill>
                <a:latin typeface="Aptos" panose="02110004020202020204"/>
              </a:rPr>
              <a:t>PyACAL</a:t>
            </a:r>
            <a:r>
              <a:rPr lang="en-GB" b="1" dirty="0">
                <a:solidFill>
                  <a:srgbClr val="00B050"/>
                </a:solidFill>
                <a:latin typeface="Aptos" panose="02110004020202020204"/>
              </a:rPr>
              <a:t>)        &lt;&lt;&lt; main structure</a:t>
            </a:r>
            <a:endParaRPr lang="en-SE" b="1" dirty="0">
              <a:solidFill>
                <a:srgbClr val="00B050"/>
              </a:solidFill>
              <a:latin typeface="Aptos" panose="02110004020202020204"/>
            </a:endParaRPr>
          </a:p>
          <a:p>
            <a:pPr marL="742950" lvl="1" indent="-285750">
              <a:buFontTx/>
              <a:buChar char="-"/>
            </a:pPr>
            <a:r>
              <a:rPr lang="en-GB" b="1" dirty="0">
                <a:solidFill>
                  <a:srgbClr val="0CB458"/>
                </a:solidFill>
                <a:latin typeface="Aptos" panose="02110004020202020204"/>
              </a:rPr>
              <a:t>ESRF/EBS (</a:t>
            </a:r>
            <a:r>
              <a:rPr lang="en-GB" b="1" dirty="0" err="1">
                <a:solidFill>
                  <a:srgbClr val="0CB458"/>
                </a:solidFill>
                <a:latin typeface="Aptos" panose="02110004020202020204"/>
              </a:rPr>
              <a:t>pyAML</a:t>
            </a:r>
            <a:r>
              <a:rPr lang="en-GB" b="1" dirty="0">
                <a:solidFill>
                  <a:srgbClr val="0CB458"/>
                </a:solidFill>
                <a:latin typeface="Aptos" panose="02110004020202020204"/>
              </a:rPr>
              <a:t>) </a:t>
            </a:r>
            <a:r>
              <a:rPr lang="en-GB" dirty="0">
                <a:solidFill>
                  <a:prstClr val="black"/>
                </a:solidFill>
                <a:latin typeface="Aptos" panose="02110004020202020204"/>
              </a:rPr>
              <a:t>&lt;&lt;&lt; test </a:t>
            </a:r>
            <a:r>
              <a:rPr lang="en-GB" b="1" dirty="0">
                <a:solidFill>
                  <a:srgbClr val="0CB458"/>
                </a:solidFill>
                <a:latin typeface="Aptos" panose="02110004020202020204"/>
              </a:rPr>
              <a:t>cases</a:t>
            </a:r>
            <a:r>
              <a:rPr lang="en-GB" dirty="0">
                <a:solidFill>
                  <a:prstClr val="black"/>
                </a:solidFill>
                <a:latin typeface="Aptos" panose="02110004020202020204"/>
              </a:rPr>
              <a:t> + use of </a:t>
            </a:r>
            <a:r>
              <a:rPr lang="en-GB" b="1" dirty="0">
                <a:solidFill>
                  <a:srgbClr val="0CB458"/>
                </a:solidFill>
                <a:latin typeface="Aptos" panose="02110004020202020204"/>
              </a:rPr>
              <a:t>tango</a:t>
            </a:r>
            <a:r>
              <a:rPr lang="en-GB" dirty="0">
                <a:solidFill>
                  <a:prstClr val="black"/>
                </a:solidFill>
                <a:latin typeface="Aptos" panose="02110004020202020204"/>
              </a:rPr>
              <a:t> </a:t>
            </a:r>
          </a:p>
          <a:p>
            <a:pPr marL="742950" lvl="1" indent="-285750">
              <a:buFontTx/>
              <a:buChar char="-"/>
            </a:pPr>
            <a:endParaRPr lang="en-GB" dirty="0">
              <a:solidFill>
                <a:prstClr val="black"/>
              </a:solidFill>
              <a:latin typeface="Aptos" panose="02110004020202020204"/>
            </a:endParaRPr>
          </a:p>
          <a:p>
            <a:pPr marL="285750" indent="-285750">
              <a:buFontTx/>
              <a:buChar char="-"/>
            </a:pPr>
            <a:r>
              <a:rPr lang="en-GB" dirty="0">
                <a:solidFill>
                  <a:prstClr val="black"/>
                </a:solidFill>
                <a:latin typeface="Aptos" panose="02110004020202020204"/>
              </a:rPr>
              <a:t>Implemented tests</a:t>
            </a:r>
          </a:p>
          <a:p>
            <a:pPr marL="742950" lvl="1" indent="-285750">
              <a:buFontTx/>
              <a:buChar char="-"/>
            </a:pPr>
            <a:r>
              <a:rPr lang="en-GB" b="1" dirty="0">
                <a:solidFill>
                  <a:prstClr val="black"/>
                </a:solidFill>
                <a:latin typeface="Aptos" panose="02110004020202020204"/>
              </a:rPr>
              <a:t>Orbit Response Matrix </a:t>
            </a:r>
            <a:r>
              <a:rPr lang="en-GB" dirty="0">
                <a:solidFill>
                  <a:prstClr val="black"/>
                </a:solidFill>
                <a:latin typeface="Aptos" panose="02110004020202020204"/>
              </a:rPr>
              <a:t>measurements at </a:t>
            </a:r>
            <a:r>
              <a:rPr lang="en-GB" b="1" dirty="0">
                <a:solidFill>
                  <a:prstClr val="black"/>
                </a:solidFill>
                <a:latin typeface="Aptos" panose="02110004020202020204"/>
              </a:rPr>
              <a:t>R1 (1.5 GeV) </a:t>
            </a:r>
            <a:r>
              <a:rPr lang="en-GB" dirty="0">
                <a:solidFill>
                  <a:prstClr val="black"/>
                </a:solidFill>
                <a:latin typeface="Aptos" panose="02110004020202020204"/>
              </a:rPr>
              <a:t>and </a:t>
            </a:r>
            <a:r>
              <a:rPr lang="en-GB" b="1" dirty="0">
                <a:solidFill>
                  <a:prstClr val="black"/>
                </a:solidFill>
                <a:latin typeface="Aptos" panose="02110004020202020204"/>
              </a:rPr>
              <a:t>R3 (3GeV)</a:t>
            </a:r>
          </a:p>
          <a:p>
            <a:pPr marL="742950" lvl="1" indent="-285750">
              <a:buFontTx/>
              <a:buChar char="-"/>
            </a:pPr>
            <a:r>
              <a:rPr lang="en-GB" b="1" dirty="0">
                <a:solidFill>
                  <a:prstClr val="black"/>
                </a:solidFill>
                <a:latin typeface="Aptos" panose="02110004020202020204"/>
              </a:rPr>
              <a:t>Chromaticity</a:t>
            </a:r>
            <a:r>
              <a:rPr lang="en-GB" dirty="0">
                <a:solidFill>
                  <a:prstClr val="black"/>
                </a:solidFill>
                <a:latin typeface="Aptos" panose="02110004020202020204"/>
              </a:rPr>
              <a:t> measurement</a:t>
            </a:r>
          </a:p>
          <a:p>
            <a:pPr marL="742950" lvl="1" indent="-285750">
              <a:buFontTx/>
              <a:buChar char="-"/>
            </a:pPr>
            <a:r>
              <a:rPr lang="en-GB" b="1" dirty="0">
                <a:solidFill>
                  <a:prstClr val="black"/>
                </a:solidFill>
                <a:latin typeface="Aptos" panose="02110004020202020204"/>
              </a:rPr>
              <a:t>Dispersion</a:t>
            </a:r>
            <a:r>
              <a:rPr lang="en-GB" dirty="0">
                <a:solidFill>
                  <a:prstClr val="black"/>
                </a:solidFill>
                <a:latin typeface="Aptos" panose="02110004020202020204"/>
              </a:rPr>
              <a:t> measurement</a:t>
            </a:r>
          </a:p>
          <a:p>
            <a:pPr marL="742950" lvl="1" indent="-285750">
              <a:buFontTx/>
              <a:buChar char="-"/>
            </a:pPr>
            <a:r>
              <a:rPr lang="en-GB" dirty="0">
                <a:solidFill>
                  <a:prstClr val="black"/>
                </a:solidFill>
                <a:latin typeface="Aptos" panose="02110004020202020204"/>
              </a:rPr>
              <a:t>Check also </a:t>
            </a:r>
            <a:r>
              <a:rPr lang="en-GB" dirty="0">
                <a:solidFill>
                  <a:prstClr val="black"/>
                </a:solidFill>
                <a:latin typeface="Aptos" panose="02110004020202020204"/>
                <a:hlinkClick r:id="rId2"/>
              </a:rPr>
              <a:t>https://elogy.maxiv.lu.se/logbooks/133/entries/41401/</a:t>
            </a:r>
            <a:r>
              <a:rPr lang="en-GB" dirty="0">
                <a:solidFill>
                  <a:prstClr val="black"/>
                </a:solidFill>
                <a:latin typeface="Aptos" panose="0211000402020202020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45660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34FAD3-B099-C6AD-FB4F-491B0FCCCB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A1B24DA2-2E6E-366B-1406-8113F5B97B13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anchor="ctr"/>
          <a:lstStyle>
            <a:defPPr>
              <a:defRPr lang="en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SE" sz="1400">
                <a:solidFill>
                  <a:schemeClr val="bg1"/>
                </a:solidFill>
              </a:rPr>
              <a:t>15/11/2024</a:t>
            </a:r>
            <a:endParaRPr lang="en-SE" sz="1400" dirty="0">
              <a:solidFill>
                <a:schemeClr val="bg1"/>
              </a:solidFill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FA30A01-A4AC-2BA7-26D4-27E40CB86DAA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anchor="ctr"/>
          <a:lstStyle>
            <a:defPPr>
              <a:defRPr lang="en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 err="1">
                <a:solidFill>
                  <a:schemeClr val="bg1"/>
                </a:solidFill>
              </a:rPr>
              <a:t>pyAML</a:t>
            </a:r>
            <a:r>
              <a:rPr lang="en-GB" sz="1400" dirty="0">
                <a:solidFill>
                  <a:schemeClr val="bg1"/>
                </a:solidFill>
              </a:rPr>
              <a:t> zoom meeting</a:t>
            </a:r>
            <a:endParaRPr lang="en-SE" sz="14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832CB11-7BEB-3943-1EEA-AE1B2BCDD8AA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anchor="ctr"/>
          <a:lstStyle>
            <a:defPPr>
              <a:defRPr lang="en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A43220A-FD08-4142-9E1F-AC6A835E6335}" type="slidenum">
              <a:rPr lang="en-SE" sz="1400" smtClean="0">
                <a:solidFill>
                  <a:schemeClr val="bg1"/>
                </a:solidFill>
              </a:rPr>
              <a:pPr algn="ctr"/>
              <a:t>3</a:t>
            </a:fld>
            <a:endParaRPr lang="en-SE" sz="14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4DBC80-8844-5001-C1D6-3D22B9E12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114" y="0"/>
            <a:ext cx="10714686" cy="601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50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2854D5-C4EC-69ED-0F87-0E1CE89DCF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F0095A00-753B-68CF-5FA1-D0CF5B05E921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anchor="ctr"/>
          <a:lstStyle>
            <a:defPPr>
              <a:defRPr lang="en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SE" sz="1400">
                <a:solidFill>
                  <a:schemeClr val="bg1"/>
                </a:solidFill>
              </a:rPr>
              <a:t>15/11/2024</a:t>
            </a:r>
            <a:endParaRPr lang="en-SE" sz="1400" dirty="0">
              <a:solidFill>
                <a:schemeClr val="bg1"/>
              </a:solidFill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C25502A-C697-4A5C-F697-2449D6E27869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anchor="ctr"/>
          <a:lstStyle>
            <a:defPPr>
              <a:defRPr lang="en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 err="1">
                <a:solidFill>
                  <a:schemeClr val="bg1"/>
                </a:solidFill>
              </a:rPr>
              <a:t>pyAML</a:t>
            </a:r>
            <a:r>
              <a:rPr lang="en-GB" sz="1400" dirty="0">
                <a:solidFill>
                  <a:schemeClr val="bg1"/>
                </a:solidFill>
              </a:rPr>
              <a:t> zoom meeting</a:t>
            </a:r>
            <a:endParaRPr lang="en-SE" sz="14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8B44AD5-B8B8-6C10-0B95-9A0A05E2236C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anchor="ctr"/>
          <a:lstStyle>
            <a:defPPr>
              <a:defRPr lang="en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A43220A-FD08-4142-9E1F-AC6A835E6335}" type="slidenum">
              <a:rPr lang="en-SE" sz="1400" smtClean="0">
                <a:solidFill>
                  <a:schemeClr val="bg1"/>
                </a:solidFill>
              </a:rPr>
              <a:pPr algn="ctr"/>
              <a:t>4</a:t>
            </a:fld>
            <a:endParaRPr lang="en-SE" sz="14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C177E4-B40A-AE79-ED7E-9623881D6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8949" y="3120593"/>
            <a:ext cx="3696221" cy="27866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5E50AF-0642-1606-47A9-1326471F9449}"/>
              </a:ext>
            </a:extLst>
          </p:cNvPr>
          <p:cNvSpPr txBox="1"/>
          <p:nvPr/>
        </p:nvSpPr>
        <p:spPr>
          <a:xfrm>
            <a:off x="3644694" y="96906"/>
            <a:ext cx="4625007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b="1" dirty="0"/>
              <a:t>400</a:t>
            </a:r>
            <a:r>
              <a:rPr lang="en-GB" dirty="0"/>
              <a:t> (BPM) </a:t>
            </a:r>
            <a:r>
              <a:rPr lang="en-GB" b="1" dirty="0"/>
              <a:t>x380</a:t>
            </a:r>
            <a:r>
              <a:rPr lang="en-GB" dirty="0"/>
              <a:t> (CM)  [H/V]</a:t>
            </a:r>
          </a:p>
          <a:p>
            <a:pPr marL="285750" indent="-285750">
              <a:buFontTx/>
              <a:buChar char="-"/>
            </a:pPr>
            <a:r>
              <a:rPr lang="en-GB" dirty="0"/>
              <a:t>+ / - excitation of CMs</a:t>
            </a:r>
          </a:p>
          <a:p>
            <a:pPr marL="285750" indent="-285750">
              <a:buFontTx/>
              <a:buChar char="-"/>
            </a:pPr>
            <a:r>
              <a:rPr lang="en-GB" b="1" dirty="0"/>
              <a:t>SOFB</a:t>
            </a:r>
            <a:r>
              <a:rPr lang="en-GB" dirty="0"/>
              <a:t> activated between readings</a:t>
            </a:r>
          </a:p>
          <a:p>
            <a:pPr marL="285750" indent="-285750">
              <a:buFontTx/>
              <a:buChar char="-"/>
            </a:pPr>
            <a:r>
              <a:rPr lang="en-GB" b="1" dirty="0"/>
              <a:t>5  readings </a:t>
            </a:r>
            <a:r>
              <a:rPr lang="en-GB" dirty="0"/>
              <a:t>per BPM (average)</a:t>
            </a:r>
          </a:p>
          <a:p>
            <a:pPr marL="742950" lvl="1" indent="-285750">
              <a:buFontTx/>
              <a:buChar char="-"/>
            </a:pPr>
            <a:r>
              <a:rPr lang="en-GB" b="1" dirty="0"/>
              <a:t>1hr53m (long)</a:t>
            </a:r>
          </a:p>
          <a:p>
            <a:pPr marL="1200150" lvl="2" indent="-285750">
              <a:buFontTx/>
              <a:buChar char="-"/>
            </a:pPr>
            <a:r>
              <a:rPr lang="en-GB" dirty="0"/>
              <a:t>SOFB on,  correct orb. for 2s</a:t>
            </a:r>
          </a:p>
          <a:p>
            <a:pPr marL="1200150" lvl="2" indent="-285750">
              <a:buFontTx/>
              <a:buChar char="-"/>
            </a:pPr>
            <a:r>
              <a:rPr lang="en-GB" dirty="0"/>
              <a:t>SOFB off, sleep 1s</a:t>
            </a:r>
          </a:p>
          <a:p>
            <a:pPr marL="1200150" lvl="2" indent="-285750">
              <a:buFontTx/>
              <a:buChar char="-"/>
            </a:pPr>
            <a:r>
              <a:rPr lang="en-GB" dirty="0"/>
              <a:t>Orbit readout (t=?)</a:t>
            </a:r>
          </a:p>
          <a:p>
            <a:pPr marL="285750" indent="-285750">
              <a:buFontTx/>
              <a:buChar char="-"/>
            </a:pPr>
            <a:endParaRPr lang="en-GB" sz="800" b="1" dirty="0"/>
          </a:p>
          <a:p>
            <a:pPr marL="285750" indent="-285750">
              <a:buFontTx/>
              <a:buChar char="-"/>
            </a:pPr>
            <a:r>
              <a:rPr lang="en-GB" b="1" dirty="0"/>
              <a:t>1 reading </a:t>
            </a:r>
            <a:r>
              <a:rPr lang="en-GB" dirty="0"/>
              <a:t>per BPM</a:t>
            </a:r>
          </a:p>
          <a:p>
            <a:pPr marL="742950" lvl="1" indent="-285750">
              <a:buFontTx/>
              <a:buChar char="-"/>
            </a:pPr>
            <a:r>
              <a:rPr lang="en-GB" b="1" dirty="0"/>
              <a:t>1h15m (long)</a:t>
            </a:r>
          </a:p>
          <a:p>
            <a:pPr marL="742950" lvl="1" indent="-285750">
              <a:buFontTx/>
              <a:buChar char="-"/>
            </a:pPr>
            <a:r>
              <a:rPr lang="en-GB" dirty="0"/>
              <a:t>About 10s observed for every measurement</a:t>
            </a:r>
          </a:p>
          <a:p>
            <a:pPr marL="742950" lvl="1" indent="-285750">
              <a:buFontTx/>
              <a:buChar char="-"/>
            </a:pPr>
            <a:r>
              <a:rPr lang="en-GB" dirty="0"/>
              <a:t>Without orb. Corr ~ 1hr</a:t>
            </a:r>
          </a:p>
          <a:p>
            <a:pPr marL="285750" indent="-285750">
              <a:buFontTx/>
              <a:buChar char="-"/>
            </a:pPr>
            <a:r>
              <a:rPr lang="en-GB" b="1" dirty="0"/>
              <a:t>NOTE : in MML </a:t>
            </a:r>
            <a:r>
              <a:rPr lang="en-GB" dirty="0"/>
              <a:t>3-4 sec x 380 &lt; 1500s = </a:t>
            </a:r>
            <a:r>
              <a:rPr lang="en-GB" b="1" dirty="0"/>
              <a:t>30min</a:t>
            </a:r>
          </a:p>
          <a:p>
            <a:endParaRPr lang="en-GB" sz="800" dirty="0"/>
          </a:p>
          <a:p>
            <a:pPr marL="285750" indent="-285750">
              <a:buFontTx/>
              <a:buChar char="-"/>
            </a:pPr>
            <a:r>
              <a:rPr lang="en-GB" dirty="0"/>
              <a:t>Visually good comparison with MML, </a:t>
            </a:r>
            <a:r>
              <a:rPr lang="en-GB" b="1" dirty="0"/>
              <a:t>but</a:t>
            </a:r>
            <a:r>
              <a:rPr lang="en-GB" dirty="0"/>
              <a:t> little scale </a:t>
            </a:r>
            <a:r>
              <a:rPr lang="en-GB" b="1" dirty="0"/>
              <a:t>mismatch</a:t>
            </a:r>
          </a:p>
          <a:p>
            <a:endParaRPr lang="en-GB" sz="800" b="1" dirty="0"/>
          </a:p>
          <a:p>
            <a:pPr marL="285750" indent="-285750">
              <a:buFontTx/>
              <a:buChar char="-"/>
            </a:pPr>
            <a:r>
              <a:rPr lang="en-GB" dirty="0"/>
              <a:t>Investigating the nature of the </a:t>
            </a:r>
            <a:r>
              <a:rPr lang="en-GB" b="1" dirty="0"/>
              <a:t>long   </a:t>
            </a:r>
          </a:p>
          <a:p>
            <a:r>
              <a:rPr lang="en-GB" b="1" dirty="0"/>
              <a:t>     acquisition time</a:t>
            </a:r>
          </a:p>
        </p:txBody>
      </p:sp>
      <p:pic>
        <p:nvPicPr>
          <p:cNvPr id="8" name="Picture 7" descr="A green and blue squares with numbers and lines&#10;&#10;Description automatically generated with medium confidence">
            <a:extLst>
              <a:ext uri="{FF2B5EF4-FFF2-40B4-BE49-F238E27FC236}">
                <a16:creationId xmlns:a16="http://schemas.microsoft.com/office/drawing/2014/main" id="{A6634775-2A05-11D2-3C4C-B0DF2A9B88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3383"/>
          <a:stretch/>
        </p:blipFill>
        <p:spPr>
          <a:xfrm>
            <a:off x="7683845" y="121241"/>
            <a:ext cx="4534659" cy="30522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79482D5-8E60-E0BB-F89E-7F9A09AF8279}"/>
              </a:ext>
            </a:extLst>
          </p:cNvPr>
          <p:cNvSpPr txBox="1"/>
          <p:nvPr/>
        </p:nvSpPr>
        <p:spPr>
          <a:xfrm>
            <a:off x="9867900" y="202181"/>
            <a:ext cx="127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66"/>
                </a:solidFill>
              </a:rPr>
              <a:t>R3 - </a:t>
            </a:r>
            <a:r>
              <a:rPr lang="en-GB" dirty="0" err="1">
                <a:solidFill>
                  <a:srgbClr val="FFFF66"/>
                </a:solidFill>
              </a:rPr>
              <a:t>pyAML</a:t>
            </a:r>
            <a:endParaRPr lang="en-SE" dirty="0">
              <a:solidFill>
                <a:srgbClr val="FFFF66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E2F6D3-9264-D5E7-D116-D9D10050C609}"/>
              </a:ext>
            </a:extLst>
          </p:cNvPr>
          <p:cNvSpPr txBox="1"/>
          <p:nvPr/>
        </p:nvSpPr>
        <p:spPr>
          <a:xfrm>
            <a:off x="10050446" y="3315172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FF66"/>
                </a:solidFill>
              </a:rPr>
              <a:t>R3 - MML</a:t>
            </a:r>
            <a:endParaRPr lang="en-SE" dirty="0">
              <a:solidFill>
                <a:srgbClr val="FFFF66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6E28DF-8485-F165-28B7-AE636826ADD0}"/>
              </a:ext>
            </a:extLst>
          </p:cNvPr>
          <p:cNvSpPr txBox="1"/>
          <p:nvPr/>
        </p:nvSpPr>
        <p:spPr>
          <a:xfrm>
            <a:off x="0" y="0"/>
            <a:ext cx="322559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570C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BPM response matrix – R3</a:t>
            </a:r>
          </a:p>
        </p:txBody>
      </p:sp>
    </p:spTree>
    <p:extLst>
      <p:ext uri="{BB962C8B-B14F-4D97-AF65-F5344CB8AC3E}">
        <p14:creationId xmlns:p14="http://schemas.microsoft.com/office/powerpoint/2010/main" val="383177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041FF6-9CD6-9F1A-96E3-C12AA592CD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44F44ADB-D8FE-154B-F082-C309DD648BB8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anchor="ctr"/>
          <a:lstStyle>
            <a:defPPr>
              <a:defRPr lang="en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SE" sz="1400">
                <a:solidFill>
                  <a:schemeClr val="bg1"/>
                </a:solidFill>
              </a:rPr>
              <a:t>15/11/2024</a:t>
            </a:r>
            <a:endParaRPr lang="en-SE" sz="1400" dirty="0">
              <a:solidFill>
                <a:schemeClr val="bg1"/>
              </a:solidFill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0FB2E28-6577-D984-ABAB-89F5A389DC9D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anchor="ctr"/>
          <a:lstStyle>
            <a:defPPr>
              <a:defRPr lang="en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 err="1">
                <a:solidFill>
                  <a:schemeClr val="bg1"/>
                </a:solidFill>
              </a:rPr>
              <a:t>pyAML</a:t>
            </a:r>
            <a:r>
              <a:rPr lang="en-GB" sz="1400" dirty="0">
                <a:solidFill>
                  <a:schemeClr val="bg1"/>
                </a:solidFill>
              </a:rPr>
              <a:t> zoom meeting</a:t>
            </a:r>
            <a:endParaRPr lang="en-SE" sz="14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DE3F5A8-C9F1-93CB-2BFD-B5B3F9372B13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anchor="ctr"/>
          <a:lstStyle>
            <a:defPPr>
              <a:defRPr lang="en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A43220A-FD08-4142-9E1F-AC6A835E6335}" type="slidenum">
              <a:rPr lang="en-SE" sz="1400" smtClean="0">
                <a:solidFill>
                  <a:schemeClr val="bg1"/>
                </a:solidFill>
              </a:rPr>
              <a:pPr algn="ctr"/>
              <a:t>5</a:t>
            </a:fld>
            <a:endParaRPr lang="en-SE" sz="14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123161-60C5-5A69-0CAA-E55B6993E6C3}"/>
              </a:ext>
            </a:extLst>
          </p:cNvPr>
          <p:cNvSpPr txBox="1"/>
          <p:nvPr/>
        </p:nvSpPr>
        <p:spPr>
          <a:xfrm>
            <a:off x="-1" y="0"/>
            <a:ext cx="629478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00570C"/>
                </a:solidFill>
                <a:latin typeface="Aptos" panose="02110004020202020204"/>
              </a:rPr>
              <a:t>c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570C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hromaticity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570C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measurement – R3: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00570C"/>
                </a:solidFill>
                <a:latin typeface="Aptos" panose="02110004020202020204"/>
              </a:rPr>
              <a:t>tune readings over 5 RF point scan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570C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98A5B1-5FA5-62EF-D9B5-A4B6F1978830}"/>
              </a:ext>
            </a:extLst>
          </p:cNvPr>
          <p:cNvSpPr txBox="1"/>
          <p:nvPr/>
        </p:nvSpPr>
        <p:spPr>
          <a:xfrm>
            <a:off x="1674191" y="855104"/>
            <a:ext cx="5029069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2400" dirty="0" err="1"/>
              <a:t>pyAML</a:t>
            </a:r>
            <a:r>
              <a:rPr lang="en-GB" sz="2400" dirty="0"/>
              <a:t> :                       </a:t>
            </a:r>
            <a:r>
              <a:rPr lang="en-GB" sz="2400" b="1" dirty="0">
                <a:solidFill>
                  <a:srgbClr val="3B7D23"/>
                </a:solidFill>
                <a:latin typeface="Symbol" panose="05050102010706020507" pitchFamily="18" charset="2"/>
              </a:rPr>
              <a:t>x</a:t>
            </a:r>
            <a:r>
              <a:rPr lang="en-GB" sz="2400" b="1" dirty="0">
                <a:solidFill>
                  <a:srgbClr val="3B7D23"/>
                </a:solidFill>
              </a:rPr>
              <a:t>  =  1.35 / 1.43</a:t>
            </a:r>
          </a:p>
          <a:p>
            <a:r>
              <a:rPr lang="en-GB" sz="2400" dirty="0"/>
              <a:t>                                            </a:t>
            </a:r>
            <a:r>
              <a:rPr lang="en-GB" sz="2400" dirty="0">
                <a:latin typeface="Symbol" panose="05050102010706020507" pitchFamily="18" charset="2"/>
              </a:rPr>
              <a:t>x</a:t>
            </a:r>
            <a:r>
              <a:rPr lang="en-GB" sz="2400" baseline="-25000" dirty="0">
                <a:latin typeface="Symbol" panose="05050102010706020507" pitchFamily="18" charset="2"/>
              </a:rPr>
              <a:t>2 </a:t>
            </a:r>
            <a:r>
              <a:rPr lang="en-GB" sz="2400" dirty="0"/>
              <a:t>=  -47 / -8</a:t>
            </a:r>
          </a:p>
          <a:p>
            <a:pPr marL="285750" indent="-285750">
              <a:buFontTx/>
              <a:buChar char="-"/>
            </a:pPr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 </a:t>
            </a:r>
          </a:p>
          <a:p>
            <a:pPr marL="285750" indent="-285750">
              <a:buFontTx/>
              <a:buChar char="-"/>
            </a:pPr>
            <a:r>
              <a:rPr lang="en-GB" sz="2400" dirty="0"/>
              <a:t>MML (</a:t>
            </a:r>
            <a:r>
              <a:rPr lang="en-GB" sz="2400" dirty="0" err="1"/>
              <a:t>measchro</a:t>
            </a:r>
            <a:r>
              <a:rPr lang="en-GB" sz="2400" dirty="0"/>
              <a:t>)  : </a:t>
            </a:r>
            <a:r>
              <a:rPr lang="en-GB" sz="2400" b="1" dirty="0">
                <a:solidFill>
                  <a:srgbClr val="3B7D23"/>
                </a:solidFill>
                <a:latin typeface="Symbol" panose="05050102010706020507" pitchFamily="18" charset="2"/>
              </a:rPr>
              <a:t>x</a:t>
            </a:r>
            <a:r>
              <a:rPr lang="en-GB" sz="2400" b="1" dirty="0">
                <a:solidFill>
                  <a:srgbClr val="3B7D23"/>
                </a:solidFill>
              </a:rPr>
              <a:t>  = 1.33 / 1.44</a:t>
            </a:r>
          </a:p>
          <a:p>
            <a:r>
              <a:rPr lang="en-GB" sz="2400" dirty="0"/>
              <a:t>                                            </a:t>
            </a:r>
            <a:r>
              <a:rPr lang="en-GB" sz="2400" dirty="0">
                <a:latin typeface="Symbol" panose="05050102010706020507" pitchFamily="18" charset="2"/>
              </a:rPr>
              <a:t>x</a:t>
            </a:r>
            <a:r>
              <a:rPr lang="en-GB" sz="2400" baseline="-25000" dirty="0">
                <a:latin typeface="Symbol" panose="05050102010706020507" pitchFamily="18" charset="2"/>
              </a:rPr>
              <a:t>2 </a:t>
            </a:r>
            <a:r>
              <a:rPr lang="en-GB" sz="2400" dirty="0"/>
              <a:t>= -34 / 1.8</a:t>
            </a:r>
          </a:p>
        </p:txBody>
      </p:sp>
      <p:pic>
        <p:nvPicPr>
          <p:cNvPr id="8" name="Picture 7" descr="A graph of a function&#10;&#10;Description automatically generated with medium confidence">
            <a:extLst>
              <a:ext uri="{FF2B5EF4-FFF2-40B4-BE49-F238E27FC236}">
                <a16:creationId xmlns:a16="http://schemas.microsoft.com/office/drawing/2014/main" id="{25D8ACB7-371A-DC41-F9B9-21E9FB2EE8E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268" y="2468185"/>
            <a:ext cx="4018245" cy="35262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15BB78-5FBC-C9E9-94FE-B2D23C2B05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36"/>
          <a:stretch/>
        </p:blipFill>
        <p:spPr>
          <a:xfrm>
            <a:off x="6775722" y="0"/>
            <a:ext cx="5304187" cy="252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913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F63DC5-F539-7DAA-56AD-A40005BB3C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49E902F1-8074-4BB8-8AAA-5FC95AE22F77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anchor="ctr"/>
          <a:lstStyle>
            <a:defPPr>
              <a:defRPr lang="en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SE" sz="1400">
                <a:solidFill>
                  <a:schemeClr val="bg1"/>
                </a:solidFill>
              </a:rPr>
              <a:t>15/11/2024</a:t>
            </a:r>
            <a:endParaRPr lang="en-SE" sz="1400" dirty="0">
              <a:solidFill>
                <a:schemeClr val="bg1"/>
              </a:solidFill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78E73D1-58E5-F57C-5AD0-BF7ECCCF2B8F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anchor="ctr"/>
          <a:lstStyle>
            <a:defPPr>
              <a:defRPr lang="en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 err="1">
                <a:solidFill>
                  <a:schemeClr val="bg1"/>
                </a:solidFill>
              </a:rPr>
              <a:t>pyAML</a:t>
            </a:r>
            <a:r>
              <a:rPr lang="en-GB" sz="1400" dirty="0">
                <a:solidFill>
                  <a:schemeClr val="bg1"/>
                </a:solidFill>
              </a:rPr>
              <a:t> zoom meeting</a:t>
            </a:r>
            <a:endParaRPr lang="en-SE" sz="14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B7B2392-C23E-6DB8-C253-02C1DBA75D0B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anchor="ctr"/>
          <a:lstStyle>
            <a:defPPr>
              <a:defRPr lang="en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A43220A-FD08-4142-9E1F-AC6A835E6335}" type="slidenum">
              <a:rPr lang="en-SE" sz="1400" smtClean="0">
                <a:solidFill>
                  <a:schemeClr val="bg1"/>
                </a:solidFill>
              </a:rPr>
              <a:pPr algn="ctr"/>
              <a:t>6</a:t>
            </a:fld>
            <a:endParaRPr lang="en-SE" sz="14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7D4756-6AC4-7274-7F4C-617319AC512B}"/>
              </a:ext>
            </a:extLst>
          </p:cNvPr>
          <p:cNvSpPr txBox="1"/>
          <p:nvPr/>
        </p:nvSpPr>
        <p:spPr>
          <a:xfrm>
            <a:off x="1293813" y="756333"/>
            <a:ext cx="516615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2400" dirty="0" err="1"/>
              <a:t>pyAML</a:t>
            </a:r>
            <a:r>
              <a:rPr lang="en-GB" sz="2400" dirty="0"/>
              <a:t>                      </a:t>
            </a:r>
          </a:p>
          <a:p>
            <a:pPr marL="742950" lvl="1" indent="-285750">
              <a:buFontTx/>
              <a:buChar char="-"/>
            </a:pPr>
            <a:r>
              <a:rPr lang="en-GB" sz="2400" dirty="0"/>
              <a:t>found scale pb, </a:t>
            </a:r>
            <a:r>
              <a:rPr lang="en-GB" sz="2400" b="1" dirty="0"/>
              <a:t>um2m </a:t>
            </a:r>
            <a:r>
              <a:rPr lang="en-GB" sz="2400" b="1" dirty="0">
                <a:sym typeface="Wingdings" panose="05000000000000000000" pitchFamily="2" charset="2"/>
              </a:rPr>
              <a:t> nm2m</a:t>
            </a:r>
          </a:p>
          <a:p>
            <a:pPr marL="742950" lvl="1" indent="-285750">
              <a:buFontTx/>
              <a:buChar char="-"/>
            </a:pPr>
            <a:r>
              <a:rPr lang="en-GB" sz="2400" dirty="0">
                <a:sym typeface="Wingdings" panose="05000000000000000000" pitchFamily="2" charset="2"/>
              </a:rPr>
              <a:t>corrected, </a:t>
            </a:r>
            <a:r>
              <a:rPr lang="en-GB" sz="2400" b="1" dirty="0">
                <a:sym typeface="Wingdings" panose="05000000000000000000" pitchFamily="2" charset="2"/>
              </a:rPr>
              <a:t>good match with MML</a:t>
            </a:r>
            <a:endParaRPr lang="en-GB" sz="2400" b="1" dirty="0"/>
          </a:p>
          <a:p>
            <a:pPr lvl="1"/>
            <a:endParaRPr lang="en-GB" sz="2400" b="1" dirty="0"/>
          </a:p>
          <a:p>
            <a:pPr lvl="1"/>
            <a:endParaRPr lang="en-GB" sz="2400" b="1" dirty="0"/>
          </a:p>
          <a:p>
            <a:pPr lvl="1"/>
            <a:endParaRPr lang="en-GB" sz="2400" b="1" dirty="0"/>
          </a:p>
          <a:p>
            <a:pPr lvl="1"/>
            <a:endParaRPr lang="en-GB" sz="2400" b="1" dirty="0"/>
          </a:p>
          <a:p>
            <a:pPr marL="285750" indent="-285750">
              <a:buFontTx/>
              <a:buChar char="-"/>
            </a:pPr>
            <a:r>
              <a:rPr lang="en-GB" sz="2400" dirty="0"/>
              <a:t>MML (</a:t>
            </a:r>
            <a:r>
              <a:rPr lang="en-GB" sz="2400" dirty="0" err="1"/>
              <a:t>measdisp</a:t>
            </a:r>
            <a:r>
              <a:rPr lang="en-GB" sz="2400" dirty="0"/>
              <a:t>) </a:t>
            </a:r>
          </a:p>
        </p:txBody>
      </p:sp>
      <p:pic>
        <p:nvPicPr>
          <p:cNvPr id="8" name="Picture 7" descr="A graph with blue lines&#10;&#10;Description automatically generated">
            <a:extLst>
              <a:ext uri="{FF2B5EF4-FFF2-40B4-BE49-F238E27FC236}">
                <a16:creationId xmlns:a16="http://schemas.microsoft.com/office/drawing/2014/main" id="{E7D59A4A-3831-789B-85E3-012AC1416F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" r="10287"/>
          <a:stretch/>
        </p:blipFill>
        <p:spPr>
          <a:xfrm>
            <a:off x="6459971" y="0"/>
            <a:ext cx="5307317" cy="2525671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8944D7A8-8319-F0C2-8BAD-0D570F954C6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09"/>
          <a:stretch/>
        </p:blipFill>
        <p:spPr>
          <a:xfrm>
            <a:off x="6022561" y="2410002"/>
            <a:ext cx="6182139" cy="3685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17A9B6E-028A-A8B5-47AE-B1C2FEAE263A}"/>
              </a:ext>
            </a:extLst>
          </p:cNvPr>
          <p:cNvSpPr txBox="1"/>
          <p:nvPr/>
        </p:nvSpPr>
        <p:spPr>
          <a:xfrm>
            <a:off x="0" y="0"/>
            <a:ext cx="23749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00570C"/>
                </a:solidFill>
                <a:latin typeface="Aptos" panose="02110004020202020204"/>
              </a:rPr>
              <a:t>d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570C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ispersion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570C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measurement – R3</a:t>
            </a:r>
          </a:p>
        </p:txBody>
      </p:sp>
    </p:spTree>
    <p:extLst>
      <p:ext uri="{BB962C8B-B14F-4D97-AF65-F5344CB8AC3E}">
        <p14:creationId xmlns:p14="http://schemas.microsoft.com/office/powerpoint/2010/main" val="461451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035FE7-8D4B-F130-9A4D-C27C6D03C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BF95AC7A-1238-9C14-BF23-1A79F7732260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anchor="ctr"/>
          <a:lstStyle>
            <a:defPPr>
              <a:defRPr lang="en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SE" sz="1400">
                <a:solidFill>
                  <a:schemeClr val="bg1"/>
                </a:solidFill>
              </a:rPr>
              <a:t>15/11/2024</a:t>
            </a:r>
            <a:endParaRPr lang="en-SE" sz="1400" dirty="0">
              <a:solidFill>
                <a:schemeClr val="bg1"/>
              </a:solidFill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46EC050-3DB7-BB31-89A9-FAF8B0C3C63A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anchor="ctr"/>
          <a:lstStyle>
            <a:defPPr>
              <a:defRPr lang="en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 err="1">
                <a:solidFill>
                  <a:schemeClr val="bg1"/>
                </a:solidFill>
              </a:rPr>
              <a:t>pyAML</a:t>
            </a:r>
            <a:r>
              <a:rPr lang="en-GB" sz="1400" dirty="0">
                <a:solidFill>
                  <a:schemeClr val="bg1"/>
                </a:solidFill>
              </a:rPr>
              <a:t> zoom meeting</a:t>
            </a:r>
            <a:endParaRPr lang="en-SE" sz="14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9723D14-1B20-05D2-0903-47B76B350D46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anchor="ctr"/>
          <a:lstStyle>
            <a:defPPr>
              <a:defRPr lang="en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A43220A-FD08-4142-9E1F-AC6A835E6335}" type="slidenum">
              <a:rPr lang="en-SE" sz="1400" smtClean="0">
                <a:solidFill>
                  <a:schemeClr val="bg1"/>
                </a:solidFill>
              </a:rPr>
              <a:pPr algn="ctr"/>
              <a:t>7</a:t>
            </a:fld>
            <a:endParaRPr lang="en-SE" sz="14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652FDA-8A76-8662-859F-205FB1017C5B}"/>
              </a:ext>
            </a:extLst>
          </p:cNvPr>
          <p:cNvSpPr txBox="1"/>
          <p:nvPr/>
        </p:nvSpPr>
        <p:spPr>
          <a:xfrm>
            <a:off x="0" y="439913"/>
            <a:ext cx="7721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/>
              <a:t>at MAXI IV we have </a:t>
            </a:r>
            <a:r>
              <a:rPr lang="en-GB" b="1" dirty="0"/>
              <a:t>two rings </a:t>
            </a:r>
            <a:r>
              <a:rPr lang="en-GB" dirty="0"/>
              <a:t>operating at </a:t>
            </a:r>
            <a:r>
              <a:rPr lang="en-GB" b="1" dirty="0"/>
              <a:t>1.5GeV</a:t>
            </a:r>
            <a:r>
              <a:rPr lang="en-GB" dirty="0"/>
              <a:t> and </a:t>
            </a:r>
            <a:r>
              <a:rPr lang="en-GB" b="1" dirty="0"/>
              <a:t>3GeV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pPr marL="742950" lvl="1" indent="-285750">
              <a:buFontTx/>
              <a:buChar char="-"/>
            </a:pPr>
            <a:r>
              <a:rPr lang="en-GB" dirty="0"/>
              <a:t>Eventually we will need to easily </a:t>
            </a:r>
            <a:r>
              <a:rPr lang="en-GB" b="1" dirty="0"/>
              <a:t>switch</a:t>
            </a:r>
            <a:r>
              <a:rPr lang="en-GB" dirty="0"/>
              <a:t> from one case to another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/>
              <a:t>We had a first go measuring the </a:t>
            </a:r>
            <a:r>
              <a:rPr lang="en-GB" b="1" dirty="0"/>
              <a:t>ORM</a:t>
            </a:r>
            <a:r>
              <a:rPr lang="en-GB" dirty="0"/>
              <a:t>, </a:t>
            </a:r>
          </a:p>
          <a:p>
            <a:pPr marL="742950" lvl="1" indent="-285750">
              <a:buFontTx/>
              <a:buChar char="-"/>
            </a:pPr>
            <a:r>
              <a:rPr lang="en-GB" dirty="0"/>
              <a:t>Almost working but need to check how to mask-off CMs too close to saturation values</a:t>
            </a:r>
          </a:p>
          <a:p>
            <a:pPr marL="742950" lvl="1" indent="-285750">
              <a:buFontTx/>
              <a:buChar char="-"/>
            </a:pPr>
            <a:r>
              <a:rPr lang="en-GB" dirty="0"/>
              <a:t>Also noticed some noisy lines, which are object of investigation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/>
              <a:t>We tested also the measurement of </a:t>
            </a:r>
            <a:r>
              <a:rPr lang="en-GB" b="1" dirty="0"/>
              <a:t>chromaticity/dispersion</a:t>
            </a:r>
          </a:p>
          <a:p>
            <a:pPr marL="742950" lvl="1" indent="-285750">
              <a:buFontTx/>
              <a:buChar char="-"/>
            </a:pPr>
            <a:r>
              <a:rPr lang="en-GB" dirty="0"/>
              <a:t>while scanning freq. for R1 we actually … acted on R3 (dumping the beam)!</a:t>
            </a:r>
          </a:p>
          <a:p>
            <a:pPr marL="742950" lvl="1" indent="-285750">
              <a:buFontTx/>
              <a:buChar char="-"/>
            </a:pPr>
            <a:endParaRPr lang="en-GB" dirty="0"/>
          </a:p>
          <a:p>
            <a:pPr marL="742950" lvl="1" indent="-285750">
              <a:buFontTx/>
              <a:buChar char="-"/>
            </a:pPr>
            <a:r>
              <a:rPr lang="en-GB" dirty="0"/>
              <a:t>this was due to a </a:t>
            </a:r>
            <a:r>
              <a:rPr lang="en-GB" b="1" dirty="0"/>
              <a:t>hardcoded section </a:t>
            </a:r>
            <a:r>
              <a:rPr lang="en-GB" dirty="0"/>
              <a:t>of rfgen.py, selecting the 1</a:t>
            </a:r>
            <a:r>
              <a:rPr lang="en-GB" baseline="30000" dirty="0"/>
              <a:t>st</a:t>
            </a:r>
            <a:r>
              <a:rPr lang="en-GB" dirty="0"/>
              <a:t> element of a vector</a:t>
            </a:r>
          </a:p>
          <a:p>
            <a:pPr lvl="1"/>
            <a:endParaRPr lang="en-GB" dirty="0"/>
          </a:p>
          <a:p>
            <a:pPr marL="1200150" lvl="2" indent="-285750">
              <a:buFontTx/>
              <a:buChar char="-"/>
            </a:pPr>
            <a:r>
              <a:rPr lang="en-GB" dirty="0"/>
              <a:t>(</a:t>
            </a:r>
            <a:r>
              <a:rPr lang="en-GB" dirty="0">
                <a:solidFill>
                  <a:srgbClr val="FF0000"/>
                </a:solidFill>
              </a:rPr>
              <a:t>‘R3RFgen’</a:t>
            </a:r>
            <a:r>
              <a:rPr lang="en-GB" dirty="0"/>
              <a:t>, ‘R1RFgen’)</a:t>
            </a:r>
          </a:p>
          <a:p>
            <a:pPr marL="742950" lvl="1" indent="-285750">
              <a:buFontTx/>
              <a:buChar char="-"/>
            </a:pPr>
            <a:endParaRPr lang="en-GB" dirty="0"/>
          </a:p>
          <a:p>
            <a:pPr marL="742950" lvl="1" indent="-285750">
              <a:buFontTx/>
              <a:buChar char="-"/>
            </a:pPr>
            <a:r>
              <a:rPr lang="en-GB" dirty="0"/>
              <a:t>the mistake looks a bit embarrassing, but tells us to be careful since we have </a:t>
            </a:r>
            <a:r>
              <a:rPr lang="en-GB" b="1" u="sng" dirty="0"/>
              <a:t>two SR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40F56E-045B-2AA4-77A7-01C626FC3AFB}"/>
              </a:ext>
            </a:extLst>
          </p:cNvPr>
          <p:cNvSpPr txBox="1"/>
          <p:nvPr/>
        </p:nvSpPr>
        <p:spPr>
          <a:xfrm>
            <a:off x="0" y="0"/>
            <a:ext cx="28575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00570C"/>
                </a:solidFill>
                <a:latin typeface="Aptos" panose="02110004020202020204"/>
              </a:rPr>
              <a:t>notes on tests at R1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570C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02DC25-FC31-2A31-81FE-8F59B42C8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2533" y="1200210"/>
            <a:ext cx="4229467" cy="3238781"/>
          </a:xfrm>
          <a:prstGeom prst="rect">
            <a:avLst/>
          </a:pr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5581B30E-88BD-D63F-6BB9-6D31BA57FFE9}"/>
              </a:ext>
            </a:extLst>
          </p:cNvPr>
          <p:cNvSpPr/>
          <p:nvPr/>
        </p:nvSpPr>
        <p:spPr>
          <a:xfrm rot="5400000">
            <a:off x="7538974" y="2600452"/>
            <a:ext cx="365252" cy="625348"/>
          </a:xfrm>
          <a:prstGeom prst="triangle">
            <a:avLst/>
          </a:prstGeom>
          <a:solidFill>
            <a:srgbClr val="00570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FD5C6E-F4E2-F6B9-FB9B-02382E5E5BAC}"/>
              </a:ext>
            </a:extLst>
          </p:cNvPr>
          <p:cNvSpPr txBox="1"/>
          <p:nvPr/>
        </p:nvSpPr>
        <p:spPr>
          <a:xfrm>
            <a:off x="9867900" y="1675381"/>
            <a:ext cx="127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66"/>
                </a:solidFill>
              </a:rPr>
              <a:t>R1 - </a:t>
            </a:r>
            <a:r>
              <a:rPr lang="en-GB" dirty="0" err="1">
                <a:solidFill>
                  <a:srgbClr val="FFFF66"/>
                </a:solidFill>
              </a:rPr>
              <a:t>pyAML</a:t>
            </a:r>
            <a:endParaRPr lang="en-SE" dirty="0">
              <a:solidFill>
                <a:srgbClr val="FFFF66"/>
              </a:solidFill>
            </a:endParaRP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3711CD9A-F55E-987C-535E-054F72973ADB}"/>
              </a:ext>
            </a:extLst>
          </p:cNvPr>
          <p:cNvSpPr/>
          <p:nvPr/>
        </p:nvSpPr>
        <p:spPr>
          <a:xfrm rot="5400000">
            <a:off x="7538974" y="1173380"/>
            <a:ext cx="365252" cy="625348"/>
          </a:xfrm>
          <a:prstGeom prst="triangle">
            <a:avLst/>
          </a:prstGeom>
          <a:solidFill>
            <a:srgbClr val="00570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829257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E99444-E23E-64C9-2F6F-2F3E635CA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0FBA3705-84BF-A423-6BE5-6CCD9FF6D2FB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anchor="ctr"/>
          <a:lstStyle>
            <a:defPPr>
              <a:defRPr lang="en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SE" sz="1400">
                <a:solidFill>
                  <a:schemeClr val="bg1"/>
                </a:solidFill>
              </a:rPr>
              <a:t>15/11/2024</a:t>
            </a:r>
            <a:endParaRPr lang="en-SE" sz="1400" dirty="0">
              <a:solidFill>
                <a:schemeClr val="bg1"/>
              </a:solidFill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7DEA002-DC33-4793-3BCC-231A6CEB91FB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anchor="ctr"/>
          <a:lstStyle>
            <a:defPPr>
              <a:defRPr lang="en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 err="1">
                <a:solidFill>
                  <a:schemeClr val="bg1"/>
                </a:solidFill>
              </a:rPr>
              <a:t>pyAML</a:t>
            </a:r>
            <a:r>
              <a:rPr lang="en-GB" sz="1400" dirty="0">
                <a:solidFill>
                  <a:schemeClr val="bg1"/>
                </a:solidFill>
              </a:rPr>
              <a:t> zoom meeting</a:t>
            </a:r>
            <a:endParaRPr lang="en-SE" sz="14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1F31A87-B874-9B99-11FB-F6EA8FAC4C71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anchor="ctr"/>
          <a:lstStyle>
            <a:defPPr>
              <a:defRPr lang="en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A43220A-FD08-4142-9E1F-AC6A835E6335}" type="slidenum">
              <a:rPr lang="en-SE" sz="1400" smtClean="0">
                <a:solidFill>
                  <a:schemeClr val="bg1"/>
                </a:solidFill>
              </a:rPr>
              <a:pPr algn="ctr"/>
              <a:t>8</a:t>
            </a:fld>
            <a:endParaRPr lang="en-SE" sz="14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23A9E8-2DDB-F4A2-753E-1A7DDAD78918}"/>
              </a:ext>
            </a:extLst>
          </p:cNvPr>
          <p:cNvSpPr txBox="1"/>
          <p:nvPr/>
        </p:nvSpPr>
        <p:spPr>
          <a:xfrm>
            <a:off x="0" y="0"/>
            <a:ext cx="42545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570C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Using the Tango SOFB with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570C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pyAML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570C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6A6BEC-BDDA-445C-BE4E-0DC37A3457D8}"/>
              </a:ext>
            </a:extLst>
          </p:cNvPr>
          <p:cNvSpPr txBox="1"/>
          <p:nvPr/>
        </p:nvSpPr>
        <p:spPr>
          <a:xfrm>
            <a:off x="4122739" y="136525"/>
            <a:ext cx="7629525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Calibri"/>
              <a:buChar char="-"/>
            </a:pPr>
            <a:r>
              <a:rPr lang="en-GB" dirty="0"/>
              <a:t>At MAX IV the SOFB is ran via a TANGO device</a:t>
            </a:r>
            <a:endParaRPr lang="sv-SE" dirty="0"/>
          </a:p>
          <a:p>
            <a:pPr marL="285750" indent="-285750">
              <a:buFont typeface="Calibri"/>
              <a:buChar char="-"/>
            </a:pPr>
            <a:endParaRPr lang="en-GB" dirty="0"/>
          </a:p>
          <a:p>
            <a:pPr marL="285750" indent="-285750">
              <a:buFont typeface="Calibri"/>
              <a:buChar char="-"/>
            </a:pPr>
            <a:r>
              <a:rPr lang="en-GB" dirty="0"/>
              <a:t>This TANGO device is </a:t>
            </a:r>
            <a:r>
              <a:rPr lang="en-GB" b="1" dirty="0"/>
              <a:t>not </a:t>
            </a:r>
            <a:r>
              <a:rPr lang="en-GB" dirty="0"/>
              <a:t>a PV: it doesn't have a set point/readback</a:t>
            </a:r>
          </a:p>
          <a:p>
            <a:pPr marL="742950" lvl="1" indent="-285750">
              <a:buFont typeface="Calibri"/>
              <a:buChar char="-"/>
            </a:pPr>
            <a:r>
              <a:rPr lang="en-GB" dirty="0"/>
              <a:t>We simply wish to execute commands on it (on/off)</a:t>
            </a:r>
          </a:p>
          <a:p>
            <a:pPr marL="742950" lvl="1" indent="-285750">
              <a:buFont typeface="Calibri"/>
              <a:buChar char="-"/>
            </a:pPr>
            <a:endParaRPr lang="en-GB" dirty="0"/>
          </a:p>
          <a:p>
            <a:pPr marL="285750" indent="-285750">
              <a:buFont typeface="Calibri"/>
              <a:buChar char="-"/>
            </a:pPr>
            <a:r>
              <a:rPr lang="sv-SE" dirty="0" err="1"/>
              <a:t>Current</a:t>
            </a:r>
            <a:r>
              <a:rPr lang="sv-SE" dirty="0"/>
              <a:t> hack: </a:t>
            </a:r>
            <a:endParaRPr lang="en-GB" dirty="0"/>
          </a:p>
          <a:p>
            <a:pPr marL="742950" lvl="1" indent="-285750">
              <a:buFont typeface="Calibri"/>
              <a:buChar char="-"/>
            </a:pPr>
            <a:r>
              <a:rPr lang="sv-SE" dirty="0" err="1"/>
              <a:t>Define</a:t>
            </a:r>
            <a:r>
              <a:rPr lang="sv-SE" dirty="0"/>
              <a:t> an SOFB </a:t>
            </a:r>
            <a:r>
              <a:rPr lang="sv-SE" dirty="0" err="1"/>
              <a:t>device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the </a:t>
            </a:r>
            <a:r>
              <a:rPr lang="sv-SE" dirty="0" err="1"/>
              <a:t>property</a:t>
            </a:r>
            <a:r>
              <a:rPr lang="sv-SE" dirty="0"/>
              <a:t> '</a:t>
            </a:r>
            <a:r>
              <a:rPr lang="sv-SE" dirty="0" err="1"/>
              <a:t>state</a:t>
            </a:r>
            <a:r>
              <a:rPr lang="sv-SE" dirty="0"/>
              <a:t>'</a:t>
            </a:r>
            <a:endParaRPr lang="en-GB" dirty="0"/>
          </a:p>
          <a:p>
            <a:pPr marL="742950" lvl="1" indent="-285750">
              <a:buFont typeface="Calibri"/>
              <a:buChar char="-"/>
            </a:pPr>
            <a:r>
              <a:rPr lang="sv-SE" dirty="0"/>
              <a:t>Access the TANGO DS </a:t>
            </a:r>
            <a:r>
              <a:rPr lang="sv-SE" dirty="0" err="1"/>
              <a:t>directly</a:t>
            </a:r>
            <a:r>
              <a:rPr lang="sv-SE" dirty="0"/>
              <a:t> to </a:t>
            </a:r>
            <a:r>
              <a:rPr lang="sv-SE" dirty="0" err="1"/>
              <a:t>execute</a:t>
            </a:r>
            <a:r>
              <a:rPr lang="sv-SE" dirty="0"/>
              <a:t> </a:t>
            </a:r>
            <a:r>
              <a:rPr lang="sv-SE" dirty="0" err="1"/>
              <a:t>commands</a:t>
            </a:r>
            <a:endParaRPr lang="sv-SE" dirty="0"/>
          </a:p>
          <a:p>
            <a:pPr marL="742950" lvl="1" indent="-285750">
              <a:buFont typeface="Calibri"/>
              <a:buChar char="-"/>
            </a:pPr>
            <a:endParaRPr lang="sv-SE" dirty="0"/>
          </a:p>
          <a:p>
            <a:pPr marL="742950" lvl="1" indent="-285750">
              <a:buFont typeface="Calibri"/>
              <a:buChar char="-"/>
            </a:pPr>
            <a:endParaRPr lang="sv-SE" dirty="0"/>
          </a:p>
          <a:p>
            <a:pPr lvl="1"/>
            <a:endParaRPr lang="sv-SE" dirty="0"/>
          </a:p>
          <a:p>
            <a:pPr lvl="1"/>
            <a:endParaRPr lang="sv-SE" dirty="0"/>
          </a:p>
          <a:p>
            <a:pPr lvl="1"/>
            <a:endParaRPr lang="sv-SE" dirty="0"/>
          </a:p>
          <a:p>
            <a:pPr lvl="1"/>
            <a:endParaRPr lang="sv-SE" dirty="0"/>
          </a:p>
          <a:p>
            <a:pPr marL="285750" indent="-285750">
              <a:buFont typeface="Calibri"/>
              <a:buChar char="-"/>
            </a:pPr>
            <a:endParaRPr lang="sv-SE" dirty="0"/>
          </a:p>
          <a:p>
            <a:pPr marL="285750" indent="-285750">
              <a:buFont typeface="Calibri"/>
              <a:buChar char="-"/>
            </a:pPr>
            <a:r>
              <a:rPr lang="sv-SE" dirty="0" err="1"/>
              <a:t>This</a:t>
            </a:r>
            <a:r>
              <a:rPr lang="sv-SE" dirty="0"/>
              <a:t> is horrible </a:t>
            </a:r>
            <a:r>
              <a:rPr lang="sv-SE" dirty="0" err="1"/>
              <a:t>practice</a:t>
            </a:r>
            <a:r>
              <a:rPr lang="sv-SE" dirty="0"/>
              <a:t>!</a:t>
            </a:r>
          </a:p>
          <a:p>
            <a:pPr marL="742950" lvl="1" indent="-285750">
              <a:buFont typeface="Calibri"/>
              <a:buChar char="-"/>
            </a:pPr>
            <a:r>
              <a:rPr lang="sv-SE" dirty="0"/>
              <a:t>The </a:t>
            </a:r>
            <a:r>
              <a:rPr lang="sv-SE" dirty="0" err="1"/>
              <a:t>point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a ML is to not access DSs </a:t>
            </a:r>
            <a:r>
              <a:rPr lang="sv-SE" dirty="0" err="1"/>
              <a:t>directly</a:t>
            </a:r>
            <a:endParaRPr lang="sv-SE" dirty="0"/>
          </a:p>
          <a:p>
            <a:pPr marL="742950" lvl="1" indent="-285750">
              <a:buFont typeface="Calibri"/>
              <a:buChar char="-"/>
            </a:pPr>
            <a:r>
              <a:rPr lang="sv-SE" dirty="0"/>
              <a:t>It is not </a:t>
            </a:r>
            <a:r>
              <a:rPr lang="sv-SE" dirty="0" err="1"/>
              <a:t>sustainable</a:t>
            </a:r>
            <a:r>
              <a:rPr lang="sv-SE" dirty="0"/>
              <a:t> to do </a:t>
            </a:r>
            <a:r>
              <a:rPr lang="sv-SE" dirty="0" err="1"/>
              <a:t>this</a:t>
            </a:r>
            <a:r>
              <a:rPr lang="sv-SE" dirty="0"/>
              <a:t> for </a:t>
            </a:r>
            <a:r>
              <a:rPr lang="sv-SE" dirty="0" err="1"/>
              <a:t>many</a:t>
            </a:r>
            <a:r>
              <a:rPr lang="sv-SE" dirty="0"/>
              <a:t> </a:t>
            </a:r>
            <a:r>
              <a:rPr lang="sv-SE" dirty="0" err="1"/>
              <a:t>devices</a:t>
            </a:r>
            <a:endParaRPr lang="sv-SE" dirty="0"/>
          </a:p>
          <a:p>
            <a:pPr lvl="1"/>
            <a:endParaRPr lang="sv-SE" dirty="0"/>
          </a:p>
          <a:p>
            <a:pPr algn="ctr"/>
            <a:r>
              <a:rPr lang="en-GB" b="1" i="1" dirty="0">
                <a:solidFill>
                  <a:srgbClr val="00570C"/>
                </a:solidFill>
              </a:rPr>
              <a:t>How should we handle this with </a:t>
            </a:r>
            <a:r>
              <a:rPr lang="en-GB" b="1" i="1" dirty="0" err="1">
                <a:solidFill>
                  <a:srgbClr val="00570C"/>
                </a:solidFill>
              </a:rPr>
              <a:t>pyAML</a:t>
            </a:r>
            <a:r>
              <a:rPr lang="en-GB" b="1" i="1" dirty="0">
                <a:solidFill>
                  <a:srgbClr val="00570C"/>
                </a:solidFill>
              </a:rPr>
              <a:t>?</a:t>
            </a:r>
          </a:p>
        </p:txBody>
      </p:sp>
      <p:pic>
        <p:nvPicPr>
          <p:cNvPr id="9" name="Bildobjekt 4" descr="En bild som visar text, Teckensnitt, skärmbild, linje&#10;&#10;Automatiskt genererad beskrivning">
            <a:extLst>
              <a:ext uri="{FF2B5EF4-FFF2-40B4-BE49-F238E27FC236}">
                <a16:creationId xmlns:a16="http://schemas.microsoft.com/office/drawing/2014/main" id="{B1C51BB0-D8C6-ACFF-5CDC-531770C9E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9937" y="2825780"/>
            <a:ext cx="5724525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385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297376-C4F2-0A6F-E05D-39D44B3B37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E85DDE5D-2693-B487-A544-89F7275CB213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anchor="ctr"/>
          <a:lstStyle>
            <a:defPPr>
              <a:defRPr lang="en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SE" sz="1400">
                <a:solidFill>
                  <a:schemeClr val="bg1"/>
                </a:solidFill>
              </a:rPr>
              <a:t>15/11/2024</a:t>
            </a:r>
            <a:endParaRPr lang="en-SE" sz="1400" dirty="0">
              <a:solidFill>
                <a:schemeClr val="bg1"/>
              </a:solidFill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6C36E0F-DA45-FA65-25C7-6D1FCF946B7E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anchor="ctr"/>
          <a:lstStyle>
            <a:defPPr>
              <a:defRPr lang="en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 err="1">
                <a:solidFill>
                  <a:schemeClr val="bg1"/>
                </a:solidFill>
              </a:rPr>
              <a:t>pyAML</a:t>
            </a:r>
            <a:r>
              <a:rPr lang="en-GB" sz="1400" dirty="0">
                <a:solidFill>
                  <a:schemeClr val="bg1"/>
                </a:solidFill>
              </a:rPr>
              <a:t> zoom meeting</a:t>
            </a:r>
            <a:endParaRPr lang="en-SE" sz="14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8C9C9E9-055D-3C24-64FC-AB59CFEC0E87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anchor="ctr"/>
          <a:lstStyle>
            <a:defPPr>
              <a:defRPr lang="en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A43220A-FD08-4142-9E1F-AC6A835E6335}" type="slidenum">
              <a:rPr lang="en-SE" sz="1400" smtClean="0">
                <a:solidFill>
                  <a:schemeClr val="bg1"/>
                </a:solidFill>
              </a:rPr>
              <a:pPr algn="ctr"/>
              <a:t>9</a:t>
            </a:fld>
            <a:endParaRPr lang="en-SE" sz="14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CB1634-41AE-B4DD-658B-576D8BAE6A88}"/>
              </a:ext>
            </a:extLst>
          </p:cNvPr>
          <p:cNvSpPr txBox="1"/>
          <p:nvPr/>
        </p:nvSpPr>
        <p:spPr>
          <a:xfrm>
            <a:off x="1943100" y="0"/>
            <a:ext cx="102489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b="1" dirty="0"/>
              <a:t>early days </a:t>
            </a:r>
            <a:r>
              <a:rPr lang="en-GB" dirty="0"/>
              <a:t>at MAX IV with </a:t>
            </a:r>
            <a:r>
              <a:rPr lang="en-GB" dirty="0" err="1"/>
              <a:t>pyAML</a:t>
            </a:r>
            <a:endParaRPr lang="en-GB" dirty="0"/>
          </a:p>
          <a:p>
            <a:pPr marL="285750" indent="-285750">
              <a:buFontTx/>
              <a:buChar char="-"/>
            </a:pPr>
            <a:endParaRPr lang="en-GB" sz="800" dirty="0"/>
          </a:p>
          <a:p>
            <a:pPr marL="285750" indent="-285750">
              <a:buFontTx/>
              <a:buChar char="-"/>
            </a:pPr>
            <a:r>
              <a:rPr lang="en-GB" dirty="0"/>
              <a:t>main scripts taken from work developed at </a:t>
            </a:r>
            <a:r>
              <a:rPr lang="en-GB" b="1" dirty="0"/>
              <a:t>Sirius and ESRF</a:t>
            </a:r>
          </a:p>
          <a:p>
            <a:pPr marL="285750" indent="-285750">
              <a:buFontTx/>
              <a:buChar char="-"/>
            </a:pPr>
            <a:endParaRPr lang="en-GB" sz="800" dirty="0"/>
          </a:p>
          <a:p>
            <a:pPr marL="285750" indent="-285750">
              <a:buFontTx/>
              <a:buChar char="-"/>
            </a:pPr>
            <a:r>
              <a:rPr lang="en-GB" dirty="0"/>
              <a:t>we tried some basic </a:t>
            </a:r>
            <a:r>
              <a:rPr lang="en-GB" b="1" dirty="0"/>
              <a:t>typical functions </a:t>
            </a:r>
            <a:r>
              <a:rPr lang="en-GB" dirty="0"/>
              <a:t>needed in the </a:t>
            </a:r>
            <a:r>
              <a:rPr lang="en-GB" b="1" dirty="0"/>
              <a:t>ctrl room</a:t>
            </a:r>
          </a:p>
          <a:p>
            <a:pPr marL="742950" lvl="1" indent="-285750">
              <a:buFontTx/>
              <a:buChar char="-"/>
            </a:pPr>
            <a:r>
              <a:rPr lang="en-GB" b="1" dirty="0"/>
              <a:t>ORM</a:t>
            </a:r>
            <a:r>
              <a:rPr lang="en-GB" dirty="0"/>
              <a:t> measurement</a:t>
            </a:r>
          </a:p>
          <a:p>
            <a:pPr marL="742950" lvl="1" indent="-285750">
              <a:buFontTx/>
              <a:buChar char="-"/>
            </a:pPr>
            <a:r>
              <a:rPr lang="en-GB" b="1" dirty="0"/>
              <a:t>dispersion</a:t>
            </a:r>
            <a:r>
              <a:rPr lang="en-GB" dirty="0"/>
              <a:t> measurement</a:t>
            </a:r>
          </a:p>
          <a:p>
            <a:pPr marL="742950" lvl="1" indent="-285750">
              <a:buFontTx/>
              <a:buChar char="-"/>
            </a:pPr>
            <a:r>
              <a:rPr lang="en-GB" b="1" dirty="0"/>
              <a:t>chromaticity</a:t>
            </a:r>
            <a:r>
              <a:rPr lang="en-GB" dirty="0"/>
              <a:t> measurement</a:t>
            </a:r>
          </a:p>
          <a:p>
            <a:pPr lvl="1"/>
            <a:endParaRPr lang="en-GB" sz="800" dirty="0"/>
          </a:p>
          <a:p>
            <a:pPr marL="285750" indent="-285750">
              <a:buFontTx/>
              <a:buChar char="-"/>
            </a:pPr>
            <a:r>
              <a:rPr lang="en-GB" dirty="0"/>
              <a:t>good results on ring R3</a:t>
            </a:r>
          </a:p>
          <a:p>
            <a:pPr marL="285750" indent="-285750">
              <a:buFontTx/>
              <a:buChar char="-"/>
            </a:pPr>
            <a:endParaRPr lang="en-GB" sz="800" dirty="0"/>
          </a:p>
          <a:p>
            <a:pPr marL="285750" indent="-285750">
              <a:buFontTx/>
              <a:buChar char="-"/>
            </a:pPr>
            <a:r>
              <a:rPr lang="en-GB" dirty="0"/>
              <a:t>code </a:t>
            </a:r>
            <a:r>
              <a:rPr lang="en-GB" b="1" dirty="0"/>
              <a:t>issues</a:t>
            </a:r>
            <a:r>
              <a:rPr lang="en-GB" dirty="0"/>
              <a:t> when acting on the </a:t>
            </a:r>
            <a:r>
              <a:rPr lang="en-GB" b="1" dirty="0"/>
              <a:t>RF generator at R1</a:t>
            </a:r>
          </a:p>
          <a:p>
            <a:pPr marL="742950" lvl="1" indent="-285750">
              <a:buFontTx/>
              <a:buChar char="-"/>
            </a:pPr>
            <a:r>
              <a:rPr lang="en-GB" dirty="0"/>
              <a:t>minor problem, but </a:t>
            </a:r>
            <a:r>
              <a:rPr lang="en-GB" b="1" dirty="0"/>
              <a:t>hardcoding spotted</a:t>
            </a:r>
          </a:p>
          <a:p>
            <a:pPr marL="742950" lvl="1" indent="-285750">
              <a:buFontTx/>
              <a:buChar char="-"/>
            </a:pPr>
            <a:r>
              <a:rPr lang="en-GB" dirty="0"/>
              <a:t>need </a:t>
            </a:r>
            <a:r>
              <a:rPr lang="en-GB" b="1" dirty="0"/>
              <a:t>care</a:t>
            </a:r>
            <a:r>
              <a:rPr lang="en-GB" dirty="0"/>
              <a:t> when developing a </a:t>
            </a:r>
            <a:r>
              <a:rPr lang="en-GB" b="1" dirty="0"/>
              <a:t>system for &gt;1 machines </a:t>
            </a:r>
          </a:p>
          <a:p>
            <a:pPr marL="285750" indent="-285750">
              <a:buFontTx/>
              <a:buChar char="-"/>
            </a:pPr>
            <a:endParaRPr lang="en-GB" sz="800" dirty="0"/>
          </a:p>
          <a:p>
            <a:pPr marL="285750" indent="-285750">
              <a:buFontTx/>
              <a:buChar char="-"/>
            </a:pPr>
            <a:r>
              <a:rPr lang="en-GB" b="1" dirty="0"/>
              <a:t>longer than MML time </a:t>
            </a:r>
            <a:r>
              <a:rPr lang="en-GB" dirty="0"/>
              <a:t>to measure </a:t>
            </a:r>
            <a:r>
              <a:rPr lang="en-GB" b="1" dirty="0"/>
              <a:t>ORM</a:t>
            </a:r>
            <a:r>
              <a:rPr lang="en-GB" dirty="0"/>
              <a:t> with </a:t>
            </a:r>
            <a:r>
              <a:rPr lang="en-GB" b="1" dirty="0" err="1"/>
              <a:t>pyAML</a:t>
            </a:r>
            <a:endParaRPr lang="en-GB" b="1" dirty="0"/>
          </a:p>
          <a:p>
            <a:pPr marL="742950" lvl="1" indent="-285750">
              <a:buFontTx/>
              <a:buChar char="-"/>
            </a:pPr>
            <a:r>
              <a:rPr lang="en-GB" dirty="0"/>
              <a:t>under </a:t>
            </a:r>
            <a:r>
              <a:rPr lang="en-GB" b="1" dirty="0"/>
              <a:t>investigation</a:t>
            </a:r>
          </a:p>
          <a:p>
            <a:pPr marL="1200150" lvl="2" indent="-285750">
              <a:buFontTx/>
              <a:buChar char="-"/>
            </a:pPr>
            <a:r>
              <a:rPr lang="en-GB" dirty="0"/>
              <a:t>at present: PV writing + waiting for read-back matching setpoint</a:t>
            </a:r>
          </a:p>
          <a:p>
            <a:pPr marL="1200150" lvl="2" indent="-285750">
              <a:buFontTx/>
              <a:buChar char="-"/>
            </a:pPr>
            <a:r>
              <a:rPr lang="en-GB" dirty="0"/>
              <a:t>speeding up by fixing </a:t>
            </a:r>
            <a:r>
              <a:rPr lang="en-GB" dirty="0" err="1"/>
              <a:t>readtime</a:t>
            </a:r>
            <a:r>
              <a:rPr lang="en-GB" dirty="0"/>
              <a:t>? This has been quite optimised in MML (M.S.)</a:t>
            </a:r>
          </a:p>
          <a:p>
            <a:pPr marL="1200150" lvl="2" indent="-285750">
              <a:buFontTx/>
              <a:buChar char="-"/>
            </a:pPr>
            <a:r>
              <a:rPr lang="en-GB" dirty="0"/>
              <a:t>ensure BPMs are grouped or reading is synchronized </a:t>
            </a:r>
          </a:p>
          <a:p>
            <a:pPr marL="742950" lvl="1" indent="-285750">
              <a:buFontTx/>
              <a:buChar char="-"/>
            </a:pPr>
            <a:endParaRPr lang="en-GB" sz="800" b="1" dirty="0"/>
          </a:p>
          <a:p>
            <a:pPr marL="285750" indent="-285750">
              <a:buFontTx/>
              <a:buChar char="-"/>
            </a:pPr>
            <a:r>
              <a:rPr lang="en-GB" b="1" dirty="0"/>
              <a:t>medium term</a:t>
            </a:r>
          </a:p>
          <a:p>
            <a:pPr marL="742950" lvl="1" indent="-285750">
              <a:buFontTx/>
              <a:buChar char="-"/>
            </a:pPr>
            <a:r>
              <a:rPr lang="en-GB" dirty="0"/>
              <a:t>build up an ML structure</a:t>
            </a:r>
          </a:p>
          <a:p>
            <a:pPr marL="742950" lvl="1" indent="-285750">
              <a:buFontTx/>
              <a:buChar char="-"/>
            </a:pPr>
            <a:r>
              <a:rPr lang="en-GB" dirty="0"/>
              <a:t>e.g. </a:t>
            </a:r>
            <a:r>
              <a:rPr lang="en-GB" b="1" dirty="0" err="1"/>
              <a:t>getsp</a:t>
            </a:r>
            <a:r>
              <a:rPr lang="en-GB" b="1" dirty="0"/>
              <a:t>, </a:t>
            </a:r>
            <a:r>
              <a:rPr lang="en-GB" b="1" dirty="0" err="1"/>
              <a:t>setsp</a:t>
            </a:r>
            <a:r>
              <a:rPr lang="en-GB" b="1" dirty="0"/>
              <a:t> </a:t>
            </a:r>
            <a:r>
              <a:rPr lang="en-GB" dirty="0"/>
              <a:t>addressing </a:t>
            </a:r>
            <a:r>
              <a:rPr lang="en-GB" b="1" dirty="0"/>
              <a:t>families and locations </a:t>
            </a:r>
            <a:r>
              <a:rPr lang="en-GB" dirty="0"/>
              <a:t>(achromat, element)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EFF33A-E8B3-972F-F5B0-49DE18DCADEA}"/>
              </a:ext>
            </a:extLst>
          </p:cNvPr>
          <p:cNvSpPr txBox="1"/>
          <p:nvPr/>
        </p:nvSpPr>
        <p:spPr>
          <a:xfrm>
            <a:off x="0" y="0"/>
            <a:ext cx="177563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00570C"/>
                </a:solidFill>
                <a:latin typeface="Aptos" panose="02110004020202020204"/>
              </a:rPr>
              <a:t>conclusions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570C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2760242"/>
      </p:ext>
    </p:extLst>
  </p:cSld>
  <p:clrMapOvr>
    <a:masterClrMapping/>
  </p:clrMapOvr>
</p:sld>
</file>

<file path=ppt/theme/theme1.xml><?xml version="1.0" encoding="utf-8"?>
<a:theme xmlns:a="http://schemas.openxmlformats.org/drawingml/2006/main" name="MAX IV">
  <a:themeElements>
    <a:clrScheme name="MAX IV ny">
      <a:dk1>
        <a:srgbClr val="001427"/>
      </a:dk1>
      <a:lt1>
        <a:srgbClr val="FFFFFF"/>
      </a:lt1>
      <a:dk2>
        <a:srgbClr val="00570C"/>
      </a:dk2>
      <a:lt2>
        <a:srgbClr val="FB8C00"/>
      </a:lt2>
      <a:accent1>
        <a:srgbClr val="767171"/>
      </a:accent1>
      <a:accent2>
        <a:srgbClr val="595555"/>
      </a:accent2>
      <a:accent3>
        <a:srgbClr val="AEAAAA"/>
      </a:accent3>
      <a:accent4>
        <a:srgbClr val="00570C"/>
      </a:accent4>
      <a:accent5>
        <a:srgbClr val="F6B222"/>
      </a:accent5>
      <a:accent6>
        <a:srgbClr val="C8C3C3"/>
      </a:accent6>
      <a:hlink>
        <a:srgbClr val="0000FF"/>
      </a:hlink>
      <a:folHlink>
        <a:srgbClr val="8100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X IV" id="{516FC9ED-6BBD-C744-B2F0-90A71CB59E0C}" vid="{13190349-0772-8741-AF07-2E14FF89C4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7788</TotalTime>
  <Words>873</Words>
  <Application>Microsoft Office PowerPoint</Application>
  <PresentationFormat>Widescreen</PresentationFormat>
  <Paragraphs>167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Aptos</vt:lpstr>
      <vt:lpstr>Arial</vt:lpstr>
      <vt:lpstr>Calibri</vt:lpstr>
      <vt:lpstr>Maven Pro Medium</vt:lpstr>
      <vt:lpstr>Open Sans Light</vt:lpstr>
      <vt:lpstr>Symbol</vt:lpstr>
      <vt:lpstr>Wingdings</vt:lpstr>
      <vt:lpstr>MAX IV</vt:lpstr>
      <vt:lpstr>first tests with pyAML at MAX IV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Marco Apollonio</dc:creator>
  <cp:lastModifiedBy>Marco Apollonio</cp:lastModifiedBy>
  <cp:revision>20</cp:revision>
  <dcterms:created xsi:type="dcterms:W3CDTF">2024-11-08T17:18:35Z</dcterms:created>
  <dcterms:modified xsi:type="dcterms:W3CDTF">2024-11-15T16:23:18Z</dcterms:modified>
</cp:coreProperties>
</file>