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3"/>
  </p:notesMasterIdLst>
  <p:sldIdLst>
    <p:sldId id="265" r:id="rId3"/>
    <p:sldId id="290" r:id="rId4"/>
    <p:sldId id="289" r:id="rId5"/>
    <p:sldId id="337" r:id="rId6"/>
    <p:sldId id="338" r:id="rId7"/>
    <p:sldId id="339" r:id="rId8"/>
    <p:sldId id="287" r:id="rId9"/>
    <p:sldId id="270" r:id="rId10"/>
    <p:sldId id="297" r:id="rId11"/>
    <p:sldId id="308" r:id="rId12"/>
    <p:sldId id="309" r:id="rId13"/>
    <p:sldId id="310" r:id="rId14"/>
    <p:sldId id="311" r:id="rId15"/>
    <p:sldId id="312" r:id="rId16"/>
    <p:sldId id="323" r:id="rId17"/>
    <p:sldId id="324" r:id="rId18"/>
    <p:sldId id="336" r:id="rId19"/>
    <p:sldId id="326" r:id="rId20"/>
    <p:sldId id="327" r:id="rId21"/>
    <p:sldId id="328" r:id="rId22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47B"/>
    <a:srgbClr val="FF9940"/>
    <a:srgbClr val="90DB68"/>
    <a:srgbClr val="FF7B06"/>
    <a:srgbClr val="1872B2"/>
    <a:srgbClr val="4E5B99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3689" autoAdjust="0"/>
  </p:normalViewPr>
  <p:slideViewPr>
    <p:cSldViewPr showGuides="1">
      <p:cViewPr varScale="1">
        <p:scale>
          <a:sx n="176" d="100"/>
          <a:sy n="176" d="100"/>
        </p:scale>
        <p:origin x="546" y="162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23/09/2024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60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0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2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38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7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3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20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97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3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2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45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6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90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3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1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some</a:t>
            </a:r>
            <a:r>
              <a:rPr lang="en-US" baseline="0" dirty="0"/>
              <a:t>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82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0E80-EABC-4BB0-AFB7-543DAA34F0C5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cap="none" baseline="0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564829"/>
            <a:ext cx="8372901" cy="36856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122124"/>
            <a:ext cx="8372901" cy="416429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89CA08-CBCC-4E28-ABA1-C656ECC3C413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F7C1-95E7-46EF-9854-313A8800F169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E9C3-66F1-43B9-A249-6DD7D9439A08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D2F1-DDC1-40C7-BFC8-BD269AE89AB2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9E2ED2-A8E5-4A22-BE83-04C243A00D8C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99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8088-94EA-490E-8CAE-D5D7882B7318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8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CF05-ACA6-4652-B171-CF1A5B56A9A0}" type="datetime1">
              <a:rPr lang="en-US" noProof="0" smtClean="0"/>
              <a:t>23/09/2024</a:t>
            </a:fld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02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89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B606B315-6599-4502-84D5-EB41B23AA28A}" type="datetime1">
              <a:rPr lang="en-US" smtClean="0"/>
              <a:t>23/09/2024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Satellite NOBUGS2024 | crystallography databases l 23 September 2024 l M. Sanchez del Rio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fld id="{16FDCEFE-35FA-48B1-9F77-78F1ACDF14EA}" type="datetime1">
              <a:rPr lang="en-US" smtClean="0"/>
              <a:t>23/09/2024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Satellite NOBUGS2024 | crystallography databases l 23 September 2024 l M. Sanchez del Rio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5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5" r:id="rId5"/>
    <p:sldLayoutId id="2147483667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ithub.com/oasys-kit/DabaxFiles" TargetMode="Externa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oasys-kit/dabax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tschoonj/xrayli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x-server.gmca.aps.anl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github.com/oasys-kit/DabamFi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asys-kit.github.io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7744" y="2002339"/>
            <a:ext cx="6634855" cy="2498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Databases supporting X-ray optics simulations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1600" dirty="0"/>
              <a:t>Manuel Sanchez del Rio</a:t>
            </a:r>
          </a:p>
          <a:p>
            <a:pPr algn="ctr"/>
            <a:endParaRPr lang="en-US" sz="1100" dirty="0"/>
          </a:p>
          <a:p>
            <a:pPr algn="ctr"/>
            <a:endParaRPr lang="en-US" sz="1667" dirty="0"/>
          </a:p>
          <a:p>
            <a:pPr algn="ctr"/>
            <a:r>
              <a:rPr lang="en-US" dirty="0"/>
              <a:t>Advanced Analysis &amp; Precision Unit, MEG/ISDD, ESRF</a:t>
            </a:r>
          </a:p>
          <a:p>
            <a:pPr algn="ctr"/>
            <a:endParaRPr lang="en-US" sz="1167" dirty="0"/>
          </a:p>
          <a:p>
            <a:pPr algn="ctr"/>
            <a:endParaRPr lang="en-US" sz="1167" dirty="0"/>
          </a:p>
          <a:p>
            <a:pPr algn="ctr"/>
            <a:endParaRPr lang="en-US" sz="1167" dirty="0"/>
          </a:p>
          <a:p>
            <a:pPr algn="ctr"/>
            <a:r>
              <a:rPr lang="en-US" sz="1167" dirty="0"/>
              <a:t>Monday 23 September, 2024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6079" y="86785"/>
            <a:ext cx="6864000" cy="414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8" y="121530"/>
            <a:ext cx="2333040" cy="590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8" y="770563"/>
            <a:ext cx="2179049" cy="4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 err="1"/>
              <a:t>DAtaBAse</a:t>
            </a:r>
            <a:r>
              <a:rPr lang="en-US" sz="1800" cap="none" dirty="0"/>
              <a:t> for X-rays (DABAX)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264869" y="385630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913728" y="387558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FA032-374B-485D-A350-B5E52FAD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8" y="843834"/>
            <a:ext cx="4157682" cy="4273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7D42C5-88D6-4F30-B791-741354DCC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684" y="841276"/>
            <a:ext cx="3684671" cy="449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4029E-E247-401D-BF04-1E6CD9D65D6E}"/>
              </a:ext>
            </a:extLst>
          </p:cNvPr>
          <p:cNvSpPr txBox="1"/>
          <p:nvPr/>
        </p:nvSpPr>
        <p:spPr>
          <a:xfrm>
            <a:off x="4282650" y="185979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https://github.com/oasys-kit/DabaxFiles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3740E9-8691-4166-9AAE-0CF2E05AC0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4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DABAX python lib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264869" y="385630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913728" y="387558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001A2-86A6-4C74-B4FD-350377AB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9857"/>
            <a:ext cx="3829090" cy="4044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E2F83-91A3-4CDF-9D3C-5B17E0C25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091" y="729715"/>
            <a:ext cx="4719742" cy="2510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CF2B6E-3AF5-4BB4-BA92-0BCD1206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185" y="3295499"/>
            <a:ext cx="4454648" cy="2330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F59593-911C-4DED-8354-8A9C26289DD5}"/>
              </a:ext>
            </a:extLst>
          </p:cNvPr>
          <p:cNvSpPr txBox="1"/>
          <p:nvPr/>
        </p:nvSpPr>
        <p:spPr>
          <a:xfrm>
            <a:off x="4282650" y="185979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https://github.com/oasys-kit/dabax</a:t>
            </a:r>
            <a:r>
              <a:rPr lang="en-GB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34CF07-3039-4AA6-806E-471B11C99A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01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 err="1"/>
              <a:t>Xraylib</a:t>
            </a:r>
            <a:r>
              <a:rPr lang="en-US" sz="1800" cap="none" dirty="0"/>
              <a:t> (Tom </a:t>
            </a:r>
            <a:r>
              <a:rPr lang="en-US" sz="1800" cap="none" dirty="0" err="1"/>
              <a:t>Schoonjans</a:t>
            </a:r>
            <a:r>
              <a:rPr lang="en-US" sz="1800" cap="none" dirty="0"/>
              <a:t>)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264869" y="385630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913728" y="387558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528DE-2158-4219-A59D-43DC1DE2CD40}"/>
              </a:ext>
            </a:extLst>
          </p:cNvPr>
          <p:cNvSpPr txBox="1"/>
          <p:nvPr/>
        </p:nvSpPr>
        <p:spPr>
          <a:xfrm>
            <a:off x="3851920" y="184221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http://github.com/tschoonj/xraylib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13D41-EC9B-47C9-BF5E-137862FB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0" y="1621867"/>
            <a:ext cx="4824048" cy="2451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5D499-4D15-463B-939C-BBA71644E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401" y="679477"/>
            <a:ext cx="3012259" cy="466663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E35BE-0D4C-4171-B9D1-C99D6A8A62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513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Crystals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264869" y="385630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913728" y="387558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F86A0-9637-4933-AD6B-0B45ED49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01" y="665900"/>
            <a:ext cx="4817055" cy="2569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F40529-E1FC-4388-A0A7-5F3A83E30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08" y="3249579"/>
            <a:ext cx="3118530" cy="2108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E3338-EBAB-4992-B70F-F806FADA2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363" y="3370922"/>
            <a:ext cx="1689030" cy="2115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2C1ED-6527-49E9-9526-F9845AF9A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135" y="725362"/>
            <a:ext cx="3844010" cy="2569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761AB3-FE12-43F8-A35E-F3677280EEAB}"/>
              </a:ext>
            </a:extLst>
          </p:cNvPr>
          <p:cNvSpPr txBox="1"/>
          <p:nvPr/>
        </p:nvSpPr>
        <p:spPr>
          <a:xfrm>
            <a:off x="6088007" y="5049328"/>
            <a:ext cx="2526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7"/>
              </a:rPr>
              <a:t>https://x-server.gmca.aps.anl.gov/</a:t>
            </a:r>
            <a:r>
              <a:rPr lang="en-GB" sz="1200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8C14D4-A1BB-49AF-B868-479F5A3099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455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Performance of beamlines is limited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975880-124E-4D66-A706-A18C2E86F3B9}"/>
              </a:ext>
            </a:extLst>
          </p:cNvPr>
          <p:cNvSpPr txBox="1"/>
          <p:nvPr/>
        </p:nvSpPr>
        <p:spPr>
          <a:xfrm>
            <a:off x="926293" y="985292"/>
            <a:ext cx="582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surface finish of the optics: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Residual surface errors (figure)</a:t>
            </a:r>
          </a:p>
          <a:p>
            <a:pPr marL="285750" indent="-285750">
              <a:buFontTx/>
              <a:buChar char="-"/>
            </a:pPr>
            <a:r>
              <a:rPr lang="en-US" dirty="0"/>
              <a:t>Roughness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5AB08-DCAC-4ACC-A194-725338350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686602"/>
            <a:ext cx="3083708" cy="282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C7FD3-F774-4DD1-B9CA-0237060CC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444809"/>
            <a:ext cx="3293927" cy="2176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B4E523-4ADC-41AF-AB95-30EC995D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9" y="1874416"/>
            <a:ext cx="4234654" cy="35107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553EF-F3BC-4055-91FE-5C2AF57560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599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DABAM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00896-CFFA-4920-BA16-AAE5E152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40" y="1938282"/>
            <a:ext cx="2660060" cy="3553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4B1E45-C0A3-4B64-9031-60BA23A66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001" y="1940277"/>
            <a:ext cx="2578942" cy="3256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CEA44-B6E1-45DC-951A-EFA66DF5C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0" y="1042615"/>
            <a:ext cx="2816268" cy="4037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9CA86-FEB4-4E32-9F38-27D96073B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000" y="645928"/>
            <a:ext cx="6120000" cy="1252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6F9BAA-A076-4547-8C16-0BB1729DDC26}"/>
              </a:ext>
            </a:extLst>
          </p:cNvPr>
          <p:cNvSpPr txBox="1"/>
          <p:nvPr/>
        </p:nvSpPr>
        <p:spPr>
          <a:xfrm>
            <a:off x="2440647" y="1408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https://github.com/oasys-kit/DabamFiles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BE7B4-9E55-4288-BC0C-F0D0C27FA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80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DABAM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CAF201-D529-4180-AF39-FFB5B283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66006"/>
            <a:ext cx="4876910" cy="32203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AB1D2C-82D8-4141-9421-54E522EE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422" y="1439563"/>
            <a:ext cx="3112573" cy="31304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8312C-570F-440E-B01E-332FE79FF5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872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DABAM in OASYS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F2B78-7A27-4164-A1EA-CF3AA41B8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1" y="985897"/>
            <a:ext cx="6084168" cy="3743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BCD2A-7830-4D5B-89FB-89B2056420C9}"/>
              </a:ext>
            </a:extLst>
          </p:cNvPr>
          <p:cNvSpPr txBox="1"/>
          <p:nvPr/>
        </p:nvSpPr>
        <p:spPr>
          <a:xfrm>
            <a:off x="6591025" y="194948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 tracing (SHADOW)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49214-4B6D-47DF-8844-F5354E9740AB}"/>
              </a:ext>
            </a:extLst>
          </p:cNvPr>
          <p:cNvSpPr txBox="1"/>
          <p:nvPr/>
        </p:nvSpPr>
        <p:spPr>
          <a:xfrm>
            <a:off x="6750001" y="4139097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optics (SRW)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72490F-2A5A-4126-B9CD-0672E3945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15" y="2710430"/>
            <a:ext cx="1508841" cy="99634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CAE616-B191-4BB5-AF6B-63B5157FEED7}"/>
              </a:ext>
            </a:extLst>
          </p:cNvPr>
          <p:cNvSpPr/>
          <p:nvPr/>
        </p:nvSpPr>
        <p:spPr>
          <a:xfrm rot="16200000">
            <a:off x="4138190" y="2883253"/>
            <a:ext cx="339539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2ED629F-5F1A-4C91-B3A1-B7E2D648EE90}"/>
              </a:ext>
            </a:extLst>
          </p:cNvPr>
          <p:cNvSpPr/>
          <p:nvPr/>
        </p:nvSpPr>
        <p:spPr>
          <a:xfrm rot="16200000">
            <a:off x="6133224" y="1831226"/>
            <a:ext cx="339539" cy="5760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D58C0A4-21CA-40E4-9027-79BEE71C44DB}"/>
              </a:ext>
            </a:extLst>
          </p:cNvPr>
          <p:cNvSpPr/>
          <p:nvPr/>
        </p:nvSpPr>
        <p:spPr>
          <a:xfrm rot="16200000">
            <a:off x="6287002" y="4035730"/>
            <a:ext cx="339539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54E57-D34F-4572-A5D9-482151CB63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007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DABAM2D (UNDER DEVELOPMENT)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8A4FC-FABC-4D7E-8E38-4F2AF8B98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2071"/>
            <a:ext cx="3498549" cy="4945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836066-5A1B-43C8-A97D-653D57BC6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841275"/>
            <a:ext cx="2808312" cy="1235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1AC56-1247-4E12-AAF7-1E54A7ACC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950" y="2501688"/>
            <a:ext cx="4038101" cy="24763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E6609-CFDD-49DC-8F2D-BFEBBBCF1C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268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ID application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E66E3-E515-4740-A9BE-2FD6B347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7" y="769404"/>
            <a:ext cx="7812360" cy="4526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EC797-CB08-469F-9784-17D7EE27D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61" y="1993404"/>
            <a:ext cx="792088" cy="1101090"/>
          </a:xfrm>
          <a:prstGeom prst="rect">
            <a:avLst/>
          </a:prstGeom>
        </p:spPr>
      </p:pic>
      <p:grpSp>
        <p:nvGrpSpPr>
          <p:cNvPr id="10" name="Grupo 12">
            <a:extLst>
              <a:ext uri="{FF2B5EF4-FFF2-40B4-BE49-F238E27FC236}">
                <a16:creationId xmlns:a16="http://schemas.microsoft.com/office/drawing/2014/main" id="{B453DF46-AF83-451D-BA99-67C0D4CAA9B5}"/>
              </a:ext>
            </a:extLst>
          </p:cNvPr>
          <p:cNvGrpSpPr/>
          <p:nvPr/>
        </p:nvGrpSpPr>
        <p:grpSpPr>
          <a:xfrm>
            <a:off x="477692" y="4611415"/>
            <a:ext cx="1443694" cy="142206"/>
            <a:chOff x="141284" y="1753548"/>
            <a:chExt cx="1474045" cy="291549"/>
          </a:xfrm>
        </p:grpSpPr>
        <p:sp>
          <p:nvSpPr>
            <p:cNvPr id="11" name="Cube 27">
              <a:extLst>
                <a:ext uri="{FF2B5EF4-FFF2-40B4-BE49-F238E27FC236}">
                  <a16:creationId xmlns:a16="http://schemas.microsoft.com/office/drawing/2014/main" id="{60842F63-6EE2-401F-B82D-30A24383A212}"/>
                </a:ext>
              </a:extLst>
            </p:cNvPr>
            <p:cNvSpPr/>
            <p:nvPr/>
          </p:nvSpPr>
          <p:spPr>
            <a:xfrm>
              <a:off x="141284" y="1756105"/>
              <a:ext cx="172450" cy="288992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Cube 26">
              <a:extLst>
                <a:ext uri="{FF2B5EF4-FFF2-40B4-BE49-F238E27FC236}">
                  <a16:creationId xmlns:a16="http://schemas.microsoft.com/office/drawing/2014/main" id="{7CF10C51-FB26-4CAD-A3AA-EB97A4659B28}"/>
                </a:ext>
              </a:extLst>
            </p:cNvPr>
            <p:cNvSpPr/>
            <p:nvPr/>
          </p:nvSpPr>
          <p:spPr>
            <a:xfrm>
              <a:off x="286423" y="1753548"/>
              <a:ext cx="172450" cy="288992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ube 27">
              <a:extLst>
                <a:ext uri="{FF2B5EF4-FFF2-40B4-BE49-F238E27FC236}">
                  <a16:creationId xmlns:a16="http://schemas.microsoft.com/office/drawing/2014/main" id="{B6B50052-6951-4272-8956-23B106A49D9C}"/>
                </a:ext>
              </a:extLst>
            </p:cNvPr>
            <p:cNvSpPr/>
            <p:nvPr/>
          </p:nvSpPr>
          <p:spPr>
            <a:xfrm>
              <a:off x="431887" y="1754249"/>
              <a:ext cx="172450" cy="288992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Cube 28">
              <a:extLst>
                <a:ext uri="{FF2B5EF4-FFF2-40B4-BE49-F238E27FC236}">
                  <a16:creationId xmlns:a16="http://schemas.microsoft.com/office/drawing/2014/main" id="{44BB1FF9-629E-4629-A883-A78281EE56D7}"/>
                </a:ext>
              </a:extLst>
            </p:cNvPr>
            <p:cNvSpPr/>
            <p:nvPr/>
          </p:nvSpPr>
          <p:spPr>
            <a:xfrm>
              <a:off x="578485" y="1754774"/>
              <a:ext cx="172450" cy="288990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Cube 27">
              <a:extLst>
                <a:ext uri="{FF2B5EF4-FFF2-40B4-BE49-F238E27FC236}">
                  <a16:creationId xmlns:a16="http://schemas.microsoft.com/office/drawing/2014/main" id="{BA34AD15-2FD8-4919-B9CB-36ABD8316D38}"/>
                </a:ext>
              </a:extLst>
            </p:cNvPr>
            <p:cNvSpPr/>
            <p:nvPr/>
          </p:nvSpPr>
          <p:spPr>
            <a:xfrm>
              <a:off x="720016" y="1754250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Cube 28">
              <a:extLst>
                <a:ext uri="{FF2B5EF4-FFF2-40B4-BE49-F238E27FC236}">
                  <a16:creationId xmlns:a16="http://schemas.microsoft.com/office/drawing/2014/main" id="{1084A777-4E6C-4227-934E-45C8B18B7C14}"/>
                </a:ext>
              </a:extLst>
            </p:cNvPr>
            <p:cNvSpPr/>
            <p:nvPr/>
          </p:nvSpPr>
          <p:spPr>
            <a:xfrm>
              <a:off x="866614" y="1754774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20C180E9-DCD1-4BD4-B3CC-50F10F9E80C9}"/>
                </a:ext>
              </a:extLst>
            </p:cNvPr>
            <p:cNvSpPr/>
            <p:nvPr/>
          </p:nvSpPr>
          <p:spPr>
            <a:xfrm>
              <a:off x="1008152" y="1754251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991DE8F7-211C-470C-B308-D592DAFEB08C}"/>
                </a:ext>
              </a:extLst>
            </p:cNvPr>
            <p:cNvSpPr/>
            <p:nvPr/>
          </p:nvSpPr>
          <p:spPr>
            <a:xfrm>
              <a:off x="1154750" y="1754775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Cube 27">
              <a:extLst>
                <a:ext uri="{FF2B5EF4-FFF2-40B4-BE49-F238E27FC236}">
                  <a16:creationId xmlns:a16="http://schemas.microsoft.com/office/drawing/2014/main" id="{07177651-8604-401D-AB90-B44FE9AF297C}"/>
                </a:ext>
              </a:extLst>
            </p:cNvPr>
            <p:cNvSpPr/>
            <p:nvPr/>
          </p:nvSpPr>
          <p:spPr>
            <a:xfrm>
              <a:off x="1296281" y="1754251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Cube 28">
              <a:extLst>
                <a:ext uri="{FF2B5EF4-FFF2-40B4-BE49-F238E27FC236}">
                  <a16:creationId xmlns:a16="http://schemas.microsoft.com/office/drawing/2014/main" id="{F26FD488-FE43-414C-AD7D-75707D02709F}"/>
                </a:ext>
              </a:extLst>
            </p:cNvPr>
            <p:cNvSpPr/>
            <p:nvPr/>
          </p:nvSpPr>
          <p:spPr>
            <a:xfrm>
              <a:off x="1442879" y="1754775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upo 12">
            <a:extLst>
              <a:ext uri="{FF2B5EF4-FFF2-40B4-BE49-F238E27FC236}">
                <a16:creationId xmlns:a16="http://schemas.microsoft.com/office/drawing/2014/main" id="{0B345A3E-7E58-48E3-A05E-E3017486E613}"/>
              </a:ext>
            </a:extLst>
          </p:cNvPr>
          <p:cNvGrpSpPr/>
          <p:nvPr/>
        </p:nvGrpSpPr>
        <p:grpSpPr>
          <a:xfrm>
            <a:off x="458909" y="4964712"/>
            <a:ext cx="1440160" cy="141557"/>
            <a:chOff x="286423" y="1753548"/>
            <a:chExt cx="1470437" cy="290218"/>
          </a:xfrm>
        </p:grpSpPr>
        <p:sp>
          <p:nvSpPr>
            <p:cNvPr id="24" name="Cube 26">
              <a:extLst>
                <a:ext uri="{FF2B5EF4-FFF2-40B4-BE49-F238E27FC236}">
                  <a16:creationId xmlns:a16="http://schemas.microsoft.com/office/drawing/2014/main" id="{B00C149C-B2DB-4571-8653-D5D5B8106C12}"/>
                </a:ext>
              </a:extLst>
            </p:cNvPr>
            <p:cNvSpPr/>
            <p:nvPr/>
          </p:nvSpPr>
          <p:spPr>
            <a:xfrm>
              <a:off x="286423" y="1753548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Cube 27">
              <a:extLst>
                <a:ext uri="{FF2B5EF4-FFF2-40B4-BE49-F238E27FC236}">
                  <a16:creationId xmlns:a16="http://schemas.microsoft.com/office/drawing/2014/main" id="{7B0ACADD-661C-43DD-8A3E-3983AC2D09F7}"/>
                </a:ext>
              </a:extLst>
            </p:cNvPr>
            <p:cNvSpPr/>
            <p:nvPr/>
          </p:nvSpPr>
          <p:spPr>
            <a:xfrm>
              <a:off x="431887" y="1754250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ube 28">
              <a:extLst>
                <a:ext uri="{FF2B5EF4-FFF2-40B4-BE49-F238E27FC236}">
                  <a16:creationId xmlns:a16="http://schemas.microsoft.com/office/drawing/2014/main" id="{188BC124-EF57-4652-B33E-872DA629CF68}"/>
                </a:ext>
              </a:extLst>
            </p:cNvPr>
            <p:cNvSpPr/>
            <p:nvPr/>
          </p:nvSpPr>
          <p:spPr>
            <a:xfrm>
              <a:off x="578485" y="1754774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ube 27">
              <a:extLst>
                <a:ext uri="{FF2B5EF4-FFF2-40B4-BE49-F238E27FC236}">
                  <a16:creationId xmlns:a16="http://schemas.microsoft.com/office/drawing/2014/main" id="{F3DD7162-00BD-4119-A38D-8DF417D35D22}"/>
                </a:ext>
              </a:extLst>
            </p:cNvPr>
            <p:cNvSpPr/>
            <p:nvPr/>
          </p:nvSpPr>
          <p:spPr>
            <a:xfrm>
              <a:off x="720016" y="1754250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Cube 28">
              <a:extLst>
                <a:ext uri="{FF2B5EF4-FFF2-40B4-BE49-F238E27FC236}">
                  <a16:creationId xmlns:a16="http://schemas.microsoft.com/office/drawing/2014/main" id="{D00000EE-5273-4F1C-A552-7DCC74447177}"/>
                </a:ext>
              </a:extLst>
            </p:cNvPr>
            <p:cNvSpPr/>
            <p:nvPr/>
          </p:nvSpPr>
          <p:spPr>
            <a:xfrm>
              <a:off x="866614" y="1754774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3DEECA60-8477-4AF7-A0A3-9948CADDA28D}"/>
                </a:ext>
              </a:extLst>
            </p:cNvPr>
            <p:cNvSpPr/>
            <p:nvPr/>
          </p:nvSpPr>
          <p:spPr>
            <a:xfrm>
              <a:off x="1008152" y="1754251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BAB41182-E786-4DA3-A297-EE51F8AF74F1}"/>
                </a:ext>
              </a:extLst>
            </p:cNvPr>
            <p:cNvSpPr/>
            <p:nvPr/>
          </p:nvSpPr>
          <p:spPr>
            <a:xfrm>
              <a:off x="1154750" y="1754775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ube 27">
              <a:extLst>
                <a:ext uri="{FF2B5EF4-FFF2-40B4-BE49-F238E27FC236}">
                  <a16:creationId xmlns:a16="http://schemas.microsoft.com/office/drawing/2014/main" id="{E86FE782-F31B-4A50-82DE-F8A8EC337A6C}"/>
                </a:ext>
              </a:extLst>
            </p:cNvPr>
            <p:cNvSpPr/>
            <p:nvPr/>
          </p:nvSpPr>
          <p:spPr>
            <a:xfrm>
              <a:off x="1296281" y="1754251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ube 28">
              <a:extLst>
                <a:ext uri="{FF2B5EF4-FFF2-40B4-BE49-F238E27FC236}">
                  <a16:creationId xmlns:a16="http://schemas.microsoft.com/office/drawing/2014/main" id="{D701141B-8478-4DDE-B6A8-1E20E05BC811}"/>
                </a:ext>
              </a:extLst>
            </p:cNvPr>
            <p:cNvSpPr/>
            <p:nvPr/>
          </p:nvSpPr>
          <p:spPr>
            <a:xfrm>
              <a:off x="1442879" y="1754775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Cube 27">
              <a:extLst>
                <a:ext uri="{FF2B5EF4-FFF2-40B4-BE49-F238E27FC236}">
                  <a16:creationId xmlns:a16="http://schemas.microsoft.com/office/drawing/2014/main" id="{A303CBCE-29CE-4FC8-95A2-83182C9CDCF8}"/>
                </a:ext>
              </a:extLst>
            </p:cNvPr>
            <p:cNvSpPr/>
            <p:nvPr/>
          </p:nvSpPr>
          <p:spPr>
            <a:xfrm>
              <a:off x="1584410" y="1754163"/>
              <a:ext cx="172450" cy="288991"/>
            </a:xfrm>
            <a:prstGeom prst="cube">
              <a:avLst>
                <a:gd name="adj" fmla="val 159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D4FE6-03A5-4EE5-B8F5-1245D30A67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26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Contents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Satellite NOBUGS2024 | crystallography databases l 23 September 2024 l M. Sanchez del Rio</a:t>
            </a:r>
            <a:endParaRPr lang="en-US" noProof="0" dirty="0"/>
          </a:p>
        </p:txBody>
      </p:sp>
      <p:sp>
        <p:nvSpPr>
          <p:cNvPr id="105" name="TextBox 104"/>
          <p:cNvSpPr txBox="1"/>
          <p:nvPr/>
        </p:nvSpPr>
        <p:spPr>
          <a:xfrm>
            <a:off x="272146" y="1183872"/>
            <a:ext cx="4875918" cy="2626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Motivation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Basic calculations: lenses, mirrors, crystals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Data providers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X-rays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DABAX</a:t>
            </a:r>
          </a:p>
          <a:p>
            <a:pPr marL="742950" lvl="1" indent="-285750">
              <a:buFontTx/>
              <a:buChar char="-"/>
            </a:pPr>
            <a:r>
              <a:rPr lang="en-US" sz="1600" dirty="0" err="1"/>
              <a:t>Xraylib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Metrology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DABAM (1D)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2D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IDs for EBS-ESRF</a:t>
            </a:r>
          </a:p>
          <a:p>
            <a:pPr marL="285750" indent="-285750">
              <a:buFontTx/>
              <a:buChar char="-"/>
            </a:pPr>
            <a:endParaRPr lang="en-GB" sz="1600" baseline="30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E0D36-2DC1-4528-89D6-A8AF9AE0F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90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SUMMARY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FD891-76FC-40DE-A3EB-EFE5861B4D87}"/>
              </a:ext>
            </a:extLst>
          </p:cNvPr>
          <p:cNvSpPr txBox="1"/>
          <p:nvPr/>
        </p:nvSpPr>
        <p:spPr>
          <a:xfrm>
            <a:off x="630001" y="1129308"/>
            <a:ext cx="7587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applications (DABAX, </a:t>
            </a:r>
            <a:r>
              <a:rPr lang="en-US" dirty="0" err="1"/>
              <a:t>xraylib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Optics Metrology (DABAM, DABAM2D)</a:t>
            </a:r>
          </a:p>
          <a:p>
            <a:endParaRPr lang="en-US" dirty="0"/>
          </a:p>
          <a:p>
            <a:r>
              <a:rPr lang="en-US" dirty="0"/>
              <a:t>Focus on data</a:t>
            </a:r>
          </a:p>
          <a:p>
            <a:endParaRPr lang="en-US" dirty="0"/>
          </a:p>
          <a:p>
            <a:r>
              <a:rPr lang="en-US" dirty="0"/>
              <a:t>Python access (used in OASYS)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D772E-87AC-4888-BF21-B1524C5819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40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The refraction index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264869" y="385630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913728" y="387558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53E18-F7E8-433E-8E8E-757FF2D4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001"/>
            <a:ext cx="6120000" cy="46907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852D943-42EC-460A-BF66-AD81A47E6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664" y="1411518"/>
            <a:ext cx="4140715" cy="32025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68218-51FB-4E5D-AFC7-CB2FD8F912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8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Examples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97358" y="3890040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264869" y="3856301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913728" y="387558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CPMU14.4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68218-51FB-4E5D-AFC7-CB2FD8F912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10" name="Picture 2" descr="N:\scisoft\XRayOptics\OASYS_VE_RNICE8\shadowOui\orangecontrib\shadow\widgets\compound_optical_elements\icons\crl.png">
            <a:extLst>
              <a:ext uri="{FF2B5EF4-FFF2-40B4-BE49-F238E27FC236}">
                <a16:creationId xmlns:a16="http://schemas.microsoft.com/office/drawing/2014/main" id="{DF7E016B-7ED7-4357-9CEA-C180D015D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018" y="976394"/>
            <a:ext cx="2100233" cy="2100233"/>
          </a:xfrm>
          <a:prstGeom prst="rect">
            <a:avLst/>
          </a:prstGeom>
          <a:noFill/>
        </p:spPr>
      </p:pic>
      <p:pic>
        <p:nvPicPr>
          <p:cNvPr id="11" name="Picture 3" descr="N:\scisoft\XRayOptics\OASYS_VE_RNICE8\shadowOui\orangecontrib\shadow\widgets\compound_optical_elements\icons\lens.png">
            <a:extLst>
              <a:ext uri="{FF2B5EF4-FFF2-40B4-BE49-F238E27FC236}">
                <a16:creationId xmlns:a16="http://schemas.microsoft.com/office/drawing/2014/main" id="{96CD1938-724E-4355-96F4-09A9CF57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96440"/>
            <a:ext cx="1270000" cy="1270000"/>
          </a:xfrm>
          <a:prstGeom prst="rect">
            <a:avLst/>
          </a:prstGeom>
          <a:noFill/>
        </p:spPr>
      </p:pic>
      <p:pic>
        <p:nvPicPr>
          <p:cNvPr id="13" name="Picture 4" descr="N:\scisoft\XRayOptics\OASYS_VE_RNICE8\shadowOui\orangecontrib\shadow\widgets\compound_optical_elements\icons\lens.png">
            <a:extLst>
              <a:ext uri="{FF2B5EF4-FFF2-40B4-BE49-F238E27FC236}">
                <a16:creationId xmlns:a16="http://schemas.microsoft.com/office/drawing/2014/main" id="{BE7C4200-DC56-4C05-B872-6C7DAD50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724" y="1396440"/>
            <a:ext cx="1270000" cy="1270000"/>
          </a:xfrm>
          <a:prstGeom prst="rect">
            <a:avLst/>
          </a:prstGeom>
          <a:noFill/>
        </p:spPr>
      </p:pic>
      <p:pic>
        <p:nvPicPr>
          <p:cNvPr id="14" name="Picture 5" descr="N:\scisoft\XRayOptics\OASYS_VE_RNICE8\shadowOui\orangecontrib\shadow\widgets\compound_optical_elements\icons\transfocator.png">
            <a:extLst>
              <a:ext uri="{FF2B5EF4-FFF2-40B4-BE49-F238E27FC236}">
                <a16:creationId xmlns:a16="http://schemas.microsoft.com/office/drawing/2014/main" id="{06561AC9-9C45-45C4-92FC-E7908E66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8301" y="1246424"/>
            <a:ext cx="1560173" cy="1560173"/>
          </a:xfrm>
          <a:prstGeom prst="rect">
            <a:avLst/>
          </a:prstGeom>
          <a:noFill/>
        </p:spPr>
      </p:pic>
      <p:pic>
        <p:nvPicPr>
          <p:cNvPr id="15" name="Picture 14" descr="https://www.latex4technics.com/l4ttemp/w9vwfe.png?1490262455251">
            <a:extLst>
              <a:ext uri="{FF2B5EF4-FFF2-40B4-BE49-F238E27FC236}">
                <a16:creationId xmlns:a16="http://schemas.microsoft.com/office/drawing/2014/main" id="{E989CB1D-235A-4168-87D1-B66D127F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748" y="2686584"/>
            <a:ext cx="563563" cy="412751"/>
          </a:xfrm>
          <a:prstGeom prst="rect">
            <a:avLst/>
          </a:prstGeom>
          <a:noFill/>
        </p:spPr>
      </p:pic>
      <p:pic>
        <p:nvPicPr>
          <p:cNvPr id="16" name="Picture 9" descr="https://www.latex4technics.com/l4ttemp/w9vwfe.png?1490262510949">
            <a:extLst>
              <a:ext uri="{FF2B5EF4-FFF2-40B4-BE49-F238E27FC236}">
                <a16:creationId xmlns:a16="http://schemas.microsoft.com/office/drawing/2014/main" id="{68AE3F7A-991D-4A35-A47C-47FFFDD5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888" y="2656581"/>
            <a:ext cx="619125" cy="412751"/>
          </a:xfrm>
          <a:prstGeom prst="rect">
            <a:avLst/>
          </a:prstGeom>
          <a:noFill/>
        </p:spPr>
      </p:pic>
      <p:pic>
        <p:nvPicPr>
          <p:cNvPr id="17" name="Picture 11" descr="https://www.latex4technics.com/l4ttemp/w9vwfe.png?1490262631001">
            <a:extLst>
              <a:ext uri="{FF2B5EF4-FFF2-40B4-BE49-F238E27FC236}">
                <a16:creationId xmlns:a16="http://schemas.microsoft.com/office/drawing/2014/main" id="{6515B355-A1A6-48CA-869A-8ED739FF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8078" y="2656581"/>
            <a:ext cx="785813" cy="412751"/>
          </a:xfrm>
          <a:prstGeom prst="rect">
            <a:avLst/>
          </a:prstGeom>
          <a:noFill/>
        </p:spPr>
      </p:pic>
      <p:pic>
        <p:nvPicPr>
          <p:cNvPr id="18" name="Picture 13" descr="https://www.latex4technics.com/l4ttemp/w9vwfe.png?1490262727172">
            <a:extLst>
              <a:ext uri="{FF2B5EF4-FFF2-40B4-BE49-F238E27FC236}">
                <a16:creationId xmlns:a16="http://schemas.microsoft.com/office/drawing/2014/main" id="{2960F81B-D2E0-4D16-A203-BB6AD256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8294" y="2686584"/>
            <a:ext cx="1539875" cy="428626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533155-4611-41CD-A958-B428A49F3C5C}"/>
              </a:ext>
            </a:extLst>
          </p:cNvPr>
          <p:cNvSpPr txBox="1"/>
          <p:nvPr/>
        </p:nvSpPr>
        <p:spPr>
          <a:xfrm>
            <a:off x="1668101" y="1107675"/>
            <a:ext cx="1470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Single interface</a:t>
            </a:r>
            <a:endParaRPr lang="en-GB" sz="15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6C3F4A-E4C7-45E5-9F9A-4E64A3C5F4D5}"/>
              </a:ext>
            </a:extLst>
          </p:cNvPr>
          <p:cNvSpPr txBox="1"/>
          <p:nvPr/>
        </p:nvSpPr>
        <p:spPr>
          <a:xfrm>
            <a:off x="3557888" y="1036401"/>
            <a:ext cx="870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Lens </a:t>
            </a:r>
            <a:endParaRPr lang="en-GB" sz="1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C0A74-ED3B-459E-8267-F8A71E09E859}"/>
              </a:ext>
            </a:extLst>
          </p:cNvPr>
          <p:cNvSpPr txBox="1"/>
          <p:nvPr/>
        </p:nvSpPr>
        <p:spPr>
          <a:xfrm>
            <a:off x="4728018" y="916387"/>
            <a:ext cx="2130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Compound Refractive Lens (CRL)</a:t>
            </a:r>
            <a:endParaRPr lang="en-GB" sz="1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0FEF7-56FB-49ED-8B42-4A37313FBD66}"/>
              </a:ext>
            </a:extLst>
          </p:cNvPr>
          <p:cNvSpPr txBox="1"/>
          <p:nvPr/>
        </p:nvSpPr>
        <p:spPr>
          <a:xfrm>
            <a:off x="7368311" y="1036401"/>
            <a:ext cx="1260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Transfocator</a:t>
            </a:r>
            <a:endParaRPr lang="en-GB" sz="15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6E5D3-9144-4FE6-A52B-4E066EBA621E}"/>
              </a:ext>
            </a:extLst>
          </p:cNvPr>
          <p:cNvSpPr/>
          <p:nvPr/>
        </p:nvSpPr>
        <p:spPr>
          <a:xfrm>
            <a:off x="2717794" y="1606464"/>
            <a:ext cx="870097" cy="84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6" name="TextShape 1">
            <a:extLst>
              <a:ext uri="{FF2B5EF4-FFF2-40B4-BE49-F238E27FC236}">
                <a16:creationId xmlns:a16="http://schemas.microsoft.com/office/drawing/2014/main" id="{48570620-DC6E-4BE7-967C-C2E0FF3E3D68}"/>
              </a:ext>
            </a:extLst>
          </p:cNvPr>
          <p:cNvSpPr txBox="1"/>
          <p:nvPr/>
        </p:nvSpPr>
        <p:spPr>
          <a:xfrm>
            <a:off x="30760" y="3954602"/>
            <a:ext cx="3245897" cy="8569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50" b="1" spc="-1" dirty="0">
                <a:solidFill>
                  <a:srgbClr val="006BA6"/>
                </a:solidFill>
                <a:latin typeface="Calibri"/>
              </a:rPr>
              <a:t>Attenuators (filters)</a:t>
            </a:r>
            <a:endParaRPr lang="en-US" sz="2850" spc="-1" dirty="0">
              <a:solidFill>
                <a:srgbClr val="003859"/>
              </a:solidFill>
              <a:latin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BD6D170-8AFC-450D-AE17-05092B6C3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7940" y="3427956"/>
            <a:ext cx="2078373" cy="168764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1C7979-0019-4740-9270-A8FD09C663F5}"/>
              </a:ext>
            </a:extLst>
          </p:cNvPr>
          <p:cNvCxnSpPr/>
          <p:nvPr/>
        </p:nvCxnSpPr>
        <p:spPr>
          <a:xfrm>
            <a:off x="3439121" y="4256771"/>
            <a:ext cx="2457273" cy="0"/>
          </a:xfrm>
          <a:prstGeom prst="line">
            <a:avLst/>
          </a:prstGeom>
          <a:ln w="57150">
            <a:solidFill>
              <a:srgbClr val="ED7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C6FB6C3-E9EF-4082-BBCD-6AD7AE6482AC}"/>
              </a:ext>
            </a:extLst>
          </p:cNvPr>
          <p:cNvSpPr/>
          <p:nvPr/>
        </p:nvSpPr>
        <p:spPr>
          <a:xfrm>
            <a:off x="4667758" y="3877948"/>
            <a:ext cx="108012" cy="780161"/>
          </a:xfrm>
          <a:prstGeom prst="rect">
            <a:avLst/>
          </a:prstGeom>
          <a:solidFill>
            <a:srgbClr val="AF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75CD4E-8099-47FF-AA71-C3AB552E12A1}"/>
              </a:ext>
            </a:extLst>
          </p:cNvPr>
          <p:cNvCxnSpPr/>
          <p:nvPr/>
        </p:nvCxnSpPr>
        <p:spPr>
          <a:xfrm>
            <a:off x="4404688" y="3753632"/>
            <a:ext cx="27003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642F4B-26D3-4A12-8001-F7F3860E84D9}"/>
              </a:ext>
            </a:extLst>
          </p:cNvPr>
          <p:cNvCxnSpPr/>
          <p:nvPr/>
        </p:nvCxnSpPr>
        <p:spPr>
          <a:xfrm flipH="1">
            <a:off x="4787818" y="3753633"/>
            <a:ext cx="250391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5EF7B-E019-407E-8538-3FD46DBEF210}"/>
              </a:ext>
            </a:extLst>
          </p:cNvPr>
          <p:cNvCxnSpPr/>
          <p:nvPr/>
        </p:nvCxnSpPr>
        <p:spPr>
          <a:xfrm>
            <a:off x="4667758" y="3665169"/>
            <a:ext cx="0" cy="216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AF25A6-C432-4CAC-A11B-9E38860475F6}"/>
              </a:ext>
            </a:extLst>
          </p:cNvPr>
          <p:cNvCxnSpPr/>
          <p:nvPr/>
        </p:nvCxnSpPr>
        <p:spPr>
          <a:xfrm>
            <a:off x="4775770" y="3661925"/>
            <a:ext cx="0" cy="216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921419F-707D-42BA-A47F-605754314F6A}"/>
              </a:ext>
            </a:extLst>
          </p:cNvPr>
          <p:cNvSpPr txBox="1"/>
          <p:nvPr/>
        </p:nvSpPr>
        <p:spPr>
          <a:xfrm>
            <a:off x="4291559" y="3428501"/>
            <a:ext cx="917197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</a:rPr>
              <a:t>0.4 mm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0CAF5-3A18-423A-B896-D97AF0326367}"/>
              </a:ext>
            </a:extLst>
          </p:cNvPr>
          <p:cNvSpPr txBox="1"/>
          <p:nvPr/>
        </p:nvSpPr>
        <p:spPr>
          <a:xfrm>
            <a:off x="4263756" y="4632350"/>
            <a:ext cx="917197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</a:rPr>
              <a:t>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1EF49-04D0-4B4E-8149-30EC26E81D00}"/>
              </a:ext>
            </a:extLst>
          </p:cNvPr>
          <p:cNvSpPr txBox="1"/>
          <p:nvPr/>
        </p:nvSpPr>
        <p:spPr>
          <a:xfrm>
            <a:off x="3263508" y="3979772"/>
            <a:ext cx="119774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</a:rPr>
              <a:t>X-ray beam</a:t>
            </a:r>
          </a:p>
        </p:txBody>
      </p:sp>
      <p:sp>
        <p:nvSpPr>
          <p:cNvPr id="37" name="TextShape 1">
            <a:extLst>
              <a:ext uri="{FF2B5EF4-FFF2-40B4-BE49-F238E27FC236}">
                <a16:creationId xmlns:a16="http://schemas.microsoft.com/office/drawing/2014/main" id="{31BEE2D2-0AEF-442C-B81A-49941B604C8A}"/>
              </a:ext>
            </a:extLst>
          </p:cNvPr>
          <p:cNvSpPr txBox="1"/>
          <p:nvPr/>
        </p:nvSpPr>
        <p:spPr>
          <a:xfrm>
            <a:off x="24585" y="1778646"/>
            <a:ext cx="2583055" cy="8569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50" b="1" spc="-1" dirty="0">
                <a:solidFill>
                  <a:srgbClr val="006BA6"/>
                </a:solidFill>
                <a:latin typeface="Calibri"/>
              </a:rPr>
              <a:t>X-ray refractors</a:t>
            </a:r>
            <a:endParaRPr lang="en-US" sz="2850" spc="-1" dirty="0">
              <a:solidFill>
                <a:srgbClr val="0038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7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Examples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68218-51FB-4E5D-AFC7-CB2FD8F912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A05239-7428-4B90-947E-140C4F7C8F36}"/>
              </a:ext>
            </a:extLst>
          </p:cNvPr>
          <p:cNvSpPr/>
          <p:nvPr/>
        </p:nvSpPr>
        <p:spPr>
          <a:xfrm rot="4370248">
            <a:off x="4663738" y="1634685"/>
            <a:ext cx="182471" cy="807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Shape 1">
            <a:extLst>
              <a:ext uri="{FF2B5EF4-FFF2-40B4-BE49-F238E27FC236}">
                <a16:creationId xmlns:a16="http://schemas.microsoft.com/office/drawing/2014/main" id="{04ED38A6-6235-49B0-ACF9-1ACED43F32B2}"/>
              </a:ext>
            </a:extLst>
          </p:cNvPr>
          <p:cNvSpPr txBox="1"/>
          <p:nvPr/>
        </p:nvSpPr>
        <p:spPr>
          <a:xfrm>
            <a:off x="433447" y="1983309"/>
            <a:ext cx="1533214" cy="41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50" b="1" spc="-1" dirty="0">
                <a:solidFill>
                  <a:srgbClr val="006BA6"/>
                </a:solidFill>
                <a:latin typeface="Calibri"/>
              </a:rPr>
              <a:t>Mirrors</a:t>
            </a:r>
            <a:endParaRPr lang="en-US" sz="2850" spc="-1" dirty="0">
              <a:solidFill>
                <a:srgbClr val="003859"/>
              </a:solidFill>
              <a:latin typeface="Calibri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058EFB-8963-4804-9124-386E8FECA9E7}"/>
              </a:ext>
            </a:extLst>
          </p:cNvPr>
          <p:cNvCxnSpPr>
            <a:stCxn id="38" idx="1"/>
          </p:cNvCxnSpPr>
          <p:nvPr/>
        </p:nvCxnSpPr>
        <p:spPr>
          <a:xfrm flipV="1">
            <a:off x="4728051" y="1479304"/>
            <a:ext cx="904460" cy="471816"/>
          </a:xfrm>
          <a:prstGeom prst="line">
            <a:avLst/>
          </a:prstGeom>
          <a:ln w="57150">
            <a:solidFill>
              <a:srgbClr val="ED7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B32517-3805-4D1F-8C84-C6B7E2E93DCB}"/>
              </a:ext>
            </a:extLst>
          </p:cNvPr>
          <p:cNvCxnSpPr>
            <a:endCxn id="38" idx="1"/>
          </p:cNvCxnSpPr>
          <p:nvPr/>
        </p:nvCxnSpPr>
        <p:spPr>
          <a:xfrm flipV="1">
            <a:off x="3364411" y="1951120"/>
            <a:ext cx="1363640" cy="16866"/>
          </a:xfrm>
          <a:prstGeom prst="line">
            <a:avLst/>
          </a:prstGeom>
          <a:ln w="57150">
            <a:solidFill>
              <a:srgbClr val="ED7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47070BE-1337-4BB0-8DFB-0F0652E9D77B}"/>
              </a:ext>
            </a:extLst>
          </p:cNvPr>
          <p:cNvSpPr txBox="1"/>
          <p:nvPr/>
        </p:nvSpPr>
        <p:spPr>
          <a:xfrm>
            <a:off x="3242711" y="1646232"/>
            <a:ext cx="119774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</a:rPr>
              <a:t>X-ray beam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060DF3F-4DC9-4577-96F5-F361BA4F1C9E}"/>
              </a:ext>
            </a:extLst>
          </p:cNvPr>
          <p:cNvCxnSpPr>
            <a:cxnSpLocks/>
          </p:cNvCxnSpPr>
          <p:nvPr/>
        </p:nvCxnSpPr>
        <p:spPr>
          <a:xfrm flipV="1">
            <a:off x="3635606" y="2041926"/>
            <a:ext cx="804849" cy="23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E0724C-844A-49BA-B2E0-628C73DBB3F2}"/>
              </a:ext>
            </a:extLst>
          </p:cNvPr>
          <p:cNvCxnSpPr>
            <a:cxnSpLocks/>
          </p:cNvCxnSpPr>
          <p:nvPr/>
        </p:nvCxnSpPr>
        <p:spPr>
          <a:xfrm flipV="1">
            <a:off x="3649707" y="2046873"/>
            <a:ext cx="895910" cy="2896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D7922CD-ACD7-45FA-82E5-34F0054B0B34}"/>
              </a:ext>
            </a:extLst>
          </p:cNvPr>
          <p:cNvSpPr txBox="1"/>
          <p:nvPr/>
        </p:nvSpPr>
        <p:spPr>
          <a:xfrm>
            <a:off x="2267744" y="2065412"/>
            <a:ext cx="1282988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</a:rPr>
              <a:t>Grazing Angle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247162-F001-447E-9005-8E24F18CC5EC}"/>
              </a:ext>
            </a:extLst>
          </p:cNvPr>
          <p:cNvSpPr txBox="1"/>
          <p:nvPr/>
        </p:nvSpPr>
        <p:spPr>
          <a:xfrm>
            <a:off x="4349310" y="2196495"/>
            <a:ext cx="917197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</a:rPr>
              <a:t>Ni coating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CCE113D-4AFC-428A-A817-94A0653D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103754"/>
            <a:ext cx="2432640" cy="195380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DE2E1B2-99BD-498E-AF79-38C7996A2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358" y="3083869"/>
            <a:ext cx="3679474" cy="2082388"/>
          </a:xfrm>
          <a:prstGeom prst="rect">
            <a:avLst/>
          </a:prstGeom>
        </p:spPr>
      </p:pic>
      <p:sp>
        <p:nvSpPr>
          <p:cNvPr id="50" name="TextShape 1">
            <a:extLst>
              <a:ext uri="{FF2B5EF4-FFF2-40B4-BE49-F238E27FC236}">
                <a16:creationId xmlns:a16="http://schemas.microsoft.com/office/drawing/2014/main" id="{D75530F4-C346-4E67-9820-881D7C48B0C0}"/>
              </a:ext>
            </a:extLst>
          </p:cNvPr>
          <p:cNvSpPr txBox="1"/>
          <p:nvPr/>
        </p:nvSpPr>
        <p:spPr>
          <a:xfrm>
            <a:off x="432838" y="3937620"/>
            <a:ext cx="1533214" cy="41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50" b="1" spc="-1" dirty="0">
                <a:solidFill>
                  <a:srgbClr val="006BA6"/>
                </a:solidFill>
                <a:latin typeface="Calibri"/>
              </a:rPr>
              <a:t>Multilayers</a:t>
            </a:r>
            <a:endParaRPr lang="en-US" sz="2850" spc="-1" dirty="0">
              <a:solidFill>
                <a:srgbClr val="0038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6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spie_cryst1">
            <a:extLst>
              <a:ext uri="{FF2B5EF4-FFF2-40B4-BE49-F238E27FC236}">
                <a16:creationId xmlns:a16="http://schemas.microsoft.com/office/drawing/2014/main" id="{AC1A3588-862C-47D1-A770-3CFA77EC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927" y="965297"/>
            <a:ext cx="2614613" cy="188595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Examples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68218-51FB-4E5D-AFC7-CB2FD8F912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9" name="TextShape 1">
            <a:extLst>
              <a:ext uri="{FF2B5EF4-FFF2-40B4-BE49-F238E27FC236}">
                <a16:creationId xmlns:a16="http://schemas.microsoft.com/office/drawing/2014/main" id="{04ED38A6-6235-49B0-ACF9-1ACED43F32B2}"/>
              </a:ext>
            </a:extLst>
          </p:cNvPr>
          <p:cNvSpPr txBox="1"/>
          <p:nvPr/>
        </p:nvSpPr>
        <p:spPr>
          <a:xfrm>
            <a:off x="120713" y="772806"/>
            <a:ext cx="1533214" cy="416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50" b="1" spc="-1" dirty="0">
                <a:solidFill>
                  <a:srgbClr val="006BA6"/>
                </a:solidFill>
                <a:latin typeface="Calibri"/>
              </a:rPr>
              <a:t>Crystals</a:t>
            </a:r>
            <a:endParaRPr lang="en-US" sz="2850" spc="-1" dirty="0">
              <a:solidFill>
                <a:srgbClr val="003859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EFA10A-AAFA-4A46-9F6B-E0C204D2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355" y="2990772"/>
            <a:ext cx="2918735" cy="1883056"/>
          </a:xfrm>
          <a:prstGeom prst="rect">
            <a:avLst/>
          </a:prstGeom>
        </p:spPr>
      </p:pic>
      <p:pic>
        <p:nvPicPr>
          <p:cNvPr id="18" name="Picture 4" descr="spie_cryst2">
            <a:extLst>
              <a:ext uri="{FF2B5EF4-FFF2-40B4-BE49-F238E27FC236}">
                <a16:creationId xmlns:a16="http://schemas.microsoft.com/office/drawing/2014/main" id="{290AEB47-6E9E-4964-B9A9-A062FD26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6126" y="1087219"/>
            <a:ext cx="2220951" cy="1925576"/>
          </a:xfrm>
          <a:prstGeom prst="rect">
            <a:avLst/>
          </a:prstGeom>
          <a:noFill/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4B4D8C1C-AA48-4C16-BEC2-C2DC952E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196" y="724263"/>
            <a:ext cx="2746772" cy="4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85800"/>
            <a:r>
              <a:rPr lang="en-US" sz="2100" dirty="0">
                <a:solidFill>
                  <a:schemeClr val="tx2"/>
                </a:solidFill>
                <a:latin typeface="Times New Roman" pitchFamily="18" charset="0"/>
              </a:rPr>
              <a:t>BRAGG or reflection</a:t>
            </a:r>
            <a:endParaRPr lang="en-GB" sz="21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3E45508-FC28-480C-9FC6-370CFE06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821" y="670258"/>
            <a:ext cx="3192065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85800"/>
            <a:r>
              <a:rPr lang="en-US" sz="2100" dirty="0">
                <a:solidFill>
                  <a:schemeClr val="tx2"/>
                </a:solidFill>
                <a:latin typeface="Times New Roman" pitchFamily="18" charset="0"/>
              </a:rPr>
              <a:t>LAUE or transmission</a:t>
            </a:r>
            <a:endParaRPr lang="en-GB" sz="21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974D79-565E-44DF-BF80-0C002794E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279" y="2949741"/>
            <a:ext cx="3240360" cy="20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55" y="2990772"/>
            <a:ext cx="2918735" cy="1883056"/>
          </a:xfrm>
          <a:prstGeom prst="rect">
            <a:avLst/>
          </a:prstGeom>
        </p:spPr>
      </p:pic>
      <p:sp>
        <p:nvSpPr>
          <p:cNvPr id="262" name="TextShape 1"/>
          <p:cNvSpPr txBox="1"/>
          <p:nvPr/>
        </p:nvSpPr>
        <p:spPr>
          <a:xfrm>
            <a:off x="729456" y="154951"/>
            <a:ext cx="8255931" cy="8569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50" b="1" spc="-1" dirty="0">
                <a:solidFill>
                  <a:srgbClr val="006BA6"/>
                </a:solidFill>
                <a:latin typeface="Calibri"/>
              </a:rPr>
              <a:t>Crystals: Dynamical theory for plane crystals</a:t>
            </a:r>
            <a:endParaRPr lang="en-US" sz="2850" spc="-1" dirty="0">
              <a:solidFill>
                <a:srgbClr val="003859"/>
              </a:solidFill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8770410" y="5117400"/>
            <a:ext cx="402030" cy="276750"/>
          </a:xfrm>
          <a:prstGeom prst="rect">
            <a:avLst/>
          </a:prstGeom>
          <a:noFill/>
          <a:ln>
            <a:noFill/>
          </a:ln>
        </p:spPr>
        <p:txBody>
          <a:bodyPr bIns="68580" anchor="ctr"/>
          <a:lstStyle/>
          <a:p>
            <a:pPr algn="ctr">
              <a:lnSpc>
                <a:spcPct val="100000"/>
              </a:lnSpc>
            </a:pPr>
            <a:fld id="{D602C3DA-6103-48EC-94A2-A94CBA8DCDCF}" type="slidenum">
              <a:rPr lang="en-US" sz="900" spc="-1">
                <a:solidFill>
                  <a:srgbClr val="E04E38"/>
                </a:solidFill>
                <a:latin typeface="Calibri"/>
              </a:rPr>
              <a:t>7</a:t>
            </a:fld>
            <a:endParaRPr lang="en-US" sz="900" spc="-1">
              <a:latin typeface="Times New Roman"/>
            </a:endParaRPr>
          </a:p>
        </p:txBody>
      </p:sp>
      <p:pic>
        <p:nvPicPr>
          <p:cNvPr id="7" name="Picture 4" descr="spie_cry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564" y="1176717"/>
            <a:ext cx="2220951" cy="1925576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02196" y="724263"/>
            <a:ext cx="2746772" cy="4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85800"/>
            <a:r>
              <a:rPr lang="en-US" sz="2100" dirty="0">
                <a:solidFill>
                  <a:schemeClr val="tx2"/>
                </a:solidFill>
                <a:latin typeface="Times New Roman" pitchFamily="18" charset="0"/>
              </a:rPr>
              <a:t>BRAGG or reflection</a:t>
            </a:r>
            <a:endParaRPr lang="en-GB" sz="21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20821" y="670258"/>
            <a:ext cx="3192065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85800"/>
            <a:r>
              <a:rPr lang="en-US" sz="2100" dirty="0">
                <a:solidFill>
                  <a:schemeClr val="tx2"/>
                </a:solidFill>
                <a:latin typeface="Times New Roman" pitchFamily="18" charset="0"/>
              </a:rPr>
              <a:t>LAUE or transmission</a:t>
            </a:r>
            <a:endParaRPr lang="en-GB" sz="21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" name="Picture 7" descr="spie_cry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616" y="1104078"/>
            <a:ext cx="2614613" cy="188595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327" y="5079788"/>
            <a:ext cx="2349261" cy="5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3690" y="5014650"/>
            <a:ext cx="2105825" cy="48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2929508"/>
            <a:ext cx="3240360" cy="20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1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68" y="149434"/>
            <a:ext cx="8292902" cy="496141"/>
          </a:xfrm>
        </p:spPr>
        <p:txBody>
          <a:bodyPr/>
          <a:lstStyle/>
          <a:p>
            <a:pPr eaLnBrk="0" hangingPunct="0"/>
            <a:r>
              <a:rPr lang="en-US" altLang="en-US" sz="1400" dirty="0"/>
              <a:t>Developed during the early 1990s to suit local needs at the ESRF and the APS (efforts officially merged 1995; now 30 years… 2020 end of life)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7" y="1305498"/>
            <a:ext cx="2058854" cy="1157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959" y="826682"/>
            <a:ext cx="173637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X-Ray 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357" y="861457"/>
            <a:ext cx="2840457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X-Ray Optics and Photon -Atom Interactions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6385" y="3904599"/>
            <a:ext cx="2556454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General Purpose Tools and Documentation</a:t>
            </a:r>
          </a:p>
        </p:txBody>
      </p:sp>
      <p:pic>
        <p:nvPicPr>
          <p:cNvPr id="14" name="Picture 15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24" y="3346250"/>
            <a:ext cx="2141348" cy="2145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14218" y="600970"/>
            <a:ext cx="18604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XOP Extensions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5231" y="1053192"/>
            <a:ext cx="2712351" cy="218187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SHADOWVUI</a:t>
            </a:r>
          </a:p>
          <a:p>
            <a:pPr lvl="1"/>
            <a:r>
              <a:rPr lang="en-US" sz="1400" dirty="0"/>
              <a:t>Interface to the SHADOW ray-tracing code (</a:t>
            </a:r>
            <a:r>
              <a:rPr lang="en-US" sz="1400" dirty="0" err="1"/>
              <a:t>Cerrina</a:t>
            </a:r>
            <a:r>
              <a:rPr lang="en-US" sz="1400" dirty="0"/>
              <a:t> et al.)</a:t>
            </a:r>
          </a:p>
          <a:p>
            <a:r>
              <a:rPr lang="en-US" sz="1400" dirty="0"/>
              <a:t>IMD</a:t>
            </a:r>
          </a:p>
          <a:p>
            <a:pPr lvl="1"/>
            <a:r>
              <a:rPr lang="en-US" sz="1400" dirty="0"/>
              <a:t>Multilayer software (</a:t>
            </a:r>
            <a:r>
              <a:rPr lang="en-US" sz="1400" dirty="0" err="1"/>
              <a:t>Windt</a:t>
            </a:r>
            <a:r>
              <a:rPr lang="en-US" sz="1400" dirty="0"/>
              <a:t>)</a:t>
            </a:r>
          </a:p>
          <a:p>
            <a:r>
              <a:rPr lang="en-US" sz="1400" dirty="0"/>
              <a:t>TOPO</a:t>
            </a:r>
          </a:p>
          <a:p>
            <a:pPr lvl="1"/>
            <a:r>
              <a:rPr lang="en-US" sz="1400" dirty="0"/>
              <a:t>Surface topography (</a:t>
            </a:r>
            <a:r>
              <a:rPr lang="en-US" sz="1400" dirty="0" err="1"/>
              <a:t>Windt</a:t>
            </a:r>
            <a:r>
              <a:rPr lang="en-US" sz="1400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56449" y="4661808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XPLOT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07" y="1410653"/>
            <a:ext cx="2453640" cy="1120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3" y="1934385"/>
            <a:ext cx="3329320" cy="375589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A7699-5AF6-4D82-96A6-30DD057F9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/>
              <a:t>Calculation tools: OASYS</a:t>
            </a:r>
            <a:endParaRPr lang="en-GB" sz="18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NOBUGS2024 | crystallography databases l 23 September 2024 l M. Sanchez del Rio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24" y="4851709"/>
            <a:ext cx="1120010" cy="5600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12219" y="686483"/>
            <a:ext cx="792088" cy="369332"/>
            <a:chOff x="647564" y="1346765"/>
            <a:chExt cx="792088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83568" y="1346765"/>
              <a:ext cx="7200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SRW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BEC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8629" y="783806"/>
            <a:ext cx="1152128" cy="662608"/>
            <a:chOff x="647564" y="1346765"/>
            <a:chExt cx="792088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683568" y="1346765"/>
              <a:ext cx="7200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XOPPY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FDD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3008263" y="1055815"/>
            <a:ext cx="101469" cy="1159265"/>
          </a:xfrm>
          <a:prstGeom prst="straightConnector1">
            <a:avLst/>
          </a:prstGeom>
          <a:ln w="57150">
            <a:solidFill>
              <a:srgbClr val="BEC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95869" y="1182202"/>
            <a:ext cx="796171" cy="1117909"/>
          </a:xfrm>
          <a:prstGeom prst="straightConnector1">
            <a:avLst/>
          </a:prstGeom>
          <a:ln w="57150">
            <a:solidFill>
              <a:srgbClr val="FDD4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56132" y="3246119"/>
            <a:ext cx="15228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 (Python)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7796" y="2060802"/>
            <a:ext cx="1534644" cy="529708"/>
          </a:xfrm>
          <a:prstGeom prst="straightConnector1">
            <a:avLst/>
          </a:prstGeom>
          <a:ln w="57150">
            <a:solidFill>
              <a:srgbClr val="BCD2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08307" y="2866881"/>
            <a:ext cx="1152262" cy="379372"/>
            <a:chOff x="357411" y="3250266"/>
            <a:chExt cx="1152262" cy="379372"/>
          </a:xfrm>
        </p:grpSpPr>
        <p:sp>
          <p:nvSpPr>
            <p:cNvPr id="23" name="TextBox 22"/>
            <p:cNvSpPr txBox="1"/>
            <p:nvPr/>
          </p:nvSpPr>
          <p:spPr>
            <a:xfrm>
              <a:off x="397002" y="3250266"/>
              <a:ext cx="11126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SYNED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7411" y="3263755"/>
              <a:ext cx="1109256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DFC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317563" y="2989733"/>
            <a:ext cx="1053850" cy="73579"/>
          </a:xfrm>
          <a:prstGeom prst="straightConnector1">
            <a:avLst/>
          </a:prstGeom>
          <a:ln w="57150">
            <a:solidFill>
              <a:srgbClr val="DFC7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645" y="3843192"/>
            <a:ext cx="12424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ESRF Add-Ons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8642" y="3844917"/>
            <a:ext cx="1278420" cy="652544"/>
          </a:xfrm>
          <a:prstGeom prst="roundRect">
            <a:avLst>
              <a:gd name="adj" fmla="val 42974"/>
            </a:avLst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V="1">
            <a:off x="1517062" y="3447031"/>
            <a:ext cx="1036320" cy="72415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821004" y="2603711"/>
            <a:ext cx="772075" cy="70952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13" y="4870978"/>
            <a:ext cx="587914" cy="563499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32" idx="0"/>
          </p:cNvCxnSpPr>
          <p:nvPr/>
        </p:nvCxnSpPr>
        <p:spPr>
          <a:xfrm flipV="1">
            <a:off x="3101887" y="3808666"/>
            <a:ext cx="15691" cy="766253"/>
          </a:xfrm>
          <a:prstGeom prst="straightConnector1">
            <a:avLst/>
          </a:prstGeom>
          <a:ln w="57150">
            <a:solidFill>
              <a:srgbClr val="F9A5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37690" y="4574919"/>
            <a:ext cx="1128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9A5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Utilities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51920" y="727703"/>
            <a:ext cx="1365505" cy="379372"/>
            <a:chOff x="357411" y="3250266"/>
            <a:chExt cx="1152262" cy="379372"/>
          </a:xfrm>
        </p:grpSpPr>
        <p:sp>
          <p:nvSpPr>
            <p:cNvPr id="34" name="TextBox 33"/>
            <p:cNvSpPr txBox="1"/>
            <p:nvPr/>
          </p:nvSpPr>
          <p:spPr>
            <a:xfrm>
              <a:off x="397002" y="3250266"/>
              <a:ext cx="11126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WOFRY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7411" y="3263755"/>
              <a:ext cx="1109256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E4E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3557146" y="1107075"/>
            <a:ext cx="952044" cy="1246897"/>
          </a:xfrm>
          <a:prstGeom prst="straightConnector1">
            <a:avLst/>
          </a:prstGeom>
          <a:ln w="57150">
            <a:solidFill>
              <a:srgbClr val="E4E4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31" y="2371365"/>
            <a:ext cx="874754" cy="87475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213" y="1704464"/>
            <a:ext cx="1646921" cy="369332"/>
            <a:chOff x="618659" y="1346765"/>
            <a:chExt cx="842610" cy="382800"/>
          </a:xfrm>
        </p:grpSpPr>
        <p:sp>
          <p:nvSpPr>
            <p:cNvPr id="41" name="TextBox 40"/>
            <p:cNvSpPr txBox="1"/>
            <p:nvPr/>
          </p:nvSpPr>
          <p:spPr>
            <a:xfrm>
              <a:off x="618659" y="1346765"/>
              <a:ext cx="842610" cy="382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SHADOWOUI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BCD2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92" y="1395996"/>
            <a:ext cx="2802731" cy="168163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0604" y="2971836"/>
            <a:ext cx="4499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Luca Rebuffi (ANL) &amp; Manuel Sánchez del R</a:t>
            </a:r>
            <a:r>
              <a:rPr lang="es-MX" sz="1400" dirty="0">
                <a:solidFill>
                  <a:srgbClr val="7030A0"/>
                </a:solidFill>
              </a:rPr>
              <a:t>í</a:t>
            </a:r>
            <a:r>
              <a:rPr lang="en-GB" sz="1400" dirty="0">
                <a:solidFill>
                  <a:srgbClr val="7030A0"/>
                </a:solidFill>
              </a:rPr>
              <a:t>o (ESRF)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366" y="3363543"/>
            <a:ext cx="3675269" cy="15074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982C3-4F2A-419F-B031-8C34A0849D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F93E49-0E43-4B5D-B61E-66B7FF20B35C}"/>
              </a:ext>
            </a:extLst>
          </p:cNvPr>
          <p:cNvSpPr txBox="1"/>
          <p:nvPr/>
        </p:nvSpPr>
        <p:spPr>
          <a:xfrm>
            <a:off x="4282650" y="185979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https://oasys-kit.github.io/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217911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726</Words>
  <Application>Microsoft Office PowerPoint</Application>
  <PresentationFormat>On-screen Show (16:10)</PresentationFormat>
  <Paragraphs>188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ITCOfficinaSans LT Book</vt:lpstr>
      <vt:lpstr>Times New Roman</vt:lpstr>
      <vt:lpstr>Wingdings</vt:lpstr>
      <vt:lpstr>ESRF - default</vt:lpstr>
      <vt:lpstr>1_ESRF - default</vt:lpstr>
      <vt:lpstr>PowerPoint Presentation</vt:lpstr>
      <vt:lpstr>Contents</vt:lpstr>
      <vt:lpstr>The refraction index</vt:lpstr>
      <vt:lpstr>Examples</vt:lpstr>
      <vt:lpstr>Examples</vt:lpstr>
      <vt:lpstr>Examples</vt:lpstr>
      <vt:lpstr>PowerPoint Presentation</vt:lpstr>
      <vt:lpstr>Developed during the early 1990s to suit local needs at the ESRF and the APS (efforts officially merged 1995; now 30 years… 2020 end of life)</vt:lpstr>
      <vt:lpstr>Calculation tools: OASYS</vt:lpstr>
      <vt:lpstr>DAtaBAse for X-rays (DABAX)</vt:lpstr>
      <vt:lpstr>DABAX python lib</vt:lpstr>
      <vt:lpstr>Xraylib (Tom Schoonjans)</vt:lpstr>
      <vt:lpstr>Crystals</vt:lpstr>
      <vt:lpstr>Performance of beamlines is limited</vt:lpstr>
      <vt:lpstr>DABAM</vt:lpstr>
      <vt:lpstr>DABAM</vt:lpstr>
      <vt:lpstr>DABAM in OASYS</vt:lpstr>
      <vt:lpstr>DABAM2D (UNDER DEVELOPMENT)</vt:lpstr>
      <vt:lpstr>ID application</vt:lpstr>
      <vt:lpstr>SUMMARY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REYES HERRERA Juan</dc:creator>
  <cp:lastModifiedBy>SANCHEZ DEL RIO Manuel</cp:lastModifiedBy>
  <cp:revision>366</cp:revision>
  <dcterms:created xsi:type="dcterms:W3CDTF">2023-04-03T09:35:45Z</dcterms:created>
  <dcterms:modified xsi:type="dcterms:W3CDTF">2024-09-23T08:35:29Z</dcterms:modified>
</cp:coreProperties>
</file>