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80" r:id="rId2"/>
    <p:sldId id="281" r:id="rId3"/>
    <p:sldId id="282" r:id="rId4"/>
    <p:sldId id="283" r:id="rId5"/>
  </p:sldIdLst>
  <p:sldSz cx="9144000" cy="5715000" type="screen16x10"/>
  <p:notesSz cx="67945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3312">
          <p15:clr>
            <a:srgbClr val="A4A3A4"/>
          </p15:clr>
        </p15:guide>
        <p15:guide id="4" orient="horz" pos="855">
          <p15:clr>
            <a:srgbClr val="A4A3A4"/>
          </p15:clr>
        </p15:guide>
        <p15:guide id="5" pos="2880">
          <p15:clr>
            <a:srgbClr val="A4A3A4"/>
          </p15:clr>
        </p15:guide>
        <p15:guide id="6" pos="521">
          <p15:clr>
            <a:srgbClr val="A4A3A4"/>
          </p15:clr>
        </p15:guide>
        <p15:guide id="7" pos="52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A9D08E"/>
    <a:srgbClr val="BDD7EE"/>
    <a:srgbClr val="D9DDE8"/>
    <a:srgbClr val="5858FF"/>
    <a:srgbClr val="FFC700"/>
    <a:srgbClr val="FF0303"/>
    <a:srgbClr val="D1D2D4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197B3E-9B2E-4E3E-8225-342C73F20C9D}" v="32" dt="2020-04-30T08:10:06.049"/>
    <p1510:client id="{5660EB3E-8EF8-4DC6-9F21-B92FDFB5D34E}" v="55" dt="2020-04-30T08:39:00.047"/>
    <p1510:client id="{7EE435E5-32EF-4CC6-9345-E6A4BD3BDC42}" v="2" dt="2020-04-30T08:06:15.384"/>
    <p1510:client id="{B56A9804-7EC6-49A8-BABC-6C0A5C78926A}" v="2" dt="2020-04-30T08:14:23.868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06" autoAdjust="0"/>
    <p:restoredTop sz="94660"/>
  </p:normalViewPr>
  <p:slideViewPr>
    <p:cSldViewPr showGuides="1">
      <p:cViewPr varScale="1">
        <p:scale>
          <a:sx n="135" d="100"/>
          <a:sy n="135" d="100"/>
        </p:scale>
        <p:origin x="486" y="126"/>
      </p:cViewPr>
      <p:guideLst>
        <p:guide orient="horz" pos="1800"/>
        <p:guide orient="horz" pos="288"/>
        <p:guide orient="horz" pos="3312"/>
        <p:guide orient="horz" pos="855"/>
        <p:guide pos="2880"/>
        <p:guide pos="521"/>
        <p:guide pos="52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0E798-53FF-4C51-A981-953463752515}" type="datetimeFigureOut">
              <a:rPr lang="fr-FR" smtClean="0"/>
              <a:pPr/>
              <a:t>29/08/2024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44538"/>
            <a:ext cx="59563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CD8F-B7ED-4A05-9FB1-A01CC0EF02C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 bwMode="gray">
          <a:xfrm>
            <a:off x="827089" y="1"/>
            <a:ext cx="7489825" cy="457729"/>
          </a:xfrm>
          <a:noFill/>
        </p:spPr>
        <p:txBody>
          <a:bodyPr anchor="b" anchorCtr="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827088" y="457729"/>
            <a:ext cx="7489825" cy="479558"/>
          </a:xfrm>
        </p:spPr>
        <p:txBody>
          <a:bodyPr/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ASD DAY 2023 - S. White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727200" y="126000"/>
            <a:ext cx="8236800" cy="496800"/>
          </a:xfrm>
          <a:solidFill>
            <a:schemeClr val="accent1"/>
          </a:solidFill>
        </p:spPr>
        <p:txBody>
          <a:bodyPr lIns="108000" tIns="0" rIns="108000" anchor="ctr" anchorCtr="0"/>
          <a:lstStyle>
            <a:lvl1pPr>
              <a:lnSpc>
                <a:spcPct val="85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3351600" y="915000"/>
            <a:ext cx="5612400" cy="2970000"/>
          </a:xfrm>
          <a:solidFill>
            <a:srgbClr val="4E5B99"/>
          </a:solidFill>
        </p:spPr>
        <p:txBody>
          <a:bodyPr lIns="216000" tIns="252000"/>
          <a:lstStyle>
            <a:lvl1pPr marL="0" indent="0">
              <a:spcAft>
                <a:spcPts val="300"/>
              </a:spcAft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 sz="225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80000"/>
              <a:buNone/>
              <a:defRPr sz="175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None/>
              <a:defRPr sz="1500" b="1" i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727200" y="915000"/>
            <a:ext cx="2574000" cy="2970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ASD DAY 2023 - S. White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4pPr>
              <a:spcBef>
                <a:spcPts val="0"/>
              </a:spcBef>
              <a:spcAft>
                <a:spcPts val="300"/>
              </a:spcAft>
              <a:buSzPct val="80000"/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ASD DAY 2023 - S. White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 for importing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ASD DAY 2023 - S. White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logo_text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8056" y="5067000"/>
            <a:ext cx="1975944" cy="64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727200" y="126000"/>
            <a:ext cx="8236800" cy="496800"/>
          </a:xfrm>
          <a:prstGeom prst="rect">
            <a:avLst/>
          </a:prstGeom>
          <a:solidFill>
            <a:schemeClr val="accent1"/>
          </a:solidFill>
        </p:spPr>
        <p:txBody>
          <a:bodyPr vert="horz" lIns="72000" tIns="0" rIns="7200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727200" y="805272"/>
            <a:ext cx="8236800" cy="43319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0" y="5587803"/>
            <a:ext cx="611560" cy="12719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26/07/2013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630001" y="5402791"/>
            <a:ext cx="6120000" cy="1770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ASD DAY 2023 - S. White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198001" y="5402865"/>
            <a:ext cx="413559" cy="177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80000" y="126000"/>
            <a:ext cx="4968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4" r:id="rId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Font typeface="Arial" pitchFamily="34" charset="0"/>
        <a:buNone/>
        <a:defRPr sz="1800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500"/>
        </a:spcAft>
        <a:buFont typeface="Arial" pitchFamily="34" charset="0"/>
        <a:buNone/>
        <a:defRPr sz="17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5000"/>
        </a:lnSpc>
        <a:spcBef>
          <a:spcPts val="0"/>
        </a:spcBef>
        <a:spcAft>
          <a:spcPts val="500"/>
        </a:spcAft>
        <a:buFont typeface="Arial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57188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Clr>
          <a:schemeClr val="accent6"/>
        </a:buClr>
        <a:buSzPct val="80000"/>
        <a:buFont typeface="Wingdings" pitchFamily="2" charset="2"/>
        <a:buChar char="l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62050" indent="-174625" algn="l" defTabSz="9144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ITCOfficinaSans LT Book" pitchFamily="2" charset="0"/>
        <a:buChar char="&gt;"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242C-D626-422B-BA03-4187050AA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GitHub repository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0FF3C0-78C6-49A8-A8B8-F33FC84DB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31" y="841276"/>
            <a:ext cx="4197869" cy="331199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9DDC7FB-0B2D-4FE6-917C-C53D91449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3242232"/>
            <a:ext cx="3723952" cy="20635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3E373A-F449-4197-9958-136FAE39D628}"/>
              </a:ext>
            </a:extLst>
          </p:cNvPr>
          <p:cNvSpPr txBox="1"/>
          <p:nvPr/>
        </p:nvSpPr>
        <p:spPr>
          <a:xfrm>
            <a:off x="827585" y="4369668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Created python accelerator middle layer </a:t>
            </a:r>
            <a:r>
              <a:rPr lang="en-US" sz="1600" dirty="0" err="1"/>
              <a:t>github</a:t>
            </a:r>
            <a:r>
              <a:rPr lang="en-US" sz="1600" dirty="0"/>
              <a:t> organization to host development projects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2E3A2D-5A5D-4459-8F09-7C87F327E2A6}"/>
              </a:ext>
            </a:extLst>
          </p:cNvPr>
          <p:cNvSpPr txBox="1"/>
          <p:nvPr/>
        </p:nvSpPr>
        <p:spPr>
          <a:xfrm>
            <a:off x="5076056" y="765200"/>
            <a:ext cx="3888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Workshop outcome: test the SIRIUS implementation: </a:t>
            </a:r>
            <a:r>
              <a:rPr lang="en-US" sz="1600" dirty="0" err="1"/>
              <a:t>pyacal</a:t>
            </a:r>
            <a:r>
              <a:rPr lang="en-US" sz="1600" dirty="0"/>
              <a:t>-test repository</a:t>
            </a:r>
          </a:p>
          <a:p>
            <a:endParaRPr lang="en-US" sz="1600" dirty="0"/>
          </a:p>
          <a:p>
            <a:r>
              <a:rPr lang="en-US" sz="1600" dirty="0"/>
              <a:t>SIRIUS team proposed a standalone working test version</a:t>
            </a:r>
          </a:p>
          <a:p>
            <a:endParaRPr lang="en-US" sz="1600" dirty="0"/>
          </a:p>
          <a:p>
            <a:r>
              <a:rPr lang="en-US" sz="1600" dirty="0"/>
              <a:t>ESRF-DEV branch used for test at ESRF</a:t>
            </a:r>
          </a:p>
          <a:p>
            <a:endParaRPr lang="en-US" sz="1600" dirty="0"/>
          </a:p>
          <a:p>
            <a:r>
              <a:rPr lang="en-US" sz="1600" dirty="0"/>
              <a:t>Code public and visible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27B4-DAF9-4017-B3E8-40E14DDCE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needed to adapted for ESRF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E246D7-38FE-4C58-ABE2-F8292F94CF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2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3A1-B5F0-44DC-9F33-0F0F16165E9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ASD DAY 2023 - S. White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38E626-0180-4243-BBC6-AA4576768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00" y="761065"/>
            <a:ext cx="1941204" cy="454253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8E1428C-D77C-4A7B-B5F7-6E4DC16651E4}"/>
              </a:ext>
            </a:extLst>
          </p:cNvPr>
          <p:cNvSpPr/>
          <p:nvPr/>
        </p:nvSpPr>
        <p:spPr>
          <a:xfrm>
            <a:off x="1115616" y="2918475"/>
            <a:ext cx="57606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78ADB2-9859-46B6-A7E8-EB418C7B026D}"/>
              </a:ext>
            </a:extLst>
          </p:cNvPr>
          <p:cNvSpPr/>
          <p:nvPr/>
        </p:nvSpPr>
        <p:spPr>
          <a:xfrm>
            <a:off x="1187624" y="2425452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F04005-C1FE-4342-8AC4-65C878C853A1}"/>
              </a:ext>
            </a:extLst>
          </p:cNvPr>
          <p:cNvSpPr/>
          <p:nvPr/>
        </p:nvSpPr>
        <p:spPr>
          <a:xfrm>
            <a:off x="1043608" y="3676060"/>
            <a:ext cx="1080120" cy="4775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EE0494-E7FA-400F-948B-A4414B6774E7}"/>
              </a:ext>
            </a:extLst>
          </p:cNvPr>
          <p:cNvSpPr/>
          <p:nvPr/>
        </p:nvSpPr>
        <p:spPr>
          <a:xfrm>
            <a:off x="1115616" y="3401988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227C73-05AF-4661-8C59-7D9E79EA2792}"/>
              </a:ext>
            </a:extLst>
          </p:cNvPr>
          <p:cNvSpPr/>
          <p:nvPr/>
        </p:nvSpPr>
        <p:spPr>
          <a:xfrm>
            <a:off x="1187624" y="1633364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AB6460-D49E-4959-8917-D4315A2D029D}"/>
              </a:ext>
            </a:extLst>
          </p:cNvPr>
          <p:cNvSpPr txBox="1"/>
          <p:nvPr/>
        </p:nvSpPr>
        <p:spPr>
          <a:xfrm>
            <a:off x="3419873" y="769268"/>
            <a:ext cx="55441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 get it working at ESRF few features had to be added modified: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It took a total 3 days of work + 1 meeting for the SIRIUS team to have some thing running on the ESRF simulation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New features: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TANGO interface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pyAT</a:t>
            </a:r>
            <a:r>
              <a:rPr lang="en-US" sz="1600" dirty="0"/>
              <a:t> interface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ESRF facility definition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ESRF specific devices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Few additional minor modifications to load AT model from file for example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This implementation should be usable by any TANGO/</a:t>
            </a:r>
            <a:r>
              <a:rPr lang="en-US" sz="1600" dirty="0" err="1"/>
              <a:t>pyAT</a:t>
            </a:r>
            <a:r>
              <a:rPr lang="en-US" sz="1600" dirty="0"/>
              <a:t> users as long as the facility is defined in the </a:t>
            </a:r>
            <a:r>
              <a:rPr lang="en-US" sz="1600" dirty="0" err="1"/>
              <a:t>subpackage</a:t>
            </a:r>
            <a:r>
              <a:rPr lang="en-US" sz="1600" dirty="0"/>
              <a:t> </a:t>
            </a:r>
            <a:r>
              <a:rPr lang="en-US" sz="1600" b="1" i="1" dirty="0"/>
              <a:t>facilities</a:t>
            </a:r>
          </a:p>
        </p:txBody>
      </p:sp>
    </p:spTree>
    <p:extLst>
      <p:ext uri="{BB962C8B-B14F-4D97-AF65-F5344CB8AC3E}">
        <p14:creationId xmlns:p14="http://schemas.microsoft.com/office/powerpoint/2010/main" val="50292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6D0CB-9D9E-45BD-803C-994D3A8A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ESRF test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79A160-2ABC-499A-BD6A-4EFBFE8D0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3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AF4C66-F52C-4307-9BD0-BBA91BD090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ASD DAY 2023 - S. White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065032-3FB4-4564-862A-736AE4DBE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02" y="771289"/>
            <a:ext cx="4379694" cy="36703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ECEC81-C44C-4AA3-AF23-C64F39329B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3451580"/>
            <a:ext cx="2171240" cy="21374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7BD994-C0F9-46BC-8681-F47EF6661977}"/>
              </a:ext>
            </a:extLst>
          </p:cNvPr>
          <p:cNvSpPr txBox="1"/>
          <p:nvPr/>
        </p:nvSpPr>
        <p:spPr>
          <a:xfrm>
            <a:off x="395536" y="4548310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Chromaticity and dispersion measurement notebook and results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740AF9-31E1-49FC-A14E-8DAF442B4BD1}"/>
              </a:ext>
            </a:extLst>
          </p:cNvPr>
          <p:cNvSpPr txBox="1"/>
          <p:nvPr/>
        </p:nvSpPr>
        <p:spPr>
          <a:xfrm>
            <a:off x="5076056" y="1343531"/>
            <a:ext cx="38160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Once debugged on the ESRF simulator PYACAL could be launched on the ESRF-EBS machine without any further modifications</a:t>
            </a:r>
          </a:p>
          <a:p>
            <a:endParaRPr lang="en-US" sz="1600" dirty="0"/>
          </a:p>
          <a:p>
            <a:r>
              <a:rPr lang="en-US" sz="1600" dirty="0"/>
              <a:t>Tested 2 experiments: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ORM measurement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Dispersion and chromaticity measurement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/>
              <a:t>Those are the simplest examples provided</a:t>
            </a:r>
          </a:p>
        </p:txBody>
      </p:sp>
    </p:spTree>
    <p:extLst>
      <p:ext uri="{BB962C8B-B14F-4D97-AF65-F5344CB8AC3E}">
        <p14:creationId xmlns:p14="http://schemas.microsoft.com/office/powerpoint/2010/main" val="195652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5F210-0F37-4388-8CAC-934C43E2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and next steps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A98372-F2A4-4E11-B5B1-02FEFEB9B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remarks:</a:t>
            </a:r>
          </a:p>
          <a:p>
            <a:pPr marL="642938" lvl="3" indent="-285750">
              <a:buFont typeface="Arial" panose="020B0604020202020204" pitchFamily="34" charset="0"/>
              <a:buChar char="•"/>
            </a:pPr>
            <a:r>
              <a:rPr lang="en-US" dirty="0"/>
              <a:t>It was relatively straight forward to adapt PYACAL to ESRF-EBS</a:t>
            </a:r>
          </a:p>
          <a:p>
            <a:pPr marL="642938" lvl="3" indent="-285750">
              <a:buFont typeface="Arial" panose="020B0604020202020204" pitchFamily="34" charset="0"/>
              <a:buChar char="•"/>
            </a:pPr>
            <a:r>
              <a:rPr lang="en-US" dirty="0"/>
              <a:t>Once the TANGO and </a:t>
            </a:r>
            <a:r>
              <a:rPr lang="en-US" dirty="0" err="1"/>
              <a:t>pyAT</a:t>
            </a:r>
            <a:r>
              <a:rPr lang="en-US" dirty="0"/>
              <a:t> interface had been implemented all “higher” level applications worked out of the box</a:t>
            </a:r>
          </a:p>
          <a:p>
            <a:pPr marL="642938" lvl="3" indent="-285750">
              <a:buFont typeface="Arial" panose="020B0604020202020204" pitchFamily="34" charset="0"/>
              <a:buChar char="•"/>
            </a:pPr>
            <a:r>
              <a:rPr lang="en-US" dirty="0"/>
              <a:t>PYACAL was developed with EPICS in mind with the present architecture we cannot profit form certain TANGO features such as Devices or Family Devices: for the test workaround were implemented to make it work</a:t>
            </a:r>
          </a:p>
          <a:p>
            <a:pPr marL="642938" lvl="3" indent="-285750">
              <a:buFont typeface="Arial" panose="020B0604020202020204" pitchFamily="34" charset="0"/>
              <a:buChar char="•"/>
            </a:pPr>
            <a:r>
              <a:rPr lang="en-US" dirty="0"/>
              <a:t>PYACAL give access to a full suite of measurements and controls scripts with potentially minor or no modifications needed</a:t>
            </a:r>
          </a:p>
          <a:p>
            <a:endParaRPr lang="en-US" dirty="0"/>
          </a:p>
          <a:p>
            <a:r>
              <a:rPr lang="en-US" dirty="0"/>
              <a:t>Next steps:</a:t>
            </a:r>
          </a:p>
          <a:p>
            <a:pPr marL="642938" lvl="3" indent="-285750">
              <a:buFont typeface="Arial" panose="020B0604020202020204" pitchFamily="34" charset="0"/>
              <a:buChar char="•"/>
            </a:pPr>
            <a:r>
              <a:rPr lang="en-US" dirty="0"/>
              <a:t>Run more complex experiments: BBA, Orbit feedback?</a:t>
            </a:r>
          </a:p>
          <a:p>
            <a:pPr marL="642938" lvl="3" indent="-285750">
              <a:buFont typeface="Arial" panose="020B0604020202020204" pitchFamily="34" charset="0"/>
              <a:buChar char="•"/>
            </a:pPr>
            <a:r>
              <a:rPr lang="en-US" dirty="0"/>
              <a:t>We would be very interested in testing </a:t>
            </a:r>
            <a:r>
              <a:rPr lang="en-US" dirty="0" err="1"/>
              <a:t>pyQT</a:t>
            </a:r>
            <a:r>
              <a:rPr lang="en-US" dirty="0"/>
              <a:t> GUI at ESRF</a:t>
            </a:r>
          </a:p>
          <a:p>
            <a:pPr marL="642938" lvl="3" indent="-285750">
              <a:buFont typeface="Arial" panose="020B0604020202020204" pitchFamily="34" charset="0"/>
              <a:buChar char="•"/>
            </a:pPr>
            <a:r>
              <a:rPr lang="en-US" dirty="0"/>
              <a:t>Can we run experiments on the model? Is the switch to simulation implemented in the test version?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E7B64F-7902-4CC2-A0C5-B778D1773B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4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7E7C02-52AC-46A4-B83B-3883093D9A5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ASD DAY 2023 - S. White</a:t>
            </a:r>
          </a:p>
        </p:txBody>
      </p:sp>
    </p:spTree>
    <p:extLst>
      <p:ext uri="{BB962C8B-B14F-4D97-AF65-F5344CB8AC3E}">
        <p14:creationId xmlns:p14="http://schemas.microsoft.com/office/powerpoint/2010/main" val="3885358355"/>
      </p:ext>
    </p:extLst>
  </p:cSld>
  <p:clrMapOvr>
    <a:masterClrMapping/>
  </p:clrMapOvr>
</p:sld>
</file>

<file path=ppt/theme/theme1.xml><?xml version="1.0" encoding="utf-8"?>
<a:theme xmlns:a="http://schemas.openxmlformats.org/drawingml/2006/main" name="wide-screen">
  <a:themeElements>
    <a:clrScheme name="ESRF">
      <a:dk1>
        <a:sysClr val="windowText" lastClr="000000"/>
      </a:dk1>
      <a:lt1>
        <a:sysClr val="window" lastClr="FFFFFF"/>
      </a:lt1>
      <a:dk2>
        <a:srgbClr val="B7B9BA"/>
      </a:dk2>
      <a:lt2>
        <a:srgbClr val="AF007C"/>
      </a:lt2>
      <a:accent1>
        <a:srgbClr val="132577"/>
      </a:accent1>
      <a:accent2>
        <a:srgbClr val="ED7703"/>
      </a:accent2>
      <a:accent3>
        <a:srgbClr val="F4A300"/>
      </a:accent3>
      <a:accent4>
        <a:srgbClr val="FFDD00"/>
      </a:accent4>
      <a:accent5>
        <a:srgbClr val="51A026"/>
      </a:accent5>
      <a:accent6>
        <a:srgbClr val="0098D4"/>
      </a:accent6>
      <a:hlink>
        <a:srgbClr val="000000"/>
      </a:hlink>
      <a:folHlink>
        <a:srgbClr val="000000"/>
      </a:folHlink>
    </a:clrScheme>
    <a:fontScheme name="Soloca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wide-screen</Template>
  <TotalTime>20034</TotalTime>
  <Words>337</Words>
  <Application>Microsoft Office PowerPoint</Application>
  <PresentationFormat>On-screen Show (16:10)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ITCOfficinaSans LT Book</vt:lpstr>
      <vt:lpstr>Wingdings</vt:lpstr>
      <vt:lpstr>wide-screen</vt:lpstr>
      <vt:lpstr>GitHub repository</vt:lpstr>
      <vt:lpstr>What needed to adapted for ESRF</vt:lpstr>
      <vt:lpstr>ESRF test</vt:lpstr>
      <vt:lpstr>Feedback and next steps</vt:lpstr>
    </vt:vector>
  </TitlesOfParts>
  <Company>ESRF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CLAVEL Corinne</dc:creator>
  <cp:lastModifiedBy>WHITE Simon</cp:lastModifiedBy>
  <cp:revision>906</cp:revision>
  <cp:lastPrinted>2021-05-17T08:24:34Z</cp:lastPrinted>
  <dcterms:created xsi:type="dcterms:W3CDTF">2014-01-17T08:20:57Z</dcterms:created>
  <dcterms:modified xsi:type="dcterms:W3CDTF">2024-08-29T08:38:55Z</dcterms:modified>
</cp:coreProperties>
</file>