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48" y="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28c6c71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28c6c71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46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28c6c717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28c6c717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2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90" y="1"/>
            <a:ext cx="7489825" cy="411956"/>
          </a:xfrm>
          <a:noFill/>
        </p:spPr>
        <p:txBody>
          <a:bodyPr anchor="b" anchorCtr="0"/>
          <a:lstStyle>
            <a:lvl1pPr>
              <a:defRPr sz="108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9" y="411956"/>
            <a:ext cx="7489825" cy="431602"/>
          </a:xfrm>
        </p:spPr>
        <p:txBody>
          <a:bodyPr/>
          <a:lstStyle>
            <a:lvl1pPr marL="0" indent="0" algn="l">
              <a:buNone/>
              <a:defRPr sz="108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VISA collaboration meeting l 27 Sep 2024 l J-F. Perrin - IT Services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275750"/>
            <a:ext cx="7200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13400"/>
            <a:ext cx="8236800" cy="44712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823500"/>
            <a:ext cx="5612400" cy="2673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270"/>
              </a:spcAft>
              <a:buFont typeface="Arial" pitchFamily="34" charset="0"/>
              <a:buNone/>
              <a:defRPr sz="2520">
                <a:solidFill>
                  <a:schemeClr val="bg1"/>
                </a:solidFill>
              </a:defRPr>
            </a:lvl1pPr>
            <a:lvl2pPr marL="0" indent="0">
              <a:spcBef>
                <a:spcPts val="360"/>
              </a:spcBef>
              <a:spcAft>
                <a:spcPts val="0"/>
              </a:spcAft>
              <a:buFont typeface="Arial" pitchFamily="34" charset="0"/>
              <a:buNone/>
              <a:defRPr sz="234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025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SzPct val="80000"/>
              <a:buNone/>
              <a:defRPr sz="1575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35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823500"/>
            <a:ext cx="2574000" cy="267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VISA collaboration meeting l 27 Sep 2024 l J-F. Perrin - IT Services</a:t>
            </a:r>
          </a:p>
        </p:txBody>
      </p:sp>
    </p:spTree>
    <p:extLst>
      <p:ext uri="{BB962C8B-B14F-4D97-AF65-F5344CB8AC3E}">
        <p14:creationId xmlns:p14="http://schemas.microsoft.com/office/powerpoint/2010/main" val="203140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270"/>
              </a:spcAft>
              <a:buSzPct val="80000"/>
              <a:defRPr/>
            </a:lvl4pPr>
            <a:lvl5pPr>
              <a:spcAft>
                <a:spcPts val="27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VISA collaboration meeting l 27 Sep 2024 l J-F. Perrin - IT Services</a:t>
            </a:r>
          </a:p>
        </p:txBody>
      </p:sp>
    </p:spTree>
    <p:extLst>
      <p:ext uri="{BB962C8B-B14F-4D97-AF65-F5344CB8AC3E}">
        <p14:creationId xmlns:p14="http://schemas.microsoft.com/office/powerpoint/2010/main" val="18998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VISA collaboration meeting l 27 Sep 2024 l J-F. Perrin - IT Services</a:t>
            </a:r>
          </a:p>
        </p:txBody>
      </p:sp>
    </p:spTree>
    <p:extLst>
      <p:ext uri="{BB962C8B-B14F-4D97-AF65-F5344CB8AC3E}">
        <p14:creationId xmlns:p14="http://schemas.microsoft.com/office/powerpoint/2010/main" val="26776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8056" y="4560300"/>
            <a:ext cx="1975944" cy="5832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13400"/>
            <a:ext cx="8236800" cy="44712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24745"/>
            <a:ext cx="8236800" cy="38987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029023"/>
            <a:ext cx="611560" cy="1144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54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4862512"/>
            <a:ext cx="6120000" cy="1593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54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VISA collaboration meeting l 27 Sep 2024 l J-F. Perrin - IT Services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2" y="4862579"/>
            <a:ext cx="413559" cy="159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54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13400"/>
            <a:ext cx="496800" cy="447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0"/>
          </a:p>
        </p:txBody>
      </p:sp>
    </p:spTree>
    <p:extLst>
      <p:ext uri="{BB962C8B-B14F-4D97-AF65-F5344CB8AC3E}">
        <p14:creationId xmlns:p14="http://schemas.microsoft.com/office/powerpoint/2010/main" val="342556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822960" rtl="0" eaLnBrk="1" latinLnBrk="0" hangingPunct="1">
        <a:spcBef>
          <a:spcPct val="0"/>
        </a:spcBef>
        <a:buNone/>
        <a:defRPr sz="144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822960" rtl="0" eaLnBrk="1" latinLnBrk="0" hangingPunct="1">
        <a:spcBef>
          <a:spcPts val="0"/>
        </a:spcBef>
        <a:spcAft>
          <a:spcPts val="900"/>
        </a:spcAft>
        <a:buFont typeface="Arial" pitchFamily="34" charset="0"/>
        <a:buNone/>
        <a:defRPr sz="162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822960" rtl="0" eaLnBrk="1" latinLnBrk="0" hangingPunct="1">
        <a:spcBef>
          <a:spcPts val="0"/>
        </a:spcBef>
        <a:spcAft>
          <a:spcPts val="1350"/>
        </a:spcAft>
        <a:buFont typeface="Arial" pitchFamily="34" charset="0"/>
        <a:buNone/>
        <a:defRPr sz="153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82296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Arial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21469" indent="-157163" algn="l" defTabSz="822960" rtl="0" eaLnBrk="1" latinLnBrk="0" hangingPunct="1">
        <a:lnSpc>
          <a:spcPct val="110000"/>
        </a:lnSpc>
        <a:spcBef>
          <a:spcPts val="0"/>
        </a:spcBef>
        <a:spcAft>
          <a:spcPts val="270"/>
        </a:spcAft>
        <a:buClr>
          <a:schemeClr val="accent6"/>
        </a:buClr>
        <a:buSzPct val="80000"/>
        <a:buFont typeface="Wingdings" pitchFamily="2" charset="2"/>
        <a:buChar char="l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45845" indent="-157163" algn="l" defTabSz="822960" rtl="0" eaLnBrk="1" latinLnBrk="0" hangingPunct="1">
        <a:spcBef>
          <a:spcPts val="0"/>
        </a:spcBef>
        <a:spcAft>
          <a:spcPts val="540"/>
        </a:spcAft>
        <a:buClr>
          <a:schemeClr val="accent6"/>
        </a:buClr>
        <a:buFont typeface="ITCOfficinaSans LT Book" pitchFamily="2" charset="0"/>
        <a:buChar char="&gt;"/>
        <a:defRPr sz="108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161F-68B7-49D9-A00B-E40A7B24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CD015-DE79-45E0-8946-8BC03D280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VISA at ESRF</a:t>
            </a:r>
          </a:p>
          <a:p>
            <a:endParaRPr lang="en-GB" dirty="0"/>
          </a:p>
          <a:p>
            <a:r>
              <a:rPr lang="en-GB" dirty="0"/>
              <a:t>Sept 2024 status.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9430-F00C-4C83-9009-5B2089DE60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822960">
              <a:buClrTx/>
            </a:pPr>
            <a:r>
              <a:rPr lang="en-US" kern="1200">
                <a:solidFill>
                  <a:prstClr val="white"/>
                </a:solidFill>
                <a:ea typeface="+mn-ea"/>
                <a:cs typeface="+mn-cs"/>
              </a:rPr>
              <a:t>26/07/2013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49EF0-52F6-4312-8EDE-DD92FB8601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822960">
              <a:buClrTx/>
            </a:pPr>
            <a:r>
              <a:rPr lang="en-US" kern="1200">
                <a:solidFill>
                  <a:srgbClr val="132577"/>
                </a:solidFill>
                <a:ea typeface="+mn-ea"/>
                <a:cs typeface="+mn-cs"/>
              </a:rPr>
              <a:t>Page </a:t>
            </a:r>
            <a:fld id="{733122C9-A0B9-462F-8757-0847AD287B63}" type="slidenum">
              <a:rPr lang="en-US" kern="1200">
                <a:solidFill>
                  <a:srgbClr val="132577"/>
                </a:solidFill>
                <a:ea typeface="+mn-ea"/>
                <a:cs typeface="+mn-cs"/>
              </a:rPr>
              <a:pPr defTabSz="822960">
                <a:buClrTx/>
              </a:pPr>
              <a:t>1</a:t>
            </a:fld>
            <a:endParaRPr lang="en-US" kern="1200">
              <a:solidFill>
                <a:srgbClr val="132577"/>
              </a:solidFill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6A6D20-6D74-410F-B9F0-72902243AC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822960">
              <a:buClrTx/>
            </a:pPr>
            <a:r>
              <a:rPr lang="en-US" kern="1200">
                <a:solidFill>
                  <a:srgbClr val="132577"/>
                </a:solidFill>
                <a:ea typeface="+mn-ea"/>
                <a:cs typeface="+mn-cs"/>
              </a:rPr>
              <a:t>VISA collaboration meeting l 27 Sep 2024 l J-F. Perrin - IT Services</a:t>
            </a:r>
            <a:endParaRPr lang="en-US" kern="1200" dirty="0">
              <a:solidFill>
                <a:srgbClr val="132577"/>
              </a:solidFill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87297-7BBF-E294-930C-C852DCA9F0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25158" y="922828"/>
            <a:ext cx="2288330" cy="2288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495BD6-4662-2307-EDF9-7DAF527F1A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3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5F73603-1993-9BD2-F5AE-FBEDF66D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Infrastructure 2024 - </a:t>
            </a:r>
            <a:r>
              <a:rPr lang="en-GB" dirty="0" err="1"/>
              <a:t>Openstack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38736-6FFD-C638-8382-9CA67AC10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660199"/>
            <a:ext cx="8236800" cy="38987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OpenStack </a:t>
            </a:r>
            <a:r>
              <a:rPr lang="en-GB" b="1" dirty="0">
                <a:effectLst/>
              </a:rPr>
              <a:t>Caracal 2024.1 (</a:t>
            </a:r>
            <a:r>
              <a:rPr lang="en-GB" dirty="0" err="1"/>
              <a:t>Kolla</a:t>
            </a:r>
            <a:r>
              <a:rPr lang="en-GB" dirty="0"/>
              <a:t>, </a:t>
            </a:r>
            <a:r>
              <a:rPr lang="en-GB" b="1" dirty="0">
                <a:effectLst/>
              </a:rPr>
              <a:t>Neutron, Nova, Keystone, Cyborg, Cinder)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Try to follow OpenStack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3 CEPH servers (3 replica)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Control Servers (Neutron, Keystone, Nova Scheduler,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5 Compute servers:</a:t>
            </a:r>
          </a:p>
          <a:p>
            <a:pPr marL="607219" lvl="3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Nvidia GPU: 24x A16,  6x A40</a:t>
            </a:r>
          </a:p>
          <a:p>
            <a:pPr marL="607219" lvl="3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Cores: 320</a:t>
            </a:r>
          </a:p>
          <a:p>
            <a:pPr marL="607219" lvl="3" indent="-285750">
              <a:buFont typeface="Arial" panose="020B0604020202020204" pitchFamily="34" charset="0"/>
              <a:buChar char="•"/>
            </a:pPr>
            <a:r>
              <a:rPr lang="en-GB" b="1" dirty="0"/>
              <a:t>RAM: 10TB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Linux bridge (Due to initial performance difficulties with Open </a:t>
            </a:r>
            <a:r>
              <a:rPr lang="en-GB" dirty="0" err="1"/>
              <a:t>v</a:t>
            </a:r>
            <a:r>
              <a:rPr lang="en-GB" b="1" dirty="0" err="1">
                <a:effectLst/>
              </a:rPr>
              <a:t>Switch</a:t>
            </a:r>
            <a:r>
              <a:rPr lang="en-GB" b="1" dirty="0">
                <a:effectLst/>
              </a:rPr>
              <a:t>, subject to change)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SLURM cluster dedicated to VISA (4 compute nodes)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Monitoring</a:t>
            </a:r>
            <a:r>
              <a:rPr lang="en-GB" dirty="0"/>
              <a:t>: </a:t>
            </a:r>
            <a:r>
              <a:rPr lang="en-GB" dirty="0" err="1"/>
              <a:t>Check_mk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Issues: Cyborg does not always free up GPU resources</a:t>
            </a:r>
          </a:p>
          <a:p>
            <a:pPr marL="285750" indent="-285750">
              <a:buFontTx/>
              <a:buChar char="-"/>
            </a:pPr>
            <a:endParaRPr lang="en-GB" b="1" dirty="0">
              <a:effectLst/>
            </a:endParaRPr>
          </a:p>
          <a:p>
            <a:pPr marL="285750" indent="-285750">
              <a:buFontTx/>
              <a:buChar char="-"/>
            </a:pPr>
            <a:endParaRPr lang="en-GB" b="1" dirty="0">
              <a:effectLst/>
            </a:endParaRP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8A7A9-96BB-1231-5121-72CFE5A0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C0BC-F75F-8C51-73DC-753C011A3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DEC362-11FD-3F3F-179A-6295AB4D00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VISA collaboration meeting l 27 Sep 2024 l J-F. Perrin - IT Services</a:t>
            </a:r>
          </a:p>
        </p:txBody>
      </p:sp>
    </p:spTree>
    <p:extLst>
      <p:ext uri="{BB962C8B-B14F-4D97-AF65-F5344CB8AC3E}">
        <p14:creationId xmlns:p14="http://schemas.microsoft.com/office/powerpoint/2010/main" val="344564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2D3B-A9DE-1BBB-59CB-629140A7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B207A-B720-933C-AAB2-0E153D61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44881-E614-09EE-FE68-997918718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46C98-7D4E-BB3F-89C9-E28DDF2F65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VISA collaboration meeting l 27 Sep 2024 l J-F. Perrin - IT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242A9-1E3E-5D32-C795-4F10A87A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94" y="3362217"/>
            <a:ext cx="3071635" cy="1724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446CC-CEF9-D3D7-C361-8AEDF0C3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04" y="3201562"/>
            <a:ext cx="2389799" cy="18846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76C3-97A4-AD7C-078A-1544A3E08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622359"/>
            <a:ext cx="8236800" cy="38987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Ubuntu 20.04, migration to 24.04 for the end of the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home </a:t>
            </a:r>
            <a:r>
              <a:rPr lang="en-GB" dirty="0" err="1"/>
              <a:t>dir</a:t>
            </a:r>
            <a:r>
              <a:rPr lang="en-GB" dirty="0"/>
              <a:t> ( ≠ users’ central home directories ) – Long debate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 to central experimental data storage (IBM Storage Scale) through dedicated NFS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access control based on NFSv4 ACLs (like for any other data services)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root access or </a:t>
            </a:r>
            <a:r>
              <a:rPr lang="en-GB" dirty="0" err="1"/>
              <a:t>sudo</a:t>
            </a:r>
            <a:r>
              <a:rPr lang="en-GB" dirty="0"/>
              <a:t> access for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Monitoring: Prometheus (</a:t>
            </a:r>
            <a:r>
              <a:rPr lang="en-GB" dirty="0" err="1"/>
              <a:t>node_exporter</a:t>
            </a:r>
            <a:r>
              <a:rPr lang="en-GB" dirty="0"/>
              <a:t>) -&gt; Grafana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Software distribution based on CVMFS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16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752763" y="125984"/>
            <a:ext cx="8202978" cy="445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Scientific Software on VISA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77389" y="909167"/>
            <a:ext cx="32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Apptainer</a:t>
            </a:r>
            <a:r>
              <a:rPr lang="en-GB" dirty="0"/>
              <a:t> images (but not only) can be run using the Applications and Science menu in the VISA virtual machine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OR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VISA and the HPC clusters can load the software as Modules with the option to choose specific versions</a:t>
            </a:r>
            <a:endParaRPr dirty="0"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r="76778" b="44742"/>
          <a:stretch/>
        </p:blipFill>
        <p:spPr>
          <a:xfrm>
            <a:off x="3574075" y="1952613"/>
            <a:ext cx="2123352" cy="28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t="11008" r="64815"/>
          <a:stretch/>
        </p:blipFill>
        <p:spPr>
          <a:xfrm>
            <a:off x="5856400" y="217625"/>
            <a:ext cx="3217248" cy="4577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23723C-AA43-910A-5F5F-3A7914E208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0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725869" y="123059"/>
            <a:ext cx="8251387" cy="435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dirty="0"/>
              <a:t>https://apptainer.gitlab-pages.esrf.fr/admin/templates/</a:t>
            </a:r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08725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CVMFS used for deployment of </a:t>
            </a:r>
            <a:r>
              <a:rPr lang="en-US" dirty="0" err="1"/>
              <a:t>Apptainers</a:t>
            </a:r>
            <a:r>
              <a:rPr lang="en-US" dirty="0"/>
              <a:t> containers but also software difficult to containerized.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Adopted by IT and Scientific Dev teams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7FED7-1F38-2569-24BE-36223C5937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4015C-E86F-F3CA-7E2A-71DD4E9DD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14" y="644722"/>
            <a:ext cx="5718544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95A4-8435-DE7F-F30C-63024209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Currently, 2 compute clusters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8864-4176-FA83-64C8-EFD124B9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8F6EE-8479-736E-D555-A838EC60C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996FE-A15D-8348-35CE-F76C79CC38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VISA collaboration meeting l 27 Sep 2024 l J-F. Perrin - IT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B7118-B383-ECF0-5761-9736D76B75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539352" y="724745"/>
            <a:ext cx="3424648" cy="39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27FB-CE9E-0246-D6C1-D91861EE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3" y="724744"/>
            <a:ext cx="5330415" cy="4067787"/>
          </a:xfrm>
        </p:spPr>
        <p:txBody>
          <a:bodyPr/>
          <a:lstStyle/>
          <a:p>
            <a:r>
              <a:rPr lang="en-US" dirty="0"/>
              <a:t>Issues with the main Cluster:</a:t>
            </a:r>
          </a:p>
          <a:p>
            <a:pPr lvl="3"/>
            <a:r>
              <a:rPr lang="en-US" dirty="0"/>
              <a:t>Many user entry points (Guacamole, RDP, SSH, </a:t>
            </a:r>
            <a:r>
              <a:rPr lang="en-US" dirty="0" err="1"/>
              <a:t>Jupyter-Slurm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Crowded &amp; hard to manage frontend nodes.</a:t>
            </a:r>
          </a:p>
          <a:p>
            <a:r>
              <a:rPr lang="en-US" sz="1600" dirty="0"/>
              <a:t>Managing 1 cluster is enough maintenance.</a:t>
            </a:r>
          </a:p>
          <a:p>
            <a:r>
              <a:rPr lang="en-US" sz="1600" dirty="0"/>
              <a:t>Visa cluster is too small for some users.</a:t>
            </a:r>
          </a:p>
          <a:p>
            <a:r>
              <a:rPr lang="en-US" sz="1600" dirty="0"/>
              <a:t>2 Clusters is less efficient than 1.</a:t>
            </a:r>
            <a:endParaRPr lang="en-US" dirty="0"/>
          </a:p>
          <a:p>
            <a:r>
              <a:rPr lang="en-US" dirty="0"/>
              <a:t>We would like  to migrate these usages to VISA to secure and standardize compute cluster access.</a:t>
            </a:r>
          </a:p>
          <a:p>
            <a:r>
              <a:rPr lang="en-US" sz="1600" dirty="0"/>
              <a:t>Prerequisites: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330" dirty="0"/>
              <a:t>Homogeneous home dir.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330" dirty="0"/>
              <a:t>Improve network filtering on the main compute cluster.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8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E879-1113-DE67-D577-F9DE2AE3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UserS’</a:t>
            </a:r>
            <a:r>
              <a:rPr lang="en-GB" dirty="0"/>
              <a:t> adoption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4599-CF0B-C8B7-4430-B7FA4272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200" dirty="0"/>
              <a:t>Typically 40 active sessions per day (more during trainings). Initially staff, more and more ESRF users</a:t>
            </a:r>
          </a:p>
          <a:p>
            <a:r>
              <a:rPr lang="en-GB" sz="1200" dirty="0"/>
              <a:t>Organisation of dedicated meeting per BLs (20% of the BL so far got this meeting)</a:t>
            </a:r>
          </a:p>
          <a:p>
            <a:r>
              <a:rPr lang="en-GB" dirty="0"/>
              <a:t>Features requested by Scientists so far: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Windows VM (ID12, ID28, ID27, ID16A, BM05, BM18,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Access to the central storage and their private data area (All)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SLURM Central cluster access (ID27, BM05, BM18, ….)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Better documentation (All)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Resources booking (BM32)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Ability to zoom in, extend graphical resolution (ID32)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Ability to create more than 2 instances, when acting as local contacts (ID32)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Central home </a:t>
            </a:r>
            <a:r>
              <a:rPr lang="en-GB" dirty="0" err="1">
                <a:solidFill>
                  <a:schemeClr val="accent5"/>
                </a:solidFill>
              </a:rPr>
              <a:t>dir</a:t>
            </a:r>
            <a:r>
              <a:rPr lang="en-GB" dirty="0">
                <a:solidFill>
                  <a:schemeClr val="accent5"/>
                </a:solidFill>
              </a:rPr>
              <a:t> as VM home </a:t>
            </a:r>
            <a:r>
              <a:rPr lang="en-GB" dirty="0" err="1">
                <a:solidFill>
                  <a:schemeClr val="accent5"/>
                </a:solidFill>
              </a:rPr>
              <a:t>dir</a:t>
            </a:r>
            <a:r>
              <a:rPr lang="en-GB" dirty="0">
                <a:solidFill>
                  <a:schemeClr val="accent5"/>
                </a:solidFill>
              </a:rPr>
              <a:t> (all BLs + Scientific dev)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UI Latency improvement (general)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DB600-9E25-7AB5-2A2D-626D34B0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19AD0-44FE-20FC-87C5-EC5DE711F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8BF64-411C-1132-5565-2D2EA6552F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VISA collaboration meeting l 27 Sep 2024 l J-F. Perrin - IT Services</a:t>
            </a:r>
          </a:p>
        </p:txBody>
      </p:sp>
    </p:spTree>
    <p:extLst>
      <p:ext uri="{BB962C8B-B14F-4D97-AF65-F5344CB8AC3E}">
        <p14:creationId xmlns:p14="http://schemas.microsoft.com/office/powerpoint/2010/main" val="3495623097"/>
      </p:ext>
    </p:extLst>
  </p:cSld>
  <p:clrMapOvr>
    <a:masterClrMapping/>
  </p:clrMapOvr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6688</TotalTime>
  <Words>592</Words>
  <Application>Microsoft Office PowerPoint</Application>
  <PresentationFormat>On-screen Show (16:9)</PresentationFormat>
  <Paragraphs>75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ITCOfficinaSans LT Book</vt:lpstr>
      <vt:lpstr>Wingdings</vt:lpstr>
      <vt:lpstr>ESRF - default</vt:lpstr>
      <vt:lpstr>PowerPoint Presentation</vt:lpstr>
      <vt:lpstr>Infrastructure 2024 - Openstack</vt:lpstr>
      <vt:lpstr>Images 2024</vt:lpstr>
      <vt:lpstr>Scientific Software on VISA</vt:lpstr>
      <vt:lpstr>https://apptainer.gitlab-pages.esrf.fr/admin/templates/</vt:lpstr>
      <vt:lpstr>Currently, 2 compute clusters</vt:lpstr>
      <vt:lpstr>UserS’ adoption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Software on VISA</dc:title>
  <dc:creator>PERRIN Jean-Francois</dc:creator>
  <cp:lastModifiedBy>PERRIN Jean-Francois</cp:lastModifiedBy>
  <cp:revision>13</cp:revision>
  <dcterms:modified xsi:type="dcterms:W3CDTF">2024-09-27T11:11:09Z</dcterms:modified>
</cp:coreProperties>
</file>