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67" r:id="rId6"/>
    <p:sldId id="268" r:id="rId7"/>
    <p:sldId id="260" r:id="rId8"/>
    <p:sldId id="261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1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E38F3E-AFB6-6C8A-C05E-607DF4F6A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FD51DCC-A645-AA9E-316C-301F1BCAE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A4BCDD-7B3B-08E8-2548-EBFDE5F74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51D586-3DCD-2302-0EDD-0F2C7D95A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4FE7A2-3BAB-5891-119B-C5B60B07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708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03ACB8-068C-BDCB-1A37-FD34A00AC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33A591-DEDE-9548-FDBE-835ABE34CA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2C4EC9-9B40-CF87-DA1B-0BD95B0B1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33D348-5A2E-477F-9937-D6E3990BC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169947-35C6-616E-748C-67538443D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2228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F3AB9D3-6DBA-4BBA-F63D-9E2EE69FB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FA282F-338A-C375-B5DE-2D7DC0DEA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DC8490-BDA9-C7B5-B6E4-5D2C618A6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D936F5-176F-276C-DB7F-C5171C66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EF2B9F-5498-DAB8-4239-FECE06193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11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AD3759-3D63-1E4A-3025-5024E0FD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C9A78-0E6E-C4C4-00FC-E9285C6B4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140C60-D0C2-8442-4A06-CFEC0E644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0A43CE-6CA9-1E16-B9EC-52E4B726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EBAF96-A638-2478-C473-10D1DD34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68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DC6B1-A177-F8EF-5E4C-D216E43D9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BA11F3-FEAC-E5B5-7F34-270610DF61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C755D52-A151-E595-2A85-64952BA06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ACD469-201C-A469-76AF-83D932C12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3F9090-6E72-719F-2F9B-BBA819A2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57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5B86F5-CCE7-47E9-9537-61EE18B87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9CF85F-D156-1B8F-34EC-DDFACC6428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18DB6F-7930-2E4D-4B45-1D4DAE7FA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696EBA-9560-94E1-B463-752A6470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C7FBA2E-0E0A-2CF8-200E-F2540226C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425CAFE-6857-EA93-7885-6CE6D70D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09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6DFEA1-25BE-208B-21A5-4617902B4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D475AD-C385-B5D3-D4A2-903AB2C59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0E5E61-66AF-2DB3-76A3-BEEF79A35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69A6827-301B-583A-D31C-0C27E6B56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FCAA87-D138-2284-4308-D5DF8B160D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5E8146-AF9A-4C67-2147-C7EB32A62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FB66114-76BF-84BA-96EF-37A40E734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E81BF2-4E28-874F-BBA2-5B0B17CF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26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A1D32D-DB56-89C9-28AA-BA0F7B8AC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0F793D-5D9E-B185-5B7C-2A0AD2A7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74529C-ECA0-838F-1AA0-4A625C71F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469D6C7-F2A6-DBED-1FBC-75270237B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99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345934-BE35-DCD1-737E-8AD43EE3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A81F01A-3060-1B67-A9FC-9D6FE755F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73D5E9-0348-22C5-2142-5ED3FECB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8719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388409-CED4-287B-CEDE-9755C89CA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D875793-6F4D-D65E-7D5B-3ADA4B913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07CE64-33C5-30BF-3F19-9386562C3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E9A91BA-E56F-CD5F-5704-0CD5D7FCB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ECADEB-88CC-66B0-8F23-D4F382A6B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CFC499-2185-F323-1B4A-13A75CF7E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032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336E4E-EEDA-D516-6FC4-51D5785C6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095780E-7C5D-3E45-CFD4-5E5F5EB0DA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B61DD6-5084-F0CA-B26F-97E8592BE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DF40E08-0DBC-03A8-6D0E-233E0073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2DE47C4-A8B2-53B1-FE93-A63EF6C82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261808-9E9F-53B2-374F-7D64C0CFD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6294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27D3D6-0761-BED7-FEB1-9BB853F29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80B780-7561-4C0C-1A0C-C1E56FB42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B5D7A1C-B864-DC4B-9300-6B17281CDE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24DCD-03C2-48CD-8698-282EA88F1196}" type="datetimeFigureOut">
              <a:rPr lang="fr-FR" smtClean="0"/>
              <a:t>28/09/2024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8B3AB0-3B50-1332-F646-804CDCD11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5D7C93-C570-7A45-881B-0C95A154D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FED28-D609-428F-A15F-5254D9E7022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0016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-science-training-handbook.gitbook.io/book/open-science-basic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hyperlink" Target="https://visa.desy.de/login?returnUrl=%2Fhome" TargetMode="External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12" Type="http://schemas.openxmlformats.org/officeDocument/2006/relationships/hyperlink" Target="https://data.panosc.e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g"/><Relationship Id="rId5" Type="http://schemas.openxmlformats.org/officeDocument/2006/relationships/image" Target="../media/image9.png"/><Relationship Id="rId15" Type="http://schemas.openxmlformats.org/officeDocument/2006/relationships/image" Target="../media/image17.pn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ILLGrenoble/visa-cloud-web-provider-openstack" TargetMode="External"/><Relationship Id="rId13" Type="http://schemas.openxmlformats.org/officeDocument/2006/relationships/hyperlink" Target="https://github.com/ILLGrenoble/visa-db-etl-py" TargetMode="External"/><Relationship Id="rId3" Type="http://schemas.openxmlformats.org/officeDocument/2006/relationships/hyperlink" Target="https://github.com/ILLGrenoble/visa-api-server" TargetMode="External"/><Relationship Id="rId7" Type="http://schemas.openxmlformats.org/officeDocument/2006/relationships/hyperlink" Target="https://github.com/ILLGrenoble/visa-pam" TargetMode="External"/><Relationship Id="rId12" Type="http://schemas.openxmlformats.org/officeDocument/2006/relationships/hyperlink" Target="https://github.com/ILLGrenoble/visa-image-template-example" TargetMode="External"/><Relationship Id="rId2" Type="http://schemas.openxmlformats.org/officeDocument/2006/relationships/hyperlink" Target="https://github.com/ILLGrenoble/visa-web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ILLGrenoble/visa-docs" TargetMode="External"/><Relationship Id="rId11" Type="http://schemas.openxmlformats.org/officeDocument/2006/relationships/hyperlink" Target="https://github.com/ILLGrenoble/visa-demo" TargetMode="External"/><Relationship Id="rId5" Type="http://schemas.openxmlformats.org/officeDocument/2006/relationships/hyperlink" Target="https://github.com/ILLGrenoble/visa-jupyter-proxy" TargetMode="External"/><Relationship Id="rId15" Type="http://schemas.openxmlformats.org/officeDocument/2006/relationships/hyperlink" Target="https://github.com/ILLGrenoble/visa-cloud-web-provider-proxmox" TargetMode="External"/><Relationship Id="rId10" Type="http://schemas.openxmlformats.org/officeDocument/2006/relationships/hyperlink" Target="https://github.com/ILLGrenoble/visa-security-groups-example" TargetMode="External"/><Relationship Id="rId4" Type="http://schemas.openxmlformats.org/officeDocument/2006/relationships/hyperlink" Target="https://github.com/ILLGrenoble/visa-accounts" TargetMode="External"/><Relationship Id="rId9" Type="http://schemas.openxmlformats.org/officeDocument/2006/relationships/hyperlink" Target="https://github.com/ILLGrenoble/visa-guacamole-common-js" TargetMode="External"/><Relationship Id="rId14" Type="http://schemas.openxmlformats.org/officeDocument/2006/relationships/hyperlink" Target="https://github.com/ILLGrenoble/visa-deploy-script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F295CB-5EE3-6C7B-A7AA-D33CA6F3D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643" y="1122363"/>
            <a:ext cx="10413357" cy="2387600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VISA COLLABORATION</a:t>
            </a:r>
            <a:br>
              <a:rPr lang="fr-FR" dirty="0"/>
            </a:br>
            <a:r>
              <a:rPr lang="fr-FR" dirty="0">
                <a:solidFill>
                  <a:schemeClr val="accent1"/>
                </a:solidFill>
              </a:rPr>
              <a:t>Beyond </a:t>
            </a:r>
            <a:r>
              <a:rPr lang="fr-FR" dirty="0" err="1">
                <a:solidFill>
                  <a:schemeClr val="accent1"/>
                </a:solidFill>
              </a:rPr>
              <a:t>PanOSC&amp;ExPaNDS</a:t>
            </a:r>
            <a:r>
              <a:rPr lang="fr-FR" dirty="0">
                <a:solidFill>
                  <a:schemeClr val="accent1"/>
                </a:solidFill>
              </a:rPr>
              <a:t> </a:t>
            </a:r>
            <a:r>
              <a:rPr lang="fr-FR" dirty="0" err="1">
                <a:solidFill>
                  <a:schemeClr val="accent1"/>
                </a:solidFill>
              </a:rPr>
              <a:t>projects</a:t>
            </a:r>
            <a:endParaRPr lang="fr-FR" dirty="0">
              <a:solidFill>
                <a:schemeClr val="accent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DA77EC3-8AD4-0D66-ED01-EE07B16A17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Majid Ounsy</a:t>
            </a:r>
          </a:p>
          <a:p>
            <a:r>
              <a:rPr lang="fr-FR" dirty="0"/>
              <a:t>NOBUGS CONFERENCE 2024</a:t>
            </a:r>
          </a:p>
          <a:p>
            <a:r>
              <a:rPr lang="fr-FR" dirty="0"/>
              <a:t>VISA Workshop</a:t>
            </a:r>
          </a:p>
        </p:txBody>
      </p:sp>
    </p:spTree>
    <p:extLst>
      <p:ext uri="{BB962C8B-B14F-4D97-AF65-F5344CB8AC3E}">
        <p14:creationId xmlns:p14="http://schemas.microsoft.com/office/powerpoint/2010/main" val="1641704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77">
            <a:extLst>
              <a:ext uri="{FF2B5EF4-FFF2-40B4-BE49-F238E27FC236}">
                <a16:creationId xmlns:a16="http://schemas.microsoft.com/office/drawing/2014/main" id="{CFCBFE5F-AB83-AC54-656E-CF611EB65161}"/>
              </a:ext>
            </a:extLst>
          </p:cNvPr>
          <p:cNvGrpSpPr/>
          <p:nvPr/>
        </p:nvGrpSpPr>
        <p:grpSpPr>
          <a:xfrm>
            <a:off x="-409892" y="361950"/>
            <a:ext cx="13011785" cy="6134100"/>
            <a:chOff x="0" y="0"/>
            <a:chExt cx="13011918" cy="6134100"/>
          </a:xfrm>
        </p:grpSpPr>
        <p:pic>
          <p:nvPicPr>
            <p:cNvPr id="5" name="Picture 151">
              <a:extLst>
                <a:ext uri="{FF2B5EF4-FFF2-40B4-BE49-F238E27FC236}">
                  <a16:creationId xmlns:a16="http://schemas.microsoft.com/office/drawing/2014/main" id="{A6291C21-A649-8D2D-D3EF-E2F70838EB03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917680" cy="61341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11E2F3-AE81-4B0E-C862-239767071957}"/>
                </a:ext>
              </a:extLst>
            </p:cNvPr>
            <p:cNvSpPr/>
            <p:nvPr/>
          </p:nvSpPr>
          <p:spPr>
            <a:xfrm>
              <a:off x="609600" y="583057"/>
              <a:ext cx="12402318" cy="619359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kern="1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</a:rPr>
                <a:t> </a:t>
              </a:r>
              <a:endParaRPr lang="fr-FR" sz="1100" kern="1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7" name="Picture 155">
              <a:extLst>
                <a:ext uri="{FF2B5EF4-FFF2-40B4-BE49-F238E27FC236}">
                  <a16:creationId xmlns:a16="http://schemas.microsoft.com/office/drawing/2014/main" id="{11ED167B-6B4A-A7B3-577E-9D9E90C3D3E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4869181" y="905256"/>
              <a:ext cx="2179321" cy="4907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624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auto">
          <a:xfrm>
            <a:off x="843795" y="-73530"/>
            <a:ext cx="11955243" cy="15072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000" b="1"/>
              <a:t>Benefits of Open Data/Open science with ExPaNDS</a:t>
            </a:r>
          </a:p>
        </p:txBody>
      </p:sp>
      <p:sp>
        <p:nvSpPr>
          <p:cNvPr id="3" name="ZoneTexte 2"/>
          <p:cNvSpPr txBox="1"/>
          <p:nvPr/>
        </p:nvSpPr>
        <p:spPr bwMode="auto">
          <a:xfrm>
            <a:off x="760700" y="1249062"/>
            <a:ext cx="9830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/>
              <a:t>The goal of the ExPaNDS project and the EOSC is to make data from publicly funded research in Europe </a:t>
            </a:r>
            <a:endParaRPr/>
          </a:p>
          <a:p>
            <a:pPr algn="ctr">
              <a:defRPr/>
            </a:pPr>
            <a:r>
              <a:rPr lang="en-US" b="1"/>
              <a:t>F</a:t>
            </a:r>
            <a:r>
              <a:rPr lang="en-US"/>
              <a:t>indable, </a:t>
            </a:r>
            <a:r>
              <a:rPr lang="en-US" b="1"/>
              <a:t>A</a:t>
            </a:r>
            <a:r>
              <a:rPr lang="en-US"/>
              <a:t>ccessible, </a:t>
            </a:r>
            <a:r>
              <a:rPr lang="en-US" b="1"/>
              <a:t>I</a:t>
            </a:r>
            <a:r>
              <a:rPr lang="en-US"/>
              <a:t>nteroperable and </a:t>
            </a:r>
            <a:r>
              <a:rPr lang="en-US" b="1"/>
              <a:t>R</a:t>
            </a:r>
            <a:r>
              <a:rPr lang="en-US"/>
              <a:t>eusable (FAIR).</a:t>
            </a:r>
            <a:endParaRPr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4848" y="2763923"/>
            <a:ext cx="5762906" cy="2943247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 bwMode="auto">
          <a:xfrm>
            <a:off x="524848" y="2103573"/>
            <a:ext cx="5413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/>
              <a:t>Adopting FAIR principals is a step towards Open Science</a:t>
            </a:r>
            <a:endParaRPr lang="fr-FR"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6421832" y="1895393"/>
            <a:ext cx="54133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/>
              <a:t>Open Science Basics</a:t>
            </a:r>
            <a:endParaRPr/>
          </a:p>
          <a:p>
            <a:pPr algn="ctr">
              <a:defRPr/>
            </a:pPr>
            <a:r>
              <a:rPr lang="fr-FR" u="sng">
                <a:hlinkClick r:id="rId3" tooltip="https://open-science-training-handbook.gitbook.io/book/open-science-basics"/>
              </a:rPr>
              <a:t>https://open-science-training-handbook.gitbook.io/book/open-science-basics</a:t>
            </a:r>
            <a:r>
              <a:rPr lang="en-US"/>
              <a:t> 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7187903" y="2958353"/>
            <a:ext cx="46473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/>
              <a:buChar char="Ø"/>
              <a:defRPr/>
            </a:pPr>
            <a:r>
              <a:rPr lang="fr-FR"/>
              <a:t>Open Research Data and Material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fr-FR"/>
              <a:t>Open Research Software and Open Source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fr-FR">
                <a:solidFill>
                  <a:srgbClr val="FF0000"/>
                </a:solidFill>
              </a:rPr>
              <a:t>Reproducible Research and Data Analysis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fr-FR"/>
              <a:t>Open Access to Published Research Results</a:t>
            </a:r>
          </a:p>
          <a:p>
            <a:pPr marL="285750" indent="-285750">
              <a:buFont typeface="Wingdings"/>
              <a:buChar char="Ø"/>
              <a:defRPr/>
            </a:pPr>
            <a:r>
              <a:rPr lang="fr-FR"/>
              <a:t>Open Licensing and File Formats</a:t>
            </a:r>
            <a:endParaRPr/>
          </a:p>
          <a:p>
            <a:pPr marL="285750" indent="-285750">
              <a:buFont typeface="Wingdings"/>
              <a:buChar char="Ø"/>
              <a:defRPr/>
            </a:pPr>
            <a:r>
              <a:rPr lang="fr-FR">
                <a:solidFill>
                  <a:srgbClr val="FF0000"/>
                </a:solidFill>
              </a:rPr>
              <a:t>Collaborative Platforms</a:t>
            </a:r>
            <a:endParaRPr/>
          </a:p>
          <a:p>
            <a:pPr>
              <a:defRPr/>
            </a:pPr>
            <a:r>
              <a:rPr lang="fr-FR"/>
              <a:t>…….</a:t>
            </a:r>
            <a:endParaRPr/>
          </a:p>
          <a:p>
            <a:pPr>
              <a:defRPr/>
            </a:pPr>
            <a:r>
              <a:rPr lang="fr-FR"/>
              <a:t>…….</a:t>
            </a:r>
            <a:endParaRPr/>
          </a:p>
        </p:txBody>
      </p:sp>
      <p:cxnSp>
        <p:nvCxnSpPr>
          <p:cNvPr id="17" name="Connecteur droit avec flèche 16"/>
          <p:cNvCxnSpPr>
            <a:cxnSpLocks/>
          </p:cNvCxnSpPr>
          <p:nvPr/>
        </p:nvCxnSpPr>
        <p:spPr bwMode="auto">
          <a:xfrm flipV="1">
            <a:off x="5938221" y="3722146"/>
            <a:ext cx="1249682" cy="646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cxnSpLocks/>
          </p:cNvCxnSpPr>
          <p:nvPr/>
        </p:nvCxnSpPr>
        <p:spPr bwMode="auto">
          <a:xfrm flipV="1">
            <a:off x="5938221" y="4508107"/>
            <a:ext cx="1249682" cy="12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èche : droite 9"/>
          <p:cNvSpPr/>
          <p:nvPr/>
        </p:nvSpPr>
        <p:spPr bwMode="auto">
          <a:xfrm>
            <a:off x="5623273" y="5464854"/>
            <a:ext cx="1463040" cy="484632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ZoneTexte 10"/>
          <p:cNvSpPr txBox="1"/>
          <p:nvPr/>
        </p:nvSpPr>
        <p:spPr bwMode="auto">
          <a:xfrm>
            <a:off x="7758022" y="5464854"/>
            <a:ext cx="2508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800">
                <a:solidFill>
                  <a:srgbClr val="FF0000"/>
                </a:solidFill>
              </a:rPr>
              <a:t>VISA Platform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>
              <a:defRPr/>
            </a:pPr>
            <a:r>
              <a:rPr lang="en-GB"/>
              <a:t>VISA: the PaN Remote Data Analysis Platform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297892" y="1274112"/>
            <a:ext cx="6174889" cy="4517087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GB"/>
              <a:t>Software provided by ILL</a:t>
            </a:r>
            <a:endParaRPr/>
          </a:p>
          <a:p>
            <a:pPr>
              <a:defRPr/>
            </a:pPr>
            <a:r>
              <a:rPr lang="en-GB"/>
              <a:t>WEB application: run it on your laptop</a:t>
            </a:r>
            <a:endParaRPr/>
          </a:p>
          <a:p>
            <a:pPr marL="457200" lvl="1" indent="0">
              <a:buNone/>
              <a:defRPr/>
            </a:pPr>
            <a:r>
              <a:rPr lang="en-GB">
                <a:solidFill>
                  <a:srgbClr val="FF0000"/>
                </a:solidFill>
              </a:rPr>
              <a:t>Nothing to install</a:t>
            </a:r>
            <a:endParaRPr/>
          </a:p>
          <a:p>
            <a:pPr>
              <a:defRPr/>
            </a:pPr>
            <a:r>
              <a:rPr lang="en-GB"/>
              <a:t>Remote: Run your Data Analysis near your data location </a:t>
            </a:r>
            <a:endParaRPr/>
          </a:p>
          <a:p>
            <a:pPr>
              <a:defRPr/>
            </a:pPr>
            <a:r>
              <a:rPr lang="en-GB"/>
              <a:t>Compute Resource allocation transparent to the user</a:t>
            </a:r>
            <a:endParaRPr/>
          </a:p>
          <a:p>
            <a:pPr>
              <a:defRPr/>
            </a:pPr>
            <a:r>
              <a:rPr lang="en-GB"/>
              <a:t>Integrated Authentication and Authorisation access </a:t>
            </a:r>
            <a:endParaRPr/>
          </a:p>
          <a:p>
            <a:pPr lvl="1">
              <a:defRPr/>
            </a:pPr>
            <a:r>
              <a:rPr lang="en-GB"/>
              <a:t>Umbrella (eduTEAMS) using facility IdP, ORCID…</a:t>
            </a:r>
            <a:endParaRPr/>
          </a:p>
          <a:p>
            <a:pPr>
              <a:defRPr/>
            </a:pPr>
            <a:r>
              <a:rPr lang="en-GB"/>
              <a:t>Can link to Data Catalogues</a:t>
            </a:r>
            <a:endParaRPr/>
          </a:p>
          <a:p>
            <a:pPr>
              <a:defRPr/>
            </a:pPr>
            <a:r>
              <a:rPr lang="en-GB"/>
              <a:t>Team working / shared sessions</a:t>
            </a:r>
            <a:endParaRPr/>
          </a:p>
          <a:p>
            <a:pPr>
              <a:defRPr/>
            </a:pPr>
            <a:r>
              <a:rPr lang="en-GB"/>
              <a:t>Accessible from the EOSC marketplace</a:t>
            </a:r>
            <a:endParaRPr/>
          </a:p>
          <a:p>
            <a:pPr>
              <a:defRPr/>
            </a:pPr>
            <a:endParaRPr lang="en-GB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69435" y="990600"/>
            <a:ext cx="3422992" cy="2105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469435" y="3247056"/>
            <a:ext cx="3678279" cy="22621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97">
            <a:extLst>
              <a:ext uri="{FF2B5EF4-FFF2-40B4-BE49-F238E27FC236}">
                <a16:creationId xmlns:a16="http://schemas.microsoft.com/office/drawing/2014/main" id="{E9390FCB-D348-4629-8DAC-B2922C7399C9}"/>
              </a:ext>
            </a:extLst>
          </p:cNvPr>
          <p:cNvGrpSpPr/>
          <p:nvPr/>
        </p:nvGrpSpPr>
        <p:grpSpPr>
          <a:xfrm>
            <a:off x="442864" y="332656"/>
            <a:ext cx="11782352" cy="5400600"/>
            <a:chOff x="0" y="0"/>
            <a:chExt cx="13340054" cy="6126595"/>
          </a:xfrm>
        </p:grpSpPr>
        <p:pic>
          <p:nvPicPr>
            <p:cNvPr id="5" name="Picture 899">
              <a:extLst>
                <a:ext uri="{FF2B5EF4-FFF2-40B4-BE49-F238E27FC236}">
                  <a16:creationId xmlns:a16="http://schemas.microsoft.com/office/drawing/2014/main" id="{385FF271-40AB-4872-9D2D-79D8E569347D}"/>
                </a:ext>
              </a:extLst>
            </p:cNvPr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508718" y="955211"/>
              <a:ext cx="819912" cy="716280"/>
            </a:xfrm>
            <a:prstGeom prst="rect">
              <a:avLst/>
            </a:prstGeom>
          </p:spPr>
        </p:pic>
        <p:sp>
          <p:nvSpPr>
            <p:cNvPr id="6" name="Shape 9">
              <a:extLst>
                <a:ext uri="{FF2B5EF4-FFF2-40B4-BE49-F238E27FC236}">
                  <a16:creationId xmlns:a16="http://schemas.microsoft.com/office/drawing/2014/main" id="{903B3B1E-612B-412E-ABD1-CBC6B4039584}"/>
                </a:ext>
              </a:extLst>
            </p:cNvPr>
            <p:cNvSpPr/>
            <p:nvPr/>
          </p:nvSpPr>
          <p:spPr>
            <a:xfrm>
              <a:off x="7038201" y="1914121"/>
              <a:ext cx="4663148" cy="4030307"/>
            </a:xfrm>
            <a:custGeom>
              <a:avLst/>
              <a:gdLst/>
              <a:ahLst/>
              <a:cxnLst/>
              <a:rect l="0" t="0" r="0" b="0"/>
              <a:pathLst>
                <a:path w="4663148" h="4030307">
                  <a:moveTo>
                    <a:pt x="4585691" y="4030307"/>
                  </a:moveTo>
                  <a:lnTo>
                    <a:pt x="77457" y="4030307"/>
                  </a:lnTo>
                  <a:cubicBezTo>
                    <a:pt x="34861" y="4030307"/>
                    <a:pt x="0" y="3995458"/>
                    <a:pt x="0" y="3952850"/>
                  </a:cubicBezTo>
                  <a:lnTo>
                    <a:pt x="0" y="77457"/>
                  </a:lnTo>
                  <a:cubicBezTo>
                    <a:pt x="0" y="34849"/>
                    <a:pt x="34861" y="0"/>
                    <a:pt x="77457" y="0"/>
                  </a:cubicBezTo>
                  <a:lnTo>
                    <a:pt x="4585691" y="0"/>
                  </a:lnTo>
                  <a:cubicBezTo>
                    <a:pt x="4628287" y="0"/>
                    <a:pt x="4663148" y="34849"/>
                    <a:pt x="4663148" y="77457"/>
                  </a:cubicBezTo>
                  <a:lnTo>
                    <a:pt x="4663148" y="3952850"/>
                  </a:lnTo>
                  <a:cubicBezTo>
                    <a:pt x="4663148" y="3995458"/>
                    <a:pt x="4628287" y="4030307"/>
                    <a:pt x="4585691" y="4030307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Shape 10">
              <a:extLst>
                <a:ext uri="{FF2B5EF4-FFF2-40B4-BE49-F238E27FC236}">
                  <a16:creationId xmlns:a16="http://schemas.microsoft.com/office/drawing/2014/main" id="{B2EC87E6-981F-4A94-9C48-3B616607CC52}"/>
                </a:ext>
              </a:extLst>
            </p:cNvPr>
            <p:cNvSpPr/>
            <p:nvPr/>
          </p:nvSpPr>
          <p:spPr>
            <a:xfrm>
              <a:off x="6945990" y="1819429"/>
              <a:ext cx="4663148" cy="4030307"/>
            </a:xfrm>
            <a:custGeom>
              <a:avLst/>
              <a:gdLst/>
              <a:ahLst/>
              <a:cxnLst/>
              <a:rect l="0" t="0" r="0" b="0"/>
              <a:pathLst>
                <a:path w="4663148" h="4030307">
                  <a:moveTo>
                    <a:pt x="77457" y="0"/>
                  </a:moveTo>
                  <a:lnTo>
                    <a:pt x="4585691" y="0"/>
                  </a:lnTo>
                  <a:cubicBezTo>
                    <a:pt x="4628287" y="0"/>
                    <a:pt x="4663148" y="34849"/>
                    <a:pt x="4663148" y="77457"/>
                  </a:cubicBezTo>
                  <a:lnTo>
                    <a:pt x="4663148" y="3952850"/>
                  </a:lnTo>
                  <a:cubicBezTo>
                    <a:pt x="4663148" y="3995458"/>
                    <a:pt x="4628287" y="4030307"/>
                    <a:pt x="4585691" y="4030307"/>
                  </a:cubicBezTo>
                  <a:lnTo>
                    <a:pt x="77457" y="4030307"/>
                  </a:lnTo>
                  <a:cubicBezTo>
                    <a:pt x="34849" y="4030307"/>
                    <a:pt x="0" y="3995458"/>
                    <a:pt x="0" y="3952850"/>
                  </a:cubicBezTo>
                  <a:lnTo>
                    <a:pt x="0" y="77457"/>
                  </a:lnTo>
                  <a:cubicBezTo>
                    <a:pt x="0" y="34849"/>
                    <a:pt x="34849" y="0"/>
                    <a:pt x="77457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Shape 11">
              <a:extLst>
                <a:ext uri="{FF2B5EF4-FFF2-40B4-BE49-F238E27FC236}">
                  <a16:creationId xmlns:a16="http://schemas.microsoft.com/office/drawing/2014/main" id="{06B223C8-2819-4CA4-A81D-CA0A32720221}"/>
                </a:ext>
              </a:extLst>
            </p:cNvPr>
            <p:cNvSpPr/>
            <p:nvPr/>
          </p:nvSpPr>
          <p:spPr>
            <a:xfrm>
              <a:off x="6945990" y="1819429"/>
              <a:ext cx="4663148" cy="4030307"/>
            </a:xfrm>
            <a:custGeom>
              <a:avLst/>
              <a:gdLst/>
              <a:ahLst/>
              <a:cxnLst/>
              <a:rect l="0" t="0" r="0" b="0"/>
              <a:pathLst>
                <a:path w="4663148" h="4030307">
                  <a:moveTo>
                    <a:pt x="4585691" y="4030307"/>
                  </a:moveTo>
                  <a:lnTo>
                    <a:pt x="77457" y="4030307"/>
                  </a:lnTo>
                  <a:cubicBezTo>
                    <a:pt x="34849" y="4030307"/>
                    <a:pt x="0" y="3995458"/>
                    <a:pt x="0" y="3952850"/>
                  </a:cubicBezTo>
                  <a:lnTo>
                    <a:pt x="0" y="77457"/>
                  </a:lnTo>
                  <a:cubicBezTo>
                    <a:pt x="0" y="34849"/>
                    <a:pt x="34849" y="0"/>
                    <a:pt x="77457" y="0"/>
                  </a:cubicBezTo>
                  <a:lnTo>
                    <a:pt x="4585691" y="0"/>
                  </a:lnTo>
                  <a:cubicBezTo>
                    <a:pt x="4628287" y="0"/>
                    <a:pt x="4663148" y="34849"/>
                    <a:pt x="4663148" y="77457"/>
                  </a:cubicBezTo>
                  <a:lnTo>
                    <a:pt x="4663148" y="3952850"/>
                  </a:lnTo>
                  <a:cubicBezTo>
                    <a:pt x="4663148" y="3995458"/>
                    <a:pt x="4628287" y="4030307"/>
                    <a:pt x="4585691" y="4030307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Shape 12">
              <a:extLst>
                <a:ext uri="{FF2B5EF4-FFF2-40B4-BE49-F238E27FC236}">
                  <a16:creationId xmlns:a16="http://schemas.microsoft.com/office/drawing/2014/main" id="{2ABF551C-D129-432A-BC16-F894419014B4}"/>
                </a:ext>
              </a:extLst>
            </p:cNvPr>
            <p:cNvSpPr/>
            <p:nvPr/>
          </p:nvSpPr>
          <p:spPr>
            <a:xfrm>
              <a:off x="6853765" y="1724736"/>
              <a:ext cx="4663161" cy="4030307"/>
            </a:xfrm>
            <a:custGeom>
              <a:avLst/>
              <a:gdLst/>
              <a:ahLst/>
              <a:cxnLst/>
              <a:rect l="0" t="0" r="0" b="0"/>
              <a:pathLst>
                <a:path w="4663161" h="4030307">
                  <a:moveTo>
                    <a:pt x="77457" y="0"/>
                  </a:moveTo>
                  <a:lnTo>
                    <a:pt x="4585704" y="0"/>
                  </a:lnTo>
                  <a:cubicBezTo>
                    <a:pt x="4628300" y="0"/>
                    <a:pt x="4663161" y="34849"/>
                    <a:pt x="4663161" y="77457"/>
                  </a:cubicBezTo>
                  <a:lnTo>
                    <a:pt x="4663161" y="3952850"/>
                  </a:lnTo>
                  <a:cubicBezTo>
                    <a:pt x="4663161" y="3995458"/>
                    <a:pt x="4628300" y="4030307"/>
                    <a:pt x="4585704" y="4030307"/>
                  </a:cubicBezTo>
                  <a:lnTo>
                    <a:pt x="77457" y="4030307"/>
                  </a:lnTo>
                  <a:cubicBezTo>
                    <a:pt x="34861" y="4030307"/>
                    <a:pt x="0" y="3995458"/>
                    <a:pt x="0" y="3952850"/>
                  </a:cubicBezTo>
                  <a:lnTo>
                    <a:pt x="0" y="77457"/>
                  </a:lnTo>
                  <a:cubicBezTo>
                    <a:pt x="0" y="34849"/>
                    <a:pt x="34861" y="0"/>
                    <a:pt x="77457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Shape 13">
              <a:extLst>
                <a:ext uri="{FF2B5EF4-FFF2-40B4-BE49-F238E27FC236}">
                  <a16:creationId xmlns:a16="http://schemas.microsoft.com/office/drawing/2014/main" id="{03E3CA4A-1D94-40BA-8FC0-886810B63820}"/>
                </a:ext>
              </a:extLst>
            </p:cNvPr>
            <p:cNvSpPr/>
            <p:nvPr/>
          </p:nvSpPr>
          <p:spPr>
            <a:xfrm>
              <a:off x="6853765" y="1724736"/>
              <a:ext cx="4663161" cy="4030307"/>
            </a:xfrm>
            <a:custGeom>
              <a:avLst/>
              <a:gdLst/>
              <a:ahLst/>
              <a:cxnLst/>
              <a:rect l="0" t="0" r="0" b="0"/>
              <a:pathLst>
                <a:path w="4663161" h="4030307">
                  <a:moveTo>
                    <a:pt x="4585704" y="4030307"/>
                  </a:moveTo>
                  <a:lnTo>
                    <a:pt x="77457" y="4030307"/>
                  </a:lnTo>
                  <a:cubicBezTo>
                    <a:pt x="34861" y="4030307"/>
                    <a:pt x="0" y="3995458"/>
                    <a:pt x="0" y="3952850"/>
                  </a:cubicBezTo>
                  <a:lnTo>
                    <a:pt x="0" y="77457"/>
                  </a:lnTo>
                  <a:cubicBezTo>
                    <a:pt x="0" y="34849"/>
                    <a:pt x="34861" y="0"/>
                    <a:pt x="77457" y="0"/>
                  </a:cubicBezTo>
                  <a:lnTo>
                    <a:pt x="4585704" y="0"/>
                  </a:lnTo>
                  <a:cubicBezTo>
                    <a:pt x="4628300" y="0"/>
                    <a:pt x="4663161" y="34849"/>
                    <a:pt x="4663161" y="77457"/>
                  </a:cubicBezTo>
                  <a:lnTo>
                    <a:pt x="4663161" y="3952850"/>
                  </a:lnTo>
                  <a:cubicBezTo>
                    <a:pt x="4663161" y="3995458"/>
                    <a:pt x="4628300" y="4030307"/>
                    <a:pt x="4585704" y="4030307"/>
                  </a:cubicBezTo>
                  <a:close/>
                </a:path>
              </a:pathLst>
            </a:custGeom>
            <a:noFill/>
            <a:ln w="254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id="{AE6BCA95-8E16-437E-A002-1F283682A34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60436" y="0"/>
              <a:ext cx="1352614" cy="508973"/>
            </a:xfrm>
            <a:prstGeom prst="rect">
              <a:avLst/>
            </a:prstGeom>
          </p:spPr>
        </p:pic>
        <p:pic>
          <p:nvPicPr>
            <p:cNvPr id="12" name="Picture 17">
              <a:extLst>
                <a:ext uri="{FF2B5EF4-FFF2-40B4-BE49-F238E27FC236}">
                  <a16:creationId xmlns:a16="http://schemas.microsoft.com/office/drawing/2014/main" id="{6E9AA829-0976-4780-84F2-3C8B4F98881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743954" y="0"/>
              <a:ext cx="1352614" cy="508973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8F4153-F216-42A4-8CCC-495FADC05EB0}"/>
                </a:ext>
              </a:extLst>
            </p:cNvPr>
            <p:cNvSpPr/>
            <p:nvPr/>
          </p:nvSpPr>
          <p:spPr>
            <a:xfrm>
              <a:off x="12921790" y="3622236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DE9A0CC-6954-4653-A5EF-002AB8DDD2E8}"/>
                </a:ext>
              </a:extLst>
            </p:cNvPr>
            <p:cNvSpPr/>
            <p:nvPr/>
          </p:nvSpPr>
          <p:spPr>
            <a:xfrm>
              <a:off x="11895741" y="3622236"/>
              <a:ext cx="1364645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eg: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eosc-pan-git.desy.de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230238A-B561-4505-8117-CDC8EB2DCB28}"/>
                </a:ext>
              </a:extLst>
            </p:cNvPr>
            <p:cNvSpPr/>
            <p:nvPr/>
          </p:nvSpPr>
          <p:spPr>
            <a:xfrm>
              <a:off x="11866887" y="3622236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783B7E9D-101D-42FA-8C70-7D1124803F68}"/>
                </a:ext>
              </a:extLst>
            </p:cNvPr>
            <p:cNvSpPr/>
            <p:nvPr/>
          </p:nvSpPr>
          <p:spPr>
            <a:xfrm>
              <a:off x="11934672" y="3094522"/>
              <a:ext cx="1261064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Container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registry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7" name="Shape 20">
              <a:extLst>
                <a:ext uri="{FF2B5EF4-FFF2-40B4-BE49-F238E27FC236}">
                  <a16:creationId xmlns:a16="http://schemas.microsoft.com/office/drawing/2014/main" id="{9DAFF1F8-959A-49E4-A317-E7F77CB8F121}"/>
                </a:ext>
              </a:extLst>
            </p:cNvPr>
            <p:cNvSpPr/>
            <p:nvPr/>
          </p:nvSpPr>
          <p:spPr>
            <a:xfrm>
              <a:off x="3035250" y="508981"/>
              <a:ext cx="0" cy="1125588"/>
            </a:xfrm>
            <a:custGeom>
              <a:avLst/>
              <a:gdLst/>
              <a:ahLst/>
              <a:cxnLst/>
              <a:rect l="0" t="0" r="0" b="0"/>
              <a:pathLst>
                <a:path h="1125588">
                  <a:moveTo>
                    <a:pt x="0" y="1125588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Shape 21">
              <a:extLst>
                <a:ext uri="{FF2B5EF4-FFF2-40B4-BE49-F238E27FC236}">
                  <a16:creationId xmlns:a16="http://schemas.microsoft.com/office/drawing/2014/main" id="{3BB05CDB-FF90-4EB1-9063-45BBA031CEFC}"/>
                </a:ext>
              </a:extLst>
            </p:cNvPr>
            <p:cNvSpPr/>
            <p:nvPr/>
          </p:nvSpPr>
          <p:spPr>
            <a:xfrm>
              <a:off x="2957818" y="1579539"/>
              <a:ext cx="154876" cy="189535"/>
            </a:xfrm>
            <a:custGeom>
              <a:avLst/>
              <a:gdLst/>
              <a:ahLst/>
              <a:cxnLst/>
              <a:rect l="0" t="0" r="0" b="0"/>
              <a:pathLst>
                <a:path w="154876" h="189535">
                  <a:moveTo>
                    <a:pt x="0" y="0"/>
                  </a:moveTo>
                  <a:lnTo>
                    <a:pt x="77432" y="44983"/>
                  </a:lnTo>
                  <a:lnTo>
                    <a:pt x="154876" y="0"/>
                  </a:lnTo>
                  <a:lnTo>
                    <a:pt x="77432" y="189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Shape 22">
              <a:extLst>
                <a:ext uri="{FF2B5EF4-FFF2-40B4-BE49-F238E27FC236}">
                  <a16:creationId xmlns:a16="http://schemas.microsoft.com/office/drawing/2014/main" id="{F8D9E893-BF78-4EF6-B0B5-C32EEDD8296E}"/>
                </a:ext>
              </a:extLst>
            </p:cNvPr>
            <p:cNvSpPr/>
            <p:nvPr/>
          </p:nvSpPr>
          <p:spPr>
            <a:xfrm>
              <a:off x="9420254" y="585879"/>
              <a:ext cx="0" cy="1277874"/>
            </a:xfrm>
            <a:custGeom>
              <a:avLst/>
              <a:gdLst/>
              <a:ahLst/>
              <a:cxnLst/>
              <a:rect l="0" t="0" r="0" b="0"/>
              <a:pathLst>
                <a:path h="1277874">
                  <a:moveTo>
                    <a:pt x="0" y="127787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Shape 23">
              <a:extLst>
                <a:ext uri="{FF2B5EF4-FFF2-40B4-BE49-F238E27FC236}">
                  <a16:creationId xmlns:a16="http://schemas.microsoft.com/office/drawing/2014/main" id="{4767ED79-1E1C-43BE-9976-D84F567CDC2B}"/>
                </a:ext>
              </a:extLst>
            </p:cNvPr>
            <p:cNvSpPr/>
            <p:nvPr/>
          </p:nvSpPr>
          <p:spPr>
            <a:xfrm>
              <a:off x="9342823" y="1808721"/>
              <a:ext cx="154889" cy="189535"/>
            </a:xfrm>
            <a:custGeom>
              <a:avLst/>
              <a:gdLst/>
              <a:ahLst/>
              <a:cxnLst/>
              <a:rect l="0" t="0" r="0" b="0"/>
              <a:pathLst>
                <a:path w="154889" h="189535">
                  <a:moveTo>
                    <a:pt x="0" y="0"/>
                  </a:moveTo>
                  <a:lnTo>
                    <a:pt x="77432" y="44983"/>
                  </a:lnTo>
                  <a:lnTo>
                    <a:pt x="154889" y="0"/>
                  </a:lnTo>
                  <a:lnTo>
                    <a:pt x="77432" y="189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Shape 24">
              <a:extLst>
                <a:ext uri="{FF2B5EF4-FFF2-40B4-BE49-F238E27FC236}">
                  <a16:creationId xmlns:a16="http://schemas.microsoft.com/office/drawing/2014/main" id="{7651865D-8E6B-4522-A6AF-720E9C3784D0}"/>
                </a:ext>
              </a:extLst>
            </p:cNvPr>
            <p:cNvSpPr/>
            <p:nvPr/>
          </p:nvSpPr>
          <p:spPr>
            <a:xfrm>
              <a:off x="8201166" y="3851198"/>
              <a:ext cx="0" cy="559321"/>
            </a:xfrm>
            <a:custGeom>
              <a:avLst/>
              <a:gdLst/>
              <a:ahLst/>
              <a:cxnLst/>
              <a:rect l="0" t="0" r="0" b="0"/>
              <a:pathLst>
                <a:path h="559321">
                  <a:moveTo>
                    <a:pt x="0" y="559321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Shape 25">
              <a:extLst>
                <a:ext uri="{FF2B5EF4-FFF2-40B4-BE49-F238E27FC236}">
                  <a16:creationId xmlns:a16="http://schemas.microsoft.com/office/drawing/2014/main" id="{27BCA2BD-43ED-45E3-BAFE-E3A827D25D24}"/>
                </a:ext>
              </a:extLst>
            </p:cNvPr>
            <p:cNvSpPr/>
            <p:nvPr/>
          </p:nvSpPr>
          <p:spPr>
            <a:xfrm>
              <a:off x="8149553" y="3761528"/>
              <a:ext cx="103239" cy="126352"/>
            </a:xfrm>
            <a:custGeom>
              <a:avLst/>
              <a:gdLst/>
              <a:ahLst/>
              <a:cxnLst/>
              <a:rect l="0" t="0" r="0" b="0"/>
              <a:pathLst>
                <a:path w="103239" h="126352">
                  <a:moveTo>
                    <a:pt x="51613" y="0"/>
                  </a:moveTo>
                  <a:lnTo>
                    <a:pt x="103239" y="126352"/>
                  </a:lnTo>
                  <a:lnTo>
                    <a:pt x="51613" y="96368"/>
                  </a:lnTo>
                  <a:lnTo>
                    <a:pt x="0" y="126352"/>
                  </a:lnTo>
                  <a:lnTo>
                    <a:pt x="51613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Shape 26">
              <a:extLst>
                <a:ext uri="{FF2B5EF4-FFF2-40B4-BE49-F238E27FC236}">
                  <a16:creationId xmlns:a16="http://schemas.microsoft.com/office/drawing/2014/main" id="{BF76C021-DF81-4BA7-BA43-648E877B4819}"/>
                </a:ext>
              </a:extLst>
            </p:cNvPr>
            <p:cNvSpPr/>
            <p:nvPr/>
          </p:nvSpPr>
          <p:spPr>
            <a:xfrm>
              <a:off x="9185342" y="2484931"/>
              <a:ext cx="0" cy="220078"/>
            </a:xfrm>
            <a:custGeom>
              <a:avLst/>
              <a:gdLst/>
              <a:ahLst/>
              <a:cxnLst/>
              <a:rect l="0" t="0" r="0" b="0"/>
              <a:pathLst>
                <a:path h="220078">
                  <a:moveTo>
                    <a:pt x="0" y="220078"/>
                  </a:moveTo>
                  <a:lnTo>
                    <a:pt x="0" y="0"/>
                  </a:lnTo>
                </a:path>
              </a:pathLst>
            </a:custGeom>
            <a:noFill/>
            <a:ln w="15875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Shape 27">
              <a:extLst>
                <a:ext uri="{FF2B5EF4-FFF2-40B4-BE49-F238E27FC236}">
                  <a16:creationId xmlns:a16="http://schemas.microsoft.com/office/drawing/2014/main" id="{21EA70DE-8E15-45A2-A861-7976ABAE712E}"/>
                </a:ext>
              </a:extLst>
            </p:cNvPr>
            <p:cNvSpPr/>
            <p:nvPr/>
          </p:nvSpPr>
          <p:spPr>
            <a:xfrm>
              <a:off x="9120826" y="2659140"/>
              <a:ext cx="129057" cy="157950"/>
            </a:xfrm>
            <a:custGeom>
              <a:avLst/>
              <a:gdLst/>
              <a:ahLst/>
              <a:cxnLst/>
              <a:rect l="0" t="0" r="0" b="0"/>
              <a:pathLst>
                <a:path w="129057" h="157950">
                  <a:moveTo>
                    <a:pt x="0" y="0"/>
                  </a:moveTo>
                  <a:lnTo>
                    <a:pt x="64516" y="37490"/>
                  </a:lnTo>
                  <a:lnTo>
                    <a:pt x="129057" y="0"/>
                  </a:lnTo>
                  <a:lnTo>
                    <a:pt x="64516" y="1579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Shape 28">
              <a:extLst>
                <a:ext uri="{FF2B5EF4-FFF2-40B4-BE49-F238E27FC236}">
                  <a16:creationId xmlns:a16="http://schemas.microsoft.com/office/drawing/2014/main" id="{AD8E0D88-7E3A-4584-AE25-E512A678F037}"/>
                </a:ext>
              </a:extLst>
            </p:cNvPr>
            <p:cNvSpPr/>
            <p:nvPr/>
          </p:nvSpPr>
          <p:spPr>
            <a:xfrm>
              <a:off x="8201166" y="4999711"/>
              <a:ext cx="0" cy="229388"/>
            </a:xfrm>
            <a:custGeom>
              <a:avLst/>
              <a:gdLst/>
              <a:ahLst/>
              <a:cxnLst/>
              <a:rect l="0" t="0" r="0" b="0"/>
              <a:pathLst>
                <a:path h="229388">
                  <a:moveTo>
                    <a:pt x="0" y="22938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Shape 29">
              <a:extLst>
                <a:ext uri="{FF2B5EF4-FFF2-40B4-BE49-F238E27FC236}">
                  <a16:creationId xmlns:a16="http://schemas.microsoft.com/office/drawing/2014/main" id="{F0E9AD02-62A4-491C-9F3A-586B82B3B568}"/>
                </a:ext>
              </a:extLst>
            </p:cNvPr>
            <p:cNvSpPr/>
            <p:nvPr/>
          </p:nvSpPr>
          <p:spPr>
            <a:xfrm>
              <a:off x="8149553" y="4910035"/>
              <a:ext cx="103239" cy="126352"/>
            </a:xfrm>
            <a:custGeom>
              <a:avLst/>
              <a:gdLst/>
              <a:ahLst/>
              <a:cxnLst/>
              <a:rect l="0" t="0" r="0" b="0"/>
              <a:pathLst>
                <a:path w="103239" h="126352">
                  <a:moveTo>
                    <a:pt x="51613" y="0"/>
                  </a:moveTo>
                  <a:lnTo>
                    <a:pt x="103239" y="126352"/>
                  </a:lnTo>
                  <a:lnTo>
                    <a:pt x="51613" y="96368"/>
                  </a:lnTo>
                  <a:lnTo>
                    <a:pt x="0" y="126352"/>
                  </a:lnTo>
                  <a:lnTo>
                    <a:pt x="51613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Shape 30">
              <a:extLst>
                <a:ext uri="{FF2B5EF4-FFF2-40B4-BE49-F238E27FC236}">
                  <a16:creationId xmlns:a16="http://schemas.microsoft.com/office/drawing/2014/main" id="{A3A6AFE8-7F80-4960-8751-CFD41F948336}"/>
                </a:ext>
              </a:extLst>
            </p:cNvPr>
            <p:cNvSpPr/>
            <p:nvPr/>
          </p:nvSpPr>
          <p:spPr>
            <a:xfrm>
              <a:off x="6551705" y="4639241"/>
              <a:ext cx="1223873" cy="0"/>
            </a:xfrm>
            <a:custGeom>
              <a:avLst/>
              <a:gdLst/>
              <a:ahLst/>
              <a:cxnLst/>
              <a:rect l="0" t="0" r="0" b="0"/>
              <a:pathLst>
                <a:path w="1223873">
                  <a:moveTo>
                    <a:pt x="0" y="0"/>
                  </a:moveTo>
                  <a:lnTo>
                    <a:pt x="1223873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Shape 31">
              <a:extLst>
                <a:ext uri="{FF2B5EF4-FFF2-40B4-BE49-F238E27FC236}">
                  <a16:creationId xmlns:a16="http://schemas.microsoft.com/office/drawing/2014/main" id="{DE8D014A-0D40-48E0-A4D1-76B9B53FCB20}"/>
                </a:ext>
              </a:extLst>
            </p:cNvPr>
            <p:cNvSpPr/>
            <p:nvPr/>
          </p:nvSpPr>
          <p:spPr>
            <a:xfrm>
              <a:off x="7738897" y="4587628"/>
              <a:ext cx="126352" cy="103238"/>
            </a:xfrm>
            <a:custGeom>
              <a:avLst/>
              <a:gdLst/>
              <a:ahLst/>
              <a:cxnLst/>
              <a:rect l="0" t="0" r="0" b="0"/>
              <a:pathLst>
                <a:path w="126352" h="103238">
                  <a:moveTo>
                    <a:pt x="0" y="0"/>
                  </a:moveTo>
                  <a:lnTo>
                    <a:pt x="126352" y="51613"/>
                  </a:lnTo>
                  <a:lnTo>
                    <a:pt x="0" y="103238"/>
                  </a:lnTo>
                  <a:lnTo>
                    <a:pt x="29984" y="51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Shape 32">
              <a:extLst>
                <a:ext uri="{FF2B5EF4-FFF2-40B4-BE49-F238E27FC236}">
                  <a16:creationId xmlns:a16="http://schemas.microsoft.com/office/drawing/2014/main" id="{ED9C61AA-8DD3-4126-85DF-542A1EAB80AC}"/>
                </a:ext>
              </a:extLst>
            </p:cNvPr>
            <p:cNvSpPr/>
            <p:nvPr/>
          </p:nvSpPr>
          <p:spPr>
            <a:xfrm>
              <a:off x="9903549" y="3851191"/>
              <a:ext cx="0" cy="493408"/>
            </a:xfrm>
            <a:custGeom>
              <a:avLst/>
              <a:gdLst/>
              <a:ahLst/>
              <a:cxnLst/>
              <a:rect l="0" t="0" r="0" b="0"/>
              <a:pathLst>
                <a:path h="493408">
                  <a:moveTo>
                    <a:pt x="0" y="493408"/>
                  </a:moveTo>
                  <a:lnTo>
                    <a:pt x="0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Shape 33">
              <a:extLst>
                <a:ext uri="{FF2B5EF4-FFF2-40B4-BE49-F238E27FC236}">
                  <a16:creationId xmlns:a16="http://schemas.microsoft.com/office/drawing/2014/main" id="{F023A2DC-1350-4BA5-BB8C-0BAF205BA897}"/>
                </a:ext>
              </a:extLst>
            </p:cNvPr>
            <p:cNvSpPr/>
            <p:nvPr/>
          </p:nvSpPr>
          <p:spPr>
            <a:xfrm>
              <a:off x="9851936" y="4307916"/>
              <a:ext cx="103239" cy="126352"/>
            </a:xfrm>
            <a:custGeom>
              <a:avLst/>
              <a:gdLst/>
              <a:ahLst/>
              <a:cxnLst/>
              <a:rect l="0" t="0" r="0" b="0"/>
              <a:pathLst>
                <a:path w="103239" h="126352">
                  <a:moveTo>
                    <a:pt x="0" y="0"/>
                  </a:moveTo>
                  <a:lnTo>
                    <a:pt x="51613" y="29985"/>
                  </a:lnTo>
                  <a:lnTo>
                    <a:pt x="103239" y="0"/>
                  </a:lnTo>
                  <a:lnTo>
                    <a:pt x="51613" y="126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Shape 34">
              <a:extLst>
                <a:ext uri="{FF2B5EF4-FFF2-40B4-BE49-F238E27FC236}">
                  <a16:creationId xmlns:a16="http://schemas.microsoft.com/office/drawing/2014/main" id="{3368B967-6C3F-407A-AF23-ECEC011E258F}"/>
                </a:ext>
              </a:extLst>
            </p:cNvPr>
            <p:cNvSpPr/>
            <p:nvPr/>
          </p:nvSpPr>
          <p:spPr>
            <a:xfrm>
              <a:off x="9851936" y="3761528"/>
              <a:ext cx="103239" cy="126352"/>
            </a:xfrm>
            <a:custGeom>
              <a:avLst/>
              <a:gdLst/>
              <a:ahLst/>
              <a:cxnLst/>
              <a:rect l="0" t="0" r="0" b="0"/>
              <a:pathLst>
                <a:path w="103239" h="126352">
                  <a:moveTo>
                    <a:pt x="51613" y="0"/>
                  </a:moveTo>
                  <a:lnTo>
                    <a:pt x="103239" y="126352"/>
                  </a:lnTo>
                  <a:lnTo>
                    <a:pt x="51613" y="96368"/>
                  </a:lnTo>
                  <a:lnTo>
                    <a:pt x="0" y="126352"/>
                  </a:lnTo>
                  <a:lnTo>
                    <a:pt x="51613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Shape 35">
              <a:extLst>
                <a:ext uri="{FF2B5EF4-FFF2-40B4-BE49-F238E27FC236}">
                  <a16:creationId xmlns:a16="http://schemas.microsoft.com/office/drawing/2014/main" id="{44C8B0A9-4D6E-4E88-9180-94D2B504BAA1}"/>
                </a:ext>
              </a:extLst>
            </p:cNvPr>
            <p:cNvSpPr/>
            <p:nvPr/>
          </p:nvSpPr>
          <p:spPr>
            <a:xfrm>
              <a:off x="10678944" y="3484063"/>
              <a:ext cx="1453287" cy="0"/>
            </a:xfrm>
            <a:custGeom>
              <a:avLst/>
              <a:gdLst/>
              <a:ahLst/>
              <a:cxnLst/>
              <a:rect l="0" t="0" r="0" b="0"/>
              <a:pathLst>
                <a:path w="1453287">
                  <a:moveTo>
                    <a:pt x="0" y="0"/>
                  </a:moveTo>
                  <a:lnTo>
                    <a:pt x="1453287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Shape 36">
              <a:extLst>
                <a:ext uri="{FF2B5EF4-FFF2-40B4-BE49-F238E27FC236}">
                  <a16:creationId xmlns:a16="http://schemas.microsoft.com/office/drawing/2014/main" id="{C77F3D11-4472-43ED-B09B-5EF8A57199FC}"/>
                </a:ext>
              </a:extLst>
            </p:cNvPr>
            <p:cNvSpPr/>
            <p:nvPr/>
          </p:nvSpPr>
          <p:spPr>
            <a:xfrm>
              <a:off x="10589275" y="3432451"/>
              <a:ext cx="126352" cy="103238"/>
            </a:xfrm>
            <a:custGeom>
              <a:avLst/>
              <a:gdLst/>
              <a:ahLst/>
              <a:cxnLst/>
              <a:rect l="0" t="0" r="0" b="0"/>
              <a:pathLst>
                <a:path w="126352" h="103238">
                  <a:moveTo>
                    <a:pt x="126352" y="0"/>
                  </a:moveTo>
                  <a:lnTo>
                    <a:pt x="96368" y="51613"/>
                  </a:lnTo>
                  <a:lnTo>
                    <a:pt x="126352" y="103238"/>
                  </a:lnTo>
                  <a:lnTo>
                    <a:pt x="0" y="51613"/>
                  </a:lnTo>
                  <a:lnTo>
                    <a:pt x="126352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34" name="Picture 38">
              <a:extLst>
                <a:ext uri="{FF2B5EF4-FFF2-40B4-BE49-F238E27FC236}">
                  <a16:creationId xmlns:a16="http://schemas.microsoft.com/office/drawing/2014/main" id="{C651CD92-8625-4836-B27A-790D812A9C1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148317" y="1196199"/>
              <a:ext cx="788038" cy="450308"/>
            </a:xfrm>
            <a:prstGeom prst="rect">
              <a:avLst/>
            </a:prstGeom>
          </p:spPr>
        </p:pic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A70B04D-453B-46FF-8397-9C09ABD04B1C}"/>
                </a:ext>
              </a:extLst>
            </p:cNvPr>
            <p:cNvSpPr/>
            <p:nvPr/>
          </p:nvSpPr>
          <p:spPr>
            <a:xfrm>
              <a:off x="10406120" y="2087104"/>
              <a:ext cx="1055502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Authentication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5001BDC-98FB-4B02-9918-47618F16AFA2}"/>
                </a:ext>
              </a:extLst>
            </p:cNvPr>
            <p:cNvSpPr/>
            <p:nvPr/>
          </p:nvSpPr>
          <p:spPr>
            <a:xfrm>
              <a:off x="11173061" y="2233205"/>
              <a:ext cx="38377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7D44C3C-4808-4FCD-A87B-67DFA05AD2FF}"/>
                </a:ext>
              </a:extLst>
            </p:cNvPr>
            <p:cNvSpPr/>
            <p:nvPr/>
          </p:nvSpPr>
          <p:spPr>
            <a:xfrm>
              <a:off x="10432804" y="2233205"/>
              <a:ext cx="984543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local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or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federated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7DE1F02A-952F-4A3C-831A-6D0048A1A63B}"/>
                </a:ext>
              </a:extLst>
            </p:cNvPr>
            <p:cNvSpPr/>
            <p:nvPr/>
          </p:nvSpPr>
          <p:spPr>
            <a:xfrm>
              <a:off x="10403949" y="2233205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649B7BD0-BFE2-4AD2-8036-303E90CC5191}"/>
                </a:ext>
              </a:extLst>
            </p:cNvPr>
            <p:cNvSpPr/>
            <p:nvPr/>
          </p:nvSpPr>
          <p:spPr>
            <a:xfrm>
              <a:off x="3035206" y="3462869"/>
              <a:ext cx="53779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Required: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BAB0184-39B8-46E5-8427-D7BABF7B6708}"/>
                </a:ext>
              </a:extLst>
            </p:cNvPr>
            <p:cNvSpPr/>
            <p:nvPr/>
          </p:nvSpPr>
          <p:spPr>
            <a:xfrm>
              <a:off x="3035206" y="3584789"/>
              <a:ext cx="2482045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Data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locator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(desy.de://pnfs.desy.de/exfl/...)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D0F4087-BC94-4BED-B411-36FE27F53750}"/>
                </a:ext>
              </a:extLst>
            </p:cNvPr>
            <p:cNvSpPr/>
            <p:nvPr/>
          </p:nvSpPr>
          <p:spPr>
            <a:xfrm>
              <a:off x="3035206" y="3706710"/>
              <a:ext cx="2491612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Infrastructure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locator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(max-display.desy.de)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F29C9B0E-E1E0-4644-BDD7-1C200B1B80EB}"/>
                </a:ext>
              </a:extLst>
            </p:cNvPr>
            <p:cNvSpPr/>
            <p:nvPr/>
          </p:nvSpPr>
          <p:spPr>
            <a:xfrm>
              <a:off x="3035206" y="3950550"/>
              <a:ext cx="520513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Optional: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F302A2D-C57C-489D-8788-77FC28DB4F09}"/>
                </a:ext>
              </a:extLst>
            </p:cNvPr>
            <p:cNvSpPr/>
            <p:nvPr/>
          </p:nvSpPr>
          <p:spPr>
            <a:xfrm>
              <a:off x="3035206" y="4072469"/>
              <a:ext cx="257444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User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credentials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(username,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federated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ID,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...)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 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C4C55AB-B6D8-402E-9C62-45ADE58591D8}"/>
                </a:ext>
              </a:extLst>
            </p:cNvPr>
            <p:cNvSpPr/>
            <p:nvPr/>
          </p:nvSpPr>
          <p:spPr>
            <a:xfrm>
              <a:off x="3035206" y="4194390"/>
              <a:ext cx="2545514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fr-FR" sz="800" b="0" i="0" u="none" strike="noStrike" kern="0" cap="none" spc="-10" normalizeH="0" baseline="0" noProof="0" dirty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Container</a:t>
              </a:r>
              <a:r>
                <a:rPr kumimoji="0" lang="fr-FR" sz="800" b="0" i="0" u="none" strike="noStrike" kern="0" cap="none" spc="-10" normalizeH="0" baseline="0" noProof="0" dirty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locator</a:t>
              </a:r>
              <a:r>
                <a:rPr kumimoji="0" lang="fr-FR" sz="800" b="0" i="0" u="none" strike="noStrike" kern="0" cap="none" spc="-10" normalizeH="0" baseline="0" noProof="0" dirty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 dirty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(eosc-pan-git.desy.de://....)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0AD1644-7D39-4C92-8DDC-31EAE4E31DA4}"/>
                </a:ext>
              </a:extLst>
            </p:cNvPr>
            <p:cNvSpPr/>
            <p:nvPr/>
          </p:nvSpPr>
          <p:spPr>
            <a:xfrm>
              <a:off x="3035206" y="4316310"/>
              <a:ext cx="2603551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•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Service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type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(Jupyter,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remote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desktop,</a:t>
              </a:r>
              <a:r>
                <a:rPr kumimoji="0" lang="en-US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web...)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3B3B618-B2F5-496D-A7A3-F998C6FA7842}"/>
                </a:ext>
              </a:extLst>
            </p:cNvPr>
            <p:cNvSpPr/>
            <p:nvPr/>
          </p:nvSpPr>
          <p:spPr>
            <a:xfrm>
              <a:off x="3142632" y="936818"/>
              <a:ext cx="1601875" cy="1421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PaN</a:t>
              </a:r>
              <a:r>
                <a:rPr kumimoji="0" lang="fr-FR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portal</a:t>
              </a:r>
              <a:r>
                <a:rPr kumimoji="0" lang="fr-FR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on</a:t>
              </a:r>
              <a:r>
                <a:rPr kumimoji="0" lang="fr-FR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EOSC</a:t>
              </a:r>
              <a:r>
                <a:rPr kumimoji="0" lang="fr-FR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marketplace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CCFC05A-C414-44B7-803A-401C57A50868}"/>
                </a:ext>
              </a:extLst>
            </p:cNvPr>
            <p:cNvSpPr/>
            <p:nvPr/>
          </p:nvSpPr>
          <p:spPr>
            <a:xfrm>
              <a:off x="3167880" y="1043498"/>
              <a:ext cx="2636815" cy="1421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common</a:t>
              </a:r>
              <a:r>
                <a:rPr kumimoji="0" lang="en-US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portal</a:t>
              </a:r>
              <a:r>
                <a:rPr kumimoji="0" lang="en-US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deployed</a:t>
              </a:r>
              <a:r>
                <a:rPr kumimoji="0" lang="en-US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and</a:t>
              </a:r>
              <a:r>
                <a:rPr kumimoji="0" lang="en-US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maintained</a:t>
              </a:r>
              <a:r>
                <a:rPr kumimoji="0" lang="en-US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by</a:t>
              </a:r>
              <a:r>
                <a:rPr kumimoji="0" lang="en-US" sz="7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PaNOSC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905AF3-CD47-4057-931B-BD259140C713}"/>
                </a:ext>
              </a:extLst>
            </p:cNvPr>
            <p:cNvSpPr/>
            <p:nvPr/>
          </p:nvSpPr>
          <p:spPr>
            <a:xfrm>
              <a:off x="5151959" y="1043498"/>
              <a:ext cx="33579" cy="1421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ED16B5AC-F768-497E-8842-281347346483}"/>
                </a:ext>
              </a:extLst>
            </p:cNvPr>
            <p:cNvSpPr/>
            <p:nvPr/>
          </p:nvSpPr>
          <p:spPr>
            <a:xfrm>
              <a:off x="3142632" y="1043498"/>
              <a:ext cx="33579" cy="142121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7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0" name="Picture 902">
              <a:extLst>
                <a:ext uri="{FF2B5EF4-FFF2-40B4-BE49-F238E27FC236}">
                  <a16:creationId xmlns:a16="http://schemas.microsoft.com/office/drawing/2014/main" id="{306DD56C-B1E9-489C-B252-C519B8E2404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4518" y="1558715"/>
              <a:ext cx="731520" cy="640080"/>
            </a:xfrm>
            <a:prstGeom prst="rect">
              <a:avLst/>
            </a:prstGeom>
          </p:spPr>
        </p:pic>
        <p:sp>
          <p:nvSpPr>
            <p:cNvPr id="51" name="Shape 52">
              <a:extLst>
                <a:ext uri="{FF2B5EF4-FFF2-40B4-BE49-F238E27FC236}">
                  <a16:creationId xmlns:a16="http://schemas.microsoft.com/office/drawing/2014/main" id="{CAF25910-9FB6-4EFA-9E22-75D8248A1D0E}"/>
                </a:ext>
              </a:extLst>
            </p:cNvPr>
            <p:cNvSpPr/>
            <p:nvPr/>
          </p:nvSpPr>
          <p:spPr>
            <a:xfrm>
              <a:off x="818220" y="1964906"/>
              <a:ext cx="849668" cy="0"/>
            </a:xfrm>
            <a:custGeom>
              <a:avLst/>
              <a:gdLst/>
              <a:ahLst/>
              <a:cxnLst/>
              <a:rect l="0" t="0" r="0" b="0"/>
              <a:pathLst>
                <a:path w="849668">
                  <a:moveTo>
                    <a:pt x="0" y="0"/>
                  </a:moveTo>
                  <a:lnTo>
                    <a:pt x="849668" y="0"/>
                  </a:lnTo>
                </a:path>
              </a:pathLst>
            </a:custGeom>
            <a:noFill/>
            <a:ln w="1905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Shape 53">
              <a:extLst>
                <a:ext uri="{FF2B5EF4-FFF2-40B4-BE49-F238E27FC236}">
                  <a16:creationId xmlns:a16="http://schemas.microsoft.com/office/drawing/2014/main" id="{E42A0176-15A1-4DE2-8982-3B58E0CDFCFE}"/>
                </a:ext>
              </a:extLst>
            </p:cNvPr>
            <p:cNvSpPr/>
            <p:nvPr/>
          </p:nvSpPr>
          <p:spPr>
            <a:xfrm>
              <a:off x="1612854" y="1887474"/>
              <a:ext cx="189530" cy="154877"/>
            </a:xfrm>
            <a:custGeom>
              <a:avLst/>
              <a:gdLst/>
              <a:ahLst/>
              <a:cxnLst/>
              <a:rect l="0" t="0" r="0" b="0"/>
              <a:pathLst>
                <a:path w="189530" h="154877">
                  <a:moveTo>
                    <a:pt x="0" y="0"/>
                  </a:moveTo>
                  <a:lnTo>
                    <a:pt x="189530" y="77430"/>
                  </a:lnTo>
                  <a:lnTo>
                    <a:pt x="189530" y="77434"/>
                  </a:lnTo>
                  <a:lnTo>
                    <a:pt x="0" y="154877"/>
                  </a:lnTo>
                  <a:lnTo>
                    <a:pt x="44983" y="7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904C27B-B053-4710-B370-BFEF9DCA22C9}"/>
                </a:ext>
              </a:extLst>
            </p:cNvPr>
            <p:cNvSpPr/>
            <p:nvPr/>
          </p:nvSpPr>
          <p:spPr>
            <a:xfrm>
              <a:off x="818227" y="1775004"/>
              <a:ext cx="1031365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WP3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metadata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4" name="Picture 56">
              <a:extLst>
                <a:ext uri="{FF2B5EF4-FFF2-40B4-BE49-F238E27FC236}">
                  <a16:creationId xmlns:a16="http://schemas.microsoft.com/office/drawing/2014/main" id="{F10D891C-2DBB-4D3B-9A7E-47F4FE74B8B3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0" y="2138605"/>
              <a:ext cx="734633" cy="419790"/>
            </a:xfrm>
            <a:prstGeom prst="rect">
              <a:avLst/>
            </a:prstGeom>
          </p:spPr>
        </p:pic>
        <p:sp>
          <p:nvSpPr>
            <p:cNvPr id="55" name="Shape 57">
              <a:extLst>
                <a:ext uri="{FF2B5EF4-FFF2-40B4-BE49-F238E27FC236}">
                  <a16:creationId xmlns:a16="http://schemas.microsoft.com/office/drawing/2014/main" id="{84EB9BFB-1814-4EE9-9CD5-DAFAE4DE583F}"/>
                </a:ext>
              </a:extLst>
            </p:cNvPr>
            <p:cNvSpPr/>
            <p:nvPr/>
          </p:nvSpPr>
          <p:spPr>
            <a:xfrm>
              <a:off x="818220" y="2417486"/>
              <a:ext cx="849668" cy="0"/>
            </a:xfrm>
            <a:custGeom>
              <a:avLst/>
              <a:gdLst/>
              <a:ahLst/>
              <a:cxnLst/>
              <a:rect l="0" t="0" r="0" b="0"/>
              <a:pathLst>
                <a:path w="849668">
                  <a:moveTo>
                    <a:pt x="0" y="0"/>
                  </a:moveTo>
                  <a:lnTo>
                    <a:pt x="849668" y="0"/>
                  </a:lnTo>
                </a:path>
              </a:pathLst>
            </a:custGeom>
            <a:noFill/>
            <a:ln w="1905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Shape 58">
              <a:extLst>
                <a:ext uri="{FF2B5EF4-FFF2-40B4-BE49-F238E27FC236}">
                  <a16:creationId xmlns:a16="http://schemas.microsoft.com/office/drawing/2014/main" id="{B41ED12D-B2AD-4A62-A854-353640F6CDCF}"/>
                </a:ext>
              </a:extLst>
            </p:cNvPr>
            <p:cNvSpPr/>
            <p:nvPr/>
          </p:nvSpPr>
          <p:spPr>
            <a:xfrm>
              <a:off x="1612854" y="2340054"/>
              <a:ext cx="189530" cy="154889"/>
            </a:xfrm>
            <a:custGeom>
              <a:avLst/>
              <a:gdLst/>
              <a:ahLst/>
              <a:cxnLst/>
              <a:rect l="0" t="0" r="0" b="0"/>
              <a:pathLst>
                <a:path w="189530" h="154889">
                  <a:moveTo>
                    <a:pt x="0" y="0"/>
                  </a:moveTo>
                  <a:lnTo>
                    <a:pt x="189530" y="77430"/>
                  </a:lnTo>
                  <a:lnTo>
                    <a:pt x="189530" y="77434"/>
                  </a:lnTo>
                  <a:lnTo>
                    <a:pt x="0" y="154889"/>
                  </a:lnTo>
                  <a:lnTo>
                    <a:pt x="44983" y="774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1D01B69-473F-4FD1-82DC-89940C1EA6FA}"/>
                </a:ext>
              </a:extLst>
            </p:cNvPr>
            <p:cNvSpPr/>
            <p:nvPr/>
          </p:nvSpPr>
          <p:spPr>
            <a:xfrm>
              <a:off x="818227" y="2227591"/>
              <a:ext cx="1031365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WP3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metadata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58" name="Picture 900">
              <a:extLst>
                <a:ext uri="{FF2B5EF4-FFF2-40B4-BE49-F238E27FC236}">
                  <a16:creationId xmlns:a16="http://schemas.microsoft.com/office/drawing/2014/main" id="{EF5F3000-A277-4F4D-891A-2A4473AAD598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0705566" y="5022259"/>
              <a:ext cx="789432" cy="688848"/>
            </a:xfrm>
            <a:prstGeom prst="rect">
              <a:avLst/>
            </a:prstGeom>
          </p:spPr>
        </p:pic>
        <p:sp>
          <p:nvSpPr>
            <p:cNvPr id="59" name="Shape 62">
              <a:extLst>
                <a:ext uri="{FF2B5EF4-FFF2-40B4-BE49-F238E27FC236}">
                  <a16:creationId xmlns:a16="http://schemas.microsoft.com/office/drawing/2014/main" id="{8E370EC8-641D-4E85-8CAD-F13CA0E2F8B1}"/>
                </a:ext>
              </a:extLst>
            </p:cNvPr>
            <p:cNvSpPr/>
            <p:nvPr/>
          </p:nvSpPr>
          <p:spPr>
            <a:xfrm>
              <a:off x="1870706" y="1813966"/>
              <a:ext cx="2329091" cy="787768"/>
            </a:xfrm>
            <a:custGeom>
              <a:avLst/>
              <a:gdLst/>
              <a:ahLst/>
              <a:cxnLst/>
              <a:rect l="0" t="0" r="0" b="0"/>
              <a:pathLst>
                <a:path w="2329091" h="787768">
                  <a:moveTo>
                    <a:pt x="77445" y="0"/>
                  </a:moveTo>
                  <a:lnTo>
                    <a:pt x="2251634" y="0"/>
                  </a:lnTo>
                  <a:cubicBezTo>
                    <a:pt x="2294230" y="0"/>
                    <a:pt x="2329091" y="34849"/>
                    <a:pt x="2329091" y="77445"/>
                  </a:cubicBezTo>
                  <a:lnTo>
                    <a:pt x="2329091" y="710298"/>
                  </a:lnTo>
                  <a:cubicBezTo>
                    <a:pt x="2329091" y="752907"/>
                    <a:pt x="2294230" y="787768"/>
                    <a:pt x="2251634" y="787768"/>
                  </a:cubicBezTo>
                  <a:lnTo>
                    <a:pt x="77445" y="787768"/>
                  </a:lnTo>
                  <a:cubicBezTo>
                    <a:pt x="34849" y="787768"/>
                    <a:pt x="0" y="752907"/>
                    <a:pt x="0" y="710298"/>
                  </a:cubicBezTo>
                  <a:lnTo>
                    <a:pt x="0" y="77445"/>
                  </a:lnTo>
                  <a:cubicBezTo>
                    <a:pt x="0" y="34849"/>
                    <a:pt x="34849" y="0"/>
                    <a:pt x="77445" y="0"/>
                  </a:cubicBezTo>
                  <a:close/>
                </a:path>
              </a:pathLst>
            </a:custGeom>
            <a:solidFill>
              <a:srgbClr val="D3D2D2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Shape 63">
              <a:extLst>
                <a:ext uri="{FF2B5EF4-FFF2-40B4-BE49-F238E27FC236}">
                  <a16:creationId xmlns:a16="http://schemas.microsoft.com/office/drawing/2014/main" id="{140689DC-F800-40F2-96E4-F67D40A593E8}"/>
                </a:ext>
              </a:extLst>
            </p:cNvPr>
            <p:cNvSpPr/>
            <p:nvPr/>
          </p:nvSpPr>
          <p:spPr>
            <a:xfrm>
              <a:off x="1870706" y="1813966"/>
              <a:ext cx="2329091" cy="787768"/>
            </a:xfrm>
            <a:custGeom>
              <a:avLst/>
              <a:gdLst/>
              <a:ahLst/>
              <a:cxnLst/>
              <a:rect l="0" t="0" r="0" b="0"/>
              <a:pathLst>
                <a:path w="2329091" h="787768">
                  <a:moveTo>
                    <a:pt x="2251634" y="787768"/>
                  </a:moveTo>
                  <a:lnTo>
                    <a:pt x="77445" y="787768"/>
                  </a:lnTo>
                  <a:cubicBezTo>
                    <a:pt x="34849" y="787768"/>
                    <a:pt x="0" y="752907"/>
                    <a:pt x="0" y="710298"/>
                  </a:cubicBezTo>
                  <a:lnTo>
                    <a:pt x="0" y="77445"/>
                  </a:lnTo>
                  <a:cubicBezTo>
                    <a:pt x="0" y="34849"/>
                    <a:pt x="34849" y="0"/>
                    <a:pt x="77445" y="0"/>
                  </a:cubicBezTo>
                  <a:lnTo>
                    <a:pt x="2251634" y="0"/>
                  </a:lnTo>
                  <a:cubicBezTo>
                    <a:pt x="2294230" y="0"/>
                    <a:pt x="2329091" y="34849"/>
                    <a:pt x="2329091" y="77445"/>
                  </a:cubicBezTo>
                  <a:lnTo>
                    <a:pt x="2329091" y="710298"/>
                  </a:lnTo>
                  <a:cubicBezTo>
                    <a:pt x="2329091" y="752907"/>
                    <a:pt x="2294230" y="787768"/>
                    <a:pt x="2251634" y="787768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5357BB6-C27C-4BC3-B409-03B2DB832452}"/>
                </a:ext>
              </a:extLst>
            </p:cNvPr>
            <p:cNvSpPr/>
            <p:nvPr/>
          </p:nvSpPr>
          <p:spPr>
            <a:xfrm>
              <a:off x="2050165" y="2029557"/>
              <a:ext cx="2630098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Common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Photon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and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Neutron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portal</a:t>
              </a:r>
              <a:r>
                <a:rPr kumimoji="0" lang="fr-FR" sz="1000" b="0" i="0" u="none" strike="noStrike" kern="0" cap="none" spc="-3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D2888F9-B51F-493C-A4AB-29514C072637}"/>
                </a:ext>
              </a:extLst>
            </p:cNvPr>
            <p:cNvSpPr/>
            <p:nvPr/>
          </p:nvSpPr>
          <p:spPr>
            <a:xfrm>
              <a:off x="3885316" y="2181957"/>
              <a:ext cx="47970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E710B69-0D23-4D64-905D-1C30A0B18A82}"/>
                </a:ext>
              </a:extLst>
            </p:cNvPr>
            <p:cNvSpPr/>
            <p:nvPr/>
          </p:nvSpPr>
          <p:spPr>
            <a:xfrm>
              <a:off x="2192659" y="2181957"/>
              <a:ext cx="2261856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PaN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portal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deployed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by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PaNOSC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0303231-F753-41E3-988E-C9474F2716D9}"/>
                </a:ext>
              </a:extLst>
            </p:cNvPr>
            <p:cNvSpPr/>
            <p:nvPr/>
          </p:nvSpPr>
          <p:spPr>
            <a:xfrm>
              <a:off x="2156591" y="2181957"/>
              <a:ext cx="47970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65" name="Shape 66">
              <a:extLst>
                <a:ext uri="{FF2B5EF4-FFF2-40B4-BE49-F238E27FC236}">
                  <a16:creationId xmlns:a16="http://schemas.microsoft.com/office/drawing/2014/main" id="{AAC9E291-0D3F-4A30-A40A-94983D6A5FD7}"/>
                </a:ext>
              </a:extLst>
            </p:cNvPr>
            <p:cNvSpPr/>
            <p:nvPr/>
          </p:nvSpPr>
          <p:spPr>
            <a:xfrm>
              <a:off x="8029618" y="2015708"/>
              <a:ext cx="2329091" cy="442011"/>
            </a:xfrm>
            <a:custGeom>
              <a:avLst/>
              <a:gdLst/>
              <a:ahLst/>
              <a:cxnLst/>
              <a:rect l="0" t="0" r="0" b="0"/>
              <a:pathLst>
                <a:path w="2329091" h="442011">
                  <a:moveTo>
                    <a:pt x="2251634" y="442011"/>
                  </a:moveTo>
                  <a:lnTo>
                    <a:pt x="77445" y="442011"/>
                  </a:lnTo>
                  <a:cubicBezTo>
                    <a:pt x="34849" y="442011"/>
                    <a:pt x="0" y="407149"/>
                    <a:pt x="0" y="364554"/>
                  </a:cubicBezTo>
                  <a:lnTo>
                    <a:pt x="0" y="77445"/>
                  </a:lnTo>
                  <a:cubicBezTo>
                    <a:pt x="0" y="34849"/>
                    <a:pt x="34849" y="0"/>
                    <a:pt x="77445" y="0"/>
                  </a:cubicBezTo>
                  <a:lnTo>
                    <a:pt x="2251634" y="0"/>
                  </a:lnTo>
                  <a:cubicBezTo>
                    <a:pt x="2294230" y="0"/>
                    <a:pt x="2329091" y="34849"/>
                    <a:pt x="2329091" y="77445"/>
                  </a:cubicBezTo>
                  <a:lnTo>
                    <a:pt x="2329091" y="364554"/>
                  </a:lnTo>
                  <a:cubicBezTo>
                    <a:pt x="2329091" y="407149"/>
                    <a:pt x="2294230" y="442011"/>
                    <a:pt x="2251634" y="442011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Shape 67">
              <a:extLst>
                <a:ext uri="{FF2B5EF4-FFF2-40B4-BE49-F238E27FC236}">
                  <a16:creationId xmlns:a16="http://schemas.microsoft.com/office/drawing/2014/main" id="{51253638-DAA7-479F-80E8-259DE48B0BAE}"/>
                </a:ext>
              </a:extLst>
            </p:cNvPr>
            <p:cNvSpPr/>
            <p:nvPr/>
          </p:nvSpPr>
          <p:spPr>
            <a:xfrm>
              <a:off x="7629684" y="2839992"/>
              <a:ext cx="3128963" cy="1207224"/>
            </a:xfrm>
            <a:custGeom>
              <a:avLst/>
              <a:gdLst/>
              <a:ahLst/>
              <a:cxnLst/>
              <a:rect l="0" t="0" r="0" b="0"/>
              <a:pathLst>
                <a:path w="3128963" h="1207224">
                  <a:moveTo>
                    <a:pt x="3051505" y="1207224"/>
                  </a:moveTo>
                  <a:lnTo>
                    <a:pt x="77445" y="1207224"/>
                  </a:lnTo>
                  <a:cubicBezTo>
                    <a:pt x="34849" y="1207224"/>
                    <a:pt x="0" y="1172375"/>
                    <a:pt x="0" y="1129767"/>
                  </a:cubicBezTo>
                  <a:lnTo>
                    <a:pt x="0" y="77457"/>
                  </a:lnTo>
                  <a:cubicBezTo>
                    <a:pt x="0" y="34849"/>
                    <a:pt x="34849" y="0"/>
                    <a:pt x="77445" y="0"/>
                  </a:cubicBezTo>
                  <a:lnTo>
                    <a:pt x="3051505" y="0"/>
                  </a:lnTo>
                  <a:cubicBezTo>
                    <a:pt x="3094101" y="0"/>
                    <a:pt x="3128963" y="34849"/>
                    <a:pt x="3128963" y="77457"/>
                  </a:cubicBezTo>
                  <a:lnTo>
                    <a:pt x="3128963" y="1129767"/>
                  </a:lnTo>
                  <a:cubicBezTo>
                    <a:pt x="3128963" y="1172375"/>
                    <a:pt x="3094101" y="1207224"/>
                    <a:pt x="3051505" y="120722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Shape 68">
              <a:extLst>
                <a:ext uri="{FF2B5EF4-FFF2-40B4-BE49-F238E27FC236}">
                  <a16:creationId xmlns:a16="http://schemas.microsoft.com/office/drawing/2014/main" id="{B0D1E81F-340D-45DC-9A71-D718103F8917}"/>
                </a:ext>
              </a:extLst>
            </p:cNvPr>
            <p:cNvSpPr/>
            <p:nvPr/>
          </p:nvSpPr>
          <p:spPr>
            <a:xfrm>
              <a:off x="7781411" y="3298057"/>
              <a:ext cx="2807868" cy="523164"/>
            </a:xfrm>
            <a:custGeom>
              <a:avLst/>
              <a:gdLst/>
              <a:ahLst/>
              <a:cxnLst/>
              <a:rect l="0" t="0" r="0" b="0"/>
              <a:pathLst>
                <a:path w="2807868" h="523164">
                  <a:moveTo>
                    <a:pt x="2730411" y="523164"/>
                  </a:moveTo>
                  <a:lnTo>
                    <a:pt x="77457" y="523164"/>
                  </a:lnTo>
                  <a:cubicBezTo>
                    <a:pt x="34861" y="523164"/>
                    <a:pt x="0" y="488302"/>
                    <a:pt x="0" y="445694"/>
                  </a:cubicBezTo>
                  <a:lnTo>
                    <a:pt x="0" y="77445"/>
                  </a:lnTo>
                  <a:cubicBezTo>
                    <a:pt x="0" y="34849"/>
                    <a:pt x="34861" y="0"/>
                    <a:pt x="77457" y="0"/>
                  </a:cubicBezTo>
                  <a:lnTo>
                    <a:pt x="2730411" y="0"/>
                  </a:lnTo>
                  <a:cubicBezTo>
                    <a:pt x="2773007" y="0"/>
                    <a:pt x="2807868" y="34849"/>
                    <a:pt x="2807868" y="77445"/>
                  </a:cubicBezTo>
                  <a:lnTo>
                    <a:pt x="2807868" y="445694"/>
                  </a:lnTo>
                  <a:cubicBezTo>
                    <a:pt x="2807868" y="488302"/>
                    <a:pt x="2773007" y="523164"/>
                    <a:pt x="2730411" y="52316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Shape 69">
              <a:extLst>
                <a:ext uri="{FF2B5EF4-FFF2-40B4-BE49-F238E27FC236}">
                  <a16:creationId xmlns:a16="http://schemas.microsoft.com/office/drawing/2014/main" id="{BEF7A911-41A8-4471-B25E-C3CDEF3EA8D0}"/>
                </a:ext>
              </a:extLst>
            </p:cNvPr>
            <p:cNvSpPr/>
            <p:nvPr/>
          </p:nvSpPr>
          <p:spPr>
            <a:xfrm>
              <a:off x="7781411" y="3646837"/>
              <a:ext cx="2807868" cy="174384"/>
            </a:xfrm>
            <a:custGeom>
              <a:avLst/>
              <a:gdLst/>
              <a:ahLst/>
              <a:cxnLst/>
              <a:rect l="0" t="0" r="0" b="0"/>
              <a:pathLst>
                <a:path w="2807868" h="174384">
                  <a:moveTo>
                    <a:pt x="2730411" y="174384"/>
                  </a:moveTo>
                  <a:lnTo>
                    <a:pt x="77457" y="174384"/>
                  </a:lnTo>
                  <a:cubicBezTo>
                    <a:pt x="34861" y="174384"/>
                    <a:pt x="0" y="139522"/>
                    <a:pt x="0" y="96913"/>
                  </a:cubicBezTo>
                  <a:lnTo>
                    <a:pt x="0" y="77445"/>
                  </a:lnTo>
                  <a:cubicBezTo>
                    <a:pt x="0" y="34849"/>
                    <a:pt x="34861" y="0"/>
                    <a:pt x="77457" y="0"/>
                  </a:cubicBezTo>
                  <a:lnTo>
                    <a:pt x="2730411" y="0"/>
                  </a:lnTo>
                  <a:cubicBezTo>
                    <a:pt x="2773007" y="0"/>
                    <a:pt x="2807868" y="34849"/>
                    <a:pt x="2807868" y="77445"/>
                  </a:cubicBezTo>
                  <a:lnTo>
                    <a:pt x="2807868" y="96913"/>
                  </a:lnTo>
                  <a:cubicBezTo>
                    <a:pt x="2807868" y="139522"/>
                    <a:pt x="2773007" y="174384"/>
                    <a:pt x="2730411" y="174384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custDash>
                <a:ds d="199600" sp="199600"/>
              </a:custDash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69" name="Picture 71">
              <a:extLst>
                <a:ext uri="{FF2B5EF4-FFF2-40B4-BE49-F238E27FC236}">
                  <a16:creationId xmlns:a16="http://schemas.microsoft.com/office/drawing/2014/main" id="{4848BD04-CF18-4FF9-BEB3-BF7364AC8E65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12230065" y="3298048"/>
              <a:ext cx="357390" cy="329268"/>
            </a:xfrm>
            <a:prstGeom prst="rect">
              <a:avLst/>
            </a:prstGeom>
          </p:spPr>
        </p:pic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EC2D5B-FCB0-439A-8C7F-CCB0D3E34E19}"/>
                </a:ext>
              </a:extLst>
            </p:cNvPr>
            <p:cNvSpPr/>
            <p:nvPr/>
          </p:nvSpPr>
          <p:spPr>
            <a:xfrm>
              <a:off x="8575044" y="2056805"/>
              <a:ext cx="1646856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Infrastructure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front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end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657034C-F65A-4FEF-9ED3-D13096A96C68}"/>
                </a:ext>
              </a:extLst>
            </p:cNvPr>
            <p:cNvSpPr/>
            <p:nvPr/>
          </p:nvSpPr>
          <p:spPr>
            <a:xfrm>
              <a:off x="10173644" y="2233385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DFFEB34-8B25-4BBA-B1D2-980BED3CEA70}"/>
                </a:ext>
              </a:extLst>
            </p:cNvPr>
            <p:cNvSpPr/>
            <p:nvPr/>
          </p:nvSpPr>
          <p:spPr>
            <a:xfrm>
              <a:off x="8187780" y="2233385"/>
              <a:ext cx="2641199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NoMachine,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FastX,</a:t>
              </a:r>
              <a:r>
                <a:rPr kumimoji="0" lang="fr-FR" sz="800" b="0" i="0" u="none" strike="noStrike" kern="0" cap="none" spc="-4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VNC,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JupyterLab/Hub,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ssh,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...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4075951-E9C9-4B6E-96A5-0D8119461637}"/>
                </a:ext>
              </a:extLst>
            </p:cNvPr>
            <p:cNvSpPr/>
            <p:nvPr/>
          </p:nvSpPr>
          <p:spPr>
            <a:xfrm>
              <a:off x="8158926" y="2233385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853D5D-62F2-4A81-A755-5E8774B26EAD}"/>
                </a:ext>
              </a:extLst>
            </p:cNvPr>
            <p:cNvSpPr/>
            <p:nvPr/>
          </p:nvSpPr>
          <p:spPr>
            <a:xfrm>
              <a:off x="10202466" y="2209205"/>
              <a:ext cx="35809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90B618B-5F68-4853-B980-0D7E198B2DC9}"/>
                </a:ext>
              </a:extLst>
            </p:cNvPr>
            <p:cNvSpPr/>
            <p:nvPr/>
          </p:nvSpPr>
          <p:spPr>
            <a:xfrm>
              <a:off x="8574326" y="2876970"/>
              <a:ext cx="1648748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Compute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infrastructure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8251867-7FC4-433C-B2F9-854539E63AA9}"/>
                </a:ext>
              </a:extLst>
            </p:cNvPr>
            <p:cNvSpPr/>
            <p:nvPr/>
          </p:nvSpPr>
          <p:spPr>
            <a:xfrm>
              <a:off x="8963385" y="3053503"/>
              <a:ext cx="578078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HPC,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K8,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...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11BF215-CAD9-49C5-8FEC-2C7C659E346A}"/>
                </a:ext>
              </a:extLst>
            </p:cNvPr>
            <p:cNvSpPr/>
            <p:nvPr/>
          </p:nvSpPr>
          <p:spPr>
            <a:xfrm>
              <a:off x="8934531" y="3053503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CDF529B-0B84-4A4D-A061-D085E000AD94}"/>
                </a:ext>
              </a:extLst>
            </p:cNvPr>
            <p:cNvSpPr/>
            <p:nvPr/>
          </p:nvSpPr>
          <p:spPr>
            <a:xfrm>
              <a:off x="9398030" y="3053503"/>
              <a:ext cx="38377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6392A51-19BD-459A-91B5-E3E4DA2DB18C}"/>
                </a:ext>
              </a:extLst>
            </p:cNvPr>
            <p:cNvSpPr/>
            <p:nvPr/>
          </p:nvSpPr>
          <p:spPr>
            <a:xfrm>
              <a:off x="9426874" y="3029322"/>
              <a:ext cx="35809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7AD14A66-1A77-4D65-98C2-1698BB3FD11B}"/>
                </a:ext>
              </a:extLst>
            </p:cNvPr>
            <p:cNvSpPr/>
            <p:nvPr/>
          </p:nvSpPr>
          <p:spPr>
            <a:xfrm>
              <a:off x="8165257" y="3388605"/>
              <a:ext cx="2713556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Portable</a:t>
              </a:r>
              <a:r>
                <a:rPr kumimoji="0" lang="en-US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container</a:t>
              </a:r>
              <a:r>
                <a:rPr kumimoji="0" lang="en-US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(or</a:t>
              </a:r>
              <a:r>
                <a:rPr kumimoji="0" lang="en-US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virtual</a:t>
              </a:r>
              <a:r>
                <a:rPr kumimoji="0" lang="en-US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machine)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1" name="Shape 79">
              <a:extLst>
                <a:ext uri="{FF2B5EF4-FFF2-40B4-BE49-F238E27FC236}">
                  <a16:creationId xmlns:a16="http://schemas.microsoft.com/office/drawing/2014/main" id="{6E82A2D2-E6D2-44FE-A87A-ED9C03437B8E}"/>
                </a:ext>
              </a:extLst>
            </p:cNvPr>
            <p:cNvSpPr/>
            <p:nvPr/>
          </p:nvSpPr>
          <p:spPr>
            <a:xfrm>
              <a:off x="7959028" y="4732649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242139" y="0"/>
                  </a:moveTo>
                  <a:cubicBezTo>
                    <a:pt x="375869" y="0"/>
                    <a:pt x="484277" y="25489"/>
                    <a:pt x="484277" y="56947"/>
                  </a:cubicBez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Shape 80">
              <a:extLst>
                <a:ext uri="{FF2B5EF4-FFF2-40B4-BE49-F238E27FC236}">
                  <a16:creationId xmlns:a16="http://schemas.microsoft.com/office/drawing/2014/main" id="{6847F86B-3F90-4900-B3C2-1C8E8339CA9D}"/>
                </a:ext>
              </a:extLst>
            </p:cNvPr>
            <p:cNvSpPr/>
            <p:nvPr/>
          </p:nvSpPr>
          <p:spPr>
            <a:xfrm>
              <a:off x="7959028" y="4732649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484277" y="56947"/>
                  </a:move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ubicBezTo>
                    <a:pt x="375869" y="0"/>
                    <a:pt x="484277" y="25489"/>
                    <a:pt x="484277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Shape 81">
              <a:extLst>
                <a:ext uri="{FF2B5EF4-FFF2-40B4-BE49-F238E27FC236}">
                  <a16:creationId xmlns:a16="http://schemas.microsoft.com/office/drawing/2014/main" id="{5B53D075-AA53-4FAC-83C9-A216624981E4}"/>
                </a:ext>
              </a:extLst>
            </p:cNvPr>
            <p:cNvSpPr/>
            <p:nvPr/>
          </p:nvSpPr>
          <p:spPr>
            <a:xfrm>
              <a:off x="7959028" y="4675697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242139" y="0"/>
                  </a:moveTo>
                  <a:cubicBezTo>
                    <a:pt x="375869" y="0"/>
                    <a:pt x="484277" y="25489"/>
                    <a:pt x="484277" y="56947"/>
                  </a:cubicBez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Shape 82">
              <a:extLst>
                <a:ext uri="{FF2B5EF4-FFF2-40B4-BE49-F238E27FC236}">
                  <a16:creationId xmlns:a16="http://schemas.microsoft.com/office/drawing/2014/main" id="{3978CE41-3389-4F60-BB38-307787B0152D}"/>
                </a:ext>
              </a:extLst>
            </p:cNvPr>
            <p:cNvSpPr/>
            <p:nvPr/>
          </p:nvSpPr>
          <p:spPr>
            <a:xfrm>
              <a:off x="7959028" y="4675697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484277" y="56947"/>
                  </a:move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ubicBezTo>
                    <a:pt x="375869" y="0"/>
                    <a:pt x="484277" y="25489"/>
                    <a:pt x="484277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Shape 83">
              <a:extLst>
                <a:ext uri="{FF2B5EF4-FFF2-40B4-BE49-F238E27FC236}">
                  <a16:creationId xmlns:a16="http://schemas.microsoft.com/office/drawing/2014/main" id="{5010CF3F-1EDA-4620-BEDA-67C17C51E8A4}"/>
                </a:ext>
              </a:extLst>
            </p:cNvPr>
            <p:cNvSpPr/>
            <p:nvPr/>
          </p:nvSpPr>
          <p:spPr>
            <a:xfrm>
              <a:off x="7959028" y="4618746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242139" y="0"/>
                  </a:moveTo>
                  <a:cubicBezTo>
                    <a:pt x="375869" y="0"/>
                    <a:pt x="484277" y="25489"/>
                    <a:pt x="484277" y="56947"/>
                  </a:cubicBez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Shape 84">
              <a:extLst>
                <a:ext uri="{FF2B5EF4-FFF2-40B4-BE49-F238E27FC236}">
                  <a16:creationId xmlns:a16="http://schemas.microsoft.com/office/drawing/2014/main" id="{7166AEDF-FFFA-4E28-A679-D6F078BC1A6C}"/>
                </a:ext>
              </a:extLst>
            </p:cNvPr>
            <p:cNvSpPr/>
            <p:nvPr/>
          </p:nvSpPr>
          <p:spPr>
            <a:xfrm>
              <a:off x="7959028" y="4618746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484277" y="56947"/>
                  </a:move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ubicBezTo>
                    <a:pt x="375869" y="0"/>
                    <a:pt x="484277" y="25489"/>
                    <a:pt x="484277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Shape 85">
              <a:extLst>
                <a:ext uri="{FF2B5EF4-FFF2-40B4-BE49-F238E27FC236}">
                  <a16:creationId xmlns:a16="http://schemas.microsoft.com/office/drawing/2014/main" id="{54E671A5-B85D-4031-A475-E2CED143ABE7}"/>
                </a:ext>
              </a:extLst>
            </p:cNvPr>
            <p:cNvSpPr/>
            <p:nvPr/>
          </p:nvSpPr>
          <p:spPr>
            <a:xfrm>
              <a:off x="7959028" y="4561794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242139" y="0"/>
                  </a:moveTo>
                  <a:cubicBezTo>
                    <a:pt x="375869" y="0"/>
                    <a:pt x="484277" y="25489"/>
                    <a:pt x="484277" y="56947"/>
                  </a:cubicBez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Shape 86">
              <a:extLst>
                <a:ext uri="{FF2B5EF4-FFF2-40B4-BE49-F238E27FC236}">
                  <a16:creationId xmlns:a16="http://schemas.microsoft.com/office/drawing/2014/main" id="{600BA9FF-0686-46DD-91C2-A3D7F1C39192}"/>
                </a:ext>
              </a:extLst>
            </p:cNvPr>
            <p:cNvSpPr/>
            <p:nvPr/>
          </p:nvSpPr>
          <p:spPr>
            <a:xfrm>
              <a:off x="7959028" y="4561794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484277" y="56947"/>
                  </a:move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ubicBezTo>
                    <a:pt x="375869" y="0"/>
                    <a:pt x="484277" y="25489"/>
                    <a:pt x="484277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Shape 87">
              <a:extLst>
                <a:ext uri="{FF2B5EF4-FFF2-40B4-BE49-F238E27FC236}">
                  <a16:creationId xmlns:a16="http://schemas.microsoft.com/office/drawing/2014/main" id="{975A0875-F5FC-4F3F-92A1-70069979A90A}"/>
                </a:ext>
              </a:extLst>
            </p:cNvPr>
            <p:cNvSpPr/>
            <p:nvPr/>
          </p:nvSpPr>
          <p:spPr>
            <a:xfrm>
              <a:off x="7959028" y="4504842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242139" y="0"/>
                  </a:moveTo>
                  <a:cubicBezTo>
                    <a:pt x="375869" y="0"/>
                    <a:pt x="484277" y="25489"/>
                    <a:pt x="484277" y="56947"/>
                  </a:cubicBez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Shape 88">
              <a:extLst>
                <a:ext uri="{FF2B5EF4-FFF2-40B4-BE49-F238E27FC236}">
                  <a16:creationId xmlns:a16="http://schemas.microsoft.com/office/drawing/2014/main" id="{B6301411-B294-40C2-B637-629E2EA276CF}"/>
                </a:ext>
              </a:extLst>
            </p:cNvPr>
            <p:cNvSpPr/>
            <p:nvPr/>
          </p:nvSpPr>
          <p:spPr>
            <a:xfrm>
              <a:off x="7959028" y="4504842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484277" y="56947"/>
                  </a:move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ubicBezTo>
                    <a:pt x="375869" y="0"/>
                    <a:pt x="484277" y="25489"/>
                    <a:pt x="484277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Shape 89">
              <a:extLst>
                <a:ext uri="{FF2B5EF4-FFF2-40B4-BE49-F238E27FC236}">
                  <a16:creationId xmlns:a16="http://schemas.microsoft.com/office/drawing/2014/main" id="{11FE2792-2157-4C9F-B7CD-07918300E028}"/>
                </a:ext>
              </a:extLst>
            </p:cNvPr>
            <p:cNvSpPr/>
            <p:nvPr/>
          </p:nvSpPr>
          <p:spPr>
            <a:xfrm>
              <a:off x="7959028" y="4447890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242139" y="0"/>
                  </a:moveTo>
                  <a:cubicBezTo>
                    <a:pt x="375869" y="0"/>
                    <a:pt x="484277" y="25489"/>
                    <a:pt x="484277" y="56947"/>
                  </a:cubicBez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Shape 90">
              <a:extLst>
                <a:ext uri="{FF2B5EF4-FFF2-40B4-BE49-F238E27FC236}">
                  <a16:creationId xmlns:a16="http://schemas.microsoft.com/office/drawing/2014/main" id="{6880488E-808A-4185-AC22-45B1FA317B57}"/>
                </a:ext>
              </a:extLst>
            </p:cNvPr>
            <p:cNvSpPr/>
            <p:nvPr/>
          </p:nvSpPr>
          <p:spPr>
            <a:xfrm>
              <a:off x="7959028" y="4447890"/>
              <a:ext cx="484277" cy="113894"/>
            </a:xfrm>
            <a:custGeom>
              <a:avLst/>
              <a:gdLst/>
              <a:ahLst/>
              <a:cxnLst/>
              <a:rect l="0" t="0" r="0" b="0"/>
              <a:pathLst>
                <a:path w="484277" h="113894">
                  <a:moveTo>
                    <a:pt x="484277" y="56947"/>
                  </a:moveTo>
                  <a:cubicBezTo>
                    <a:pt x="484277" y="88405"/>
                    <a:pt x="375869" y="113894"/>
                    <a:pt x="242139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39" y="0"/>
                  </a:cubicBezTo>
                  <a:cubicBezTo>
                    <a:pt x="375869" y="0"/>
                    <a:pt x="484277" y="25489"/>
                    <a:pt x="484277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Shape 91">
              <a:extLst>
                <a:ext uri="{FF2B5EF4-FFF2-40B4-BE49-F238E27FC236}">
                  <a16:creationId xmlns:a16="http://schemas.microsoft.com/office/drawing/2014/main" id="{105BFEBA-6AAD-4B9E-A8C2-5B075DCDC198}"/>
                </a:ext>
              </a:extLst>
            </p:cNvPr>
            <p:cNvSpPr/>
            <p:nvPr/>
          </p:nvSpPr>
          <p:spPr>
            <a:xfrm>
              <a:off x="9661403" y="4732649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242151" y="0"/>
                  </a:moveTo>
                  <a:cubicBezTo>
                    <a:pt x="375882" y="0"/>
                    <a:pt x="484289" y="25489"/>
                    <a:pt x="484289" y="56947"/>
                  </a:cubicBez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Shape 92">
              <a:extLst>
                <a:ext uri="{FF2B5EF4-FFF2-40B4-BE49-F238E27FC236}">
                  <a16:creationId xmlns:a16="http://schemas.microsoft.com/office/drawing/2014/main" id="{D90FDAD8-AC37-4AA3-A658-3477F7FCA1C1}"/>
                </a:ext>
              </a:extLst>
            </p:cNvPr>
            <p:cNvSpPr/>
            <p:nvPr/>
          </p:nvSpPr>
          <p:spPr>
            <a:xfrm>
              <a:off x="9661403" y="4732649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484289" y="56947"/>
                  </a:move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ubicBezTo>
                    <a:pt x="375882" y="0"/>
                    <a:pt x="484289" y="25489"/>
                    <a:pt x="484289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Shape 93">
              <a:extLst>
                <a:ext uri="{FF2B5EF4-FFF2-40B4-BE49-F238E27FC236}">
                  <a16:creationId xmlns:a16="http://schemas.microsoft.com/office/drawing/2014/main" id="{5A253F08-3546-4ACA-96C3-2B5FD7A4804C}"/>
                </a:ext>
              </a:extLst>
            </p:cNvPr>
            <p:cNvSpPr/>
            <p:nvPr/>
          </p:nvSpPr>
          <p:spPr>
            <a:xfrm>
              <a:off x="9661403" y="4675697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242151" y="0"/>
                  </a:moveTo>
                  <a:cubicBezTo>
                    <a:pt x="375882" y="0"/>
                    <a:pt x="484289" y="25489"/>
                    <a:pt x="484289" y="56947"/>
                  </a:cubicBez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Shape 94">
              <a:extLst>
                <a:ext uri="{FF2B5EF4-FFF2-40B4-BE49-F238E27FC236}">
                  <a16:creationId xmlns:a16="http://schemas.microsoft.com/office/drawing/2014/main" id="{D0D25AD1-1AEC-4686-B21B-9F60CD9D7933}"/>
                </a:ext>
              </a:extLst>
            </p:cNvPr>
            <p:cNvSpPr/>
            <p:nvPr/>
          </p:nvSpPr>
          <p:spPr>
            <a:xfrm>
              <a:off x="9661403" y="4675697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484289" y="56947"/>
                  </a:move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ubicBezTo>
                    <a:pt x="375882" y="0"/>
                    <a:pt x="484289" y="25489"/>
                    <a:pt x="484289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Shape 95">
              <a:extLst>
                <a:ext uri="{FF2B5EF4-FFF2-40B4-BE49-F238E27FC236}">
                  <a16:creationId xmlns:a16="http://schemas.microsoft.com/office/drawing/2014/main" id="{A77689C8-8B66-4776-9482-3E0C3C4E38EE}"/>
                </a:ext>
              </a:extLst>
            </p:cNvPr>
            <p:cNvSpPr/>
            <p:nvPr/>
          </p:nvSpPr>
          <p:spPr>
            <a:xfrm>
              <a:off x="9661403" y="4618746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242151" y="0"/>
                  </a:moveTo>
                  <a:cubicBezTo>
                    <a:pt x="375882" y="0"/>
                    <a:pt x="484289" y="25489"/>
                    <a:pt x="484289" y="56947"/>
                  </a:cubicBez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Shape 96">
              <a:extLst>
                <a:ext uri="{FF2B5EF4-FFF2-40B4-BE49-F238E27FC236}">
                  <a16:creationId xmlns:a16="http://schemas.microsoft.com/office/drawing/2014/main" id="{11721161-7F8D-4B11-AEDE-9FAE4EBFDDD0}"/>
                </a:ext>
              </a:extLst>
            </p:cNvPr>
            <p:cNvSpPr/>
            <p:nvPr/>
          </p:nvSpPr>
          <p:spPr>
            <a:xfrm>
              <a:off x="9661403" y="4618746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484289" y="56947"/>
                  </a:move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ubicBezTo>
                    <a:pt x="375882" y="0"/>
                    <a:pt x="484289" y="25489"/>
                    <a:pt x="484289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Shape 97">
              <a:extLst>
                <a:ext uri="{FF2B5EF4-FFF2-40B4-BE49-F238E27FC236}">
                  <a16:creationId xmlns:a16="http://schemas.microsoft.com/office/drawing/2014/main" id="{7358419A-9FE5-433B-B3C2-6F9E4A76F075}"/>
                </a:ext>
              </a:extLst>
            </p:cNvPr>
            <p:cNvSpPr/>
            <p:nvPr/>
          </p:nvSpPr>
          <p:spPr>
            <a:xfrm>
              <a:off x="9661403" y="4561794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242151" y="0"/>
                  </a:moveTo>
                  <a:cubicBezTo>
                    <a:pt x="375882" y="0"/>
                    <a:pt x="484289" y="25489"/>
                    <a:pt x="484289" y="56947"/>
                  </a:cubicBez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Shape 98">
              <a:extLst>
                <a:ext uri="{FF2B5EF4-FFF2-40B4-BE49-F238E27FC236}">
                  <a16:creationId xmlns:a16="http://schemas.microsoft.com/office/drawing/2014/main" id="{7943F44E-BEC9-4568-8065-98B04F1AEEF2}"/>
                </a:ext>
              </a:extLst>
            </p:cNvPr>
            <p:cNvSpPr/>
            <p:nvPr/>
          </p:nvSpPr>
          <p:spPr>
            <a:xfrm>
              <a:off x="9661403" y="4561794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484289" y="56947"/>
                  </a:move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ubicBezTo>
                    <a:pt x="375882" y="0"/>
                    <a:pt x="484289" y="25489"/>
                    <a:pt x="484289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Shape 99">
              <a:extLst>
                <a:ext uri="{FF2B5EF4-FFF2-40B4-BE49-F238E27FC236}">
                  <a16:creationId xmlns:a16="http://schemas.microsoft.com/office/drawing/2014/main" id="{A4CFEA43-3FD4-450B-938E-388DB856BCCB}"/>
                </a:ext>
              </a:extLst>
            </p:cNvPr>
            <p:cNvSpPr/>
            <p:nvPr/>
          </p:nvSpPr>
          <p:spPr>
            <a:xfrm>
              <a:off x="9661403" y="4504842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242151" y="0"/>
                  </a:moveTo>
                  <a:cubicBezTo>
                    <a:pt x="375882" y="0"/>
                    <a:pt x="484289" y="25489"/>
                    <a:pt x="484289" y="56947"/>
                  </a:cubicBez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Shape 100">
              <a:extLst>
                <a:ext uri="{FF2B5EF4-FFF2-40B4-BE49-F238E27FC236}">
                  <a16:creationId xmlns:a16="http://schemas.microsoft.com/office/drawing/2014/main" id="{F425C35F-5002-4863-89C4-C1FEE0AC4E7A}"/>
                </a:ext>
              </a:extLst>
            </p:cNvPr>
            <p:cNvSpPr/>
            <p:nvPr/>
          </p:nvSpPr>
          <p:spPr>
            <a:xfrm>
              <a:off x="9661403" y="4504842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484289" y="56947"/>
                  </a:move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ubicBezTo>
                    <a:pt x="375882" y="0"/>
                    <a:pt x="484289" y="25489"/>
                    <a:pt x="484289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Shape 101">
              <a:extLst>
                <a:ext uri="{FF2B5EF4-FFF2-40B4-BE49-F238E27FC236}">
                  <a16:creationId xmlns:a16="http://schemas.microsoft.com/office/drawing/2014/main" id="{7C1FB96F-F9F4-4135-8C11-C2E50401F67D}"/>
                </a:ext>
              </a:extLst>
            </p:cNvPr>
            <p:cNvSpPr/>
            <p:nvPr/>
          </p:nvSpPr>
          <p:spPr>
            <a:xfrm>
              <a:off x="9661403" y="4447890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242151" y="0"/>
                  </a:moveTo>
                  <a:cubicBezTo>
                    <a:pt x="375882" y="0"/>
                    <a:pt x="484289" y="25489"/>
                    <a:pt x="484289" y="56947"/>
                  </a:cubicBez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lose/>
                </a:path>
              </a:pathLst>
            </a:custGeom>
            <a:solidFill>
              <a:srgbClr val="FFFEFD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Shape 102">
              <a:extLst>
                <a:ext uri="{FF2B5EF4-FFF2-40B4-BE49-F238E27FC236}">
                  <a16:creationId xmlns:a16="http://schemas.microsoft.com/office/drawing/2014/main" id="{ACC5C449-205F-482A-8A19-2646B992CC51}"/>
                </a:ext>
              </a:extLst>
            </p:cNvPr>
            <p:cNvSpPr/>
            <p:nvPr/>
          </p:nvSpPr>
          <p:spPr>
            <a:xfrm>
              <a:off x="9661403" y="4447890"/>
              <a:ext cx="484289" cy="113894"/>
            </a:xfrm>
            <a:custGeom>
              <a:avLst/>
              <a:gdLst/>
              <a:ahLst/>
              <a:cxnLst/>
              <a:rect l="0" t="0" r="0" b="0"/>
              <a:pathLst>
                <a:path w="484289" h="113894">
                  <a:moveTo>
                    <a:pt x="484289" y="56947"/>
                  </a:moveTo>
                  <a:cubicBezTo>
                    <a:pt x="484289" y="88405"/>
                    <a:pt x="375882" y="113894"/>
                    <a:pt x="242151" y="113894"/>
                  </a:cubicBezTo>
                  <a:cubicBezTo>
                    <a:pt x="108407" y="113894"/>
                    <a:pt x="0" y="88405"/>
                    <a:pt x="0" y="56947"/>
                  </a:cubicBezTo>
                  <a:cubicBezTo>
                    <a:pt x="0" y="25489"/>
                    <a:pt x="108407" y="0"/>
                    <a:pt x="242151" y="0"/>
                  </a:cubicBezTo>
                  <a:cubicBezTo>
                    <a:pt x="375882" y="0"/>
                    <a:pt x="484289" y="25489"/>
                    <a:pt x="484289" y="56947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422874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6A3BEEE-FD48-4124-8FC7-2CB2EADE0515}"/>
                </a:ext>
              </a:extLst>
            </p:cNvPr>
            <p:cNvSpPr/>
            <p:nvPr/>
          </p:nvSpPr>
          <p:spPr>
            <a:xfrm>
              <a:off x="8509703" y="4468552"/>
              <a:ext cx="719034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Data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store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76166585-F659-44A3-A02A-79BBCFAA305E}"/>
                </a:ext>
              </a:extLst>
            </p:cNvPr>
            <p:cNvSpPr/>
            <p:nvPr/>
          </p:nvSpPr>
          <p:spPr>
            <a:xfrm>
              <a:off x="8666685" y="4614648"/>
              <a:ext cx="38376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13A9B97-C7AB-42C8-A07C-62A9465D154F}"/>
                </a:ext>
              </a:extLst>
            </p:cNvPr>
            <p:cNvSpPr/>
            <p:nvPr/>
          </p:nvSpPr>
          <p:spPr>
            <a:xfrm>
              <a:off x="8695539" y="4614648"/>
              <a:ext cx="224718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disk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DA8875CD-8A3E-47CD-B330-6DC1515CCB4A}"/>
                </a:ext>
              </a:extLst>
            </p:cNvPr>
            <p:cNvSpPr/>
            <p:nvPr/>
          </p:nvSpPr>
          <p:spPr>
            <a:xfrm>
              <a:off x="8864500" y="4614648"/>
              <a:ext cx="38377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499DE34-1037-43A3-9B82-4682DFEE7ACB}"/>
                </a:ext>
              </a:extLst>
            </p:cNvPr>
            <p:cNvSpPr/>
            <p:nvPr/>
          </p:nvSpPr>
          <p:spPr>
            <a:xfrm>
              <a:off x="8629882" y="5277296"/>
              <a:ext cx="874447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Data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archive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B0FD8F97-8336-4062-B86A-FA7362F86BD1}"/>
                </a:ext>
              </a:extLst>
            </p:cNvPr>
            <p:cNvSpPr/>
            <p:nvPr/>
          </p:nvSpPr>
          <p:spPr>
            <a:xfrm>
              <a:off x="8834110" y="5423391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2A1C2356-223A-4E54-B2A0-CD2057F23936}"/>
                </a:ext>
              </a:extLst>
            </p:cNvPr>
            <p:cNvSpPr/>
            <p:nvPr/>
          </p:nvSpPr>
          <p:spPr>
            <a:xfrm>
              <a:off x="8862964" y="5423391"/>
              <a:ext cx="25444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tape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132CC842-9381-4299-9FD9-448FED96F69E}"/>
                </a:ext>
              </a:extLst>
            </p:cNvPr>
            <p:cNvSpPr/>
            <p:nvPr/>
          </p:nvSpPr>
          <p:spPr>
            <a:xfrm>
              <a:off x="9054278" y="5423391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AA96136-0E20-4A01-89C6-88FFDFDE9B50}"/>
                </a:ext>
              </a:extLst>
            </p:cNvPr>
            <p:cNvSpPr/>
            <p:nvPr/>
          </p:nvSpPr>
          <p:spPr>
            <a:xfrm>
              <a:off x="5744451" y="4518335"/>
              <a:ext cx="906877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Other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facility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1144FD9C-3586-4223-A513-6FE69651DFBA}"/>
                </a:ext>
              </a:extLst>
            </p:cNvPr>
            <p:cNvSpPr/>
            <p:nvPr/>
          </p:nvSpPr>
          <p:spPr>
            <a:xfrm>
              <a:off x="5795469" y="4664430"/>
              <a:ext cx="771162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network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copy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685B8B8E-6E03-4177-954E-FE76B71E9E5B}"/>
                </a:ext>
              </a:extLst>
            </p:cNvPr>
            <p:cNvSpPr/>
            <p:nvPr/>
          </p:nvSpPr>
          <p:spPr>
            <a:xfrm>
              <a:off x="6375290" y="4664430"/>
              <a:ext cx="38377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ADE5872E-D71D-45BE-8388-6DCB4F2A97C8}"/>
                </a:ext>
              </a:extLst>
            </p:cNvPr>
            <p:cNvSpPr/>
            <p:nvPr/>
          </p:nvSpPr>
          <p:spPr>
            <a:xfrm>
              <a:off x="5766615" y="4664430"/>
              <a:ext cx="38376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7" name="Shape 109">
              <a:extLst>
                <a:ext uri="{FF2B5EF4-FFF2-40B4-BE49-F238E27FC236}">
                  <a16:creationId xmlns:a16="http://schemas.microsoft.com/office/drawing/2014/main" id="{37150C16-CBF3-4AEA-BFC5-9604365DAF53}"/>
                </a:ext>
              </a:extLst>
            </p:cNvPr>
            <p:cNvSpPr/>
            <p:nvPr/>
          </p:nvSpPr>
          <p:spPr>
            <a:xfrm>
              <a:off x="6551705" y="3484063"/>
              <a:ext cx="1223873" cy="0"/>
            </a:xfrm>
            <a:custGeom>
              <a:avLst/>
              <a:gdLst/>
              <a:ahLst/>
              <a:cxnLst/>
              <a:rect l="0" t="0" r="0" b="0"/>
              <a:pathLst>
                <a:path w="1223873">
                  <a:moveTo>
                    <a:pt x="0" y="0"/>
                  </a:moveTo>
                  <a:lnTo>
                    <a:pt x="1223873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Shape 110">
              <a:extLst>
                <a:ext uri="{FF2B5EF4-FFF2-40B4-BE49-F238E27FC236}">
                  <a16:creationId xmlns:a16="http://schemas.microsoft.com/office/drawing/2014/main" id="{035A43DD-AAA6-4649-9B04-3547864439FC}"/>
                </a:ext>
              </a:extLst>
            </p:cNvPr>
            <p:cNvSpPr/>
            <p:nvPr/>
          </p:nvSpPr>
          <p:spPr>
            <a:xfrm>
              <a:off x="7738897" y="3432451"/>
              <a:ext cx="126352" cy="103235"/>
            </a:xfrm>
            <a:custGeom>
              <a:avLst/>
              <a:gdLst/>
              <a:ahLst/>
              <a:cxnLst/>
              <a:rect l="0" t="0" r="0" b="0"/>
              <a:pathLst>
                <a:path w="126352" h="103235">
                  <a:moveTo>
                    <a:pt x="0" y="0"/>
                  </a:moveTo>
                  <a:lnTo>
                    <a:pt x="126352" y="51613"/>
                  </a:lnTo>
                  <a:lnTo>
                    <a:pt x="8" y="103235"/>
                  </a:lnTo>
                  <a:lnTo>
                    <a:pt x="2" y="103235"/>
                  </a:lnTo>
                  <a:lnTo>
                    <a:pt x="29984" y="516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C4E9E4B-442D-4EE5-9842-14C52C47EA98}"/>
                </a:ext>
              </a:extLst>
            </p:cNvPr>
            <p:cNvSpPr/>
            <p:nvPr/>
          </p:nvSpPr>
          <p:spPr>
            <a:xfrm>
              <a:off x="5696640" y="3339913"/>
              <a:ext cx="1034067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Downloadable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A0AFA644-935A-4279-8A88-4AB2462CA917}"/>
                </a:ext>
              </a:extLst>
            </p:cNvPr>
            <p:cNvSpPr/>
            <p:nvPr/>
          </p:nvSpPr>
          <p:spPr>
            <a:xfrm>
              <a:off x="5712642" y="3492313"/>
              <a:ext cx="994711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dependencies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FFECC4EE-D74F-47B6-A727-3D8C653223B4}"/>
                </a:ext>
              </a:extLst>
            </p:cNvPr>
            <p:cNvSpPr/>
            <p:nvPr/>
          </p:nvSpPr>
          <p:spPr>
            <a:xfrm>
              <a:off x="10240511" y="4468552"/>
              <a:ext cx="1035249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Working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space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94DDAAB-B00B-4CE8-92B8-9BC62AD8FC64}"/>
                </a:ext>
              </a:extLst>
            </p:cNvPr>
            <p:cNvSpPr/>
            <p:nvPr/>
          </p:nvSpPr>
          <p:spPr>
            <a:xfrm>
              <a:off x="10449863" y="4614648"/>
              <a:ext cx="38376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(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1C63E3AC-A4A6-4B50-9BFF-9BBCA887BA3D}"/>
                </a:ext>
              </a:extLst>
            </p:cNvPr>
            <p:cNvSpPr/>
            <p:nvPr/>
          </p:nvSpPr>
          <p:spPr>
            <a:xfrm>
              <a:off x="10478717" y="4614648"/>
              <a:ext cx="401600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scratch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E81308-41BC-42FB-809C-AD35C8A08D43}"/>
                </a:ext>
              </a:extLst>
            </p:cNvPr>
            <p:cNvSpPr/>
            <p:nvPr/>
          </p:nvSpPr>
          <p:spPr>
            <a:xfrm>
              <a:off x="10780672" y="4614648"/>
              <a:ext cx="38377" cy="162423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)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5" name="Shape 115">
              <a:extLst>
                <a:ext uri="{FF2B5EF4-FFF2-40B4-BE49-F238E27FC236}">
                  <a16:creationId xmlns:a16="http://schemas.microsoft.com/office/drawing/2014/main" id="{7E43B023-4400-4B64-B994-1FFC0E6EC151}"/>
                </a:ext>
              </a:extLst>
            </p:cNvPr>
            <p:cNvSpPr/>
            <p:nvPr/>
          </p:nvSpPr>
          <p:spPr>
            <a:xfrm>
              <a:off x="7823664" y="5260700"/>
              <a:ext cx="128880" cy="128893"/>
            </a:xfrm>
            <a:custGeom>
              <a:avLst/>
              <a:gdLst/>
              <a:ahLst/>
              <a:cxnLst/>
              <a:rect l="0" t="0" r="0" b="0"/>
              <a:pathLst>
                <a:path w="128880" h="128893">
                  <a:moveTo>
                    <a:pt x="128880" y="64453"/>
                  </a:moveTo>
                  <a:cubicBezTo>
                    <a:pt x="128880" y="100038"/>
                    <a:pt x="100026" y="128893"/>
                    <a:pt x="64440" y="128893"/>
                  </a:cubicBezTo>
                  <a:cubicBezTo>
                    <a:pt x="28842" y="128893"/>
                    <a:pt x="0" y="100038"/>
                    <a:pt x="0" y="64453"/>
                  </a:cubicBezTo>
                  <a:cubicBezTo>
                    <a:pt x="0" y="28854"/>
                    <a:pt x="28842" y="0"/>
                    <a:pt x="64440" y="0"/>
                  </a:cubicBezTo>
                  <a:cubicBezTo>
                    <a:pt x="100026" y="0"/>
                    <a:pt x="128880" y="28854"/>
                    <a:pt x="128880" y="644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Shape 116">
              <a:extLst>
                <a:ext uri="{FF2B5EF4-FFF2-40B4-BE49-F238E27FC236}">
                  <a16:creationId xmlns:a16="http://schemas.microsoft.com/office/drawing/2014/main" id="{D646047A-7129-4F23-8544-A4CAD1CE388F}"/>
                </a:ext>
              </a:extLst>
            </p:cNvPr>
            <p:cNvSpPr/>
            <p:nvPr/>
          </p:nvSpPr>
          <p:spPr>
            <a:xfrm>
              <a:off x="8036686" y="5260700"/>
              <a:ext cx="128892" cy="128893"/>
            </a:xfrm>
            <a:custGeom>
              <a:avLst/>
              <a:gdLst/>
              <a:ahLst/>
              <a:cxnLst/>
              <a:rect l="0" t="0" r="0" b="0"/>
              <a:pathLst>
                <a:path w="128892" h="128893">
                  <a:moveTo>
                    <a:pt x="128892" y="64453"/>
                  </a:moveTo>
                  <a:cubicBezTo>
                    <a:pt x="128892" y="100038"/>
                    <a:pt x="100038" y="128893"/>
                    <a:pt x="64439" y="128893"/>
                  </a:cubicBezTo>
                  <a:cubicBezTo>
                    <a:pt x="28854" y="128893"/>
                    <a:pt x="0" y="100038"/>
                    <a:pt x="0" y="64453"/>
                  </a:cubicBezTo>
                  <a:cubicBezTo>
                    <a:pt x="0" y="28854"/>
                    <a:pt x="28854" y="0"/>
                    <a:pt x="64439" y="0"/>
                  </a:cubicBezTo>
                  <a:cubicBezTo>
                    <a:pt x="100038" y="0"/>
                    <a:pt x="128892" y="28854"/>
                    <a:pt x="128892" y="644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Shape 117">
              <a:extLst>
                <a:ext uri="{FF2B5EF4-FFF2-40B4-BE49-F238E27FC236}">
                  <a16:creationId xmlns:a16="http://schemas.microsoft.com/office/drawing/2014/main" id="{54CB9B93-2FF3-4534-9DBE-AB31B40DE8D0}"/>
                </a:ext>
              </a:extLst>
            </p:cNvPr>
            <p:cNvSpPr/>
            <p:nvPr/>
          </p:nvSpPr>
          <p:spPr>
            <a:xfrm>
              <a:off x="7888102" y="5389597"/>
              <a:ext cx="213030" cy="0"/>
            </a:xfrm>
            <a:custGeom>
              <a:avLst/>
              <a:gdLst/>
              <a:ahLst/>
              <a:cxnLst/>
              <a:rect l="0" t="0" r="0" b="0"/>
              <a:pathLst>
                <a:path w="213030">
                  <a:moveTo>
                    <a:pt x="0" y="0"/>
                  </a:moveTo>
                  <a:lnTo>
                    <a:pt x="213030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Shape 118">
              <a:extLst>
                <a:ext uri="{FF2B5EF4-FFF2-40B4-BE49-F238E27FC236}">
                  <a16:creationId xmlns:a16="http://schemas.microsoft.com/office/drawing/2014/main" id="{04056319-8486-40B1-BF53-5E09A972E76F}"/>
                </a:ext>
              </a:extLst>
            </p:cNvPr>
            <p:cNvSpPr/>
            <p:nvPr/>
          </p:nvSpPr>
          <p:spPr>
            <a:xfrm>
              <a:off x="8236755" y="5260700"/>
              <a:ext cx="128892" cy="128893"/>
            </a:xfrm>
            <a:custGeom>
              <a:avLst/>
              <a:gdLst/>
              <a:ahLst/>
              <a:cxnLst/>
              <a:rect l="0" t="0" r="0" b="0"/>
              <a:pathLst>
                <a:path w="128892" h="128893">
                  <a:moveTo>
                    <a:pt x="128892" y="64453"/>
                  </a:moveTo>
                  <a:cubicBezTo>
                    <a:pt x="128892" y="100038"/>
                    <a:pt x="100038" y="128893"/>
                    <a:pt x="64439" y="128893"/>
                  </a:cubicBezTo>
                  <a:cubicBezTo>
                    <a:pt x="28854" y="128893"/>
                    <a:pt x="0" y="100038"/>
                    <a:pt x="0" y="64453"/>
                  </a:cubicBezTo>
                  <a:cubicBezTo>
                    <a:pt x="0" y="28854"/>
                    <a:pt x="28854" y="0"/>
                    <a:pt x="64439" y="0"/>
                  </a:cubicBezTo>
                  <a:cubicBezTo>
                    <a:pt x="100038" y="0"/>
                    <a:pt x="128892" y="28854"/>
                    <a:pt x="128892" y="644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Shape 119">
              <a:extLst>
                <a:ext uri="{FF2B5EF4-FFF2-40B4-BE49-F238E27FC236}">
                  <a16:creationId xmlns:a16="http://schemas.microsoft.com/office/drawing/2014/main" id="{AB2A686A-FFCE-41ED-9EF2-E3F21378DB09}"/>
                </a:ext>
              </a:extLst>
            </p:cNvPr>
            <p:cNvSpPr/>
            <p:nvPr/>
          </p:nvSpPr>
          <p:spPr>
            <a:xfrm>
              <a:off x="8449795" y="5260700"/>
              <a:ext cx="128880" cy="128893"/>
            </a:xfrm>
            <a:custGeom>
              <a:avLst/>
              <a:gdLst/>
              <a:ahLst/>
              <a:cxnLst/>
              <a:rect l="0" t="0" r="0" b="0"/>
              <a:pathLst>
                <a:path w="128880" h="128893">
                  <a:moveTo>
                    <a:pt x="128880" y="64453"/>
                  </a:moveTo>
                  <a:cubicBezTo>
                    <a:pt x="128880" y="100038"/>
                    <a:pt x="100026" y="128893"/>
                    <a:pt x="64440" y="128893"/>
                  </a:cubicBezTo>
                  <a:cubicBezTo>
                    <a:pt x="28842" y="128893"/>
                    <a:pt x="0" y="100038"/>
                    <a:pt x="0" y="64453"/>
                  </a:cubicBezTo>
                  <a:cubicBezTo>
                    <a:pt x="0" y="28854"/>
                    <a:pt x="28842" y="0"/>
                    <a:pt x="64440" y="0"/>
                  </a:cubicBezTo>
                  <a:cubicBezTo>
                    <a:pt x="100026" y="0"/>
                    <a:pt x="128880" y="28854"/>
                    <a:pt x="128880" y="64453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Shape 120">
              <a:extLst>
                <a:ext uri="{FF2B5EF4-FFF2-40B4-BE49-F238E27FC236}">
                  <a16:creationId xmlns:a16="http://schemas.microsoft.com/office/drawing/2014/main" id="{BD5EEB97-4314-42B0-A19A-7BFE8191641F}"/>
                </a:ext>
              </a:extLst>
            </p:cNvPr>
            <p:cNvSpPr/>
            <p:nvPr/>
          </p:nvSpPr>
          <p:spPr>
            <a:xfrm>
              <a:off x="8301198" y="5389597"/>
              <a:ext cx="213030" cy="0"/>
            </a:xfrm>
            <a:custGeom>
              <a:avLst/>
              <a:gdLst/>
              <a:ahLst/>
              <a:cxnLst/>
              <a:rect l="0" t="0" r="0" b="0"/>
              <a:pathLst>
                <a:path w="213030">
                  <a:moveTo>
                    <a:pt x="0" y="0"/>
                  </a:moveTo>
                  <a:lnTo>
                    <a:pt x="213030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Shape 121">
              <a:extLst>
                <a:ext uri="{FF2B5EF4-FFF2-40B4-BE49-F238E27FC236}">
                  <a16:creationId xmlns:a16="http://schemas.microsoft.com/office/drawing/2014/main" id="{714552F1-31AC-4F56-A985-4CE028AC9850}"/>
                </a:ext>
              </a:extLst>
            </p:cNvPr>
            <p:cNvSpPr/>
            <p:nvPr/>
          </p:nvSpPr>
          <p:spPr>
            <a:xfrm>
              <a:off x="7823664" y="5424065"/>
              <a:ext cx="128880" cy="128880"/>
            </a:xfrm>
            <a:custGeom>
              <a:avLst/>
              <a:gdLst/>
              <a:ahLst/>
              <a:cxnLst/>
              <a:rect l="0" t="0" r="0" b="0"/>
              <a:pathLst>
                <a:path w="128880" h="128880">
                  <a:moveTo>
                    <a:pt x="128880" y="64440"/>
                  </a:moveTo>
                  <a:cubicBezTo>
                    <a:pt x="128880" y="100038"/>
                    <a:pt x="100026" y="128880"/>
                    <a:pt x="64440" y="128880"/>
                  </a:cubicBezTo>
                  <a:cubicBezTo>
                    <a:pt x="28842" y="128880"/>
                    <a:pt x="0" y="100038"/>
                    <a:pt x="0" y="64440"/>
                  </a:cubicBezTo>
                  <a:cubicBezTo>
                    <a:pt x="0" y="28842"/>
                    <a:pt x="28842" y="0"/>
                    <a:pt x="64440" y="0"/>
                  </a:cubicBezTo>
                  <a:cubicBezTo>
                    <a:pt x="100026" y="0"/>
                    <a:pt x="128880" y="28842"/>
                    <a:pt x="128880" y="64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Shape 122">
              <a:extLst>
                <a:ext uri="{FF2B5EF4-FFF2-40B4-BE49-F238E27FC236}">
                  <a16:creationId xmlns:a16="http://schemas.microsoft.com/office/drawing/2014/main" id="{0DA0B3DD-3337-4DE0-95B7-570250EF64DA}"/>
                </a:ext>
              </a:extLst>
            </p:cNvPr>
            <p:cNvSpPr/>
            <p:nvPr/>
          </p:nvSpPr>
          <p:spPr>
            <a:xfrm>
              <a:off x="8036686" y="5424065"/>
              <a:ext cx="128892" cy="128880"/>
            </a:xfrm>
            <a:custGeom>
              <a:avLst/>
              <a:gdLst/>
              <a:ahLst/>
              <a:cxnLst/>
              <a:rect l="0" t="0" r="0" b="0"/>
              <a:pathLst>
                <a:path w="128892" h="128880">
                  <a:moveTo>
                    <a:pt x="128892" y="64440"/>
                  </a:moveTo>
                  <a:cubicBezTo>
                    <a:pt x="128892" y="100038"/>
                    <a:pt x="100038" y="128880"/>
                    <a:pt x="64439" y="128880"/>
                  </a:cubicBezTo>
                  <a:cubicBezTo>
                    <a:pt x="28854" y="128880"/>
                    <a:pt x="0" y="100038"/>
                    <a:pt x="0" y="64440"/>
                  </a:cubicBezTo>
                  <a:cubicBezTo>
                    <a:pt x="0" y="28842"/>
                    <a:pt x="28854" y="0"/>
                    <a:pt x="64439" y="0"/>
                  </a:cubicBezTo>
                  <a:cubicBezTo>
                    <a:pt x="100038" y="0"/>
                    <a:pt x="128892" y="28842"/>
                    <a:pt x="128892" y="64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Shape 123">
              <a:extLst>
                <a:ext uri="{FF2B5EF4-FFF2-40B4-BE49-F238E27FC236}">
                  <a16:creationId xmlns:a16="http://schemas.microsoft.com/office/drawing/2014/main" id="{382CCA49-C0C7-4C97-8881-2B93942B21BF}"/>
                </a:ext>
              </a:extLst>
            </p:cNvPr>
            <p:cNvSpPr/>
            <p:nvPr/>
          </p:nvSpPr>
          <p:spPr>
            <a:xfrm>
              <a:off x="7888102" y="5552948"/>
              <a:ext cx="213030" cy="0"/>
            </a:xfrm>
            <a:custGeom>
              <a:avLst/>
              <a:gdLst/>
              <a:ahLst/>
              <a:cxnLst/>
              <a:rect l="0" t="0" r="0" b="0"/>
              <a:pathLst>
                <a:path w="213030">
                  <a:moveTo>
                    <a:pt x="0" y="0"/>
                  </a:moveTo>
                  <a:lnTo>
                    <a:pt x="213030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Shape 124">
              <a:extLst>
                <a:ext uri="{FF2B5EF4-FFF2-40B4-BE49-F238E27FC236}">
                  <a16:creationId xmlns:a16="http://schemas.microsoft.com/office/drawing/2014/main" id="{328F1AB5-0FFC-4A33-A9B6-710972BA3F39}"/>
                </a:ext>
              </a:extLst>
            </p:cNvPr>
            <p:cNvSpPr/>
            <p:nvPr/>
          </p:nvSpPr>
          <p:spPr>
            <a:xfrm>
              <a:off x="8236755" y="5424065"/>
              <a:ext cx="128892" cy="128880"/>
            </a:xfrm>
            <a:custGeom>
              <a:avLst/>
              <a:gdLst/>
              <a:ahLst/>
              <a:cxnLst/>
              <a:rect l="0" t="0" r="0" b="0"/>
              <a:pathLst>
                <a:path w="128892" h="128880">
                  <a:moveTo>
                    <a:pt x="128892" y="64440"/>
                  </a:moveTo>
                  <a:cubicBezTo>
                    <a:pt x="128892" y="100038"/>
                    <a:pt x="100038" y="128880"/>
                    <a:pt x="64439" y="128880"/>
                  </a:cubicBezTo>
                  <a:cubicBezTo>
                    <a:pt x="28854" y="128880"/>
                    <a:pt x="0" y="100038"/>
                    <a:pt x="0" y="64440"/>
                  </a:cubicBezTo>
                  <a:cubicBezTo>
                    <a:pt x="0" y="28842"/>
                    <a:pt x="28854" y="0"/>
                    <a:pt x="64439" y="0"/>
                  </a:cubicBezTo>
                  <a:cubicBezTo>
                    <a:pt x="100038" y="0"/>
                    <a:pt x="128892" y="28842"/>
                    <a:pt x="128892" y="64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Shape 125">
              <a:extLst>
                <a:ext uri="{FF2B5EF4-FFF2-40B4-BE49-F238E27FC236}">
                  <a16:creationId xmlns:a16="http://schemas.microsoft.com/office/drawing/2014/main" id="{7F0FB48E-1ED5-420F-9022-D88BC138BABD}"/>
                </a:ext>
              </a:extLst>
            </p:cNvPr>
            <p:cNvSpPr/>
            <p:nvPr/>
          </p:nvSpPr>
          <p:spPr>
            <a:xfrm>
              <a:off x="8449795" y="5424065"/>
              <a:ext cx="128880" cy="128880"/>
            </a:xfrm>
            <a:custGeom>
              <a:avLst/>
              <a:gdLst/>
              <a:ahLst/>
              <a:cxnLst/>
              <a:rect l="0" t="0" r="0" b="0"/>
              <a:pathLst>
                <a:path w="128880" h="128880">
                  <a:moveTo>
                    <a:pt x="128880" y="64440"/>
                  </a:moveTo>
                  <a:cubicBezTo>
                    <a:pt x="128880" y="100038"/>
                    <a:pt x="100026" y="128880"/>
                    <a:pt x="64440" y="128880"/>
                  </a:cubicBezTo>
                  <a:cubicBezTo>
                    <a:pt x="28842" y="128880"/>
                    <a:pt x="0" y="100038"/>
                    <a:pt x="0" y="64440"/>
                  </a:cubicBezTo>
                  <a:cubicBezTo>
                    <a:pt x="0" y="28842"/>
                    <a:pt x="28842" y="0"/>
                    <a:pt x="64440" y="0"/>
                  </a:cubicBezTo>
                  <a:cubicBezTo>
                    <a:pt x="100026" y="0"/>
                    <a:pt x="128880" y="28842"/>
                    <a:pt x="128880" y="64440"/>
                  </a:cubicBezTo>
                  <a:close/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Shape 126">
              <a:extLst>
                <a:ext uri="{FF2B5EF4-FFF2-40B4-BE49-F238E27FC236}">
                  <a16:creationId xmlns:a16="http://schemas.microsoft.com/office/drawing/2014/main" id="{F3926CD2-9536-4A33-85EE-5FE35EA3A2C5}"/>
                </a:ext>
              </a:extLst>
            </p:cNvPr>
            <p:cNvSpPr/>
            <p:nvPr/>
          </p:nvSpPr>
          <p:spPr>
            <a:xfrm>
              <a:off x="8301198" y="5552948"/>
              <a:ext cx="213030" cy="0"/>
            </a:xfrm>
            <a:custGeom>
              <a:avLst/>
              <a:gdLst/>
              <a:ahLst/>
              <a:cxnLst/>
              <a:rect l="0" t="0" r="0" b="0"/>
              <a:pathLst>
                <a:path w="213030">
                  <a:moveTo>
                    <a:pt x="0" y="0"/>
                  </a:moveTo>
                  <a:lnTo>
                    <a:pt x="213030" y="0"/>
                  </a:lnTo>
                </a:path>
              </a:pathLst>
            </a:custGeom>
            <a:noFill/>
            <a:ln w="1270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7" name="Picture 128">
              <a:extLst>
                <a:ext uri="{FF2B5EF4-FFF2-40B4-BE49-F238E27FC236}">
                  <a16:creationId xmlns:a16="http://schemas.microsoft.com/office/drawing/2014/main" id="{ADC20110-848F-449E-85D7-6B4848F37CFF}"/>
                </a:ext>
              </a:extLst>
            </p:cNvPr>
            <p:cNvPicPr/>
            <p:nvPr/>
          </p:nvPicPr>
          <p:blipFill>
            <a:blip r:embed="rId8"/>
            <a:stretch>
              <a:fillRect/>
            </a:stretch>
          </p:blipFill>
          <p:spPr>
            <a:xfrm>
              <a:off x="7450532" y="5215353"/>
              <a:ext cx="358298" cy="382948"/>
            </a:xfrm>
            <a:prstGeom prst="rect">
              <a:avLst/>
            </a:prstGeom>
          </p:spPr>
        </p:pic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2BB5FBEC-3E55-40B5-B66C-F351051C366B}"/>
                </a:ext>
              </a:extLst>
            </p:cNvPr>
            <p:cNvSpPr/>
            <p:nvPr/>
          </p:nvSpPr>
          <p:spPr>
            <a:xfrm>
              <a:off x="6902947" y="1766789"/>
              <a:ext cx="1482844" cy="20303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ExPaNDS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PaN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10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facility</a:t>
              </a:r>
              <a:r>
                <a:rPr kumimoji="0" lang="fr-FR" sz="10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09B8EC64-73F7-4C3F-B907-4E6DD31982DF}"/>
                </a:ext>
              </a:extLst>
            </p:cNvPr>
            <p:cNvSpPr/>
            <p:nvPr/>
          </p:nvSpPr>
          <p:spPr>
            <a:xfrm>
              <a:off x="10338991" y="5964171"/>
              <a:ext cx="1796392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Repeat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at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each</a:t>
              </a:r>
              <a:r>
                <a:rPr kumimoji="0" lang="fr-FR" sz="800" b="0" i="0" u="none" strike="noStrike" kern="0" cap="none" spc="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ExPaNDS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facility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pic>
          <p:nvPicPr>
            <p:cNvPr id="140" name="Picture 901">
              <a:extLst>
                <a:ext uri="{FF2B5EF4-FFF2-40B4-BE49-F238E27FC236}">
                  <a16:creationId xmlns:a16="http://schemas.microsoft.com/office/drawing/2014/main" id="{D13D0C71-5A48-4249-88E7-438E9FCFC93B}"/>
                </a:ext>
              </a:extLst>
            </p:cNvPr>
            <p:cNvPicPr/>
            <p:nvPr/>
          </p:nvPicPr>
          <p:blipFill>
            <a:blip r:embed="rId9"/>
            <a:stretch>
              <a:fillRect/>
            </a:stretch>
          </p:blipFill>
          <p:spPr>
            <a:xfrm>
              <a:off x="12989534" y="3368211"/>
              <a:ext cx="350520" cy="195072"/>
            </a:xfrm>
            <a:prstGeom prst="rect">
              <a:avLst/>
            </a:prstGeom>
          </p:spPr>
        </p:pic>
        <p:pic>
          <p:nvPicPr>
            <p:cNvPr id="141" name="Picture 134">
              <a:extLst>
                <a:ext uri="{FF2B5EF4-FFF2-40B4-BE49-F238E27FC236}">
                  <a16:creationId xmlns:a16="http://schemas.microsoft.com/office/drawing/2014/main" id="{A302FEE6-1235-448C-B20F-45E439D23849}"/>
                </a:ext>
              </a:extLst>
            </p:cNvPr>
            <p:cNvPicPr/>
            <p:nvPr/>
          </p:nvPicPr>
          <p:blipFill>
            <a:blip r:embed="rId10"/>
            <a:stretch>
              <a:fillRect/>
            </a:stretch>
          </p:blipFill>
          <p:spPr>
            <a:xfrm>
              <a:off x="12719704" y="3351194"/>
              <a:ext cx="232733" cy="232733"/>
            </a:xfrm>
            <a:prstGeom prst="rect">
              <a:avLst/>
            </a:prstGeom>
          </p:spPr>
        </p:pic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93BF5939-19D4-4596-A639-D144ED775094}"/>
                </a:ext>
              </a:extLst>
            </p:cNvPr>
            <p:cNvSpPr/>
            <p:nvPr/>
          </p:nvSpPr>
          <p:spPr>
            <a:xfrm>
              <a:off x="8793872" y="3662656"/>
              <a:ext cx="1053053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Common</a:t>
              </a:r>
              <a:r>
                <a:rPr kumimoji="0" lang="fr-FR" sz="800" b="0" i="0" u="none" strike="noStrike" kern="0" cap="none" spc="-1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standard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86FE2A3D-989F-426E-B153-85C02153D48F}"/>
                </a:ext>
              </a:extLst>
            </p:cNvPr>
            <p:cNvSpPr/>
            <p:nvPr/>
          </p:nvSpPr>
          <p:spPr>
            <a:xfrm>
              <a:off x="8221559" y="3667024"/>
              <a:ext cx="297011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/data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51BE665C-8B18-4E08-A3A0-2AF496D833E5}"/>
                </a:ext>
              </a:extLst>
            </p:cNvPr>
            <p:cNvSpPr/>
            <p:nvPr/>
          </p:nvSpPr>
          <p:spPr>
            <a:xfrm>
              <a:off x="9931487" y="3667024"/>
              <a:ext cx="447950" cy="162424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/scratch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25BAC8D-AECA-4272-9DFC-478EA49BC1A4}"/>
                </a:ext>
              </a:extLst>
            </p:cNvPr>
            <p:cNvSpPr/>
            <p:nvPr/>
          </p:nvSpPr>
          <p:spPr>
            <a:xfrm>
              <a:off x="1923680" y="2632012"/>
              <a:ext cx="1266607" cy="182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Same</a:t>
              </a:r>
              <a:r>
                <a:rPr kumimoji="0" lang="fr-FR" sz="9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API</a:t>
              </a:r>
              <a:r>
                <a:rPr kumimoji="0" lang="fr-FR" sz="9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to</a:t>
              </a:r>
              <a:r>
                <a:rPr kumimoji="0" lang="fr-FR" sz="9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outside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4BD50879-60CC-4FED-B907-5FEBCC541133}"/>
                </a:ext>
              </a:extLst>
            </p:cNvPr>
            <p:cNvSpPr/>
            <p:nvPr/>
          </p:nvSpPr>
          <p:spPr>
            <a:xfrm>
              <a:off x="10261178" y="1537703"/>
              <a:ext cx="1495685" cy="182727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Different</a:t>
              </a:r>
              <a:r>
                <a:rPr kumimoji="0" lang="fr-FR" sz="9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at</a:t>
              </a:r>
              <a:r>
                <a:rPr kumimoji="0" lang="fr-FR" sz="9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each</a:t>
              </a:r>
              <a:r>
                <a:rPr kumimoji="0" lang="fr-FR" sz="900" b="0" i="0" u="none" strike="noStrike" kern="0" cap="none" spc="-15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 </a:t>
              </a:r>
              <a:r>
                <a:rPr kumimoji="0" lang="fr-FR" sz="900" b="0" i="0" u="none" strike="noStrike" kern="0" cap="none" spc="0" normalizeH="0" baseline="0" noProof="0">
                  <a:ln>
                    <a:noFill/>
                  </a:ln>
                  <a:solidFill>
                    <a:srgbClr val="181717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</a:rPr>
                <a:t>facility</a:t>
              </a: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7" name="Shape 140">
              <a:extLst>
                <a:ext uri="{FF2B5EF4-FFF2-40B4-BE49-F238E27FC236}">
                  <a16:creationId xmlns:a16="http://schemas.microsoft.com/office/drawing/2014/main" id="{E374284F-C05A-4382-A358-734B7CB09756}"/>
                </a:ext>
              </a:extLst>
            </p:cNvPr>
            <p:cNvSpPr/>
            <p:nvPr/>
          </p:nvSpPr>
          <p:spPr>
            <a:xfrm>
              <a:off x="3035249" y="1085103"/>
              <a:ext cx="5905780" cy="2334298"/>
            </a:xfrm>
            <a:custGeom>
              <a:avLst/>
              <a:gdLst/>
              <a:ahLst/>
              <a:cxnLst/>
              <a:rect l="0" t="0" r="0" b="0"/>
              <a:pathLst>
                <a:path w="5905780" h="2334298">
                  <a:moveTo>
                    <a:pt x="5905780" y="778650"/>
                  </a:moveTo>
                  <a:lnTo>
                    <a:pt x="5905780" y="0"/>
                  </a:lnTo>
                  <a:lnTo>
                    <a:pt x="3326372" y="0"/>
                  </a:lnTo>
                  <a:lnTo>
                    <a:pt x="1707033" y="2334298"/>
                  </a:lnTo>
                  <a:lnTo>
                    <a:pt x="0" y="2334298"/>
                  </a:lnTo>
                  <a:lnTo>
                    <a:pt x="0" y="1516634"/>
                  </a:lnTo>
                </a:path>
              </a:pathLst>
            </a:custGeom>
            <a:noFill/>
            <a:ln w="19050" cap="flat" cmpd="sng" algn="ctr">
              <a:solidFill>
                <a:srgbClr val="181717"/>
              </a:solidFill>
              <a:prstDash val="solid"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Shape 141">
              <a:extLst>
                <a:ext uri="{FF2B5EF4-FFF2-40B4-BE49-F238E27FC236}">
                  <a16:creationId xmlns:a16="http://schemas.microsoft.com/office/drawing/2014/main" id="{647314FF-1F6A-4090-B0B0-BF3C93D78E06}"/>
                </a:ext>
              </a:extLst>
            </p:cNvPr>
            <p:cNvSpPr/>
            <p:nvPr/>
          </p:nvSpPr>
          <p:spPr>
            <a:xfrm>
              <a:off x="8863609" y="1808721"/>
              <a:ext cx="154877" cy="189535"/>
            </a:xfrm>
            <a:custGeom>
              <a:avLst/>
              <a:gdLst/>
              <a:ahLst/>
              <a:cxnLst/>
              <a:rect l="0" t="0" r="0" b="0"/>
              <a:pathLst>
                <a:path w="154877" h="189535">
                  <a:moveTo>
                    <a:pt x="0" y="0"/>
                  </a:moveTo>
                  <a:lnTo>
                    <a:pt x="77419" y="44983"/>
                  </a:lnTo>
                  <a:lnTo>
                    <a:pt x="154877" y="0"/>
                  </a:lnTo>
                  <a:lnTo>
                    <a:pt x="77419" y="1895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81717"/>
            </a:solidFill>
            <a:ln w="0" cap="flat">
              <a:noFill/>
              <a:miter lim="127000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49" name="Image 148">
            <a:extLst>
              <a:ext uri="{FF2B5EF4-FFF2-40B4-BE49-F238E27FC236}">
                <a16:creationId xmlns:a16="http://schemas.microsoft.com/office/drawing/2014/main" id="{7A756EC6-356A-40F1-88B5-00D5F098AD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/>
        </p:blipFill>
        <p:spPr bwMode="auto">
          <a:xfrm>
            <a:off x="2675732" y="5364446"/>
            <a:ext cx="1701499" cy="851635"/>
          </a:xfrm>
          <a:prstGeom prst="rect">
            <a:avLst/>
          </a:prstGeom>
        </p:spPr>
      </p:pic>
      <p:sp>
        <p:nvSpPr>
          <p:cNvPr id="150" name="Bulle narrative : ronde 149">
            <a:extLst>
              <a:ext uri="{FF2B5EF4-FFF2-40B4-BE49-F238E27FC236}">
                <a16:creationId xmlns:a16="http://schemas.microsoft.com/office/drawing/2014/main" id="{F2DAFAB0-9B75-4D60-9F0D-F51143992A3A}"/>
              </a:ext>
            </a:extLst>
          </p:cNvPr>
          <p:cNvSpPr/>
          <p:nvPr/>
        </p:nvSpPr>
        <p:spPr bwMode="auto">
          <a:xfrm>
            <a:off x="2445566" y="4463285"/>
            <a:ext cx="2341418" cy="810491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1" name="ZoneTexte 150">
            <a:extLst>
              <a:ext uri="{FF2B5EF4-FFF2-40B4-BE49-F238E27FC236}">
                <a16:creationId xmlns:a16="http://schemas.microsoft.com/office/drawing/2014/main" id="{70B4DBC9-9881-4158-9ADE-9FA39DA80B1D}"/>
              </a:ext>
            </a:extLst>
          </p:cNvPr>
          <p:cNvSpPr txBox="1"/>
          <p:nvPr/>
        </p:nvSpPr>
        <p:spPr bwMode="auto">
          <a:xfrm>
            <a:off x="2512358" y="4524448"/>
            <a:ext cx="234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 err="1"/>
              <a:t>Want</a:t>
            </a:r>
            <a:r>
              <a:rPr lang="fr-FR" dirty="0"/>
              <a:t> to analyse data </a:t>
            </a:r>
            <a:r>
              <a:rPr lang="fr-FR" dirty="0" err="1"/>
              <a:t>acquired</a:t>
            </a:r>
            <a:r>
              <a:rPr lang="fr-FR" dirty="0"/>
              <a:t> </a:t>
            </a:r>
            <a:r>
              <a:rPr lang="fr-FR" dirty="0" err="1"/>
              <a:t>years</a:t>
            </a:r>
            <a:r>
              <a:rPr lang="fr-FR" dirty="0"/>
              <a:t> </a:t>
            </a:r>
            <a:r>
              <a:rPr lang="fr-FR" dirty="0" err="1"/>
              <a:t>ago</a:t>
            </a:r>
            <a:endParaRPr lang="fr-FR" dirty="0"/>
          </a:p>
        </p:txBody>
      </p:sp>
      <p:sp>
        <p:nvSpPr>
          <p:cNvPr id="153" name="Flèche : gauche 152">
            <a:extLst>
              <a:ext uri="{FF2B5EF4-FFF2-40B4-BE49-F238E27FC236}">
                <a16:creationId xmlns:a16="http://schemas.microsoft.com/office/drawing/2014/main" id="{CB9B26F5-9EED-4229-9F90-5D290DB3DA83}"/>
              </a:ext>
            </a:extLst>
          </p:cNvPr>
          <p:cNvSpPr/>
          <p:nvPr/>
        </p:nvSpPr>
        <p:spPr>
          <a:xfrm rot="2475428">
            <a:off x="973149" y="4699302"/>
            <a:ext cx="1810799" cy="6416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4" name="Bulle narrative : rectangle 153">
            <a:extLst>
              <a:ext uri="{FF2B5EF4-FFF2-40B4-BE49-F238E27FC236}">
                <a16:creationId xmlns:a16="http://schemas.microsoft.com/office/drawing/2014/main" id="{2F82AF03-4AB7-44AE-975A-BC7B68DE6034}"/>
              </a:ext>
            </a:extLst>
          </p:cNvPr>
          <p:cNvSpPr/>
          <p:nvPr/>
        </p:nvSpPr>
        <p:spPr bwMode="auto">
          <a:xfrm>
            <a:off x="414132" y="262004"/>
            <a:ext cx="2321478" cy="1170884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5" name="ZoneTexte 154">
            <a:extLst>
              <a:ext uri="{FF2B5EF4-FFF2-40B4-BE49-F238E27FC236}">
                <a16:creationId xmlns:a16="http://schemas.microsoft.com/office/drawing/2014/main" id="{CB1D08A2-29F8-49B3-B689-C96D44D74E39}"/>
              </a:ext>
            </a:extLst>
          </p:cNvPr>
          <p:cNvSpPr txBox="1"/>
          <p:nvPr/>
        </p:nvSpPr>
        <p:spPr bwMode="auto">
          <a:xfrm>
            <a:off x="378694" y="463290"/>
            <a:ext cx="2645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Open the Data Portal</a:t>
            </a:r>
            <a:endParaRPr dirty="0"/>
          </a:p>
          <a:p>
            <a:pPr>
              <a:defRPr/>
            </a:pPr>
            <a:r>
              <a:rPr lang="fr-FR" u="sng" dirty="0">
                <a:latin typeface="Arial"/>
                <a:hlinkClick r:id="rId12" tooltip="https://data.panosc.eu/"/>
              </a:rPr>
              <a:t>https://data.panosc.eu</a:t>
            </a:r>
            <a:endParaRPr lang="fr-FR" dirty="0">
              <a:latin typeface="Arial"/>
            </a:endParaRPr>
          </a:p>
          <a:p>
            <a:pPr>
              <a:defRPr/>
            </a:pPr>
            <a:r>
              <a:rPr lang="fr-FR" dirty="0" err="1"/>
              <a:t>Locate</a:t>
            </a:r>
            <a:r>
              <a:rPr lang="fr-FR" dirty="0"/>
              <a:t> </a:t>
            </a:r>
            <a:r>
              <a:rPr lang="fr-FR" dirty="0" err="1"/>
              <a:t>your</a:t>
            </a:r>
            <a:r>
              <a:rPr lang="fr-FR" dirty="0"/>
              <a:t> Data</a:t>
            </a:r>
            <a:endParaRPr dirty="0"/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id="{029B0AFC-69F4-471A-9FD3-0CA21AE7080E}"/>
              </a:ext>
            </a:extLst>
          </p:cNvPr>
          <p:cNvSpPr txBox="1"/>
          <p:nvPr/>
        </p:nvSpPr>
        <p:spPr bwMode="auto">
          <a:xfrm>
            <a:off x="9505857" y="132415"/>
            <a:ext cx="2782829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dirty="0"/>
              <a:t>Open the VISA instance at </a:t>
            </a:r>
          </a:p>
          <a:p>
            <a:pPr>
              <a:defRPr/>
            </a:pPr>
            <a:r>
              <a:rPr lang="fr-FR" dirty="0" err="1"/>
              <a:t>facility</a:t>
            </a:r>
            <a:r>
              <a:rPr lang="fr-FR" dirty="0"/>
              <a:t> </a:t>
            </a:r>
            <a:r>
              <a:rPr lang="fr-FR" dirty="0" err="1"/>
              <a:t>hosting</a:t>
            </a:r>
            <a:r>
              <a:rPr lang="fr-FR" dirty="0"/>
              <a:t> data</a:t>
            </a:r>
          </a:p>
          <a:p>
            <a:pPr>
              <a:defRPr/>
            </a:pPr>
            <a:r>
              <a:rPr lang="fr-FR" u="sng" dirty="0">
                <a:hlinkClick r:id="rId13"/>
              </a:rPr>
              <a:t>https://visa.desy.de/login?returnUrl=%2Fhome</a:t>
            </a:r>
            <a:endParaRPr lang="fr-FR" u="sng" dirty="0"/>
          </a:p>
          <a:p>
            <a:pPr>
              <a:defRPr/>
            </a:pPr>
            <a:r>
              <a:rPr lang="fr-FR" dirty="0"/>
              <a:t>Run </a:t>
            </a:r>
            <a:r>
              <a:rPr lang="fr-FR" dirty="0" err="1"/>
              <a:t>your</a:t>
            </a:r>
            <a:r>
              <a:rPr lang="fr-FR" dirty="0"/>
              <a:t> application</a:t>
            </a:r>
            <a:endParaRPr dirty="0"/>
          </a:p>
        </p:txBody>
      </p:sp>
      <p:sp>
        <p:nvSpPr>
          <p:cNvPr id="158" name="Title 1">
            <a:extLst>
              <a:ext uri="{FF2B5EF4-FFF2-40B4-BE49-F238E27FC236}">
                <a16:creationId xmlns:a16="http://schemas.microsoft.com/office/drawing/2014/main" id="{5B3FCE37-E832-4BF9-B060-6473C30E726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9116"/>
            <a:ext cx="10515600" cy="6254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GB" dirty="0"/>
              <a:t>VISA: A user Scenario</a:t>
            </a:r>
            <a:endParaRPr dirty="0"/>
          </a:p>
        </p:txBody>
      </p:sp>
      <p:pic>
        <p:nvPicPr>
          <p:cNvPr id="159" name="Google Shape;56;p7">
            <a:extLst>
              <a:ext uri="{FF2B5EF4-FFF2-40B4-BE49-F238E27FC236}">
                <a16:creationId xmlns:a16="http://schemas.microsoft.com/office/drawing/2014/main" id="{380861BC-2EE9-4BA1-8CE9-52053938E40A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80035" y="2836112"/>
            <a:ext cx="2076482" cy="1505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65;p8">
            <a:extLst>
              <a:ext uri="{FF2B5EF4-FFF2-40B4-BE49-F238E27FC236}">
                <a16:creationId xmlns:a16="http://schemas.microsoft.com/office/drawing/2014/main" id="{BF437594-1A25-4E7E-86F0-35EDA2E8356F}"/>
              </a:ext>
            </a:extLst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452293" y="574070"/>
            <a:ext cx="1458686" cy="10926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D82DA385-2871-4C62-8583-41F44E4A4F19}"/>
              </a:ext>
            </a:extLst>
          </p:cNvPr>
          <p:cNvSpPr/>
          <p:nvPr/>
        </p:nvSpPr>
        <p:spPr>
          <a:xfrm>
            <a:off x="3984735" y="621813"/>
            <a:ext cx="2207260" cy="5763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28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algn="ctr">
              <a:defRPr/>
            </a:pPr>
            <a:r>
              <a:rPr lang="en-GB"/>
              <a:t>VISA Sustainability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838201" y="1246679"/>
            <a:ext cx="10758054" cy="524619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400" dirty="0">
                <a:latin typeface="Arial"/>
                <a:cs typeface="Arial"/>
              </a:rPr>
              <a:t>Used at ILL in daily operation since many years! </a:t>
            </a:r>
            <a:endParaRPr dirty="0"/>
          </a:p>
          <a:p>
            <a:pPr>
              <a:defRPr/>
            </a:pPr>
            <a:r>
              <a:rPr lang="en-GB" sz="2400" dirty="0">
                <a:latin typeface="Arial"/>
                <a:cs typeface="Arial"/>
              </a:rPr>
              <a:t>In operation at ESRF!</a:t>
            </a:r>
            <a:endParaRPr dirty="0"/>
          </a:p>
          <a:p>
            <a:pPr>
              <a:defRPr/>
            </a:pPr>
            <a:r>
              <a:rPr lang="en-GB" sz="2400" dirty="0">
                <a:latin typeface="Arial"/>
                <a:cs typeface="Arial"/>
              </a:rPr>
              <a:t>Adopted by many partners of the </a:t>
            </a:r>
            <a:r>
              <a:rPr lang="en-GB" sz="2400" dirty="0" err="1">
                <a:latin typeface="Arial"/>
                <a:cs typeface="Arial"/>
              </a:rPr>
              <a:t>PanOSC</a:t>
            </a:r>
            <a:r>
              <a:rPr lang="en-GB" sz="2400" dirty="0">
                <a:latin typeface="Arial"/>
                <a:cs typeface="Arial"/>
              </a:rPr>
              <a:t>/</a:t>
            </a:r>
            <a:r>
              <a:rPr lang="en-GB" sz="2400" dirty="0" err="1">
                <a:latin typeface="Arial"/>
                <a:cs typeface="Arial"/>
              </a:rPr>
              <a:t>ExPanDS</a:t>
            </a:r>
            <a:r>
              <a:rPr lang="en-GB" sz="2400" dirty="0">
                <a:latin typeface="Arial"/>
                <a:cs typeface="Arial"/>
              </a:rPr>
              <a:t> projects: </a:t>
            </a:r>
            <a:endParaRPr dirty="0"/>
          </a:p>
          <a:p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ALBA, DESY, ESRF, ESS, </a:t>
            </a:r>
            <a:r>
              <a:rPr lang="en-US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EuXFEL</a:t>
            </a:r>
            <a:r>
              <a:rPr lang="en-US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HZDR, ILL, MAX IV,  PSI, and SOLEIL</a:t>
            </a:r>
            <a:endParaRPr lang="fr-FR" sz="2400" i="0" u="none" strike="noStrike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n-GB" sz="2400" dirty="0">
                <a:latin typeface="Arial"/>
                <a:cs typeface="Arial"/>
              </a:rPr>
              <a:t>A Memorandum of Understanding is about to be signed to continue the collaboration on VISA between all the above partners.</a:t>
            </a:r>
            <a:endParaRPr dirty="0"/>
          </a:p>
          <a:p>
            <a:pPr>
              <a:defRPr/>
            </a:pPr>
            <a:endParaRPr lang="en-US" sz="2400" dirty="0">
              <a:latin typeface="Arial"/>
              <a:cs typeface="Arial"/>
            </a:endParaRPr>
          </a:p>
          <a:p>
            <a:pPr>
              <a:defRPr/>
            </a:pPr>
            <a:r>
              <a:rPr lang="en-US" sz="2400" dirty="0">
                <a:latin typeface="Arial"/>
                <a:cs typeface="Arial"/>
              </a:rPr>
              <a:t>Draft paper on “LEAPS Data Strategy”</a:t>
            </a:r>
            <a:r>
              <a:rPr lang="en-GB" sz="2400" dirty="0">
                <a:latin typeface="Arial"/>
                <a:cs typeface="Arial"/>
              </a:rPr>
              <a:t> </a:t>
            </a:r>
            <a:r>
              <a:rPr lang="en-GB" sz="2000" dirty="0">
                <a:latin typeface="Arial"/>
                <a:cs typeface="Arial"/>
              </a:rPr>
              <a:t>(</a:t>
            </a:r>
            <a:r>
              <a:rPr lang="fr-FR" sz="2000" dirty="0">
                <a:latin typeface="Arial"/>
              </a:rPr>
              <a:t>EPJP-D-22-04955) </a:t>
            </a:r>
            <a:r>
              <a:rPr lang="en-GB" sz="2400" dirty="0">
                <a:latin typeface="Arial"/>
                <a:cs typeface="Arial"/>
              </a:rPr>
              <a:t>submitted to </a:t>
            </a:r>
            <a:r>
              <a:rPr lang="en-US" sz="2400" dirty="0">
                <a:latin typeface="Arial"/>
                <a:cs typeface="Arial"/>
              </a:rPr>
              <a:t>the </a:t>
            </a:r>
            <a:r>
              <a:rPr lang="en-US" sz="2400" i="1" dirty="0">
                <a:latin typeface="Arial"/>
                <a:cs typeface="Arial"/>
              </a:rPr>
              <a:t>European Physical Journal </a:t>
            </a:r>
            <a:r>
              <a:rPr lang="en-US" sz="2400" dirty="0">
                <a:latin typeface="Arial"/>
                <a:cs typeface="Arial"/>
              </a:rPr>
              <a:t>on behalf of the IT </a:t>
            </a:r>
            <a:r>
              <a:rPr lang="en-US" sz="2400" dirty="0" err="1">
                <a:latin typeface="Arial"/>
                <a:cs typeface="Arial"/>
              </a:rPr>
              <a:t>PaN</a:t>
            </a:r>
            <a:r>
              <a:rPr lang="en-US" sz="2400" dirty="0">
                <a:latin typeface="Arial"/>
                <a:cs typeface="Arial"/>
              </a:rPr>
              <a:t> community and presenting VISA as a major outcome of the </a:t>
            </a:r>
            <a:r>
              <a:rPr lang="en-US" sz="2400" dirty="0" err="1">
                <a:latin typeface="Arial"/>
                <a:cs typeface="Arial"/>
              </a:rPr>
              <a:t>PaNOSC</a:t>
            </a:r>
            <a:r>
              <a:rPr lang="en-US" sz="2400" dirty="0">
                <a:latin typeface="Arial"/>
                <a:cs typeface="Arial"/>
              </a:rPr>
              <a:t>/</a:t>
            </a:r>
            <a:r>
              <a:rPr lang="en-US" sz="2400" dirty="0" err="1">
                <a:latin typeface="Arial"/>
                <a:cs typeface="Arial"/>
              </a:rPr>
              <a:t>ExPaNDS</a:t>
            </a:r>
            <a:r>
              <a:rPr lang="en-US" sz="2400" dirty="0">
                <a:latin typeface="Arial"/>
                <a:cs typeface="Arial"/>
              </a:rPr>
              <a:t> projects.</a:t>
            </a:r>
            <a:br>
              <a:rPr lang="en-US" sz="2400" dirty="0">
                <a:latin typeface="Arial"/>
                <a:cs typeface="Arial"/>
              </a:rPr>
            </a:br>
            <a:endParaRPr lang="en-GB"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F39E5A5-EC7D-87DE-AD6F-BE40EE39FC96}"/>
              </a:ext>
            </a:extLst>
          </p:cNvPr>
          <p:cNvSpPr txBox="1"/>
          <p:nvPr/>
        </p:nvSpPr>
        <p:spPr>
          <a:xfrm>
            <a:off x="456804" y="1684816"/>
            <a:ext cx="11932172" cy="5511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400"/>
              </a:spcAft>
            </a:pPr>
            <a:r>
              <a:rPr lang="fr-FR" sz="2900" b="1" kern="100" dirty="0">
                <a:solidFill>
                  <a:srgbClr val="AA45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Topics For Collaboration</a:t>
            </a: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Web</a:t>
            </a:r>
            <a:r>
              <a:rPr 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 Front End 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2"/>
              </a:rPr>
              <a:t>https://github.com/ILLGrenoble/visa-web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API Server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https://github.com/ILLGrenoble/visa-api-server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Accounts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https://github.com/ILLGrenoble/visa-accounts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Jupyter</a:t>
            </a: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Proxy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5"/>
              </a:rPr>
              <a:t>https://github.com/ILLGrenoble/visa-jupyter-proxy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Docs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6"/>
              </a:rPr>
              <a:t>https://github.com/ILLGrenoble/visa-docs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Pluggable Authentication Module (PAM)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7"/>
              </a:rPr>
              <a:t>https://github.com/ILLGrenoble/visa-pam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Cloud Web Provider OpenStack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8"/>
              </a:rPr>
              <a:t>https://github.com/ILLGrenoble/visa-cloud-web-provider-openstack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Guacamole Common JS NPM module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9"/>
              </a:rPr>
              <a:t>https://github.com/ILLGrenoble/visa-guacamole-common-js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b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 library provides the low level handling of the guacamole protocol through socket.io.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Security Groups Example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10"/>
              </a:rPr>
              <a:t>https://github.com/ILLGrenoble/visa-security-groups-example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 </a:t>
            </a:r>
            <a:endParaRPr lang="fr-FR" sz="16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Demo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11"/>
              </a:rPr>
              <a:t>https://github.com/ILLGrenoble/visa-demo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Image Template Example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12"/>
              </a:rPr>
              <a:t>https://github.com/ILLGrenoble/visa-image-template-example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VISA DB ETL Python Library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13"/>
              </a:rPr>
              <a:t>https://github.com/ILLGrenoble/visa-db-etl-py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VISA Deploy Scripts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14"/>
              </a:rPr>
              <a:t>https://github.com/ILLGrenoble/visa-deploy-scripts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endParaRPr lang="fr-FR" sz="16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l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en-US" sz="1600" b="1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VISA Cloud Web Provider </a:t>
            </a:r>
            <a:r>
              <a:rPr lang="en-US" sz="1600" b="1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Proxmox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</a:t>
            </a:r>
            <a:r>
              <a:rPr lang="en-US" sz="1600" u="none" strike="noStrike" dirty="0">
                <a:solidFill>
                  <a:srgbClr val="1155CC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15"/>
              </a:rPr>
              <a:t>https://github.com/ILLGrenoble/visa-cloud-web-provider-proxmox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 </a:t>
            </a:r>
            <a:b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 VISA Cloud Web Provider </a:t>
            </a:r>
            <a:r>
              <a:rPr lang="en-US" sz="16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Proxmox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provides a RESTful web service for interacting with the </a:t>
            </a:r>
            <a:r>
              <a:rPr lang="en-US" sz="1600" u="none" strike="noStrike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Proxmox</a:t>
            </a: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API.</a:t>
            </a:r>
            <a:b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fr-FR" sz="16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3B1F69-341A-6EF1-C97C-BCA718BE851F}"/>
              </a:ext>
            </a:extLst>
          </p:cNvPr>
          <p:cNvSpPr/>
          <p:nvPr/>
        </p:nvSpPr>
        <p:spPr>
          <a:xfrm>
            <a:off x="344774" y="419725"/>
            <a:ext cx="3822492" cy="1289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CONTINUING THE COLLABORATION</a:t>
            </a:r>
          </a:p>
          <a:p>
            <a:pPr algn="ctr"/>
            <a:r>
              <a:rPr lang="fr-FR" sz="2000" dirty="0" err="1"/>
              <a:t>MoU</a:t>
            </a:r>
            <a:endParaRPr lang="fr-FR" sz="2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1B3097E-ADC0-9E1C-917B-055F6E4F07F4}"/>
              </a:ext>
            </a:extLst>
          </p:cNvPr>
          <p:cNvSpPr txBox="1"/>
          <p:nvPr/>
        </p:nvSpPr>
        <p:spPr>
          <a:xfrm>
            <a:off x="5366479" y="648803"/>
            <a:ext cx="629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ALBA, DESY, ESRF, ESS,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EuXFEL</a:t>
            </a: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HZDR, ILL, MAX IV,  PSI, and SOLEIL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208039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F39E5A5-EC7D-87DE-AD6F-BE40EE39FC96}"/>
              </a:ext>
            </a:extLst>
          </p:cNvPr>
          <p:cNvSpPr txBox="1">
            <a:spLocks/>
          </p:cNvSpPr>
          <p:nvPr/>
        </p:nvSpPr>
        <p:spPr>
          <a:xfrm>
            <a:off x="119921" y="1860432"/>
            <a:ext cx="5829466" cy="543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50" indent="-6350">
              <a:lnSpc>
                <a:spcPct val="107000"/>
              </a:lnSpc>
              <a:spcAft>
                <a:spcPts val="400"/>
              </a:spcAft>
            </a:pPr>
            <a:r>
              <a:rPr lang="fr-FR" sz="2900" b="1" kern="100" dirty="0">
                <a:solidFill>
                  <a:srgbClr val="AA45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Rules of Collaboration</a:t>
            </a: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r>
              <a:rPr lang="en-US" sz="1800" b="1" u="sng" kern="0" cap="small" dirty="0">
                <a:effectLst/>
                <a:latin typeface="Arial" panose="020B0604020202020204" pitchFamily="34" charset="0"/>
              </a:rPr>
              <a:t>GENERAL UNDERTAKING OF THE PARTIES</a:t>
            </a: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en-US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r>
              <a:rPr lang="en-US" sz="1800" b="1" u="sng" kern="0" cap="small" dirty="0">
                <a:effectLst/>
                <a:latin typeface="Arial" panose="020B0604020202020204" pitchFamily="34" charset="0"/>
              </a:rPr>
              <a:t>ENTRY INTO FORCE - DURATION – TERMINATION</a:t>
            </a: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en-US" b="1" u="sng" kern="0" cap="small" dirty="0"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r>
              <a:rPr lang="en-US" sz="1800" b="1" u="sng" kern="0" cap="small" dirty="0">
                <a:effectLst/>
                <a:latin typeface="Arial" panose="020B0604020202020204" pitchFamily="34" charset="0"/>
              </a:rPr>
              <a:t>PRINCIPLES OF THE COLLABORATION</a:t>
            </a: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en-US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r>
              <a:rPr lang="en-US" sz="1800" b="1" u="sng" kern="0" cap="small" dirty="0">
                <a:effectLst/>
                <a:latin typeface="Arial" panose="020B0604020202020204" pitchFamily="34" charset="0"/>
              </a:rPr>
              <a:t>CONFIDENTIALITY</a:t>
            </a: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en-US" b="1" u="sng" kern="0" cap="small" dirty="0"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r>
              <a:rPr lang="en-US" sz="1800" b="1" u="sng" kern="0" cap="small" dirty="0">
                <a:effectLst/>
                <a:latin typeface="Arial" panose="020B0604020202020204" pitchFamily="34" charset="0"/>
              </a:rPr>
              <a:t>FINANCIAL PROVISIONS</a:t>
            </a: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en-US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r>
              <a:rPr lang="en-US" sz="1800" b="1" u="sng" kern="0" cap="small" dirty="0">
                <a:effectLst/>
                <a:latin typeface="Arial" panose="020B0604020202020204" pitchFamily="34" charset="0"/>
              </a:rPr>
              <a:t>REVIEW MEETINGS</a:t>
            </a: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r>
              <a:rPr lang="en-US" sz="1800" b="1" u="sng" kern="0" cap="small" dirty="0">
                <a:effectLst/>
                <a:latin typeface="Arial" panose="020B0604020202020204" pitchFamily="34" charset="0"/>
              </a:rPr>
              <a:t>COLLABORATION MEMBERSHIP</a:t>
            </a: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fr-FR" b="1" u="sng" kern="0" cap="small" dirty="0"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fr-FR" sz="1800" b="1" u="sng" kern="0" cap="small" dirty="0">
              <a:effectLst/>
              <a:latin typeface="Arial" panose="020B0604020202020204" pitchFamily="34" charset="0"/>
            </a:endParaRPr>
          </a:p>
          <a:p>
            <a:pPr marL="81915">
              <a:lnSpc>
                <a:spcPct val="107000"/>
              </a:lnSpc>
              <a:spcAft>
                <a:spcPts val="75"/>
              </a:spcAft>
            </a:pPr>
            <a:endParaRPr lang="fr-FR" sz="11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3B1F69-341A-6EF1-C97C-BCA718BE851F}"/>
              </a:ext>
            </a:extLst>
          </p:cNvPr>
          <p:cNvSpPr/>
          <p:nvPr/>
        </p:nvSpPr>
        <p:spPr>
          <a:xfrm>
            <a:off x="344774" y="419725"/>
            <a:ext cx="3822492" cy="12891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CONTINUING THE COLLABORATION</a:t>
            </a:r>
          </a:p>
          <a:p>
            <a:pPr algn="ctr"/>
            <a:r>
              <a:rPr lang="fr-FR" dirty="0" err="1"/>
              <a:t>MoU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BCD9700-9A81-7E25-3818-CDA16B5BAEE9}"/>
              </a:ext>
            </a:extLst>
          </p:cNvPr>
          <p:cNvSpPr txBox="1"/>
          <p:nvPr/>
        </p:nvSpPr>
        <p:spPr>
          <a:xfrm>
            <a:off x="5798916" y="1708879"/>
            <a:ext cx="59609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kern="100" dirty="0">
                <a:solidFill>
                  <a:srgbClr val="AA45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fr-FR" sz="3600" b="1" kern="100" dirty="0" err="1">
                <a:solidFill>
                  <a:srgbClr val="AA45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summerize</a:t>
            </a:r>
            <a:r>
              <a:rPr lang="fr-FR" sz="3600" b="1" kern="100" dirty="0">
                <a:solidFill>
                  <a:srgbClr val="AA456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Agreement to </a:t>
            </a: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share</a:t>
            </a: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common</a:t>
            </a: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Mutualise (best effort) </a:t>
            </a:r>
            <a:r>
              <a:rPr lang="fr-FR" sz="28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resources</a:t>
            </a:r>
            <a:endParaRPr lang="fr-FR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</a:t>
            </a: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commitment</a:t>
            </a: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engage </a:t>
            </a: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personal</a:t>
            </a: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 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Share </a:t>
            </a:r>
            <a:r>
              <a:rPr lang="fr-FR" sz="28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knowledge</a:t>
            </a:r>
            <a:r>
              <a:rPr lang="fr-FR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fr-FR" sz="28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tooling</a:t>
            </a:r>
            <a:endParaRPr lang="fr-FR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Intellectual</a:t>
            </a: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Property</a:t>
            </a: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preservation</a:t>
            </a:r>
            <a:endParaRPr lang="fr-FR" sz="2800" b="1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Meet</a:t>
            </a:r>
            <a:r>
              <a:rPr lang="fr-FR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Regulary</a:t>
            </a:r>
            <a:endParaRPr lang="fr-FR" sz="2800" b="1" kern="100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Nominate</a:t>
            </a:r>
            <a:r>
              <a:rPr lang="fr-FR" sz="2800" b="1" kern="100" dirty="0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fr-FR" sz="2800" b="1" kern="100" dirty="0" err="1">
                <a:solidFill>
                  <a:schemeClr val="accent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Representatives</a:t>
            </a:r>
            <a:endParaRPr lang="fr-FR" sz="2800" b="1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b="1" kern="1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Vote for </a:t>
            </a:r>
            <a:r>
              <a:rPr lang="fr-FR" sz="2800" b="1" kern="100" dirty="0" err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newcomers</a:t>
            </a:r>
            <a:endParaRPr lang="fr-FR" sz="2800" b="1" kern="100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2673A71-B10C-B8B9-4D7B-F3960F2D803C}"/>
              </a:ext>
            </a:extLst>
          </p:cNvPr>
          <p:cNvSpPr txBox="1"/>
          <p:nvPr/>
        </p:nvSpPr>
        <p:spPr>
          <a:xfrm>
            <a:off x="5318352" y="648803"/>
            <a:ext cx="6295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ALBA, DESY, ESRF, ESS, </a:t>
            </a:r>
            <a:r>
              <a:rPr lang="en-US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EuXFEL</a:t>
            </a:r>
            <a:r>
              <a:rPr lang="en-US" sz="24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HZDR, ILL, MAX IV,  PSI, and SOLEIL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34420655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878</Words>
  <Application>Microsoft Office PowerPoint</Application>
  <PresentationFormat>Grand écran</PresentationFormat>
  <Paragraphs>154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Thème Office</vt:lpstr>
      <vt:lpstr>VISA COLLABORATION Beyond PanOSC&amp;ExPaNDS projects</vt:lpstr>
      <vt:lpstr>Présentation PowerPoint</vt:lpstr>
      <vt:lpstr>Benefits of Open Data/Open science with ExPaNDS</vt:lpstr>
      <vt:lpstr>VISA: the PaN Remote Data Analysis Platform</vt:lpstr>
      <vt:lpstr>VISA: A user Scenario</vt:lpstr>
      <vt:lpstr>VISA Sustainability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OUNSY Majid</dc:creator>
  <cp:lastModifiedBy>OUNSY Majid</cp:lastModifiedBy>
  <cp:revision>15</cp:revision>
  <dcterms:created xsi:type="dcterms:W3CDTF">2024-09-23T15:40:43Z</dcterms:created>
  <dcterms:modified xsi:type="dcterms:W3CDTF">2024-09-28T13:58:37Z</dcterms:modified>
</cp:coreProperties>
</file>