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201.png" ContentType="image/png"/>
  <Override PartName="/ppt/media/image200.png" ContentType="image/png"/>
  <Override PartName="/ppt/media/image193.png" ContentType="image/png"/>
  <Override PartName="/ppt/media/image192.png" ContentType="image/png"/>
  <Override PartName="/ppt/media/image191.png" ContentType="image/png"/>
  <Override PartName="/ppt/media/image190.png" ContentType="image/png"/>
  <Override PartName="/ppt/media/image187.png" ContentType="image/png"/>
  <Override PartName="/ppt/media/image186.png" ContentType="image/png"/>
  <Override PartName="/ppt/media/image185.png" ContentType="image/png"/>
  <Override PartName="/ppt/media/image184.png" ContentType="image/png"/>
  <Override PartName="/ppt/media/image183.png" ContentType="image/png"/>
  <Override PartName="/ppt/media/image182.png" ContentType="image/png"/>
  <Override PartName="/ppt/media/image181.png" ContentType="image/png"/>
  <Override PartName="/ppt/media/image180.png" ContentType="image/png"/>
  <Override PartName="/ppt/media/image177.png" ContentType="image/png"/>
  <Override PartName="/ppt/media/image176.png" ContentType="image/png"/>
  <Override PartName="/ppt/media/image175.png" ContentType="image/png"/>
  <Override PartName="/ppt/media/image174.png" ContentType="image/png"/>
  <Override PartName="/ppt/media/image173.png" ContentType="image/png"/>
  <Override PartName="/ppt/media/image172.png" ContentType="image/png"/>
  <Override PartName="/ppt/media/image171.png" ContentType="image/png"/>
  <Override PartName="/ppt/media/image170.png" ContentType="image/png"/>
  <Override PartName="/ppt/media/image167.png" ContentType="image/png"/>
  <Override PartName="/ppt/media/image74.png" ContentType="image/png"/>
  <Override PartName="/ppt/media/image73.png" ContentType="image/png"/>
  <Override PartName="/ppt/media/image72.png" ContentType="image/png"/>
  <Override PartName="/ppt/media/image169.png" ContentType="image/png"/>
  <Override PartName="/ppt/media/image71.png" ContentType="image/png"/>
  <Override PartName="/ppt/media/image168.png" ContentType="image/png"/>
  <Override PartName="/ppt/media/image70.png" ContentType="image/png"/>
  <Override PartName="/ppt/media/image54.png" ContentType="image/png"/>
  <Override PartName="/ppt/media/image163.png" ContentType="image/png"/>
  <Override PartName="/ppt/media/image78.png" ContentType="image/png"/>
  <Override PartName="/ppt/media/image53.png" ContentType="image/png"/>
  <Override PartName="/ppt/media/image162.png" ContentType="image/png"/>
  <Override PartName="/ppt/media/image77.png" ContentType="image/png"/>
  <Override PartName="/ppt/media/image52.png" ContentType="image/png"/>
  <Override PartName="/ppt/media/image161.png" ContentType="image/png"/>
  <Override PartName="/ppt/media/image76.png" ContentType="image/png"/>
  <Override PartName="/ppt/media/image160.png" ContentType="image/png"/>
  <Override PartName="/ppt/media/image75.png" ContentType="image/png"/>
  <Override PartName="/ppt/media/image44.png" ContentType="image/png"/>
  <Override PartName="/ppt/media/image153.png" ContentType="image/png"/>
  <Override PartName="/ppt/media/image43.png" ContentType="image/png"/>
  <Override PartName="/ppt/media/image204.png" ContentType="image/png"/>
  <Override PartName="/ppt/media/image152.png" ContentType="image/png"/>
  <Override PartName="/ppt/media/image67.png" ContentType="image/png"/>
  <Override PartName="/ppt/media/image42.png" ContentType="image/png"/>
  <Override PartName="/ppt/media/image203.png" ContentType="image/png"/>
  <Override PartName="/ppt/media/image151.png" ContentType="image/png"/>
  <Override PartName="/ppt/media/image66.png" ContentType="image/png"/>
  <Override PartName="/ppt/media/image202.png" ContentType="image/png"/>
  <Override PartName="/ppt/media/image150.png" ContentType="image/png"/>
  <Override PartName="/ppt/media/image65.png" ContentType="image/png"/>
  <Override PartName="/ppt/media/image37.png" ContentType="image/png"/>
  <Override PartName="/ppt/media/image146.png" ContentType="image/png"/>
  <Override PartName="/ppt/media/image12.png" ContentType="image/png"/>
  <Override PartName="/ppt/media/image121.png" ContentType="image/png"/>
  <Override PartName="/ppt/media/image39.png" ContentType="image/png"/>
  <Override PartName="/ppt/media/image50.png" ContentType="image/png"/>
  <Override PartName="/ppt/media/image148.png" ContentType="image/png"/>
  <Override PartName="/ppt/media/image14.png" ContentType="image/png"/>
  <Override PartName="/ppt/media/image123.png" ContentType="image/png"/>
  <Override PartName="/ppt/media/image38.png" ContentType="image/png"/>
  <Override PartName="/ppt/media/image147.png" ContentType="image/png"/>
  <Override PartName="/ppt/media/image13.png" ContentType="image/png"/>
  <Override PartName="/ppt/media/image122.png" ContentType="image/png"/>
  <Override PartName="/ppt/media/image15.png" ContentType="image/png"/>
  <Override PartName="/ppt/media/image124.png" ContentType="image/png"/>
  <Override PartName="/ppt/media/image16.png" ContentType="image/png"/>
  <Override PartName="/ppt/media/image1.wmf" ContentType="image/x-wmf"/>
  <Override PartName="/ppt/media/image125.png" ContentType="image/png"/>
  <Override PartName="/ppt/media/image17.png" ContentType="image/png"/>
  <Override PartName="/ppt/media/image2.wmf" ContentType="image/x-wmf"/>
  <Override PartName="/ppt/media/image126.png" ContentType="image/png"/>
  <Override PartName="/ppt/media/image18.png" ContentType="image/png"/>
  <Override PartName="/ppt/media/image3.wmf" ContentType="image/x-wmf"/>
  <Override PartName="/ppt/media/image127.png" ContentType="image/png"/>
  <Override PartName="/ppt/media/image19.png" ContentType="image/png"/>
  <Override PartName="/ppt/media/image4.wmf" ContentType="image/x-wmf"/>
  <Override PartName="/ppt/media/image45.png" ContentType="image/png"/>
  <Override PartName="/ppt/media/image154.png" ContentType="image/png"/>
  <Override PartName="/ppt/media/image46.png" ContentType="image/png"/>
  <Override PartName="/ppt/media/image155.png" ContentType="image/png"/>
  <Override PartName="/ppt/media/image130.png" ContentType="image/png"/>
  <Override PartName="/ppt/media/image47.png" ContentType="image/png"/>
  <Override PartName="/ppt/media/image156.png" ContentType="image/png"/>
  <Override PartName="/ppt/media/image22.png" ContentType="image/png"/>
  <Override PartName="/ppt/media/image131.png" ContentType="image/png"/>
  <Override PartName="/ppt/media/image48.png" ContentType="image/png"/>
  <Override PartName="/ppt/media/image157.png" ContentType="image/png"/>
  <Override PartName="/ppt/media/image23.png" ContentType="image/png"/>
  <Override PartName="/ppt/media/image132.png" ContentType="image/png"/>
  <Override PartName="/ppt/media/image49.png" ContentType="image/png"/>
  <Override PartName="/ppt/media/image60.png" ContentType="image/png"/>
  <Override PartName="/ppt/media/image158.png" ContentType="image/png"/>
  <Override PartName="/ppt/media/image24.png" ContentType="image/png"/>
  <Override PartName="/ppt/media/image133.png" ContentType="image/png"/>
  <Override PartName="/ppt/media/image25.png" ContentType="image/png"/>
  <Override PartName="/ppt/media/image134.png" ContentType="image/png"/>
  <Override PartName="/ppt/media/image26.png" ContentType="image/png"/>
  <Override PartName="/ppt/media/image135.png" ContentType="image/png"/>
  <Override PartName="/ppt/media/image27.png" ContentType="image/png"/>
  <Override PartName="/ppt/media/image136.png" ContentType="image/png"/>
  <Override PartName="/ppt/media/image28.png" ContentType="image/png"/>
  <Override PartName="/ppt/media/image137.png" ContentType="image/png"/>
  <Override PartName="/ppt/media/image29.png" ContentType="image/png"/>
  <Override PartName="/ppt/media/image40.png" ContentType="image/png"/>
  <Override PartName="/ppt/media/image138.png" ContentType="image/png"/>
  <Override PartName="/ppt/media/image55.png" ContentType="image/png"/>
  <Override PartName="/ppt/media/image164.png" ContentType="image/png"/>
  <Override PartName="/ppt/media/image128.png" ContentType="image/png"/>
  <Override PartName="/ppt/media/image30.png" ContentType="image/png"/>
  <Override PartName="/ppt/media/image56.png" ContentType="image/png"/>
  <Override PartName="/ppt/media/image165.png" ContentType="image/png"/>
  <Override PartName="/ppt/media/image140.png" ContentType="image/png"/>
  <Override PartName="/ppt/media/image57.png" ContentType="image/png"/>
  <Override PartName="/ppt/media/image166.png" ContentType="image/png"/>
  <Override PartName="/ppt/media/image32.png" ContentType="image/png"/>
  <Override PartName="/ppt/media/image141.png" ContentType="image/png"/>
  <Override PartName="/ppt/media/image58.png" ContentType="image/png"/>
  <Override PartName="/ppt/media/image33.png" ContentType="image/png"/>
  <Override PartName="/ppt/media/image142.png" ContentType="image/png"/>
  <Override PartName="/ppt/media/image59.png" ContentType="image/png"/>
  <Override PartName="/ppt/media/image34.png" ContentType="image/png"/>
  <Override PartName="/ppt/media/image143.png" ContentType="image/png"/>
  <Override PartName="/ppt/media/image35.png" ContentType="image/png"/>
  <Override PartName="/ppt/media/image144.png" ContentType="image/png"/>
  <Override PartName="/ppt/media/image120.png" ContentType="image/png"/>
  <Override PartName="/ppt/media/image36.png" ContentType="image/png"/>
  <Override PartName="/ppt/media/image145.png" ContentType="image/png"/>
  <Override PartName="/ppt/media/image64.png" ContentType="image/png"/>
  <Override PartName="/ppt/media/image9.png" ContentType="image/png"/>
  <Override PartName="/ppt/media/image10.png" ContentType="image/png"/>
  <Override PartName="/ppt/media/image108.png" ContentType="image/png"/>
  <Override PartName="/ppt/media/image63.png" ContentType="image/png"/>
  <Override PartName="/ppt/media/image8.png" ContentType="image/png"/>
  <Override PartName="/ppt/media/image89.png" ContentType="image/png"/>
  <Override PartName="/ppt/media/image107.png" ContentType="image/png"/>
  <Override PartName="/ppt/media/image62.png" ContentType="image/png"/>
  <Override PartName="/ppt/media/image69.png" ContentType="image/png"/>
  <Override PartName="/ppt/media/image7.png" ContentType="image/png"/>
  <Override PartName="/ppt/media/image88.png" ContentType="image/png"/>
  <Override PartName="/ppt/media/image106.png" ContentType="image/png"/>
  <Override PartName="/ppt/media/image68.png" ContentType="image/png"/>
  <Override PartName="/ppt/media/image6.png" ContentType="image/png"/>
  <Override PartName="/ppt/media/image87.png" ContentType="image/png"/>
  <Override PartName="/ppt/media/image199.png" ContentType="image/png"/>
  <Override PartName="/ppt/media/image105.png" ContentType="image/png"/>
  <Override PartName="/ppt/media/image5.wmf" ContentType="image/x-wmf"/>
  <Override PartName="/ppt/media/image31.png" ContentType="image/png"/>
  <Override PartName="/ppt/media/image129.png" ContentType="image/png"/>
  <Override PartName="/ppt/media/image79.png" ContentType="image/png"/>
  <Override PartName="/ppt/media/image178.png" ContentType="image/png"/>
  <Override PartName="/ppt/media/image80.png" ContentType="image/png"/>
  <Override PartName="/ppt/media/image179.png" ContentType="image/png"/>
  <Override PartName="/ppt/media/image81.png" ContentType="image/png"/>
  <Override PartName="/ppt/media/image82.png" ContentType="image/png"/>
  <Override PartName="/ppt/media/image194.png" ContentType="image/png"/>
  <Override PartName="/ppt/media/image100.png" ContentType="image/png"/>
  <Override PartName="/ppt/media/image83.png" ContentType="image/png"/>
  <Override PartName="/ppt/media/image195.png" ContentType="image/png"/>
  <Override PartName="/ppt/media/image101.png" ContentType="image/png"/>
  <Override PartName="/ppt/media/image84.png" ContentType="image/png"/>
  <Override PartName="/ppt/media/image196.png" ContentType="image/png"/>
  <Override PartName="/ppt/media/image102.png" ContentType="image/png"/>
  <Override PartName="/ppt/media/image85.png" ContentType="image/png"/>
  <Override PartName="/ppt/media/image197.png" ContentType="image/png"/>
  <Override PartName="/ppt/media/image103.png" ContentType="image/png"/>
  <Override PartName="/ppt/media/image86.png" ContentType="image/png"/>
  <Override PartName="/ppt/media/image198.png" ContentType="image/png"/>
  <Override PartName="/ppt/media/image104.png" ContentType="image/png"/>
  <Override PartName="/ppt/media/image188.png" ContentType="image/png"/>
  <Override PartName="/ppt/media/image90.png" ContentType="image/png"/>
  <Override PartName="/ppt/media/image189.png" ContentType="image/png"/>
  <Override PartName="/ppt/media/image91.png" ContentType="image/png"/>
  <Override PartName="/ppt/media/image92.png" ContentType="image/png"/>
  <Override PartName="/ppt/media/image110.png" ContentType="image/png"/>
  <Override PartName="/ppt/media/image93.png" ContentType="image/png"/>
  <Override PartName="/ppt/media/image111.png" ContentType="image/png"/>
  <Override PartName="/ppt/media/image94.png" ContentType="image/png"/>
  <Override PartName="/ppt/media/image112.png" ContentType="image/png"/>
  <Override PartName="/ppt/media/image95.png" ContentType="image/png"/>
  <Override PartName="/ppt/media/image113.png" ContentType="image/png"/>
  <Override PartName="/ppt/media/image96.png" ContentType="image/png"/>
  <Override PartName="/ppt/media/image114.png" ContentType="image/png"/>
  <Override PartName="/ppt/media/image97.png" ContentType="image/png"/>
  <Override PartName="/ppt/media/image115.png" ContentType="image/png"/>
  <Override PartName="/ppt/media/image98.png" ContentType="image/png"/>
  <Override PartName="/ppt/media/image116.png" ContentType="image/png"/>
  <Override PartName="/ppt/media/image99.png" ContentType="image/png"/>
  <Override PartName="/ppt/media/image117.png" ContentType="image/png"/>
  <Override PartName="/ppt/media/image11.png" ContentType="image/png"/>
  <Override PartName="/ppt/media/image109.png" ContentType="image/png"/>
  <Override PartName="/ppt/media/image20.png" ContentType="image/png"/>
  <Override PartName="/ppt/media/image118.png" ContentType="image/png"/>
  <Override PartName="/ppt/media/image21.png" ContentType="image/png"/>
  <Override PartName="/ppt/media/image119.png" ContentType="image/png"/>
  <Override PartName="/ppt/media/image41.png" ContentType="image/png"/>
  <Override PartName="/ppt/media/image139.png" ContentType="image/png"/>
  <Override PartName="/ppt/media/image51.png" ContentType="image/png"/>
  <Override PartName="/ppt/media/image149.png" ContentType="image/png"/>
  <Override PartName="/ppt/media/image61.png" ContentType="image/png"/>
  <Override PartName="/ppt/media/image159.png" ContentType="image/png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_rels/slide27.xml.rels" ContentType="application/vnd.openxmlformats-package.relationships+xml"/>
  <Override PartName="/ppt/slides/_rels/slide26.xml.rels" ContentType="application/vnd.openxmlformats-package.relationships+xml"/>
  <Override PartName="/ppt/slides/_rels/slide25.xml.rels" ContentType="application/vnd.openxmlformats-package.relationships+xml"/>
  <Override PartName="/ppt/slides/_rels/slide24.xml.rels" ContentType="application/vnd.openxmlformats-package.relationships+xml"/>
  <Override PartName="/ppt/slides/_rels/slide23.xml.rels" ContentType="application/vnd.openxmlformats-package.relationships+xml"/>
  <Override PartName="/ppt/slides/_rels/slide22.xml.rels" ContentType="application/vnd.openxmlformats-package.relationships+xml"/>
  <Override PartName="/ppt/slides/_rels/slide21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wmf"/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wmf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5.wmf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11377080" y="293400"/>
            <a:ext cx="512640" cy="29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/>
          <a:p>
            <a:pPr algn="r">
              <a:lnSpc>
                <a:spcPct val="100000"/>
              </a:lnSpc>
            </a:pPr>
            <a:fld id="{A09D79EE-9F1D-4144-9C16-D7B86286BFD2}" type="slidenum"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US" sz="1600" spc="-1" strike="noStrike">
              <a:latin typeface="Arial"/>
            </a:endParaRPr>
          </a:p>
        </p:txBody>
      </p:sp>
      <p:sp>
        <p:nvSpPr>
          <p:cNvPr id="1" name="Line 2"/>
          <p:cNvSpPr/>
          <p:nvPr/>
        </p:nvSpPr>
        <p:spPr>
          <a:xfrm>
            <a:off x="623880" y="339120"/>
            <a:ext cx="5292720" cy="360"/>
          </a:xfrm>
          <a:prstGeom prst="line">
            <a:avLst/>
          </a:prstGeom>
          <a:ln w="9360">
            <a:solidFill>
              <a:srgbClr val="0b1345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Line 3"/>
          <p:cNvSpPr/>
          <p:nvPr/>
        </p:nvSpPr>
        <p:spPr>
          <a:xfrm>
            <a:off x="6275160" y="339120"/>
            <a:ext cx="5292720" cy="360"/>
          </a:xfrm>
          <a:prstGeom prst="line">
            <a:avLst/>
          </a:prstGeom>
          <a:ln w="9360">
            <a:solidFill>
              <a:srgbClr val="0b1345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3" name="Grafik 9" descr=""/>
          <p:cNvPicPr/>
          <p:nvPr/>
        </p:nvPicPr>
        <p:blipFill>
          <a:blip r:embed="rId2"/>
          <a:stretch/>
        </p:blipFill>
        <p:spPr>
          <a:xfrm>
            <a:off x="623880" y="6414120"/>
            <a:ext cx="2273400" cy="118800"/>
          </a:xfrm>
          <a:prstGeom prst="rect">
            <a:avLst/>
          </a:prstGeom>
          <a:ln>
            <a:noFill/>
          </a:ln>
        </p:spPr>
      </p:pic>
      <p:sp>
        <p:nvSpPr>
          <p:cNvPr id="4" name="CustomShape 4" hidden="1"/>
          <p:cNvSpPr/>
          <p:nvPr/>
        </p:nvSpPr>
        <p:spPr>
          <a:xfrm>
            <a:off x="623880" y="380880"/>
            <a:ext cx="5290920" cy="21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  <a:ea typeface="DejaVu Sans"/>
              </a:rPr>
              <a:t>Karabo Developer Workshop: Writing Middlelayer Device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5" name="CustomShape 5" hidden="1"/>
          <p:cNvSpPr/>
          <p:nvPr/>
        </p:nvSpPr>
        <p:spPr>
          <a:xfrm>
            <a:off x="6275520" y="380880"/>
            <a:ext cx="5290920" cy="21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  <a:ea typeface="DejaVu Sans"/>
              </a:rPr>
              <a:t>Gero Flucke, Controls Group, March 1</a:t>
            </a:r>
            <a:r>
              <a:rPr b="0" lang="en-US" sz="900" spc="-1" strike="noStrike" baseline="30000">
                <a:solidFill>
                  <a:srgbClr val="000000"/>
                </a:solidFill>
                <a:latin typeface="Arial"/>
                <a:ea typeface="DejaVu Sans"/>
              </a:rPr>
              <a:t>st</a:t>
            </a:r>
            <a:r>
              <a:rPr b="0" lang="en-US" sz="900" spc="-1" strike="noStrike">
                <a:solidFill>
                  <a:srgbClr val="000000"/>
                </a:solidFill>
                <a:latin typeface="Arial"/>
                <a:ea typeface="DejaVu Sans"/>
              </a:rPr>
              <a:t>, 2024</a:t>
            </a:r>
            <a:endParaRPr b="0" lang="en-US" sz="900" spc="-1" strike="noStrike">
              <a:latin typeface="Arial"/>
            </a:endParaRPr>
          </a:p>
        </p:txBody>
      </p:sp>
      <p:pic>
        <p:nvPicPr>
          <p:cNvPr id="6" name="Grafik 2" descr=""/>
          <p:cNvPicPr/>
          <p:nvPr/>
        </p:nvPicPr>
        <p:blipFill>
          <a:blip r:embed="rId3"/>
          <a:stretch/>
        </p:blipFill>
        <p:spPr>
          <a:xfrm>
            <a:off x="10144080" y="771480"/>
            <a:ext cx="1422360" cy="1420560"/>
          </a:xfrm>
          <a:prstGeom prst="rect">
            <a:avLst/>
          </a:prstGeom>
          <a:ln>
            <a:noFill/>
          </a:ln>
        </p:spPr>
      </p:pic>
      <p:pic>
        <p:nvPicPr>
          <p:cNvPr id="7" name="Grafik 5" descr=""/>
          <p:cNvPicPr/>
          <p:nvPr/>
        </p:nvPicPr>
        <p:blipFill>
          <a:blip r:embed="rId4"/>
          <a:stretch/>
        </p:blipFill>
        <p:spPr>
          <a:xfrm>
            <a:off x="623880" y="6414120"/>
            <a:ext cx="2273400" cy="118800"/>
          </a:xfrm>
          <a:prstGeom prst="rect">
            <a:avLst/>
          </a:prstGeom>
          <a:ln>
            <a:noFill/>
          </a:ln>
        </p:spPr>
      </p:pic>
      <p:sp>
        <p:nvSpPr>
          <p:cNvPr id="8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9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11377080" y="293400"/>
            <a:ext cx="512640" cy="29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/>
          <a:p>
            <a:pPr algn="r">
              <a:lnSpc>
                <a:spcPct val="100000"/>
              </a:lnSpc>
            </a:pPr>
            <a:fld id="{92FDBBD5-E171-4A90-B130-7493A31EA832}" type="slidenum"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1</a:t>
            </a:fld>
            <a:endParaRPr b="0" lang="en-US" sz="1600" spc="-1" strike="noStrike">
              <a:latin typeface="Arial"/>
            </a:endParaRPr>
          </a:p>
        </p:txBody>
      </p:sp>
      <p:sp>
        <p:nvSpPr>
          <p:cNvPr id="47" name="Line 2"/>
          <p:cNvSpPr/>
          <p:nvPr/>
        </p:nvSpPr>
        <p:spPr>
          <a:xfrm>
            <a:off x="623880" y="339120"/>
            <a:ext cx="5292720" cy="360"/>
          </a:xfrm>
          <a:prstGeom prst="line">
            <a:avLst/>
          </a:prstGeom>
          <a:ln w="9360">
            <a:solidFill>
              <a:srgbClr val="0b1345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Line 3"/>
          <p:cNvSpPr/>
          <p:nvPr/>
        </p:nvSpPr>
        <p:spPr>
          <a:xfrm>
            <a:off x="6275160" y="339120"/>
            <a:ext cx="5292720" cy="360"/>
          </a:xfrm>
          <a:prstGeom prst="line">
            <a:avLst/>
          </a:prstGeom>
          <a:ln w="9360">
            <a:solidFill>
              <a:srgbClr val="0b1345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49" name="Grafik 9" descr=""/>
          <p:cNvPicPr/>
          <p:nvPr/>
        </p:nvPicPr>
        <p:blipFill>
          <a:blip r:embed="rId2"/>
          <a:stretch/>
        </p:blipFill>
        <p:spPr>
          <a:xfrm>
            <a:off x="623880" y="6414120"/>
            <a:ext cx="2273400" cy="118800"/>
          </a:xfrm>
          <a:prstGeom prst="rect">
            <a:avLst/>
          </a:prstGeom>
          <a:ln>
            <a:noFill/>
          </a:ln>
        </p:spPr>
      </p:pic>
      <p:sp>
        <p:nvSpPr>
          <p:cNvPr id="50" name="CustomShape 4"/>
          <p:cNvSpPr/>
          <p:nvPr/>
        </p:nvSpPr>
        <p:spPr>
          <a:xfrm>
            <a:off x="623880" y="380880"/>
            <a:ext cx="5290920" cy="21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  <a:ea typeface="DejaVu Sans"/>
              </a:rPr>
              <a:t>Karabo Developer Workshop: Writing Middlelayer Device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51" name="CustomShape 5"/>
          <p:cNvSpPr/>
          <p:nvPr/>
        </p:nvSpPr>
        <p:spPr>
          <a:xfrm>
            <a:off x="6275520" y="380880"/>
            <a:ext cx="5290920" cy="21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  <a:ea typeface="DejaVu Sans"/>
              </a:rPr>
              <a:t>David Hickin, Controls Group, September 27</a:t>
            </a:r>
            <a:r>
              <a:rPr b="0" lang="en-US" sz="900" spc="-1" strike="noStrike" baseline="30000">
                <a:solidFill>
                  <a:srgbClr val="000000"/>
                </a:solidFill>
                <a:latin typeface="Arial"/>
                <a:ea typeface="DejaVu Sans"/>
              </a:rPr>
              <a:t>th</a:t>
            </a:r>
            <a:r>
              <a:rPr b="0" lang="en-US" sz="900" spc="-1" strike="noStrike">
                <a:solidFill>
                  <a:srgbClr val="000000"/>
                </a:solidFill>
                <a:latin typeface="Arial"/>
                <a:ea typeface="DejaVu Sans"/>
              </a:rPr>
              <a:t>, 2024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52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53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11377080" y="293400"/>
            <a:ext cx="513360" cy="29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/>
          <a:p>
            <a:pPr algn="r">
              <a:lnSpc>
                <a:spcPct val="100000"/>
              </a:lnSpc>
            </a:pPr>
            <a:fld id="{2E88F18C-F235-4790-A724-D3EB8A43C394}" type="slidenum"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1</a:t>
            </a:fld>
            <a:endParaRPr b="0" lang="en-US" sz="1600" spc="-1" strike="noStrike">
              <a:latin typeface="Arial"/>
            </a:endParaRPr>
          </a:p>
        </p:txBody>
      </p:sp>
      <p:sp>
        <p:nvSpPr>
          <p:cNvPr id="91" name="Line 2"/>
          <p:cNvSpPr/>
          <p:nvPr/>
        </p:nvSpPr>
        <p:spPr>
          <a:xfrm>
            <a:off x="623880" y="339120"/>
            <a:ext cx="5292720" cy="360"/>
          </a:xfrm>
          <a:prstGeom prst="line">
            <a:avLst/>
          </a:prstGeom>
          <a:ln>
            <a:solidFill>
              <a:srgbClr val="0b1345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2" name="Line 3"/>
          <p:cNvSpPr/>
          <p:nvPr/>
        </p:nvSpPr>
        <p:spPr>
          <a:xfrm>
            <a:off x="6275160" y="339120"/>
            <a:ext cx="5292720" cy="360"/>
          </a:xfrm>
          <a:prstGeom prst="line">
            <a:avLst/>
          </a:prstGeom>
          <a:ln>
            <a:solidFill>
              <a:srgbClr val="0b1345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93" name="Grafik 9" descr=""/>
          <p:cNvPicPr/>
          <p:nvPr/>
        </p:nvPicPr>
        <p:blipFill>
          <a:blip r:embed="rId2"/>
          <a:stretch/>
        </p:blipFill>
        <p:spPr>
          <a:xfrm>
            <a:off x="623880" y="6414120"/>
            <a:ext cx="2274120" cy="119520"/>
          </a:xfrm>
          <a:prstGeom prst="rect">
            <a:avLst/>
          </a:prstGeom>
          <a:ln>
            <a:noFill/>
          </a:ln>
        </p:spPr>
      </p:pic>
      <p:sp>
        <p:nvSpPr>
          <p:cNvPr id="94" name="CustomShape 4"/>
          <p:cNvSpPr/>
          <p:nvPr/>
        </p:nvSpPr>
        <p:spPr>
          <a:xfrm>
            <a:off x="623880" y="380880"/>
            <a:ext cx="5291640" cy="21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  <a:ea typeface="DejaVu Sans"/>
              </a:rPr>
              <a:t>Karabo Developer Workshop: Writing Middlelayer Device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95" name="CustomShape 5"/>
          <p:cNvSpPr/>
          <p:nvPr/>
        </p:nvSpPr>
        <p:spPr>
          <a:xfrm>
            <a:off x="6275520" y="380880"/>
            <a:ext cx="5291640" cy="21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  <a:ea typeface="DejaVu Sans"/>
              </a:rPr>
              <a:t>Gero Flucke, Controls Group, March 1</a:t>
            </a:r>
            <a:r>
              <a:rPr b="0" lang="en-US" sz="900" spc="-1" strike="noStrike" baseline="30000">
                <a:solidFill>
                  <a:srgbClr val="000000"/>
                </a:solidFill>
                <a:latin typeface="Arial"/>
                <a:ea typeface="DejaVu Sans"/>
              </a:rPr>
              <a:t>st</a:t>
            </a:r>
            <a:r>
              <a:rPr b="0" lang="en-US" sz="900" spc="-1" strike="noStrike">
                <a:solidFill>
                  <a:srgbClr val="000000"/>
                </a:solidFill>
                <a:latin typeface="Arial"/>
                <a:ea typeface="DejaVu Sans"/>
              </a:rPr>
              <a:t>, 2024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96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97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63.png"/><Relationship Id="rId2" Type="http://schemas.openxmlformats.org/officeDocument/2006/relationships/image" Target="../media/image64.png"/><Relationship Id="rId3" Type="http://schemas.openxmlformats.org/officeDocument/2006/relationships/hyperlink" Target="https://docs.python.org/3.11/library/asyncio-task.html" TargetMode="External"/><Relationship Id="rId4" Type="http://schemas.openxmlformats.org/officeDocument/2006/relationships/image" Target="../media/image65.png"/><Relationship Id="rId5" Type="http://schemas.openxmlformats.org/officeDocument/2006/relationships/image" Target="../media/image66.png"/><Relationship Id="rId6" Type="http://schemas.openxmlformats.org/officeDocument/2006/relationships/hyperlink" Target="https://rtd.xfel.eu/docs/howtomiddlelayer/en/latest/chap1/intro_device.html" TargetMode="External"/><Relationship Id="rId7" Type="http://schemas.openxmlformats.org/officeDocument/2006/relationships/image" Target="../media/image67.png"/><Relationship Id="rId8" Type="http://schemas.openxmlformats.org/officeDocument/2006/relationships/hyperlink" Target="https://rtd.xfel.eu/docs/howtomiddlelayer/en/latest/chap2/intro_device_proxies.html" TargetMode="External"/><Relationship Id="rId9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68.png"/><Relationship Id="rId2" Type="http://schemas.openxmlformats.org/officeDocument/2006/relationships/image" Target="../media/image69.png"/><Relationship Id="rId3" Type="http://schemas.openxmlformats.org/officeDocument/2006/relationships/image" Target="../media/image70.png"/><Relationship Id="rId4" Type="http://schemas.openxmlformats.org/officeDocument/2006/relationships/image" Target="../media/image71.png"/><Relationship Id="rId5" Type="http://schemas.openxmlformats.org/officeDocument/2006/relationships/image" Target="../media/image72.png"/><Relationship Id="rId6" Type="http://schemas.openxmlformats.org/officeDocument/2006/relationships/image" Target="../media/image73.png"/><Relationship Id="rId7" Type="http://schemas.openxmlformats.org/officeDocument/2006/relationships/hyperlink" Target="https://git.xfel.eu/" TargetMode="External"/><Relationship Id="rId8" Type="http://schemas.openxmlformats.org/officeDocument/2006/relationships/image" Target="../media/image74.png"/><Relationship Id="rId9" Type="http://schemas.openxmlformats.org/officeDocument/2006/relationships/image" Target="../media/image75.png"/><Relationship Id="rId10" Type="http://schemas.openxmlformats.org/officeDocument/2006/relationships/image" Target="../media/image76.png"/><Relationship Id="rId11" Type="http://schemas.openxmlformats.org/officeDocument/2006/relationships/image" Target="../media/image77.png"/><Relationship Id="rId12" Type="http://schemas.openxmlformats.org/officeDocument/2006/relationships/hyperlink" Target="https://git.xfel.eu/" TargetMode="External"/><Relationship Id="rId13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78.png"/><Relationship Id="rId2" Type="http://schemas.openxmlformats.org/officeDocument/2006/relationships/image" Target="../media/image79.png"/><Relationship Id="rId3" Type="http://schemas.openxmlformats.org/officeDocument/2006/relationships/image" Target="../media/image80.png"/><Relationship Id="rId4" Type="http://schemas.openxmlformats.org/officeDocument/2006/relationships/image" Target="../media/image81.png"/><Relationship Id="rId5" Type="http://schemas.openxmlformats.org/officeDocument/2006/relationships/image" Target="../media/image82.png"/><Relationship Id="rId6" Type="http://schemas.openxmlformats.org/officeDocument/2006/relationships/image" Target="../media/image83.png"/><Relationship Id="rId7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84.png"/><Relationship Id="rId2" Type="http://schemas.openxmlformats.org/officeDocument/2006/relationships/image" Target="../media/image85.png"/><Relationship Id="rId3" Type="http://schemas.openxmlformats.org/officeDocument/2006/relationships/image" Target="../media/image86.png"/><Relationship Id="rId4" Type="http://schemas.openxmlformats.org/officeDocument/2006/relationships/image" Target="../media/image87.png"/><Relationship Id="rId5" Type="http://schemas.openxmlformats.org/officeDocument/2006/relationships/image" Target="../media/image88.png"/><Relationship Id="rId6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89.png"/><Relationship Id="rId2" Type="http://schemas.openxmlformats.org/officeDocument/2006/relationships/image" Target="../media/image90.png"/><Relationship Id="rId3" Type="http://schemas.openxmlformats.org/officeDocument/2006/relationships/image" Target="../media/image91.png"/><Relationship Id="rId4" Type="http://schemas.openxmlformats.org/officeDocument/2006/relationships/image" Target="../media/image92.png"/><Relationship Id="rId5" Type="http://schemas.openxmlformats.org/officeDocument/2006/relationships/image" Target="../media/image93.png"/><Relationship Id="rId6" Type="http://schemas.openxmlformats.org/officeDocument/2006/relationships/image" Target="../media/image94.png"/><Relationship Id="rId7" Type="http://schemas.openxmlformats.org/officeDocument/2006/relationships/image" Target="../media/image95.png"/><Relationship Id="rId8" Type="http://schemas.openxmlformats.org/officeDocument/2006/relationships/image" Target="../media/image96.png"/><Relationship Id="rId9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97.png"/><Relationship Id="rId2" Type="http://schemas.openxmlformats.org/officeDocument/2006/relationships/image" Target="../media/image98.png"/><Relationship Id="rId3" Type="http://schemas.openxmlformats.org/officeDocument/2006/relationships/image" Target="../media/image99.png"/><Relationship Id="rId4" Type="http://schemas.openxmlformats.org/officeDocument/2006/relationships/image" Target="../media/image100.png"/><Relationship Id="rId5" Type="http://schemas.openxmlformats.org/officeDocument/2006/relationships/image" Target="../media/image101.png"/><Relationship Id="rId6" Type="http://schemas.openxmlformats.org/officeDocument/2006/relationships/image" Target="../media/image102.png"/><Relationship Id="rId7" Type="http://schemas.openxmlformats.org/officeDocument/2006/relationships/image" Target="../media/image103.png"/><Relationship Id="rId8" Type="http://schemas.openxmlformats.org/officeDocument/2006/relationships/image" Target="../media/image104.png"/><Relationship Id="rId9" Type="http://schemas.openxmlformats.org/officeDocument/2006/relationships/image" Target="../media/image105.png"/><Relationship Id="rId10" Type="http://schemas.openxmlformats.org/officeDocument/2006/relationships/image" Target="../media/image106.png"/><Relationship Id="rId11" Type="http://schemas.openxmlformats.org/officeDocument/2006/relationships/image" Target="../media/image107.png"/><Relationship Id="rId12" Type="http://schemas.openxmlformats.org/officeDocument/2006/relationships/image" Target="../media/image108.png"/><Relationship Id="rId13" Type="http://schemas.openxmlformats.org/officeDocument/2006/relationships/image" Target="../media/image109.png"/><Relationship Id="rId14" Type="http://schemas.openxmlformats.org/officeDocument/2006/relationships/image" Target="../media/image110.png"/><Relationship Id="rId15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11.png"/><Relationship Id="rId2" Type="http://schemas.openxmlformats.org/officeDocument/2006/relationships/image" Target="../media/image112.png"/><Relationship Id="rId3" Type="http://schemas.openxmlformats.org/officeDocument/2006/relationships/image" Target="../media/image113.png"/><Relationship Id="rId4" Type="http://schemas.openxmlformats.org/officeDocument/2006/relationships/image" Target="../media/image114.png"/><Relationship Id="rId5" Type="http://schemas.openxmlformats.org/officeDocument/2006/relationships/image" Target="../media/image115.png"/><Relationship Id="rId6" Type="http://schemas.openxmlformats.org/officeDocument/2006/relationships/image" Target="../media/image116.png"/><Relationship Id="rId7" Type="http://schemas.openxmlformats.org/officeDocument/2006/relationships/image" Target="../media/image117.png"/><Relationship Id="rId8" Type="http://schemas.openxmlformats.org/officeDocument/2006/relationships/image" Target="../media/image118.png"/><Relationship Id="rId9" Type="http://schemas.openxmlformats.org/officeDocument/2006/relationships/image" Target="../media/image119.png"/><Relationship Id="rId10" Type="http://schemas.openxmlformats.org/officeDocument/2006/relationships/image" Target="../media/image120.png"/><Relationship Id="rId11" Type="http://schemas.openxmlformats.org/officeDocument/2006/relationships/image" Target="../media/image121.png"/><Relationship Id="rId12" Type="http://schemas.openxmlformats.org/officeDocument/2006/relationships/image" Target="../media/image122.png"/><Relationship Id="rId13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23.png"/><Relationship Id="rId2" Type="http://schemas.openxmlformats.org/officeDocument/2006/relationships/image" Target="../media/image124.png"/><Relationship Id="rId3" Type="http://schemas.openxmlformats.org/officeDocument/2006/relationships/image" Target="../media/image125.png"/><Relationship Id="rId4" Type="http://schemas.openxmlformats.org/officeDocument/2006/relationships/image" Target="../media/image126.png"/><Relationship Id="rId5" Type="http://schemas.openxmlformats.org/officeDocument/2006/relationships/image" Target="../media/image127.png"/><Relationship Id="rId6" Type="http://schemas.openxmlformats.org/officeDocument/2006/relationships/image" Target="../media/image128.png"/><Relationship Id="rId7" Type="http://schemas.openxmlformats.org/officeDocument/2006/relationships/image" Target="../media/image129.png"/><Relationship Id="rId8" Type="http://schemas.openxmlformats.org/officeDocument/2006/relationships/image" Target="../media/image130.png"/><Relationship Id="rId9" Type="http://schemas.openxmlformats.org/officeDocument/2006/relationships/image" Target="../media/image131.png"/><Relationship Id="rId10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132.png"/><Relationship Id="rId2" Type="http://schemas.openxmlformats.org/officeDocument/2006/relationships/image" Target="../media/image133.png"/><Relationship Id="rId3" Type="http://schemas.openxmlformats.org/officeDocument/2006/relationships/image" Target="../media/image134.png"/><Relationship Id="rId4" Type="http://schemas.openxmlformats.org/officeDocument/2006/relationships/image" Target="../media/image135.png"/><Relationship Id="rId5" Type="http://schemas.openxmlformats.org/officeDocument/2006/relationships/image" Target="../media/image136.png"/><Relationship Id="rId6" Type="http://schemas.openxmlformats.org/officeDocument/2006/relationships/image" Target="../media/image137.png"/><Relationship Id="rId7" Type="http://schemas.openxmlformats.org/officeDocument/2006/relationships/image" Target="../media/image138.png"/><Relationship Id="rId8" Type="http://schemas.openxmlformats.org/officeDocument/2006/relationships/image" Target="../media/image139.png"/><Relationship Id="rId9" Type="http://schemas.openxmlformats.org/officeDocument/2006/relationships/image" Target="../media/image140.png"/><Relationship Id="rId10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141.png"/><Relationship Id="rId2" Type="http://schemas.openxmlformats.org/officeDocument/2006/relationships/image" Target="../media/image142.png"/><Relationship Id="rId3" Type="http://schemas.openxmlformats.org/officeDocument/2006/relationships/image" Target="../media/image143.png"/><Relationship Id="rId4" Type="http://schemas.openxmlformats.org/officeDocument/2006/relationships/image" Target="../media/image144.png"/><Relationship Id="rId5" Type="http://schemas.openxmlformats.org/officeDocument/2006/relationships/image" Target="../media/image145.png"/><Relationship Id="rId6" Type="http://schemas.openxmlformats.org/officeDocument/2006/relationships/image" Target="../media/image146.png"/><Relationship Id="rId7" Type="http://schemas.openxmlformats.org/officeDocument/2006/relationships/image" Target="../media/image147.png"/><Relationship Id="rId8" Type="http://schemas.openxmlformats.org/officeDocument/2006/relationships/image" Target="../media/image148.png"/><Relationship Id="rId9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149.png"/><Relationship Id="rId2" Type="http://schemas.openxmlformats.org/officeDocument/2006/relationships/image" Target="../media/image150.png"/><Relationship Id="rId3" Type="http://schemas.openxmlformats.org/officeDocument/2006/relationships/image" Target="../media/image151.png"/><Relationship Id="rId4" Type="http://schemas.openxmlformats.org/officeDocument/2006/relationships/image" Target="../media/image152.png"/><Relationship Id="rId5" Type="http://schemas.openxmlformats.org/officeDocument/2006/relationships/image" Target="../media/image153.png"/><Relationship Id="rId6" Type="http://schemas.openxmlformats.org/officeDocument/2006/relationships/image" Target="../media/image154.png"/><Relationship Id="rId7" Type="http://schemas.openxmlformats.org/officeDocument/2006/relationships/image" Target="../media/image155.png"/><Relationship Id="rId8" Type="http://schemas.openxmlformats.org/officeDocument/2006/relationships/image" Target="../media/image156.png"/><Relationship Id="rId9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157.png"/><Relationship Id="rId2" Type="http://schemas.openxmlformats.org/officeDocument/2006/relationships/image" Target="../media/image158.png"/><Relationship Id="rId3" Type="http://schemas.openxmlformats.org/officeDocument/2006/relationships/image" Target="../media/image159.png"/><Relationship Id="rId4" Type="http://schemas.openxmlformats.org/officeDocument/2006/relationships/image" Target="../media/image160.png"/><Relationship Id="rId5" Type="http://schemas.openxmlformats.org/officeDocument/2006/relationships/image" Target="../media/image161.png"/><Relationship Id="rId6" Type="http://schemas.openxmlformats.org/officeDocument/2006/relationships/image" Target="../media/image162.png"/><Relationship Id="rId7" Type="http://schemas.openxmlformats.org/officeDocument/2006/relationships/image" Target="../media/image163.png"/><Relationship Id="rId8" Type="http://schemas.openxmlformats.org/officeDocument/2006/relationships/image" Target="../media/image164.png"/><Relationship Id="rId9" Type="http://schemas.openxmlformats.org/officeDocument/2006/relationships/image" Target="../media/image165.png"/><Relationship Id="rId10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166.png"/><Relationship Id="rId2" Type="http://schemas.openxmlformats.org/officeDocument/2006/relationships/image" Target="../media/image167.png"/><Relationship Id="rId3" Type="http://schemas.openxmlformats.org/officeDocument/2006/relationships/image" Target="../media/image168.png"/><Relationship Id="rId4" Type="http://schemas.openxmlformats.org/officeDocument/2006/relationships/image" Target="../media/image169.png"/><Relationship Id="rId5" Type="http://schemas.openxmlformats.org/officeDocument/2006/relationships/image" Target="../media/image170.png"/><Relationship Id="rId6" Type="http://schemas.openxmlformats.org/officeDocument/2006/relationships/image" Target="../media/image171.png"/><Relationship Id="rId7" Type="http://schemas.openxmlformats.org/officeDocument/2006/relationships/image" Target="../media/image172.png"/><Relationship Id="rId8" Type="http://schemas.openxmlformats.org/officeDocument/2006/relationships/image" Target="../media/image173.png"/><Relationship Id="rId9" Type="http://schemas.openxmlformats.org/officeDocument/2006/relationships/image" Target="../media/image174.png"/><Relationship Id="rId10" Type="http://schemas.openxmlformats.org/officeDocument/2006/relationships/image" Target="../media/image175.png"/><Relationship Id="rId1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176.png"/><Relationship Id="rId2" Type="http://schemas.openxmlformats.org/officeDocument/2006/relationships/image" Target="../media/image177.png"/><Relationship Id="rId3" Type="http://schemas.openxmlformats.org/officeDocument/2006/relationships/image" Target="../media/image178.png"/><Relationship Id="rId4" Type="http://schemas.openxmlformats.org/officeDocument/2006/relationships/image" Target="../media/image179.png"/><Relationship Id="rId5" Type="http://schemas.openxmlformats.org/officeDocument/2006/relationships/image" Target="../media/image180.png"/><Relationship Id="rId6" Type="http://schemas.openxmlformats.org/officeDocument/2006/relationships/image" Target="../media/image181.png"/><Relationship Id="rId7" Type="http://schemas.openxmlformats.org/officeDocument/2006/relationships/image" Target="../media/image182.png"/><Relationship Id="rId8" Type="http://schemas.openxmlformats.org/officeDocument/2006/relationships/image" Target="../media/image183.png"/><Relationship Id="rId9" Type="http://schemas.openxmlformats.org/officeDocument/2006/relationships/image" Target="../media/image184.png"/><Relationship Id="rId10" Type="http://schemas.openxmlformats.org/officeDocument/2006/relationships/image" Target="../media/image185.png"/><Relationship Id="rId1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186.png"/><Relationship Id="rId2" Type="http://schemas.openxmlformats.org/officeDocument/2006/relationships/image" Target="../media/image187.png"/><Relationship Id="rId3" Type="http://schemas.openxmlformats.org/officeDocument/2006/relationships/image" Target="../media/image188.png"/><Relationship Id="rId4" Type="http://schemas.openxmlformats.org/officeDocument/2006/relationships/image" Target="../media/image189.png"/><Relationship Id="rId5" Type="http://schemas.openxmlformats.org/officeDocument/2006/relationships/image" Target="../media/image190.png"/><Relationship Id="rId6" Type="http://schemas.openxmlformats.org/officeDocument/2006/relationships/image" Target="../media/image191.png"/><Relationship Id="rId7" Type="http://schemas.openxmlformats.org/officeDocument/2006/relationships/image" Target="../media/image192.png"/><Relationship Id="rId8" Type="http://schemas.openxmlformats.org/officeDocument/2006/relationships/image" Target="../media/image193.png"/><Relationship Id="rId9" Type="http://schemas.openxmlformats.org/officeDocument/2006/relationships/image" Target="../media/image194.png"/><Relationship Id="rId10" Type="http://schemas.openxmlformats.org/officeDocument/2006/relationships/image" Target="../media/image195.png"/><Relationship Id="rId1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196.png"/><Relationship Id="rId2" Type="http://schemas.openxmlformats.org/officeDocument/2006/relationships/image" Target="../media/image197.png"/><Relationship Id="rId3" Type="http://schemas.openxmlformats.org/officeDocument/2006/relationships/image" Target="../media/image198.png"/><Relationship Id="rId4" Type="http://schemas.openxmlformats.org/officeDocument/2006/relationships/image" Target="../media/image199.png"/><Relationship Id="rId5" Type="http://schemas.openxmlformats.org/officeDocument/2006/relationships/image" Target="../media/image200.png"/><Relationship Id="rId6" Type="http://schemas.openxmlformats.org/officeDocument/2006/relationships/image" Target="../media/image201.png"/><Relationship Id="rId7" Type="http://schemas.openxmlformats.org/officeDocument/2006/relationships/image" Target="../media/image202.png"/><Relationship Id="rId8" Type="http://schemas.openxmlformats.org/officeDocument/2006/relationships/image" Target="../media/image203.png"/><Relationship Id="rId9" Type="http://schemas.openxmlformats.org/officeDocument/2006/relationships/image" Target="../media/image204.png"/><Relationship Id="rId10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0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4.png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9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2.png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6" Type="http://schemas.openxmlformats.org/officeDocument/2006/relationships/image" Target="../media/image37.png"/><Relationship Id="rId7" Type="http://schemas.openxmlformats.org/officeDocument/2006/relationships/image" Target="../media/image38.png"/><Relationship Id="rId8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9.png"/><Relationship Id="rId2" Type="http://schemas.openxmlformats.org/officeDocument/2006/relationships/image" Target="../media/image40.png"/><Relationship Id="rId3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1.png"/><Relationship Id="rId2" Type="http://schemas.openxmlformats.org/officeDocument/2006/relationships/image" Target="../media/image42.png"/><Relationship Id="rId3" Type="http://schemas.openxmlformats.org/officeDocument/2006/relationships/image" Target="../media/image43.png"/><Relationship Id="rId4" Type="http://schemas.openxmlformats.org/officeDocument/2006/relationships/image" Target="../media/image44.png"/><Relationship Id="rId5" Type="http://schemas.openxmlformats.org/officeDocument/2006/relationships/image" Target="../media/image45.png"/><Relationship Id="rId6" Type="http://schemas.openxmlformats.org/officeDocument/2006/relationships/image" Target="../media/image46.png"/><Relationship Id="rId7" Type="http://schemas.openxmlformats.org/officeDocument/2006/relationships/image" Target="../media/image47.png"/><Relationship Id="rId8" Type="http://schemas.openxmlformats.org/officeDocument/2006/relationships/image" Target="../media/image48.png"/><Relationship Id="rId9" Type="http://schemas.openxmlformats.org/officeDocument/2006/relationships/image" Target="../media/image49.png"/><Relationship Id="rId10" Type="http://schemas.openxmlformats.org/officeDocument/2006/relationships/image" Target="../media/image50.png"/><Relationship Id="rId11" Type="http://schemas.openxmlformats.org/officeDocument/2006/relationships/image" Target="../media/image51.png"/><Relationship Id="rId1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52.png"/><Relationship Id="rId2" Type="http://schemas.openxmlformats.org/officeDocument/2006/relationships/image" Target="../media/image53.png"/><Relationship Id="rId3" Type="http://schemas.openxmlformats.org/officeDocument/2006/relationships/image" Target="../media/image54.png"/><Relationship Id="rId4" Type="http://schemas.openxmlformats.org/officeDocument/2006/relationships/image" Target="../media/image55.png"/><Relationship Id="rId5" Type="http://schemas.openxmlformats.org/officeDocument/2006/relationships/image" Target="../media/image56.png"/><Relationship Id="rId6" Type="http://schemas.openxmlformats.org/officeDocument/2006/relationships/image" Target="../media/image57.png"/><Relationship Id="rId7" Type="http://schemas.openxmlformats.org/officeDocument/2006/relationships/image" Target="../media/image58.png"/><Relationship Id="rId8" Type="http://schemas.openxmlformats.org/officeDocument/2006/relationships/image" Target="../media/image59.png"/><Relationship Id="rId9" Type="http://schemas.openxmlformats.org/officeDocument/2006/relationships/image" Target="../media/image60.png"/><Relationship Id="rId10" Type="http://schemas.openxmlformats.org/officeDocument/2006/relationships/image" Target="../media/image61.png"/><Relationship Id="rId11" Type="http://schemas.openxmlformats.org/officeDocument/2006/relationships/image" Target="../media/image62.png"/><Relationship Id="rId1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612000" y="1120680"/>
            <a:ext cx="8037720" cy="119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Karabo Developer Workshop:</a:t>
            </a:r>
            <a:br/>
            <a:r>
              <a:rPr b="1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Writing a Middlelayer Device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623880" y="2903040"/>
            <a:ext cx="8037720" cy="2972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14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David Hickin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14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Controls Group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14000"/>
              </a:lnSpc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14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Grenoble, September 27</a:t>
            </a:r>
            <a:r>
              <a:rPr b="0" lang="en-US" sz="2000" spc="-1" strike="noStrike" baseline="30000">
                <a:solidFill>
                  <a:srgbClr val="000000"/>
                </a:solidFill>
                <a:latin typeface="Arial"/>
                <a:ea typeface="DejaVu Sans"/>
              </a:rPr>
              <a:t>th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, 2024</a:t>
            </a:r>
            <a:endParaRPr b="0" lang="en-US" sz="20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611280" y="546480"/>
            <a:ext cx="10955160" cy="45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Documentation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623880" y="1082520"/>
            <a:ext cx="10942560" cy="552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If you want a deeper insight into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coroutines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and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await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: Read Python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asyncio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documentation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2"/>
              </a:buBlip>
            </a:pPr>
            <a:r>
              <a:rPr b="0" lang="en-US" sz="18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3"/>
              </a:rPr>
              <a:t>https://docs.python.org/3.11/library/asyncio-task.html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Middlelayer how-to documentation: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5"/>
              </a:buBlip>
            </a:pPr>
            <a:r>
              <a:rPr b="0" lang="en-US" sz="18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6"/>
              </a:rPr>
              <a:t>https://rtd.xfel.eu/docs/howtomiddlelayer/en/latest/chap1/intro_device.html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7"/>
              </a:buBlip>
            </a:pPr>
            <a:r>
              <a:rPr b="0" lang="en-US" sz="18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8"/>
              </a:rPr>
              <a:t>https://rtd.xfel.eu/docs/howtomiddlelayer/en/latest/chap2/intro_device_proxies.html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14000"/>
              </a:lnSpc>
              <a:spcBef>
                <a:spcPts val="1800"/>
              </a:spcBef>
            </a:pP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623880" y="2473920"/>
            <a:ext cx="10942560" cy="343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14000"/>
              </a:lnSpc>
              <a:spcBef>
                <a:spcPts val="1800"/>
              </a:spcBef>
            </a:pPr>
            <a:r>
              <a:rPr b="1" lang="en-US" sz="7200" spc="-1" strike="noStrike">
                <a:solidFill>
                  <a:srgbClr val="000000"/>
                </a:solidFill>
                <a:latin typeface="Arial"/>
                <a:ea typeface="DejaVu Sans"/>
              </a:rPr>
              <a:t>Hands-On</a:t>
            </a:r>
            <a:endParaRPr b="0" lang="en-US" sz="7200" spc="-1" strike="noStrike">
              <a:latin typeface="Arial"/>
            </a:endParaRPr>
          </a:p>
          <a:p>
            <a:pPr algn="ctr">
              <a:lnSpc>
                <a:spcPct val="114000"/>
              </a:lnSpc>
              <a:spcBef>
                <a:spcPts val="1800"/>
              </a:spcBef>
            </a:pPr>
            <a:r>
              <a:rPr b="1" lang="en-US" sz="7200" spc="-1" strike="noStrike">
                <a:solidFill>
                  <a:srgbClr val="000000"/>
                </a:solidFill>
                <a:latin typeface="Arial"/>
                <a:ea typeface="DejaVu Sans"/>
              </a:rPr>
              <a:t>Part 1</a:t>
            </a:r>
            <a:endParaRPr b="0" lang="en-US" sz="7200" spc="-1" strike="noStrike"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611280" y="712080"/>
            <a:ext cx="10955160" cy="347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Developing a Karabo Device: Prerequisites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550440" y="1061280"/>
            <a:ext cx="11016000" cy="549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What you need: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 running Karabo installation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Not a production installation!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Best is a local standalone one as in our VISA virtual machine.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 running Karabo GUI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 command line terminal with a Linux shell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5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An editor (vscode, PyCharm, emacs, gedit, vim, …)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6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For version control, a git installation is needed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Best with access to our EuXFEL GitLab </a:t>
            </a:r>
            <a:r>
              <a:rPr b="0" lang="en-US" sz="18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7"/>
              </a:rPr>
              <a:t>https://git.xfel.eu/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8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First steps in terminal (not now!)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9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source ~/karabo/activate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(in each new shell)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10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karabo-start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(to start various Karabo servers)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1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Some code to start with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Create package from scratch 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(not now)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: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 karabo new thePackageName middlelayer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Or start from an existing one:</a:t>
            </a:r>
            <a:br/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karabo -g </a:t>
            </a:r>
            <a:r>
              <a:rPr b="1" lang="en-US" sz="1800" spc="-1" strike="noStrike" u="sng">
                <a:solidFill>
                  <a:srgbClr val="0000ff"/>
                </a:solidFill>
                <a:uFillTx/>
                <a:latin typeface="Courier New"/>
                <a:ea typeface="Noto Sans CJK SC"/>
                <a:hlinkClick r:id="rId12"/>
              </a:rPr>
              <a:t>https://git.xfel.eu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Noto Sans CJK SC"/>
              </a:rPr>
              <a:t> develop karaboWorkshop</a:t>
            </a: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611280" y="712080"/>
            <a:ext cx="10955160" cy="300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Command Line Tools for an Activated Karabo Environment</a:t>
            </a: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2200" spc="-1" strike="noStrike">
                <a:solidFill>
                  <a:srgbClr val="ff0000"/>
                </a:solidFill>
                <a:latin typeface="Arial"/>
                <a:ea typeface="DejaVu Sans"/>
              </a:rPr>
              <a:t>(Skip!)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62" name="CustomShape 2"/>
          <p:cNvSpPr/>
          <p:nvPr/>
        </p:nvSpPr>
        <p:spPr>
          <a:xfrm>
            <a:off x="550440" y="1099080"/>
            <a:ext cx="11016000" cy="545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lvl="1" marL="714240" indent="-355320">
              <a:lnSpc>
                <a:spcPct val="114000"/>
              </a:lnSpc>
              <a:buBlip>
                <a:blip r:embed="rId1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karabo-check</a:t>
            </a:r>
            <a:endParaRPr b="0" lang="en-US" sz="1800" spc="-1" strike="noStrike">
              <a:latin typeface="Arial"/>
            </a:endParaRPr>
          </a:p>
          <a:p>
            <a:pPr marL="714240">
              <a:lnSpc>
                <a:spcPct val="114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	</a:t>
            </a:r>
            <a:endParaRPr b="0" lang="en-US" sz="1800" spc="-1" strike="noStrike">
              <a:latin typeface="Arial"/>
            </a:endParaRPr>
          </a:p>
          <a:p>
            <a:pPr marL="714240">
              <a:lnSpc>
                <a:spcPct val="114000"/>
              </a:lnSpc>
            </a:pPr>
            <a:endParaRPr b="0" lang="en-US" sz="1800" spc="-1" strike="noStrike">
              <a:latin typeface="Arial"/>
            </a:endParaRPr>
          </a:p>
          <a:p>
            <a:pPr marL="714240">
              <a:lnSpc>
                <a:spcPct val="114000"/>
              </a:lnSpc>
            </a:pPr>
            <a:endParaRPr b="0" lang="en-US" sz="1800" spc="-1" strike="noStrike">
              <a:latin typeface="Arial"/>
            </a:endParaRPr>
          </a:p>
          <a:p>
            <a:pPr marL="714240">
              <a:lnSpc>
                <a:spcPct val="114000"/>
              </a:lnSpc>
            </a:pPr>
            <a:endParaRPr b="0" lang="en-US" sz="1800" spc="-1" strike="noStrike">
              <a:latin typeface="Arial"/>
            </a:endParaRPr>
          </a:p>
          <a:p>
            <a:pPr marL="714240">
              <a:lnSpc>
                <a:spcPct val="114000"/>
              </a:lnSpc>
            </a:pPr>
            <a:endParaRPr b="0" lang="en-US" sz="1800" spc="-1" strike="noStrike">
              <a:latin typeface="Arial"/>
            </a:endParaRPr>
          </a:p>
          <a:p>
            <a:pPr marL="714240">
              <a:lnSpc>
                <a:spcPct val="114000"/>
              </a:lnSpc>
            </a:pP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2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karabo-start mdlServer/session2_a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(starts single server)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3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karabo-start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	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	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	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	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(no argument: acts on all servers)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4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karabo-add-deviceserver mdlServer/session2_c middlelayerserver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Creates new (middlelayer) server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5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Other commands: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karabo-stop                 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	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(for clean shutdown of all servers)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karabo-kill –t &lt;serverId&gt;   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	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(for clean shutdown and restart of one)</a:t>
            </a:r>
            <a:br/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e.g.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karabo-kill –t mdlServer/session2_a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karabo-kill –k &lt;serverId&gt;   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	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(to ‘kill -9’ a hanging process)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163" name="Picture 3" descr=""/>
          <p:cNvPicPr/>
          <p:nvPr/>
        </p:nvPicPr>
        <p:blipFill>
          <a:blip r:embed="rId6"/>
          <a:stretch/>
        </p:blipFill>
        <p:spPr>
          <a:xfrm>
            <a:off x="3065400" y="1099080"/>
            <a:ext cx="8512560" cy="21290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611280" y="712080"/>
            <a:ext cx="10955160" cy="37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Hands-on in VISA: Start Our First Device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50440" y="1191960"/>
            <a:ext cx="11016000" cy="5386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1" i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Now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use GUI: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Start GUI from icon, connect to 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localhost:44444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Open project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SESSION2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(from database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CAS_INTERNAL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Start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KARABO_TEST/MDL/HELLO_WORLD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from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5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Press execute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hello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slot in Configuration editor 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Watch how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greeting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property changes</a:t>
            </a: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611280" y="6286680"/>
            <a:ext cx="2391480" cy="373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7" name="CustomShape 2"/>
          <p:cNvSpPr/>
          <p:nvPr/>
        </p:nvSpPr>
        <p:spPr>
          <a:xfrm>
            <a:off x="611280" y="571680"/>
            <a:ext cx="10955160" cy="43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Hands-on: The Device Code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68" name="CustomShape 3"/>
          <p:cNvSpPr/>
          <p:nvPr/>
        </p:nvSpPr>
        <p:spPr>
          <a:xfrm>
            <a:off x="359280" y="1232640"/>
            <a:ext cx="5288760" cy="5292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This is the skeleton – almost as you get it from the templates via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karabo new helloWorld …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You will now work on your own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Extend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HelloWorld.py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in three exercises.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Then follow more exercises on a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MotorProcedure.py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5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To get your code changes active, save and shutdown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mdlServer/session2_a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6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Not all code needs to be typed by you: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7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All steps are prepared for you via 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tags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checkout &lt;someTag&gt;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if it complaints since you edited changes: 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first do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stash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diff &lt;aTag&gt; &lt;nextTag&gt;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169" name="Picture 3" descr=""/>
          <p:cNvPicPr/>
          <p:nvPr/>
        </p:nvPicPr>
        <p:blipFill>
          <a:blip r:embed="rId8"/>
          <a:stretch/>
        </p:blipFill>
        <p:spPr>
          <a:xfrm>
            <a:off x="5712840" y="645120"/>
            <a:ext cx="6776640" cy="60152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9" dur="indefinite" restart="never" nodeType="tmRoot">
          <p:childTnLst>
            <p:seq>
              <p:cTn id="3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611280" y="587880"/>
            <a:ext cx="10955160" cy="39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Hands-on: Property and Slot with Attributes 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550440" y="1053360"/>
            <a:ext cx="11016000" cy="552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It is good practice to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make properties and slots appear in GUI as full, capitalized words,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add a description,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provide defaults where it makes sense.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5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Exercise: 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6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Add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displayedName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description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attributes to property and slots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and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defaultValue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for property 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7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Simple hands-on (just to warm up):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8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checkout 2_decorate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9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See how all but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displayedName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for slot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hello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is achieved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E.g.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diff 1_initHello 2_decorate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10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Start device again and try out (Do not forget to restart the server!)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1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Edit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HelloWorld.py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1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Add the missing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displayedName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(e.g. “Hello Procedure”) for slot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hello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1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 doubt,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diff 2_decorate 2_decorate_done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shows what to do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1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Try out the device after your changes!</a:t>
            </a: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611280" y="522360"/>
            <a:ext cx="10955160" cy="34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Hands-on: State Handling for Slots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73" name="CustomShape 2"/>
          <p:cNvSpPr/>
          <p:nvPr/>
        </p:nvSpPr>
        <p:spPr>
          <a:xfrm>
            <a:off x="550440" y="930600"/>
            <a:ext cx="11016000" cy="561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Karabo devices should be in a well defined 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state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2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UNKNOWN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(the default) means: lost contact to resources, e.g. hardware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The device base class defines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self.state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variable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Predefined (long…) list: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State.ON, State.OFF, State.MOVING, State.ERROR, …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Depending on its state, actions on the device are allowed or not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5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Exercise: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6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Set device to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OFF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(or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ON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) in the beginning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7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Add slots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off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and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on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that switch to the corresponding states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OFF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and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ON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But define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allowedStates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such that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off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slot can only be called if in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ON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state and vice versa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Also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hello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slot should only be callable in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ON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state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8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See how that is achieved for all but the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on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slot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E.g.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diff 2_decorate_done 3_states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9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Hands-on: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10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checkout 3_states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(if git complains since you edited: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stash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before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)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1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Restart device, try out and add the missing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on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slot (Do not forget to restart the server!)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1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 doubt,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diff 3_states 3_states_done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shows what to do</a:t>
            </a: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33" dur="indefinite" restart="never" nodeType="tmRoot">
          <p:childTnLst>
            <p:seq>
              <p:cTn id="3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611280" y="712080"/>
            <a:ext cx="10955160" cy="33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Hands-on: Reconfigurable Properties with State Handling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550440" y="1175760"/>
            <a:ext cx="11016000" cy="481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So far, our property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greeting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could only be set from inside device code (since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READONLY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Exercise: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explicitly mark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greeting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as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reconfigurable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at run time</a:t>
            </a:r>
            <a:br/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(that would have been the MDL default…),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but only if in state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OFF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5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Hands-on: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6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See how making it reconfigurable is achieved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E.g.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diff 3_states_done 4_reconfig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7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checkout 4_reconfig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stash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before?)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8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Try out and add the restriction of the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OFF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state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9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 doubt,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diff 4_reconfig 4_reconfig_done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shows what to do</a:t>
            </a: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35" dur="indefinite" restart="never" nodeType="tmRoot">
          <p:childTnLst>
            <p:seq>
              <p:cTn id="3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623880" y="2000160"/>
            <a:ext cx="10942560" cy="3911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14000"/>
              </a:lnSpc>
              <a:spcBef>
                <a:spcPts val="1800"/>
              </a:spcBef>
            </a:pPr>
            <a:r>
              <a:rPr b="1" lang="en-US" sz="7200" spc="-1" strike="noStrike">
                <a:solidFill>
                  <a:srgbClr val="000000"/>
                </a:solidFill>
                <a:latin typeface="Arial"/>
                <a:ea typeface="DejaVu Sans"/>
              </a:rPr>
              <a:t>Hands-On</a:t>
            </a:r>
            <a:endParaRPr b="0" lang="en-US" sz="7200" spc="-1" strike="noStrike">
              <a:latin typeface="Arial"/>
            </a:endParaRPr>
          </a:p>
          <a:p>
            <a:pPr algn="ctr">
              <a:lnSpc>
                <a:spcPct val="114000"/>
              </a:lnSpc>
              <a:spcBef>
                <a:spcPts val="1800"/>
              </a:spcBef>
            </a:pPr>
            <a:r>
              <a:rPr b="1" lang="en-US" sz="7200" spc="-1" strike="noStrike">
                <a:solidFill>
                  <a:srgbClr val="000000"/>
                </a:solidFill>
                <a:latin typeface="Arial"/>
                <a:ea typeface="DejaVu Sans"/>
              </a:rPr>
              <a:t>Part 2</a:t>
            </a:r>
            <a:endParaRPr b="0" lang="en-US" sz="7200" spc="-1" strike="noStrike">
              <a:latin typeface="Arial"/>
            </a:endParaRPr>
          </a:p>
        </p:txBody>
      </p:sp>
    </p:spTree>
  </p:cSld>
  <p:timing>
    <p:tnLst>
      <p:par>
        <p:cTn id="37" dur="indefinite" restart="never" nodeType="tmRoot">
          <p:childTnLst>
            <p:seq>
              <p:cTn id="3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611280" y="546480"/>
            <a:ext cx="10955160" cy="45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Python </a:t>
            </a:r>
            <a:r>
              <a:rPr b="1" lang="en-US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asyncio</a:t>
            </a: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 as Foundation of the Karabo Middlelayer API 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623880" y="1082520"/>
            <a:ext cx="10942560" cy="552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This tutorial is about writing a Karabo device using the Middlelayer (MDL) API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MDL is written in Python,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Largely relying on the advanced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asyncio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package – main take away: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coroutines, declared with</a:t>
            </a:r>
            <a:r>
              <a:rPr b="1" lang="en-US" sz="1800" spc="-1" strike="noStrike">
                <a:solidFill>
                  <a:srgbClr val="ff0000"/>
                </a:solidFill>
                <a:latin typeface="Courier New"/>
                <a:ea typeface="DejaVu Sans"/>
              </a:rPr>
              <a:t> async def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asyncFunction(..):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to directly execute them, call with </a:t>
            </a:r>
            <a:r>
              <a:rPr b="1" lang="en-US" sz="1800" spc="-1" strike="noStrike">
                <a:solidFill>
                  <a:srgbClr val="ff0000"/>
                </a:solidFill>
                <a:latin typeface="Courier New"/>
                <a:ea typeface="DejaVu Sans"/>
              </a:rPr>
              <a:t>await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 asyncFunction(arguments)</a:t>
            </a:r>
            <a:endParaRPr b="0" lang="en-US" sz="1800" spc="-1" strike="noStrike">
              <a:latin typeface="Arial"/>
            </a:endParaRPr>
          </a:p>
          <a:p>
            <a:pPr lvl="3" marL="1162080" indent="-17136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(for experts: or use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gather, allCompleted, background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etc.)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Technically, this allows cooperative multi-tasking in a single thread:</a:t>
            </a:r>
            <a:br/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at any </a:t>
            </a:r>
            <a:r>
              <a:rPr b="1" lang="en-US" sz="1800" spc="-1" strike="noStrike">
                <a:solidFill>
                  <a:srgbClr val="ff0000"/>
                </a:solidFill>
                <a:latin typeface="Courier New"/>
                <a:ea typeface="DejaVu Sans"/>
              </a:rPr>
              <a:t>await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other code can be executed before your coroutine continues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Note that also macros are based on MDL, but hide the async nature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5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“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Synchronised coroutines” (a Karabo feature of many Karabo methods)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just work without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await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if used in a normal method (i.e. 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not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in a coroutine),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but if used in a coroutine, the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await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has to be added</a:t>
            </a:r>
            <a:br/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</a:t>
            </a:r>
            <a:r>
              <a:rPr b="1" lang="en-US" sz="1800" spc="-1" strike="noStrike">
                <a:solidFill>
                  <a:srgbClr val="ff0000"/>
                </a:solidFill>
                <a:latin typeface="Arial"/>
                <a:ea typeface="DejaVu Sans"/>
              </a:rPr>
              <a:t>Caveat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when converting a macro to a device!)</a:t>
            </a: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611280" y="712080"/>
            <a:ext cx="10955160" cy="33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More on States and Slots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550440" y="1175760"/>
            <a:ext cx="11016000" cy="481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So far, our slots did not do much: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Their execution did not take long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and therefore their success (or failure) was quickly reported to the GUI (or whoever called them)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 procedure is different by nature: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5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First do something, then another thing, then wait a bit and finally do a third thing, …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6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If all this is directly programmed into a slot, it would time out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For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@MacroSlot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used in macros, the timeout is essentially swallowed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7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Wingdings"/>
                <a:ea typeface="DejaVu Sans"/>
              </a:rPr>
              <a:t>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Longer procedures (even like simple motor movement) have this pattern in Karabo: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8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 slot only 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triggers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the procedure, i.e.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switches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to some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“*ING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” state (e.g.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MOVING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PROCESSING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CHANGING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STARTING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…)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and 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triggers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the procedure, i.e. in MDL puts it into the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background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9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If procedure done, leave “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*ING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” state again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Often to the state in which the slot can again be executed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14000"/>
              </a:lnSpc>
              <a:spcBef>
                <a:spcPts val="1800"/>
              </a:spcBef>
            </a:pP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39" dur="indefinite" restart="never" nodeType="tmRoot">
          <p:childTnLst>
            <p:seq>
              <p:cTn id="4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611280" y="712080"/>
            <a:ext cx="10955160" cy="33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Hands-on: Simple Motor Procedure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550440" y="1175760"/>
            <a:ext cx="11016000" cy="508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Exercise: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 new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MotorProcedure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device in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 ~/karabo/devices/karaboWorkshop/src/karaboWorkshop/MotorProcedure.py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Its slot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moveMotor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connects to another device,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sets its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targetPosition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lets it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move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and waits until motor movement is done (i.e. motor not in 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State.MOVING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anymore)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Hands-on: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5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Start device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KARABO_TEST/MOTOR/X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from project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SESSION_2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6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Look at source code and the interplay between slot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moveMotor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and method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motor_procedure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7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Add the three missing steps and try out (tip: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await waitUntil(…)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) 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You may monitor a bit what goes on with the scene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SteerMotor</a:t>
            </a:r>
            <a:br/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(not everything on the scene is already available)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8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 doubt,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diff 4_reconfig_done 5_simple_done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shows what to do</a:t>
            </a: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41" dur="indefinite" restart="never" nodeType="tmRoot">
          <p:childTnLst>
            <p:seq>
              <p:cTn id="4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611280" y="712080"/>
            <a:ext cx="10955160" cy="33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Hands-on: Monitoring Another Device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550440" y="1175760"/>
            <a:ext cx="11016000" cy="481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 device may want to constantly monitor another device and react on changes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Exercise: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Extend the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MotorProcedure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device: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add a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Double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property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distanceToTarget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add a coroutine 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monitor_task()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put that into the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background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(in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onInitialization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4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monitor_task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should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connect to the motor device,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whenever its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targetPosition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or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actualPosition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change, assign the difference to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distanceToTarget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5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Hands-on: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6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checkout 5_simple_done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7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Try to implement this (tipp: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await waitUntilNew(..)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8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 doubt,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diff 5_simple_done 6_monitor_done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shows what to do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or just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checkout 6_monitor_done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try out and  investigate</a:t>
            </a: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43" dur="indefinite" restart="never" nodeType="tmRoot">
          <p:childTnLst>
            <p:seq>
              <p:cTn id="4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611280" y="712080"/>
            <a:ext cx="10955160" cy="33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Hands-on: Extend Motor Procedure to Three Steps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84" name="CustomShape 2"/>
          <p:cNvSpPr/>
          <p:nvPr/>
        </p:nvSpPr>
        <p:spPr>
          <a:xfrm>
            <a:off x="550440" y="1175760"/>
            <a:ext cx="11016000" cy="481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So far we just moved the motor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Could have done using the motor directly.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Now let’s have more steps in our procedure!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Exercise: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5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Extend to the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motor_procedure()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to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cache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actualPosition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and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targetVelocity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of the motor,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after first movement,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sleep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5 seconds, move back at half speed, reset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targetVelocity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(Extra: inform operators about what is going on by updating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self.status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6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Hands-on: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7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checkout 6_monitor_done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8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Try to implement exercise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9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 doubt,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diff 6_monitor_done 7_3steps_done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shows what to do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or just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checkout 7_3steps_done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try out and  investigate</a:t>
            </a: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45" dur="indefinite" restart="never" nodeType="tmRoot">
          <p:childTnLst>
            <p:seq>
              <p:cTn id="4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611280" y="712080"/>
            <a:ext cx="10955160" cy="33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Hands-on: Cancel a Procedure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550440" y="1175760"/>
            <a:ext cx="11016000" cy="522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While a long running procedure executes, you may notice that things go wrong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We need something to cancel the procedure! 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Exercise: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The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background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actually returns a 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future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with that one can handle an ongoing procedure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5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Keep track of that in a member variable (e.g.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self.task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6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Add slot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cancelMoveMotor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that 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has the proper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allowedStates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calls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cancel()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of the 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future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(and resets the holding the variable)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resets the state of the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MotorProcedure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to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 State.ON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(Extra: inform operators about cancellation by updating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self.status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7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Hands-on: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8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checkout 7_3steps_done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9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Try to implement this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10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 doubt,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diff 7_3steps_done 8_cancel_done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shows what to do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or just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checkout 8_cancel_done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try out and  investigate</a:t>
            </a: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47" dur="indefinite" restart="never" nodeType="tmRoot">
          <p:childTnLst>
            <p:seq>
              <p:cTn id="4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611280" y="712080"/>
            <a:ext cx="10955160" cy="33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Hands-on: Make the Cancel Clean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88" name="CustomShape 2"/>
          <p:cNvSpPr/>
          <p:nvPr/>
        </p:nvSpPr>
        <p:spPr>
          <a:xfrm>
            <a:off x="550440" y="1175760"/>
            <a:ext cx="11016000" cy="522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Did you notice: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When we cancel our procedure while the motor moves, the motor just goes on!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If we cancel when moving back at half speed, the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actualVelocity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stays at half speed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Exercise: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5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Cancelling a future actually injects an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asyncio.CancelledError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so better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protect the procedure with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try: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use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finally: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to do everything that needs to be cleaned-up (no matter if cancelled or not),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except CancelledError: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take care that motor stops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6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Caveat:  if cancelled while we sleep, motor cannot be stopped since not moving!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7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Hands-on: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8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checkout 8_cancel_done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9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Try to implement this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10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 doubt,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diff</a:t>
            </a:r>
            <a:r>
              <a:rPr b="1" lang="en-US" sz="1800" spc="-1" strike="noStrike">
                <a:solidFill>
                  <a:srgbClr val="ff0000"/>
                </a:solidFill>
                <a:latin typeface="Courier New"/>
                <a:ea typeface="DejaVu Sans"/>
              </a:rPr>
              <a:t> –b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8_cancel_done 9_cancelClean_done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shows what to do</a:t>
            </a:r>
            <a:endParaRPr b="0" lang="en-US" sz="1800" spc="-1" strike="noStrike">
              <a:latin typeface="Arial"/>
            </a:endParaRPr>
          </a:p>
          <a:p>
            <a:pPr lvl="3" marL="1162080" indent="-17136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‘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-b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’ ignores changes of whitespace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or just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checkout 9_cancelClean_done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try out and  investigate</a:t>
            </a: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49" dur="indefinite" restart="never" nodeType="tmRoot">
          <p:childTnLst>
            <p:seq>
              <p:cTn id="5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622440" y="6229440"/>
            <a:ext cx="2570040" cy="479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0" name="CustomShape 2"/>
          <p:cNvSpPr/>
          <p:nvPr/>
        </p:nvSpPr>
        <p:spPr>
          <a:xfrm>
            <a:off x="611280" y="712080"/>
            <a:ext cx="10955160" cy="33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Hands-on: Basic Testing as Good Developer Practice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91" name="CustomShape 3"/>
          <p:cNvSpPr/>
          <p:nvPr/>
        </p:nvSpPr>
        <p:spPr>
          <a:xfrm>
            <a:off x="550440" y="1175760"/>
            <a:ext cx="11016000" cy="522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 device is something long lived and probably will be developed further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How to make sure that a new feature does not break an existing one that you carefully tested?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You tested with the current Karabo version (and that of other libraries).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How to ensure that newer versions do not break your code?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Exercise: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5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Automated test procedures are needed!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tests should reside in …/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src/karaboWorkshop/tests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We use the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pytest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and the “continuous integration” (CI) of GitLab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6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Hands-on: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7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checkout 9_cancelClean_done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8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Have look at …/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tests/test_helloworld.py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It is close to what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karabo new …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creates for you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9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pytest src/karaboWorkshop/tests/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10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git checkout 10_withTests_done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and see how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…/tests/test_motorProcedure.py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tests basics of the procedure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 practice, it is tough to fully test procedurse since interacting with other devices… </a:t>
            </a: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51" dur="indefinite" restart="never" nodeType="tmRoot">
          <p:childTnLst>
            <p:seq>
              <p:cTn id="5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622440" y="6229440"/>
            <a:ext cx="2570040" cy="479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3" name="CustomShape 2"/>
          <p:cNvSpPr/>
          <p:nvPr/>
        </p:nvSpPr>
        <p:spPr>
          <a:xfrm>
            <a:off x="611280" y="712080"/>
            <a:ext cx="10955160" cy="33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Hands-on: Cancellation Still Has Loop Holes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94" name="CustomShape 3"/>
          <p:cNvSpPr/>
          <p:nvPr/>
        </p:nvSpPr>
        <p:spPr>
          <a:xfrm>
            <a:off x="550440" y="1175760"/>
            <a:ext cx="11016000" cy="522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Did you try to shutdown the motor during the procedure?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During the first movement?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During the sleep?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During the second movement?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5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Exercise: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6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Make use of the feature that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dev.state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will become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State.UNKNOWN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if the device behind proxy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dev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shuts down.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7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But since that is also a valid state for a device, check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isAlive(dev)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to take care of the device shutdown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8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Hands-on: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9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Do on your own now…</a:t>
            </a: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53" dur="indefinite" restart="never" nodeType="tmRoot">
          <p:childTnLst>
            <p:seq>
              <p:cTn id="5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611280" y="546480"/>
            <a:ext cx="10955160" cy="45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Karabo Middlelayer Device Basics - MDL Device Packages 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623880" y="1082520"/>
            <a:ext cx="10942560" cy="552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Karabo MDL device classes exist in Python packages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To get started you can modify an existing package or create a new one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To create a new MDL device package for a device use “karabo new” with the “middlelayer” argument, e.g.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Karabo new myDevice middlelayer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5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This will give you an basic package, including: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6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pyproject.toml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(older projects have setup.py) – used to install device class with pip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7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src/myDevice/MyDevice.py  (source including class MyDevice)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8"/>
              </a:buBlip>
            </a:pP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buBlip>
                <a:blip r:embed="rId9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(Today we will modify an existing package for the workshop)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14000"/>
              </a:lnSpc>
              <a:spcBef>
                <a:spcPts val="1800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611280" y="546480"/>
            <a:ext cx="10955160" cy="45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Karabo Middlelayer Device Basics – MDL Device Class  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41" name="CustomShape 2"/>
          <p:cNvSpPr/>
          <p:nvPr/>
        </p:nvSpPr>
        <p:spPr>
          <a:xfrm>
            <a:off x="623880" y="1082520"/>
            <a:ext cx="10942560" cy="552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“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karabo new” gives a basic “Hello world” implementation of the device: </a:t>
            </a:r>
            <a:br/>
            <a:br/>
            <a:br/>
            <a:br/>
            <a:br/>
            <a:br/>
            <a:br/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14000"/>
              </a:lnSpc>
              <a:spcBef>
                <a:spcPts val="1800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14000"/>
              </a:lnSpc>
              <a:spcBef>
                <a:spcPts val="1800"/>
              </a:spcBef>
            </a:pP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Karabo MDL device classes inherit from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karabo.middlelayer.Device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also other MDL classes and function should be imported from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karabo.middlelayer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Do not mix with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karabo.bound_api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! (but bound/MDL devices can live in the same package)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14000"/>
              </a:lnSpc>
              <a:spcBef>
                <a:spcPts val="1800"/>
              </a:spcBef>
            </a:pPr>
            <a:endParaRPr b="0" lang="en-US" sz="1800" spc="-1" strike="noStrike">
              <a:latin typeface="Arial"/>
            </a:endParaRPr>
          </a:p>
        </p:txBody>
      </p:sp>
      <p:pic>
        <p:nvPicPr>
          <p:cNvPr id="142" name="" descr=""/>
          <p:cNvPicPr/>
          <p:nvPr/>
        </p:nvPicPr>
        <p:blipFill>
          <a:blip r:embed="rId4"/>
          <a:stretch/>
        </p:blipFill>
        <p:spPr>
          <a:xfrm>
            <a:off x="1063440" y="1737360"/>
            <a:ext cx="4513680" cy="2751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611280" y="546480"/>
            <a:ext cx="10955160" cy="45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Karabo Middlelayer Device Basics - Properties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623880" y="1082520"/>
            <a:ext cx="10942560" cy="552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The simplest way to add a property is by adding something like this to the class: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2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propertyName = PropertyType(attribute1=aValue, attribute2=anotherValue, …)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Property types are e.g.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String, Double, Int64, VectorBool,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…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 this tutorial we will touch these attributes: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displayedName, description, defaultValue, allowedStates, accessMode, unitSymbol, metricPrefixSymbol</a:t>
            </a:r>
            <a:br/>
            <a:r>
              <a:rPr b="1" lang="en-US" sz="1800" spc="-1" strike="noStrike">
                <a:solidFill>
                  <a:srgbClr val="000000"/>
                </a:solidFill>
                <a:latin typeface="Courier New"/>
              </a:rPr>
              <a:t> 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Examples: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buBlip>
                <a:blip r:embed="rId4"/>
              </a:buBlip>
            </a:pP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buBlip>
                <a:blip r:embed="rId5"/>
              </a:buBlip>
            </a:pP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buBlip>
                <a:blip r:embed="rId6"/>
              </a:buBlip>
            </a:pP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buBlip>
                <a:blip r:embed="rId7"/>
              </a:buBlip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14000"/>
              </a:lnSpc>
              <a:spcBef>
                <a:spcPts val="1800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pic>
        <p:nvPicPr>
          <p:cNvPr id="145" name="" descr=""/>
          <p:cNvPicPr/>
          <p:nvPr/>
        </p:nvPicPr>
        <p:blipFill>
          <a:blip r:embed="rId8"/>
          <a:stretch/>
        </p:blipFill>
        <p:spPr>
          <a:xfrm>
            <a:off x="1828800" y="3291840"/>
            <a:ext cx="4937760" cy="30308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611280" y="546480"/>
            <a:ext cx="10955160" cy="45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Karabo Middlelayer Device Basics - Properties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47" name="CustomShape 2"/>
          <p:cNvSpPr/>
          <p:nvPr/>
        </p:nvSpPr>
        <p:spPr>
          <a:xfrm>
            <a:off x="623880" y="1082520"/>
            <a:ext cx="10942560" cy="552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An alternative syntax using decorators is also possible: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buBlip>
                <a:blip r:embed="rId2"/>
              </a:buBlip>
            </a:pP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buBlip>
                <a:blip r:embed="rId3"/>
              </a:buBlip>
            </a:pP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buBlip>
                <a:blip r:embed="rId4"/>
              </a:buBlip>
            </a:pP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buBlip>
                <a:blip r:embed="rId5"/>
              </a:buBlip>
            </a:pP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buBlip>
                <a:blip r:embed="rId6"/>
              </a:buBlip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14000"/>
              </a:lnSpc>
              <a:spcBef>
                <a:spcPts val="1800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pic>
        <p:nvPicPr>
          <p:cNvPr id="148" name="" descr=""/>
          <p:cNvPicPr/>
          <p:nvPr/>
        </p:nvPicPr>
        <p:blipFill>
          <a:blip r:embed="rId7"/>
          <a:stretch/>
        </p:blipFill>
        <p:spPr>
          <a:xfrm>
            <a:off x="1044360" y="1554480"/>
            <a:ext cx="5447880" cy="27619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611280" y="546480"/>
            <a:ext cx="10955880" cy="45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Karabo Middlelayer Device Basics - Slots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623880" y="1082520"/>
            <a:ext cx="10943280" cy="552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604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 slot is a coroutine with the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@Slot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decorator – the decorator can take attributes, e.g.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pic>
        <p:nvPicPr>
          <p:cNvPr id="151" name="" descr=""/>
          <p:cNvPicPr/>
          <p:nvPr/>
        </p:nvPicPr>
        <p:blipFill>
          <a:blip r:embed="rId2"/>
          <a:stretch/>
        </p:blipFill>
        <p:spPr>
          <a:xfrm>
            <a:off x="988920" y="1554480"/>
            <a:ext cx="5686200" cy="17902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611280" y="546480"/>
            <a:ext cx="10955160" cy="45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Selected Middlelayer Device Members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623880" y="1082520"/>
            <a:ext cx="10942560" cy="552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def __init__(self, config)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: If implemented, do not forget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super().__init__(config)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2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async def onInitialization(self)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called once the device is up and participating in communication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use to connect to hardware or remote devices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5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self.state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property: any of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State.UNKNOWN, State.INIT, ...ON,...OFF,...MOVING,...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6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governs the state machine restrictions, i.e. what can/cannot be done when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7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self.status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a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String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property to convey information to the operator via Text Log widget of the GUI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8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self.logger.[info|warn|error](“message”)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leaves message with timestamp etc. in log file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9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 note on setting properties: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10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self.property = value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does not immediately publish the update.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Done at next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await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1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But even if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self.property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is identical to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value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a message is sent!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Often one may not want that, i.e. better check against equality before setting</a:t>
            </a: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611280" y="546480"/>
            <a:ext cx="10955160" cy="45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Selected Tools for Interaction with Other Devices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55" name="CustomShape 2"/>
          <p:cNvSpPr/>
          <p:nvPr/>
        </p:nvSpPr>
        <p:spPr>
          <a:xfrm>
            <a:off x="623880" y="1082520"/>
            <a:ext cx="10942560" cy="552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1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dev = await connectDevice(remoteDeviceId)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2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an always up-to-date 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proxy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to the remote device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3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to access remote device properties: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remoteValue = dev.remoteProperty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4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to set remote properties: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dev.remoteProperty = newValue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US" sz="1800" spc="-1" strike="noStrike">
              <a:latin typeface="Arial"/>
            </a:endParaRPr>
          </a:p>
          <a:p>
            <a:pPr lvl="2" marL="982800" indent="-266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note: again, message to actually set the property is not sent immediately, but at next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await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5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to call remote slot, e.g.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await dev.move()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6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Lighter variant (not always up-to-date):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 await getDevice(remoteDeviceId)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7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await waitUntilNew(dev.state, dev.propertyA, dev.propertyB, …)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: 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8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wait until any of the given properties has a new value </a:t>
            </a:r>
            <a:endParaRPr b="0" lang="en-US" sz="1800" spc="-1" strike="noStrike">
              <a:latin typeface="Arial"/>
            </a:endParaRPr>
          </a:p>
          <a:p>
            <a:pPr marL="357120" indent="-355320">
              <a:lnSpc>
                <a:spcPct val="114000"/>
              </a:lnSpc>
              <a:spcBef>
                <a:spcPts val="1800"/>
              </a:spcBef>
              <a:buBlip>
                <a:blip r:embed="rId9"/>
              </a:buBlip>
            </a:pP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await waitUntil(function)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: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10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wait until the given function (e.g. lambda) containing remote device properties returns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True</a:t>
            </a:r>
            <a:endParaRPr b="0" lang="en-US" sz="1800" spc="-1" strike="noStrike">
              <a:latin typeface="Arial"/>
            </a:endParaRPr>
          </a:p>
          <a:p>
            <a:pPr lvl="1" marL="714240" indent="-355320">
              <a:lnSpc>
                <a:spcPct val="114000"/>
              </a:lnSpc>
              <a:buBlip>
                <a:blip r:embed="rId1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E.g. </a:t>
            </a:r>
            <a:r>
              <a:rPr b="1" lang="en-US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await waitUntil(lambda: dev.state == State.ON)</a:t>
            </a:r>
            <a:endParaRPr b="0" lang="en-US" sz="1800" spc="-1" strike="noStrike">
              <a:latin typeface="Arial"/>
            </a:endParaRPr>
          </a:p>
          <a:p>
            <a:pPr marL="357120">
              <a:lnSpc>
                <a:spcPct val="114000"/>
              </a:lnSpc>
            </a:pP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European_XFEL_Template_Presentation_16x9 (1)</Template>
  <TotalTime>233</TotalTime>
  <Application>LibreOffice/6.0.7.3$Linux_X86_64 LibreOffice_project/00m0$Build-3</Application>
  <Company>DESY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2017-06-25T19:54:58Z</dcterms:created>
  <dc:creator>Flucke, Gero</dc:creator>
  <dc:description/>
  <dc:language>en-US</dc:language>
  <cp:lastModifiedBy/>
  <cp:lastPrinted>2024-02-28T12:42:37Z</cp:lastPrinted>
  <dcterms:modified xsi:type="dcterms:W3CDTF">2024-09-27T09:45:17Z</dcterms:modified>
  <cp:revision>466</cp:revision>
  <dc:subject/>
  <dc:title>Title in one line (or two lines)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DESY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Widescreen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27</vt:i4>
  </property>
</Properties>
</file>