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412" r:id="rId4"/>
    <p:sldId id="431" r:id="rId5"/>
    <p:sldId id="432" r:id="rId6"/>
    <p:sldId id="261" r:id="rId7"/>
    <p:sldId id="262" r:id="rId8"/>
    <p:sldId id="264" r:id="rId9"/>
    <p:sldId id="265" r:id="rId10"/>
    <p:sldId id="266" r:id="rId11"/>
    <p:sldId id="267" r:id="rId12"/>
    <p:sldId id="434" r:id="rId13"/>
    <p:sldId id="268" r:id="rId14"/>
    <p:sldId id="269" r:id="rId15"/>
    <p:sldId id="270" r:id="rId16"/>
    <p:sldId id="271" r:id="rId17"/>
    <p:sldId id="272" r:id="rId18"/>
    <p:sldId id="43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B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52" y="-104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F84EA-3258-4BE3-8371-1981AF3950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3A52D6E-E0C8-4DD8-B2A1-226159E0D1A2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BA5EF-C7AE-4804-94E7-734C931FEB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8E2F5-37BE-4E95-8DF7-6027A24CDC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1019F-43C7-48FA-86FE-3928E7FB917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F9EB2FE-EFE4-467B-ACC5-8B566A9CE7F3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AE60D-0E8A-41C2-962A-B25770F785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45110-FD2D-440C-937F-5BAA3942E1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34910-7609-4E45-86B0-0C5DB19834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EB31422-44DB-4F92-B56F-A8E89F6715B6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2F954-291D-4D87-B811-13E5C5E649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38D31-03A4-4E51-A99C-B280C235E7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59CA3-CD95-4C5F-BE7A-63D58B6781C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733924A-FB2D-4C87-BD54-10878A1077C6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DE015-E58F-4853-9DB8-49BA70A674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F212D-087F-418C-98CB-16F09F43AE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33BDA-C75C-4D12-BA6D-0DB78725DC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4890647-1CAF-497E-8338-6A4EF0B93BE5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DCA4D-937A-4FDF-AD11-0C50440BC9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8C87A-315C-4523-976D-1FCED88A10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803FB-5658-4875-9DC8-301775AE1B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BF81713-5A11-4854-B82E-1AE11488E84D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AACCD0-579A-4B0D-AF92-A57F08760D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1CF93-55C9-48B5-AAE9-708694448E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38039-7BD1-4288-B340-0403B4D7255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8A876E3-A87E-4DD0-81D9-202DD0B4B014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A553CC-ECE2-448E-9164-C46D79CB2D1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7F972-4368-4554-A1A9-2295F47B5B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6BFFD-A4F3-4466-A0B2-FEA19361B1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912ED8D-F8ED-42C3-8E8B-A7741FCFCB48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B828B-5164-4FC8-9262-F81926C79E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8DF4D-7D97-4D5F-AA0D-96A9A981D2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7837F-0EAC-4EAE-97F6-7149240C5A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5DB805-8A3B-41BD-9D6B-D277D873E437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D3776-A8FC-4A05-87AB-FE51E72B44E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7362E-673F-4001-AB8A-7D73FE00CF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3A8F3-FB77-4D4B-87A9-7C696B6809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5DD1F3-4EAF-4B62-A185-654FFDEDD52B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3B373-80CB-4081-AE9C-2430C16F30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5BE89-05AA-44C9-A475-17649B1557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5B7A9-695D-4A88-A73F-5FEA52B721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E17B7CE-9692-4E1D-BDD6-02AE5DB7892C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DB79A-38DA-4A19-BFD2-D7C39D74D9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A2C22-8988-4FC0-8EE8-3B015F0C3B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B1639-E99B-49C9-AA13-14AEC0B413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4B88C6C-184D-4210-BB55-083C2E1929B4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29ED-7161-42BC-9900-95FAB974EA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43A59-237B-4022-ADF2-E9B7576731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B1639-E99B-49C9-AA13-14AEC0B413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4B88C6C-184D-4210-BB55-083C2E1929B4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229ED-7161-42BC-9900-95FAB974EA3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43A59-237B-4022-ADF2-E9B7576731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FFCB8-0897-4EC2-B17E-3708368889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118FEA-6ACF-42BF-8F01-3BB0B10639C4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A21ABA-0ABB-430E-B27F-772BAB5AFD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9AD0F-D01E-4769-8260-76DE03F55A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7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Karabo Overview</a:t>
            </a:r>
          </a:p>
        </p:txBody>
      </p:sp>
      <p:sp>
        <p:nvSpPr>
          <p:cNvPr id="8" name="Rechteck 7"/>
          <p:cNvSpPr/>
          <p:nvPr/>
        </p:nvSpPr>
        <p:spPr>
          <a:xfrm>
            <a:off x="6288641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Dr.</a:t>
            </a:r>
            <a:r>
              <a:rPr lang="en-US" sz="900" baseline="0" dirty="0"/>
              <a:t> </a:t>
            </a:r>
            <a:r>
              <a:rPr lang="en-US" sz="900" dirty="0"/>
              <a:t>Gero Flucke, European XFEL, September 27</a:t>
            </a:r>
            <a:r>
              <a:rPr lang="en-US" sz="900" baseline="30000" dirty="0"/>
              <a:t>th</a:t>
            </a:r>
            <a:r>
              <a:rPr lang="en-US" sz="9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A0EF-A8C4-4A9B-8ED3-851C6E17B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000" y="1120680"/>
            <a:ext cx="8039160" cy="1050480"/>
          </a:xfrm>
          <a:noFill/>
          <a:ln>
            <a:noFill/>
          </a:ln>
        </p:spPr>
        <p:txBody>
          <a:bodyPr wrap="square" lIns="0" tIns="0" rIns="0" bIns="0" anchor="b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Handling Fast Data through Pipelines</a:t>
            </a:r>
            <a:br>
              <a:rPr lang="en-GB" sz="28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GB" sz="20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Karabo Developer Workshop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3F098-A8A9-49B4-9F9F-1C58140824B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3880" y="2583360"/>
            <a:ext cx="8039160" cy="333000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GB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Gero </a:t>
            </a:r>
            <a:r>
              <a:rPr lang="en-GB" sz="20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Flucke</a:t>
            </a:r>
            <a:endParaRPr lang="en-GB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(based on slides from Raul Costa)</a:t>
            </a:r>
            <a:endParaRPr lang="en-GB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</a:rPr>
              <a:t>Controls Group @ European XFEL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GB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GB" sz="2000" dirty="0">
                <a:highlight>
                  <a:scrgbClr r="0" g="0" b="0">
                    <a:alpha val="0"/>
                  </a:scrgbClr>
                </a:highlight>
              </a:rPr>
              <a:t>Satellite Workshop:</a:t>
            </a:r>
            <a:br>
              <a:rPr lang="en-GB" sz="2000" dirty="0">
                <a:highlight>
                  <a:scrgbClr r="0" g="0" b="0">
                    <a:alpha val="0"/>
                  </a:scrgbClr>
                </a:highlight>
              </a:rPr>
            </a:br>
            <a:r>
              <a:rPr lang="en-US" sz="2000" dirty="0">
                <a:highlight>
                  <a:scrgbClr r="0" g="0" b="0">
                    <a:alpha val="0"/>
                  </a:scrgbClr>
                </a:highlight>
              </a:rPr>
              <a:t>An introduction to developing in the Karabo SCADA Framework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GB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D530C-AF0F-477A-9B78-A3364F44C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9" y="4668012"/>
            <a:ext cx="9525000" cy="1590675"/>
          </a:xfrm>
          <a:prstGeom prst="rect">
            <a:avLst/>
          </a:prstGeom>
        </p:spPr>
      </p:pic>
      <p:pic>
        <p:nvPicPr>
          <p:cNvPr id="6" name="Grafik 134">
            <a:extLst>
              <a:ext uri="{FF2B5EF4-FFF2-40B4-BE49-F238E27FC236}">
                <a16:creationId xmlns:a16="http://schemas.microsoft.com/office/drawing/2014/main" id="{788C6645-1EC6-4551-81F3-3478E8C5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73551" y="1120680"/>
            <a:ext cx="1726522" cy="166420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706C-C243-4918-9229-B55B4DC34E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3360" y="2702520"/>
            <a:ext cx="8532720" cy="1189440"/>
          </a:xfrm>
          <a:noFill/>
          <a:ln>
            <a:noFill/>
          </a:ln>
        </p:spPr>
        <p:txBody>
          <a:bodyPr lIns="0" tIns="0" rIns="0" bIns="0"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Coding Part I </a:t>
            </a:r>
            <a:b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b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Process Data Sent by the Camera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E2EF8-93DA-455A-8338-6E5A89187793}"/>
              </a:ext>
            </a:extLst>
          </p:cNvPr>
          <p:cNvSpPr txBox="1"/>
          <p:nvPr/>
        </p:nvSpPr>
        <p:spPr>
          <a:xfrm>
            <a:off x="548640" y="756720"/>
            <a:ext cx="62643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Step 1 – Show the number of frames sent by the camera</a:t>
            </a:r>
          </a:p>
        </p:txBody>
      </p:sp>
      <p:sp>
        <p:nvSpPr>
          <p:cNvPr id="3" name="Content Placeholder 2_ 9">
            <a:extLst>
              <a:ext uri="{FF2B5EF4-FFF2-40B4-BE49-F238E27FC236}">
                <a16:creationId xmlns:a16="http://schemas.microsoft.com/office/drawing/2014/main" id="{46941BE6-C0B3-4883-8CDC-A7C6CB116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168842"/>
            <a:ext cx="10972799" cy="5482938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Issue a </a:t>
            </a:r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[&gt;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Liberation Mono" pitchFamily="49"/>
              </a:rPr>
              <a:t>karabo</a:t>
            </a:r>
            <a:r>
              <a:rPr lang="en-GB" b="1" dirty="0">
                <a:solidFill>
                  <a:srgbClr val="000000"/>
                </a:solidFill>
                <a:latin typeface="Liberation Mono" pitchFamily="49"/>
              </a:rPr>
              <a:t> -g https://git.xfel.eu develop karaboWorkshop2024Pipelines</a:t>
            </a:r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]</a:t>
            </a:r>
          </a:p>
          <a:p>
            <a:pPr marL="357187" lvl="1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i.e. git checkout to 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anose="02070409020205020404" pitchFamily="49" charset="0"/>
                <a:cs typeface="Liberation Mono" panose="02070409020205020404" pitchFamily="49" charset="0"/>
              </a:rPr>
              <a:t>~/</a:t>
            </a:r>
            <a:r>
              <a:rPr lang="en-GB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anose="02070409020205020404" pitchFamily="49" charset="0"/>
                <a:cs typeface="Liberation Mono" panose="02070409020205020404" pitchFamily="49" charset="0"/>
              </a:rPr>
              <a:t>karabo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anose="02070409020205020404" pitchFamily="49" charset="0"/>
                <a:cs typeface="Liberation Mono" panose="02070409020205020404" pitchFamily="49" charset="0"/>
              </a:rPr>
              <a:t>/devices/karaboWorkshop2024Pipelines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and 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anose="02070409020205020404" pitchFamily="49" charset="0"/>
                <a:cs typeface="Liberation Mono" panose="02070409020205020404" pitchFamily="49" charset="0"/>
              </a:rPr>
              <a:t>pip install -e </a:t>
            </a:r>
          </a:p>
          <a:p>
            <a:pPr marL="0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cs typeface="Liberation Mono" panose="02070409020205020404" pitchFamily="49" charset="0"/>
              </a:rPr>
              <a:t>Go to that that directory</a:t>
            </a:r>
          </a:p>
          <a:p>
            <a:pPr marL="357187" lvl="1" indent="0">
              <a:buSzPts val="1798"/>
              <a:buNone/>
              <a:tabLst>
                <a:tab pos="0" algn="l"/>
              </a:tabLst>
            </a:pPr>
            <a:r>
              <a:rPr lang="en-GB" sz="12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cs typeface="Liberation Mono" panose="02070409020205020404" pitchFamily="49" charset="0"/>
              </a:rPr>
              <a:t>[&gt; cd </a:t>
            </a:r>
            <a:r>
              <a:rPr lang="en-GB" sz="12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anose="02070409020205020404" pitchFamily="49" charset="0"/>
                <a:cs typeface="Liberation Mono" panose="02070409020205020404" pitchFamily="49" charset="0"/>
              </a:rPr>
              <a:t>~/</a:t>
            </a:r>
            <a:r>
              <a:rPr lang="en-GB" sz="12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anose="02070409020205020404" pitchFamily="49" charset="0"/>
                <a:cs typeface="Liberation Mono" panose="02070409020205020404" pitchFamily="49" charset="0"/>
              </a:rPr>
              <a:t>karabo</a:t>
            </a:r>
            <a:r>
              <a:rPr lang="en-GB" sz="12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anose="02070409020205020404" pitchFamily="49" charset="0"/>
                <a:cs typeface="Liberation Mono" panose="02070409020205020404" pitchFamily="49" charset="0"/>
              </a:rPr>
              <a:t>/devices/karaboWorkshop2024Pipelines</a:t>
            </a:r>
            <a:r>
              <a:rPr lang="en-GB" sz="12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cs typeface="Liberation Mono" panose="02070409020205020404" pitchFamily="49" charset="0"/>
              </a:rPr>
              <a:t>]</a:t>
            </a:r>
          </a:p>
          <a:p>
            <a:pPr marL="0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cs typeface="Liberation Mono" panose="02070409020205020404" pitchFamily="49" charset="0"/>
              </a:rPr>
              <a:t>Launch VS code: </a:t>
            </a:r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cs typeface="Liberation Mono" panose="02070409020205020404" pitchFamily="49" charset="0"/>
              </a:rPr>
              <a:t>[&gt; code .]</a:t>
            </a:r>
          </a:p>
          <a:p>
            <a:pPr marL="357187" lvl="1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cs typeface="Liberation Mono" panose="02070409020205020404" pitchFamily="49" charset="0"/>
              </a:rPr>
              <a:t>Trust us ;-)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8B9ED-2BA1-4C6B-9C02-91239B2333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46534" y="2003728"/>
            <a:ext cx="5957785" cy="464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E2EF8-93DA-455A-8338-6E5A89187793}"/>
              </a:ext>
            </a:extLst>
          </p:cNvPr>
          <p:cNvSpPr txBox="1"/>
          <p:nvPr/>
        </p:nvSpPr>
        <p:spPr>
          <a:xfrm>
            <a:off x="548640" y="756720"/>
            <a:ext cx="6954189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Step 1 – Show the number of frames sent by the camera (</a:t>
            </a:r>
            <a:r>
              <a:rPr lang="en-US" sz="1800" b="1" i="0" u="none" strike="noStrike" kern="1200" cap="none" dirty="0" err="1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ctd</a:t>
            </a: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.)</a:t>
            </a:r>
          </a:p>
        </p:txBody>
      </p:sp>
      <p:sp>
        <p:nvSpPr>
          <p:cNvPr id="3" name="Content Placeholder 2_ 9">
            <a:extLst>
              <a:ext uri="{FF2B5EF4-FFF2-40B4-BE49-F238E27FC236}">
                <a16:creationId xmlns:a16="http://schemas.microsoft.com/office/drawing/2014/main" id="{46941BE6-C0B3-4883-8CDC-A7C6CB116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351722"/>
            <a:ext cx="10972799" cy="1785318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initial version of our camera image processing device already comes with a input channel defined: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@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InputChannel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decorator for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async def input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coroutine defines an input channel property for the device and establishes the coroutine as the handler for data received from an output channel.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When the input channel is connected to a camera, each frame sent by the camera will activate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input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coroutine once, passing the frame data via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data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parameter. The structure of the parameter matches the schema of the camera’s output channel. The second parameter,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meta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, is unused for now; it’ll be used in Step 4.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task of this step is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to add a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framesAcquired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 of type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UInt32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to our device - the number of frames received from the camera since the device instantiation.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To test your progress, shutdown the device server of our device on the GUI client. As soon as the device server is back, instantiate the processing device - this syncs the running device with its latest version saved in Visual Studio Code.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[&gt; git diff hands_on_1_initial hands_on_1_done]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will display the solution for this step.  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15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8941C-A7C4-46C9-899D-417A1374EAAE}"/>
              </a:ext>
            </a:extLst>
          </p:cNvPr>
          <p:cNvSpPr txBox="1"/>
          <p:nvPr/>
        </p:nvSpPr>
        <p:spPr>
          <a:xfrm>
            <a:off x="548640" y="864719"/>
            <a:ext cx="837539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Step 2 – Show the min, max, and average of the pixels values of each frame</a:t>
            </a:r>
          </a:p>
        </p:txBody>
      </p:sp>
      <p:sp>
        <p:nvSpPr>
          <p:cNvPr id="3" name="Content Placeholder 2_ 10">
            <a:extLst>
              <a:ext uri="{FF2B5EF4-FFF2-40B4-BE49-F238E27FC236}">
                <a16:creationId xmlns:a16="http://schemas.microsoft.com/office/drawing/2014/main" id="{11BE90E8-076F-4910-B8DD-2DD6582A69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230480"/>
            <a:ext cx="10972799" cy="510671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en-US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Issue [&gt;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git checkout hands_on_1_done]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in terminal (in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…/karaboWorkshop2024Pipelines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directory.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method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async def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process_image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(self, pixels) 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currently does nothing. It’s called from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async def input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coroutine, which sends it the pixels of the current frame sent by the camera as the value for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parameter.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task of this step is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to add the properties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pixelMean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(of type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Double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),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pixelMin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(of type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UInt16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), and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pixelMax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(of type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UInt16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) to our device. Those properties values should be the average, minimum, and maximum values of the pixels of the most recent frame sent by the camera. </a:t>
            </a: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Hint: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argument passed to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process_image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is an object of type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ndarray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and has the methods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min()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,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max()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, and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mean()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[&gt; git diff hands_on_1_done hands_on_2_done]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will display the solution for this step.  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11AB2D-3FB0-49C6-A015-1E570BD4CE49}"/>
              </a:ext>
            </a:extLst>
          </p:cNvPr>
          <p:cNvSpPr txBox="1"/>
          <p:nvPr/>
        </p:nvSpPr>
        <p:spPr>
          <a:xfrm>
            <a:off x="548640" y="720719"/>
            <a:ext cx="9875520" cy="381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1">
              <a:lnSpc>
                <a:spcPct val="114000"/>
              </a:lnSpc>
              <a:spcBef>
                <a:spcPts val="1134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Step 3 </a:t>
            </a:r>
            <a:r>
              <a:rPr lang="en-US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(optional)</a:t>
            </a: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 – </a:t>
            </a:r>
            <a:r>
              <a:rPr lang="en-GB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Noto Sans CJK SC" pitchFamily="2"/>
                <a:cs typeface="Lohit Devanagari" pitchFamily="2"/>
              </a:rPr>
              <a:t>Add PROCESSING and ERROR states, handle end-of-stream</a:t>
            </a:r>
          </a:p>
        </p:txBody>
      </p:sp>
      <p:sp>
        <p:nvSpPr>
          <p:cNvPr id="3" name="Content Placeholder 2_ 11">
            <a:extLst>
              <a:ext uri="{FF2B5EF4-FFF2-40B4-BE49-F238E27FC236}">
                <a16:creationId xmlns:a16="http://schemas.microsoft.com/office/drawing/2014/main" id="{3560A0E2-E69D-4FA7-B8B0-E65BBC1154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102678"/>
            <a:ext cx="11064240" cy="5822907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Do [&gt;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git checkout hands_on_2_done]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An end-of-stream event is sent by a camera when it stops acquiring images. </a:t>
            </a:r>
            <a:b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   To handle end-of-stream events, an input channel has to declare</a:t>
            </a:r>
            <a:b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   an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async input(self,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output_channel_id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)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method decorated with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@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input.endOfStream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task of this step are:</a:t>
            </a:r>
          </a:p>
          <a:p>
            <a:pPr marL="357187" lvl="1" indent="0"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Add a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PROCESSING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state to the device to indicate that data is being received from the camera.</a:t>
            </a:r>
          </a:p>
          <a:p>
            <a:pPr marL="357187" lvl="1" indent="0"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Add an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ERROR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state to the device to indicate any error while processing data sent by the camera. Error details  </a:t>
            </a:r>
            <a:b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    should be shown in the device’s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status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property. Successful processing data while in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ERROR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state should take the </a:t>
            </a:r>
            <a:b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   device back to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PROCESSING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state.</a:t>
            </a:r>
          </a:p>
          <a:p>
            <a:pPr marL="357187" lvl="1" indent="0"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Handle end-of-stream events from the camera by putting the device back in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ON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state and indicating that no processing is taking place by showing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IDLE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in the device’s 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status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property. Reset the </a:t>
            </a:r>
            <a:r>
              <a:rPr lang="en-GB" sz="16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framesAcquired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value when the camera starts a new acquisition cycle.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[&gt; git diff hands_on_2_done hands_on_3_done]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will display the solution for this step.  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502D-A0D4-4DF8-B836-75EA1AA22C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4320" y="2810520"/>
            <a:ext cx="10981440" cy="1189440"/>
          </a:xfrm>
          <a:noFill/>
          <a:ln>
            <a:noFill/>
          </a:ln>
        </p:spPr>
        <p:txBody>
          <a:bodyPr lIns="0" tIns="0" rIns="0" bIns="0"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Coding Part II </a:t>
            </a:r>
            <a:b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b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</a:br>
            <a:r>
              <a:rPr lang="en-US" sz="28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Forward Processed Data Via an Output Channel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DB848-C469-4E98-99F2-64810DA366A6}"/>
              </a:ext>
            </a:extLst>
          </p:cNvPr>
          <p:cNvSpPr txBox="1"/>
          <p:nvPr/>
        </p:nvSpPr>
        <p:spPr>
          <a:xfrm>
            <a:off x="548640" y="756720"/>
            <a:ext cx="7419960" cy="381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1">
              <a:lnSpc>
                <a:spcPct val="114000"/>
              </a:lnSpc>
              <a:spcBef>
                <a:spcPts val="1134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Step 4 – </a:t>
            </a:r>
            <a:r>
              <a:rPr lang="en-GB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Noto Sans CJK SC" pitchFamily="2"/>
                <a:cs typeface="Lohit Devanagari" pitchFamily="2"/>
              </a:rPr>
              <a:t>Forward min, max and average of the pixels of each frame</a:t>
            </a:r>
          </a:p>
        </p:txBody>
      </p:sp>
      <p:sp>
        <p:nvSpPr>
          <p:cNvPr id="3" name="Content Placeholder 2_ 12">
            <a:extLst>
              <a:ext uri="{FF2B5EF4-FFF2-40B4-BE49-F238E27FC236}">
                <a16:creationId xmlns:a16="http://schemas.microsoft.com/office/drawing/2014/main" id="{22FDFD53-D5BA-4052-B208-E51054157E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978480"/>
            <a:ext cx="10972799" cy="219456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en-US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Do [&gt;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git checkout hands_on_4_initial]</a:t>
            </a:r>
            <a:endParaRPr lang="en-GB" sz="16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We start with the device already with an output channel: its data structure is defined by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class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DataNode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(line 22), which becomes the field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data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of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class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ChannelNode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(line 39).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Channel Node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is then specified as the schema of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output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OutputChannel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(line 88).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task of this step is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to forward the values computed for the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pixelMean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,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pixelMin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,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pixelMax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properties of the device through its output channel. </a:t>
            </a:r>
            <a:r>
              <a:rPr lang="en-GB" sz="15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Hint: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reinstantiate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the device after shutting down its device server. Take a look at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Output &gt; schema &gt; data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 of the device in the Configuration Editor to see how the data must be structured. Await for the </a:t>
            </a:r>
            <a:r>
              <a:rPr lang="en-GB" sz="16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self.output.writeData</a:t>
            </a:r>
            <a:r>
              <a:rPr lang="en-GB" sz="16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()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coroutine to send the data.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[&gt; git diff hands_on_4_initial hands_on_4_done]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will display the solution for this step.</a:t>
            </a:r>
          </a:p>
          <a:p>
            <a:pPr marL="357187" lvl="1" indent="0"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forwarded content can be seen in the scene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PIPELINE_PROC_1_OUTPUT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in the same project that has our device and the simulated camera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01988-2E7A-48AE-AC10-BE06BD399FC7}"/>
              </a:ext>
            </a:extLst>
          </p:cNvPr>
          <p:cNvSpPr txBox="1"/>
          <p:nvPr/>
        </p:nvSpPr>
        <p:spPr>
          <a:xfrm>
            <a:off x="558000" y="897119"/>
            <a:ext cx="6037560" cy="381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1">
              <a:lnSpc>
                <a:spcPct val="114000"/>
              </a:lnSpc>
              <a:spcBef>
                <a:spcPts val="1134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Step 5 </a:t>
            </a:r>
            <a:r>
              <a:rPr lang="en-US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(optional)</a:t>
            </a:r>
            <a:r>
              <a:rPr lang="en-US" sz="14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 </a:t>
            </a: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– </a:t>
            </a:r>
            <a:r>
              <a:rPr lang="en-GB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Noto Sans CJK SC" pitchFamily="2"/>
                <a:cs typeface="Lohit Devanagari" pitchFamily="2"/>
              </a:rPr>
              <a:t>Capture and forward frame timestamp</a:t>
            </a:r>
          </a:p>
        </p:txBody>
      </p:sp>
      <p:sp>
        <p:nvSpPr>
          <p:cNvPr id="3" name="Content Placeholder 2_ 13">
            <a:extLst>
              <a:ext uri="{FF2B5EF4-FFF2-40B4-BE49-F238E27FC236}">
                <a16:creationId xmlns:a16="http://schemas.microsoft.com/office/drawing/2014/main" id="{9098F8DB-815F-4E59-B6E4-958E4ED3B9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230480"/>
            <a:ext cx="10972799" cy="3985576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en-US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Do [&gt;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git checkout hands_on_4_done]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metadata (data about data) for the data received by an input channel is available as the second parameter of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async def input handler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coroutine –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meta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parameter in line 50.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timestamp of the data received can be accessed within the input handler method as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meta.timestamp.timestamp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task of this step is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to forward the timestamp of the data received by the input channel of our device to its output channel. </a:t>
            </a: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Hint: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the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self.output.writeData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call, currently using no argument, supports a keyword parameter called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timestamp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which allows specifying a timestamp for the data being written to the output channel.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[&gt; git diff hands_on_4_done hands_on_5_done]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will display the solution for this step.  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54816-D527-4E61-BF6D-077E99A0E782}"/>
              </a:ext>
            </a:extLst>
          </p:cNvPr>
          <p:cNvSpPr txBox="1"/>
          <p:nvPr/>
        </p:nvSpPr>
        <p:spPr>
          <a:xfrm>
            <a:off x="548640" y="864719"/>
            <a:ext cx="8238240" cy="381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1">
              <a:lnSpc>
                <a:spcPct val="114000"/>
              </a:lnSpc>
              <a:spcBef>
                <a:spcPts val="1134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Step 6 </a:t>
            </a:r>
            <a:r>
              <a:rPr lang="en-US" sz="1400" b="0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(optional) </a:t>
            </a: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– </a:t>
            </a:r>
            <a:r>
              <a:rPr lang="en-GB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Noto Sans CJK SC" pitchFamily="2"/>
                <a:cs typeface="Lohit Devanagari" pitchFamily="2"/>
              </a:rPr>
              <a:t>Forward camera acquisition cycles (end-of-stream events)</a:t>
            </a:r>
          </a:p>
        </p:txBody>
      </p:sp>
      <p:sp>
        <p:nvSpPr>
          <p:cNvPr id="3" name="Content Placeholder 2_ 14">
            <a:extLst>
              <a:ext uri="{FF2B5EF4-FFF2-40B4-BE49-F238E27FC236}">
                <a16:creationId xmlns:a16="http://schemas.microsoft.com/office/drawing/2014/main" id="{27BEE675-C9A7-448E-B1BF-0CB45B863C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230480"/>
            <a:ext cx="10972799" cy="219456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en-US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Do [&gt;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git checkout hands_on_5_done]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b="1" dirty="0">
                <a:solidFill>
                  <a:srgbClr val="FF8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The task of this step is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to forward any end-of-stream event received from the camera to the output channel of the device. Hint: the output channel has a coroutine that sends an end-of-stream through the channel. For our device it can be invoked with </a:t>
            </a:r>
            <a:r>
              <a:rPr lang="en-GB" sz="1500" b="1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self.output.writeEndOfStream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()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[&gt; git diff hands_on_5_done hands_on_6_done]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will display the solution for this step.  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endParaRPr lang="en-GB" sz="16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37076"/>
            <a:ext cx="10956924" cy="402584"/>
          </a:xfrm>
        </p:spPr>
        <p:txBody>
          <a:bodyPr/>
          <a:lstStyle/>
          <a:p>
            <a:r>
              <a:rPr lang="en-GB" dirty="0"/>
              <a:t>Outline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9" y="1462633"/>
            <a:ext cx="10944224" cy="5044493"/>
          </a:xfrm>
        </p:spPr>
        <p:txBody>
          <a:bodyPr/>
          <a:lstStyle/>
          <a:p>
            <a:pPr marL="0" lvl="0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Introduction: Pipelines and their uses</a:t>
            </a:r>
            <a:endParaRPr lang="en-GB" sz="12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</a:endParaRPr>
          </a:p>
          <a:p>
            <a:pPr marL="0" lvl="0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Hands-On Exercises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60" y="504906"/>
            <a:ext cx="10956924" cy="780540"/>
          </a:xfrm>
        </p:spPr>
        <p:txBody>
          <a:bodyPr/>
          <a:lstStyle/>
          <a:p>
            <a:r>
              <a:rPr lang="en-US" dirty="0"/>
              <a:t>Karabo: Device Based Communication via a </a:t>
            </a:r>
            <a:r>
              <a:rPr lang="en-US" dirty="0">
                <a:solidFill>
                  <a:schemeClr val="bg2"/>
                </a:solidFill>
              </a:rPr>
              <a:t>Message Broker</a:t>
            </a:r>
            <a:br>
              <a:rPr lang="en-US" dirty="0"/>
            </a:br>
            <a:r>
              <a:rPr lang="en-US" dirty="0"/>
              <a:t>	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43" name="Content Placeholder 2"/>
          <p:cNvSpPr>
            <a:spLocks noGrp="1"/>
          </p:cNvSpPr>
          <p:nvPr>
            <p:ph idx="1"/>
          </p:nvPr>
        </p:nvSpPr>
        <p:spPr>
          <a:xfrm>
            <a:off x="449717" y="1379750"/>
            <a:ext cx="3108433" cy="497334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Self-describing</a:t>
            </a:r>
            <a:br>
              <a:rPr lang="en-US" b="1" dirty="0"/>
            </a:br>
            <a:r>
              <a:rPr lang="en-US" b="1" dirty="0"/>
              <a:t>Karabo Devices</a:t>
            </a:r>
            <a:endParaRPr lang="en-US" dirty="0"/>
          </a:p>
          <a:p>
            <a:r>
              <a:rPr lang="en-US" dirty="0"/>
              <a:t>Equipment control,</a:t>
            </a:r>
            <a:br>
              <a:rPr lang="en-US" dirty="0"/>
            </a:br>
            <a:r>
              <a:rPr lang="en-US" dirty="0"/>
              <a:t>e.g. motors, valves,…</a:t>
            </a:r>
          </a:p>
          <a:p>
            <a:r>
              <a:rPr lang="en-US" dirty="0"/>
              <a:t>Detectors </a:t>
            </a:r>
          </a:p>
          <a:p>
            <a:pPr lvl="1"/>
            <a:r>
              <a:rPr lang="en-US" dirty="0"/>
              <a:t>e.g. cameras</a:t>
            </a:r>
          </a:p>
          <a:p>
            <a:r>
              <a:rPr lang="en-US" dirty="0"/>
              <a:t>Online data analysis</a:t>
            </a:r>
          </a:p>
          <a:p>
            <a:r>
              <a:rPr lang="en-US" dirty="0"/>
              <a:t>Data Logging</a:t>
            </a:r>
          </a:p>
          <a:p>
            <a:r>
              <a:rPr lang="en-US" dirty="0"/>
              <a:t>Other system services</a:t>
            </a:r>
          </a:p>
          <a:p>
            <a:pPr lvl="1"/>
            <a:r>
              <a:rPr lang="en-US" dirty="0"/>
              <a:t>GUI entry point</a:t>
            </a:r>
          </a:p>
          <a:p>
            <a:pPr lvl="1"/>
            <a:r>
              <a:rPr lang="en-US" dirty="0"/>
              <a:t>DAQ for big/scientific data (not shown)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7D2563-82C0-4266-8C47-7222CFCF652F}"/>
              </a:ext>
            </a:extLst>
          </p:cNvPr>
          <p:cNvGrpSpPr/>
          <p:nvPr/>
        </p:nvGrpSpPr>
        <p:grpSpPr>
          <a:xfrm>
            <a:off x="4586533" y="2011172"/>
            <a:ext cx="5254363" cy="3311221"/>
            <a:chOff x="1747216" y="2031765"/>
            <a:chExt cx="5254363" cy="331122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53BC336-B085-4E71-9359-0AE442AAD504}"/>
                </a:ext>
              </a:extLst>
            </p:cNvPr>
            <p:cNvGrpSpPr/>
            <p:nvPr/>
          </p:nvGrpSpPr>
          <p:grpSpPr>
            <a:xfrm>
              <a:off x="4104125" y="2784972"/>
              <a:ext cx="1258439" cy="1637790"/>
              <a:chOff x="4137549" y="2651295"/>
              <a:chExt cx="1258439" cy="163779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C19BEBC9-FBCC-4ED6-8140-F94FDCB93B01}"/>
                  </a:ext>
                </a:extLst>
              </p:cNvPr>
              <p:cNvGrpSpPr/>
              <p:nvPr/>
            </p:nvGrpSpPr>
            <p:grpSpPr>
              <a:xfrm>
                <a:off x="4137549" y="3037332"/>
                <a:ext cx="1258439" cy="1251753"/>
                <a:chOff x="250521" y="4473958"/>
                <a:chExt cx="1201336" cy="1194951"/>
              </a:xfrm>
              <a:scene3d>
                <a:camera prst="isometricTopUp"/>
                <a:lightRig rig="threePt" dir="t"/>
              </a:scene3d>
            </p:grpSpPr>
            <p:pic>
              <p:nvPicPr>
                <p:cNvPr id="136" name="Picture 135" descr="justPuzzle.jpg">
                  <a:extLst>
                    <a:ext uri="{FF2B5EF4-FFF2-40B4-BE49-F238E27FC236}">
                      <a16:creationId xmlns:a16="http://schemas.microsoft.com/office/drawing/2014/main" id="{6888F72D-9FBA-478D-8F7E-5F2856F4DD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72530" y="4483375"/>
                  <a:ext cx="1179327" cy="1185534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48B2E75D-55D7-406B-A3D2-E2175B6E9EBE}"/>
                    </a:ext>
                  </a:extLst>
                </p:cNvPr>
                <p:cNvSpPr txBox="1"/>
                <p:nvPr/>
              </p:nvSpPr>
              <p:spPr>
                <a:xfrm>
                  <a:off x="378904" y="5367295"/>
                  <a:ext cx="176347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de-DE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CAAA1EC6-3161-4BEC-9252-CAAB09BF6CC2}"/>
                    </a:ext>
                  </a:extLst>
                </p:cNvPr>
                <p:cNvSpPr txBox="1"/>
                <p:nvPr/>
              </p:nvSpPr>
              <p:spPr>
                <a:xfrm>
                  <a:off x="1251199" y="5395368"/>
                  <a:ext cx="176347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5B09391-5E03-4AE7-9567-A09A20E3507C}"/>
                    </a:ext>
                  </a:extLst>
                </p:cNvPr>
                <p:cNvSpPr txBox="1"/>
                <p:nvPr/>
              </p:nvSpPr>
              <p:spPr>
                <a:xfrm>
                  <a:off x="1073223" y="4473958"/>
                  <a:ext cx="176348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34BDF26-20F2-4DC2-B80A-17A02A88526E}"/>
                    </a:ext>
                  </a:extLst>
                </p:cNvPr>
                <p:cNvSpPr txBox="1"/>
                <p:nvPr/>
              </p:nvSpPr>
              <p:spPr>
                <a:xfrm>
                  <a:off x="250521" y="4476685"/>
                  <a:ext cx="176349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Can 15">
                <a:extLst>
                  <a:ext uri="{FF2B5EF4-FFF2-40B4-BE49-F238E27FC236}">
                    <a16:creationId xmlns:a16="http://schemas.microsoft.com/office/drawing/2014/main" id="{D8E36DAA-B00A-4F70-B1C8-2E1045065A9B}"/>
                  </a:ext>
                </a:extLst>
              </p:cNvPr>
              <p:cNvSpPr/>
              <p:nvPr/>
            </p:nvSpPr>
            <p:spPr bwMode="auto">
              <a:xfrm>
                <a:off x="4668604" y="2651295"/>
                <a:ext cx="244590" cy="1125129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0CE0155-90F2-47AA-B4BB-0B6FCB01EC0B}"/>
                </a:ext>
              </a:extLst>
            </p:cNvPr>
            <p:cNvGrpSpPr/>
            <p:nvPr/>
          </p:nvGrpSpPr>
          <p:grpSpPr>
            <a:xfrm>
              <a:off x="1747216" y="2031765"/>
              <a:ext cx="5254363" cy="3311221"/>
              <a:chOff x="1747216" y="2031765"/>
              <a:chExt cx="5254363" cy="3311221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1322BBE-AEB3-4592-82CD-8789D761A499}"/>
                  </a:ext>
                </a:extLst>
              </p:cNvPr>
              <p:cNvCxnSpPr>
                <a:cxnSpLocks/>
                <a:stCxn id="135" idx="4"/>
                <a:endCxn id="202" idx="5"/>
              </p:cNvCxnSpPr>
              <p:nvPr/>
            </p:nvCxnSpPr>
            <p:spPr bwMode="auto">
              <a:xfrm>
                <a:off x="4879770" y="3347537"/>
                <a:ext cx="2121809" cy="198535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36367D0-2662-41AF-9022-812F81CB2586}"/>
                  </a:ext>
                </a:extLst>
              </p:cNvPr>
              <p:cNvCxnSpPr>
                <a:stCxn id="164" idx="2"/>
                <a:endCxn id="135" idx="4"/>
              </p:cNvCxnSpPr>
              <p:nvPr/>
            </p:nvCxnSpPr>
            <p:spPr bwMode="auto">
              <a:xfrm flipH="1">
                <a:off x="4879770" y="3286146"/>
                <a:ext cx="1738665" cy="6139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4DAA482-E44C-43FC-AD68-7123D10C4C93}"/>
                  </a:ext>
                </a:extLst>
              </p:cNvPr>
              <p:cNvCxnSpPr>
                <a:cxnSpLocks/>
                <a:stCxn id="161" idx="7"/>
                <a:endCxn id="135" idx="2"/>
              </p:cNvCxnSpPr>
              <p:nvPr/>
            </p:nvCxnSpPr>
            <p:spPr bwMode="auto">
              <a:xfrm flipV="1">
                <a:off x="1747216" y="3347537"/>
                <a:ext cx="2887964" cy="43579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DFCEFF4-4481-4FB5-B05F-6843AA7B3CB1}"/>
                  </a:ext>
                </a:extLst>
              </p:cNvPr>
              <p:cNvCxnSpPr>
                <a:cxnSpLocks/>
                <a:stCxn id="145" idx="5"/>
                <a:endCxn id="135" idx="1"/>
              </p:cNvCxnSpPr>
              <p:nvPr/>
            </p:nvCxnSpPr>
            <p:spPr bwMode="auto">
              <a:xfrm>
                <a:off x="3978423" y="2031765"/>
                <a:ext cx="779052" cy="75320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EAABAC2-744A-483A-BACB-20F815842653}"/>
                  </a:ext>
                </a:extLst>
              </p:cNvPr>
              <p:cNvCxnSpPr>
                <a:cxnSpLocks/>
                <a:stCxn id="135" idx="2"/>
                <a:endCxn id="181" idx="1"/>
              </p:cNvCxnSpPr>
              <p:nvPr/>
            </p:nvCxnSpPr>
            <p:spPr bwMode="auto">
              <a:xfrm flipH="1">
                <a:off x="4229928" y="3347537"/>
                <a:ext cx="405252" cy="199544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C2720D-79A0-4A11-B58A-6C35BF69C60A}"/>
                </a:ext>
              </a:extLst>
            </p:cNvPr>
            <p:cNvSpPr txBox="1"/>
            <p:nvPr/>
          </p:nvSpPr>
          <p:spPr>
            <a:xfrm>
              <a:off x="4315630" y="3947208"/>
              <a:ext cx="1126066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Message</a:t>
              </a:r>
              <a:br>
                <a:rPr lang="en-US" sz="1400" i="1" dirty="0"/>
              </a:br>
              <a:r>
                <a:rPr lang="en-US" sz="1400" i="1" dirty="0"/>
                <a:t>Broker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A33365-F352-4682-A66C-695342B2D153}"/>
              </a:ext>
            </a:extLst>
          </p:cNvPr>
          <p:cNvGrpSpPr/>
          <p:nvPr/>
        </p:nvGrpSpPr>
        <p:grpSpPr>
          <a:xfrm>
            <a:off x="5732395" y="1080563"/>
            <a:ext cx="1447800" cy="2340902"/>
            <a:chOff x="558800" y="1238284"/>
            <a:chExt cx="1447800" cy="234090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61D69A4-E66E-4EE7-A762-1DF253C43A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175" y="1238284"/>
              <a:ext cx="1171188" cy="1836329"/>
              <a:chOff x="2868674" y="1581185"/>
              <a:chExt cx="900914" cy="1412517"/>
            </a:xfrm>
          </p:grpSpPr>
          <p:sp>
            <p:nvSpPr>
              <p:cNvPr id="144" name="Rounded Rectangle 24">
                <a:extLst>
                  <a:ext uri="{FF2B5EF4-FFF2-40B4-BE49-F238E27FC236}">
                    <a16:creationId xmlns:a16="http://schemas.microsoft.com/office/drawing/2014/main" id="{8F3BF980-8460-4070-8BAD-026FF35151DB}"/>
                  </a:ext>
                </a:extLst>
              </p:cNvPr>
              <p:cNvSpPr/>
              <p:nvPr/>
            </p:nvSpPr>
            <p:spPr bwMode="auto">
              <a:xfrm>
                <a:off x="3429722" y="1581185"/>
                <a:ext cx="339866" cy="339866"/>
              </a:xfrm>
              <a:prstGeom prst="roundRect">
                <a:avLst/>
              </a:prstGeom>
              <a:solidFill>
                <a:srgbClr val="83BEA7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84DA136-D1FA-4855-AA01-6017C49D7B8C}"/>
                  </a:ext>
                </a:extLst>
              </p:cNvPr>
              <p:cNvSpPr/>
              <p:nvPr/>
            </p:nvSpPr>
            <p:spPr bwMode="auto">
              <a:xfrm>
                <a:off x="2868674" y="162703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Equipment</a:t>
                </a:r>
                <a:r>
                  <a:rPr kumimoji="0" lang="en-US" sz="12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Control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E8EDD589-022D-41C6-9F43-0627D02E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9007" y="2580530"/>
                <a:ext cx="413172" cy="413172"/>
              </a:xfrm>
              <a:prstGeom prst="rect">
                <a:avLst/>
              </a:prstGeom>
            </p:spPr>
          </p:pic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36D262B-486D-4441-AAA6-77AC149AC4C7}"/>
                  </a:ext>
                </a:extLst>
              </p:cNvPr>
              <p:cNvCxnSpPr>
                <a:stCxn id="145" idx="4"/>
                <a:endCxn id="146" idx="0"/>
              </p:cNvCxnSpPr>
              <p:nvPr/>
            </p:nvCxnSpPr>
            <p:spPr bwMode="auto">
              <a:xfrm flipH="1">
                <a:off x="3255593" y="2411966"/>
                <a:ext cx="5545" cy="1685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4DE3149-0F72-4043-8A34-F4EB16095723}"/>
                </a:ext>
              </a:extLst>
            </p:cNvPr>
            <p:cNvSpPr txBox="1"/>
            <p:nvPr/>
          </p:nvSpPr>
          <p:spPr>
            <a:xfrm>
              <a:off x="558800" y="3117521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motor, pump, valve, sensor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CE55DB0-3637-4116-8AE8-242DB1E6B48D}"/>
              </a:ext>
            </a:extLst>
          </p:cNvPr>
          <p:cNvGrpSpPr/>
          <p:nvPr/>
        </p:nvGrpSpPr>
        <p:grpSpPr>
          <a:xfrm>
            <a:off x="3237335" y="3518196"/>
            <a:ext cx="2035787" cy="2117499"/>
            <a:chOff x="2193713" y="1211730"/>
            <a:chExt cx="2035787" cy="2117499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FA04422-29F4-42E1-BE29-B6FD6B3906A6}"/>
                </a:ext>
              </a:extLst>
            </p:cNvPr>
            <p:cNvGrpSpPr/>
            <p:nvPr/>
          </p:nvGrpSpPr>
          <p:grpSpPr>
            <a:xfrm>
              <a:off x="2535408" y="1211730"/>
              <a:ext cx="1694092" cy="1910469"/>
              <a:chOff x="2535408" y="1211730"/>
              <a:chExt cx="1694092" cy="1910469"/>
            </a:xfrm>
          </p:grpSpPr>
          <p:grpSp>
            <p:nvGrpSpPr>
              <p:cNvPr id="151" name="Group 33">
                <a:extLst>
                  <a:ext uri="{FF2B5EF4-FFF2-40B4-BE49-F238E27FC236}">
                    <a16:creationId xmlns:a16="http://schemas.microsoft.com/office/drawing/2014/main" id="{6674A05D-7BB7-4CF7-BA0C-3EC3AC697C67}"/>
                  </a:ext>
                </a:extLst>
              </p:cNvPr>
              <p:cNvGrpSpPr/>
              <p:nvPr/>
            </p:nvGrpSpPr>
            <p:grpSpPr>
              <a:xfrm>
                <a:off x="2535408" y="1211730"/>
                <a:ext cx="1156936" cy="1115547"/>
                <a:chOff x="3931539" y="2021332"/>
                <a:chExt cx="889965" cy="858084"/>
              </a:xfrm>
            </p:grpSpPr>
            <p:sp>
              <p:nvSpPr>
                <p:cNvPr id="160" name="Isosceles Triangle 159">
                  <a:extLst>
                    <a:ext uri="{FF2B5EF4-FFF2-40B4-BE49-F238E27FC236}">
                      <a16:creationId xmlns:a16="http://schemas.microsoft.com/office/drawing/2014/main" id="{9B21D2E5-75E2-4F43-AF8B-B707BBC24484}"/>
                    </a:ext>
                  </a:extLst>
                </p:cNvPr>
                <p:cNvSpPr/>
                <p:nvPr/>
              </p:nvSpPr>
              <p:spPr bwMode="auto">
                <a:xfrm>
                  <a:off x="3931539" y="2021332"/>
                  <a:ext cx="403630" cy="347957"/>
                </a:xfrm>
                <a:prstGeom prst="triangle">
                  <a:avLst/>
                </a:prstGeom>
                <a:solidFill>
                  <a:srgbClr val="EBE7AD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700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637C086F-5722-4198-8403-89966431B439}"/>
                    </a:ext>
                  </a:extLst>
                </p:cNvPr>
                <p:cNvSpPr/>
                <p:nvPr/>
              </p:nvSpPr>
              <p:spPr bwMode="auto">
                <a:xfrm>
                  <a:off x="4036577" y="2094489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DAQ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Equipment</a:t>
                  </a:r>
                </a:p>
              </p:txBody>
            </p:sp>
          </p:grpSp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8DE9B15F-843B-4054-8C62-2297D62575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>
              <a:xfrm>
                <a:off x="2934078" y="2548040"/>
                <a:ext cx="486325" cy="574159"/>
              </a:xfrm>
              <a:prstGeom prst="rect">
                <a:avLst/>
              </a:prstGeom>
            </p:spPr>
          </p:pic>
          <p:grpSp>
            <p:nvGrpSpPr>
              <p:cNvPr id="153" name="Group 129">
                <a:extLst>
                  <a:ext uri="{FF2B5EF4-FFF2-40B4-BE49-F238E27FC236}">
                    <a16:creationId xmlns:a16="http://schemas.microsoft.com/office/drawing/2014/main" id="{043BC01D-BB35-41FA-A732-D2D8F1D7C7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4724" y="1736435"/>
                <a:ext cx="524776" cy="191691"/>
                <a:chOff x="1722064" y="2499496"/>
                <a:chExt cx="527688" cy="192744"/>
              </a:xfrm>
            </p:grpSpPr>
            <p:grpSp>
              <p:nvGrpSpPr>
                <p:cNvPr id="155" name="Group 120">
                  <a:extLst>
                    <a:ext uri="{FF2B5EF4-FFF2-40B4-BE49-F238E27FC236}">
                      <a16:creationId xmlns:a16="http://schemas.microsoft.com/office/drawing/2014/main" id="{A7B502F1-88AF-4E67-B316-C2819B3A82D1}"/>
                    </a:ext>
                  </a:extLst>
                </p:cNvPr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C395310-6878-4997-974D-E0ACC4D76BA4}"/>
                      </a:ext>
                    </a:extLst>
                  </p:cNvPr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ECE7AE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40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99D189D1-1140-4E15-89F4-396A543475EB}"/>
                      </a:ext>
                    </a:extLst>
                  </p:cNvPr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B5ED698-B8C0-4B79-AEB7-99F4B981166C}"/>
                      </a:ext>
                    </a:extLst>
                  </p:cNvPr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64D57A86-9F03-4B09-B510-55DC23561E6A}"/>
                    </a:ext>
                  </a:extLst>
                </p:cNvPr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8685CC3-0A4D-4A82-8274-DF0E71A24A25}"/>
                  </a:ext>
                </a:extLst>
              </p:cNvPr>
              <p:cNvCxnSpPr>
                <a:cxnSpLocks/>
                <a:stCxn id="161" idx="4"/>
                <a:endCxn id="152" idx="0"/>
              </p:cNvCxnSpPr>
              <p:nvPr/>
            </p:nvCxnSpPr>
            <p:spPr bwMode="auto">
              <a:xfrm flipH="1">
                <a:off x="3177242" y="2327277"/>
                <a:ext cx="4898" cy="220763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336CBE2-6FE0-4625-AB45-343B7D4E749A}"/>
                </a:ext>
              </a:extLst>
            </p:cNvPr>
            <p:cNvSpPr txBox="1"/>
            <p:nvPr/>
          </p:nvSpPr>
          <p:spPr>
            <a:xfrm>
              <a:off x="2193713" y="3052230"/>
              <a:ext cx="1822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commercial camera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12BEFEA-F90A-4BF6-A3EA-E0E71EFB543F}"/>
              </a:ext>
            </a:extLst>
          </p:cNvPr>
          <p:cNvGrpSpPr/>
          <p:nvPr/>
        </p:nvGrpSpPr>
        <p:grpSpPr>
          <a:xfrm>
            <a:off x="9457752" y="2601732"/>
            <a:ext cx="1209668" cy="1193263"/>
            <a:chOff x="3912323" y="4819317"/>
            <a:chExt cx="930453" cy="917890"/>
          </a:xfrm>
        </p:grpSpPr>
        <p:sp>
          <p:nvSpPr>
            <p:cNvPr id="163" name="Diamond 162">
              <a:extLst>
                <a:ext uri="{FF2B5EF4-FFF2-40B4-BE49-F238E27FC236}">
                  <a16:creationId xmlns:a16="http://schemas.microsoft.com/office/drawing/2014/main" id="{F0DEC3A7-A35D-4358-BB72-E807CFF3C84A}"/>
                </a:ext>
              </a:extLst>
            </p:cNvPr>
            <p:cNvSpPr/>
            <p:nvPr/>
          </p:nvSpPr>
          <p:spPr>
            <a:xfrm>
              <a:off x="4379860" y="4819317"/>
              <a:ext cx="462916" cy="462916"/>
            </a:xfrm>
            <a:prstGeom prst="diamond">
              <a:avLst/>
            </a:prstGeom>
            <a:solidFill>
              <a:schemeClr val="accent5">
                <a:alpha val="63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925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B7796FB-F6AD-402D-856F-7426117D5EF1}"/>
                </a:ext>
              </a:extLst>
            </p:cNvPr>
            <p:cNvSpPr/>
            <p:nvPr/>
          </p:nvSpPr>
          <p:spPr bwMode="auto">
            <a:xfrm>
              <a:off x="3912323" y="4922685"/>
              <a:ext cx="814522" cy="81452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00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GUI Server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705EF7EE-EFC5-4BAB-9B5A-189736814DF7}"/>
              </a:ext>
            </a:extLst>
          </p:cNvPr>
          <p:cNvSpPr txBox="1"/>
          <p:nvPr/>
        </p:nvSpPr>
        <p:spPr>
          <a:xfrm>
            <a:off x="8833350" y="375185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>
                <a:solidFill>
                  <a:srgbClr val="000000"/>
                </a:solidFill>
              </a:rPr>
              <a:t>and other service devices like configuration manager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1D1F51-5009-4B13-9C86-908C2E120524}"/>
              </a:ext>
            </a:extLst>
          </p:cNvPr>
          <p:cNvGrpSpPr/>
          <p:nvPr/>
        </p:nvGrpSpPr>
        <p:grpSpPr>
          <a:xfrm>
            <a:off x="6364379" y="5067208"/>
            <a:ext cx="2171700" cy="1617457"/>
            <a:chOff x="5818279" y="5067208"/>
            <a:chExt cx="2171700" cy="1617457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A25BAF1-3289-41E2-81AD-9B3AA4C94D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86839" y="5067208"/>
              <a:ext cx="1852489" cy="1109762"/>
              <a:chOff x="3003678" y="4123615"/>
              <a:chExt cx="1583276" cy="948468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F7D8D85D-0127-4688-A617-7F93B422F1F8}"/>
                  </a:ext>
                </a:extLst>
              </p:cNvPr>
              <p:cNvGrpSpPr/>
              <p:nvPr/>
            </p:nvGrpSpPr>
            <p:grpSpPr>
              <a:xfrm>
                <a:off x="3338235" y="4123615"/>
                <a:ext cx="902881" cy="948468"/>
                <a:chOff x="4482710" y="3526380"/>
                <a:chExt cx="731713" cy="759443"/>
              </a:xfrm>
            </p:grpSpPr>
            <p:sp>
              <p:nvSpPr>
                <p:cNvPr id="180" name="Octagon 179">
                  <a:extLst>
                    <a:ext uri="{FF2B5EF4-FFF2-40B4-BE49-F238E27FC236}">
                      <a16:creationId xmlns:a16="http://schemas.microsoft.com/office/drawing/2014/main" id="{D8018B43-7552-40B0-9FC1-746582215A60}"/>
                    </a:ext>
                  </a:extLst>
                </p:cNvPr>
                <p:cNvSpPr/>
                <p:nvPr/>
              </p:nvSpPr>
              <p:spPr bwMode="auto">
                <a:xfrm>
                  <a:off x="4858373" y="3526380"/>
                  <a:ext cx="356050" cy="356050"/>
                </a:xfrm>
                <a:prstGeom prst="octagon">
                  <a:avLst/>
                </a:prstGeom>
                <a:solidFill>
                  <a:srgbClr val="BE9283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C5D99059-A194-4DF1-8540-DCDA07FF14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82710" y="3600673"/>
                  <a:ext cx="685149" cy="68515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Analysis 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Node</a:t>
                  </a:r>
                </a:p>
              </p:txBody>
            </p:sp>
          </p:grpSp>
          <p:grpSp>
            <p:nvGrpSpPr>
              <p:cNvPr id="168" name="Group 129">
                <a:extLst>
                  <a:ext uri="{FF2B5EF4-FFF2-40B4-BE49-F238E27FC236}">
                    <a16:creationId xmlns:a16="http://schemas.microsoft.com/office/drawing/2014/main" id="{3AEA1C42-61EB-40C4-A010-B02BB81DD0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83273" y="4575784"/>
                <a:ext cx="403681" cy="147450"/>
                <a:chOff x="1722064" y="2499496"/>
                <a:chExt cx="527688" cy="192744"/>
              </a:xfrm>
            </p:grpSpPr>
            <p:grpSp>
              <p:nvGrpSpPr>
                <p:cNvPr id="175" name="Group 120">
                  <a:extLst>
                    <a:ext uri="{FF2B5EF4-FFF2-40B4-BE49-F238E27FC236}">
                      <a16:creationId xmlns:a16="http://schemas.microsoft.com/office/drawing/2014/main" id="{6B4DE41E-1B23-4435-8ED0-9D0113F3382B}"/>
                    </a:ext>
                  </a:extLst>
                </p:cNvPr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A034282-69EA-4FD9-B835-28411D9AA2D8}"/>
                      </a:ext>
                    </a:extLst>
                  </p:cNvPr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BF9283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325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0EF3D1B2-2B44-4EE5-97B1-EC4732C3CE8D}"/>
                      </a:ext>
                    </a:extLst>
                  </p:cNvPr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67FE5081-7531-4860-89AD-98D1EFF1424F}"/>
                      </a:ext>
                    </a:extLst>
                  </p:cNvPr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DC497A8E-A08F-40A6-97CC-24DD7D202C9C}"/>
                    </a:ext>
                  </a:extLst>
                </p:cNvPr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" name="Group 128">
                <a:extLst>
                  <a:ext uri="{FF2B5EF4-FFF2-40B4-BE49-F238E27FC236}">
                    <a16:creationId xmlns:a16="http://schemas.microsoft.com/office/drawing/2014/main" id="{FE9AD00A-3D1C-407B-BAB0-CA84E8A4F9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03678" y="4566574"/>
                <a:ext cx="323464" cy="147450"/>
                <a:chOff x="2019046" y="3238291"/>
                <a:chExt cx="422827" cy="192744"/>
              </a:xfrm>
            </p:grpSpPr>
            <p:grpSp>
              <p:nvGrpSpPr>
                <p:cNvPr id="170" name="Group 121">
                  <a:extLst>
                    <a:ext uri="{FF2B5EF4-FFF2-40B4-BE49-F238E27FC236}">
                      <a16:creationId xmlns:a16="http://schemas.microsoft.com/office/drawing/2014/main" id="{9FDB624A-A340-4781-966C-2B462DBD9311}"/>
                    </a:ext>
                  </a:extLst>
                </p:cNvPr>
                <p:cNvGrpSpPr/>
                <p:nvPr/>
              </p:nvGrpSpPr>
              <p:grpSpPr>
                <a:xfrm>
                  <a:off x="2019046" y="3238291"/>
                  <a:ext cx="135442" cy="192744"/>
                  <a:chOff x="5183665" y="4295815"/>
                  <a:chExt cx="135442" cy="192744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43819BD9-7488-4153-BE11-8B352209C43A}"/>
                      </a:ext>
                    </a:extLst>
                  </p:cNvPr>
                  <p:cNvSpPr/>
                  <p:nvPr/>
                </p:nvSpPr>
                <p:spPr>
                  <a:xfrm>
                    <a:off x="5183665" y="4295815"/>
                    <a:ext cx="135442" cy="192744"/>
                  </a:xfrm>
                  <a:prstGeom prst="rect">
                    <a:avLst/>
                  </a:prstGeom>
                  <a:solidFill>
                    <a:srgbClr val="BF9283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325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64FF40EF-12CA-43B5-9667-E5925303D124}"/>
                      </a:ext>
                    </a:extLst>
                  </p:cNvPr>
                  <p:cNvSpPr/>
                  <p:nvPr/>
                </p:nvSpPr>
                <p:spPr>
                  <a:xfrm>
                    <a:off x="5184359" y="4315470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149FC79-CE90-46BA-B2C3-CFC6A22C5D2D}"/>
                      </a:ext>
                    </a:extLst>
                  </p:cNvPr>
                  <p:cNvSpPr/>
                  <p:nvPr/>
                </p:nvSpPr>
                <p:spPr>
                  <a:xfrm>
                    <a:off x="5184359" y="4398221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CC8D273D-2EAC-420D-AE96-44A793F63B64}"/>
                    </a:ext>
                  </a:extLst>
                </p:cNvPr>
                <p:cNvSpPr/>
                <p:nvPr/>
              </p:nvSpPr>
              <p:spPr>
                <a:xfrm>
                  <a:off x="2153874" y="3318250"/>
                  <a:ext cx="287999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3100DE1-A32A-411B-8CE1-748F3690CB08}"/>
                </a:ext>
              </a:extLst>
            </p:cNvPr>
            <p:cNvSpPr txBox="1"/>
            <p:nvPr/>
          </p:nvSpPr>
          <p:spPr>
            <a:xfrm>
              <a:off x="5818279" y="6223000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calibration,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image processing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C2EA8CC-B2A3-4FCA-BBE0-DD5AF94FC148}"/>
              </a:ext>
            </a:extLst>
          </p:cNvPr>
          <p:cNvGrpSpPr/>
          <p:nvPr/>
        </p:nvGrpSpPr>
        <p:grpSpPr>
          <a:xfrm>
            <a:off x="8385455" y="4265358"/>
            <a:ext cx="2171700" cy="2373337"/>
            <a:chOff x="604912" y="3934905"/>
            <a:chExt cx="2171700" cy="237333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4D25007-F8D2-4201-8455-D02C7A1FC042}"/>
                </a:ext>
              </a:extLst>
            </p:cNvPr>
            <p:cNvGrpSpPr/>
            <p:nvPr/>
          </p:nvGrpSpPr>
          <p:grpSpPr>
            <a:xfrm>
              <a:off x="1189382" y="3934905"/>
              <a:ext cx="1218491" cy="1829258"/>
              <a:chOff x="3740677" y="4012885"/>
              <a:chExt cx="1218491" cy="1829258"/>
            </a:xfrm>
          </p:grpSpPr>
          <p:grpSp>
            <p:nvGrpSpPr>
              <p:cNvPr id="186" name="Group 36">
                <a:extLst>
                  <a:ext uri="{FF2B5EF4-FFF2-40B4-BE49-F238E27FC236}">
                    <a16:creationId xmlns:a16="http://schemas.microsoft.com/office/drawing/2014/main" id="{860BA0A9-69DF-4544-BD52-33825256861D}"/>
                  </a:ext>
                </a:extLst>
              </p:cNvPr>
              <p:cNvGrpSpPr/>
              <p:nvPr/>
            </p:nvGrpSpPr>
            <p:grpSpPr>
              <a:xfrm>
                <a:off x="3740677" y="4012885"/>
                <a:ext cx="1218491" cy="1186728"/>
                <a:chOff x="1909721" y="2874193"/>
                <a:chExt cx="937300" cy="912879"/>
              </a:xfrm>
            </p:grpSpPr>
            <p:sp>
              <p:nvSpPr>
                <p:cNvPr id="201" name="5-Point Star 81">
                  <a:extLst>
                    <a:ext uri="{FF2B5EF4-FFF2-40B4-BE49-F238E27FC236}">
                      <a16:creationId xmlns:a16="http://schemas.microsoft.com/office/drawing/2014/main" id="{1A73A0E9-3C94-4267-913C-C4E76007B2E0}"/>
                    </a:ext>
                  </a:extLst>
                </p:cNvPr>
                <p:cNvSpPr/>
                <p:nvPr/>
              </p:nvSpPr>
              <p:spPr bwMode="auto">
                <a:xfrm>
                  <a:off x="2401959" y="2874193"/>
                  <a:ext cx="445062" cy="420786"/>
                </a:xfrm>
                <a:prstGeom prst="star5">
                  <a:avLst/>
                </a:prstGeom>
                <a:solidFill>
                  <a:srgbClr val="839BBE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2DB6F2BA-9135-48D5-B79F-34CCD84C1E38}"/>
                    </a:ext>
                  </a:extLst>
                </p:cNvPr>
                <p:cNvSpPr/>
                <p:nvPr/>
              </p:nvSpPr>
              <p:spPr bwMode="auto">
                <a:xfrm>
                  <a:off x="1909721" y="3052821"/>
                  <a:ext cx="784927" cy="73425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Data Logging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pitchFamily="112" charset="-128"/>
                    </a:rPr>
                    <a:t>Node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3391A2A-F16E-4A0B-AB2B-C82184E078B5}"/>
                  </a:ext>
                </a:extLst>
              </p:cNvPr>
              <p:cNvCxnSpPr>
                <a:cxnSpLocks/>
                <a:stCxn id="202" idx="4"/>
              </p:cNvCxnSpPr>
              <p:nvPr/>
            </p:nvCxnSpPr>
            <p:spPr bwMode="auto">
              <a:xfrm>
                <a:off x="4250880" y="5199613"/>
                <a:ext cx="1200" cy="32741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90" name="Can 70">
                <a:extLst>
                  <a:ext uri="{FF2B5EF4-FFF2-40B4-BE49-F238E27FC236}">
                    <a16:creationId xmlns:a16="http://schemas.microsoft.com/office/drawing/2014/main" id="{EDCF1074-77FA-4EEC-A0B8-27CB7485AF69}"/>
                  </a:ext>
                </a:extLst>
              </p:cNvPr>
              <p:cNvSpPr/>
              <p:nvPr/>
            </p:nvSpPr>
            <p:spPr>
              <a:xfrm>
                <a:off x="3977246" y="5476477"/>
                <a:ext cx="556525" cy="365666"/>
              </a:xfrm>
              <a:prstGeom prst="can">
                <a:avLst/>
              </a:prstGeom>
              <a:solidFill>
                <a:srgbClr val="839BBE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62500" lnSpcReduction="20000"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3D037BC-C3E5-4950-83D9-F079384CAEEE}"/>
                </a:ext>
              </a:extLst>
            </p:cNvPr>
            <p:cNvSpPr txBox="1"/>
            <p:nvPr/>
          </p:nvSpPr>
          <p:spPr>
            <a:xfrm>
              <a:off x="604912" y="5846577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storage of control data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and configurations</a:t>
              </a:r>
            </a:p>
          </p:txBody>
        </p:sp>
      </p:grpSp>
      <p:cxnSp>
        <p:nvCxnSpPr>
          <p:cNvPr id="204" name="Elbow Connector 108">
            <a:extLst>
              <a:ext uri="{FF2B5EF4-FFF2-40B4-BE49-F238E27FC236}">
                <a16:creationId xmlns:a16="http://schemas.microsoft.com/office/drawing/2014/main" id="{7E16AEA4-BD0E-4CE9-918D-0C8B871898CF}"/>
              </a:ext>
            </a:extLst>
          </p:cNvPr>
          <p:cNvCxnSpPr>
            <a:cxnSpLocks/>
            <a:stCxn id="159" idx="3"/>
            <a:endCxn id="172" idx="1"/>
          </p:cNvCxnSpPr>
          <p:nvPr/>
        </p:nvCxnSpPr>
        <p:spPr bwMode="auto">
          <a:xfrm>
            <a:off x="5273122" y="4168175"/>
            <a:ext cx="1259817" cy="1503583"/>
          </a:xfrm>
          <a:prstGeom prst="bentConnector3">
            <a:avLst>
              <a:gd name="adj1" fmla="val 23790"/>
            </a:avLst>
          </a:prstGeom>
          <a:noFill/>
          <a:ln w="19050" cap="sq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800150B-0382-4239-8695-ADAB0B365A8F}"/>
              </a:ext>
            </a:extLst>
          </p:cNvPr>
          <p:cNvGrpSpPr/>
          <p:nvPr/>
        </p:nvGrpSpPr>
        <p:grpSpPr>
          <a:xfrm>
            <a:off x="8222389" y="1158343"/>
            <a:ext cx="1398140" cy="1167488"/>
            <a:chOff x="4047337" y="1242236"/>
            <a:chExt cx="1398140" cy="1167488"/>
          </a:xfrm>
        </p:grpSpPr>
        <p:pic>
          <p:nvPicPr>
            <p:cNvPr id="206" name="Picture 4">
              <a:extLst>
                <a:ext uri="{FF2B5EF4-FFF2-40B4-BE49-F238E27FC236}">
                  <a16:creationId xmlns:a16="http://schemas.microsoft.com/office/drawing/2014/main" id="{B8646D86-C8FF-4970-A05F-BAF173D75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7982" y="1242236"/>
              <a:ext cx="1003514" cy="68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E3A68B6-7DF3-4292-AF50-6341BC4A620C}"/>
                </a:ext>
              </a:extLst>
            </p:cNvPr>
            <p:cNvSpPr txBox="1"/>
            <p:nvPr/>
          </p:nvSpPr>
          <p:spPr>
            <a:xfrm>
              <a:off x="4047337" y="1886504"/>
              <a:ext cx="1398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Command Line</a:t>
              </a:r>
            </a:p>
            <a:p>
              <a:pPr algn="ctr">
                <a:buNone/>
              </a:pPr>
              <a:r>
                <a:rPr lang="en-US" sz="1400" i="1" dirty="0"/>
                <a:t>Interface</a:t>
              </a:r>
            </a:p>
          </p:txBody>
        </p:sp>
      </p:grp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9E42BED-0908-40AD-A890-CE695C7090EA}"/>
              </a:ext>
            </a:extLst>
          </p:cNvPr>
          <p:cNvCxnSpPr>
            <a:cxnSpLocks/>
            <a:stCxn id="206" idx="1"/>
            <a:endCxn id="135" idx="1"/>
          </p:cNvCxnSpPr>
          <p:nvPr/>
        </p:nvCxnSpPr>
        <p:spPr bwMode="auto">
          <a:xfrm flipH="1">
            <a:off x="7596792" y="1500343"/>
            <a:ext cx="836242" cy="1264036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A89C8AB-E337-4251-B25C-C8B3069D0375}"/>
              </a:ext>
            </a:extLst>
          </p:cNvPr>
          <p:cNvGrpSpPr/>
          <p:nvPr/>
        </p:nvGrpSpPr>
        <p:grpSpPr>
          <a:xfrm>
            <a:off x="10830720" y="1821178"/>
            <a:ext cx="1348446" cy="1290077"/>
            <a:chOff x="3994019" y="754357"/>
            <a:chExt cx="1591872" cy="1290077"/>
          </a:xfrm>
        </p:grpSpPr>
        <p:pic>
          <p:nvPicPr>
            <p:cNvPr id="211" name="Picture 4">
              <a:extLst>
                <a:ext uri="{FF2B5EF4-FFF2-40B4-BE49-F238E27FC236}">
                  <a16:creationId xmlns:a16="http://schemas.microsoft.com/office/drawing/2014/main" id="{A3E16BEB-61E5-4012-95BD-B633A0E44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2159" y="754357"/>
              <a:ext cx="1221720" cy="6795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79932EE-02A4-43AE-861F-1238C2C28A6A}"/>
                </a:ext>
              </a:extLst>
            </p:cNvPr>
            <p:cNvSpPr txBox="1"/>
            <p:nvPr/>
          </p:nvSpPr>
          <p:spPr>
            <a:xfrm>
              <a:off x="3994019" y="1521214"/>
              <a:ext cx="1591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Graphical </a:t>
              </a:r>
            </a:p>
            <a:p>
              <a:pPr algn="ctr">
                <a:buNone/>
              </a:pPr>
              <a:r>
                <a:rPr lang="en-US" sz="1400" i="1" dirty="0"/>
                <a:t>User Interface</a:t>
              </a:r>
            </a:p>
          </p:txBody>
        </p:sp>
      </p:grp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0353D77-DBEF-4A8A-9476-CDAFCBD6CE43}"/>
              </a:ext>
            </a:extLst>
          </p:cNvPr>
          <p:cNvCxnSpPr>
            <a:stCxn id="211" idx="1"/>
            <a:endCxn id="164" idx="0"/>
          </p:cNvCxnSpPr>
          <p:nvPr/>
        </p:nvCxnSpPr>
        <p:spPr bwMode="auto">
          <a:xfrm flipH="1">
            <a:off x="9987226" y="2160964"/>
            <a:ext cx="909685" cy="57514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A246218F-2DA0-4065-89A1-C6B571E0B8EE}"/>
              </a:ext>
            </a:extLst>
          </p:cNvPr>
          <p:cNvCxnSpPr/>
          <p:nvPr/>
        </p:nvCxnSpPr>
        <p:spPr>
          <a:xfrm>
            <a:off x="9557490" y="821966"/>
            <a:ext cx="1766323" cy="309606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4A3537BA-446B-44AA-9B47-BDBA706C3445}"/>
              </a:ext>
            </a:extLst>
          </p:cNvPr>
          <p:cNvSpPr txBox="1"/>
          <p:nvPr/>
        </p:nvSpPr>
        <p:spPr>
          <a:xfrm rot="3637593">
            <a:off x="9837232" y="979898"/>
            <a:ext cx="1341620" cy="762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>
                <a:solidFill>
                  <a:schemeClr val="bg2"/>
                </a:solidFill>
              </a:rPr>
              <a:t>Interface for Users and Operators</a:t>
            </a:r>
            <a:endParaRPr lang="de-DE" sz="1600" dirty="0" err="1">
              <a:solidFill>
                <a:schemeClr val="bg2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A6C3A6A-0FA2-499A-94A2-DA7FD7D14358}"/>
              </a:ext>
            </a:extLst>
          </p:cNvPr>
          <p:cNvSpPr txBox="1"/>
          <p:nvPr/>
        </p:nvSpPr>
        <p:spPr>
          <a:xfrm>
            <a:off x="5077380" y="5768797"/>
            <a:ext cx="132487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i="1" dirty="0"/>
              <a:t>TCP/IP data</a:t>
            </a:r>
            <a:br>
              <a:rPr lang="en-US" sz="1400" i="1" dirty="0"/>
            </a:br>
            <a:r>
              <a:rPr lang="en-US" sz="1400" i="1" dirty="0"/>
              <a:t>pipelines for</a:t>
            </a:r>
          </a:p>
          <a:p>
            <a:pPr algn="ctr">
              <a:buNone/>
            </a:pPr>
            <a:r>
              <a:rPr lang="en-US" sz="1400" i="1" dirty="0"/>
              <a:t>big/fast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5DEC7-E091-4891-973E-FB0EB41AD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90" y="1215912"/>
            <a:ext cx="955466" cy="9684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8AFA75-2763-44C6-9269-5E0B113377C9}"/>
              </a:ext>
            </a:extLst>
          </p:cNvPr>
          <p:cNvSpPr/>
          <p:nvPr/>
        </p:nvSpPr>
        <p:spPr>
          <a:xfrm>
            <a:off x="4552736" y="3688186"/>
            <a:ext cx="2555862" cy="3025392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82503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A7CE-FB8D-4F2F-A58E-B1A51C95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55304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Introduction – Pipelines and their Uses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5497-93D3-40C9-9373-202B28FBE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573619"/>
            <a:ext cx="10944224" cy="4572149"/>
          </a:xfrm>
        </p:spPr>
        <p:txBody>
          <a:bodyPr/>
          <a:lstStyle/>
          <a:p>
            <a:pPr marL="0" lvl="0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Karabo data can be split in 2 categories:</a:t>
            </a:r>
          </a:p>
          <a:p>
            <a:pPr marL="357187" lvl="1" indent="0">
              <a:buSzPts val="1798"/>
              <a:tabLst>
                <a:tab pos="0" algn="l"/>
              </a:tabLst>
            </a:pPr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Slow Data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 and </a:t>
            </a:r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Fast Data.</a:t>
            </a:r>
          </a:p>
          <a:p>
            <a:pPr marL="0" lvl="0" indent="0">
              <a:buSzPts val="1798"/>
              <a:tabLst>
                <a:tab pos="0" algn="l"/>
              </a:tabLst>
            </a:pPr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Slow Data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: exchanged via broker (AMQP) </a:t>
            </a:r>
          </a:p>
          <a:p>
            <a:pPr marL="357187" lvl="1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Device properties (configurations and read-only params)</a:t>
            </a:r>
          </a:p>
          <a:p>
            <a:pPr marL="625475" lvl="2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Logged by (</a:t>
            </a:r>
            <a:r>
              <a:rPr lang="en-GB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InfluxDB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) data loggers</a:t>
            </a:r>
          </a:p>
          <a:p>
            <a:pPr marL="357187" lvl="1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Instantiations, shutdowns, state changes, …</a:t>
            </a:r>
          </a:p>
          <a:p>
            <a:pPr marL="0" lvl="0" indent="0">
              <a:buSzPts val="1798"/>
              <a:tabLst>
                <a:tab pos="0" algn="l"/>
              </a:tabLst>
            </a:pPr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Fast Data</a:t>
            </a:r>
            <a:endParaRPr lang="en-GB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</a:endParaRPr>
          </a:p>
          <a:p>
            <a:pPr marL="357187" lvl="1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Sent directly from one device to another (no broker)</a:t>
            </a:r>
          </a:p>
          <a:p>
            <a:pPr marL="357187" lvl="1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High throughputs must be supported</a:t>
            </a:r>
          </a:p>
          <a:p>
            <a:pPr marL="625475" lvl="2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Camera images, digitizer data</a:t>
            </a:r>
          </a:p>
          <a:p>
            <a:pPr marL="625475" lvl="2" indent="0">
              <a:buSzPts val="1798"/>
              <a:tabLst>
                <a:tab pos="0" algn="l"/>
              </a:tabLst>
            </a:pP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Saved by the DAQ on request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313CF0-CAD8-4AC5-ACF1-A192AAE971AD}"/>
              </a:ext>
            </a:extLst>
          </p:cNvPr>
          <p:cNvGrpSpPr/>
          <p:nvPr/>
        </p:nvGrpSpPr>
        <p:grpSpPr>
          <a:xfrm>
            <a:off x="6700283" y="1620222"/>
            <a:ext cx="1557554" cy="1897769"/>
            <a:chOff x="2671946" y="1224430"/>
            <a:chExt cx="1557554" cy="1897769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85C33BBD-B948-4880-9DD5-58D68D469412}"/>
                </a:ext>
              </a:extLst>
            </p:cNvPr>
            <p:cNvGrpSpPr/>
            <p:nvPr/>
          </p:nvGrpSpPr>
          <p:grpSpPr>
            <a:xfrm>
              <a:off x="2671946" y="1224430"/>
              <a:ext cx="1200970" cy="1102847"/>
              <a:chOff x="4036578" y="2031101"/>
              <a:chExt cx="923840" cy="848315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7673B235-6469-4A0D-BAEB-B5CEE098BB30}"/>
                  </a:ext>
                </a:extLst>
              </p:cNvPr>
              <p:cNvSpPr/>
              <p:nvPr/>
            </p:nvSpPr>
            <p:spPr bwMode="auto">
              <a:xfrm>
                <a:off x="4556788" y="2031101"/>
                <a:ext cx="403630" cy="347957"/>
              </a:xfrm>
              <a:prstGeom prst="triangle">
                <a:avLst/>
              </a:prstGeom>
              <a:solidFill>
                <a:srgbClr val="EBE7AD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7BD1EBA-9743-4EB3-B042-1B7A27DFA29A}"/>
                  </a:ext>
                </a:extLst>
              </p:cNvPr>
              <p:cNvSpPr/>
              <p:nvPr/>
            </p:nvSpPr>
            <p:spPr bwMode="auto">
              <a:xfrm>
                <a:off x="4036578" y="209448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Camera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EE3FA6-B7FA-4F0A-9E8B-B8B852A9E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2934078" y="2548040"/>
              <a:ext cx="486325" cy="574159"/>
            </a:xfrm>
            <a:prstGeom prst="rect">
              <a:avLst/>
            </a:prstGeom>
          </p:spPr>
        </p:pic>
        <p:grpSp>
          <p:nvGrpSpPr>
            <p:cNvPr id="8" name="Group 129">
              <a:extLst>
                <a:ext uri="{FF2B5EF4-FFF2-40B4-BE49-F238E27FC236}">
                  <a16:creationId xmlns:a16="http://schemas.microsoft.com/office/drawing/2014/main" id="{A3F7AF8E-ACC0-4133-A52F-2EFB8F9BDA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4724" y="1736435"/>
              <a:ext cx="524776" cy="191691"/>
              <a:chOff x="1722064" y="2499496"/>
              <a:chExt cx="527688" cy="192744"/>
            </a:xfrm>
          </p:grpSpPr>
          <p:grpSp>
            <p:nvGrpSpPr>
              <p:cNvPr id="10" name="Group 120">
                <a:extLst>
                  <a:ext uri="{FF2B5EF4-FFF2-40B4-BE49-F238E27FC236}">
                    <a16:creationId xmlns:a16="http://schemas.microsoft.com/office/drawing/2014/main" id="{52A802F1-B63B-4EBD-A975-0712DB37ED82}"/>
                  </a:ext>
                </a:extLst>
              </p:cNvPr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F2A6BA-A140-41F7-A508-D2775CE53101}"/>
                    </a:ext>
                  </a:extLst>
                </p:cNvPr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ECE7AE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4ED704E-B22B-4B0D-A5FB-FB903B599ADB}"/>
                    </a:ext>
                  </a:extLst>
                </p:cNvPr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4C8D554-B51F-40AC-834C-844AAE285633}"/>
                    </a:ext>
                  </a:extLst>
                </p:cNvPr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D09966-E4F2-4673-A6F2-DAA7C37D7789}"/>
                  </a:ext>
                </a:extLst>
              </p:cNvPr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B9B6CE-6647-47A4-BD3B-1F4AD466E931}"/>
                </a:ext>
              </a:extLst>
            </p:cNvPr>
            <p:cNvCxnSpPr>
              <a:stCxn id="16" idx="4"/>
              <a:endCxn id="7" idx="0"/>
            </p:cNvCxnSpPr>
            <p:nvPr/>
          </p:nvCxnSpPr>
          <p:spPr bwMode="auto">
            <a:xfrm flipH="1">
              <a:off x="3177242" y="2327277"/>
              <a:ext cx="4898" cy="220763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EE2C6C-D672-4FA1-A3E7-CDC231277D54}"/>
              </a:ext>
            </a:extLst>
          </p:cNvPr>
          <p:cNvGrpSpPr/>
          <p:nvPr/>
        </p:nvGrpSpPr>
        <p:grpSpPr>
          <a:xfrm>
            <a:off x="9896648" y="2583579"/>
            <a:ext cx="1056403" cy="1109762"/>
            <a:chOff x="4482710" y="3526380"/>
            <a:chExt cx="731713" cy="759443"/>
          </a:xfrm>
        </p:grpSpPr>
        <p:sp>
          <p:nvSpPr>
            <p:cNvPr id="31" name="Octagon 30">
              <a:extLst>
                <a:ext uri="{FF2B5EF4-FFF2-40B4-BE49-F238E27FC236}">
                  <a16:creationId xmlns:a16="http://schemas.microsoft.com/office/drawing/2014/main" id="{4B5C56B2-4336-430E-936B-02195E90FCE7}"/>
                </a:ext>
              </a:extLst>
            </p:cNvPr>
            <p:cNvSpPr/>
            <p:nvPr/>
          </p:nvSpPr>
          <p:spPr bwMode="auto">
            <a:xfrm>
              <a:off x="4858373" y="3526380"/>
              <a:ext cx="356050" cy="356050"/>
            </a:xfrm>
            <a:prstGeom prst="octagon">
              <a:avLst/>
            </a:prstGeom>
            <a:solidFill>
              <a:srgbClr val="BE9283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270000" tIns="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2FBEA9-21D9-4BD5-8B71-4A4FFB79E1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2710" y="3600673"/>
              <a:ext cx="685149" cy="6851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00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Image</a:t>
              </a:r>
            </a:p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Processor</a:t>
              </a:r>
            </a:p>
          </p:txBody>
        </p:sp>
      </p:grpSp>
      <p:grpSp>
        <p:nvGrpSpPr>
          <p:cNvPr id="19" name="Group 129">
            <a:extLst>
              <a:ext uri="{FF2B5EF4-FFF2-40B4-BE49-F238E27FC236}">
                <a16:creationId xmlns:a16="http://schemas.microsoft.com/office/drawing/2014/main" id="{672DC84B-D475-47D1-8212-D4BE48175A38}"/>
              </a:ext>
            </a:extLst>
          </p:cNvPr>
          <p:cNvGrpSpPr>
            <a:grpSpLocks noChangeAspect="1"/>
          </p:cNvGrpSpPr>
          <p:nvPr/>
        </p:nvGrpSpPr>
        <p:grpSpPr>
          <a:xfrm>
            <a:off x="10885372" y="3112643"/>
            <a:ext cx="472321" cy="172525"/>
            <a:chOff x="1722064" y="2499496"/>
            <a:chExt cx="527688" cy="192744"/>
          </a:xfrm>
        </p:grpSpPr>
        <p:grpSp>
          <p:nvGrpSpPr>
            <p:cNvPr id="26" name="Group 120">
              <a:extLst>
                <a:ext uri="{FF2B5EF4-FFF2-40B4-BE49-F238E27FC236}">
                  <a16:creationId xmlns:a16="http://schemas.microsoft.com/office/drawing/2014/main" id="{9107FDE3-1965-4BF6-81B3-52E9C16CEF3B}"/>
                </a:ext>
              </a:extLst>
            </p:cNvPr>
            <p:cNvGrpSpPr/>
            <p:nvPr/>
          </p:nvGrpSpPr>
          <p:grpSpPr>
            <a:xfrm>
              <a:off x="2013911" y="2499496"/>
              <a:ext cx="235841" cy="192744"/>
              <a:chOff x="4485111" y="4313055"/>
              <a:chExt cx="235841" cy="19274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E4C2FA8-504C-472D-BA26-8C0A036AF70C}"/>
                  </a:ext>
                </a:extLst>
              </p:cNvPr>
              <p:cNvSpPr/>
              <p:nvPr/>
            </p:nvSpPr>
            <p:spPr>
              <a:xfrm>
                <a:off x="4485111" y="4313055"/>
                <a:ext cx="135441" cy="192744"/>
              </a:xfrm>
              <a:prstGeom prst="rect">
                <a:avLst/>
              </a:prstGeom>
              <a:solidFill>
                <a:srgbClr val="BF9283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325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CF6321-F53F-49AC-8ECA-0EB16254E38B}"/>
                  </a:ext>
                </a:extLst>
              </p:cNvPr>
              <p:cNvSpPr/>
              <p:nvPr/>
            </p:nvSpPr>
            <p:spPr>
              <a:xfrm>
                <a:off x="4622425" y="4354818"/>
                <a:ext cx="98527" cy="36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25B090B-0278-473E-923D-48AC89645742}"/>
                  </a:ext>
                </a:extLst>
              </p:cNvPr>
              <p:cNvSpPr/>
              <p:nvPr/>
            </p:nvSpPr>
            <p:spPr>
              <a:xfrm>
                <a:off x="4622425" y="4421017"/>
                <a:ext cx="98527" cy="36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FBDA7A-B59C-4A3D-8046-6CA7A774998A}"/>
                </a:ext>
              </a:extLst>
            </p:cNvPr>
            <p:cNvSpPr/>
            <p:nvPr/>
          </p:nvSpPr>
          <p:spPr>
            <a:xfrm>
              <a:off x="1722064" y="2580586"/>
              <a:ext cx="288000" cy="28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25000" lnSpcReduction="20000"/>
            </a:bodyPr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28">
            <a:extLst>
              <a:ext uri="{FF2B5EF4-FFF2-40B4-BE49-F238E27FC236}">
                <a16:creationId xmlns:a16="http://schemas.microsoft.com/office/drawing/2014/main" id="{9C161617-EBF6-4269-BA82-970ED2136217}"/>
              </a:ext>
            </a:extLst>
          </p:cNvPr>
          <p:cNvGrpSpPr>
            <a:grpSpLocks noChangeAspect="1"/>
          </p:cNvGrpSpPr>
          <p:nvPr/>
        </p:nvGrpSpPr>
        <p:grpSpPr>
          <a:xfrm>
            <a:off x="9505204" y="3101866"/>
            <a:ext cx="378464" cy="172525"/>
            <a:chOff x="2019046" y="3238291"/>
            <a:chExt cx="422827" cy="192744"/>
          </a:xfrm>
        </p:grpSpPr>
        <p:grpSp>
          <p:nvGrpSpPr>
            <p:cNvPr id="21" name="Group 121">
              <a:extLst>
                <a:ext uri="{FF2B5EF4-FFF2-40B4-BE49-F238E27FC236}">
                  <a16:creationId xmlns:a16="http://schemas.microsoft.com/office/drawing/2014/main" id="{7168042E-646F-4EAD-88F9-1A33F2C0F634}"/>
                </a:ext>
              </a:extLst>
            </p:cNvPr>
            <p:cNvGrpSpPr/>
            <p:nvPr/>
          </p:nvGrpSpPr>
          <p:grpSpPr>
            <a:xfrm>
              <a:off x="2019046" y="3238291"/>
              <a:ext cx="135442" cy="192744"/>
              <a:chOff x="5183665" y="4295815"/>
              <a:chExt cx="135442" cy="1927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D1BB41-37DC-4C25-93D7-03146C65A29E}"/>
                  </a:ext>
                </a:extLst>
              </p:cNvPr>
              <p:cNvSpPr/>
              <p:nvPr/>
            </p:nvSpPr>
            <p:spPr>
              <a:xfrm>
                <a:off x="5183665" y="4295815"/>
                <a:ext cx="135442" cy="192744"/>
              </a:xfrm>
              <a:prstGeom prst="rect">
                <a:avLst/>
              </a:prstGeom>
              <a:solidFill>
                <a:srgbClr val="BF9283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325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62B8C3A-A739-42E4-8E78-DDC5E27AB1AD}"/>
                  </a:ext>
                </a:extLst>
              </p:cNvPr>
              <p:cNvSpPr/>
              <p:nvPr/>
            </p:nvSpPr>
            <p:spPr>
              <a:xfrm>
                <a:off x="5184359" y="4315470"/>
                <a:ext cx="36000" cy="72000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356EA1E-553A-4647-8B56-30CC10F9E01C}"/>
                  </a:ext>
                </a:extLst>
              </p:cNvPr>
              <p:cNvSpPr/>
              <p:nvPr/>
            </p:nvSpPr>
            <p:spPr>
              <a:xfrm>
                <a:off x="5184359" y="4398221"/>
                <a:ext cx="36000" cy="72000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503D48-263F-4D55-8C44-25DA0A641862}"/>
                </a:ext>
              </a:extLst>
            </p:cNvPr>
            <p:cNvSpPr/>
            <p:nvPr/>
          </p:nvSpPr>
          <p:spPr>
            <a:xfrm>
              <a:off x="2153874" y="3318250"/>
              <a:ext cx="287999" cy="28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25000" lnSpcReduction="20000"/>
            </a:bodyPr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9C8366-4AB2-479C-89DA-99EF2DBF06B5}"/>
              </a:ext>
            </a:extLst>
          </p:cNvPr>
          <p:cNvGrpSpPr/>
          <p:nvPr/>
        </p:nvGrpSpPr>
        <p:grpSpPr>
          <a:xfrm>
            <a:off x="8798546" y="884673"/>
            <a:ext cx="1623862" cy="1193265"/>
            <a:chOff x="7707040" y="705187"/>
            <a:chExt cx="1623862" cy="11932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D9F1F0F-1015-42A9-99D2-6872CC0C9AAF}"/>
                </a:ext>
              </a:extLst>
            </p:cNvPr>
            <p:cNvGrpSpPr/>
            <p:nvPr/>
          </p:nvGrpSpPr>
          <p:grpSpPr>
            <a:xfrm>
              <a:off x="8121234" y="705187"/>
              <a:ext cx="1209668" cy="1193265"/>
              <a:chOff x="3912323" y="4819316"/>
              <a:chExt cx="930453" cy="917891"/>
            </a:xfrm>
          </p:grpSpPr>
          <p:sp>
            <p:nvSpPr>
              <p:cNvPr id="41" name="Diamond 40">
                <a:extLst>
                  <a:ext uri="{FF2B5EF4-FFF2-40B4-BE49-F238E27FC236}">
                    <a16:creationId xmlns:a16="http://schemas.microsoft.com/office/drawing/2014/main" id="{F797577A-E097-479E-816A-13DF50961D28}"/>
                  </a:ext>
                </a:extLst>
              </p:cNvPr>
              <p:cNvSpPr/>
              <p:nvPr/>
            </p:nvSpPr>
            <p:spPr>
              <a:xfrm>
                <a:off x="4379860" y="4819316"/>
                <a:ext cx="462916" cy="462916"/>
              </a:xfrm>
              <a:prstGeom prst="diamond">
                <a:avLst/>
              </a:prstGeom>
              <a:solidFill>
                <a:schemeClr val="accent5">
                  <a:alpha val="63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92500" lnSpcReduction="20000"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F7EE5C6-32F1-4D17-BAA1-CE52532E6924}"/>
                  </a:ext>
                </a:extLst>
              </p:cNvPr>
              <p:cNvSpPr/>
              <p:nvPr/>
            </p:nvSpPr>
            <p:spPr bwMode="auto">
              <a:xfrm>
                <a:off x="3912323" y="4922685"/>
                <a:ext cx="814522" cy="81452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GUI Server</a:t>
                </a:r>
              </a:p>
            </p:txBody>
          </p:sp>
        </p:grpSp>
        <p:grpSp>
          <p:nvGrpSpPr>
            <p:cNvPr id="35" name="Group 128">
              <a:extLst>
                <a:ext uri="{FF2B5EF4-FFF2-40B4-BE49-F238E27FC236}">
                  <a16:creationId xmlns:a16="http://schemas.microsoft.com/office/drawing/2014/main" id="{F2C8791F-1346-4FB2-B2D5-7EC2535821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07040" y="1304180"/>
              <a:ext cx="414193" cy="172525"/>
              <a:chOff x="2019046" y="3238291"/>
              <a:chExt cx="422827" cy="192744"/>
            </a:xfrm>
          </p:grpSpPr>
          <p:grpSp>
            <p:nvGrpSpPr>
              <p:cNvPr id="36" name="Group 121">
                <a:extLst>
                  <a:ext uri="{FF2B5EF4-FFF2-40B4-BE49-F238E27FC236}">
                    <a16:creationId xmlns:a16="http://schemas.microsoft.com/office/drawing/2014/main" id="{DB8DC48B-5CB0-4F88-A90C-A52FD5BF0455}"/>
                  </a:ext>
                </a:extLst>
              </p:cNvPr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C19D53-2147-40DE-B89C-4830A75D6898}"/>
                    </a:ext>
                  </a:extLst>
                </p:cNvPr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chemeClr val="accent5">
                    <a:alpha val="63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C1D2415-15CF-4217-BA88-D0B031877C78}"/>
                    </a:ext>
                  </a:extLst>
                </p:cNvPr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2A68CF6-82EE-4826-B03F-2D0B663F33FC}"/>
                    </a:ext>
                  </a:extLst>
                </p:cNvPr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2DB54D-F4E8-41B2-996A-DED25A904B61}"/>
                  </a:ext>
                </a:extLst>
              </p:cNvPr>
              <p:cNvSpPr/>
              <p:nvPr/>
            </p:nvSpPr>
            <p:spPr>
              <a:xfrm>
                <a:off x="2153874" y="3318252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3" name="Elbow Connector 43">
            <a:extLst>
              <a:ext uri="{FF2B5EF4-FFF2-40B4-BE49-F238E27FC236}">
                <a16:creationId xmlns:a16="http://schemas.microsoft.com/office/drawing/2014/main" id="{D95D6342-F22C-4D86-A5EE-6A99D05DB41F}"/>
              </a:ext>
            </a:extLst>
          </p:cNvPr>
          <p:cNvCxnSpPr>
            <a:stCxn id="13" idx="3"/>
            <a:endCxn id="38" idx="1"/>
          </p:cNvCxnSpPr>
          <p:nvPr/>
        </p:nvCxnSpPr>
        <p:spPr bwMode="auto">
          <a:xfrm flipV="1">
            <a:off x="8257837" y="1569929"/>
            <a:ext cx="540709" cy="621735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Elbow Connector 46">
            <a:extLst>
              <a:ext uri="{FF2B5EF4-FFF2-40B4-BE49-F238E27FC236}">
                <a16:creationId xmlns:a16="http://schemas.microsoft.com/office/drawing/2014/main" id="{9F3AAE4B-1B69-45A3-BEBC-D6236EC20BF6}"/>
              </a:ext>
            </a:extLst>
          </p:cNvPr>
          <p:cNvCxnSpPr>
            <a:stCxn id="14" idx="3"/>
            <a:endCxn id="23" idx="1"/>
          </p:cNvCxnSpPr>
          <p:nvPr/>
        </p:nvCxnSpPr>
        <p:spPr bwMode="auto">
          <a:xfrm>
            <a:off x="8257837" y="2257501"/>
            <a:ext cx="1247367" cy="930628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1" name="Picture 4">
            <a:extLst>
              <a:ext uri="{FF2B5EF4-FFF2-40B4-BE49-F238E27FC236}">
                <a16:creationId xmlns:a16="http://schemas.microsoft.com/office/drawing/2014/main" id="{A68D6C20-20E7-46EF-9CAC-7B8F5433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1013" y="999500"/>
            <a:ext cx="1034897" cy="6272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AB82A5F-80E7-4700-A727-6E0A35CAF4B9}"/>
              </a:ext>
            </a:extLst>
          </p:cNvPr>
          <p:cNvCxnSpPr>
            <a:cxnSpLocks/>
            <a:stCxn id="91" idx="1"/>
            <a:endCxn id="42" idx="6"/>
          </p:cNvCxnSpPr>
          <p:nvPr/>
        </p:nvCxnSpPr>
        <p:spPr bwMode="auto">
          <a:xfrm flipH="1">
            <a:off x="10271688" y="1313141"/>
            <a:ext cx="489325" cy="23535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4EFF462-B4AD-4E79-8F1E-D5F89EA6B134}"/>
              </a:ext>
            </a:extLst>
          </p:cNvPr>
          <p:cNvGrpSpPr/>
          <p:nvPr/>
        </p:nvGrpSpPr>
        <p:grpSpPr>
          <a:xfrm>
            <a:off x="9897260" y="4484663"/>
            <a:ext cx="1218491" cy="1829258"/>
            <a:chOff x="3740677" y="4012885"/>
            <a:chExt cx="1218491" cy="1829258"/>
          </a:xfrm>
        </p:grpSpPr>
        <p:grpSp>
          <p:nvGrpSpPr>
            <p:cNvPr id="99" name="Group 36">
              <a:extLst>
                <a:ext uri="{FF2B5EF4-FFF2-40B4-BE49-F238E27FC236}">
                  <a16:creationId xmlns:a16="http://schemas.microsoft.com/office/drawing/2014/main" id="{7C0CD0C4-9B54-4648-8EDA-BE667C83E733}"/>
                </a:ext>
              </a:extLst>
            </p:cNvPr>
            <p:cNvGrpSpPr/>
            <p:nvPr/>
          </p:nvGrpSpPr>
          <p:grpSpPr>
            <a:xfrm>
              <a:off x="3740677" y="4012885"/>
              <a:ext cx="1218491" cy="1186728"/>
              <a:chOff x="1909721" y="2874193"/>
              <a:chExt cx="937300" cy="912879"/>
            </a:xfrm>
          </p:grpSpPr>
          <p:sp>
            <p:nvSpPr>
              <p:cNvPr id="102" name="5-Point Star 81">
                <a:extLst>
                  <a:ext uri="{FF2B5EF4-FFF2-40B4-BE49-F238E27FC236}">
                    <a16:creationId xmlns:a16="http://schemas.microsoft.com/office/drawing/2014/main" id="{45B4A5D9-8750-43C7-9BA0-AD17B9344C42}"/>
                  </a:ext>
                </a:extLst>
              </p:cNvPr>
              <p:cNvSpPr/>
              <p:nvPr/>
            </p:nvSpPr>
            <p:spPr bwMode="auto">
              <a:xfrm>
                <a:off x="2401959" y="2874193"/>
                <a:ext cx="445062" cy="420786"/>
              </a:xfrm>
              <a:prstGeom prst="star5">
                <a:avLst/>
              </a:prstGeom>
              <a:solidFill>
                <a:srgbClr val="839BBE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3C2D880-4CE3-4D6C-8D10-69B7AF9FDCBB}"/>
                  </a:ext>
                </a:extLst>
              </p:cNvPr>
              <p:cNvSpPr/>
              <p:nvPr/>
            </p:nvSpPr>
            <p:spPr bwMode="auto">
              <a:xfrm>
                <a:off x="1909721" y="3052821"/>
                <a:ext cx="784927" cy="73425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  <a:latin typeface="Arial" charset="0"/>
                    <a:ea typeface="ＭＳ Ｐゴシック" pitchFamily="112" charset="-128"/>
                  </a:rPr>
                  <a:t>DAQ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519F845-F9AA-4D86-920A-85235E7FF0C5}"/>
                </a:ext>
              </a:extLst>
            </p:cNvPr>
            <p:cNvCxnSpPr>
              <a:cxnSpLocks/>
              <a:stCxn id="103" idx="4"/>
            </p:cNvCxnSpPr>
            <p:nvPr/>
          </p:nvCxnSpPr>
          <p:spPr bwMode="auto">
            <a:xfrm>
              <a:off x="4250880" y="5199613"/>
              <a:ext cx="1200" cy="327414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1" name="Can 70">
              <a:extLst>
                <a:ext uri="{FF2B5EF4-FFF2-40B4-BE49-F238E27FC236}">
                  <a16:creationId xmlns:a16="http://schemas.microsoft.com/office/drawing/2014/main" id="{07C40D64-64A9-4B25-9873-F88E28D7ED5D}"/>
                </a:ext>
              </a:extLst>
            </p:cNvPr>
            <p:cNvSpPr/>
            <p:nvPr/>
          </p:nvSpPr>
          <p:spPr>
            <a:xfrm>
              <a:off x="3977246" y="5476477"/>
              <a:ext cx="556525" cy="365666"/>
            </a:xfrm>
            <a:prstGeom prst="can">
              <a:avLst/>
            </a:prstGeom>
            <a:solidFill>
              <a:srgbClr val="839BBE"/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625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488F817-3505-43EB-858F-A85389F50768}"/>
              </a:ext>
            </a:extLst>
          </p:cNvPr>
          <p:cNvSpPr/>
          <p:nvPr/>
        </p:nvSpPr>
        <p:spPr>
          <a:xfrm>
            <a:off x="9514880" y="5126554"/>
            <a:ext cx="121231" cy="172525"/>
          </a:xfrm>
          <a:prstGeom prst="rect">
            <a:avLst/>
          </a:prstGeom>
          <a:solidFill>
            <a:srgbClr val="839BBE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325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A29E330-B14E-40BD-93DC-9A488E65A2D4}"/>
              </a:ext>
            </a:extLst>
          </p:cNvPr>
          <p:cNvSpPr/>
          <p:nvPr/>
        </p:nvSpPr>
        <p:spPr>
          <a:xfrm>
            <a:off x="9515501" y="5144147"/>
            <a:ext cx="32223" cy="64447"/>
          </a:xfrm>
          <a:prstGeom prst="ellipse">
            <a:avLst/>
          </a:prstGeom>
          <a:solidFill>
            <a:srgbClr val="000000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3AFD5DA-0631-4F42-97BD-3C2BA72B76F0}"/>
              </a:ext>
            </a:extLst>
          </p:cNvPr>
          <p:cNvSpPr/>
          <p:nvPr/>
        </p:nvSpPr>
        <p:spPr>
          <a:xfrm>
            <a:off x="9515501" y="5218218"/>
            <a:ext cx="32223" cy="64447"/>
          </a:xfrm>
          <a:prstGeom prst="ellipse">
            <a:avLst/>
          </a:prstGeom>
          <a:solidFill>
            <a:srgbClr val="000000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0C68263-E1BA-4D5B-93D8-2E7DD5A30976}"/>
              </a:ext>
            </a:extLst>
          </p:cNvPr>
          <p:cNvSpPr/>
          <p:nvPr/>
        </p:nvSpPr>
        <p:spPr>
          <a:xfrm>
            <a:off x="9635562" y="5198125"/>
            <a:ext cx="257782" cy="257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10" name="Elbow Connector 46">
            <a:extLst>
              <a:ext uri="{FF2B5EF4-FFF2-40B4-BE49-F238E27FC236}">
                <a16:creationId xmlns:a16="http://schemas.microsoft.com/office/drawing/2014/main" id="{DABE464C-30D2-4EC1-94F7-0884C19DA42F}"/>
              </a:ext>
            </a:extLst>
          </p:cNvPr>
          <p:cNvCxnSpPr>
            <a:cxnSpLocks/>
            <a:stCxn id="14" idx="2"/>
            <a:endCxn id="109" idx="1"/>
          </p:cNvCxnSpPr>
          <p:nvPr/>
        </p:nvCxnSpPr>
        <p:spPr bwMode="auto">
          <a:xfrm rot="16200000" flipH="1">
            <a:off x="7388406" y="3095842"/>
            <a:ext cx="2952254" cy="1311374"/>
          </a:xfrm>
          <a:prstGeom prst="bentConnector3">
            <a:avLst>
              <a:gd name="adj1" fmla="val 99471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468F61F-B238-46C9-94E9-7C55F2B55465}"/>
              </a:ext>
            </a:extLst>
          </p:cNvPr>
          <p:cNvSpPr/>
          <p:nvPr/>
        </p:nvSpPr>
        <p:spPr>
          <a:xfrm>
            <a:off x="11197397" y="5119243"/>
            <a:ext cx="121230" cy="172525"/>
          </a:xfrm>
          <a:prstGeom prst="rect">
            <a:avLst/>
          </a:prstGeom>
          <a:solidFill>
            <a:srgbClr val="839BBE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325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1A43908-F920-4BD5-8069-D585FE911E6C}"/>
              </a:ext>
            </a:extLst>
          </p:cNvPr>
          <p:cNvSpPr/>
          <p:nvPr/>
        </p:nvSpPr>
        <p:spPr>
          <a:xfrm>
            <a:off x="11320304" y="5156625"/>
            <a:ext cx="88189" cy="322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3B594A0-BE5F-4A59-9887-6E6CFE09632E}"/>
              </a:ext>
            </a:extLst>
          </p:cNvPr>
          <p:cNvSpPr/>
          <p:nvPr/>
        </p:nvSpPr>
        <p:spPr>
          <a:xfrm>
            <a:off x="11320304" y="5215880"/>
            <a:ext cx="88189" cy="322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A3714D7-7249-4653-B0F5-DC67E4FD90B8}"/>
              </a:ext>
            </a:extLst>
          </p:cNvPr>
          <p:cNvSpPr/>
          <p:nvPr/>
        </p:nvSpPr>
        <p:spPr>
          <a:xfrm>
            <a:off x="10936172" y="5191827"/>
            <a:ext cx="257782" cy="257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0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A7CE-FB8D-4F2F-A58E-B1A51C95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55304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Introduction – Pipelines and their Uses (</a:t>
            </a:r>
            <a:r>
              <a:rPr lang="en-GB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ctd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.)</a:t>
            </a:r>
            <a:endParaRPr lang="de-D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313CF0-CAD8-4AC5-ACF1-A192AAE971AD}"/>
              </a:ext>
            </a:extLst>
          </p:cNvPr>
          <p:cNvGrpSpPr/>
          <p:nvPr/>
        </p:nvGrpSpPr>
        <p:grpSpPr>
          <a:xfrm>
            <a:off x="6700283" y="1620222"/>
            <a:ext cx="1557554" cy="1897769"/>
            <a:chOff x="2671946" y="1224430"/>
            <a:chExt cx="1557554" cy="1897769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85C33BBD-B948-4880-9DD5-58D68D469412}"/>
                </a:ext>
              </a:extLst>
            </p:cNvPr>
            <p:cNvGrpSpPr/>
            <p:nvPr/>
          </p:nvGrpSpPr>
          <p:grpSpPr>
            <a:xfrm>
              <a:off x="2671946" y="1224430"/>
              <a:ext cx="1200970" cy="1102847"/>
              <a:chOff x="4036578" y="2031101"/>
              <a:chExt cx="923840" cy="848315"/>
            </a:xfrm>
          </p:grpSpPr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7673B235-6469-4A0D-BAEB-B5CEE098BB30}"/>
                  </a:ext>
                </a:extLst>
              </p:cNvPr>
              <p:cNvSpPr/>
              <p:nvPr/>
            </p:nvSpPr>
            <p:spPr bwMode="auto">
              <a:xfrm>
                <a:off x="4556788" y="2031101"/>
                <a:ext cx="403630" cy="347957"/>
              </a:xfrm>
              <a:prstGeom prst="triangle">
                <a:avLst/>
              </a:prstGeom>
              <a:solidFill>
                <a:srgbClr val="EBE7AD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7BD1EBA-9743-4EB3-B042-1B7A27DFA29A}"/>
                  </a:ext>
                </a:extLst>
              </p:cNvPr>
              <p:cNvSpPr/>
              <p:nvPr/>
            </p:nvSpPr>
            <p:spPr bwMode="auto">
              <a:xfrm>
                <a:off x="4036578" y="209448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Camera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EE3FA6-B7FA-4F0A-9E8B-B8B852A9E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2934078" y="2548040"/>
              <a:ext cx="486325" cy="574159"/>
            </a:xfrm>
            <a:prstGeom prst="rect">
              <a:avLst/>
            </a:prstGeom>
          </p:spPr>
        </p:pic>
        <p:grpSp>
          <p:nvGrpSpPr>
            <p:cNvPr id="8" name="Group 129">
              <a:extLst>
                <a:ext uri="{FF2B5EF4-FFF2-40B4-BE49-F238E27FC236}">
                  <a16:creationId xmlns:a16="http://schemas.microsoft.com/office/drawing/2014/main" id="{A3F7AF8E-ACC0-4133-A52F-2EFB8F9BDA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4724" y="1736435"/>
              <a:ext cx="524776" cy="191691"/>
              <a:chOff x="1722064" y="2499496"/>
              <a:chExt cx="527688" cy="192744"/>
            </a:xfrm>
          </p:grpSpPr>
          <p:grpSp>
            <p:nvGrpSpPr>
              <p:cNvPr id="10" name="Group 120">
                <a:extLst>
                  <a:ext uri="{FF2B5EF4-FFF2-40B4-BE49-F238E27FC236}">
                    <a16:creationId xmlns:a16="http://schemas.microsoft.com/office/drawing/2014/main" id="{52A802F1-B63B-4EBD-A975-0712DB37ED82}"/>
                  </a:ext>
                </a:extLst>
              </p:cNvPr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1F2A6BA-A140-41F7-A508-D2775CE53101}"/>
                    </a:ext>
                  </a:extLst>
                </p:cNvPr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ECE7AE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4ED704E-B22B-4B0D-A5FB-FB903B599ADB}"/>
                    </a:ext>
                  </a:extLst>
                </p:cNvPr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4C8D554-B51F-40AC-834C-844AAE285633}"/>
                    </a:ext>
                  </a:extLst>
                </p:cNvPr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D09966-E4F2-4673-A6F2-DAA7C37D7789}"/>
                  </a:ext>
                </a:extLst>
              </p:cNvPr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B9B6CE-6647-47A4-BD3B-1F4AD466E931}"/>
                </a:ext>
              </a:extLst>
            </p:cNvPr>
            <p:cNvCxnSpPr>
              <a:stCxn id="16" idx="4"/>
              <a:endCxn id="7" idx="0"/>
            </p:cNvCxnSpPr>
            <p:nvPr/>
          </p:nvCxnSpPr>
          <p:spPr bwMode="auto">
            <a:xfrm flipH="1">
              <a:off x="3177242" y="2327277"/>
              <a:ext cx="4898" cy="220763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EE2C6C-D672-4FA1-A3E7-CDC231277D54}"/>
              </a:ext>
            </a:extLst>
          </p:cNvPr>
          <p:cNvGrpSpPr/>
          <p:nvPr/>
        </p:nvGrpSpPr>
        <p:grpSpPr>
          <a:xfrm>
            <a:off x="9896648" y="2583579"/>
            <a:ext cx="1056403" cy="1109762"/>
            <a:chOff x="4482710" y="3526380"/>
            <a:chExt cx="731713" cy="759443"/>
          </a:xfrm>
        </p:grpSpPr>
        <p:sp>
          <p:nvSpPr>
            <p:cNvPr id="31" name="Octagon 30">
              <a:extLst>
                <a:ext uri="{FF2B5EF4-FFF2-40B4-BE49-F238E27FC236}">
                  <a16:creationId xmlns:a16="http://schemas.microsoft.com/office/drawing/2014/main" id="{4B5C56B2-4336-430E-936B-02195E90FCE7}"/>
                </a:ext>
              </a:extLst>
            </p:cNvPr>
            <p:cNvSpPr/>
            <p:nvPr/>
          </p:nvSpPr>
          <p:spPr bwMode="auto">
            <a:xfrm>
              <a:off x="4858373" y="3526380"/>
              <a:ext cx="356050" cy="356050"/>
            </a:xfrm>
            <a:prstGeom prst="octagon">
              <a:avLst/>
            </a:prstGeom>
            <a:solidFill>
              <a:srgbClr val="BE9283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270000" tIns="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2FBEA9-21D9-4BD5-8B71-4A4FFB79E1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2710" y="3600673"/>
              <a:ext cx="685149" cy="6851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00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Image</a:t>
              </a:r>
            </a:p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Processor</a:t>
              </a:r>
            </a:p>
          </p:txBody>
        </p:sp>
      </p:grpSp>
      <p:grpSp>
        <p:nvGrpSpPr>
          <p:cNvPr id="19" name="Group 129">
            <a:extLst>
              <a:ext uri="{FF2B5EF4-FFF2-40B4-BE49-F238E27FC236}">
                <a16:creationId xmlns:a16="http://schemas.microsoft.com/office/drawing/2014/main" id="{672DC84B-D475-47D1-8212-D4BE48175A38}"/>
              </a:ext>
            </a:extLst>
          </p:cNvPr>
          <p:cNvGrpSpPr>
            <a:grpSpLocks noChangeAspect="1"/>
          </p:cNvGrpSpPr>
          <p:nvPr/>
        </p:nvGrpSpPr>
        <p:grpSpPr>
          <a:xfrm>
            <a:off x="10885372" y="3112643"/>
            <a:ext cx="472321" cy="172525"/>
            <a:chOff x="1722064" y="2499496"/>
            <a:chExt cx="527688" cy="192744"/>
          </a:xfrm>
        </p:grpSpPr>
        <p:grpSp>
          <p:nvGrpSpPr>
            <p:cNvPr id="26" name="Group 120">
              <a:extLst>
                <a:ext uri="{FF2B5EF4-FFF2-40B4-BE49-F238E27FC236}">
                  <a16:creationId xmlns:a16="http://schemas.microsoft.com/office/drawing/2014/main" id="{9107FDE3-1965-4BF6-81B3-52E9C16CEF3B}"/>
                </a:ext>
              </a:extLst>
            </p:cNvPr>
            <p:cNvGrpSpPr/>
            <p:nvPr/>
          </p:nvGrpSpPr>
          <p:grpSpPr>
            <a:xfrm>
              <a:off x="2013911" y="2499496"/>
              <a:ext cx="235841" cy="192744"/>
              <a:chOff x="4485111" y="4313055"/>
              <a:chExt cx="235841" cy="19274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E4C2FA8-504C-472D-BA26-8C0A036AF70C}"/>
                  </a:ext>
                </a:extLst>
              </p:cNvPr>
              <p:cNvSpPr/>
              <p:nvPr/>
            </p:nvSpPr>
            <p:spPr>
              <a:xfrm>
                <a:off x="4485111" y="4313055"/>
                <a:ext cx="135441" cy="192744"/>
              </a:xfrm>
              <a:prstGeom prst="rect">
                <a:avLst/>
              </a:prstGeom>
              <a:solidFill>
                <a:srgbClr val="BF9283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325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CF6321-F53F-49AC-8ECA-0EB16254E38B}"/>
                  </a:ext>
                </a:extLst>
              </p:cNvPr>
              <p:cNvSpPr/>
              <p:nvPr/>
            </p:nvSpPr>
            <p:spPr>
              <a:xfrm>
                <a:off x="4622425" y="4354818"/>
                <a:ext cx="98527" cy="36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25B090B-0278-473E-923D-48AC89645742}"/>
                  </a:ext>
                </a:extLst>
              </p:cNvPr>
              <p:cNvSpPr/>
              <p:nvPr/>
            </p:nvSpPr>
            <p:spPr>
              <a:xfrm>
                <a:off x="4622425" y="4421017"/>
                <a:ext cx="98527" cy="36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5FBDA7A-B59C-4A3D-8046-6CA7A774998A}"/>
                </a:ext>
              </a:extLst>
            </p:cNvPr>
            <p:cNvSpPr/>
            <p:nvPr/>
          </p:nvSpPr>
          <p:spPr>
            <a:xfrm>
              <a:off x="1722064" y="2580586"/>
              <a:ext cx="288000" cy="28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25000" lnSpcReduction="20000"/>
            </a:bodyPr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28">
            <a:extLst>
              <a:ext uri="{FF2B5EF4-FFF2-40B4-BE49-F238E27FC236}">
                <a16:creationId xmlns:a16="http://schemas.microsoft.com/office/drawing/2014/main" id="{9C161617-EBF6-4269-BA82-970ED2136217}"/>
              </a:ext>
            </a:extLst>
          </p:cNvPr>
          <p:cNvGrpSpPr>
            <a:grpSpLocks noChangeAspect="1"/>
          </p:cNvGrpSpPr>
          <p:nvPr/>
        </p:nvGrpSpPr>
        <p:grpSpPr>
          <a:xfrm>
            <a:off x="9505204" y="3101866"/>
            <a:ext cx="378464" cy="172525"/>
            <a:chOff x="2019046" y="3238291"/>
            <a:chExt cx="422827" cy="192744"/>
          </a:xfrm>
        </p:grpSpPr>
        <p:grpSp>
          <p:nvGrpSpPr>
            <p:cNvPr id="21" name="Group 121">
              <a:extLst>
                <a:ext uri="{FF2B5EF4-FFF2-40B4-BE49-F238E27FC236}">
                  <a16:creationId xmlns:a16="http://schemas.microsoft.com/office/drawing/2014/main" id="{7168042E-646F-4EAD-88F9-1A33F2C0F634}"/>
                </a:ext>
              </a:extLst>
            </p:cNvPr>
            <p:cNvGrpSpPr/>
            <p:nvPr/>
          </p:nvGrpSpPr>
          <p:grpSpPr>
            <a:xfrm>
              <a:off x="2019046" y="3238291"/>
              <a:ext cx="135442" cy="192744"/>
              <a:chOff x="5183665" y="4295815"/>
              <a:chExt cx="135442" cy="1927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D1BB41-37DC-4C25-93D7-03146C65A29E}"/>
                  </a:ext>
                </a:extLst>
              </p:cNvPr>
              <p:cNvSpPr/>
              <p:nvPr/>
            </p:nvSpPr>
            <p:spPr>
              <a:xfrm>
                <a:off x="5183665" y="4295815"/>
                <a:ext cx="135442" cy="192744"/>
              </a:xfrm>
              <a:prstGeom prst="rect">
                <a:avLst/>
              </a:prstGeom>
              <a:solidFill>
                <a:srgbClr val="BF9283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325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62B8C3A-A739-42E4-8E78-DDC5E27AB1AD}"/>
                  </a:ext>
                </a:extLst>
              </p:cNvPr>
              <p:cNvSpPr/>
              <p:nvPr/>
            </p:nvSpPr>
            <p:spPr>
              <a:xfrm>
                <a:off x="5184359" y="4315470"/>
                <a:ext cx="36000" cy="72000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356EA1E-553A-4647-8B56-30CC10F9E01C}"/>
                  </a:ext>
                </a:extLst>
              </p:cNvPr>
              <p:cNvSpPr/>
              <p:nvPr/>
            </p:nvSpPr>
            <p:spPr>
              <a:xfrm>
                <a:off x="5184359" y="4398221"/>
                <a:ext cx="36000" cy="72000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503D48-263F-4D55-8C44-25DA0A641862}"/>
                </a:ext>
              </a:extLst>
            </p:cNvPr>
            <p:cNvSpPr/>
            <p:nvPr/>
          </p:nvSpPr>
          <p:spPr>
            <a:xfrm>
              <a:off x="2153874" y="3318250"/>
              <a:ext cx="287999" cy="28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25000" lnSpcReduction="20000"/>
            </a:bodyPr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9C8366-4AB2-479C-89DA-99EF2DBF06B5}"/>
              </a:ext>
            </a:extLst>
          </p:cNvPr>
          <p:cNvGrpSpPr/>
          <p:nvPr/>
        </p:nvGrpSpPr>
        <p:grpSpPr>
          <a:xfrm>
            <a:off x="8798546" y="884673"/>
            <a:ext cx="1623862" cy="1193265"/>
            <a:chOff x="7707040" y="705187"/>
            <a:chExt cx="1623862" cy="11932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D9F1F0F-1015-42A9-99D2-6872CC0C9AAF}"/>
                </a:ext>
              </a:extLst>
            </p:cNvPr>
            <p:cNvGrpSpPr/>
            <p:nvPr/>
          </p:nvGrpSpPr>
          <p:grpSpPr>
            <a:xfrm>
              <a:off x="8121234" y="705187"/>
              <a:ext cx="1209668" cy="1193265"/>
              <a:chOff x="3912323" y="4819316"/>
              <a:chExt cx="930453" cy="917891"/>
            </a:xfrm>
          </p:grpSpPr>
          <p:sp>
            <p:nvSpPr>
              <p:cNvPr id="41" name="Diamond 40">
                <a:extLst>
                  <a:ext uri="{FF2B5EF4-FFF2-40B4-BE49-F238E27FC236}">
                    <a16:creationId xmlns:a16="http://schemas.microsoft.com/office/drawing/2014/main" id="{F797577A-E097-479E-816A-13DF50961D28}"/>
                  </a:ext>
                </a:extLst>
              </p:cNvPr>
              <p:cNvSpPr/>
              <p:nvPr/>
            </p:nvSpPr>
            <p:spPr>
              <a:xfrm>
                <a:off x="4379860" y="4819316"/>
                <a:ext cx="462916" cy="462916"/>
              </a:xfrm>
              <a:prstGeom prst="diamond">
                <a:avLst/>
              </a:prstGeom>
              <a:solidFill>
                <a:schemeClr val="accent5">
                  <a:alpha val="63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92500" lnSpcReduction="20000"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F7EE5C6-32F1-4D17-BAA1-CE52532E6924}"/>
                  </a:ext>
                </a:extLst>
              </p:cNvPr>
              <p:cNvSpPr/>
              <p:nvPr/>
            </p:nvSpPr>
            <p:spPr bwMode="auto">
              <a:xfrm>
                <a:off x="3912323" y="4922685"/>
                <a:ext cx="814522" cy="81452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GUI Server</a:t>
                </a:r>
              </a:p>
            </p:txBody>
          </p:sp>
        </p:grpSp>
        <p:grpSp>
          <p:nvGrpSpPr>
            <p:cNvPr id="35" name="Group 128">
              <a:extLst>
                <a:ext uri="{FF2B5EF4-FFF2-40B4-BE49-F238E27FC236}">
                  <a16:creationId xmlns:a16="http://schemas.microsoft.com/office/drawing/2014/main" id="{F2C8791F-1346-4FB2-B2D5-7EC2535821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07040" y="1304180"/>
              <a:ext cx="414193" cy="172525"/>
              <a:chOff x="2019046" y="3238291"/>
              <a:chExt cx="422827" cy="192744"/>
            </a:xfrm>
          </p:grpSpPr>
          <p:grpSp>
            <p:nvGrpSpPr>
              <p:cNvPr id="36" name="Group 121">
                <a:extLst>
                  <a:ext uri="{FF2B5EF4-FFF2-40B4-BE49-F238E27FC236}">
                    <a16:creationId xmlns:a16="http://schemas.microsoft.com/office/drawing/2014/main" id="{DB8DC48B-5CB0-4F88-A90C-A52FD5BF0455}"/>
                  </a:ext>
                </a:extLst>
              </p:cNvPr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C19D53-2147-40DE-B89C-4830A75D6898}"/>
                    </a:ext>
                  </a:extLst>
                </p:cNvPr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chemeClr val="accent5">
                    <a:alpha val="63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C1D2415-15CF-4217-BA88-D0B031877C78}"/>
                    </a:ext>
                  </a:extLst>
                </p:cNvPr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2A68CF6-82EE-4826-B03F-2D0B663F33FC}"/>
                    </a:ext>
                  </a:extLst>
                </p:cNvPr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2DB54D-F4E8-41B2-996A-DED25A904B61}"/>
                  </a:ext>
                </a:extLst>
              </p:cNvPr>
              <p:cNvSpPr/>
              <p:nvPr/>
            </p:nvSpPr>
            <p:spPr>
              <a:xfrm>
                <a:off x="2153874" y="3318252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3" name="Elbow Connector 43">
            <a:extLst>
              <a:ext uri="{FF2B5EF4-FFF2-40B4-BE49-F238E27FC236}">
                <a16:creationId xmlns:a16="http://schemas.microsoft.com/office/drawing/2014/main" id="{D95D6342-F22C-4D86-A5EE-6A99D05DB41F}"/>
              </a:ext>
            </a:extLst>
          </p:cNvPr>
          <p:cNvCxnSpPr>
            <a:stCxn id="13" idx="3"/>
            <a:endCxn id="38" idx="1"/>
          </p:cNvCxnSpPr>
          <p:nvPr/>
        </p:nvCxnSpPr>
        <p:spPr bwMode="auto">
          <a:xfrm flipV="1">
            <a:off x="8257837" y="1569929"/>
            <a:ext cx="540709" cy="621735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Elbow Connector 46">
            <a:extLst>
              <a:ext uri="{FF2B5EF4-FFF2-40B4-BE49-F238E27FC236}">
                <a16:creationId xmlns:a16="http://schemas.microsoft.com/office/drawing/2014/main" id="{9F3AAE4B-1B69-45A3-BEBC-D6236EC20BF6}"/>
              </a:ext>
            </a:extLst>
          </p:cNvPr>
          <p:cNvCxnSpPr>
            <a:stCxn id="14" idx="3"/>
            <a:endCxn id="23" idx="1"/>
          </p:cNvCxnSpPr>
          <p:nvPr/>
        </p:nvCxnSpPr>
        <p:spPr bwMode="auto">
          <a:xfrm>
            <a:off x="8257837" y="2257501"/>
            <a:ext cx="1247367" cy="930628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1" name="Picture 4">
            <a:extLst>
              <a:ext uri="{FF2B5EF4-FFF2-40B4-BE49-F238E27FC236}">
                <a16:creationId xmlns:a16="http://schemas.microsoft.com/office/drawing/2014/main" id="{A68D6C20-20E7-46EF-9CAC-7B8F5433B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1013" y="999500"/>
            <a:ext cx="1034897" cy="6272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AB82A5F-80E7-4700-A727-6E0A35CAF4B9}"/>
              </a:ext>
            </a:extLst>
          </p:cNvPr>
          <p:cNvCxnSpPr>
            <a:cxnSpLocks/>
            <a:stCxn id="91" idx="1"/>
            <a:endCxn id="42" idx="6"/>
          </p:cNvCxnSpPr>
          <p:nvPr/>
        </p:nvCxnSpPr>
        <p:spPr bwMode="auto">
          <a:xfrm flipH="1">
            <a:off x="10271688" y="1313141"/>
            <a:ext cx="489325" cy="23535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4EFF462-B4AD-4E79-8F1E-D5F89EA6B134}"/>
              </a:ext>
            </a:extLst>
          </p:cNvPr>
          <p:cNvGrpSpPr/>
          <p:nvPr/>
        </p:nvGrpSpPr>
        <p:grpSpPr>
          <a:xfrm>
            <a:off x="9897260" y="4484663"/>
            <a:ext cx="1218491" cy="1829258"/>
            <a:chOff x="3740677" y="4012885"/>
            <a:chExt cx="1218491" cy="1829258"/>
          </a:xfrm>
        </p:grpSpPr>
        <p:grpSp>
          <p:nvGrpSpPr>
            <p:cNvPr id="99" name="Group 36">
              <a:extLst>
                <a:ext uri="{FF2B5EF4-FFF2-40B4-BE49-F238E27FC236}">
                  <a16:creationId xmlns:a16="http://schemas.microsoft.com/office/drawing/2014/main" id="{7C0CD0C4-9B54-4648-8EDA-BE667C83E733}"/>
                </a:ext>
              </a:extLst>
            </p:cNvPr>
            <p:cNvGrpSpPr/>
            <p:nvPr/>
          </p:nvGrpSpPr>
          <p:grpSpPr>
            <a:xfrm>
              <a:off x="3740677" y="4012885"/>
              <a:ext cx="1218491" cy="1186728"/>
              <a:chOff x="1909721" y="2874193"/>
              <a:chExt cx="937300" cy="912879"/>
            </a:xfrm>
          </p:grpSpPr>
          <p:sp>
            <p:nvSpPr>
              <p:cNvPr id="102" name="5-Point Star 81">
                <a:extLst>
                  <a:ext uri="{FF2B5EF4-FFF2-40B4-BE49-F238E27FC236}">
                    <a16:creationId xmlns:a16="http://schemas.microsoft.com/office/drawing/2014/main" id="{45B4A5D9-8750-43C7-9BA0-AD17B9344C42}"/>
                  </a:ext>
                </a:extLst>
              </p:cNvPr>
              <p:cNvSpPr/>
              <p:nvPr/>
            </p:nvSpPr>
            <p:spPr bwMode="auto">
              <a:xfrm>
                <a:off x="2401959" y="2874193"/>
                <a:ext cx="445062" cy="420786"/>
              </a:xfrm>
              <a:prstGeom prst="star5">
                <a:avLst/>
              </a:prstGeom>
              <a:solidFill>
                <a:srgbClr val="839BBE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3C2D880-4CE3-4D6C-8D10-69B7AF9FDCBB}"/>
                  </a:ext>
                </a:extLst>
              </p:cNvPr>
              <p:cNvSpPr/>
              <p:nvPr/>
            </p:nvSpPr>
            <p:spPr bwMode="auto">
              <a:xfrm>
                <a:off x="1909721" y="3052821"/>
                <a:ext cx="784927" cy="734251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  <a:latin typeface="Arial" charset="0"/>
                    <a:ea typeface="ＭＳ Ｐゴシック" pitchFamily="112" charset="-128"/>
                  </a:rPr>
                  <a:t>DAQ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519F845-F9AA-4D86-920A-85235E7FF0C5}"/>
                </a:ext>
              </a:extLst>
            </p:cNvPr>
            <p:cNvCxnSpPr>
              <a:cxnSpLocks/>
              <a:stCxn id="103" idx="4"/>
            </p:cNvCxnSpPr>
            <p:nvPr/>
          </p:nvCxnSpPr>
          <p:spPr bwMode="auto">
            <a:xfrm>
              <a:off x="4250880" y="5199613"/>
              <a:ext cx="1200" cy="327414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1" name="Can 70">
              <a:extLst>
                <a:ext uri="{FF2B5EF4-FFF2-40B4-BE49-F238E27FC236}">
                  <a16:creationId xmlns:a16="http://schemas.microsoft.com/office/drawing/2014/main" id="{07C40D64-64A9-4B25-9873-F88E28D7ED5D}"/>
                </a:ext>
              </a:extLst>
            </p:cNvPr>
            <p:cNvSpPr/>
            <p:nvPr/>
          </p:nvSpPr>
          <p:spPr>
            <a:xfrm>
              <a:off x="3977246" y="5476477"/>
              <a:ext cx="556525" cy="365666"/>
            </a:xfrm>
            <a:prstGeom prst="can">
              <a:avLst/>
            </a:prstGeom>
            <a:solidFill>
              <a:srgbClr val="839BBE"/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625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488F817-3505-43EB-858F-A85389F50768}"/>
              </a:ext>
            </a:extLst>
          </p:cNvPr>
          <p:cNvSpPr/>
          <p:nvPr/>
        </p:nvSpPr>
        <p:spPr>
          <a:xfrm>
            <a:off x="9514880" y="5126554"/>
            <a:ext cx="121231" cy="172525"/>
          </a:xfrm>
          <a:prstGeom prst="rect">
            <a:avLst/>
          </a:prstGeom>
          <a:solidFill>
            <a:srgbClr val="839BBE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325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A29E330-B14E-40BD-93DC-9A488E65A2D4}"/>
              </a:ext>
            </a:extLst>
          </p:cNvPr>
          <p:cNvSpPr/>
          <p:nvPr/>
        </p:nvSpPr>
        <p:spPr>
          <a:xfrm>
            <a:off x="9515501" y="5144147"/>
            <a:ext cx="32223" cy="64447"/>
          </a:xfrm>
          <a:prstGeom prst="ellipse">
            <a:avLst/>
          </a:prstGeom>
          <a:solidFill>
            <a:srgbClr val="000000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3AFD5DA-0631-4F42-97BD-3C2BA72B76F0}"/>
              </a:ext>
            </a:extLst>
          </p:cNvPr>
          <p:cNvSpPr/>
          <p:nvPr/>
        </p:nvSpPr>
        <p:spPr>
          <a:xfrm>
            <a:off x="9515501" y="5218218"/>
            <a:ext cx="32223" cy="64447"/>
          </a:xfrm>
          <a:prstGeom prst="ellipse">
            <a:avLst/>
          </a:prstGeom>
          <a:solidFill>
            <a:srgbClr val="000000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0C68263-E1BA-4D5B-93D8-2E7DD5A30976}"/>
              </a:ext>
            </a:extLst>
          </p:cNvPr>
          <p:cNvSpPr/>
          <p:nvPr/>
        </p:nvSpPr>
        <p:spPr>
          <a:xfrm>
            <a:off x="9635562" y="5198125"/>
            <a:ext cx="257782" cy="257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110" name="Elbow Connector 46">
            <a:extLst>
              <a:ext uri="{FF2B5EF4-FFF2-40B4-BE49-F238E27FC236}">
                <a16:creationId xmlns:a16="http://schemas.microsoft.com/office/drawing/2014/main" id="{DABE464C-30D2-4EC1-94F7-0884C19DA42F}"/>
              </a:ext>
            </a:extLst>
          </p:cNvPr>
          <p:cNvCxnSpPr>
            <a:cxnSpLocks/>
            <a:stCxn id="14" idx="2"/>
            <a:endCxn id="109" idx="1"/>
          </p:cNvCxnSpPr>
          <p:nvPr/>
        </p:nvCxnSpPr>
        <p:spPr bwMode="auto">
          <a:xfrm rot="16200000" flipH="1">
            <a:off x="7388406" y="3095842"/>
            <a:ext cx="2952254" cy="1311374"/>
          </a:xfrm>
          <a:prstGeom prst="bentConnector3">
            <a:avLst>
              <a:gd name="adj1" fmla="val 99471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468F61F-B238-46C9-94E9-7C55F2B55465}"/>
              </a:ext>
            </a:extLst>
          </p:cNvPr>
          <p:cNvSpPr/>
          <p:nvPr/>
        </p:nvSpPr>
        <p:spPr>
          <a:xfrm>
            <a:off x="11197397" y="5119243"/>
            <a:ext cx="121230" cy="172525"/>
          </a:xfrm>
          <a:prstGeom prst="rect">
            <a:avLst/>
          </a:prstGeom>
          <a:solidFill>
            <a:srgbClr val="839BBE"/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325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1A43908-F920-4BD5-8069-D585FE911E6C}"/>
              </a:ext>
            </a:extLst>
          </p:cNvPr>
          <p:cNvSpPr/>
          <p:nvPr/>
        </p:nvSpPr>
        <p:spPr>
          <a:xfrm>
            <a:off x="11320304" y="5156625"/>
            <a:ext cx="88189" cy="322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3B594A0-BE5F-4A59-9887-6E6CFE09632E}"/>
              </a:ext>
            </a:extLst>
          </p:cNvPr>
          <p:cNvSpPr/>
          <p:nvPr/>
        </p:nvSpPr>
        <p:spPr>
          <a:xfrm>
            <a:off x="11320304" y="5215880"/>
            <a:ext cx="88189" cy="322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A3714D7-7249-4653-B0F5-DC67E4FD90B8}"/>
              </a:ext>
            </a:extLst>
          </p:cNvPr>
          <p:cNvSpPr/>
          <p:nvPr/>
        </p:nvSpPr>
        <p:spPr>
          <a:xfrm>
            <a:off x="10936172" y="5191827"/>
            <a:ext cx="257782" cy="257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25000" lnSpcReduction="20000"/>
          </a:bodyPr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2973DB7-B4AF-48FC-A523-5E5341A6ED30}"/>
              </a:ext>
            </a:extLst>
          </p:cNvPr>
          <p:cNvSpPr txBox="1">
            <a:spLocks/>
          </p:cNvSpPr>
          <p:nvPr/>
        </p:nvSpPr>
        <p:spPr>
          <a:xfrm>
            <a:off x="623889" y="1535361"/>
            <a:ext cx="6009168" cy="50224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Pipelines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:</a:t>
            </a:r>
          </a:p>
          <a:p>
            <a:pPr lvl="1"/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Direct TCP between two Karabo devices for fast Data flows</a:t>
            </a:r>
          </a:p>
          <a:p>
            <a:pPr lvl="1"/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Two ends:</a:t>
            </a:r>
          </a:p>
          <a:p>
            <a:pPr lvl="2"/>
            <a:r>
              <a:rPr lang="en-GB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OutputChannel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: produces data</a:t>
            </a:r>
          </a:p>
          <a:p>
            <a:pPr lvl="2"/>
            <a:r>
              <a:rPr lang="en-GB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InputChannel</a:t>
            </a:r>
            <a:r>
              <a:rPr lang="en-GB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</a:rPr>
              <a:t> consumes data</a:t>
            </a:r>
          </a:p>
          <a:p>
            <a:r>
              <a:rPr lang="en-GB" dirty="0"/>
              <a:t>Karabo devices can have any number of Input- and </a:t>
            </a:r>
            <a:r>
              <a:rPr lang="en-GB" dirty="0" err="1"/>
              <a:t>OutputChannels</a:t>
            </a:r>
            <a:endParaRPr lang="en-GB" dirty="0"/>
          </a:p>
          <a:p>
            <a:r>
              <a:rPr lang="en-GB" dirty="0" err="1"/>
              <a:t>InputChannel</a:t>
            </a:r>
            <a:r>
              <a:rPr lang="en-GB" dirty="0"/>
              <a:t> is the active part</a:t>
            </a:r>
          </a:p>
          <a:p>
            <a:pPr lvl="1"/>
            <a:r>
              <a:rPr lang="en-GB" dirty="0"/>
              <a:t>Establishes connection to configured </a:t>
            </a:r>
            <a:r>
              <a:rPr lang="en-GB" dirty="0" err="1"/>
              <a:t>OutputChannel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Main configuration of data flow</a:t>
            </a:r>
          </a:p>
          <a:p>
            <a:pPr lvl="1"/>
            <a:r>
              <a:rPr lang="en-GB" dirty="0"/>
              <a:t>Tells </a:t>
            </a:r>
            <a:r>
              <a:rPr lang="en-GB" dirty="0" err="1"/>
              <a:t>OutputChannel</a:t>
            </a:r>
            <a:r>
              <a:rPr lang="en-GB" dirty="0"/>
              <a:t> that ready to receive more</a:t>
            </a:r>
          </a:p>
          <a:p>
            <a:pPr lvl="2"/>
            <a:r>
              <a:rPr lang="en-GB" dirty="0"/>
              <a:t>Always keeping some data being transferred</a:t>
            </a:r>
          </a:p>
        </p:txBody>
      </p:sp>
    </p:spTree>
    <p:extLst>
      <p:ext uri="{BB962C8B-B14F-4D97-AF65-F5344CB8AC3E}">
        <p14:creationId xmlns:p14="http://schemas.microsoft.com/office/powerpoint/2010/main" val="324493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486EF-CCC0-4F3F-8723-AA1078BAF026}"/>
              </a:ext>
            </a:extLst>
          </p:cNvPr>
          <p:cNvSpPr txBox="1"/>
          <p:nvPr/>
        </p:nvSpPr>
        <p:spPr>
          <a:xfrm>
            <a:off x="548640" y="1188719"/>
            <a:ext cx="59871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Hands-On Exercises - Outline</a:t>
            </a:r>
          </a:p>
        </p:txBody>
      </p:sp>
      <p:sp>
        <p:nvSpPr>
          <p:cNvPr id="3" name="Content Placeholder 2_ 2">
            <a:extLst>
              <a:ext uri="{FF2B5EF4-FFF2-40B4-BE49-F238E27FC236}">
                <a16:creationId xmlns:a16="http://schemas.microsoft.com/office/drawing/2014/main" id="{FA81AF4B-209E-46D1-AE74-C5635389BC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211040"/>
            <a:ext cx="11338560" cy="219456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en-GB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Connect a skeleton MDL device to a simulated camera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Code Part I: Process data sent by the camera</a:t>
            </a:r>
            <a:endParaRPr lang="en-GB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1" indent="0">
              <a:lnSpc>
                <a:spcPct val="114000"/>
              </a:lnSpc>
              <a:spcBef>
                <a:spcPts val="1417"/>
              </a:spcBef>
              <a:buSzPct val="75000"/>
              <a:buFont typeface="StarSymbol"/>
              <a:buChar char="–"/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Step 1: Show the number of frames sent by the camera</a:t>
            </a:r>
          </a:p>
          <a:p>
            <a:pPr marL="0" lvl="1" indent="0">
              <a:lnSpc>
                <a:spcPct val="114000"/>
              </a:lnSpc>
              <a:spcBef>
                <a:spcPts val="1417"/>
              </a:spcBef>
              <a:buSzPct val="75000"/>
              <a:buFont typeface="StarSymbol"/>
              <a:buChar char="–"/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Step 2: Show the min, max and average of the pixels of each frame</a:t>
            </a:r>
          </a:p>
          <a:p>
            <a:pPr marL="0" lvl="1" indent="0">
              <a:lnSpc>
                <a:spcPct val="114000"/>
              </a:lnSpc>
              <a:spcBef>
                <a:spcPts val="1417"/>
              </a:spcBef>
              <a:buSzPct val="75000"/>
              <a:buFont typeface="StarSymbol"/>
              <a:buChar char="–"/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Step 3: Add PROCESSING and ERROR states, handle end-of-stream </a:t>
            </a:r>
            <a:r>
              <a:rPr lang="en-GB" sz="1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(optional)</a:t>
            </a:r>
          </a:p>
          <a:p>
            <a:pPr marL="0" lvl="0" indent="0">
              <a:lnSpc>
                <a:spcPct val="114000"/>
              </a:lnSpc>
              <a:spcBef>
                <a:spcPts val="1417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Code Part II: Forward processed data via an output channel</a:t>
            </a:r>
          </a:p>
          <a:p>
            <a:pPr marL="0" lvl="1" indent="0">
              <a:lnSpc>
                <a:spcPct val="114000"/>
              </a:lnSpc>
              <a:spcBef>
                <a:spcPts val="1417"/>
              </a:spcBef>
              <a:buSzPct val="75000"/>
              <a:buFont typeface="StarSymbol"/>
              <a:buChar char="–"/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Step 4: Forward min, max and average of the pixels of each frame</a:t>
            </a:r>
          </a:p>
          <a:p>
            <a:pPr marL="0" lvl="1" indent="0">
              <a:lnSpc>
                <a:spcPct val="114000"/>
              </a:lnSpc>
              <a:spcBef>
                <a:spcPts val="1417"/>
              </a:spcBef>
              <a:buSzPct val="75000"/>
              <a:buFont typeface="StarSymbol"/>
              <a:buChar char="–"/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Step 5: Capture and forward frame timestamp </a:t>
            </a:r>
            <a:r>
              <a:rPr lang="en-GB" sz="1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(optional)</a:t>
            </a:r>
          </a:p>
          <a:p>
            <a:pPr marL="0" lvl="1" indent="0">
              <a:lnSpc>
                <a:spcPct val="114000"/>
              </a:lnSpc>
              <a:spcBef>
                <a:spcPts val="1417"/>
              </a:spcBef>
              <a:buSzPct val="75000"/>
              <a:buFont typeface="StarSymbol"/>
              <a:buChar char="–"/>
              <a:tabLst>
                <a:tab pos="0" algn="l"/>
              </a:tabLst>
            </a:pPr>
            <a:r>
              <a:rPr lang="en-GB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Step 6: Forward camera acquisition cycles (end-of-stream events) </a:t>
            </a:r>
            <a:r>
              <a:rPr lang="en-GB" sz="1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(optional)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endParaRPr lang="en-GB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E713E-679F-4073-9B12-835C21665B6E}"/>
              </a:ext>
            </a:extLst>
          </p:cNvPr>
          <p:cNvSpPr txBox="1"/>
          <p:nvPr/>
        </p:nvSpPr>
        <p:spPr>
          <a:xfrm>
            <a:off x="548640" y="640080"/>
            <a:ext cx="7180559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Start Karabo’s Working Environment on the VISA VM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55FD07C-DE7C-4C24-A1A6-E2BEB1A4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3000"/>
            <a:alphaModFix/>
          </a:blip>
          <a:srcRect/>
          <a:stretch>
            <a:fillRect/>
          </a:stretch>
        </p:blipFill>
        <p:spPr>
          <a:xfrm>
            <a:off x="182880" y="1254240"/>
            <a:ext cx="11867040" cy="5329440"/>
          </a:xfrm>
          <a:prstGeom prst="rect">
            <a:avLst/>
          </a:prstGeom>
          <a:noFill/>
          <a:ln w="0">
            <a:solidFill>
              <a:srgbClr val="DDDDDD"/>
            </a:solidFill>
            <a:prstDash val="solid"/>
          </a:ln>
          <a:effectLst>
            <a:outerShdw dist="25560" dir="5400000" algn="tl">
              <a:srgbClr val="DDDDDD">
                <a:alpha val="30000"/>
              </a:srgbClr>
            </a:outerShdw>
          </a:effec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3D27846-940B-45E3-AA68-0E3E9B7BB6EA}"/>
              </a:ext>
            </a:extLst>
          </p:cNvPr>
          <p:cNvSpPr/>
          <p:nvPr/>
        </p:nvSpPr>
        <p:spPr>
          <a:xfrm rot="10799400" flipH="1" flipV="1">
            <a:off x="4037590" y="4674464"/>
            <a:ext cx="2563199" cy="1955880"/>
          </a:xfrm>
          <a:custGeom>
            <a:avLst>
              <a:gd name="f0" fmla="val 5599"/>
              <a:gd name="f1" fmla="val 2169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5CE">
              <a:alpha val="96000"/>
            </a:srgbClr>
          </a:solidFill>
          <a:ln w="29160">
            <a:solidFill>
              <a:srgbClr val="FFBF00"/>
            </a:solidFill>
            <a:prstDash val="solid"/>
          </a:ln>
        </p:spPr>
        <p:txBody>
          <a:bodyPr vert="horz" wrap="none" lIns="104400" tIns="59400" rIns="104400" bIns="594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&gt; cd ~/</a:t>
            </a:r>
            <a:r>
              <a:rPr lang="en-US" sz="1300" b="0" i="0" u="none" strike="noStrike" kern="1200" cap="none" dirty="0" err="1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karabo</a:t>
            </a: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&gt; source ./activate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&gt; </a:t>
            </a:r>
            <a:r>
              <a:rPr lang="en-US" sz="1300" b="0" i="0" u="none" strike="noStrike" kern="1200" cap="none" dirty="0" err="1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karabo</a:t>
            </a: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-start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&gt; </a:t>
            </a:r>
            <a:r>
              <a:rPr lang="en-US" sz="1300" b="0" i="0" u="none" strike="noStrike" kern="1200" cap="none" dirty="0" err="1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karabo</a:t>
            </a: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-check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r>
              <a:rPr lang="en-US" sz="9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[to activate and start Karabo services]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02F5BF-7AB9-4BAC-9E4E-72B050EDA8EC}"/>
              </a:ext>
            </a:extLst>
          </p:cNvPr>
          <p:cNvSpPr/>
          <p:nvPr/>
        </p:nvSpPr>
        <p:spPr>
          <a:xfrm rot="10799400" flipH="1" flipV="1">
            <a:off x="9016408" y="4295053"/>
            <a:ext cx="2890120" cy="1280159"/>
          </a:xfrm>
          <a:custGeom>
            <a:avLst>
              <a:gd name="f0" fmla="val 9361"/>
              <a:gd name="f1" fmla="val 295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5CE">
              <a:alpha val="96000"/>
            </a:srgbClr>
          </a:solidFill>
          <a:ln w="29160">
            <a:solidFill>
              <a:srgbClr val="FFBF00"/>
            </a:solidFill>
            <a:prstDash val="solid"/>
          </a:ln>
        </p:spPr>
        <p:txBody>
          <a:bodyPr vert="horz" wrap="none" lIns="104400" tIns="59400" rIns="104400" bIns="594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&gt; cd ~/Desktop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 sz="1300">
                <a:latin typeface="Bitstream Vera Sans Mono" pitchFamily="49"/>
              </a:defRPr>
            </a:pPr>
            <a:r>
              <a:rPr lang="en-US" sz="13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./start_karabo_gui.sh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 sz="1300">
                <a:latin typeface="Bitstream Vera Sans Mono" pitchFamily="49"/>
              </a:defRPr>
            </a:pPr>
            <a:r>
              <a:rPr lang="en-US" sz="1600" b="1" dirty="0">
                <a:latin typeface="Bitstream Vera Sans Mono" pitchFamily="49"/>
                <a:ea typeface="Noto Sans CJK SC" pitchFamily="2"/>
                <a:cs typeface="Lohit Devanagari" pitchFamily="2"/>
              </a:rPr>
              <a:t>(Login as admin or expert)</a:t>
            </a:r>
            <a:endParaRPr lang="en-US" sz="1600" b="1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r>
              <a:rPr lang="en-US" sz="900" b="0" i="0" u="none" strike="noStrike" kern="1200" cap="none" dirty="0">
                <a:ln>
                  <a:noFill/>
                </a:ln>
                <a:latin typeface="Bitstream Vera Sans Mono" pitchFamily="49"/>
                <a:ea typeface="Noto Sans CJK SC" pitchFamily="2"/>
                <a:cs typeface="Lohit Devanagari" pitchFamily="2"/>
              </a:rPr>
              <a:t>[to launch the GUI client – and see any error output]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>
                <a:latin typeface="Bitstream Vera Sans Mono" pitchFamily="49"/>
              </a:defRPr>
            </a:pPr>
            <a:endParaRPr lang="en-US" sz="1300" b="0" i="0" u="none" strike="noStrike" kern="1200" cap="none" dirty="0">
              <a:ln>
                <a:noFill/>
              </a:ln>
              <a:latin typeface="Bitstream Vera Sans Mono" pitchFamily="49"/>
              <a:ea typeface="Noto Sans CJK SC" pitchFamily="2"/>
              <a:cs typeface="Lohit Devanagari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EBDFB-EF71-4A15-B1EC-77A76211B55E}"/>
              </a:ext>
            </a:extLst>
          </p:cNvPr>
          <p:cNvSpPr txBox="1"/>
          <p:nvPr/>
        </p:nvSpPr>
        <p:spPr>
          <a:xfrm>
            <a:off x="555728" y="876831"/>
            <a:ext cx="59871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Launch and Explore the Simulated Camera</a:t>
            </a:r>
          </a:p>
        </p:txBody>
      </p:sp>
      <p:sp>
        <p:nvSpPr>
          <p:cNvPr id="3" name="Content Placeholder 2_ 7">
            <a:extLst>
              <a:ext uri="{FF2B5EF4-FFF2-40B4-BE49-F238E27FC236}">
                <a16:creationId xmlns:a16="http://schemas.microsoft.com/office/drawing/2014/main" id="{8ABBB4A2-F20D-4219-AE38-26F3DBBD5E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1554479"/>
            <a:ext cx="11338560" cy="219456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In the VISA VM, activate the Karabo GUI Client and open the project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Session_3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Find the simulated camera device – its name is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SIM_BL_SYS/CAM/CAM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- and instantiate it.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Double-click on the simulate camera device node in the project tree – the scene for the camera will be displayed. This scene will be used multiple times throughout the exercises.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In the Configuration Editor, expand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Output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 of the simulated camera. This is the camera’s output channel. Click on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Table Element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button in front of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Output &gt; Connections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properties – those are the input channels currently connected to the camera’s output channel. One connection should be present – the connection used by the device scene to show the camera image.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Still in the Configuration Editor,  expand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Output &gt; schema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property. This shows how the data the camera sends through its output channel is structured. Take a look at the </a:t>
            </a:r>
            <a:r>
              <a:rPr lang="en-GB" sz="15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Data &gt; Image &gt; Pixel Data</a:t>
            </a:r>
            <a:r>
              <a:rPr lang="en-GB" sz="16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path of the schema.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800F0-F5F8-41A1-A2F9-A5B86F3F997A}"/>
              </a:ext>
            </a:extLst>
          </p:cNvPr>
          <p:cNvSpPr txBox="1"/>
          <p:nvPr/>
        </p:nvSpPr>
        <p:spPr>
          <a:xfrm>
            <a:off x="548640" y="756720"/>
            <a:ext cx="726444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Noto Sans CJK SC" pitchFamily="2"/>
                <a:cs typeface="Lohit Devanagari" pitchFamily="2"/>
              </a:rPr>
              <a:t>Instantiate the Skeleton MDL Device and connect it to the camera</a:t>
            </a:r>
          </a:p>
        </p:txBody>
      </p:sp>
      <p:sp>
        <p:nvSpPr>
          <p:cNvPr id="3" name="Content Placeholder 2_ 8">
            <a:extLst>
              <a:ext uri="{FF2B5EF4-FFF2-40B4-BE49-F238E27FC236}">
                <a16:creationId xmlns:a16="http://schemas.microsoft.com/office/drawing/2014/main" id="{52A58E59-4C98-43A6-94C4-3A3E566C93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080" y="906479"/>
            <a:ext cx="10972799" cy="219456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4000"/>
              </a:lnSpc>
              <a:spcBef>
                <a:spcPts val="1800"/>
              </a:spcBef>
              <a:buNone/>
              <a:tabLst>
                <a:tab pos="0" algn="l"/>
              </a:tabLst>
            </a:pPr>
            <a:endParaRPr lang="en-GB" sz="14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</a:endParaRP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Still in the project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Session_3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opened in the previous step, find the device we will be working on,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PIPELINE/PROC/1,</a:t>
            </a:r>
            <a:r>
              <a:rPr lang="en-GB" sz="15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 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and select it (no instantiation yet).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In the Configuration Editor, check that the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Input &gt; Configured Connections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 has the value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SIM_BL_SYS/CAM/CAM:output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. This the ID of the simulated camera output channel, formed by the concatenation of the DeviceID of the channel hosting device, a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‘:’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, and the ID of the output channel.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Check the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Output &gt; Connections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property of the simulated camera: the connection to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PIPELINE/PROC/1:input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should be there. If the simulated camera scene is open, it should be also listed there (image below).</a:t>
            </a:r>
          </a:p>
          <a:p>
            <a:pPr marL="0" lvl="0" indent="0">
              <a:lnSpc>
                <a:spcPct val="114000"/>
              </a:lnSpc>
              <a:spcBef>
                <a:spcPts val="1800"/>
              </a:spcBef>
              <a:buSzPts val="1798"/>
              <a:buBlip>
                <a:blip r:embed="rId3"/>
              </a:buBlip>
              <a:tabLst>
                <a:tab pos="0" algn="l"/>
              </a:tabLst>
            </a:pP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Pressing the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Acquire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and </a:t>
            </a:r>
            <a:r>
              <a:rPr lang="en-GB" sz="15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Mono" pitchFamily="49"/>
              </a:rPr>
              <a:t>Stop</a:t>
            </a:r>
            <a:r>
              <a:rPr lang="en-GB" sz="160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</a:rPr>
              <a:t> buttons in the camera scene doesn’t do anything on our device ... not for long!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A1CEE67-73E5-45B0-94B5-E374790AFBC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21520" y="4541760"/>
            <a:ext cx="7223760" cy="130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 (1)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 (1)</Template>
  <TotalTime>0</TotalTime>
  <Words>2121</Words>
  <Application>Microsoft Office PowerPoint</Application>
  <PresentationFormat>Widescreen</PresentationFormat>
  <Paragraphs>178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Bitstream Vera Sans Mono</vt:lpstr>
      <vt:lpstr>Liberation Mono</vt:lpstr>
      <vt:lpstr>Liberation Sans</vt:lpstr>
      <vt:lpstr>Lohit Devanagari</vt:lpstr>
      <vt:lpstr>Noto Sans CJK SC</vt:lpstr>
      <vt:lpstr>StarSymbol</vt:lpstr>
      <vt:lpstr>Wingdings</vt:lpstr>
      <vt:lpstr>European_XFEL_Template_Presentation_16x9 (1)</vt:lpstr>
      <vt:lpstr>Handling Fast Data through Pipelines Karabo Developer Workshop 2024</vt:lpstr>
      <vt:lpstr>Outline</vt:lpstr>
      <vt:lpstr>Karabo: Device Based Communication via a Message Broker  </vt:lpstr>
      <vt:lpstr>Introduction – Pipelines and their Uses</vt:lpstr>
      <vt:lpstr>Introduction – Pipelines and their Uses (ctd.)</vt:lpstr>
      <vt:lpstr>PowerPoint Presentation</vt:lpstr>
      <vt:lpstr>PowerPoint Presentation</vt:lpstr>
      <vt:lpstr>PowerPoint Presentation</vt:lpstr>
      <vt:lpstr>PowerPoint Presentation</vt:lpstr>
      <vt:lpstr>Coding Part I   Process Data Sent by the Camera</vt:lpstr>
      <vt:lpstr>PowerPoint Presentation</vt:lpstr>
      <vt:lpstr>PowerPoint Presentation</vt:lpstr>
      <vt:lpstr>PowerPoint Presentation</vt:lpstr>
      <vt:lpstr>PowerPoint Presentation</vt:lpstr>
      <vt:lpstr>Coding Part II   Forward Processed Data Via an Output Channel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Flucke, Gero</dc:creator>
  <cp:lastModifiedBy>Flucke, Gero</cp:lastModifiedBy>
  <cp:revision>187</cp:revision>
  <dcterms:created xsi:type="dcterms:W3CDTF">2017-06-25T19:54:58Z</dcterms:created>
  <dcterms:modified xsi:type="dcterms:W3CDTF">2024-09-26T12:34:25Z</dcterms:modified>
</cp:coreProperties>
</file>