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61" r:id="rId5"/>
    <p:sldId id="275" r:id="rId6"/>
    <p:sldId id="281" r:id="rId7"/>
    <p:sldId id="284" r:id="rId8"/>
    <p:sldId id="285" r:id="rId9"/>
    <p:sldId id="286" r:id="rId10"/>
    <p:sldId id="629" r:id="rId11"/>
    <p:sldId id="630" r:id="rId12"/>
    <p:sldId id="631" r:id="rId13"/>
    <p:sldId id="616" r:id="rId14"/>
    <p:sldId id="621" r:id="rId15"/>
    <p:sldId id="287" r:id="rId16"/>
    <p:sldId id="288" r:id="rId17"/>
    <p:sldId id="290" r:id="rId18"/>
    <p:sldId id="298" r:id="rId19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69F163-5424-7861-AF97-465B64380D8E}">
  <a:tblStyle styleId="{2969F163-5424-7861-AF97-465B64380D8E}" styleName="Medium Style 2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E8AF48D-54E2-4459-8B01-33B9F58B23DE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3"/>
    <p:restoredTop sz="94610"/>
  </p:normalViewPr>
  <p:slideViewPr>
    <p:cSldViewPr>
      <p:cViewPr varScale="1">
        <p:scale>
          <a:sx n="121" d="100"/>
          <a:sy n="121" d="100"/>
        </p:scale>
        <p:origin x="168" y="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612000" y="1121047"/>
            <a:ext cx="8039623" cy="1050924"/>
          </a:xfrm>
        </p:spPr>
        <p:txBody>
          <a:bodyPr anchor="b"/>
          <a:lstStyle>
            <a:lvl1pPr algn="l">
              <a:defRPr sz="2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623889" y="2583180"/>
            <a:ext cx="8039623" cy="333025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pic>
        <p:nvPicPr>
          <p:cNvPr id="6" name="Grafik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144126" y="771527"/>
            <a:ext cx="1423987" cy="1422340"/>
          </a:xfrm>
          <a:prstGeom prst="rect">
            <a:avLst/>
          </a:prstGeom>
        </p:spPr>
      </p:pic>
      <p:pic>
        <p:nvPicPr>
          <p:cNvPr id="7" name="Grafik 5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23887" y="6413955"/>
            <a:ext cx="2275200" cy="1204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Picture,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7" y="2024063"/>
            <a:ext cx="8101012" cy="388937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7" y="5913709"/>
            <a:ext cx="8101012" cy="241299"/>
          </a:xfrm>
        </p:spPr>
        <p:txBody>
          <a:bodyPr tIns="36000" rIns="0"/>
          <a:lstStyle>
            <a:lvl1pPr marL="0" indent="0">
              <a:buFont typeface="Arial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  <a:endParaRPr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5"/>
          </p:nvPr>
        </p:nvSpPr>
        <p:spPr bwMode="auto">
          <a:xfrm>
            <a:off x="8934630" y="2033591"/>
            <a:ext cx="2633662" cy="3879846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Textfeld 3"/>
          <p:cNvSpPr>
            <a:spLocks noAdjustHandles="1"/>
          </p:cNvSpPr>
          <p:nvPr userDrawn="1"/>
        </p:nvSpPr>
        <p:spPr bwMode="auto">
          <a:xfrm>
            <a:off x="11015662" y="42862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Char char="*"/>
              <a:defRPr/>
            </a:pPr>
            <a:endParaRPr lang="de-DE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Chapter brea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06634" y="1552575"/>
            <a:ext cx="10961476" cy="3814763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94" y="5448299"/>
            <a:ext cx="10944225" cy="574675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7" y="2024063"/>
            <a:ext cx="10944222" cy="388937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7" y="828675"/>
            <a:ext cx="10944222" cy="5084762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23894" y="5913709"/>
            <a:ext cx="10944225" cy="241299"/>
          </a:xfrm>
        </p:spPr>
        <p:txBody>
          <a:bodyPr tIns="36000" rIns="0"/>
          <a:lstStyle>
            <a:lvl1pPr marL="0" indent="0">
              <a:buFont typeface="Arial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9" y="1196979"/>
            <a:ext cx="5292722" cy="4716462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7" y="1196979"/>
            <a:ext cx="5292724" cy="4716462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7" y="5913709"/>
            <a:ext cx="5292726" cy="241299"/>
          </a:xfrm>
        </p:spPr>
        <p:txBody>
          <a:bodyPr tIns="36000" rIns="0"/>
          <a:lstStyle>
            <a:lvl1pPr marL="0" indent="0">
              <a:buFont typeface="Arial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  <a:endParaRPr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448" y="5913709"/>
            <a:ext cx="5292726" cy="241299"/>
          </a:xfrm>
        </p:spPr>
        <p:txBody>
          <a:bodyPr tIns="36000" rIns="0"/>
          <a:lstStyle>
            <a:lvl1pPr marL="0" indent="0">
              <a:buFont typeface="Arial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7" y="2024062"/>
            <a:ext cx="5292724" cy="306228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90" y="2024062"/>
            <a:ext cx="5292723" cy="306228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7" y="5086622"/>
            <a:ext cx="5292726" cy="241299"/>
          </a:xfrm>
        </p:spPr>
        <p:txBody>
          <a:bodyPr tIns="36000" rIns="0"/>
          <a:lstStyle>
            <a:lvl1pPr marL="0" indent="0">
              <a:buFont typeface="Arial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  <a:endParaRPr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448" y="5086622"/>
            <a:ext cx="5292726" cy="241299"/>
          </a:xfrm>
        </p:spPr>
        <p:txBody>
          <a:bodyPr tIns="36000" rIns="0"/>
          <a:lstStyle>
            <a:lvl1pPr marL="0" indent="0">
              <a:buFont typeface="Arial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611190" y="712231"/>
            <a:ext cx="10956923" cy="78053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9" y="2024063"/>
            <a:ext cx="10944222" cy="38893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/>
              <a:t>Level 1</a:t>
            </a:r>
            <a:endParaRPr/>
          </a:p>
          <a:p>
            <a:pPr lvl="1">
              <a:defRPr/>
            </a:pPr>
            <a:r>
              <a:rPr lang="en-US"/>
              <a:t>Level 2</a:t>
            </a:r>
            <a:endParaRPr/>
          </a:p>
          <a:p>
            <a:pPr lvl="2">
              <a:defRPr/>
            </a:pPr>
            <a:r>
              <a:rPr lang="en-US"/>
              <a:t>Level 3</a:t>
            </a:r>
            <a:endParaRPr/>
          </a:p>
          <a:p>
            <a:pPr lvl="3">
              <a:defRPr/>
            </a:pPr>
            <a:r>
              <a:rPr lang="en-US"/>
              <a:t>Level 4</a:t>
            </a:r>
            <a:endParaRPr/>
          </a:p>
          <a:p>
            <a:pPr lvl="4">
              <a:defRPr/>
            </a:pPr>
            <a:r>
              <a:rPr lang="en-US"/>
              <a:t>Level 5</a:t>
            </a:r>
            <a:endParaRPr/>
          </a:p>
        </p:txBody>
      </p:sp>
      <p:sp>
        <p:nvSpPr>
          <p:cNvPr id="6" name="Textfeld 8"/>
          <p:cNvSpPr/>
          <p:nvPr/>
        </p:nvSpPr>
        <p:spPr bwMode="auto">
          <a:xfrm>
            <a:off x="11377264" y="293576"/>
            <a:ext cx="514350" cy="29379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A5DEC3FA-4FB7-4309-A077-6BB31CA8E81A}" type="slidenum">
              <a:rPr lang="en-US" sz="1600"/>
              <a:t>‹Nr.›</a:t>
            </a:fld>
            <a:endParaRPr lang="en-US" sz="1600"/>
          </a:p>
        </p:txBody>
      </p:sp>
      <p:cxnSp>
        <p:nvCxnSpPr>
          <p:cNvPr id="7" name="Gerader Verbinder 10"/>
          <p:cNvCxnSpPr>
            <a:cxnSpLocks/>
          </p:cNvCxnSpPr>
          <p:nvPr/>
        </p:nvCxnSpPr>
        <p:spPr bwMode="auto">
          <a:xfrm>
            <a:off x="623889" y="339296"/>
            <a:ext cx="5292723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12"/>
          <p:cNvCxnSpPr>
            <a:cxnSpLocks/>
          </p:cNvCxnSpPr>
          <p:nvPr/>
        </p:nvCxnSpPr>
        <p:spPr bwMode="auto">
          <a:xfrm>
            <a:off x="6275448" y="339296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9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623887" y="6413955"/>
            <a:ext cx="2275200" cy="120446"/>
          </a:xfrm>
          <a:prstGeom prst="rect">
            <a:avLst/>
          </a:prstGeom>
        </p:spPr>
      </p:pic>
      <p:sp>
        <p:nvSpPr>
          <p:cNvPr id="10" name="Rechteck 6"/>
          <p:cNvSpPr/>
          <p:nvPr/>
        </p:nvSpPr>
        <p:spPr bwMode="auto">
          <a:xfrm>
            <a:off x="623887" y="381000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 sz="900"/>
              <a:t>The Karabo SCADA Framework</a:t>
            </a:r>
            <a:endParaRPr/>
          </a:p>
        </p:txBody>
      </p:sp>
      <p:sp>
        <p:nvSpPr>
          <p:cNvPr id="11" name="Rechteck 7"/>
          <p:cNvSpPr/>
          <p:nvPr/>
        </p:nvSpPr>
        <p:spPr bwMode="auto">
          <a:xfrm>
            <a:off x="6275390" y="381000"/>
            <a:ext cx="5292723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 sz="900"/>
              <a:t>S. Hauf for the Controls Group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>
        <a:lnSpc>
          <a:spcPct val="100000"/>
        </a:lnSpc>
        <a:spcBef>
          <a:spcPts val="0"/>
        </a:spcBef>
        <a:buNone/>
        <a:defRPr sz="22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>
        <a:lnSpc>
          <a:spcPct val="113999"/>
        </a:lnSpc>
        <a:spcBef>
          <a:spcPts val="1800"/>
        </a:spcBef>
        <a:buClr>
          <a:schemeClr val="bg2"/>
        </a:buClr>
        <a:buFontTx/>
        <a:buChar char="*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>
        <a:lnSpc>
          <a:spcPct val="113999"/>
        </a:lnSpc>
        <a:spcBef>
          <a:spcPts val="0"/>
        </a:spcBef>
        <a:buClr>
          <a:schemeClr val="accent2"/>
        </a:buClr>
        <a:buFontTx/>
        <a:buChar char="*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>
        <a:lnSpc>
          <a:spcPct val="113999"/>
        </a:lnSpc>
        <a:spcBef>
          <a:spcPts val="0"/>
        </a:spcBef>
        <a:buFont typeface="Arial"/>
        <a:buChar char="►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038" algn="l" defTabSz="914400">
        <a:lnSpc>
          <a:spcPct val="113999"/>
        </a:lnSpc>
        <a:spcBef>
          <a:spcPts val="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180975" algn="l" defTabSz="914400">
        <a:lnSpc>
          <a:spcPct val="113999"/>
        </a:lnSpc>
        <a:spcBef>
          <a:spcPts val="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The Karabo Ecosystem at the European XFEL</a:t>
            </a:r>
            <a:endParaRPr dirty="0"/>
          </a:p>
        </p:txBody>
      </p:sp>
      <p:sp>
        <p:nvSpPr>
          <p:cNvPr id="6" name=" 5"/>
          <p:cNvSpPr/>
          <p:nvPr/>
        </p:nvSpPr>
        <p:spPr bwMode="auto">
          <a:xfrm>
            <a:off x="13330704" y="6096316"/>
            <a:ext cx="255132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7" name="Grafik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096000" y="2238519"/>
            <a:ext cx="6096000" cy="5719985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623889" y="2583180"/>
            <a:ext cx="6027472" cy="3420971"/>
          </a:xfrm>
        </p:spPr>
        <p:txBody>
          <a:bodyPr/>
          <a:lstStyle/>
          <a:p>
            <a:pPr>
              <a:defRPr/>
            </a:pPr>
            <a:r>
              <a:rPr lang="en-GB" dirty="0"/>
              <a:t>Steffen Hauf</a:t>
            </a:r>
            <a:br>
              <a:rPr lang="en-GB" dirty="0"/>
            </a:br>
            <a:endParaRPr lang="en-GB" dirty="0"/>
          </a:p>
          <a:p>
            <a:pPr>
              <a:defRPr/>
            </a:pPr>
            <a:r>
              <a:rPr lang="en-GB" sz="1600" dirty="0"/>
              <a:t>Group Leader Controls </a:t>
            </a:r>
            <a:br>
              <a:rPr lang="en-GB" sz="1600" dirty="0"/>
            </a:br>
            <a:r>
              <a:rPr lang="en-GB" sz="1600" dirty="0"/>
              <a:t>European XFEL GmbH</a:t>
            </a:r>
          </a:p>
          <a:p>
            <a:pPr>
              <a:defRPr/>
            </a:pPr>
            <a:endParaRPr lang="en-GB" sz="1000" i="1" dirty="0">
              <a:solidFill>
                <a:srgbClr val="555555"/>
              </a:solidFill>
              <a:latin typeface="Liberation Serif"/>
              <a:ea typeface="Liberation Serif"/>
              <a:cs typeface="Liberation Serif"/>
            </a:endParaRP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8" name="Gerade Verbindung 167">
            <a:extLst>
              <a:ext uri="{FF2B5EF4-FFF2-40B4-BE49-F238E27FC236}">
                <a16:creationId xmlns:a16="http://schemas.microsoft.com/office/drawing/2014/main" id="{6B36D5D7-AE69-3758-4A7E-86F4AB5263C3}"/>
              </a:ext>
            </a:extLst>
          </p:cNvPr>
          <p:cNvCxnSpPr/>
          <p:nvPr/>
        </p:nvCxnSpPr>
        <p:spPr bwMode="auto">
          <a:xfrm flipH="1">
            <a:off x="5935398" y="4779180"/>
            <a:ext cx="6256602" cy="358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Pfeil nach unten 126">
            <a:extLst>
              <a:ext uri="{FF2B5EF4-FFF2-40B4-BE49-F238E27FC236}">
                <a16:creationId xmlns:a16="http://schemas.microsoft.com/office/drawing/2014/main" id="{AAD1311B-0B81-C453-A617-14060DDDE94E}"/>
              </a:ext>
            </a:extLst>
          </p:cNvPr>
          <p:cNvSpPr/>
          <p:nvPr/>
        </p:nvSpPr>
        <p:spPr bwMode="auto">
          <a:xfrm>
            <a:off x="11198127" y="4200583"/>
            <a:ext cx="161049" cy="635560"/>
          </a:xfrm>
          <a:prstGeom prst="downArrow">
            <a:avLst/>
          </a:prstGeom>
          <a:solidFill>
            <a:srgbClr val="7030A0"/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5E60CA59-CE49-CFA6-297A-5D28EB65EBFD}"/>
              </a:ext>
            </a:extLst>
          </p:cNvPr>
          <p:cNvGrpSpPr/>
          <p:nvPr/>
        </p:nvGrpSpPr>
        <p:grpSpPr>
          <a:xfrm>
            <a:off x="11092047" y="4844673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29" name="Zylinder 128">
              <a:extLst>
                <a:ext uri="{FF2B5EF4-FFF2-40B4-BE49-F238E27FC236}">
                  <a16:creationId xmlns:a16="http://schemas.microsoft.com/office/drawing/2014/main" id="{5159E3D4-1133-1108-9E88-D01F7AF0FD3B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30" name="Textfeld 129">
              <a:extLst>
                <a:ext uri="{FF2B5EF4-FFF2-40B4-BE49-F238E27FC236}">
                  <a16:creationId xmlns:a16="http://schemas.microsoft.com/office/drawing/2014/main" id="{AA48B4F1-793C-CD3E-EF4E-79F6E30F4FC2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sp>
        <p:nvSpPr>
          <p:cNvPr id="123" name="Pfeil nach unten 122">
            <a:extLst>
              <a:ext uri="{FF2B5EF4-FFF2-40B4-BE49-F238E27FC236}">
                <a16:creationId xmlns:a16="http://schemas.microsoft.com/office/drawing/2014/main" id="{1691B936-6D56-63FD-4C93-7510D5BBC7B5}"/>
              </a:ext>
            </a:extLst>
          </p:cNvPr>
          <p:cNvSpPr/>
          <p:nvPr/>
        </p:nvSpPr>
        <p:spPr bwMode="auto">
          <a:xfrm>
            <a:off x="9851847" y="4209113"/>
            <a:ext cx="161049" cy="635560"/>
          </a:xfrm>
          <a:prstGeom prst="downArrow">
            <a:avLst/>
          </a:prstGeom>
          <a:solidFill>
            <a:srgbClr val="7030A0"/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B5EBE596-E904-F019-BAC5-5EABE61F58C8}"/>
              </a:ext>
            </a:extLst>
          </p:cNvPr>
          <p:cNvGrpSpPr/>
          <p:nvPr/>
        </p:nvGrpSpPr>
        <p:grpSpPr>
          <a:xfrm>
            <a:off x="9745767" y="4853203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25" name="Zylinder 124">
              <a:extLst>
                <a:ext uri="{FF2B5EF4-FFF2-40B4-BE49-F238E27FC236}">
                  <a16:creationId xmlns:a16="http://schemas.microsoft.com/office/drawing/2014/main" id="{568D54EC-36D9-6C6B-56E9-C25ABFFB43B0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26" name="Textfeld 125">
              <a:extLst>
                <a:ext uri="{FF2B5EF4-FFF2-40B4-BE49-F238E27FC236}">
                  <a16:creationId xmlns:a16="http://schemas.microsoft.com/office/drawing/2014/main" id="{8D7D8F5B-F229-4E62-034C-9D045171791A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sp>
        <p:nvSpPr>
          <p:cNvPr id="118" name="Pfeil nach unten 117">
            <a:extLst>
              <a:ext uri="{FF2B5EF4-FFF2-40B4-BE49-F238E27FC236}">
                <a16:creationId xmlns:a16="http://schemas.microsoft.com/office/drawing/2014/main" id="{CDEF6503-1D83-E8F8-76B9-C01C8B24AE43}"/>
              </a:ext>
            </a:extLst>
          </p:cNvPr>
          <p:cNvSpPr/>
          <p:nvPr/>
        </p:nvSpPr>
        <p:spPr bwMode="auto">
          <a:xfrm>
            <a:off x="7970964" y="4163637"/>
            <a:ext cx="161049" cy="635560"/>
          </a:xfrm>
          <a:prstGeom prst="downArrow">
            <a:avLst/>
          </a:prstGeom>
          <a:solidFill>
            <a:srgbClr val="7030A0"/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Pfeil nach unten 116">
            <a:extLst>
              <a:ext uri="{FF2B5EF4-FFF2-40B4-BE49-F238E27FC236}">
                <a16:creationId xmlns:a16="http://schemas.microsoft.com/office/drawing/2014/main" id="{0EEEE0FD-EFED-7046-621D-7CCEDBA0B5B2}"/>
              </a:ext>
            </a:extLst>
          </p:cNvPr>
          <p:cNvSpPr/>
          <p:nvPr/>
        </p:nvSpPr>
        <p:spPr bwMode="auto">
          <a:xfrm>
            <a:off x="7461417" y="4143620"/>
            <a:ext cx="161049" cy="635560"/>
          </a:xfrm>
          <a:prstGeom prst="downArrow">
            <a:avLst/>
          </a:prstGeom>
          <a:solidFill>
            <a:srgbClr val="7030A0"/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F36599BB-00BB-A88B-05F2-03CF49CDC9CA}"/>
              </a:ext>
            </a:extLst>
          </p:cNvPr>
          <p:cNvGrpSpPr/>
          <p:nvPr/>
        </p:nvGrpSpPr>
        <p:grpSpPr>
          <a:xfrm>
            <a:off x="9620774" y="1796785"/>
            <a:ext cx="528702" cy="1354588"/>
            <a:chOff x="9624392" y="1231689"/>
            <a:chExt cx="528702" cy="1354588"/>
          </a:xfrm>
        </p:grpSpPr>
        <p:sp>
          <p:nvSpPr>
            <p:cNvPr id="37" name="Zylinder 36">
              <a:extLst>
                <a:ext uri="{FF2B5EF4-FFF2-40B4-BE49-F238E27FC236}">
                  <a16:creationId xmlns:a16="http://schemas.microsoft.com/office/drawing/2014/main" id="{D7E2F85C-1503-8B1B-FCCB-11010F0B657B}"/>
                </a:ext>
              </a:extLst>
            </p:cNvPr>
            <p:cNvSpPr/>
            <p:nvPr/>
          </p:nvSpPr>
          <p:spPr bwMode="auto">
            <a:xfrm>
              <a:off x="9624392" y="1231689"/>
              <a:ext cx="528702" cy="1354588"/>
            </a:xfrm>
            <a:prstGeom prst="ca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715F6A92-CA89-18BF-2362-6C0F982DB061}"/>
                </a:ext>
              </a:extLst>
            </p:cNvPr>
            <p:cNvSpPr txBox="1"/>
            <p:nvPr/>
          </p:nvSpPr>
          <p:spPr bwMode="auto">
            <a:xfrm rot="16200000">
              <a:off x="9456574" y="1780369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Broker</a:t>
              </a:r>
            </a:p>
          </p:txBody>
        </p:sp>
      </p:grp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4D5D2B98-B677-15FF-7E02-059F56F747F2}"/>
              </a:ext>
            </a:extLst>
          </p:cNvPr>
          <p:cNvCxnSpPr>
            <a:cxnSpLocks/>
          </p:cNvCxnSpPr>
          <p:nvPr/>
        </p:nvCxnSpPr>
        <p:spPr bwMode="auto">
          <a:xfrm>
            <a:off x="9000156" y="1197987"/>
            <a:ext cx="700303" cy="7890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9811BA04-EA61-1ABA-0FA3-9A6A68CCF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Data Acquisition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197466-DC96-FDF2-7738-68C1C4F50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379" y="1693116"/>
            <a:ext cx="5328095" cy="3889375"/>
          </a:xfrm>
        </p:spPr>
        <p:txBody>
          <a:bodyPr/>
          <a:lstStyle/>
          <a:p>
            <a:r>
              <a:rPr lang="en-US" dirty="0"/>
              <a:t>Central DAQ instance per instrument/installation</a:t>
            </a:r>
          </a:p>
          <a:p>
            <a:r>
              <a:rPr lang="en-US" dirty="0"/>
              <a:t>Distributed ”Data Aggregators”</a:t>
            </a:r>
          </a:p>
          <a:p>
            <a:pPr lvl="1"/>
            <a:r>
              <a:rPr lang="en-US" dirty="0"/>
              <a:t>1 per MHz detector module (e.g. 16 total)</a:t>
            </a:r>
          </a:p>
          <a:p>
            <a:pPr lvl="1"/>
            <a:r>
              <a:rPr lang="en-US" dirty="0"/>
              <a:t>~5-10 for remaining data</a:t>
            </a:r>
          </a:p>
          <a:p>
            <a:pPr lvl="2"/>
            <a:r>
              <a:rPr lang="en-US" dirty="0"/>
              <a:t>Fast pipeline data: Imagers, digitizers</a:t>
            </a:r>
          </a:p>
          <a:p>
            <a:pPr lvl="2"/>
            <a:r>
              <a:rPr lang="en-US" dirty="0"/>
              <a:t>Slow broker data</a:t>
            </a:r>
          </a:p>
          <a:p>
            <a:pPr lvl="1"/>
            <a:endParaRPr lang="en-US" dirty="0"/>
          </a:p>
          <a:p>
            <a:r>
              <a:rPr lang="en-US" dirty="0"/>
              <a:t>Data acquisition is run-based. A run is a period of (semi-) static experimental conditions</a:t>
            </a:r>
          </a:p>
          <a:p>
            <a:pPr lvl="1"/>
            <a:r>
              <a:rPr lang="en-US" dirty="0"/>
              <a:t>Importantly, data shapes* and Karabo device schema do not change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7A20BAE-794B-1B70-E9CC-82648F4CEA47}"/>
              </a:ext>
            </a:extLst>
          </p:cNvPr>
          <p:cNvSpPr txBox="1"/>
          <p:nvPr/>
        </p:nvSpPr>
        <p:spPr bwMode="auto">
          <a:xfrm>
            <a:off x="1918274" y="5986251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Except along pulse axis</a:t>
            </a:r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DAADDA66-3918-57DA-C530-F6CEE8FA7DF1}"/>
              </a:ext>
            </a:extLst>
          </p:cNvPr>
          <p:cNvSpPr/>
          <p:nvPr/>
        </p:nvSpPr>
        <p:spPr bwMode="auto">
          <a:xfrm>
            <a:off x="9271334" y="3512287"/>
            <a:ext cx="1440160" cy="784100"/>
          </a:xfrm>
          <a:prstGeom prst="roundRect">
            <a:avLst/>
          </a:prstGeom>
          <a:solidFill>
            <a:srgbClr val="92D05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Aggregator</a:t>
            </a:r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24BB16E2-5F04-5657-E1BE-454A0FCA754C}"/>
              </a:ext>
            </a:extLst>
          </p:cNvPr>
          <p:cNvSpPr/>
          <p:nvPr/>
        </p:nvSpPr>
        <p:spPr bwMode="auto">
          <a:xfrm>
            <a:off x="10499629" y="3725303"/>
            <a:ext cx="1440160" cy="784100"/>
          </a:xfrm>
          <a:prstGeom prst="roundRect">
            <a:avLst/>
          </a:prstGeom>
          <a:solidFill>
            <a:srgbClr val="92D05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Aggregator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549D2665-FFD8-ECF7-290A-FBB603378DB0}"/>
              </a:ext>
            </a:extLst>
          </p:cNvPr>
          <p:cNvGrpSpPr/>
          <p:nvPr/>
        </p:nvGrpSpPr>
        <p:grpSpPr>
          <a:xfrm>
            <a:off x="6460199" y="1102502"/>
            <a:ext cx="1440160" cy="2737972"/>
            <a:chOff x="6764559" y="1622830"/>
            <a:chExt cx="1440160" cy="2737972"/>
          </a:xfrm>
        </p:grpSpPr>
        <p:sp>
          <p:nvSpPr>
            <p:cNvPr id="11" name="Abgerundetes Rechteck 10">
              <a:extLst>
                <a:ext uri="{FF2B5EF4-FFF2-40B4-BE49-F238E27FC236}">
                  <a16:creationId xmlns:a16="http://schemas.microsoft.com/office/drawing/2014/main" id="{77C10159-D745-C762-C01F-74A7A3667BFA}"/>
                </a:ext>
              </a:extLst>
            </p:cNvPr>
            <p:cNvSpPr/>
            <p:nvPr/>
          </p:nvSpPr>
          <p:spPr bwMode="auto">
            <a:xfrm>
              <a:off x="6764559" y="3576702"/>
              <a:ext cx="1440160" cy="784100"/>
            </a:xfrm>
            <a:prstGeom prst="round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XTDF Data Aggregator</a:t>
              </a: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C16919A0-2234-FE88-628E-209C39754433}"/>
                </a:ext>
              </a:extLst>
            </p:cNvPr>
            <p:cNvSpPr/>
            <p:nvPr/>
          </p:nvSpPr>
          <p:spPr bwMode="auto">
            <a:xfrm>
              <a:off x="6946523" y="1622830"/>
              <a:ext cx="1076233" cy="75530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effectLst>
              <a:outerShdw blurRad="50800" dist="38100" dir="13500000" algn="br" rotWithShape="0">
                <a:prstClr val="black">
                  <a:alpha val="84966"/>
                </a:prstClr>
              </a:outerShdw>
            </a:effectLst>
          </p:spPr>
          <p:txBody>
            <a:bodyPr rtlCol="0" anchor="ctr"/>
            <a:lstStyle/>
            <a:p>
              <a:pPr algn="ctr"/>
              <a:r>
                <a:rPr lang="en-US" dirty="0"/>
                <a:t>Detector module</a:t>
              </a:r>
            </a:p>
          </p:txBody>
        </p:sp>
        <p:cxnSp>
          <p:nvCxnSpPr>
            <p:cNvPr id="20" name="Gerade Verbindung mit Pfeil 19">
              <a:extLst>
                <a:ext uri="{FF2B5EF4-FFF2-40B4-BE49-F238E27FC236}">
                  <a16:creationId xmlns:a16="http://schemas.microsoft.com/office/drawing/2014/main" id="{D7E0A8B0-7858-B2C5-7D66-AF5ACC17E17A}"/>
                </a:ext>
              </a:extLst>
            </p:cNvPr>
            <p:cNvCxnSpPr>
              <a:cxnSpLocks/>
              <a:stCxn id="18" idx="2"/>
              <a:endCxn id="11" idx="0"/>
            </p:cNvCxnSpPr>
            <p:nvPr/>
          </p:nvCxnSpPr>
          <p:spPr bwMode="auto">
            <a:xfrm flipH="1">
              <a:off x="7484639" y="2378135"/>
              <a:ext cx="1" cy="11985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C1318D9-45D3-FAEF-FDDD-628C8DD36570}"/>
              </a:ext>
            </a:extLst>
          </p:cNvPr>
          <p:cNvGrpSpPr/>
          <p:nvPr/>
        </p:nvGrpSpPr>
        <p:grpSpPr>
          <a:xfrm>
            <a:off x="6685774" y="1231689"/>
            <a:ext cx="1440160" cy="2737972"/>
            <a:chOff x="6764559" y="1622830"/>
            <a:chExt cx="1440160" cy="2737972"/>
          </a:xfrm>
        </p:grpSpPr>
        <p:sp>
          <p:nvSpPr>
            <p:cNvPr id="25" name="Abgerundetes Rechteck 24">
              <a:extLst>
                <a:ext uri="{FF2B5EF4-FFF2-40B4-BE49-F238E27FC236}">
                  <a16:creationId xmlns:a16="http://schemas.microsoft.com/office/drawing/2014/main" id="{D693A73D-19F8-6FC5-47E4-91A084C47C66}"/>
                </a:ext>
              </a:extLst>
            </p:cNvPr>
            <p:cNvSpPr/>
            <p:nvPr/>
          </p:nvSpPr>
          <p:spPr bwMode="auto">
            <a:xfrm>
              <a:off x="6764559" y="3576702"/>
              <a:ext cx="1440160" cy="784100"/>
            </a:xfrm>
            <a:prstGeom prst="round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XTDF Data Aggregator</a:t>
              </a: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ED11B0B2-CCAC-D5BD-4D2D-95DD02F18327}"/>
                </a:ext>
              </a:extLst>
            </p:cNvPr>
            <p:cNvSpPr/>
            <p:nvPr/>
          </p:nvSpPr>
          <p:spPr bwMode="auto">
            <a:xfrm>
              <a:off x="6946523" y="1622830"/>
              <a:ext cx="1076233" cy="75530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effectLst>
              <a:outerShdw blurRad="50800" dist="38100" dir="13500000" algn="br" rotWithShape="0">
                <a:prstClr val="black">
                  <a:alpha val="84966"/>
                </a:prstClr>
              </a:outerShdw>
            </a:effectLst>
          </p:spPr>
          <p:txBody>
            <a:bodyPr rtlCol="0" anchor="ctr"/>
            <a:lstStyle/>
            <a:p>
              <a:pPr algn="ctr"/>
              <a:r>
                <a:rPr lang="en-US" dirty="0"/>
                <a:t>Detector module</a:t>
              </a:r>
            </a:p>
          </p:txBody>
        </p:sp>
        <p:cxnSp>
          <p:nvCxnSpPr>
            <p:cNvPr id="27" name="Gerade Verbindung mit Pfeil 26">
              <a:extLst>
                <a:ext uri="{FF2B5EF4-FFF2-40B4-BE49-F238E27FC236}">
                  <a16:creationId xmlns:a16="http://schemas.microsoft.com/office/drawing/2014/main" id="{8D93CE05-86AD-1544-85A7-374A7744996E}"/>
                </a:ext>
              </a:extLst>
            </p:cNvPr>
            <p:cNvCxnSpPr>
              <a:cxnSpLocks/>
              <a:stCxn id="26" idx="2"/>
              <a:endCxn id="25" idx="0"/>
            </p:cNvCxnSpPr>
            <p:nvPr/>
          </p:nvCxnSpPr>
          <p:spPr bwMode="auto">
            <a:xfrm flipH="1">
              <a:off x="7484639" y="2378135"/>
              <a:ext cx="1" cy="11985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AB6E9F8C-2247-B113-BDE9-D8621421447A}"/>
              </a:ext>
            </a:extLst>
          </p:cNvPr>
          <p:cNvGrpSpPr/>
          <p:nvPr/>
        </p:nvGrpSpPr>
        <p:grpSpPr>
          <a:xfrm>
            <a:off x="7036658" y="1379381"/>
            <a:ext cx="1440160" cy="2737972"/>
            <a:chOff x="6764559" y="1622830"/>
            <a:chExt cx="1440160" cy="2737972"/>
          </a:xfrm>
        </p:grpSpPr>
        <p:sp>
          <p:nvSpPr>
            <p:cNvPr id="29" name="Abgerundetes Rechteck 28">
              <a:extLst>
                <a:ext uri="{FF2B5EF4-FFF2-40B4-BE49-F238E27FC236}">
                  <a16:creationId xmlns:a16="http://schemas.microsoft.com/office/drawing/2014/main" id="{9A0A3D8E-B94E-56FF-76AE-4CEA57EFD4EF}"/>
                </a:ext>
              </a:extLst>
            </p:cNvPr>
            <p:cNvSpPr/>
            <p:nvPr/>
          </p:nvSpPr>
          <p:spPr bwMode="auto">
            <a:xfrm>
              <a:off x="6764559" y="3576702"/>
              <a:ext cx="1440160" cy="784100"/>
            </a:xfrm>
            <a:prstGeom prst="round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XTDF Data Aggregator</a:t>
              </a: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58F47627-83BC-85BB-AFBA-735BD4774E85}"/>
                </a:ext>
              </a:extLst>
            </p:cNvPr>
            <p:cNvSpPr/>
            <p:nvPr/>
          </p:nvSpPr>
          <p:spPr bwMode="auto">
            <a:xfrm>
              <a:off x="6946523" y="1622830"/>
              <a:ext cx="1076233" cy="75530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effectLst>
              <a:outerShdw blurRad="50800" dist="38100" dir="13500000" algn="br" rotWithShape="0">
                <a:prstClr val="black">
                  <a:alpha val="84966"/>
                </a:prstClr>
              </a:outerShdw>
            </a:effectLst>
          </p:spPr>
          <p:txBody>
            <a:bodyPr rtlCol="0" anchor="ctr"/>
            <a:lstStyle/>
            <a:p>
              <a:pPr algn="ctr"/>
              <a:r>
                <a:rPr lang="en-US" dirty="0"/>
                <a:t>Detector module</a:t>
              </a:r>
            </a:p>
          </p:txBody>
        </p:sp>
        <p:cxnSp>
          <p:nvCxnSpPr>
            <p:cNvPr id="31" name="Gerade Verbindung mit Pfeil 30">
              <a:extLst>
                <a:ext uri="{FF2B5EF4-FFF2-40B4-BE49-F238E27FC236}">
                  <a16:creationId xmlns:a16="http://schemas.microsoft.com/office/drawing/2014/main" id="{28A1675B-3BA9-DE58-24E7-57999C0471F3}"/>
                </a:ext>
              </a:extLst>
            </p:cNvPr>
            <p:cNvCxnSpPr>
              <a:cxnSpLocks/>
              <a:stCxn id="30" idx="2"/>
              <a:endCxn id="29" idx="0"/>
            </p:cNvCxnSpPr>
            <p:nvPr/>
          </p:nvCxnSpPr>
          <p:spPr bwMode="auto">
            <a:xfrm flipH="1">
              <a:off x="7484639" y="2378135"/>
              <a:ext cx="1" cy="11985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BB3693DD-4E9D-A9FF-C391-CAA80F387AF8}"/>
              </a:ext>
            </a:extLst>
          </p:cNvPr>
          <p:cNvGrpSpPr/>
          <p:nvPr/>
        </p:nvGrpSpPr>
        <p:grpSpPr>
          <a:xfrm>
            <a:off x="7262233" y="1508568"/>
            <a:ext cx="1440160" cy="2737972"/>
            <a:chOff x="6764559" y="1622830"/>
            <a:chExt cx="1440160" cy="2737972"/>
          </a:xfrm>
        </p:grpSpPr>
        <p:sp>
          <p:nvSpPr>
            <p:cNvPr id="33" name="Abgerundetes Rechteck 32">
              <a:extLst>
                <a:ext uri="{FF2B5EF4-FFF2-40B4-BE49-F238E27FC236}">
                  <a16:creationId xmlns:a16="http://schemas.microsoft.com/office/drawing/2014/main" id="{CAD51207-915D-D77C-DAFD-9E9B84E8F0BE}"/>
                </a:ext>
              </a:extLst>
            </p:cNvPr>
            <p:cNvSpPr/>
            <p:nvPr/>
          </p:nvSpPr>
          <p:spPr bwMode="auto">
            <a:xfrm>
              <a:off x="6764559" y="3576702"/>
              <a:ext cx="1440160" cy="784100"/>
            </a:xfrm>
            <a:prstGeom prst="round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XTDF Data Aggregator</a:t>
              </a:r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B98CD597-24FA-8B80-855B-360557E153AD}"/>
                </a:ext>
              </a:extLst>
            </p:cNvPr>
            <p:cNvSpPr/>
            <p:nvPr/>
          </p:nvSpPr>
          <p:spPr bwMode="auto">
            <a:xfrm>
              <a:off x="6946523" y="1622830"/>
              <a:ext cx="1076233" cy="75530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effectLst>
              <a:outerShdw blurRad="50800" dist="38100" dir="13500000" algn="br" rotWithShape="0">
                <a:prstClr val="black">
                  <a:alpha val="84966"/>
                </a:prstClr>
              </a:outerShdw>
            </a:effectLst>
          </p:spPr>
          <p:txBody>
            <a:bodyPr rtlCol="0" anchor="ctr"/>
            <a:lstStyle/>
            <a:p>
              <a:pPr algn="ctr"/>
              <a:r>
                <a:rPr lang="en-US" dirty="0"/>
                <a:t>Detector module</a:t>
              </a:r>
            </a:p>
          </p:txBody>
        </p:sp>
        <p:cxnSp>
          <p:nvCxnSpPr>
            <p:cNvPr id="35" name="Gerade Verbindung mit Pfeil 34">
              <a:extLst>
                <a:ext uri="{FF2B5EF4-FFF2-40B4-BE49-F238E27FC236}">
                  <a16:creationId xmlns:a16="http://schemas.microsoft.com/office/drawing/2014/main" id="{9A697BB6-35A3-C8CB-04D4-D7F3EA07DDF1}"/>
                </a:ext>
              </a:extLst>
            </p:cNvPr>
            <p:cNvCxnSpPr>
              <a:cxnSpLocks/>
              <a:stCxn id="34" idx="2"/>
              <a:endCxn id="33" idx="0"/>
            </p:cNvCxnSpPr>
            <p:nvPr/>
          </p:nvCxnSpPr>
          <p:spPr bwMode="auto">
            <a:xfrm flipH="1">
              <a:off x="7484639" y="2378135"/>
              <a:ext cx="1" cy="11985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feld 35">
            <a:extLst>
              <a:ext uri="{FF2B5EF4-FFF2-40B4-BE49-F238E27FC236}">
                <a16:creationId xmlns:a16="http://schemas.microsoft.com/office/drawing/2014/main" id="{0B24074B-F050-AE35-235D-7F38ECBAD87E}"/>
              </a:ext>
            </a:extLst>
          </p:cNvPr>
          <p:cNvSpPr txBox="1"/>
          <p:nvPr/>
        </p:nvSpPr>
        <p:spPr bwMode="auto">
          <a:xfrm>
            <a:off x="7943971" y="2564905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10G UDP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CEE6CF1-079E-BE6C-ADE7-C74072E445BE}"/>
              </a:ext>
            </a:extLst>
          </p:cNvPr>
          <p:cNvSpPr/>
          <p:nvPr/>
        </p:nvSpPr>
        <p:spPr bwMode="auto">
          <a:xfrm>
            <a:off x="9966553" y="465361"/>
            <a:ext cx="1066151" cy="988576"/>
          </a:xfrm>
          <a:prstGeom prst="ellipse">
            <a:avLst/>
          </a:prstGeom>
          <a:solidFill>
            <a:schemeClr val="accent1">
              <a:lumMod val="25000"/>
              <a:lumOff val="7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sz="1400" dirty="0"/>
              <a:t>Gauge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F29680D-FBE6-3E65-418C-DA7609150822}"/>
              </a:ext>
            </a:extLst>
          </p:cNvPr>
          <p:cNvSpPr/>
          <p:nvPr/>
        </p:nvSpPr>
        <p:spPr bwMode="auto">
          <a:xfrm>
            <a:off x="8597628" y="409193"/>
            <a:ext cx="1066151" cy="988576"/>
          </a:xfrm>
          <a:prstGeom prst="ellipse">
            <a:avLst/>
          </a:prstGeom>
          <a:solidFill>
            <a:srgbClr val="FFC00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sz="1400" dirty="0"/>
              <a:t>Motor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AB7A7FE-E93C-BD08-93D5-5619B2FD420D}"/>
              </a:ext>
            </a:extLst>
          </p:cNvPr>
          <p:cNvSpPr/>
          <p:nvPr/>
        </p:nvSpPr>
        <p:spPr bwMode="auto">
          <a:xfrm>
            <a:off x="8844644" y="556885"/>
            <a:ext cx="1066151" cy="988576"/>
          </a:xfrm>
          <a:prstGeom prst="ellipse">
            <a:avLst/>
          </a:prstGeom>
          <a:solidFill>
            <a:srgbClr val="FFC00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sz="1400" dirty="0"/>
              <a:t>Motor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DE68A18-6CBA-B326-D0E8-D09FAD75A1AB}"/>
              </a:ext>
            </a:extLst>
          </p:cNvPr>
          <p:cNvSpPr/>
          <p:nvPr/>
        </p:nvSpPr>
        <p:spPr bwMode="auto">
          <a:xfrm>
            <a:off x="10317436" y="408219"/>
            <a:ext cx="1066151" cy="988576"/>
          </a:xfrm>
          <a:prstGeom prst="ellipse">
            <a:avLst/>
          </a:prstGeom>
          <a:solidFill>
            <a:schemeClr val="accent1">
              <a:lumMod val="25000"/>
              <a:lumOff val="7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sz="1400" dirty="0"/>
              <a:t>Gauge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0BC1D40-CC79-685C-42B2-B0490DC58EC8}"/>
              </a:ext>
            </a:extLst>
          </p:cNvPr>
          <p:cNvSpPr/>
          <p:nvPr/>
        </p:nvSpPr>
        <p:spPr bwMode="auto">
          <a:xfrm>
            <a:off x="10616096" y="1525304"/>
            <a:ext cx="1066151" cy="988576"/>
          </a:xfrm>
          <a:prstGeom prst="ellipse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sz="1400" dirty="0"/>
              <a:t>Cam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21731D3-9F44-3D7D-CEE8-E4922349EC60}"/>
              </a:ext>
            </a:extLst>
          </p:cNvPr>
          <p:cNvSpPr/>
          <p:nvPr/>
        </p:nvSpPr>
        <p:spPr bwMode="auto">
          <a:xfrm>
            <a:off x="11210236" y="1492772"/>
            <a:ext cx="1066151" cy="988576"/>
          </a:xfrm>
          <a:prstGeom prst="ellipse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sz="1400" dirty="0"/>
              <a:t>Cam</a:t>
            </a:r>
          </a:p>
        </p:txBody>
      </p: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8CF495F1-941A-5E55-C706-3F1A03DA330E}"/>
              </a:ext>
            </a:extLst>
          </p:cNvPr>
          <p:cNvCxnSpPr>
            <a:cxnSpLocks/>
          </p:cNvCxnSpPr>
          <p:nvPr/>
        </p:nvCxnSpPr>
        <p:spPr bwMode="auto">
          <a:xfrm>
            <a:off x="9406893" y="1405554"/>
            <a:ext cx="293566" cy="4522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526F2C6B-A05E-F0ED-7AEA-4456832D33F9}"/>
              </a:ext>
            </a:extLst>
          </p:cNvPr>
          <p:cNvCxnSpPr>
            <a:cxnSpLocks/>
            <a:stCxn id="39" idx="3"/>
          </p:cNvCxnSpPr>
          <p:nvPr/>
        </p:nvCxnSpPr>
        <p:spPr bwMode="auto">
          <a:xfrm flipH="1">
            <a:off x="9986683" y="1309163"/>
            <a:ext cx="136004" cy="537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>
            <a:extLst>
              <a:ext uri="{FF2B5EF4-FFF2-40B4-BE49-F238E27FC236}">
                <a16:creationId xmlns:a16="http://schemas.microsoft.com/office/drawing/2014/main" id="{4F9351BC-54FD-9326-0C63-0EA6FB4DE5CF}"/>
              </a:ext>
            </a:extLst>
          </p:cNvPr>
          <p:cNvCxnSpPr>
            <a:cxnSpLocks/>
            <a:stCxn id="43" idx="4"/>
          </p:cNvCxnSpPr>
          <p:nvPr/>
        </p:nvCxnSpPr>
        <p:spPr bwMode="auto">
          <a:xfrm flipH="1">
            <a:off x="10139083" y="1396795"/>
            <a:ext cx="711429" cy="60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>
            <a:extLst>
              <a:ext uri="{FF2B5EF4-FFF2-40B4-BE49-F238E27FC236}">
                <a16:creationId xmlns:a16="http://schemas.microsoft.com/office/drawing/2014/main" id="{A8A07C4F-B10F-8545-60D7-F0C5F0934DC8}"/>
              </a:ext>
            </a:extLst>
          </p:cNvPr>
          <p:cNvCxnSpPr>
            <a:cxnSpLocks/>
          </p:cNvCxnSpPr>
          <p:nvPr/>
        </p:nvCxnSpPr>
        <p:spPr bwMode="auto">
          <a:xfrm flipH="1">
            <a:off x="10139083" y="2095873"/>
            <a:ext cx="572411" cy="388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7C7F84D9-891D-44E6-B2F1-671B780D940A}"/>
              </a:ext>
            </a:extLst>
          </p:cNvPr>
          <p:cNvCxnSpPr>
            <a:cxnSpLocks/>
          </p:cNvCxnSpPr>
          <p:nvPr/>
        </p:nvCxnSpPr>
        <p:spPr bwMode="auto">
          <a:xfrm flipH="1">
            <a:off x="10122687" y="2167218"/>
            <a:ext cx="1260900" cy="44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B7F28B83-173A-B4AA-D878-C8915CF70D80}"/>
              </a:ext>
            </a:extLst>
          </p:cNvPr>
          <p:cNvCxnSpPr>
            <a:stCxn id="37" idx="3"/>
          </p:cNvCxnSpPr>
          <p:nvPr/>
        </p:nvCxnSpPr>
        <p:spPr bwMode="auto">
          <a:xfrm>
            <a:off x="9885125" y="3151373"/>
            <a:ext cx="0" cy="4262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>
            <a:extLst>
              <a:ext uri="{FF2B5EF4-FFF2-40B4-BE49-F238E27FC236}">
                <a16:creationId xmlns:a16="http://schemas.microsoft.com/office/drawing/2014/main" id="{0EAFE065-3B7B-E6BC-4183-75EE6B61B47F}"/>
              </a:ext>
            </a:extLst>
          </p:cNvPr>
          <p:cNvCxnSpPr>
            <a:cxnSpLocks/>
            <a:endCxn id="14" idx="0"/>
          </p:cNvCxnSpPr>
          <p:nvPr/>
        </p:nvCxnSpPr>
        <p:spPr bwMode="auto">
          <a:xfrm>
            <a:off x="10110700" y="3091522"/>
            <a:ext cx="1109009" cy="633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winkelte Verbindung 72">
            <a:extLst>
              <a:ext uri="{FF2B5EF4-FFF2-40B4-BE49-F238E27FC236}">
                <a16:creationId xmlns:a16="http://schemas.microsoft.com/office/drawing/2014/main" id="{D862221E-5CAD-56C7-BF59-FB3C306B3168}"/>
              </a:ext>
            </a:extLst>
          </p:cNvPr>
          <p:cNvCxnSpPr>
            <a:stCxn id="44" idx="4"/>
          </p:cNvCxnSpPr>
          <p:nvPr/>
        </p:nvCxnSpPr>
        <p:spPr bwMode="auto">
          <a:xfrm rot="5400000">
            <a:off x="10485227" y="3061357"/>
            <a:ext cx="1211423" cy="116468"/>
          </a:xfrm>
          <a:prstGeom prst="bentConnector3">
            <a:avLst/>
          </a:prstGeom>
          <a:ln w="28575">
            <a:solidFill>
              <a:srgbClr val="7030A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winkelte Verbindung 73">
            <a:extLst>
              <a:ext uri="{FF2B5EF4-FFF2-40B4-BE49-F238E27FC236}">
                <a16:creationId xmlns:a16="http://schemas.microsoft.com/office/drawing/2014/main" id="{945A5844-7D69-E2CC-EF45-05CBF9FF1674}"/>
              </a:ext>
            </a:extLst>
          </p:cNvPr>
          <p:cNvCxnSpPr/>
          <p:nvPr/>
        </p:nvCxnSpPr>
        <p:spPr bwMode="auto">
          <a:xfrm rot="5400000">
            <a:off x="11064090" y="2996865"/>
            <a:ext cx="1211423" cy="116468"/>
          </a:xfrm>
          <a:prstGeom prst="bentConnector3">
            <a:avLst/>
          </a:prstGeom>
          <a:ln w="28575">
            <a:solidFill>
              <a:srgbClr val="7030A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feld 74">
            <a:extLst>
              <a:ext uri="{FF2B5EF4-FFF2-40B4-BE49-F238E27FC236}">
                <a16:creationId xmlns:a16="http://schemas.microsoft.com/office/drawing/2014/main" id="{74E4AFDC-8F70-8904-83FB-2759D1703CD6}"/>
              </a:ext>
            </a:extLst>
          </p:cNvPr>
          <p:cNvSpPr txBox="1"/>
          <p:nvPr/>
        </p:nvSpPr>
        <p:spPr bwMode="auto">
          <a:xfrm>
            <a:off x="11138655" y="261475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p2p</a:t>
            </a:r>
          </a:p>
        </p:txBody>
      </p:sp>
      <p:sp>
        <p:nvSpPr>
          <p:cNvPr id="116" name="Pfeil nach unten 115">
            <a:extLst>
              <a:ext uri="{FF2B5EF4-FFF2-40B4-BE49-F238E27FC236}">
                <a16:creationId xmlns:a16="http://schemas.microsoft.com/office/drawing/2014/main" id="{ABD5B155-2FC8-4B2B-E5ED-C55AC8A95DEF}"/>
              </a:ext>
            </a:extLst>
          </p:cNvPr>
          <p:cNvSpPr/>
          <p:nvPr/>
        </p:nvSpPr>
        <p:spPr bwMode="auto">
          <a:xfrm>
            <a:off x="7020781" y="4122019"/>
            <a:ext cx="161049" cy="635560"/>
          </a:xfrm>
          <a:prstGeom prst="downArrow">
            <a:avLst/>
          </a:prstGeom>
          <a:solidFill>
            <a:srgbClr val="7030A0"/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12C00B21-1C54-E8E8-9F23-F74D79D5AC5F}"/>
              </a:ext>
            </a:extLst>
          </p:cNvPr>
          <p:cNvGrpSpPr/>
          <p:nvPr/>
        </p:nvGrpSpPr>
        <p:grpSpPr>
          <a:xfrm>
            <a:off x="6434416" y="4805448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76" name="Zylinder 75">
              <a:extLst>
                <a:ext uri="{FF2B5EF4-FFF2-40B4-BE49-F238E27FC236}">
                  <a16:creationId xmlns:a16="http://schemas.microsoft.com/office/drawing/2014/main" id="{F1066A53-0DAB-D383-C27F-B16C12A4E1EB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38D5A004-A728-B928-A713-4C1D6CD619D3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8B81661A-5821-A5E3-818E-39ABC9A4CF52}"/>
              </a:ext>
            </a:extLst>
          </p:cNvPr>
          <p:cNvGrpSpPr/>
          <p:nvPr/>
        </p:nvGrpSpPr>
        <p:grpSpPr>
          <a:xfrm>
            <a:off x="6906602" y="4792397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01" name="Zylinder 100">
              <a:extLst>
                <a:ext uri="{FF2B5EF4-FFF2-40B4-BE49-F238E27FC236}">
                  <a16:creationId xmlns:a16="http://schemas.microsoft.com/office/drawing/2014/main" id="{50593209-CA26-3ED8-D6B2-DBEC6147BD9F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02" name="Textfeld 101">
              <a:extLst>
                <a:ext uri="{FF2B5EF4-FFF2-40B4-BE49-F238E27FC236}">
                  <a16:creationId xmlns:a16="http://schemas.microsoft.com/office/drawing/2014/main" id="{DAFB57AA-A8EB-0628-BC3A-06565A5C53F9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D09B0E31-D9D9-987D-6DF1-5C112ED5FA06}"/>
              </a:ext>
            </a:extLst>
          </p:cNvPr>
          <p:cNvGrpSpPr/>
          <p:nvPr/>
        </p:nvGrpSpPr>
        <p:grpSpPr>
          <a:xfrm>
            <a:off x="7378151" y="4815000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04" name="Zylinder 103">
              <a:extLst>
                <a:ext uri="{FF2B5EF4-FFF2-40B4-BE49-F238E27FC236}">
                  <a16:creationId xmlns:a16="http://schemas.microsoft.com/office/drawing/2014/main" id="{5EAB6BA2-934F-8BBA-B705-F53FA8AE8BFE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05" name="Textfeld 104">
              <a:extLst>
                <a:ext uri="{FF2B5EF4-FFF2-40B4-BE49-F238E27FC236}">
                  <a16:creationId xmlns:a16="http://schemas.microsoft.com/office/drawing/2014/main" id="{2637E5E5-D02A-B941-7BB0-17A103FB75AE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E7F5A36A-AF29-CEEE-9BD0-8EFFE03119FB}"/>
              </a:ext>
            </a:extLst>
          </p:cNvPr>
          <p:cNvGrpSpPr/>
          <p:nvPr/>
        </p:nvGrpSpPr>
        <p:grpSpPr>
          <a:xfrm>
            <a:off x="7864884" y="4807727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07" name="Zylinder 106">
              <a:extLst>
                <a:ext uri="{FF2B5EF4-FFF2-40B4-BE49-F238E27FC236}">
                  <a16:creationId xmlns:a16="http://schemas.microsoft.com/office/drawing/2014/main" id="{A3020DDD-DEA4-5306-33E1-2E6C7E57E333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08" name="Textfeld 107">
              <a:extLst>
                <a:ext uri="{FF2B5EF4-FFF2-40B4-BE49-F238E27FC236}">
                  <a16:creationId xmlns:a16="http://schemas.microsoft.com/office/drawing/2014/main" id="{2ECFD25A-C0A4-BE4D-16E4-68AF64C8FA4D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sp>
        <p:nvSpPr>
          <p:cNvPr id="115" name="Pfeil nach unten 114">
            <a:extLst>
              <a:ext uri="{FF2B5EF4-FFF2-40B4-BE49-F238E27FC236}">
                <a16:creationId xmlns:a16="http://schemas.microsoft.com/office/drawing/2014/main" id="{E47426E5-997A-D2A9-D3E7-5F95835F3582}"/>
              </a:ext>
            </a:extLst>
          </p:cNvPr>
          <p:cNvSpPr/>
          <p:nvPr/>
        </p:nvSpPr>
        <p:spPr bwMode="auto">
          <a:xfrm>
            <a:off x="6582738" y="4117353"/>
            <a:ext cx="161049" cy="635560"/>
          </a:xfrm>
          <a:prstGeom prst="downArrow">
            <a:avLst/>
          </a:prstGeom>
          <a:solidFill>
            <a:srgbClr val="7030A0"/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3982ACA1-8F85-AEBE-2DB9-E819E0F9C632}"/>
              </a:ext>
            </a:extLst>
          </p:cNvPr>
          <p:cNvGrpSpPr/>
          <p:nvPr/>
        </p:nvGrpSpPr>
        <p:grpSpPr>
          <a:xfrm>
            <a:off x="11100766" y="5729798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32" name="Zylinder 131">
              <a:extLst>
                <a:ext uri="{FF2B5EF4-FFF2-40B4-BE49-F238E27FC236}">
                  <a16:creationId xmlns:a16="http://schemas.microsoft.com/office/drawing/2014/main" id="{938CCB18-F28A-D38A-07E4-9A6994566B19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33" name="Textfeld 132">
              <a:extLst>
                <a:ext uri="{FF2B5EF4-FFF2-40B4-BE49-F238E27FC236}">
                  <a16:creationId xmlns:a16="http://schemas.microsoft.com/office/drawing/2014/main" id="{968DB08D-E52C-6E14-556A-AA9556F91FCC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DD9BA29F-EA34-97FC-4096-4F6CE053D66A}"/>
              </a:ext>
            </a:extLst>
          </p:cNvPr>
          <p:cNvGrpSpPr/>
          <p:nvPr/>
        </p:nvGrpSpPr>
        <p:grpSpPr>
          <a:xfrm>
            <a:off x="9754486" y="5738328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35" name="Zylinder 134">
              <a:extLst>
                <a:ext uri="{FF2B5EF4-FFF2-40B4-BE49-F238E27FC236}">
                  <a16:creationId xmlns:a16="http://schemas.microsoft.com/office/drawing/2014/main" id="{09DDDBB7-39E4-D137-F684-FDC6A0E453A0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36" name="Textfeld 135">
              <a:extLst>
                <a:ext uri="{FF2B5EF4-FFF2-40B4-BE49-F238E27FC236}">
                  <a16:creationId xmlns:a16="http://schemas.microsoft.com/office/drawing/2014/main" id="{98B9F76E-CAC0-321C-CD9C-25AC0AD011A7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24C7A246-B0F9-BAC3-4A38-CD5090CBA198}"/>
              </a:ext>
            </a:extLst>
          </p:cNvPr>
          <p:cNvGrpSpPr/>
          <p:nvPr/>
        </p:nvGrpSpPr>
        <p:grpSpPr>
          <a:xfrm>
            <a:off x="6443135" y="5690573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38" name="Zylinder 137">
              <a:extLst>
                <a:ext uri="{FF2B5EF4-FFF2-40B4-BE49-F238E27FC236}">
                  <a16:creationId xmlns:a16="http://schemas.microsoft.com/office/drawing/2014/main" id="{0AFE544A-A878-30F6-000E-E5115CB7110C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39" name="Textfeld 138">
              <a:extLst>
                <a:ext uri="{FF2B5EF4-FFF2-40B4-BE49-F238E27FC236}">
                  <a16:creationId xmlns:a16="http://schemas.microsoft.com/office/drawing/2014/main" id="{970900D0-A130-D0BE-22A3-8E50FF97EED0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A7F7F695-656D-F71E-9492-E137B1F9807E}"/>
              </a:ext>
            </a:extLst>
          </p:cNvPr>
          <p:cNvGrpSpPr/>
          <p:nvPr/>
        </p:nvGrpSpPr>
        <p:grpSpPr>
          <a:xfrm>
            <a:off x="6915321" y="5677522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1" name="Zylinder 140">
              <a:extLst>
                <a:ext uri="{FF2B5EF4-FFF2-40B4-BE49-F238E27FC236}">
                  <a16:creationId xmlns:a16="http://schemas.microsoft.com/office/drawing/2014/main" id="{C45EE2E0-D8B7-F350-2065-5CA5BAD478B7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42" name="Textfeld 141">
              <a:extLst>
                <a:ext uri="{FF2B5EF4-FFF2-40B4-BE49-F238E27FC236}">
                  <a16:creationId xmlns:a16="http://schemas.microsoft.com/office/drawing/2014/main" id="{A66F2C55-1F07-427F-C5EE-C956CEF1B789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0243CC2C-1B7C-BDD3-6516-BB816C57B716}"/>
              </a:ext>
            </a:extLst>
          </p:cNvPr>
          <p:cNvGrpSpPr/>
          <p:nvPr/>
        </p:nvGrpSpPr>
        <p:grpSpPr>
          <a:xfrm>
            <a:off x="7386870" y="5700125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4" name="Zylinder 143">
              <a:extLst>
                <a:ext uri="{FF2B5EF4-FFF2-40B4-BE49-F238E27FC236}">
                  <a16:creationId xmlns:a16="http://schemas.microsoft.com/office/drawing/2014/main" id="{B93CF070-47E8-7C65-0140-96148D16B028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45" name="Textfeld 144">
              <a:extLst>
                <a:ext uri="{FF2B5EF4-FFF2-40B4-BE49-F238E27FC236}">
                  <a16:creationId xmlns:a16="http://schemas.microsoft.com/office/drawing/2014/main" id="{2F3763C7-120E-F357-9C32-66A6BB6E887C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grpSp>
        <p:nvGrpSpPr>
          <p:cNvPr id="146" name="Gruppieren 145">
            <a:extLst>
              <a:ext uri="{FF2B5EF4-FFF2-40B4-BE49-F238E27FC236}">
                <a16:creationId xmlns:a16="http://schemas.microsoft.com/office/drawing/2014/main" id="{BCDEFB6C-2496-27A3-69FE-E6BAD9D42AA7}"/>
              </a:ext>
            </a:extLst>
          </p:cNvPr>
          <p:cNvGrpSpPr/>
          <p:nvPr/>
        </p:nvGrpSpPr>
        <p:grpSpPr>
          <a:xfrm>
            <a:off x="7873603" y="5692852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7" name="Zylinder 146">
              <a:extLst>
                <a:ext uri="{FF2B5EF4-FFF2-40B4-BE49-F238E27FC236}">
                  <a16:creationId xmlns:a16="http://schemas.microsoft.com/office/drawing/2014/main" id="{2C4D321B-A204-FF4B-83FF-AFDF058E2D44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48" name="Textfeld 147">
              <a:extLst>
                <a:ext uri="{FF2B5EF4-FFF2-40B4-BE49-F238E27FC236}">
                  <a16:creationId xmlns:a16="http://schemas.microsoft.com/office/drawing/2014/main" id="{5223C20C-B4FF-8338-F7B0-786D6ABAC605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6050988B-E160-BC64-4BAF-220F5CC6A042}"/>
              </a:ext>
            </a:extLst>
          </p:cNvPr>
          <p:cNvGrpSpPr/>
          <p:nvPr/>
        </p:nvGrpSpPr>
        <p:grpSpPr>
          <a:xfrm>
            <a:off x="11091311" y="6587909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50" name="Zylinder 149">
              <a:extLst>
                <a:ext uri="{FF2B5EF4-FFF2-40B4-BE49-F238E27FC236}">
                  <a16:creationId xmlns:a16="http://schemas.microsoft.com/office/drawing/2014/main" id="{1FA0ACFB-A24B-305E-4A78-87B4122224F8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51" name="Textfeld 150">
              <a:extLst>
                <a:ext uri="{FF2B5EF4-FFF2-40B4-BE49-F238E27FC236}">
                  <a16:creationId xmlns:a16="http://schemas.microsoft.com/office/drawing/2014/main" id="{6218C9D4-0328-10B7-54F3-0D6074755EB1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7562F9CE-B9DE-DD1A-FA32-A885725CDE6F}"/>
              </a:ext>
            </a:extLst>
          </p:cNvPr>
          <p:cNvGrpSpPr/>
          <p:nvPr/>
        </p:nvGrpSpPr>
        <p:grpSpPr>
          <a:xfrm>
            <a:off x="9745031" y="6596439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53" name="Zylinder 152">
              <a:extLst>
                <a:ext uri="{FF2B5EF4-FFF2-40B4-BE49-F238E27FC236}">
                  <a16:creationId xmlns:a16="http://schemas.microsoft.com/office/drawing/2014/main" id="{2703B490-B27A-E565-FE53-CFD521D1152D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54" name="Textfeld 153">
              <a:extLst>
                <a:ext uri="{FF2B5EF4-FFF2-40B4-BE49-F238E27FC236}">
                  <a16:creationId xmlns:a16="http://schemas.microsoft.com/office/drawing/2014/main" id="{30833B31-14E3-8264-5A3D-E7EFEB1CC2FF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5893901E-090F-F9DF-CA15-046C2F601CE9}"/>
              </a:ext>
            </a:extLst>
          </p:cNvPr>
          <p:cNvGrpSpPr/>
          <p:nvPr/>
        </p:nvGrpSpPr>
        <p:grpSpPr>
          <a:xfrm>
            <a:off x="6433680" y="6548684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56" name="Zylinder 155">
              <a:extLst>
                <a:ext uri="{FF2B5EF4-FFF2-40B4-BE49-F238E27FC236}">
                  <a16:creationId xmlns:a16="http://schemas.microsoft.com/office/drawing/2014/main" id="{9E20F069-3BC8-C3A7-3711-C54BDD7CD990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57" name="Textfeld 156">
              <a:extLst>
                <a:ext uri="{FF2B5EF4-FFF2-40B4-BE49-F238E27FC236}">
                  <a16:creationId xmlns:a16="http://schemas.microsoft.com/office/drawing/2014/main" id="{86E73242-E202-3A6B-7001-AA86A21D010A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3D732B32-DAD6-D413-A38F-34433337C134}"/>
              </a:ext>
            </a:extLst>
          </p:cNvPr>
          <p:cNvGrpSpPr/>
          <p:nvPr/>
        </p:nvGrpSpPr>
        <p:grpSpPr>
          <a:xfrm>
            <a:off x="6905866" y="6535633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59" name="Zylinder 158">
              <a:extLst>
                <a:ext uri="{FF2B5EF4-FFF2-40B4-BE49-F238E27FC236}">
                  <a16:creationId xmlns:a16="http://schemas.microsoft.com/office/drawing/2014/main" id="{BF9F40E8-DC7B-D39B-8ABF-CF26AFCFC668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60" name="Textfeld 159">
              <a:extLst>
                <a:ext uri="{FF2B5EF4-FFF2-40B4-BE49-F238E27FC236}">
                  <a16:creationId xmlns:a16="http://schemas.microsoft.com/office/drawing/2014/main" id="{0331787D-E06D-4FE7-DA0A-D39F746A1D53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4AFEDA5D-442E-6774-6F39-82BA6C0D23FD}"/>
              </a:ext>
            </a:extLst>
          </p:cNvPr>
          <p:cNvGrpSpPr/>
          <p:nvPr/>
        </p:nvGrpSpPr>
        <p:grpSpPr>
          <a:xfrm>
            <a:off x="7377415" y="6558236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62" name="Zylinder 161">
              <a:extLst>
                <a:ext uri="{FF2B5EF4-FFF2-40B4-BE49-F238E27FC236}">
                  <a16:creationId xmlns:a16="http://schemas.microsoft.com/office/drawing/2014/main" id="{79E93937-03FB-E5BC-B063-D700DAB62E0A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63" name="Textfeld 162">
              <a:extLst>
                <a:ext uri="{FF2B5EF4-FFF2-40B4-BE49-F238E27FC236}">
                  <a16:creationId xmlns:a16="http://schemas.microsoft.com/office/drawing/2014/main" id="{C9D09D6A-F84F-57E1-A9D1-79F585F3FDA5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grpSp>
        <p:nvGrpSpPr>
          <p:cNvPr id="164" name="Gruppieren 163">
            <a:extLst>
              <a:ext uri="{FF2B5EF4-FFF2-40B4-BE49-F238E27FC236}">
                <a16:creationId xmlns:a16="http://schemas.microsoft.com/office/drawing/2014/main" id="{CE30D36B-2188-35AA-9E47-1BE78B222A09}"/>
              </a:ext>
            </a:extLst>
          </p:cNvPr>
          <p:cNvGrpSpPr/>
          <p:nvPr/>
        </p:nvGrpSpPr>
        <p:grpSpPr>
          <a:xfrm>
            <a:off x="7864148" y="6550963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65" name="Zylinder 164">
              <a:extLst>
                <a:ext uri="{FF2B5EF4-FFF2-40B4-BE49-F238E27FC236}">
                  <a16:creationId xmlns:a16="http://schemas.microsoft.com/office/drawing/2014/main" id="{85FE8A67-040C-99D9-6250-625FDCF4E21D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66" name="Textfeld 165">
              <a:extLst>
                <a:ext uri="{FF2B5EF4-FFF2-40B4-BE49-F238E27FC236}">
                  <a16:creationId xmlns:a16="http://schemas.microsoft.com/office/drawing/2014/main" id="{0BA86598-628A-2E38-E898-353937E38503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cxnSp>
        <p:nvCxnSpPr>
          <p:cNvPr id="169" name="Gerade Verbindung 168">
            <a:extLst>
              <a:ext uri="{FF2B5EF4-FFF2-40B4-BE49-F238E27FC236}">
                <a16:creationId xmlns:a16="http://schemas.microsoft.com/office/drawing/2014/main" id="{2ADFEF85-9564-A8F4-F1EC-9014B695C733}"/>
              </a:ext>
            </a:extLst>
          </p:cNvPr>
          <p:cNvCxnSpPr/>
          <p:nvPr/>
        </p:nvCxnSpPr>
        <p:spPr bwMode="auto">
          <a:xfrm flipH="1">
            <a:off x="5935398" y="6500787"/>
            <a:ext cx="6256602" cy="358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feld 169">
            <a:extLst>
              <a:ext uri="{FF2B5EF4-FFF2-40B4-BE49-F238E27FC236}">
                <a16:creationId xmlns:a16="http://schemas.microsoft.com/office/drawing/2014/main" id="{73C1384E-EF07-A536-9377-DFADC28A949D}"/>
              </a:ext>
            </a:extLst>
          </p:cNvPr>
          <p:cNvSpPr txBox="1"/>
          <p:nvPr/>
        </p:nvSpPr>
        <p:spPr bwMode="auto">
          <a:xfrm>
            <a:off x="5465243" y="4423065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 N</a:t>
            </a:r>
          </a:p>
        </p:txBody>
      </p:sp>
      <p:sp>
        <p:nvSpPr>
          <p:cNvPr id="171" name="Textfeld 170">
            <a:extLst>
              <a:ext uri="{FF2B5EF4-FFF2-40B4-BE49-F238E27FC236}">
                <a16:creationId xmlns:a16="http://schemas.microsoft.com/office/drawing/2014/main" id="{D92D6FC1-BADA-0C80-6164-972998E21C24}"/>
              </a:ext>
            </a:extLst>
          </p:cNvPr>
          <p:cNvSpPr txBox="1"/>
          <p:nvPr/>
        </p:nvSpPr>
        <p:spPr bwMode="auto">
          <a:xfrm>
            <a:off x="5466539" y="612433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 N-1</a:t>
            </a:r>
          </a:p>
        </p:txBody>
      </p:sp>
      <p:sp>
        <p:nvSpPr>
          <p:cNvPr id="172" name="Textfeld 171">
            <a:extLst>
              <a:ext uri="{FF2B5EF4-FFF2-40B4-BE49-F238E27FC236}">
                <a16:creationId xmlns:a16="http://schemas.microsoft.com/office/drawing/2014/main" id="{9C01BC4D-A364-3568-553D-6B7B58605D9A}"/>
              </a:ext>
            </a:extLst>
          </p:cNvPr>
          <p:cNvSpPr txBox="1"/>
          <p:nvPr/>
        </p:nvSpPr>
        <p:spPr bwMode="auto">
          <a:xfrm>
            <a:off x="8597628" y="507145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Seq 0</a:t>
            </a:r>
          </a:p>
        </p:txBody>
      </p:sp>
      <p:sp>
        <p:nvSpPr>
          <p:cNvPr id="173" name="Textfeld 172">
            <a:extLst>
              <a:ext uri="{FF2B5EF4-FFF2-40B4-BE49-F238E27FC236}">
                <a16:creationId xmlns:a16="http://schemas.microsoft.com/office/drawing/2014/main" id="{D3A727BE-9CD2-6799-3A0F-F23BDD81E128}"/>
              </a:ext>
            </a:extLst>
          </p:cNvPr>
          <p:cNvSpPr txBox="1"/>
          <p:nvPr/>
        </p:nvSpPr>
        <p:spPr bwMode="auto">
          <a:xfrm>
            <a:off x="8602159" y="581011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Seq N</a:t>
            </a:r>
          </a:p>
        </p:txBody>
      </p:sp>
      <p:sp>
        <p:nvSpPr>
          <p:cNvPr id="174" name="Textfeld 173">
            <a:extLst>
              <a:ext uri="{FF2B5EF4-FFF2-40B4-BE49-F238E27FC236}">
                <a16:creationId xmlns:a16="http://schemas.microsoft.com/office/drawing/2014/main" id="{94FF9C77-598A-8BEE-9264-E992792800B4}"/>
              </a:ext>
            </a:extLst>
          </p:cNvPr>
          <p:cNvSpPr txBox="1"/>
          <p:nvPr/>
        </p:nvSpPr>
        <p:spPr bwMode="auto">
          <a:xfrm>
            <a:off x="8710038" y="538095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65518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8" name="Gerade Verbindung 167">
            <a:extLst>
              <a:ext uri="{FF2B5EF4-FFF2-40B4-BE49-F238E27FC236}">
                <a16:creationId xmlns:a16="http://schemas.microsoft.com/office/drawing/2014/main" id="{6B36D5D7-AE69-3758-4A7E-86F4AB5263C3}"/>
              </a:ext>
            </a:extLst>
          </p:cNvPr>
          <p:cNvCxnSpPr/>
          <p:nvPr/>
        </p:nvCxnSpPr>
        <p:spPr bwMode="auto">
          <a:xfrm flipH="1">
            <a:off x="5935398" y="4779180"/>
            <a:ext cx="6256602" cy="358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Pfeil nach unten 126">
            <a:extLst>
              <a:ext uri="{FF2B5EF4-FFF2-40B4-BE49-F238E27FC236}">
                <a16:creationId xmlns:a16="http://schemas.microsoft.com/office/drawing/2014/main" id="{AAD1311B-0B81-C453-A617-14060DDDE94E}"/>
              </a:ext>
            </a:extLst>
          </p:cNvPr>
          <p:cNvSpPr/>
          <p:nvPr/>
        </p:nvSpPr>
        <p:spPr bwMode="auto">
          <a:xfrm>
            <a:off x="11198127" y="4200583"/>
            <a:ext cx="161049" cy="635560"/>
          </a:xfrm>
          <a:prstGeom prst="downArrow">
            <a:avLst/>
          </a:prstGeom>
          <a:solidFill>
            <a:srgbClr val="7030A0"/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5E60CA59-CE49-CFA6-297A-5D28EB65EBFD}"/>
              </a:ext>
            </a:extLst>
          </p:cNvPr>
          <p:cNvGrpSpPr/>
          <p:nvPr/>
        </p:nvGrpSpPr>
        <p:grpSpPr>
          <a:xfrm>
            <a:off x="11092047" y="4844673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29" name="Zylinder 128">
              <a:extLst>
                <a:ext uri="{FF2B5EF4-FFF2-40B4-BE49-F238E27FC236}">
                  <a16:creationId xmlns:a16="http://schemas.microsoft.com/office/drawing/2014/main" id="{5159E3D4-1133-1108-9E88-D01F7AF0FD3B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30" name="Textfeld 129">
              <a:extLst>
                <a:ext uri="{FF2B5EF4-FFF2-40B4-BE49-F238E27FC236}">
                  <a16:creationId xmlns:a16="http://schemas.microsoft.com/office/drawing/2014/main" id="{AA48B4F1-793C-CD3E-EF4E-79F6E30F4FC2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sp>
        <p:nvSpPr>
          <p:cNvPr id="123" name="Pfeil nach unten 122">
            <a:extLst>
              <a:ext uri="{FF2B5EF4-FFF2-40B4-BE49-F238E27FC236}">
                <a16:creationId xmlns:a16="http://schemas.microsoft.com/office/drawing/2014/main" id="{1691B936-6D56-63FD-4C93-7510D5BBC7B5}"/>
              </a:ext>
            </a:extLst>
          </p:cNvPr>
          <p:cNvSpPr/>
          <p:nvPr/>
        </p:nvSpPr>
        <p:spPr bwMode="auto">
          <a:xfrm>
            <a:off x="9851847" y="4209113"/>
            <a:ext cx="161049" cy="635560"/>
          </a:xfrm>
          <a:prstGeom prst="downArrow">
            <a:avLst/>
          </a:prstGeom>
          <a:solidFill>
            <a:srgbClr val="7030A0"/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B5EBE596-E904-F019-BAC5-5EABE61F58C8}"/>
              </a:ext>
            </a:extLst>
          </p:cNvPr>
          <p:cNvGrpSpPr/>
          <p:nvPr/>
        </p:nvGrpSpPr>
        <p:grpSpPr>
          <a:xfrm>
            <a:off x="9745767" y="4853203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25" name="Zylinder 124">
              <a:extLst>
                <a:ext uri="{FF2B5EF4-FFF2-40B4-BE49-F238E27FC236}">
                  <a16:creationId xmlns:a16="http://schemas.microsoft.com/office/drawing/2014/main" id="{568D54EC-36D9-6C6B-56E9-C25ABFFB43B0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26" name="Textfeld 125">
              <a:extLst>
                <a:ext uri="{FF2B5EF4-FFF2-40B4-BE49-F238E27FC236}">
                  <a16:creationId xmlns:a16="http://schemas.microsoft.com/office/drawing/2014/main" id="{8D7D8F5B-F229-4E62-034C-9D045171791A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sp>
        <p:nvSpPr>
          <p:cNvPr id="118" name="Pfeil nach unten 117">
            <a:extLst>
              <a:ext uri="{FF2B5EF4-FFF2-40B4-BE49-F238E27FC236}">
                <a16:creationId xmlns:a16="http://schemas.microsoft.com/office/drawing/2014/main" id="{CDEF6503-1D83-E8F8-76B9-C01C8B24AE43}"/>
              </a:ext>
            </a:extLst>
          </p:cNvPr>
          <p:cNvSpPr/>
          <p:nvPr/>
        </p:nvSpPr>
        <p:spPr bwMode="auto">
          <a:xfrm>
            <a:off x="7970964" y="4163637"/>
            <a:ext cx="161049" cy="635560"/>
          </a:xfrm>
          <a:prstGeom prst="downArrow">
            <a:avLst/>
          </a:prstGeom>
          <a:solidFill>
            <a:srgbClr val="7030A0"/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Pfeil nach unten 116">
            <a:extLst>
              <a:ext uri="{FF2B5EF4-FFF2-40B4-BE49-F238E27FC236}">
                <a16:creationId xmlns:a16="http://schemas.microsoft.com/office/drawing/2014/main" id="{0EEEE0FD-EFED-7046-621D-7CCEDBA0B5B2}"/>
              </a:ext>
            </a:extLst>
          </p:cNvPr>
          <p:cNvSpPr/>
          <p:nvPr/>
        </p:nvSpPr>
        <p:spPr bwMode="auto">
          <a:xfrm>
            <a:off x="7461417" y="4143620"/>
            <a:ext cx="161049" cy="635560"/>
          </a:xfrm>
          <a:prstGeom prst="downArrow">
            <a:avLst/>
          </a:prstGeom>
          <a:solidFill>
            <a:srgbClr val="7030A0"/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F36599BB-00BB-A88B-05F2-03CF49CDC9CA}"/>
              </a:ext>
            </a:extLst>
          </p:cNvPr>
          <p:cNvGrpSpPr/>
          <p:nvPr/>
        </p:nvGrpSpPr>
        <p:grpSpPr>
          <a:xfrm>
            <a:off x="9620774" y="1796785"/>
            <a:ext cx="528702" cy="1354588"/>
            <a:chOff x="9624392" y="1231689"/>
            <a:chExt cx="528702" cy="1354588"/>
          </a:xfrm>
        </p:grpSpPr>
        <p:sp>
          <p:nvSpPr>
            <p:cNvPr id="37" name="Zylinder 36">
              <a:extLst>
                <a:ext uri="{FF2B5EF4-FFF2-40B4-BE49-F238E27FC236}">
                  <a16:creationId xmlns:a16="http://schemas.microsoft.com/office/drawing/2014/main" id="{D7E2F85C-1503-8B1B-FCCB-11010F0B657B}"/>
                </a:ext>
              </a:extLst>
            </p:cNvPr>
            <p:cNvSpPr/>
            <p:nvPr/>
          </p:nvSpPr>
          <p:spPr bwMode="auto">
            <a:xfrm>
              <a:off x="9624392" y="1231689"/>
              <a:ext cx="528702" cy="1354588"/>
            </a:xfrm>
            <a:prstGeom prst="ca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715F6A92-CA89-18BF-2362-6C0F982DB061}"/>
                </a:ext>
              </a:extLst>
            </p:cNvPr>
            <p:cNvSpPr txBox="1"/>
            <p:nvPr/>
          </p:nvSpPr>
          <p:spPr bwMode="auto">
            <a:xfrm rot="16200000">
              <a:off x="9456574" y="1780369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Broker</a:t>
              </a:r>
            </a:p>
          </p:txBody>
        </p:sp>
      </p:grp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4D5D2B98-B677-15FF-7E02-059F56F747F2}"/>
              </a:ext>
            </a:extLst>
          </p:cNvPr>
          <p:cNvCxnSpPr>
            <a:cxnSpLocks/>
          </p:cNvCxnSpPr>
          <p:nvPr/>
        </p:nvCxnSpPr>
        <p:spPr bwMode="auto">
          <a:xfrm>
            <a:off x="9000156" y="1197987"/>
            <a:ext cx="700303" cy="7890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9811BA04-EA61-1ABA-0FA3-9A6A68CCF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Data Acquisition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197466-DC96-FDF2-7738-68C1C4F50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379" y="1693116"/>
            <a:ext cx="5328095" cy="3889375"/>
          </a:xfrm>
        </p:spPr>
        <p:txBody>
          <a:bodyPr/>
          <a:lstStyle/>
          <a:p>
            <a:r>
              <a:rPr lang="en-US" dirty="0"/>
              <a:t>Implemented as Karabo Devices (C++)</a:t>
            </a:r>
          </a:p>
          <a:p>
            <a:r>
              <a:rPr lang="en-US" dirty="0"/>
              <a:t>Up to ˜30 GB/s for a full installation</a:t>
            </a:r>
          </a:p>
          <a:p>
            <a:r>
              <a:rPr lang="en-US" dirty="0"/>
              <a:t>Single aggregator can handle a few 1000 slow control properties</a:t>
            </a:r>
          </a:p>
          <a:p>
            <a:r>
              <a:rPr lang="en-US" dirty="0"/>
              <a:t>Within one sequence file all sources are aligned by train id in the rows of the HDF5 tables</a:t>
            </a:r>
          </a:p>
          <a:p>
            <a:r>
              <a:rPr lang="en-US" dirty="0"/>
              <a:t>Current work: refactoring to facilitate integration of online data reduction using RDMA offloading of processing.</a:t>
            </a:r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DAADDA66-3918-57DA-C530-F6CEE8FA7DF1}"/>
              </a:ext>
            </a:extLst>
          </p:cNvPr>
          <p:cNvSpPr/>
          <p:nvPr/>
        </p:nvSpPr>
        <p:spPr bwMode="auto">
          <a:xfrm>
            <a:off x="9271334" y="3512287"/>
            <a:ext cx="1440160" cy="784100"/>
          </a:xfrm>
          <a:prstGeom prst="roundRect">
            <a:avLst/>
          </a:prstGeom>
          <a:solidFill>
            <a:srgbClr val="92D05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Aggregator</a:t>
            </a:r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24BB16E2-5F04-5657-E1BE-454A0FCA754C}"/>
              </a:ext>
            </a:extLst>
          </p:cNvPr>
          <p:cNvSpPr/>
          <p:nvPr/>
        </p:nvSpPr>
        <p:spPr bwMode="auto">
          <a:xfrm>
            <a:off x="10499629" y="3725303"/>
            <a:ext cx="1440160" cy="784100"/>
          </a:xfrm>
          <a:prstGeom prst="roundRect">
            <a:avLst/>
          </a:prstGeom>
          <a:solidFill>
            <a:srgbClr val="92D05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Aggregator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549D2665-FFD8-ECF7-290A-FBB603378DB0}"/>
              </a:ext>
            </a:extLst>
          </p:cNvPr>
          <p:cNvGrpSpPr/>
          <p:nvPr/>
        </p:nvGrpSpPr>
        <p:grpSpPr>
          <a:xfrm>
            <a:off x="6460199" y="1102502"/>
            <a:ext cx="1440160" cy="2737972"/>
            <a:chOff x="6764559" y="1622830"/>
            <a:chExt cx="1440160" cy="2737972"/>
          </a:xfrm>
        </p:grpSpPr>
        <p:sp>
          <p:nvSpPr>
            <p:cNvPr id="11" name="Abgerundetes Rechteck 10">
              <a:extLst>
                <a:ext uri="{FF2B5EF4-FFF2-40B4-BE49-F238E27FC236}">
                  <a16:creationId xmlns:a16="http://schemas.microsoft.com/office/drawing/2014/main" id="{77C10159-D745-C762-C01F-74A7A3667BFA}"/>
                </a:ext>
              </a:extLst>
            </p:cNvPr>
            <p:cNvSpPr/>
            <p:nvPr/>
          </p:nvSpPr>
          <p:spPr bwMode="auto">
            <a:xfrm>
              <a:off x="6764559" y="3576702"/>
              <a:ext cx="1440160" cy="784100"/>
            </a:xfrm>
            <a:prstGeom prst="round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XTDF Data Aggregator</a:t>
              </a: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C16919A0-2234-FE88-628E-209C39754433}"/>
                </a:ext>
              </a:extLst>
            </p:cNvPr>
            <p:cNvSpPr/>
            <p:nvPr/>
          </p:nvSpPr>
          <p:spPr bwMode="auto">
            <a:xfrm>
              <a:off x="6946523" y="1622830"/>
              <a:ext cx="1076233" cy="75530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effectLst>
              <a:outerShdw blurRad="50800" dist="38100" dir="13500000" algn="br" rotWithShape="0">
                <a:prstClr val="black">
                  <a:alpha val="84966"/>
                </a:prstClr>
              </a:outerShdw>
            </a:effectLst>
          </p:spPr>
          <p:txBody>
            <a:bodyPr rtlCol="0" anchor="ctr"/>
            <a:lstStyle/>
            <a:p>
              <a:pPr algn="ctr"/>
              <a:r>
                <a:rPr lang="en-US" dirty="0"/>
                <a:t>Detector module</a:t>
              </a:r>
            </a:p>
          </p:txBody>
        </p:sp>
        <p:cxnSp>
          <p:nvCxnSpPr>
            <p:cNvPr id="20" name="Gerade Verbindung mit Pfeil 19">
              <a:extLst>
                <a:ext uri="{FF2B5EF4-FFF2-40B4-BE49-F238E27FC236}">
                  <a16:creationId xmlns:a16="http://schemas.microsoft.com/office/drawing/2014/main" id="{D7E0A8B0-7858-B2C5-7D66-AF5ACC17E17A}"/>
                </a:ext>
              </a:extLst>
            </p:cNvPr>
            <p:cNvCxnSpPr>
              <a:cxnSpLocks/>
              <a:stCxn id="18" idx="2"/>
              <a:endCxn id="11" idx="0"/>
            </p:cNvCxnSpPr>
            <p:nvPr/>
          </p:nvCxnSpPr>
          <p:spPr bwMode="auto">
            <a:xfrm flipH="1">
              <a:off x="7484639" y="2378135"/>
              <a:ext cx="1" cy="11985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C1318D9-45D3-FAEF-FDDD-628C8DD36570}"/>
              </a:ext>
            </a:extLst>
          </p:cNvPr>
          <p:cNvGrpSpPr/>
          <p:nvPr/>
        </p:nvGrpSpPr>
        <p:grpSpPr>
          <a:xfrm>
            <a:off x="6685774" y="1231689"/>
            <a:ext cx="1440160" cy="2737972"/>
            <a:chOff x="6764559" y="1622830"/>
            <a:chExt cx="1440160" cy="2737972"/>
          </a:xfrm>
        </p:grpSpPr>
        <p:sp>
          <p:nvSpPr>
            <p:cNvPr id="25" name="Abgerundetes Rechteck 24">
              <a:extLst>
                <a:ext uri="{FF2B5EF4-FFF2-40B4-BE49-F238E27FC236}">
                  <a16:creationId xmlns:a16="http://schemas.microsoft.com/office/drawing/2014/main" id="{D693A73D-19F8-6FC5-47E4-91A084C47C66}"/>
                </a:ext>
              </a:extLst>
            </p:cNvPr>
            <p:cNvSpPr/>
            <p:nvPr/>
          </p:nvSpPr>
          <p:spPr bwMode="auto">
            <a:xfrm>
              <a:off x="6764559" y="3576702"/>
              <a:ext cx="1440160" cy="784100"/>
            </a:xfrm>
            <a:prstGeom prst="round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XTDF Data Aggregator</a:t>
              </a: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ED11B0B2-CCAC-D5BD-4D2D-95DD02F18327}"/>
                </a:ext>
              </a:extLst>
            </p:cNvPr>
            <p:cNvSpPr/>
            <p:nvPr/>
          </p:nvSpPr>
          <p:spPr bwMode="auto">
            <a:xfrm>
              <a:off x="6946523" y="1622830"/>
              <a:ext cx="1076233" cy="75530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effectLst>
              <a:outerShdw blurRad="50800" dist="38100" dir="13500000" algn="br" rotWithShape="0">
                <a:prstClr val="black">
                  <a:alpha val="84966"/>
                </a:prstClr>
              </a:outerShdw>
            </a:effectLst>
          </p:spPr>
          <p:txBody>
            <a:bodyPr rtlCol="0" anchor="ctr"/>
            <a:lstStyle/>
            <a:p>
              <a:pPr algn="ctr"/>
              <a:r>
                <a:rPr lang="en-US" dirty="0"/>
                <a:t>Detector module</a:t>
              </a:r>
            </a:p>
          </p:txBody>
        </p:sp>
        <p:cxnSp>
          <p:nvCxnSpPr>
            <p:cNvPr id="27" name="Gerade Verbindung mit Pfeil 26">
              <a:extLst>
                <a:ext uri="{FF2B5EF4-FFF2-40B4-BE49-F238E27FC236}">
                  <a16:creationId xmlns:a16="http://schemas.microsoft.com/office/drawing/2014/main" id="{8D93CE05-86AD-1544-85A7-374A7744996E}"/>
                </a:ext>
              </a:extLst>
            </p:cNvPr>
            <p:cNvCxnSpPr>
              <a:cxnSpLocks/>
              <a:stCxn id="26" idx="2"/>
              <a:endCxn id="25" idx="0"/>
            </p:cNvCxnSpPr>
            <p:nvPr/>
          </p:nvCxnSpPr>
          <p:spPr bwMode="auto">
            <a:xfrm flipH="1">
              <a:off x="7484639" y="2378135"/>
              <a:ext cx="1" cy="11985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AB6E9F8C-2247-B113-BDE9-D8621421447A}"/>
              </a:ext>
            </a:extLst>
          </p:cNvPr>
          <p:cNvGrpSpPr/>
          <p:nvPr/>
        </p:nvGrpSpPr>
        <p:grpSpPr>
          <a:xfrm>
            <a:off x="7036658" y="1379381"/>
            <a:ext cx="1440160" cy="2737972"/>
            <a:chOff x="6764559" y="1622830"/>
            <a:chExt cx="1440160" cy="2737972"/>
          </a:xfrm>
        </p:grpSpPr>
        <p:sp>
          <p:nvSpPr>
            <p:cNvPr id="29" name="Abgerundetes Rechteck 28">
              <a:extLst>
                <a:ext uri="{FF2B5EF4-FFF2-40B4-BE49-F238E27FC236}">
                  <a16:creationId xmlns:a16="http://schemas.microsoft.com/office/drawing/2014/main" id="{9A0A3D8E-B94E-56FF-76AE-4CEA57EFD4EF}"/>
                </a:ext>
              </a:extLst>
            </p:cNvPr>
            <p:cNvSpPr/>
            <p:nvPr/>
          </p:nvSpPr>
          <p:spPr bwMode="auto">
            <a:xfrm>
              <a:off x="6764559" y="3576702"/>
              <a:ext cx="1440160" cy="784100"/>
            </a:xfrm>
            <a:prstGeom prst="round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XTDF Data Aggregator</a:t>
              </a: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58F47627-83BC-85BB-AFBA-735BD4774E85}"/>
                </a:ext>
              </a:extLst>
            </p:cNvPr>
            <p:cNvSpPr/>
            <p:nvPr/>
          </p:nvSpPr>
          <p:spPr bwMode="auto">
            <a:xfrm>
              <a:off x="6946523" y="1622830"/>
              <a:ext cx="1076233" cy="75530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effectLst>
              <a:outerShdw blurRad="50800" dist="38100" dir="13500000" algn="br" rotWithShape="0">
                <a:prstClr val="black">
                  <a:alpha val="84966"/>
                </a:prstClr>
              </a:outerShdw>
            </a:effectLst>
          </p:spPr>
          <p:txBody>
            <a:bodyPr rtlCol="0" anchor="ctr"/>
            <a:lstStyle/>
            <a:p>
              <a:pPr algn="ctr"/>
              <a:r>
                <a:rPr lang="en-US" dirty="0"/>
                <a:t>Detector module</a:t>
              </a:r>
            </a:p>
          </p:txBody>
        </p:sp>
        <p:cxnSp>
          <p:nvCxnSpPr>
            <p:cNvPr id="31" name="Gerade Verbindung mit Pfeil 30">
              <a:extLst>
                <a:ext uri="{FF2B5EF4-FFF2-40B4-BE49-F238E27FC236}">
                  <a16:creationId xmlns:a16="http://schemas.microsoft.com/office/drawing/2014/main" id="{28A1675B-3BA9-DE58-24E7-57999C0471F3}"/>
                </a:ext>
              </a:extLst>
            </p:cNvPr>
            <p:cNvCxnSpPr>
              <a:cxnSpLocks/>
              <a:stCxn id="30" idx="2"/>
              <a:endCxn id="29" idx="0"/>
            </p:cNvCxnSpPr>
            <p:nvPr/>
          </p:nvCxnSpPr>
          <p:spPr bwMode="auto">
            <a:xfrm flipH="1">
              <a:off x="7484639" y="2378135"/>
              <a:ext cx="1" cy="11985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BB3693DD-4E9D-A9FF-C391-CAA80F387AF8}"/>
              </a:ext>
            </a:extLst>
          </p:cNvPr>
          <p:cNvGrpSpPr/>
          <p:nvPr/>
        </p:nvGrpSpPr>
        <p:grpSpPr>
          <a:xfrm>
            <a:off x="7262233" y="1508568"/>
            <a:ext cx="1440160" cy="2737972"/>
            <a:chOff x="6764559" y="1622830"/>
            <a:chExt cx="1440160" cy="2737972"/>
          </a:xfrm>
        </p:grpSpPr>
        <p:sp>
          <p:nvSpPr>
            <p:cNvPr id="33" name="Abgerundetes Rechteck 32">
              <a:extLst>
                <a:ext uri="{FF2B5EF4-FFF2-40B4-BE49-F238E27FC236}">
                  <a16:creationId xmlns:a16="http://schemas.microsoft.com/office/drawing/2014/main" id="{CAD51207-915D-D77C-DAFD-9E9B84E8F0BE}"/>
                </a:ext>
              </a:extLst>
            </p:cNvPr>
            <p:cNvSpPr/>
            <p:nvPr/>
          </p:nvSpPr>
          <p:spPr bwMode="auto">
            <a:xfrm>
              <a:off x="6764559" y="3576702"/>
              <a:ext cx="1440160" cy="784100"/>
            </a:xfrm>
            <a:prstGeom prst="round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XTDF Data Aggregator</a:t>
              </a:r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B98CD597-24FA-8B80-855B-360557E153AD}"/>
                </a:ext>
              </a:extLst>
            </p:cNvPr>
            <p:cNvSpPr/>
            <p:nvPr/>
          </p:nvSpPr>
          <p:spPr bwMode="auto">
            <a:xfrm>
              <a:off x="6946523" y="1622830"/>
              <a:ext cx="1076233" cy="75530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effectLst>
              <a:outerShdw blurRad="50800" dist="38100" dir="13500000" algn="br" rotWithShape="0">
                <a:prstClr val="black">
                  <a:alpha val="84966"/>
                </a:prstClr>
              </a:outerShdw>
            </a:effectLst>
          </p:spPr>
          <p:txBody>
            <a:bodyPr rtlCol="0" anchor="ctr"/>
            <a:lstStyle/>
            <a:p>
              <a:pPr algn="ctr"/>
              <a:r>
                <a:rPr lang="en-US" dirty="0"/>
                <a:t>Detector module</a:t>
              </a:r>
            </a:p>
          </p:txBody>
        </p:sp>
        <p:cxnSp>
          <p:nvCxnSpPr>
            <p:cNvPr id="35" name="Gerade Verbindung mit Pfeil 34">
              <a:extLst>
                <a:ext uri="{FF2B5EF4-FFF2-40B4-BE49-F238E27FC236}">
                  <a16:creationId xmlns:a16="http://schemas.microsoft.com/office/drawing/2014/main" id="{9A697BB6-35A3-C8CB-04D4-D7F3EA07DDF1}"/>
                </a:ext>
              </a:extLst>
            </p:cNvPr>
            <p:cNvCxnSpPr>
              <a:cxnSpLocks/>
              <a:stCxn id="34" idx="2"/>
              <a:endCxn id="33" idx="0"/>
            </p:cNvCxnSpPr>
            <p:nvPr/>
          </p:nvCxnSpPr>
          <p:spPr bwMode="auto">
            <a:xfrm flipH="1">
              <a:off x="7484639" y="2378135"/>
              <a:ext cx="1" cy="11985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feld 35">
            <a:extLst>
              <a:ext uri="{FF2B5EF4-FFF2-40B4-BE49-F238E27FC236}">
                <a16:creationId xmlns:a16="http://schemas.microsoft.com/office/drawing/2014/main" id="{0B24074B-F050-AE35-235D-7F38ECBAD87E}"/>
              </a:ext>
            </a:extLst>
          </p:cNvPr>
          <p:cNvSpPr txBox="1"/>
          <p:nvPr/>
        </p:nvSpPr>
        <p:spPr bwMode="auto">
          <a:xfrm>
            <a:off x="7943971" y="2564905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10G UDP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CEE6CF1-079E-BE6C-ADE7-C74072E445BE}"/>
              </a:ext>
            </a:extLst>
          </p:cNvPr>
          <p:cNvSpPr/>
          <p:nvPr/>
        </p:nvSpPr>
        <p:spPr bwMode="auto">
          <a:xfrm>
            <a:off x="9966553" y="465361"/>
            <a:ext cx="1066151" cy="988576"/>
          </a:xfrm>
          <a:prstGeom prst="ellipse">
            <a:avLst/>
          </a:prstGeom>
          <a:solidFill>
            <a:schemeClr val="accent1">
              <a:lumMod val="25000"/>
              <a:lumOff val="7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sz="1400" dirty="0"/>
              <a:t>Gauge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F29680D-FBE6-3E65-418C-DA7609150822}"/>
              </a:ext>
            </a:extLst>
          </p:cNvPr>
          <p:cNvSpPr/>
          <p:nvPr/>
        </p:nvSpPr>
        <p:spPr bwMode="auto">
          <a:xfrm>
            <a:off x="8597628" y="409193"/>
            <a:ext cx="1066151" cy="988576"/>
          </a:xfrm>
          <a:prstGeom prst="ellipse">
            <a:avLst/>
          </a:prstGeom>
          <a:solidFill>
            <a:srgbClr val="FFC00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sz="1400" dirty="0"/>
              <a:t>Motor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AB7A7FE-E93C-BD08-93D5-5619B2FD420D}"/>
              </a:ext>
            </a:extLst>
          </p:cNvPr>
          <p:cNvSpPr/>
          <p:nvPr/>
        </p:nvSpPr>
        <p:spPr bwMode="auto">
          <a:xfrm>
            <a:off x="8844644" y="556885"/>
            <a:ext cx="1066151" cy="988576"/>
          </a:xfrm>
          <a:prstGeom prst="ellipse">
            <a:avLst/>
          </a:prstGeom>
          <a:solidFill>
            <a:srgbClr val="FFC00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sz="1400" dirty="0"/>
              <a:t>Motor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DE68A18-6CBA-B326-D0E8-D09FAD75A1AB}"/>
              </a:ext>
            </a:extLst>
          </p:cNvPr>
          <p:cNvSpPr/>
          <p:nvPr/>
        </p:nvSpPr>
        <p:spPr bwMode="auto">
          <a:xfrm>
            <a:off x="10317436" y="408219"/>
            <a:ext cx="1066151" cy="988576"/>
          </a:xfrm>
          <a:prstGeom prst="ellipse">
            <a:avLst/>
          </a:prstGeom>
          <a:solidFill>
            <a:schemeClr val="accent1">
              <a:lumMod val="25000"/>
              <a:lumOff val="7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sz="1400" dirty="0"/>
              <a:t>Gauge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0BC1D40-CC79-685C-42B2-B0490DC58EC8}"/>
              </a:ext>
            </a:extLst>
          </p:cNvPr>
          <p:cNvSpPr/>
          <p:nvPr/>
        </p:nvSpPr>
        <p:spPr bwMode="auto">
          <a:xfrm>
            <a:off x="10616096" y="1525304"/>
            <a:ext cx="1066151" cy="988576"/>
          </a:xfrm>
          <a:prstGeom prst="ellipse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sz="1400" dirty="0"/>
              <a:t>Cam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21731D3-9F44-3D7D-CEE8-E4922349EC60}"/>
              </a:ext>
            </a:extLst>
          </p:cNvPr>
          <p:cNvSpPr/>
          <p:nvPr/>
        </p:nvSpPr>
        <p:spPr bwMode="auto">
          <a:xfrm>
            <a:off x="11210236" y="1492772"/>
            <a:ext cx="1066151" cy="988576"/>
          </a:xfrm>
          <a:prstGeom prst="ellipse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sz="1400" dirty="0"/>
              <a:t>Cam</a:t>
            </a:r>
          </a:p>
        </p:txBody>
      </p: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8CF495F1-941A-5E55-C706-3F1A03DA330E}"/>
              </a:ext>
            </a:extLst>
          </p:cNvPr>
          <p:cNvCxnSpPr>
            <a:cxnSpLocks/>
          </p:cNvCxnSpPr>
          <p:nvPr/>
        </p:nvCxnSpPr>
        <p:spPr bwMode="auto">
          <a:xfrm>
            <a:off x="9406893" y="1405554"/>
            <a:ext cx="293566" cy="4522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526F2C6B-A05E-F0ED-7AEA-4456832D33F9}"/>
              </a:ext>
            </a:extLst>
          </p:cNvPr>
          <p:cNvCxnSpPr>
            <a:cxnSpLocks/>
            <a:stCxn id="39" idx="3"/>
          </p:cNvCxnSpPr>
          <p:nvPr/>
        </p:nvCxnSpPr>
        <p:spPr bwMode="auto">
          <a:xfrm flipH="1">
            <a:off x="9986683" y="1309163"/>
            <a:ext cx="136004" cy="537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>
            <a:extLst>
              <a:ext uri="{FF2B5EF4-FFF2-40B4-BE49-F238E27FC236}">
                <a16:creationId xmlns:a16="http://schemas.microsoft.com/office/drawing/2014/main" id="{4F9351BC-54FD-9326-0C63-0EA6FB4DE5CF}"/>
              </a:ext>
            </a:extLst>
          </p:cNvPr>
          <p:cNvCxnSpPr>
            <a:cxnSpLocks/>
            <a:stCxn id="43" idx="4"/>
          </p:cNvCxnSpPr>
          <p:nvPr/>
        </p:nvCxnSpPr>
        <p:spPr bwMode="auto">
          <a:xfrm flipH="1">
            <a:off x="10139083" y="1396795"/>
            <a:ext cx="711429" cy="60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>
            <a:extLst>
              <a:ext uri="{FF2B5EF4-FFF2-40B4-BE49-F238E27FC236}">
                <a16:creationId xmlns:a16="http://schemas.microsoft.com/office/drawing/2014/main" id="{A8A07C4F-B10F-8545-60D7-F0C5F0934DC8}"/>
              </a:ext>
            </a:extLst>
          </p:cNvPr>
          <p:cNvCxnSpPr>
            <a:cxnSpLocks/>
          </p:cNvCxnSpPr>
          <p:nvPr/>
        </p:nvCxnSpPr>
        <p:spPr bwMode="auto">
          <a:xfrm flipH="1">
            <a:off x="10139083" y="2095873"/>
            <a:ext cx="572411" cy="388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7C7F84D9-891D-44E6-B2F1-671B780D940A}"/>
              </a:ext>
            </a:extLst>
          </p:cNvPr>
          <p:cNvCxnSpPr>
            <a:cxnSpLocks/>
          </p:cNvCxnSpPr>
          <p:nvPr/>
        </p:nvCxnSpPr>
        <p:spPr bwMode="auto">
          <a:xfrm flipH="1">
            <a:off x="10122687" y="2167218"/>
            <a:ext cx="1260900" cy="44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B7F28B83-173A-B4AA-D878-C8915CF70D80}"/>
              </a:ext>
            </a:extLst>
          </p:cNvPr>
          <p:cNvCxnSpPr>
            <a:stCxn id="37" idx="3"/>
          </p:cNvCxnSpPr>
          <p:nvPr/>
        </p:nvCxnSpPr>
        <p:spPr bwMode="auto">
          <a:xfrm>
            <a:off x="9885125" y="3151373"/>
            <a:ext cx="0" cy="4262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>
            <a:extLst>
              <a:ext uri="{FF2B5EF4-FFF2-40B4-BE49-F238E27FC236}">
                <a16:creationId xmlns:a16="http://schemas.microsoft.com/office/drawing/2014/main" id="{0EAFE065-3B7B-E6BC-4183-75EE6B61B47F}"/>
              </a:ext>
            </a:extLst>
          </p:cNvPr>
          <p:cNvCxnSpPr>
            <a:cxnSpLocks/>
            <a:endCxn id="14" idx="0"/>
          </p:cNvCxnSpPr>
          <p:nvPr/>
        </p:nvCxnSpPr>
        <p:spPr bwMode="auto">
          <a:xfrm>
            <a:off x="10110700" y="3091522"/>
            <a:ext cx="1109009" cy="633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winkelte Verbindung 72">
            <a:extLst>
              <a:ext uri="{FF2B5EF4-FFF2-40B4-BE49-F238E27FC236}">
                <a16:creationId xmlns:a16="http://schemas.microsoft.com/office/drawing/2014/main" id="{D862221E-5CAD-56C7-BF59-FB3C306B3168}"/>
              </a:ext>
            </a:extLst>
          </p:cNvPr>
          <p:cNvCxnSpPr>
            <a:stCxn id="44" idx="4"/>
          </p:cNvCxnSpPr>
          <p:nvPr/>
        </p:nvCxnSpPr>
        <p:spPr bwMode="auto">
          <a:xfrm rot="5400000">
            <a:off x="10485227" y="3061357"/>
            <a:ext cx="1211423" cy="116468"/>
          </a:xfrm>
          <a:prstGeom prst="bentConnector3">
            <a:avLst/>
          </a:prstGeom>
          <a:ln w="28575">
            <a:solidFill>
              <a:srgbClr val="7030A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winkelte Verbindung 73">
            <a:extLst>
              <a:ext uri="{FF2B5EF4-FFF2-40B4-BE49-F238E27FC236}">
                <a16:creationId xmlns:a16="http://schemas.microsoft.com/office/drawing/2014/main" id="{945A5844-7D69-E2CC-EF45-05CBF9FF1674}"/>
              </a:ext>
            </a:extLst>
          </p:cNvPr>
          <p:cNvCxnSpPr/>
          <p:nvPr/>
        </p:nvCxnSpPr>
        <p:spPr bwMode="auto">
          <a:xfrm rot="5400000">
            <a:off x="11064090" y="2996865"/>
            <a:ext cx="1211423" cy="116468"/>
          </a:xfrm>
          <a:prstGeom prst="bentConnector3">
            <a:avLst/>
          </a:prstGeom>
          <a:ln w="28575">
            <a:solidFill>
              <a:srgbClr val="7030A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feld 74">
            <a:extLst>
              <a:ext uri="{FF2B5EF4-FFF2-40B4-BE49-F238E27FC236}">
                <a16:creationId xmlns:a16="http://schemas.microsoft.com/office/drawing/2014/main" id="{74E4AFDC-8F70-8904-83FB-2759D1703CD6}"/>
              </a:ext>
            </a:extLst>
          </p:cNvPr>
          <p:cNvSpPr txBox="1"/>
          <p:nvPr/>
        </p:nvSpPr>
        <p:spPr bwMode="auto">
          <a:xfrm>
            <a:off x="11138655" y="261475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p2p</a:t>
            </a:r>
          </a:p>
        </p:txBody>
      </p:sp>
      <p:sp>
        <p:nvSpPr>
          <p:cNvPr id="116" name="Pfeil nach unten 115">
            <a:extLst>
              <a:ext uri="{FF2B5EF4-FFF2-40B4-BE49-F238E27FC236}">
                <a16:creationId xmlns:a16="http://schemas.microsoft.com/office/drawing/2014/main" id="{ABD5B155-2FC8-4B2B-E5ED-C55AC8A95DEF}"/>
              </a:ext>
            </a:extLst>
          </p:cNvPr>
          <p:cNvSpPr/>
          <p:nvPr/>
        </p:nvSpPr>
        <p:spPr bwMode="auto">
          <a:xfrm>
            <a:off x="7020781" y="4122019"/>
            <a:ext cx="161049" cy="635560"/>
          </a:xfrm>
          <a:prstGeom prst="downArrow">
            <a:avLst/>
          </a:prstGeom>
          <a:solidFill>
            <a:srgbClr val="7030A0"/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12C00B21-1C54-E8E8-9F23-F74D79D5AC5F}"/>
              </a:ext>
            </a:extLst>
          </p:cNvPr>
          <p:cNvGrpSpPr/>
          <p:nvPr/>
        </p:nvGrpSpPr>
        <p:grpSpPr>
          <a:xfrm>
            <a:off x="6434416" y="4805448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76" name="Zylinder 75">
              <a:extLst>
                <a:ext uri="{FF2B5EF4-FFF2-40B4-BE49-F238E27FC236}">
                  <a16:creationId xmlns:a16="http://schemas.microsoft.com/office/drawing/2014/main" id="{F1066A53-0DAB-D383-C27F-B16C12A4E1EB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38D5A004-A728-B928-A713-4C1D6CD619D3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8B81661A-5821-A5E3-818E-39ABC9A4CF52}"/>
              </a:ext>
            </a:extLst>
          </p:cNvPr>
          <p:cNvGrpSpPr/>
          <p:nvPr/>
        </p:nvGrpSpPr>
        <p:grpSpPr>
          <a:xfrm>
            <a:off x="6906602" y="4792397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01" name="Zylinder 100">
              <a:extLst>
                <a:ext uri="{FF2B5EF4-FFF2-40B4-BE49-F238E27FC236}">
                  <a16:creationId xmlns:a16="http://schemas.microsoft.com/office/drawing/2014/main" id="{50593209-CA26-3ED8-D6B2-DBEC6147BD9F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02" name="Textfeld 101">
              <a:extLst>
                <a:ext uri="{FF2B5EF4-FFF2-40B4-BE49-F238E27FC236}">
                  <a16:creationId xmlns:a16="http://schemas.microsoft.com/office/drawing/2014/main" id="{DAFB57AA-A8EB-0628-BC3A-06565A5C53F9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D09B0E31-D9D9-987D-6DF1-5C112ED5FA06}"/>
              </a:ext>
            </a:extLst>
          </p:cNvPr>
          <p:cNvGrpSpPr/>
          <p:nvPr/>
        </p:nvGrpSpPr>
        <p:grpSpPr>
          <a:xfrm>
            <a:off x="7378151" y="4815000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04" name="Zylinder 103">
              <a:extLst>
                <a:ext uri="{FF2B5EF4-FFF2-40B4-BE49-F238E27FC236}">
                  <a16:creationId xmlns:a16="http://schemas.microsoft.com/office/drawing/2014/main" id="{5EAB6BA2-934F-8BBA-B705-F53FA8AE8BFE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05" name="Textfeld 104">
              <a:extLst>
                <a:ext uri="{FF2B5EF4-FFF2-40B4-BE49-F238E27FC236}">
                  <a16:creationId xmlns:a16="http://schemas.microsoft.com/office/drawing/2014/main" id="{2637E5E5-D02A-B941-7BB0-17A103FB75AE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E7F5A36A-AF29-CEEE-9BD0-8EFFE03119FB}"/>
              </a:ext>
            </a:extLst>
          </p:cNvPr>
          <p:cNvGrpSpPr/>
          <p:nvPr/>
        </p:nvGrpSpPr>
        <p:grpSpPr>
          <a:xfrm>
            <a:off x="7864884" y="4807727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07" name="Zylinder 106">
              <a:extLst>
                <a:ext uri="{FF2B5EF4-FFF2-40B4-BE49-F238E27FC236}">
                  <a16:creationId xmlns:a16="http://schemas.microsoft.com/office/drawing/2014/main" id="{A3020DDD-DEA4-5306-33E1-2E6C7E57E333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08" name="Textfeld 107">
              <a:extLst>
                <a:ext uri="{FF2B5EF4-FFF2-40B4-BE49-F238E27FC236}">
                  <a16:creationId xmlns:a16="http://schemas.microsoft.com/office/drawing/2014/main" id="{2ECFD25A-C0A4-BE4D-16E4-68AF64C8FA4D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sp>
        <p:nvSpPr>
          <p:cNvPr id="115" name="Pfeil nach unten 114">
            <a:extLst>
              <a:ext uri="{FF2B5EF4-FFF2-40B4-BE49-F238E27FC236}">
                <a16:creationId xmlns:a16="http://schemas.microsoft.com/office/drawing/2014/main" id="{E47426E5-997A-D2A9-D3E7-5F95835F3582}"/>
              </a:ext>
            </a:extLst>
          </p:cNvPr>
          <p:cNvSpPr/>
          <p:nvPr/>
        </p:nvSpPr>
        <p:spPr bwMode="auto">
          <a:xfrm>
            <a:off x="6582738" y="4117353"/>
            <a:ext cx="161049" cy="635560"/>
          </a:xfrm>
          <a:prstGeom prst="downArrow">
            <a:avLst/>
          </a:prstGeom>
          <a:solidFill>
            <a:srgbClr val="7030A0"/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3982ACA1-8F85-AEBE-2DB9-E819E0F9C632}"/>
              </a:ext>
            </a:extLst>
          </p:cNvPr>
          <p:cNvGrpSpPr/>
          <p:nvPr/>
        </p:nvGrpSpPr>
        <p:grpSpPr>
          <a:xfrm>
            <a:off x="11100766" y="5729798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32" name="Zylinder 131">
              <a:extLst>
                <a:ext uri="{FF2B5EF4-FFF2-40B4-BE49-F238E27FC236}">
                  <a16:creationId xmlns:a16="http://schemas.microsoft.com/office/drawing/2014/main" id="{938CCB18-F28A-D38A-07E4-9A6994566B19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33" name="Textfeld 132">
              <a:extLst>
                <a:ext uri="{FF2B5EF4-FFF2-40B4-BE49-F238E27FC236}">
                  <a16:creationId xmlns:a16="http://schemas.microsoft.com/office/drawing/2014/main" id="{968DB08D-E52C-6E14-556A-AA9556F91FCC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DD9BA29F-EA34-97FC-4096-4F6CE053D66A}"/>
              </a:ext>
            </a:extLst>
          </p:cNvPr>
          <p:cNvGrpSpPr/>
          <p:nvPr/>
        </p:nvGrpSpPr>
        <p:grpSpPr>
          <a:xfrm>
            <a:off x="9754486" y="5738328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35" name="Zylinder 134">
              <a:extLst>
                <a:ext uri="{FF2B5EF4-FFF2-40B4-BE49-F238E27FC236}">
                  <a16:creationId xmlns:a16="http://schemas.microsoft.com/office/drawing/2014/main" id="{09DDDBB7-39E4-D137-F684-FDC6A0E453A0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36" name="Textfeld 135">
              <a:extLst>
                <a:ext uri="{FF2B5EF4-FFF2-40B4-BE49-F238E27FC236}">
                  <a16:creationId xmlns:a16="http://schemas.microsoft.com/office/drawing/2014/main" id="{98B9F76E-CAC0-321C-CD9C-25AC0AD011A7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24C7A246-B0F9-BAC3-4A38-CD5090CBA198}"/>
              </a:ext>
            </a:extLst>
          </p:cNvPr>
          <p:cNvGrpSpPr/>
          <p:nvPr/>
        </p:nvGrpSpPr>
        <p:grpSpPr>
          <a:xfrm>
            <a:off x="6443135" y="5690573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38" name="Zylinder 137">
              <a:extLst>
                <a:ext uri="{FF2B5EF4-FFF2-40B4-BE49-F238E27FC236}">
                  <a16:creationId xmlns:a16="http://schemas.microsoft.com/office/drawing/2014/main" id="{0AFE544A-A878-30F6-000E-E5115CB7110C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39" name="Textfeld 138">
              <a:extLst>
                <a:ext uri="{FF2B5EF4-FFF2-40B4-BE49-F238E27FC236}">
                  <a16:creationId xmlns:a16="http://schemas.microsoft.com/office/drawing/2014/main" id="{970900D0-A130-D0BE-22A3-8E50FF97EED0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A7F7F695-656D-F71E-9492-E137B1F9807E}"/>
              </a:ext>
            </a:extLst>
          </p:cNvPr>
          <p:cNvGrpSpPr/>
          <p:nvPr/>
        </p:nvGrpSpPr>
        <p:grpSpPr>
          <a:xfrm>
            <a:off x="6915321" y="5677522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1" name="Zylinder 140">
              <a:extLst>
                <a:ext uri="{FF2B5EF4-FFF2-40B4-BE49-F238E27FC236}">
                  <a16:creationId xmlns:a16="http://schemas.microsoft.com/office/drawing/2014/main" id="{C45EE2E0-D8B7-F350-2065-5CA5BAD478B7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42" name="Textfeld 141">
              <a:extLst>
                <a:ext uri="{FF2B5EF4-FFF2-40B4-BE49-F238E27FC236}">
                  <a16:creationId xmlns:a16="http://schemas.microsoft.com/office/drawing/2014/main" id="{A66F2C55-1F07-427F-C5EE-C956CEF1B789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0243CC2C-1B7C-BDD3-6516-BB816C57B716}"/>
              </a:ext>
            </a:extLst>
          </p:cNvPr>
          <p:cNvGrpSpPr/>
          <p:nvPr/>
        </p:nvGrpSpPr>
        <p:grpSpPr>
          <a:xfrm>
            <a:off x="7386870" y="5700125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4" name="Zylinder 143">
              <a:extLst>
                <a:ext uri="{FF2B5EF4-FFF2-40B4-BE49-F238E27FC236}">
                  <a16:creationId xmlns:a16="http://schemas.microsoft.com/office/drawing/2014/main" id="{B93CF070-47E8-7C65-0140-96148D16B028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45" name="Textfeld 144">
              <a:extLst>
                <a:ext uri="{FF2B5EF4-FFF2-40B4-BE49-F238E27FC236}">
                  <a16:creationId xmlns:a16="http://schemas.microsoft.com/office/drawing/2014/main" id="{2F3763C7-120E-F357-9C32-66A6BB6E887C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grpSp>
        <p:nvGrpSpPr>
          <p:cNvPr id="146" name="Gruppieren 145">
            <a:extLst>
              <a:ext uri="{FF2B5EF4-FFF2-40B4-BE49-F238E27FC236}">
                <a16:creationId xmlns:a16="http://schemas.microsoft.com/office/drawing/2014/main" id="{BCDEFB6C-2496-27A3-69FE-E6BAD9D42AA7}"/>
              </a:ext>
            </a:extLst>
          </p:cNvPr>
          <p:cNvGrpSpPr/>
          <p:nvPr/>
        </p:nvGrpSpPr>
        <p:grpSpPr>
          <a:xfrm>
            <a:off x="7873603" y="5692852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7" name="Zylinder 146">
              <a:extLst>
                <a:ext uri="{FF2B5EF4-FFF2-40B4-BE49-F238E27FC236}">
                  <a16:creationId xmlns:a16="http://schemas.microsoft.com/office/drawing/2014/main" id="{2C4D321B-A204-FF4B-83FF-AFDF058E2D44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48" name="Textfeld 147">
              <a:extLst>
                <a:ext uri="{FF2B5EF4-FFF2-40B4-BE49-F238E27FC236}">
                  <a16:creationId xmlns:a16="http://schemas.microsoft.com/office/drawing/2014/main" id="{5223C20C-B4FF-8338-F7B0-786D6ABAC605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6050988B-E160-BC64-4BAF-220F5CC6A042}"/>
              </a:ext>
            </a:extLst>
          </p:cNvPr>
          <p:cNvGrpSpPr/>
          <p:nvPr/>
        </p:nvGrpSpPr>
        <p:grpSpPr>
          <a:xfrm>
            <a:off x="11091311" y="6587909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50" name="Zylinder 149">
              <a:extLst>
                <a:ext uri="{FF2B5EF4-FFF2-40B4-BE49-F238E27FC236}">
                  <a16:creationId xmlns:a16="http://schemas.microsoft.com/office/drawing/2014/main" id="{1FA0ACFB-A24B-305E-4A78-87B4122224F8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51" name="Textfeld 150">
              <a:extLst>
                <a:ext uri="{FF2B5EF4-FFF2-40B4-BE49-F238E27FC236}">
                  <a16:creationId xmlns:a16="http://schemas.microsoft.com/office/drawing/2014/main" id="{6218C9D4-0328-10B7-54F3-0D6074755EB1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7562F9CE-B9DE-DD1A-FA32-A885725CDE6F}"/>
              </a:ext>
            </a:extLst>
          </p:cNvPr>
          <p:cNvGrpSpPr/>
          <p:nvPr/>
        </p:nvGrpSpPr>
        <p:grpSpPr>
          <a:xfrm>
            <a:off x="9745031" y="6596439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53" name="Zylinder 152">
              <a:extLst>
                <a:ext uri="{FF2B5EF4-FFF2-40B4-BE49-F238E27FC236}">
                  <a16:creationId xmlns:a16="http://schemas.microsoft.com/office/drawing/2014/main" id="{2703B490-B27A-E565-FE53-CFD521D1152D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54" name="Textfeld 153">
              <a:extLst>
                <a:ext uri="{FF2B5EF4-FFF2-40B4-BE49-F238E27FC236}">
                  <a16:creationId xmlns:a16="http://schemas.microsoft.com/office/drawing/2014/main" id="{30833B31-14E3-8264-5A3D-E7EFEB1CC2FF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5893901E-090F-F9DF-CA15-046C2F601CE9}"/>
              </a:ext>
            </a:extLst>
          </p:cNvPr>
          <p:cNvGrpSpPr/>
          <p:nvPr/>
        </p:nvGrpSpPr>
        <p:grpSpPr>
          <a:xfrm>
            <a:off x="6433680" y="6548684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56" name="Zylinder 155">
              <a:extLst>
                <a:ext uri="{FF2B5EF4-FFF2-40B4-BE49-F238E27FC236}">
                  <a16:creationId xmlns:a16="http://schemas.microsoft.com/office/drawing/2014/main" id="{9E20F069-3BC8-C3A7-3711-C54BDD7CD990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57" name="Textfeld 156">
              <a:extLst>
                <a:ext uri="{FF2B5EF4-FFF2-40B4-BE49-F238E27FC236}">
                  <a16:creationId xmlns:a16="http://schemas.microsoft.com/office/drawing/2014/main" id="{86E73242-E202-3A6B-7001-AA86A21D010A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3D732B32-DAD6-D413-A38F-34433337C134}"/>
              </a:ext>
            </a:extLst>
          </p:cNvPr>
          <p:cNvGrpSpPr/>
          <p:nvPr/>
        </p:nvGrpSpPr>
        <p:grpSpPr>
          <a:xfrm>
            <a:off x="6905866" y="6535633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59" name="Zylinder 158">
              <a:extLst>
                <a:ext uri="{FF2B5EF4-FFF2-40B4-BE49-F238E27FC236}">
                  <a16:creationId xmlns:a16="http://schemas.microsoft.com/office/drawing/2014/main" id="{BF9F40E8-DC7B-D39B-8ABF-CF26AFCFC668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60" name="Textfeld 159">
              <a:extLst>
                <a:ext uri="{FF2B5EF4-FFF2-40B4-BE49-F238E27FC236}">
                  <a16:creationId xmlns:a16="http://schemas.microsoft.com/office/drawing/2014/main" id="{0331787D-E06D-4FE7-DA0A-D39F746A1D53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4AFEDA5D-442E-6774-6F39-82BA6C0D23FD}"/>
              </a:ext>
            </a:extLst>
          </p:cNvPr>
          <p:cNvGrpSpPr/>
          <p:nvPr/>
        </p:nvGrpSpPr>
        <p:grpSpPr>
          <a:xfrm>
            <a:off x="7377415" y="6558236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62" name="Zylinder 161">
              <a:extLst>
                <a:ext uri="{FF2B5EF4-FFF2-40B4-BE49-F238E27FC236}">
                  <a16:creationId xmlns:a16="http://schemas.microsoft.com/office/drawing/2014/main" id="{79E93937-03FB-E5BC-B063-D700DAB62E0A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63" name="Textfeld 162">
              <a:extLst>
                <a:ext uri="{FF2B5EF4-FFF2-40B4-BE49-F238E27FC236}">
                  <a16:creationId xmlns:a16="http://schemas.microsoft.com/office/drawing/2014/main" id="{C9D09D6A-F84F-57E1-A9D1-79F585F3FDA5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grpSp>
        <p:nvGrpSpPr>
          <p:cNvPr id="164" name="Gruppieren 163">
            <a:extLst>
              <a:ext uri="{FF2B5EF4-FFF2-40B4-BE49-F238E27FC236}">
                <a16:creationId xmlns:a16="http://schemas.microsoft.com/office/drawing/2014/main" id="{CE30D36B-2188-35AA-9E47-1BE78B222A09}"/>
              </a:ext>
            </a:extLst>
          </p:cNvPr>
          <p:cNvGrpSpPr/>
          <p:nvPr/>
        </p:nvGrpSpPr>
        <p:grpSpPr>
          <a:xfrm>
            <a:off x="7864148" y="6550963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65" name="Zylinder 164">
              <a:extLst>
                <a:ext uri="{FF2B5EF4-FFF2-40B4-BE49-F238E27FC236}">
                  <a16:creationId xmlns:a16="http://schemas.microsoft.com/office/drawing/2014/main" id="{85FE8A67-040C-99D9-6250-625FDCF4E21D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66" name="Textfeld 165">
              <a:extLst>
                <a:ext uri="{FF2B5EF4-FFF2-40B4-BE49-F238E27FC236}">
                  <a16:creationId xmlns:a16="http://schemas.microsoft.com/office/drawing/2014/main" id="{0BA86598-628A-2E38-E898-353937E38503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cxnSp>
        <p:nvCxnSpPr>
          <p:cNvPr id="169" name="Gerade Verbindung 168">
            <a:extLst>
              <a:ext uri="{FF2B5EF4-FFF2-40B4-BE49-F238E27FC236}">
                <a16:creationId xmlns:a16="http://schemas.microsoft.com/office/drawing/2014/main" id="{2ADFEF85-9564-A8F4-F1EC-9014B695C733}"/>
              </a:ext>
            </a:extLst>
          </p:cNvPr>
          <p:cNvCxnSpPr/>
          <p:nvPr/>
        </p:nvCxnSpPr>
        <p:spPr bwMode="auto">
          <a:xfrm flipH="1">
            <a:off x="5935398" y="6500787"/>
            <a:ext cx="6256602" cy="358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feld 169">
            <a:extLst>
              <a:ext uri="{FF2B5EF4-FFF2-40B4-BE49-F238E27FC236}">
                <a16:creationId xmlns:a16="http://schemas.microsoft.com/office/drawing/2014/main" id="{73C1384E-EF07-A536-9377-DFADC28A949D}"/>
              </a:ext>
            </a:extLst>
          </p:cNvPr>
          <p:cNvSpPr txBox="1"/>
          <p:nvPr/>
        </p:nvSpPr>
        <p:spPr bwMode="auto">
          <a:xfrm>
            <a:off x="5465243" y="4423065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 N</a:t>
            </a:r>
          </a:p>
        </p:txBody>
      </p:sp>
      <p:sp>
        <p:nvSpPr>
          <p:cNvPr id="171" name="Textfeld 170">
            <a:extLst>
              <a:ext uri="{FF2B5EF4-FFF2-40B4-BE49-F238E27FC236}">
                <a16:creationId xmlns:a16="http://schemas.microsoft.com/office/drawing/2014/main" id="{D92D6FC1-BADA-0C80-6164-972998E21C24}"/>
              </a:ext>
            </a:extLst>
          </p:cNvPr>
          <p:cNvSpPr txBox="1"/>
          <p:nvPr/>
        </p:nvSpPr>
        <p:spPr bwMode="auto">
          <a:xfrm>
            <a:off x="5466539" y="612433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 N-1</a:t>
            </a:r>
          </a:p>
        </p:txBody>
      </p:sp>
      <p:sp>
        <p:nvSpPr>
          <p:cNvPr id="172" name="Textfeld 171">
            <a:extLst>
              <a:ext uri="{FF2B5EF4-FFF2-40B4-BE49-F238E27FC236}">
                <a16:creationId xmlns:a16="http://schemas.microsoft.com/office/drawing/2014/main" id="{9C01BC4D-A364-3568-553D-6B7B58605D9A}"/>
              </a:ext>
            </a:extLst>
          </p:cNvPr>
          <p:cNvSpPr txBox="1"/>
          <p:nvPr/>
        </p:nvSpPr>
        <p:spPr bwMode="auto">
          <a:xfrm>
            <a:off x="8597628" y="507145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Seq 0</a:t>
            </a:r>
          </a:p>
        </p:txBody>
      </p:sp>
      <p:sp>
        <p:nvSpPr>
          <p:cNvPr id="173" name="Textfeld 172">
            <a:extLst>
              <a:ext uri="{FF2B5EF4-FFF2-40B4-BE49-F238E27FC236}">
                <a16:creationId xmlns:a16="http://schemas.microsoft.com/office/drawing/2014/main" id="{D3A727BE-9CD2-6799-3A0F-F23BDD81E128}"/>
              </a:ext>
            </a:extLst>
          </p:cNvPr>
          <p:cNvSpPr txBox="1"/>
          <p:nvPr/>
        </p:nvSpPr>
        <p:spPr bwMode="auto">
          <a:xfrm>
            <a:off x="8602159" y="581011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Seq N</a:t>
            </a:r>
          </a:p>
        </p:txBody>
      </p:sp>
      <p:sp>
        <p:nvSpPr>
          <p:cNvPr id="174" name="Textfeld 173">
            <a:extLst>
              <a:ext uri="{FF2B5EF4-FFF2-40B4-BE49-F238E27FC236}">
                <a16:creationId xmlns:a16="http://schemas.microsoft.com/office/drawing/2014/main" id="{94FF9C77-598A-8BEE-9264-E992792800B4}"/>
              </a:ext>
            </a:extLst>
          </p:cNvPr>
          <p:cNvSpPr txBox="1"/>
          <p:nvPr/>
        </p:nvSpPr>
        <p:spPr bwMode="auto">
          <a:xfrm>
            <a:off x="8710038" y="538095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E998A5F-20F6-2770-74CE-56C3A9435DCF}"/>
              </a:ext>
            </a:extLst>
          </p:cNvPr>
          <p:cNvSpPr txBox="1"/>
          <p:nvPr/>
        </p:nvSpPr>
        <p:spPr bwMode="auto">
          <a:xfrm>
            <a:off x="700224" y="5750283"/>
            <a:ext cx="477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Contacts: Alessandro </a:t>
            </a:r>
            <a:r>
              <a:rPr lang="en-US" dirty="0" err="1"/>
              <a:t>Silenzi</a:t>
            </a:r>
            <a:r>
              <a:rPr lang="en-US" dirty="0"/>
              <a:t>/Dennis </a:t>
            </a:r>
            <a:r>
              <a:rPr lang="en-US" dirty="0" err="1"/>
              <a:t>Goeries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668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8" name="Gerade Verbindung 167">
            <a:extLst>
              <a:ext uri="{FF2B5EF4-FFF2-40B4-BE49-F238E27FC236}">
                <a16:creationId xmlns:a16="http://schemas.microsoft.com/office/drawing/2014/main" id="{6B36D5D7-AE69-3758-4A7E-86F4AB5263C3}"/>
              </a:ext>
            </a:extLst>
          </p:cNvPr>
          <p:cNvCxnSpPr/>
          <p:nvPr/>
        </p:nvCxnSpPr>
        <p:spPr bwMode="auto">
          <a:xfrm flipH="1">
            <a:off x="5935398" y="4779180"/>
            <a:ext cx="6256602" cy="358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Pfeil nach unten 126">
            <a:extLst>
              <a:ext uri="{FF2B5EF4-FFF2-40B4-BE49-F238E27FC236}">
                <a16:creationId xmlns:a16="http://schemas.microsoft.com/office/drawing/2014/main" id="{AAD1311B-0B81-C453-A617-14060DDDE94E}"/>
              </a:ext>
            </a:extLst>
          </p:cNvPr>
          <p:cNvSpPr/>
          <p:nvPr/>
        </p:nvSpPr>
        <p:spPr bwMode="auto">
          <a:xfrm>
            <a:off x="11198127" y="4200583"/>
            <a:ext cx="161049" cy="635560"/>
          </a:xfrm>
          <a:prstGeom prst="downArrow">
            <a:avLst/>
          </a:prstGeom>
          <a:solidFill>
            <a:srgbClr val="7030A0"/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5E60CA59-CE49-CFA6-297A-5D28EB65EBFD}"/>
              </a:ext>
            </a:extLst>
          </p:cNvPr>
          <p:cNvGrpSpPr/>
          <p:nvPr/>
        </p:nvGrpSpPr>
        <p:grpSpPr>
          <a:xfrm>
            <a:off x="11092047" y="4844673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29" name="Zylinder 128">
              <a:extLst>
                <a:ext uri="{FF2B5EF4-FFF2-40B4-BE49-F238E27FC236}">
                  <a16:creationId xmlns:a16="http://schemas.microsoft.com/office/drawing/2014/main" id="{5159E3D4-1133-1108-9E88-D01F7AF0FD3B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30" name="Textfeld 129">
              <a:extLst>
                <a:ext uri="{FF2B5EF4-FFF2-40B4-BE49-F238E27FC236}">
                  <a16:creationId xmlns:a16="http://schemas.microsoft.com/office/drawing/2014/main" id="{AA48B4F1-793C-CD3E-EF4E-79F6E30F4FC2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sp>
        <p:nvSpPr>
          <p:cNvPr id="123" name="Pfeil nach unten 122">
            <a:extLst>
              <a:ext uri="{FF2B5EF4-FFF2-40B4-BE49-F238E27FC236}">
                <a16:creationId xmlns:a16="http://schemas.microsoft.com/office/drawing/2014/main" id="{1691B936-6D56-63FD-4C93-7510D5BBC7B5}"/>
              </a:ext>
            </a:extLst>
          </p:cNvPr>
          <p:cNvSpPr/>
          <p:nvPr/>
        </p:nvSpPr>
        <p:spPr bwMode="auto">
          <a:xfrm>
            <a:off x="9851847" y="4209113"/>
            <a:ext cx="161049" cy="635560"/>
          </a:xfrm>
          <a:prstGeom prst="downArrow">
            <a:avLst/>
          </a:prstGeom>
          <a:solidFill>
            <a:srgbClr val="7030A0"/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B5EBE596-E904-F019-BAC5-5EABE61F58C8}"/>
              </a:ext>
            </a:extLst>
          </p:cNvPr>
          <p:cNvGrpSpPr/>
          <p:nvPr/>
        </p:nvGrpSpPr>
        <p:grpSpPr>
          <a:xfrm>
            <a:off x="9745767" y="4853203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25" name="Zylinder 124">
              <a:extLst>
                <a:ext uri="{FF2B5EF4-FFF2-40B4-BE49-F238E27FC236}">
                  <a16:creationId xmlns:a16="http://schemas.microsoft.com/office/drawing/2014/main" id="{568D54EC-36D9-6C6B-56E9-C25ABFFB43B0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26" name="Textfeld 125">
              <a:extLst>
                <a:ext uri="{FF2B5EF4-FFF2-40B4-BE49-F238E27FC236}">
                  <a16:creationId xmlns:a16="http://schemas.microsoft.com/office/drawing/2014/main" id="{8D7D8F5B-F229-4E62-034C-9D045171791A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sp>
        <p:nvSpPr>
          <p:cNvPr id="118" name="Pfeil nach unten 117">
            <a:extLst>
              <a:ext uri="{FF2B5EF4-FFF2-40B4-BE49-F238E27FC236}">
                <a16:creationId xmlns:a16="http://schemas.microsoft.com/office/drawing/2014/main" id="{CDEF6503-1D83-E8F8-76B9-C01C8B24AE43}"/>
              </a:ext>
            </a:extLst>
          </p:cNvPr>
          <p:cNvSpPr/>
          <p:nvPr/>
        </p:nvSpPr>
        <p:spPr bwMode="auto">
          <a:xfrm>
            <a:off x="7970964" y="4163637"/>
            <a:ext cx="161049" cy="635560"/>
          </a:xfrm>
          <a:prstGeom prst="downArrow">
            <a:avLst/>
          </a:prstGeom>
          <a:solidFill>
            <a:srgbClr val="7030A0"/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Pfeil nach unten 116">
            <a:extLst>
              <a:ext uri="{FF2B5EF4-FFF2-40B4-BE49-F238E27FC236}">
                <a16:creationId xmlns:a16="http://schemas.microsoft.com/office/drawing/2014/main" id="{0EEEE0FD-EFED-7046-621D-7CCEDBA0B5B2}"/>
              </a:ext>
            </a:extLst>
          </p:cNvPr>
          <p:cNvSpPr/>
          <p:nvPr/>
        </p:nvSpPr>
        <p:spPr bwMode="auto">
          <a:xfrm>
            <a:off x="7461417" y="4143620"/>
            <a:ext cx="161049" cy="635560"/>
          </a:xfrm>
          <a:prstGeom prst="downArrow">
            <a:avLst/>
          </a:prstGeom>
          <a:solidFill>
            <a:srgbClr val="7030A0"/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F36599BB-00BB-A88B-05F2-03CF49CDC9CA}"/>
              </a:ext>
            </a:extLst>
          </p:cNvPr>
          <p:cNvGrpSpPr/>
          <p:nvPr/>
        </p:nvGrpSpPr>
        <p:grpSpPr>
          <a:xfrm>
            <a:off x="9620774" y="1796785"/>
            <a:ext cx="528702" cy="1354588"/>
            <a:chOff x="9624392" y="1231689"/>
            <a:chExt cx="528702" cy="1354588"/>
          </a:xfrm>
        </p:grpSpPr>
        <p:sp>
          <p:nvSpPr>
            <p:cNvPr id="37" name="Zylinder 36">
              <a:extLst>
                <a:ext uri="{FF2B5EF4-FFF2-40B4-BE49-F238E27FC236}">
                  <a16:creationId xmlns:a16="http://schemas.microsoft.com/office/drawing/2014/main" id="{D7E2F85C-1503-8B1B-FCCB-11010F0B657B}"/>
                </a:ext>
              </a:extLst>
            </p:cNvPr>
            <p:cNvSpPr/>
            <p:nvPr/>
          </p:nvSpPr>
          <p:spPr bwMode="auto">
            <a:xfrm>
              <a:off x="9624392" y="1231689"/>
              <a:ext cx="528702" cy="1354588"/>
            </a:xfrm>
            <a:prstGeom prst="ca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715F6A92-CA89-18BF-2362-6C0F982DB061}"/>
                </a:ext>
              </a:extLst>
            </p:cNvPr>
            <p:cNvSpPr txBox="1"/>
            <p:nvPr/>
          </p:nvSpPr>
          <p:spPr bwMode="auto">
            <a:xfrm rot="16200000">
              <a:off x="9456574" y="1780369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Broker</a:t>
              </a:r>
            </a:p>
          </p:txBody>
        </p:sp>
      </p:grp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4D5D2B98-B677-15FF-7E02-059F56F747F2}"/>
              </a:ext>
            </a:extLst>
          </p:cNvPr>
          <p:cNvCxnSpPr>
            <a:cxnSpLocks/>
          </p:cNvCxnSpPr>
          <p:nvPr/>
        </p:nvCxnSpPr>
        <p:spPr bwMode="auto">
          <a:xfrm>
            <a:off x="9000156" y="1197987"/>
            <a:ext cx="700303" cy="7890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9811BA04-EA61-1ABA-0FA3-9A6A68CCF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Data Acquisition</a:t>
            </a:r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DAADDA66-3918-57DA-C530-F6CEE8FA7DF1}"/>
              </a:ext>
            </a:extLst>
          </p:cNvPr>
          <p:cNvSpPr/>
          <p:nvPr/>
        </p:nvSpPr>
        <p:spPr bwMode="auto">
          <a:xfrm>
            <a:off x="9271334" y="3512287"/>
            <a:ext cx="1440160" cy="784100"/>
          </a:xfrm>
          <a:prstGeom prst="roundRect">
            <a:avLst/>
          </a:prstGeom>
          <a:solidFill>
            <a:srgbClr val="92D05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Aggregator</a:t>
            </a:r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24BB16E2-5F04-5657-E1BE-454A0FCA754C}"/>
              </a:ext>
            </a:extLst>
          </p:cNvPr>
          <p:cNvSpPr/>
          <p:nvPr/>
        </p:nvSpPr>
        <p:spPr bwMode="auto">
          <a:xfrm>
            <a:off x="10499629" y="3725303"/>
            <a:ext cx="1440160" cy="784100"/>
          </a:xfrm>
          <a:prstGeom prst="roundRect">
            <a:avLst/>
          </a:prstGeom>
          <a:solidFill>
            <a:srgbClr val="92D05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Aggregator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549D2665-FFD8-ECF7-290A-FBB603378DB0}"/>
              </a:ext>
            </a:extLst>
          </p:cNvPr>
          <p:cNvGrpSpPr/>
          <p:nvPr/>
        </p:nvGrpSpPr>
        <p:grpSpPr>
          <a:xfrm>
            <a:off x="6460199" y="1102502"/>
            <a:ext cx="1440160" cy="2737972"/>
            <a:chOff x="6764559" y="1622830"/>
            <a:chExt cx="1440160" cy="2737972"/>
          </a:xfrm>
        </p:grpSpPr>
        <p:sp>
          <p:nvSpPr>
            <p:cNvPr id="11" name="Abgerundetes Rechteck 10">
              <a:extLst>
                <a:ext uri="{FF2B5EF4-FFF2-40B4-BE49-F238E27FC236}">
                  <a16:creationId xmlns:a16="http://schemas.microsoft.com/office/drawing/2014/main" id="{77C10159-D745-C762-C01F-74A7A3667BFA}"/>
                </a:ext>
              </a:extLst>
            </p:cNvPr>
            <p:cNvSpPr/>
            <p:nvPr/>
          </p:nvSpPr>
          <p:spPr bwMode="auto">
            <a:xfrm>
              <a:off x="6764559" y="3576702"/>
              <a:ext cx="1440160" cy="784100"/>
            </a:xfrm>
            <a:prstGeom prst="round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XTDF Data Aggregator</a:t>
              </a: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C16919A0-2234-FE88-628E-209C39754433}"/>
                </a:ext>
              </a:extLst>
            </p:cNvPr>
            <p:cNvSpPr/>
            <p:nvPr/>
          </p:nvSpPr>
          <p:spPr bwMode="auto">
            <a:xfrm>
              <a:off x="6946523" y="1622830"/>
              <a:ext cx="1076233" cy="75530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effectLst>
              <a:outerShdw blurRad="50800" dist="38100" dir="13500000" algn="br" rotWithShape="0">
                <a:prstClr val="black">
                  <a:alpha val="84966"/>
                </a:prstClr>
              </a:outerShdw>
            </a:effectLst>
          </p:spPr>
          <p:txBody>
            <a:bodyPr rtlCol="0" anchor="ctr"/>
            <a:lstStyle/>
            <a:p>
              <a:pPr algn="ctr"/>
              <a:r>
                <a:rPr lang="en-US" dirty="0"/>
                <a:t>Detector module</a:t>
              </a:r>
            </a:p>
          </p:txBody>
        </p:sp>
        <p:cxnSp>
          <p:nvCxnSpPr>
            <p:cNvPr id="20" name="Gerade Verbindung mit Pfeil 19">
              <a:extLst>
                <a:ext uri="{FF2B5EF4-FFF2-40B4-BE49-F238E27FC236}">
                  <a16:creationId xmlns:a16="http://schemas.microsoft.com/office/drawing/2014/main" id="{D7E0A8B0-7858-B2C5-7D66-AF5ACC17E17A}"/>
                </a:ext>
              </a:extLst>
            </p:cNvPr>
            <p:cNvCxnSpPr>
              <a:cxnSpLocks/>
              <a:stCxn id="18" idx="2"/>
              <a:endCxn id="11" idx="0"/>
            </p:cNvCxnSpPr>
            <p:nvPr/>
          </p:nvCxnSpPr>
          <p:spPr bwMode="auto">
            <a:xfrm flipH="1">
              <a:off x="7484639" y="2378135"/>
              <a:ext cx="1" cy="11985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C1318D9-45D3-FAEF-FDDD-628C8DD36570}"/>
              </a:ext>
            </a:extLst>
          </p:cNvPr>
          <p:cNvGrpSpPr/>
          <p:nvPr/>
        </p:nvGrpSpPr>
        <p:grpSpPr>
          <a:xfrm>
            <a:off x="6685774" y="1231689"/>
            <a:ext cx="1440160" cy="2737972"/>
            <a:chOff x="6764559" y="1622830"/>
            <a:chExt cx="1440160" cy="2737972"/>
          </a:xfrm>
        </p:grpSpPr>
        <p:sp>
          <p:nvSpPr>
            <p:cNvPr id="25" name="Abgerundetes Rechteck 24">
              <a:extLst>
                <a:ext uri="{FF2B5EF4-FFF2-40B4-BE49-F238E27FC236}">
                  <a16:creationId xmlns:a16="http://schemas.microsoft.com/office/drawing/2014/main" id="{D693A73D-19F8-6FC5-47E4-91A084C47C66}"/>
                </a:ext>
              </a:extLst>
            </p:cNvPr>
            <p:cNvSpPr/>
            <p:nvPr/>
          </p:nvSpPr>
          <p:spPr bwMode="auto">
            <a:xfrm>
              <a:off x="6764559" y="3576702"/>
              <a:ext cx="1440160" cy="784100"/>
            </a:xfrm>
            <a:prstGeom prst="round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XTDF Data Aggregator</a:t>
              </a: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ED11B0B2-CCAC-D5BD-4D2D-95DD02F18327}"/>
                </a:ext>
              </a:extLst>
            </p:cNvPr>
            <p:cNvSpPr/>
            <p:nvPr/>
          </p:nvSpPr>
          <p:spPr bwMode="auto">
            <a:xfrm>
              <a:off x="6946523" y="1622830"/>
              <a:ext cx="1076233" cy="75530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effectLst>
              <a:outerShdw blurRad="50800" dist="38100" dir="13500000" algn="br" rotWithShape="0">
                <a:prstClr val="black">
                  <a:alpha val="84966"/>
                </a:prstClr>
              </a:outerShdw>
            </a:effectLst>
          </p:spPr>
          <p:txBody>
            <a:bodyPr rtlCol="0" anchor="ctr"/>
            <a:lstStyle/>
            <a:p>
              <a:pPr algn="ctr"/>
              <a:r>
                <a:rPr lang="en-US" dirty="0"/>
                <a:t>Detector module</a:t>
              </a:r>
            </a:p>
          </p:txBody>
        </p:sp>
        <p:cxnSp>
          <p:nvCxnSpPr>
            <p:cNvPr id="27" name="Gerade Verbindung mit Pfeil 26">
              <a:extLst>
                <a:ext uri="{FF2B5EF4-FFF2-40B4-BE49-F238E27FC236}">
                  <a16:creationId xmlns:a16="http://schemas.microsoft.com/office/drawing/2014/main" id="{8D93CE05-86AD-1544-85A7-374A7744996E}"/>
                </a:ext>
              </a:extLst>
            </p:cNvPr>
            <p:cNvCxnSpPr>
              <a:cxnSpLocks/>
              <a:stCxn id="26" idx="2"/>
              <a:endCxn id="25" idx="0"/>
            </p:cNvCxnSpPr>
            <p:nvPr/>
          </p:nvCxnSpPr>
          <p:spPr bwMode="auto">
            <a:xfrm flipH="1">
              <a:off x="7484639" y="2378135"/>
              <a:ext cx="1" cy="11985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AB6E9F8C-2247-B113-BDE9-D8621421447A}"/>
              </a:ext>
            </a:extLst>
          </p:cNvPr>
          <p:cNvGrpSpPr/>
          <p:nvPr/>
        </p:nvGrpSpPr>
        <p:grpSpPr>
          <a:xfrm>
            <a:off x="7036658" y="1379381"/>
            <a:ext cx="1440160" cy="2737972"/>
            <a:chOff x="6764559" y="1622830"/>
            <a:chExt cx="1440160" cy="2737972"/>
          </a:xfrm>
        </p:grpSpPr>
        <p:sp>
          <p:nvSpPr>
            <p:cNvPr id="29" name="Abgerundetes Rechteck 28">
              <a:extLst>
                <a:ext uri="{FF2B5EF4-FFF2-40B4-BE49-F238E27FC236}">
                  <a16:creationId xmlns:a16="http://schemas.microsoft.com/office/drawing/2014/main" id="{9A0A3D8E-B94E-56FF-76AE-4CEA57EFD4EF}"/>
                </a:ext>
              </a:extLst>
            </p:cNvPr>
            <p:cNvSpPr/>
            <p:nvPr/>
          </p:nvSpPr>
          <p:spPr bwMode="auto">
            <a:xfrm>
              <a:off x="6764559" y="3576702"/>
              <a:ext cx="1440160" cy="784100"/>
            </a:xfrm>
            <a:prstGeom prst="round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XTDF Data Aggregator</a:t>
              </a: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58F47627-83BC-85BB-AFBA-735BD4774E85}"/>
                </a:ext>
              </a:extLst>
            </p:cNvPr>
            <p:cNvSpPr/>
            <p:nvPr/>
          </p:nvSpPr>
          <p:spPr bwMode="auto">
            <a:xfrm>
              <a:off x="6946523" y="1622830"/>
              <a:ext cx="1076233" cy="75530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effectLst>
              <a:outerShdw blurRad="50800" dist="38100" dir="13500000" algn="br" rotWithShape="0">
                <a:prstClr val="black">
                  <a:alpha val="84966"/>
                </a:prstClr>
              </a:outerShdw>
            </a:effectLst>
          </p:spPr>
          <p:txBody>
            <a:bodyPr rtlCol="0" anchor="ctr"/>
            <a:lstStyle/>
            <a:p>
              <a:pPr algn="ctr"/>
              <a:r>
                <a:rPr lang="en-US" dirty="0"/>
                <a:t>Detector module</a:t>
              </a:r>
            </a:p>
          </p:txBody>
        </p:sp>
        <p:cxnSp>
          <p:nvCxnSpPr>
            <p:cNvPr id="31" name="Gerade Verbindung mit Pfeil 30">
              <a:extLst>
                <a:ext uri="{FF2B5EF4-FFF2-40B4-BE49-F238E27FC236}">
                  <a16:creationId xmlns:a16="http://schemas.microsoft.com/office/drawing/2014/main" id="{28A1675B-3BA9-DE58-24E7-57999C0471F3}"/>
                </a:ext>
              </a:extLst>
            </p:cNvPr>
            <p:cNvCxnSpPr>
              <a:cxnSpLocks/>
              <a:stCxn id="30" idx="2"/>
              <a:endCxn id="29" idx="0"/>
            </p:cNvCxnSpPr>
            <p:nvPr/>
          </p:nvCxnSpPr>
          <p:spPr bwMode="auto">
            <a:xfrm flipH="1">
              <a:off x="7484639" y="2378135"/>
              <a:ext cx="1" cy="11985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BB3693DD-4E9D-A9FF-C391-CAA80F387AF8}"/>
              </a:ext>
            </a:extLst>
          </p:cNvPr>
          <p:cNvGrpSpPr/>
          <p:nvPr/>
        </p:nvGrpSpPr>
        <p:grpSpPr>
          <a:xfrm>
            <a:off x="7262233" y="1508568"/>
            <a:ext cx="1440160" cy="2737972"/>
            <a:chOff x="6764559" y="1622830"/>
            <a:chExt cx="1440160" cy="2737972"/>
          </a:xfrm>
        </p:grpSpPr>
        <p:sp>
          <p:nvSpPr>
            <p:cNvPr id="33" name="Abgerundetes Rechteck 32">
              <a:extLst>
                <a:ext uri="{FF2B5EF4-FFF2-40B4-BE49-F238E27FC236}">
                  <a16:creationId xmlns:a16="http://schemas.microsoft.com/office/drawing/2014/main" id="{CAD51207-915D-D77C-DAFD-9E9B84E8F0BE}"/>
                </a:ext>
              </a:extLst>
            </p:cNvPr>
            <p:cNvSpPr/>
            <p:nvPr/>
          </p:nvSpPr>
          <p:spPr bwMode="auto">
            <a:xfrm>
              <a:off x="6764559" y="3576702"/>
              <a:ext cx="1440160" cy="784100"/>
            </a:xfrm>
            <a:prstGeom prst="round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XTDF Data Aggregator</a:t>
              </a:r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B98CD597-24FA-8B80-855B-360557E153AD}"/>
                </a:ext>
              </a:extLst>
            </p:cNvPr>
            <p:cNvSpPr/>
            <p:nvPr/>
          </p:nvSpPr>
          <p:spPr bwMode="auto">
            <a:xfrm>
              <a:off x="6946523" y="1622830"/>
              <a:ext cx="1076233" cy="75530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effectLst>
              <a:outerShdw blurRad="50800" dist="38100" dir="13500000" algn="br" rotWithShape="0">
                <a:prstClr val="black">
                  <a:alpha val="84966"/>
                </a:prstClr>
              </a:outerShdw>
            </a:effectLst>
          </p:spPr>
          <p:txBody>
            <a:bodyPr rtlCol="0" anchor="ctr"/>
            <a:lstStyle/>
            <a:p>
              <a:pPr algn="ctr"/>
              <a:r>
                <a:rPr lang="en-US" dirty="0"/>
                <a:t>Detector module</a:t>
              </a:r>
            </a:p>
          </p:txBody>
        </p:sp>
        <p:cxnSp>
          <p:nvCxnSpPr>
            <p:cNvPr id="35" name="Gerade Verbindung mit Pfeil 34">
              <a:extLst>
                <a:ext uri="{FF2B5EF4-FFF2-40B4-BE49-F238E27FC236}">
                  <a16:creationId xmlns:a16="http://schemas.microsoft.com/office/drawing/2014/main" id="{9A697BB6-35A3-C8CB-04D4-D7F3EA07DDF1}"/>
                </a:ext>
              </a:extLst>
            </p:cNvPr>
            <p:cNvCxnSpPr>
              <a:cxnSpLocks/>
              <a:stCxn id="34" idx="2"/>
              <a:endCxn id="33" idx="0"/>
            </p:cNvCxnSpPr>
            <p:nvPr/>
          </p:nvCxnSpPr>
          <p:spPr bwMode="auto">
            <a:xfrm flipH="1">
              <a:off x="7484639" y="2378135"/>
              <a:ext cx="1" cy="11985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feld 35">
            <a:extLst>
              <a:ext uri="{FF2B5EF4-FFF2-40B4-BE49-F238E27FC236}">
                <a16:creationId xmlns:a16="http://schemas.microsoft.com/office/drawing/2014/main" id="{0B24074B-F050-AE35-235D-7F38ECBAD87E}"/>
              </a:ext>
            </a:extLst>
          </p:cNvPr>
          <p:cNvSpPr txBox="1"/>
          <p:nvPr/>
        </p:nvSpPr>
        <p:spPr bwMode="auto">
          <a:xfrm>
            <a:off x="7943971" y="2564905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10G UDP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CEE6CF1-079E-BE6C-ADE7-C74072E445BE}"/>
              </a:ext>
            </a:extLst>
          </p:cNvPr>
          <p:cNvSpPr/>
          <p:nvPr/>
        </p:nvSpPr>
        <p:spPr bwMode="auto">
          <a:xfrm>
            <a:off x="9966553" y="465361"/>
            <a:ext cx="1066151" cy="988576"/>
          </a:xfrm>
          <a:prstGeom prst="ellipse">
            <a:avLst/>
          </a:prstGeom>
          <a:solidFill>
            <a:schemeClr val="accent1">
              <a:lumMod val="25000"/>
              <a:lumOff val="7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sz="1400" dirty="0"/>
              <a:t>Gauge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F29680D-FBE6-3E65-418C-DA7609150822}"/>
              </a:ext>
            </a:extLst>
          </p:cNvPr>
          <p:cNvSpPr/>
          <p:nvPr/>
        </p:nvSpPr>
        <p:spPr bwMode="auto">
          <a:xfrm>
            <a:off x="8597628" y="409193"/>
            <a:ext cx="1066151" cy="988576"/>
          </a:xfrm>
          <a:prstGeom prst="ellipse">
            <a:avLst/>
          </a:prstGeom>
          <a:solidFill>
            <a:srgbClr val="FFC00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sz="1400" dirty="0"/>
              <a:t>Motor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AB7A7FE-E93C-BD08-93D5-5619B2FD420D}"/>
              </a:ext>
            </a:extLst>
          </p:cNvPr>
          <p:cNvSpPr/>
          <p:nvPr/>
        </p:nvSpPr>
        <p:spPr bwMode="auto">
          <a:xfrm>
            <a:off x="8844644" y="556885"/>
            <a:ext cx="1066151" cy="988576"/>
          </a:xfrm>
          <a:prstGeom prst="ellipse">
            <a:avLst/>
          </a:prstGeom>
          <a:solidFill>
            <a:srgbClr val="FFC00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sz="1400" dirty="0"/>
              <a:t>Motor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DE68A18-6CBA-B326-D0E8-D09FAD75A1AB}"/>
              </a:ext>
            </a:extLst>
          </p:cNvPr>
          <p:cNvSpPr/>
          <p:nvPr/>
        </p:nvSpPr>
        <p:spPr bwMode="auto">
          <a:xfrm>
            <a:off x="10317436" y="408219"/>
            <a:ext cx="1066151" cy="988576"/>
          </a:xfrm>
          <a:prstGeom prst="ellipse">
            <a:avLst/>
          </a:prstGeom>
          <a:solidFill>
            <a:schemeClr val="accent1">
              <a:lumMod val="25000"/>
              <a:lumOff val="7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sz="1400" dirty="0"/>
              <a:t>Gauge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0BC1D40-CC79-685C-42B2-B0490DC58EC8}"/>
              </a:ext>
            </a:extLst>
          </p:cNvPr>
          <p:cNvSpPr/>
          <p:nvPr/>
        </p:nvSpPr>
        <p:spPr bwMode="auto">
          <a:xfrm>
            <a:off x="10616096" y="1525304"/>
            <a:ext cx="1066151" cy="988576"/>
          </a:xfrm>
          <a:prstGeom prst="ellipse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sz="1400" dirty="0"/>
              <a:t>Cam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21731D3-9F44-3D7D-CEE8-E4922349EC60}"/>
              </a:ext>
            </a:extLst>
          </p:cNvPr>
          <p:cNvSpPr/>
          <p:nvPr/>
        </p:nvSpPr>
        <p:spPr bwMode="auto">
          <a:xfrm>
            <a:off x="11210236" y="1492772"/>
            <a:ext cx="1066151" cy="988576"/>
          </a:xfrm>
          <a:prstGeom prst="ellipse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sz="1400" dirty="0"/>
              <a:t>Cam</a:t>
            </a:r>
          </a:p>
        </p:txBody>
      </p: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8CF495F1-941A-5E55-C706-3F1A03DA330E}"/>
              </a:ext>
            </a:extLst>
          </p:cNvPr>
          <p:cNvCxnSpPr>
            <a:cxnSpLocks/>
          </p:cNvCxnSpPr>
          <p:nvPr/>
        </p:nvCxnSpPr>
        <p:spPr bwMode="auto">
          <a:xfrm>
            <a:off x="9406893" y="1405554"/>
            <a:ext cx="293566" cy="4522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526F2C6B-A05E-F0ED-7AEA-4456832D33F9}"/>
              </a:ext>
            </a:extLst>
          </p:cNvPr>
          <p:cNvCxnSpPr>
            <a:cxnSpLocks/>
            <a:stCxn id="39" idx="3"/>
          </p:cNvCxnSpPr>
          <p:nvPr/>
        </p:nvCxnSpPr>
        <p:spPr bwMode="auto">
          <a:xfrm flipH="1">
            <a:off x="9986683" y="1309163"/>
            <a:ext cx="136004" cy="537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>
            <a:extLst>
              <a:ext uri="{FF2B5EF4-FFF2-40B4-BE49-F238E27FC236}">
                <a16:creationId xmlns:a16="http://schemas.microsoft.com/office/drawing/2014/main" id="{4F9351BC-54FD-9326-0C63-0EA6FB4DE5CF}"/>
              </a:ext>
            </a:extLst>
          </p:cNvPr>
          <p:cNvCxnSpPr>
            <a:cxnSpLocks/>
            <a:stCxn id="43" idx="4"/>
          </p:cNvCxnSpPr>
          <p:nvPr/>
        </p:nvCxnSpPr>
        <p:spPr bwMode="auto">
          <a:xfrm flipH="1">
            <a:off x="10139083" y="1396795"/>
            <a:ext cx="711429" cy="60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>
            <a:extLst>
              <a:ext uri="{FF2B5EF4-FFF2-40B4-BE49-F238E27FC236}">
                <a16:creationId xmlns:a16="http://schemas.microsoft.com/office/drawing/2014/main" id="{A8A07C4F-B10F-8545-60D7-F0C5F0934DC8}"/>
              </a:ext>
            </a:extLst>
          </p:cNvPr>
          <p:cNvCxnSpPr>
            <a:cxnSpLocks/>
          </p:cNvCxnSpPr>
          <p:nvPr/>
        </p:nvCxnSpPr>
        <p:spPr bwMode="auto">
          <a:xfrm flipH="1">
            <a:off x="10139083" y="2095873"/>
            <a:ext cx="572411" cy="388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7C7F84D9-891D-44E6-B2F1-671B780D940A}"/>
              </a:ext>
            </a:extLst>
          </p:cNvPr>
          <p:cNvCxnSpPr>
            <a:cxnSpLocks/>
          </p:cNvCxnSpPr>
          <p:nvPr/>
        </p:nvCxnSpPr>
        <p:spPr bwMode="auto">
          <a:xfrm flipH="1">
            <a:off x="10122687" y="2167218"/>
            <a:ext cx="1260900" cy="44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B7F28B83-173A-B4AA-D878-C8915CF70D80}"/>
              </a:ext>
            </a:extLst>
          </p:cNvPr>
          <p:cNvCxnSpPr>
            <a:stCxn id="37" idx="3"/>
          </p:cNvCxnSpPr>
          <p:nvPr/>
        </p:nvCxnSpPr>
        <p:spPr bwMode="auto">
          <a:xfrm>
            <a:off x="9885125" y="3151373"/>
            <a:ext cx="0" cy="4262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>
            <a:extLst>
              <a:ext uri="{FF2B5EF4-FFF2-40B4-BE49-F238E27FC236}">
                <a16:creationId xmlns:a16="http://schemas.microsoft.com/office/drawing/2014/main" id="{0EAFE065-3B7B-E6BC-4183-75EE6B61B47F}"/>
              </a:ext>
            </a:extLst>
          </p:cNvPr>
          <p:cNvCxnSpPr>
            <a:cxnSpLocks/>
            <a:endCxn id="14" idx="0"/>
          </p:cNvCxnSpPr>
          <p:nvPr/>
        </p:nvCxnSpPr>
        <p:spPr bwMode="auto">
          <a:xfrm>
            <a:off x="10110700" y="3091522"/>
            <a:ext cx="1109009" cy="633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winkelte Verbindung 72">
            <a:extLst>
              <a:ext uri="{FF2B5EF4-FFF2-40B4-BE49-F238E27FC236}">
                <a16:creationId xmlns:a16="http://schemas.microsoft.com/office/drawing/2014/main" id="{D862221E-5CAD-56C7-BF59-FB3C306B3168}"/>
              </a:ext>
            </a:extLst>
          </p:cNvPr>
          <p:cNvCxnSpPr>
            <a:stCxn id="44" idx="4"/>
          </p:cNvCxnSpPr>
          <p:nvPr/>
        </p:nvCxnSpPr>
        <p:spPr bwMode="auto">
          <a:xfrm rot="5400000">
            <a:off x="10485227" y="3061357"/>
            <a:ext cx="1211423" cy="116468"/>
          </a:xfrm>
          <a:prstGeom prst="bentConnector3">
            <a:avLst/>
          </a:prstGeom>
          <a:ln w="28575">
            <a:solidFill>
              <a:srgbClr val="7030A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winkelte Verbindung 73">
            <a:extLst>
              <a:ext uri="{FF2B5EF4-FFF2-40B4-BE49-F238E27FC236}">
                <a16:creationId xmlns:a16="http://schemas.microsoft.com/office/drawing/2014/main" id="{945A5844-7D69-E2CC-EF45-05CBF9FF1674}"/>
              </a:ext>
            </a:extLst>
          </p:cNvPr>
          <p:cNvCxnSpPr/>
          <p:nvPr/>
        </p:nvCxnSpPr>
        <p:spPr bwMode="auto">
          <a:xfrm rot="5400000">
            <a:off x="11064090" y="2996865"/>
            <a:ext cx="1211423" cy="116468"/>
          </a:xfrm>
          <a:prstGeom prst="bentConnector3">
            <a:avLst/>
          </a:prstGeom>
          <a:ln w="28575">
            <a:solidFill>
              <a:srgbClr val="7030A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feld 74">
            <a:extLst>
              <a:ext uri="{FF2B5EF4-FFF2-40B4-BE49-F238E27FC236}">
                <a16:creationId xmlns:a16="http://schemas.microsoft.com/office/drawing/2014/main" id="{74E4AFDC-8F70-8904-83FB-2759D1703CD6}"/>
              </a:ext>
            </a:extLst>
          </p:cNvPr>
          <p:cNvSpPr txBox="1"/>
          <p:nvPr/>
        </p:nvSpPr>
        <p:spPr bwMode="auto">
          <a:xfrm>
            <a:off x="11138655" y="261475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p2p</a:t>
            </a:r>
          </a:p>
        </p:txBody>
      </p:sp>
      <p:sp>
        <p:nvSpPr>
          <p:cNvPr id="116" name="Pfeil nach unten 115">
            <a:extLst>
              <a:ext uri="{FF2B5EF4-FFF2-40B4-BE49-F238E27FC236}">
                <a16:creationId xmlns:a16="http://schemas.microsoft.com/office/drawing/2014/main" id="{ABD5B155-2FC8-4B2B-E5ED-C55AC8A95DEF}"/>
              </a:ext>
            </a:extLst>
          </p:cNvPr>
          <p:cNvSpPr/>
          <p:nvPr/>
        </p:nvSpPr>
        <p:spPr bwMode="auto">
          <a:xfrm>
            <a:off x="7020781" y="4122019"/>
            <a:ext cx="161049" cy="635560"/>
          </a:xfrm>
          <a:prstGeom prst="downArrow">
            <a:avLst/>
          </a:prstGeom>
          <a:solidFill>
            <a:srgbClr val="7030A0"/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12C00B21-1C54-E8E8-9F23-F74D79D5AC5F}"/>
              </a:ext>
            </a:extLst>
          </p:cNvPr>
          <p:cNvGrpSpPr/>
          <p:nvPr/>
        </p:nvGrpSpPr>
        <p:grpSpPr>
          <a:xfrm>
            <a:off x="6434416" y="4805448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76" name="Zylinder 75">
              <a:extLst>
                <a:ext uri="{FF2B5EF4-FFF2-40B4-BE49-F238E27FC236}">
                  <a16:creationId xmlns:a16="http://schemas.microsoft.com/office/drawing/2014/main" id="{F1066A53-0DAB-D383-C27F-B16C12A4E1EB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38D5A004-A728-B928-A713-4C1D6CD619D3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8B81661A-5821-A5E3-818E-39ABC9A4CF52}"/>
              </a:ext>
            </a:extLst>
          </p:cNvPr>
          <p:cNvGrpSpPr/>
          <p:nvPr/>
        </p:nvGrpSpPr>
        <p:grpSpPr>
          <a:xfrm>
            <a:off x="6906602" y="4792397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01" name="Zylinder 100">
              <a:extLst>
                <a:ext uri="{FF2B5EF4-FFF2-40B4-BE49-F238E27FC236}">
                  <a16:creationId xmlns:a16="http://schemas.microsoft.com/office/drawing/2014/main" id="{50593209-CA26-3ED8-D6B2-DBEC6147BD9F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02" name="Textfeld 101">
              <a:extLst>
                <a:ext uri="{FF2B5EF4-FFF2-40B4-BE49-F238E27FC236}">
                  <a16:creationId xmlns:a16="http://schemas.microsoft.com/office/drawing/2014/main" id="{DAFB57AA-A8EB-0628-BC3A-06565A5C53F9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D09B0E31-D9D9-987D-6DF1-5C112ED5FA06}"/>
              </a:ext>
            </a:extLst>
          </p:cNvPr>
          <p:cNvGrpSpPr/>
          <p:nvPr/>
        </p:nvGrpSpPr>
        <p:grpSpPr>
          <a:xfrm>
            <a:off x="7378151" y="4815000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04" name="Zylinder 103">
              <a:extLst>
                <a:ext uri="{FF2B5EF4-FFF2-40B4-BE49-F238E27FC236}">
                  <a16:creationId xmlns:a16="http://schemas.microsoft.com/office/drawing/2014/main" id="{5EAB6BA2-934F-8BBA-B705-F53FA8AE8BFE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05" name="Textfeld 104">
              <a:extLst>
                <a:ext uri="{FF2B5EF4-FFF2-40B4-BE49-F238E27FC236}">
                  <a16:creationId xmlns:a16="http://schemas.microsoft.com/office/drawing/2014/main" id="{2637E5E5-D02A-B941-7BB0-17A103FB75AE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E7F5A36A-AF29-CEEE-9BD0-8EFFE03119FB}"/>
              </a:ext>
            </a:extLst>
          </p:cNvPr>
          <p:cNvGrpSpPr/>
          <p:nvPr/>
        </p:nvGrpSpPr>
        <p:grpSpPr>
          <a:xfrm>
            <a:off x="7864884" y="4807727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07" name="Zylinder 106">
              <a:extLst>
                <a:ext uri="{FF2B5EF4-FFF2-40B4-BE49-F238E27FC236}">
                  <a16:creationId xmlns:a16="http://schemas.microsoft.com/office/drawing/2014/main" id="{A3020DDD-DEA4-5306-33E1-2E6C7E57E333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08" name="Textfeld 107">
              <a:extLst>
                <a:ext uri="{FF2B5EF4-FFF2-40B4-BE49-F238E27FC236}">
                  <a16:creationId xmlns:a16="http://schemas.microsoft.com/office/drawing/2014/main" id="{2ECFD25A-C0A4-BE4D-16E4-68AF64C8FA4D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sp>
        <p:nvSpPr>
          <p:cNvPr id="115" name="Pfeil nach unten 114">
            <a:extLst>
              <a:ext uri="{FF2B5EF4-FFF2-40B4-BE49-F238E27FC236}">
                <a16:creationId xmlns:a16="http://schemas.microsoft.com/office/drawing/2014/main" id="{E47426E5-997A-D2A9-D3E7-5F95835F3582}"/>
              </a:ext>
            </a:extLst>
          </p:cNvPr>
          <p:cNvSpPr/>
          <p:nvPr/>
        </p:nvSpPr>
        <p:spPr bwMode="auto">
          <a:xfrm>
            <a:off x="6582738" y="4117353"/>
            <a:ext cx="161049" cy="635560"/>
          </a:xfrm>
          <a:prstGeom prst="downArrow">
            <a:avLst/>
          </a:prstGeom>
          <a:solidFill>
            <a:srgbClr val="7030A0"/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3982ACA1-8F85-AEBE-2DB9-E819E0F9C632}"/>
              </a:ext>
            </a:extLst>
          </p:cNvPr>
          <p:cNvGrpSpPr/>
          <p:nvPr/>
        </p:nvGrpSpPr>
        <p:grpSpPr>
          <a:xfrm>
            <a:off x="11100766" y="5729798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32" name="Zylinder 131">
              <a:extLst>
                <a:ext uri="{FF2B5EF4-FFF2-40B4-BE49-F238E27FC236}">
                  <a16:creationId xmlns:a16="http://schemas.microsoft.com/office/drawing/2014/main" id="{938CCB18-F28A-D38A-07E4-9A6994566B19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33" name="Textfeld 132">
              <a:extLst>
                <a:ext uri="{FF2B5EF4-FFF2-40B4-BE49-F238E27FC236}">
                  <a16:creationId xmlns:a16="http://schemas.microsoft.com/office/drawing/2014/main" id="{968DB08D-E52C-6E14-556A-AA9556F91FCC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DD9BA29F-EA34-97FC-4096-4F6CE053D66A}"/>
              </a:ext>
            </a:extLst>
          </p:cNvPr>
          <p:cNvGrpSpPr/>
          <p:nvPr/>
        </p:nvGrpSpPr>
        <p:grpSpPr>
          <a:xfrm>
            <a:off x="9754486" y="5738328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35" name="Zylinder 134">
              <a:extLst>
                <a:ext uri="{FF2B5EF4-FFF2-40B4-BE49-F238E27FC236}">
                  <a16:creationId xmlns:a16="http://schemas.microsoft.com/office/drawing/2014/main" id="{09DDDBB7-39E4-D137-F684-FDC6A0E453A0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36" name="Textfeld 135">
              <a:extLst>
                <a:ext uri="{FF2B5EF4-FFF2-40B4-BE49-F238E27FC236}">
                  <a16:creationId xmlns:a16="http://schemas.microsoft.com/office/drawing/2014/main" id="{98B9F76E-CAC0-321C-CD9C-25AC0AD011A7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24C7A246-B0F9-BAC3-4A38-CD5090CBA198}"/>
              </a:ext>
            </a:extLst>
          </p:cNvPr>
          <p:cNvGrpSpPr/>
          <p:nvPr/>
        </p:nvGrpSpPr>
        <p:grpSpPr>
          <a:xfrm>
            <a:off x="6443135" y="5690573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38" name="Zylinder 137">
              <a:extLst>
                <a:ext uri="{FF2B5EF4-FFF2-40B4-BE49-F238E27FC236}">
                  <a16:creationId xmlns:a16="http://schemas.microsoft.com/office/drawing/2014/main" id="{0AFE544A-A878-30F6-000E-E5115CB7110C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39" name="Textfeld 138">
              <a:extLst>
                <a:ext uri="{FF2B5EF4-FFF2-40B4-BE49-F238E27FC236}">
                  <a16:creationId xmlns:a16="http://schemas.microsoft.com/office/drawing/2014/main" id="{970900D0-A130-D0BE-22A3-8E50FF97EED0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A7F7F695-656D-F71E-9492-E137B1F9807E}"/>
              </a:ext>
            </a:extLst>
          </p:cNvPr>
          <p:cNvGrpSpPr/>
          <p:nvPr/>
        </p:nvGrpSpPr>
        <p:grpSpPr>
          <a:xfrm>
            <a:off x="6915321" y="5677522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1" name="Zylinder 140">
              <a:extLst>
                <a:ext uri="{FF2B5EF4-FFF2-40B4-BE49-F238E27FC236}">
                  <a16:creationId xmlns:a16="http://schemas.microsoft.com/office/drawing/2014/main" id="{C45EE2E0-D8B7-F350-2065-5CA5BAD478B7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42" name="Textfeld 141">
              <a:extLst>
                <a:ext uri="{FF2B5EF4-FFF2-40B4-BE49-F238E27FC236}">
                  <a16:creationId xmlns:a16="http://schemas.microsoft.com/office/drawing/2014/main" id="{A66F2C55-1F07-427F-C5EE-C956CEF1B789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0243CC2C-1B7C-BDD3-6516-BB816C57B716}"/>
              </a:ext>
            </a:extLst>
          </p:cNvPr>
          <p:cNvGrpSpPr/>
          <p:nvPr/>
        </p:nvGrpSpPr>
        <p:grpSpPr>
          <a:xfrm>
            <a:off x="7386870" y="5700125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4" name="Zylinder 143">
              <a:extLst>
                <a:ext uri="{FF2B5EF4-FFF2-40B4-BE49-F238E27FC236}">
                  <a16:creationId xmlns:a16="http://schemas.microsoft.com/office/drawing/2014/main" id="{B93CF070-47E8-7C65-0140-96148D16B028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45" name="Textfeld 144">
              <a:extLst>
                <a:ext uri="{FF2B5EF4-FFF2-40B4-BE49-F238E27FC236}">
                  <a16:creationId xmlns:a16="http://schemas.microsoft.com/office/drawing/2014/main" id="{2F3763C7-120E-F357-9C32-66A6BB6E887C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grpSp>
        <p:nvGrpSpPr>
          <p:cNvPr id="146" name="Gruppieren 145">
            <a:extLst>
              <a:ext uri="{FF2B5EF4-FFF2-40B4-BE49-F238E27FC236}">
                <a16:creationId xmlns:a16="http://schemas.microsoft.com/office/drawing/2014/main" id="{BCDEFB6C-2496-27A3-69FE-E6BAD9D42AA7}"/>
              </a:ext>
            </a:extLst>
          </p:cNvPr>
          <p:cNvGrpSpPr/>
          <p:nvPr/>
        </p:nvGrpSpPr>
        <p:grpSpPr>
          <a:xfrm>
            <a:off x="7873603" y="5692852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7" name="Zylinder 146">
              <a:extLst>
                <a:ext uri="{FF2B5EF4-FFF2-40B4-BE49-F238E27FC236}">
                  <a16:creationId xmlns:a16="http://schemas.microsoft.com/office/drawing/2014/main" id="{2C4D321B-A204-FF4B-83FF-AFDF058E2D44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48" name="Textfeld 147">
              <a:extLst>
                <a:ext uri="{FF2B5EF4-FFF2-40B4-BE49-F238E27FC236}">
                  <a16:creationId xmlns:a16="http://schemas.microsoft.com/office/drawing/2014/main" id="{5223C20C-B4FF-8338-F7B0-786D6ABAC605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6050988B-E160-BC64-4BAF-220F5CC6A042}"/>
              </a:ext>
            </a:extLst>
          </p:cNvPr>
          <p:cNvGrpSpPr/>
          <p:nvPr/>
        </p:nvGrpSpPr>
        <p:grpSpPr>
          <a:xfrm>
            <a:off x="11091311" y="6587909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50" name="Zylinder 149">
              <a:extLst>
                <a:ext uri="{FF2B5EF4-FFF2-40B4-BE49-F238E27FC236}">
                  <a16:creationId xmlns:a16="http://schemas.microsoft.com/office/drawing/2014/main" id="{1FA0ACFB-A24B-305E-4A78-87B4122224F8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51" name="Textfeld 150">
              <a:extLst>
                <a:ext uri="{FF2B5EF4-FFF2-40B4-BE49-F238E27FC236}">
                  <a16:creationId xmlns:a16="http://schemas.microsoft.com/office/drawing/2014/main" id="{6218C9D4-0328-10B7-54F3-0D6074755EB1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7562F9CE-B9DE-DD1A-FA32-A885725CDE6F}"/>
              </a:ext>
            </a:extLst>
          </p:cNvPr>
          <p:cNvGrpSpPr/>
          <p:nvPr/>
        </p:nvGrpSpPr>
        <p:grpSpPr>
          <a:xfrm>
            <a:off x="9745031" y="6596439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53" name="Zylinder 152">
              <a:extLst>
                <a:ext uri="{FF2B5EF4-FFF2-40B4-BE49-F238E27FC236}">
                  <a16:creationId xmlns:a16="http://schemas.microsoft.com/office/drawing/2014/main" id="{2703B490-B27A-E565-FE53-CFD521D1152D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54" name="Textfeld 153">
              <a:extLst>
                <a:ext uri="{FF2B5EF4-FFF2-40B4-BE49-F238E27FC236}">
                  <a16:creationId xmlns:a16="http://schemas.microsoft.com/office/drawing/2014/main" id="{30833B31-14E3-8264-5A3D-E7EFEB1CC2FF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5893901E-090F-F9DF-CA15-046C2F601CE9}"/>
              </a:ext>
            </a:extLst>
          </p:cNvPr>
          <p:cNvGrpSpPr/>
          <p:nvPr/>
        </p:nvGrpSpPr>
        <p:grpSpPr>
          <a:xfrm>
            <a:off x="6433680" y="6548684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56" name="Zylinder 155">
              <a:extLst>
                <a:ext uri="{FF2B5EF4-FFF2-40B4-BE49-F238E27FC236}">
                  <a16:creationId xmlns:a16="http://schemas.microsoft.com/office/drawing/2014/main" id="{9E20F069-3BC8-C3A7-3711-C54BDD7CD990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57" name="Textfeld 156">
              <a:extLst>
                <a:ext uri="{FF2B5EF4-FFF2-40B4-BE49-F238E27FC236}">
                  <a16:creationId xmlns:a16="http://schemas.microsoft.com/office/drawing/2014/main" id="{86E73242-E202-3A6B-7001-AA86A21D010A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3D732B32-DAD6-D413-A38F-34433337C134}"/>
              </a:ext>
            </a:extLst>
          </p:cNvPr>
          <p:cNvGrpSpPr/>
          <p:nvPr/>
        </p:nvGrpSpPr>
        <p:grpSpPr>
          <a:xfrm>
            <a:off x="6905866" y="6535633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59" name="Zylinder 158">
              <a:extLst>
                <a:ext uri="{FF2B5EF4-FFF2-40B4-BE49-F238E27FC236}">
                  <a16:creationId xmlns:a16="http://schemas.microsoft.com/office/drawing/2014/main" id="{BF9F40E8-DC7B-D39B-8ABF-CF26AFCFC668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60" name="Textfeld 159">
              <a:extLst>
                <a:ext uri="{FF2B5EF4-FFF2-40B4-BE49-F238E27FC236}">
                  <a16:creationId xmlns:a16="http://schemas.microsoft.com/office/drawing/2014/main" id="{0331787D-E06D-4FE7-DA0A-D39F746A1D53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4AFEDA5D-442E-6774-6F39-82BA6C0D23FD}"/>
              </a:ext>
            </a:extLst>
          </p:cNvPr>
          <p:cNvGrpSpPr/>
          <p:nvPr/>
        </p:nvGrpSpPr>
        <p:grpSpPr>
          <a:xfrm>
            <a:off x="7377415" y="6558236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62" name="Zylinder 161">
              <a:extLst>
                <a:ext uri="{FF2B5EF4-FFF2-40B4-BE49-F238E27FC236}">
                  <a16:creationId xmlns:a16="http://schemas.microsoft.com/office/drawing/2014/main" id="{79E93937-03FB-E5BC-B063-D700DAB62E0A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63" name="Textfeld 162">
              <a:extLst>
                <a:ext uri="{FF2B5EF4-FFF2-40B4-BE49-F238E27FC236}">
                  <a16:creationId xmlns:a16="http://schemas.microsoft.com/office/drawing/2014/main" id="{C9D09D6A-F84F-57E1-A9D1-79F585F3FDA5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grpSp>
        <p:nvGrpSpPr>
          <p:cNvPr id="164" name="Gruppieren 163">
            <a:extLst>
              <a:ext uri="{FF2B5EF4-FFF2-40B4-BE49-F238E27FC236}">
                <a16:creationId xmlns:a16="http://schemas.microsoft.com/office/drawing/2014/main" id="{CE30D36B-2188-35AA-9E47-1BE78B222A09}"/>
              </a:ext>
            </a:extLst>
          </p:cNvPr>
          <p:cNvGrpSpPr/>
          <p:nvPr/>
        </p:nvGrpSpPr>
        <p:grpSpPr>
          <a:xfrm>
            <a:off x="7864148" y="6550963"/>
            <a:ext cx="429972" cy="780541"/>
            <a:chOff x="6867738" y="5517232"/>
            <a:chExt cx="850658" cy="11121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65" name="Zylinder 164">
              <a:extLst>
                <a:ext uri="{FF2B5EF4-FFF2-40B4-BE49-F238E27FC236}">
                  <a16:creationId xmlns:a16="http://schemas.microsoft.com/office/drawing/2014/main" id="{85FE8A67-040C-99D9-6250-625FDCF4E21D}"/>
                </a:ext>
              </a:extLst>
            </p:cNvPr>
            <p:cNvSpPr/>
            <p:nvPr/>
          </p:nvSpPr>
          <p:spPr bwMode="auto">
            <a:xfrm>
              <a:off x="6867738" y="5517232"/>
              <a:ext cx="850658" cy="1112167"/>
            </a:xfrm>
            <a:prstGeom prst="can">
              <a:avLst/>
            </a:prstGeom>
            <a:solidFill>
              <a:srgbClr val="7030A0"/>
            </a:solidFill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66" name="Textfeld 165">
              <a:extLst>
                <a:ext uri="{FF2B5EF4-FFF2-40B4-BE49-F238E27FC236}">
                  <a16:creationId xmlns:a16="http://schemas.microsoft.com/office/drawing/2014/main" id="{0BA86598-628A-2E38-E898-353937E38503}"/>
                </a:ext>
              </a:extLst>
            </p:cNvPr>
            <p:cNvSpPr txBox="1"/>
            <p:nvPr/>
          </p:nvSpPr>
          <p:spPr bwMode="auto">
            <a:xfrm rot="16200000">
              <a:off x="6771882" y="5928402"/>
              <a:ext cx="930072" cy="4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HDF5</a:t>
              </a:r>
            </a:p>
          </p:txBody>
        </p:sp>
      </p:grpSp>
      <p:cxnSp>
        <p:nvCxnSpPr>
          <p:cNvPr id="169" name="Gerade Verbindung 168">
            <a:extLst>
              <a:ext uri="{FF2B5EF4-FFF2-40B4-BE49-F238E27FC236}">
                <a16:creationId xmlns:a16="http://schemas.microsoft.com/office/drawing/2014/main" id="{2ADFEF85-9564-A8F4-F1EC-9014B695C733}"/>
              </a:ext>
            </a:extLst>
          </p:cNvPr>
          <p:cNvCxnSpPr/>
          <p:nvPr/>
        </p:nvCxnSpPr>
        <p:spPr bwMode="auto">
          <a:xfrm flipH="1">
            <a:off x="5935398" y="6500787"/>
            <a:ext cx="6256602" cy="358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feld 169">
            <a:extLst>
              <a:ext uri="{FF2B5EF4-FFF2-40B4-BE49-F238E27FC236}">
                <a16:creationId xmlns:a16="http://schemas.microsoft.com/office/drawing/2014/main" id="{73C1384E-EF07-A536-9377-DFADC28A949D}"/>
              </a:ext>
            </a:extLst>
          </p:cNvPr>
          <p:cNvSpPr txBox="1"/>
          <p:nvPr/>
        </p:nvSpPr>
        <p:spPr bwMode="auto">
          <a:xfrm>
            <a:off x="5465243" y="4423065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 N</a:t>
            </a:r>
          </a:p>
        </p:txBody>
      </p:sp>
      <p:sp>
        <p:nvSpPr>
          <p:cNvPr id="171" name="Textfeld 170">
            <a:extLst>
              <a:ext uri="{FF2B5EF4-FFF2-40B4-BE49-F238E27FC236}">
                <a16:creationId xmlns:a16="http://schemas.microsoft.com/office/drawing/2014/main" id="{D92D6FC1-BADA-0C80-6164-972998E21C24}"/>
              </a:ext>
            </a:extLst>
          </p:cNvPr>
          <p:cNvSpPr txBox="1"/>
          <p:nvPr/>
        </p:nvSpPr>
        <p:spPr bwMode="auto">
          <a:xfrm>
            <a:off x="5466539" y="612433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 N-1</a:t>
            </a:r>
          </a:p>
        </p:txBody>
      </p:sp>
      <p:sp>
        <p:nvSpPr>
          <p:cNvPr id="172" name="Textfeld 171">
            <a:extLst>
              <a:ext uri="{FF2B5EF4-FFF2-40B4-BE49-F238E27FC236}">
                <a16:creationId xmlns:a16="http://schemas.microsoft.com/office/drawing/2014/main" id="{9C01BC4D-A364-3568-553D-6B7B58605D9A}"/>
              </a:ext>
            </a:extLst>
          </p:cNvPr>
          <p:cNvSpPr txBox="1"/>
          <p:nvPr/>
        </p:nvSpPr>
        <p:spPr bwMode="auto">
          <a:xfrm>
            <a:off x="8597628" y="507145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Seq 0</a:t>
            </a:r>
          </a:p>
        </p:txBody>
      </p:sp>
      <p:sp>
        <p:nvSpPr>
          <p:cNvPr id="173" name="Textfeld 172">
            <a:extLst>
              <a:ext uri="{FF2B5EF4-FFF2-40B4-BE49-F238E27FC236}">
                <a16:creationId xmlns:a16="http://schemas.microsoft.com/office/drawing/2014/main" id="{D3A727BE-9CD2-6799-3A0F-F23BDD81E128}"/>
              </a:ext>
            </a:extLst>
          </p:cNvPr>
          <p:cNvSpPr txBox="1"/>
          <p:nvPr/>
        </p:nvSpPr>
        <p:spPr bwMode="auto">
          <a:xfrm>
            <a:off x="8602159" y="581011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Seq N</a:t>
            </a:r>
          </a:p>
        </p:txBody>
      </p:sp>
      <p:sp>
        <p:nvSpPr>
          <p:cNvPr id="174" name="Textfeld 173">
            <a:extLst>
              <a:ext uri="{FF2B5EF4-FFF2-40B4-BE49-F238E27FC236}">
                <a16:creationId xmlns:a16="http://schemas.microsoft.com/office/drawing/2014/main" id="{94FF9C77-598A-8BEE-9264-E992792800B4}"/>
              </a:ext>
            </a:extLst>
          </p:cNvPr>
          <p:cNvSpPr txBox="1"/>
          <p:nvPr/>
        </p:nvSpPr>
        <p:spPr bwMode="auto">
          <a:xfrm>
            <a:off x="8710038" y="538095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E998A5F-20F6-2770-74CE-56C3A9435DCF}"/>
              </a:ext>
            </a:extLst>
          </p:cNvPr>
          <p:cNvSpPr txBox="1"/>
          <p:nvPr/>
        </p:nvSpPr>
        <p:spPr bwMode="auto">
          <a:xfrm>
            <a:off x="700224" y="5750283"/>
            <a:ext cx="477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Contacts: Alessandro </a:t>
            </a:r>
            <a:r>
              <a:rPr lang="en-US" dirty="0" err="1"/>
              <a:t>Silenzi</a:t>
            </a:r>
            <a:r>
              <a:rPr lang="en-US" dirty="0"/>
              <a:t>/Dennis </a:t>
            </a:r>
            <a:r>
              <a:rPr lang="en-US" dirty="0" err="1"/>
              <a:t>Goeries</a:t>
            </a:r>
            <a:endParaRPr lang="en-US" dirty="0"/>
          </a:p>
        </p:txBody>
      </p:sp>
      <p:sp>
        <p:nvSpPr>
          <p:cNvPr id="4" name="Pfeil nach rechts 3">
            <a:extLst>
              <a:ext uri="{FF2B5EF4-FFF2-40B4-BE49-F238E27FC236}">
                <a16:creationId xmlns:a16="http://schemas.microsoft.com/office/drawing/2014/main" id="{E7754701-2FC0-A73D-5CA6-04C50E4EBFB4}"/>
              </a:ext>
            </a:extLst>
          </p:cNvPr>
          <p:cNvSpPr/>
          <p:nvPr/>
        </p:nvSpPr>
        <p:spPr bwMode="auto">
          <a:xfrm flipH="1">
            <a:off x="3917440" y="2916002"/>
            <a:ext cx="2530223" cy="784100"/>
          </a:xfrm>
          <a:prstGeom prst="rightArrow">
            <a:avLst/>
          </a:prstGeom>
          <a:solidFill>
            <a:srgbClr val="FF0000"/>
          </a:solidFill>
        </p:spPr>
        <p:txBody>
          <a:bodyPr rtlCol="0" anchor="ctr"/>
          <a:lstStyle/>
          <a:p>
            <a:pPr algn="ctr"/>
            <a:r>
              <a:rPr lang="en-US" dirty="0"/>
              <a:t>Monitor Out</a:t>
            </a:r>
          </a:p>
        </p:txBody>
      </p:sp>
      <p:sp>
        <p:nvSpPr>
          <p:cNvPr id="8" name="Pfeil nach rechts 7">
            <a:extLst>
              <a:ext uri="{FF2B5EF4-FFF2-40B4-BE49-F238E27FC236}">
                <a16:creationId xmlns:a16="http://schemas.microsoft.com/office/drawing/2014/main" id="{2F7A17BC-BF96-D071-3623-1E28CA12CB2D}"/>
              </a:ext>
            </a:extLst>
          </p:cNvPr>
          <p:cNvSpPr/>
          <p:nvPr/>
        </p:nvSpPr>
        <p:spPr bwMode="auto">
          <a:xfrm flipH="1">
            <a:off x="4769068" y="3373401"/>
            <a:ext cx="2530223" cy="784100"/>
          </a:xfrm>
          <a:prstGeom prst="rightArrow">
            <a:avLst/>
          </a:prstGeom>
          <a:solidFill>
            <a:srgbClr val="FF0000"/>
          </a:solidFill>
        </p:spPr>
        <p:txBody>
          <a:bodyPr rtlCol="0" anchor="ctr"/>
          <a:lstStyle/>
          <a:p>
            <a:pPr algn="ctr"/>
            <a:r>
              <a:rPr lang="en-US" dirty="0"/>
              <a:t>Monitor Out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A424B6-6BC5-F5D9-8115-63DB5DB0AE28}"/>
              </a:ext>
            </a:extLst>
          </p:cNvPr>
          <p:cNvSpPr/>
          <p:nvPr/>
        </p:nvSpPr>
        <p:spPr bwMode="auto">
          <a:xfrm>
            <a:off x="911424" y="2167218"/>
            <a:ext cx="3168352" cy="3127104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rtlCol="0" anchor="ctr"/>
          <a:lstStyle/>
          <a:p>
            <a:pPr algn="ctr"/>
            <a:r>
              <a:rPr lang="en-US" dirty="0"/>
              <a:t>Online Processing</a:t>
            </a:r>
          </a:p>
          <a:p>
            <a:pPr algn="ctr"/>
            <a:r>
              <a:rPr lang="en-US" dirty="0"/>
              <a:t>(Karabo)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2B27650-50B9-1C50-648F-59B1E213EB05}"/>
              </a:ext>
            </a:extLst>
          </p:cNvPr>
          <p:cNvSpPr txBox="1"/>
          <p:nvPr/>
        </p:nvSpPr>
        <p:spPr bwMode="auto">
          <a:xfrm>
            <a:off x="4769068" y="273396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TCP</a:t>
            </a:r>
          </a:p>
        </p:txBody>
      </p:sp>
    </p:spTree>
    <p:extLst>
      <p:ext uri="{BB962C8B-B14F-4D97-AF65-F5344CB8AC3E}">
        <p14:creationId xmlns:p14="http://schemas.microsoft.com/office/powerpoint/2010/main" val="4027392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872CF0-962F-376B-2FFE-C2C76FE38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Facility-Side Processing: Calibration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5F168BA-9E66-9565-A553-7C0A5CF1B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1667278"/>
            <a:ext cx="9501681" cy="464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97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872CF0-962F-376B-2FFE-C2C76FE38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Facility-Side Processing: Online Calibration and Data Reduction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B8504D7-2484-617E-F873-2C9D4C68F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96" y="2010672"/>
            <a:ext cx="5196517" cy="204760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8577FB7-340F-75A1-D07D-F9745BD4E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5178" y="4058279"/>
            <a:ext cx="1841047" cy="260732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22F1502-6B5E-4FE6-6E0D-53B9C4DEB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3969917"/>
            <a:ext cx="7772400" cy="218505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0A10C7D-AF88-3731-4370-142DC97F76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938" y="1619797"/>
            <a:ext cx="5870798" cy="243848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2AAEECB-B71C-E815-236C-CEAD694BBA4E}"/>
              </a:ext>
            </a:extLst>
          </p:cNvPr>
          <p:cNvSpPr txBox="1"/>
          <p:nvPr/>
        </p:nvSpPr>
        <p:spPr bwMode="auto">
          <a:xfrm>
            <a:off x="6824709" y="6296267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Contact: </a:t>
            </a:r>
            <a:r>
              <a:rPr lang="en-US" dirty="0" err="1"/>
              <a:t>Egor</a:t>
            </a:r>
            <a:r>
              <a:rPr lang="en-US" dirty="0"/>
              <a:t> </a:t>
            </a:r>
            <a:r>
              <a:rPr lang="en-US" dirty="0" err="1"/>
              <a:t>Sobolev</a:t>
            </a:r>
            <a:r>
              <a:rPr lang="en-US" dirty="0"/>
              <a:t> (Data Analysis)</a:t>
            </a:r>
          </a:p>
        </p:txBody>
      </p:sp>
    </p:spTree>
    <p:extLst>
      <p:ext uri="{BB962C8B-B14F-4D97-AF65-F5344CB8AC3E}">
        <p14:creationId xmlns:p14="http://schemas.microsoft.com/office/powerpoint/2010/main" val="22179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7394158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The Karabo Ecosystem – Highlights of the three APIs: VirtualMotorBase MDL</a:t>
            </a:r>
            <a:endParaRPr/>
          </a:p>
        </p:txBody>
      </p:sp>
      <p:sp>
        <p:nvSpPr>
          <p:cNvPr id="946850219" name="Inhaltsplatzhalter 4"/>
          <p:cNvSpPr>
            <a:spLocks noGrp="1"/>
          </p:cNvSpPr>
          <p:nvPr>
            <p:ph idx="1"/>
          </p:nvPr>
        </p:nvSpPr>
        <p:spPr bwMode="auto">
          <a:xfrm>
            <a:off x="623889" y="2024063"/>
            <a:ext cx="3383879" cy="3889374"/>
          </a:xfrm>
        </p:spPr>
        <p:txBody>
          <a:bodyPr/>
          <a:lstStyle/>
          <a:p>
            <a:pPr>
              <a:defRPr/>
            </a:pPr>
            <a:r>
              <a:rPr lang="de-DE"/>
              <a:t>API: MDL</a:t>
            </a:r>
            <a:endParaRPr/>
          </a:p>
          <a:p>
            <a:pPr>
              <a:defRPr/>
            </a:pPr>
            <a:r>
              <a:rPr lang="de-DE"/>
              <a:t>Builds upon:</a:t>
            </a:r>
            <a:endParaRPr/>
          </a:p>
          <a:p>
            <a:pPr>
              <a:defRPr/>
            </a:pPr>
            <a:r>
              <a:rPr lang="de-DE"/>
              <a:t>Special because: </a:t>
            </a:r>
            <a:endParaRPr/>
          </a:p>
          <a:p>
            <a:pPr lvl="1">
              <a:defRPr/>
            </a:pPr>
            <a:r>
              <a:rPr lang="de-DE"/>
              <a:t>Exemplary usage of MDL proxy capabilities for coordinated motion on multiple axes</a:t>
            </a:r>
          </a:p>
          <a:p>
            <a:pPr lvl="1">
              <a:defRPr/>
            </a:pPr>
            <a:r>
              <a:rPr lang="de-DE"/>
              <a:t>Hierarchical, extensible and pluggable, while maintaining a single interface</a:t>
            </a:r>
          </a:p>
        </p:txBody>
      </p:sp>
      <p:pic>
        <p:nvPicPr>
          <p:cNvPr id="1758179682" name="Grafik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248745" y="2420887"/>
            <a:ext cx="7658209" cy="3889373"/>
          </a:xfrm>
          <a:prstGeom prst="rect">
            <a:avLst/>
          </a:prstGeom>
        </p:spPr>
      </p:pic>
      <p:pic>
        <p:nvPicPr>
          <p:cNvPr id="1228616793" name="Grafik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83068" y="1700807"/>
            <a:ext cx="4331350" cy="388937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9406099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The Karabo Ecosystem – Highlights of the three APIs: SCPI MDL and SCPI Bound</a:t>
            </a:r>
          </a:p>
        </p:txBody>
      </p:sp>
      <p:sp>
        <p:nvSpPr>
          <p:cNvPr id="609234989" name="Inhaltsplatzhalter 4"/>
          <p:cNvSpPr>
            <a:spLocks noGrp="1"/>
          </p:cNvSpPr>
          <p:nvPr>
            <p:ph idx="1"/>
          </p:nvPr>
        </p:nvSpPr>
        <p:spPr bwMode="auto">
          <a:xfrm>
            <a:off x="623889" y="2024063"/>
            <a:ext cx="3383879" cy="3889374"/>
          </a:xfrm>
        </p:spPr>
        <p:txBody>
          <a:bodyPr/>
          <a:lstStyle/>
          <a:p>
            <a:pPr>
              <a:defRPr/>
            </a:pPr>
            <a:r>
              <a:rPr lang="de-DE"/>
              <a:t>API: MDL and Bound</a:t>
            </a:r>
          </a:p>
          <a:p>
            <a:pPr>
              <a:defRPr/>
            </a:pPr>
            <a:r>
              <a:rPr lang="de-DE"/>
              <a:t>Builds upon:</a:t>
            </a:r>
            <a:endParaRPr/>
          </a:p>
          <a:p>
            <a:pPr>
              <a:defRPr/>
            </a:pPr>
            <a:r>
              <a:rPr lang="de-DE"/>
              <a:t>Special because: </a:t>
            </a:r>
            <a:endParaRPr/>
          </a:p>
          <a:p>
            <a:pPr lvl="1">
              <a:defRPr/>
            </a:pPr>
            <a:r>
              <a:rPr lang="de-DE"/>
              <a:t>Generic and rapid integration through SCPI identifiers</a:t>
            </a:r>
          </a:p>
          <a:p>
            <a:pPr lvl="1">
              <a:defRPr/>
            </a:pPr>
            <a:r>
              <a:rPr lang="de-DE"/>
              <a:t>Karabo Parameters determine types</a:t>
            </a:r>
          </a:p>
        </p:txBody>
      </p:sp>
      <p:pic>
        <p:nvPicPr>
          <p:cNvPr id="1833394044" name="Grafik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655840" y="1700807"/>
            <a:ext cx="7785100" cy="3162299"/>
          </a:xfrm>
          <a:prstGeom prst="rect">
            <a:avLst/>
          </a:prstGeom>
        </p:spPr>
      </p:pic>
      <p:pic>
        <p:nvPicPr>
          <p:cNvPr id="1748517726" name="Grafik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184233" y="3580650"/>
            <a:ext cx="3974546" cy="3251901"/>
          </a:xfrm>
          <a:prstGeom prst="rect">
            <a:avLst/>
          </a:prstGeom>
        </p:spPr>
      </p:pic>
      <p:pic>
        <p:nvPicPr>
          <p:cNvPr id="2140191376" name="Grafik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409555" y="3617824"/>
            <a:ext cx="3774677" cy="29795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280529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t>Not Covered (much): Devices</a:t>
            </a:r>
          </a:p>
        </p:txBody>
      </p:sp>
      <p:sp>
        <p:nvSpPr>
          <p:cNvPr id="979825472" name="Content Placeholder 2"/>
          <p:cNvSpPr>
            <a:spLocks noGrp="1"/>
          </p:cNvSpPr>
          <p:nvPr>
            <p:ph idx="1"/>
          </p:nvPr>
        </p:nvSpPr>
        <p:spPr bwMode="auto">
          <a:xfrm>
            <a:off x="623888" y="2024063"/>
            <a:ext cx="3960887" cy="38893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dirty="0"/>
              <a:t>Also not covered in much detail: devices - there’s </a:t>
            </a:r>
            <a:r>
              <a:rPr lang="en-US" dirty="0"/>
              <a:t>&gt;400</a:t>
            </a:r>
            <a:r>
              <a:rPr dirty="0"/>
              <a:t> projects in active use in our git repos...</a:t>
            </a:r>
          </a:p>
          <a:p>
            <a:pPr>
              <a:defRPr/>
            </a:pPr>
            <a:r>
              <a:rPr dirty="0"/>
              <a:t>Many small ones but others in ~50k lines of code, e.g. Beckhoff integration</a:t>
            </a:r>
          </a:p>
          <a:p>
            <a:pPr>
              <a:defRPr/>
            </a:pPr>
            <a:r>
              <a:rPr dirty="0"/>
              <a:t>Many contributions by other groups at the facility as well.</a:t>
            </a:r>
          </a:p>
        </p:txBody>
      </p:sp>
      <p:sp>
        <p:nvSpPr>
          <p:cNvPr id="1099723310" name=" 1099723309"/>
          <p:cNvSpPr/>
          <p:nvPr/>
        </p:nvSpPr>
        <p:spPr bwMode="auto">
          <a:xfrm>
            <a:off x="3201211" y="-1089726"/>
            <a:ext cx="138663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994859481" name="Grafik 199485948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650136" y="583961"/>
            <a:ext cx="8595131" cy="611944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D2415A-748A-40B2-DA1F-DE2DF7407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Karabo Hardware Devices – an incomplete list of what is supported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2360F85-0034-D1A7-381D-7B1C0917FECE}"/>
              </a:ext>
            </a:extLst>
          </p:cNvPr>
          <p:cNvSpPr txBox="1"/>
          <p:nvPr/>
        </p:nvSpPr>
        <p:spPr bwMode="auto">
          <a:xfrm>
            <a:off x="584838" y="1606613"/>
            <a:ext cx="2247637" cy="23042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4C3557F-C3B3-092B-DBE6-C27DB69ACE5D}"/>
              </a:ext>
            </a:extLst>
          </p:cNvPr>
          <p:cNvSpPr txBox="1"/>
          <p:nvPr/>
        </p:nvSpPr>
        <p:spPr bwMode="auto">
          <a:xfrm>
            <a:off x="584838" y="1631583"/>
            <a:ext cx="2247637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Core Services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F6CA64-E0F4-ED21-8563-956A64E40D6E}"/>
              </a:ext>
            </a:extLst>
          </p:cNvPr>
          <p:cNvSpPr txBox="1"/>
          <p:nvPr/>
        </p:nvSpPr>
        <p:spPr bwMode="auto">
          <a:xfrm>
            <a:off x="669048" y="2217228"/>
            <a:ext cx="21371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Data Logging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Data Acquisition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Gui</a:t>
            </a:r>
            <a:r>
              <a:rPr lang="en-US" sz="1400" dirty="0"/>
              <a:t>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Alarms &amp; Notification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Recovery 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Motor Configurator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Scan Tool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6E7F95A-0722-A2AA-A6D5-8FF90D535AD2}"/>
              </a:ext>
            </a:extLst>
          </p:cNvPr>
          <p:cNvSpPr txBox="1"/>
          <p:nvPr/>
        </p:nvSpPr>
        <p:spPr bwMode="auto">
          <a:xfrm>
            <a:off x="2862159" y="1606613"/>
            <a:ext cx="2088232" cy="230425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F90BAD6-B9C8-8BEB-EE71-305B4BAF020F}"/>
              </a:ext>
            </a:extLst>
          </p:cNvPr>
          <p:cNvSpPr txBox="1"/>
          <p:nvPr/>
        </p:nvSpPr>
        <p:spPr bwMode="auto">
          <a:xfrm>
            <a:off x="2862159" y="1631583"/>
            <a:ext cx="2088232" cy="33855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Motion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F7AB8D9-D391-FCF2-20CE-6F5538271167}"/>
              </a:ext>
            </a:extLst>
          </p:cNvPr>
          <p:cNvSpPr txBox="1"/>
          <p:nvPr/>
        </p:nvSpPr>
        <p:spPr bwMode="auto">
          <a:xfrm>
            <a:off x="3078377" y="2232387"/>
            <a:ext cx="16690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Beckhoff MC2*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Smaract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Hexapod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NanoCube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…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A46C4F1-E2DF-35B7-3C3D-ADE7405202DE}"/>
              </a:ext>
            </a:extLst>
          </p:cNvPr>
          <p:cNvSpPr txBox="1"/>
          <p:nvPr/>
        </p:nvSpPr>
        <p:spPr bwMode="auto">
          <a:xfrm>
            <a:off x="4977917" y="1603830"/>
            <a:ext cx="2315867" cy="23042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C283268-5EB4-0D7F-0C95-903FC8B956C7}"/>
              </a:ext>
            </a:extLst>
          </p:cNvPr>
          <p:cNvSpPr txBox="1"/>
          <p:nvPr/>
        </p:nvSpPr>
        <p:spPr bwMode="auto">
          <a:xfrm>
            <a:off x="4977917" y="1628800"/>
            <a:ext cx="2315861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Commercial Cameras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9343871-4C51-7E2A-9DBB-6CF87CF27A00}"/>
              </a:ext>
            </a:extLst>
          </p:cNvPr>
          <p:cNvSpPr txBox="1"/>
          <p:nvPr/>
        </p:nvSpPr>
        <p:spPr bwMode="auto">
          <a:xfrm>
            <a:off x="5062127" y="2214445"/>
            <a:ext cx="18085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Basler via </a:t>
            </a:r>
            <a:r>
              <a:rPr lang="en-US" sz="1400" dirty="0" err="1"/>
              <a:t>Aravis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Genicam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GreatEyes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PI MTE3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Andor</a:t>
            </a:r>
            <a:r>
              <a:rPr lang="en-US" sz="1400" dirty="0"/>
              <a:t> </a:t>
            </a:r>
            <a:r>
              <a:rPr lang="en-US" sz="1400" dirty="0" err="1"/>
              <a:t>Zylar</a:t>
            </a:r>
            <a:r>
              <a:rPr lang="en-US" sz="1400" dirty="0"/>
              <a:t>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Shimadzu</a:t>
            </a:r>
            <a:r>
              <a:rPr lang="de-DE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HPvx</a:t>
            </a:r>
            <a:endParaRPr lang="de-DE" sz="14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FEEDCFC-B784-4233-B264-D3B75119E9BF}"/>
              </a:ext>
            </a:extLst>
          </p:cNvPr>
          <p:cNvSpPr txBox="1"/>
          <p:nvPr/>
        </p:nvSpPr>
        <p:spPr bwMode="auto">
          <a:xfrm>
            <a:off x="7321304" y="1603830"/>
            <a:ext cx="2420752" cy="230425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B047633-87E1-908C-B5E6-029CA1B7D916}"/>
              </a:ext>
            </a:extLst>
          </p:cNvPr>
          <p:cNvSpPr txBox="1"/>
          <p:nvPr/>
        </p:nvSpPr>
        <p:spPr bwMode="auto">
          <a:xfrm>
            <a:off x="7321304" y="1628800"/>
            <a:ext cx="2420752" cy="33855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X-ray Detectors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AD31CC5-EB48-7E8D-0647-D81A42C59D13}"/>
              </a:ext>
            </a:extLst>
          </p:cNvPr>
          <p:cNvSpPr txBox="1"/>
          <p:nvPr/>
        </p:nvSpPr>
        <p:spPr bwMode="auto">
          <a:xfrm>
            <a:off x="7405514" y="2214445"/>
            <a:ext cx="11689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Jungfrau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Gotthard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Epix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AGIPD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LPD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DSSC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7D13F5B-518B-2AFF-BA1E-ECAC525C17B5}"/>
              </a:ext>
            </a:extLst>
          </p:cNvPr>
          <p:cNvSpPr txBox="1"/>
          <p:nvPr/>
        </p:nvSpPr>
        <p:spPr bwMode="auto">
          <a:xfrm>
            <a:off x="8494212" y="2237697"/>
            <a:ext cx="1199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Timepix3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…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0CC78BB-2DAC-7A9A-23FF-D74CC61FD425}"/>
              </a:ext>
            </a:extLst>
          </p:cNvPr>
          <p:cNvSpPr txBox="1"/>
          <p:nvPr/>
        </p:nvSpPr>
        <p:spPr bwMode="auto">
          <a:xfrm>
            <a:off x="2861080" y="3910869"/>
            <a:ext cx="2088232" cy="23042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BAD91FF-9643-FC0A-1DE9-6EF064372E5F}"/>
              </a:ext>
            </a:extLst>
          </p:cNvPr>
          <p:cNvSpPr txBox="1"/>
          <p:nvPr/>
        </p:nvSpPr>
        <p:spPr bwMode="auto">
          <a:xfrm>
            <a:off x="2861080" y="3935839"/>
            <a:ext cx="2088232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Power Supplies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D3E7EDF-8634-5B3F-BB5E-517659A48344}"/>
              </a:ext>
            </a:extLst>
          </p:cNvPr>
          <p:cNvSpPr txBox="1"/>
          <p:nvPr/>
        </p:nvSpPr>
        <p:spPr bwMode="auto">
          <a:xfrm>
            <a:off x="3077298" y="4536643"/>
            <a:ext cx="1628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Wiener MPOD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Keithley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Agilant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FF53B03-FA21-EBC5-2200-C7C02BE1038A}"/>
              </a:ext>
            </a:extLst>
          </p:cNvPr>
          <p:cNvSpPr txBox="1"/>
          <p:nvPr/>
        </p:nvSpPr>
        <p:spPr bwMode="auto">
          <a:xfrm>
            <a:off x="590302" y="3916185"/>
            <a:ext cx="2248716" cy="230425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37737FD-6DED-7B28-E174-59C716E63C36}"/>
              </a:ext>
            </a:extLst>
          </p:cNvPr>
          <p:cNvSpPr txBox="1"/>
          <p:nvPr/>
        </p:nvSpPr>
        <p:spPr bwMode="auto">
          <a:xfrm>
            <a:off x="590302" y="3941155"/>
            <a:ext cx="2248716" cy="33855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Digitizers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384EDB0-9B48-8004-40A2-F63E2789D6DA}"/>
              </a:ext>
            </a:extLst>
          </p:cNvPr>
          <p:cNvSpPr txBox="1"/>
          <p:nvPr/>
        </p:nvSpPr>
        <p:spPr bwMode="auto">
          <a:xfrm>
            <a:off x="674512" y="4526800"/>
            <a:ext cx="21579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 </a:t>
            </a:r>
            <a:r>
              <a:rPr lang="de-DE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devices</a:t>
            </a:r>
            <a:r>
              <a:rPr lang="de-DE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ADQ 412</a:t>
            </a:r>
            <a:endParaRPr lang="de-DE" sz="14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 </a:t>
            </a:r>
            <a:r>
              <a:rPr lang="de-DE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devices</a:t>
            </a:r>
            <a:r>
              <a:rPr lang="de-DE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ADQ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 </a:t>
            </a:r>
            <a:r>
              <a:rPr lang="de-DE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devices</a:t>
            </a:r>
            <a:r>
              <a:rPr lang="de-DE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ADQ 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FastADC</a:t>
            </a:r>
            <a:endParaRPr lang="de-DE" sz="14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20AEE43-D1CA-2F23-F219-626B7CD2C614}"/>
              </a:ext>
            </a:extLst>
          </p:cNvPr>
          <p:cNvSpPr txBox="1"/>
          <p:nvPr/>
        </p:nvSpPr>
        <p:spPr bwMode="auto">
          <a:xfrm>
            <a:off x="4977923" y="3914763"/>
            <a:ext cx="2315861" cy="230425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4C7FAEB-1DF9-E0FC-4B97-6232ACF51AD3}"/>
              </a:ext>
            </a:extLst>
          </p:cNvPr>
          <p:cNvSpPr txBox="1"/>
          <p:nvPr/>
        </p:nvSpPr>
        <p:spPr bwMode="auto">
          <a:xfrm>
            <a:off x="4977923" y="3939733"/>
            <a:ext cx="2315861" cy="33855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Vacuum Components*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DDB653C-C748-1300-2571-0D40A4D16F5D}"/>
              </a:ext>
            </a:extLst>
          </p:cNvPr>
          <p:cNvSpPr txBox="1"/>
          <p:nvPr/>
        </p:nvSpPr>
        <p:spPr bwMode="auto">
          <a:xfrm>
            <a:off x="5062133" y="4525378"/>
            <a:ext cx="1140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Adixon</a:t>
            </a:r>
            <a:endParaRPr lang="de-DE" sz="14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Pfeiffer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Infinicon</a:t>
            </a:r>
            <a:endParaRPr 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Agilant</a:t>
            </a:r>
            <a:endParaRPr lang="de-DE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203A318-06FD-B951-0DF4-B956A69D9F0A}"/>
              </a:ext>
            </a:extLst>
          </p:cNvPr>
          <p:cNvSpPr txBox="1"/>
          <p:nvPr/>
        </p:nvSpPr>
        <p:spPr bwMode="auto">
          <a:xfrm>
            <a:off x="7314761" y="3894609"/>
            <a:ext cx="2427295" cy="23042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1EDF446-2824-EA66-63B0-BC33A2AAFEB1}"/>
              </a:ext>
            </a:extLst>
          </p:cNvPr>
          <p:cNvSpPr txBox="1"/>
          <p:nvPr/>
        </p:nvSpPr>
        <p:spPr bwMode="auto">
          <a:xfrm>
            <a:off x="7314761" y="3919579"/>
            <a:ext cx="2427295" cy="3231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" dirty="0"/>
              <a:t>Chillers &amp; </a:t>
            </a:r>
            <a:r>
              <a:rPr lang="en-US" sz="1500" dirty="0" err="1"/>
              <a:t>Thermo</a:t>
            </a:r>
            <a:r>
              <a:rPr lang="en-US" sz="1500" dirty="0"/>
              <a:t> Contr.*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9A4C57D-F2D2-1F42-09BD-CD176B3966B3}"/>
              </a:ext>
            </a:extLst>
          </p:cNvPr>
          <p:cNvSpPr txBox="1"/>
          <p:nvPr/>
        </p:nvSpPr>
        <p:spPr bwMode="auto">
          <a:xfrm>
            <a:off x="7398971" y="4505224"/>
            <a:ext cx="13083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Huber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K2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Julabo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Keithley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Lakeshore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556771E-24BE-5C2E-8654-D07568E8DE5A}"/>
              </a:ext>
            </a:extLst>
          </p:cNvPr>
          <p:cNvSpPr txBox="1"/>
          <p:nvPr/>
        </p:nvSpPr>
        <p:spPr bwMode="auto">
          <a:xfrm>
            <a:off x="9763033" y="1578860"/>
            <a:ext cx="2247637" cy="23042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F68D6FE4-BCDA-C7E1-1AE2-0CF78404359E}"/>
              </a:ext>
            </a:extLst>
          </p:cNvPr>
          <p:cNvSpPr txBox="1"/>
          <p:nvPr/>
        </p:nvSpPr>
        <p:spPr bwMode="auto">
          <a:xfrm>
            <a:off x="9763033" y="1603830"/>
            <a:ext cx="2247637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Scopes and …meters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EF6B91DC-3666-1D43-7DF0-A4146E35CE7E}"/>
              </a:ext>
            </a:extLst>
          </p:cNvPr>
          <p:cNvSpPr txBox="1"/>
          <p:nvPr/>
        </p:nvSpPr>
        <p:spPr bwMode="auto">
          <a:xfrm>
            <a:off x="9847243" y="2189475"/>
            <a:ext cx="21371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OceanOptics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GENTEC</a:t>
            </a:r>
            <a:br>
              <a:rPr lang="en-US" sz="1400" dirty="0"/>
            </a:br>
            <a:r>
              <a:rPr lang="en-US" sz="1400" dirty="0" err="1"/>
              <a:t>Tetronix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LeCroy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MCS Beam Stab.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…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3C59441A-B862-3352-C3F5-7E0DDB7B0A67}"/>
              </a:ext>
            </a:extLst>
          </p:cNvPr>
          <p:cNvSpPr txBox="1"/>
          <p:nvPr/>
        </p:nvSpPr>
        <p:spPr bwMode="auto">
          <a:xfrm>
            <a:off x="9768497" y="3888432"/>
            <a:ext cx="2248716" cy="230425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0A483C47-A189-3F75-CE2B-3265035FD897}"/>
              </a:ext>
            </a:extLst>
          </p:cNvPr>
          <p:cNvSpPr txBox="1"/>
          <p:nvPr/>
        </p:nvSpPr>
        <p:spPr bwMode="auto">
          <a:xfrm>
            <a:off x="9768497" y="3913402"/>
            <a:ext cx="2248716" cy="33855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Bridging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E5EB730E-2F8B-19C8-2F21-62226616E489}"/>
              </a:ext>
            </a:extLst>
          </p:cNvPr>
          <p:cNvSpPr txBox="1"/>
          <p:nvPr/>
        </p:nvSpPr>
        <p:spPr bwMode="auto">
          <a:xfrm>
            <a:off x="9852707" y="4499047"/>
            <a:ext cx="21579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DOOCS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EPICS (in </a:t>
            </a:r>
            <a:r>
              <a:rPr lang="de-DE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progress</a:t>
            </a:r>
            <a:r>
              <a:rPr lang="de-DE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Tango (in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progress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de-DE" sz="14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7A898238-8A2A-2842-4E00-4C02AEED5722}"/>
              </a:ext>
            </a:extLst>
          </p:cNvPr>
          <p:cNvSpPr txBox="1"/>
          <p:nvPr/>
        </p:nvSpPr>
        <p:spPr bwMode="auto">
          <a:xfrm>
            <a:off x="8697074" y="6453181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via Beckhoff PLC integration</a:t>
            </a:r>
          </a:p>
        </p:txBody>
      </p:sp>
    </p:spTree>
    <p:extLst>
      <p:ext uri="{BB962C8B-B14F-4D97-AF65-F5344CB8AC3E}">
        <p14:creationId xmlns:p14="http://schemas.microsoft.com/office/powerpoint/2010/main" val="683733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Beamline layout and experiment stations</a:t>
            </a:r>
            <a:endParaRPr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991917" y="2375298"/>
            <a:ext cx="8208169" cy="314099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4"/>
          <p:cNvSpPr>
            <a:spLocks/>
          </p:cNvSpPr>
          <p:nvPr/>
        </p:nvSpPr>
        <p:spPr bwMode="auto">
          <a:xfrm>
            <a:off x="2135559" y="4437111"/>
            <a:ext cx="1486927" cy="518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800" b="1">
                <a:solidFill>
                  <a:schemeClr val="accent1">
                    <a:lumMod val="90000"/>
                    <a:lumOff val="10000"/>
                  </a:schemeClr>
                </a:solidFill>
              </a:rPr>
              <a:t>DOOCS</a:t>
            </a:r>
            <a:endParaRPr/>
          </a:p>
        </p:txBody>
      </p:sp>
      <p:sp>
        <p:nvSpPr>
          <p:cNvPr id="7" name="Textfeld 9"/>
          <p:cNvSpPr>
            <a:spLocks/>
          </p:cNvSpPr>
          <p:nvPr/>
        </p:nvSpPr>
        <p:spPr bwMode="auto">
          <a:xfrm>
            <a:off x="6960096" y="2113686"/>
            <a:ext cx="1408096" cy="518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800" b="1">
                <a:solidFill>
                  <a:srgbClr val="FFC000"/>
                </a:solidFill>
              </a:rPr>
              <a:t>Karabo</a:t>
            </a:r>
            <a:endParaRPr sz="2800" b="1">
              <a:solidFill>
                <a:srgbClr val="FFC000"/>
              </a:solidFill>
            </a:endParaRPr>
          </a:p>
        </p:txBody>
      </p:sp>
      <p:sp>
        <p:nvSpPr>
          <p:cNvPr id="1494762420" name="Textfeld 4"/>
          <p:cNvSpPr>
            <a:spLocks/>
          </p:cNvSpPr>
          <p:nvPr/>
        </p:nvSpPr>
        <p:spPr bwMode="auto">
          <a:xfrm>
            <a:off x="2135558" y="4437110"/>
            <a:ext cx="1486927" cy="518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800" b="1">
                <a:solidFill>
                  <a:schemeClr val="accent1">
                    <a:lumMod val="90000"/>
                    <a:lumOff val="10000"/>
                  </a:schemeClr>
                </a:solidFill>
              </a:rPr>
              <a:t>DOOCS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4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4493162" y="615296"/>
            <a:ext cx="6175334" cy="6206135"/>
          </a:xfrm>
          <a:prstGeom prst="rect">
            <a:avLst/>
          </a:prstGeom>
        </p:spPr>
      </p:pic>
      <p:sp>
        <p:nvSpPr>
          <p:cNvPr id="5" name="Bogen 18"/>
          <p:cNvSpPr/>
          <p:nvPr/>
        </p:nvSpPr>
        <p:spPr bwMode="auto">
          <a:xfrm rot="-780000">
            <a:off x="2192701" y="2672246"/>
            <a:ext cx="7809785" cy="7831149"/>
          </a:xfrm>
          <a:prstGeom prst="arc">
            <a:avLst>
              <a:gd name="adj1" fmla="val 16200000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Textfeld 2"/>
          <p:cNvSpPr/>
          <p:nvPr/>
        </p:nvSpPr>
        <p:spPr bwMode="auto">
          <a:xfrm>
            <a:off x="5749895" y="1891824"/>
            <a:ext cx="1247901" cy="33043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2000"/>
              </a:lnSpc>
              <a:defRPr/>
            </a:pPr>
            <a:r>
              <a:rPr lang="de-DE" sz="1400"/>
              <a:t>Time server</a:t>
            </a:r>
            <a:endParaRPr lang="de-DE">
              <a:cs typeface="Arial"/>
            </a:endParaRPr>
          </a:p>
        </p:txBody>
      </p:sp>
      <p:sp>
        <p:nvSpPr>
          <p:cNvPr id="7" name="Ellipse 8"/>
          <p:cNvSpPr/>
          <p:nvPr/>
        </p:nvSpPr>
        <p:spPr bwMode="auto">
          <a:xfrm>
            <a:off x="7378669" y="1437563"/>
            <a:ext cx="615297" cy="6152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2999"/>
              </a:lnSpc>
              <a:defRPr/>
            </a:pPr>
            <a:endParaRPr lang="de-DE" sz="140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 bwMode="auto">
          <a:xfrm>
            <a:off x="676249" y="711973"/>
            <a:ext cx="5624417" cy="780539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de-DE" dirty="0">
                <a:cs typeface="Arial"/>
              </a:rPr>
              <a:t>The </a:t>
            </a:r>
            <a:r>
              <a:rPr lang="de-DE" dirty="0" err="1">
                <a:cs typeface="Arial"/>
              </a:rPr>
              <a:t>Karabo</a:t>
            </a:r>
            <a:r>
              <a:rPr lang="de-DE" dirty="0">
                <a:cs typeface="Arial"/>
              </a:rPr>
              <a:t> SCADA </a:t>
            </a:r>
            <a:r>
              <a:rPr lang="de-DE" dirty="0" err="1">
                <a:cs typeface="Arial"/>
              </a:rPr>
              <a:t>systems</a:t>
            </a:r>
            <a:r>
              <a:rPr lang="de-DE" dirty="0">
                <a:cs typeface="Arial"/>
              </a:rPr>
              <a:t> </a:t>
            </a:r>
            <a:r>
              <a:rPr lang="de-DE" dirty="0" err="1">
                <a:cs typeface="Arial"/>
              </a:rPr>
              <a:t>connects</a:t>
            </a:r>
            <a:r>
              <a:rPr lang="de-DE" dirty="0">
                <a:cs typeface="Arial"/>
              </a:rPr>
              <a:t> </a:t>
            </a:r>
            <a:r>
              <a:rPr lang="de-DE" dirty="0" err="1">
                <a:cs typeface="Arial"/>
              </a:rPr>
              <a:t>them</a:t>
            </a:r>
            <a:r>
              <a:rPr lang="de-DE" dirty="0">
                <a:cs typeface="Arial"/>
              </a:rPr>
              <a:t> all – </a:t>
            </a:r>
            <a:r>
              <a:rPr lang="de-DE" dirty="0" err="1">
                <a:cs typeface="Arial"/>
              </a:rPr>
              <a:t>Example</a:t>
            </a:r>
            <a:r>
              <a:rPr lang="de-DE" dirty="0">
                <a:cs typeface="Arial"/>
              </a:rPr>
              <a:t>: MID Instrument</a:t>
            </a:r>
            <a:endParaRPr lang="de-DE" dirty="0"/>
          </a:p>
        </p:txBody>
      </p:sp>
      <p:sp>
        <p:nvSpPr>
          <p:cNvPr id="9" name="Textfeld 10"/>
          <p:cNvSpPr/>
          <p:nvPr/>
        </p:nvSpPr>
        <p:spPr bwMode="auto">
          <a:xfrm>
            <a:off x="855560" y="2354848"/>
            <a:ext cx="2903647" cy="27200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69875" indent="-269875">
              <a:lnSpc>
                <a:spcPct val="112000"/>
              </a:lnSpc>
              <a:buChar char="*"/>
              <a:defRPr/>
            </a:pPr>
            <a:r>
              <a:rPr lang="de-DE" sz="1400" dirty="0"/>
              <a:t>Key </a:t>
            </a:r>
            <a:r>
              <a:rPr lang="de-DE" sz="1400" dirty="0" err="1"/>
              <a:t>features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look</a:t>
            </a:r>
            <a:r>
              <a:rPr lang="de-DE" sz="1400" dirty="0"/>
              <a:t> out </a:t>
            </a:r>
            <a:r>
              <a:rPr lang="de-DE" sz="1400" dirty="0" err="1"/>
              <a:t>for</a:t>
            </a:r>
            <a:r>
              <a:rPr lang="de-DE" sz="1400" dirty="0"/>
              <a:t> in all </a:t>
            </a:r>
            <a:r>
              <a:rPr lang="de-DE" sz="1400" dirty="0" err="1"/>
              <a:t>topics</a:t>
            </a:r>
            <a:r>
              <a:rPr lang="de-DE" sz="1400" dirty="0"/>
              <a:t>:</a:t>
            </a:r>
            <a:endParaRPr lang="de-DE" sz="1400" dirty="0">
              <a:cs typeface="Arial"/>
            </a:endParaRPr>
          </a:p>
          <a:p>
            <a:pPr marL="727075" lvl="1" indent="-269875">
              <a:lnSpc>
                <a:spcPct val="112000"/>
              </a:lnSpc>
              <a:buChar char="*"/>
              <a:defRPr/>
            </a:pPr>
            <a:r>
              <a:rPr lang="de-DE" sz="1400" dirty="0" err="1">
                <a:cs typeface="Arial"/>
              </a:rPr>
              <a:t>Timeserver</a:t>
            </a:r>
            <a:r>
              <a:rPr lang="de-DE" sz="1400" dirty="0">
                <a:cs typeface="Arial"/>
              </a:rPr>
              <a:t>: a </a:t>
            </a:r>
            <a:r>
              <a:rPr lang="de-DE" sz="1400" dirty="0" err="1">
                <a:cs typeface="Arial"/>
              </a:rPr>
              <a:t>central</a:t>
            </a:r>
            <a:r>
              <a:rPr lang="de-DE" sz="1400" dirty="0">
                <a:cs typeface="Arial"/>
              </a:rPr>
              <a:t> </a:t>
            </a:r>
            <a:r>
              <a:rPr lang="de-DE" sz="1400" dirty="0" err="1">
                <a:cs typeface="Arial"/>
              </a:rPr>
              <a:t>communication</a:t>
            </a:r>
            <a:r>
              <a:rPr lang="de-DE" sz="1400" dirty="0">
                <a:cs typeface="Arial"/>
              </a:rPr>
              <a:t> </a:t>
            </a:r>
            <a:r>
              <a:rPr lang="de-DE" sz="1400" dirty="0" err="1">
                <a:cs typeface="Arial"/>
              </a:rPr>
              <a:t>point</a:t>
            </a:r>
            <a:r>
              <a:rPr lang="de-DE" sz="1400" dirty="0">
                <a:cs typeface="Arial"/>
              </a:rPr>
              <a:t> </a:t>
            </a:r>
            <a:r>
              <a:rPr lang="de-DE" sz="1400" dirty="0" err="1">
                <a:cs typeface="Arial"/>
              </a:rPr>
              <a:t>for</a:t>
            </a:r>
            <a:r>
              <a:rPr lang="de-DE" sz="1400" dirty="0">
                <a:cs typeface="Arial"/>
              </a:rPr>
              <a:t> </a:t>
            </a:r>
            <a:r>
              <a:rPr lang="de-DE" sz="1400" dirty="0" err="1">
                <a:cs typeface="Arial"/>
              </a:rPr>
              <a:t>timing</a:t>
            </a:r>
            <a:r>
              <a:rPr lang="de-DE" sz="1400" dirty="0">
                <a:cs typeface="Arial"/>
              </a:rPr>
              <a:t> </a:t>
            </a:r>
            <a:r>
              <a:rPr lang="de-DE" sz="1400" dirty="0" err="1">
                <a:cs typeface="Arial"/>
              </a:rPr>
              <a:t>information</a:t>
            </a:r>
            <a:endParaRPr dirty="0"/>
          </a:p>
          <a:p>
            <a:pPr marL="727075" lvl="1" indent="-269875">
              <a:lnSpc>
                <a:spcPct val="112000"/>
              </a:lnSpc>
              <a:buChar char="*"/>
              <a:defRPr/>
            </a:pPr>
            <a:r>
              <a:rPr lang="de-DE" sz="1400" dirty="0">
                <a:cs typeface="Arial"/>
              </a:rPr>
              <a:t>Large Beckhoff </a:t>
            </a:r>
            <a:r>
              <a:rPr lang="de-DE" sz="1400" dirty="0" err="1">
                <a:cs typeface="Arial"/>
              </a:rPr>
              <a:t>loops</a:t>
            </a:r>
            <a:r>
              <a:rPr lang="de-DE" sz="1400" dirty="0">
                <a:cs typeface="Arial"/>
              </a:rPr>
              <a:t>, </a:t>
            </a:r>
            <a:r>
              <a:rPr lang="de-DE" sz="1400" dirty="0" err="1">
                <a:cs typeface="Arial"/>
              </a:rPr>
              <a:t>often</a:t>
            </a:r>
            <a:r>
              <a:rPr lang="de-DE" sz="1400" dirty="0">
                <a:cs typeface="Arial"/>
              </a:rPr>
              <a:t> </a:t>
            </a:r>
            <a:r>
              <a:rPr lang="de-DE" sz="1400" dirty="0" err="1">
                <a:cs typeface="Arial"/>
              </a:rPr>
              <a:t>interconnected</a:t>
            </a:r>
            <a:r>
              <a:rPr lang="de-DE" sz="1400" dirty="0">
                <a:cs typeface="Arial"/>
              </a:rPr>
              <a:t> via </a:t>
            </a:r>
            <a:r>
              <a:rPr lang="de-DE" sz="1400" dirty="0" err="1">
                <a:cs typeface="Arial"/>
              </a:rPr>
              <a:t>middlelayer</a:t>
            </a:r>
            <a:r>
              <a:rPr lang="de-DE" sz="1400" dirty="0">
                <a:cs typeface="Arial"/>
              </a:rPr>
              <a:t> </a:t>
            </a:r>
            <a:r>
              <a:rPr lang="de-DE" sz="1400" dirty="0" err="1">
                <a:cs typeface="Arial"/>
              </a:rPr>
              <a:t>devices</a:t>
            </a:r>
            <a:r>
              <a:rPr lang="de-DE" sz="1400" dirty="0">
                <a:cs typeface="Arial"/>
              </a:rPr>
              <a:t> and interlock </a:t>
            </a:r>
            <a:r>
              <a:rPr lang="de-DE" sz="1400" dirty="0" err="1">
                <a:cs typeface="Arial"/>
              </a:rPr>
              <a:t>conditions</a:t>
            </a:r>
            <a:endParaRPr dirty="0"/>
          </a:p>
          <a:p>
            <a:pPr marL="727075" lvl="1" indent="-269875">
              <a:lnSpc>
                <a:spcPct val="112000"/>
              </a:lnSpc>
              <a:buChar char="*"/>
              <a:defRPr/>
            </a:pPr>
            <a:r>
              <a:rPr lang="de-DE" sz="1400" dirty="0">
                <a:cs typeface="Arial"/>
              </a:rPr>
              <a:t>Processing </a:t>
            </a:r>
            <a:r>
              <a:rPr lang="de-DE" sz="1400" dirty="0" err="1">
                <a:cs typeface="Arial"/>
              </a:rPr>
              <a:t>pipelines</a:t>
            </a:r>
            <a:r>
              <a:rPr lang="de-DE" sz="1400" dirty="0">
                <a:cs typeface="Arial"/>
              </a:rPr>
              <a:t>, e.g. </a:t>
            </a:r>
            <a:r>
              <a:rPr lang="de-DE" sz="1400" dirty="0" err="1">
                <a:cs typeface="Arial"/>
              </a:rPr>
              <a:t>detector</a:t>
            </a:r>
            <a:r>
              <a:rPr lang="de-DE" sz="1400" dirty="0">
                <a:cs typeface="Arial"/>
              </a:rPr>
              <a:t> </a:t>
            </a:r>
            <a:r>
              <a:rPr lang="de-DE" sz="1400" dirty="0" err="1">
                <a:cs typeface="Arial"/>
              </a:rPr>
              <a:t>calibration</a:t>
            </a:r>
            <a:endParaRPr dirty="0"/>
          </a:p>
        </p:txBody>
      </p:sp>
      <p:cxnSp>
        <p:nvCxnSpPr>
          <p:cNvPr id="10" name="Verbinder: gewinkelt 14"/>
          <p:cNvCxnSpPr>
            <a:cxnSpLocks/>
          </p:cNvCxnSpPr>
          <p:nvPr/>
        </p:nvCxnSpPr>
        <p:spPr bwMode="auto">
          <a:xfrm flipV="1">
            <a:off x="7011467" y="1739069"/>
            <a:ext cx="364264" cy="319399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erbinder: gekrümmt 15"/>
          <p:cNvCxnSpPr>
            <a:cxnSpLocks/>
          </p:cNvCxnSpPr>
          <p:nvPr/>
        </p:nvCxnSpPr>
        <p:spPr bwMode="auto">
          <a:xfrm>
            <a:off x="8745997" y="2516469"/>
            <a:ext cx="1138725" cy="1491239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7"/>
          <p:cNvSpPr/>
          <p:nvPr/>
        </p:nvSpPr>
        <p:spPr bwMode="auto">
          <a:xfrm rot="2940000">
            <a:off x="7816908" y="3448756"/>
            <a:ext cx="2444311" cy="33043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2000"/>
              </a:lnSpc>
              <a:defRPr/>
            </a:pPr>
            <a:r>
              <a:rPr lang="de-DE" sz="1400"/>
              <a:t>AGIPD Online Calibration</a:t>
            </a:r>
            <a:endParaRPr lang="de-DE"/>
          </a:p>
        </p:txBody>
      </p:sp>
      <p:sp>
        <p:nvSpPr>
          <p:cNvPr id="13" name="Textfeld 19"/>
          <p:cNvSpPr/>
          <p:nvPr/>
        </p:nvSpPr>
        <p:spPr bwMode="auto">
          <a:xfrm>
            <a:off x="8842405" y="5416963"/>
            <a:ext cx="938116" cy="33043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2000"/>
              </a:lnSpc>
              <a:defRPr/>
            </a:pPr>
            <a:r>
              <a:rPr lang="de-DE" sz="1400">
                <a:cs typeface="Arial"/>
              </a:rPr>
              <a:t>Beckhoff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" name="Grafik 101">
            <a:extLst>
              <a:ext uri="{FF2B5EF4-FFF2-40B4-BE49-F238E27FC236}">
                <a16:creationId xmlns:a16="http://schemas.microsoft.com/office/drawing/2014/main" id="{5B284DB2-1C49-2B4C-5B37-96B322AC1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08" y="4580535"/>
            <a:ext cx="5528966" cy="265460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11190" y="712231"/>
            <a:ext cx="10956923" cy="525467"/>
          </a:xfrm>
        </p:spPr>
        <p:txBody>
          <a:bodyPr/>
          <a:lstStyle/>
          <a:p>
            <a:pPr>
              <a:defRPr/>
            </a:pPr>
            <a:r>
              <a:rPr lang="de-DE" dirty="0"/>
              <a:t>Data Drivers at </a:t>
            </a:r>
            <a:r>
              <a:rPr lang="de-DE" dirty="0" err="1"/>
              <a:t>the</a:t>
            </a:r>
            <a:r>
              <a:rPr lang="de-DE" dirty="0"/>
              <a:t> Facility</a:t>
            </a:r>
            <a:br>
              <a:rPr lang="en-US" dirty="0"/>
            </a:br>
            <a:endParaRPr lang="en-GB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D75C818-5E33-B699-6D90-E11A23445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13" y="1091229"/>
            <a:ext cx="5528966" cy="352181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71D5B95-9BB3-F02D-21C5-27514564A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0174" y="597971"/>
            <a:ext cx="6116216" cy="3363434"/>
          </a:xfrm>
          <a:prstGeom prst="rect">
            <a:avLst/>
          </a:prstGeom>
        </p:spPr>
      </p:pic>
      <p:pic>
        <p:nvPicPr>
          <p:cNvPr id="96" name="Grafik 95">
            <a:extLst>
              <a:ext uri="{FF2B5EF4-FFF2-40B4-BE49-F238E27FC236}">
                <a16:creationId xmlns:a16="http://schemas.microsoft.com/office/drawing/2014/main" id="{B35D99FB-8F09-9F0B-B9C8-D1A5D0807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966" y="3942348"/>
            <a:ext cx="5437129" cy="2532452"/>
          </a:xfrm>
          <a:prstGeom prst="rect">
            <a:avLst/>
          </a:prstGeom>
        </p:spPr>
      </p:pic>
      <p:sp>
        <p:nvSpPr>
          <p:cNvPr id="97" name="Textfeld 96">
            <a:extLst>
              <a:ext uri="{FF2B5EF4-FFF2-40B4-BE49-F238E27FC236}">
                <a16:creationId xmlns:a16="http://schemas.microsoft.com/office/drawing/2014/main" id="{48DF6E4C-E8B7-09E9-2DD2-FD65A03FD048}"/>
              </a:ext>
            </a:extLst>
          </p:cNvPr>
          <p:cNvSpPr txBox="1"/>
          <p:nvPr/>
        </p:nvSpPr>
        <p:spPr bwMode="auto">
          <a:xfrm>
            <a:off x="381265" y="836157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X-ray Detectors</a:t>
            </a:r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CE2B93D1-7B50-3B18-0597-3C3180122EA7}"/>
              </a:ext>
            </a:extLst>
          </p:cNvPr>
          <p:cNvSpPr txBox="1"/>
          <p:nvPr/>
        </p:nvSpPr>
        <p:spPr bwMode="auto">
          <a:xfrm>
            <a:off x="5864326" y="383200"/>
            <a:ext cx="41601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Custom Digitizer and FPGA solution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B314A827-679F-FE3A-5419-D39129ACD0EA}"/>
              </a:ext>
            </a:extLst>
          </p:cNvPr>
          <p:cNvSpPr txBox="1"/>
          <p:nvPr/>
        </p:nvSpPr>
        <p:spPr bwMode="auto">
          <a:xfrm>
            <a:off x="6383506" y="3573016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Commercial Cameras</a:t>
            </a:r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D3D2A879-FC73-12AA-6EB3-7D41B14C265F}"/>
              </a:ext>
            </a:extLst>
          </p:cNvPr>
          <p:cNvSpPr txBox="1"/>
          <p:nvPr/>
        </p:nvSpPr>
        <p:spPr bwMode="auto">
          <a:xfrm>
            <a:off x="-16057" y="4246461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PLC systems and other “slow” data</a:t>
            </a:r>
          </a:p>
        </p:txBody>
      </p:sp>
      <p:sp>
        <p:nvSpPr>
          <p:cNvPr id="6" name="Wolke 5">
            <a:extLst>
              <a:ext uri="{FF2B5EF4-FFF2-40B4-BE49-F238E27FC236}">
                <a16:creationId xmlns:a16="http://schemas.microsoft.com/office/drawing/2014/main" id="{E7EF54BD-8848-4A68-2FFF-B7E08972094E}"/>
              </a:ext>
            </a:extLst>
          </p:cNvPr>
          <p:cNvSpPr/>
          <p:nvPr/>
        </p:nvSpPr>
        <p:spPr bwMode="auto">
          <a:xfrm>
            <a:off x="2985691" y="5096062"/>
            <a:ext cx="2623997" cy="1982998"/>
          </a:xfrm>
          <a:prstGeom prst="cloud">
            <a:avLst/>
          </a:prstGeom>
          <a:solidFill>
            <a:srgbClr val="FF0000"/>
          </a:solidFill>
        </p:spPr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90% of facility</a:t>
            </a:r>
            <a:br>
              <a:rPr lang="en-US" sz="3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&lt; 1% of data</a:t>
            </a:r>
          </a:p>
        </p:txBody>
      </p:sp>
      <p:sp>
        <p:nvSpPr>
          <p:cNvPr id="7" name="Wolke 6">
            <a:extLst>
              <a:ext uri="{FF2B5EF4-FFF2-40B4-BE49-F238E27FC236}">
                <a16:creationId xmlns:a16="http://schemas.microsoft.com/office/drawing/2014/main" id="{F9E954D8-4E3C-2AC3-4936-C15759A188F4}"/>
              </a:ext>
            </a:extLst>
          </p:cNvPr>
          <p:cNvSpPr/>
          <p:nvPr/>
        </p:nvSpPr>
        <p:spPr bwMode="auto">
          <a:xfrm>
            <a:off x="3169743" y="2778990"/>
            <a:ext cx="2623997" cy="1982998"/>
          </a:xfrm>
          <a:prstGeom prst="cloud">
            <a:avLst/>
          </a:prstGeom>
          <a:solidFill>
            <a:srgbClr val="FF0000"/>
          </a:solidFill>
        </p:spPr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3% of facility – </a:t>
            </a:r>
            <a:r>
              <a:rPr lang="en-US" sz="2000" b="1" dirty="0">
                <a:solidFill>
                  <a:schemeClr val="bg1"/>
                </a:solidFill>
              </a:rPr>
              <a:t>90% of data</a:t>
            </a:r>
          </a:p>
        </p:txBody>
      </p:sp>
      <p:sp>
        <p:nvSpPr>
          <p:cNvPr id="8" name="Wolke 7">
            <a:extLst>
              <a:ext uri="{FF2B5EF4-FFF2-40B4-BE49-F238E27FC236}">
                <a16:creationId xmlns:a16="http://schemas.microsoft.com/office/drawing/2014/main" id="{F0DB8451-AA6F-2D6D-D100-D9B98995A899}"/>
              </a:ext>
            </a:extLst>
          </p:cNvPr>
          <p:cNvSpPr/>
          <p:nvPr/>
        </p:nvSpPr>
        <p:spPr bwMode="auto">
          <a:xfrm>
            <a:off x="9236324" y="2092667"/>
            <a:ext cx="2623997" cy="1982998"/>
          </a:xfrm>
          <a:prstGeom prst="cloud">
            <a:avLst/>
          </a:prstGeom>
          <a:solidFill>
            <a:srgbClr val="FF0000"/>
          </a:solidFill>
        </p:spPr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2% of facility – </a:t>
            </a:r>
            <a:r>
              <a:rPr lang="en-US" sz="2000" b="1" dirty="0">
                <a:solidFill>
                  <a:schemeClr val="bg1"/>
                </a:solidFill>
              </a:rPr>
              <a:t>5% of data</a:t>
            </a:r>
          </a:p>
        </p:txBody>
      </p:sp>
      <p:sp>
        <p:nvSpPr>
          <p:cNvPr id="9" name="Wolke 8">
            <a:extLst>
              <a:ext uri="{FF2B5EF4-FFF2-40B4-BE49-F238E27FC236}">
                <a16:creationId xmlns:a16="http://schemas.microsoft.com/office/drawing/2014/main" id="{83E13BD4-EE1B-0857-6CEE-165A1540491C}"/>
              </a:ext>
            </a:extLst>
          </p:cNvPr>
          <p:cNvSpPr/>
          <p:nvPr/>
        </p:nvSpPr>
        <p:spPr bwMode="auto">
          <a:xfrm>
            <a:off x="8927792" y="4978833"/>
            <a:ext cx="2623997" cy="1982998"/>
          </a:xfrm>
          <a:prstGeom prst="cloud">
            <a:avLst/>
          </a:prstGeom>
          <a:solidFill>
            <a:srgbClr val="FF0000"/>
          </a:solidFill>
        </p:spPr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5% of facility – </a:t>
            </a:r>
            <a:r>
              <a:rPr lang="en-US" sz="2000" b="1" dirty="0">
                <a:solidFill>
                  <a:schemeClr val="bg1"/>
                </a:solidFill>
              </a:rPr>
              <a:t>5% of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Karabo - A SCADA Framework: Framework Design</a:t>
            </a:r>
            <a:endParaRPr/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611190" y="1844824"/>
          <a:ext cx="10956924" cy="3636404"/>
        </p:xfrm>
        <a:graphic>
          <a:graphicData uri="http://schemas.openxmlformats.org/drawingml/2006/table">
            <a:tbl>
              <a:tblPr firstRow="1" bandRow="1">
                <a:tableStyleId>{7E8AF48D-54E2-4459-8B01-33B9F58B23DE}</a:tableStyleId>
              </a:tblPr>
              <a:tblGrid>
                <a:gridCol w="2739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9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9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92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de-DE"/>
                        <a:t>General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de-DE"/>
                        <a:t>C++ API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  <a:defRPr/>
                      </a:pPr>
                      <a:r>
                        <a:rPr lang="de-DE"/>
                        <a:t>Python Bound API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  <a:defRPr/>
                      </a:pPr>
                      <a:r>
                        <a:rPr lang="de-DE"/>
                        <a:t>Middlelayer API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2348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  <a:defRPr/>
                      </a:pPr>
                      <a:r>
                        <a:rPr lang="de-DE"/>
                        <a:t>Event driven</a:t>
                      </a:r>
                    </a:p>
                    <a:p>
                      <a:pPr marL="285750" indent="-285750">
                        <a:buFont typeface="Arial"/>
                        <a:buChar char="•"/>
                        <a:defRPr/>
                      </a:pPr>
                      <a:r>
                        <a:rPr lang="de-DE"/>
                        <a:t>Asynchronous</a:t>
                      </a:r>
                    </a:p>
                    <a:p>
                      <a:pPr marL="285750" indent="-285750">
                        <a:buFont typeface="Arial"/>
                        <a:buChar char="•"/>
                        <a:defRPr/>
                      </a:pPr>
                      <a:r>
                        <a:rPr lang="de-DE"/>
                        <a:t>Self-descriptive</a:t>
                      </a:r>
                    </a:p>
                    <a:p>
                      <a:pPr marL="285750" indent="-285750">
                        <a:buFont typeface="Arial"/>
                        <a:buChar char="•"/>
                        <a:defRPr/>
                      </a:pPr>
                      <a:r>
                        <a:rPr lang="de-DE"/>
                        <a:t>Common, hierarchic data container supporting attributes on leafs: Karabo Hash</a:t>
                      </a:r>
                      <a:endParaRPr/>
                    </a:p>
                    <a:p>
                      <a:pPr marL="742950" lvl="1" indent="-285750">
                        <a:buFont typeface="Arial"/>
                        <a:buChar char="•"/>
                        <a:defRPr/>
                      </a:pPr>
                      <a:r>
                        <a:rPr lang="de-DE"/>
                        <a:t>Binary and XML serialization</a:t>
                      </a:r>
                    </a:p>
                    <a:p>
                      <a:pPr marL="285750" indent="-285750">
                        <a:buFont typeface="Arial"/>
                        <a:buChar char="•"/>
                        <a:defRPr/>
                      </a:pPr>
                      <a:r>
                        <a:rPr lang="de-DE"/>
                        <a:t>Extensible: core + “Devices“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  <a:defRPr/>
                      </a:pPr>
                      <a:r>
                        <a:rPr lang="de-DE"/>
                        <a:t>C++14 and Boost</a:t>
                      </a:r>
                    </a:p>
                    <a:p>
                      <a:pPr marL="285750" indent="-285750">
                        <a:buFont typeface="Arial"/>
                        <a:buChar char="•"/>
                        <a:defRPr/>
                      </a:pPr>
                      <a:r>
                        <a:rPr lang="de-DE"/>
                        <a:t>Smart pointers</a:t>
                      </a:r>
                    </a:p>
                    <a:p>
                      <a:pPr marL="285750" indent="-285750">
                        <a:buFont typeface="Arial"/>
                        <a:buChar char="•"/>
                        <a:defRPr/>
                      </a:pPr>
                      <a:r>
                        <a:rPr lang="de-DE"/>
                        <a:t>Template-heavy</a:t>
                      </a:r>
                      <a:endParaRPr/>
                    </a:p>
                    <a:p>
                      <a:pPr marL="285750" indent="-285750">
                        <a:buFont typeface="Arial"/>
                        <a:buChar char="•"/>
                        <a:defRPr/>
                      </a:pPr>
                      <a:r>
                        <a:rPr lang="de-DE"/>
                        <a:t>Boost.asio</a:t>
                      </a:r>
                    </a:p>
                    <a:p>
                      <a:pPr marL="285750" indent="-285750">
                        <a:buFont typeface="Arial"/>
                        <a:buChar char="•"/>
                        <a:defRPr/>
                      </a:pPr>
                      <a:r>
                        <a:rPr lang="de-DE"/>
                        <a:t>Eventloop based</a:t>
                      </a:r>
                    </a:p>
                    <a:p>
                      <a:pPr marL="285750" indent="-285750">
                        <a:buFont typeface="Arial"/>
                        <a:buChar char="•"/>
                        <a:defRPr/>
                      </a:pPr>
                      <a:r>
                        <a:rPr lang="de-DE"/>
                        <a:t>Devices are threads on a single server</a:t>
                      </a:r>
                    </a:p>
                    <a:p>
                      <a:pPr marL="285750" indent="-285750">
                        <a:buFont typeface="Arial"/>
                        <a:buChar char="•"/>
                        <a:defRPr/>
                      </a:pPr>
                      <a:r>
                        <a:rPr lang="de-DE"/>
                        <a:t>Aimed at high-performance devices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  <a:defRPr/>
                      </a:pPr>
                      <a:r>
                        <a:rPr lang="de-DE"/>
                        <a:t>Exposes C++ API via Boost.Python</a:t>
                      </a:r>
                    </a:p>
                    <a:p>
                      <a:pPr marL="285750" indent="-285750">
                        <a:buFont typeface="Arial"/>
                        <a:buChar char="•"/>
                        <a:defRPr/>
                      </a:pPr>
                      <a:r>
                        <a:rPr lang="de-DE"/>
                        <a:t>Devices are separate processes</a:t>
                      </a:r>
                    </a:p>
                    <a:p>
                      <a:pPr marL="285750" indent="-285750">
                        <a:buFont typeface="Arial"/>
                        <a:buChar char="•"/>
                        <a:defRPr/>
                      </a:pPr>
                      <a:r>
                        <a:rPr lang="de-DE"/>
                        <a:t>Was aimed at p2p heavy devices which e.g. need numpy</a:t>
                      </a:r>
                    </a:p>
                    <a:p>
                      <a:pPr marL="285750" indent="-285750">
                        <a:buFont typeface="Arial"/>
                        <a:buChar char="•"/>
                        <a:defRPr/>
                      </a:pPr>
                      <a:r>
                        <a:rPr lang="de-DE"/>
                        <a:t>Not always pythonic</a:t>
                      </a:r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  <a:defRPr/>
                      </a:pPr>
                      <a:r>
                        <a:rPr lang="de-DE"/>
                        <a:t>Python asyncio</a:t>
                      </a:r>
                    </a:p>
                    <a:p>
                      <a:pPr marL="285750" indent="-285750">
                        <a:buFont typeface="Arial"/>
                        <a:buChar char="•"/>
                        <a:defRPr/>
                      </a:pPr>
                      <a:r>
                        <a:rPr lang="de-DE"/>
                        <a:t>Decorators annotate Karabo structures</a:t>
                      </a:r>
                    </a:p>
                    <a:p>
                      <a:pPr marL="285750" indent="-285750">
                        <a:buFont typeface="Arial"/>
                        <a:buChar char="•"/>
                        <a:defRPr/>
                      </a:pPr>
                      <a:r>
                        <a:rPr lang="de-DE"/>
                        <a:t>Emphasis on interaction with other devices</a:t>
                      </a:r>
                    </a:p>
                    <a:p>
                      <a:pPr marL="285750" indent="-285750">
                        <a:buFont typeface="Arial"/>
                        <a:buChar char="•"/>
                        <a:defRPr/>
                      </a:pPr>
                      <a:r>
                        <a:rPr lang="de-DE"/>
                        <a:t>Pythonic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2" descr="Boost C++ Libraries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434859" y="1844824"/>
            <a:ext cx="1589133" cy="493377"/>
          </a:xfrm>
          <a:prstGeom prst="rect">
            <a:avLst/>
          </a:prstGeom>
          <a:noFill/>
        </p:spPr>
      </p:pic>
      <p:pic>
        <p:nvPicPr>
          <p:cNvPr id="7" name="Picture 4" descr="Python Software Foundation – Wikipedia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256240" y="1859579"/>
            <a:ext cx="468299" cy="468299"/>
          </a:xfrm>
          <a:prstGeom prst="rect">
            <a:avLst/>
          </a:prstGeom>
          <a:noFill/>
        </p:spPr>
      </p:pic>
      <p:pic>
        <p:nvPicPr>
          <p:cNvPr id="8" name="Picture 4" descr="Python Software Foundation – Wikipedia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936550" y="1882408"/>
            <a:ext cx="468299" cy="468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The Karabo Ecosystem – Usage of the three APIs</a:t>
            </a:r>
            <a:endParaRPr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35360" y="1811164"/>
            <a:ext cx="7861300" cy="393700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634414" y="2204864"/>
            <a:ext cx="2933699" cy="3149600"/>
          </a:xfrm>
          <a:prstGeom prst="rect">
            <a:avLst/>
          </a:prstGeom>
          <a:noFill/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5906797-216E-937B-4062-F8F3863D993E}"/>
              </a:ext>
            </a:extLst>
          </p:cNvPr>
          <p:cNvSpPr txBox="1"/>
          <p:nvPr/>
        </p:nvSpPr>
        <p:spPr bwMode="auto">
          <a:xfrm>
            <a:off x="2135560" y="5961103"/>
            <a:ext cx="9853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Nowadays, very often the Python </a:t>
            </a:r>
            <a:r>
              <a:rPr lang="en-US" b="1" dirty="0" err="1"/>
              <a:t>middlelayer</a:t>
            </a:r>
            <a:r>
              <a:rPr lang="en-US" b="1" dirty="0"/>
              <a:t> API, as “fastest time to </a:t>
            </a:r>
            <a:r>
              <a:rPr lang="en-US" b="1" strike="sngStrike" dirty="0"/>
              <a:t>market</a:t>
            </a:r>
            <a:r>
              <a:rPr lang="en-US" b="1" dirty="0"/>
              <a:t> instrument”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02628993" name="Grafik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37375" y="542225"/>
            <a:ext cx="7550155" cy="7299409"/>
          </a:xfrm>
          <a:prstGeom prst="rect">
            <a:avLst/>
          </a:prstGeom>
        </p:spPr>
      </p:pic>
      <p:sp>
        <p:nvSpPr>
          <p:cNvPr id="1008080521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The Karabo Ecosystem – Highlights of the three APIs: Karabo Beckhoff Interface</a:t>
            </a:r>
            <a:endParaRPr/>
          </a:p>
        </p:txBody>
      </p:sp>
      <p:sp>
        <p:nvSpPr>
          <p:cNvPr id="1972134777" name="Inhaltsplatzhalter 4"/>
          <p:cNvSpPr>
            <a:spLocks noGrp="1"/>
          </p:cNvSpPr>
          <p:nvPr>
            <p:ph idx="1"/>
          </p:nvPr>
        </p:nvSpPr>
        <p:spPr bwMode="auto">
          <a:xfrm>
            <a:off x="623889" y="2024063"/>
            <a:ext cx="3383879" cy="3889374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de-DE"/>
              <a:t>API: C++</a:t>
            </a:r>
            <a:endParaRPr/>
          </a:p>
          <a:p>
            <a:pPr>
              <a:defRPr/>
            </a:pPr>
            <a:r>
              <a:rPr lang="de-DE"/>
              <a:t>Builds upon: boost</a:t>
            </a:r>
          </a:p>
          <a:p>
            <a:pPr>
              <a:defRPr/>
            </a:pPr>
            <a:r>
              <a:rPr lang="de-DE"/>
              <a:t>Special because: </a:t>
            </a:r>
            <a:endParaRPr/>
          </a:p>
          <a:p>
            <a:pPr lvl="1">
              <a:defRPr/>
            </a:pPr>
            <a:r>
              <a:rPr lang="de-DE"/>
              <a:t>Controls almost all PLC solutions at the facility</a:t>
            </a:r>
          </a:p>
          <a:p>
            <a:pPr lvl="1">
              <a:defRPr/>
            </a:pPr>
            <a:r>
              <a:rPr lang="de-DE"/>
              <a:t>Partially self-descriptive rendering via Karabo Schema injection</a:t>
            </a:r>
          </a:p>
          <a:p>
            <a:pPr lvl="1">
              <a:defRPr/>
            </a:pPr>
            <a:r>
              <a:rPr lang="de-DE"/>
              <a:t>Event-driven, up to 1kHz updates on some devices</a:t>
            </a:r>
          </a:p>
        </p:txBody>
      </p:sp>
      <p:pic>
        <p:nvPicPr>
          <p:cNvPr id="1208301823" name="Grafi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447927" y="1662776"/>
            <a:ext cx="6312024" cy="3033796"/>
          </a:xfrm>
          <a:prstGeom prst="rect">
            <a:avLst/>
          </a:prstGeom>
        </p:spPr>
      </p:pic>
      <p:pic>
        <p:nvPicPr>
          <p:cNvPr id="228831590" name="Grafik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393234" y="4664612"/>
            <a:ext cx="5366716" cy="22951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7251216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The Karabo Ecosystem – Highlights of the three APIs: Online Calibration</a:t>
            </a:r>
          </a:p>
        </p:txBody>
      </p:sp>
      <p:sp>
        <p:nvSpPr>
          <p:cNvPr id="1907732527" name="Inhaltsplatzhalter 4"/>
          <p:cNvSpPr>
            <a:spLocks noGrp="1"/>
          </p:cNvSpPr>
          <p:nvPr>
            <p:ph idx="1"/>
          </p:nvPr>
        </p:nvSpPr>
        <p:spPr bwMode="auto">
          <a:xfrm>
            <a:off x="623889" y="2024063"/>
            <a:ext cx="3383879" cy="3889374"/>
          </a:xfrm>
        </p:spPr>
        <p:txBody>
          <a:bodyPr/>
          <a:lstStyle/>
          <a:p>
            <a:pPr>
              <a:defRPr/>
            </a:pPr>
            <a:r>
              <a:rPr lang="de-DE"/>
              <a:t>API: Bound and MDL</a:t>
            </a:r>
          </a:p>
          <a:p>
            <a:pPr>
              <a:defRPr/>
            </a:pPr>
            <a:r>
              <a:rPr lang="de-DE"/>
              <a:t>Builds upon: boost, numpy, CUDA, pyCUDA</a:t>
            </a:r>
          </a:p>
          <a:p>
            <a:pPr>
              <a:defRPr/>
            </a:pPr>
            <a:r>
              <a:rPr lang="de-DE"/>
              <a:t>Special because: </a:t>
            </a:r>
          </a:p>
          <a:p>
            <a:pPr lvl="1">
              <a:defRPr/>
            </a:pPr>
            <a:r>
              <a:rPr lang="de-DE"/>
              <a:t>online correction of up to 4kHz images</a:t>
            </a:r>
          </a:p>
          <a:p>
            <a:pPr lvl="1">
              <a:defRPr/>
            </a:pPr>
            <a:r>
              <a:rPr lang="de-DE"/>
              <a:t>Highly configurable</a:t>
            </a:r>
          </a:p>
        </p:txBody>
      </p:sp>
      <p:pic>
        <p:nvPicPr>
          <p:cNvPr id="1755321375" name="Grafik 175532137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007767" y="1780892"/>
            <a:ext cx="5442860" cy="4375716"/>
          </a:xfrm>
          <a:prstGeom prst="rect">
            <a:avLst/>
          </a:prstGeom>
        </p:spPr>
      </p:pic>
      <p:sp>
        <p:nvSpPr>
          <p:cNvPr id="1047415010" name=" 1047415009"/>
          <p:cNvSpPr/>
          <p:nvPr/>
        </p:nvSpPr>
        <p:spPr bwMode="auto">
          <a:xfrm>
            <a:off x="10784318" y="972505"/>
            <a:ext cx="145825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785765933" name="Grafik 78576593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831018" y="1492771"/>
            <a:ext cx="4171727" cy="52990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6512428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The Karabo Ecosystem – Highlights of the three APIs: Data Acquistion</a:t>
            </a:r>
          </a:p>
        </p:txBody>
      </p:sp>
      <p:sp>
        <p:nvSpPr>
          <p:cNvPr id="1325508956" name="Inhaltsplatzhalter 4"/>
          <p:cNvSpPr>
            <a:spLocks noGrp="1"/>
          </p:cNvSpPr>
          <p:nvPr>
            <p:ph idx="1"/>
          </p:nvPr>
        </p:nvSpPr>
        <p:spPr bwMode="auto">
          <a:xfrm>
            <a:off x="623889" y="2024063"/>
            <a:ext cx="3383879" cy="3889374"/>
          </a:xfrm>
        </p:spPr>
        <p:txBody>
          <a:bodyPr/>
          <a:lstStyle/>
          <a:p>
            <a:pPr>
              <a:defRPr/>
            </a:pPr>
            <a:r>
              <a:rPr lang="de-DE"/>
              <a:t>API: C++</a:t>
            </a:r>
            <a:endParaRPr/>
          </a:p>
          <a:p>
            <a:pPr>
              <a:defRPr/>
            </a:pPr>
            <a:r>
              <a:rPr lang="de-DE"/>
              <a:t>Builds upon: boost, hdf5</a:t>
            </a:r>
            <a:endParaRPr/>
          </a:p>
          <a:p>
            <a:pPr>
              <a:defRPr/>
            </a:pPr>
            <a:r>
              <a:rPr lang="de-DE"/>
              <a:t>Special because: </a:t>
            </a:r>
            <a:endParaRPr/>
          </a:p>
          <a:p>
            <a:pPr lvl="1">
              <a:defRPr/>
            </a:pPr>
            <a:r>
              <a:rPr lang="de-DE"/>
              <a:t>Data rate of ~20 GB/s</a:t>
            </a:r>
            <a:endParaRPr/>
          </a:p>
          <a:p>
            <a:pPr lvl="1">
              <a:defRPr/>
            </a:pPr>
            <a:r>
              <a:rPr lang="de-DE"/>
              <a:t>Versatile in that almost any Karabo exposed parameter can be stored</a:t>
            </a:r>
          </a:p>
        </p:txBody>
      </p:sp>
      <p:pic>
        <p:nvPicPr>
          <p:cNvPr id="1650572095" name="Grafik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087886" y="1864839"/>
            <a:ext cx="4824536" cy="4993159"/>
          </a:xfrm>
          <a:prstGeom prst="rect">
            <a:avLst/>
          </a:prstGeom>
        </p:spPr>
      </p:pic>
      <p:pic>
        <p:nvPicPr>
          <p:cNvPr id="636559313" name="Grafi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200456" y="531180"/>
            <a:ext cx="1711134" cy="62835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XFEL_PowerPoint_16x9_v3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6"/>
        </a:solidFill>
      </a:spPr>
      <a:bodyPr/>
      <a:lstStyle/>
    </a:spDef>
    <a:lnDef>
      <a:spPr bwMode="auto">
        <a:prstGeom prst="rect">
          <a:avLst/>
        </a:prstGeom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1054</Words>
  <Application>Microsoft Macintosh PowerPoint</Application>
  <DocSecurity>0</DocSecurity>
  <PresentationFormat>Breitbild</PresentationFormat>
  <Paragraphs>305</Paragraphs>
  <Slides>18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1" baseType="lpstr">
      <vt:lpstr>Arial</vt:lpstr>
      <vt:lpstr>Liberation Serif</vt:lpstr>
      <vt:lpstr>XFEL_PowerPoint_16x9_v3</vt:lpstr>
      <vt:lpstr>The Karabo Ecosystem at the European XFEL</vt:lpstr>
      <vt:lpstr>Beamline layout and experiment stations</vt:lpstr>
      <vt:lpstr>The Karabo SCADA systems connects them all – Example: MID Instrument</vt:lpstr>
      <vt:lpstr>Data Drivers at the Facility </vt:lpstr>
      <vt:lpstr>Karabo - A SCADA Framework: Framework Design</vt:lpstr>
      <vt:lpstr>The Karabo Ecosystem – Usage of the three APIs</vt:lpstr>
      <vt:lpstr>The Karabo Ecosystem – Highlights of the three APIs: Karabo Beckhoff Interface</vt:lpstr>
      <vt:lpstr>The Karabo Ecosystem – Highlights of the three APIs: Online Calibration</vt:lpstr>
      <vt:lpstr>The Karabo Ecosystem – Highlights of the three APIs: Data Acquistion</vt:lpstr>
      <vt:lpstr>Centralized Data Acquisition</vt:lpstr>
      <vt:lpstr>Centralized Data Acquisition</vt:lpstr>
      <vt:lpstr>Centralized Data Acquisition</vt:lpstr>
      <vt:lpstr>Importance of Facility-Side Processing: Calibration</vt:lpstr>
      <vt:lpstr>Importance of Facility-Side Processing: Online Calibration and Data Reduction</vt:lpstr>
      <vt:lpstr>The Karabo Ecosystem – Highlights of the three APIs: VirtualMotorBase MDL</vt:lpstr>
      <vt:lpstr>The Karabo Ecosystem – Highlights of the three APIs: SCPI MDL and SCPI Bound</vt:lpstr>
      <vt:lpstr>Not Covered (much): Devices</vt:lpstr>
      <vt:lpstr>Karabo Hardware Devices – an incomplete list of what is supported</vt:lpstr>
    </vt:vector>
  </TitlesOfParts>
  <Manager/>
  <Company>European XFEL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XFEL</dc:title>
  <dc:subject/>
  <dc:creator/>
  <cp:keywords/>
  <dc:description/>
  <cp:lastModifiedBy>Steffen Hauf</cp:lastModifiedBy>
  <cp:revision>449</cp:revision>
  <dcterms:created xsi:type="dcterms:W3CDTF">2017-01-03T10:55:32Z</dcterms:created>
  <dcterms:modified xsi:type="dcterms:W3CDTF">2024-09-26T12:37:16Z</dcterms:modified>
  <cp:category/>
  <dc:identifier/>
  <cp:contentStatus/>
  <dc:language/>
  <cp:version/>
</cp:coreProperties>
</file>