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9" r:id="rId2"/>
    <p:sldId id="412" r:id="rId3"/>
    <p:sldId id="425" r:id="rId4"/>
    <p:sldId id="389" r:id="rId5"/>
    <p:sldId id="413" r:id="rId6"/>
    <p:sldId id="392" r:id="rId7"/>
    <p:sldId id="426" r:id="rId8"/>
    <p:sldId id="424" r:id="rId9"/>
    <p:sldId id="391" r:id="rId10"/>
    <p:sldId id="428" r:id="rId11"/>
    <p:sldId id="274" r:id="rId12"/>
    <p:sldId id="408" r:id="rId13"/>
    <p:sldId id="427" r:id="rId14"/>
    <p:sldId id="276" r:id="rId15"/>
    <p:sldId id="357" r:id="rId16"/>
    <p:sldId id="430" r:id="rId17"/>
    <p:sldId id="429" r:id="rId18"/>
    <p:sldId id="423" r:id="rId19"/>
    <p:sldId id="3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2" y="356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26.09.2024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7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771527"/>
            <a:ext cx="1423988" cy="14223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5913438"/>
            <a:ext cx="8101013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3"/>
            <a:ext cx="10944224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913438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913438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2024064"/>
            <a:ext cx="10944224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7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Karabo Overview</a:t>
            </a:r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Dr.</a:t>
            </a:r>
            <a:r>
              <a:rPr lang="en-US" sz="900" baseline="0" dirty="0"/>
              <a:t> </a:t>
            </a:r>
            <a:r>
              <a:rPr lang="en-US" sz="900" dirty="0"/>
              <a:t>Gero Flucke, European XFEL, September 27</a:t>
            </a:r>
            <a:r>
              <a:rPr lang="en-US" sz="900" baseline="30000" dirty="0"/>
              <a:t>th</a:t>
            </a:r>
            <a:r>
              <a:rPr lang="en-US" sz="900" dirty="0"/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ocs.xfel.eu/share/page/site/daqControls/document-details?nodeRef=workspace://SpacesStore/c93043a0-3619-4a28-a472-8785980c3a3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999" y="1120776"/>
            <a:ext cx="9013693" cy="1050925"/>
          </a:xfrm>
        </p:spPr>
        <p:txBody>
          <a:bodyPr/>
          <a:lstStyle/>
          <a:p>
            <a:r>
              <a:rPr lang="en-US" dirty="0"/>
              <a:t>Karabo Overview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764358"/>
            <a:ext cx="8039624" cy="1752778"/>
          </a:xfrm>
        </p:spPr>
        <p:txBody>
          <a:bodyPr/>
          <a:lstStyle/>
          <a:p>
            <a:r>
              <a:rPr lang="en-GB" dirty="0" err="1"/>
              <a:t>Dr.</a:t>
            </a:r>
            <a:r>
              <a:rPr lang="en-GB" dirty="0"/>
              <a:t>  Gero </a:t>
            </a:r>
            <a:r>
              <a:rPr lang="en-GB" dirty="0" err="1"/>
              <a:t>Flucke</a:t>
            </a:r>
            <a:endParaRPr lang="en-GB" dirty="0"/>
          </a:p>
          <a:p>
            <a:r>
              <a:rPr lang="en-GB" dirty="0"/>
              <a:t>for the Controls group @ European XFEL GmbH</a:t>
            </a:r>
          </a:p>
          <a:p>
            <a:endParaRPr lang="en-GB" dirty="0"/>
          </a:p>
          <a:p>
            <a:r>
              <a:rPr lang="en-GB" dirty="0"/>
              <a:t>Satellite Workshop:</a:t>
            </a:r>
          </a:p>
          <a:p>
            <a:r>
              <a:rPr lang="en-US" dirty="0">
                <a:highlight>
                  <a:scrgbClr r="0" g="0" b="0">
                    <a:alpha val="0"/>
                  </a:scrgbClr>
                </a:highlight>
              </a:rPr>
              <a:t>An introduction to developing in the Karabo SCADA Framework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Grafik 134">
            <a:extLst>
              <a:ext uri="{FF2B5EF4-FFF2-40B4-BE49-F238E27FC236}">
                <a16:creationId xmlns:a16="http://schemas.microsoft.com/office/drawing/2014/main" id="{C813E91D-5119-44C3-B578-351E3F8B2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886273" y="667512"/>
            <a:ext cx="1726522" cy="1664208"/>
          </a:xfrm>
          <a:prstGeom prst="rect">
            <a:avLst/>
          </a:prstGeom>
          <a:ln w="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4ABF70-426B-4FB2-B2A1-20A45C6DC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99" y="4668012"/>
            <a:ext cx="9525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21208"/>
            <a:ext cx="10956924" cy="466344"/>
          </a:xfrm>
        </p:spPr>
        <p:txBody>
          <a:bodyPr/>
          <a:lstStyle/>
          <a:p>
            <a:r>
              <a:rPr lang="en-US" dirty="0"/>
              <a:t>Karabo: Three APIs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5" y="1271016"/>
            <a:ext cx="11058318" cy="5001768"/>
          </a:xfrm>
        </p:spPr>
        <p:txBody>
          <a:bodyPr/>
          <a:lstStyle/>
          <a:p>
            <a:r>
              <a:rPr lang="en-US" b="1" dirty="0"/>
              <a:t>C++</a:t>
            </a:r>
            <a:r>
              <a:rPr lang="en-US" dirty="0"/>
              <a:t> (C++17 standard)</a:t>
            </a:r>
          </a:p>
          <a:p>
            <a:pPr lvl="1"/>
            <a:r>
              <a:rPr lang="en-US" dirty="0"/>
              <a:t>The start of Karabo, based on a lot of the </a:t>
            </a:r>
            <a:r>
              <a:rPr lang="en-US" dirty="0">
                <a:latin typeface="Miriam Mono CLM" panose="02000503000000000000" pitchFamily="2" charset="-79"/>
                <a:cs typeface="Miriam Mono CLM" panose="02000503000000000000" pitchFamily="2" charset="-79"/>
              </a:rPr>
              <a:t>boost</a:t>
            </a:r>
            <a:r>
              <a:rPr lang="en-US" dirty="0"/>
              <a:t> libraries</a:t>
            </a:r>
          </a:p>
          <a:p>
            <a:pPr lvl="1"/>
            <a:r>
              <a:rPr lang="en-US" dirty="0"/>
              <a:t>(Still) most service devices (data logging, GUI server)</a:t>
            </a:r>
          </a:p>
          <a:p>
            <a:pPr lvl="1"/>
            <a:r>
              <a:rPr lang="en-US" dirty="0"/>
              <a:t>Devices that require high performance (digitizers)</a:t>
            </a:r>
            <a:endParaRPr lang="de-DE" dirty="0"/>
          </a:p>
          <a:p>
            <a:r>
              <a:rPr lang="en-US" b="1" dirty="0"/>
              <a:t>Bound</a:t>
            </a:r>
            <a:r>
              <a:rPr lang="en-US" dirty="0"/>
              <a:t> Python</a:t>
            </a:r>
          </a:p>
          <a:p>
            <a:pPr lvl="1"/>
            <a:r>
              <a:rPr lang="en-US" dirty="0"/>
              <a:t>Python bindings on top of C++ (now using </a:t>
            </a:r>
            <a:r>
              <a:rPr lang="en-US" dirty="0">
                <a:latin typeface="Miriam Mono CLM" panose="02000503000000000000" pitchFamily="2" charset="-79"/>
                <a:cs typeface="Miriam Mono CLM" panose="02000503000000000000" pitchFamily="2" charset="-79"/>
              </a:rPr>
              <a:t>pybind11</a:t>
            </a:r>
            <a:r>
              <a:rPr lang="en-US" dirty="0"/>
              <a:t>, few things pure Python)</a:t>
            </a:r>
          </a:p>
          <a:p>
            <a:pPr lvl="1"/>
            <a:r>
              <a:rPr lang="en-US" dirty="0"/>
              <a:t>Partially not „pythonic“, but more following underlying C++ patterns</a:t>
            </a:r>
          </a:p>
          <a:p>
            <a:pPr lvl="1"/>
            <a:r>
              <a:rPr lang="en-US" dirty="0"/>
              <a:t>Pipelining more performant than the one of </a:t>
            </a:r>
            <a:r>
              <a:rPr lang="en-US" dirty="0" err="1"/>
              <a:t>Middlelayer</a:t>
            </a:r>
            <a:endParaRPr lang="en-US" dirty="0"/>
          </a:p>
          <a:p>
            <a:r>
              <a:rPr lang="en-US" b="1" dirty="0" err="1"/>
              <a:t>Middlelayer</a:t>
            </a:r>
            <a:r>
              <a:rPr lang="en-US" dirty="0"/>
              <a:t> Python</a:t>
            </a:r>
          </a:p>
          <a:p>
            <a:pPr lvl="1"/>
            <a:r>
              <a:rPr lang="en-US" dirty="0"/>
              <a:t>Complete re-write, based on </a:t>
            </a:r>
            <a:r>
              <a:rPr lang="en-US" dirty="0" err="1">
                <a:latin typeface="Miriam Mono CLM" panose="02000503000000000000" pitchFamily="2" charset="-79"/>
                <a:cs typeface="Miriam Mono CLM" panose="02000503000000000000" pitchFamily="2" charset="-79"/>
              </a:rPr>
              <a:t>asyncio</a:t>
            </a:r>
            <a:endParaRPr lang="en-US" dirty="0">
              <a:latin typeface="Miriam Mono CLM" panose="02000503000000000000" pitchFamily="2" charset="-79"/>
              <a:cs typeface="Miriam Mono CLM" panose="02000503000000000000" pitchFamily="2" charset="-79"/>
            </a:endParaRPr>
          </a:p>
          <a:p>
            <a:pPr lvl="1"/>
            <a:r>
              <a:rPr lang="en-US" dirty="0"/>
              <a:t>Especially designed to interact with other devices (therefore “</a:t>
            </a:r>
            <a:r>
              <a:rPr lang="en-US" dirty="0" err="1"/>
              <a:t>middlelayer</a:t>
            </a:r>
            <a:r>
              <a:rPr lang="en-US" dirty="0"/>
              <a:t>”)</a:t>
            </a:r>
          </a:p>
          <a:p>
            <a:pPr lvl="2"/>
            <a:r>
              <a:rPr lang="en-US" dirty="0"/>
              <a:t>Nowadays most popular API, not only for </a:t>
            </a:r>
            <a:r>
              <a:rPr lang="en-US" dirty="0" err="1"/>
              <a:t>middlelayer</a:t>
            </a:r>
            <a:r>
              <a:rPr lang="en-US" dirty="0"/>
              <a:t> devices</a:t>
            </a:r>
          </a:p>
          <a:p>
            <a:pPr lvl="1"/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macro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(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asyncio‘s</a:t>
            </a:r>
            <a:r>
              <a:rPr lang="de-DE" dirty="0"/>
              <a:t> </a:t>
            </a:r>
            <a:r>
              <a:rPr lang="de-DE" dirty="0" err="1">
                <a:latin typeface="Miriam Mono CLM" panose="02000503000000000000" pitchFamily="2" charset="-79"/>
                <a:cs typeface="Miriam Mono CLM" panose="02000503000000000000" pitchFamily="2" charset="-79"/>
              </a:rPr>
              <a:t>await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206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11189" y="712232"/>
            <a:ext cx="10956924" cy="449818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Usage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Three</a:t>
            </a:r>
            <a:r>
              <a:rPr lang="de-DE" dirty="0"/>
              <a:t> APIs</a:t>
            </a:r>
            <a:endParaRPr dirty="0"/>
          </a:p>
        </p:txBody>
      </p:sp>
      <p:pic>
        <p:nvPicPr>
          <p:cNvPr id="2084477338" name="Grafik 208447733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58905" y="2024063"/>
            <a:ext cx="7607766" cy="3671887"/>
          </a:xfrm>
          <a:prstGeom prst="rect">
            <a:avLst/>
          </a:prstGeom>
        </p:spPr>
      </p:pic>
      <p:sp>
        <p:nvSpPr>
          <p:cNvPr id="1292817290" name="Inhaltsplatzhalter 2"/>
          <p:cNvSpPr>
            <a:spLocks noGrp="1"/>
          </p:cNvSpPr>
          <p:nvPr>
            <p:ph idx="1"/>
          </p:nvPr>
        </p:nvSpPr>
        <p:spPr bwMode="auto">
          <a:xfrm>
            <a:off x="326232" y="2024063"/>
            <a:ext cx="4032673" cy="3889374"/>
          </a:xfrm>
        </p:spPr>
        <p:txBody>
          <a:bodyPr/>
          <a:lstStyle/>
          <a:p>
            <a:pPr>
              <a:defRPr/>
            </a:pPr>
            <a:r>
              <a:rPr dirty="0" err="1"/>
              <a:t>Middlelayer</a:t>
            </a:r>
            <a:r>
              <a:rPr dirty="0"/>
              <a:t> API </a:t>
            </a:r>
            <a:endParaRPr lang="en-US" dirty="0"/>
          </a:p>
          <a:p>
            <a:pPr lvl="1">
              <a:defRPr/>
            </a:pPr>
            <a:r>
              <a:rPr lang="en-US" dirty="0"/>
              <a:t>often</a:t>
            </a:r>
            <a:r>
              <a:rPr dirty="0"/>
              <a:t> has the most expressive syntax</a:t>
            </a:r>
            <a:endParaRPr lang="en-US" dirty="0"/>
          </a:p>
          <a:p>
            <a:pPr lvl="1">
              <a:defRPr/>
            </a:pPr>
            <a:r>
              <a:rPr dirty="0"/>
              <a:t>shortest “time-to-market”.</a:t>
            </a:r>
          </a:p>
          <a:p>
            <a:pPr>
              <a:defRPr/>
            </a:pPr>
            <a:r>
              <a:rPr dirty="0"/>
              <a:t>C++ and Python Bound</a:t>
            </a:r>
            <a:endParaRPr lang="en-US" dirty="0"/>
          </a:p>
          <a:p>
            <a:pPr lvl="1">
              <a:defRPr/>
            </a:pPr>
            <a:r>
              <a:rPr dirty="0"/>
              <a:t>actively maintained </a:t>
            </a:r>
            <a:endParaRPr lang="en-US" dirty="0"/>
          </a:p>
          <a:p>
            <a:pPr lvl="1">
              <a:defRPr/>
            </a:pPr>
            <a:r>
              <a:rPr dirty="0"/>
              <a:t>new devices are still being implemented</a:t>
            </a:r>
            <a:endParaRPr lang="en-US" dirty="0"/>
          </a:p>
          <a:p>
            <a:pPr lvl="2">
              <a:defRPr/>
            </a:pPr>
            <a:r>
              <a:rPr dirty="0"/>
              <a:t>especially in high-performance fields.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79968"/>
          </a:xfrm>
        </p:spPr>
        <p:txBody>
          <a:bodyPr/>
          <a:lstStyle/>
          <a:p>
            <a:r>
              <a:rPr lang="en-US" dirty="0"/>
              <a:t>Unified Device States</a:t>
            </a:r>
            <a:endParaRPr lang="de-DE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62" y="1439873"/>
            <a:ext cx="7962741" cy="388937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3574" y="1253065"/>
            <a:ext cx="3487293" cy="49094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Predefined list of device states</a:t>
            </a:r>
          </a:p>
          <a:p>
            <a:r>
              <a:rPr lang="en-US" dirty="0"/>
              <a:t>Device schema</a:t>
            </a:r>
          </a:p>
          <a:p>
            <a:pPr lvl="1"/>
            <a:r>
              <a:rPr lang="en-US" dirty="0"/>
              <a:t>can restrict access to its commands / reconfigurable properties to some states</a:t>
            </a:r>
          </a:p>
          <a:p>
            <a:r>
              <a:rPr lang="en-US" dirty="0"/>
              <a:t>Inheritance system</a:t>
            </a:r>
          </a:p>
          <a:p>
            <a:pPr lvl="1"/>
            <a:r>
              <a:rPr lang="en-US" dirty="0"/>
              <a:t>E.g. ERROR is more concrete than KNOWN</a:t>
            </a:r>
          </a:p>
          <a:p>
            <a:r>
              <a:rPr lang="en-US" dirty="0"/>
              <a:t>State significance order for state aggregation </a:t>
            </a:r>
          </a:p>
          <a:p>
            <a:r>
              <a:rPr lang="en-US" dirty="0"/>
              <a:t>Unified </a:t>
            </a:r>
            <a:r>
              <a:rPr lang="en-US" dirty="0" err="1"/>
              <a:t>colour</a:t>
            </a:r>
            <a:r>
              <a:rPr lang="en-US" dirty="0"/>
              <a:t> representation in the GUI</a:t>
            </a:r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48656" y="5781522"/>
            <a:ext cx="6342211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/>
              <a:t>About 60 more states inheriting (e.g. GUI </a:t>
            </a:r>
            <a:r>
              <a:rPr lang="en-US" sz="1400" dirty="0" err="1"/>
              <a:t>colour</a:t>
            </a:r>
            <a:r>
              <a:rPr lang="en-US" sz="1400" dirty="0"/>
              <a:t>) from those of the last row.</a:t>
            </a:r>
            <a:endParaRPr lang="de-DE" sz="1400" b="1" dirty="0" err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98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566518"/>
          </a:xfrm>
        </p:spPr>
        <p:txBody>
          <a:bodyPr/>
          <a:lstStyle/>
          <a:p>
            <a:r>
              <a:rPr lang="en-US" dirty="0"/>
              <a:t>More Device Concepts</a:t>
            </a:r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8686800" y="1492772"/>
            <a:ext cx="1511300" cy="4406138"/>
          </a:xfrm>
          <a:prstGeom prst="round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56546" y="1426464"/>
            <a:ext cx="10956923" cy="4686468"/>
          </a:xfrm>
        </p:spPr>
        <p:txBody>
          <a:bodyPr/>
          <a:lstStyle/>
          <a:p>
            <a:r>
              <a:rPr lang="en-US" dirty="0"/>
              <a:t>European </a:t>
            </a:r>
            <a:r>
              <a:rPr lang="en-US" dirty="0">
                <a:hlinkClick r:id="rId2"/>
              </a:rPr>
              <a:t>XFEL naming convention</a:t>
            </a:r>
            <a:r>
              <a:rPr lang="en-US" dirty="0"/>
              <a:t>, e.g. </a:t>
            </a:r>
          </a:p>
          <a:p>
            <a:pPr lvl="1"/>
            <a:r>
              <a:rPr lang="en-US" dirty="0"/>
              <a:t>Not enforced by Karabo (but GUI’s “Device Topology”</a:t>
            </a:r>
            <a:br>
              <a:rPr lang="en-US" dirty="0"/>
            </a:br>
            <a:r>
              <a:rPr lang="en-US" dirty="0"/>
              <a:t>ignores devices that don’t have 2 slashes)</a:t>
            </a:r>
            <a:endParaRPr lang="de-DE" dirty="0"/>
          </a:p>
          <a:p>
            <a:r>
              <a:rPr lang="en-US" dirty="0"/>
              <a:t>Device locking</a:t>
            </a:r>
          </a:p>
          <a:p>
            <a:pPr lvl="1"/>
            <a:r>
              <a:rPr lang="en-US" dirty="0"/>
              <a:t>A device can lock other devices to reject commands and</a:t>
            </a:r>
            <a:br>
              <a:rPr lang="en-US" dirty="0"/>
            </a:br>
            <a:r>
              <a:rPr lang="en-US" dirty="0"/>
              <a:t>reconfigurations from others</a:t>
            </a:r>
          </a:p>
          <a:p>
            <a:pPr lvl="1"/>
            <a:r>
              <a:rPr lang="en-US" dirty="0"/>
              <a:t>Soft lock on purpose: to avoid operational deadlock, </a:t>
            </a:r>
            <a:r>
              <a:rPr lang="en-US" dirty="0" err="1">
                <a:latin typeface="Miriam Mono CLM" panose="02000503000000000000" pitchFamily="2" charset="-79"/>
                <a:cs typeface="Miriam Mono CLM" panose="02000503000000000000" pitchFamily="2" charset="-79"/>
              </a:rPr>
              <a:t>slotClearLock</a:t>
            </a:r>
            <a:r>
              <a:rPr lang="en-US" dirty="0">
                <a:latin typeface="Miriam Mono CLM" panose="02000503000000000000" pitchFamily="2" charset="-79"/>
                <a:cs typeface="Miriam Mono CLM" panose="02000503000000000000" pitchFamily="2" charset="-79"/>
              </a:rPr>
              <a:t> </a:t>
            </a:r>
            <a:r>
              <a:rPr lang="en-US" dirty="0">
                <a:cs typeface="Miriam Mono CLM" panose="02000503000000000000" pitchFamily="2" charset="-79"/>
              </a:rPr>
              <a:t>can be called by everybody</a:t>
            </a:r>
          </a:p>
          <a:p>
            <a:r>
              <a:rPr lang="en-US" dirty="0"/>
              <a:t>Capabilities exposed via “</a:t>
            </a:r>
            <a:r>
              <a:rPr lang="en-US" dirty="0" err="1"/>
              <a:t>instanceInfo</a:t>
            </a:r>
            <a:r>
              <a:rPr lang="en-US" dirty="0"/>
              <a:t>”</a:t>
            </a:r>
          </a:p>
          <a:p>
            <a:pPr lvl="1"/>
            <a:r>
              <a:rPr lang="en-US" dirty="0" err="1"/>
              <a:t>provides_scenes</a:t>
            </a:r>
            <a:r>
              <a:rPr lang="en-US" dirty="0"/>
              <a:t>, </a:t>
            </a:r>
            <a:r>
              <a:rPr lang="en-US" dirty="0" err="1"/>
              <a:t>provides_macros</a:t>
            </a:r>
            <a:r>
              <a:rPr lang="en-US" dirty="0"/>
              <a:t>, </a:t>
            </a:r>
            <a:r>
              <a:rPr lang="en-US" dirty="0" err="1"/>
              <a:t>provides_interfaces</a:t>
            </a:r>
            <a:endParaRPr lang="en-US" dirty="0"/>
          </a:p>
          <a:p>
            <a:r>
              <a:rPr lang="en-US" dirty="0"/>
              <a:t>Interfaces</a:t>
            </a:r>
          </a:p>
          <a:p>
            <a:pPr lvl="1"/>
            <a:r>
              <a:rPr lang="en-US" dirty="0"/>
              <a:t>motor, multi axis motor, trigger, camera, processor, device </a:t>
            </a:r>
            <a:r>
              <a:rPr lang="en-US" dirty="0" err="1"/>
              <a:t>instantiator</a:t>
            </a:r>
            <a:endParaRPr lang="en-US" dirty="0"/>
          </a:p>
          <a:p>
            <a:pPr lvl="1"/>
            <a:r>
              <a:rPr lang="en-US" dirty="0"/>
              <a:t>An interface promises some commands and </a:t>
            </a:r>
            <a:r>
              <a:rPr lang="en-US" dirty="0" err="1"/>
              <a:t>proeprties</a:t>
            </a:r>
            <a:endParaRPr lang="en-US" dirty="0"/>
          </a:p>
          <a:p>
            <a:pPr lvl="1"/>
            <a:r>
              <a:rPr lang="en-US" dirty="0"/>
              <a:t>Where is documented what exactly which interface requires?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84DE2B-948D-4F77-A7EC-994519782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58" y="201168"/>
            <a:ext cx="4119996" cy="322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9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623889" y="612632"/>
            <a:ext cx="10956924" cy="461665"/>
          </a:xfrm>
        </p:spPr>
        <p:txBody>
          <a:bodyPr/>
          <a:lstStyle/>
          <a:p>
            <a:pPr>
              <a:defRPr/>
            </a:pPr>
            <a:r>
              <a:rPr lang="en-GB" dirty="0"/>
              <a:t>Generic, Extendible Karabo GUI: 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623888" y="1315039"/>
            <a:ext cx="4479739" cy="4598402"/>
          </a:xfrm>
        </p:spPr>
        <p:txBody>
          <a:bodyPr/>
          <a:lstStyle/>
          <a:p>
            <a:pPr>
              <a:defRPr/>
            </a:pPr>
            <a:r>
              <a:rPr lang="en-GB" dirty="0"/>
              <a:t>Separate Python Package</a:t>
            </a:r>
          </a:p>
          <a:p>
            <a:pPr lvl="1">
              <a:defRPr/>
            </a:pPr>
            <a:r>
              <a:rPr lang="en-US" dirty="0"/>
              <a:t>Shares</a:t>
            </a:r>
            <a:r>
              <a:rPr lang="de-DE" dirty="0"/>
              <a:t> </a:t>
            </a:r>
            <a:r>
              <a:rPr lang="de-DE" dirty="0">
                <a:latin typeface="Liberation Mono" panose="02070409020205020404" pitchFamily="49" charset="0"/>
                <a:cs typeface="Liberation Mono" panose="02070409020205020404" pitchFamily="49" charset="0"/>
              </a:rPr>
              <a:t>Hash</a:t>
            </a:r>
            <a:r>
              <a:rPr lang="de-DE" dirty="0"/>
              <a:t> </a:t>
            </a:r>
            <a:r>
              <a:rPr lang="en-US" dirty="0"/>
              <a:t>with</a:t>
            </a:r>
            <a:r>
              <a:rPr lang="de-DE" dirty="0"/>
              <a:t> MDL</a:t>
            </a:r>
          </a:p>
          <a:p>
            <a:pPr lvl="1">
              <a:defRPr/>
            </a:pPr>
            <a:r>
              <a:rPr lang="en-US" dirty="0"/>
              <a:t>Well matched to the framework</a:t>
            </a:r>
          </a:p>
          <a:p>
            <a:pPr lvl="1">
              <a:defRPr/>
            </a:pPr>
            <a:r>
              <a:rPr lang="en-US" dirty="0"/>
              <a:t>PyQt5-based</a:t>
            </a:r>
          </a:p>
          <a:p>
            <a:pPr>
              <a:defRPr/>
            </a:pPr>
            <a:r>
              <a:rPr lang="en-US" dirty="0"/>
              <a:t>Connects to Karabo via the GUI-server (</a:t>
            </a:r>
            <a:r>
              <a:rPr lang="en-US" dirty="0" err="1"/>
              <a:t>tcp</a:t>
            </a:r>
            <a:r>
              <a:rPr lang="en-US" dirty="0"/>
              <a:t>, point-to-point)</a:t>
            </a:r>
          </a:p>
          <a:p>
            <a:pPr>
              <a:defRPr/>
            </a:pPr>
            <a:r>
              <a:rPr lang="en-US" dirty="0"/>
              <a:t>Extendible via “</a:t>
            </a:r>
            <a:r>
              <a:rPr lang="en-US" dirty="0" err="1"/>
              <a:t>gui</a:t>
            </a:r>
            <a:r>
              <a:rPr lang="en-US" dirty="0"/>
              <a:t>-extensions”</a:t>
            </a:r>
          </a:p>
          <a:p>
            <a:pPr>
              <a:defRPr/>
            </a:pPr>
            <a:r>
              <a:rPr lang="en-US" dirty="0"/>
              <a:t>Distinguishing features: </a:t>
            </a:r>
          </a:p>
          <a:p>
            <a:pPr lvl="1">
              <a:defRPr/>
            </a:pPr>
            <a:r>
              <a:rPr lang="en-US" dirty="0"/>
              <a:t>GUI scene builder (</a:t>
            </a:r>
            <a:r>
              <a:rPr lang="en-US" dirty="0" err="1"/>
              <a:t>drag‘n‘drop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Projects to logically group devices, scenes and macros</a:t>
            </a:r>
          </a:p>
        </p:txBody>
      </p:sp>
      <p:pic>
        <p:nvPicPr>
          <p:cNvPr id="682004306" name="Grafik 6820043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26912" y="2020805"/>
            <a:ext cx="6673482" cy="47181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908AD1C8-7C32-4B78-A8FE-FC7F01E12E09}"/>
              </a:ext>
            </a:extLst>
          </p:cNvPr>
          <p:cNvGrpSpPr/>
          <p:nvPr/>
        </p:nvGrpSpPr>
        <p:grpSpPr>
          <a:xfrm>
            <a:off x="8224374" y="700261"/>
            <a:ext cx="1209668" cy="1193263"/>
            <a:chOff x="3912323" y="4819317"/>
            <a:chExt cx="930453" cy="917890"/>
          </a:xfrm>
        </p:grpSpPr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AEA22814-57FC-471A-BD8D-53E3909411DD}"/>
                </a:ext>
              </a:extLst>
            </p:cNvPr>
            <p:cNvSpPr/>
            <p:nvPr/>
          </p:nvSpPr>
          <p:spPr>
            <a:xfrm>
              <a:off x="4379860" y="4819317"/>
              <a:ext cx="462916" cy="462916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9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21AED96-DB95-47F2-867B-071FA40CCA62}"/>
                </a:ext>
              </a:extLst>
            </p:cNvPr>
            <p:cNvSpPr/>
            <p:nvPr/>
          </p:nvSpPr>
          <p:spPr bwMode="auto">
            <a:xfrm>
              <a:off x="3912323" y="4922685"/>
              <a:ext cx="814522" cy="81452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GUI Server</a:t>
              </a:r>
            </a:p>
          </p:txBody>
        </p:sp>
      </p:grpSp>
      <p:pic>
        <p:nvPicPr>
          <p:cNvPr id="31" name="Picture 4">
            <a:extLst>
              <a:ext uri="{FF2B5EF4-FFF2-40B4-BE49-F238E27FC236}">
                <a16:creationId xmlns:a16="http://schemas.microsoft.com/office/drawing/2014/main" id="{86A3E585-1BE3-4B61-8C53-868F7CBB8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8450" y="1028757"/>
            <a:ext cx="1034897" cy="6795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15A4F24-8F16-4FE6-9B43-B4035DBE35A7}"/>
              </a:ext>
            </a:extLst>
          </p:cNvPr>
          <p:cNvSpPr txBox="1"/>
          <p:nvPr/>
        </p:nvSpPr>
        <p:spPr>
          <a:xfrm>
            <a:off x="10248327" y="443789"/>
            <a:ext cx="1348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i="1" dirty="0"/>
              <a:t>Graphical </a:t>
            </a:r>
          </a:p>
          <a:p>
            <a:pPr algn="ctr">
              <a:buNone/>
            </a:pPr>
            <a:r>
              <a:rPr lang="en-US" sz="1400" i="1" dirty="0"/>
              <a:t>User Interface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9EA6899-861A-43EE-AA1A-378D2BDBA521}"/>
              </a:ext>
            </a:extLst>
          </p:cNvPr>
          <p:cNvCxnSpPr>
            <a:cxnSpLocks/>
            <a:stCxn id="31" idx="1"/>
            <a:endCxn id="28" idx="6"/>
          </p:cNvCxnSpPr>
          <p:nvPr/>
        </p:nvCxnSpPr>
        <p:spPr bwMode="auto">
          <a:xfrm flipH="1" flipV="1">
            <a:off x="9283322" y="1364082"/>
            <a:ext cx="1135128" cy="446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7" name="Can 3">
            <a:extLst>
              <a:ext uri="{FF2B5EF4-FFF2-40B4-BE49-F238E27FC236}">
                <a16:creationId xmlns:a16="http://schemas.microsoft.com/office/drawing/2014/main" id="{E61F4669-7398-44B9-A4C3-2A6414D9ED9C}"/>
              </a:ext>
            </a:extLst>
          </p:cNvPr>
          <p:cNvSpPr/>
          <p:nvPr/>
        </p:nvSpPr>
        <p:spPr bwMode="auto">
          <a:xfrm>
            <a:off x="6953669" y="930589"/>
            <a:ext cx="269411" cy="857151"/>
          </a:xfrm>
          <a:prstGeom prst="can">
            <a:avLst>
              <a:gd name="adj" fmla="val 5412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09ACD4-27A8-4F25-A552-17AC7E7EEBE0}"/>
              </a:ext>
            </a:extLst>
          </p:cNvPr>
          <p:cNvSpPr txBox="1"/>
          <p:nvPr/>
        </p:nvSpPr>
        <p:spPr bwMode="auto">
          <a:xfrm>
            <a:off x="6698178" y="597893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1400" i="1" dirty="0"/>
              <a:t>Broker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499711-5F66-4E89-8D22-5C3674381DA5}"/>
              </a:ext>
            </a:extLst>
          </p:cNvPr>
          <p:cNvCxnSpPr>
            <a:cxnSpLocks/>
            <a:stCxn id="37" idx="4"/>
            <a:endCxn id="28" idx="2"/>
          </p:cNvCxnSpPr>
          <p:nvPr/>
        </p:nvCxnSpPr>
        <p:spPr bwMode="auto">
          <a:xfrm>
            <a:off x="7223080" y="1359165"/>
            <a:ext cx="1001294" cy="491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495525"/>
          </a:xfrm>
        </p:spPr>
        <p:txBody>
          <a:bodyPr/>
          <a:lstStyle/>
          <a:p>
            <a:r>
              <a:rPr lang="en-US" dirty="0"/>
              <a:t>GUI as Project Interface</a:t>
            </a:r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8686800" y="1492772"/>
            <a:ext cx="1511300" cy="4406138"/>
          </a:xfrm>
          <a:prstGeom prst="round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6546" y="1726766"/>
            <a:ext cx="3074299" cy="4172144"/>
          </a:xfrm>
        </p:spPr>
        <p:txBody>
          <a:bodyPr/>
          <a:lstStyle/>
          <a:p>
            <a:r>
              <a:rPr lang="en-US" dirty="0"/>
              <a:t>Project data:</a:t>
            </a:r>
          </a:p>
          <a:p>
            <a:pPr lvl="1"/>
            <a:r>
              <a:rPr lang="en-US" dirty="0"/>
              <a:t>device configurations,</a:t>
            </a:r>
          </a:p>
          <a:p>
            <a:pPr lvl="1"/>
            <a:r>
              <a:rPr lang="en-US" dirty="0"/>
              <a:t>scenes,</a:t>
            </a:r>
          </a:p>
          <a:p>
            <a:pPr lvl="1"/>
            <a:r>
              <a:rPr lang="en-US" dirty="0"/>
              <a:t>macros,</a:t>
            </a:r>
          </a:p>
          <a:p>
            <a:pPr lvl="1"/>
            <a:r>
              <a:rPr lang="en-US" dirty="0"/>
              <a:t>sub-projects.</a:t>
            </a:r>
          </a:p>
          <a:p>
            <a:r>
              <a:rPr lang="en-US" dirty="0"/>
              <a:t>Projects stored in</a:t>
            </a:r>
            <a:br>
              <a:rPr lang="en-US" dirty="0"/>
            </a:br>
            <a:r>
              <a:rPr lang="en-US" dirty="0"/>
              <a:t>central data base as XML files.</a:t>
            </a:r>
          </a:p>
          <a:p>
            <a:pPr lvl="1"/>
            <a:r>
              <a:rPr lang="en-US" dirty="0"/>
              <a:t>local storage option</a:t>
            </a:r>
            <a:endParaRPr lang="de-D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32" y="1596518"/>
            <a:ext cx="7639328" cy="4543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34032" y="2069816"/>
            <a:ext cx="2107682" cy="3681760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144060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16" y="636030"/>
            <a:ext cx="10965997" cy="394829"/>
          </a:xfrm>
        </p:spPr>
        <p:txBody>
          <a:bodyPr/>
          <a:lstStyle/>
          <a:p>
            <a:r>
              <a:rPr lang="en-US" dirty="0"/>
              <a:t>GUI as Macro Interface</a:t>
            </a:r>
            <a:endParaRPr lang="en-US" b="0" dirty="0"/>
          </a:p>
        </p:txBody>
      </p:sp>
      <p:sp>
        <p:nvSpPr>
          <p:cNvPr id="5" name="Rounded Rectangle 4"/>
          <p:cNvSpPr/>
          <p:nvPr/>
        </p:nvSpPr>
        <p:spPr>
          <a:xfrm>
            <a:off x="8686800" y="1492772"/>
            <a:ext cx="1511300" cy="4406138"/>
          </a:xfrm>
          <a:prstGeom prst="round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32" y="1596518"/>
            <a:ext cx="7639327" cy="4543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998464" y="2130552"/>
            <a:ext cx="3410712" cy="3547872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2116" y="1492772"/>
            <a:ext cx="3277486" cy="5223714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Macros</a:t>
            </a:r>
          </a:p>
          <a:p>
            <a:r>
              <a:rPr lang="en-US" dirty="0"/>
              <a:t>Aim for (simple) procedures</a:t>
            </a:r>
          </a:p>
          <a:p>
            <a:pPr lvl="1"/>
            <a:r>
              <a:rPr lang="en-US" dirty="0"/>
              <a:t>By scientists</a:t>
            </a:r>
          </a:p>
          <a:p>
            <a:pPr lvl="1"/>
            <a:r>
              <a:rPr lang="en-US" dirty="0" err="1"/>
              <a:t>Middlelayer</a:t>
            </a:r>
            <a:r>
              <a:rPr lang="en-US" dirty="0"/>
              <a:t> syntax</a:t>
            </a:r>
          </a:p>
          <a:p>
            <a:r>
              <a:rPr lang="en-US" dirty="0"/>
              <a:t>Run on special macro server</a:t>
            </a:r>
          </a:p>
          <a:p>
            <a:pPr lvl="1"/>
            <a:r>
              <a:rPr lang="en-US" dirty="0"/>
              <a:t>Gives control if macro runs havoc</a:t>
            </a:r>
          </a:p>
          <a:p>
            <a:r>
              <a:rPr lang="en-US" dirty="0"/>
              <a:t>Code injected via GUI</a:t>
            </a:r>
          </a:p>
          <a:p>
            <a:pPr lvl="1"/>
            <a:r>
              <a:rPr lang="en-US" dirty="0"/>
              <a:t>Stored in projects</a:t>
            </a:r>
          </a:p>
          <a:p>
            <a:pPr lvl="1"/>
            <a:r>
              <a:rPr lang="en-US" dirty="0"/>
              <a:t>Output in GUI</a:t>
            </a:r>
          </a:p>
          <a:p>
            <a:r>
              <a:rPr lang="en-US" dirty="0"/>
              <a:t>More complex and matured macros often converted to </a:t>
            </a:r>
            <a:r>
              <a:rPr lang="en-US" dirty="0" err="1"/>
              <a:t>Middlelayer</a:t>
            </a:r>
            <a:r>
              <a:rPr lang="en-US" dirty="0"/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384644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A25B-8C8C-4F7C-B6DA-FC18C95D6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Service:</a:t>
            </a:r>
            <a:br>
              <a:rPr lang="en-US" dirty="0"/>
            </a:br>
            <a:r>
              <a:rPr lang="en-US" dirty="0"/>
              <a:t>Service Manager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B4706-AF48-4B12-A698-EFA0DF439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91" y="2024064"/>
            <a:ext cx="4557822" cy="3889375"/>
          </a:xfrm>
        </p:spPr>
        <p:txBody>
          <a:bodyPr/>
          <a:lstStyle/>
          <a:p>
            <a:r>
              <a:rPr lang="en-US" dirty="0"/>
              <a:t>Special device exposes running services (servers) of an installation</a:t>
            </a:r>
          </a:p>
          <a:p>
            <a:pPr lvl="1"/>
            <a:r>
              <a:rPr lang="en-US" dirty="0"/>
              <a:t>Start, restart, stop (kills if needed)</a:t>
            </a:r>
          </a:p>
          <a:p>
            <a:r>
              <a:rPr lang="en-US" dirty="0"/>
              <a:t>Needs special service running on each host with a Karabo installation</a:t>
            </a:r>
          </a:p>
          <a:p>
            <a:pPr lvl="1"/>
            <a:r>
              <a:rPr lang="en-US" dirty="0"/>
              <a:t>Communicates via web protocol with service manager</a:t>
            </a:r>
          </a:p>
          <a:p>
            <a:pPr marL="357187" lvl="1" indent="0">
              <a:buNone/>
            </a:pP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BFC58-8DE6-43F3-8A57-6D355503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712" y="815085"/>
            <a:ext cx="6790013" cy="522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3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59545"/>
            <a:ext cx="10956924" cy="356379"/>
          </a:xfrm>
        </p:spPr>
        <p:txBody>
          <a:bodyPr/>
          <a:lstStyle/>
          <a:p>
            <a:r>
              <a:rPr lang="en-GB" dirty="0"/>
              <a:t>Framework Service: Data Logging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987741"/>
            <a:ext cx="7011352" cy="5362575"/>
          </a:xfrm>
        </p:spPr>
        <p:txBody>
          <a:bodyPr/>
          <a:lstStyle/>
          <a:p>
            <a:r>
              <a:rPr lang="en-GB" dirty="0"/>
              <a:t>In-built data logging and retrieval mechanism.</a:t>
            </a:r>
          </a:p>
          <a:p>
            <a:pPr lvl="1"/>
            <a:r>
              <a:rPr lang="en-GB" dirty="0"/>
              <a:t>Control data only, no pipelines.</a:t>
            </a:r>
          </a:p>
          <a:p>
            <a:pPr lvl="1"/>
            <a:r>
              <a:rPr lang="en-GB" dirty="0"/>
              <a:t>Implemented via data logger service devices</a:t>
            </a:r>
            <a:br>
              <a:rPr lang="en-GB" dirty="0"/>
            </a:br>
            <a:r>
              <a:rPr lang="en-GB" dirty="0"/>
              <a:t>(text file or </a:t>
            </a:r>
            <a:r>
              <a:rPr lang="en-GB" dirty="0" err="1"/>
              <a:t>InfluxDB</a:t>
            </a:r>
            <a:r>
              <a:rPr lang="en-GB" dirty="0"/>
              <a:t> time series database).</a:t>
            </a:r>
          </a:p>
          <a:p>
            <a:r>
              <a:rPr lang="en-GB" dirty="0"/>
              <a:t>Main control use cases:</a:t>
            </a:r>
          </a:p>
          <a:p>
            <a:pPr lvl="2"/>
            <a:r>
              <a:rPr lang="en-GB" dirty="0"/>
              <a:t> </a:t>
            </a:r>
            <a:r>
              <a:rPr lang="en-GB" dirty="0">
                <a:solidFill>
                  <a:schemeClr val="bg2"/>
                </a:solidFill>
              </a:rPr>
              <a:t>Past data for </a:t>
            </a:r>
            <a:r>
              <a:rPr lang="en-GB" dirty="0" err="1">
                <a:solidFill>
                  <a:schemeClr val="bg2"/>
                </a:solidFill>
              </a:rPr>
              <a:t>trendlines</a:t>
            </a:r>
            <a:r>
              <a:rPr lang="en-GB" dirty="0"/>
              <a:t>: single scalar property vs time.</a:t>
            </a:r>
          </a:p>
          <a:p>
            <a:pPr lvl="2"/>
            <a:r>
              <a:rPr lang="en-GB" dirty="0"/>
              <a:t> </a:t>
            </a:r>
            <a:r>
              <a:rPr lang="en-GB" dirty="0">
                <a:solidFill>
                  <a:schemeClr val="bg2"/>
                </a:solidFill>
              </a:rPr>
              <a:t>Past configurations</a:t>
            </a:r>
            <a:r>
              <a:rPr lang="en-GB" dirty="0"/>
              <a:t>: all device properties at point in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0" y="596121"/>
            <a:ext cx="3718560" cy="2964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7" y="3585359"/>
            <a:ext cx="2943769" cy="1665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06" y="5435347"/>
            <a:ext cx="299466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30" y="3698556"/>
            <a:ext cx="5951220" cy="2735580"/>
          </a:xfrm>
          <a:prstGeom prst="rect">
            <a:avLst/>
          </a:prstGeom>
        </p:spPr>
      </p:pic>
      <p:cxnSp>
        <p:nvCxnSpPr>
          <p:cNvPr id="9" name="Curved Connector 8"/>
          <p:cNvCxnSpPr>
            <a:cxnSpLocks/>
          </p:cNvCxnSpPr>
          <p:nvPr/>
        </p:nvCxnSpPr>
        <p:spPr>
          <a:xfrm rot="5400000">
            <a:off x="1492722" y="5104809"/>
            <a:ext cx="1214844" cy="661077"/>
          </a:xfrm>
          <a:prstGeom prst="curvedConnector4">
            <a:avLst>
              <a:gd name="adj1" fmla="val 26478"/>
              <a:gd name="adj2" fmla="val 134580"/>
            </a:avLst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6" idx="3"/>
            <a:endCxn id="7" idx="1"/>
          </p:cNvCxnSpPr>
          <p:nvPr/>
        </p:nvCxnSpPr>
        <p:spPr>
          <a:xfrm flipV="1">
            <a:off x="4764266" y="5066346"/>
            <a:ext cx="1038364" cy="940501"/>
          </a:xfrm>
          <a:prstGeom prst="curvedConnector3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877175" y="3019425"/>
            <a:ext cx="1171575" cy="498195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3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87" y="3781141"/>
            <a:ext cx="3748745" cy="2923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548942"/>
            <a:ext cx="10956924" cy="780540"/>
          </a:xfrm>
        </p:spPr>
        <p:txBody>
          <a:bodyPr/>
          <a:lstStyle/>
          <a:p>
            <a:r>
              <a:rPr lang="en-US" dirty="0"/>
              <a:t>Karabo Data Acquisition (DAQ) Integration</a:t>
            </a:r>
            <a:br>
              <a:rPr lang="en-US" dirty="0"/>
            </a:br>
            <a:endParaRPr lang="de-DE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2757" y="1230084"/>
            <a:ext cx="6974110" cy="51924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Focus on scientific instrument data with long term storage: EuXFEL data policy</a:t>
            </a:r>
          </a:p>
          <a:p>
            <a:r>
              <a:rPr lang="en-US" sz="2000" dirty="0"/>
              <a:t>Support for different types of data sources:</a:t>
            </a:r>
            <a:endParaRPr lang="en-US" sz="2000" b="1" dirty="0"/>
          </a:p>
          <a:p>
            <a:pPr lvl="1"/>
            <a:r>
              <a:rPr lang="en-US" sz="1600" b="1" dirty="0">
                <a:solidFill>
                  <a:schemeClr val="bg2"/>
                </a:solidFill>
              </a:rPr>
              <a:t>Control</a:t>
            </a:r>
            <a:r>
              <a:rPr lang="en-US" sz="1600" dirty="0"/>
              <a:t> data with train resolution: e.g. sensors, motors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chemeClr val="accent3"/>
                </a:solidFill>
                <a:sym typeface="Wingdings" panose="05000000000000000000" pitchFamily="2" charset="2"/>
              </a:rPr>
              <a:t>slow data</a:t>
            </a:r>
          </a:p>
          <a:p>
            <a:pPr lvl="1"/>
            <a:r>
              <a:rPr lang="en-US" sz="1600" dirty="0"/>
              <a:t>2D or pulse resolved data: e.g. </a:t>
            </a:r>
            <a:r>
              <a:rPr lang="en-US" sz="1600" b="1" dirty="0">
                <a:solidFill>
                  <a:schemeClr val="bg2"/>
                </a:solidFill>
              </a:rPr>
              <a:t>pipeline</a:t>
            </a:r>
            <a:r>
              <a:rPr lang="en-US" sz="1600" dirty="0"/>
              <a:t>  from cameras, digitizers</a:t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chemeClr val="accent3"/>
                </a:solidFill>
                <a:sym typeface="Wingdings" panose="05000000000000000000" pitchFamily="2" charset="2"/>
              </a:rPr>
              <a:t>fast and/or medium sized data</a:t>
            </a:r>
          </a:p>
          <a:p>
            <a:pPr lvl="1"/>
            <a:r>
              <a:rPr lang="en-US" sz="1600" dirty="0"/>
              <a:t>MHz-capable 2D detectors 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(XFEL train data format - </a:t>
            </a:r>
            <a:r>
              <a:rPr lang="en-US" sz="1600" b="1" dirty="0">
                <a:solidFill>
                  <a:schemeClr val="bg2"/>
                </a:solidFill>
                <a:sym typeface="Wingdings" panose="05000000000000000000" pitchFamily="2" charset="2"/>
              </a:rPr>
              <a:t>XTDF</a:t>
            </a:r>
            <a: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  <a:t>) </a:t>
            </a:r>
            <a:br>
              <a:rPr lang="en-US" sz="1600" dirty="0">
                <a:solidFill>
                  <a:srgbClr val="002060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chemeClr val="accent3"/>
                </a:solidFill>
                <a:sym typeface="Wingdings" panose="05000000000000000000" pitchFamily="2" charset="2"/>
              </a:rPr>
              <a:t>big &amp; fast data</a:t>
            </a:r>
            <a:endParaRPr lang="en-US" sz="1600" dirty="0">
              <a:solidFill>
                <a:schemeClr val="accent3"/>
              </a:solidFill>
            </a:endParaRPr>
          </a:p>
          <a:p>
            <a:r>
              <a:rPr lang="en-US" sz="2000" dirty="0"/>
              <a:t>Data stored in HDF5 files, indexed per train</a:t>
            </a:r>
          </a:p>
          <a:p>
            <a:pPr lvl="1"/>
            <a:r>
              <a:rPr lang="en-US" sz="2000" dirty="0"/>
              <a:t>9 PB raw data </a:t>
            </a:r>
            <a:r>
              <a:rPr lang="en-US" sz="1200" dirty="0"/>
              <a:t>(Oct. '19)</a:t>
            </a:r>
            <a:r>
              <a:rPr lang="en-US" sz="2000" dirty="0"/>
              <a:t> stored since experiments started</a:t>
            </a:r>
          </a:p>
          <a:p>
            <a:pPr lvl="1"/>
            <a:r>
              <a:rPr lang="en-US" sz="2000" dirty="0"/>
              <a:t>12 GB/s achieved (600 images per train)</a:t>
            </a:r>
          </a:p>
          <a:p>
            <a:r>
              <a:rPr lang="en-US" sz="2000" dirty="0"/>
              <a:t>Provide data stream for online display and analysis:</a:t>
            </a:r>
          </a:p>
          <a:p>
            <a:pPr lvl="1"/>
            <a:r>
              <a:rPr lang="en-US" sz="2000" dirty="0"/>
              <a:t>Calibration of big 2D detectors (1.8 GB/s, 2s latency),</a:t>
            </a:r>
          </a:p>
          <a:p>
            <a:pPr lvl="1"/>
            <a:r>
              <a:rPr lang="en-US" sz="2000" dirty="0"/>
              <a:t>External tool via Karabo-to-</a:t>
            </a:r>
            <a:r>
              <a:rPr lang="en-US" sz="2000" dirty="0" err="1">
                <a:sym typeface="Wingdings" panose="05000000000000000000" pitchFamily="2" charset="2"/>
              </a:rPr>
              <a:t>ZeroMQ</a:t>
            </a:r>
            <a:r>
              <a:rPr lang="en-US" sz="2000" dirty="0">
                <a:sym typeface="Wingdings" panose="05000000000000000000" pitchFamily="2" charset="2"/>
              </a:rPr>
              <a:t> bridge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9829917" y="250402"/>
            <a:ext cx="1964791" cy="1829258"/>
            <a:chOff x="3324910" y="4012885"/>
            <a:chExt cx="1964791" cy="1829258"/>
          </a:xfrm>
        </p:grpSpPr>
        <p:grpSp>
          <p:nvGrpSpPr>
            <p:cNvPr id="8" name="Group 36"/>
            <p:cNvGrpSpPr/>
            <p:nvPr/>
          </p:nvGrpSpPr>
          <p:grpSpPr>
            <a:xfrm>
              <a:off x="3740677" y="4012885"/>
              <a:ext cx="1218491" cy="1186728"/>
              <a:chOff x="1909721" y="2874193"/>
              <a:chExt cx="937300" cy="912879"/>
            </a:xfrm>
          </p:grpSpPr>
          <p:sp>
            <p:nvSpPr>
              <p:cNvPr id="23" name="5-Point Star 22"/>
              <p:cNvSpPr/>
              <p:nvPr/>
            </p:nvSpPr>
            <p:spPr bwMode="auto">
              <a:xfrm>
                <a:off x="2401959" y="2874193"/>
                <a:ext cx="445062" cy="420786"/>
              </a:xfrm>
              <a:prstGeom prst="star5">
                <a:avLst/>
              </a:prstGeom>
              <a:solidFill>
                <a:srgbClr val="839BBE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1909721" y="3002145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Data Storage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rPr>
                  <a:t>Node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9" name="Group 128"/>
            <p:cNvGrpSpPr>
              <a:grpSpLocks noChangeAspect="1"/>
            </p:cNvGrpSpPr>
            <p:nvPr/>
          </p:nvGrpSpPr>
          <p:grpSpPr>
            <a:xfrm>
              <a:off x="3324910" y="4568052"/>
              <a:ext cx="420506" cy="191683"/>
              <a:chOff x="2019050" y="3238291"/>
              <a:chExt cx="422831" cy="192744"/>
            </a:xfrm>
          </p:grpSpPr>
          <p:grpSp>
            <p:nvGrpSpPr>
              <p:cNvPr id="18" name="Group 121"/>
              <p:cNvGrpSpPr/>
              <p:nvPr/>
            </p:nvGrpSpPr>
            <p:grpSpPr>
              <a:xfrm>
                <a:off x="2019050" y="3238291"/>
                <a:ext cx="135441" cy="192744"/>
                <a:chOff x="5183669" y="4295815"/>
                <a:chExt cx="135441" cy="192744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5183669" y="4295815"/>
                  <a:ext cx="135441" cy="192744"/>
                </a:xfrm>
                <a:prstGeom prst="rect">
                  <a:avLst/>
                </a:prstGeom>
                <a:solidFill>
                  <a:srgbClr val="ECE7AE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2153881" y="3318250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" name="Straight Connector 9"/>
            <p:cNvCxnSpPr>
              <a:stCxn id="24" idx="4"/>
            </p:cNvCxnSpPr>
            <p:nvPr/>
          </p:nvCxnSpPr>
          <p:spPr bwMode="auto">
            <a:xfrm>
              <a:off x="4250881" y="5199613"/>
              <a:ext cx="1199" cy="327414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11" name="Group 129"/>
            <p:cNvGrpSpPr>
              <a:grpSpLocks noChangeAspect="1"/>
            </p:cNvGrpSpPr>
            <p:nvPr/>
          </p:nvGrpSpPr>
          <p:grpSpPr>
            <a:xfrm>
              <a:off x="4764915" y="4575876"/>
              <a:ext cx="524786" cy="191683"/>
              <a:chOff x="1722064" y="2499496"/>
              <a:chExt cx="527688" cy="192744"/>
            </a:xfrm>
          </p:grpSpPr>
          <p:grpSp>
            <p:nvGrpSpPr>
              <p:cNvPr id="13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Can 11"/>
            <p:cNvSpPr/>
            <p:nvPr/>
          </p:nvSpPr>
          <p:spPr>
            <a:xfrm>
              <a:off x="3977246" y="5476477"/>
              <a:ext cx="556525" cy="365666"/>
            </a:xfrm>
            <a:prstGeom prst="can">
              <a:avLst/>
            </a:prstGeom>
            <a:solidFill>
              <a:srgbClr val="839BBE"/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6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02813" y="1287697"/>
            <a:ext cx="3189254" cy="2939947"/>
            <a:chOff x="2267782" y="1482591"/>
            <a:chExt cx="3189254" cy="2939947"/>
          </a:xfrm>
        </p:grpSpPr>
        <p:grpSp>
          <p:nvGrpSpPr>
            <p:cNvPr id="28" name="Group 27"/>
            <p:cNvGrpSpPr/>
            <p:nvPr/>
          </p:nvGrpSpPr>
          <p:grpSpPr>
            <a:xfrm>
              <a:off x="4104125" y="2784972"/>
              <a:ext cx="1352911" cy="1637566"/>
              <a:chOff x="4137549" y="2651295"/>
              <a:chExt cx="1352911" cy="163756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137549" y="3018914"/>
                <a:ext cx="1352911" cy="1269947"/>
                <a:chOff x="250521" y="4456378"/>
                <a:chExt cx="1291517" cy="1212320"/>
              </a:xfrm>
              <a:scene3d>
                <a:camera prst="isometricTopUp"/>
                <a:lightRig rig="threePt" dir="t"/>
              </a:scene3d>
            </p:grpSpPr>
            <p:pic>
              <p:nvPicPr>
                <p:cNvPr id="40" name="Picture 39" descr="justPuzzle.jpg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90533" y="4456378"/>
                  <a:ext cx="1179327" cy="1185534"/>
                </a:xfrm>
                <a:prstGeom prst="rect">
                  <a:avLst/>
                </a:prstGeom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275027" y="5367295"/>
                  <a:ext cx="38410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DM</a:t>
                  </a:r>
                  <a:endParaRPr lang="de-DE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1136708" y="5395368"/>
                  <a:ext cx="405330" cy="27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DA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841138" y="4473958"/>
                  <a:ext cx="64052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r>
                    <a:rPr lang="en-US" sz="10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Control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250521" y="4476685"/>
                  <a:ext cx="46963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1000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DAQ</a:t>
                  </a:r>
                </a:p>
              </p:txBody>
            </p:sp>
          </p:grpSp>
          <p:sp>
            <p:nvSpPr>
              <p:cNvPr id="39" name="Can 38"/>
              <p:cNvSpPr/>
              <p:nvPr/>
            </p:nvSpPr>
            <p:spPr bwMode="auto">
              <a:xfrm>
                <a:off x="4668604" y="2651295"/>
                <a:ext cx="244590" cy="1125129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  <a:alpha val="70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267782" y="1482591"/>
              <a:ext cx="2513842" cy="2427510"/>
              <a:chOff x="2267782" y="1482591"/>
              <a:chExt cx="2513842" cy="2427510"/>
            </a:xfrm>
          </p:grpSpPr>
          <p:cxnSp>
            <p:nvCxnSpPr>
              <p:cNvPr id="31" name="Straight Connector 30"/>
              <p:cNvCxnSpPr>
                <a:stCxn id="39" idx="1"/>
                <a:endCxn id="24" idx="5"/>
              </p:cNvCxnSpPr>
              <p:nvPr/>
            </p:nvCxnSpPr>
            <p:spPr bwMode="auto">
              <a:xfrm flipV="1">
                <a:off x="4757475" y="1482591"/>
                <a:ext cx="24149" cy="130238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Connector 32"/>
              <p:cNvCxnSpPr>
                <a:stCxn id="58" idx="5"/>
                <a:endCxn id="39" idx="2"/>
              </p:cNvCxnSpPr>
              <p:nvPr/>
            </p:nvCxnSpPr>
            <p:spPr bwMode="auto">
              <a:xfrm>
                <a:off x="2267782" y="1567305"/>
                <a:ext cx="2367398" cy="178023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Connector 33"/>
              <p:cNvCxnSpPr>
                <a:stCxn id="63" idx="5"/>
                <a:endCxn id="39" idx="3"/>
              </p:cNvCxnSpPr>
              <p:nvPr/>
            </p:nvCxnSpPr>
            <p:spPr bwMode="auto">
              <a:xfrm>
                <a:off x="3021904" y="3175354"/>
                <a:ext cx="1735571" cy="73474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46" name="Group 45"/>
          <p:cNvGrpSpPr/>
          <p:nvPr/>
        </p:nvGrpSpPr>
        <p:grpSpPr>
          <a:xfrm>
            <a:off x="7731859" y="419004"/>
            <a:ext cx="1557554" cy="1897769"/>
            <a:chOff x="2671946" y="1224430"/>
            <a:chExt cx="1557554" cy="1897769"/>
          </a:xfrm>
        </p:grpSpPr>
        <p:grpSp>
          <p:nvGrpSpPr>
            <p:cNvPr id="48" name="Group 33"/>
            <p:cNvGrpSpPr/>
            <p:nvPr/>
          </p:nvGrpSpPr>
          <p:grpSpPr>
            <a:xfrm>
              <a:off x="2671946" y="1224430"/>
              <a:ext cx="1200970" cy="1102847"/>
              <a:chOff x="4036578" y="2031101"/>
              <a:chExt cx="923840" cy="848315"/>
            </a:xfrm>
          </p:grpSpPr>
          <p:sp>
            <p:nvSpPr>
              <p:cNvPr id="57" name="Isosceles Triangle 56"/>
              <p:cNvSpPr/>
              <p:nvPr/>
            </p:nvSpPr>
            <p:spPr bwMode="auto">
              <a:xfrm>
                <a:off x="4556788" y="2031101"/>
                <a:ext cx="403630" cy="347957"/>
              </a:xfrm>
              <a:prstGeom prst="triangle">
                <a:avLst/>
              </a:prstGeom>
              <a:solidFill>
                <a:srgbClr val="EBE7AD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4036578" y="209448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Commercial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camera</a:t>
                </a:r>
              </a:p>
            </p:txBody>
          </p:sp>
        </p:grp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2934078" y="2548040"/>
              <a:ext cx="486325" cy="574159"/>
            </a:xfrm>
            <a:prstGeom prst="rect">
              <a:avLst/>
            </a:prstGeom>
          </p:spPr>
        </p:pic>
        <p:grpSp>
          <p:nvGrpSpPr>
            <p:cNvPr id="50" name="Group 129"/>
            <p:cNvGrpSpPr>
              <a:grpSpLocks noChangeAspect="1"/>
            </p:cNvGrpSpPr>
            <p:nvPr/>
          </p:nvGrpSpPr>
          <p:grpSpPr>
            <a:xfrm>
              <a:off x="3704724" y="1736435"/>
              <a:ext cx="524776" cy="191691"/>
              <a:chOff x="1722064" y="2499496"/>
              <a:chExt cx="527688" cy="192744"/>
            </a:xfrm>
          </p:grpSpPr>
          <p:grpSp>
            <p:nvGrpSpPr>
              <p:cNvPr id="52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ECE7AE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51" name="Straight Connector 50"/>
            <p:cNvCxnSpPr>
              <a:stCxn id="58" idx="4"/>
              <a:endCxn id="49" idx="0"/>
            </p:cNvCxnSpPr>
            <p:nvPr/>
          </p:nvCxnSpPr>
          <p:spPr bwMode="auto">
            <a:xfrm flipH="1">
              <a:off x="3177242" y="2327277"/>
              <a:ext cx="4898" cy="220763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61" name="Group 60"/>
          <p:cNvGrpSpPr/>
          <p:nvPr/>
        </p:nvGrpSpPr>
        <p:grpSpPr>
          <a:xfrm>
            <a:off x="8485988" y="2040034"/>
            <a:ext cx="1249228" cy="1808562"/>
            <a:chOff x="2592931" y="1221609"/>
            <a:chExt cx="1249228" cy="1808562"/>
          </a:xfrm>
        </p:grpSpPr>
        <p:sp>
          <p:nvSpPr>
            <p:cNvPr id="62" name="Isosceles Triangle 61"/>
            <p:cNvSpPr/>
            <p:nvPr/>
          </p:nvSpPr>
          <p:spPr bwMode="auto">
            <a:xfrm>
              <a:off x="3277658" y="1221609"/>
              <a:ext cx="524709" cy="452359"/>
            </a:xfrm>
            <a:prstGeom prst="triangle">
              <a:avLst/>
            </a:prstGeom>
            <a:solidFill>
              <a:srgbClr val="EBE7AD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270000" tIns="0" rIns="91440" bIns="45720" numCol="1" rtlCol="0" anchor="ctr" anchorCtr="0" compatLnSpc="1">
              <a:prstTxWarp prst="textNoShape">
                <a:avLst/>
              </a:prstTxWarp>
              <a:normAutofit fontScale="70000" lnSpcReduction="20000"/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592931" y="1291057"/>
              <a:ext cx="1020378" cy="102041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MHz-capable</a:t>
              </a:r>
            </a:p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2D detector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2855061" y="2456026"/>
              <a:ext cx="486321" cy="574145"/>
            </a:xfrm>
            <a:prstGeom prst="rect">
              <a:avLst/>
            </a:prstGeom>
          </p:spPr>
        </p:pic>
        <p:cxnSp>
          <p:nvCxnSpPr>
            <p:cNvPr id="65" name="Straight Connector 64"/>
            <p:cNvCxnSpPr>
              <a:stCxn id="63" idx="4"/>
              <a:endCxn id="64" idx="0"/>
            </p:cNvCxnSpPr>
            <p:nvPr/>
          </p:nvCxnSpPr>
          <p:spPr bwMode="auto">
            <a:xfrm flipH="1">
              <a:off x="3098222" y="2311471"/>
              <a:ext cx="4898" cy="144555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6" name="Group 129"/>
            <p:cNvGrpSpPr>
              <a:grpSpLocks noChangeAspect="1"/>
            </p:cNvGrpSpPr>
            <p:nvPr/>
          </p:nvGrpSpPr>
          <p:grpSpPr>
            <a:xfrm>
              <a:off x="3317387" y="2648861"/>
              <a:ext cx="524772" cy="191685"/>
              <a:chOff x="1722064" y="2431384"/>
              <a:chExt cx="527688" cy="192744"/>
            </a:xfrm>
          </p:grpSpPr>
          <p:grpSp>
            <p:nvGrpSpPr>
              <p:cNvPr id="67" name="Group 120"/>
              <p:cNvGrpSpPr/>
              <p:nvPr/>
            </p:nvGrpSpPr>
            <p:grpSpPr>
              <a:xfrm>
                <a:off x="2013911" y="2431384"/>
                <a:ext cx="235841" cy="192744"/>
                <a:chOff x="4485111" y="4244943"/>
                <a:chExt cx="235841" cy="192744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4485111" y="4244943"/>
                  <a:ext cx="135441" cy="192744"/>
                </a:xfrm>
                <a:prstGeom prst="rect">
                  <a:avLst/>
                </a:prstGeom>
                <a:solidFill>
                  <a:srgbClr val="7BAF26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4622425" y="4283432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622424" y="4362074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>
                <a:off x="1722064" y="2512477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81" name="Elbow Connector 80"/>
          <p:cNvCxnSpPr>
            <a:stCxn id="56" idx="3"/>
            <a:endCxn id="20" idx="1"/>
          </p:cNvCxnSpPr>
          <p:nvPr/>
        </p:nvCxnSpPr>
        <p:spPr bwMode="auto">
          <a:xfrm flipV="1">
            <a:off x="9289413" y="901411"/>
            <a:ext cx="540504" cy="154872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4" name="Curved Connector 83"/>
          <p:cNvCxnSpPr>
            <a:stCxn id="70" idx="3"/>
            <a:endCxn id="24" idx="3"/>
          </p:cNvCxnSpPr>
          <p:nvPr/>
        </p:nvCxnSpPr>
        <p:spPr>
          <a:xfrm flipV="1">
            <a:off x="9735216" y="1287697"/>
            <a:ext cx="659903" cy="2235768"/>
          </a:xfrm>
          <a:prstGeom prst="curvedConnector2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 rot="17099619">
            <a:off x="9720884" y="2672486"/>
            <a:ext cx="618693" cy="29746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chemeClr val="bg2"/>
                </a:solidFill>
              </a:rPr>
              <a:t>XTDF</a:t>
            </a:r>
            <a:endParaRPr lang="de-DE" sz="1400" b="1" dirty="0" err="1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 rot="2200340">
            <a:off x="8953126" y="1590863"/>
            <a:ext cx="860225" cy="2573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chemeClr val="bg2"/>
                </a:solidFill>
              </a:rPr>
              <a:t>Control</a:t>
            </a:r>
            <a:endParaRPr lang="de-DE" sz="1400" b="1" dirty="0" err="1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 rot="20916894">
            <a:off x="9062023" y="529566"/>
            <a:ext cx="860225" cy="2573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>
                <a:solidFill>
                  <a:schemeClr val="bg2"/>
                </a:solidFill>
              </a:rPr>
              <a:t>Pipeline</a:t>
            </a:r>
            <a:endParaRPr lang="de-DE" sz="1400" b="1" dirty="0" err="1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4543" y="3823194"/>
            <a:ext cx="2872014" cy="261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Raw Data Generated at EuXFEL </a:t>
            </a:r>
            <a:endParaRPr lang="de-DE" sz="1400" b="1" dirty="0" err="1"/>
          </a:p>
        </p:txBody>
      </p:sp>
      <p:sp>
        <p:nvSpPr>
          <p:cNvPr id="74" name="TextBox 73"/>
          <p:cNvSpPr txBox="1"/>
          <p:nvPr/>
        </p:nvSpPr>
        <p:spPr>
          <a:xfrm rot="16200000">
            <a:off x="6408474" y="5146289"/>
            <a:ext cx="2324948" cy="3212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400" b="1" dirty="0"/>
              <a:t>Data size (PB) </a:t>
            </a:r>
            <a:endParaRPr lang="de-DE" sz="1400" b="1" dirty="0" err="1"/>
          </a:p>
        </p:txBody>
      </p:sp>
      <p:sp>
        <p:nvSpPr>
          <p:cNvPr id="6" name="TextBox 5"/>
          <p:cNvSpPr txBox="1"/>
          <p:nvPr/>
        </p:nvSpPr>
        <p:spPr>
          <a:xfrm>
            <a:off x="8317659" y="6342390"/>
            <a:ext cx="505453" cy="431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/>
              <a:t>Jan.</a:t>
            </a:r>
          </a:p>
          <a:p>
            <a:pPr algn="ctr">
              <a:lnSpc>
                <a:spcPct val="112000"/>
              </a:lnSpc>
            </a:pPr>
            <a:r>
              <a:rPr lang="en-US" sz="1200" b="1" dirty="0"/>
              <a:t>2018</a:t>
            </a:r>
            <a:endParaRPr lang="de-DE" sz="1200" b="1" dirty="0" err="1"/>
          </a:p>
        </p:txBody>
      </p:sp>
      <p:sp>
        <p:nvSpPr>
          <p:cNvPr id="75" name="TextBox 74"/>
          <p:cNvSpPr txBox="1"/>
          <p:nvPr/>
        </p:nvSpPr>
        <p:spPr>
          <a:xfrm>
            <a:off x="9659532" y="6346635"/>
            <a:ext cx="505453" cy="431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/>
              <a:t>Jan.</a:t>
            </a:r>
          </a:p>
          <a:p>
            <a:pPr algn="ctr">
              <a:lnSpc>
                <a:spcPct val="112000"/>
              </a:lnSpc>
            </a:pPr>
            <a:r>
              <a:rPr lang="en-US" sz="1200" b="1" dirty="0"/>
              <a:t>2019</a:t>
            </a:r>
            <a:endParaRPr lang="de-DE" sz="1200" b="1" dirty="0" err="1"/>
          </a:p>
        </p:txBody>
      </p:sp>
      <p:sp>
        <p:nvSpPr>
          <p:cNvPr id="76" name="TextBox 75"/>
          <p:cNvSpPr txBox="1"/>
          <p:nvPr/>
        </p:nvSpPr>
        <p:spPr>
          <a:xfrm>
            <a:off x="10319892" y="6350880"/>
            <a:ext cx="505453" cy="431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/>
              <a:t>July</a:t>
            </a:r>
          </a:p>
          <a:p>
            <a:pPr algn="ctr">
              <a:lnSpc>
                <a:spcPct val="112000"/>
              </a:lnSpc>
            </a:pPr>
            <a:r>
              <a:rPr lang="en-US" sz="1200" b="1" dirty="0"/>
              <a:t>2019</a:t>
            </a:r>
            <a:endParaRPr lang="de-DE" sz="1200" b="1" dirty="0" err="1"/>
          </a:p>
        </p:txBody>
      </p:sp>
      <p:sp>
        <p:nvSpPr>
          <p:cNvPr id="77" name="TextBox 76"/>
          <p:cNvSpPr txBox="1"/>
          <p:nvPr/>
        </p:nvSpPr>
        <p:spPr>
          <a:xfrm>
            <a:off x="8986509" y="6346659"/>
            <a:ext cx="505453" cy="4318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/>
              <a:t>July</a:t>
            </a:r>
          </a:p>
          <a:p>
            <a:pPr algn="ctr">
              <a:lnSpc>
                <a:spcPct val="112000"/>
              </a:lnSpc>
            </a:pPr>
            <a:r>
              <a:rPr lang="en-US" sz="1200" b="1" dirty="0"/>
              <a:t>2018</a:t>
            </a:r>
            <a:endParaRPr lang="de-DE" sz="1200" b="1" dirty="0" err="1"/>
          </a:p>
        </p:txBody>
      </p:sp>
      <p:sp>
        <p:nvSpPr>
          <p:cNvPr id="78" name="TextBox 77"/>
          <p:cNvSpPr txBox="1"/>
          <p:nvPr/>
        </p:nvSpPr>
        <p:spPr>
          <a:xfrm>
            <a:off x="7640427" y="6342438"/>
            <a:ext cx="505453" cy="431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112000"/>
              </a:lnSpc>
            </a:pPr>
            <a:r>
              <a:rPr lang="en-US" sz="1200" b="1" dirty="0"/>
              <a:t>July</a:t>
            </a:r>
          </a:p>
          <a:p>
            <a:pPr algn="ctr">
              <a:lnSpc>
                <a:spcPct val="112000"/>
              </a:lnSpc>
            </a:pPr>
            <a:r>
              <a:rPr lang="en-US" sz="1200" b="1" dirty="0"/>
              <a:t>2017</a:t>
            </a:r>
            <a:endParaRPr lang="de-DE" sz="1200" b="1" dirty="0" err="1"/>
          </a:p>
        </p:txBody>
      </p:sp>
      <p:sp>
        <p:nvSpPr>
          <p:cNvPr id="79" name="TextBox 78"/>
          <p:cNvSpPr txBox="1"/>
          <p:nvPr/>
        </p:nvSpPr>
        <p:spPr>
          <a:xfrm>
            <a:off x="7768336" y="6351454"/>
            <a:ext cx="2992967" cy="711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endParaRPr lang="de-DE" sz="1400" b="1" dirty="0" err="1"/>
          </a:p>
        </p:txBody>
      </p:sp>
      <p:sp>
        <p:nvSpPr>
          <p:cNvPr id="80" name="TextBox 79"/>
          <p:cNvSpPr txBox="1"/>
          <p:nvPr/>
        </p:nvSpPr>
        <p:spPr>
          <a:xfrm rot="16200000">
            <a:off x="6648528" y="5212175"/>
            <a:ext cx="2276442" cy="732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endParaRPr lang="de-DE" sz="1400" b="1" dirty="0" err="1"/>
          </a:p>
        </p:txBody>
      </p:sp>
      <p:sp>
        <p:nvSpPr>
          <p:cNvPr id="26" name="TextBox 25"/>
          <p:cNvSpPr txBox="1"/>
          <p:nvPr/>
        </p:nvSpPr>
        <p:spPr>
          <a:xfrm>
            <a:off x="7600347" y="4215523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9</a:t>
            </a:r>
            <a:endParaRPr lang="de-DE" sz="1400" b="1" dirty="0" err="1"/>
          </a:p>
        </p:txBody>
      </p:sp>
      <p:sp>
        <p:nvSpPr>
          <p:cNvPr id="83" name="TextBox 82"/>
          <p:cNvSpPr txBox="1"/>
          <p:nvPr/>
        </p:nvSpPr>
        <p:spPr>
          <a:xfrm>
            <a:off x="7600331" y="4433739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8</a:t>
            </a:r>
            <a:endParaRPr lang="de-DE" sz="1400" b="1" dirty="0" err="1"/>
          </a:p>
        </p:txBody>
      </p:sp>
      <p:sp>
        <p:nvSpPr>
          <p:cNvPr id="85" name="TextBox 84"/>
          <p:cNvSpPr txBox="1"/>
          <p:nvPr/>
        </p:nvSpPr>
        <p:spPr>
          <a:xfrm>
            <a:off x="7600315" y="4651955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7</a:t>
            </a:r>
            <a:endParaRPr lang="de-DE" sz="1400" b="1" dirty="0" err="1"/>
          </a:p>
        </p:txBody>
      </p:sp>
      <p:sp>
        <p:nvSpPr>
          <p:cNvPr id="86" name="TextBox 85"/>
          <p:cNvSpPr txBox="1"/>
          <p:nvPr/>
        </p:nvSpPr>
        <p:spPr>
          <a:xfrm>
            <a:off x="7600299" y="4870171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6</a:t>
            </a:r>
            <a:endParaRPr lang="de-DE" sz="1400" b="1" dirty="0" err="1"/>
          </a:p>
        </p:txBody>
      </p:sp>
      <p:sp>
        <p:nvSpPr>
          <p:cNvPr id="88" name="TextBox 87"/>
          <p:cNvSpPr txBox="1"/>
          <p:nvPr/>
        </p:nvSpPr>
        <p:spPr>
          <a:xfrm>
            <a:off x="7600283" y="5088387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5</a:t>
            </a:r>
            <a:endParaRPr lang="de-DE" sz="1400" b="1" dirty="0" err="1"/>
          </a:p>
        </p:txBody>
      </p:sp>
      <p:sp>
        <p:nvSpPr>
          <p:cNvPr id="90" name="TextBox 89"/>
          <p:cNvSpPr txBox="1"/>
          <p:nvPr/>
        </p:nvSpPr>
        <p:spPr>
          <a:xfrm>
            <a:off x="7600267" y="5306603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4</a:t>
            </a:r>
            <a:endParaRPr lang="de-DE" sz="1400" b="1" dirty="0" err="1"/>
          </a:p>
        </p:txBody>
      </p:sp>
      <p:sp>
        <p:nvSpPr>
          <p:cNvPr id="91" name="TextBox 90"/>
          <p:cNvSpPr txBox="1"/>
          <p:nvPr/>
        </p:nvSpPr>
        <p:spPr>
          <a:xfrm>
            <a:off x="7600251" y="5524819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3</a:t>
            </a:r>
            <a:endParaRPr lang="de-DE" sz="1400" b="1" dirty="0" err="1"/>
          </a:p>
        </p:txBody>
      </p:sp>
      <p:sp>
        <p:nvSpPr>
          <p:cNvPr id="92" name="TextBox 91"/>
          <p:cNvSpPr txBox="1"/>
          <p:nvPr/>
        </p:nvSpPr>
        <p:spPr>
          <a:xfrm>
            <a:off x="7600235" y="5743035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2</a:t>
            </a:r>
            <a:endParaRPr lang="de-DE" sz="1400" b="1" dirty="0" err="1"/>
          </a:p>
        </p:txBody>
      </p:sp>
      <p:sp>
        <p:nvSpPr>
          <p:cNvPr id="93" name="TextBox 92"/>
          <p:cNvSpPr txBox="1"/>
          <p:nvPr/>
        </p:nvSpPr>
        <p:spPr>
          <a:xfrm>
            <a:off x="7600219" y="5961251"/>
            <a:ext cx="227266" cy="2836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b="1" dirty="0"/>
              <a:t>1</a:t>
            </a:r>
            <a:endParaRPr lang="de-DE" sz="1400" b="1" dirty="0" err="1"/>
          </a:p>
        </p:txBody>
      </p:sp>
    </p:spTree>
    <p:extLst>
      <p:ext uri="{BB962C8B-B14F-4D97-AF65-F5344CB8AC3E}">
        <p14:creationId xmlns:p14="http://schemas.microsoft.com/office/powerpoint/2010/main" val="207912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60" y="504906"/>
            <a:ext cx="10956924" cy="780540"/>
          </a:xfrm>
        </p:spPr>
        <p:txBody>
          <a:bodyPr/>
          <a:lstStyle/>
          <a:p>
            <a:r>
              <a:rPr lang="en-US" dirty="0"/>
              <a:t>Karabo: Device Based Communication via a </a:t>
            </a:r>
            <a:r>
              <a:rPr lang="en-US" dirty="0">
                <a:solidFill>
                  <a:schemeClr val="bg2"/>
                </a:solidFill>
              </a:rPr>
              <a:t>Message Broker</a:t>
            </a:r>
            <a:br>
              <a:rPr lang="en-US" dirty="0"/>
            </a:br>
            <a:r>
              <a:rPr lang="en-US" dirty="0"/>
              <a:t>	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43" name="Content Placeholder 2"/>
          <p:cNvSpPr>
            <a:spLocks noGrp="1"/>
          </p:cNvSpPr>
          <p:nvPr>
            <p:ph idx="1"/>
          </p:nvPr>
        </p:nvSpPr>
        <p:spPr>
          <a:xfrm>
            <a:off x="449717" y="1379750"/>
            <a:ext cx="3108433" cy="4973344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Self-describing</a:t>
            </a:r>
            <a:br>
              <a:rPr lang="en-US" b="1" dirty="0"/>
            </a:br>
            <a:r>
              <a:rPr lang="en-US" b="1" dirty="0"/>
              <a:t>Karabo Devices</a:t>
            </a:r>
            <a:endParaRPr lang="en-US" dirty="0"/>
          </a:p>
          <a:p>
            <a:r>
              <a:rPr lang="en-US" dirty="0"/>
              <a:t>Equipment control,</a:t>
            </a:r>
            <a:br>
              <a:rPr lang="en-US" dirty="0"/>
            </a:br>
            <a:r>
              <a:rPr lang="en-US" dirty="0"/>
              <a:t>e.g. motors, valves,…</a:t>
            </a:r>
          </a:p>
          <a:p>
            <a:r>
              <a:rPr lang="en-US" dirty="0"/>
              <a:t>Detectors </a:t>
            </a:r>
          </a:p>
          <a:p>
            <a:pPr lvl="1"/>
            <a:r>
              <a:rPr lang="en-US" dirty="0"/>
              <a:t>e.g. cameras</a:t>
            </a:r>
          </a:p>
          <a:p>
            <a:r>
              <a:rPr lang="en-US" dirty="0"/>
              <a:t>Online data analysis</a:t>
            </a:r>
          </a:p>
          <a:p>
            <a:r>
              <a:rPr lang="en-US" dirty="0"/>
              <a:t>Data Logging</a:t>
            </a:r>
          </a:p>
          <a:p>
            <a:r>
              <a:rPr lang="en-US" dirty="0"/>
              <a:t>Other system services</a:t>
            </a:r>
          </a:p>
          <a:p>
            <a:pPr lvl="1"/>
            <a:r>
              <a:rPr lang="en-US" dirty="0"/>
              <a:t>GUI entry point</a:t>
            </a:r>
          </a:p>
          <a:p>
            <a:pPr lvl="1"/>
            <a:r>
              <a:rPr lang="en-US" dirty="0"/>
              <a:t>DAQ for big/scientific data (not shown)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7D2563-82C0-4266-8C47-7222CFCF652F}"/>
              </a:ext>
            </a:extLst>
          </p:cNvPr>
          <p:cNvGrpSpPr/>
          <p:nvPr/>
        </p:nvGrpSpPr>
        <p:grpSpPr>
          <a:xfrm>
            <a:off x="4586533" y="2011172"/>
            <a:ext cx="5254363" cy="3311221"/>
            <a:chOff x="1747216" y="2031765"/>
            <a:chExt cx="5254363" cy="3311221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53BC336-B085-4E71-9359-0AE442AAD504}"/>
                </a:ext>
              </a:extLst>
            </p:cNvPr>
            <p:cNvGrpSpPr/>
            <p:nvPr/>
          </p:nvGrpSpPr>
          <p:grpSpPr>
            <a:xfrm>
              <a:off x="4104125" y="2784972"/>
              <a:ext cx="1258439" cy="1637790"/>
              <a:chOff x="4137549" y="2651295"/>
              <a:chExt cx="1258439" cy="1637790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C19BEBC9-FBCC-4ED6-8140-F94FDCB93B01}"/>
                  </a:ext>
                </a:extLst>
              </p:cNvPr>
              <p:cNvGrpSpPr/>
              <p:nvPr/>
            </p:nvGrpSpPr>
            <p:grpSpPr>
              <a:xfrm>
                <a:off x="4137549" y="3037332"/>
                <a:ext cx="1258439" cy="1251753"/>
                <a:chOff x="250521" y="4473958"/>
                <a:chExt cx="1201336" cy="1194951"/>
              </a:xfrm>
              <a:scene3d>
                <a:camera prst="isometricTopUp"/>
                <a:lightRig rig="threePt" dir="t"/>
              </a:scene3d>
            </p:grpSpPr>
            <p:pic>
              <p:nvPicPr>
                <p:cNvPr id="136" name="Picture 135" descr="justPuzzle.jpg">
                  <a:extLst>
                    <a:ext uri="{FF2B5EF4-FFF2-40B4-BE49-F238E27FC236}">
                      <a16:creationId xmlns:a16="http://schemas.microsoft.com/office/drawing/2014/main" id="{6888F72D-9FBA-478D-8F7E-5F2856F4DD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272530" y="4483375"/>
                  <a:ext cx="1179327" cy="1185534"/>
                </a:xfrm>
                <a:prstGeom prst="rect">
                  <a:avLst/>
                </a:prstGeom>
              </p:spPr>
            </p:pic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48B2E75D-55D7-406B-A3D2-E2175B6E9EBE}"/>
                    </a:ext>
                  </a:extLst>
                </p:cNvPr>
                <p:cNvSpPr txBox="1"/>
                <p:nvPr/>
              </p:nvSpPr>
              <p:spPr>
                <a:xfrm>
                  <a:off x="378904" y="5367295"/>
                  <a:ext cx="176347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de-DE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CAAA1EC6-3161-4BEC-9252-CAAB09BF6CC2}"/>
                    </a:ext>
                  </a:extLst>
                </p:cNvPr>
                <p:cNvSpPr txBox="1"/>
                <p:nvPr/>
              </p:nvSpPr>
              <p:spPr>
                <a:xfrm>
                  <a:off x="1251199" y="5395368"/>
                  <a:ext cx="176347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5B09391-5E03-4AE7-9567-A09A20E3507C}"/>
                    </a:ext>
                  </a:extLst>
                </p:cNvPr>
                <p:cNvSpPr txBox="1"/>
                <p:nvPr/>
              </p:nvSpPr>
              <p:spPr>
                <a:xfrm>
                  <a:off x="1073223" y="4473958"/>
                  <a:ext cx="176348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534BDF26-20F2-4DC2-B80A-17A02A88526E}"/>
                    </a:ext>
                  </a:extLst>
                </p:cNvPr>
                <p:cNvSpPr txBox="1"/>
                <p:nvPr/>
              </p:nvSpPr>
              <p:spPr>
                <a:xfrm>
                  <a:off x="250521" y="4476685"/>
                  <a:ext cx="176349" cy="23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buNone/>
                  </a:pPr>
                  <a:endParaRPr lang="en-US" sz="1000" b="1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35" name="Can 15">
                <a:extLst>
                  <a:ext uri="{FF2B5EF4-FFF2-40B4-BE49-F238E27FC236}">
                    <a16:creationId xmlns:a16="http://schemas.microsoft.com/office/drawing/2014/main" id="{D8E36DAA-B00A-4F70-B1C8-2E1045065A9B}"/>
                  </a:ext>
                </a:extLst>
              </p:cNvPr>
              <p:cNvSpPr/>
              <p:nvPr/>
            </p:nvSpPr>
            <p:spPr bwMode="auto">
              <a:xfrm>
                <a:off x="4668604" y="2651295"/>
                <a:ext cx="244590" cy="1125129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0CE0155-90F2-47AA-B4BB-0B6FCB01EC0B}"/>
                </a:ext>
              </a:extLst>
            </p:cNvPr>
            <p:cNvGrpSpPr/>
            <p:nvPr/>
          </p:nvGrpSpPr>
          <p:grpSpPr>
            <a:xfrm>
              <a:off x="1747216" y="2031765"/>
              <a:ext cx="5254363" cy="3311221"/>
              <a:chOff x="1747216" y="2031765"/>
              <a:chExt cx="5254363" cy="3311221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41322BBE-AEB3-4592-82CD-8789D761A499}"/>
                  </a:ext>
                </a:extLst>
              </p:cNvPr>
              <p:cNvCxnSpPr>
                <a:cxnSpLocks/>
                <a:stCxn id="135" idx="4"/>
                <a:endCxn id="202" idx="5"/>
              </p:cNvCxnSpPr>
              <p:nvPr/>
            </p:nvCxnSpPr>
            <p:spPr bwMode="auto">
              <a:xfrm>
                <a:off x="4879770" y="3347537"/>
                <a:ext cx="2121809" cy="197570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36367D0-2662-41AF-9022-812F81CB2586}"/>
                  </a:ext>
                </a:extLst>
              </p:cNvPr>
              <p:cNvCxnSpPr>
                <a:stCxn id="164" idx="2"/>
                <a:endCxn id="135" idx="4"/>
              </p:cNvCxnSpPr>
              <p:nvPr/>
            </p:nvCxnSpPr>
            <p:spPr bwMode="auto">
              <a:xfrm flipH="1">
                <a:off x="4879770" y="3286146"/>
                <a:ext cx="1738665" cy="6139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4DAA482-E44C-43FC-AD68-7123D10C4C93}"/>
                  </a:ext>
                </a:extLst>
              </p:cNvPr>
              <p:cNvCxnSpPr>
                <a:cxnSpLocks/>
                <a:stCxn id="161" idx="7"/>
                <a:endCxn id="135" idx="2"/>
              </p:cNvCxnSpPr>
              <p:nvPr/>
            </p:nvCxnSpPr>
            <p:spPr bwMode="auto">
              <a:xfrm flipV="1">
                <a:off x="1747216" y="3347537"/>
                <a:ext cx="2887964" cy="43579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DFCEFF4-4481-4FB5-B05F-6843AA7B3CB1}"/>
                  </a:ext>
                </a:extLst>
              </p:cNvPr>
              <p:cNvCxnSpPr>
                <a:cxnSpLocks/>
                <a:stCxn id="145" idx="5"/>
                <a:endCxn id="135" idx="1"/>
              </p:cNvCxnSpPr>
              <p:nvPr/>
            </p:nvCxnSpPr>
            <p:spPr bwMode="auto">
              <a:xfrm>
                <a:off x="3978423" y="2031765"/>
                <a:ext cx="779052" cy="753207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EAABAC2-744A-483A-BACB-20F815842653}"/>
                  </a:ext>
                </a:extLst>
              </p:cNvPr>
              <p:cNvCxnSpPr>
                <a:cxnSpLocks/>
                <a:stCxn id="135" idx="2"/>
                <a:endCxn id="181" idx="1"/>
              </p:cNvCxnSpPr>
              <p:nvPr/>
            </p:nvCxnSpPr>
            <p:spPr bwMode="auto">
              <a:xfrm flipH="1">
                <a:off x="4229928" y="3347537"/>
                <a:ext cx="405252" cy="199544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>
                    <a:lumMod val="75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DC2720D-79A0-4A11-B58A-6C35BF69C60A}"/>
                </a:ext>
              </a:extLst>
            </p:cNvPr>
            <p:cNvSpPr txBox="1"/>
            <p:nvPr/>
          </p:nvSpPr>
          <p:spPr>
            <a:xfrm>
              <a:off x="4315630" y="3947208"/>
              <a:ext cx="1126066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>
              <a:softEdge rad="50800"/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Message</a:t>
              </a:r>
              <a:br>
                <a:rPr lang="en-US" sz="1400" i="1" dirty="0"/>
              </a:br>
              <a:r>
                <a:rPr lang="en-US" sz="1400" i="1" dirty="0"/>
                <a:t>Broker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5A33365-F352-4682-A66C-695342B2D153}"/>
              </a:ext>
            </a:extLst>
          </p:cNvPr>
          <p:cNvGrpSpPr/>
          <p:nvPr/>
        </p:nvGrpSpPr>
        <p:grpSpPr>
          <a:xfrm>
            <a:off x="5732395" y="1080563"/>
            <a:ext cx="1447800" cy="2340902"/>
            <a:chOff x="558800" y="1238284"/>
            <a:chExt cx="1447800" cy="234090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61D69A4-E66E-4EE7-A762-1DF253C43A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3175" y="1238284"/>
              <a:ext cx="1171188" cy="1836329"/>
              <a:chOff x="2868674" y="1581185"/>
              <a:chExt cx="900914" cy="1412517"/>
            </a:xfrm>
          </p:grpSpPr>
          <p:sp>
            <p:nvSpPr>
              <p:cNvPr id="144" name="Rounded Rectangle 24">
                <a:extLst>
                  <a:ext uri="{FF2B5EF4-FFF2-40B4-BE49-F238E27FC236}">
                    <a16:creationId xmlns:a16="http://schemas.microsoft.com/office/drawing/2014/main" id="{8F3BF980-8460-4070-8BAD-026FF35151DB}"/>
                  </a:ext>
                </a:extLst>
              </p:cNvPr>
              <p:cNvSpPr/>
              <p:nvPr/>
            </p:nvSpPr>
            <p:spPr bwMode="auto">
              <a:xfrm>
                <a:off x="3429722" y="1581185"/>
                <a:ext cx="339866" cy="339866"/>
              </a:xfrm>
              <a:prstGeom prst="roundRect">
                <a:avLst/>
              </a:prstGeom>
              <a:solidFill>
                <a:srgbClr val="83BEA7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84DA136-D1FA-4855-AA01-6017C49D7B8C}"/>
                  </a:ext>
                </a:extLst>
              </p:cNvPr>
              <p:cNvSpPr/>
              <p:nvPr/>
            </p:nvSpPr>
            <p:spPr bwMode="auto">
              <a:xfrm>
                <a:off x="2868674" y="162703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Equipment</a:t>
                </a:r>
                <a:r>
                  <a:rPr kumimoji="0" 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kumimoji="0" lang="en-US" sz="12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</a:rPr>
                  <a:t>Control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</a:endParaRPr>
              </a:p>
            </p:txBody>
          </p:sp>
          <p:pic>
            <p:nvPicPr>
              <p:cNvPr id="146" name="Picture 145">
                <a:extLst>
                  <a:ext uri="{FF2B5EF4-FFF2-40B4-BE49-F238E27FC236}">
                    <a16:creationId xmlns:a16="http://schemas.microsoft.com/office/drawing/2014/main" id="{E8EDD589-022D-41C6-9F43-0627D02E1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9007" y="2580530"/>
                <a:ext cx="413172" cy="413172"/>
              </a:xfrm>
              <a:prstGeom prst="rect">
                <a:avLst/>
              </a:prstGeom>
            </p:spPr>
          </p:pic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36D262B-486D-4441-AAA6-77AC149AC4C7}"/>
                  </a:ext>
                </a:extLst>
              </p:cNvPr>
              <p:cNvCxnSpPr>
                <a:stCxn id="145" idx="4"/>
                <a:endCxn id="146" idx="0"/>
              </p:cNvCxnSpPr>
              <p:nvPr/>
            </p:nvCxnSpPr>
            <p:spPr bwMode="auto">
              <a:xfrm flipH="1">
                <a:off x="3255593" y="2411966"/>
                <a:ext cx="5545" cy="16856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4DE3149-0F72-4043-8A34-F4EB16095723}"/>
                </a:ext>
              </a:extLst>
            </p:cNvPr>
            <p:cNvSpPr txBox="1"/>
            <p:nvPr/>
          </p:nvSpPr>
          <p:spPr>
            <a:xfrm>
              <a:off x="558800" y="3117521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motor, pump, valve, sensor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CE55DB0-3637-4116-8AE8-242DB1E6B48D}"/>
              </a:ext>
            </a:extLst>
          </p:cNvPr>
          <p:cNvGrpSpPr/>
          <p:nvPr/>
        </p:nvGrpSpPr>
        <p:grpSpPr>
          <a:xfrm>
            <a:off x="3237335" y="3518196"/>
            <a:ext cx="2035787" cy="2117499"/>
            <a:chOff x="2193713" y="1211730"/>
            <a:chExt cx="2035787" cy="2117499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FA04422-29F4-42E1-BE29-B6FD6B3906A6}"/>
                </a:ext>
              </a:extLst>
            </p:cNvPr>
            <p:cNvGrpSpPr/>
            <p:nvPr/>
          </p:nvGrpSpPr>
          <p:grpSpPr>
            <a:xfrm>
              <a:off x="2535408" y="1211730"/>
              <a:ext cx="1694092" cy="1910469"/>
              <a:chOff x="2535408" y="1211730"/>
              <a:chExt cx="1694092" cy="1910469"/>
            </a:xfrm>
          </p:grpSpPr>
          <p:grpSp>
            <p:nvGrpSpPr>
              <p:cNvPr id="151" name="Group 33">
                <a:extLst>
                  <a:ext uri="{FF2B5EF4-FFF2-40B4-BE49-F238E27FC236}">
                    <a16:creationId xmlns:a16="http://schemas.microsoft.com/office/drawing/2014/main" id="{6674A05D-7BB7-4CF7-BA0C-3EC3AC697C67}"/>
                  </a:ext>
                </a:extLst>
              </p:cNvPr>
              <p:cNvGrpSpPr/>
              <p:nvPr/>
            </p:nvGrpSpPr>
            <p:grpSpPr>
              <a:xfrm>
                <a:off x="2535408" y="1211730"/>
                <a:ext cx="1156936" cy="1115547"/>
                <a:chOff x="3931539" y="2021332"/>
                <a:chExt cx="889965" cy="858084"/>
              </a:xfrm>
            </p:grpSpPr>
            <p:sp>
              <p:nvSpPr>
                <p:cNvPr id="160" name="Isosceles Triangle 159">
                  <a:extLst>
                    <a:ext uri="{FF2B5EF4-FFF2-40B4-BE49-F238E27FC236}">
                      <a16:creationId xmlns:a16="http://schemas.microsoft.com/office/drawing/2014/main" id="{9B21D2E5-75E2-4F43-AF8B-B707BBC24484}"/>
                    </a:ext>
                  </a:extLst>
                </p:cNvPr>
                <p:cNvSpPr/>
                <p:nvPr/>
              </p:nvSpPr>
              <p:spPr bwMode="auto">
                <a:xfrm>
                  <a:off x="3931539" y="2021332"/>
                  <a:ext cx="403630" cy="347957"/>
                </a:xfrm>
                <a:prstGeom prst="triangle">
                  <a:avLst/>
                </a:prstGeom>
                <a:solidFill>
                  <a:srgbClr val="EBE7AD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700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637C086F-5722-4198-8403-89966431B439}"/>
                    </a:ext>
                  </a:extLst>
                </p:cNvPr>
                <p:cNvSpPr/>
                <p:nvPr/>
              </p:nvSpPr>
              <p:spPr bwMode="auto">
                <a:xfrm>
                  <a:off x="4036577" y="2094489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DAQ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Equipment</a:t>
                  </a:r>
                </a:p>
              </p:txBody>
            </p:sp>
          </p:grpSp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8DE9B15F-843B-4054-8C62-2297D62575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"/>
              <a:stretch/>
            </p:blipFill>
            <p:spPr>
              <a:xfrm>
                <a:off x="2934078" y="2548040"/>
                <a:ext cx="486325" cy="574159"/>
              </a:xfrm>
              <a:prstGeom prst="rect">
                <a:avLst/>
              </a:prstGeom>
            </p:spPr>
          </p:pic>
          <p:grpSp>
            <p:nvGrpSpPr>
              <p:cNvPr id="153" name="Group 129">
                <a:extLst>
                  <a:ext uri="{FF2B5EF4-FFF2-40B4-BE49-F238E27FC236}">
                    <a16:creationId xmlns:a16="http://schemas.microsoft.com/office/drawing/2014/main" id="{043BC01D-BB35-41FA-A732-D2D8F1D7C7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4724" y="1736435"/>
                <a:ext cx="524776" cy="191691"/>
                <a:chOff x="1722064" y="2499496"/>
                <a:chExt cx="527688" cy="192744"/>
              </a:xfrm>
            </p:grpSpPr>
            <p:grpSp>
              <p:nvGrpSpPr>
                <p:cNvPr id="155" name="Group 120">
                  <a:extLst>
                    <a:ext uri="{FF2B5EF4-FFF2-40B4-BE49-F238E27FC236}">
                      <a16:creationId xmlns:a16="http://schemas.microsoft.com/office/drawing/2014/main" id="{A7B502F1-88AF-4E67-B316-C2819B3A82D1}"/>
                    </a:ext>
                  </a:extLst>
                </p:cNvPr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1C395310-6878-4997-974D-E0ACC4D76BA4}"/>
                      </a:ext>
                    </a:extLst>
                  </p:cNvPr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ECE7AE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40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99D189D1-1140-4E15-89F4-396A543475EB}"/>
                      </a:ext>
                    </a:extLst>
                  </p:cNvPr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5B5ED698-B8C0-4B79-AEB7-99F4B981166C}"/>
                      </a:ext>
                    </a:extLst>
                  </p:cNvPr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64D57A86-9F03-4B09-B510-55DC23561E6A}"/>
                    </a:ext>
                  </a:extLst>
                </p:cNvPr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08685CC3-0A4D-4A82-8274-DF0E71A24A25}"/>
                  </a:ext>
                </a:extLst>
              </p:cNvPr>
              <p:cNvCxnSpPr>
                <a:cxnSpLocks/>
                <a:stCxn id="161" idx="4"/>
                <a:endCxn id="152" idx="0"/>
              </p:cNvCxnSpPr>
              <p:nvPr/>
            </p:nvCxnSpPr>
            <p:spPr bwMode="auto">
              <a:xfrm flipH="1">
                <a:off x="3177242" y="2327277"/>
                <a:ext cx="4898" cy="220763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3336CBE2-6FE0-4625-AB45-343B7D4E749A}"/>
                </a:ext>
              </a:extLst>
            </p:cNvPr>
            <p:cNvSpPr txBox="1"/>
            <p:nvPr/>
          </p:nvSpPr>
          <p:spPr>
            <a:xfrm>
              <a:off x="2193713" y="3052230"/>
              <a:ext cx="1822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commercial camera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12BEFEA-F90A-4BF6-A3EA-E0E71EFB543F}"/>
              </a:ext>
            </a:extLst>
          </p:cNvPr>
          <p:cNvGrpSpPr/>
          <p:nvPr/>
        </p:nvGrpSpPr>
        <p:grpSpPr>
          <a:xfrm>
            <a:off x="9457752" y="2601732"/>
            <a:ext cx="1209668" cy="1193263"/>
            <a:chOff x="3912323" y="4819317"/>
            <a:chExt cx="930453" cy="917890"/>
          </a:xfrm>
        </p:grpSpPr>
        <p:sp>
          <p:nvSpPr>
            <p:cNvPr id="163" name="Diamond 162">
              <a:extLst>
                <a:ext uri="{FF2B5EF4-FFF2-40B4-BE49-F238E27FC236}">
                  <a16:creationId xmlns:a16="http://schemas.microsoft.com/office/drawing/2014/main" id="{F0DEC3A7-A35D-4358-BB72-E807CFF3C84A}"/>
                </a:ext>
              </a:extLst>
            </p:cNvPr>
            <p:cNvSpPr/>
            <p:nvPr/>
          </p:nvSpPr>
          <p:spPr>
            <a:xfrm>
              <a:off x="4379860" y="4819317"/>
              <a:ext cx="462916" cy="462916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925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B7796FB-F6AD-402D-856F-7426117D5EF1}"/>
                </a:ext>
              </a:extLst>
            </p:cNvPr>
            <p:cNvSpPr/>
            <p:nvPr/>
          </p:nvSpPr>
          <p:spPr bwMode="auto">
            <a:xfrm>
              <a:off x="3912323" y="4922685"/>
              <a:ext cx="814522" cy="814522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36000" tIns="0" rIns="0" bIns="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298450" marR="0" indent="-2984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>
                  <a:solidFill>
                    <a:srgbClr val="000000"/>
                  </a:solidFill>
                </a:rPr>
                <a:t>GUI Server</a:t>
              </a: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705EF7EE-EFC5-4BAB-9B5A-189736814DF7}"/>
              </a:ext>
            </a:extLst>
          </p:cNvPr>
          <p:cNvSpPr txBox="1"/>
          <p:nvPr/>
        </p:nvSpPr>
        <p:spPr>
          <a:xfrm>
            <a:off x="8833350" y="375185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>
                <a:solidFill>
                  <a:srgbClr val="000000"/>
                </a:solidFill>
              </a:rPr>
              <a:t>and other service devices like configuration manager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1D1F51-5009-4B13-9C86-908C2E120524}"/>
              </a:ext>
            </a:extLst>
          </p:cNvPr>
          <p:cNvGrpSpPr/>
          <p:nvPr/>
        </p:nvGrpSpPr>
        <p:grpSpPr>
          <a:xfrm>
            <a:off x="6364379" y="5067208"/>
            <a:ext cx="2171700" cy="1617457"/>
            <a:chOff x="5818279" y="5067208"/>
            <a:chExt cx="2171700" cy="1617457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6A25BAF1-3289-41E2-81AD-9B3AA4C94DB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86839" y="5067208"/>
              <a:ext cx="1852489" cy="1109762"/>
              <a:chOff x="3003678" y="4123615"/>
              <a:chExt cx="1583276" cy="948468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F7D8D85D-0127-4688-A617-7F93B422F1F8}"/>
                  </a:ext>
                </a:extLst>
              </p:cNvPr>
              <p:cNvGrpSpPr/>
              <p:nvPr/>
            </p:nvGrpSpPr>
            <p:grpSpPr>
              <a:xfrm>
                <a:off x="3338235" y="4123615"/>
                <a:ext cx="902881" cy="948468"/>
                <a:chOff x="4482710" y="3526380"/>
                <a:chExt cx="731713" cy="759443"/>
              </a:xfrm>
            </p:grpSpPr>
            <p:sp>
              <p:nvSpPr>
                <p:cNvPr id="180" name="Octagon 179">
                  <a:extLst>
                    <a:ext uri="{FF2B5EF4-FFF2-40B4-BE49-F238E27FC236}">
                      <a16:creationId xmlns:a16="http://schemas.microsoft.com/office/drawing/2014/main" id="{D8018B43-7552-40B0-9FC1-746582215A60}"/>
                    </a:ext>
                  </a:extLst>
                </p:cNvPr>
                <p:cNvSpPr/>
                <p:nvPr/>
              </p:nvSpPr>
              <p:spPr bwMode="auto">
                <a:xfrm>
                  <a:off x="4858373" y="3526380"/>
                  <a:ext cx="356050" cy="356050"/>
                </a:xfrm>
                <a:prstGeom prst="octagon">
                  <a:avLst/>
                </a:prstGeom>
                <a:solidFill>
                  <a:srgbClr val="BE9283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5D99059-A194-4DF1-8540-DCDA07FF148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82710" y="3600673"/>
                  <a:ext cx="685149" cy="68515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Analysis 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Node</a:t>
                  </a:r>
                </a:p>
              </p:txBody>
            </p:sp>
          </p:grpSp>
          <p:grpSp>
            <p:nvGrpSpPr>
              <p:cNvPr id="168" name="Group 129">
                <a:extLst>
                  <a:ext uri="{FF2B5EF4-FFF2-40B4-BE49-F238E27FC236}">
                    <a16:creationId xmlns:a16="http://schemas.microsoft.com/office/drawing/2014/main" id="{3AEA1C42-61EB-40C4-A010-B02BB81DD0A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183273" y="4575784"/>
                <a:ext cx="403681" cy="147450"/>
                <a:chOff x="1722064" y="2499496"/>
                <a:chExt cx="527688" cy="192744"/>
              </a:xfrm>
            </p:grpSpPr>
            <p:grpSp>
              <p:nvGrpSpPr>
                <p:cNvPr id="175" name="Group 120">
                  <a:extLst>
                    <a:ext uri="{FF2B5EF4-FFF2-40B4-BE49-F238E27FC236}">
                      <a16:creationId xmlns:a16="http://schemas.microsoft.com/office/drawing/2014/main" id="{6B4DE41E-1B23-4435-8ED0-9D0113F3382B}"/>
                    </a:ext>
                  </a:extLst>
                </p:cNvPr>
                <p:cNvGrpSpPr/>
                <p:nvPr/>
              </p:nvGrpSpPr>
              <p:grpSpPr>
                <a:xfrm>
                  <a:off x="2013911" y="2499496"/>
                  <a:ext cx="235841" cy="192744"/>
                  <a:chOff x="4485111" y="4313055"/>
                  <a:chExt cx="235841" cy="192744"/>
                </a:xfrm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CA034282-69EA-4FD9-B835-28411D9AA2D8}"/>
                      </a:ext>
                    </a:extLst>
                  </p:cNvPr>
                  <p:cNvSpPr/>
                  <p:nvPr/>
                </p:nvSpPr>
                <p:spPr>
                  <a:xfrm>
                    <a:off x="4485111" y="4313055"/>
                    <a:ext cx="135441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325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0EF3D1B2-2B44-4EE5-97B1-EC4732C3CE8D}"/>
                      </a:ext>
                    </a:extLst>
                  </p:cNvPr>
                  <p:cNvSpPr/>
                  <p:nvPr/>
                </p:nvSpPr>
                <p:spPr>
                  <a:xfrm>
                    <a:off x="4622425" y="4354818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67FE5081-7531-4860-89AD-98D1EFF1424F}"/>
                      </a:ext>
                    </a:extLst>
                  </p:cNvPr>
                  <p:cNvSpPr/>
                  <p:nvPr/>
                </p:nvSpPr>
                <p:spPr>
                  <a:xfrm>
                    <a:off x="4622425" y="4421017"/>
                    <a:ext cx="98527" cy="36000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DC497A8E-A08F-40A6-97CC-24DD7D202C9C}"/>
                    </a:ext>
                  </a:extLst>
                </p:cNvPr>
                <p:cNvSpPr/>
                <p:nvPr/>
              </p:nvSpPr>
              <p:spPr>
                <a:xfrm>
                  <a:off x="1722064" y="2580586"/>
                  <a:ext cx="288000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69" name="Group 128">
                <a:extLst>
                  <a:ext uri="{FF2B5EF4-FFF2-40B4-BE49-F238E27FC236}">
                    <a16:creationId xmlns:a16="http://schemas.microsoft.com/office/drawing/2014/main" id="{FE9AD00A-3D1C-407B-BAB0-CA84E8A4F99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003678" y="4566574"/>
                <a:ext cx="323464" cy="147450"/>
                <a:chOff x="2019046" y="3238291"/>
                <a:chExt cx="422827" cy="192744"/>
              </a:xfrm>
            </p:grpSpPr>
            <p:grpSp>
              <p:nvGrpSpPr>
                <p:cNvPr id="170" name="Group 121">
                  <a:extLst>
                    <a:ext uri="{FF2B5EF4-FFF2-40B4-BE49-F238E27FC236}">
                      <a16:creationId xmlns:a16="http://schemas.microsoft.com/office/drawing/2014/main" id="{9FDB624A-A340-4781-966C-2B462DBD9311}"/>
                    </a:ext>
                  </a:extLst>
                </p:cNvPr>
                <p:cNvGrpSpPr/>
                <p:nvPr/>
              </p:nvGrpSpPr>
              <p:grpSpPr>
                <a:xfrm>
                  <a:off x="2019046" y="3238291"/>
                  <a:ext cx="135442" cy="192744"/>
                  <a:chOff x="5183665" y="4295815"/>
                  <a:chExt cx="135442" cy="192744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43819BD9-7488-4153-BE11-8B352209C43A}"/>
                      </a:ext>
                    </a:extLst>
                  </p:cNvPr>
                  <p:cNvSpPr/>
                  <p:nvPr/>
                </p:nvSpPr>
                <p:spPr>
                  <a:xfrm>
                    <a:off x="5183665" y="4295815"/>
                    <a:ext cx="135442" cy="192744"/>
                  </a:xfrm>
                  <a:prstGeom prst="rect">
                    <a:avLst/>
                  </a:prstGeom>
                  <a:solidFill>
                    <a:srgbClr val="BF9283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325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64FF40EF-12CA-43B5-9667-E5925303D124}"/>
                      </a:ext>
                    </a:extLst>
                  </p:cNvPr>
                  <p:cNvSpPr/>
                  <p:nvPr/>
                </p:nvSpPr>
                <p:spPr>
                  <a:xfrm>
                    <a:off x="5184359" y="4315470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149FC79-CE90-46BA-B2C3-CFC6A22C5D2D}"/>
                      </a:ext>
                    </a:extLst>
                  </p:cNvPr>
                  <p:cNvSpPr/>
                  <p:nvPr/>
                </p:nvSpPr>
                <p:spPr>
                  <a:xfrm>
                    <a:off x="5184359" y="4398221"/>
                    <a:ext cx="36000" cy="72000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solidFill>
                      <a:schemeClr val="tx2"/>
                    </a:solidFill>
                  </a:ln>
                </p:spPr>
                <p:txBody>
                  <a:bodyPr wrap="none" rtlCol="0" anchor="ctr" anchorCtr="0">
                    <a:normAutofit fontScale="25000" lnSpcReduction="20000"/>
                  </a:bodyPr>
                  <a:lstStyle/>
                  <a:p>
                    <a:pPr algn="ctr"/>
                    <a:endParaRPr lang="de-DE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CC8D273D-2EAC-420D-AE96-44A793F63B64}"/>
                    </a:ext>
                  </a:extLst>
                </p:cNvPr>
                <p:cNvSpPr/>
                <p:nvPr/>
              </p:nvSpPr>
              <p:spPr>
                <a:xfrm>
                  <a:off x="2153874" y="3318250"/>
                  <a:ext cx="287999" cy="28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100DE1-A32A-411B-8CE1-748F3690CB08}"/>
                </a:ext>
              </a:extLst>
            </p:cNvPr>
            <p:cNvSpPr txBox="1"/>
            <p:nvPr/>
          </p:nvSpPr>
          <p:spPr>
            <a:xfrm>
              <a:off x="5818279" y="6223000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e.g. calibration,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image processing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2C2EA8CC-B2A3-4FCA-BBE0-DD5AF94FC148}"/>
              </a:ext>
            </a:extLst>
          </p:cNvPr>
          <p:cNvGrpSpPr/>
          <p:nvPr/>
        </p:nvGrpSpPr>
        <p:grpSpPr>
          <a:xfrm>
            <a:off x="8385455" y="4265358"/>
            <a:ext cx="2171700" cy="2373337"/>
            <a:chOff x="604912" y="3934905"/>
            <a:chExt cx="2171700" cy="237333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C4D25007-F8D2-4201-8455-D02C7A1FC042}"/>
                </a:ext>
              </a:extLst>
            </p:cNvPr>
            <p:cNvGrpSpPr/>
            <p:nvPr/>
          </p:nvGrpSpPr>
          <p:grpSpPr>
            <a:xfrm>
              <a:off x="1189382" y="3934905"/>
              <a:ext cx="1218491" cy="1829258"/>
              <a:chOff x="3740677" y="4012885"/>
              <a:chExt cx="1218491" cy="1829258"/>
            </a:xfrm>
          </p:grpSpPr>
          <p:grpSp>
            <p:nvGrpSpPr>
              <p:cNvPr id="186" name="Group 36">
                <a:extLst>
                  <a:ext uri="{FF2B5EF4-FFF2-40B4-BE49-F238E27FC236}">
                    <a16:creationId xmlns:a16="http://schemas.microsoft.com/office/drawing/2014/main" id="{860BA0A9-69DF-4544-BD52-33825256861D}"/>
                  </a:ext>
                </a:extLst>
              </p:cNvPr>
              <p:cNvGrpSpPr/>
              <p:nvPr/>
            </p:nvGrpSpPr>
            <p:grpSpPr>
              <a:xfrm>
                <a:off x="3740677" y="4012885"/>
                <a:ext cx="1218491" cy="1186728"/>
                <a:chOff x="1909721" y="2874193"/>
                <a:chExt cx="937300" cy="912879"/>
              </a:xfrm>
            </p:grpSpPr>
            <p:sp>
              <p:nvSpPr>
                <p:cNvPr id="201" name="5-Point Star 81">
                  <a:extLst>
                    <a:ext uri="{FF2B5EF4-FFF2-40B4-BE49-F238E27FC236}">
                      <a16:creationId xmlns:a16="http://schemas.microsoft.com/office/drawing/2014/main" id="{1A73A0E9-3C94-4267-913C-C4E76007B2E0}"/>
                    </a:ext>
                  </a:extLst>
                </p:cNvPr>
                <p:cNvSpPr/>
                <p:nvPr/>
              </p:nvSpPr>
              <p:spPr bwMode="auto">
                <a:xfrm>
                  <a:off x="2401959" y="2874193"/>
                  <a:ext cx="445062" cy="420786"/>
                </a:xfrm>
                <a:prstGeom prst="star5">
                  <a:avLst/>
                </a:prstGeom>
                <a:solidFill>
                  <a:srgbClr val="839BBE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270000" tIns="0" rIns="91440" bIns="45720" numCol="1" rtlCol="0" anchor="ctr" anchorCtr="0" compatLnSpc="1">
                  <a:prstTxWarp prst="textNoShape">
                    <a:avLst/>
                  </a:prstTxWarp>
                  <a:normAutofit fontScale="62500" lnSpcReduction="20000"/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2DB6F2BA-9135-48D5-B79F-34CCD84C1E38}"/>
                    </a:ext>
                  </a:extLst>
                </p:cNvPr>
                <p:cNvSpPr/>
                <p:nvPr/>
              </p:nvSpPr>
              <p:spPr bwMode="auto">
                <a:xfrm>
                  <a:off x="1909721" y="3002145"/>
                  <a:ext cx="784927" cy="784927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36000" tIns="0" rIns="0" bIns="0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>
                      <a:solidFill>
                        <a:srgbClr val="000000"/>
                      </a:solidFill>
                    </a:rPr>
                    <a:t>Data Logging</a:t>
                  </a:r>
                </a:p>
                <a:p>
                  <a:pPr marL="298450" marR="0" indent="-29845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kumimoji="0" lang="en-US" sz="1200" b="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pitchFamily="112" charset="-128"/>
                    </a:rPr>
                    <a:t>Node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3391A2A-F16E-4A0B-AB2B-C82184E078B5}"/>
                  </a:ext>
                </a:extLst>
              </p:cNvPr>
              <p:cNvCxnSpPr>
                <a:cxnSpLocks/>
                <a:stCxn id="202" idx="4"/>
              </p:cNvCxnSpPr>
              <p:nvPr/>
            </p:nvCxnSpPr>
            <p:spPr bwMode="auto">
              <a:xfrm>
                <a:off x="4250881" y="5199613"/>
                <a:ext cx="1199" cy="327414"/>
              </a:xfrm>
              <a:prstGeom prst="line">
                <a:avLst/>
              </a:prstGeom>
              <a:noFill/>
              <a:ln w="3810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90" name="Can 70">
                <a:extLst>
                  <a:ext uri="{FF2B5EF4-FFF2-40B4-BE49-F238E27FC236}">
                    <a16:creationId xmlns:a16="http://schemas.microsoft.com/office/drawing/2014/main" id="{EDCF1074-77FA-4EEC-A0B8-27CB7485AF69}"/>
                  </a:ext>
                </a:extLst>
              </p:cNvPr>
              <p:cNvSpPr/>
              <p:nvPr/>
            </p:nvSpPr>
            <p:spPr>
              <a:xfrm>
                <a:off x="3977246" y="5476477"/>
                <a:ext cx="556525" cy="365666"/>
              </a:xfrm>
              <a:prstGeom prst="can">
                <a:avLst/>
              </a:prstGeom>
              <a:solidFill>
                <a:srgbClr val="839BBE"/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625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3D037BC-C3E5-4950-83D9-F079384CAEEE}"/>
                </a:ext>
              </a:extLst>
            </p:cNvPr>
            <p:cNvSpPr txBox="1"/>
            <p:nvPr/>
          </p:nvSpPr>
          <p:spPr>
            <a:xfrm>
              <a:off x="604912" y="5846577"/>
              <a:ext cx="2171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storage of control data</a:t>
              </a:r>
              <a:br>
                <a:rPr lang="en-US" sz="1200" dirty="0">
                  <a:solidFill>
                    <a:srgbClr val="000000"/>
                  </a:solidFill>
                </a:rPr>
              </a:br>
              <a:r>
                <a:rPr lang="en-US" sz="1200" dirty="0">
                  <a:solidFill>
                    <a:srgbClr val="000000"/>
                  </a:solidFill>
                </a:rPr>
                <a:t>and configurations</a:t>
              </a:r>
            </a:p>
          </p:txBody>
        </p:sp>
      </p:grpSp>
      <p:cxnSp>
        <p:nvCxnSpPr>
          <p:cNvPr id="204" name="Elbow Connector 108">
            <a:extLst>
              <a:ext uri="{FF2B5EF4-FFF2-40B4-BE49-F238E27FC236}">
                <a16:creationId xmlns:a16="http://schemas.microsoft.com/office/drawing/2014/main" id="{7E16AEA4-BD0E-4CE9-918D-0C8B871898CF}"/>
              </a:ext>
            </a:extLst>
          </p:cNvPr>
          <p:cNvCxnSpPr>
            <a:cxnSpLocks/>
            <a:stCxn id="159" idx="3"/>
            <a:endCxn id="172" idx="1"/>
          </p:cNvCxnSpPr>
          <p:nvPr/>
        </p:nvCxnSpPr>
        <p:spPr bwMode="auto">
          <a:xfrm>
            <a:off x="5273122" y="4168175"/>
            <a:ext cx="1259817" cy="1503583"/>
          </a:xfrm>
          <a:prstGeom prst="bentConnector3">
            <a:avLst>
              <a:gd name="adj1" fmla="val 23790"/>
            </a:avLst>
          </a:prstGeom>
          <a:noFill/>
          <a:ln w="19050" cap="sq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800150B-0382-4239-8695-ADAB0B365A8F}"/>
              </a:ext>
            </a:extLst>
          </p:cNvPr>
          <p:cNvGrpSpPr/>
          <p:nvPr/>
        </p:nvGrpSpPr>
        <p:grpSpPr>
          <a:xfrm>
            <a:off x="8222389" y="1158343"/>
            <a:ext cx="1398140" cy="1167488"/>
            <a:chOff x="4047337" y="1242236"/>
            <a:chExt cx="1398140" cy="1167488"/>
          </a:xfrm>
        </p:grpSpPr>
        <p:pic>
          <p:nvPicPr>
            <p:cNvPr id="206" name="Picture 4">
              <a:extLst>
                <a:ext uri="{FF2B5EF4-FFF2-40B4-BE49-F238E27FC236}">
                  <a16:creationId xmlns:a16="http://schemas.microsoft.com/office/drawing/2014/main" id="{B8646D86-C8FF-4970-A05F-BAF173D75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7982" y="1242236"/>
              <a:ext cx="1003514" cy="68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4E3A68B6-7DF3-4292-AF50-6341BC4A620C}"/>
                </a:ext>
              </a:extLst>
            </p:cNvPr>
            <p:cNvSpPr txBox="1"/>
            <p:nvPr/>
          </p:nvSpPr>
          <p:spPr>
            <a:xfrm>
              <a:off x="4047337" y="1886504"/>
              <a:ext cx="13981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Command Line</a:t>
              </a:r>
            </a:p>
            <a:p>
              <a:pPr algn="ctr">
                <a:buNone/>
              </a:pPr>
              <a:r>
                <a:rPr lang="en-US" sz="1400" i="1" dirty="0"/>
                <a:t>Interface</a:t>
              </a:r>
            </a:p>
          </p:txBody>
        </p:sp>
      </p:grp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99E42BED-0908-40AD-A890-CE695C7090EA}"/>
              </a:ext>
            </a:extLst>
          </p:cNvPr>
          <p:cNvCxnSpPr>
            <a:cxnSpLocks/>
            <a:stCxn id="206" idx="1"/>
            <a:endCxn id="135" idx="1"/>
          </p:cNvCxnSpPr>
          <p:nvPr/>
        </p:nvCxnSpPr>
        <p:spPr bwMode="auto">
          <a:xfrm flipH="1">
            <a:off x="7596792" y="1500343"/>
            <a:ext cx="836242" cy="1264036"/>
          </a:xfrm>
          <a:prstGeom prst="line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A89C8AB-E337-4251-B25C-C8B3069D0375}"/>
              </a:ext>
            </a:extLst>
          </p:cNvPr>
          <p:cNvGrpSpPr/>
          <p:nvPr/>
        </p:nvGrpSpPr>
        <p:grpSpPr>
          <a:xfrm>
            <a:off x="10830720" y="1821178"/>
            <a:ext cx="1348446" cy="1290077"/>
            <a:chOff x="3994019" y="754357"/>
            <a:chExt cx="1591872" cy="1290077"/>
          </a:xfrm>
        </p:grpSpPr>
        <p:pic>
          <p:nvPicPr>
            <p:cNvPr id="211" name="Picture 4">
              <a:extLst>
                <a:ext uri="{FF2B5EF4-FFF2-40B4-BE49-F238E27FC236}">
                  <a16:creationId xmlns:a16="http://schemas.microsoft.com/office/drawing/2014/main" id="{A3E16BEB-61E5-4012-95BD-B633A0E44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72159" y="754357"/>
              <a:ext cx="1221720" cy="67957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679932EE-02A4-43AE-861F-1238C2C28A6A}"/>
                </a:ext>
              </a:extLst>
            </p:cNvPr>
            <p:cNvSpPr txBox="1"/>
            <p:nvPr/>
          </p:nvSpPr>
          <p:spPr>
            <a:xfrm>
              <a:off x="3994019" y="1521214"/>
              <a:ext cx="1591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buNone/>
              </a:pPr>
              <a:r>
                <a:rPr lang="en-US" sz="1400" i="1" dirty="0"/>
                <a:t>Graphical </a:t>
              </a:r>
            </a:p>
            <a:p>
              <a:pPr algn="ctr">
                <a:buNone/>
              </a:pPr>
              <a:r>
                <a:rPr lang="en-US" sz="1400" i="1" dirty="0"/>
                <a:t>User Interface</a:t>
              </a:r>
            </a:p>
          </p:txBody>
        </p:sp>
      </p:grp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0353D77-DBEF-4A8A-9476-CDAFCBD6CE43}"/>
              </a:ext>
            </a:extLst>
          </p:cNvPr>
          <p:cNvCxnSpPr>
            <a:stCxn id="211" idx="1"/>
            <a:endCxn id="164" idx="0"/>
          </p:cNvCxnSpPr>
          <p:nvPr/>
        </p:nvCxnSpPr>
        <p:spPr bwMode="auto">
          <a:xfrm flipH="1">
            <a:off x="9987226" y="2160964"/>
            <a:ext cx="909685" cy="57514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A246218F-2DA0-4065-89A1-C6B571E0B8EE}"/>
              </a:ext>
            </a:extLst>
          </p:cNvPr>
          <p:cNvCxnSpPr/>
          <p:nvPr/>
        </p:nvCxnSpPr>
        <p:spPr>
          <a:xfrm>
            <a:off x="9557490" y="821966"/>
            <a:ext cx="1766323" cy="309606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4A3537BA-446B-44AA-9B47-BDBA706C3445}"/>
              </a:ext>
            </a:extLst>
          </p:cNvPr>
          <p:cNvSpPr txBox="1"/>
          <p:nvPr/>
        </p:nvSpPr>
        <p:spPr>
          <a:xfrm rot="3637593">
            <a:off x="9837232" y="979898"/>
            <a:ext cx="1341620" cy="762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 dirty="0">
                <a:solidFill>
                  <a:schemeClr val="bg2"/>
                </a:solidFill>
              </a:rPr>
              <a:t>Interface for Users and Operators</a:t>
            </a:r>
            <a:endParaRPr lang="de-DE" sz="1600" dirty="0" err="1">
              <a:solidFill>
                <a:schemeClr val="bg2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A6C3A6A-0FA2-499A-94A2-DA7FD7D14358}"/>
              </a:ext>
            </a:extLst>
          </p:cNvPr>
          <p:cNvSpPr txBox="1"/>
          <p:nvPr/>
        </p:nvSpPr>
        <p:spPr>
          <a:xfrm>
            <a:off x="5077380" y="5768797"/>
            <a:ext cx="1324872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i="1" dirty="0"/>
              <a:t>TCP/IP data</a:t>
            </a:r>
            <a:br>
              <a:rPr lang="en-US" sz="1400" i="1" dirty="0"/>
            </a:br>
            <a:r>
              <a:rPr lang="en-US" sz="1400" i="1" dirty="0"/>
              <a:t>pipelines for</a:t>
            </a:r>
          </a:p>
          <a:p>
            <a:pPr algn="ctr">
              <a:buNone/>
            </a:pPr>
            <a:r>
              <a:rPr lang="en-US" sz="1400" i="1" dirty="0"/>
              <a:t>big/fast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45DEC7-E091-4891-973E-FB0EB41AD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90" y="1215912"/>
            <a:ext cx="955466" cy="9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3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0F0F-9EF7-4EBE-A156-B7AAF804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448056"/>
            <a:ext cx="10956924" cy="442952"/>
          </a:xfrm>
        </p:spPr>
        <p:txBody>
          <a:bodyPr/>
          <a:lstStyle/>
          <a:p>
            <a:r>
              <a:rPr lang="en-GB" dirty="0"/>
              <a:t>Core Components of Karabo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AC14A-07D6-43FD-9580-9A14027A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891009"/>
            <a:ext cx="10944224" cy="5022432"/>
          </a:xfrm>
        </p:spPr>
        <p:txBody>
          <a:bodyPr/>
          <a:lstStyle/>
          <a:p>
            <a:r>
              <a:rPr lang="en-GB" dirty="0"/>
              <a:t>Device</a:t>
            </a:r>
          </a:p>
          <a:p>
            <a:pPr lvl="1"/>
            <a:r>
              <a:rPr lang="en-GB" dirty="0"/>
              <a:t>Core controllable object, providing e.g.</a:t>
            </a:r>
          </a:p>
          <a:p>
            <a:pPr lvl="2"/>
            <a:r>
              <a:rPr lang="en-GB" dirty="0"/>
              <a:t>Equipment control: interface to motor, pump, valve, camera, etc.</a:t>
            </a:r>
          </a:p>
          <a:p>
            <a:pPr lvl="2"/>
            <a:r>
              <a:rPr lang="en-GB" dirty="0"/>
              <a:t>Data provider: camera, spectrometer, customized 2D detectors</a:t>
            </a:r>
          </a:p>
          <a:p>
            <a:pPr lvl="2"/>
            <a:r>
              <a:rPr lang="en-GB" dirty="0"/>
              <a:t>Data analysis: calibration, beam position extraction, etc.</a:t>
            </a:r>
          </a:p>
          <a:p>
            <a:pPr lvl="2"/>
            <a:r>
              <a:rPr lang="en-GB" dirty="0"/>
              <a:t>Coordination of other devices (“</a:t>
            </a:r>
            <a:r>
              <a:rPr lang="en-GB" dirty="0" err="1"/>
              <a:t>middlelayer</a:t>
            </a:r>
            <a:r>
              <a:rPr lang="en-GB" dirty="0"/>
              <a:t>”)</a:t>
            </a:r>
          </a:p>
          <a:p>
            <a:pPr lvl="2"/>
            <a:r>
              <a:rPr lang="en-GB" dirty="0"/>
              <a:t>System service: data logging, GUI server, project (configuration, etc.) database,…</a:t>
            </a:r>
          </a:p>
          <a:p>
            <a:pPr lvl="1"/>
            <a:r>
              <a:rPr lang="en-GB" dirty="0"/>
              <a:t>Self-description (schema):</a:t>
            </a:r>
          </a:p>
          <a:p>
            <a:pPr lvl="2"/>
            <a:r>
              <a:rPr lang="en-GB" dirty="0"/>
              <a:t>Properties (read-only, </a:t>
            </a:r>
            <a:r>
              <a:rPr lang="en-GB" dirty="0" err="1"/>
              <a:t>init</a:t>
            </a:r>
            <a:r>
              <a:rPr lang="en-GB" dirty="0"/>
              <a:t>-only, reconfigurable), commands – device state aware</a:t>
            </a:r>
          </a:p>
          <a:p>
            <a:r>
              <a:rPr lang="en-GB" dirty="0"/>
              <a:t>Device server: Program “hosting” devices </a:t>
            </a:r>
            <a:r>
              <a:rPr lang="en-GB" sz="1400" dirty="0"/>
              <a:t>(detail: in bound Python API launches them)</a:t>
            </a:r>
          </a:p>
          <a:p>
            <a:r>
              <a:rPr lang="en-GB" dirty="0"/>
              <a:t>Broker: Core (3</a:t>
            </a:r>
            <a:r>
              <a:rPr lang="en-GB" baseline="30000" dirty="0"/>
              <a:t>rd</a:t>
            </a:r>
            <a:r>
              <a:rPr lang="en-GB" dirty="0"/>
              <a:t> party) component distributing control messages</a:t>
            </a:r>
          </a:p>
          <a:p>
            <a:r>
              <a:rPr lang="en-GB" dirty="0"/>
              <a:t>Command line client (both Python APIs): </a:t>
            </a:r>
            <a:r>
              <a:rPr lang="en-GB" dirty="0" err="1"/>
              <a:t>ikarabo</a:t>
            </a:r>
            <a:r>
              <a:rPr lang="en-GB" dirty="0"/>
              <a:t>, </a:t>
            </a:r>
            <a:r>
              <a:rPr lang="en-GB" dirty="0" err="1"/>
              <a:t>karabo</a:t>
            </a:r>
            <a:r>
              <a:rPr lang="en-GB" dirty="0"/>
              <a:t>-cli</a:t>
            </a:r>
          </a:p>
          <a:p>
            <a:r>
              <a:rPr lang="en-GB" dirty="0"/>
              <a:t>Generic, but customizable GUI</a:t>
            </a:r>
          </a:p>
        </p:txBody>
      </p:sp>
    </p:spTree>
    <p:extLst>
      <p:ext uri="{BB962C8B-B14F-4D97-AF65-F5344CB8AC3E}">
        <p14:creationId xmlns:p14="http://schemas.microsoft.com/office/powerpoint/2010/main" val="70997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Diamond 69">
            <a:extLst>
              <a:ext uri="{FF2B5EF4-FFF2-40B4-BE49-F238E27FC236}">
                <a16:creationId xmlns:a16="http://schemas.microsoft.com/office/drawing/2014/main" id="{65EE5720-7546-40EB-84F6-10219365EA40}"/>
              </a:ext>
            </a:extLst>
          </p:cNvPr>
          <p:cNvSpPr>
            <a:spLocks noChangeAspect="1"/>
          </p:cNvSpPr>
          <p:nvPr/>
        </p:nvSpPr>
        <p:spPr>
          <a:xfrm>
            <a:off x="9778839" y="5905205"/>
            <a:ext cx="396024" cy="396000"/>
          </a:xfrm>
          <a:prstGeom prst="diamond">
            <a:avLst/>
          </a:prstGeom>
          <a:solidFill>
            <a:schemeClr val="accent5">
              <a:alpha val="63000"/>
            </a:schemeClr>
          </a:solidFill>
          <a:ln>
            <a:solidFill>
              <a:schemeClr val="tx2"/>
            </a:solidFill>
          </a:ln>
        </p:spPr>
        <p:txBody>
          <a:bodyPr wrap="none" rtlCol="0" anchor="ctr" anchorCtr="0">
            <a:normAutofit fontScale="40000" lnSpcReduction="20000"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Karabo Communication Patterns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402812"/>
            <a:ext cx="6120418" cy="4510627"/>
          </a:xfrm>
        </p:spPr>
        <p:txBody>
          <a:bodyPr/>
          <a:lstStyle/>
          <a:p>
            <a:r>
              <a:rPr lang="en-US" dirty="0"/>
              <a:t>1-to-1: Request and reply</a:t>
            </a:r>
          </a:p>
          <a:p>
            <a:pPr lvl="1"/>
            <a:r>
              <a:rPr lang="en-US" dirty="0"/>
              <a:t>Device registers methods as “slots”.</a:t>
            </a:r>
          </a:p>
          <a:p>
            <a:pPr lvl="1"/>
            <a:r>
              <a:rPr lang="en-US" dirty="0"/>
              <a:t>Request from remote with up to four arguments</a:t>
            </a:r>
          </a:p>
          <a:p>
            <a:pPr lvl="2"/>
            <a:r>
              <a:rPr lang="en-US" dirty="0"/>
              <a:t>Reply if done with up to four values.</a:t>
            </a:r>
          </a:p>
          <a:p>
            <a:pPr lvl="2"/>
            <a:r>
              <a:rPr lang="en-US" dirty="0"/>
              <a:t>Requester can suppress reply (fire-and-forget)</a:t>
            </a:r>
          </a:p>
          <a:p>
            <a:pPr marL="714375" lvl="2" indent="0">
              <a:buNone/>
            </a:pPr>
            <a:endParaRPr lang="en-US" dirty="0"/>
          </a:p>
          <a:p>
            <a:r>
              <a:rPr lang="en-US" dirty="0"/>
              <a:t>1-to-all: Broadcast</a:t>
            </a:r>
          </a:p>
          <a:p>
            <a:pPr lvl="1"/>
            <a:r>
              <a:rPr lang="en-US" dirty="0"/>
              <a:t>Always fire-and-forget</a:t>
            </a:r>
          </a:p>
          <a:p>
            <a:pPr lvl="1"/>
            <a:r>
              <a:rPr lang="en-US" dirty="0"/>
              <a:t>Still costly, so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used rarely:</a:t>
            </a:r>
          </a:p>
          <a:p>
            <a:pPr lvl="2"/>
            <a:r>
              <a:rPr lang="en-US" dirty="0"/>
              <a:t>System topology: instance new and gone</a:t>
            </a:r>
          </a:p>
          <a:p>
            <a:pPr lvl="2"/>
            <a:r>
              <a:rPr lang="en-US" dirty="0"/>
              <a:t>Problematic device states (UNKNOWN, ERROR)</a:t>
            </a:r>
          </a:p>
        </p:txBody>
      </p:sp>
      <p:sp>
        <p:nvSpPr>
          <p:cNvPr id="4" name="Can 3"/>
          <p:cNvSpPr/>
          <p:nvPr/>
        </p:nvSpPr>
        <p:spPr bwMode="auto">
          <a:xfrm>
            <a:off x="8792075" y="1476840"/>
            <a:ext cx="269411" cy="1026215"/>
          </a:xfrm>
          <a:prstGeom prst="can">
            <a:avLst>
              <a:gd name="adj" fmla="val 5412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8258868" y="1920472"/>
            <a:ext cx="485945" cy="1317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6" name="Group 33"/>
          <p:cNvGrpSpPr>
            <a:grpSpLocks noChangeAspect="1"/>
          </p:cNvGrpSpPr>
          <p:nvPr/>
        </p:nvGrpSpPr>
        <p:grpSpPr>
          <a:xfrm>
            <a:off x="9708214" y="1524525"/>
            <a:ext cx="970032" cy="890733"/>
            <a:chOff x="4036578" y="2031101"/>
            <a:chExt cx="923840" cy="848315"/>
          </a:xfrm>
        </p:grpSpPr>
        <p:sp>
          <p:nvSpPr>
            <p:cNvPr id="7" name="Isosceles Triangle 6"/>
            <p:cNvSpPr/>
            <p:nvPr/>
          </p:nvSpPr>
          <p:spPr bwMode="auto">
            <a:xfrm>
              <a:off x="4556788" y="2031101"/>
              <a:ext cx="403630" cy="34795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036578" y="2094489"/>
              <a:ext cx="784927" cy="7849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 flipV="1">
            <a:off x="9061486" y="1910932"/>
            <a:ext cx="630916" cy="974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0" name="Group 36"/>
          <p:cNvGrpSpPr>
            <a:grpSpLocks noChangeAspect="1"/>
          </p:cNvGrpSpPr>
          <p:nvPr/>
        </p:nvGrpSpPr>
        <p:grpSpPr>
          <a:xfrm>
            <a:off x="7225099" y="1548875"/>
            <a:ext cx="1011100" cy="909139"/>
            <a:chOff x="1731696" y="2921225"/>
            <a:chExt cx="962952" cy="865847"/>
          </a:xfrm>
        </p:grpSpPr>
        <p:sp>
          <p:nvSpPr>
            <p:cNvPr id="11" name="5-Point Star 10"/>
            <p:cNvSpPr/>
            <p:nvPr/>
          </p:nvSpPr>
          <p:spPr bwMode="auto">
            <a:xfrm>
              <a:off x="1731696" y="2921225"/>
              <a:ext cx="445062" cy="420786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909721" y="3002145"/>
              <a:ext cx="784927" cy="784927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Device1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flipV="1">
            <a:off x="9067643" y="2055849"/>
            <a:ext cx="617062" cy="952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8249631" y="2057436"/>
            <a:ext cx="487485" cy="1322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8087309" y="1523658"/>
            <a:ext cx="7104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Request</a:t>
            </a:r>
          </a:p>
          <a:p>
            <a:pPr algn="ctr">
              <a:buNone/>
            </a:pPr>
            <a:r>
              <a:rPr lang="en-US" sz="1100" i="1" dirty="0"/>
              <a:t>slot</a:t>
            </a:r>
            <a:endParaRPr lang="de-DE" sz="11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49979" y="2123331"/>
            <a:ext cx="580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9102803" y="1598397"/>
            <a:ext cx="5806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133592" y="2114094"/>
            <a:ext cx="580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Reply</a:t>
            </a:r>
            <a:endParaRPr lang="de-DE" sz="1100" i="1" dirty="0"/>
          </a:p>
        </p:txBody>
      </p:sp>
      <p:sp>
        <p:nvSpPr>
          <p:cNvPr id="46" name="Can 23">
            <a:extLst>
              <a:ext uri="{FF2B5EF4-FFF2-40B4-BE49-F238E27FC236}">
                <a16:creationId xmlns:a16="http://schemas.microsoft.com/office/drawing/2014/main" id="{6B249A40-2ABE-4EFA-A184-730F7FF460B7}"/>
              </a:ext>
            </a:extLst>
          </p:cNvPr>
          <p:cNvSpPr/>
          <p:nvPr/>
        </p:nvSpPr>
        <p:spPr bwMode="auto">
          <a:xfrm>
            <a:off x="8778489" y="3708188"/>
            <a:ext cx="273791" cy="1909720"/>
          </a:xfrm>
          <a:prstGeom prst="can">
            <a:avLst>
              <a:gd name="adj" fmla="val 5412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27000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47" name="Group 36">
            <a:extLst>
              <a:ext uri="{FF2B5EF4-FFF2-40B4-BE49-F238E27FC236}">
                <a16:creationId xmlns:a16="http://schemas.microsoft.com/office/drawing/2014/main" id="{B2C01829-CA24-4BE4-A22F-9C8C556C4811}"/>
              </a:ext>
            </a:extLst>
          </p:cNvPr>
          <p:cNvGrpSpPr/>
          <p:nvPr/>
        </p:nvGrpSpPr>
        <p:grpSpPr>
          <a:xfrm>
            <a:off x="7269532" y="4331275"/>
            <a:ext cx="1002196" cy="905091"/>
            <a:chOff x="1731696" y="2921225"/>
            <a:chExt cx="1002196" cy="905091"/>
          </a:xfrm>
        </p:grpSpPr>
        <p:sp>
          <p:nvSpPr>
            <p:cNvPr id="65" name="5-Point Star 42">
              <a:extLst>
                <a:ext uri="{FF2B5EF4-FFF2-40B4-BE49-F238E27FC236}">
                  <a16:creationId xmlns:a16="http://schemas.microsoft.com/office/drawing/2014/main" id="{1F561854-BF72-4315-902C-2E859F9E2121}"/>
                </a:ext>
              </a:extLst>
            </p:cNvPr>
            <p:cNvSpPr/>
            <p:nvPr/>
          </p:nvSpPr>
          <p:spPr bwMode="auto">
            <a:xfrm>
              <a:off x="1731696" y="2921225"/>
              <a:ext cx="445062" cy="420786"/>
            </a:xfrm>
            <a:prstGeom prst="star5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D00DE53-8CFD-461D-90FD-D14ED061DA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9719" y="3002143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</a:t>
              </a:r>
              <a:r>
                <a:rPr lang="en-US" sz="1200" dirty="0">
                  <a:ea typeface="ＭＳ Ｐゴシック" pitchFamily="112" charset="-128"/>
                </a:rPr>
                <a:t>1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C8165C-D688-4861-8136-A4EE32F8CBFB}"/>
              </a:ext>
            </a:extLst>
          </p:cNvPr>
          <p:cNvCxnSpPr>
            <a:cxnSpLocks/>
            <a:stCxn id="66" idx="6"/>
          </p:cNvCxnSpPr>
          <p:nvPr/>
        </p:nvCxnSpPr>
        <p:spPr bwMode="auto">
          <a:xfrm flipV="1">
            <a:off x="8271728" y="4824279"/>
            <a:ext cx="512559" cy="1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9" name="Group 33">
            <a:extLst>
              <a:ext uri="{FF2B5EF4-FFF2-40B4-BE49-F238E27FC236}">
                <a16:creationId xmlns:a16="http://schemas.microsoft.com/office/drawing/2014/main" id="{A4DB346E-18DD-4717-9998-0540690D2DDD}"/>
              </a:ext>
            </a:extLst>
          </p:cNvPr>
          <p:cNvGrpSpPr/>
          <p:nvPr/>
        </p:nvGrpSpPr>
        <p:grpSpPr>
          <a:xfrm>
            <a:off x="9574412" y="3024772"/>
            <a:ext cx="923842" cy="887559"/>
            <a:chOff x="4036576" y="2031101"/>
            <a:chExt cx="923842" cy="887559"/>
          </a:xfrm>
        </p:grpSpPr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B8C3293A-FE7B-4056-81BC-76D2D3490217}"/>
                </a:ext>
              </a:extLst>
            </p:cNvPr>
            <p:cNvSpPr/>
            <p:nvPr/>
          </p:nvSpPr>
          <p:spPr bwMode="auto">
            <a:xfrm>
              <a:off x="4556788" y="2031101"/>
              <a:ext cx="403630" cy="347957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36C12EE-3153-4D6B-8F21-338E5568A4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36576" y="2094487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50" name="Group 34">
            <a:extLst>
              <a:ext uri="{FF2B5EF4-FFF2-40B4-BE49-F238E27FC236}">
                <a16:creationId xmlns:a16="http://schemas.microsoft.com/office/drawing/2014/main" id="{2D1D6C03-FE05-4467-9281-4751D62B802D}"/>
              </a:ext>
            </a:extLst>
          </p:cNvPr>
          <p:cNvGrpSpPr/>
          <p:nvPr/>
        </p:nvGrpSpPr>
        <p:grpSpPr>
          <a:xfrm>
            <a:off x="10394236" y="3508296"/>
            <a:ext cx="900916" cy="870025"/>
            <a:chOff x="5103375" y="2678464"/>
            <a:chExt cx="900916" cy="870025"/>
          </a:xfrm>
        </p:grpSpPr>
        <p:sp>
          <p:nvSpPr>
            <p:cNvPr id="61" name="Rounded Rectangle 38">
              <a:extLst>
                <a:ext uri="{FF2B5EF4-FFF2-40B4-BE49-F238E27FC236}">
                  <a16:creationId xmlns:a16="http://schemas.microsoft.com/office/drawing/2014/main" id="{56CFD064-511C-45DF-B2A7-0C1C2C452323}"/>
                </a:ext>
              </a:extLst>
            </p:cNvPr>
            <p:cNvSpPr/>
            <p:nvPr/>
          </p:nvSpPr>
          <p:spPr bwMode="auto">
            <a:xfrm>
              <a:off x="5664425" y="2678464"/>
              <a:ext cx="339866" cy="339866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FF83A95-5752-4586-978C-E131053491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03375" y="2724316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</a:t>
              </a:r>
              <a:r>
                <a:rPr lang="en-US" sz="1200" dirty="0">
                  <a:ea typeface="ＭＳ Ｐゴシック" pitchFamily="112" charset="-128"/>
                </a:rPr>
                <a:t>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51" name="Group 35">
            <a:extLst>
              <a:ext uri="{FF2B5EF4-FFF2-40B4-BE49-F238E27FC236}">
                <a16:creationId xmlns:a16="http://schemas.microsoft.com/office/drawing/2014/main" id="{8F23865A-ACC7-4BC1-A0F1-7FCC9B9F4469}"/>
              </a:ext>
            </a:extLst>
          </p:cNvPr>
          <p:cNvGrpSpPr/>
          <p:nvPr/>
        </p:nvGrpSpPr>
        <p:grpSpPr>
          <a:xfrm>
            <a:off x="10315097" y="4543400"/>
            <a:ext cx="885647" cy="856248"/>
            <a:chOff x="4438480" y="3524372"/>
            <a:chExt cx="885647" cy="856248"/>
          </a:xfrm>
        </p:grpSpPr>
        <p:sp>
          <p:nvSpPr>
            <p:cNvPr id="59" name="Octagon 58">
              <a:extLst>
                <a:ext uri="{FF2B5EF4-FFF2-40B4-BE49-F238E27FC236}">
                  <a16:creationId xmlns:a16="http://schemas.microsoft.com/office/drawing/2014/main" id="{B484D99F-EA97-413D-9FF6-AC7377CEB417}"/>
                </a:ext>
              </a:extLst>
            </p:cNvPr>
            <p:cNvSpPr/>
            <p:nvPr/>
          </p:nvSpPr>
          <p:spPr bwMode="auto">
            <a:xfrm>
              <a:off x="4968077" y="3524372"/>
              <a:ext cx="356050" cy="356050"/>
            </a:xfrm>
            <a:prstGeom prst="octagon">
              <a:avLst/>
            </a:prstGeom>
            <a:solidFill>
              <a:srgbClr val="FF3737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270000" tIns="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de-DE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522B0FF-760C-460E-A87E-EA3CDBFEFD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8480" y="3556447"/>
              <a:ext cx="824173" cy="82417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069D74C-3D81-45FA-93F7-3EB42DD4A2E8}"/>
              </a:ext>
            </a:extLst>
          </p:cNvPr>
          <p:cNvSpPr txBox="1"/>
          <p:nvPr/>
        </p:nvSpPr>
        <p:spPr>
          <a:xfrm>
            <a:off x="8328463" y="4412788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Call</a:t>
            </a:r>
            <a:br>
              <a:rPr lang="en-US" sz="1100" i="1" dirty="0"/>
            </a:br>
            <a:r>
              <a:rPr lang="en-US" sz="1100" i="1" dirty="0"/>
              <a:t>slot</a:t>
            </a:r>
            <a:endParaRPr lang="de-DE" sz="1100" i="1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B1BED1-8BEA-46DE-B151-4B645BEDF677}"/>
              </a:ext>
            </a:extLst>
          </p:cNvPr>
          <p:cNvCxnSpPr>
            <a:cxnSpLocks/>
            <a:endCxn id="64" idx="3"/>
          </p:cNvCxnSpPr>
          <p:nvPr/>
        </p:nvCxnSpPr>
        <p:spPr bwMode="auto">
          <a:xfrm flipV="1">
            <a:off x="9061486" y="3791634"/>
            <a:ext cx="633623" cy="33174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17D3280-9ADE-4146-BBB3-34404FCBE8AB}"/>
              </a:ext>
            </a:extLst>
          </p:cNvPr>
          <p:cNvCxnSpPr>
            <a:cxnSpLocks/>
            <a:endCxn id="62" idx="3"/>
          </p:cNvCxnSpPr>
          <p:nvPr/>
        </p:nvCxnSpPr>
        <p:spPr bwMode="auto">
          <a:xfrm flipV="1">
            <a:off x="9045841" y="4257624"/>
            <a:ext cx="1469092" cy="981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D5034DD-9EFF-4A23-B366-CCEE3E2015D7}"/>
              </a:ext>
            </a:extLst>
          </p:cNvPr>
          <p:cNvCxnSpPr>
            <a:cxnSpLocks/>
            <a:stCxn id="46" idx="4"/>
            <a:endCxn id="60" idx="1"/>
          </p:cNvCxnSpPr>
          <p:nvPr/>
        </p:nvCxnSpPr>
        <p:spPr bwMode="auto">
          <a:xfrm>
            <a:off x="9052280" y="4663048"/>
            <a:ext cx="1383514" cy="3312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EEA85C2-EDA4-4661-A691-E0D244AAEDA7}"/>
              </a:ext>
            </a:extLst>
          </p:cNvPr>
          <p:cNvSpPr txBox="1"/>
          <p:nvPr/>
        </p:nvSpPr>
        <p:spPr>
          <a:xfrm rot="19661947">
            <a:off x="9079984" y="3721606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31AEED-1C0E-4E94-9072-D6E25A8D90B7}"/>
              </a:ext>
            </a:extLst>
          </p:cNvPr>
          <p:cNvSpPr txBox="1"/>
          <p:nvPr/>
        </p:nvSpPr>
        <p:spPr>
          <a:xfrm>
            <a:off x="9455621" y="4046827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5E4614-F8A3-4176-8B7C-C9ED8BA145BD}"/>
              </a:ext>
            </a:extLst>
          </p:cNvPr>
          <p:cNvSpPr txBox="1"/>
          <p:nvPr/>
        </p:nvSpPr>
        <p:spPr>
          <a:xfrm>
            <a:off x="9410743" y="445489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3DB8DC7-4F65-43FA-B1F2-087C5A5FB42F}"/>
              </a:ext>
            </a:extLst>
          </p:cNvPr>
          <p:cNvSpPr/>
          <p:nvPr/>
        </p:nvSpPr>
        <p:spPr bwMode="auto">
          <a:xfrm>
            <a:off x="9246277" y="5940947"/>
            <a:ext cx="824173" cy="824175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98450" marR="0" indent="-298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200" dirty="0" err="1"/>
              <a:t>DeviceN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7F1B3AA-8F3C-446E-9FA2-B59AF15B5C36}"/>
              </a:ext>
            </a:extLst>
          </p:cNvPr>
          <p:cNvSpPr txBox="1"/>
          <p:nvPr/>
        </p:nvSpPr>
        <p:spPr>
          <a:xfrm rot="3429020">
            <a:off x="9037405" y="562888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B433450-ED94-4D26-8718-68C64FF23604}"/>
              </a:ext>
            </a:extLst>
          </p:cNvPr>
          <p:cNvCxnSpPr>
            <a:cxnSpLocks/>
            <a:endCxn id="69" idx="1"/>
          </p:cNvCxnSpPr>
          <p:nvPr/>
        </p:nvCxnSpPr>
        <p:spPr bwMode="auto">
          <a:xfrm>
            <a:off x="8974863" y="5403555"/>
            <a:ext cx="392111" cy="65809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20C6C06-8C7E-4A19-9C3D-33E340BD189D}"/>
              </a:ext>
            </a:extLst>
          </p:cNvPr>
          <p:cNvCxnSpPr>
            <a:cxnSpLocks/>
          </p:cNvCxnSpPr>
          <p:nvPr/>
        </p:nvCxnSpPr>
        <p:spPr bwMode="auto">
          <a:xfrm>
            <a:off x="9068370" y="4816637"/>
            <a:ext cx="1058747" cy="53651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F12773B-4A21-4B47-88D8-D49AAA955DAA}"/>
              </a:ext>
            </a:extLst>
          </p:cNvPr>
          <p:cNvCxnSpPr>
            <a:cxnSpLocks/>
          </p:cNvCxnSpPr>
          <p:nvPr/>
        </p:nvCxnSpPr>
        <p:spPr bwMode="auto">
          <a:xfrm>
            <a:off x="9061486" y="4965676"/>
            <a:ext cx="1008964" cy="53063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56019E6-0736-467E-B3F5-8FC33891F1A8}"/>
              </a:ext>
            </a:extLst>
          </p:cNvPr>
          <p:cNvCxnSpPr>
            <a:cxnSpLocks/>
          </p:cNvCxnSpPr>
          <p:nvPr/>
        </p:nvCxnSpPr>
        <p:spPr bwMode="auto">
          <a:xfrm>
            <a:off x="9067643" y="5124907"/>
            <a:ext cx="903049" cy="491703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696FE99-BA71-410C-9056-F6F13D165C16}"/>
              </a:ext>
            </a:extLst>
          </p:cNvPr>
          <p:cNvSpPr txBox="1"/>
          <p:nvPr/>
        </p:nvSpPr>
        <p:spPr>
          <a:xfrm rot="18332405">
            <a:off x="9952752" y="5192838"/>
            <a:ext cx="670613" cy="7947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3200" b="1" dirty="0"/>
              <a:t>…</a:t>
            </a:r>
            <a:endParaRPr lang="de-DE" sz="3200" b="1" dirty="0" err="1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2CCCBEA-BE44-4C0E-B2B8-22CBC642CA13}"/>
              </a:ext>
            </a:extLst>
          </p:cNvPr>
          <p:cNvSpPr txBox="1"/>
          <p:nvPr/>
        </p:nvSpPr>
        <p:spPr>
          <a:xfrm rot="1631916">
            <a:off x="9354838" y="4880861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i="1" dirty="0"/>
              <a:t>Notify</a:t>
            </a:r>
            <a:endParaRPr lang="de-DE" sz="1100" i="1" dirty="0"/>
          </a:p>
        </p:txBody>
      </p:sp>
    </p:spTree>
    <p:extLst>
      <p:ext uri="{BB962C8B-B14F-4D97-AF65-F5344CB8AC3E}">
        <p14:creationId xmlns:p14="http://schemas.microsoft.com/office/powerpoint/2010/main" val="354723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96901"/>
          </a:xfrm>
        </p:spPr>
        <p:txBody>
          <a:bodyPr/>
          <a:lstStyle/>
          <a:p>
            <a:r>
              <a:rPr lang="en-US" dirty="0"/>
              <a:t>Karabo Communication Patterns (</a:t>
            </a:r>
            <a:r>
              <a:rPr lang="en-US" dirty="0" err="1"/>
              <a:t>ctd</a:t>
            </a:r>
            <a:r>
              <a:rPr lang="en-US" dirty="0"/>
              <a:t>.)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193800"/>
            <a:ext cx="6120418" cy="47196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Publish/subscribe</a:t>
            </a:r>
          </a:p>
          <a:p>
            <a:pPr lvl="1"/>
            <a:r>
              <a:rPr lang="en-US" dirty="0"/>
              <a:t>Devices (2 &amp; 5) subscribe slots to a remote “signal”.</a:t>
            </a:r>
          </a:p>
          <a:p>
            <a:pPr lvl="1"/>
            <a:r>
              <a:rPr lang="en-US" dirty="0"/>
              <a:t>When signal is “emitted”, </a:t>
            </a:r>
            <a:br>
              <a:rPr lang="en-US" dirty="0"/>
            </a:br>
            <a:r>
              <a:rPr lang="en-US" dirty="0"/>
              <a:t>all </a:t>
            </a:r>
            <a:r>
              <a:rPr lang="en-US" i="1" dirty="0"/>
              <a:t>subscribed</a:t>
            </a:r>
            <a:r>
              <a:rPr lang="en-US" dirty="0"/>
              <a:t> slots are called.</a:t>
            </a:r>
          </a:p>
          <a:p>
            <a:pPr lvl="2"/>
            <a:r>
              <a:rPr lang="en-US" dirty="0"/>
              <a:t>No publishing overhead for “popular” devices</a:t>
            </a:r>
          </a:p>
          <a:p>
            <a:pPr lvl="2"/>
            <a:r>
              <a:rPr lang="en-US" b="1" dirty="0">
                <a:solidFill>
                  <a:schemeClr val="bg2"/>
                </a:solidFill>
                <a:sym typeface="Wingdings" panose="05000000000000000000" pitchFamily="2" charset="2"/>
              </a:rPr>
              <a:t>Karabo framework is completely event-driven</a:t>
            </a:r>
            <a:r>
              <a:rPr lang="en-US" dirty="0">
                <a:sym typeface="Wingdings" panose="05000000000000000000" pitchFamily="2" charset="2"/>
              </a:rPr>
              <a:t>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regular </a:t>
            </a:r>
            <a:r>
              <a:rPr lang="en-US" b="1" dirty="0">
                <a:sym typeface="Wingdings" panose="05000000000000000000" pitchFamily="2" charset="2"/>
              </a:rPr>
              <a:t>polling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obsolete</a:t>
            </a:r>
            <a:r>
              <a:rPr lang="en-US" dirty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5FD9661-D986-4182-841C-F564B30B3BCD}"/>
              </a:ext>
            </a:extLst>
          </p:cNvPr>
          <p:cNvGrpSpPr/>
          <p:nvPr/>
        </p:nvGrpSpPr>
        <p:grpSpPr>
          <a:xfrm>
            <a:off x="6979226" y="1724890"/>
            <a:ext cx="4272595" cy="3476608"/>
            <a:chOff x="6979226" y="1724890"/>
            <a:chExt cx="4272595" cy="347660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8141023-F9BB-45A3-8E3D-8652B4916083}"/>
                </a:ext>
              </a:extLst>
            </p:cNvPr>
            <p:cNvGrpSpPr/>
            <p:nvPr/>
          </p:nvGrpSpPr>
          <p:grpSpPr>
            <a:xfrm>
              <a:off x="6979226" y="1724890"/>
              <a:ext cx="4272595" cy="2773131"/>
              <a:chOff x="2088156" y="3806740"/>
              <a:chExt cx="4272595" cy="2773131"/>
            </a:xfrm>
          </p:grpSpPr>
          <p:sp>
            <p:nvSpPr>
              <p:cNvPr id="46" name="Can 23">
                <a:extLst>
                  <a:ext uri="{FF2B5EF4-FFF2-40B4-BE49-F238E27FC236}">
                    <a16:creationId xmlns:a16="http://schemas.microsoft.com/office/drawing/2014/main" id="{6B249A40-2ABE-4EFA-A184-730F7FF460B7}"/>
                  </a:ext>
                </a:extLst>
              </p:cNvPr>
              <p:cNvSpPr/>
              <p:nvPr/>
            </p:nvSpPr>
            <p:spPr bwMode="auto">
              <a:xfrm>
                <a:off x="3788821" y="4073777"/>
                <a:ext cx="273791" cy="1909720"/>
              </a:xfrm>
              <a:prstGeom prst="can">
                <a:avLst>
                  <a:gd name="adj" fmla="val 54120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270000" tIns="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grpSp>
            <p:nvGrpSpPr>
              <p:cNvPr id="47" name="Group 36">
                <a:extLst>
                  <a:ext uri="{FF2B5EF4-FFF2-40B4-BE49-F238E27FC236}">
                    <a16:creationId xmlns:a16="http://schemas.microsoft.com/office/drawing/2014/main" id="{B2C01829-CA24-4BE4-A22F-9C8C556C4811}"/>
                  </a:ext>
                </a:extLst>
              </p:cNvPr>
              <p:cNvGrpSpPr/>
              <p:nvPr/>
            </p:nvGrpSpPr>
            <p:grpSpPr>
              <a:xfrm>
                <a:off x="2088156" y="4696864"/>
                <a:ext cx="1002196" cy="905091"/>
                <a:chOff x="1731696" y="2921225"/>
                <a:chExt cx="1002196" cy="905091"/>
              </a:xfrm>
            </p:grpSpPr>
            <p:sp>
              <p:nvSpPr>
                <p:cNvPr id="65" name="5-Point Star 42">
                  <a:extLst>
                    <a:ext uri="{FF2B5EF4-FFF2-40B4-BE49-F238E27FC236}">
                      <a16:creationId xmlns:a16="http://schemas.microsoft.com/office/drawing/2014/main" id="{1F561854-BF72-4315-902C-2E859F9E2121}"/>
                    </a:ext>
                  </a:extLst>
                </p:cNvPr>
                <p:cNvSpPr/>
                <p:nvPr/>
              </p:nvSpPr>
              <p:spPr bwMode="auto">
                <a:xfrm>
                  <a:off x="1731696" y="2921225"/>
                  <a:ext cx="445062" cy="420786"/>
                </a:xfrm>
                <a:prstGeom prst="star5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D00DE53-8CFD-461D-90FD-D14ED061DA5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09719" y="3002143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</a:t>
                  </a:r>
                  <a:r>
                    <a:rPr lang="en-US" sz="1200" dirty="0">
                      <a:ea typeface="ＭＳ Ｐゴシック" pitchFamily="112" charset="-128"/>
                    </a:rPr>
                    <a:t>1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2C8165C-D688-4861-8136-A4EE32F8CBFB}"/>
                  </a:ext>
                </a:extLst>
              </p:cNvPr>
              <p:cNvCxnSpPr>
                <a:stCxn id="66" idx="6"/>
              </p:cNvCxnSpPr>
              <p:nvPr/>
            </p:nvCxnSpPr>
            <p:spPr bwMode="auto">
              <a:xfrm>
                <a:off x="3090352" y="5189869"/>
                <a:ext cx="698469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9" name="Group 33">
                <a:extLst>
                  <a:ext uri="{FF2B5EF4-FFF2-40B4-BE49-F238E27FC236}">
                    <a16:creationId xmlns:a16="http://schemas.microsoft.com/office/drawing/2014/main" id="{A4DB346E-18DD-4717-9998-0540690D2DDD}"/>
                  </a:ext>
                </a:extLst>
              </p:cNvPr>
              <p:cNvGrpSpPr/>
              <p:nvPr/>
            </p:nvGrpSpPr>
            <p:grpSpPr>
              <a:xfrm>
                <a:off x="4393036" y="3806740"/>
                <a:ext cx="923842" cy="887559"/>
                <a:chOff x="4036576" y="2031101"/>
                <a:chExt cx="923842" cy="887559"/>
              </a:xfrm>
            </p:grpSpPr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B8C3293A-FE7B-4056-81BC-76D2D3490217}"/>
                    </a:ext>
                  </a:extLst>
                </p:cNvPr>
                <p:cNvSpPr/>
                <p:nvPr/>
              </p:nvSpPr>
              <p:spPr bwMode="auto">
                <a:xfrm>
                  <a:off x="4556788" y="2031101"/>
                  <a:ext cx="403630" cy="347957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136C12EE-3153-4D6B-8F21-338E5568A42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036576" y="2094487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Device2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50" name="Group 34">
                <a:extLst>
                  <a:ext uri="{FF2B5EF4-FFF2-40B4-BE49-F238E27FC236}">
                    <a16:creationId xmlns:a16="http://schemas.microsoft.com/office/drawing/2014/main" id="{2D1D6C03-FE05-4467-9281-4751D62B802D}"/>
                  </a:ext>
                </a:extLst>
              </p:cNvPr>
              <p:cNvGrpSpPr/>
              <p:nvPr/>
            </p:nvGrpSpPr>
            <p:grpSpPr>
              <a:xfrm>
                <a:off x="5459835" y="4454103"/>
                <a:ext cx="900916" cy="870025"/>
                <a:chOff x="5103375" y="2678464"/>
                <a:chExt cx="900916" cy="870025"/>
              </a:xfrm>
            </p:grpSpPr>
            <p:sp>
              <p:nvSpPr>
                <p:cNvPr id="61" name="Rounded Rectangle 38">
                  <a:extLst>
                    <a:ext uri="{FF2B5EF4-FFF2-40B4-BE49-F238E27FC236}">
                      <a16:creationId xmlns:a16="http://schemas.microsoft.com/office/drawing/2014/main" id="{56CFD064-511C-45DF-B2A7-0C1C2C452323}"/>
                    </a:ext>
                  </a:extLst>
                </p:cNvPr>
                <p:cNvSpPr/>
                <p:nvPr/>
              </p:nvSpPr>
              <p:spPr bwMode="auto">
                <a:xfrm>
                  <a:off x="5664425" y="2678464"/>
                  <a:ext cx="339866" cy="339866"/>
                </a:xfrm>
                <a:prstGeom prst="roundRect">
                  <a:avLst/>
                </a:prstGeom>
                <a:solidFill>
                  <a:srgbClr val="92D050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FF83A95-5752-4586-978C-E131053491C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103375" y="2724316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</a:t>
                  </a:r>
                  <a:r>
                    <a:rPr lang="en-US" sz="1200" dirty="0">
                      <a:ea typeface="ＭＳ Ｐゴシック" pitchFamily="112" charset="-128"/>
                    </a:rPr>
                    <a:t>3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grpSp>
            <p:nvGrpSpPr>
              <p:cNvPr id="51" name="Group 35">
                <a:extLst>
                  <a:ext uri="{FF2B5EF4-FFF2-40B4-BE49-F238E27FC236}">
                    <a16:creationId xmlns:a16="http://schemas.microsoft.com/office/drawing/2014/main" id="{8F23865A-ACC7-4BC1-A0F1-7FCC9B9F4469}"/>
                  </a:ext>
                </a:extLst>
              </p:cNvPr>
              <p:cNvGrpSpPr/>
              <p:nvPr/>
            </p:nvGrpSpPr>
            <p:grpSpPr>
              <a:xfrm>
                <a:off x="4794940" y="5332086"/>
                <a:ext cx="934631" cy="824173"/>
                <a:chOff x="4438480" y="3556447"/>
                <a:chExt cx="934631" cy="824173"/>
              </a:xfrm>
            </p:grpSpPr>
            <p:sp>
              <p:nvSpPr>
                <p:cNvPr id="59" name="Octagon 58">
                  <a:extLst>
                    <a:ext uri="{FF2B5EF4-FFF2-40B4-BE49-F238E27FC236}">
                      <a16:creationId xmlns:a16="http://schemas.microsoft.com/office/drawing/2014/main" id="{B484D99F-EA97-413D-9FF6-AC7377CEB417}"/>
                    </a:ext>
                  </a:extLst>
                </p:cNvPr>
                <p:cNvSpPr/>
                <p:nvPr/>
              </p:nvSpPr>
              <p:spPr bwMode="auto">
                <a:xfrm>
                  <a:off x="5017061" y="3948914"/>
                  <a:ext cx="356050" cy="356050"/>
                </a:xfrm>
                <a:prstGeom prst="octagon">
                  <a:avLst/>
                </a:prstGeom>
                <a:solidFill>
                  <a:srgbClr val="FF3737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270000" tIns="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Font typeface="Wingdings" pitchFamily="2" charset="2"/>
                    <a:buChar char="n"/>
                    <a:tabLst/>
                  </a:pPr>
                  <a:endParaRPr kumimoji="0" lang="de-DE" sz="20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4522B0FF-760C-460E-A87E-EA3CDBFEFDF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438480" y="3556447"/>
                  <a:ext cx="824173" cy="824173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298450" marR="0" indent="-2984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0000"/>
                    <a:buNone/>
                    <a:tabLst/>
                  </a:pPr>
                  <a:r>
                    <a:rPr lang="en-US" sz="1200" dirty="0"/>
                    <a:t>Device4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" charset="0"/>
                    <a:ea typeface="ＭＳ Ｐゴシック" pitchFamily="112" charset="-128"/>
                  </a:endParaRPr>
                </a:p>
              </p:txBody>
            </p: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069D74C-3D81-45FA-93F7-3EB42DD4A2E8}"/>
                  </a:ext>
                </a:extLst>
              </p:cNvPr>
              <p:cNvSpPr txBox="1"/>
              <p:nvPr/>
            </p:nvSpPr>
            <p:spPr>
              <a:xfrm>
                <a:off x="3147087" y="4778377"/>
                <a:ext cx="55496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i="1" dirty="0"/>
                  <a:t>Emit</a:t>
                </a:r>
              </a:p>
              <a:p>
                <a:pPr algn="ctr">
                  <a:buNone/>
                </a:pPr>
                <a:r>
                  <a:rPr lang="en-US" sz="1100" i="1" dirty="0"/>
                  <a:t>signal</a:t>
                </a:r>
                <a:endParaRPr lang="de-DE" sz="1100" i="1" dirty="0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0B1BED1-8BEA-46DE-B151-4B645BEDF677}"/>
                  </a:ext>
                </a:extLst>
              </p:cNvPr>
              <p:cNvCxnSpPr/>
              <p:nvPr/>
            </p:nvCxnSpPr>
            <p:spPr bwMode="auto">
              <a:xfrm flipV="1">
                <a:off x="4069356" y="4421735"/>
                <a:ext cx="341214" cy="28591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17D3280-9ADE-4146-BBB3-34404FCBE8AB}"/>
                  </a:ext>
                </a:extLst>
              </p:cNvPr>
              <p:cNvCxnSpPr>
                <a:cxnSpLocks/>
                <a:endCxn id="68" idx="1"/>
              </p:cNvCxnSpPr>
              <p:nvPr/>
            </p:nvCxnSpPr>
            <p:spPr bwMode="auto">
              <a:xfrm>
                <a:off x="4069356" y="5168899"/>
                <a:ext cx="607716" cy="14109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EEA85C2-EDA4-4661-A691-E0D244AAEDA7}"/>
                  </a:ext>
                </a:extLst>
              </p:cNvPr>
              <p:cNvSpPr txBox="1"/>
              <p:nvPr/>
            </p:nvSpPr>
            <p:spPr>
              <a:xfrm rot="19186631">
                <a:off x="4005921" y="4539329"/>
                <a:ext cx="54534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en-US" sz="1100" i="1" dirty="0"/>
                  <a:t>Notify</a:t>
                </a:r>
                <a:endParaRPr lang="de-DE" sz="1100" i="1" dirty="0"/>
              </a:p>
            </p:txBody>
          </p:sp>
        </p:grpSp>
        <p:sp>
          <p:nvSpPr>
            <p:cNvPr id="67" name="Diamond 66">
              <a:extLst>
                <a:ext uri="{FF2B5EF4-FFF2-40B4-BE49-F238E27FC236}">
                  <a16:creationId xmlns:a16="http://schemas.microsoft.com/office/drawing/2014/main" id="{90EC8008-3581-40B0-9CFB-334C5662D2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80007" y="4341581"/>
              <a:ext cx="396024" cy="396000"/>
            </a:xfrm>
            <a:prstGeom prst="diamond">
              <a:avLst/>
            </a:prstGeom>
            <a:solidFill>
              <a:schemeClr val="accent5">
                <a:alpha val="63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 anchor="ctr" anchorCtr="0">
              <a:normAutofit fontScale="40000" lnSpcReduction="20000"/>
            </a:bodyPr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20A52C5-D054-41E0-B7A5-0FA1C596ACF2}"/>
                </a:ext>
              </a:extLst>
            </p:cNvPr>
            <p:cNvSpPr/>
            <p:nvPr/>
          </p:nvSpPr>
          <p:spPr bwMode="auto">
            <a:xfrm>
              <a:off x="9447445" y="4377323"/>
              <a:ext cx="824173" cy="824175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298450" marR="0" indent="-2984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None/>
                <a:tabLst/>
              </a:pPr>
              <a:r>
                <a:rPr lang="en-US" sz="1200" dirty="0"/>
                <a:t>Device5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0B1F8CE-F914-4BEA-9BA3-5D05EB1688C5}"/>
                </a:ext>
              </a:extLst>
            </p:cNvPr>
            <p:cNvSpPr txBox="1"/>
            <p:nvPr/>
          </p:nvSpPr>
          <p:spPr>
            <a:xfrm rot="4012152">
              <a:off x="9043922" y="3531516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100" i="1" dirty="0"/>
                <a:t>Notify</a:t>
              </a:r>
              <a:endParaRPr lang="de-DE" sz="11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20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10628"/>
            <a:ext cx="10956924" cy="388435"/>
          </a:xfrm>
        </p:spPr>
        <p:txBody>
          <a:bodyPr/>
          <a:lstStyle/>
          <a:p>
            <a:r>
              <a:rPr lang="en-US" i="1" dirty="0"/>
              <a:t>Hash</a:t>
            </a:r>
            <a:r>
              <a:rPr lang="en-US" dirty="0"/>
              <a:t>: </a:t>
            </a:r>
            <a:r>
              <a:rPr lang="en-US" dirty="0" err="1"/>
              <a:t>Karabo’s</a:t>
            </a:r>
            <a:r>
              <a:rPr lang="en-US" dirty="0"/>
              <a:t> Flexible Data Container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999063"/>
            <a:ext cx="10944224" cy="552027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nested key-value container with attributes:</a:t>
            </a:r>
          </a:p>
          <a:p>
            <a:pPr lvl="1"/>
            <a:r>
              <a:rPr lang="en-US" dirty="0"/>
              <a:t>key: string</a:t>
            </a:r>
          </a:p>
          <a:p>
            <a:pPr lvl="2"/>
            <a:r>
              <a:rPr lang="en-US" dirty="0"/>
              <a:t>direct nested access: separate key levels by dot: </a:t>
            </a:r>
            <a:r>
              <a:rPr lang="en-US" b="1" dirty="0" err="1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h.get</a:t>
            </a:r>
            <a:r>
              <a:rPr lang="en-US" b="1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(“key1.key2.key3”)</a:t>
            </a:r>
            <a:r>
              <a:rPr lang="en-US" dirty="0"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,</a:t>
            </a:r>
            <a:endParaRPr lang="en-US" b="1" dirty="0"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  <a:p>
            <a:pPr lvl="1"/>
            <a:r>
              <a:rPr lang="en-US" dirty="0"/>
              <a:t>value: any type,</a:t>
            </a:r>
          </a:p>
          <a:p>
            <a:pPr lvl="1"/>
            <a:r>
              <a:rPr lang="en-US" dirty="0"/>
              <a:t>attributes per value: another key-value container.</a:t>
            </a:r>
          </a:p>
          <a:p>
            <a:r>
              <a:rPr lang="en-US" dirty="0"/>
              <a:t>Hash available in all three Karabo APIs:</a:t>
            </a:r>
          </a:p>
          <a:p>
            <a:pPr lvl="1"/>
            <a:r>
              <a:rPr lang="en-US" dirty="0"/>
              <a:t>C++</a:t>
            </a:r>
          </a:p>
          <a:p>
            <a:pPr lvl="1"/>
            <a:r>
              <a:rPr lang="en-US" dirty="0"/>
              <a:t>Python</a:t>
            </a:r>
          </a:p>
          <a:p>
            <a:pPr lvl="2"/>
            <a:r>
              <a:rPr lang="en-US" dirty="0"/>
              <a:t>“Bound” (C++ bindings)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Middlelayer</a:t>
            </a:r>
            <a:r>
              <a:rPr lang="en-US" dirty="0"/>
              <a:t>” (</a:t>
            </a:r>
            <a:r>
              <a:rPr lang="en-US" dirty="0" err="1"/>
              <a:t>pythonic</a:t>
            </a:r>
            <a:r>
              <a:rPr lang="en-US" dirty="0"/>
              <a:t>)</a:t>
            </a:r>
          </a:p>
          <a:p>
            <a:r>
              <a:rPr lang="en-US" dirty="0" err="1"/>
              <a:t>Serialisation</a:t>
            </a:r>
            <a:r>
              <a:rPr lang="en-US" dirty="0"/>
              <a:t> to XML and binary format.</a:t>
            </a:r>
          </a:p>
          <a:p>
            <a:pPr lvl="1"/>
            <a:r>
              <a:rPr lang="en-US" dirty="0"/>
              <a:t>Supported data types:</a:t>
            </a:r>
          </a:p>
          <a:p>
            <a:pPr lvl="2"/>
            <a:r>
              <a:rPr lang="en-US" dirty="0"/>
              <a:t>Scalars, complex, strings, Hash</a:t>
            </a:r>
            <a:br>
              <a:rPr lang="en-US" dirty="0"/>
            </a:br>
            <a:r>
              <a:rPr lang="en-US" dirty="0"/>
              <a:t>and vectors thereof,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NDArray</a:t>
            </a:r>
            <a:r>
              <a:rPr lang="en-US" dirty="0"/>
              <a:t>” for pipelines,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ImageData</a:t>
            </a:r>
            <a:r>
              <a:rPr lang="en-US" dirty="0"/>
              <a:t>”: </a:t>
            </a:r>
            <a:r>
              <a:rPr lang="en-US" dirty="0" err="1"/>
              <a:t>NDArray</a:t>
            </a:r>
            <a:r>
              <a:rPr lang="en-US" dirty="0"/>
              <a:t> and meta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1993634"/>
            <a:ext cx="5324687" cy="45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8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2ADBF-B53C-401C-8C28-1232272B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611648"/>
            <a:ext cx="10956924" cy="467344"/>
          </a:xfrm>
        </p:spPr>
        <p:txBody>
          <a:bodyPr/>
          <a:lstStyle/>
          <a:p>
            <a:r>
              <a:rPr lang="en-GB" dirty="0"/>
              <a:t>Remotely Callable Methods: Slots and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B815C-74CF-4701-A00F-16EEB918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143000"/>
            <a:ext cx="10944224" cy="5029200"/>
          </a:xfrm>
        </p:spPr>
        <p:txBody>
          <a:bodyPr/>
          <a:lstStyle/>
          <a:p>
            <a:r>
              <a:rPr lang="en-GB" dirty="0"/>
              <a:t>Slots can have up to four arguments and return values</a:t>
            </a:r>
          </a:p>
          <a:p>
            <a:pPr lvl="1"/>
            <a:r>
              <a:rPr lang="en-GB" dirty="0"/>
              <a:t>Scalars, bool, string, Hash (and vectors of any of these)</a:t>
            </a:r>
          </a:p>
          <a:p>
            <a:r>
              <a:rPr lang="en-GB" dirty="0"/>
              <a:t>This flexibility should be restricted to framework functionality and some specific protocols</a:t>
            </a:r>
          </a:p>
          <a:p>
            <a:pPr lvl="1"/>
            <a:r>
              <a:rPr lang="en-GB" dirty="0"/>
              <a:t>These protocols nowadays usually just use “Hash-in, Hash-out”</a:t>
            </a:r>
          </a:p>
          <a:p>
            <a:r>
              <a:rPr lang="en-GB" dirty="0"/>
              <a:t>Slots exposed in device schema (i.e. exposed to GUI): “commands”</a:t>
            </a:r>
          </a:p>
          <a:p>
            <a:pPr lvl="1"/>
            <a:r>
              <a:rPr lang="en-GB" dirty="0"/>
              <a:t>No arguments</a:t>
            </a:r>
          </a:p>
          <a:p>
            <a:pPr lvl="2"/>
            <a:r>
              <a:rPr lang="en-GB" dirty="0"/>
              <a:t>E.g. for motor: 1) set “</a:t>
            </a:r>
            <a:r>
              <a:rPr lang="en-GB" dirty="0" err="1"/>
              <a:t>targetPosition</a:t>
            </a:r>
            <a:r>
              <a:rPr lang="en-GB" dirty="0"/>
              <a:t>”, 2) execute “move” command</a:t>
            </a:r>
          </a:p>
          <a:p>
            <a:pPr lvl="1"/>
            <a:r>
              <a:rPr lang="en-GB" dirty="0"/>
              <a:t>Return value mostly irrelevant/ignored (in doubt return device state?) </a:t>
            </a:r>
          </a:p>
          <a:p>
            <a:pPr lvl="1"/>
            <a:r>
              <a:rPr lang="en-GB" dirty="0"/>
              <a:t>Can be restricted to specific device states</a:t>
            </a:r>
          </a:p>
          <a:p>
            <a:pPr lvl="1"/>
            <a:r>
              <a:rPr lang="en-GB" dirty="0"/>
              <a:t>Should quickly return (&lt;&lt; 5 seconds)</a:t>
            </a:r>
          </a:p>
          <a:p>
            <a:pPr lvl="1"/>
            <a:r>
              <a:rPr lang="en-GB" dirty="0"/>
              <a:t>Longer actions like slow movements are just “triggered”:</a:t>
            </a:r>
          </a:p>
          <a:p>
            <a:pPr lvl="2"/>
            <a:r>
              <a:rPr lang="en-GB" dirty="0"/>
              <a:t>“move” command sets state to MOVING, starts movement and returns</a:t>
            </a:r>
          </a:p>
          <a:p>
            <a:pPr lvl="2"/>
            <a:r>
              <a:rPr lang="en-GB" dirty="0"/>
              <a:t>when target reached, go back to state ON</a:t>
            </a:r>
          </a:p>
          <a:p>
            <a:pPr lvl="2"/>
            <a:r>
              <a:rPr lang="en-GB" dirty="0"/>
              <a:t>“</a:t>
            </a:r>
            <a:r>
              <a:rPr lang="en-GB" dirty="0" err="1"/>
              <a:t>targetPosition</a:t>
            </a:r>
            <a:r>
              <a:rPr lang="en-GB" dirty="0"/>
              <a:t>” can be reconfigured again, but not while in state MOVING</a:t>
            </a:r>
          </a:p>
        </p:txBody>
      </p:sp>
    </p:spTree>
    <p:extLst>
      <p:ext uri="{BB962C8B-B14F-4D97-AF65-F5344CB8AC3E}">
        <p14:creationId xmlns:p14="http://schemas.microsoft.com/office/powerpoint/2010/main" val="251860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10628"/>
            <a:ext cx="10956924" cy="388435"/>
          </a:xfrm>
        </p:spPr>
        <p:txBody>
          <a:bodyPr/>
          <a:lstStyle/>
          <a:p>
            <a:r>
              <a:rPr lang="en-US" dirty="0"/>
              <a:t>Timestamps in Karabo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81" y="1099647"/>
            <a:ext cx="6416991" cy="552027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Timestamps consist of three uint64 numbers </a:t>
            </a:r>
          </a:p>
          <a:p>
            <a:pPr lvl="1"/>
            <a:r>
              <a:rPr lang="en-US" dirty="0"/>
              <a:t>full seconds of </a:t>
            </a:r>
            <a:r>
              <a:rPr lang="en-US" dirty="0" err="1"/>
              <a:t>unix</a:t>
            </a:r>
            <a:r>
              <a:rPr lang="en-US" dirty="0"/>
              <a:t> epoch (since Jan 1</a:t>
            </a:r>
            <a:r>
              <a:rPr lang="en-US" baseline="30000" dirty="0"/>
              <a:t>st</a:t>
            </a:r>
            <a:r>
              <a:rPr lang="en-US" dirty="0"/>
              <a:t>, 1970): “sec”</a:t>
            </a:r>
          </a:p>
          <a:p>
            <a:pPr lvl="1"/>
            <a:r>
              <a:rPr lang="en-US" dirty="0"/>
              <a:t>attoseconds (10</a:t>
            </a:r>
            <a:r>
              <a:rPr lang="en-US" baseline="30000" dirty="0"/>
              <a:t>-18</a:t>
            </a:r>
            <a:r>
              <a:rPr lang="en-US" dirty="0"/>
              <a:t>): “frac”</a:t>
            </a:r>
          </a:p>
          <a:p>
            <a:pPr lvl="1"/>
            <a:r>
              <a:rPr lang="en-US" dirty="0"/>
              <a:t>train id (“</a:t>
            </a:r>
            <a:r>
              <a:rPr lang="en-US" dirty="0" err="1"/>
              <a:t>tid</a:t>
            </a:r>
            <a:r>
              <a:rPr lang="en-US" dirty="0"/>
              <a:t>”) – uniquely identifies each of the 10 Hz trains of up to 2700 photon pulses</a:t>
            </a:r>
          </a:p>
          <a:p>
            <a:pPr lvl="1"/>
            <a:r>
              <a:rPr lang="en-US" dirty="0"/>
              <a:t>Stored as Hash attributes of device</a:t>
            </a:r>
            <a:br>
              <a:rPr lang="en-US" dirty="0"/>
            </a:br>
            <a:r>
              <a:rPr lang="en-US" dirty="0"/>
              <a:t>properties</a:t>
            </a:r>
          </a:p>
          <a:p>
            <a:r>
              <a:rPr lang="en-US" dirty="0"/>
              <a:t>Timing sources:</a:t>
            </a:r>
          </a:p>
          <a:p>
            <a:pPr lvl="1"/>
            <a:r>
              <a:rPr lang="en-US" dirty="0"/>
              <a:t>Ideally hardware source synchronized </a:t>
            </a:r>
            <a:br>
              <a:rPr lang="en-US" dirty="0"/>
            </a:br>
            <a:r>
              <a:rPr lang="en-US" dirty="0"/>
              <a:t>with XFEL accelerator timing system</a:t>
            </a:r>
          </a:p>
          <a:p>
            <a:pPr lvl="1"/>
            <a:r>
              <a:rPr lang="en-US" dirty="0"/>
              <a:t>Property update without specified stamp:</a:t>
            </a:r>
          </a:p>
          <a:p>
            <a:pPr lvl="2"/>
            <a:r>
              <a:rPr lang="en-US" dirty="0"/>
              <a:t>“sec” and “frac” from local system</a:t>
            </a:r>
            <a:br>
              <a:rPr lang="en-US" dirty="0"/>
            </a:br>
            <a:r>
              <a:rPr lang="en-US" dirty="0"/>
              <a:t>clock (usually synchronized within few </a:t>
            </a:r>
            <a:r>
              <a:rPr lang="en-US" dirty="0" err="1"/>
              <a:t>ms</a:t>
            </a:r>
            <a:r>
              <a:rPr lang="en-US" dirty="0"/>
              <a:t> via NTP)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tid</a:t>
            </a:r>
            <a:r>
              <a:rPr lang="en-US" dirty="0"/>
              <a:t>” extrapolated from “</a:t>
            </a:r>
            <a:r>
              <a:rPr lang="en-US" dirty="0" err="1"/>
              <a:t>signalTimeTick</a:t>
            </a:r>
            <a:r>
              <a:rPr lang="en-US" dirty="0"/>
              <a:t>” that provides time, train id and train repetition frequency</a:t>
            </a:r>
            <a:br>
              <a:rPr lang="en-US" dirty="0"/>
            </a:br>
            <a:r>
              <a:rPr lang="en-US" dirty="0"/>
              <a:t>(distributed at 1 Hz by </a:t>
            </a:r>
            <a:r>
              <a:rPr lang="en-US" dirty="0" err="1"/>
              <a:t>TimeServer</a:t>
            </a:r>
            <a:r>
              <a:rPr lang="en-US" dirty="0"/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C82397-B571-4E0C-B8CC-C13D48E1DE64}"/>
              </a:ext>
            </a:extLst>
          </p:cNvPr>
          <p:cNvGrpSpPr>
            <a:grpSpLocks noChangeAspect="1"/>
          </p:cNvGrpSpPr>
          <p:nvPr/>
        </p:nvGrpSpPr>
        <p:grpSpPr>
          <a:xfrm>
            <a:off x="6940296" y="528332"/>
            <a:ext cx="5107696" cy="2140986"/>
            <a:chOff x="5077160" y="3555576"/>
            <a:chExt cx="6868571" cy="2879090"/>
          </a:xfrm>
        </p:grpSpPr>
        <p:pic>
          <p:nvPicPr>
            <p:cNvPr id="8" name="Picture 7" descr="xfel-bunch-crop.eps">
              <a:extLst>
                <a:ext uri="{FF2B5EF4-FFF2-40B4-BE49-F238E27FC236}">
                  <a16:creationId xmlns:a16="http://schemas.microsoft.com/office/drawing/2014/main" id="{86C4D02F-F2F1-4114-8CE5-0370DEDC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160" y="3555576"/>
              <a:ext cx="6868571" cy="285714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2B9B70-579F-4CCE-8611-74D6CBE4B878}"/>
                </a:ext>
              </a:extLst>
            </p:cNvPr>
            <p:cNvSpPr txBox="1"/>
            <p:nvPr/>
          </p:nvSpPr>
          <p:spPr>
            <a:xfrm>
              <a:off x="11086658" y="5306398"/>
              <a:ext cx="424543" cy="238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endParaRPr lang="de-DE" sz="1600" b="1" dirty="0" err="1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37FCBE-2B33-45B0-AE0C-5B66730693EC}"/>
                </a:ext>
              </a:extLst>
            </p:cNvPr>
            <p:cNvSpPr txBox="1"/>
            <p:nvPr/>
          </p:nvSpPr>
          <p:spPr>
            <a:xfrm>
              <a:off x="10960243" y="5194797"/>
              <a:ext cx="541259" cy="33033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r>
                <a:rPr lang="en-GB" sz="1600" dirty="0">
                  <a:solidFill>
                    <a:srgbClr val="0D1546"/>
                  </a:solidFill>
                </a:rPr>
                <a:t>µs</a:t>
              </a:r>
              <a:endParaRPr lang="de-DE" sz="1600" dirty="0" err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C48EC1-DF0D-4943-B7AC-FF7CB885DCFD}"/>
                </a:ext>
              </a:extLst>
            </p:cNvPr>
            <p:cNvSpPr txBox="1"/>
            <p:nvPr/>
          </p:nvSpPr>
          <p:spPr>
            <a:xfrm>
              <a:off x="9427187" y="5544533"/>
              <a:ext cx="1475019" cy="8901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>
                <a:lnSpc>
                  <a:spcPct val="112000"/>
                </a:lnSpc>
              </a:pPr>
              <a:endParaRPr lang="de-DE" sz="1600" b="1" dirty="0" err="1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267C809-8EDF-4AFC-A86F-2FFA3C83D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447" y="2727309"/>
            <a:ext cx="6712553" cy="224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1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>
            <a:extLst>
              <a:ext uri="{FF2B5EF4-FFF2-40B4-BE49-F238E27FC236}">
                <a16:creationId xmlns:a16="http://schemas.microsoft.com/office/drawing/2014/main" id="{5B13B165-6F92-4EED-B4C4-1BF1BBFC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142" y="4229633"/>
            <a:ext cx="3409950" cy="2609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520290"/>
          </a:xfrm>
        </p:spPr>
        <p:txBody>
          <a:bodyPr/>
          <a:lstStyle/>
          <a:p>
            <a:r>
              <a:rPr lang="en-US" dirty="0"/>
              <a:t>Karabo Pipelines for Data Processing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94" y="1701284"/>
            <a:ext cx="4394667" cy="4242316"/>
          </a:xfrm>
        </p:spPr>
        <p:txBody>
          <a:bodyPr/>
          <a:lstStyle/>
          <a:p>
            <a:r>
              <a:rPr lang="en-US" dirty="0"/>
              <a:t>Complement broker communication</a:t>
            </a:r>
          </a:p>
          <a:p>
            <a:pPr lvl="1"/>
            <a:r>
              <a:rPr lang="en-US" dirty="0"/>
              <a:t>Using direct TCP/IP connections.</a:t>
            </a:r>
          </a:p>
          <a:p>
            <a:r>
              <a:rPr lang="en-US" dirty="0"/>
              <a:t>Designed for (large) multi-D data.</a:t>
            </a:r>
          </a:p>
          <a:p>
            <a:pPr lvl="1"/>
            <a:r>
              <a:rPr lang="en-US" dirty="0"/>
              <a:t>Sent only when receiver ready for it.</a:t>
            </a:r>
          </a:p>
          <a:p>
            <a:pPr lvl="1"/>
            <a:r>
              <a:rPr lang="en-US" dirty="0" err="1"/>
              <a:t>Serialisation</a:t>
            </a:r>
            <a:r>
              <a:rPr lang="en-US" dirty="0"/>
              <a:t> of </a:t>
            </a:r>
            <a:r>
              <a:rPr lang="en-US" dirty="0" err="1">
                <a:latin typeface="Liberation Mono" panose="02070409020205020404" pitchFamily="49" charset="0"/>
                <a:cs typeface="Liberation Mono" panose="02070409020205020404" pitchFamily="49" charset="0"/>
              </a:rPr>
              <a:t>NDArray</a:t>
            </a:r>
            <a:r>
              <a:rPr lang="en-US" dirty="0"/>
              <a:t> avoids</a:t>
            </a:r>
            <a:br>
              <a:rPr lang="en-US" dirty="0"/>
            </a:br>
            <a:r>
              <a:rPr lang="en-US" dirty="0"/>
              <a:t>any copies.</a:t>
            </a:r>
          </a:p>
          <a:p>
            <a:r>
              <a:rPr lang="en-US" dirty="0"/>
              <a:t>Offer flexible configuration</a:t>
            </a:r>
          </a:p>
          <a:p>
            <a:pPr lvl="1"/>
            <a:r>
              <a:rPr lang="en-US" dirty="0"/>
              <a:t>Get </a:t>
            </a:r>
            <a:r>
              <a:rPr lang="en-US" i="1" dirty="0"/>
              <a:t>copy</a:t>
            </a:r>
            <a:r>
              <a:rPr lang="en-US" dirty="0"/>
              <a:t> of all data</a:t>
            </a:r>
            <a:br>
              <a:rPr lang="en-US" dirty="0"/>
            </a:br>
            <a:r>
              <a:rPr lang="en-US" dirty="0"/>
              <a:t>or </a:t>
            </a:r>
            <a:r>
              <a:rPr lang="en-US" i="1" dirty="0"/>
              <a:t>share</a:t>
            </a:r>
            <a:r>
              <a:rPr lang="en-US" dirty="0"/>
              <a:t> with others</a:t>
            </a:r>
          </a:p>
          <a:p>
            <a:pPr lvl="1"/>
            <a:r>
              <a:rPr lang="en-US" i="1" dirty="0"/>
              <a:t>Drop</a:t>
            </a:r>
            <a:r>
              <a:rPr lang="en-US" dirty="0"/>
              <a:t> or </a:t>
            </a:r>
            <a:r>
              <a:rPr lang="en-US" i="1" dirty="0"/>
              <a:t>queue</a:t>
            </a:r>
            <a:r>
              <a:rPr lang="en-US" dirty="0"/>
              <a:t> if receiver slow</a:t>
            </a:r>
          </a:p>
          <a:p>
            <a:pPr lvl="1"/>
            <a:r>
              <a:rPr lang="en-US" dirty="0"/>
              <a:t>GUI server throttles to 2 Hz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pPr lvl="1"/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4912542" y="1621710"/>
            <a:ext cx="1557554" cy="1897769"/>
            <a:chOff x="2671946" y="1224430"/>
            <a:chExt cx="1557554" cy="1897769"/>
          </a:xfrm>
        </p:grpSpPr>
        <p:grpSp>
          <p:nvGrpSpPr>
            <p:cNvPr id="7" name="Group 33"/>
            <p:cNvGrpSpPr/>
            <p:nvPr/>
          </p:nvGrpSpPr>
          <p:grpSpPr>
            <a:xfrm>
              <a:off x="2671946" y="1224430"/>
              <a:ext cx="1200970" cy="1102847"/>
              <a:chOff x="4036578" y="2031101"/>
              <a:chExt cx="923840" cy="848315"/>
            </a:xfrm>
          </p:grpSpPr>
          <p:sp>
            <p:nvSpPr>
              <p:cNvPr id="16" name="Isosceles Triangle 15"/>
              <p:cNvSpPr/>
              <p:nvPr/>
            </p:nvSpPr>
            <p:spPr bwMode="auto">
              <a:xfrm>
                <a:off x="4556788" y="2031101"/>
                <a:ext cx="403630" cy="347957"/>
              </a:xfrm>
              <a:prstGeom prst="triangle">
                <a:avLst/>
              </a:prstGeom>
              <a:solidFill>
                <a:srgbClr val="EBE7AD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036578" y="2094489"/>
                <a:ext cx="784927" cy="784927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Camera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2934078" y="2548040"/>
              <a:ext cx="486325" cy="574159"/>
            </a:xfrm>
            <a:prstGeom prst="rect">
              <a:avLst/>
            </a:prstGeom>
          </p:spPr>
        </p:pic>
        <p:grpSp>
          <p:nvGrpSpPr>
            <p:cNvPr id="9" name="Group 129"/>
            <p:cNvGrpSpPr>
              <a:grpSpLocks noChangeAspect="1"/>
            </p:cNvGrpSpPr>
            <p:nvPr/>
          </p:nvGrpSpPr>
          <p:grpSpPr>
            <a:xfrm>
              <a:off x="3704724" y="1736435"/>
              <a:ext cx="524776" cy="191691"/>
              <a:chOff x="1722064" y="2499496"/>
              <a:chExt cx="527688" cy="192744"/>
            </a:xfrm>
          </p:grpSpPr>
          <p:grpSp>
            <p:nvGrpSpPr>
              <p:cNvPr id="11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ECE7AE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40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4"/>
              <a:endCxn id="8" idx="0"/>
            </p:cNvCxnSpPr>
            <p:nvPr/>
          </p:nvCxnSpPr>
          <p:spPr bwMode="auto">
            <a:xfrm flipH="1">
              <a:off x="3177242" y="2327277"/>
              <a:ext cx="4898" cy="220763"/>
            </a:xfrm>
            <a:prstGeom prst="line">
              <a:avLst/>
            </a:prstGeom>
            <a:noFill/>
            <a:ln w="381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oup 42"/>
          <p:cNvGrpSpPr/>
          <p:nvPr/>
        </p:nvGrpSpPr>
        <p:grpSpPr>
          <a:xfrm>
            <a:off x="5964553" y="3382500"/>
            <a:ext cx="1852489" cy="1109762"/>
            <a:chOff x="6733342" y="2162421"/>
            <a:chExt cx="1852489" cy="1109762"/>
          </a:xfrm>
        </p:grpSpPr>
        <p:grpSp>
          <p:nvGrpSpPr>
            <p:cNvPr id="22" name="Group 21"/>
            <p:cNvGrpSpPr/>
            <p:nvPr/>
          </p:nvGrpSpPr>
          <p:grpSpPr>
            <a:xfrm>
              <a:off x="7124786" y="2162421"/>
              <a:ext cx="1056403" cy="1109762"/>
              <a:chOff x="4482710" y="3526380"/>
              <a:chExt cx="731713" cy="759443"/>
            </a:xfrm>
          </p:grpSpPr>
          <p:sp>
            <p:nvSpPr>
              <p:cNvPr id="35" name="Octagon 34"/>
              <p:cNvSpPr/>
              <p:nvPr/>
            </p:nvSpPr>
            <p:spPr bwMode="auto">
              <a:xfrm>
                <a:off x="4858373" y="3526380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 bwMode="auto">
              <a:xfrm>
                <a:off x="4482710" y="3600673"/>
                <a:ext cx="685149" cy="68515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Analysis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Node A</a:t>
                </a:r>
              </a:p>
            </p:txBody>
          </p:sp>
        </p:grpSp>
        <p:grpSp>
          <p:nvGrpSpPr>
            <p:cNvPr id="23" name="Group 129"/>
            <p:cNvGrpSpPr>
              <a:grpSpLocks noChangeAspect="1"/>
            </p:cNvGrpSpPr>
            <p:nvPr/>
          </p:nvGrpSpPr>
          <p:grpSpPr>
            <a:xfrm>
              <a:off x="8113510" y="2691485"/>
              <a:ext cx="472321" cy="172525"/>
              <a:chOff x="1722064" y="2499496"/>
              <a:chExt cx="527688" cy="192744"/>
            </a:xfrm>
          </p:grpSpPr>
          <p:grpSp>
            <p:nvGrpSpPr>
              <p:cNvPr id="30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128"/>
            <p:cNvGrpSpPr>
              <a:grpSpLocks noChangeAspect="1"/>
            </p:cNvGrpSpPr>
            <p:nvPr/>
          </p:nvGrpSpPr>
          <p:grpSpPr>
            <a:xfrm>
              <a:off x="6733342" y="2680708"/>
              <a:ext cx="378464" cy="172525"/>
              <a:chOff x="2019046" y="3238291"/>
              <a:chExt cx="422827" cy="192744"/>
            </a:xfrm>
          </p:grpSpPr>
          <p:grpSp>
            <p:nvGrpSpPr>
              <p:cNvPr id="25" name="Group 121"/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2153874" y="3318250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6991004" y="884673"/>
            <a:ext cx="1623862" cy="1193265"/>
            <a:chOff x="7707040" y="705187"/>
            <a:chExt cx="1623862" cy="1193265"/>
          </a:xfrm>
        </p:grpSpPr>
        <p:grpSp>
          <p:nvGrpSpPr>
            <p:cNvPr id="18" name="Group 17"/>
            <p:cNvGrpSpPr/>
            <p:nvPr/>
          </p:nvGrpSpPr>
          <p:grpSpPr>
            <a:xfrm>
              <a:off x="8121234" y="705187"/>
              <a:ext cx="1209668" cy="1193265"/>
              <a:chOff x="3912323" y="4819316"/>
              <a:chExt cx="930453" cy="917891"/>
            </a:xfrm>
          </p:grpSpPr>
          <p:sp>
            <p:nvSpPr>
              <p:cNvPr id="19" name="Diamond 18"/>
              <p:cNvSpPr/>
              <p:nvPr/>
            </p:nvSpPr>
            <p:spPr>
              <a:xfrm>
                <a:off x="4379860" y="4819316"/>
                <a:ext cx="462916" cy="462916"/>
              </a:xfrm>
              <a:prstGeom prst="diamond">
                <a:avLst/>
              </a:prstGeom>
              <a:solidFill>
                <a:schemeClr val="accent5">
                  <a:alpha val="63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92500" lnSpcReduction="20000"/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912323" y="4922685"/>
                <a:ext cx="814522" cy="814522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GUI Server</a:t>
                </a:r>
              </a:p>
            </p:txBody>
          </p:sp>
        </p:grpSp>
        <p:grpSp>
          <p:nvGrpSpPr>
            <p:cNvPr id="37" name="Group 128"/>
            <p:cNvGrpSpPr>
              <a:grpSpLocks noChangeAspect="1"/>
            </p:cNvGrpSpPr>
            <p:nvPr/>
          </p:nvGrpSpPr>
          <p:grpSpPr>
            <a:xfrm>
              <a:off x="7707040" y="1304180"/>
              <a:ext cx="414193" cy="172525"/>
              <a:chOff x="2019046" y="3238291"/>
              <a:chExt cx="422827" cy="192744"/>
            </a:xfrm>
          </p:grpSpPr>
          <p:grpSp>
            <p:nvGrpSpPr>
              <p:cNvPr id="38" name="Group 121"/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chemeClr val="accent5">
                    <a:alpha val="63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>
              <a:xfrm>
                <a:off x="2153874" y="3318252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44" name="Elbow Connector 43"/>
          <p:cNvCxnSpPr>
            <a:stCxn id="14" idx="3"/>
            <a:endCxn id="40" idx="1"/>
          </p:cNvCxnSpPr>
          <p:nvPr/>
        </p:nvCxnSpPr>
        <p:spPr bwMode="auto">
          <a:xfrm flipV="1">
            <a:off x="6470096" y="1569929"/>
            <a:ext cx="520908" cy="623223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Elbow Connector 46"/>
          <p:cNvCxnSpPr>
            <a:stCxn id="15" idx="3"/>
            <a:endCxn id="27" idx="1"/>
          </p:cNvCxnSpPr>
          <p:nvPr/>
        </p:nvCxnSpPr>
        <p:spPr bwMode="auto">
          <a:xfrm flipH="1">
            <a:off x="5964553" y="2258989"/>
            <a:ext cx="505543" cy="1728061"/>
          </a:xfrm>
          <a:prstGeom prst="bentConnector5">
            <a:avLst>
              <a:gd name="adj1" fmla="val -45219"/>
              <a:gd name="adj2" fmla="val 48022"/>
              <a:gd name="adj3" fmla="val 145219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3" name="Group 52"/>
          <p:cNvGrpSpPr/>
          <p:nvPr/>
        </p:nvGrpSpPr>
        <p:grpSpPr>
          <a:xfrm>
            <a:off x="8143290" y="2207749"/>
            <a:ext cx="1939213" cy="1119124"/>
            <a:chOff x="6733342" y="2162420"/>
            <a:chExt cx="1852489" cy="1109760"/>
          </a:xfrm>
        </p:grpSpPr>
        <p:grpSp>
          <p:nvGrpSpPr>
            <p:cNvPr id="54" name="Group 53"/>
            <p:cNvGrpSpPr/>
            <p:nvPr/>
          </p:nvGrpSpPr>
          <p:grpSpPr>
            <a:xfrm>
              <a:off x="7124786" y="2162420"/>
              <a:ext cx="1056403" cy="1109760"/>
              <a:chOff x="4482710" y="3526381"/>
              <a:chExt cx="731713" cy="759442"/>
            </a:xfrm>
          </p:grpSpPr>
          <p:sp>
            <p:nvSpPr>
              <p:cNvPr id="67" name="Octagon 66"/>
              <p:cNvSpPr/>
              <p:nvPr/>
            </p:nvSpPr>
            <p:spPr bwMode="auto">
              <a:xfrm>
                <a:off x="4858373" y="352638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 bwMode="auto">
              <a:xfrm>
                <a:off x="4482710" y="3600673"/>
                <a:ext cx="685149" cy="68515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CPU intense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Analysis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Node B1</a:t>
                </a:r>
              </a:p>
            </p:txBody>
          </p:sp>
        </p:grpSp>
        <p:grpSp>
          <p:nvGrpSpPr>
            <p:cNvPr id="55" name="Group 129"/>
            <p:cNvGrpSpPr>
              <a:grpSpLocks noChangeAspect="1"/>
            </p:cNvGrpSpPr>
            <p:nvPr/>
          </p:nvGrpSpPr>
          <p:grpSpPr>
            <a:xfrm>
              <a:off x="8113510" y="2691485"/>
              <a:ext cx="472321" cy="172525"/>
              <a:chOff x="1722064" y="2499496"/>
              <a:chExt cx="527688" cy="192744"/>
            </a:xfrm>
          </p:grpSpPr>
          <p:grpSp>
            <p:nvGrpSpPr>
              <p:cNvPr id="62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64" name="Rectangle 63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3" name="Rectangle 62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6" name="Group 128"/>
            <p:cNvGrpSpPr>
              <a:grpSpLocks noChangeAspect="1"/>
            </p:cNvGrpSpPr>
            <p:nvPr/>
          </p:nvGrpSpPr>
          <p:grpSpPr>
            <a:xfrm>
              <a:off x="6733342" y="2680708"/>
              <a:ext cx="378464" cy="172525"/>
              <a:chOff x="2019046" y="3238291"/>
              <a:chExt cx="422827" cy="192744"/>
            </a:xfrm>
          </p:grpSpPr>
          <p:grpSp>
            <p:nvGrpSpPr>
              <p:cNvPr id="57" name="Group 121"/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58" name="Rectangle 57"/>
              <p:cNvSpPr/>
              <p:nvPr/>
            </p:nvSpPr>
            <p:spPr>
              <a:xfrm>
                <a:off x="2153874" y="3318250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8141058" y="5122949"/>
            <a:ext cx="1939213" cy="1119124"/>
            <a:chOff x="6733342" y="2162420"/>
            <a:chExt cx="1852489" cy="1109760"/>
          </a:xfrm>
        </p:grpSpPr>
        <p:grpSp>
          <p:nvGrpSpPr>
            <p:cNvPr id="70" name="Group 69"/>
            <p:cNvGrpSpPr/>
            <p:nvPr/>
          </p:nvGrpSpPr>
          <p:grpSpPr>
            <a:xfrm>
              <a:off x="7124786" y="2162420"/>
              <a:ext cx="1056403" cy="1109760"/>
              <a:chOff x="4482710" y="3526381"/>
              <a:chExt cx="731713" cy="759442"/>
            </a:xfrm>
          </p:grpSpPr>
          <p:sp>
            <p:nvSpPr>
              <p:cNvPr id="83" name="Octagon 82"/>
              <p:cNvSpPr/>
              <p:nvPr/>
            </p:nvSpPr>
            <p:spPr bwMode="auto">
              <a:xfrm>
                <a:off x="4858373" y="352638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 bwMode="auto">
              <a:xfrm>
                <a:off x="4482710" y="3600673"/>
                <a:ext cx="685149" cy="68515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CPU intense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Analysis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Node B2</a:t>
                </a:r>
              </a:p>
            </p:txBody>
          </p:sp>
        </p:grpSp>
        <p:grpSp>
          <p:nvGrpSpPr>
            <p:cNvPr id="71" name="Group 129"/>
            <p:cNvGrpSpPr>
              <a:grpSpLocks noChangeAspect="1"/>
            </p:cNvGrpSpPr>
            <p:nvPr/>
          </p:nvGrpSpPr>
          <p:grpSpPr>
            <a:xfrm>
              <a:off x="8113510" y="2691485"/>
              <a:ext cx="472321" cy="172525"/>
              <a:chOff x="1722064" y="2499496"/>
              <a:chExt cx="527688" cy="192744"/>
            </a:xfrm>
          </p:grpSpPr>
          <p:grpSp>
            <p:nvGrpSpPr>
              <p:cNvPr id="78" name="Group 120"/>
              <p:cNvGrpSpPr/>
              <p:nvPr/>
            </p:nvGrpSpPr>
            <p:grpSpPr>
              <a:xfrm>
                <a:off x="2013911" y="2499496"/>
                <a:ext cx="235841" cy="192744"/>
                <a:chOff x="4485111" y="4313055"/>
                <a:chExt cx="235841" cy="192744"/>
              </a:xfrm>
            </p:grpSpPr>
            <p:sp>
              <p:nvSpPr>
                <p:cNvPr id="80" name="Rectangle 79"/>
                <p:cNvSpPr/>
                <p:nvPr/>
              </p:nvSpPr>
              <p:spPr>
                <a:xfrm>
                  <a:off x="4485111" y="4313055"/>
                  <a:ext cx="135441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622425" y="4354818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4622425" y="4421017"/>
                  <a:ext cx="98527" cy="36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1722064" y="2580586"/>
                <a:ext cx="288000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2" name="Group 128"/>
            <p:cNvGrpSpPr>
              <a:grpSpLocks noChangeAspect="1"/>
            </p:cNvGrpSpPr>
            <p:nvPr/>
          </p:nvGrpSpPr>
          <p:grpSpPr>
            <a:xfrm>
              <a:off x="6733342" y="2680708"/>
              <a:ext cx="378464" cy="172525"/>
              <a:chOff x="2019046" y="3238291"/>
              <a:chExt cx="422827" cy="192744"/>
            </a:xfrm>
          </p:grpSpPr>
          <p:grpSp>
            <p:nvGrpSpPr>
              <p:cNvPr id="73" name="Group 121"/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2153874" y="3318250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10367873" y="3539150"/>
            <a:ext cx="1515627" cy="1119124"/>
            <a:chOff x="6733342" y="2162420"/>
            <a:chExt cx="1447847" cy="1109760"/>
          </a:xfrm>
        </p:grpSpPr>
        <p:grpSp>
          <p:nvGrpSpPr>
            <p:cNvPr id="86" name="Group 85"/>
            <p:cNvGrpSpPr/>
            <p:nvPr/>
          </p:nvGrpSpPr>
          <p:grpSpPr>
            <a:xfrm>
              <a:off x="7124786" y="2162420"/>
              <a:ext cx="1056403" cy="1109760"/>
              <a:chOff x="4482710" y="3526381"/>
              <a:chExt cx="731713" cy="759442"/>
            </a:xfrm>
          </p:grpSpPr>
          <p:sp>
            <p:nvSpPr>
              <p:cNvPr id="99" name="Octagon 98"/>
              <p:cNvSpPr/>
              <p:nvPr/>
            </p:nvSpPr>
            <p:spPr bwMode="auto">
              <a:xfrm>
                <a:off x="4858373" y="3526381"/>
                <a:ext cx="356050" cy="356050"/>
              </a:xfrm>
              <a:prstGeom prst="octagon">
                <a:avLst/>
              </a:prstGeom>
              <a:solidFill>
                <a:srgbClr val="BE9283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270000" tIns="0" rIns="91440" bIns="4572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n"/>
                  <a:tabLst/>
                </a:pPr>
                <a:endParaRPr kumimoji="0" lang="de-DE" sz="2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 bwMode="auto">
              <a:xfrm>
                <a:off x="4482710" y="3600673"/>
                <a:ext cx="685149" cy="68515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none" lIns="36000" tIns="0" rIns="0" bIns="0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Collecting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Analysis </a:t>
                </a:r>
              </a:p>
              <a:p>
                <a:pPr marL="298450" marR="0" indent="-29845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None/>
                  <a:tabLst/>
                </a:pPr>
                <a:r>
                  <a:rPr lang="en-US" sz="1200" dirty="0">
                    <a:solidFill>
                      <a:srgbClr val="000000"/>
                    </a:solidFill>
                  </a:rPr>
                  <a:t>Node C</a:t>
                </a:r>
              </a:p>
            </p:txBody>
          </p:sp>
        </p:grpSp>
        <p:grpSp>
          <p:nvGrpSpPr>
            <p:cNvPr id="88" name="Group 128"/>
            <p:cNvGrpSpPr>
              <a:grpSpLocks noChangeAspect="1"/>
            </p:cNvGrpSpPr>
            <p:nvPr/>
          </p:nvGrpSpPr>
          <p:grpSpPr>
            <a:xfrm>
              <a:off x="6733342" y="2680708"/>
              <a:ext cx="378464" cy="172525"/>
              <a:chOff x="2019046" y="3238291"/>
              <a:chExt cx="422827" cy="192744"/>
            </a:xfrm>
          </p:grpSpPr>
          <p:grpSp>
            <p:nvGrpSpPr>
              <p:cNvPr id="89" name="Group 121"/>
              <p:cNvGrpSpPr/>
              <p:nvPr/>
            </p:nvGrpSpPr>
            <p:grpSpPr>
              <a:xfrm>
                <a:off x="2019046" y="3238291"/>
                <a:ext cx="135442" cy="192744"/>
                <a:chOff x="5183665" y="4295815"/>
                <a:chExt cx="135442" cy="192744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5183665" y="4295815"/>
                  <a:ext cx="135442" cy="192744"/>
                </a:xfrm>
                <a:prstGeom prst="rect">
                  <a:avLst/>
                </a:prstGeom>
                <a:solidFill>
                  <a:srgbClr val="BF9283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325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5184359" y="4315470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184359" y="4398221"/>
                  <a:ext cx="36000" cy="720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solidFill>
                    <a:schemeClr val="tx2"/>
                  </a:solidFill>
                </a:ln>
              </p:spPr>
              <p:txBody>
                <a:bodyPr wrap="none" rtlCol="0" anchor="ctr" anchorCtr="0">
                  <a:normAutofit fontScale="25000" lnSpcReduction="20000"/>
                </a:bodyPr>
                <a:lstStyle/>
                <a:p>
                  <a:pPr algn="ctr"/>
                  <a:endParaRPr lang="de-DE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90" name="Rectangle 89"/>
              <p:cNvSpPr/>
              <p:nvPr/>
            </p:nvSpPr>
            <p:spPr>
              <a:xfrm>
                <a:off x="2153874" y="3318250"/>
                <a:ext cx="287999" cy="28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none" rtlCol="0" anchor="ctr" anchorCtr="0">
                <a:normAutofit fontScale="25000" lnSpcReduction="20000"/>
              </a:bodyPr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101" name="Elbow Connector 100"/>
          <p:cNvCxnSpPr>
            <a:stCxn id="33" idx="3"/>
            <a:endCxn id="59" idx="1"/>
          </p:cNvCxnSpPr>
          <p:nvPr/>
        </p:nvCxnSpPr>
        <p:spPr bwMode="auto">
          <a:xfrm flipV="1">
            <a:off x="7817042" y="2817401"/>
            <a:ext cx="326248" cy="1147657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4" name="Elbow Connector 103"/>
          <p:cNvCxnSpPr>
            <a:stCxn id="34" idx="3"/>
            <a:endCxn id="75" idx="1"/>
          </p:cNvCxnSpPr>
          <p:nvPr/>
        </p:nvCxnSpPr>
        <p:spPr bwMode="auto">
          <a:xfrm>
            <a:off x="7817042" y="4024313"/>
            <a:ext cx="324016" cy="1708288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7" name="Elbow Connector 106"/>
          <p:cNvCxnSpPr>
            <a:stCxn id="91" idx="1"/>
            <a:endCxn id="66" idx="3"/>
          </p:cNvCxnSpPr>
          <p:nvPr/>
        </p:nvCxnSpPr>
        <p:spPr bwMode="auto">
          <a:xfrm rot="10800000">
            <a:off x="10082503" y="2854978"/>
            <a:ext cx="285370" cy="1293824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0" name="Elbow Connector 109"/>
          <p:cNvCxnSpPr>
            <a:stCxn id="91" idx="1"/>
            <a:endCxn id="81" idx="3"/>
          </p:cNvCxnSpPr>
          <p:nvPr/>
        </p:nvCxnSpPr>
        <p:spPr bwMode="auto">
          <a:xfrm rot="10800000" flipV="1">
            <a:off x="10080271" y="4148802"/>
            <a:ext cx="287602" cy="1561622"/>
          </a:xfrm>
          <a:prstGeom prst="bentConnector3">
            <a:avLst>
              <a:gd name="adj1" fmla="val 50000"/>
            </a:avLst>
          </a:prstGeom>
          <a:noFill/>
          <a:ln w="19050" cap="sq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29653" y="999500"/>
            <a:ext cx="1034897" cy="6795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Connector 114"/>
          <p:cNvCxnSpPr>
            <a:stCxn id="114" idx="1"/>
            <a:endCxn id="20" idx="6"/>
          </p:cNvCxnSpPr>
          <p:nvPr/>
        </p:nvCxnSpPr>
        <p:spPr bwMode="auto">
          <a:xfrm flipH="1">
            <a:off x="8464146" y="1339286"/>
            <a:ext cx="1265507" cy="209206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C126566C-AA38-456C-AC2B-A5B1635E8E0A}"/>
              </a:ext>
            </a:extLst>
          </p:cNvPr>
          <p:cNvSpPr/>
          <p:nvPr/>
        </p:nvSpPr>
        <p:spPr>
          <a:xfrm>
            <a:off x="4636009" y="5068446"/>
            <a:ext cx="2711958" cy="288295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>
              <a:solidFill>
                <a:schemeClr val="bg2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BCD83A-3FEE-4658-8B56-3E66D7F093A8}"/>
              </a:ext>
            </a:extLst>
          </p:cNvPr>
          <p:cNvSpPr/>
          <p:nvPr/>
        </p:nvSpPr>
        <p:spPr>
          <a:xfrm>
            <a:off x="4623817" y="5367150"/>
            <a:ext cx="2711958" cy="288295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>
              <a:solidFill>
                <a:schemeClr val="bg2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0B3C04B-F4A1-4295-8C4E-DA9E090DE869}"/>
              </a:ext>
            </a:extLst>
          </p:cNvPr>
          <p:cNvSpPr/>
          <p:nvPr/>
        </p:nvSpPr>
        <p:spPr>
          <a:xfrm>
            <a:off x="4587241" y="6501006"/>
            <a:ext cx="2711958" cy="288295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de-DE" sz="1400" dirty="0" err="1">
              <a:solidFill>
                <a:schemeClr val="bg2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E32D57-2EA4-4407-9AC1-088E357282FE}"/>
              </a:ext>
            </a:extLst>
          </p:cNvPr>
          <p:cNvCxnSpPr>
            <a:cxnSpLocks/>
            <a:endCxn id="95" idx="0"/>
          </p:cNvCxnSpPr>
          <p:nvPr/>
        </p:nvCxnSpPr>
        <p:spPr>
          <a:xfrm>
            <a:off x="3322975" y="4175745"/>
            <a:ext cx="2669013" cy="892701"/>
          </a:xfrm>
          <a:prstGeom prst="straightConnector1">
            <a:avLst/>
          </a:prstGeom>
          <a:ln w="28575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E49659A-1085-4FE6-A230-6505A3E7BDEC}"/>
              </a:ext>
            </a:extLst>
          </p:cNvPr>
          <p:cNvCxnSpPr>
            <a:cxnSpLocks/>
            <a:endCxn id="96" idx="2"/>
          </p:cNvCxnSpPr>
          <p:nvPr/>
        </p:nvCxnSpPr>
        <p:spPr>
          <a:xfrm>
            <a:off x="4281054" y="4836557"/>
            <a:ext cx="342763" cy="674741"/>
          </a:xfrm>
          <a:prstGeom prst="straightConnector1">
            <a:avLst/>
          </a:prstGeom>
          <a:ln w="28575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5EBFDBD-A33F-42C1-A1F6-BA89177D97E8}"/>
              </a:ext>
            </a:extLst>
          </p:cNvPr>
          <p:cNvCxnSpPr>
            <a:cxnSpLocks/>
            <a:endCxn id="97" idx="0"/>
          </p:cNvCxnSpPr>
          <p:nvPr/>
        </p:nvCxnSpPr>
        <p:spPr>
          <a:xfrm>
            <a:off x="3998192" y="5311029"/>
            <a:ext cx="1945028" cy="1189977"/>
          </a:xfrm>
          <a:prstGeom prst="straightConnector1">
            <a:avLst/>
          </a:prstGeom>
          <a:ln w="28575">
            <a:solidFill>
              <a:schemeClr val="bg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99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16x9 (1)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European_XFEL_Template_Presentation_16x9 (1)</Template>
  <TotalTime>0</TotalTime>
  <Words>1714</Words>
  <Application>Microsoft Office PowerPoint</Application>
  <PresentationFormat>Widescreen</PresentationFormat>
  <Paragraphs>300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Liberation Mono</vt:lpstr>
      <vt:lpstr>Miriam Mono CLM</vt:lpstr>
      <vt:lpstr>Simplified Arabic Fixed</vt:lpstr>
      <vt:lpstr>Wingdings</vt:lpstr>
      <vt:lpstr>European_XFEL_Template_Presentation_16x9 (1)</vt:lpstr>
      <vt:lpstr>Karabo Overview</vt:lpstr>
      <vt:lpstr>Karabo: Device Based Communication via a Message Broker  </vt:lpstr>
      <vt:lpstr>Core Components of Karabo</vt:lpstr>
      <vt:lpstr>Karabo Communication Patterns</vt:lpstr>
      <vt:lpstr>Karabo Communication Patterns (ctd.)</vt:lpstr>
      <vt:lpstr>Hash: Karabo’s Flexible Data Container</vt:lpstr>
      <vt:lpstr>Remotely Callable Methods: Slots and Commands</vt:lpstr>
      <vt:lpstr>Timestamps in Karabo</vt:lpstr>
      <vt:lpstr>Karabo Pipelines for Data Processing</vt:lpstr>
      <vt:lpstr>Karabo: Three APIs</vt:lpstr>
      <vt:lpstr>Usage of the Three APIs</vt:lpstr>
      <vt:lpstr>Unified Device States</vt:lpstr>
      <vt:lpstr>More Device Concepts</vt:lpstr>
      <vt:lpstr>Generic, Extendible Karabo GUI: </vt:lpstr>
      <vt:lpstr>GUI as Project Interface</vt:lpstr>
      <vt:lpstr>GUI as Macro Interface</vt:lpstr>
      <vt:lpstr>System Service: Service Manager</vt:lpstr>
      <vt:lpstr>Framework Service: Data Logging</vt:lpstr>
      <vt:lpstr>Karabo Data Acquisition (DAQ) Integration 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Flucke, Gero</dc:creator>
  <cp:lastModifiedBy>Flucke, Gero</cp:lastModifiedBy>
  <cp:revision>170</cp:revision>
  <dcterms:created xsi:type="dcterms:W3CDTF">2017-06-25T19:54:58Z</dcterms:created>
  <dcterms:modified xsi:type="dcterms:W3CDTF">2024-09-26T07:00:30Z</dcterms:modified>
</cp:coreProperties>
</file>