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8" r:id="rId2"/>
    <p:sldId id="280" r:id="rId3"/>
    <p:sldId id="284" r:id="rId4"/>
    <p:sldId id="279" r:id="rId5"/>
    <p:sldId id="285" r:id="rId6"/>
    <p:sldId id="286" r:id="rId7"/>
    <p:sldId id="287" r:id="rId8"/>
    <p:sldId id="288" r:id="rId9"/>
    <p:sldId id="289" r:id="rId10"/>
    <p:sldId id="281" r:id="rId11"/>
    <p:sldId id="290" r:id="rId12"/>
    <p:sldId id="29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7DA02-7D30-46E3-B012-CE2650A2E8B2}" v="26" dt="2024-09-20T10:43:36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2491" autoAdjust="0"/>
  </p:normalViewPr>
  <p:slideViewPr>
    <p:cSldViewPr snapToGrid="0">
      <p:cViewPr varScale="1">
        <p:scale>
          <a:sx n="90" d="100"/>
          <a:sy n="90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020F2-20AA-4661-808A-5DF9288B284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1D7B5-F0FC-41E7-A524-1E15FBB4F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6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That covers most of the technical work aspect of our journey to expand Galaxy into XAS use cases at STFC.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We’ve not spoken about all the work needed, so a quick summary of other things we do (or plan to do):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READ FROM SLIDE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TODO: Summary of work needed and context of EU project?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TODO: Challenges.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TODO: Acknowledgements/funding/summary?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2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5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That covers most of the technical work aspect of our journey to expand Galaxy into XAS use cases at STFC.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We’ve not spoken about all the work needed, so a quick summary of other things we do (or plan to do):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READ FROM SLIDE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TODO: Summary of work needed and context of EU project?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TODO: Challenges.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TODO: Acknowledgements/funding/summary?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2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5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these are only the developments I know about (only found out about this presentation last Thursday…)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not included anything on </a:t>
            </a:r>
            <a:r>
              <a:rPr lang="en-US" dirty="0" err="1"/>
              <a:t>DataGateway</a:t>
            </a:r>
            <a:r>
              <a:rPr lang="en-US" dirty="0"/>
              <a:t> (STFC developed frontend) or ICAT+ and the ESRF frontend as Louise and Alex had their own talks (and know more than I do…)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8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proposed changes to the ICAT schema, which will be released in the next major version of ICAT</a:t>
            </a:r>
          </a:p>
          <a:p>
            <a:r>
              <a:rPr lang="en-US" dirty="0" err="1"/>
              <a:t>DataPublication</a:t>
            </a:r>
            <a:r>
              <a:rPr lang="en-US" dirty="0"/>
              <a:t> is focused on representing </a:t>
            </a:r>
            <a:r>
              <a:rPr lang="en-US" dirty="0" err="1"/>
              <a:t>DataCite</a:t>
            </a:r>
            <a:r>
              <a:rPr lang="en-US" dirty="0"/>
              <a:t> metadata for the purposes of minting DOIs</a:t>
            </a:r>
          </a:p>
          <a:p>
            <a:r>
              <a:rPr lang="en-US" dirty="0"/>
              <a:t>Currently has a single string field for “keywords”, but a full Subject entity will allow a more direct mapping and allow </a:t>
            </a:r>
            <a:r>
              <a:rPr lang="en-US" dirty="0" err="1"/>
              <a:t>pids</a:t>
            </a:r>
            <a:r>
              <a:rPr lang="en-US" dirty="0"/>
              <a:t> for each subject/keyword</a:t>
            </a:r>
          </a:p>
          <a:p>
            <a:r>
              <a:rPr lang="en-US" dirty="0"/>
              <a:t>Other changes around how samples are represented:</a:t>
            </a:r>
          </a:p>
          <a:p>
            <a:r>
              <a:rPr lang="en-US" dirty="0"/>
              <a:t>The same Sample may be “investigated” multiple times</a:t>
            </a:r>
          </a:p>
          <a:p>
            <a:r>
              <a:rPr lang="en-US" dirty="0"/>
              <a:t>Not all Samples have molecular formulae</a:t>
            </a:r>
          </a:p>
          <a:p>
            <a:r>
              <a:rPr lang="en-GB" dirty="0"/>
              <a:t>Adding persistent identifiers generally, and here specifically to avoid reducing uniqueness constraints</a:t>
            </a:r>
          </a:p>
          <a:p>
            <a:r>
              <a:rPr lang="en-GB" dirty="0"/>
              <a:t>End of 2024?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3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Contexts and Dependency Injection</a:t>
            </a:r>
          </a:p>
          <a:p>
            <a:r>
              <a:rPr lang="en-US" dirty="0"/>
              <a:t>Mid 2025?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3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specific piece of work yet, but ongoing discussions around these topics</a:t>
            </a:r>
          </a:p>
          <a:p>
            <a:r>
              <a:rPr lang="en-GB" dirty="0"/>
              <a:t>Typically Oracle for production, up to 5 billions rows in Datafile table</a:t>
            </a:r>
          </a:p>
          <a:p>
            <a:r>
              <a:rPr lang="en-GB" dirty="0"/>
              <a:t>Discussion is early days, and likely Facility dependent rather than core to the collaboration</a:t>
            </a:r>
          </a:p>
          <a:p>
            <a:r>
              <a:rPr lang="en-GB" dirty="0"/>
              <a:t>This has been a worry for years (longer than my involvement)</a:t>
            </a:r>
          </a:p>
          <a:p>
            <a:r>
              <a:rPr lang="en-GB" dirty="0"/>
              <a:t>Historically, there have been ad hoc workarounds when needed…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8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Authorization in ICAT is not conventional (ACL, Role based etc.)</a:t>
            </a:r>
          </a:p>
          <a:p>
            <a:r>
              <a:rPr lang="en-US" dirty="0"/>
              <a:t>Rules are defined in the Database, which enable access to the metadata and data</a:t>
            </a:r>
          </a:p>
          <a:p>
            <a:r>
              <a:rPr lang="en-US" dirty="0"/>
              <a:t>Without a Rule (or an admin account), nothing can be accessed</a:t>
            </a:r>
          </a:p>
          <a:p>
            <a:r>
              <a:rPr lang="en-US" dirty="0"/>
              <a:t>Simple Rule might apply to a whole table (this User group can create Datafiles)</a:t>
            </a:r>
          </a:p>
          <a:p>
            <a:r>
              <a:rPr lang="en-US" dirty="0"/>
              <a:t>Or, be templated to allow substitution of the user’s credentials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Obviously, this JPQL is horrible, but that’s kind of the point</a:t>
            </a:r>
          </a:p>
          <a:p>
            <a:r>
              <a:rPr lang="en-US" dirty="0"/>
              <a:t>Essentially, the original query has the JPQL from the previous slide appended as it passes through ICAT server</a:t>
            </a:r>
          </a:p>
          <a:p>
            <a:r>
              <a:rPr lang="en-US" dirty="0"/>
              <a:t>Can see that we have 3 Rules here: one allowing two specific </a:t>
            </a:r>
            <a:r>
              <a:rPr lang="en-US" dirty="0" err="1"/>
              <a:t>visitIds</a:t>
            </a:r>
            <a:r>
              <a:rPr lang="en-US" dirty="0"/>
              <a:t> to be public</a:t>
            </a:r>
          </a:p>
          <a:p>
            <a:r>
              <a:rPr lang="en-US" dirty="0"/>
              <a:t>One for instrument </a:t>
            </a:r>
            <a:r>
              <a:rPr lang="en-US" dirty="0" err="1"/>
              <a:t>scienctists</a:t>
            </a:r>
            <a:r>
              <a:rPr lang="en-US" dirty="0"/>
              <a:t> (aka Facility staff)</a:t>
            </a:r>
          </a:p>
          <a:p>
            <a:r>
              <a:rPr lang="en-US" dirty="0"/>
              <a:t>One for investigation users (aka Facility users)</a:t>
            </a:r>
          </a:p>
          <a:p>
            <a:r>
              <a:rPr lang="en-US" dirty="0"/>
              <a:t>Bottom line is, this is a big, complex query, and it can be expensive to evaluate </a:t>
            </a:r>
            <a:r>
              <a:rPr lang="en-US" b="1" dirty="0"/>
              <a:t>depending on the user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8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 a well defined approach yet, but expect some changes in this area in the future. These are all still possibilities, and would be modifications of the current system rather than a complete change</a:t>
            </a:r>
          </a:p>
          <a:p>
            <a:r>
              <a:rPr lang="en-US" b="0" dirty="0" err="1"/>
              <a:t>PublicStep</a:t>
            </a:r>
            <a:r>
              <a:rPr lang="en-US" b="0" dirty="0"/>
              <a:t> essentially identifies related entities that can be included if the parent entity is readable. A lot of queries would be more efficient with this, but it would require queries to target high level entities rather than Datafiles directly.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5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5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41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94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6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24905" y="2153541"/>
            <a:ext cx="603307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ICAT Future Developments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424905" y="4634298"/>
            <a:ext cx="574566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Patrick Austin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 Sept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3998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In addition to JPQL querying on the database, support free text searching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Separate component using Lucene library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Builds searchable indexes for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Investigation, Dataset, Datafile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Requests to create and read documents come via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icat.server</a:t>
            </a:r>
            <a:endParaRPr lang="en-US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icat.server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performs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authz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checks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icat.lucene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49B4E-2E75-470A-BB13-903FEAFA0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98"/>
          <a:stretch/>
        </p:blipFill>
        <p:spPr>
          <a:xfrm>
            <a:off x="3052119" y="3789532"/>
            <a:ext cx="9139881" cy="302610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C02D80-1D44-9B43-F735-443B63350CCB}"/>
              </a:ext>
            </a:extLst>
          </p:cNvPr>
          <p:cNvSpPr/>
          <p:nvPr/>
        </p:nvSpPr>
        <p:spPr>
          <a:xfrm>
            <a:off x="8392825" y="5029028"/>
            <a:ext cx="2038866" cy="8402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6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6101444" cy="41018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Currently released as a snapshot build, full release </a:t>
            </a:r>
            <a:r>
              <a:rPr lang="en-US" sz="2400" i="1" dirty="0">
                <a:solidFill>
                  <a:schemeClr val="accent4"/>
                </a:solidFill>
                <a:latin typeface="Arial"/>
                <a:cs typeface="Arial"/>
              </a:rPr>
              <a:t>soon*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Basic sharding to allow more then 2 billion documents to be searchable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More metadata searchable, and searchable by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Support for facets and synonym injection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Improvements to (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authz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) efficiency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More sorting options (not just “score”)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icat.lucene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v3 changes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54186-62C0-19B4-8C85-500993239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758" y="1022984"/>
            <a:ext cx="6032040" cy="54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387942"/>
            <a:ext cx="8387445" cy="41788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Also included some direct integration with Open/Elasticsearch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Experimental, but may be revisited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Proposed authorization changes include: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Reduced number of database calls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Timeouts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Embedding user’s name as part of the Lucene query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More changes may be needed to keep performant in 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93312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icat.lucene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 changes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4C5C7C-3A12-057C-3E98-9F08A0F76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88" y="1435244"/>
            <a:ext cx="3179699" cy="710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3D206-09C3-49B7-ABD5-9D3D645EB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0" y="3965944"/>
            <a:ext cx="3360464" cy="1697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F0FA1-EE40-1ECF-DF72-75807BBC8F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56" b="27587"/>
          <a:stretch/>
        </p:blipFill>
        <p:spPr>
          <a:xfrm>
            <a:off x="8595987" y="2718029"/>
            <a:ext cx="3360465" cy="7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8830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Python API for queries to ICAT server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Dependency of many non-core Python APIs developed for ICAT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In v2: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Support for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icat.server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schema changes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Changes to the Query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ICAT v2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0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7590002" cy="44312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New API component to allow automated/user minting of DOIs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Uses </a:t>
            </a:r>
            <a:r>
              <a:rPr lang="en-US" sz="2400" b="1" dirty="0" err="1">
                <a:solidFill>
                  <a:schemeClr val="accent4"/>
                </a:solidFill>
                <a:latin typeface="Arial"/>
                <a:cs typeface="Arial"/>
              </a:rPr>
              <a:t>DataPublication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and associated entities to map to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DataCite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schema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Currently being developed as a “non-core” component for Diamond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Will be supported by STFC’s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DataGateway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frontend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Representative of current ICAT development: additional components developed on top of the core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icat.server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functionality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Minting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DBC05E4-03A0-97A3-340E-F83BCAAD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30" y="4856637"/>
            <a:ext cx="3723425" cy="962518"/>
          </a:xfrm>
          <a:prstGeom prst="rect">
            <a:avLst/>
          </a:prstGeom>
        </p:spPr>
      </p:pic>
      <p:pic>
        <p:nvPicPr>
          <p:cNvPr id="8" name="Picture 7" descr="A diagram of a data flow&#10;&#10;Description automatically generated">
            <a:extLst>
              <a:ext uri="{FF2B5EF4-FFF2-40B4-BE49-F238E27FC236}">
                <a16:creationId xmlns:a16="http://schemas.microsoft.com/office/drawing/2014/main" id="{F2AACE6A-2ACE-6AD5-CF43-FBC089664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30" y="1387942"/>
            <a:ext cx="4200525" cy="24860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177A78-E68D-0EAA-864D-6DD8C2DFB9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0087843" y="3997842"/>
            <a:ext cx="0" cy="85879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9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63E93-8ADA-7849-A1F1-A16817F4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DE168-6938-B747-BEE8-8CC9B2801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07"/>
          <a:stretch/>
        </p:blipFill>
        <p:spPr>
          <a:xfrm>
            <a:off x="5731098" y="0"/>
            <a:ext cx="64609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668666" cy="1410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100" normalizeH="0" baseline="0" noProof="0" dirty="0" err="1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icat.server</a:t>
            </a:r>
            <a:endParaRPr kumimoji="0" lang="en-US" sz="2400" b="1" i="0" u="none" strike="noStrike" kern="1200" cap="none" spc="-10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Schema changes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Cloud native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 and authorization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BDC0C-5E44-914B-85A5-07AF5BC1B9B6}"/>
              </a:ext>
            </a:extLst>
          </p:cNvPr>
          <p:cNvSpPr txBox="1"/>
          <p:nvPr/>
        </p:nvSpPr>
        <p:spPr>
          <a:xfrm>
            <a:off x="420162" y="2728547"/>
            <a:ext cx="5101814" cy="1410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100" normalizeH="0" baseline="0" noProof="0" dirty="0" err="1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icat.lucene</a:t>
            </a:r>
            <a:endParaRPr kumimoji="0" lang="en-US" sz="2400" b="1" i="0" u="none" strike="noStrike" kern="1200" cap="none" spc="-10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Additional functionality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Removal of current limitations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Efficiency improvements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D7155-AB0C-D84C-8261-743120695688}"/>
              </a:ext>
            </a:extLst>
          </p:cNvPr>
          <p:cNvSpPr txBox="1"/>
          <p:nvPr/>
        </p:nvSpPr>
        <p:spPr>
          <a:xfrm>
            <a:off x="423748" y="4129453"/>
            <a:ext cx="5101814" cy="795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Python ICAT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Query </a:t>
            </a:r>
            <a:r>
              <a:rPr lang="en-GB" sz="2000" dirty="0" err="1">
                <a:solidFill>
                  <a:srgbClr val="626262"/>
                </a:solidFill>
                <a:latin typeface="Arial"/>
                <a:cs typeface="Arial"/>
              </a:rPr>
              <a:t>refacrtors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031FC-5C47-AB47-A1A8-0701484C0E42}"/>
              </a:ext>
            </a:extLst>
          </p:cNvPr>
          <p:cNvSpPr txBox="1"/>
          <p:nvPr/>
        </p:nvSpPr>
        <p:spPr>
          <a:xfrm>
            <a:off x="423748" y="4924542"/>
            <a:ext cx="5101814" cy="795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DOI Minting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non-core component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 of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38B96-DB54-A843-B2A0-83FB422A5475}"/>
              </a:ext>
            </a:extLst>
          </p:cNvPr>
          <p:cNvSpPr txBox="1"/>
          <p:nvPr/>
        </p:nvSpPr>
        <p:spPr>
          <a:xfrm rot="16200000">
            <a:off x="10705611" y="4816820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 © STFC Alan Ford </a:t>
            </a:r>
          </a:p>
        </p:txBody>
      </p:sp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3998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Main component containing business logic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Requests come from frontend/API components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Interfaces with underlying relational database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Delegates authentication, but handles authorization for (meta)data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Defines the schema for metadata entities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icat.server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DA5D4-948C-A519-35AA-ADB121CCA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98"/>
          <a:stretch/>
        </p:blipFill>
        <p:spPr>
          <a:xfrm>
            <a:off x="3052119" y="3789532"/>
            <a:ext cx="9139881" cy="302610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50D082-68C0-B7ED-F974-2E32526D2C81}"/>
              </a:ext>
            </a:extLst>
          </p:cNvPr>
          <p:cNvSpPr/>
          <p:nvPr/>
        </p:nvSpPr>
        <p:spPr>
          <a:xfrm>
            <a:off x="6351373" y="5029199"/>
            <a:ext cx="2038866" cy="8402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9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3998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Add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Subjects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as a new entity related to </a:t>
            </a:r>
            <a:r>
              <a:rPr lang="en-US" sz="2400" b="1" dirty="0" err="1">
                <a:solidFill>
                  <a:schemeClr val="accent4"/>
                </a:solidFill>
                <a:latin typeface="Arial"/>
                <a:cs typeface="Arial"/>
              </a:rPr>
              <a:t>DataPublications</a:t>
            </a:r>
            <a:endParaRPr lang="en-US" sz="24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Allow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Samples 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to belong to multiple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Investigations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Allow </a:t>
            </a:r>
            <a:r>
              <a:rPr lang="en-US" sz="2400" b="1" dirty="0" err="1">
                <a:solidFill>
                  <a:schemeClr val="accent4"/>
                </a:solidFill>
                <a:latin typeface="Arial"/>
                <a:cs typeface="Arial"/>
              </a:rPr>
              <a:t>SampleType.molecularFormula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to be null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Add </a:t>
            </a:r>
            <a:r>
              <a:rPr lang="en-US" sz="2400" b="1" dirty="0" err="1">
                <a:solidFill>
                  <a:schemeClr val="accent4"/>
                </a:solidFill>
                <a:latin typeface="Arial"/>
                <a:cs typeface="Arial"/>
              </a:rPr>
              <a:t>SampleType.pid</a:t>
            </a:r>
            <a:endParaRPr lang="en-US" sz="24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798689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icat.server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v7 schema changes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CBEEF8CB-53E3-6ECA-C71D-A1C19116C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76" y="2970950"/>
            <a:ext cx="4557823" cy="3887049"/>
          </a:xfrm>
          <a:prstGeom prst="rect">
            <a:avLst/>
          </a:prstGeom>
        </p:spPr>
      </p:pic>
      <p:pic>
        <p:nvPicPr>
          <p:cNvPr id="11" name="Picture 10" descr="A diagram of a data flow&#10;&#10;Description automatically generated">
            <a:extLst>
              <a:ext uri="{FF2B5EF4-FFF2-40B4-BE49-F238E27FC236}">
                <a16:creationId xmlns:a16="http://schemas.microsoft.com/office/drawing/2014/main" id="{D9B4857F-1738-707A-6696-D4604CAA1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1" y="3787830"/>
            <a:ext cx="42005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8495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Use </a:t>
            </a:r>
            <a:r>
              <a:rPr lang="en-US" sz="2400" b="1" dirty="0" err="1">
                <a:solidFill>
                  <a:schemeClr val="accent4"/>
                </a:solidFill>
                <a:latin typeface="Arial"/>
                <a:cs typeface="Arial"/>
              </a:rPr>
              <a:t>Quarkus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as alternative/replacement to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Payara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K8s native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Quicker deployment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Improve testing framework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Will require: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Changes to all core Java components (not just ICAT server)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Replacing EJB with CDI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Removal of Singletons to make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threadsafe</a:t>
            </a:r>
            <a:endParaRPr lang="en-US" sz="24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798689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icat.server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 native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92564-4399-9369-3A10-3F13E760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09" y="5764753"/>
            <a:ext cx="4834270" cy="748065"/>
          </a:xfrm>
          <a:prstGeom prst="rect">
            <a:avLst/>
          </a:prstGeom>
        </p:spPr>
      </p:pic>
      <p:pic>
        <p:nvPicPr>
          <p:cNvPr id="4" name="Picture 3" descr="A logo with a yellow star&#10;&#10;Description automatically generated">
            <a:extLst>
              <a:ext uri="{FF2B5EF4-FFF2-40B4-BE49-F238E27FC236}">
                <a16:creationId xmlns:a16="http://schemas.microsoft.com/office/drawing/2014/main" id="{DE74ED1B-16F2-4F72-F1A7-8E19AE71E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41" y="5510776"/>
            <a:ext cx="3008759" cy="10812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A8C38-AF44-F363-9151-BCB3F535A175}"/>
              </a:ext>
            </a:extLst>
          </p:cNvPr>
          <p:cNvCxnSpPr/>
          <p:nvPr/>
        </p:nvCxnSpPr>
        <p:spPr>
          <a:xfrm>
            <a:off x="6096000" y="6160050"/>
            <a:ext cx="10171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5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3663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Datafile table largest in the database, causing concern: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Survey of current database engines, hardware, and table sizes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Discussions about possibility of: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Sharding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Restricting Datafile level access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Hot/cold data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Policy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904900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icat.server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 efficiency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904900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icat.server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authorization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ED23CC-D2EB-F3E6-2AEE-CEB93B322015}"/>
              </a:ext>
            </a:extLst>
          </p:cNvPr>
          <p:cNvSpPr/>
          <p:nvPr/>
        </p:nvSpPr>
        <p:spPr>
          <a:xfrm>
            <a:off x="403341" y="1114623"/>
            <a:ext cx="11466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creates, reads, updates, deletes (CRUD) to be performed on entities</a:t>
            </a:r>
          </a:p>
          <a:p>
            <a:endParaRPr lang="en-US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applied to users from specific groups, or everyone</a:t>
            </a:r>
          </a:p>
          <a:p>
            <a:endParaRPr lang="en-US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is defined as the field “what”: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Datafile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SELECT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df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FROM Datafile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df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JOIN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df.dataset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d JOIN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d.investigation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JOIN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i.investigationInstruments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ii JOIN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ii.instrument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inst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JOIN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inst.instrumentScientists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instSci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JOIN </a:t>
            </a:r>
            <a:r>
              <a:rPr lang="en-US" sz="2400" dirty="0" err="1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instSci.user</a:t>
            </a:r>
            <a:r>
              <a:rPr lang="en-US" sz="2400" dirty="0">
                <a:solidFill>
                  <a:srgbClr val="9AA83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u WHERE d.name='raw' AND u.name = :user</a:t>
            </a:r>
          </a:p>
        </p:txBody>
      </p:sp>
    </p:spTree>
    <p:extLst>
      <p:ext uri="{BB962C8B-B14F-4D97-AF65-F5344CB8AC3E}">
        <p14:creationId xmlns:p14="http://schemas.microsoft.com/office/powerpoint/2010/main" val="391113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2688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Main impact of the large Datafile table is when performing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authz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* FROM (SELECT a.*, ROWNUM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rnum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SELECT t0.ID AS a1, t0.NAME AS a2, t0.LOCATION AS a3, t0.CREATE_ID AS a4, t0.MOD_ID AS a5 FROM DATAFILE t0 WHERE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((t0.DATASET_ID = :1 ) AND (t0.LOCATION IS NOT NULL)) AND (t0.ID BETWEEN :2 AND :3 )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) AND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(t0.ID IN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SELECT t1.ID FROM INVESTIGATION t3, DATASET t2, DATAFILE t1 WHERE ((t3.VISIT_ID IN (:4 , :5 )) AND ((t2.ID = t1.DATASET_ID) AND (t3.ID = t2.INVESTIGATION_ID)))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) OR t0.ID IN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SELECT DISTINCT t4.ID FROM INVESTIGATIONINSTRUMENT t7, INVESTIGATION t6, DATASET t5, DATAFILE t4, USER_ t10, INSTRUMENTSCIENTIST t9, INSTRUMENT t8 WHERE ((t10.NAME = :6 ) AND ((((((t5.ID = t4.DATASET_ID) AND (t6.ID = t5.INVESTIGATION_ID)) AND (t7.INVESTIGATION_ID = t6.ID)) AND (t8.ID = t7.INSTRUMENT_ID)) AND (t9.INSTRUMENT_ID = t8.ID)) AND (t10.ID = t9.USER_ID)))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)) OR t0.ID IN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SELECT DISTINCT t11.ID FROM INVESTIGATION t13, DATASET t12, DATAFILE t11, USER_ t15, INVESTIGATIONUSER t14 WHERE ((t15.NAME = :7 ) AND ((((t12.ID = t11.DATASET_ID) AND (t13.ID = t12.INVESTIGATION_ID)) AND (t14.INVESTIGATION_ID = t13.ID)) AND (t15.ID = t14.USER_ID)))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 WHERE ROWNUM &lt;= :8 ) WHERE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rnum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A8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904900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icat.server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authorization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D1FA5AD-9FC5-85E2-1544-5861A584FF3F}"/>
              </a:ext>
            </a:extLst>
          </p:cNvPr>
          <p:cNvSpPr/>
          <p:nvPr/>
        </p:nvSpPr>
        <p:spPr>
          <a:xfrm>
            <a:off x="10923123" y="1993395"/>
            <a:ext cx="212651" cy="744279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A6DCED5-DDBB-6AF3-7EBD-67AF51A85DAE}"/>
              </a:ext>
            </a:extLst>
          </p:cNvPr>
          <p:cNvSpPr/>
          <p:nvPr/>
        </p:nvSpPr>
        <p:spPr>
          <a:xfrm>
            <a:off x="10923123" y="2874334"/>
            <a:ext cx="212651" cy="2324987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05FC9-4476-4E17-F2A3-4891526A3CAD}"/>
              </a:ext>
            </a:extLst>
          </p:cNvPr>
          <p:cNvSpPr txBox="1"/>
          <p:nvPr/>
        </p:nvSpPr>
        <p:spPr>
          <a:xfrm>
            <a:off x="11135774" y="2042368"/>
            <a:ext cx="9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query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6E116-FAB5-2833-0764-939ABA39E331}"/>
              </a:ext>
            </a:extLst>
          </p:cNvPr>
          <p:cNvSpPr txBox="1"/>
          <p:nvPr/>
        </p:nvSpPr>
        <p:spPr>
          <a:xfrm>
            <a:off x="11135774" y="3575162"/>
            <a:ext cx="978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Clauses from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8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3327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Review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Rules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in the database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Check for duplicate/redundant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Rules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Reduce number of calls to database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Refactor </a:t>
            </a:r>
            <a:r>
              <a:rPr lang="en-US" sz="2400" dirty="0" err="1">
                <a:solidFill>
                  <a:schemeClr val="accent4"/>
                </a:solidFill>
                <a:latin typeface="Arial"/>
                <a:cs typeface="Arial"/>
              </a:rPr>
              <a:t>authz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 for Lucene search component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Cache (more) Rules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Work arounds in other places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Optional use of functional accounts at API levels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Optional use of Dataset rather than Datafile level checks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Expand use of </a:t>
            </a:r>
            <a:r>
              <a:rPr lang="en-US" sz="2400" b="1" dirty="0" err="1">
                <a:solidFill>
                  <a:schemeClr val="accent4"/>
                </a:solidFill>
                <a:latin typeface="Arial"/>
                <a:cs typeface="Arial"/>
              </a:rPr>
              <a:t>PublicSteps</a:t>
            </a:r>
            <a:endParaRPr lang="en-US" sz="24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904900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icat.server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authorization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70717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1622</Words>
  <Application>Microsoft Office PowerPoint</Application>
  <PresentationFormat>Widescreen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Arial Regular</vt:lpstr>
      <vt:lpstr>Calibri</vt:lpstr>
      <vt:lpstr>Consolas</vt:lpstr>
      <vt:lpstr>Wingdings</vt:lpstr>
      <vt:lpstr>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Austin, Patrick (STFC,RAL,SC)</dc:creator>
  <cp:lastModifiedBy>Austin, Patrick (STFC,RAL,SC)</cp:lastModifiedBy>
  <cp:revision>2</cp:revision>
  <dcterms:created xsi:type="dcterms:W3CDTF">2024-09-19T15:43:30Z</dcterms:created>
  <dcterms:modified xsi:type="dcterms:W3CDTF">2024-09-20T16:23:05Z</dcterms:modified>
</cp:coreProperties>
</file>