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1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E38F3E-AFB6-6C8A-C05E-607DF4F6A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D51DCC-A645-AA9E-316C-301F1BCAE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A4BCDD-7B3B-08E8-2548-EBFDE5F74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51D586-3DCD-2302-0EDD-0F2C7D95A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4FE7A2-3BAB-5891-119B-C5B60B07D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708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3ACB8-068C-BDCB-1A37-FD34A00AC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A33A591-DEDE-9548-FDBE-835ABE34C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C4EC9-9B40-CF87-DA1B-0BD95B0B1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33D348-5A2E-477F-9937-D6E3990B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169947-35C6-616E-748C-67538443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F3AB9D3-6DBA-4BBA-F63D-9E2EE69FB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FFA282F-338A-C375-B5DE-2D7DC0DEA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DC8490-BDA9-C7B5-B6E4-5D2C618A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D936F5-176F-276C-DB7F-C5171C66D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EF2B9F-5498-DAB8-4239-FECE06193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11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AD3759-3D63-1E4A-3025-5024E0FD7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EC9A78-0E6E-C4C4-00FC-E9285C6B4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140C60-D0C2-8442-4A06-CFEC0E644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0A43CE-6CA9-1E16-B9EC-52E4B7267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EBAF96-A638-2478-C473-10D1DD34E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68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DDC6B1-A177-F8EF-5E4C-D216E43D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BA11F3-FEAC-E5B5-7F34-270610DF6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755D52-A151-E595-2A85-64952BA06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ACD469-201C-A469-76AF-83D932C12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3F9090-6E72-719F-2F9B-BBA819A2E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57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5B86F5-CCE7-47E9-9537-61EE18B8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CF85F-D156-1B8F-34EC-DDFACC642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18DB6F-7930-2E4D-4B45-1D4DAE7FA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696EBA-9560-94E1-B463-752A6470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7FBA2E-0E0A-2CF8-200E-F2540226C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25CAFE-6857-EA93-7885-6CE6D70D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09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DFEA1-25BE-208B-21A5-4617902B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D475AD-C385-B5D3-D4A2-903AB2C59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0E5E61-66AF-2DB3-76A3-BEEF79A35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9A6827-301B-583A-D31C-0C27E6B56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2FCAA87-D138-2284-4308-D5DF8B160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5E8146-AF9A-4C67-2147-C7EB32A6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B66114-76BF-84BA-96EF-37A40E7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5E81BF2-4E28-874F-BBA2-5B0B17CF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63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A1D32D-DB56-89C9-28AA-BA0F7B8AC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40F793D-5D9E-B185-5B7C-2A0AD2A7C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74529C-ECA0-838F-1AA0-4A625C71F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469D6C7-F2A6-DBED-1FBC-75270237B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93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1345934-BE35-DCD1-737E-8AD43EE3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81F01A-3060-1B67-A9FC-9D6FE755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73D5E9-0348-22C5-2142-5ED3FECB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71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88409-CED4-287B-CEDE-9755C89C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875793-6F4D-D65E-7D5B-3ADA4B913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07CE64-33C5-30BF-3F19-9386562C3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9A91BA-E56F-CD5F-5704-0CD5D7FC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ECADEB-88CC-66B0-8F23-D4F382A6B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CFC499-2185-F323-1B4A-13A75CF7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03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336E4E-EEDA-D516-6FC4-51D5785C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95780E-7C5D-3E45-CFD4-5E5F5EB0D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B61DD6-5084-F0CA-B26F-97E8592BE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40E08-0DBC-03A8-6D0E-233E0073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DE47C4-A8B2-53B1-FE93-A63EF6C8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261808-9E9F-53B2-374F-7D64C0CFD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29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927D3D6-0761-BED7-FEB1-9BB853F2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80B780-7561-4C0C-1A0C-C1E56FB42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5D7A1C-B864-DC4B-9300-6B17281CD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4DCD-03C2-48CD-8698-282EA88F1196}" type="datetimeFigureOut">
              <a:rPr lang="fr-FR" smtClean="0"/>
              <a:t>24/09/2024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B3AB0-3B50-1332-F646-804CDCD11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D7C93-C570-7A45-881B-0C95A154D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FED28-D609-428F-A15F-5254D9E702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01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panosc.eu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enodo.org/record/6799106#.Y-V71q2ZNPZ" TargetMode="External"/><Relationship Id="rId7" Type="http://schemas.openxmlformats.org/officeDocument/2006/relationships/hyperlink" Target="https://www.panosc.eu/wp-" TargetMode="External"/><Relationship Id="rId2" Type="http://schemas.openxmlformats.org/officeDocument/2006/relationships/hyperlink" Target="https://zenodo.org/record/5205825#.Y-PJ4q2ZNPZ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ithub.com/ExPaNDS-eu/ExPaNDS-experimental-techniques-ontology" TargetMode="External"/><Relationship Id="rId5" Type="http://schemas.openxmlformats.org/officeDocument/2006/relationships/hyperlink" Target="https://zenodo.org/record/5744913#.Y864ya2ZNPZ" TargetMode="External"/><Relationship Id="rId4" Type="http://schemas.openxmlformats.org/officeDocument/2006/relationships/hyperlink" Target="https://zenodo.org/record/5639428#.Y-WE6K2ZNP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srf.fr/event/114/contributions/760/" TargetMode="External"/><Relationship Id="rId2" Type="http://schemas.openxmlformats.org/officeDocument/2006/relationships/hyperlink" Target="https://indico.esrf.fr/event/114/contributions/761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295CB-5EE3-6C7B-A7AA-D33CA6F3D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643" y="1122363"/>
            <a:ext cx="10413357" cy="2387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FAIR DATA MANAGEMENT COLLABORATION</a:t>
            </a:r>
            <a:br>
              <a:rPr lang="fr-FR" dirty="0"/>
            </a:br>
            <a:r>
              <a:rPr lang="fr-FR" dirty="0">
                <a:solidFill>
                  <a:schemeClr val="accent1"/>
                </a:solidFill>
              </a:rPr>
              <a:t>Beyond </a:t>
            </a:r>
            <a:r>
              <a:rPr lang="fr-FR" dirty="0" err="1">
                <a:solidFill>
                  <a:schemeClr val="accent1"/>
                </a:solidFill>
              </a:rPr>
              <a:t>PanOSC&amp;ExPaNDS</a:t>
            </a:r>
            <a:r>
              <a:rPr lang="fr-FR" dirty="0">
                <a:solidFill>
                  <a:schemeClr val="accent1"/>
                </a:solidFill>
              </a:rPr>
              <a:t> </a:t>
            </a:r>
            <a:r>
              <a:rPr lang="fr-FR" dirty="0" err="1">
                <a:solidFill>
                  <a:schemeClr val="accent1"/>
                </a:solidFill>
              </a:rPr>
              <a:t>projects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A77EC3-8AD4-0D66-ED01-EE07B16A17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NOBUGS CONFERENCE 2024</a:t>
            </a:r>
          </a:p>
          <a:p>
            <a:r>
              <a:rPr lang="fr-FR" dirty="0"/>
              <a:t>SATELLITE MEETING</a:t>
            </a:r>
          </a:p>
        </p:txBody>
      </p:sp>
    </p:spTree>
    <p:extLst>
      <p:ext uri="{BB962C8B-B14F-4D97-AF65-F5344CB8AC3E}">
        <p14:creationId xmlns:p14="http://schemas.microsoft.com/office/powerpoint/2010/main" val="164170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977">
            <a:extLst>
              <a:ext uri="{FF2B5EF4-FFF2-40B4-BE49-F238E27FC236}">
                <a16:creationId xmlns:a16="http://schemas.microsoft.com/office/drawing/2014/main" id="{CFCBFE5F-AB83-AC54-656E-CF611EB65161}"/>
              </a:ext>
            </a:extLst>
          </p:cNvPr>
          <p:cNvGrpSpPr/>
          <p:nvPr/>
        </p:nvGrpSpPr>
        <p:grpSpPr>
          <a:xfrm>
            <a:off x="-409892" y="361950"/>
            <a:ext cx="13011785" cy="6134100"/>
            <a:chOff x="0" y="0"/>
            <a:chExt cx="13011918" cy="6134100"/>
          </a:xfrm>
        </p:grpSpPr>
        <p:pic>
          <p:nvPicPr>
            <p:cNvPr id="5" name="Picture 151">
              <a:extLst>
                <a:ext uri="{FF2B5EF4-FFF2-40B4-BE49-F238E27FC236}">
                  <a16:creationId xmlns:a16="http://schemas.microsoft.com/office/drawing/2014/main" id="{A6291C21-A649-8D2D-D3EF-E2F70838EB03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1917680" cy="61341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D11E2F3-AE81-4B0E-C862-239767071957}"/>
                </a:ext>
              </a:extLst>
            </p:cNvPr>
            <p:cNvSpPr/>
            <p:nvPr/>
          </p:nvSpPr>
          <p:spPr>
            <a:xfrm>
              <a:off x="609600" y="583057"/>
              <a:ext cx="12402318" cy="61935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kern="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  <a:endParaRPr lang="fr-FR" sz="1100" kern="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pic>
          <p:nvPicPr>
            <p:cNvPr id="7" name="Picture 155">
              <a:extLst>
                <a:ext uri="{FF2B5EF4-FFF2-40B4-BE49-F238E27FC236}">
                  <a16:creationId xmlns:a16="http://schemas.microsoft.com/office/drawing/2014/main" id="{11ED167B-6B4A-A7B3-577E-9D9E90C3D3E1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869181" y="905256"/>
              <a:ext cx="2179321" cy="4907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624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5">
            <a:extLst>
              <a:ext uri="{FF2B5EF4-FFF2-40B4-BE49-F238E27FC236}">
                <a16:creationId xmlns:a16="http://schemas.microsoft.com/office/drawing/2014/main" id="{183E1DF7-55E6-E436-ADE2-D25DA43622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9920" y="193556"/>
            <a:ext cx="6657975" cy="16668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F39E5A5-EC7D-87DE-AD6F-BE40EE39FC96}"/>
              </a:ext>
            </a:extLst>
          </p:cNvPr>
          <p:cNvSpPr txBox="1"/>
          <p:nvPr/>
        </p:nvSpPr>
        <p:spPr>
          <a:xfrm>
            <a:off x="119920" y="1860431"/>
            <a:ext cx="10328223" cy="4542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400"/>
              </a:spcAft>
            </a:pPr>
            <a:r>
              <a:rPr lang="en-US" sz="29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PaNOSC</a:t>
            </a:r>
            <a:r>
              <a:rPr lang="en-US" sz="29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lustrum – 5 years of </a:t>
            </a:r>
            <a:r>
              <a:rPr lang="en-US" sz="29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PaNOSC</a:t>
            </a:r>
            <a:endParaRPr lang="fr-FR" sz="2900" b="1" kern="100" dirty="0">
              <a:solidFill>
                <a:srgbClr val="AA456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2200" b="1" kern="100" dirty="0">
                <a:solidFill>
                  <a:srgbClr val="024B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PANOSC: the photon and neutron open science cloud</a:t>
            </a:r>
            <a:endParaRPr lang="fr-FR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Photon and Neutron FAIR Data Commons: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Data Portal - </a:t>
            </a:r>
            <a:r>
              <a:rPr lang="en-US" sz="1800" u="none" strike="noStrike" kern="100" dirty="0">
                <a:solidFill>
                  <a:srgbClr val="0000FF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https://data.panosc.eu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FAIR data policy and DMPs                       → 90% of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 (15)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Standardised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metadata (Nexus/HDF5)      → ALL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Ris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(18)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Federated search API for data catalogues → 8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Open Data portal for FAIR data                  → 8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PaNs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fr-FR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Community AAI </a:t>
            </a:r>
            <a:r>
              <a:rPr lang="fr-FR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UmbrellaId</a:t>
            </a:r>
            <a:r>
              <a:rPr lang="fr-FR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	→ 90% </a:t>
            </a:r>
            <a:r>
              <a:rPr lang="fr-FR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fr-FR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RIs</a:t>
            </a:r>
            <a:r>
              <a:rPr lang="fr-FR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(15)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JupyterLab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notebooks service                   → 90%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RIs, 100s users daily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Nexus/HDF5 web visualization                  → ALL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RIs, 1000s worldwide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Remote data analysis with VISA                → 8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RIs, 100s users monthly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800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Simulation software (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ViNYL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                     → 4 </a:t>
            </a: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RIs, 10s users monthly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24B9C"/>
              </a:buClr>
              <a:buSzPts val="1800"/>
              <a:buFont typeface="Arial" panose="020B0604020202020204" pitchFamily="34" charset="0"/>
              <a:buChar char="•"/>
            </a:pPr>
            <a:r>
              <a:rPr lang="en-US" sz="1800" u="none" strike="noStrike" kern="100" dirty="0" err="1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PaN</a:t>
            </a:r>
            <a:r>
              <a:rPr lang="en-US" sz="1800" u="none" strike="noStrike" kern="100" dirty="0">
                <a:solidFill>
                  <a:srgbClr val="024B9C"/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-learning platform (pan-learning.org)   → 100s users monthly</a:t>
            </a:r>
            <a:endParaRPr lang="fr-FR" sz="1100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675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F39E5A5-EC7D-87DE-AD6F-BE40EE39FC96}"/>
              </a:ext>
            </a:extLst>
          </p:cNvPr>
          <p:cNvSpPr txBox="1"/>
          <p:nvPr/>
        </p:nvSpPr>
        <p:spPr>
          <a:xfrm>
            <a:off x="119920" y="1860432"/>
            <a:ext cx="11932172" cy="5041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400"/>
              </a:spcAft>
            </a:pPr>
            <a:r>
              <a:rPr lang="fr-FR" sz="29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Topics For Collaboration</a:t>
            </a: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Data Policy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7200"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Final Data Policy Framework for Photon and Neutron RIs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https://zenodo.org/record/5205825#.Y-PJ4q2ZNPZ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 err="1">
                <a:effectLst/>
                <a:latin typeface="Noto Sans Symbols"/>
                <a:ea typeface="Noto Sans Symbols"/>
                <a:cs typeface="Noto Sans Symbols"/>
              </a:rPr>
              <a:t>MetaData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7200"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Final Recommendations for FAIR Photon and Neutron Data Management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https://zenodo.org/record/6799106#.Y-V71q2ZNPZ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DMPs</a:t>
            </a:r>
            <a:endParaRPr lang="fr-FR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indent="457200"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DMP Template for facility users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/>
              </a:rPr>
              <a:t>https://zenodo.org/record/5639428#.Y-WE6K2ZNPY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PIDs</a:t>
            </a:r>
            <a:endParaRPr lang="fr-FR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indent="457200"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Advanced infrastructure for PIDs in Photon and Neutron RIs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https://zenodo. org/record/5905351#.Y-WRS62ZNPY    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Search API</a:t>
            </a:r>
            <a:endParaRPr lang="fr-FR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indent="457200"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Report on integration of metadata catalogs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5"/>
              </a:rPr>
              <a:t>https://zenodo.org/record/5744913#.Y864ya2ZNPZ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</a:t>
            </a: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Ontologies</a:t>
            </a:r>
            <a:endParaRPr lang="fr-FR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457200" algn="l">
              <a:lnSpc>
                <a:spcPct val="115000"/>
              </a:lnSpc>
            </a:pPr>
            <a:r>
              <a:rPr lang="en-US" sz="12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PaNET</a:t>
            </a:r>
            <a:r>
              <a:rPr lang="en-US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Ontology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</a:t>
            </a:r>
            <a:r>
              <a:rPr lang="en-US" sz="12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6"/>
              </a:rPr>
              <a:t>https://github.com/ExPaNDS-eu/ExPaNDS-experimental-techniques-ontology</a:t>
            </a: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) </a:t>
            </a:r>
            <a:b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fr-F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200" b="1" dirty="0">
                <a:effectLst/>
                <a:latin typeface="Noto Sans Symbols"/>
                <a:ea typeface="Noto Sans Symbols"/>
                <a:cs typeface="Noto Sans Symbols"/>
              </a:rPr>
              <a:t>Data Portal</a:t>
            </a:r>
            <a:endParaRPr lang="fr-FR" sz="12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marL="228600" algn="just">
              <a:lnSpc>
                <a:spcPct val="115000"/>
              </a:lnSpc>
            </a:pPr>
            <a:r>
              <a:rPr lang="fr-FR" sz="12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Catalog</a:t>
            </a:r>
            <a:r>
              <a:rPr lang="fr-F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Service	</a:t>
            </a:r>
            <a:r>
              <a:rPr lang="fr-FR" sz="1200" u="sng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https://www.panosc.eu/wp-</a:t>
            </a:r>
            <a:r>
              <a:rPr lang="fr-FR" sz="1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content/uploads/2022/03/PaNOSC_D3.3_Catalogue_Service_20220321.pdf </a:t>
            </a: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fr-FR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3B1F69-341A-6EF1-C97C-BCA718BE851F}"/>
              </a:ext>
            </a:extLst>
          </p:cNvPr>
          <p:cNvSpPr/>
          <p:nvPr/>
        </p:nvSpPr>
        <p:spPr>
          <a:xfrm>
            <a:off x="344774" y="419725"/>
            <a:ext cx="3822492" cy="12891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CONTINUING THE COLLABORATION</a:t>
            </a:r>
          </a:p>
          <a:p>
            <a:pPr algn="ctr"/>
            <a:r>
              <a:rPr lang="fr-FR" sz="2000" dirty="0" err="1"/>
              <a:t>MoU</a:t>
            </a:r>
            <a:endParaRPr lang="fr-FR" sz="2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B3097E-ADC0-9E1C-917B-055F6E4F07F4}"/>
              </a:ext>
            </a:extLst>
          </p:cNvPr>
          <p:cNvSpPr txBox="1"/>
          <p:nvPr/>
        </p:nvSpPr>
        <p:spPr>
          <a:xfrm>
            <a:off x="5366479" y="455043"/>
            <a:ext cx="6295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ALBA-CELLS, CERIC-ERIC, DESY, DLS, ELI-ALPS, ELETTRA, ESRF, ESS,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FAIRmat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HZB, HZDR, ILL, MAX IV, PSI and SOLEIL : DLS and EUXFEL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joigning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0803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F39E5A5-EC7D-87DE-AD6F-BE40EE39FC96}"/>
              </a:ext>
            </a:extLst>
          </p:cNvPr>
          <p:cNvSpPr txBox="1">
            <a:spLocks/>
          </p:cNvSpPr>
          <p:nvPr/>
        </p:nvSpPr>
        <p:spPr>
          <a:xfrm>
            <a:off x="119921" y="1860432"/>
            <a:ext cx="5829466" cy="5432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400"/>
              </a:spcAft>
            </a:pPr>
            <a:r>
              <a:rPr lang="fr-FR" sz="29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Rules of Collaboration</a:t>
            </a: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GENERAL UNDERTAKING OF THE PARTIES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en-US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ENTRY INTO FORCE - DURATION – TERMINATION</a:t>
            </a: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en-US" b="1" u="sng" kern="0" cap="small" dirty="0"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PRINCIPLES OF THE COLLABORATION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en-US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CONFIDENTIALITY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en-US" b="1" u="sng" kern="0" cap="small" dirty="0"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FINANCIAL PROVISIONS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en-US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REVIEW MEETINGS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r>
              <a:rPr lang="en-US" sz="1800" b="1" u="sng" kern="0" cap="small" dirty="0">
                <a:effectLst/>
                <a:latin typeface="Arial" panose="020B0604020202020204" pitchFamily="34" charset="0"/>
              </a:rPr>
              <a:t>COLLABORATION MEMBERSHIP</a:t>
            </a: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fr-FR" b="1" u="sng" kern="0" cap="small" dirty="0"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fr-FR" sz="1800" b="1" u="sng" kern="0" cap="small" dirty="0">
              <a:effectLst/>
              <a:latin typeface="Arial" panose="020B0604020202020204" pitchFamily="34" charset="0"/>
            </a:endParaRPr>
          </a:p>
          <a:p>
            <a:pPr marL="81915">
              <a:lnSpc>
                <a:spcPct val="107000"/>
              </a:lnSpc>
              <a:spcAft>
                <a:spcPts val="75"/>
              </a:spcAft>
            </a:pPr>
            <a:endParaRPr lang="fr-FR" sz="11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3B1F69-341A-6EF1-C97C-BCA718BE851F}"/>
              </a:ext>
            </a:extLst>
          </p:cNvPr>
          <p:cNvSpPr/>
          <p:nvPr/>
        </p:nvSpPr>
        <p:spPr>
          <a:xfrm>
            <a:off x="344774" y="419725"/>
            <a:ext cx="3822492" cy="12891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CONTINUING THE COLLABORATION</a:t>
            </a:r>
          </a:p>
          <a:p>
            <a:pPr algn="ctr"/>
            <a:r>
              <a:rPr lang="fr-FR" dirty="0" err="1"/>
              <a:t>MoU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B3097E-ADC0-9E1C-917B-055F6E4F07F4}"/>
              </a:ext>
            </a:extLst>
          </p:cNvPr>
          <p:cNvSpPr txBox="1"/>
          <p:nvPr/>
        </p:nvSpPr>
        <p:spPr>
          <a:xfrm>
            <a:off x="5366479" y="455043"/>
            <a:ext cx="6295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ALBA-CELLS, CERIC-ERIC, DESY, DLS, ELI-ALPS, ELETTRA, ESRF, ESS,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FAIRmat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HZB, HZDR, ILL, MAX IV, PSI and SOLEIL : DLS and EUXFEL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joigning</a:t>
            </a:r>
            <a:endParaRPr lang="fr-FR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BCD9700-9A81-7E25-3818-CDA16B5BAEE9}"/>
              </a:ext>
            </a:extLst>
          </p:cNvPr>
          <p:cNvSpPr txBox="1"/>
          <p:nvPr/>
        </p:nvSpPr>
        <p:spPr>
          <a:xfrm>
            <a:off x="5798916" y="1708879"/>
            <a:ext cx="596096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To </a:t>
            </a:r>
            <a:r>
              <a:rPr lang="fr-FR" sz="36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summerize</a:t>
            </a:r>
            <a:r>
              <a:rPr lang="fr-FR" sz="36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Agreement to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share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Mutualise (best effort) </a:t>
            </a: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resources</a:t>
            </a:r>
            <a:endParaRPr lang="fr-FR" sz="2800" b="1" kern="1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commitment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to engage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personal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or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Share </a:t>
            </a: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knowledge</a:t>
            </a:r>
            <a:r>
              <a:rPr lang="fr-FR" sz="28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and </a:t>
            </a: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tooling</a:t>
            </a:r>
            <a:endParaRPr lang="fr-FR" sz="2800" b="1" kern="1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Intellectual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Property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preservation</a:t>
            </a:r>
            <a:endParaRPr lang="fr-FR" sz="2800" b="1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Meet</a:t>
            </a:r>
            <a:r>
              <a:rPr lang="fr-FR" sz="28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Regulary</a:t>
            </a:r>
            <a:endParaRPr lang="fr-FR" sz="2800" b="1" kern="1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Nominate</a:t>
            </a:r>
            <a:r>
              <a:rPr lang="fr-FR" sz="2800" b="1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kern="100" dirty="0" err="1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Representatives</a:t>
            </a:r>
            <a:endParaRPr lang="fr-FR" sz="2800" b="1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kern="1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Vote for </a:t>
            </a:r>
            <a:r>
              <a:rPr lang="fr-FR" sz="2800" b="1" kern="100" dirty="0" err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newcomers</a:t>
            </a:r>
            <a:endParaRPr lang="fr-FR" sz="2800" b="1" kern="1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06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F39E5A5-EC7D-87DE-AD6F-BE40EE39FC96}"/>
              </a:ext>
            </a:extLst>
          </p:cNvPr>
          <p:cNvSpPr txBox="1">
            <a:spLocks/>
          </p:cNvSpPr>
          <p:nvPr/>
        </p:nvSpPr>
        <p:spPr>
          <a:xfrm>
            <a:off x="119920" y="1708879"/>
            <a:ext cx="11542428" cy="5557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400"/>
              </a:spcAft>
            </a:pPr>
            <a:r>
              <a:rPr lang="fr-FR" sz="29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Ongoing</a:t>
            </a:r>
            <a:r>
              <a:rPr lang="fr-FR" sz="29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initiatives:</a:t>
            </a: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fr-FR" b="1" dirty="0" err="1">
                <a:effectLst/>
                <a:latin typeface="Noto Sans Symbols"/>
                <a:ea typeface="Noto Sans Symbols"/>
                <a:cs typeface="Noto Sans Symbols"/>
              </a:rPr>
              <a:t>MetaData</a:t>
            </a:r>
            <a:r>
              <a:rPr lang="fr-FR" b="1" dirty="0">
                <a:effectLst/>
                <a:latin typeface="Noto Sans Symbols"/>
                <a:ea typeface="Noto Sans Symbols"/>
                <a:cs typeface="Noto Sans Symbols"/>
              </a:rPr>
              <a:t> </a:t>
            </a:r>
            <a:r>
              <a:rPr lang="fr-FR" b="1" dirty="0" err="1">
                <a:effectLst/>
                <a:latin typeface="Noto Sans Symbols"/>
                <a:ea typeface="Noto Sans Symbols"/>
                <a:cs typeface="Noto Sans Symbols"/>
              </a:rPr>
              <a:t>Catalogs</a:t>
            </a:r>
            <a:r>
              <a:rPr lang="fr-FR" b="1" dirty="0">
                <a:effectLst/>
                <a:latin typeface="Noto Sans Symbols"/>
                <a:ea typeface="Noto Sans Symbols"/>
                <a:cs typeface="Noto Sans Symbols"/>
              </a:rPr>
              <a:t> </a:t>
            </a:r>
            <a:r>
              <a:rPr lang="fr-FR" b="1" dirty="0"/>
              <a:t>(</a:t>
            </a:r>
            <a:r>
              <a:rPr lang="fr-FR" b="1" dirty="0" err="1"/>
              <a:t>Andy:ESRF</a:t>
            </a:r>
            <a:r>
              <a:rPr lang="fr-FR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https://indico.esrf.fr/event/149/</a:t>
            </a:r>
            <a:endParaRPr lang="fr-F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fr-FR" sz="1600" b="1" dirty="0" err="1">
                <a:effectLst/>
                <a:latin typeface="Noto Sans Symbols"/>
                <a:ea typeface="Noto Sans Symbols"/>
                <a:cs typeface="Noto Sans Symbols"/>
              </a:rPr>
              <a:t>Icat</a:t>
            </a:r>
            <a:r>
              <a:rPr lang="fr-FR" sz="1600" b="1" dirty="0">
                <a:effectLst/>
                <a:latin typeface="Noto Sans Symbols"/>
                <a:ea typeface="Noto Sans Symbols"/>
                <a:cs typeface="Noto Sans Symbols"/>
              </a:rPr>
              <a:t> Data </a:t>
            </a:r>
            <a:r>
              <a:rPr lang="fr-FR" sz="1600" b="1" dirty="0" err="1">
                <a:effectLst/>
                <a:latin typeface="Noto Sans Symbols"/>
                <a:ea typeface="Noto Sans Symbols"/>
                <a:cs typeface="Noto Sans Symbols"/>
              </a:rPr>
              <a:t>Catalog</a:t>
            </a:r>
            <a:r>
              <a:rPr lang="fr-FR" sz="1600" b="1" dirty="0">
                <a:effectLst/>
                <a:latin typeface="Noto Sans Symbols"/>
                <a:ea typeface="Noto Sans Symbols"/>
                <a:cs typeface="Noto Sans Symbols"/>
              </a:rPr>
              <a:t>:</a:t>
            </a:r>
            <a:r>
              <a:rPr lang="fr-FR" sz="1600" dirty="0">
                <a:latin typeface="Arial" panose="020B0604020202020204" pitchFamily="34" charset="0"/>
                <a:ea typeface="Noto Sans Symbols"/>
                <a:cs typeface="Noto Sans Symbols"/>
              </a:rPr>
              <a:t> </a:t>
            </a:r>
            <a:r>
              <a:rPr lang="fr-FR" sz="1600" b="1" dirty="0"/>
              <a:t>ICAT </a:t>
            </a:r>
            <a:r>
              <a:rPr lang="fr-FR" sz="1600" b="1" dirty="0" err="1"/>
              <a:t>Metadata</a:t>
            </a:r>
            <a:r>
              <a:rPr lang="fr-FR" sz="1600" b="1" dirty="0"/>
              <a:t> </a:t>
            </a:r>
            <a:r>
              <a:rPr lang="fr-FR" sz="1600" b="1" dirty="0" err="1"/>
              <a:t>Ingest</a:t>
            </a:r>
            <a:r>
              <a:rPr lang="fr-FR" sz="1600" b="1" dirty="0"/>
              <a:t> </a:t>
            </a:r>
            <a:r>
              <a:rPr lang="fr-FR" sz="1600" b="1" dirty="0" err="1"/>
              <a:t>using</a:t>
            </a:r>
            <a:r>
              <a:rPr lang="fr-FR" sz="1600" b="1" dirty="0"/>
              <a:t> python-</a:t>
            </a:r>
            <a:r>
              <a:rPr lang="fr-FR" sz="1600" b="1" dirty="0" err="1"/>
              <a:t>icat</a:t>
            </a:r>
            <a:r>
              <a:rPr lang="fr-FR" sz="1600" b="1" dirty="0"/>
              <a:t> (</a:t>
            </a:r>
            <a:r>
              <a:rPr lang="fr-FR" sz="1600" b="1" dirty="0" err="1"/>
              <a:t>Rolf:HZB</a:t>
            </a:r>
            <a:r>
              <a:rPr lang="fr-FR" sz="1600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6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https://indico.esrf.fr/event/114/contributions/804/</a:t>
            </a:r>
            <a:endParaRPr lang="fr-FR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sz="1600" b="1" dirty="0"/>
              <a:t>Ontology management for the </a:t>
            </a:r>
            <a:r>
              <a:rPr lang="en-US" sz="1600" b="1" dirty="0" err="1"/>
              <a:t>SciCat</a:t>
            </a:r>
            <a:r>
              <a:rPr lang="en-US" sz="1600" b="1" dirty="0"/>
              <a:t> catalog using </a:t>
            </a:r>
            <a:r>
              <a:rPr lang="en-US" sz="1600" b="1" dirty="0" err="1"/>
              <a:t>LinkML</a:t>
            </a:r>
            <a:r>
              <a:rPr lang="en-US" sz="1600" b="1" dirty="0"/>
              <a:t> </a:t>
            </a:r>
            <a:r>
              <a:rPr lang="fr-FR" sz="1600" b="1" dirty="0"/>
              <a:t>(</a:t>
            </a:r>
            <a:r>
              <a:rPr lang="fr-FR" sz="1600" b="1" dirty="0" err="1"/>
              <a:t>Paul&amp;Tim:DESY</a:t>
            </a:r>
            <a:r>
              <a:rPr lang="fr-FR" sz="1600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16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https://indico.esrf.fr/event/114/contributions/804/</a:t>
            </a:r>
            <a:endParaRPr lang="fr-FR" sz="1600" b="1" kern="100" dirty="0">
              <a:solidFill>
                <a:srgbClr val="AA456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/>
              <a:t>Navigating the Data Patchwork: Strategies for Integrating Metadata Catalogs, Data Publications, and Archives </a:t>
            </a:r>
            <a:r>
              <a:rPr lang="fr-FR" b="1" dirty="0"/>
              <a:t>(Oliver </a:t>
            </a:r>
            <a:r>
              <a:rPr lang="fr-FR" b="1" dirty="0" err="1"/>
              <a:t>Knodel:HZDR</a:t>
            </a:r>
            <a:r>
              <a:rPr lang="fr-FR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https://indico.esrf.fr/event/114/contributions/761/</a:t>
            </a:r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/>
              <a:t>Latest news from the </a:t>
            </a:r>
            <a:r>
              <a:rPr lang="en-US" b="1" dirty="0" err="1"/>
              <a:t>SciCat</a:t>
            </a:r>
            <a:r>
              <a:rPr lang="en-US" b="1" dirty="0"/>
              <a:t> ecosystem: </a:t>
            </a:r>
            <a:r>
              <a:rPr lang="en-US" b="1" dirty="0" err="1"/>
              <a:t>ElasticSearch</a:t>
            </a:r>
            <a:r>
              <a:rPr lang="en-US" b="1" dirty="0"/>
              <a:t> integration and Job sub-system  </a:t>
            </a:r>
            <a:r>
              <a:rPr lang="fr-FR" b="1" dirty="0"/>
              <a:t>(Massimiliano </a:t>
            </a:r>
            <a:r>
              <a:rPr lang="fr-FR" b="1" dirty="0" err="1"/>
              <a:t>Novelli:ESS</a:t>
            </a:r>
            <a:r>
              <a:rPr lang="fr-FR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https://indico.esrf.fr/event/114/contributions/760/</a:t>
            </a:r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/>
              <a:t>Rolling out a sample lifecycle and experimental data catalog at SOLEIL </a:t>
            </a:r>
            <a:r>
              <a:rPr lang="fr-FR" b="1" dirty="0"/>
              <a:t>(</a:t>
            </a:r>
            <a:r>
              <a:rPr lang="fr-FR" b="1" dirty="0" err="1"/>
              <a:t>Patrick&amp;Gwenaelle:SOLEIL</a:t>
            </a:r>
            <a:r>
              <a:rPr lang="fr-FR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https://indico.esrf.fr/event/114/contributions/760/</a:t>
            </a:r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 err="1"/>
              <a:t>SciLog</a:t>
            </a:r>
            <a:r>
              <a:rPr lang="en-US" b="1" dirty="0"/>
              <a:t> – An Electronic Logbook for User Experiments: Live at PSI </a:t>
            </a:r>
            <a:r>
              <a:rPr lang="fr-FR" b="1" dirty="0"/>
              <a:t>(Carlo </a:t>
            </a:r>
            <a:r>
              <a:rPr lang="fr-FR" b="1" dirty="0" err="1"/>
              <a:t>Minotti:PSI</a:t>
            </a:r>
            <a:r>
              <a:rPr lang="fr-FR" b="1" dirty="0"/>
              <a:t>)</a:t>
            </a:r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https://indico.esrf.fr/event/114/contributions/760/</a:t>
            </a:r>
            <a:endParaRPr lang="en-US" u="sng" dirty="0">
              <a:solidFill>
                <a:srgbClr val="1155CC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fr-FR" b="1" kern="100" dirty="0">
              <a:solidFill>
                <a:srgbClr val="AA456D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3B1F69-341A-6EF1-C97C-BCA718BE851F}"/>
              </a:ext>
            </a:extLst>
          </p:cNvPr>
          <p:cNvSpPr/>
          <p:nvPr/>
        </p:nvSpPr>
        <p:spPr>
          <a:xfrm>
            <a:off x="344774" y="419725"/>
            <a:ext cx="3822492" cy="12891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CONTINUING THE COLLABORATION</a:t>
            </a:r>
          </a:p>
          <a:p>
            <a:pPr algn="ctr"/>
            <a:r>
              <a:rPr lang="fr-FR" dirty="0" err="1"/>
              <a:t>MoU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B3097E-ADC0-9E1C-917B-055F6E4F07F4}"/>
              </a:ext>
            </a:extLst>
          </p:cNvPr>
          <p:cNvSpPr txBox="1"/>
          <p:nvPr/>
        </p:nvSpPr>
        <p:spPr>
          <a:xfrm>
            <a:off x="5366479" y="455043"/>
            <a:ext cx="6295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ALBA-CELLS, CERIC-ERIC, DESY, DLS, ELI-ALPS, ELETTRA, ESRF, ESS,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FAIRmat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HZB, HZDR, ILL, MAX IV, PSI and SOLEIL : DLS and EUXFEL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joigning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13399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F39E5A5-EC7D-87DE-AD6F-BE40EE39FC96}"/>
              </a:ext>
            </a:extLst>
          </p:cNvPr>
          <p:cNvSpPr txBox="1">
            <a:spLocks/>
          </p:cNvSpPr>
          <p:nvPr/>
        </p:nvSpPr>
        <p:spPr>
          <a:xfrm>
            <a:off x="200944" y="1708879"/>
            <a:ext cx="11461404" cy="4507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" indent="-6350">
              <a:lnSpc>
                <a:spcPct val="107000"/>
              </a:lnSpc>
              <a:spcAft>
                <a:spcPts val="400"/>
              </a:spcAft>
            </a:pPr>
            <a:r>
              <a:rPr lang="fr-FR" sz="32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Ongoing</a:t>
            </a:r>
            <a:r>
              <a:rPr lang="fr-FR" sz="32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32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Projects</a:t>
            </a:r>
            <a:r>
              <a:rPr lang="fr-FR" sz="32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fr-FR" sz="2000" b="1" dirty="0">
                <a:effectLst/>
                <a:latin typeface="Noto Sans Symbols"/>
                <a:ea typeface="Noto Sans Symbols"/>
                <a:cs typeface="Noto Sans Symbols"/>
              </a:rPr>
              <a:t>ROCK-IT: </a:t>
            </a:r>
            <a:r>
              <a:rPr lang="en-US" sz="2000" dirty="0"/>
              <a:t>(</a:t>
            </a:r>
            <a:r>
              <a:rPr lang="en-US" sz="2000" b="1" dirty="0"/>
              <a:t>R</a:t>
            </a:r>
            <a:r>
              <a:rPr lang="en-US" sz="2000" dirty="0"/>
              <a:t>emote, </a:t>
            </a:r>
            <a:r>
              <a:rPr lang="en-US" sz="2000" b="1" dirty="0"/>
              <a:t>O</a:t>
            </a:r>
            <a:r>
              <a:rPr lang="en-US" sz="2000" dirty="0"/>
              <a:t>perando </a:t>
            </a:r>
            <a:r>
              <a:rPr lang="en-US" sz="2000" b="1" dirty="0"/>
              <a:t>C</a:t>
            </a:r>
            <a:r>
              <a:rPr lang="en-US" sz="2000" dirty="0"/>
              <a:t>ontrolled, </a:t>
            </a:r>
            <a:r>
              <a:rPr lang="en-US" sz="2000" b="1" dirty="0"/>
              <a:t>K</a:t>
            </a:r>
            <a:r>
              <a:rPr lang="en-US" sz="2000" dirty="0"/>
              <a:t>nowledge-driven, and </a:t>
            </a:r>
            <a:r>
              <a:rPr lang="en-US" sz="2000" b="1" dirty="0"/>
              <a:t>IT</a:t>
            </a:r>
            <a:r>
              <a:rPr lang="en-US" sz="2000" dirty="0"/>
              <a:t>-based)</a:t>
            </a:r>
            <a:endParaRPr lang="fr-FR" sz="2000" b="1" dirty="0"/>
          </a:p>
          <a:p>
            <a:pPr algn="just">
              <a:lnSpc>
                <a:spcPct val="115000"/>
              </a:lnSpc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sz="2000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https://www.rock-it-project.de/</a:t>
            </a:r>
            <a:endParaRPr lang="fr-F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fr-FR" b="1" dirty="0" err="1">
                <a:effectLst/>
                <a:latin typeface="Noto Sans Symbols"/>
                <a:ea typeface="Noto Sans Symbols"/>
                <a:cs typeface="Noto Sans Symbols"/>
              </a:rPr>
              <a:t>OSTRails</a:t>
            </a:r>
            <a:r>
              <a:rPr lang="fr-FR" b="1" dirty="0">
                <a:effectLst/>
                <a:latin typeface="Noto Sans Symbols"/>
                <a:ea typeface="Noto Sans Symbols"/>
                <a:cs typeface="Noto Sans Symbols"/>
              </a:rPr>
              <a:t>: </a:t>
            </a:r>
            <a:r>
              <a:rPr lang="en-US" dirty="0"/>
              <a:t>(</a:t>
            </a:r>
            <a:r>
              <a:rPr lang="fr-FR" b="1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fr-FR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pen </a:t>
            </a:r>
            <a:r>
              <a:rPr lang="fr-FR" b="1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S</a:t>
            </a:r>
            <a:r>
              <a:rPr lang="fr-FR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cience </a:t>
            </a:r>
            <a:r>
              <a:rPr lang="fr-FR" b="1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Tr</a:t>
            </a:r>
            <a:r>
              <a:rPr lang="fr-FR" dirty="0">
                <a:solidFill>
                  <a:srgbClr val="374151"/>
                </a:solidFill>
                <a:effectLst/>
                <a:latin typeface="Segoe UI" panose="020B0502040204020203" pitchFamily="34" charset="0"/>
              </a:rPr>
              <a:t>ails: </a:t>
            </a:r>
            <a:r>
              <a:rPr lang="en-US" dirty="0">
                <a:effectLst/>
              </a:rPr>
              <a:t>Streamline </a:t>
            </a:r>
            <a:r>
              <a:rPr lang="en-US" dirty="0" err="1">
                <a:effectLst/>
              </a:rPr>
              <a:t>FAIRness</a:t>
            </a:r>
            <a:r>
              <a:rPr lang="en-US" dirty="0">
                <a:effectLst/>
              </a:rPr>
              <a:t>, interconnectivity and machine actionability across Planning, Tracking and Assessing research phases</a:t>
            </a:r>
            <a:r>
              <a:rPr lang="en-US" dirty="0"/>
              <a:t>)</a:t>
            </a:r>
            <a:endParaRPr lang="fr-FR" b="1" dirty="0"/>
          </a:p>
          <a:p>
            <a:pPr algn="just">
              <a:lnSpc>
                <a:spcPct val="115000"/>
              </a:lnSpc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r>
              <a:rPr lang="en-US" u="sng" dirty="0">
                <a:solidFill>
                  <a:srgbClr val="1155C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https://ostrails.eu/</a:t>
            </a:r>
            <a:endParaRPr lang="fr-FR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/>
              <a:t>DAPHNE4NFDI:</a:t>
            </a:r>
            <a:r>
              <a:rPr lang="en-US" dirty="0"/>
              <a:t> </a:t>
            </a:r>
            <a:r>
              <a:rPr lang="en-US" dirty="0" err="1"/>
              <a:t>DAta</a:t>
            </a:r>
            <a:r>
              <a:rPr lang="en-US" dirty="0"/>
              <a:t> from </a:t>
            </a:r>
            <a:r>
              <a:rPr lang="en-US" dirty="0" err="1"/>
              <a:t>PHoton</a:t>
            </a:r>
            <a:r>
              <a:rPr lang="en-US" dirty="0"/>
              <a:t> and Neutron Experiments.</a:t>
            </a:r>
            <a:r>
              <a:rPr lang="fr-FR" b="1" dirty="0"/>
              <a:t> </a:t>
            </a:r>
            <a:endParaRPr lang="en-US" b="1" dirty="0">
              <a:latin typeface="Arial" panose="020B0604020202020204" pitchFamily="34" charset="0"/>
            </a:endParaRPr>
          </a:p>
          <a:p>
            <a:pPr lvl="1">
              <a:lnSpc>
                <a:spcPct val="115000"/>
              </a:lnSpc>
              <a:buSzPts val="1000"/>
            </a:pPr>
            <a:r>
              <a:rPr lang="en-US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https://www.daphne4nfdi.de/english/index.php</a:t>
            </a:r>
            <a:endParaRPr lang="en-US" b="1" dirty="0"/>
          </a:p>
          <a:p>
            <a:pPr marL="342900" lvl="0" indent="-342900" algn="l">
              <a:lnSpc>
                <a:spcPct val="115000"/>
              </a:lnSpc>
              <a:buSzPts val="1000"/>
              <a:buFont typeface="Arial" panose="020B0604020202020204" pitchFamily="34" charset="0"/>
              <a:buChar char="●"/>
            </a:pPr>
            <a:r>
              <a:rPr lang="en-US" b="1" dirty="0"/>
              <a:t>FAIRMAT/NOMAD:</a:t>
            </a:r>
            <a:r>
              <a:rPr lang="en-US" dirty="0"/>
              <a:t> Materials science data managed and shared.</a:t>
            </a:r>
            <a:r>
              <a:rPr lang="fr-FR" b="1" dirty="0"/>
              <a:t> </a:t>
            </a:r>
            <a:endParaRPr lang="en-US" b="1" dirty="0">
              <a:latin typeface="Arial" panose="020B0604020202020204" pitchFamily="34" charset="0"/>
            </a:endParaRPr>
          </a:p>
          <a:p>
            <a:pPr lvl="1">
              <a:lnSpc>
                <a:spcPct val="115000"/>
              </a:lnSpc>
              <a:buSzPts val="1000"/>
            </a:pPr>
            <a:r>
              <a:rPr lang="en-US">
                <a:solidFill>
                  <a:schemeClr val="accent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	https://nomad-lab.eu/nomad-lab/</a:t>
            </a:r>
            <a:endParaRPr lang="en-US" b="1" dirty="0"/>
          </a:p>
          <a:p>
            <a:pPr algn="just">
              <a:lnSpc>
                <a:spcPct val="115000"/>
              </a:lnSpc>
            </a:pPr>
            <a:r>
              <a:rPr lang="fr-FR" sz="32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fr-FR" sz="32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Others</a:t>
            </a:r>
            <a:r>
              <a:rPr lang="fr-FR" sz="32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3200" b="1" kern="100" dirty="0" err="1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Upcoming</a:t>
            </a:r>
            <a:r>
              <a:rPr lang="fr-FR" sz="3200" b="1" kern="100" dirty="0">
                <a:solidFill>
                  <a:srgbClr val="AA45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15000"/>
              </a:lnSpc>
            </a:pPr>
            <a:endParaRPr lang="fr-FR" sz="2000" b="1" kern="100" dirty="0">
              <a:solidFill>
                <a:srgbClr val="AA456D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3B1F69-341A-6EF1-C97C-BCA718BE851F}"/>
              </a:ext>
            </a:extLst>
          </p:cNvPr>
          <p:cNvSpPr/>
          <p:nvPr/>
        </p:nvSpPr>
        <p:spPr>
          <a:xfrm>
            <a:off x="344774" y="419725"/>
            <a:ext cx="3822492" cy="12891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CONTINUING THE COLLABORATION</a:t>
            </a:r>
          </a:p>
          <a:p>
            <a:pPr algn="ctr"/>
            <a:r>
              <a:rPr lang="fr-FR" dirty="0" err="1"/>
              <a:t>MoU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1B3097E-ADC0-9E1C-917B-055F6E4F07F4}"/>
              </a:ext>
            </a:extLst>
          </p:cNvPr>
          <p:cNvSpPr txBox="1"/>
          <p:nvPr/>
        </p:nvSpPr>
        <p:spPr>
          <a:xfrm>
            <a:off x="5366479" y="455043"/>
            <a:ext cx="6295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ALBA-CELLS, CERIC-ERIC, DESY, DLS, ELI-ALPS, ELETTRA, ESRF, ESS,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FAIRmat</a:t>
            </a: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HZB, HZDR, ILL, MAX IV, PSI and SOLEIL : DLS and EUXFEL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joigning</a:t>
            </a:r>
            <a:endParaRPr lang="fr-FR" b="1" dirty="0"/>
          </a:p>
        </p:txBody>
      </p:sp>
      <p:pic>
        <p:nvPicPr>
          <p:cNvPr id="4" name="Picture 298">
            <a:extLst>
              <a:ext uri="{FF2B5EF4-FFF2-40B4-BE49-F238E27FC236}">
                <a16:creationId xmlns:a16="http://schemas.microsoft.com/office/drawing/2014/main" id="{3AE20226-9350-66A1-8559-62579A35C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443" y="5714142"/>
            <a:ext cx="3611562" cy="1112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3038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873</Words>
  <Application>Microsoft Office PowerPoint</Application>
  <PresentationFormat>Grand écran</PresentationFormat>
  <Paragraphs>98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Noto Sans Symbols</vt:lpstr>
      <vt:lpstr>Segoe UI</vt:lpstr>
      <vt:lpstr>Thème Office</vt:lpstr>
      <vt:lpstr>FAIR DATA MANAGEMENT COLLABORATION Beyond PanOSC&amp;ExPaNDS projects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OUNSY Majid</dc:creator>
  <cp:lastModifiedBy>OUNSY Majid</cp:lastModifiedBy>
  <cp:revision>10</cp:revision>
  <dcterms:created xsi:type="dcterms:W3CDTF">2024-09-23T15:40:43Z</dcterms:created>
  <dcterms:modified xsi:type="dcterms:W3CDTF">2024-09-24T06:43:31Z</dcterms:modified>
</cp:coreProperties>
</file>