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68" r:id="rId5"/>
    <p:sldId id="329" r:id="rId6"/>
    <p:sldId id="328" r:id="rId7"/>
    <p:sldId id="292" r:id="rId8"/>
    <p:sldId id="330" r:id="rId9"/>
    <p:sldId id="335" r:id="rId10"/>
    <p:sldId id="331" r:id="rId11"/>
    <p:sldId id="337" r:id="rId12"/>
    <p:sldId id="336" r:id="rId13"/>
    <p:sldId id="333" r:id="rId14"/>
    <p:sldId id="334" r:id="rId15"/>
    <p:sldId id="332" r:id="rId16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189"/>
    <a:srgbClr val="132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D9241EF-CCEA-4DCE-9F4A-61F02BF0960A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910656B-BAD5-4632-84FD-012EE2EEE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586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A723C07-9E59-4335-8F9C-2253B2ED5A54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4A24C75-A1D5-4620-9598-1B280BD66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5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MK comment: could be a</a:t>
            </a:r>
            <a:r>
              <a:rPr lang="en-US" baseline="0" dirty="0"/>
              <a:t> “template” for presenting </a:t>
            </a:r>
            <a:r>
              <a:rPr lang="en-US" baseline="0" dirty="0" err="1"/>
              <a:t>Smartpix</a:t>
            </a:r>
            <a:r>
              <a:rPr lang="en-US" baseline="0" dirty="0"/>
              <a:t> &amp; Jungfrau evaluation; likely need for 2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1B06CD8F-B7ED-4A05-9FB1-A01CC0EF02CC}" type="slidenum">
              <a:rPr lang="fr-FR">
                <a:solidFill>
                  <a:prstClr val="black"/>
                </a:solidFill>
                <a:latin typeface="Calibri"/>
              </a:rPr>
              <a:pPr defTabSz="990752">
                <a:defRPr/>
              </a:pPr>
              <a:t>2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5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MK comment: could be a</a:t>
            </a:r>
            <a:r>
              <a:rPr lang="en-US" baseline="0" dirty="0"/>
              <a:t> “template” for presenting </a:t>
            </a:r>
            <a:r>
              <a:rPr lang="en-US" baseline="0" dirty="0" err="1"/>
              <a:t>Smartpix</a:t>
            </a:r>
            <a:r>
              <a:rPr lang="en-US" baseline="0" dirty="0"/>
              <a:t> &amp; Jungfrau evaluation; likely need for 2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1B06CD8F-B7ED-4A05-9FB1-A01CC0EF02CC}" type="slidenum">
              <a:rPr lang="fr-FR">
                <a:solidFill>
                  <a:prstClr val="black"/>
                </a:solidFill>
                <a:latin typeface="Calibri"/>
              </a:rPr>
              <a:pPr defTabSz="990752">
                <a:defRPr/>
              </a:pPr>
              <a:t>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66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MK comment: could be a</a:t>
            </a:r>
            <a:r>
              <a:rPr lang="en-US" baseline="0" dirty="0"/>
              <a:t> “template” for presenting </a:t>
            </a:r>
            <a:r>
              <a:rPr lang="en-US" baseline="0" dirty="0" err="1"/>
              <a:t>Smartpix</a:t>
            </a:r>
            <a:r>
              <a:rPr lang="en-US" baseline="0" dirty="0"/>
              <a:t> &amp; Jungfrau evaluation; likely need for 2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1B06CD8F-B7ED-4A05-9FB1-A01CC0EF02CC}" type="slidenum">
              <a:rPr lang="fr-FR">
                <a:solidFill>
                  <a:prstClr val="black"/>
                </a:solidFill>
                <a:latin typeface="Calibri"/>
              </a:rPr>
              <a:pPr defTabSz="990752">
                <a:defRPr/>
              </a:pPr>
              <a:t>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MK comment: could be a</a:t>
            </a:r>
            <a:r>
              <a:rPr lang="en-US" baseline="0" dirty="0"/>
              <a:t> “template” for presenting </a:t>
            </a:r>
            <a:r>
              <a:rPr lang="en-US" baseline="0" dirty="0" err="1"/>
              <a:t>Smartpix</a:t>
            </a:r>
            <a:r>
              <a:rPr lang="en-US" baseline="0" dirty="0"/>
              <a:t> &amp; Jungfrau evaluation; likely need for 2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1B06CD8F-B7ED-4A05-9FB1-A01CC0EF02CC}" type="slidenum">
              <a:rPr lang="fr-FR">
                <a:solidFill>
                  <a:prstClr val="black"/>
                </a:solidFill>
                <a:latin typeface="Calibri"/>
              </a:rPr>
              <a:pPr defTabSz="990752">
                <a:defRPr/>
              </a:pPr>
              <a:t>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24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34B2-D09A-4FE2-B7D9-25430319139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020-2F67-49DF-B021-43DEEA7FF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32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34B2-D09A-4FE2-B7D9-25430319139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020-2F67-49DF-B021-43DEEA7FF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03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34B2-D09A-4FE2-B7D9-25430319139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020-2F67-49DF-B021-43DEEA7FF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9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96000" y="1701000"/>
            <a:ext cx="960000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97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539746"/>
            <a:ext cx="5999989" cy="31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</p:spTree>
    <p:extLst>
      <p:ext uri="{BB962C8B-B14F-4D97-AF65-F5344CB8AC3E}">
        <p14:creationId xmlns:p14="http://schemas.microsoft.com/office/powerpoint/2010/main" val="12803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539746"/>
            <a:ext cx="5999989" cy="31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183" y="6218439"/>
            <a:ext cx="2436331" cy="5932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4230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34B2-D09A-4FE2-B7D9-25430319139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020-2F67-49DF-B021-43DEEA7FF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62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34B2-D09A-4FE2-B7D9-25430319139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020-2F67-49DF-B021-43DEEA7FF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9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34B2-D09A-4FE2-B7D9-25430319139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020-2F67-49DF-B021-43DEEA7FF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25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34B2-D09A-4FE2-B7D9-25430319139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020-2F67-49DF-B021-43DEEA7FF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58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34B2-D09A-4FE2-B7D9-25430319139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020-2F67-49DF-B021-43DEEA7FF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26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34B2-D09A-4FE2-B7D9-25430319139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020-2F67-49DF-B021-43DEEA7FF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7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34B2-D09A-4FE2-B7D9-25430319139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020-2F67-49DF-B021-43DEEA7FF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4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34B2-D09A-4FE2-B7D9-25430319139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0020-2F67-49DF-B021-43DEEA7FF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14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34B2-D09A-4FE2-B7D9-25430319139B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0020-2F67-49DF-B021-43DEEA7FF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7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 rotWithShape="1">
          <a:blip r:embed="rId5" cstate="print"/>
          <a:srcRect l="7098" t="14622" r="9085" b="18704"/>
          <a:stretch/>
        </p:blipFill>
        <p:spPr>
          <a:xfrm>
            <a:off x="9840416" y="6280517"/>
            <a:ext cx="2208245" cy="51845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51200"/>
            <a:ext cx="10982400" cy="59616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0000" y="151200"/>
            <a:ext cx="662400" cy="596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6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240000" y="6584350"/>
            <a:ext cx="6432064" cy="21462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2194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lang="en-GB" sz="960" b="1" smtClean="0">
                <a:solidFill>
                  <a:srgbClr val="132577"/>
                </a:solidFill>
              </a:rPr>
              <a:pPr marL="0" marR="0" lvl="0" indent="0" algn="l" defTabSz="2194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960" b="1" dirty="0">
                <a:solidFill>
                  <a:srgbClr val="132577"/>
                </a:solidFill>
              </a:rPr>
              <a:t>	   Detector developments for ESRF-EBS   –   3-way Meeting 2020 </a:t>
            </a:r>
          </a:p>
        </p:txBody>
      </p:sp>
    </p:spTree>
    <p:extLst>
      <p:ext uri="{BB962C8B-B14F-4D97-AF65-F5344CB8AC3E}">
        <p14:creationId xmlns:p14="http://schemas.microsoft.com/office/powerpoint/2010/main" val="407227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l" defTabSz="1097280" rtl="0" eaLnBrk="1" latinLnBrk="0" hangingPunct="1">
        <a:spcBef>
          <a:spcPct val="0"/>
        </a:spcBef>
        <a:buNone/>
        <a:defRPr sz="192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spcBef>
          <a:spcPts val="0"/>
        </a:spcBef>
        <a:spcAft>
          <a:spcPts val="1200"/>
        </a:spcAft>
        <a:buFont typeface="Arial" pitchFamily="34" charset="0"/>
        <a:buNone/>
        <a:defRPr sz="216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1097280" rtl="0" eaLnBrk="1" latinLnBrk="0" hangingPunct="1">
        <a:spcBef>
          <a:spcPts val="0"/>
        </a:spcBef>
        <a:spcAft>
          <a:spcPts val="1800"/>
        </a:spcAft>
        <a:buFont typeface="Arial" pitchFamily="34" charset="0"/>
        <a:buNone/>
        <a:defRPr sz="204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109728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28626" indent="-209550" algn="l" defTabSz="1097280" rtl="0" eaLnBrk="1" latinLnBrk="0" hangingPunct="1">
        <a:lnSpc>
          <a:spcPct val="110000"/>
        </a:lnSpc>
        <a:spcBef>
          <a:spcPts val="0"/>
        </a:spcBef>
        <a:spcAft>
          <a:spcPts val="360"/>
        </a:spcAft>
        <a:buClr>
          <a:schemeClr val="accent6"/>
        </a:buClr>
        <a:buSzPct val="80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94460" indent="-209550" algn="l" defTabSz="1097280" rtl="0" eaLnBrk="1" latinLnBrk="0" hangingPunct="1">
        <a:spcBef>
          <a:spcPts val="0"/>
        </a:spcBef>
        <a:spcAft>
          <a:spcPts val="720"/>
        </a:spcAft>
        <a:buClr>
          <a:schemeClr val="accent6"/>
        </a:buClr>
        <a:buFont typeface="ITCOfficinaSans LT Book" pitchFamily="2" charset="0"/>
        <a:buChar char="&gt;"/>
        <a:defRPr sz="144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in/oriane-baussens-970239b6/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jp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s://www.linkedin.com/in/irfan-kuvvetli-4054144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in/silvia-zanettini-047bab87/" TargetMode="Externa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inkedin.com/in/ben-cline-18210916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inkedin.com/in/silvia-zanettini-047bab87/" TargetMode="Externa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C7AC93-510F-4977-8CDC-90DD4F24573A}"/>
              </a:ext>
            </a:extLst>
          </p:cNvPr>
          <p:cNvGrpSpPr/>
          <p:nvPr/>
        </p:nvGrpSpPr>
        <p:grpSpPr>
          <a:xfrm>
            <a:off x="1060938" y="1296866"/>
            <a:ext cx="9806473" cy="1490359"/>
            <a:chOff x="1107831" y="2768113"/>
            <a:chExt cx="9806473" cy="1490359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gray">
            <a:xfrm>
              <a:off x="1107831" y="2768113"/>
              <a:ext cx="9806473" cy="1490359"/>
            </a:xfrm>
            <a:prstGeom prst="rect">
              <a:avLst/>
            </a:prstGeom>
            <a:solidFill>
              <a:srgbClr val="132577">
                <a:alpha val="87000"/>
              </a:srgbClr>
            </a:solidFill>
          </p:spPr>
          <p:txBody>
            <a:bodyPr vert="horz" lIns="72000" tIns="0" rIns="72000" bIns="0" rtlCol="0" anchor="ctr" anchorCtr="0">
              <a:noAutofit/>
            </a:bodyPr>
            <a:lstStyle>
              <a:lvl1pPr algn="l" defTabSz="1097280" rtl="0" eaLnBrk="1" latinLnBrk="0" hangingPunct="1">
                <a:spcBef>
                  <a:spcPct val="0"/>
                </a:spcBef>
                <a:buNone/>
                <a:defRPr sz="1920" b="1" kern="1200" cap="all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109728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HiZPAD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workshop</a:t>
              </a:r>
            </a:p>
            <a:p>
              <a:pPr marL="0" marR="0" lvl="0" indent="0" algn="ctr" defTabSz="109728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0" cap="none" dirty="0">
                <a:solidFill>
                  <a:sysClr val="window" lastClr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  <a:p>
              <a:pPr marL="0" marR="0" lvl="0" indent="0" algn="ctr" defTabSz="109728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October 18</a:t>
              </a:r>
              <a:r>
                <a:rPr kumimoji="0" 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th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, 2022</a:t>
              </a:r>
              <a:endParaRPr kumimoji="0" lang="en-GB" sz="20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443166" y="3540011"/>
              <a:ext cx="31724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345A1B9-1609-4490-BAFC-8BDC50796484}"/>
              </a:ext>
            </a:extLst>
          </p:cNvPr>
          <p:cNvSpPr txBox="1"/>
          <p:nvPr/>
        </p:nvSpPr>
        <p:spPr>
          <a:xfrm>
            <a:off x="3575597" y="3616570"/>
            <a:ext cx="4777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+mj-lt"/>
              </a:rPr>
              <a:t>Welcome</a:t>
            </a:r>
            <a:endParaRPr lang="en-GB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6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71A8E5-C0D4-424D-A093-139104B252B9}"/>
              </a:ext>
            </a:extLst>
          </p:cNvPr>
          <p:cNvGrpSpPr/>
          <p:nvPr/>
        </p:nvGrpSpPr>
        <p:grpSpPr>
          <a:xfrm>
            <a:off x="0" y="1944664"/>
            <a:ext cx="9806473" cy="2170140"/>
            <a:chOff x="0" y="359020"/>
            <a:chExt cx="9806473" cy="2170140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gray">
            <a:xfrm>
              <a:off x="0" y="359020"/>
              <a:ext cx="9806473" cy="2170140"/>
            </a:xfrm>
            <a:prstGeom prst="rect">
              <a:avLst/>
            </a:prstGeom>
            <a:solidFill>
              <a:srgbClr val="132577">
                <a:alpha val="87000"/>
              </a:srgbClr>
            </a:solidFill>
          </p:spPr>
          <p:txBody>
            <a:bodyPr vert="horz" lIns="72000" tIns="0" rIns="72000" bIns="0" rtlCol="0" anchor="ctr" anchorCtr="0">
              <a:noAutofit/>
            </a:bodyPr>
            <a:lstStyle>
              <a:lvl1pPr algn="l" defTabSz="1097280" rtl="0" eaLnBrk="1" latinLnBrk="0" hangingPunct="1">
                <a:spcBef>
                  <a:spcPct val="0"/>
                </a:spcBef>
                <a:buNone/>
                <a:defRPr sz="1920" b="1" kern="1200" cap="all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  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For enquiries or sharing presentation material:</a:t>
              </a:r>
            </a:p>
            <a:p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0" cap="none" dirty="0" smtClean="0">
                  <a:solidFill>
                    <a:sysClr val="window" lastClr="FFFFF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	</a:t>
              </a:r>
            </a:p>
            <a:p>
              <a:pPr lvl="0">
                <a:defRPr/>
              </a:pPr>
              <a:r>
                <a:rPr lang="en-US" sz="2800" b="0" cap="none" dirty="0" smtClean="0">
                  <a:solidFill>
                    <a:sysClr val="window" lastClr="FFFFF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  </a:t>
              </a:r>
              <a:r>
                <a:rPr lang="en-US" sz="2800" b="0" i="1" cap="none" dirty="0">
                  <a:solidFill>
                    <a:sysClr val="window" lastClr="FFFFFF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hizpad.community@gmail.com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</a:p>
            <a:p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62316" y="1915141"/>
              <a:ext cx="562011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70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71A8E5-C0D4-424D-A093-139104B252B9}"/>
              </a:ext>
            </a:extLst>
          </p:cNvPr>
          <p:cNvGrpSpPr/>
          <p:nvPr/>
        </p:nvGrpSpPr>
        <p:grpSpPr>
          <a:xfrm>
            <a:off x="0" y="1573957"/>
            <a:ext cx="9806473" cy="1490359"/>
            <a:chOff x="0" y="359020"/>
            <a:chExt cx="9806473" cy="1490359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gray">
            <a:xfrm>
              <a:off x="0" y="359020"/>
              <a:ext cx="9806473" cy="1490359"/>
            </a:xfrm>
            <a:prstGeom prst="rect">
              <a:avLst/>
            </a:prstGeom>
            <a:solidFill>
              <a:srgbClr val="132577">
                <a:alpha val="87000"/>
              </a:srgbClr>
            </a:solidFill>
          </p:spPr>
          <p:txBody>
            <a:bodyPr vert="horz" lIns="72000" tIns="0" rIns="72000" bIns="0" rtlCol="0" anchor="ctr" anchorCtr="0">
              <a:noAutofit/>
            </a:bodyPr>
            <a:lstStyle>
              <a:lvl1pPr algn="l" defTabSz="1097280" rtl="0" eaLnBrk="1" latinLnBrk="0" hangingPunct="1">
                <a:spcBef>
                  <a:spcPct val="0"/>
                </a:spcBef>
                <a:buNone/>
                <a:defRPr sz="1920" b="1" kern="1200" cap="all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  Navid Ghorbanian</a:t>
              </a:r>
              <a:endParaRPr kumimoji="0" lang="en-GB" sz="20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50490" y="1383802"/>
              <a:ext cx="31724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0AFB6E9-0D34-418B-83BA-F44668BF6E7A}"/>
              </a:ext>
            </a:extLst>
          </p:cNvPr>
          <p:cNvSpPr txBox="1"/>
          <p:nvPr/>
        </p:nvSpPr>
        <p:spPr>
          <a:xfrm>
            <a:off x="855544" y="4001360"/>
            <a:ext cx="513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Interconnect Engineer @ 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1F890-13A7-4555-9453-A9327A30BDE0}"/>
              </a:ext>
            </a:extLst>
          </p:cNvPr>
          <p:cNvSpPr/>
          <p:nvPr/>
        </p:nvSpPr>
        <p:spPr>
          <a:xfrm>
            <a:off x="784382" y="4702839"/>
            <a:ext cx="957455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Development of novel detector interconnect techniques</a:t>
            </a:r>
          </a:p>
          <a:p>
            <a:pPr>
              <a:lnSpc>
                <a:spcPct val="150000"/>
              </a:lnSpc>
            </a:pPr>
            <a:r>
              <a:rPr lang="en-US" dirty="0"/>
              <a:t>Assembly of radiation imaging instrumentation (LPD, HEXITEC…)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A119A6-169D-C563-C99D-2F6F0F7AC0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80" y="3916150"/>
            <a:ext cx="2111379" cy="539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B7F90-6DEE-74F2-2714-9CB518668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05" y="1409529"/>
            <a:ext cx="1983600" cy="18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158888-45E8-48B3-A534-5FEBBCD9F4A8}"/>
              </a:ext>
            </a:extLst>
          </p:cNvPr>
          <p:cNvSpPr/>
          <p:nvPr/>
        </p:nvSpPr>
        <p:spPr>
          <a:xfrm>
            <a:off x="822746" y="4034521"/>
            <a:ext cx="110516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Working as process development specialist for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0" i="0" dirty="0" err="1">
                <a:solidFill>
                  <a:srgbClr val="000000"/>
                </a:solidFill>
                <a:effectLst/>
              </a:rPr>
              <a:t>XRnanotech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is a spin-off of the Paul Scherrer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Institut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(PSI) founded in 2020, manufacturing high-quality X-ray optics and offering engineering services. </a:t>
            </a:r>
          </a:p>
          <a:p>
            <a:endParaRPr lang="en-US" dirty="0"/>
          </a:p>
          <a:p>
            <a:r>
              <a:rPr lang="en-US" dirty="0"/>
              <a:t>Jan is an expert in laser lithography and data science.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71A8E5-C0D4-424D-A093-139104B252B9}"/>
              </a:ext>
            </a:extLst>
          </p:cNvPr>
          <p:cNvGrpSpPr/>
          <p:nvPr/>
        </p:nvGrpSpPr>
        <p:grpSpPr>
          <a:xfrm>
            <a:off x="0" y="1573957"/>
            <a:ext cx="9806473" cy="1490359"/>
            <a:chOff x="0" y="359020"/>
            <a:chExt cx="9806473" cy="1490359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gray">
            <a:xfrm>
              <a:off x="0" y="359020"/>
              <a:ext cx="9806473" cy="1490359"/>
            </a:xfrm>
            <a:prstGeom prst="rect">
              <a:avLst/>
            </a:prstGeom>
            <a:solidFill>
              <a:srgbClr val="132577">
                <a:alpha val="87000"/>
              </a:srgbClr>
            </a:solidFill>
          </p:spPr>
          <p:txBody>
            <a:bodyPr vert="horz" lIns="72000" tIns="0" rIns="72000" bIns="0" rtlCol="0" anchor="ctr" anchorCtr="0">
              <a:noAutofit/>
            </a:bodyPr>
            <a:lstStyle>
              <a:lvl1pPr algn="l" defTabSz="1097280" rtl="0" eaLnBrk="1" latinLnBrk="0" hangingPunct="1">
                <a:spcBef>
                  <a:spcPct val="0"/>
                </a:spcBef>
                <a:buNone/>
                <a:defRPr sz="1920" b="1" kern="1200" cap="all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  Jan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Erjawetz</a:t>
              </a:r>
              <a:endParaRPr kumimoji="0" lang="en-GB" sz="20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50490" y="1383802"/>
              <a:ext cx="31724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6BBF9C-1C1E-4C97-BE79-EBF3C2C4D6BA}"/>
              </a:ext>
            </a:extLst>
          </p:cNvPr>
          <p:cNvSpPr txBox="1"/>
          <p:nvPr/>
        </p:nvSpPr>
        <p:spPr>
          <a:xfrm>
            <a:off x="6541477" y="163125"/>
            <a:ext cx="576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rgbClr val="0070C0"/>
                </a:solidFill>
              </a:rPr>
              <a:t>https://w</a:t>
            </a:r>
            <a:r>
              <a:rPr lang="en-US" i="1" dirty="0">
                <a:solidFill>
                  <a:srgbClr val="0070C0"/>
                </a:solidFill>
              </a:rPr>
              <a:t>ww.linkedin.com/in/jan-erjawetz-4a9b92184/</a:t>
            </a:r>
            <a:endParaRPr lang="en-GB" i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B9E9A-1C58-4D2D-8E22-9B3E153D5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3289" y="1162253"/>
            <a:ext cx="2242472" cy="2242472"/>
          </a:xfrm>
          <a:prstGeom prst="rect">
            <a:avLst/>
          </a:prstGeom>
        </p:spPr>
      </p:pic>
      <p:pic>
        <p:nvPicPr>
          <p:cNvPr id="14" name="Grafik 1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50C78F9-C8D4-D162-E09F-67AED8115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27" y="3907208"/>
            <a:ext cx="2481281" cy="6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158888-45E8-48B3-A534-5FEBBCD9F4A8}"/>
              </a:ext>
            </a:extLst>
          </p:cNvPr>
          <p:cNvSpPr/>
          <p:nvPr/>
        </p:nvSpPr>
        <p:spPr>
          <a:xfrm>
            <a:off x="822746" y="4034521"/>
            <a:ext cx="110516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CEO of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ADCACAM has two branches: Semiconductors in Finland and Cameras in the Czech Republic.</a:t>
            </a:r>
            <a:r>
              <a:rPr lang="en-US" dirty="0"/>
              <a:t> “Traditionally” the Finnish section (spin-off of VTT in 2012) offers </a:t>
            </a:r>
            <a:r>
              <a:rPr lang="en-US" b="0" i="0" dirty="0">
                <a:effectLst/>
              </a:rPr>
              <a:t>silicon sensor manufacturing and micro-packaging services.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For few years now, they have been looking into the development of chromium-compensated GaAs sensors.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71A8E5-C0D4-424D-A093-139104B252B9}"/>
              </a:ext>
            </a:extLst>
          </p:cNvPr>
          <p:cNvGrpSpPr/>
          <p:nvPr/>
        </p:nvGrpSpPr>
        <p:grpSpPr>
          <a:xfrm>
            <a:off x="0" y="1573957"/>
            <a:ext cx="9806473" cy="1490359"/>
            <a:chOff x="0" y="359020"/>
            <a:chExt cx="9806473" cy="1490359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gray">
            <a:xfrm>
              <a:off x="0" y="359020"/>
              <a:ext cx="9806473" cy="1490359"/>
            </a:xfrm>
            <a:prstGeom prst="rect">
              <a:avLst/>
            </a:prstGeom>
            <a:solidFill>
              <a:srgbClr val="132577">
                <a:alpha val="87000"/>
              </a:srgbClr>
            </a:solidFill>
          </p:spPr>
          <p:txBody>
            <a:bodyPr vert="horz" lIns="72000" tIns="0" rIns="72000" bIns="0" rtlCol="0" anchor="ctr" anchorCtr="0">
              <a:noAutofit/>
            </a:bodyPr>
            <a:lstStyle>
              <a:lvl1pPr algn="l" defTabSz="1097280" rtl="0" eaLnBrk="1" latinLnBrk="0" hangingPunct="1">
                <a:spcBef>
                  <a:spcPct val="0"/>
                </a:spcBef>
                <a:buNone/>
                <a:defRPr sz="1920" b="1" kern="1200" cap="all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 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Juha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Kalliopuska</a:t>
              </a:r>
              <a:endParaRPr kumimoji="0" lang="en-GB" sz="20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50490" y="1383802"/>
              <a:ext cx="31724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B4B9E9A-1C58-4D2D-8E22-9B3E153D5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6911" y="1162253"/>
            <a:ext cx="1786969" cy="2242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6BBF9C-1C1E-4C97-BE79-EBF3C2C4D6BA}"/>
              </a:ext>
            </a:extLst>
          </p:cNvPr>
          <p:cNvSpPr txBox="1"/>
          <p:nvPr/>
        </p:nvSpPr>
        <p:spPr>
          <a:xfrm>
            <a:off x="6541477" y="163125"/>
            <a:ext cx="576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rgbClr val="0070C0"/>
                </a:solidFill>
              </a:rPr>
              <a:t>https://www.linkedin.com/in/juha-kalliopuska-12075713/</a:t>
            </a:r>
            <a:endParaRPr lang="en-GB" i="1" dirty="0">
              <a:solidFill>
                <a:srgbClr val="0070C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89ADCA2-9CC2-B919-F737-6E83B0DF8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37361" y="4034521"/>
            <a:ext cx="2606936" cy="4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71A8E5-C0D4-424D-A093-139104B252B9}"/>
              </a:ext>
            </a:extLst>
          </p:cNvPr>
          <p:cNvGrpSpPr/>
          <p:nvPr/>
        </p:nvGrpSpPr>
        <p:grpSpPr>
          <a:xfrm>
            <a:off x="0" y="1573957"/>
            <a:ext cx="9806473" cy="1490359"/>
            <a:chOff x="0" y="359020"/>
            <a:chExt cx="9806473" cy="1490359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gray">
            <a:xfrm>
              <a:off x="0" y="359020"/>
              <a:ext cx="9806473" cy="1490359"/>
            </a:xfrm>
            <a:prstGeom prst="rect">
              <a:avLst/>
            </a:prstGeom>
            <a:solidFill>
              <a:srgbClr val="132577">
                <a:alpha val="87000"/>
              </a:srgbClr>
            </a:solidFill>
          </p:spPr>
          <p:txBody>
            <a:bodyPr vert="horz" lIns="72000" tIns="0" rIns="72000" bIns="0" rtlCol="0" anchor="ctr" anchorCtr="0">
              <a:noAutofit/>
            </a:bodyPr>
            <a:lstStyle>
              <a:lvl1pPr algn="l" defTabSz="1097280" rtl="0" eaLnBrk="1" latinLnBrk="0" hangingPunct="1">
                <a:spcBef>
                  <a:spcPct val="0"/>
                </a:spcBef>
                <a:buNone/>
                <a:defRPr sz="1920" b="1" kern="1200" cap="all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 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Oriane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Baussens</a:t>
              </a:r>
              <a:endParaRPr kumimoji="0" lang="en-GB" sz="20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50490" y="1383802"/>
              <a:ext cx="31724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72223D7-7B48-454A-8E14-14627B4DE2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5"/>
          <a:stretch/>
        </p:blipFill>
        <p:spPr>
          <a:xfrm>
            <a:off x="9806473" y="5022312"/>
            <a:ext cx="1212774" cy="11547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2" descr="Leti (english) - Welcome">
            <a:extLst>
              <a:ext uri="{FF2B5EF4-FFF2-40B4-BE49-F238E27FC236}">
                <a16:creationId xmlns:a16="http://schemas.microsoft.com/office/drawing/2014/main" id="{C7EE1A0D-1388-4F36-92A3-259631994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872" y="4165422"/>
            <a:ext cx="1764684" cy="7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22FA69-145E-471D-B923-8040432BA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72" y="1229791"/>
            <a:ext cx="2143125" cy="214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1B7E8-5A18-4442-807D-268C7FE6809D}"/>
              </a:ext>
            </a:extLst>
          </p:cNvPr>
          <p:cNvSpPr txBox="1"/>
          <p:nvPr/>
        </p:nvSpPr>
        <p:spPr>
          <a:xfrm>
            <a:off x="390059" y="4331810"/>
            <a:ext cx="513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PhD on new perovskites for medical radiography @ 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3545A-8BAF-4D42-A103-95B2151156EC}"/>
              </a:ext>
            </a:extLst>
          </p:cNvPr>
          <p:cNvSpPr txBox="1"/>
          <p:nvPr/>
        </p:nvSpPr>
        <p:spPr>
          <a:xfrm>
            <a:off x="458831" y="5423588"/>
            <a:ext cx="958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working on characterization of high-Z material (</a:t>
            </a:r>
            <a:r>
              <a:rPr lang="en-US" dirty="0" err="1"/>
              <a:t>CdTe</a:t>
            </a:r>
            <a:r>
              <a:rPr lang="en-US" dirty="0"/>
              <a:t>, CZT, GaAs) for synchrotron applications @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01EBF0-AED4-4A85-86F7-57DCF67A8D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344" y="3957562"/>
            <a:ext cx="1634603" cy="11249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E7D200-ED59-4ACC-8CFF-F1C2099131C9}"/>
              </a:ext>
            </a:extLst>
          </p:cNvPr>
          <p:cNvSpPr txBox="1"/>
          <p:nvPr/>
        </p:nvSpPr>
        <p:spPr>
          <a:xfrm>
            <a:off x="6392961" y="209655"/>
            <a:ext cx="624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hlinkClick r:id="rId6"/>
              </a:rPr>
              <a:t>https://www.linkedin.com/in/oriane-baussens-970239b6/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9007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defTabSz="1097280">
              <a:spcBef>
                <a:spcPts val="300"/>
              </a:spcBef>
            </a:pPr>
            <a:r>
              <a:rPr lang="en-US" sz="2400" b="0" cap="none" dirty="0">
                <a:solidFill>
                  <a:sysClr val="window" lastClr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Previously on </a:t>
            </a:r>
            <a:r>
              <a:rPr lang="en-US" sz="2400" b="0" cap="none" dirty="0" err="1">
                <a:solidFill>
                  <a:sysClr val="window" lastClr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HiZPAD</a:t>
            </a:r>
            <a:r>
              <a:rPr lang="en-US" sz="2400" b="0" cap="none" dirty="0">
                <a:solidFill>
                  <a:sysClr val="window" lastClr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D175A-C97E-4856-A9D1-ABB62E332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656" y="1320215"/>
            <a:ext cx="7165313" cy="45210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4FAF59-689E-478E-849C-0E448679885E}"/>
              </a:ext>
            </a:extLst>
          </p:cNvPr>
          <p:cNvSpPr txBox="1"/>
          <p:nvPr/>
        </p:nvSpPr>
        <p:spPr>
          <a:xfrm>
            <a:off x="330484" y="1601605"/>
            <a:ext cx="3208437" cy="92333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 topics: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Perovskites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4521BF-AE84-4543-9619-8E01F0BA7165}"/>
              </a:ext>
            </a:extLst>
          </p:cNvPr>
          <p:cNvSpPr txBox="1"/>
          <p:nvPr/>
        </p:nvSpPr>
        <p:spPr>
          <a:xfrm>
            <a:off x="330484" y="4791175"/>
            <a:ext cx="3208437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Attendance up to 50 people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45044-C944-4111-8EAD-3C1E04571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83" y="2750200"/>
            <a:ext cx="3375689" cy="1827395"/>
          </a:xfrm>
          <a:prstGeom prst="rect">
            <a:avLst/>
          </a:prstGeom>
        </p:spPr>
      </p:pic>
      <p:pic>
        <p:nvPicPr>
          <p:cNvPr id="23" name="Picture 4" descr="Press &amp;amp; media - Dectris">
            <a:extLst>
              <a:ext uri="{FF2B5EF4-FFF2-40B4-BE49-F238E27FC236}">
                <a16:creationId xmlns:a16="http://schemas.microsoft.com/office/drawing/2014/main" id="{1C393225-4469-4218-A7E5-356898B6F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939" y="3720869"/>
            <a:ext cx="1006182" cy="22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3DBE20-5723-4CA5-A91F-453249881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2356" y="2504100"/>
            <a:ext cx="1264455" cy="462439"/>
          </a:xfrm>
          <a:prstGeom prst="rect">
            <a:avLst/>
          </a:prstGeom>
        </p:spPr>
      </p:pic>
      <p:pic>
        <p:nvPicPr>
          <p:cNvPr id="25" name="Picture 2" descr="Leti (english) - Welcome">
            <a:extLst>
              <a:ext uri="{FF2B5EF4-FFF2-40B4-BE49-F238E27FC236}">
                <a16:creationId xmlns:a16="http://schemas.microsoft.com/office/drawing/2014/main" id="{61E5299B-9397-4E7C-82CE-994EA4E9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828" y="4143777"/>
            <a:ext cx="847058" cy="3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0CE0EAD-D7EA-46AE-9F7E-1BBC844BAC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9674" y="4662797"/>
            <a:ext cx="637366" cy="6373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80AFD0-1632-42D8-BFE6-90C5F50A8E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4940" y="5481770"/>
            <a:ext cx="1475598" cy="3559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62BCC9-3049-4EEE-963C-FC3D81405D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2814" y="3230237"/>
            <a:ext cx="1123540" cy="187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F21174-63FA-4435-9EBC-E3A5220F1C58}"/>
              </a:ext>
            </a:extLst>
          </p:cNvPr>
          <p:cNvSpPr/>
          <p:nvPr/>
        </p:nvSpPr>
        <p:spPr>
          <a:xfrm>
            <a:off x="9508481" y="6055502"/>
            <a:ext cx="2768778" cy="802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28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defTabSz="1097280">
              <a:spcBef>
                <a:spcPts val="300"/>
              </a:spcBef>
            </a:pPr>
            <a:r>
              <a:rPr lang="en-US" sz="2400" b="0" cap="none" dirty="0" err="1">
                <a:solidFill>
                  <a:sysClr val="window" lastClr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Indico</a:t>
            </a:r>
            <a:r>
              <a:rPr lang="en-US" sz="2400" b="0" cap="none" dirty="0">
                <a:solidFill>
                  <a:sysClr val="window" lastClr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page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7770" y="3556451"/>
            <a:ext cx="3208437" cy="147732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Indico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page: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Program at a glance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Possibility to upload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Useful statistics for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Up to date mailing list!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AB6467-D66E-45F4-98BC-0C46CAB8E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00" y="889142"/>
            <a:ext cx="7060517" cy="57402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1B5FCC5-D2FB-4C24-99AF-BBA2F8476AFB}"/>
              </a:ext>
            </a:extLst>
          </p:cNvPr>
          <p:cNvSpPr/>
          <p:nvPr/>
        </p:nvSpPr>
        <p:spPr>
          <a:xfrm>
            <a:off x="9508481" y="6055502"/>
            <a:ext cx="2768778" cy="802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22792"/>
          <a:stretch/>
        </p:blipFill>
        <p:spPr>
          <a:xfrm>
            <a:off x="799464" y="3556451"/>
            <a:ext cx="1914841" cy="596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355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defTabSz="1097280">
              <a:spcBef>
                <a:spcPts val="300"/>
              </a:spcBef>
            </a:pPr>
            <a:r>
              <a:rPr lang="en-US" sz="2400" b="0" cap="none" dirty="0">
                <a:solidFill>
                  <a:sysClr val="window" lastClr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Today’s workshop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AB6467-D66E-45F4-98BC-0C46CAB8E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00" y="889142"/>
            <a:ext cx="7060517" cy="5740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D7462-F36A-4E19-9247-38A956888A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756"/>
          <a:stretch/>
        </p:blipFill>
        <p:spPr>
          <a:xfrm>
            <a:off x="471893" y="3556451"/>
            <a:ext cx="2158536" cy="5247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8E7EFB-147B-41AB-BAA0-E6E90FCD44EB}"/>
              </a:ext>
            </a:extLst>
          </p:cNvPr>
          <p:cNvSpPr txBox="1"/>
          <p:nvPr/>
        </p:nvSpPr>
        <p:spPr>
          <a:xfrm>
            <a:off x="7770976" y="3556451"/>
            <a:ext cx="3773591" cy="230832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Multi-topics session: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Application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ASICs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Sensor fabrication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Sensor processing &amp; Interconnects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Sensor material characterization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Mixed session industrial / academic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02D543-CE52-4034-A62F-945E50A27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1277" y="1303041"/>
            <a:ext cx="1781417" cy="4883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81098E-B80C-418C-A77B-787749D3C6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02" y="1958040"/>
            <a:ext cx="470165" cy="6810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8582BB1-EAF0-4D3E-949A-6EA98F05D0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965" y="1791406"/>
            <a:ext cx="1713069" cy="43942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C967D23-D09C-42BA-B790-E8600B680424}"/>
              </a:ext>
            </a:extLst>
          </p:cNvPr>
          <p:cNvSpPr/>
          <p:nvPr/>
        </p:nvSpPr>
        <p:spPr>
          <a:xfrm>
            <a:off x="9508481" y="6055502"/>
            <a:ext cx="2768778" cy="802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AF2AD24-3860-4B52-897A-3551346993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5"/>
          <a:stretch/>
        </p:blipFill>
        <p:spPr>
          <a:xfrm>
            <a:off x="11035079" y="1853392"/>
            <a:ext cx="715230" cy="6810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ECE9874-5CA9-4E17-B101-F88CA3A9D2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48" y="2467067"/>
            <a:ext cx="1950965" cy="3366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90D519C-C045-4C4E-AA77-B74193CADE3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7" b="34099"/>
          <a:stretch/>
        </p:blipFill>
        <p:spPr>
          <a:xfrm>
            <a:off x="10266902" y="2708812"/>
            <a:ext cx="1627909" cy="5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defTabSz="1097280">
              <a:spcBef>
                <a:spcPts val="300"/>
              </a:spcBef>
            </a:pPr>
            <a:r>
              <a:rPr lang="en-US" sz="2400" b="0" cap="none" dirty="0">
                <a:solidFill>
                  <a:sysClr val="window" lastClr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person workshop?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4AB939-E001-4551-A727-33CC0C7BDBC2}"/>
              </a:ext>
            </a:extLst>
          </p:cNvPr>
          <p:cNvGrpSpPr/>
          <p:nvPr/>
        </p:nvGrpSpPr>
        <p:grpSpPr>
          <a:xfrm>
            <a:off x="1863238" y="3217485"/>
            <a:ext cx="5435421" cy="596096"/>
            <a:chOff x="2066456" y="1351194"/>
            <a:chExt cx="5435421" cy="596096"/>
          </a:xfrm>
        </p:grpSpPr>
        <p:pic>
          <p:nvPicPr>
            <p:cNvPr id="10" name="Graphic 40" descr="Sunglasses">
              <a:extLst>
                <a:ext uri="{FF2B5EF4-FFF2-40B4-BE49-F238E27FC236}">
                  <a16:creationId xmlns:a16="http://schemas.microsoft.com/office/drawing/2014/main" id="{0AA10E27-2C88-4056-BA5A-A7C51ED0B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066456" y="1351194"/>
              <a:ext cx="596096" cy="59609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8E87BC-9F61-4309-92FE-6607551D7363}"/>
                </a:ext>
              </a:extLst>
            </p:cNvPr>
            <p:cNvSpPr/>
            <p:nvPr/>
          </p:nvSpPr>
          <p:spPr>
            <a:xfrm>
              <a:off x="2889717" y="1439533"/>
              <a:ext cx="46121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Helvetica" pitchFamily="34" charset="0"/>
                  <a:cs typeface="Helvetica" pitchFamily="34" charset="0"/>
                </a:rPr>
                <a:t>Interpersonal dynamics are different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D6D53DB-87A9-4CAB-95A2-B1915D576756}"/>
              </a:ext>
            </a:extLst>
          </p:cNvPr>
          <p:cNvSpPr/>
          <p:nvPr/>
        </p:nvSpPr>
        <p:spPr>
          <a:xfrm>
            <a:off x="1726863" y="1090323"/>
            <a:ext cx="21707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b="1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  <a:sym typeface="Webdings" panose="05030102010509060703" pitchFamily="18" charset="2"/>
              </a:rPr>
              <a:t>   </a:t>
            </a:r>
            <a:r>
              <a:rPr lang="en-US" sz="2000" b="1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  <a:sym typeface="Webdings" panose="05030102010509060703" pitchFamily="18" charset="2"/>
              </a:rPr>
              <a:t>Traveling</a:t>
            </a:r>
            <a:endParaRPr lang="en-US" b="1" kern="0" dirty="0">
              <a:solidFill>
                <a:sysClr val="windowText" lastClr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09B01B-9DC8-43A2-A792-78D10DBC5FDA}"/>
              </a:ext>
            </a:extLst>
          </p:cNvPr>
          <p:cNvSpPr/>
          <p:nvPr/>
        </p:nvSpPr>
        <p:spPr>
          <a:xfrm>
            <a:off x="1715385" y="1964928"/>
            <a:ext cx="2744662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  <a:sym typeface="Webdings" panose="05030102010509060703" pitchFamily="18" charset="2"/>
              </a:rPr>
              <a:t></a:t>
            </a:r>
            <a:r>
              <a:rPr lang="en-US" sz="2000" b="1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  <a:sym typeface="Webdings" panose="05030102010509060703" pitchFamily="18" charset="2"/>
              </a:rPr>
              <a:t>     </a:t>
            </a:r>
            <a:r>
              <a:rPr lang="en-US" sz="2000" b="1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“Only” 2 days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830BD3-2E23-4A3A-B837-D3A281A6077B}"/>
              </a:ext>
            </a:extLst>
          </p:cNvPr>
          <p:cNvSpPr/>
          <p:nvPr/>
        </p:nvSpPr>
        <p:spPr>
          <a:xfrm>
            <a:off x="1786577" y="5335804"/>
            <a:ext cx="6785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</a:t>
            </a:r>
            <a:r>
              <a:rPr lang="en-US" sz="2000" b="1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     F</a:t>
            </a:r>
            <a:r>
              <a:rPr lang="en-US" sz="2000" b="1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unding for an in-person workshop in Europe!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483D00-E696-46AB-912D-4E2B6B7B8C69}"/>
              </a:ext>
            </a:extLst>
          </p:cNvPr>
          <p:cNvGrpSpPr/>
          <p:nvPr/>
        </p:nvGrpSpPr>
        <p:grpSpPr>
          <a:xfrm>
            <a:off x="520595" y="1358353"/>
            <a:ext cx="922669" cy="1189976"/>
            <a:chOff x="160173" y="3548063"/>
            <a:chExt cx="922669" cy="118997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2630CB1-046A-4160-98EF-936C14D4622B}"/>
                </a:ext>
              </a:extLst>
            </p:cNvPr>
            <p:cNvGrpSpPr/>
            <p:nvPr/>
          </p:nvGrpSpPr>
          <p:grpSpPr>
            <a:xfrm>
              <a:off x="723900" y="3548063"/>
              <a:ext cx="358942" cy="1189976"/>
              <a:chOff x="723900" y="3548063"/>
              <a:chExt cx="358942" cy="118997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E3D9B78-4983-44B9-A0E9-92B455CD5578}"/>
                  </a:ext>
                </a:extLst>
              </p:cNvPr>
              <p:cNvSpPr/>
              <p:nvPr/>
            </p:nvSpPr>
            <p:spPr>
              <a:xfrm>
                <a:off x="723900" y="3597036"/>
                <a:ext cx="287527" cy="1057109"/>
              </a:xfrm>
              <a:prstGeom prst="rect">
                <a:avLst/>
              </a:prstGeom>
              <a:noFill/>
              <a:ln w="38100">
                <a:solidFill>
                  <a:srgbClr val="1325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80F2AD0-135A-4E87-9A4E-9AD16A7711E9}"/>
                  </a:ext>
                </a:extLst>
              </p:cNvPr>
              <p:cNvSpPr/>
              <p:nvPr/>
            </p:nvSpPr>
            <p:spPr>
              <a:xfrm>
                <a:off x="935934" y="3548063"/>
                <a:ext cx="146908" cy="1189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D6782A3-FC0E-4526-A843-611D34D522EB}"/>
                </a:ext>
              </a:extLst>
            </p:cNvPr>
            <p:cNvSpPr/>
            <p:nvPr/>
          </p:nvSpPr>
          <p:spPr>
            <a:xfrm>
              <a:off x="160173" y="3701735"/>
              <a:ext cx="381836" cy="80021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4600" b="1" kern="0" dirty="0">
                  <a:solidFill>
                    <a:srgbClr val="132577"/>
                  </a:solidFill>
                  <a:latin typeface="Helvetica" pitchFamily="34" charset="0"/>
                  <a:cs typeface="Helvetica" pitchFamily="34" charset="0"/>
                </a:rPr>
                <a:t>!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2F6D543-EB3A-48B9-B018-897C630586A6}"/>
              </a:ext>
            </a:extLst>
          </p:cNvPr>
          <p:cNvSpPr/>
          <p:nvPr/>
        </p:nvSpPr>
        <p:spPr>
          <a:xfrm>
            <a:off x="1786577" y="4220749"/>
            <a:ext cx="6248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  <a:sym typeface="Webdings" panose="05030102010509060703" pitchFamily="18" charset="2"/>
              </a:rPr>
              <a:t></a:t>
            </a:r>
            <a:r>
              <a:rPr lang="en-US" sz="2000" b="1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  <a:sym typeface="Webdings" panose="05030102010509060703" pitchFamily="18" charset="2"/>
              </a:rPr>
              <a:t>C</a:t>
            </a:r>
            <a:r>
              <a:rPr lang="en-US" sz="2000" b="1" kern="0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ombining formal and informal moments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6885DDF-F597-40FA-B2B1-67AE583F4661}"/>
              </a:ext>
            </a:extLst>
          </p:cNvPr>
          <p:cNvGrpSpPr/>
          <p:nvPr/>
        </p:nvGrpSpPr>
        <p:grpSpPr>
          <a:xfrm flipH="1">
            <a:off x="8154656" y="3455719"/>
            <a:ext cx="3263967" cy="1189976"/>
            <a:chOff x="-3335564" y="3548063"/>
            <a:chExt cx="4418406" cy="118997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7C8D041-6F18-48C5-AA51-FD70147BF865}"/>
                </a:ext>
              </a:extLst>
            </p:cNvPr>
            <p:cNvGrpSpPr/>
            <p:nvPr/>
          </p:nvGrpSpPr>
          <p:grpSpPr>
            <a:xfrm>
              <a:off x="723900" y="3548063"/>
              <a:ext cx="358942" cy="1189976"/>
              <a:chOff x="723900" y="3548063"/>
              <a:chExt cx="358942" cy="1189976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35BF6AB-9C39-4520-A91A-78432590E416}"/>
                  </a:ext>
                </a:extLst>
              </p:cNvPr>
              <p:cNvSpPr/>
              <p:nvPr/>
            </p:nvSpPr>
            <p:spPr>
              <a:xfrm>
                <a:off x="723900" y="3597036"/>
                <a:ext cx="287527" cy="1057109"/>
              </a:xfrm>
              <a:prstGeom prst="rect">
                <a:avLst/>
              </a:prstGeom>
              <a:noFill/>
              <a:ln w="38100">
                <a:solidFill>
                  <a:srgbClr val="1325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5A5ABFE-7592-41B4-ABA6-EF3F05F0D62F}"/>
                  </a:ext>
                </a:extLst>
              </p:cNvPr>
              <p:cNvSpPr/>
              <p:nvPr/>
            </p:nvSpPr>
            <p:spPr>
              <a:xfrm>
                <a:off x="935934" y="3548063"/>
                <a:ext cx="146908" cy="1189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9286853-62AF-477E-ACBB-14DDAD675151}"/>
                </a:ext>
              </a:extLst>
            </p:cNvPr>
            <p:cNvSpPr/>
            <p:nvPr/>
          </p:nvSpPr>
          <p:spPr>
            <a:xfrm>
              <a:off x="-3335564" y="3790801"/>
              <a:ext cx="387757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b="1" i="1" kern="0" dirty="0">
                  <a:solidFill>
                    <a:schemeClr val="accent1"/>
                  </a:solidFill>
                  <a:latin typeface="Helvetica" pitchFamily="34" charset="0"/>
                  <a:cs typeface="Helvetica" pitchFamily="34" charset="0"/>
                </a:rPr>
                <a:t>Crucial, especially for early career scientists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485B109-7BCA-4D3D-9EBB-0AF82BB5B048}"/>
              </a:ext>
            </a:extLst>
          </p:cNvPr>
          <p:cNvSpPr/>
          <p:nvPr/>
        </p:nvSpPr>
        <p:spPr>
          <a:xfrm>
            <a:off x="9508481" y="6055502"/>
            <a:ext cx="2768778" cy="802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8D33EAC-BF6D-4A11-99FD-0DEAC7A572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8" b="2991"/>
          <a:stretch/>
        </p:blipFill>
        <p:spPr>
          <a:xfrm>
            <a:off x="8313613" y="4852173"/>
            <a:ext cx="2116761" cy="1675148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DACC741A-8F62-4330-887D-A85A543C6866}"/>
              </a:ext>
            </a:extLst>
          </p:cNvPr>
          <p:cNvGrpSpPr/>
          <p:nvPr/>
        </p:nvGrpSpPr>
        <p:grpSpPr>
          <a:xfrm>
            <a:off x="8915400" y="5335804"/>
            <a:ext cx="3718041" cy="455395"/>
            <a:chOff x="8915400" y="5335804"/>
            <a:chExt cx="3718041" cy="45539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68F124D-9657-49E6-A7C4-BE5194FA16A1}"/>
                </a:ext>
              </a:extLst>
            </p:cNvPr>
            <p:cNvSpPr/>
            <p:nvPr/>
          </p:nvSpPr>
          <p:spPr>
            <a:xfrm>
              <a:off x="8915400" y="5451230"/>
              <a:ext cx="328246" cy="339969"/>
            </a:xfrm>
            <a:prstGeom prst="ellipse">
              <a:avLst/>
            </a:prstGeom>
            <a:noFill/>
            <a:ln>
              <a:solidFill>
                <a:srgbClr val="1325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A79D94B-0FA2-49DC-B4C9-F5C818B9D6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43646" y="5621215"/>
              <a:ext cx="13320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480BB43-0B88-4E26-9793-9A5E936F0FC5}"/>
                </a:ext>
              </a:extLst>
            </p:cNvPr>
            <p:cNvSpPr/>
            <p:nvPr/>
          </p:nvSpPr>
          <p:spPr>
            <a:xfrm flipH="1">
              <a:off x="9768998" y="5335804"/>
              <a:ext cx="286444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600" b="1" i="1" kern="0" dirty="0">
                  <a:solidFill>
                    <a:schemeClr val="accent1"/>
                  </a:solidFill>
                  <a:latin typeface="Helvetica" pitchFamily="34" charset="0"/>
                  <a:cs typeface="Helvetica" pitchFamily="34" charset="0"/>
                </a:rPr>
                <a:t>Mid-End of March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291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28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71A8E5-C0D4-424D-A093-139104B252B9}"/>
              </a:ext>
            </a:extLst>
          </p:cNvPr>
          <p:cNvGrpSpPr/>
          <p:nvPr/>
        </p:nvGrpSpPr>
        <p:grpSpPr>
          <a:xfrm>
            <a:off x="0" y="1573957"/>
            <a:ext cx="9806473" cy="1490359"/>
            <a:chOff x="0" y="359020"/>
            <a:chExt cx="9806473" cy="1490359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gray">
            <a:xfrm>
              <a:off x="0" y="359020"/>
              <a:ext cx="9806473" cy="1490359"/>
            </a:xfrm>
            <a:prstGeom prst="rect">
              <a:avLst/>
            </a:prstGeom>
            <a:solidFill>
              <a:srgbClr val="132577">
                <a:alpha val="87000"/>
              </a:srgbClr>
            </a:solidFill>
          </p:spPr>
          <p:txBody>
            <a:bodyPr vert="horz" lIns="72000" tIns="0" rIns="72000" bIns="0" rtlCol="0" anchor="ctr" anchorCtr="0">
              <a:noAutofit/>
            </a:bodyPr>
            <a:lstStyle>
              <a:lvl1pPr algn="l" defTabSz="1097280" rtl="0" eaLnBrk="1" latinLnBrk="0" hangingPunct="1">
                <a:spcBef>
                  <a:spcPct val="0"/>
                </a:spcBef>
                <a:buNone/>
                <a:defRPr sz="1920" b="1" kern="1200" cap="all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  Let’s go!</a:t>
              </a:r>
              <a:endParaRPr kumimoji="0" lang="en-GB" sz="20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50490" y="1383802"/>
              <a:ext cx="31724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74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71A8E5-C0D4-424D-A093-139104B252B9}"/>
              </a:ext>
            </a:extLst>
          </p:cNvPr>
          <p:cNvGrpSpPr/>
          <p:nvPr/>
        </p:nvGrpSpPr>
        <p:grpSpPr>
          <a:xfrm>
            <a:off x="0" y="1573957"/>
            <a:ext cx="9806473" cy="1490359"/>
            <a:chOff x="0" y="359020"/>
            <a:chExt cx="9806473" cy="1490359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gray">
            <a:xfrm>
              <a:off x="0" y="359020"/>
              <a:ext cx="9806473" cy="1490359"/>
            </a:xfrm>
            <a:prstGeom prst="rect">
              <a:avLst/>
            </a:prstGeom>
            <a:solidFill>
              <a:srgbClr val="132577">
                <a:alpha val="87000"/>
              </a:srgbClr>
            </a:solidFill>
          </p:spPr>
          <p:txBody>
            <a:bodyPr vert="horz" lIns="72000" tIns="0" rIns="72000" bIns="0" rtlCol="0" anchor="ctr" anchorCtr="0">
              <a:noAutofit/>
            </a:bodyPr>
            <a:lstStyle>
              <a:lvl1pPr algn="l" defTabSz="1097280" rtl="0" eaLnBrk="1" latinLnBrk="0" hangingPunct="1">
                <a:spcBef>
                  <a:spcPct val="0"/>
                </a:spcBef>
                <a:buNone/>
                <a:defRPr sz="1920" b="1" kern="1200" cap="all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  Irfan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Kuvvetli</a:t>
              </a:r>
              <a:endParaRPr kumimoji="0" lang="en-GB" sz="20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50490" y="1383802"/>
              <a:ext cx="31724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6E064AC-F977-4B36-A536-AA3B46D27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99" y="3750439"/>
            <a:ext cx="601458" cy="871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AB7D56-31B1-4607-8942-2E5C6AA24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73" y="1297478"/>
            <a:ext cx="1981732" cy="19817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AFB6E9-0D34-418B-83BA-F44668BF6E7A}"/>
              </a:ext>
            </a:extLst>
          </p:cNvPr>
          <p:cNvSpPr txBox="1"/>
          <p:nvPr/>
        </p:nvSpPr>
        <p:spPr>
          <a:xfrm>
            <a:off x="855544" y="4001360"/>
            <a:ext cx="513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Senior scientist @ 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1F890-13A7-4555-9453-A9327A30BDE0}"/>
              </a:ext>
            </a:extLst>
          </p:cNvPr>
          <p:cNvSpPr/>
          <p:nvPr/>
        </p:nvSpPr>
        <p:spPr>
          <a:xfrm>
            <a:off x="784382" y="4702839"/>
            <a:ext cx="957455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Working on radiation detectors and measurements in the hard X-ray and gamma-ray field. </a:t>
            </a:r>
          </a:p>
          <a:p>
            <a:pPr>
              <a:lnSpc>
                <a:spcPct val="150000"/>
              </a:lnSpc>
            </a:pPr>
            <a:r>
              <a:rPr lang="en-US" dirty="0"/>
              <a:t>Development of scientific instrumentation for high-energy astronomy and medical imaging. </a:t>
            </a:r>
            <a:endParaRPr lang="en-GB" dirty="0"/>
          </a:p>
        </p:txBody>
      </p:sp>
      <p:pic>
        <p:nvPicPr>
          <p:cNvPr id="9" name="Graphic 8" descr="Cake">
            <a:extLst>
              <a:ext uri="{FF2B5EF4-FFF2-40B4-BE49-F238E27FC236}">
                <a16:creationId xmlns:a16="http://schemas.microsoft.com/office/drawing/2014/main" id="{D7D4305E-FFE0-4519-8007-C0E39D68C0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42236" y="1573957"/>
            <a:ext cx="1427018" cy="1427018"/>
          </a:xfrm>
          <a:prstGeom prst="rect">
            <a:avLst/>
          </a:prstGeom>
        </p:spPr>
      </p:pic>
      <p:sp>
        <p:nvSpPr>
          <p:cNvPr id="12" name="Rectangle 11">
            <a:hlinkClick r:id="rId6"/>
            <a:extLst>
              <a:ext uri="{FF2B5EF4-FFF2-40B4-BE49-F238E27FC236}">
                <a16:creationId xmlns:a16="http://schemas.microsoft.com/office/drawing/2014/main" id="{8924226D-6480-4113-BE23-1F84A75D67CE}"/>
              </a:ext>
            </a:extLst>
          </p:cNvPr>
          <p:cNvSpPr/>
          <p:nvPr/>
        </p:nvSpPr>
        <p:spPr>
          <a:xfrm>
            <a:off x="6435037" y="192048"/>
            <a:ext cx="5174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https://www.linkedin.com/in/irfan-kuvvetli-4054144/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4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71A8E5-C0D4-424D-A093-139104B252B9}"/>
              </a:ext>
            </a:extLst>
          </p:cNvPr>
          <p:cNvGrpSpPr/>
          <p:nvPr/>
        </p:nvGrpSpPr>
        <p:grpSpPr>
          <a:xfrm>
            <a:off x="0" y="1573957"/>
            <a:ext cx="9806473" cy="1490359"/>
            <a:chOff x="0" y="359020"/>
            <a:chExt cx="9806473" cy="1490359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gray">
            <a:xfrm>
              <a:off x="0" y="359020"/>
              <a:ext cx="9806473" cy="1490359"/>
            </a:xfrm>
            <a:prstGeom prst="rect">
              <a:avLst/>
            </a:prstGeom>
            <a:solidFill>
              <a:srgbClr val="132577">
                <a:alpha val="87000"/>
              </a:srgbClr>
            </a:solidFill>
          </p:spPr>
          <p:txBody>
            <a:bodyPr vert="horz" lIns="72000" tIns="0" rIns="72000" bIns="0" rtlCol="0" anchor="ctr" anchorCtr="0">
              <a:noAutofit/>
            </a:bodyPr>
            <a:lstStyle>
              <a:lvl1pPr algn="l" defTabSz="1097280" rtl="0" eaLnBrk="1" latinLnBrk="0" hangingPunct="1">
                <a:spcBef>
                  <a:spcPct val="0"/>
                </a:spcBef>
                <a:buNone/>
                <a:defRPr sz="1920" b="1" kern="1200" cap="all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  Ben Cline</a:t>
              </a:r>
              <a:endParaRPr kumimoji="0" lang="en-GB" sz="20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50490" y="1383802"/>
              <a:ext cx="31724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0AFB6E9-0D34-418B-83BA-F44668BF6E7A}"/>
              </a:ext>
            </a:extLst>
          </p:cNvPr>
          <p:cNvSpPr txBox="1"/>
          <p:nvPr/>
        </p:nvSpPr>
        <p:spPr>
          <a:xfrm>
            <a:off x="855544" y="4001360"/>
            <a:ext cx="513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Detector Development Scientist @ 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1F890-13A7-4555-9453-A9327A30BDE0}"/>
              </a:ext>
            </a:extLst>
          </p:cNvPr>
          <p:cNvSpPr/>
          <p:nvPr/>
        </p:nvSpPr>
        <p:spPr>
          <a:xfrm>
            <a:off x="784382" y="4702839"/>
            <a:ext cx="957455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Development of the </a:t>
            </a:r>
            <a:r>
              <a:rPr lang="en-US" dirty="0" err="1"/>
              <a:t>HEXITEC</a:t>
            </a:r>
            <a:r>
              <a:rPr lang="en-US" baseline="-25000" dirty="0" err="1"/>
              <a:t>MHz</a:t>
            </a:r>
            <a:r>
              <a:rPr lang="en-US" dirty="0"/>
              <a:t> spectroscopic imaging detector</a:t>
            </a:r>
          </a:p>
          <a:p>
            <a:pPr>
              <a:lnSpc>
                <a:spcPct val="150000"/>
              </a:lnSpc>
            </a:pPr>
            <a:r>
              <a:rPr lang="en-US" dirty="0"/>
              <a:t>Simulation of radiation detectors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A119A6-169D-C563-C99D-2F6F0F7AC0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80" y="3916150"/>
            <a:ext cx="2111379" cy="539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1FB170-DE06-30FE-1AFD-B7D8F59281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3" b="12681"/>
          <a:stretch/>
        </p:blipFill>
        <p:spPr>
          <a:xfrm>
            <a:off x="6239605" y="1297049"/>
            <a:ext cx="1983600" cy="1982161"/>
          </a:xfrm>
          <a:prstGeom prst="rect">
            <a:avLst/>
          </a:prstGeom>
          <a:effectLst>
            <a:softEdge rad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286B29-E1F5-61B4-C0D3-3EDCC48B308F}"/>
              </a:ext>
            </a:extLst>
          </p:cNvPr>
          <p:cNvSpPr txBox="1"/>
          <p:nvPr/>
        </p:nvSpPr>
        <p:spPr>
          <a:xfrm>
            <a:off x="7058025" y="97543"/>
            <a:ext cx="5045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24189"/>
                </a:solidFill>
                <a:hlinkClick r:id="rId4"/>
              </a:rPr>
              <a:t>https://www.linkedin.com/in/ben-cline-182109160/</a:t>
            </a:r>
            <a:r>
              <a:rPr lang="en-GB" dirty="0">
                <a:solidFill>
                  <a:srgbClr val="32418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80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158888-45E8-48B3-A534-5FEBBCD9F4A8}"/>
              </a:ext>
            </a:extLst>
          </p:cNvPr>
          <p:cNvSpPr/>
          <p:nvPr/>
        </p:nvSpPr>
        <p:spPr>
          <a:xfrm>
            <a:off x="822746" y="4034521"/>
            <a:ext cx="110516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Material scientist and R&amp;D engineer @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Due2lab was born in 2014 as a spin-off of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company designs and realizes systems &amp; prototypes for radiation measurements (X and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dirty="0"/>
              <a:t> rays) based on Cadmium Zinc Telluride (CZT) technology.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71A8E5-C0D4-424D-A093-139104B252B9}"/>
              </a:ext>
            </a:extLst>
          </p:cNvPr>
          <p:cNvGrpSpPr/>
          <p:nvPr/>
        </p:nvGrpSpPr>
        <p:grpSpPr>
          <a:xfrm>
            <a:off x="0" y="1573957"/>
            <a:ext cx="9806473" cy="1490359"/>
            <a:chOff x="0" y="359020"/>
            <a:chExt cx="9806473" cy="1490359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gray">
            <a:xfrm>
              <a:off x="0" y="359020"/>
              <a:ext cx="9806473" cy="1490359"/>
            </a:xfrm>
            <a:prstGeom prst="rect">
              <a:avLst/>
            </a:prstGeom>
            <a:solidFill>
              <a:srgbClr val="132577">
                <a:alpha val="87000"/>
              </a:srgbClr>
            </a:solidFill>
          </p:spPr>
          <p:txBody>
            <a:bodyPr vert="horz" lIns="72000" tIns="0" rIns="72000" bIns="0" rtlCol="0" anchor="ctr" anchorCtr="0">
              <a:noAutofit/>
            </a:bodyPr>
            <a:lstStyle>
              <a:lvl1pPr algn="l" defTabSz="1097280" rtl="0" eaLnBrk="1" latinLnBrk="0" hangingPunct="1">
                <a:spcBef>
                  <a:spcPct val="0"/>
                </a:spcBef>
                <a:buNone/>
                <a:defRPr sz="1920" b="1" kern="1200" cap="all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  Silvia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Zanettini</a:t>
              </a:r>
              <a:endParaRPr kumimoji="0" lang="en-GB" sz="20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50490" y="1383802"/>
              <a:ext cx="31724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D6FD66-4704-46D4-839F-D3D015818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33"/>
          <a:stretch/>
        </p:blipFill>
        <p:spPr>
          <a:xfrm>
            <a:off x="4591183" y="3684035"/>
            <a:ext cx="3142251" cy="946959"/>
          </a:xfrm>
          <a:prstGeom prst="rect">
            <a:avLst/>
          </a:prstGeom>
        </p:spPr>
      </p:pic>
      <p:pic>
        <p:nvPicPr>
          <p:cNvPr id="6" name="Picture 8" descr="Institute of materials for electronics and magnetism (IMEM) | Consiglio  Nazionale delle Ricerche">
            <a:extLst>
              <a:ext uri="{FF2B5EF4-FFF2-40B4-BE49-F238E27FC236}">
                <a16:creationId xmlns:a16="http://schemas.microsoft.com/office/drawing/2014/main" id="{BC2B9433-5A1C-4142-AA94-C99169208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20" y="4660389"/>
            <a:ext cx="784771" cy="7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4B9E9A-1C58-4D2D-8E22-9B3E153D5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60" y="1162253"/>
            <a:ext cx="2242472" cy="2242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6BBF9C-1C1E-4C97-BE79-EBF3C2C4D6BA}"/>
              </a:ext>
            </a:extLst>
          </p:cNvPr>
          <p:cNvSpPr txBox="1"/>
          <p:nvPr/>
        </p:nvSpPr>
        <p:spPr>
          <a:xfrm>
            <a:off x="6541477" y="163125"/>
            <a:ext cx="576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hlinkClick r:id="rId5"/>
              </a:rPr>
              <a:t>https://www.linkedin.com/in/silvia-zanettini-047bab87/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026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Widescreen</PresentationFormat>
  <Paragraphs>82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ITCOfficinaSans LT Book</vt:lpstr>
      <vt:lpstr>Lucida Sans Unicode</vt:lpstr>
      <vt:lpstr>Symbol</vt:lpstr>
      <vt:lpstr>Webdings</vt:lpstr>
      <vt:lpstr>Wingdings</vt:lpstr>
      <vt:lpstr>Office Theme</vt:lpstr>
      <vt:lpstr>wide-screen</vt:lpstr>
      <vt:lpstr>PowerPoint Presentation</vt:lpstr>
      <vt:lpstr>Previously on HiZPAD….</vt:lpstr>
      <vt:lpstr>Indico page </vt:lpstr>
      <vt:lpstr>Today’s workshop</vt:lpstr>
      <vt:lpstr>In person workshop?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E.S.R.F.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RUAT Marie</dc:creator>
  <cp:lastModifiedBy>RUAT Marie</cp:lastModifiedBy>
  <cp:revision>148</cp:revision>
  <cp:lastPrinted>2022-10-18T07:18:29Z</cp:lastPrinted>
  <dcterms:created xsi:type="dcterms:W3CDTF">2021-03-10T08:33:32Z</dcterms:created>
  <dcterms:modified xsi:type="dcterms:W3CDTF">2022-10-18T15:55:42Z</dcterms:modified>
</cp:coreProperties>
</file>