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80" r:id="rId2"/>
    <p:sldId id="286" r:id="rId3"/>
    <p:sldId id="288" r:id="rId4"/>
    <p:sldId id="290" r:id="rId5"/>
    <p:sldId id="302" r:id="rId6"/>
    <p:sldId id="297" r:id="rId7"/>
    <p:sldId id="298" r:id="rId8"/>
    <p:sldId id="299" r:id="rId9"/>
    <p:sldId id="300" r:id="rId10"/>
    <p:sldId id="301" r:id="rId11"/>
    <p:sldId id="306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1F4D"/>
    <a:srgbClr val="CACDDE"/>
    <a:srgbClr val="ED7D31"/>
    <a:srgbClr val="60A4B4"/>
    <a:srgbClr val="C958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99"/>
    <p:restoredTop sz="96327"/>
  </p:normalViewPr>
  <p:slideViewPr>
    <p:cSldViewPr snapToGrid="0" showGuides="1">
      <p:cViewPr varScale="1">
        <p:scale>
          <a:sx n="84" d="100"/>
          <a:sy n="84" d="100"/>
        </p:scale>
        <p:origin x="547" y="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42B621ED-5418-3245-3465-427B3A0D3BD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D675734-EAB5-D7E0-1871-9D38A8961EB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43C6D6A-BF13-F9F3-A2A9-B5A5F3683A9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8C7E8-D2B2-ED43-9D08-6ADD78CFDC08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2BBC4A8C-D77F-1D53-451A-57D959428E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FFE2B1-9F4D-1849-B725-F1A2344A2365}" type="datetimeFigureOut">
              <a:rPr lang="fr-FR" smtClean="0"/>
              <a:t>20/09/2024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52944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extLst mod="1"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E69620-070F-D948-B6E5-ABE1BC2E8378}" type="datetimeFigureOut">
              <a:rPr lang="fr-FR" smtClean="0"/>
              <a:t>20/09/2024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FC862-3C35-3D4E-9084-D9ECACF1A1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45609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Logo seul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E2BA01-0E4B-D450-EA29-B3D7944C21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95550" y="2668905"/>
            <a:ext cx="7200900" cy="1520190"/>
          </a:xfrm>
          <a:prstGeom prst="rect">
            <a:avLst/>
          </a:prstGeom>
        </p:spPr>
      </p:pic>
      <p:sp>
        <p:nvSpPr>
          <p:cNvPr id="2" name="ZoneTexte 1"/>
          <p:cNvSpPr txBox="1"/>
          <p:nvPr userDrawn="1"/>
        </p:nvSpPr>
        <p:spPr>
          <a:xfrm>
            <a:off x="11493224" y="6596390"/>
            <a:ext cx="7083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C. </a:t>
            </a:r>
            <a:r>
              <a:rPr lang="fr-FR" sz="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Barué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761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bg>
      <p:bgPr>
        <a:solidFill>
          <a:srgbClr val="C95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FC0D220-B259-4805-88FE-4A494B232737}" type="datetime1">
              <a:rPr lang="fr-FR" smtClean="0"/>
              <a:t>20/09/2024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1" name="Image 10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88301A21-9A79-DD79-75FC-B810BD27EA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610D1D-84AD-FFBB-5730-69FC2578F4E0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3077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1CCD9B8-D525-48C1-BED7-648AB9D135AD}" type="datetime1">
              <a:rPr lang="fr-FR" smtClean="0"/>
              <a:t>20/09/2024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19F34A1-9284-4A8D-88FE-89C9697BF9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927C20D-B4A5-20B7-AB48-75CA86D08432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9950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092478"/>
            <a:ext cx="7129463" cy="1793319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3086101"/>
            <a:ext cx="10801349" cy="304323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F8B039-4166-4964-A2B4-2AE4289092D3}" type="datetime1">
              <a:rPr lang="fr-FR" smtClean="0"/>
              <a:t>20/09/2024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19F34A1-9284-4A8D-88FE-89C9697BF9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927C20D-B4A5-20B7-AB48-75CA86D08432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887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Visage humain, capture d’écran, usine, art&#10;&#10;Description générée automatiquement">
            <a:extLst>
              <a:ext uri="{FF2B5EF4-FFF2-40B4-BE49-F238E27FC236}">
                <a16:creationId xmlns:a16="http://schemas.microsoft.com/office/drawing/2014/main" id="{731E69DE-DF1D-85F3-70CF-82C3157B3E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789" b="75341"/>
          <a:stretch/>
        </p:blipFill>
        <p:spPr>
          <a:xfrm>
            <a:off x="0" y="6317999"/>
            <a:ext cx="12192000" cy="54000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4EA376-62E0-4FA7-B9A5-CD6AFC8BFA2E}" type="datetime1">
              <a:rPr lang="fr-FR" smtClean="0"/>
              <a:t>20/09/2024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7204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731E69DE-DF1D-85F3-70CF-82C3157B3E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19" t="28724" r="119" b="63410"/>
          <a:stretch/>
        </p:blipFill>
        <p:spPr>
          <a:xfrm>
            <a:off x="-14514" y="6318001"/>
            <a:ext cx="12206514" cy="54064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1E4D042-AA02-4A14-871B-13D0E53E209D}" type="datetime1">
              <a:rPr lang="fr-FR" smtClean="0"/>
              <a:t>20/09/2024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6245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731E69DE-DF1D-85F3-70CF-82C3157B3E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6" t="33966" r="-156" b="58168"/>
          <a:stretch/>
        </p:blipFill>
        <p:spPr>
          <a:xfrm>
            <a:off x="3175" y="6317999"/>
            <a:ext cx="12201525" cy="54000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77D29-B0E7-40E2-A14E-2501DE007B1D}" type="datetime1">
              <a:rPr lang="fr-FR" smtClean="0"/>
              <a:t>20/09/2024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6913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9779C4B-6C33-8A68-E4D7-CC3F7053175D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067B2E2E-980D-41DE-A576-6C30746F1AE9}" type="datetime1">
              <a:rPr lang="fr-FR" smtClean="0"/>
              <a:t>20/09/2024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9346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A744807-E470-CFFA-FCC2-F5FE905269DE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E4176C-7890-FCDE-E3BA-7880D1541F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989137"/>
            <a:ext cx="5292725" cy="414020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3A68C2-03F0-D3C1-1C1F-532C8A01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3950" y="1989138"/>
            <a:ext cx="5292724" cy="41402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8A11A-521C-42AB-90E6-846F58DF2CA5}" type="datetime1">
              <a:rPr lang="fr-FR" smtClean="0"/>
              <a:t>20/09/2024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7ED1F4B-F8AF-6A32-996A-140828E4FD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7A45FD47-8F02-E3D1-8836-A153070B3F16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2166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9090958-F7E7-8AD5-A483-0D1FBFEB2709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E4176C-7890-FCDE-E3BA-7880D1541F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989137"/>
            <a:ext cx="3455989" cy="414020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3A68C2-03F0-D3C1-1C1F-532C8A01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67213" y="1989138"/>
            <a:ext cx="3457575" cy="41402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1ED74-0EB4-4E9F-A57F-E4112CAAD45E}" type="datetime1">
              <a:rPr lang="fr-FR" smtClean="0"/>
              <a:t>20/09/2024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5B376B07-EB61-361A-CDFD-5E75CD9A2FD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040688" y="1989138"/>
            <a:ext cx="3457575" cy="41402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812BC44-B713-09E9-A994-1EBF66495F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01B42FC7-ECB4-B8DF-817A-1F225C02B422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61507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3A245C0-7608-29FB-E211-F4BD5616FEBD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96213AF-EDE7-ABD8-3C87-12C13108D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49" cy="1141413"/>
          </a:xfrm>
        </p:spPr>
        <p:txBody>
          <a:bodyPr anchor="ctr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339BCA0-00EB-4C04-FE5D-D57CFB42A3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1989137"/>
            <a:ext cx="5302250" cy="583375"/>
          </a:xfrm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039CBE-47B6-B221-F597-0A920B6452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5326" y="2731009"/>
            <a:ext cx="5302250" cy="339833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5AB4248-870C-318C-3957-BD4B81DDC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4" y="1989138"/>
            <a:ext cx="5302250" cy="583374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8C83028-6471-684E-6541-3C912C1C88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3950" y="2731009"/>
            <a:ext cx="5302250" cy="339833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B6BE0A8-167A-EDED-938A-7034D719E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1B7E2-D282-499D-A851-AC7B754C2A11}" type="datetime1">
              <a:rPr lang="fr-FR" smtClean="0"/>
              <a:t>20/09/2024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76D9B09-35F6-CD02-5B0F-09D34FE86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EAAAD1C-47AE-9FCA-0448-17D1AFD63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B145831-15F1-C839-875C-ABB8BFD272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1F0FFB82-6432-211D-DD5B-E79E186C1CFE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2764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seul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E2BA01-0E4B-D450-EA29-B3D7944C21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95550" y="2668905"/>
            <a:ext cx="7200900" cy="152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012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F5B9310-A98B-02B0-8DFD-5F4E8CAFFA50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424FF7A-7AC1-B304-B766-865CD6D61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265603E-9229-B94A-80F8-4FD6A3621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F5A45-4127-45A3-8483-D5E087BFF54F}" type="datetime1">
              <a:rPr lang="fr-FR" smtClean="0"/>
              <a:t>20/09/2024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C332EF9-A7AF-0E36-B432-A2F119BA7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264E45D-D49D-03B1-DAB7-55D30C0FB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C24615F-94DA-228D-98B8-8CFF9A1CF9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ECA7C713-6E9F-9E06-96FE-1CBF92D19B1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91077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3F002E4-6434-1420-E8D9-7B0AE58D3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228C156-6CA9-4CB3-8B2E-9726E021C1EA}" type="datetime1">
              <a:rPr lang="fr-FR" smtClean="0"/>
              <a:t>20/09/2024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6450D56-F435-4A27-B920-5376803E8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F17099-300B-92B2-0055-CA9B48CA8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B5172B8-E3F5-93A5-63F0-42E8B9ECA0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9B1BF06-95A7-3FD5-5A3D-E19DB4A323A8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4383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3F002E4-6434-1420-E8D9-7B0AE58D3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10720BD-DED4-4C58-992A-DA57E63628EE}" type="datetime1">
              <a:rPr lang="fr-FR" smtClean="0"/>
              <a:t>20/09/2024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6450D56-F435-4A27-B920-5376803E8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F17099-300B-92B2-0055-CA9B48CA8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0E8317-6100-4728-184D-31EFF1753D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B5172B8-E3F5-93A5-63F0-42E8B9ECA0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9B1BF06-95A7-3FD5-5A3D-E19DB4A323A8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5812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E509CBF-AC4F-6A85-985B-A7A28D9035B6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31C3DA6-1B9F-AE68-9F5A-FD8A36CFB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8E258-0B44-4AA1-B2AE-4F17F198405D}" type="datetime1">
              <a:rPr lang="fr-FR" smtClean="0"/>
              <a:t>20/09/2024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FBE1939-A96A-8869-5F61-1052CDEF9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63CACE9-C05D-2E68-0F2C-D1EA945D9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26178BC9-AFF1-066B-B74E-64F49DDF17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5326" y="1989139"/>
            <a:ext cx="3455988" cy="414019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fr-FR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07CDDF1-8217-8011-188E-6C6B607E2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3455988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3E014FF3-6B7D-01A9-4EDB-BCA4CB430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213" y="549275"/>
            <a:ext cx="7129462" cy="5580063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BCE8E76-9657-A6B5-7E77-FBC3EAE1C0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54ED51A-2B1B-B7F8-2B0A-F32A5685FC5E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4659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AB211-5567-4171-9180-5F43A84A8378}" type="datetime1">
              <a:rPr lang="fr-FR" smtClean="0"/>
              <a:t>20/09/2024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71CAEE75-82CA-0EE9-8A64-25E8B567C7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989138"/>
            <a:ext cx="12192000" cy="4868862"/>
          </a:xfrm>
          <a:pattFill prst="pct5">
            <a:fgClr>
              <a:schemeClr val="bg1"/>
            </a:fgClr>
            <a:bgClr>
              <a:schemeClr val="bg2"/>
            </a:bgClr>
          </a:pattFill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4" name="Image 3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B82D3D8F-3630-17C3-D58D-6A3635BC62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CE3B2C7A-E65D-05D7-72D2-8FDF998E7166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3963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image">
    <p:bg>
      <p:bgPr>
        <a:solidFill>
          <a:srgbClr val="CACD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nuage, plein air, arbre, ciel&#10;&#10;Description générée automatiquement">
            <a:extLst>
              <a:ext uri="{FF2B5EF4-FFF2-40B4-BE49-F238E27FC236}">
                <a16:creationId xmlns:a16="http://schemas.microsoft.com/office/drawing/2014/main" id="{3B74FEEB-0659-65A4-17DA-8B87A72902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9" t="35139" b="10140"/>
          <a:stretch/>
        </p:blipFill>
        <p:spPr>
          <a:xfrm>
            <a:off x="0" y="1989138"/>
            <a:ext cx="12192000" cy="486886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5E7EC10-206A-72F4-91BB-2E65EF32210F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1FB34-26BF-4BF1-B8C2-7EDA001C22CC}" type="datetime1">
              <a:rPr lang="fr-FR" smtClean="0"/>
              <a:t>20/09/2024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Image 7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E507065-CF76-8E92-00FE-38DBC2ED04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B2946AB7-A2AE-FE87-1FF5-759E09BE9A03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 userDrawn="1"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O. Naves/</a:t>
            </a:r>
            <a:r>
              <a:rPr lang="fr-FR" sz="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Drakodrone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738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carte, diagramme, Plan&#10;&#10;Description générée automatiquement">
            <a:extLst>
              <a:ext uri="{FF2B5EF4-FFF2-40B4-BE49-F238E27FC236}">
                <a16:creationId xmlns:a16="http://schemas.microsoft.com/office/drawing/2014/main" id="{A1CBB1D1-9CE9-D73F-D21D-A5DAF8E7D9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6427" y="1265572"/>
            <a:ext cx="7870248" cy="48637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941D318-D2A0-774E-EEB5-5F2E5D4207E3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6341167-FF0D-D71B-6A48-B5C37ACF55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5326" y="1989139"/>
            <a:ext cx="3455988" cy="4140199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461AF02-3051-6181-2F34-CA165C73A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C4F6-87B8-488D-9266-2144230B9BB3}" type="datetime1">
              <a:rPr lang="fr-FR" smtClean="0"/>
              <a:t>20/09/2024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982B163-7A6B-8D00-78F2-898E7BC1B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B554EF3-BE24-DB3A-DB8F-3CA03B630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50AC1D9F-B01A-B9BD-1811-BDADB8805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3455990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BCE8E76-9657-A6B5-7E77-FBC3EAE1C0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54ED51A-2B1B-B7F8-2B0A-F32A5685FC5E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8410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02E092-44B4-6B96-043F-72E6A77F24E8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3429000"/>
            <a:ext cx="10801350" cy="1439863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7213" y="1989138"/>
            <a:ext cx="3457575" cy="729933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B804686F-39F5-40D2-ACD8-A5FAEA4897B3}" type="datetime1">
              <a:rPr lang="fr-FR" smtClean="0"/>
              <a:t>20/09/2024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268716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ogo seu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E2BA01-0E4B-D450-EA29-B3D7944C21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95550" y="2668905"/>
            <a:ext cx="7200900" cy="152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599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F84648E8-20C0-A703-5721-F09140286C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02FAA3A3-5287-4BAD-9FC1-6B0682E047CD}" type="datetime1">
              <a:rPr lang="fr-FR" smtClean="0"/>
              <a:t>20/09/2024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8031331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29FE161-F273-FD72-F1A1-439897F66E30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81CFD8DC-BC13-4BF7-A1F5-8435D0FAFE1B}" type="datetime1">
              <a:rPr lang="fr-FR" smtClean="0"/>
              <a:t>20/09/2024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ZoneTexte 10"/>
          <p:cNvSpPr txBox="1"/>
          <p:nvPr userDrawn="1"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Ph.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baseline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Stroppa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/CEA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86709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02E092-44B4-6B96-043F-72E6A77F24E8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C915CD7A-AF5E-4A12-B41A-9FC7B4829008}" type="datetime1">
              <a:rPr lang="fr-FR" smtClean="0"/>
              <a:t>20/09/2024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ZoneTexte 10"/>
          <p:cNvSpPr txBox="1"/>
          <p:nvPr userDrawn="1"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Ph.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baseline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Stroppa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/CEA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70175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8760A5-4195-9E50-D0C2-1CD72DFF81EC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9E8DF99B-CA8E-41EB-AF04-B044E97BCCB9}" type="datetime1">
              <a:rPr lang="fr-FR" smtClean="0"/>
              <a:t>20/09/2024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ZoneTexte 10"/>
          <p:cNvSpPr txBox="1"/>
          <p:nvPr userDrawn="1"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Ph.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baseline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Stroppa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/CEA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68238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de 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F08A7F3-D054-4C53-AC91-8404A33D1966}" type="datetime1">
              <a:rPr lang="fr-FR" smtClean="0"/>
              <a:t>20/09/2024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1" name="Image 10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88301A21-9A79-DD79-75FC-B810BD27EA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610D1D-84AD-FFBB-5730-69FC2578F4E0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9241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de section">
    <p:bg>
      <p:bgPr>
        <a:solidFill>
          <a:srgbClr val="261F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544B7F-46E1-4694-AFC5-855635266CAA}" type="datetime1">
              <a:rPr lang="fr-FR" smtClean="0"/>
              <a:t>20/09/2024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1" name="Image 10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88301A21-9A79-DD79-75FC-B810BD27EA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610D1D-84AD-FFBB-5730-69FC2578F4E0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0771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D8250EB-B0C5-1B57-C3BE-6BA2B94C3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290FDB-4BF6-552E-F9DE-E0BE6EB81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1989138"/>
            <a:ext cx="10801350" cy="414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DA5BD8-C4D6-207B-4C7D-26B9235883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8001"/>
            <a:ext cx="1800225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5B0B9454-3C3D-4E45-A0EE-1BFDCEA2C48D}" type="datetime1">
              <a:rPr lang="fr-FR" smtClean="0"/>
              <a:t>20/09/2024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04228E-A1D3-107C-CD03-5E01B1840B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8001"/>
            <a:ext cx="2906816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1C997C-4506-BCCC-5373-325AA0E6A1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8001"/>
            <a:ext cx="504083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4605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2" r:id="rId2"/>
    <p:sldLayoutId id="2147483665" r:id="rId3"/>
    <p:sldLayoutId id="2147483649" r:id="rId4"/>
    <p:sldLayoutId id="2147483667" r:id="rId5"/>
    <p:sldLayoutId id="2147483669" r:id="rId6"/>
    <p:sldLayoutId id="2147483668" r:id="rId7"/>
    <p:sldLayoutId id="2147483671" r:id="rId8"/>
    <p:sldLayoutId id="2147483672" r:id="rId9"/>
    <p:sldLayoutId id="2147483651" r:id="rId10"/>
    <p:sldLayoutId id="2147483670" r:id="rId11"/>
    <p:sldLayoutId id="2147483678" r:id="rId12"/>
    <p:sldLayoutId id="2147483650" r:id="rId13"/>
    <p:sldLayoutId id="2147483673" r:id="rId14"/>
    <p:sldLayoutId id="2147483674" r:id="rId15"/>
    <p:sldLayoutId id="2147483675" r:id="rId16"/>
    <p:sldLayoutId id="2147483652" r:id="rId17"/>
    <p:sldLayoutId id="2147483664" r:id="rId18"/>
    <p:sldLayoutId id="2147483653" r:id="rId19"/>
    <p:sldLayoutId id="2147483654" r:id="rId20"/>
    <p:sldLayoutId id="2147483655" r:id="rId21"/>
    <p:sldLayoutId id="2147483679" r:id="rId22"/>
    <p:sldLayoutId id="2147483656" r:id="rId23"/>
    <p:sldLayoutId id="2147483660" r:id="rId24"/>
    <p:sldLayoutId id="2147483676" r:id="rId25"/>
    <p:sldLayoutId id="2147483657" r:id="rId26"/>
    <p:sldLayoutId id="2147483677" r:id="rId27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None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46" userDrawn="1">
          <p15:clr>
            <a:srgbClr val="547EBF"/>
          </p15:clr>
        </p15:guide>
        <p15:guide id="2" orient="horz" pos="3861" userDrawn="1">
          <p15:clr>
            <a:srgbClr val="547EBF"/>
          </p15:clr>
        </p15:guide>
        <p15:guide id="3" pos="7242" userDrawn="1">
          <p15:clr>
            <a:srgbClr val="547EBF"/>
          </p15:clr>
        </p15:guide>
        <p15:guide id="4" pos="438" userDrawn="1">
          <p15:clr>
            <a:srgbClr val="547EBF"/>
          </p15:clr>
        </p15:guide>
        <p15:guide id="5" pos="2751" userDrawn="1">
          <p15:clr>
            <a:srgbClr val="F26B43"/>
          </p15:clr>
        </p15:guide>
        <p15:guide id="6" pos="5065" userDrawn="1">
          <p15:clr>
            <a:srgbClr val="F26B43"/>
          </p15:clr>
        </p15:guide>
        <p15:guide id="7" pos="3840" userDrawn="1">
          <p15:clr>
            <a:srgbClr val="FDE53C"/>
          </p15:clr>
        </p15:guide>
        <p15:guide id="8" orient="horz" pos="2160" userDrawn="1">
          <p15:clr>
            <a:srgbClr val="FDE53C"/>
          </p15:clr>
        </p15:guide>
        <p15:guide id="9" orient="horz" pos="1253" userDrawn="1">
          <p15:clr>
            <a:srgbClr val="F26B43"/>
          </p15:clr>
        </p15:guide>
        <p15:guide id="10" pos="1572" userDrawn="1">
          <p15:clr>
            <a:srgbClr val="9FCC3B"/>
          </p15:clr>
        </p15:guide>
        <p15:guide id="11" pos="6108" userDrawn="1">
          <p15:clr>
            <a:srgbClr val="9FCC3B"/>
          </p15:clr>
        </p15:guide>
        <p15:guide id="12" orient="horz" pos="3067" userDrawn="1">
          <p15:clr>
            <a:srgbClr val="F26B43"/>
          </p15:clr>
        </p15:guide>
        <p15:guide id="13" pos="2615" userDrawn="1">
          <p15:clr>
            <a:srgbClr val="F26B43"/>
          </p15:clr>
        </p15:guide>
        <p15:guide id="14" pos="4929" userDrawn="1">
          <p15:clr>
            <a:srgbClr val="F26B43"/>
          </p15:clr>
        </p15:guide>
        <p15:guide id="15" pos="3772" userDrawn="1">
          <p15:clr>
            <a:srgbClr val="FBAE40"/>
          </p15:clr>
        </p15:guide>
        <p15:guide id="16" pos="3908" userDrawn="1">
          <p15:clr>
            <a:srgbClr val="FBAE4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76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Box 14"/>
          <p:cNvSpPr txBox="1">
            <a:spLocks noChangeArrowheads="1"/>
          </p:cNvSpPr>
          <p:nvPr/>
        </p:nvSpPr>
        <p:spPr bwMode="auto">
          <a:xfrm>
            <a:off x="1854" y="537068"/>
            <a:ext cx="12190146" cy="609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endParaRPr lang="en-GB" sz="2800" b="1" dirty="0" smtClean="0">
              <a:solidFill>
                <a:srgbClr val="60A4B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261F4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Define efficient organization with sub-contractor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GB" sz="2800" b="1" dirty="0" smtClean="0">
              <a:solidFill>
                <a:srgbClr val="261F4D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b="1" dirty="0" smtClean="0">
                <a:solidFill>
                  <a:srgbClr val="261F4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Making a success of </a:t>
            </a:r>
            <a:r>
              <a:rPr lang="en-GB" sz="2800" b="1" dirty="0">
                <a:solidFill>
                  <a:srgbClr val="261F4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code refactoring </a:t>
            </a:r>
          </a:p>
          <a:p>
            <a:pPr marL="1371600" lvl="2" indent="-457200">
              <a:buFont typeface="Wingdings" panose="05000000000000000000" pitchFamily="2" charset="2"/>
              <a:buChar char="ü"/>
            </a:pPr>
            <a:r>
              <a:rPr lang="en-GB" sz="2000" dirty="0" smtClean="0">
                <a:solidFill>
                  <a:srgbClr val="60A4B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Not too much regression</a:t>
            </a:r>
            <a:endParaRPr lang="en-GB" sz="2000" dirty="0">
              <a:solidFill>
                <a:srgbClr val="60A4B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60A4B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b="1" dirty="0" smtClean="0">
                <a:solidFill>
                  <a:srgbClr val="261F4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Selection criteria for the web technology:</a:t>
            </a:r>
          </a:p>
          <a:p>
            <a:pPr marL="1371600" lvl="2" indent="-457200">
              <a:buFont typeface="Wingdings" panose="05000000000000000000" pitchFamily="2" charset="2"/>
              <a:buChar char="ü"/>
            </a:pPr>
            <a:r>
              <a:rPr lang="en-GB" sz="2000" dirty="0" smtClean="0">
                <a:solidFill>
                  <a:srgbClr val="60A4B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User &amp; Developer experience</a:t>
            </a:r>
          </a:p>
          <a:p>
            <a:pPr marL="1371600" lvl="2" indent="-457200">
              <a:buFont typeface="Wingdings" panose="05000000000000000000" pitchFamily="2" charset="2"/>
              <a:buChar char="ü"/>
            </a:pPr>
            <a:r>
              <a:rPr lang="en-GB" sz="2000" dirty="0" smtClean="0">
                <a:solidFill>
                  <a:srgbClr val="60A4B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Dart/Flutter </a:t>
            </a:r>
            <a:r>
              <a:rPr lang="en-GB" sz="2000" dirty="0">
                <a:solidFill>
                  <a:srgbClr val="60A4B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vs </a:t>
            </a:r>
            <a:r>
              <a:rPr lang="en-GB" sz="2000" dirty="0" smtClean="0">
                <a:solidFill>
                  <a:srgbClr val="60A4B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JS + HTML+ CSS =&gt; Angular </a:t>
            </a:r>
            <a:r>
              <a:rPr lang="en-GB" sz="2000" dirty="0">
                <a:solidFill>
                  <a:srgbClr val="60A4B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vs React vs </a:t>
            </a:r>
            <a:r>
              <a:rPr lang="en-GB" sz="2000" dirty="0" err="1" smtClean="0">
                <a:solidFill>
                  <a:srgbClr val="60A4B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VueJs</a:t>
            </a:r>
            <a:r>
              <a:rPr lang="en-GB" sz="2000" dirty="0" smtClean="0">
                <a:solidFill>
                  <a:srgbClr val="60A4B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2000" dirty="0">
                <a:solidFill>
                  <a:srgbClr val="60A4B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… others ?</a:t>
            </a:r>
          </a:p>
          <a:p>
            <a:pPr marL="1371600" lvl="2" indent="-457200">
              <a:buFont typeface="Wingdings" panose="05000000000000000000" pitchFamily="2" charset="2"/>
              <a:buChar char="ü"/>
            </a:pPr>
            <a:r>
              <a:rPr lang="en-GB" sz="2000" dirty="0" smtClean="0">
                <a:solidFill>
                  <a:srgbClr val="60A4B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Learning curve / testability / maintainability / performance </a:t>
            </a:r>
            <a:r>
              <a:rPr lang="en-GB" sz="2000" dirty="0">
                <a:solidFill>
                  <a:srgbClr val="60A4B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/ sustainability </a:t>
            </a:r>
            <a:r>
              <a:rPr lang="en-GB" sz="2000" dirty="0" smtClean="0">
                <a:solidFill>
                  <a:srgbClr val="60A4B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… 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60A4B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b="1" dirty="0" smtClean="0">
                <a:solidFill>
                  <a:srgbClr val="261F4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Make a step forward in testing</a:t>
            </a:r>
          </a:p>
          <a:p>
            <a:pPr marL="1371600" lvl="2" indent="-457200">
              <a:buFont typeface="Wingdings" panose="05000000000000000000" pitchFamily="2" charset="2"/>
              <a:buChar char="ü"/>
            </a:pPr>
            <a:r>
              <a:rPr lang="en-GB" sz="2000" dirty="0">
                <a:solidFill>
                  <a:srgbClr val="60A4B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Automated HMI testing </a:t>
            </a:r>
            <a:endParaRPr lang="en-GB" sz="2000" dirty="0" smtClean="0">
              <a:solidFill>
                <a:srgbClr val="60A4B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371600" lvl="2" indent="-457200">
              <a:buFont typeface="Wingdings" panose="05000000000000000000" pitchFamily="2" charset="2"/>
              <a:buChar char="ü"/>
            </a:pPr>
            <a:r>
              <a:rPr lang="en-GB" sz="2000" dirty="0" smtClean="0">
                <a:solidFill>
                  <a:srgbClr val="60A4B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Automated component testing</a:t>
            </a:r>
          </a:p>
          <a:p>
            <a:pPr marL="1371600" lvl="2" indent="-457200">
              <a:buFont typeface="Wingdings" panose="05000000000000000000" pitchFamily="2" charset="2"/>
              <a:buChar char="ü"/>
            </a:pPr>
            <a:r>
              <a:rPr lang="en-GB" sz="2000" dirty="0" smtClean="0">
                <a:solidFill>
                  <a:srgbClr val="60A4B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CI/CD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60A4B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b="1" dirty="0" smtClean="0">
                <a:solidFill>
                  <a:srgbClr val="261F4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Making a success of the commissioning </a:t>
            </a:r>
            <a:endParaRPr lang="en-GB" sz="2800" b="1" dirty="0">
              <a:solidFill>
                <a:srgbClr val="261F4D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2" name="Titre 1"/>
          <p:cNvSpPr txBox="1">
            <a:spLocks/>
          </p:cNvSpPr>
          <p:nvPr/>
        </p:nvSpPr>
        <p:spPr>
          <a:xfrm>
            <a:off x="3335796" y="4698"/>
            <a:ext cx="5404693" cy="72510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800" u="sng" dirty="0" smtClean="0">
                <a:solidFill>
                  <a:srgbClr val="261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Challenges / Takeaways</a:t>
            </a:r>
            <a:endParaRPr lang="fr-FR" sz="2800" u="sng" dirty="0">
              <a:solidFill>
                <a:srgbClr val="261F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 smtClean="0"/>
              <a:t>Thank</a:t>
            </a:r>
            <a:r>
              <a:rPr lang="fr-FR" dirty="0" smtClean="0"/>
              <a:t> </a:t>
            </a:r>
            <a:r>
              <a:rPr lang="fr-FR" dirty="0" err="1" smtClean="0"/>
              <a:t>you</a:t>
            </a:r>
            <a:endParaRPr lang="fr-FR" dirty="0"/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543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2"/>
          <p:cNvGrpSpPr/>
          <p:nvPr/>
        </p:nvGrpSpPr>
        <p:grpSpPr>
          <a:xfrm>
            <a:off x="246188" y="1146555"/>
            <a:ext cx="11253756" cy="5142963"/>
            <a:chOff x="12225" y="1495681"/>
            <a:chExt cx="9144000" cy="4140679"/>
          </a:xfrm>
        </p:grpSpPr>
        <p:pic>
          <p:nvPicPr>
            <p:cNvPr id="3" name="Image 2" descr="Capture d’écran 2015-06-18 à 11.38.33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" y="1495681"/>
              <a:ext cx="9144000" cy="4140679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 rot="280542">
              <a:off x="3488479" y="4756590"/>
              <a:ext cx="4611706" cy="36933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fr-FR" b="1" i="1" dirty="0">
                <a:ln w="1143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 rot="313075">
            <a:off x="730862" y="3075328"/>
            <a:ext cx="2696430" cy="30777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lIns="0" tIns="0" rIns="0" bIns="0">
            <a:spAutoFit/>
            <a:scene3d>
              <a:camera prst="orthographicFront"/>
              <a:lightRig rig="harsh" dir="t"/>
            </a:scene3d>
            <a:sp3d>
              <a:bevelT w="0" h="0"/>
              <a:bevelB w="0" h="0" prst="cross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fr-FR" sz="2000" b="1" u="sng" dirty="0" smtClean="0">
                <a:solidFill>
                  <a:srgbClr val="5078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</a:t>
            </a:r>
            <a:r>
              <a:rPr lang="fr-FR" sz="2000" b="1" u="sng" dirty="0" err="1" smtClean="0">
                <a:solidFill>
                  <a:srgbClr val="5078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experimental</a:t>
            </a:r>
            <a:r>
              <a:rPr lang="fr-FR" sz="2000" b="1" u="sng" dirty="0" smtClean="0">
                <a:solidFill>
                  <a:srgbClr val="5078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u="sng" dirty="0" err="1" smtClean="0">
                <a:solidFill>
                  <a:srgbClr val="5078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rooms</a:t>
            </a:r>
            <a:endParaRPr lang="fr-FR" sz="2000" b="1" u="sng" dirty="0">
              <a:solidFill>
                <a:srgbClr val="5078D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 rot="19312699">
            <a:off x="4920378" y="2396277"/>
            <a:ext cx="1592104" cy="30777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lIns="0" tIns="0" rIns="0" bIns="0">
            <a:spAutoFit/>
            <a:scene3d>
              <a:camera prst="orthographicFront"/>
              <a:lightRig rig="harsh" dir="t"/>
            </a:scene3d>
            <a:sp3d>
              <a:bevelT w="0" h="0"/>
              <a:bevelB w="0" h="0" prst="cross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fr-FR" sz="2000" b="1" u="sng" dirty="0" smtClean="0">
                <a:solidFill>
                  <a:srgbClr val="5078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Cyclotrons</a:t>
            </a:r>
            <a:endParaRPr lang="fr-FR" sz="2000" b="1" u="sng" dirty="0">
              <a:solidFill>
                <a:srgbClr val="5078D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 rot="19177008">
            <a:off x="6653443" y="2648080"/>
            <a:ext cx="2000423" cy="30777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lIns="0" tIns="0" rIns="0" bIns="0">
            <a:spAutoFit/>
            <a:scene3d>
              <a:camera prst="orthographicFront"/>
              <a:lightRig rig="harsh" dir="t"/>
            </a:scene3d>
            <a:sp3d>
              <a:bevelT w="0" h="0"/>
              <a:bevelB w="0" h="0" prst="cross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fr-FR" sz="2000" b="1" u="sng" dirty="0" err="1">
                <a:solidFill>
                  <a:srgbClr val="5078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technical</a:t>
            </a:r>
            <a:r>
              <a:rPr lang="fr-FR" sz="2000" b="1" u="sng" dirty="0">
                <a:solidFill>
                  <a:srgbClr val="5078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u="sng" dirty="0" err="1">
                <a:solidFill>
                  <a:srgbClr val="5078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premises</a:t>
            </a:r>
            <a:endParaRPr lang="fr-FR" sz="2000" b="1" u="sng" dirty="0">
              <a:solidFill>
                <a:srgbClr val="5078D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 rot="305006">
            <a:off x="3832870" y="4408289"/>
            <a:ext cx="1600564" cy="92333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lIns="0" tIns="0" rIns="0" bIns="0">
            <a:spAutoFit/>
            <a:scene3d>
              <a:camera prst="orthographicFront"/>
              <a:lightRig rig="harsh" dir="t"/>
            </a:scene3d>
            <a:sp3d>
              <a:bevelT w="0" h="0"/>
              <a:bevelB w="0" h="0" prst="cross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fr-FR" sz="2000" b="1" u="sng" dirty="0">
                <a:solidFill>
                  <a:srgbClr val="5078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NFS &amp; S3</a:t>
            </a:r>
          </a:p>
          <a:p>
            <a:r>
              <a:rPr lang="fr-FR" sz="2000" b="1" u="sng" dirty="0" err="1" smtClean="0">
                <a:solidFill>
                  <a:srgbClr val="5078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experimental</a:t>
            </a:r>
            <a:r>
              <a:rPr lang="fr-FR" sz="2000" b="1" u="sng" dirty="0" smtClean="0">
                <a:solidFill>
                  <a:srgbClr val="5078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u="sng" dirty="0" err="1" smtClean="0">
                <a:solidFill>
                  <a:srgbClr val="5078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rooms</a:t>
            </a:r>
            <a:endParaRPr lang="fr-FR" sz="2000" b="1" u="sng" dirty="0" smtClean="0">
              <a:solidFill>
                <a:srgbClr val="5078D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 rot="312986">
            <a:off x="5738179" y="4913239"/>
            <a:ext cx="3010651" cy="615553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lIns="0" tIns="0" rIns="0" bIns="0">
            <a:spAutoFit/>
            <a:scene3d>
              <a:camera prst="orthographicFront"/>
              <a:lightRig rig="harsh" dir="t"/>
            </a:scene3d>
            <a:sp3d>
              <a:bevelT w="0" h="0"/>
              <a:bevelB w="0" h="0" prst="cross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fr-FR" sz="2000" b="1" u="sng" dirty="0" smtClean="0">
                <a:solidFill>
                  <a:srgbClr val="5078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SPIRAL2</a:t>
            </a:r>
            <a:br>
              <a:rPr lang="fr-FR" sz="2000" b="1" u="sng" dirty="0" smtClean="0">
                <a:solidFill>
                  <a:srgbClr val="5078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2000" b="1" u="sng" dirty="0" err="1" smtClean="0">
                <a:solidFill>
                  <a:srgbClr val="5078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superconducting</a:t>
            </a:r>
            <a:r>
              <a:rPr lang="fr-FR" sz="2000" b="1" u="sng" dirty="0" smtClean="0">
                <a:solidFill>
                  <a:srgbClr val="5078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LINAC</a:t>
            </a:r>
            <a:endParaRPr lang="fr-FR" sz="2000" b="1" u="sng" dirty="0">
              <a:solidFill>
                <a:srgbClr val="5078D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 rot="19312699">
            <a:off x="4085191" y="2238019"/>
            <a:ext cx="1492528" cy="30777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lIns="0" tIns="0" rIns="0" bIns="0">
            <a:spAutoFit/>
            <a:scene3d>
              <a:camera prst="orthographicFront"/>
              <a:lightRig rig="harsh" dir="t"/>
            </a:scene3d>
            <a:sp3d>
              <a:bevelT w="0" h="0"/>
              <a:bevelB w="0" h="0" prst="cross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fr-FR" sz="2000" b="1" u="sng" dirty="0" smtClean="0">
                <a:solidFill>
                  <a:srgbClr val="5078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 Room</a:t>
            </a:r>
            <a:endParaRPr lang="fr-FR" sz="2000" b="1" u="sng" dirty="0">
              <a:solidFill>
                <a:srgbClr val="5078D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 rot="330729">
            <a:off x="9486415" y="4985684"/>
            <a:ext cx="1297690" cy="615553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lIns="0" tIns="0" rIns="0" bIns="0">
            <a:spAutoFit/>
            <a:scene3d>
              <a:camera prst="orthographicFront"/>
              <a:lightRig rig="harsh" dir="t"/>
            </a:scene3d>
            <a:sp3d>
              <a:bevelT w="0" h="0"/>
              <a:bevelB w="0" h="0" prst="cross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fr-FR" sz="2000" b="1" u="sng" dirty="0" err="1">
                <a:solidFill>
                  <a:srgbClr val="5078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technical</a:t>
            </a:r>
            <a:r>
              <a:rPr lang="fr-FR" sz="2000" b="1" u="sng" dirty="0">
                <a:solidFill>
                  <a:srgbClr val="5078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u="sng" dirty="0" err="1">
                <a:solidFill>
                  <a:srgbClr val="5078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premises</a:t>
            </a:r>
            <a:endParaRPr lang="fr-FR" sz="2000" b="1" u="sng" dirty="0">
              <a:solidFill>
                <a:srgbClr val="5078D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 rot="305006">
            <a:off x="1041386" y="4494791"/>
            <a:ext cx="2075382" cy="1231106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lIns="0" tIns="0" rIns="0" bIns="0">
            <a:spAutoFit/>
            <a:scene3d>
              <a:camera prst="orthographicFront"/>
              <a:lightRig rig="harsh" dir="t"/>
            </a:scene3d>
            <a:sp3d>
              <a:bevelT w="0" h="0"/>
              <a:bevelB w="0" h="0" prst="cross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fr-FR" sz="2000" b="1" u="sng" dirty="0" smtClean="0">
                <a:solidFill>
                  <a:srgbClr val="5078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DESIR </a:t>
            </a:r>
            <a:r>
              <a:rPr lang="fr-FR" sz="2000" b="1" u="sng" dirty="0" err="1" smtClean="0">
                <a:solidFill>
                  <a:srgbClr val="5078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experipmental</a:t>
            </a:r>
            <a:r>
              <a:rPr lang="fr-FR" sz="2000" b="1" u="sng" dirty="0" smtClean="0">
                <a:solidFill>
                  <a:srgbClr val="5078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room </a:t>
            </a:r>
            <a:r>
              <a:rPr lang="fr-FR" sz="2000" b="1" u="sng" dirty="0" err="1" smtClean="0">
                <a:solidFill>
                  <a:srgbClr val="5078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</a:t>
            </a:r>
            <a:r>
              <a:rPr lang="fr-FR" sz="2000" b="1" u="sng" dirty="0" smtClean="0">
                <a:solidFill>
                  <a:srgbClr val="5078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construction</a:t>
            </a:r>
            <a:endParaRPr lang="fr-FR" sz="2000" b="1" u="sng" dirty="0">
              <a:solidFill>
                <a:srgbClr val="5078D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itre 1"/>
          <p:cNvSpPr txBox="1">
            <a:spLocks/>
          </p:cNvSpPr>
          <p:nvPr/>
        </p:nvSpPr>
        <p:spPr>
          <a:xfrm>
            <a:off x="3716200" y="-5726"/>
            <a:ext cx="4335388" cy="72510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800" u="sng" dirty="0" smtClean="0">
                <a:solidFill>
                  <a:srgbClr val="261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GANIL Accelerator plant</a:t>
            </a:r>
            <a:endParaRPr lang="fr-FR" sz="2800" dirty="0"/>
          </a:p>
        </p:txBody>
      </p:sp>
      <p:grpSp>
        <p:nvGrpSpPr>
          <p:cNvPr id="15" name="Groupe 14"/>
          <p:cNvGrpSpPr/>
          <p:nvPr/>
        </p:nvGrpSpPr>
        <p:grpSpPr>
          <a:xfrm>
            <a:off x="500884" y="1473800"/>
            <a:ext cx="6295837" cy="2391299"/>
            <a:chOff x="500884" y="1473800"/>
            <a:chExt cx="6295837" cy="2391299"/>
          </a:xfrm>
        </p:grpSpPr>
        <p:sp>
          <p:nvSpPr>
            <p:cNvPr id="10" name="Ellipse 9"/>
            <p:cNvSpPr/>
            <p:nvPr/>
          </p:nvSpPr>
          <p:spPr>
            <a:xfrm>
              <a:off x="500884" y="1619563"/>
              <a:ext cx="6295837" cy="2245536"/>
            </a:xfrm>
            <a:prstGeom prst="ellipse">
              <a:avLst/>
            </a:prstGeom>
            <a:noFill/>
            <a:ln w="50800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fr-FR" sz="2400" b="1" dirty="0">
                <a:solidFill>
                  <a:srgbClr val="261F4D"/>
                </a:solidFill>
              </a:endParaRP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2098227" y="1473800"/>
              <a:ext cx="2896947" cy="400110"/>
            </a:xfrm>
            <a:prstGeom prst="rect">
              <a:avLst/>
            </a:prstGeom>
            <a:solidFill>
              <a:srgbClr val="CACDDE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b="1" dirty="0">
                  <a:solidFill>
                    <a:srgbClr val="261F4D"/>
                  </a:solidFill>
                </a:rPr>
                <a:t>Scope of my </a:t>
              </a:r>
              <a:r>
                <a:rPr lang="fr-FR" sz="2000" b="1" dirty="0" err="1" smtClean="0">
                  <a:solidFill>
                    <a:srgbClr val="261F4D"/>
                  </a:solidFill>
                </a:rPr>
                <a:t>presentation</a:t>
              </a:r>
              <a:endParaRPr lang="fr-FR" sz="2000" b="1" dirty="0">
                <a:solidFill>
                  <a:srgbClr val="261F4D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643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6143423" y="1745629"/>
            <a:ext cx="4225514" cy="2489967"/>
          </a:xfrm>
          <a:prstGeom prst="roundRect">
            <a:avLst/>
          </a:prstGeom>
          <a:solidFill>
            <a:srgbClr val="CACDDE">
              <a:alpha val="54000"/>
            </a:srgbClr>
          </a:solidFill>
          <a:ln w="476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t" anchorCtr="0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Rectangle à coins arrondis 2"/>
          <p:cNvSpPr/>
          <p:nvPr/>
        </p:nvSpPr>
        <p:spPr>
          <a:xfrm>
            <a:off x="1512314" y="1613739"/>
            <a:ext cx="3852000" cy="2717742"/>
          </a:xfrm>
          <a:prstGeom prst="roundRect">
            <a:avLst/>
          </a:prstGeom>
          <a:solidFill>
            <a:srgbClr val="CACDDE">
              <a:alpha val="54000"/>
            </a:srgbClr>
          </a:solidFill>
          <a:ln w="476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t" anchorCtr="0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Services</a:t>
            </a:r>
          </a:p>
        </p:txBody>
      </p:sp>
      <p:sp>
        <p:nvSpPr>
          <p:cNvPr id="4" name="Line 9"/>
          <p:cNvSpPr>
            <a:spLocks noChangeShapeType="1"/>
          </p:cNvSpPr>
          <p:nvPr/>
        </p:nvSpPr>
        <p:spPr bwMode="auto">
          <a:xfrm flipH="1">
            <a:off x="2846967" y="3002785"/>
            <a:ext cx="0" cy="504000"/>
          </a:xfrm>
          <a:prstGeom prst="line">
            <a:avLst/>
          </a:prstGeom>
          <a:noFill/>
          <a:ln w="3168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fr-FR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Line 10"/>
          <p:cNvSpPr>
            <a:spLocks noChangeShapeType="1"/>
          </p:cNvSpPr>
          <p:nvPr/>
        </p:nvSpPr>
        <p:spPr bwMode="auto">
          <a:xfrm flipH="1">
            <a:off x="7429424" y="3251842"/>
            <a:ext cx="0" cy="272503"/>
          </a:xfrm>
          <a:prstGeom prst="line">
            <a:avLst/>
          </a:prstGeom>
          <a:noFill/>
          <a:ln w="3168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fr-FR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Line 11"/>
          <p:cNvSpPr>
            <a:spLocks noChangeShapeType="1"/>
          </p:cNvSpPr>
          <p:nvPr/>
        </p:nvSpPr>
        <p:spPr bwMode="auto">
          <a:xfrm>
            <a:off x="2249618" y="3015038"/>
            <a:ext cx="2520000" cy="1588"/>
          </a:xfrm>
          <a:prstGeom prst="line">
            <a:avLst/>
          </a:prstGeom>
          <a:noFill/>
          <a:ln w="635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Rectangle à coins arrondis 6"/>
          <p:cNvSpPr/>
          <p:nvPr/>
        </p:nvSpPr>
        <p:spPr>
          <a:xfrm>
            <a:off x="2072834" y="1899685"/>
            <a:ext cx="3204000" cy="540000"/>
          </a:xfrm>
          <a:prstGeom prst="roundRect">
            <a:avLst/>
          </a:prstGeom>
          <a:solidFill>
            <a:srgbClr val="FFFF00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HMI</a:t>
            </a:r>
            <a:endParaRPr lang="fr-FR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2048407" y="3525222"/>
            <a:ext cx="3024000" cy="540000"/>
          </a:xfrm>
          <a:prstGeom prst="roundRect">
            <a:avLst/>
          </a:prstGeom>
          <a:solidFill>
            <a:srgbClr val="00FF00"/>
          </a:solidFill>
          <a:ln w="4762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RT </a:t>
            </a:r>
            <a:r>
              <a:rPr lang="fr-FR" b="1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controler</a:t>
            </a:r>
            <a:endParaRPr lang="fr-FR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7269928" y="3525222"/>
            <a:ext cx="2160000" cy="540000"/>
          </a:xfrm>
          <a:prstGeom prst="roundRect">
            <a:avLst/>
          </a:prstGeom>
          <a:solidFill>
            <a:srgbClr val="00FFFF"/>
          </a:solidFill>
          <a:ln w="4762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PLC</a:t>
            </a:r>
            <a:endParaRPr lang="fr-FR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4482400" y="2443528"/>
            <a:ext cx="1588" cy="540000"/>
          </a:xfrm>
          <a:prstGeom prst="line">
            <a:avLst/>
          </a:prstGeom>
          <a:noFill/>
          <a:ln w="3168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fr-FR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1512314" y="5593150"/>
            <a:ext cx="8640000" cy="468000"/>
          </a:xfrm>
          <a:prstGeom prst="roundRect">
            <a:avLst/>
          </a:prstGeom>
          <a:solidFill>
            <a:srgbClr val="66FF99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&gt; 3000 </a:t>
            </a:r>
            <a:r>
              <a:rPr lang="fr-FR" b="1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Devices</a:t>
            </a:r>
            <a:endParaRPr lang="fr-FR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6327080" y="1899685"/>
            <a:ext cx="2520000" cy="540000"/>
          </a:xfrm>
          <a:prstGeom prst="roundRect">
            <a:avLst/>
          </a:prstGeom>
          <a:solidFill>
            <a:srgbClr val="FFCCCC"/>
          </a:solidFill>
          <a:ln w="4762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Supervisions</a:t>
            </a:r>
            <a:endParaRPr lang="fr-FR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Line 26"/>
          <p:cNvSpPr>
            <a:spLocks noChangeShapeType="1"/>
          </p:cNvSpPr>
          <p:nvPr/>
        </p:nvSpPr>
        <p:spPr bwMode="auto">
          <a:xfrm>
            <a:off x="7934013" y="4081150"/>
            <a:ext cx="0" cy="1512000"/>
          </a:xfrm>
          <a:prstGeom prst="line">
            <a:avLst/>
          </a:prstGeom>
          <a:noFill/>
          <a:ln w="3168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fr-FR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Line 26"/>
          <p:cNvSpPr>
            <a:spLocks noChangeShapeType="1"/>
          </p:cNvSpPr>
          <p:nvPr/>
        </p:nvSpPr>
        <p:spPr bwMode="auto">
          <a:xfrm>
            <a:off x="3464508" y="4070110"/>
            <a:ext cx="0" cy="1512000"/>
          </a:xfrm>
          <a:prstGeom prst="line">
            <a:avLst/>
          </a:prstGeom>
          <a:noFill/>
          <a:ln w="3168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fr-FR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Text Box 23"/>
          <p:cNvSpPr txBox="1">
            <a:spLocks noChangeArrowheads="1"/>
          </p:cNvSpPr>
          <p:nvPr/>
        </p:nvSpPr>
        <p:spPr bwMode="auto">
          <a:xfrm>
            <a:off x="2143777" y="2705615"/>
            <a:ext cx="158546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fr-FR" sz="1400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Eth</a:t>
            </a:r>
            <a:endParaRPr lang="fr-FR" sz="14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Text Box 23"/>
          <p:cNvSpPr txBox="1">
            <a:spLocks noChangeArrowheads="1"/>
          </p:cNvSpPr>
          <p:nvPr/>
        </p:nvSpPr>
        <p:spPr bwMode="auto">
          <a:xfrm>
            <a:off x="5351727" y="2999586"/>
            <a:ext cx="145671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fr-FR" sz="1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Field network</a:t>
            </a:r>
            <a:endParaRPr lang="fr-FR" sz="14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7" name="Line 8"/>
          <p:cNvSpPr>
            <a:spLocks noChangeShapeType="1"/>
          </p:cNvSpPr>
          <p:nvPr/>
        </p:nvSpPr>
        <p:spPr bwMode="auto">
          <a:xfrm flipV="1">
            <a:off x="4528032" y="3266462"/>
            <a:ext cx="2916000" cy="0"/>
          </a:xfrm>
          <a:prstGeom prst="line">
            <a:avLst/>
          </a:prstGeom>
          <a:noFill/>
          <a:ln w="3168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fr-FR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Line 8"/>
          <p:cNvSpPr>
            <a:spLocks noChangeShapeType="1"/>
          </p:cNvSpPr>
          <p:nvPr/>
        </p:nvSpPr>
        <p:spPr bwMode="auto">
          <a:xfrm>
            <a:off x="4526445" y="3251843"/>
            <a:ext cx="1588" cy="288000"/>
          </a:xfrm>
          <a:prstGeom prst="line">
            <a:avLst/>
          </a:prstGeom>
          <a:noFill/>
          <a:ln w="3168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fr-FR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0" name="Rectangle à coins arrondis 19"/>
          <p:cNvSpPr/>
          <p:nvPr/>
        </p:nvSpPr>
        <p:spPr>
          <a:xfrm>
            <a:off x="9016570" y="1899685"/>
            <a:ext cx="1087991" cy="540000"/>
          </a:xfrm>
          <a:prstGeom prst="roundRect">
            <a:avLst/>
          </a:prstGeom>
          <a:solidFill>
            <a:srgbClr val="FFCCCC"/>
          </a:solidFill>
          <a:ln w="4762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Panels</a:t>
            </a:r>
            <a:endParaRPr lang="fr-FR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" name="Légende à une bordure 3 20"/>
          <p:cNvSpPr/>
          <p:nvPr/>
        </p:nvSpPr>
        <p:spPr>
          <a:xfrm>
            <a:off x="1270001" y="4497901"/>
            <a:ext cx="1946274" cy="923330"/>
          </a:xfrm>
          <a:prstGeom prst="accentCallout3">
            <a:avLst>
              <a:gd name="adj1" fmla="val 20126"/>
              <a:gd name="adj2" fmla="val -2432"/>
              <a:gd name="adj3" fmla="val -3257"/>
              <a:gd name="adj4" fmla="val -10766"/>
              <a:gd name="adj5" fmla="val -42720"/>
              <a:gd name="adj6" fmla="val -10741"/>
              <a:gd name="adj7" fmla="val -74954"/>
              <a:gd name="adj8" fmla="val 14372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Misc</a:t>
            </a:r>
            <a:r>
              <a:rPr lang="fr-FR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server (boot …)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Data Base (Ingres)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Alarms</a:t>
            </a:r>
            <a:r>
              <a:rPr lang="fr-FR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- Archiver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File System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Elogbook</a:t>
            </a:r>
            <a:r>
              <a:rPr lang="fr-FR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(J5 </a:t>
            </a:r>
            <a:r>
              <a:rPr lang="fr-FR" sz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logbook</a:t>
            </a:r>
            <a:r>
              <a:rPr lang="fr-FR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</p:txBody>
      </p:sp>
      <p:sp>
        <p:nvSpPr>
          <p:cNvPr id="22" name="Légende à une bordure 2 21"/>
          <p:cNvSpPr/>
          <p:nvPr/>
        </p:nvSpPr>
        <p:spPr>
          <a:xfrm>
            <a:off x="4954293" y="4821923"/>
            <a:ext cx="1355755" cy="589683"/>
          </a:xfrm>
          <a:prstGeom prst="accentCallout2">
            <a:avLst>
              <a:gd name="adj1" fmla="val 51699"/>
              <a:gd name="adj2" fmla="val -153"/>
              <a:gd name="adj3" fmla="val 52132"/>
              <a:gd name="adj4" fmla="val -18072"/>
              <a:gd name="adj5" fmla="val 109915"/>
              <a:gd name="adj6" fmla="val -110021"/>
            </a:avLst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14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I/O </a:t>
            </a:r>
            <a:r>
              <a:rPr lang="fr-FR" sz="1400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cards</a:t>
            </a:r>
            <a:endParaRPr lang="fr-FR" sz="14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Field network</a:t>
            </a:r>
            <a:endParaRPr lang="fr-FR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3" name="Légende à une bordure 2 22"/>
          <p:cNvSpPr/>
          <p:nvPr/>
        </p:nvSpPr>
        <p:spPr>
          <a:xfrm rot="10800000">
            <a:off x="4954290" y="4821919"/>
            <a:ext cx="1532236" cy="589683"/>
          </a:xfrm>
          <a:prstGeom prst="accentCallout2">
            <a:avLst>
              <a:gd name="adj1" fmla="val 42764"/>
              <a:gd name="adj2" fmla="val 10725"/>
              <a:gd name="adj3" fmla="val 43625"/>
              <a:gd name="adj4" fmla="val -7158"/>
              <a:gd name="adj5" fmla="val -12631"/>
              <a:gd name="adj6" fmla="val -92094"/>
            </a:avLst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r-FR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4" name="Line 10"/>
          <p:cNvSpPr>
            <a:spLocks noChangeShapeType="1"/>
          </p:cNvSpPr>
          <p:nvPr/>
        </p:nvSpPr>
        <p:spPr bwMode="auto">
          <a:xfrm>
            <a:off x="8182247" y="3020345"/>
            <a:ext cx="0" cy="504000"/>
          </a:xfrm>
          <a:prstGeom prst="line">
            <a:avLst/>
          </a:prstGeom>
          <a:noFill/>
          <a:ln w="3168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fr-FR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5" name="Line 25"/>
          <p:cNvSpPr>
            <a:spLocks noChangeShapeType="1"/>
          </p:cNvSpPr>
          <p:nvPr/>
        </p:nvSpPr>
        <p:spPr bwMode="auto">
          <a:xfrm flipH="1">
            <a:off x="8493365" y="2438156"/>
            <a:ext cx="0" cy="576000"/>
          </a:xfrm>
          <a:prstGeom prst="line">
            <a:avLst/>
          </a:prstGeom>
          <a:noFill/>
          <a:ln w="3168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fr-FR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6" name="Line 20"/>
          <p:cNvSpPr>
            <a:spLocks noChangeShapeType="1"/>
          </p:cNvSpPr>
          <p:nvPr/>
        </p:nvSpPr>
        <p:spPr bwMode="auto">
          <a:xfrm flipV="1">
            <a:off x="8104301" y="3025196"/>
            <a:ext cx="468000" cy="0"/>
          </a:xfrm>
          <a:prstGeom prst="line">
            <a:avLst/>
          </a:prstGeom>
          <a:noFill/>
          <a:ln w="635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fr-FR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7" name="Line 25"/>
          <p:cNvSpPr>
            <a:spLocks noChangeShapeType="1"/>
          </p:cNvSpPr>
          <p:nvPr/>
        </p:nvSpPr>
        <p:spPr bwMode="auto">
          <a:xfrm flipH="1">
            <a:off x="9301740" y="2417193"/>
            <a:ext cx="0" cy="1080000"/>
          </a:xfrm>
          <a:prstGeom prst="line">
            <a:avLst/>
          </a:prstGeom>
          <a:noFill/>
          <a:ln w="3168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fr-FR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4" name="Titre 1"/>
          <p:cNvSpPr txBox="1">
            <a:spLocks/>
          </p:cNvSpPr>
          <p:nvPr/>
        </p:nvSpPr>
        <p:spPr>
          <a:xfrm>
            <a:off x="2354645" y="3405"/>
            <a:ext cx="7262774" cy="72510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800" u="sng" dirty="0" smtClean="0">
                <a:solidFill>
                  <a:srgbClr val="261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Cyclotrons Control System Architecture</a:t>
            </a:r>
            <a:endParaRPr lang="fr-FR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8" name="Titre 1"/>
          <p:cNvSpPr txBox="1">
            <a:spLocks/>
          </p:cNvSpPr>
          <p:nvPr/>
        </p:nvSpPr>
        <p:spPr>
          <a:xfrm>
            <a:off x="6743974" y="900426"/>
            <a:ext cx="3024412" cy="72510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fr-FR" sz="2800" u="sng" dirty="0" smtClean="0">
                <a:solidFill>
                  <a:srgbClr val="261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PLC</a:t>
            </a:r>
            <a:endParaRPr lang="fr-FR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0" name="Titre 1"/>
          <p:cNvSpPr txBox="1">
            <a:spLocks/>
          </p:cNvSpPr>
          <p:nvPr/>
        </p:nvSpPr>
        <p:spPr>
          <a:xfrm>
            <a:off x="2237013" y="940068"/>
            <a:ext cx="3024412" cy="72510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fr-FR" sz="2800" u="sng" dirty="0" smtClean="0">
                <a:solidFill>
                  <a:srgbClr val="261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SW</a:t>
            </a:r>
            <a:endParaRPr lang="fr-FR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57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re 1"/>
          <p:cNvSpPr txBox="1">
            <a:spLocks/>
          </p:cNvSpPr>
          <p:nvPr/>
        </p:nvSpPr>
        <p:spPr>
          <a:xfrm>
            <a:off x="2354645" y="3405"/>
            <a:ext cx="7262774" cy="72510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800" u="sng" dirty="0" smtClean="0">
                <a:solidFill>
                  <a:srgbClr val="261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Cyclotrons Control System Architecture</a:t>
            </a:r>
            <a:endParaRPr lang="fr-FR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3" name="Titre 1"/>
          <p:cNvSpPr txBox="1">
            <a:spLocks/>
          </p:cNvSpPr>
          <p:nvPr/>
        </p:nvSpPr>
        <p:spPr>
          <a:xfrm>
            <a:off x="2354637" y="529940"/>
            <a:ext cx="7262774" cy="72510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fr-FR" sz="2800" u="sng" dirty="0" err="1" smtClean="0">
                <a:solidFill>
                  <a:srgbClr val="261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Typical</a:t>
            </a:r>
            <a:r>
              <a:rPr lang="fr-FR" sz="2800" u="sng" dirty="0" smtClean="0">
                <a:solidFill>
                  <a:srgbClr val="261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Use cases</a:t>
            </a:r>
            <a:endParaRPr lang="fr-FR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8" name="Text Box 14"/>
          <p:cNvSpPr txBox="1">
            <a:spLocks noChangeArrowheads="1"/>
          </p:cNvSpPr>
          <p:nvPr/>
        </p:nvSpPr>
        <p:spPr bwMode="auto">
          <a:xfrm>
            <a:off x="4934" y="1381676"/>
            <a:ext cx="12187066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tabLst>
                <a:tab pos="3051175" algn="l"/>
                <a:tab pos="7804150" algn="l"/>
              </a:tabLst>
            </a:pPr>
            <a:r>
              <a:rPr lang="en-GB" sz="2800" b="1" dirty="0" smtClean="0">
                <a:solidFill>
                  <a:srgbClr val="261F4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Ions Sources</a:t>
            </a:r>
            <a:r>
              <a:rPr lang="en-GB" sz="2800" b="1" dirty="0" smtClean="0">
                <a:solidFill>
                  <a:srgbClr val="60A4B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GB" sz="2400" b="1" dirty="0">
                <a:solidFill>
                  <a:srgbClr val="60A4B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Spectrum analysis	</a:t>
            </a:r>
          </a:p>
          <a:p>
            <a:pPr>
              <a:tabLst>
                <a:tab pos="3051175" algn="l"/>
                <a:tab pos="7804150" algn="l"/>
              </a:tabLst>
            </a:pPr>
            <a:r>
              <a:rPr lang="en-GB" sz="2800" b="1" dirty="0">
                <a:solidFill>
                  <a:srgbClr val="261F4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Beam steering</a:t>
            </a:r>
            <a:r>
              <a:rPr lang="en-GB" sz="2800" b="1" dirty="0" smtClean="0">
                <a:solidFill>
                  <a:srgbClr val="60A4B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GB" sz="2400" b="1" dirty="0">
                <a:solidFill>
                  <a:srgbClr val="60A4B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Magnet </a:t>
            </a:r>
            <a:r>
              <a:rPr lang="en-GB" sz="2400" b="1" dirty="0" smtClean="0">
                <a:solidFill>
                  <a:srgbClr val="60A4B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tuning &amp; cycling</a:t>
            </a:r>
            <a:r>
              <a:rPr lang="en-GB" sz="2400" b="1" dirty="0">
                <a:solidFill>
                  <a:srgbClr val="60A4B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</a:p>
          <a:p>
            <a:pPr>
              <a:tabLst>
                <a:tab pos="3051175" algn="l"/>
                <a:tab pos="7804150" algn="l"/>
              </a:tabLst>
            </a:pPr>
            <a:r>
              <a:rPr lang="en-GB" sz="2800" b="1" dirty="0">
                <a:solidFill>
                  <a:srgbClr val="261F4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Beam </a:t>
            </a:r>
            <a:r>
              <a:rPr lang="en-GB" sz="2800" b="1" dirty="0" err="1">
                <a:solidFill>
                  <a:srgbClr val="261F4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accel</a:t>
            </a:r>
            <a:r>
              <a:rPr lang="en-GB" sz="2800" b="1" dirty="0">
                <a:solidFill>
                  <a:srgbClr val="261F4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r>
              <a:rPr lang="en-GB" sz="2800" b="1" dirty="0" smtClean="0">
                <a:solidFill>
                  <a:srgbClr val="60A4B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GB" sz="2400" b="1" dirty="0">
                <a:solidFill>
                  <a:srgbClr val="60A4B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Cavities amp/phase 	</a:t>
            </a:r>
          </a:p>
          <a:p>
            <a:pPr>
              <a:tabLst>
                <a:tab pos="3051175" algn="l"/>
                <a:tab pos="7804150" algn="l"/>
              </a:tabLst>
            </a:pPr>
            <a:r>
              <a:rPr lang="en-GB" sz="2800" b="1" dirty="0">
                <a:solidFill>
                  <a:srgbClr val="60A4B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GB" sz="2800" b="1" dirty="0" smtClean="0">
                <a:solidFill>
                  <a:srgbClr val="60A4B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endParaRPr lang="en-GB" sz="2400" b="1" dirty="0">
              <a:solidFill>
                <a:srgbClr val="60A4B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tabLst>
                <a:tab pos="3051175" algn="l"/>
                <a:tab pos="7804150" algn="l"/>
              </a:tabLst>
            </a:pPr>
            <a:r>
              <a:rPr lang="en-GB" sz="2800" b="1" dirty="0">
                <a:solidFill>
                  <a:srgbClr val="261F4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Beam diag.</a:t>
            </a:r>
            <a:r>
              <a:rPr lang="en-GB" sz="2800" b="1" dirty="0">
                <a:solidFill>
                  <a:srgbClr val="60A4B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GB" sz="2400" b="1" dirty="0">
                <a:solidFill>
                  <a:srgbClr val="60A4B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Intensity/Position/Phase 	</a:t>
            </a:r>
          </a:p>
          <a:p>
            <a:pPr>
              <a:tabLst>
                <a:tab pos="3051175" algn="l"/>
                <a:tab pos="7804150" algn="l"/>
              </a:tabLst>
            </a:pPr>
            <a:r>
              <a:rPr lang="en-GB" sz="2800" b="1" dirty="0" err="1">
                <a:solidFill>
                  <a:srgbClr val="261F4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Misc</a:t>
            </a:r>
            <a:r>
              <a:rPr lang="en-GB" sz="2800" b="1" dirty="0">
                <a:solidFill>
                  <a:srgbClr val="60A4B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GB" sz="2400" b="1" dirty="0">
                <a:solidFill>
                  <a:srgbClr val="60A4B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Monitoring/Alarms 	</a:t>
            </a:r>
          </a:p>
          <a:p>
            <a:pPr>
              <a:tabLst>
                <a:tab pos="3051175" algn="l"/>
                <a:tab pos="7804150" algn="l"/>
              </a:tabLst>
            </a:pPr>
            <a:r>
              <a:rPr lang="en-GB" sz="2800" b="1" dirty="0">
                <a:solidFill>
                  <a:srgbClr val="60A4B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GB" sz="2400" b="1" dirty="0">
                <a:solidFill>
                  <a:srgbClr val="60A4B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01606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re 1"/>
          <p:cNvSpPr txBox="1">
            <a:spLocks/>
          </p:cNvSpPr>
          <p:nvPr/>
        </p:nvSpPr>
        <p:spPr>
          <a:xfrm>
            <a:off x="2354645" y="3405"/>
            <a:ext cx="7262774" cy="72510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800" u="sng" dirty="0" smtClean="0">
                <a:solidFill>
                  <a:srgbClr val="261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Cyclotrons Control System Architecture</a:t>
            </a:r>
            <a:endParaRPr lang="fr-FR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3" name="Titre 1"/>
          <p:cNvSpPr txBox="1">
            <a:spLocks/>
          </p:cNvSpPr>
          <p:nvPr/>
        </p:nvSpPr>
        <p:spPr>
          <a:xfrm>
            <a:off x="2354637" y="529940"/>
            <a:ext cx="7262774" cy="72510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fr-FR" sz="2800" u="sng" dirty="0" smtClean="0">
                <a:solidFill>
                  <a:srgbClr val="261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Technologies</a:t>
            </a:r>
            <a:endParaRPr lang="fr-FR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8" name="Text Box 14"/>
          <p:cNvSpPr txBox="1">
            <a:spLocks noChangeArrowheads="1"/>
          </p:cNvSpPr>
          <p:nvPr/>
        </p:nvSpPr>
        <p:spPr bwMode="auto">
          <a:xfrm>
            <a:off x="4934" y="1381676"/>
            <a:ext cx="12187066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tabLst>
                <a:tab pos="3051175" algn="l"/>
                <a:tab pos="7804150" algn="l"/>
              </a:tabLst>
            </a:pPr>
            <a:r>
              <a:rPr lang="en-GB" sz="2800" b="1" dirty="0">
                <a:solidFill>
                  <a:srgbClr val="261F4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Ions Sources</a:t>
            </a:r>
            <a:r>
              <a:rPr lang="en-GB" sz="2800" b="1" dirty="0" smtClean="0">
                <a:solidFill>
                  <a:srgbClr val="60A4B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GB" sz="2400" b="1" dirty="0">
                <a:solidFill>
                  <a:srgbClr val="60A4B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Spectrum analysis	</a:t>
            </a:r>
          </a:p>
          <a:p>
            <a:pPr>
              <a:tabLst>
                <a:tab pos="3051175" algn="l"/>
                <a:tab pos="7804150" algn="l"/>
              </a:tabLst>
            </a:pPr>
            <a:r>
              <a:rPr lang="en-GB" sz="2800" b="1" dirty="0">
                <a:solidFill>
                  <a:srgbClr val="261F4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Beam steering</a:t>
            </a:r>
            <a:r>
              <a:rPr lang="en-GB" sz="2800" b="1" dirty="0" smtClean="0">
                <a:solidFill>
                  <a:srgbClr val="60A4B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GB" sz="2400" b="1" dirty="0">
                <a:solidFill>
                  <a:srgbClr val="60A4B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Magnet cycling	</a:t>
            </a:r>
            <a:endParaRPr lang="en-GB" sz="2400" b="1" dirty="0" smtClean="0">
              <a:solidFill>
                <a:srgbClr val="60A4B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tabLst>
                <a:tab pos="3051175" algn="l"/>
                <a:tab pos="7804150" algn="l"/>
              </a:tabLst>
            </a:pPr>
            <a:r>
              <a:rPr lang="en-GB" sz="2800" b="1" dirty="0" smtClean="0">
                <a:solidFill>
                  <a:srgbClr val="261F4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Beam </a:t>
            </a:r>
            <a:r>
              <a:rPr lang="en-GB" sz="2800" b="1" dirty="0" err="1" smtClean="0">
                <a:solidFill>
                  <a:srgbClr val="261F4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accel</a:t>
            </a:r>
            <a:r>
              <a:rPr lang="en-GB" sz="2800" b="1" dirty="0" smtClean="0">
                <a:solidFill>
                  <a:srgbClr val="261F4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r>
              <a:rPr lang="en-GB" sz="2800" b="1" dirty="0" smtClean="0">
                <a:solidFill>
                  <a:srgbClr val="60A4B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GB" sz="2400" b="1" dirty="0" smtClean="0">
                <a:solidFill>
                  <a:srgbClr val="60A4B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Cavities amp/phase 	</a:t>
            </a:r>
          </a:p>
          <a:p>
            <a:pPr>
              <a:tabLst>
                <a:tab pos="3051175" algn="l"/>
                <a:tab pos="7804150" algn="l"/>
              </a:tabLst>
            </a:pPr>
            <a:r>
              <a:rPr lang="en-GB" sz="2800" b="1" dirty="0">
                <a:solidFill>
                  <a:srgbClr val="60A4B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GB" sz="2800" b="1" dirty="0" smtClean="0">
                <a:solidFill>
                  <a:srgbClr val="60A4B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endParaRPr lang="en-GB" sz="2400" b="1" dirty="0">
              <a:solidFill>
                <a:srgbClr val="60A4B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tabLst>
                <a:tab pos="3051175" algn="l"/>
                <a:tab pos="7804150" algn="l"/>
              </a:tabLst>
            </a:pPr>
            <a:r>
              <a:rPr lang="en-GB" sz="2800" b="1" dirty="0">
                <a:solidFill>
                  <a:srgbClr val="261F4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Beam diag.</a:t>
            </a:r>
            <a:r>
              <a:rPr lang="en-GB" sz="2800" b="1" dirty="0">
                <a:solidFill>
                  <a:srgbClr val="60A4B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GB" sz="2400" b="1" dirty="0">
                <a:solidFill>
                  <a:srgbClr val="60A4B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Intensity/Position/Phase 	</a:t>
            </a:r>
            <a:endParaRPr lang="en-GB" sz="2400" b="1" dirty="0" smtClean="0">
              <a:solidFill>
                <a:srgbClr val="60A4B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tabLst>
                <a:tab pos="3051175" algn="l"/>
                <a:tab pos="7804150" algn="l"/>
              </a:tabLst>
            </a:pPr>
            <a:r>
              <a:rPr lang="en-GB" sz="2800" b="1" dirty="0" err="1" smtClean="0">
                <a:solidFill>
                  <a:srgbClr val="261F4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Misc</a:t>
            </a:r>
            <a:r>
              <a:rPr lang="en-GB" sz="2800" b="1" dirty="0" smtClean="0">
                <a:solidFill>
                  <a:srgbClr val="60A4B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GB" sz="2400" b="1" dirty="0" smtClean="0">
                <a:solidFill>
                  <a:srgbClr val="60A4B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Monitoring/Alarms 	</a:t>
            </a:r>
          </a:p>
          <a:p>
            <a:pPr>
              <a:tabLst>
                <a:tab pos="3051175" algn="l"/>
                <a:tab pos="7804150" algn="l"/>
              </a:tabLst>
            </a:pPr>
            <a:r>
              <a:rPr lang="en-GB" sz="2800" b="1" dirty="0">
                <a:solidFill>
                  <a:srgbClr val="60A4B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GB" sz="2400" b="1" dirty="0">
                <a:solidFill>
                  <a:srgbClr val="60A4B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737104" y="4499588"/>
            <a:ext cx="4779264" cy="190821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188913" indent="-188913">
              <a:buFont typeface="Arial" panose="020B0604020202020204" pitchFamily="34" charset="0"/>
              <a:buChar char="•"/>
            </a:pPr>
            <a:r>
              <a:rPr lang="en-GB" sz="2400" b="1" dirty="0" smtClean="0">
                <a:solidFill>
                  <a:srgbClr val="ED7D3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45 HMI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GB" sz="2400" b="1" dirty="0" smtClean="0">
                <a:solidFill>
                  <a:srgbClr val="ED7D3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ADA/MOTIF/XRT</a:t>
            </a:r>
          </a:p>
          <a:p>
            <a:pPr marL="188913" indent="-188913">
              <a:buFont typeface="Arial" panose="020B0604020202020204" pitchFamily="34" charset="0"/>
              <a:buChar char="•"/>
            </a:pPr>
            <a:r>
              <a:rPr lang="en-GB" sz="2400" b="1" dirty="0" smtClean="0">
                <a:solidFill>
                  <a:srgbClr val="ED7D3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31 RT applications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GB" sz="2400" b="1" dirty="0">
                <a:solidFill>
                  <a:srgbClr val="ED7D3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MVME </a:t>
            </a:r>
            <a:r>
              <a:rPr lang="en-GB" sz="2400" b="1" dirty="0" smtClean="0">
                <a:solidFill>
                  <a:srgbClr val="ED7D3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CPU/ADA</a:t>
            </a:r>
            <a:endParaRPr lang="en-GB" sz="2400" b="1" dirty="0">
              <a:solidFill>
                <a:srgbClr val="ED7D3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b="1" dirty="0">
              <a:solidFill>
                <a:srgbClr val="ED7D3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11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Box 14"/>
          <p:cNvSpPr txBox="1">
            <a:spLocks noChangeArrowheads="1"/>
          </p:cNvSpPr>
          <p:nvPr/>
        </p:nvSpPr>
        <p:spPr bwMode="auto">
          <a:xfrm>
            <a:off x="1854" y="537068"/>
            <a:ext cx="12190146" cy="400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GB" sz="2800" b="1" dirty="0" smtClean="0">
              <a:solidFill>
                <a:srgbClr val="261F4D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b="1" dirty="0" smtClean="0">
              <a:solidFill>
                <a:srgbClr val="261F4D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 smtClean="0">
                <a:solidFill>
                  <a:srgbClr val="261F4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XRT/MOTIF</a:t>
            </a:r>
            <a:endParaRPr lang="en-GB" sz="2800" b="1" dirty="0">
              <a:solidFill>
                <a:srgbClr val="261F4D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261F4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Setting the </a:t>
            </a:r>
            <a:r>
              <a:rPr lang="en-GB" sz="2400" b="1" dirty="0" smtClean="0">
                <a:solidFill>
                  <a:srgbClr val="261F4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service </a:t>
            </a:r>
            <a:r>
              <a:rPr lang="en-GB" sz="2400" b="1" dirty="0">
                <a:solidFill>
                  <a:srgbClr val="261F4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U&amp;R with new Linux machines more difficult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261F4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Knowledge lost due to retirements</a:t>
            </a:r>
          </a:p>
          <a:p>
            <a:pPr marL="914400" lvl="1" indent="-457200">
              <a:buFont typeface="Arial" panose="020B0604020202020204" pitchFamily="34" charset="0"/>
              <a:buChar char="•"/>
              <a:tabLst>
                <a:tab pos="1346200" algn="l"/>
              </a:tabLst>
            </a:pPr>
            <a:r>
              <a:rPr lang="en-GB" sz="2400" b="1" dirty="0">
                <a:solidFill>
                  <a:srgbClr val="261F4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 </a:t>
            </a:r>
            <a:r>
              <a:rPr lang="en-GB" sz="2400" b="1" dirty="0" smtClean="0">
                <a:solidFill>
                  <a:srgbClr val="261F4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real </a:t>
            </a:r>
            <a:r>
              <a:rPr lang="en-GB" sz="2400" b="1" dirty="0">
                <a:solidFill>
                  <a:srgbClr val="261F4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framework/IDE, even light </a:t>
            </a:r>
            <a:r>
              <a:rPr lang="en-GB" sz="2400" b="1" dirty="0" err="1">
                <a:solidFill>
                  <a:srgbClr val="261F4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modifs</a:t>
            </a:r>
            <a:r>
              <a:rPr lang="en-GB" sz="2400" b="1" dirty="0">
                <a:solidFill>
                  <a:srgbClr val="261F4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take time</a:t>
            </a:r>
          </a:p>
          <a:p>
            <a:pPr lvl="2" indent="431800">
              <a:tabLst>
                <a:tab pos="1346200" algn="l"/>
              </a:tabLst>
            </a:pPr>
            <a:endParaRPr lang="en-GB" sz="2000" b="1" dirty="0">
              <a:solidFill>
                <a:srgbClr val="261F4D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162050" indent="-717550">
              <a:tabLst>
                <a:tab pos="1346200" algn="l"/>
              </a:tabLst>
            </a:pPr>
            <a:r>
              <a:rPr lang="en-GB" sz="2800" b="1" dirty="0" smtClean="0">
                <a:solidFill>
                  <a:srgbClr val="ED7D3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=&gt; Obsolescence risk</a:t>
            </a:r>
            <a:br>
              <a:rPr lang="en-GB" sz="2800" b="1" dirty="0" smtClean="0">
                <a:solidFill>
                  <a:srgbClr val="ED7D3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GB" sz="2800" b="1" dirty="0" smtClean="0">
                <a:solidFill>
                  <a:srgbClr val="ED7D3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HMI may become incompatible with </a:t>
            </a:r>
            <a:br>
              <a:rPr lang="en-GB" sz="2800" b="1" dirty="0" smtClean="0">
                <a:solidFill>
                  <a:srgbClr val="ED7D3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GB" sz="2800" b="1" dirty="0" smtClean="0">
                <a:solidFill>
                  <a:srgbClr val="ED7D3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next </a:t>
            </a:r>
            <a:r>
              <a:rPr lang="en-GB" sz="2800" b="1" dirty="0">
                <a:solidFill>
                  <a:srgbClr val="ED7D3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generation of Linux </a:t>
            </a:r>
            <a:r>
              <a:rPr lang="en-GB" sz="2800" b="1" dirty="0" smtClean="0">
                <a:solidFill>
                  <a:srgbClr val="ED7D3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machines</a:t>
            </a:r>
            <a:endParaRPr lang="en-GB" sz="2400" b="1" dirty="0">
              <a:solidFill>
                <a:srgbClr val="261F4D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2" name="Titre 1"/>
          <p:cNvSpPr txBox="1">
            <a:spLocks/>
          </p:cNvSpPr>
          <p:nvPr/>
        </p:nvSpPr>
        <p:spPr>
          <a:xfrm>
            <a:off x="3335796" y="4698"/>
            <a:ext cx="5404693" cy="72510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800" u="sng" dirty="0" smtClean="0">
                <a:solidFill>
                  <a:srgbClr val="261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ADA </a:t>
            </a:r>
            <a:r>
              <a:rPr lang="en-GB" sz="2800" u="sng" dirty="0">
                <a:solidFill>
                  <a:srgbClr val="261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Control </a:t>
            </a:r>
            <a:r>
              <a:rPr lang="en-GB" sz="2800" u="sng" dirty="0" smtClean="0">
                <a:solidFill>
                  <a:srgbClr val="261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System issues</a:t>
            </a:r>
            <a:endParaRPr lang="fr-FR" sz="2800" u="sng" dirty="0">
              <a:solidFill>
                <a:srgbClr val="261F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36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Box 14"/>
          <p:cNvSpPr txBox="1">
            <a:spLocks noChangeArrowheads="1"/>
          </p:cNvSpPr>
          <p:nvPr/>
        </p:nvSpPr>
        <p:spPr bwMode="auto">
          <a:xfrm>
            <a:off x="1854" y="1689212"/>
            <a:ext cx="12190146" cy="2154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en-GB" sz="2800" b="1" dirty="0" smtClean="0">
                <a:solidFill>
                  <a:srgbClr val="261F4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Requirement: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800" b="1" dirty="0" smtClean="0">
                <a:solidFill>
                  <a:srgbClr val="ED7D3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Ensure CS availability </a:t>
            </a:r>
            <a:r>
              <a:rPr lang="en-GB" sz="2800" b="1" dirty="0">
                <a:solidFill>
                  <a:srgbClr val="ED7D3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 at least the next 2 decades</a:t>
            </a:r>
          </a:p>
          <a:p>
            <a:endParaRPr lang="en-GB" sz="2800" b="1" dirty="0" smtClean="0">
              <a:solidFill>
                <a:srgbClr val="261F4D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GB" sz="2800" b="1" dirty="0" smtClean="0">
                <a:solidFill>
                  <a:srgbClr val="261F4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Strategy:</a:t>
            </a:r>
          </a:p>
          <a:p>
            <a:pPr marL="719138" lvl="1" indent="-285750">
              <a:buFont typeface="Arial" panose="020B0604020202020204" pitchFamily="34" charset="0"/>
              <a:buChar char="•"/>
            </a:pPr>
            <a:r>
              <a:rPr lang="en-GB" sz="2800" b="1" dirty="0" smtClean="0">
                <a:solidFill>
                  <a:srgbClr val="60A4B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Replace </a:t>
            </a:r>
            <a:r>
              <a:rPr lang="en-GB" sz="2800" b="1" dirty="0">
                <a:solidFill>
                  <a:srgbClr val="60A4B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MOTIF/XRT by a web </a:t>
            </a:r>
            <a:r>
              <a:rPr lang="en-GB" sz="2800" b="1" dirty="0" smtClean="0">
                <a:solidFill>
                  <a:srgbClr val="60A4B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technology</a:t>
            </a:r>
            <a:endParaRPr lang="en-GB" sz="2800" b="1" dirty="0">
              <a:solidFill>
                <a:srgbClr val="60A4B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2" name="Titre 1"/>
          <p:cNvSpPr txBox="1">
            <a:spLocks/>
          </p:cNvSpPr>
          <p:nvPr/>
        </p:nvSpPr>
        <p:spPr>
          <a:xfrm>
            <a:off x="3335796" y="4698"/>
            <a:ext cx="5404693" cy="72510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800" u="sng" dirty="0" smtClean="0">
                <a:solidFill>
                  <a:srgbClr val="261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Strategy going forward</a:t>
            </a:r>
            <a:endParaRPr lang="fr-FR" sz="2800" u="sng" dirty="0">
              <a:solidFill>
                <a:srgbClr val="261F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02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Box 14"/>
          <p:cNvSpPr txBox="1">
            <a:spLocks noChangeArrowheads="1"/>
          </p:cNvSpPr>
          <p:nvPr/>
        </p:nvSpPr>
        <p:spPr bwMode="auto">
          <a:xfrm>
            <a:off x="1854" y="537068"/>
            <a:ext cx="12190146" cy="350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GB" sz="2800" b="1" dirty="0" smtClean="0">
              <a:solidFill>
                <a:srgbClr val="261F4D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GB" sz="2800" b="1" dirty="0" smtClean="0">
              <a:solidFill>
                <a:srgbClr val="60A4B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b="1" dirty="0" smtClean="0">
                <a:solidFill>
                  <a:srgbClr val="60A4B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Replace </a:t>
            </a:r>
            <a:r>
              <a:rPr lang="en-GB" sz="2800" b="1" dirty="0">
                <a:solidFill>
                  <a:srgbClr val="60A4B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MOTIF/XRT by a web </a:t>
            </a:r>
            <a:r>
              <a:rPr lang="en-GB" sz="2800" b="1" dirty="0" smtClean="0">
                <a:solidFill>
                  <a:srgbClr val="60A4B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technology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GB" sz="2400" b="1" dirty="0" smtClean="0">
                <a:solidFill>
                  <a:srgbClr val="261F4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Refactoring from </a:t>
            </a:r>
            <a:r>
              <a:rPr lang="en-GB" sz="2400" b="1" dirty="0">
                <a:solidFill>
                  <a:srgbClr val="261F4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spaghetti </a:t>
            </a:r>
            <a:r>
              <a:rPr lang="en-GB" sz="2400" b="1" dirty="0" smtClean="0">
                <a:solidFill>
                  <a:srgbClr val="261F4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 </a:t>
            </a:r>
            <a:r>
              <a:rPr lang="en-GB" sz="2400" b="1" dirty="0">
                <a:solidFill>
                  <a:srgbClr val="261F4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layered </a:t>
            </a:r>
            <a:r>
              <a:rPr lang="en-GB" sz="2400" b="1" dirty="0" smtClean="0">
                <a:solidFill>
                  <a:srgbClr val="261F4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architecture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261F4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Presentation (1 </a:t>
            </a:r>
            <a:r>
              <a:rPr lang="en-GB" sz="2400" dirty="0" err="1">
                <a:solidFill>
                  <a:srgbClr val="261F4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MLoC</a:t>
            </a:r>
            <a:r>
              <a:rPr lang="en-GB" sz="2400" dirty="0">
                <a:solidFill>
                  <a:srgbClr val="261F4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r>
              <a:rPr lang="en-GB" sz="2400" dirty="0" smtClean="0">
                <a:solidFill>
                  <a:srgbClr val="261F4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/Application (900 </a:t>
            </a:r>
            <a:r>
              <a:rPr lang="en-GB" sz="2400" dirty="0" err="1" smtClean="0">
                <a:solidFill>
                  <a:srgbClr val="261F4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kLoC</a:t>
            </a:r>
            <a:r>
              <a:rPr lang="en-GB" sz="2400" dirty="0" smtClean="0">
                <a:solidFill>
                  <a:srgbClr val="261F4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)/</a:t>
            </a:r>
            <a:r>
              <a:rPr lang="en-GB" sz="2400" dirty="0" err="1" smtClean="0">
                <a:solidFill>
                  <a:srgbClr val="261F4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Persistance</a:t>
            </a:r>
            <a:endParaRPr lang="en-GB" sz="2400" dirty="0" smtClean="0">
              <a:solidFill>
                <a:srgbClr val="261F4D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261F4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Keep </a:t>
            </a:r>
            <a:r>
              <a:rPr lang="en-GB" sz="2400" dirty="0">
                <a:solidFill>
                  <a:srgbClr val="261F4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core application code in ADA (30 </a:t>
            </a:r>
            <a:r>
              <a:rPr lang="en-GB" sz="2400" dirty="0" smtClean="0">
                <a:solidFill>
                  <a:srgbClr val="261F4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years </a:t>
            </a:r>
            <a:r>
              <a:rPr lang="en-GB" sz="2400" dirty="0">
                <a:solidFill>
                  <a:srgbClr val="261F4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maturity)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GB" sz="2400" b="1" dirty="0" smtClean="0">
                <a:solidFill>
                  <a:srgbClr val="261F4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Develop Web services &amp; HMI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GB" sz="2400" b="1" dirty="0" smtClean="0">
                <a:solidFill>
                  <a:srgbClr val="261F4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Call for tender to outsource part of the work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261F4D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2" name="Titre 1"/>
          <p:cNvSpPr txBox="1">
            <a:spLocks/>
          </p:cNvSpPr>
          <p:nvPr/>
        </p:nvSpPr>
        <p:spPr>
          <a:xfrm>
            <a:off x="3335796" y="4698"/>
            <a:ext cx="5404693" cy="72510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800" u="sng" dirty="0" smtClean="0">
                <a:solidFill>
                  <a:srgbClr val="261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Strategy going forward</a:t>
            </a:r>
            <a:endParaRPr lang="fr-FR" sz="2800" u="sng" dirty="0">
              <a:solidFill>
                <a:srgbClr val="261F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11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Box 14"/>
          <p:cNvSpPr txBox="1">
            <a:spLocks noChangeArrowheads="1"/>
          </p:cNvSpPr>
          <p:nvPr/>
        </p:nvSpPr>
        <p:spPr bwMode="auto">
          <a:xfrm>
            <a:off x="1854" y="537068"/>
            <a:ext cx="12190146" cy="4370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endParaRPr lang="en-GB" sz="2800" b="1" dirty="0" smtClean="0">
              <a:solidFill>
                <a:srgbClr val="60A4B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b="1" dirty="0" smtClean="0">
                <a:solidFill>
                  <a:srgbClr val="60A4B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Part of a GANIL CYREN (</a:t>
            </a:r>
            <a:r>
              <a:rPr lang="en-GB" sz="2800" b="1" dirty="0" err="1" smtClean="0">
                <a:solidFill>
                  <a:srgbClr val="60A4B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CYclotron</a:t>
            </a:r>
            <a:r>
              <a:rPr lang="en-GB" sz="2800" b="1" dirty="0" smtClean="0">
                <a:solidFill>
                  <a:srgbClr val="60A4B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2800" b="1" dirty="0" err="1" smtClean="0">
                <a:solidFill>
                  <a:srgbClr val="60A4B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RENovation</a:t>
            </a:r>
            <a:r>
              <a:rPr lang="en-GB" sz="2800" b="1" dirty="0" smtClean="0">
                <a:solidFill>
                  <a:srgbClr val="60A4B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 project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261F4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Budget granted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GB" sz="2800" b="1" dirty="0" smtClean="0">
              <a:solidFill>
                <a:srgbClr val="60A4B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GB" sz="2800" b="1" dirty="0" smtClean="0">
              <a:solidFill>
                <a:srgbClr val="60A4B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b="1" dirty="0" smtClean="0">
                <a:solidFill>
                  <a:srgbClr val="60A4B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Replace </a:t>
            </a:r>
            <a:r>
              <a:rPr lang="en-GB" sz="2800" b="1" dirty="0">
                <a:solidFill>
                  <a:srgbClr val="60A4B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MOTIF/XRT by a web </a:t>
            </a:r>
            <a:r>
              <a:rPr lang="en-GB" sz="2800" b="1" dirty="0" smtClean="0">
                <a:solidFill>
                  <a:srgbClr val="60A4B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technology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GB" sz="2400" b="1" dirty="0" smtClean="0">
                <a:solidFill>
                  <a:srgbClr val="261F4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Call for tender in preparation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261F4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Expect contract signature for Q2 2025 (for ~3 years)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GB" sz="2400" b="1" dirty="0" smtClean="0">
                <a:solidFill>
                  <a:srgbClr val="261F4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Web </a:t>
            </a:r>
            <a:r>
              <a:rPr lang="en-GB" sz="2400" b="1" dirty="0">
                <a:solidFill>
                  <a:srgbClr val="261F4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technology not chosen yet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61F4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FLUTTER used for prototyping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GB" sz="2400" b="1" dirty="0" smtClean="0">
                <a:solidFill>
                  <a:srgbClr val="261F4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 HMI prototyped and tested, 2 more on going</a:t>
            </a:r>
            <a:endParaRPr lang="en-GB" sz="2400" b="1" dirty="0">
              <a:solidFill>
                <a:srgbClr val="261F4D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2" name="Titre 1"/>
          <p:cNvSpPr txBox="1">
            <a:spLocks/>
          </p:cNvSpPr>
          <p:nvPr/>
        </p:nvSpPr>
        <p:spPr>
          <a:xfrm>
            <a:off x="2824489" y="0"/>
            <a:ext cx="6544876" cy="72510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800" u="sng" dirty="0" err="1" smtClean="0">
                <a:solidFill>
                  <a:srgbClr val="261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OnGoing</a:t>
            </a:r>
            <a:r>
              <a:rPr lang="en-GB" sz="2800" u="sng" dirty="0" smtClean="0">
                <a:solidFill>
                  <a:srgbClr val="261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&amp; Planned </a:t>
            </a:r>
            <a:r>
              <a:rPr lang="en-GB" sz="2800" u="sng" dirty="0" err="1" smtClean="0">
                <a:solidFill>
                  <a:srgbClr val="261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developements</a:t>
            </a:r>
            <a:endParaRPr lang="fr-FR" sz="2800" u="sng" dirty="0">
              <a:solidFill>
                <a:srgbClr val="261F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43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GANIL">
      <a:dk1>
        <a:srgbClr val="000000"/>
      </a:dk1>
      <a:lt1>
        <a:srgbClr val="FFFFFF"/>
      </a:lt1>
      <a:dk2>
        <a:srgbClr val="261F4D"/>
      </a:dk2>
      <a:lt2>
        <a:srgbClr val="CACDDE"/>
      </a:lt2>
      <a:accent1>
        <a:srgbClr val="60A3B3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60A3B3"/>
      </a:hlink>
      <a:folHlink>
        <a:srgbClr val="C9582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1624</TotalTime>
  <Words>420</Words>
  <Application>Microsoft Office PowerPoint</Application>
  <PresentationFormat>Grand écran</PresentationFormat>
  <Paragraphs>107</Paragraphs>
  <Slides>11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6" baseType="lpstr">
      <vt:lpstr>Arial</vt:lpstr>
      <vt:lpstr>Calibri</vt:lpstr>
      <vt:lpstr>Verdana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Camille Robinet</dc:creator>
  <cp:lastModifiedBy>Haquin Christophe</cp:lastModifiedBy>
  <cp:revision>127</cp:revision>
  <dcterms:created xsi:type="dcterms:W3CDTF">2024-02-01T13:48:29Z</dcterms:created>
  <dcterms:modified xsi:type="dcterms:W3CDTF">2024-09-20T09:29:34Z</dcterms:modified>
</cp:coreProperties>
</file>