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7" r:id="rId4"/>
    <p:sldId id="259" r:id="rId5"/>
    <p:sldId id="268" r:id="rId6"/>
    <p:sldId id="260" r:id="rId7"/>
    <p:sldId id="261" r:id="rId8"/>
    <p:sldId id="269" r:id="rId9"/>
    <p:sldId id="262" r:id="rId10"/>
    <p:sldId id="263" r:id="rId11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46"/>
    <p:restoredTop sz="83125"/>
  </p:normalViewPr>
  <p:slideViewPr>
    <p:cSldViewPr snapToGrid="0">
      <p:cViewPr>
        <p:scale>
          <a:sx n="131" d="100"/>
          <a:sy n="131" d="100"/>
        </p:scale>
        <p:origin x="89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C3768-8D82-1245-BFA0-52D3DBE96ECF}" type="datetimeFigureOut">
              <a:rPr lang="en-CH" smtClean="0"/>
              <a:t>18.09.2024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79E0F-2CCA-944C-AA0B-60864E70CCF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6274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have more and more and we have to reduce</a:t>
            </a:r>
          </a:p>
          <a:p>
            <a:r>
              <a:rPr lang="en-GB" dirty="0"/>
              <a:t>Oracle dropped JavaFX in 2018: </a:t>
            </a:r>
            <a:r>
              <a:rPr lang="en-GB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"eroded by the rise of 'mobile first' and 'web first' applications.”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D236F-5F2E-D14B-A339-CC3BE774881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837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79E0F-2CCA-944C-AA0B-60864E70CCF7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60170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79E0F-2CCA-944C-AA0B-60864E70CCF7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8091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41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1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8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83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8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66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9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4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0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8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yqt-training.docs.cern.ch/" TargetMode="External"/><Relationship Id="rId2" Type="http://schemas.openxmlformats.org/officeDocument/2006/relationships/hyperlink" Target="https://acw-demo.web.cern.c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Network connection abstract against a white background">
            <a:extLst>
              <a:ext uri="{FF2B5EF4-FFF2-40B4-BE49-F238E27FC236}">
                <a16:creationId xmlns:a16="http://schemas.microsoft.com/office/drawing/2014/main" id="{91E031EA-255C-3D71-4AD5-1211BFA8410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t="15749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D0A0432-F95F-6441-CC5D-B6BB755FA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42985"/>
            <a:ext cx="12192000" cy="312031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F0586C3-A19F-D214-ABDE-30AD5B666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7342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0BA6A9-5003-6774-8601-7D904A4D1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161" y="2303420"/>
            <a:ext cx="3620085" cy="142572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GB" b="0" i="0" dirty="0">
                <a:solidFill>
                  <a:srgbClr val="555555"/>
                </a:solidFill>
                <a:effectLst/>
                <a:latin typeface="Liberation Sans"/>
              </a:rPr>
              <a:t>GUI Technologies &amp; Evolution Plans Overview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85C7F3-9E39-EE72-3BAF-E02162B64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4249360"/>
            <a:ext cx="3048000" cy="877585"/>
          </a:xfrm>
        </p:spPr>
        <p:txBody>
          <a:bodyPr>
            <a:normAutofit/>
          </a:bodyPr>
          <a:lstStyle/>
          <a:p>
            <a:pPr algn="ctr"/>
            <a:r>
              <a:rPr lang="en-CH"/>
              <a:t>CERN</a:t>
            </a:r>
          </a:p>
          <a:p>
            <a:pPr algn="ctr"/>
            <a:r>
              <a:rPr lang="en-CH"/>
              <a:t>S. Deghaye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00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A86C-A131-DF4A-14C4-B1233AAA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are the main takeaways you would like to get from this meeting?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14589-78D4-3A44-E88F-8AC073C87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Legacy technologies: How do you staff teams maintaining these?</a:t>
            </a:r>
          </a:p>
          <a:p>
            <a:r>
              <a:rPr lang="en-CH" dirty="0"/>
              <a:t>Qt and its Python bindings: any worries?</a:t>
            </a:r>
          </a:p>
          <a:p>
            <a:r>
              <a:rPr lang="en-CH" dirty="0"/>
              <a:t>Web platform (i.e. WRAP @ CERN)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Syngeries? Could we collaborate more since there are many solutions being developed (chart optimisation, image rendering, scripting features, etc.) 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Experience going from heavy clients to browsers (see ICALEPCS paper on Electron)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D05A1-1E1C-4CE5-89D6-47905C24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E5C88-F37B-E44F-CD4A-C7F1E2FE3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2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45FCF-5AE6-9C98-2C50-48B58270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5C062-698B-FC04-1C36-CF68AFCEB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technologies are you using and for which types of use cases?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issues are you facing related to these technologies?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 your GUI strategy going forwards? 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developments are planned or in progress? 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challenges are you facing?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are the main takeaways you would like to get from this meeting?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CD4C0-6DDB-D116-9576-B865CEE0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84BA4-F5FF-9586-EB1D-4E69CD36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2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781C52B-B265-F04A-DD11-49E276AEA904}"/>
              </a:ext>
            </a:extLst>
          </p:cNvPr>
          <p:cNvCxnSpPr>
            <a:cxnSpLocks/>
          </p:cNvCxnSpPr>
          <p:nvPr/>
        </p:nvCxnSpPr>
        <p:spPr>
          <a:xfrm flipV="1">
            <a:off x="7401016" y="1481328"/>
            <a:ext cx="0" cy="481911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8CB55C4-0246-5BFB-2D7B-CF3F145838D6}"/>
              </a:ext>
            </a:extLst>
          </p:cNvPr>
          <p:cNvSpPr txBox="1"/>
          <p:nvPr/>
        </p:nvSpPr>
        <p:spPr>
          <a:xfrm>
            <a:off x="470262" y="2490651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X/Motif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C566B2-CE8E-FE53-7BDB-32A4C510F2E5}"/>
              </a:ext>
            </a:extLst>
          </p:cNvPr>
          <p:cNvSpPr txBox="1"/>
          <p:nvPr/>
        </p:nvSpPr>
        <p:spPr>
          <a:xfrm>
            <a:off x="336187" y="2900643"/>
            <a:ext cx="118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Java Swing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85726F-4068-6C46-626A-5B191CA44EB2}"/>
              </a:ext>
            </a:extLst>
          </p:cNvPr>
          <p:cNvSpPr txBox="1"/>
          <p:nvPr/>
        </p:nvSpPr>
        <p:spPr>
          <a:xfrm>
            <a:off x="500783" y="3310635"/>
            <a:ext cx="85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Java FX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1115CA-DE37-1992-90B5-40EBCF66D713}"/>
              </a:ext>
            </a:extLst>
          </p:cNvPr>
          <p:cNvSpPr txBox="1"/>
          <p:nvPr/>
        </p:nvSpPr>
        <p:spPr>
          <a:xfrm>
            <a:off x="380494" y="3720627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AngularJS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B4A911-399F-AE5A-5C37-446E540F0B19}"/>
              </a:ext>
            </a:extLst>
          </p:cNvPr>
          <p:cNvSpPr txBox="1"/>
          <p:nvPr/>
        </p:nvSpPr>
        <p:spPr>
          <a:xfrm>
            <a:off x="470262" y="4130619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Angular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83E7A-2059-65D2-BF5C-1DB04502EC34}"/>
              </a:ext>
            </a:extLst>
          </p:cNvPr>
          <p:cNvSpPr txBox="1"/>
          <p:nvPr/>
        </p:nvSpPr>
        <p:spPr>
          <a:xfrm>
            <a:off x="521686" y="4540611"/>
            <a:ext cx="81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PyQt 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670C2A-5B02-307C-434F-312C5D546BFD}"/>
              </a:ext>
            </a:extLst>
          </p:cNvPr>
          <p:cNvSpPr txBox="1"/>
          <p:nvPr/>
        </p:nvSpPr>
        <p:spPr>
          <a:xfrm>
            <a:off x="521686" y="4950601"/>
            <a:ext cx="93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PyQt</a:t>
            </a:r>
            <a:r>
              <a:rPr lang="en-GB" baseline="30000" dirty="0"/>
              <a:t>1</a:t>
            </a:r>
            <a:r>
              <a:rPr lang="en-GB" dirty="0"/>
              <a:t> 6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34820B-5019-3566-81CE-B36227949F51}"/>
              </a:ext>
            </a:extLst>
          </p:cNvPr>
          <p:cNvCxnSpPr/>
          <p:nvPr/>
        </p:nvCxnSpPr>
        <p:spPr>
          <a:xfrm>
            <a:off x="2067884" y="2185851"/>
            <a:ext cx="95058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C3F398-EDFC-9291-6909-F50C42AF298D}"/>
              </a:ext>
            </a:extLst>
          </p:cNvPr>
          <p:cNvCxnSpPr>
            <a:cxnSpLocks/>
          </p:cNvCxnSpPr>
          <p:nvPr/>
        </p:nvCxnSpPr>
        <p:spPr>
          <a:xfrm>
            <a:off x="2804160" y="1846217"/>
            <a:ext cx="0" cy="368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C093F4-EC6C-CCA9-2F23-0863E8E4DB00}"/>
              </a:ext>
            </a:extLst>
          </p:cNvPr>
          <p:cNvCxnSpPr>
            <a:cxnSpLocks/>
          </p:cNvCxnSpPr>
          <p:nvPr/>
        </p:nvCxnSpPr>
        <p:spPr>
          <a:xfrm>
            <a:off x="3781701" y="1846217"/>
            <a:ext cx="0" cy="368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EE5B10-DBE7-70A3-CAED-08D0DFB788B9}"/>
              </a:ext>
            </a:extLst>
          </p:cNvPr>
          <p:cNvCxnSpPr>
            <a:cxnSpLocks/>
          </p:cNvCxnSpPr>
          <p:nvPr/>
        </p:nvCxnSpPr>
        <p:spPr>
          <a:xfrm>
            <a:off x="4759242" y="1846217"/>
            <a:ext cx="0" cy="368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718167D-78B6-76C3-D8A8-F8BC8A2EE025}"/>
              </a:ext>
            </a:extLst>
          </p:cNvPr>
          <p:cNvCxnSpPr>
            <a:cxnSpLocks/>
          </p:cNvCxnSpPr>
          <p:nvPr/>
        </p:nvCxnSpPr>
        <p:spPr>
          <a:xfrm>
            <a:off x="5736783" y="1846217"/>
            <a:ext cx="0" cy="368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541F5F5-FF95-3F89-7D6E-9A451DD86FD0}"/>
              </a:ext>
            </a:extLst>
          </p:cNvPr>
          <p:cNvCxnSpPr>
            <a:cxnSpLocks/>
          </p:cNvCxnSpPr>
          <p:nvPr/>
        </p:nvCxnSpPr>
        <p:spPr>
          <a:xfrm>
            <a:off x="6714324" y="1846217"/>
            <a:ext cx="0" cy="368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0B41095-A285-97AA-C046-5A296F347662}"/>
              </a:ext>
            </a:extLst>
          </p:cNvPr>
          <p:cNvCxnSpPr>
            <a:cxnSpLocks/>
          </p:cNvCxnSpPr>
          <p:nvPr/>
        </p:nvCxnSpPr>
        <p:spPr>
          <a:xfrm>
            <a:off x="7691865" y="1846217"/>
            <a:ext cx="0" cy="368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0766FB-EC9A-A9DB-FA7D-A9697B97FBCF}"/>
              </a:ext>
            </a:extLst>
          </p:cNvPr>
          <p:cNvCxnSpPr>
            <a:cxnSpLocks/>
          </p:cNvCxnSpPr>
          <p:nvPr/>
        </p:nvCxnSpPr>
        <p:spPr>
          <a:xfrm>
            <a:off x="8669406" y="1846217"/>
            <a:ext cx="0" cy="368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6D07F3-0A54-BE47-26B5-80E1730B5611}"/>
              </a:ext>
            </a:extLst>
          </p:cNvPr>
          <p:cNvCxnSpPr>
            <a:cxnSpLocks/>
          </p:cNvCxnSpPr>
          <p:nvPr/>
        </p:nvCxnSpPr>
        <p:spPr>
          <a:xfrm>
            <a:off x="9646947" y="1846217"/>
            <a:ext cx="0" cy="368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5702C9-F644-850E-4065-57537BAC5B6A}"/>
              </a:ext>
            </a:extLst>
          </p:cNvPr>
          <p:cNvCxnSpPr>
            <a:cxnSpLocks/>
          </p:cNvCxnSpPr>
          <p:nvPr/>
        </p:nvCxnSpPr>
        <p:spPr>
          <a:xfrm>
            <a:off x="10624485" y="1846217"/>
            <a:ext cx="0" cy="368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82C7135-A57F-84F0-7CF2-8622A795F56F}"/>
              </a:ext>
            </a:extLst>
          </p:cNvPr>
          <p:cNvSpPr txBox="1"/>
          <p:nvPr/>
        </p:nvSpPr>
        <p:spPr>
          <a:xfrm>
            <a:off x="2413792" y="16638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905F02-49D4-5A4E-62E3-E78FEF7DE331}"/>
              </a:ext>
            </a:extLst>
          </p:cNvPr>
          <p:cNvSpPr txBox="1"/>
          <p:nvPr/>
        </p:nvSpPr>
        <p:spPr>
          <a:xfrm>
            <a:off x="3393481" y="16638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48FA37-73D3-E947-CF1F-7259BE188DA4}"/>
              </a:ext>
            </a:extLst>
          </p:cNvPr>
          <p:cNvSpPr txBox="1"/>
          <p:nvPr/>
        </p:nvSpPr>
        <p:spPr>
          <a:xfrm>
            <a:off x="4379098" y="16638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09C55C-A197-2F97-77C4-2D6604917FA5}"/>
              </a:ext>
            </a:extLst>
          </p:cNvPr>
          <p:cNvSpPr txBox="1"/>
          <p:nvPr/>
        </p:nvSpPr>
        <p:spPr>
          <a:xfrm>
            <a:off x="5355124" y="16638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D56D59-AFA8-C740-572E-DD988775C3A8}"/>
              </a:ext>
            </a:extLst>
          </p:cNvPr>
          <p:cNvSpPr txBox="1"/>
          <p:nvPr/>
        </p:nvSpPr>
        <p:spPr>
          <a:xfrm>
            <a:off x="6340563" y="16638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4D7BB4-0996-948E-0595-71699EF98E3C}"/>
              </a:ext>
            </a:extLst>
          </p:cNvPr>
          <p:cNvSpPr txBox="1"/>
          <p:nvPr/>
        </p:nvSpPr>
        <p:spPr>
          <a:xfrm>
            <a:off x="7316703" y="16638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66F948-D455-E777-6B7D-6B9D8E399C5B}"/>
              </a:ext>
            </a:extLst>
          </p:cNvPr>
          <p:cNvSpPr txBox="1"/>
          <p:nvPr/>
        </p:nvSpPr>
        <p:spPr>
          <a:xfrm>
            <a:off x="8294254" y="16638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07D6C0-BAB1-2794-FD6B-6326636DE1A2}"/>
              </a:ext>
            </a:extLst>
          </p:cNvPr>
          <p:cNvSpPr txBox="1"/>
          <p:nvPr/>
        </p:nvSpPr>
        <p:spPr>
          <a:xfrm>
            <a:off x="9269676" y="16638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86B488-0B8D-1461-69C3-54708F39DBDF}"/>
              </a:ext>
            </a:extLst>
          </p:cNvPr>
          <p:cNvSpPr txBox="1"/>
          <p:nvPr/>
        </p:nvSpPr>
        <p:spPr>
          <a:xfrm>
            <a:off x="10249326" y="16638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40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45828419-C627-1353-DB7D-0D5E82606E4D}"/>
              </a:ext>
            </a:extLst>
          </p:cNvPr>
          <p:cNvSpPr/>
          <p:nvPr/>
        </p:nvSpPr>
        <p:spPr>
          <a:xfrm>
            <a:off x="4859717" y="2024744"/>
            <a:ext cx="494804" cy="42756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tIns="3708000" rtlCol="0" anchor="t" anchorCtr="0"/>
          <a:lstStyle/>
          <a:p>
            <a:pPr algn="ctr"/>
            <a:r>
              <a:rPr lang="en-GB" dirty="0"/>
              <a:t>LS1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A57F7A26-7934-B9CA-CCF6-AD78BB5F4E18}"/>
              </a:ext>
            </a:extLst>
          </p:cNvPr>
          <p:cNvSpPr/>
          <p:nvPr/>
        </p:nvSpPr>
        <p:spPr>
          <a:xfrm>
            <a:off x="6495228" y="2024744"/>
            <a:ext cx="467573" cy="42756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0" tIns="3708000" rIns="0" rtlCol="0" anchor="ctr" anchorCtr="0"/>
          <a:lstStyle/>
          <a:p>
            <a:pPr algn="ctr"/>
            <a:r>
              <a:rPr lang="en-GB" dirty="0"/>
              <a:t>LS2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36F2C16D-ABA4-BF6E-6CB2-71D1F743C760}"/>
              </a:ext>
            </a:extLst>
          </p:cNvPr>
          <p:cNvSpPr/>
          <p:nvPr/>
        </p:nvSpPr>
        <p:spPr>
          <a:xfrm>
            <a:off x="7957736" y="2024744"/>
            <a:ext cx="706744" cy="42756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tIns="3708000" rtlCol="0" anchor="t" anchorCtr="0"/>
          <a:lstStyle/>
          <a:p>
            <a:pPr algn="ctr"/>
            <a:r>
              <a:rPr lang="en-GB" dirty="0"/>
              <a:t>LS3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3BEBA51B-72CA-B585-1E4F-8BD9BD4BB849}"/>
              </a:ext>
            </a:extLst>
          </p:cNvPr>
          <p:cNvSpPr/>
          <p:nvPr/>
        </p:nvSpPr>
        <p:spPr>
          <a:xfrm>
            <a:off x="9458722" y="2024744"/>
            <a:ext cx="418704" cy="42756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tIns="3708000" rtlCol="0" anchor="t" anchorCtr="0"/>
          <a:lstStyle/>
          <a:p>
            <a:pPr algn="ctr"/>
            <a:r>
              <a:rPr lang="en-GB" dirty="0"/>
              <a:t>LS4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44F94EE5-A375-9CD9-AADB-D63630FD9764}"/>
              </a:ext>
            </a:extLst>
          </p:cNvPr>
          <p:cNvSpPr/>
          <p:nvPr/>
        </p:nvSpPr>
        <p:spPr>
          <a:xfrm>
            <a:off x="10463410" y="2024744"/>
            <a:ext cx="459023" cy="42756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tIns="3708000" rtlCol="0" anchor="t" anchorCtr="0"/>
          <a:lstStyle/>
          <a:p>
            <a:pPr algn="ctr"/>
            <a:r>
              <a:rPr lang="en-GB" dirty="0"/>
              <a:t>LS5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16EFC9D-600B-42B0-A8DD-2D8327A8EB7D}"/>
              </a:ext>
            </a:extLst>
          </p:cNvPr>
          <p:cNvSpPr/>
          <p:nvPr/>
        </p:nvSpPr>
        <p:spPr>
          <a:xfrm>
            <a:off x="2067884" y="2900643"/>
            <a:ext cx="9053556" cy="369332"/>
          </a:xfrm>
          <a:prstGeom prst="rect">
            <a:avLst/>
          </a:prstGeom>
          <a:noFill/>
          <a:ln>
            <a:solidFill>
              <a:schemeClr val="bg1">
                <a:lumMod val="85000"/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5E4CE5A-7C86-252C-BAA2-534DDB694B9C}"/>
              </a:ext>
            </a:extLst>
          </p:cNvPr>
          <p:cNvSpPr/>
          <p:nvPr/>
        </p:nvSpPr>
        <p:spPr>
          <a:xfrm>
            <a:off x="2067884" y="3310635"/>
            <a:ext cx="9053553" cy="369332"/>
          </a:xfrm>
          <a:prstGeom prst="rect">
            <a:avLst/>
          </a:prstGeom>
          <a:noFill/>
          <a:ln>
            <a:solidFill>
              <a:schemeClr val="bg1">
                <a:lumMod val="85000"/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53FAAB6-F1B0-36A5-23E9-2ACE04ADF7E7}"/>
              </a:ext>
            </a:extLst>
          </p:cNvPr>
          <p:cNvSpPr/>
          <p:nvPr/>
        </p:nvSpPr>
        <p:spPr>
          <a:xfrm>
            <a:off x="2067884" y="3720627"/>
            <a:ext cx="9053556" cy="369332"/>
          </a:xfrm>
          <a:prstGeom prst="rect">
            <a:avLst/>
          </a:prstGeom>
          <a:noFill/>
          <a:ln>
            <a:solidFill>
              <a:schemeClr val="bg1">
                <a:lumMod val="85000"/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A7A0E31-CF0D-56BC-7DBF-90EE968AD143}"/>
              </a:ext>
            </a:extLst>
          </p:cNvPr>
          <p:cNvSpPr/>
          <p:nvPr/>
        </p:nvSpPr>
        <p:spPr>
          <a:xfrm>
            <a:off x="2067884" y="4130619"/>
            <a:ext cx="9053556" cy="369332"/>
          </a:xfrm>
          <a:prstGeom prst="rect">
            <a:avLst/>
          </a:prstGeom>
          <a:noFill/>
          <a:ln>
            <a:solidFill>
              <a:schemeClr val="bg1">
                <a:lumMod val="85000"/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6423044-23E1-5A10-2B11-D27D6086AE8E}"/>
              </a:ext>
            </a:extLst>
          </p:cNvPr>
          <p:cNvSpPr/>
          <p:nvPr/>
        </p:nvSpPr>
        <p:spPr>
          <a:xfrm>
            <a:off x="2067884" y="4540611"/>
            <a:ext cx="9053553" cy="369332"/>
          </a:xfrm>
          <a:prstGeom prst="rect">
            <a:avLst/>
          </a:prstGeom>
          <a:noFill/>
          <a:ln>
            <a:solidFill>
              <a:schemeClr val="bg1">
                <a:lumMod val="85000"/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1330D29-8BE5-B934-B031-8FE1588548FF}"/>
              </a:ext>
            </a:extLst>
          </p:cNvPr>
          <p:cNvSpPr/>
          <p:nvPr/>
        </p:nvSpPr>
        <p:spPr>
          <a:xfrm>
            <a:off x="2067884" y="4950601"/>
            <a:ext cx="9053553" cy="369332"/>
          </a:xfrm>
          <a:prstGeom prst="rect">
            <a:avLst/>
          </a:prstGeom>
          <a:noFill/>
          <a:ln>
            <a:solidFill>
              <a:schemeClr val="bg1">
                <a:lumMod val="85000"/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C023CA-7A06-44DF-DAE3-1462AFD5760A}"/>
              </a:ext>
            </a:extLst>
          </p:cNvPr>
          <p:cNvSpPr/>
          <p:nvPr/>
        </p:nvSpPr>
        <p:spPr>
          <a:xfrm>
            <a:off x="2067884" y="2490651"/>
            <a:ext cx="9053556" cy="369332"/>
          </a:xfrm>
          <a:prstGeom prst="rect">
            <a:avLst/>
          </a:prstGeom>
          <a:noFill/>
          <a:ln>
            <a:solidFill>
              <a:schemeClr val="bg1">
                <a:lumMod val="85000"/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1" name="Picture 40" descr="Text&#10;&#10;Description automatically generated with medium confidence">
            <a:extLst>
              <a:ext uri="{FF2B5EF4-FFF2-40B4-BE49-F238E27FC236}">
                <a16:creationId xmlns:a16="http://schemas.microsoft.com/office/drawing/2014/main" id="{2D9CDD7E-6A8F-6B7D-7CA8-9E276725A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367" y="2432297"/>
            <a:ext cx="400601" cy="468374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C93DDD6C-D6D2-6ECF-B4E8-C53DEB816BB3}"/>
              </a:ext>
            </a:extLst>
          </p:cNvPr>
          <p:cNvGrpSpPr/>
          <p:nvPr/>
        </p:nvGrpSpPr>
        <p:grpSpPr>
          <a:xfrm>
            <a:off x="1479709" y="2207581"/>
            <a:ext cx="852743" cy="727218"/>
            <a:chOff x="1479709" y="2207581"/>
            <a:chExt cx="852743" cy="72721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5C9E630-168C-2B62-47B9-6AA14989667E}"/>
                </a:ext>
              </a:extLst>
            </p:cNvPr>
            <p:cNvSpPr/>
            <p:nvPr/>
          </p:nvSpPr>
          <p:spPr>
            <a:xfrm>
              <a:off x="2034171" y="2528047"/>
              <a:ext cx="298281" cy="3030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CFC0DBB0-68A8-42E9-D010-E703C88D6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479709" y="2207581"/>
              <a:ext cx="679701" cy="727218"/>
            </a:xfrm>
            <a:prstGeom prst="rect">
              <a:avLst/>
            </a:prstGeom>
          </p:spPr>
        </p:pic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704F2736-BE41-6B91-12B1-873D98F98368}"/>
              </a:ext>
            </a:extLst>
          </p:cNvPr>
          <p:cNvSpPr/>
          <p:nvPr/>
        </p:nvSpPr>
        <p:spPr>
          <a:xfrm>
            <a:off x="2080708" y="2502582"/>
            <a:ext cx="4633615" cy="345600"/>
          </a:xfrm>
          <a:prstGeom prst="rect">
            <a:avLst/>
          </a:prstGeom>
          <a:gradFill flip="none" rotWithShape="1">
            <a:gsLst>
              <a:gs pos="20000">
                <a:schemeClr val="accent6"/>
              </a:gs>
              <a:gs pos="38000">
                <a:schemeClr val="accent4"/>
              </a:gs>
              <a:gs pos="78000">
                <a:schemeClr val="accent4"/>
              </a:gs>
              <a:gs pos="97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45B3367-1EF3-A1CD-208A-144692403FFC}"/>
              </a:ext>
            </a:extLst>
          </p:cNvPr>
          <p:cNvSpPr/>
          <p:nvPr/>
        </p:nvSpPr>
        <p:spPr>
          <a:xfrm>
            <a:off x="2801864" y="2912509"/>
            <a:ext cx="8319576" cy="34560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23000">
                <a:schemeClr val="accent6"/>
              </a:gs>
              <a:gs pos="33000">
                <a:schemeClr val="accent6"/>
              </a:gs>
              <a:gs pos="39000">
                <a:schemeClr val="accent4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8EA2D5A-3A05-D6DE-6632-EF223AA92980}"/>
              </a:ext>
            </a:extLst>
          </p:cNvPr>
          <p:cNvSpPr/>
          <p:nvPr/>
        </p:nvSpPr>
        <p:spPr>
          <a:xfrm>
            <a:off x="5469440" y="3322458"/>
            <a:ext cx="5652000" cy="345600"/>
          </a:xfrm>
          <a:prstGeom prst="rect">
            <a:avLst/>
          </a:prstGeom>
          <a:gradFill flip="none" rotWithShape="1">
            <a:gsLst>
              <a:gs pos="12000">
                <a:schemeClr val="accent6"/>
              </a:gs>
              <a:gs pos="0">
                <a:schemeClr val="accent6"/>
              </a:gs>
              <a:gs pos="18000">
                <a:schemeClr val="accent4"/>
              </a:gs>
              <a:gs pos="50000">
                <a:schemeClr val="accent4"/>
              </a:gs>
              <a:gs pos="58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9AD88C7-F99D-9926-D9D3-4EB91B30C530}"/>
              </a:ext>
            </a:extLst>
          </p:cNvPr>
          <p:cNvSpPr/>
          <p:nvPr/>
        </p:nvSpPr>
        <p:spPr>
          <a:xfrm>
            <a:off x="4773571" y="3732450"/>
            <a:ext cx="3348733" cy="345600"/>
          </a:xfrm>
          <a:prstGeom prst="rect">
            <a:avLst/>
          </a:prstGeom>
          <a:gradFill flip="none" rotWithShape="1">
            <a:gsLst>
              <a:gs pos="32000">
                <a:schemeClr val="accent6"/>
              </a:gs>
              <a:gs pos="42000">
                <a:schemeClr val="accent4"/>
              </a:gs>
              <a:gs pos="69000">
                <a:schemeClr val="accent4"/>
              </a:gs>
              <a:gs pos="88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6F3F57D-BF5D-44FF-F6C5-2CF3019BF08B}"/>
              </a:ext>
            </a:extLst>
          </p:cNvPr>
          <p:cNvSpPr/>
          <p:nvPr/>
        </p:nvSpPr>
        <p:spPr>
          <a:xfrm>
            <a:off x="5897649" y="4142485"/>
            <a:ext cx="3314879" cy="34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323A1C9-A0A9-1511-77CD-7B5AF84FED8E}"/>
              </a:ext>
            </a:extLst>
          </p:cNvPr>
          <p:cNvSpPr/>
          <p:nvPr/>
        </p:nvSpPr>
        <p:spPr>
          <a:xfrm>
            <a:off x="6310591" y="4552477"/>
            <a:ext cx="1944036" cy="345600"/>
          </a:xfrm>
          <a:prstGeom prst="rect">
            <a:avLst/>
          </a:prstGeom>
          <a:gradFill flip="none" rotWithShape="1">
            <a:gsLst>
              <a:gs pos="51000">
                <a:schemeClr val="accent6"/>
              </a:gs>
              <a:gs pos="57989">
                <a:srgbClr val="FFBC00"/>
              </a:gs>
              <a:gs pos="57989">
                <a:srgbClr val="FFBC00"/>
              </a:gs>
              <a:gs pos="78000">
                <a:schemeClr val="accent4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91697EA-FC74-0817-F880-DC9937096AC2}"/>
              </a:ext>
            </a:extLst>
          </p:cNvPr>
          <p:cNvSpPr/>
          <p:nvPr/>
        </p:nvSpPr>
        <p:spPr>
          <a:xfrm>
            <a:off x="7410078" y="4962467"/>
            <a:ext cx="1802450" cy="34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BF12F65-197E-6526-812C-8A02B25EE944}"/>
              </a:ext>
            </a:extLst>
          </p:cNvPr>
          <p:cNvCxnSpPr>
            <a:cxnSpLocks/>
            <a:stCxn id="51" idx="3"/>
            <a:endCxn id="41" idx="1"/>
          </p:cNvCxnSpPr>
          <p:nvPr/>
        </p:nvCxnSpPr>
        <p:spPr>
          <a:xfrm flipV="1">
            <a:off x="6714323" y="2666484"/>
            <a:ext cx="64080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80317F29-367C-CA46-17D2-D458EC87103D}"/>
              </a:ext>
            </a:extLst>
          </p:cNvPr>
          <p:cNvSpPr txBox="1"/>
          <p:nvPr/>
        </p:nvSpPr>
        <p:spPr>
          <a:xfrm>
            <a:off x="6646852" y="2493078"/>
            <a:ext cx="691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XSampGen</a:t>
            </a:r>
          </a:p>
          <a:p>
            <a:pPr algn="ctr"/>
            <a:r>
              <a:rPr lang="en-GB" sz="800" dirty="0">
                <a:solidFill>
                  <a:srgbClr val="FF0000"/>
                </a:solidFill>
              </a:rPr>
              <a:t>remains</a:t>
            </a:r>
          </a:p>
        </p:txBody>
      </p:sp>
      <p:pic>
        <p:nvPicPr>
          <p:cNvPr id="63" name="Picture 62" descr="Text&#10;&#10;Description automatically generated with medium confidence">
            <a:extLst>
              <a:ext uri="{FF2B5EF4-FFF2-40B4-BE49-F238E27FC236}">
                <a16:creationId xmlns:a16="http://schemas.microsoft.com/office/drawing/2014/main" id="{E939F2EA-764D-DBDD-9A89-802F0AC58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937" y="3679881"/>
            <a:ext cx="378277" cy="442274"/>
          </a:xfrm>
          <a:prstGeom prst="rect">
            <a:avLst/>
          </a:prstGeom>
        </p:spPr>
      </p:pic>
      <p:pic>
        <p:nvPicPr>
          <p:cNvPr id="64" name="Picture 63" descr="Text&#10;&#10;Description automatically generated with medium confidence">
            <a:extLst>
              <a:ext uri="{FF2B5EF4-FFF2-40B4-BE49-F238E27FC236}">
                <a16:creationId xmlns:a16="http://schemas.microsoft.com/office/drawing/2014/main" id="{C6A36553-44CA-EDC4-30BA-C6550827BF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661" y="4491918"/>
            <a:ext cx="378277" cy="442274"/>
          </a:xfrm>
          <a:prstGeom prst="rect">
            <a:avLst/>
          </a:prstGeom>
        </p:spPr>
      </p:pic>
      <p:sp>
        <p:nvSpPr>
          <p:cNvPr id="65" name="Striped Right Arrow 64">
            <a:extLst>
              <a:ext uri="{FF2B5EF4-FFF2-40B4-BE49-F238E27FC236}">
                <a16:creationId xmlns:a16="http://schemas.microsoft.com/office/drawing/2014/main" id="{36CA9B2E-0951-2EE1-2281-B53867ADA09A}"/>
              </a:ext>
            </a:extLst>
          </p:cNvPr>
          <p:cNvSpPr/>
          <p:nvPr/>
        </p:nvSpPr>
        <p:spPr>
          <a:xfrm rot="5400000">
            <a:off x="7594835" y="4700711"/>
            <a:ext cx="570316" cy="484632"/>
          </a:xfrm>
          <a:prstGeom prst="stripedRightArrow">
            <a:avLst/>
          </a:prstGeom>
          <a:gradFill flip="none" rotWithShape="1">
            <a:gsLst>
              <a:gs pos="41000">
                <a:schemeClr val="accent6"/>
              </a:gs>
              <a:gs pos="64000">
                <a:schemeClr val="accent4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Striped Right Arrow 65">
            <a:extLst>
              <a:ext uri="{FF2B5EF4-FFF2-40B4-BE49-F238E27FC236}">
                <a16:creationId xmlns:a16="http://schemas.microsoft.com/office/drawing/2014/main" id="{627DD626-DB24-AC16-E343-88C2F113BBA8}"/>
              </a:ext>
            </a:extLst>
          </p:cNvPr>
          <p:cNvSpPr/>
          <p:nvPr/>
        </p:nvSpPr>
        <p:spPr>
          <a:xfrm rot="5400000">
            <a:off x="7329173" y="3900778"/>
            <a:ext cx="570316" cy="484632"/>
          </a:xfrm>
          <a:prstGeom prst="stripedRightArrow">
            <a:avLst/>
          </a:prstGeom>
          <a:gradFill flip="none" rotWithShape="1">
            <a:gsLst>
              <a:gs pos="46000">
                <a:schemeClr val="accent6"/>
              </a:gs>
              <a:gs pos="66000">
                <a:srgbClr val="FF0000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190CFFB-B4D3-7C52-3134-B4259656A1D1}"/>
              </a:ext>
            </a:extLst>
          </p:cNvPr>
          <p:cNvSpPr txBox="1"/>
          <p:nvPr/>
        </p:nvSpPr>
        <p:spPr>
          <a:xfrm>
            <a:off x="330740" y="5416991"/>
            <a:ext cx="1466886" cy="429428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100" dirty="0"/>
              <a:t>Supported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555A92B-E797-F42D-5B49-00657313EBB6}"/>
              </a:ext>
            </a:extLst>
          </p:cNvPr>
          <p:cNvSpPr txBox="1"/>
          <p:nvPr/>
        </p:nvSpPr>
        <p:spPr>
          <a:xfrm>
            <a:off x="329102" y="5851524"/>
            <a:ext cx="1466885" cy="430887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GB" sz="1100" dirty="0"/>
              <a:t>Supported but </a:t>
            </a:r>
          </a:p>
          <a:p>
            <a:pPr algn="ctr"/>
            <a:r>
              <a:rPr lang="en-GB" sz="1100" dirty="0"/>
              <a:t>Not Recommended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C80C6BF-4CB3-E0FE-4F43-AFC8AD677E4E}"/>
              </a:ext>
            </a:extLst>
          </p:cNvPr>
          <p:cNvSpPr txBox="1"/>
          <p:nvPr/>
        </p:nvSpPr>
        <p:spPr>
          <a:xfrm>
            <a:off x="329368" y="6292851"/>
            <a:ext cx="1470274" cy="430887"/>
          </a:xfrm>
          <a:prstGeom prst="rect">
            <a:avLst/>
          </a:prstGeom>
          <a:solidFill>
            <a:srgbClr val="FF0000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GB" sz="1100" dirty="0"/>
              <a:t>Not Supported</a:t>
            </a:r>
          </a:p>
          <a:p>
            <a:pPr algn="ctr"/>
            <a:r>
              <a:rPr lang="en-GB" sz="1100" dirty="0"/>
              <a:t>May break at any time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25C0B0-E68E-86ED-FCA3-CCD7FFE96DFD}"/>
              </a:ext>
            </a:extLst>
          </p:cNvPr>
          <p:cNvSpPr/>
          <p:nvPr/>
        </p:nvSpPr>
        <p:spPr>
          <a:xfrm>
            <a:off x="9212535" y="4962467"/>
            <a:ext cx="1908902" cy="345600"/>
          </a:xfrm>
          <a:prstGeom prst="rect">
            <a:avLst/>
          </a:prstGeom>
          <a:pattFill prst="wdUpDiag">
            <a:fgClr>
              <a:schemeClr val="accent6"/>
            </a:fgClr>
            <a:bgClr>
              <a:schemeClr val="accent6">
                <a:lumMod val="20000"/>
                <a:lumOff val="80000"/>
              </a:schemeClr>
            </a:bgClr>
          </a:patt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5075C-2823-89BC-1C66-F50849473682}"/>
              </a:ext>
            </a:extLst>
          </p:cNvPr>
          <p:cNvSpPr/>
          <p:nvPr/>
        </p:nvSpPr>
        <p:spPr>
          <a:xfrm>
            <a:off x="9212535" y="4146234"/>
            <a:ext cx="1908902" cy="345600"/>
          </a:xfrm>
          <a:prstGeom prst="rect">
            <a:avLst/>
          </a:prstGeom>
          <a:pattFill prst="wdUpDiag">
            <a:fgClr>
              <a:schemeClr val="accent6"/>
            </a:fgClr>
            <a:bgClr>
              <a:schemeClr val="accent6">
                <a:lumMod val="20000"/>
                <a:lumOff val="80000"/>
              </a:schemeClr>
            </a:bgClr>
          </a:patt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0E1596E-CC9F-18D9-1771-A69F18A6D493}"/>
              </a:ext>
            </a:extLst>
          </p:cNvPr>
          <p:cNvSpPr txBox="1"/>
          <p:nvPr/>
        </p:nvSpPr>
        <p:spPr>
          <a:xfrm>
            <a:off x="7096216" y="1261872"/>
            <a:ext cx="613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cap="small" dirty="0">
                <a:solidFill>
                  <a:srgbClr val="00B050"/>
                </a:solidFill>
                <a:latin typeface="Avenir Book" panose="02000503020000020003" pitchFamily="2" charset="0"/>
              </a:rPr>
              <a:t>Today</a:t>
            </a:r>
          </a:p>
        </p:txBody>
      </p:sp>
      <p:sp>
        <p:nvSpPr>
          <p:cNvPr id="71" name="Right Brace 70">
            <a:extLst>
              <a:ext uri="{FF2B5EF4-FFF2-40B4-BE49-F238E27FC236}">
                <a16:creationId xmlns:a16="http://schemas.microsoft.com/office/drawing/2014/main" id="{0B5ECD6F-6434-510A-BEA0-F4903EF9E882}"/>
              </a:ext>
            </a:extLst>
          </p:cNvPr>
          <p:cNvSpPr/>
          <p:nvPr/>
        </p:nvSpPr>
        <p:spPr>
          <a:xfrm>
            <a:off x="11115777" y="4130618"/>
            <a:ext cx="167919" cy="1205539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3E878E0-017C-8E96-5F44-5791FDEE1D12}"/>
              </a:ext>
            </a:extLst>
          </p:cNvPr>
          <p:cNvSpPr txBox="1"/>
          <p:nvPr/>
        </p:nvSpPr>
        <p:spPr>
          <a:xfrm>
            <a:off x="11208909" y="4618250"/>
            <a:ext cx="98135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92D050"/>
                </a:solidFill>
              </a:rPr>
              <a:t>Will evolve…</a:t>
            </a:r>
          </a:p>
          <a:p>
            <a:r>
              <a:rPr lang="en-GB" sz="1050" dirty="0">
                <a:solidFill>
                  <a:srgbClr val="92D050"/>
                </a:solidFill>
              </a:rPr>
              <a:t>New versions, </a:t>
            </a:r>
          </a:p>
          <a:p>
            <a:r>
              <a:rPr lang="en-GB" sz="1050" dirty="0">
                <a:solidFill>
                  <a:srgbClr val="92D050"/>
                </a:solidFill>
              </a:rPr>
              <a:t>etc.</a:t>
            </a:r>
          </a:p>
        </p:txBody>
      </p:sp>
      <p:sp>
        <p:nvSpPr>
          <p:cNvPr id="4" name="Striped Right Arrow 3">
            <a:extLst>
              <a:ext uri="{FF2B5EF4-FFF2-40B4-BE49-F238E27FC236}">
                <a16:creationId xmlns:a16="http://schemas.microsoft.com/office/drawing/2014/main" id="{D6A3DBB5-B65B-C1D3-E21E-BCF6A2589D5B}"/>
              </a:ext>
            </a:extLst>
          </p:cNvPr>
          <p:cNvSpPr/>
          <p:nvPr/>
        </p:nvSpPr>
        <p:spPr>
          <a:xfrm rot="5400000">
            <a:off x="3608863" y="2656665"/>
            <a:ext cx="570316" cy="484632"/>
          </a:xfrm>
          <a:prstGeom prst="stripedRightArrow">
            <a:avLst/>
          </a:prstGeom>
          <a:gradFill flip="none" rotWithShape="1">
            <a:gsLst>
              <a:gs pos="41000">
                <a:schemeClr val="accent6"/>
              </a:gs>
              <a:gs pos="64000">
                <a:schemeClr val="accent4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8" name="Picture 57" descr="Shape&#10;&#10;Description automatically generated">
            <a:extLst>
              <a:ext uri="{FF2B5EF4-FFF2-40B4-BE49-F238E27FC236}">
                <a16:creationId xmlns:a16="http://schemas.microsoft.com/office/drawing/2014/main" id="{832751D0-C5ED-EFC1-5FCA-BCB1D876B4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3944" y="3305756"/>
            <a:ext cx="267593" cy="369332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C5729F7E-3EE1-4F20-D797-4DFF933DA017}"/>
              </a:ext>
            </a:extLst>
          </p:cNvPr>
          <p:cNvSpPr/>
          <p:nvPr/>
        </p:nvSpPr>
        <p:spPr>
          <a:xfrm>
            <a:off x="8550671" y="2912466"/>
            <a:ext cx="2570759" cy="345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Limited expertise in BE-CSS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C102EB7-DD25-93FA-E93F-84F87681E9E0}"/>
              </a:ext>
            </a:extLst>
          </p:cNvPr>
          <p:cNvSpPr txBox="1">
            <a:spLocks/>
          </p:cNvSpPr>
          <p:nvPr/>
        </p:nvSpPr>
        <p:spPr>
          <a:xfrm>
            <a:off x="952500" y="32749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2800" b="1" kern="1200" cap="all" spc="6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0" dirty="0">
                <a:solidFill>
                  <a:srgbClr val="000000"/>
                </a:solidFill>
                <a:latin typeface="Verdana" panose="020B0604030504040204" pitchFamily="34" charset="0"/>
              </a:rPr>
              <a:t>What technologies are you using?</a:t>
            </a:r>
            <a:endParaRPr lang="en-CH"/>
          </a:p>
        </p:txBody>
      </p:sp>
      <p:sp>
        <p:nvSpPr>
          <p:cNvPr id="74" name="Date Placeholder 73">
            <a:extLst>
              <a:ext uri="{FF2B5EF4-FFF2-40B4-BE49-F238E27FC236}">
                <a16:creationId xmlns:a16="http://schemas.microsoft.com/office/drawing/2014/main" id="{2027D8A7-3202-9F46-EDE3-4CF982FD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75" name="Slide Number Placeholder 74">
            <a:extLst>
              <a:ext uri="{FF2B5EF4-FFF2-40B4-BE49-F238E27FC236}">
                <a16:creationId xmlns:a16="http://schemas.microsoft.com/office/drawing/2014/main" id="{E70BF5F7-4350-C0B5-4B64-3B4C9A5B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3</a:t>
            </a:fld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6A16F2A-926A-34F8-75C2-0D7C2D54A458}"/>
              </a:ext>
            </a:extLst>
          </p:cNvPr>
          <p:cNvSpPr txBox="1"/>
          <p:nvPr/>
        </p:nvSpPr>
        <p:spPr>
          <a:xfrm>
            <a:off x="1841099" y="6469142"/>
            <a:ext cx="982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200" baseline="30000" dirty="0"/>
              <a:t>1</a:t>
            </a:r>
            <a:r>
              <a:rPr lang="en-CH" sz="1200" dirty="0"/>
              <a:t> or PySide6</a:t>
            </a:r>
          </a:p>
        </p:txBody>
      </p:sp>
    </p:spTree>
    <p:extLst>
      <p:ext uri="{BB962C8B-B14F-4D97-AF65-F5344CB8AC3E}">
        <p14:creationId xmlns:p14="http://schemas.microsoft.com/office/powerpoint/2010/main" val="285343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54" grpId="0" animBg="1"/>
      <p:bldP spid="55" grpId="0" animBg="1"/>
      <p:bldP spid="56" grpId="0" animBg="1"/>
      <p:bldP spid="57" grpId="0" animBg="1"/>
      <p:bldP spid="65" grpId="0" animBg="1"/>
      <p:bldP spid="66" grpId="0" animBg="1"/>
      <p:bldP spid="13" grpId="0" animBg="1"/>
      <p:bldP spid="15" grpId="0" animBg="1"/>
      <p:bldP spid="71" grpId="0" animBg="1"/>
      <p:bldP spid="72" grpId="0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1A51-3F81-52B0-84E6-FEABB610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5204"/>
            <a:ext cx="10287000" cy="1147762"/>
          </a:xfrm>
        </p:spPr>
        <p:txBody>
          <a:bodyPr>
            <a:normAutofit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issues are you facing related to these technologies?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27698-250C-870F-6859-E0B2E2A2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529697"/>
            <a:ext cx="10287000" cy="5144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H" dirty="0"/>
              <a:t>We have two legacy technologies: Java Swing &amp; JavaFX</a:t>
            </a:r>
          </a:p>
          <a:p>
            <a:pPr marL="0" indent="0">
              <a:buNone/>
            </a:pPr>
            <a:endParaRPr lang="en-CH" sz="1000" dirty="0"/>
          </a:p>
          <a:p>
            <a:pPr marL="0" indent="0">
              <a:buNone/>
            </a:pPr>
            <a:r>
              <a:rPr lang="en-CH" dirty="0"/>
              <a:t>JavaFX: no issues as such as we decided to move away. However many applications to consolidate before 2030</a:t>
            </a:r>
          </a:p>
          <a:p>
            <a:pPr marL="0" indent="0">
              <a:buNone/>
            </a:pPr>
            <a:endParaRPr lang="en-CH" sz="1000" b="1" cap="small" dirty="0"/>
          </a:p>
          <a:p>
            <a:pPr marL="0" indent="0">
              <a:buNone/>
            </a:pPr>
            <a:r>
              <a:rPr lang="en-CH" dirty="0"/>
              <a:t>Java Swing is old but extermely popular … in the control room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Huge number of applications (300+) and a Swing-based platform with 1500+ panels (Inspector)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Pressure from the user community to maintain and even invest </a:t>
            </a:r>
            <a:r>
              <a:rPr lang="en-GB" dirty="0"/>
              <a:t>in Swing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GB" dirty="0"/>
              <a:t>Impossible to hire student and young graduates with skills or interest in Swing</a:t>
            </a:r>
          </a:p>
          <a:p>
            <a:pPr marL="0" indent="0">
              <a:buNone/>
            </a:pPr>
            <a:r>
              <a:rPr lang="en-GB" dirty="0">
                <a:sym typeface="Wingdings" pitchFamily="2" charset="2"/>
              </a:rPr>
              <a:t> Need to keep Java Swing support until end of HL-LHC; we don’t plan to invest though.</a:t>
            </a:r>
            <a:endParaRPr lang="en-GB" dirty="0"/>
          </a:p>
          <a:p>
            <a:pPr marL="541782" lvl="1" indent="-285750">
              <a:buFont typeface="Arial" panose="020B0604020202020204" pitchFamily="34" charset="0"/>
              <a:buChar char="•"/>
            </a:pPr>
            <a:endParaRPr lang="en-CH" sz="1000" dirty="0"/>
          </a:p>
          <a:p>
            <a:pPr marL="0" indent="0">
              <a:buNone/>
            </a:pPr>
            <a:endParaRPr lang="en-CH" sz="2000" b="1" cap="small" dirty="0"/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4B4E7-79C3-6CEE-67F9-CE337437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7414E-5C25-0F9A-D144-24924103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1A51-3F81-52B0-84E6-FEABB610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5204"/>
            <a:ext cx="10287000" cy="1147762"/>
          </a:xfrm>
        </p:spPr>
        <p:txBody>
          <a:bodyPr>
            <a:normAutofit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issues are you facing related to these technologies?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27698-250C-870F-6859-E0B2E2A2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529697"/>
            <a:ext cx="10287000" cy="5144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H" dirty="0"/>
              <a:t>Web technologies were known to be volatile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We are impacted by the AngularJS to Angular switch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The situation seems to be stabilising but for how long?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We put in place a migration tactic based on micro-frontend (see Anti’s talk on Thursday)</a:t>
            </a:r>
          </a:p>
          <a:p>
            <a:pPr marL="806958" lvl="2" indent="-285750"/>
            <a:r>
              <a:rPr lang="en-CH" dirty="0"/>
              <a:t>Allows partial app migration and to plan the migration based on feature requests rather than technological debt</a:t>
            </a:r>
          </a:p>
          <a:p>
            <a:pPr marL="806958" lvl="2" indent="-285750"/>
            <a:r>
              <a:rPr lang="en-CH" dirty="0"/>
              <a:t>Still expensive</a:t>
            </a:r>
          </a:p>
          <a:p>
            <a:pPr marL="0" indent="0">
              <a:buNone/>
            </a:pPr>
            <a:endParaRPr lang="en-CH" sz="1000" b="1" cap="small" dirty="0"/>
          </a:p>
          <a:p>
            <a:pPr marL="0" indent="0">
              <a:buNone/>
            </a:pPr>
            <a:r>
              <a:rPr lang="en-CH" dirty="0"/>
              <a:t>Qt looks like a good choice today but what will be its evolution?!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Qt 6 incompatibilities with QtDesigner – waiting for Qt 6.8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Open questions: QWidgets vs QML, Qt 7 migration cost ??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Qt company policies, could it change to something that puts us in a JFX-like situation?</a:t>
            </a:r>
          </a:p>
          <a:p>
            <a:pPr marL="0" indent="0">
              <a:buNone/>
            </a:pPr>
            <a:endParaRPr lang="en-CH" sz="2000" b="1" cap="small" dirty="0"/>
          </a:p>
          <a:p>
            <a:pPr marL="0" indent="0">
              <a:buNone/>
            </a:pPr>
            <a:endParaRPr lang="en-CH" sz="2000" b="1" cap="small" dirty="0"/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4B4E7-79C3-6CEE-67F9-CE337437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7414E-5C25-0F9A-D144-24924103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1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EA784-0862-4697-6F3C-EB0126C76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is your GUI strategy going forwards? 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6D70B-C200-F0B0-9DAD-52E58925E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Goals of the GUI strategy:</a:t>
            </a:r>
          </a:p>
          <a:p>
            <a:pPr marL="598932" lvl="1" indent="-342900">
              <a:buFont typeface="+mj-lt"/>
              <a:buAutoNum type="arabicPeriod"/>
            </a:pPr>
            <a:r>
              <a:rPr lang="en-GB" dirty="0"/>
              <a:t>To mitigate the risk of applications breaking and/or being difficult, if not impossible, to maintain and extend over time</a:t>
            </a:r>
          </a:p>
          <a:p>
            <a:pPr marL="598932" lvl="1" indent="-342900">
              <a:buFont typeface="+mj-lt"/>
              <a:buAutoNum type="arabicPeriod"/>
            </a:pPr>
            <a:r>
              <a:rPr lang="en-GB" dirty="0"/>
              <a:t>To provide solutions that will optimise the effort needed and therefore reduce the long-term costs and risks for CERN</a:t>
            </a:r>
            <a:endParaRPr lang="en-CH" dirty="0"/>
          </a:p>
          <a:p>
            <a:r>
              <a:rPr lang="en-CH" dirty="0"/>
              <a:t>In practice, 2 no-code/low-code platforms and two development environments to develop GUIs</a:t>
            </a:r>
          </a:p>
          <a:p>
            <a:pPr marL="598932" lvl="1" indent="-342900">
              <a:buFont typeface="+mj-lt"/>
              <a:buAutoNum type="arabicPeriod"/>
            </a:pPr>
            <a:r>
              <a:rPr lang="en-CH" dirty="0"/>
              <a:t>Two platforms to shield completely the end-users from the underlying technologies and reduce the skill level required</a:t>
            </a:r>
          </a:p>
          <a:p>
            <a:pPr marL="598932" lvl="1" indent="-342900">
              <a:buFont typeface="+mj-lt"/>
              <a:buAutoNum type="arabicPeriod"/>
            </a:pPr>
            <a:r>
              <a:rPr lang="en-CH" dirty="0"/>
              <a:t>Two development environments (Web and Python) to cater for the more complex cases </a:t>
            </a:r>
            <a:r>
              <a:rPr lang="en-CH" dirty="0">
                <a:sym typeface="Wingdings" pitchFamily="2" charset="2"/>
              </a:rPr>
              <a:t> end-users exposed to the technology changes and learning curves.</a:t>
            </a:r>
            <a:endParaRPr lang="en-CH" dirty="0"/>
          </a:p>
          <a:p>
            <a:pPr marL="293688" lvl="1" indent="-293688">
              <a:buFont typeface="Arial" panose="020B0604020202020204" pitchFamily="34" charset="0"/>
              <a:buChar char="•"/>
            </a:pPr>
            <a:r>
              <a:rPr lang="en-CH" sz="1800" b="0" dirty="0"/>
              <a:t>We also provide guidance and support to choose and work with the different solutions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7ADE8-B3A0-6554-EC81-F121AE53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6CE5D-34E4-EFD9-4003-8BE297F8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2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06FA-426A-D063-7C19-6AF9ED170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developments are planned or in progress? 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3DB61-C211-3CCB-E2BF-59373BC23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285997"/>
            <a:ext cx="10941734" cy="4173169"/>
          </a:xfrm>
        </p:spPr>
        <p:txBody>
          <a:bodyPr>
            <a:normAutofit lnSpcReduction="10000"/>
          </a:bodyPr>
          <a:lstStyle/>
          <a:p>
            <a:r>
              <a:rPr lang="en-CH" dirty="0"/>
              <a:t>NavPy (PyQt5)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GB" dirty="0"/>
              <a:t>Low-level tool with direct correspondence between a widget and the controls parameter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GB" dirty="0"/>
              <a:t>Covers the needs of the experts and real-time software developers from day 1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GB" dirty="0"/>
              <a:t>Advanced features to compare/copy beam settings, create simple layouts as templates, etc.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GB" dirty="0"/>
              <a:t>V1.0 since 2023, no big investment planned  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endParaRPr lang="en-CH" dirty="0">
              <a:highlight>
                <a:srgbClr val="FFFF00"/>
              </a:highlight>
            </a:endParaRPr>
          </a:p>
          <a:p>
            <a:r>
              <a:rPr lang="en-CH" dirty="0"/>
              <a:t>WRAP (Angular &amp; Spring Boot)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Complete web-based application builder for expert and operational applications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Q3 2024: All the basic building blocks are there </a:t>
            </a:r>
            <a:r>
              <a:rPr lang="en-CH" dirty="0">
                <a:sym typeface="Wingdings" pitchFamily="2" charset="2"/>
              </a:rPr>
              <a:t> add more options and improve UX</a:t>
            </a:r>
            <a:endParaRPr lang="en-CH" dirty="0"/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Next big feature: Scripting with Excel-like DSL</a:t>
            </a:r>
          </a:p>
          <a:p>
            <a:pPr marL="806958" lvl="2" indent="-285750"/>
            <a:r>
              <a:rPr lang="en-CH" dirty="0"/>
              <a:t>Key aspects: sand-boxed, controlled I/O, avoid inventing a new language… while giving enough flexibility to the end-users to avoid as much as possible full-fleched UIs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3872D-1072-D984-BF3E-1083ACE0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2BB72-2EE0-FFC5-DFF1-80EF19E8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A6E2BB-830E-8AC0-C94A-6D2E3CEAE8F0}"/>
              </a:ext>
            </a:extLst>
          </p:cNvPr>
          <p:cNvSpPr txBox="1"/>
          <p:nvPr/>
        </p:nvSpPr>
        <p:spPr>
          <a:xfrm>
            <a:off x="10418323" y="3531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60827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06FA-426A-D063-7C19-6AF9ED170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developments are planned or in progress? 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3DB61-C211-3CCB-E2BF-59373BC23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285997"/>
            <a:ext cx="10740147" cy="3890965"/>
          </a:xfrm>
        </p:spPr>
        <p:txBody>
          <a:bodyPr>
            <a:normAutofit lnSpcReduction="10000"/>
          </a:bodyPr>
          <a:lstStyle/>
          <a:p>
            <a:r>
              <a:rPr lang="en-CH" dirty="0"/>
              <a:t>Web development environment (ACW)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GB" dirty="0"/>
              <a:t>B</a:t>
            </a:r>
            <a:r>
              <a:rPr lang="en-CH" dirty="0"/>
              <a:t>ased on Java with Spring Boot (backend) and Angular (frontend)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GB" dirty="0"/>
              <a:t>Documentation @ </a:t>
            </a:r>
            <a:r>
              <a:rPr lang="en-GB" dirty="0">
                <a:hlinkClick r:id="rId2"/>
              </a:rPr>
              <a:t>https://acw-demo.web.cern.ch/</a:t>
            </a:r>
            <a:endParaRPr lang="en-GB" dirty="0"/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GB" dirty="0"/>
              <a:t>Stable with yearly update, </a:t>
            </a:r>
            <a:r>
              <a:rPr lang="en-US" dirty="0"/>
              <a:t>3</a:t>
            </a:r>
            <a:r>
              <a:rPr lang="en-US" baseline="30000" dirty="0"/>
              <a:t>rd-</a:t>
            </a:r>
            <a:r>
              <a:rPr lang="en-US" dirty="0"/>
              <a:t>party libs (Java) and Angular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US" dirty="0"/>
              <a:t>A few additions planned e.g. Calendar component, up-streamed from our Accelerator Schedule Management application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endParaRPr lang="en-CH" dirty="0"/>
          </a:p>
          <a:p>
            <a:r>
              <a:rPr lang="en-CH" dirty="0"/>
              <a:t>PyUI very early version but more resources in 2025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Early days but clear plans following user interviews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Documentation @ </a:t>
            </a:r>
            <a:r>
              <a:rPr lang="en-GB" dirty="0">
                <a:hlinkClick r:id="rId3"/>
              </a:rPr>
              <a:t>https://pyqt-training.docs.cern.ch/</a:t>
            </a:r>
            <a:endParaRPr lang="en-GB" dirty="0"/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GB" dirty="0"/>
              <a:t>Aims to provide Controls widgets but also streamline the development (controls events, meta-data, etc.)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3872D-1072-D984-BF3E-1083ACE0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2BB72-2EE0-FFC5-DFF1-80EF19E8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46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8A23-B871-2574-0E10-34E0C9C67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What challenges are you facing?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401A0-F583-7D29-6373-3BCF6A149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H" dirty="0"/>
              <a:t>‘Human’ challenges</a:t>
            </a:r>
          </a:p>
          <a:p>
            <a:r>
              <a:rPr lang="en-CH" dirty="0"/>
              <a:t>Adoption of the new platforms (WRAP, NavPy) </a:t>
            </a:r>
          </a:p>
          <a:p>
            <a:pPr lvl="1"/>
            <a:r>
              <a:rPr lang="en-CH" b="0" dirty="0"/>
              <a:t>or how to get people to use the new tools when they’re happy with the previous one?</a:t>
            </a:r>
          </a:p>
          <a:p>
            <a:r>
              <a:rPr lang="en-CH" dirty="0"/>
              <a:t>Learning curve and developers’ profile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en-CH" dirty="0"/>
              <a:t>Moving from Java Swing &amp; JavaFX to Python &amp; PyQT or even web full-stack</a:t>
            </a:r>
          </a:p>
          <a:p>
            <a:pPr marL="0" indent="0">
              <a:buNone/>
            </a:pPr>
            <a:endParaRPr lang="en-CH" dirty="0"/>
          </a:p>
          <a:p>
            <a:pPr marL="0" indent="0">
              <a:buNone/>
            </a:pPr>
            <a:r>
              <a:rPr lang="en-CH" dirty="0"/>
              <a:t>Technical challenges</a:t>
            </a:r>
          </a:p>
          <a:p>
            <a:r>
              <a:rPr lang="en-CH" dirty="0"/>
              <a:t>Teething issues (e.g. scalability of the controls middleware to WebSocket gateway)</a:t>
            </a:r>
          </a:p>
          <a:p>
            <a:r>
              <a:rPr lang="en-CH" dirty="0"/>
              <a:t>Controls challenges (strong integration of many services – faced with what the users were facing so far)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1E147-E31B-0B19-7A6D-CD28B6650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23.09.2024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916C4-8944-8C15-9273-8E21FC7F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3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Afterglow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6602</TotalTime>
  <Words>984</Words>
  <Application>Microsoft Macintosh PowerPoint</Application>
  <PresentationFormat>Widescreen</PresentationFormat>
  <Paragraphs>139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Aptos</vt:lpstr>
      <vt:lpstr>Arial</vt:lpstr>
      <vt:lpstr>Arial</vt:lpstr>
      <vt:lpstr>Avenir Book</vt:lpstr>
      <vt:lpstr>Liberation Sans</vt:lpstr>
      <vt:lpstr>Trade Gothic Next Cond</vt:lpstr>
      <vt:lpstr>Trade Gothic Next Light</vt:lpstr>
      <vt:lpstr>Verdana</vt:lpstr>
      <vt:lpstr>Wingdings</vt:lpstr>
      <vt:lpstr>AfterglowVTI</vt:lpstr>
      <vt:lpstr>GUI Technologies &amp; Evolution Plans Overview</vt:lpstr>
      <vt:lpstr>Agenda</vt:lpstr>
      <vt:lpstr>PowerPoint Presentation</vt:lpstr>
      <vt:lpstr>What issues are you facing related to these technologies?</vt:lpstr>
      <vt:lpstr>What issues are you facing related to these technologies?</vt:lpstr>
      <vt:lpstr>What is your GUI strategy going forwards? </vt:lpstr>
      <vt:lpstr>What developments are planned or in progress? </vt:lpstr>
      <vt:lpstr>What developments are planned or in progress? </vt:lpstr>
      <vt:lpstr>What challenges are you facing?</vt:lpstr>
      <vt:lpstr>What are the main takeaways you would like to get from this meeting?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Stephane Deghaye</dc:creator>
  <cp:lastModifiedBy>Stephane Deghaye</cp:lastModifiedBy>
  <cp:revision>27</cp:revision>
  <dcterms:created xsi:type="dcterms:W3CDTF">2024-09-18T06:58:46Z</dcterms:created>
  <dcterms:modified xsi:type="dcterms:W3CDTF">2024-09-22T21:01:31Z</dcterms:modified>
</cp:coreProperties>
</file>