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Lst>
  <p:notesMasterIdLst>
    <p:notesMasterId r:id="rId14"/>
  </p:notesMasterIdLst>
  <p:sldIdLst>
    <p:sldId id="256" r:id="rId7"/>
    <p:sldId id="257" r:id="rId8"/>
    <p:sldId id="268" r:id="rId9"/>
    <p:sldId id="269" r:id="rId10"/>
    <p:sldId id="264" r:id="rId11"/>
    <p:sldId id="267" r:id="rId12"/>
    <p:sldId id="270" r:id="rId13"/>
  </p:sldIdLst>
  <p:sldSz cx="9144000" cy="5143500" type="screen16x9"/>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CCD"/>
    <a:srgbClr val="272A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15" autoAdjust="0"/>
  </p:normalViewPr>
  <p:slideViewPr>
    <p:cSldViewPr snapToGrid="0">
      <p:cViewPr varScale="1">
        <p:scale>
          <a:sx n="80" d="100"/>
          <a:sy n="80" d="100"/>
        </p:scale>
        <p:origin x="8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F217131-98C2-46AE-84DB-F152E9DC9EED}" type="datetimeFigureOut">
              <a:rPr lang="en-US" smtClean="0"/>
              <a:t>9/22/2024</a:t>
            </a:fld>
            <a:endParaRPr lang="en-US"/>
          </a:p>
        </p:txBody>
      </p:sp>
      <p:sp>
        <p:nvSpPr>
          <p:cNvPr id="4" name="Slide Image Placeholder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E05F83C5-3262-4640-A604-F06EE8214F89}" type="slidenum">
              <a:rPr lang="en-US" smtClean="0"/>
              <a:t>‹#›</a:t>
            </a:fld>
            <a:endParaRPr lang="en-US"/>
          </a:p>
        </p:txBody>
      </p:sp>
    </p:spTree>
    <p:extLst>
      <p:ext uri="{BB962C8B-B14F-4D97-AF65-F5344CB8AC3E}">
        <p14:creationId xmlns:p14="http://schemas.microsoft.com/office/powerpoint/2010/main" val="1026380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2</a:t>
            </a:fld>
            <a:endParaRPr lang="en-US"/>
          </a:p>
        </p:txBody>
      </p:sp>
    </p:spTree>
    <p:extLst>
      <p:ext uri="{BB962C8B-B14F-4D97-AF65-F5344CB8AC3E}">
        <p14:creationId xmlns:p14="http://schemas.microsoft.com/office/powerpoint/2010/main" val="320869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3</a:t>
            </a:fld>
            <a:endParaRPr lang="en-US"/>
          </a:p>
        </p:txBody>
      </p:sp>
    </p:spTree>
    <p:extLst>
      <p:ext uri="{BB962C8B-B14F-4D97-AF65-F5344CB8AC3E}">
        <p14:creationId xmlns:p14="http://schemas.microsoft.com/office/powerpoint/2010/main" val="134265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4</a:t>
            </a:fld>
            <a:endParaRPr lang="en-US"/>
          </a:p>
        </p:txBody>
      </p:sp>
    </p:spTree>
    <p:extLst>
      <p:ext uri="{BB962C8B-B14F-4D97-AF65-F5344CB8AC3E}">
        <p14:creationId xmlns:p14="http://schemas.microsoft.com/office/powerpoint/2010/main" val="3879931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5</a:t>
            </a:fld>
            <a:endParaRPr lang="en-US"/>
          </a:p>
        </p:txBody>
      </p:sp>
    </p:spTree>
    <p:extLst>
      <p:ext uri="{BB962C8B-B14F-4D97-AF65-F5344CB8AC3E}">
        <p14:creationId xmlns:p14="http://schemas.microsoft.com/office/powerpoint/2010/main" val="145490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6</a:t>
            </a:fld>
            <a:endParaRPr lang="en-US"/>
          </a:p>
        </p:txBody>
      </p:sp>
    </p:spTree>
    <p:extLst>
      <p:ext uri="{BB962C8B-B14F-4D97-AF65-F5344CB8AC3E}">
        <p14:creationId xmlns:p14="http://schemas.microsoft.com/office/powerpoint/2010/main" val="284424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5F83C5-3262-4640-A604-F06EE8214F89}" type="slidenum">
              <a:rPr lang="en-US" smtClean="0"/>
              <a:t>7</a:t>
            </a:fld>
            <a:endParaRPr lang="en-US"/>
          </a:p>
        </p:txBody>
      </p:sp>
    </p:spTree>
    <p:extLst>
      <p:ext uri="{BB962C8B-B14F-4D97-AF65-F5344CB8AC3E}">
        <p14:creationId xmlns:p14="http://schemas.microsoft.com/office/powerpoint/2010/main" val="394455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219600"/>
            <a:ext cx="8423640" cy="371520"/>
          </a:xfrm>
          <a:prstGeom prst="rect">
            <a:avLst/>
          </a:prstGeom>
          <a:noFill/>
          <a:ln w="0">
            <a:noFill/>
          </a:ln>
        </p:spPr>
        <p:txBody>
          <a:bodyPr lIns="0" tIns="0" rIns="0" bIns="0" anchor="ctr">
            <a:noAutofit/>
          </a:bodyPr>
          <a:lstStyle/>
          <a:p>
            <a:pPr indent="0">
              <a:buNone/>
            </a:pPr>
            <a:endParaRPr lang="de-DE" sz="1800" b="0" strike="noStrike" spc="-1">
              <a:solidFill>
                <a:schemeClr val="dk1"/>
              </a:solidFill>
              <a:latin typeface="Arial"/>
            </a:endParaRPr>
          </a:p>
        </p:txBody>
      </p:sp>
      <p:sp>
        <p:nvSpPr>
          <p:cNvPr id="19" name="PlaceHolder 2"/>
          <p:cNvSpPr>
            <a:spLocks noGrp="1"/>
          </p:cNvSpPr>
          <p:nvPr>
            <p:ph type="subTitle"/>
          </p:nvPr>
        </p:nvSpPr>
        <p:spPr>
          <a:xfrm>
            <a:off x="358920" y="620640"/>
            <a:ext cx="8423640" cy="407520"/>
          </a:xfrm>
          <a:prstGeom prst="rect">
            <a:avLst/>
          </a:prstGeom>
          <a:noFill/>
          <a:ln w="0">
            <a:noFill/>
          </a:ln>
        </p:spPr>
        <p:txBody>
          <a:bodyPr lIns="0" tIns="0" rIns="0" bIns="0" anchor="ctr">
            <a:noAutofit/>
          </a:bodyPr>
          <a:lstStyle/>
          <a:p>
            <a:pPr indent="0" algn="ctr">
              <a:buNone/>
            </a:pPr>
            <a:endParaRPr lang="de-DE" sz="3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Zweispaltig_Materi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Mischspaltig_Materi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Custom Layout">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0.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10.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10.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6.xml"/><Relationship Id="rId1" Type="http://schemas.openxmlformats.org/officeDocument/2006/relationships/slideLayout" Target="../slideLayouts/slideLayout6.xml"/><Relationship Id="rId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 name="Grafik 8"/>
          <p:cNvPicPr/>
          <p:nvPr/>
        </p:nvPicPr>
        <p:blipFill>
          <a:blip r:embed="rId3"/>
          <a:stretch/>
        </p:blipFill>
        <p:spPr>
          <a:xfrm>
            <a:off x="0" y="2520"/>
            <a:ext cx="9143640" cy="5143320"/>
          </a:xfrm>
          <a:prstGeom prst="rect">
            <a:avLst/>
          </a:prstGeom>
          <a:ln w="0">
            <a:noFill/>
          </a:ln>
        </p:spPr>
      </p:pic>
      <p:pic>
        <p:nvPicPr>
          <p:cNvPr id="19" name="Grafik 7"/>
          <p:cNvPicPr/>
          <p:nvPr/>
        </p:nvPicPr>
        <p:blipFill>
          <a:blip r:embed="rId4"/>
          <a:stretch/>
        </p:blipFill>
        <p:spPr>
          <a:xfrm>
            <a:off x="0" y="-3600"/>
            <a:ext cx="9149400" cy="5151240"/>
          </a:xfrm>
          <a:prstGeom prst="rect">
            <a:avLst/>
          </a:prstGeom>
          <a:ln w="0">
            <a:noFill/>
          </a:ln>
        </p:spPr>
      </p:pic>
      <p:pic>
        <p:nvPicPr>
          <p:cNvPr id="2" name="Grafik 10"/>
          <p:cNvPicPr/>
          <p:nvPr/>
        </p:nvPicPr>
        <p:blipFill>
          <a:blip r:embed="rId5"/>
          <a:stretch/>
        </p:blipFill>
        <p:spPr>
          <a:xfrm>
            <a:off x="360000" y="388800"/>
            <a:ext cx="1633320" cy="216360"/>
          </a:xfrm>
          <a:prstGeom prst="rect">
            <a:avLst/>
          </a:prstGeom>
          <a:ln w="0">
            <a:noFill/>
          </a:ln>
        </p:spPr>
      </p:pic>
      <p:sp>
        <p:nvSpPr>
          <p:cNvPr id="3" name="Textfeld 12"/>
          <p:cNvSpPr/>
          <p:nvPr/>
        </p:nvSpPr>
        <p:spPr>
          <a:xfrm>
            <a:off x="6865200" y="4903200"/>
            <a:ext cx="1018800" cy="137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spAutoFit/>
          </a:bodyPr>
          <a:lstStyle/>
          <a:p>
            <a:pPr defTabSz="914400">
              <a:lnSpc>
                <a:spcPct val="100000"/>
              </a:lnSpc>
            </a:pPr>
            <a:r>
              <a:rPr lang="de-DE" sz="900" b="0" strike="noStrike" spc="-1">
                <a:solidFill>
                  <a:schemeClr val="accent2"/>
                </a:solidFill>
                <a:latin typeface="Arial"/>
              </a:rPr>
              <a:t>www.helmholtz.de</a:t>
            </a:r>
            <a:endParaRPr lang="de-DE" sz="900" b="0" strike="noStrike" spc="-1">
              <a:solidFill>
                <a:srgbClr val="000000"/>
              </a:solidFill>
              <a:latin typeface="Calibri"/>
            </a:endParaRPr>
          </a:p>
        </p:txBody>
      </p:sp>
      <p:pic>
        <p:nvPicPr>
          <p:cNvPr id="4" name="Grafik 1"/>
          <p:cNvPicPr/>
          <p:nvPr/>
        </p:nvPicPr>
        <p:blipFill>
          <a:blip r:embed="rId6"/>
          <a:srcRect t="93829"/>
          <a:stretch/>
        </p:blipFill>
        <p:spPr>
          <a:xfrm>
            <a:off x="0" y="4830480"/>
            <a:ext cx="9149400" cy="317160"/>
          </a:xfrm>
          <a:prstGeom prst="rect">
            <a:avLst/>
          </a:prstGeom>
          <a:ln w="0">
            <a:noFill/>
          </a:ln>
        </p:spPr>
      </p:pic>
      <p:grpSp>
        <p:nvGrpSpPr>
          <p:cNvPr id="5" name="Gruppieren 17"/>
          <p:cNvGrpSpPr/>
          <p:nvPr/>
        </p:nvGrpSpPr>
        <p:grpSpPr>
          <a:xfrm>
            <a:off x="7003440" y="4908960"/>
            <a:ext cx="2053080" cy="215640"/>
            <a:chOff x="7003440" y="4908960"/>
            <a:chExt cx="2053080" cy="215640"/>
          </a:xfrm>
        </p:grpSpPr>
        <p:pic>
          <p:nvPicPr>
            <p:cNvPr id="6" name="Grafik 4"/>
            <p:cNvPicPr/>
            <p:nvPr/>
          </p:nvPicPr>
          <p:blipFill>
            <a:blip r:embed="rId7"/>
            <a:stretch/>
          </p:blipFill>
          <p:spPr>
            <a:xfrm>
              <a:off x="7003440" y="4908960"/>
              <a:ext cx="215640" cy="215640"/>
            </a:xfrm>
            <a:prstGeom prst="rect">
              <a:avLst/>
            </a:prstGeom>
            <a:ln w="0">
              <a:noFill/>
            </a:ln>
          </p:spPr>
        </p:pic>
        <p:pic>
          <p:nvPicPr>
            <p:cNvPr id="7" name="Grafik 5"/>
            <p:cNvPicPr/>
            <p:nvPr/>
          </p:nvPicPr>
          <p:blipFill>
            <a:blip r:embed="rId8"/>
            <a:stretch/>
          </p:blipFill>
          <p:spPr>
            <a:xfrm>
              <a:off x="7304040" y="4962960"/>
              <a:ext cx="670680" cy="107640"/>
            </a:xfrm>
            <a:prstGeom prst="rect">
              <a:avLst/>
            </a:prstGeom>
            <a:ln w="0">
              <a:noFill/>
            </a:ln>
          </p:spPr>
        </p:pic>
        <p:pic>
          <p:nvPicPr>
            <p:cNvPr id="8" name="Grafik 11"/>
            <p:cNvPicPr/>
            <p:nvPr/>
          </p:nvPicPr>
          <p:blipFill>
            <a:blip r:embed="rId9"/>
            <a:stretch/>
          </p:blipFill>
          <p:spPr>
            <a:xfrm>
              <a:off x="8059320" y="4908960"/>
              <a:ext cx="436320" cy="215640"/>
            </a:xfrm>
            <a:prstGeom prst="rect">
              <a:avLst/>
            </a:prstGeom>
            <a:ln w="0">
              <a:noFill/>
            </a:ln>
          </p:spPr>
        </p:pic>
        <p:pic>
          <p:nvPicPr>
            <p:cNvPr id="9" name="Grafik 15"/>
            <p:cNvPicPr/>
            <p:nvPr/>
          </p:nvPicPr>
          <p:blipFill>
            <a:blip r:embed="rId10"/>
            <a:stretch/>
          </p:blipFill>
          <p:spPr>
            <a:xfrm>
              <a:off x="8580600" y="4908960"/>
              <a:ext cx="475920" cy="215640"/>
            </a:xfrm>
            <a:prstGeom prst="rect">
              <a:avLst/>
            </a:prstGeom>
            <a:ln w="0">
              <a:noFill/>
            </a:ln>
          </p:spPr>
        </p:pic>
      </p:grpSp>
      <p:sp>
        <p:nvSpPr>
          <p:cNvPr id="10" name="Parallelogramm 19"/>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11" name="Parallelogramm 21"/>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12" name="Parallelogramm 22"/>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13" name="Parallelogramm 23"/>
          <p:cNvSpPr/>
          <p:nvPr/>
        </p:nvSpPr>
        <p:spPr>
          <a:xfrm flipH="1">
            <a:off x="686520" y="4886280"/>
            <a:ext cx="431640" cy="251640"/>
          </a:xfrm>
          <a:prstGeom prst="parallelogram">
            <a:avLst>
              <a:gd name="adj" fmla="val 92211"/>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Arial"/>
            </a:endParaRPr>
          </a:p>
        </p:txBody>
      </p:sp>
      <p:sp>
        <p:nvSpPr>
          <p:cNvPr id="14" name="Parallelogramm 24"/>
          <p:cNvSpPr/>
          <p:nvPr/>
        </p:nvSpPr>
        <p:spPr>
          <a:xfrm flipH="1">
            <a:off x="1165680" y="4886280"/>
            <a:ext cx="431640" cy="251640"/>
          </a:xfrm>
          <a:prstGeom prst="parallelogram">
            <a:avLst>
              <a:gd name="adj" fmla="val 92211"/>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Arial"/>
            </a:endParaRPr>
          </a:p>
        </p:txBody>
      </p:sp>
      <p:sp>
        <p:nvSpPr>
          <p:cNvPr id="15" name="Parallelogramm 25"/>
          <p:cNvSpPr/>
          <p:nvPr/>
        </p:nvSpPr>
        <p:spPr>
          <a:xfrm flipH="1">
            <a:off x="926280" y="4886280"/>
            <a:ext cx="432720" cy="251640"/>
          </a:xfrm>
          <a:prstGeom prst="parallelogram">
            <a:avLst>
              <a:gd name="adj" fmla="val 92211"/>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Arial"/>
            </a:endParaRPr>
          </a:p>
        </p:txBody>
      </p:sp>
      <p:sp>
        <p:nvSpPr>
          <p:cNvPr id="16" name="PlaceHolder 1"/>
          <p:cNvSpPr>
            <a:spLocks noGrp="1"/>
          </p:cNvSpPr>
          <p:nvPr>
            <p:ph type="title"/>
          </p:nvPr>
        </p:nvSpPr>
        <p:spPr>
          <a:xfrm>
            <a:off x="360000" y="1285200"/>
            <a:ext cx="5867640" cy="699480"/>
          </a:xfrm>
          <a:prstGeom prst="rect">
            <a:avLst/>
          </a:prstGeom>
          <a:noFill/>
          <a:ln w="0">
            <a:noFill/>
          </a:ln>
        </p:spPr>
        <p:txBody>
          <a:bodyPr lIns="0" tIns="0" rIns="0" bIns="0" anchor="t">
            <a:normAutofit/>
          </a:bodyPr>
          <a:lstStyle/>
          <a:p>
            <a:pPr indent="0" defTabSz="914400">
              <a:lnSpc>
                <a:spcPct val="100000"/>
              </a:lnSpc>
              <a:buNone/>
            </a:pPr>
            <a:r>
              <a:rPr lang="de-DE" sz="2200" b="1" strike="noStrike" cap="all" spc="-1">
                <a:solidFill>
                  <a:schemeClr val="lt1"/>
                </a:solidFill>
                <a:latin typeface="Arial"/>
              </a:rPr>
              <a:t>Präsentationstitel</a:t>
            </a:r>
            <a:br>
              <a:rPr sz="2200"/>
            </a:br>
            <a:r>
              <a:rPr lang="de-DE" sz="2200" b="1" strike="noStrike" cap="all" spc="-1">
                <a:solidFill>
                  <a:schemeClr val="lt1"/>
                </a:solidFill>
                <a:latin typeface="Arial"/>
              </a:rPr>
              <a:t>Auch zweizeilig möglich</a:t>
            </a:r>
            <a:endParaRPr lang="de-DE" sz="2200" b="0" strike="noStrike" spc="-1">
              <a:solidFill>
                <a:schemeClr val="dk1"/>
              </a:solidFill>
              <a:latin typeface="Arial"/>
            </a:endParaRPr>
          </a:p>
        </p:txBody>
      </p:sp>
      <p:sp>
        <p:nvSpPr>
          <p:cNvPr id="17"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fontScale="96865"/>
          </a:bodyPr>
          <a:lstStyle/>
          <a:p>
            <a:pPr marL="432000" indent="-324000">
              <a:spcBef>
                <a:spcPts val="1417"/>
              </a:spcBef>
              <a:buClr>
                <a:srgbClr val="000000"/>
              </a:buClr>
              <a:buSzPct val="45000"/>
              <a:buFont typeface="Wingdings" charset="2"/>
              <a:buChar char=""/>
            </a:pPr>
            <a:r>
              <a:rPr lang="de-DE" sz="3200" b="0" strike="noStrike" spc="-1">
                <a:solidFill>
                  <a:schemeClr val="lt1"/>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400" b="0" strike="noStrike" spc="-1">
                <a:solidFill>
                  <a:schemeClr val="lt1"/>
                </a:solidFill>
                <a:latin typeface="Arial"/>
              </a:rPr>
              <a:t>Zweite Gliederungsebene</a:t>
            </a:r>
          </a:p>
          <a:p>
            <a:pPr marL="1296000" lvl="2" indent="-288000">
              <a:spcBef>
                <a:spcPts val="850"/>
              </a:spcBef>
              <a:buClr>
                <a:srgbClr val="000000"/>
              </a:buClr>
              <a:buSzPct val="45000"/>
              <a:buFont typeface="Wingdings" charset="2"/>
              <a:buChar char=""/>
            </a:pPr>
            <a:r>
              <a:rPr lang="de-DE" sz="2000" b="0" strike="noStrike" spc="-1">
                <a:solidFill>
                  <a:schemeClr val="lt1"/>
                </a:solid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chemeClr val="lt1"/>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chemeClr val="lt1"/>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chemeClr val="lt1"/>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chemeClr val="lt1"/>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 name="Freeform 4"/>
          <p:cNvSpPr/>
          <p:nvPr/>
        </p:nvSpPr>
        <p:spPr>
          <a:xfrm>
            <a:off x="-6480" y="4734000"/>
            <a:ext cx="1273320" cy="304200"/>
          </a:xfrm>
          <a:custGeom>
            <a:avLst/>
            <a:gdLst>
              <a:gd name="textAreaLeft" fmla="*/ 0 w 1273320"/>
              <a:gd name="textAreaRight" fmla="*/ 1273680 w 1273320"/>
              <a:gd name="textAreaTop" fmla="*/ 0 h 304200"/>
              <a:gd name="textAreaBottom" fmla="*/ 304560 h 304200"/>
            </a:gdLst>
            <a:ahLst/>
            <a:cxnLst/>
            <a:rect l="textAreaLeft" t="textAreaTop" r="textAreaRight" b="textAreaBottom"/>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de-DE" sz="1800" b="0" strike="noStrike" spc="-1">
              <a:solidFill>
                <a:schemeClr val="lt1"/>
              </a:solidFill>
              <a:latin typeface="Arial"/>
            </a:endParaRPr>
          </a:p>
        </p:txBody>
      </p:sp>
      <p:pic>
        <p:nvPicPr>
          <p:cNvPr id="21" name="Grafik 2"/>
          <p:cNvPicPr/>
          <p:nvPr/>
        </p:nvPicPr>
        <p:blipFill>
          <a:blip r:embed="rId3"/>
          <a:stretch/>
        </p:blipFill>
        <p:spPr>
          <a:xfrm>
            <a:off x="0" y="4878000"/>
            <a:ext cx="9143640" cy="271080"/>
          </a:xfrm>
          <a:prstGeom prst="rect">
            <a:avLst/>
          </a:prstGeom>
          <a:ln w="0">
            <a:noFill/>
          </a:ln>
        </p:spPr>
      </p:pic>
      <p:sp>
        <p:nvSpPr>
          <p:cNvPr id="22" name="Textfeld 12"/>
          <p:cNvSpPr/>
          <p:nvPr/>
        </p:nvSpPr>
        <p:spPr>
          <a:xfrm>
            <a:off x="8344080" y="4888440"/>
            <a:ext cx="11322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defTabSz="914400">
              <a:lnSpc>
                <a:spcPct val="100000"/>
              </a:lnSpc>
            </a:pPr>
            <a:fld id="{90073A25-32A9-465E-8A36-B499EAF0D861}" type="slidenum">
              <a:rPr lang="en-GB" sz="1000" b="0" strike="noStrike" spc="-1">
                <a:solidFill>
                  <a:schemeClr val="lt1"/>
                </a:solidFill>
                <a:latin typeface="Arial"/>
              </a:rPr>
              <a:t>‹#›</a:t>
            </a:fld>
            <a:endParaRPr lang="de-DE" sz="1000" b="0" strike="noStrike" spc="-1">
              <a:solidFill>
                <a:srgbClr val="000000"/>
              </a:solidFill>
              <a:latin typeface="Calibri"/>
            </a:endParaRPr>
          </a:p>
        </p:txBody>
      </p:sp>
      <p:sp>
        <p:nvSpPr>
          <p:cNvPr id="23" name="Parallelogramm 13"/>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24" name="Parallelogramm 14"/>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25" name="Parallelogramm 15"/>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pic>
        <p:nvPicPr>
          <p:cNvPr id="26" name="Picture 5"/>
          <p:cNvPicPr/>
          <p:nvPr/>
        </p:nvPicPr>
        <p:blipFill>
          <a:blip r:embed="rId4"/>
          <a:stretch/>
        </p:blipFill>
        <p:spPr>
          <a:xfrm>
            <a:off x="7509960" y="61920"/>
            <a:ext cx="1321200" cy="694800"/>
          </a:xfrm>
          <a:prstGeom prst="rect">
            <a:avLst/>
          </a:prstGeom>
          <a:ln w="0">
            <a:noFill/>
          </a:ln>
        </p:spPr>
      </p:pic>
      <p:sp>
        <p:nvSpPr>
          <p:cNvPr id="27"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indent="0" defTabSz="914400">
              <a:lnSpc>
                <a:spcPct val="100000"/>
              </a:lnSpc>
              <a:buNone/>
            </a:pPr>
            <a:r>
              <a:rPr lang="de-DE" sz="2200" b="1" strike="noStrike" cap="all" spc="-1">
                <a:solidFill>
                  <a:schemeClr val="accent1"/>
                </a:solidFill>
                <a:latin typeface="Arial"/>
              </a:rPr>
              <a:t>Folientitel, insgesamt zweizeilig</a:t>
            </a:r>
            <a:endParaRPr lang="de-DE" sz="2200" b="0" strike="noStrike" spc="-1">
              <a:solidFill>
                <a:schemeClr val="dk1"/>
              </a:solidFill>
              <a:latin typeface="Arial"/>
            </a:endParaRPr>
          </a:p>
        </p:txBody>
      </p:sp>
      <p:sp>
        <p:nvSpPr>
          <p:cNvPr id="28" name="PlaceHolder 2"/>
          <p:cNvSpPr>
            <a:spLocks noGrp="1"/>
          </p:cNvSpPr>
          <p:nvPr>
            <p:ph type="body"/>
          </p:nvPr>
        </p:nvSpPr>
        <p:spPr>
          <a:xfrm>
            <a:off x="358920" y="691200"/>
            <a:ext cx="8423640" cy="266040"/>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de-DE" sz="2000" b="0" strike="noStrike" spc="-1">
                <a:solidFill>
                  <a:schemeClr val="accent2"/>
                </a:solidFill>
                <a:latin typeface="Arial"/>
              </a:rPr>
              <a:t>Entweder zweizeiliger Titel oder Titel mit Subheader</a:t>
            </a:r>
            <a:endParaRPr lang="de-DE" sz="2000" b="0" strike="noStrike" spc="-1">
              <a:solidFill>
                <a:schemeClr val="dk1"/>
              </a:solidFill>
              <a:latin typeface="Arial"/>
            </a:endParaRPr>
          </a:p>
        </p:txBody>
      </p:sp>
      <p:sp>
        <p:nvSpPr>
          <p:cNvPr id="29" name="PlaceHolder 3"/>
          <p:cNvSpPr>
            <a:spLocks noGrp="1"/>
          </p:cNvSpPr>
          <p:nvPr>
            <p:ph type="body"/>
          </p:nvPr>
        </p:nvSpPr>
        <p:spPr>
          <a:xfrm>
            <a:off x="358920" y="1311120"/>
            <a:ext cx="4105080" cy="3422160"/>
          </a:xfrm>
          <a:prstGeom prst="rect">
            <a:avLst/>
          </a:prstGeom>
          <a:noFill/>
          <a:ln w="0">
            <a:noFill/>
          </a:ln>
        </p:spPr>
        <p:txBody>
          <a:bodyPr lIns="0" tIns="0" rIns="0" bIns="0" anchor="t">
            <a:noAutofit/>
          </a:bodyPr>
          <a:lstStyle/>
          <a:p>
            <a:pPr marL="181080" indent="-181080" defTabSz="180000">
              <a:lnSpc>
                <a:spcPts val="1800"/>
              </a:lnSpc>
              <a:spcBef>
                <a:spcPts val="1100"/>
              </a:spcBef>
              <a:buClr>
                <a:srgbClr val="8CB423"/>
              </a:buClr>
              <a:buFont typeface="Wingdings" charset="2"/>
              <a:buChar char=""/>
              <a:tabLst>
                <a:tab pos="180000" algn="l"/>
                <a:tab pos="360000" algn="l"/>
              </a:tabLst>
            </a:pPr>
            <a:r>
              <a:rPr lang="de-DE" sz="1400" b="0" strike="noStrike" spc="-1">
                <a:solidFill>
                  <a:schemeClr val="dk1"/>
                </a:solidFill>
                <a:latin typeface="Arial"/>
              </a:rPr>
              <a:t>Textmasterformat bearbeiten</a:t>
            </a:r>
          </a:p>
          <a:p>
            <a:pPr marL="360360" lvl="1" indent="-1792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Zweite Ebene</a:t>
            </a:r>
          </a:p>
          <a:p>
            <a:pPr marL="541440" lvl="2" indent="-1810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Dritte Ebene</a:t>
            </a:r>
          </a:p>
          <a:p>
            <a:pPr marL="714240" lvl="3" indent="-17460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Vierte Ebene</a:t>
            </a:r>
          </a:p>
          <a:p>
            <a:pPr marL="1000080" lvl="4" indent="-28584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Fünfte Ebene</a:t>
            </a:r>
          </a:p>
        </p:txBody>
      </p:sp>
      <p:sp>
        <p:nvSpPr>
          <p:cNvPr id="30" name="PlaceHolder 4"/>
          <p:cNvSpPr>
            <a:spLocks noGrp="1"/>
          </p:cNvSpPr>
          <p:nvPr>
            <p:ph type="body"/>
          </p:nvPr>
        </p:nvSpPr>
        <p:spPr>
          <a:xfrm>
            <a:off x="4680000" y="1311120"/>
            <a:ext cx="4092120" cy="3422160"/>
          </a:xfrm>
          <a:prstGeom prst="rect">
            <a:avLst/>
          </a:prstGeom>
          <a:noFill/>
          <a:ln w="0">
            <a:noFill/>
          </a:ln>
        </p:spPr>
        <p:txBody>
          <a:bodyPr lIns="0" tIns="0" rIns="0" bIns="0" anchor="t">
            <a:noAutofit/>
          </a:bodyPr>
          <a:lstStyle/>
          <a:p>
            <a:pPr marL="181080" indent="-181080" defTabSz="180000">
              <a:lnSpc>
                <a:spcPts val="1800"/>
              </a:lnSpc>
              <a:spcBef>
                <a:spcPts val="1100"/>
              </a:spcBef>
              <a:buClr>
                <a:srgbClr val="8CB423"/>
              </a:buClr>
              <a:buFont typeface="Wingdings" charset="2"/>
              <a:buChar char=""/>
              <a:tabLst>
                <a:tab pos="180000" algn="l"/>
                <a:tab pos="360000" algn="l"/>
              </a:tabLst>
            </a:pPr>
            <a:r>
              <a:rPr lang="de-DE" sz="1400" b="0" strike="noStrike" spc="-1">
                <a:solidFill>
                  <a:schemeClr val="dk1"/>
                </a:solidFill>
                <a:latin typeface="Arial"/>
              </a:rPr>
              <a:t>Textmasterformat bearbeiten</a:t>
            </a:r>
          </a:p>
          <a:p>
            <a:pPr marL="360360" lvl="1" indent="-1792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Zweite Ebene</a:t>
            </a:r>
          </a:p>
          <a:p>
            <a:pPr marL="541440" lvl="2" indent="-1810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Dritte Ebene</a:t>
            </a:r>
          </a:p>
          <a:p>
            <a:pPr marL="714240" lvl="3" indent="-17460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Vierte Ebene</a:t>
            </a:r>
          </a:p>
          <a:p>
            <a:pPr marL="1000080" lvl="4" indent="-28584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Fünfte Ebene</a:t>
            </a: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 name="Freeform 4"/>
          <p:cNvSpPr/>
          <p:nvPr/>
        </p:nvSpPr>
        <p:spPr>
          <a:xfrm>
            <a:off x="-6480" y="4734000"/>
            <a:ext cx="1273320" cy="304200"/>
          </a:xfrm>
          <a:custGeom>
            <a:avLst/>
            <a:gdLst>
              <a:gd name="textAreaLeft" fmla="*/ 0 w 1273320"/>
              <a:gd name="textAreaRight" fmla="*/ 1273680 w 1273320"/>
              <a:gd name="textAreaTop" fmla="*/ 0 h 304200"/>
              <a:gd name="textAreaBottom" fmla="*/ 304560 h 304200"/>
            </a:gdLst>
            <a:ahLst/>
            <a:cxnLst/>
            <a:rect l="textAreaLeft" t="textAreaTop" r="textAreaRight" b="textAreaBottom"/>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de-DE" sz="1800" b="0" strike="noStrike" spc="-1">
              <a:solidFill>
                <a:schemeClr val="lt1"/>
              </a:solidFill>
              <a:latin typeface="Arial"/>
            </a:endParaRPr>
          </a:p>
        </p:txBody>
      </p:sp>
      <p:pic>
        <p:nvPicPr>
          <p:cNvPr id="32" name="Grafik 2"/>
          <p:cNvPicPr/>
          <p:nvPr/>
        </p:nvPicPr>
        <p:blipFill>
          <a:blip r:embed="rId3"/>
          <a:stretch/>
        </p:blipFill>
        <p:spPr>
          <a:xfrm>
            <a:off x="0" y="4878000"/>
            <a:ext cx="9143640" cy="271080"/>
          </a:xfrm>
          <a:prstGeom prst="rect">
            <a:avLst/>
          </a:prstGeom>
          <a:ln w="0">
            <a:noFill/>
          </a:ln>
        </p:spPr>
      </p:pic>
      <p:sp>
        <p:nvSpPr>
          <p:cNvPr id="33" name="Textfeld 12"/>
          <p:cNvSpPr/>
          <p:nvPr/>
        </p:nvSpPr>
        <p:spPr>
          <a:xfrm>
            <a:off x="8344080" y="4888440"/>
            <a:ext cx="11322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defTabSz="914400">
              <a:lnSpc>
                <a:spcPct val="100000"/>
              </a:lnSpc>
            </a:pPr>
            <a:fld id="{7A4CF9D9-10ED-4139-AD70-0925133B9482}" type="slidenum">
              <a:rPr lang="en-GB" sz="1000" b="0" strike="noStrike" spc="-1">
                <a:solidFill>
                  <a:schemeClr val="lt1"/>
                </a:solidFill>
                <a:latin typeface="Arial"/>
              </a:rPr>
              <a:t>‹#›</a:t>
            </a:fld>
            <a:endParaRPr lang="de-DE" sz="1000" b="0" strike="noStrike" spc="-1">
              <a:solidFill>
                <a:srgbClr val="000000"/>
              </a:solidFill>
              <a:latin typeface="Calibri"/>
            </a:endParaRPr>
          </a:p>
        </p:txBody>
      </p:sp>
      <p:sp>
        <p:nvSpPr>
          <p:cNvPr id="34" name="Parallelogramm 13"/>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35" name="Parallelogramm 14"/>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36" name="Parallelogramm 15"/>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pic>
        <p:nvPicPr>
          <p:cNvPr id="37" name="Picture 5"/>
          <p:cNvPicPr/>
          <p:nvPr/>
        </p:nvPicPr>
        <p:blipFill>
          <a:blip r:embed="rId4"/>
          <a:stretch/>
        </p:blipFill>
        <p:spPr>
          <a:xfrm>
            <a:off x="7509960" y="61920"/>
            <a:ext cx="1321200" cy="694800"/>
          </a:xfrm>
          <a:prstGeom prst="rect">
            <a:avLst/>
          </a:prstGeom>
          <a:ln w="0">
            <a:noFill/>
          </a:ln>
        </p:spPr>
      </p:pic>
      <p:sp>
        <p:nvSpPr>
          <p:cNvPr id="38"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indent="0" defTabSz="914400">
              <a:lnSpc>
                <a:spcPct val="100000"/>
              </a:lnSpc>
              <a:buNone/>
            </a:pPr>
            <a:r>
              <a:rPr lang="de-DE" sz="2200" b="1" strike="noStrike" cap="all" spc="-1">
                <a:solidFill>
                  <a:schemeClr val="accent1"/>
                </a:solidFill>
                <a:latin typeface="Arial"/>
              </a:rPr>
              <a:t>Folientitel, insgesamt zweizeilig</a:t>
            </a:r>
            <a:endParaRPr lang="de-DE" sz="2200" b="0" strike="noStrike" spc="-1">
              <a:solidFill>
                <a:schemeClr val="dk1"/>
              </a:solidFill>
              <a:latin typeface="Arial"/>
            </a:endParaRPr>
          </a:p>
        </p:txBody>
      </p:sp>
      <p:sp>
        <p:nvSpPr>
          <p:cNvPr id="39" name="PlaceHolder 2"/>
          <p:cNvSpPr>
            <a:spLocks noGrp="1"/>
          </p:cNvSpPr>
          <p:nvPr>
            <p:ph type="body"/>
          </p:nvPr>
        </p:nvSpPr>
        <p:spPr>
          <a:xfrm>
            <a:off x="358920" y="691200"/>
            <a:ext cx="8423640" cy="266040"/>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de-DE" sz="2000" b="0" strike="noStrike" spc="-1">
                <a:solidFill>
                  <a:schemeClr val="accent2"/>
                </a:solidFill>
                <a:latin typeface="Arial"/>
              </a:rPr>
              <a:t>Entweder zweizeiliger Titel oder Titel mit Subheader</a:t>
            </a:r>
            <a:endParaRPr lang="de-DE" sz="2000" b="0" strike="noStrike" spc="-1">
              <a:solidFill>
                <a:schemeClr val="dk1"/>
              </a:solidFill>
              <a:latin typeface="Arial"/>
            </a:endParaRPr>
          </a:p>
        </p:txBody>
      </p:sp>
      <p:sp>
        <p:nvSpPr>
          <p:cNvPr id="40" name="PlaceHolder 3"/>
          <p:cNvSpPr>
            <a:spLocks noGrp="1"/>
          </p:cNvSpPr>
          <p:nvPr>
            <p:ph type="body"/>
          </p:nvPr>
        </p:nvSpPr>
        <p:spPr>
          <a:xfrm>
            <a:off x="360000" y="1311120"/>
            <a:ext cx="6264360" cy="1260000"/>
          </a:xfrm>
          <a:prstGeom prst="rect">
            <a:avLst/>
          </a:prstGeom>
          <a:noFill/>
          <a:ln w="0">
            <a:noFill/>
          </a:ln>
        </p:spPr>
        <p:txBody>
          <a:bodyPr lIns="0" tIns="0" rIns="0" bIns="0" anchor="t">
            <a:noAutofit/>
          </a:bodyPr>
          <a:lstStyle/>
          <a:p>
            <a:pPr marL="181080" indent="-181080" defTabSz="180000">
              <a:lnSpc>
                <a:spcPts val="1800"/>
              </a:lnSpc>
              <a:spcBef>
                <a:spcPts val="1100"/>
              </a:spcBef>
              <a:buClr>
                <a:srgbClr val="8CB423"/>
              </a:buClr>
              <a:buFont typeface="Wingdings" charset="2"/>
              <a:buChar char=""/>
              <a:tabLst>
                <a:tab pos="180000" algn="l"/>
                <a:tab pos="360000" algn="l"/>
              </a:tabLst>
            </a:pPr>
            <a:r>
              <a:rPr lang="de-DE" sz="1400" b="0" strike="noStrike" spc="-1">
                <a:solidFill>
                  <a:schemeClr val="dk1"/>
                </a:solidFill>
                <a:latin typeface="Arial"/>
              </a:rPr>
              <a:t>Textmasterformat bearbeiten</a:t>
            </a:r>
          </a:p>
          <a:p>
            <a:pPr marL="360360" lvl="1" indent="-1792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Zweite Ebene</a:t>
            </a:r>
          </a:p>
          <a:p>
            <a:pPr marL="541440" lvl="2" indent="-1810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Dritte Ebene</a:t>
            </a:r>
          </a:p>
          <a:p>
            <a:pPr marL="714240" lvl="3" indent="-17460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Vierte Ebene</a:t>
            </a:r>
          </a:p>
          <a:p>
            <a:pPr marL="1000080" lvl="4" indent="-28584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Fünfte Ebene</a:t>
            </a:r>
          </a:p>
        </p:txBody>
      </p:sp>
      <p:sp>
        <p:nvSpPr>
          <p:cNvPr id="41" name="PlaceHolder 4"/>
          <p:cNvSpPr>
            <a:spLocks noGrp="1"/>
          </p:cNvSpPr>
          <p:nvPr>
            <p:ph type="body"/>
          </p:nvPr>
        </p:nvSpPr>
        <p:spPr>
          <a:xfrm>
            <a:off x="358920" y="2880000"/>
            <a:ext cx="4105080" cy="1853640"/>
          </a:xfrm>
          <a:prstGeom prst="rect">
            <a:avLst/>
          </a:prstGeom>
          <a:noFill/>
          <a:ln w="0">
            <a:noFill/>
          </a:ln>
        </p:spPr>
        <p:txBody>
          <a:bodyPr lIns="90000" tIns="45000" rIns="90000" bIns="45000" anchor="t">
            <a:noAutofit/>
          </a:bodyPr>
          <a:lstStyle/>
          <a:p>
            <a:pPr marL="432000" indent="-324000">
              <a:lnSpc>
                <a:spcPts val="1800"/>
              </a:lnSpc>
              <a:spcBef>
                <a:spcPts val="1417"/>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Format des Gliederungstextes durch Klicken bearbeiten</a:t>
            </a:r>
          </a:p>
          <a:p>
            <a:pPr marL="864000" lvl="1" indent="-324000">
              <a:spcBef>
                <a:spcPts val="1134"/>
              </a:spcBef>
              <a:buClr>
                <a:srgbClr val="000000"/>
              </a:buClr>
              <a:buSzPct val="75000"/>
              <a:buFont typeface="Symbol" charset="2"/>
              <a:buChar char=""/>
              <a:tabLst>
                <a:tab pos="180000" algn="l"/>
                <a:tab pos="360000" algn="l"/>
              </a:tabLst>
            </a:pPr>
            <a:r>
              <a:rPr lang="de-DE" sz="1800" b="0" strike="noStrike" spc="-1">
                <a:solidFill>
                  <a:schemeClr val="dk1"/>
                </a:solidFill>
                <a:latin typeface="Arial"/>
              </a:rPr>
              <a:t>Zweite Gliederungsebene</a:t>
            </a:r>
          </a:p>
          <a:p>
            <a:pPr marL="1296000" lvl="2" indent="-288000">
              <a:spcBef>
                <a:spcPts val="850"/>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Dritte Gliederungsebene</a:t>
            </a:r>
          </a:p>
          <a:p>
            <a:pPr marL="1728000" lvl="3" indent="-216000">
              <a:spcBef>
                <a:spcPts val="567"/>
              </a:spcBef>
              <a:buClr>
                <a:srgbClr val="000000"/>
              </a:buClr>
              <a:buSzPct val="75000"/>
              <a:buFont typeface="Symbol" charset="2"/>
              <a:buChar char=""/>
              <a:tabLst>
                <a:tab pos="180000" algn="l"/>
                <a:tab pos="360000" algn="l"/>
              </a:tabLst>
            </a:pPr>
            <a:r>
              <a:rPr lang="de-DE" sz="1800" b="0" strike="noStrike" spc="-1">
                <a:solidFill>
                  <a:schemeClr val="dk1"/>
                </a:solidFill>
                <a:latin typeface="Arial"/>
              </a:rPr>
              <a:t>Vierte Gliederungsebene</a:t>
            </a:r>
          </a:p>
          <a:p>
            <a:pPr marL="2160000" lvl="4"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Fünfte Gliederungsebene</a:t>
            </a:r>
          </a:p>
          <a:p>
            <a:pPr marL="2592000" lvl="5"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Sechste Gliederungsebene</a:t>
            </a:r>
          </a:p>
          <a:p>
            <a:pPr marL="3024000" lvl="6"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Siebte Gliederungsebene</a:t>
            </a:r>
          </a:p>
        </p:txBody>
      </p:sp>
      <p:sp>
        <p:nvSpPr>
          <p:cNvPr id="42" name="PlaceHolder 5"/>
          <p:cNvSpPr>
            <a:spLocks noGrp="1"/>
          </p:cNvSpPr>
          <p:nvPr>
            <p:ph type="body"/>
          </p:nvPr>
        </p:nvSpPr>
        <p:spPr>
          <a:xfrm>
            <a:off x="4680000" y="2879640"/>
            <a:ext cx="4105080" cy="1854000"/>
          </a:xfrm>
          <a:prstGeom prst="rect">
            <a:avLst/>
          </a:prstGeom>
          <a:noFill/>
          <a:ln w="0">
            <a:noFill/>
          </a:ln>
        </p:spPr>
        <p:txBody>
          <a:bodyPr lIns="90000" tIns="45000" rIns="90000" bIns="45000" anchor="t">
            <a:noAutofit/>
          </a:bodyPr>
          <a:lstStyle/>
          <a:p>
            <a:pPr marL="432000" indent="-324000">
              <a:lnSpc>
                <a:spcPts val="1800"/>
              </a:lnSpc>
              <a:spcBef>
                <a:spcPts val="1417"/>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Format des Gliederungstextes durch Klicken bearbeiten</a:t>
            </a:r>
          </a:p>
          <a:p>
            <a:pPr marL="864000" lvl="1" indent="-324000">
              <a:spcBef>
                <a:spcPts val="1134"/>
              </a:spcBef>
              <a:buClr>
                <a:srgbClr val="000000"/>
              </a:buClr>
              <a:buSzPct val="75000"/>
              <a:buFont typeface="Symbol" charset="2"/>
              <a:buChar char=""/>
              <a:tabLst>
                <a:tab pos="180000" algn="l"/>
                <a:tab pos="360000" algn="l"/>
              </a:tabLst>
            </a:pPr>
            <a:r>
              <a:rPr lang="de-DE" sz="1800" b="0" strike="noStrike" spc="-1">
                <a:solidFill>
                  <a:schemeClr val="dk1"/>
                </a:solidFill>
                <a:latin typeface="Arial"/>
              </a:rPr>
              <a:t>Zweite Gliederungsebene</a:t>
            </a:r>
          </a:p>
          <a:p>
            <a:pPr marL="1296000" lvl="2" indent="-288000">
              <a:spcBef>
                <a:spcPts val="850"/>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Dritte Gliederungsebene</a:t>
            </a:r>
          </a:p>
          <a:p>
            <a:pPr marL="1728000" lvl="3" indent="-216000">
              <a:spcBef>
                <a:spcPts val="567"/>
              </a:spcBef>
              <a:buClr>
                <a:srgbClr val="000000"/>
              </a:buClr>
              <a:buSzPct val="75000"/>
              <a:buFont typeface="Symbol" charset="2"/>
              <a:buChar char=""/>
              <a:tabLst>
                <a:tab pos="180000" algn="l"/>
                <a:tab pos="360000" algn="l"/>
              </a:tabLst>
            </a:pPr>
            <a:r>
              <a:rPr lang="de-DE" sz="1800" b="0" strike="noStrike" spc="-1">
                <a:solidFill>
                  <a:schemeClr val="dk1"/>
                </a:solidFill>
                <a:latin typeface="Arial"/>
              </a:rPr>
              <a:t>Vierte Gliederungsebene</a:t>
            </a:r>
          </a:p>
          <a:p>
            <a:pPr marL="2160000" lvl="4"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Fünfte Gliederungsebene</a:t>
            </a:r>
          </a:p>
          <a:p>
            <a:pPr marL="2592000" lvl="5"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Sechste Gliederungsebene</a:t>
            </a:r>
          </a:p>
          <a:p>
            <a:pPr marL="3024000" lvl="6" indent="-216000">
              <a:spcBef>
                <a:spcPts val="283"/>
              </a:spcBef>
              <a:buClr>
                <a:srgbClr val="000000"/>
              </a:buClr>
              <a:buSzPct val="45000"/>
              <a:buFont typeface="Wingdings" charset="2"/>
              <a:buChar char=""/>
              <a:tabLst>
                <a:tab pos="180000" algn="l"/>
                <a:tab pos="360000" algn="l"/>
              </a:tabLst>
            </a:pPr>
            <a:r>
              <a:rPr lang="de-DE" sz="1800" b="0" strike="noStrike" spc="-1">
                <a:solidFill>
                  <a:schemeClr val="dk1"/>
                </a:solidFill>
                <a:latin typeface="Arial"/>
              </a:rPr>
              <a:t>Siebte Gliederungsebene</a:t>
            </a:r>
          </a:p>
        </p:txBody>
      </p:sp>
      <p:sp>
        <p:nvSpPr>
          <p:cNvPr id="43" name="PlaceHolder 6"/>
          <p:cNvSpPr>
            <a:spLocks noGrp="1"/>
          </p:cNvSpPr>
          <p:nvPr>
            <p:ph type="body"/>
          </p:nvPr>
        </p:nvSpPr>
        <p:spPr>
          <a:xfrm>
            <a:off x="358920" y="2761200"/>
            <a:ext cx="4105080" cy="107640"/>
          </a:xfrm>
          <a:prstGeom prst="rect">
            <a:avLst/>
          </a:prstGeom>
          <a:noFill/>
          <a:ln w="0">
            <a:noFill/>
          </a:ln>
        </p:spPr>
        <p:txBody>
          <a:bodyPr lIns="0" tIns="0" rIns="0" bIns="0" anchor="t">
            <a:noAutofit/>
          </a:bodyPr>
          <a:lstStyle/>
          <a:p>
            <a:pPr indent="0" defTabSz="180000">
              <a:lnSpc>
                <a:spcPts val="799"/>
              </a:lnSpc>
              <a:buNone/>
              <a:tabLst>
                <a:tab pos="0" algn="l"/>
              </a:tabLst>
            </a:pPr>
            <a:r>
              <a:rPr lang="de-DE" sz="800" b="0" strike="noStrike" spc="-1">
                <a:solidFill>
                  <a:schemeClr val="dk1"/>
                </a:solidFill>
                <a:latin typeface="Arial"/>
              </a:rPr>
              <a:t>Bildunterschrift</a:t>
            </a:r>
          </a:p>
        </p:txBody>
      </p:sp>
      <p:sp>
        <p:nvSpPr>
          <p:cNvPr id="44" name="PlaceHolder 7"/>
          <p:cNvSpPr>
            <a:spLocks noGrp="1"/>
          </p:cNvSpPr>
          <p:nvPr>
            <p:ph type="body"/>
          </p:nvPr>
        </p:nvSpPr>
        <p:spPr>
          <a:xfrm>
            <a:off x="4680000" y="2761200"/>
            <a:ext cx="4105080" cy="107640"/>
          </a:xfrm>
          <a:prstGeom prst="rect">
            <a:avLst/>
          </a:prstGeom>
          <a:noFill/>
          <a:ln w="0">
            <a:noFill/>
          </a:ln>
        </p:spPr>
        <p:txBody>
          <a:bodyPr lIns="0" tIns="0" rIns="0" bIns="0" anchor="t">
            <a:noAutofit/>
          </a:bodyPr>
          <a:lstStyle/>
          <a:p>
            <a:pPr indent="0" defTabSz="180000">
              <a:lnSpc>
                <a:spcPts val="799"/>
              </a:lnSpc>
              <a:buNone/>
              <a:tabLst>
                <a:tab pos="0" algn="l"/>
              </a:tabLst>
            </a:pPr>
            <a:r>
              <a:rPr lang="de-DE" sz="800" b="0" strike="noStrike" spc="-1">
                <a:solidFill>
                  <a:schemeClr val="dk1"/>
                </a:solidFill>
                <a:latin typeface="Arial"/>
              </a:rPr>
              <a:t>Bildunterschrift</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Freeform 4"/>
          <p:cNvSpPr/>
          <p:nvPr/>
        </p:nvSpPr>
        <p:spPr>
          <a:xfrm>
            <a:off x="-6480" y="4734000"/>
            <a:ext cx="1273320" cy="304200"/>
          </a:xfrm>
          <a:custGeom>
            <a:avLst/>
            <a:gdLst>
              <a:gd name="textAreaLeft" fmla="*/ 0 w 1273320"/>
              <a:gd name="textAreaRight" fmla="*/ 1273680 w 1273320"/>
              <a:gd name="textAreaTop" fmla="*/ 0 h 304200"/>
              <a:gd name="textAreaBottom" fmla="*/ 304560 h 304200"/>
            </a:gdLst>
            <a:ahLst/>
            <a:cxnLst/>
            <a:rect l="textAreaLeft" t="textAreaTop" r="textAreaRight" b="textAreaBottom"/>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de-DE" sz="1800" b="0" strike="noStrike" spc="-1">
              <a:solidFill>
                <a:schemeClr val="lt1"/>
              </a:solidFill>
              <a:latin typeface="Arial"/>
            </a:endParaRPr>
          </a:p>
        </p:txBody>
      </p:sp>
      <p:pic>
        <p:nvPicPr>
          <p:cNvPr id="46" name="Grafik 2"/>
          <p:cNvPicPr/>
          <p:nvPr/>
        </p:nvPicPr>
        <p:blipFill>
          <a:blip r:embed="rId3"/>
          <a:stretch/>
        </p:blipFill>
        <p:spPr>
          <a:xfrm>
            <a:off x="0" y="4878000"/>
            <a:ext cx="9143640" cy="271080"/>
          </a:xfrm>
          <a:prstGeom prst="rect">
            <a:avLst/>
          </a:prstGeom>
          <a:ln w="0">
            <a:noFill/>
          </a:ln>
        </p:spPr>
      </p:pic>
      <p:sp>
        <p:nvSpPr>
          <p:cNvPr id="47" name="Textfeld 12"/>
          <p:cNvSpPr/>
          <p:nvPr/>
        </p:nvSpPr>
        <p:spPr>
          <a:xfrm>
            <a:off x="8344080" y="4888440"/>
            <a:ext cx="11322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defTabSz="914400">
              <a:lnSpc>
                <a:spcPct val="100000"/>
              </a:lnSpc>
            </a:pPr>
            <a:fld id="{F2390086-71F1-4E50-88D7-90F4EA6A462D}" type="slidenum">
              <a:rPr lang="en-GB" sz="1000" b="0" strike="noStrike" spc="-1">
                <a:solidFill>
                  <a:schemeClr val="lt1"/>
                </a:solidFill>
                <a:latin typeface="Arial"/>
              </a:rPr>
              <a:t>‹#›</a:t>
            </a:fld>
            <a:endParaRPr lang="de-DE" sz="1000" b="0" strike="noStrike" spc="-1">
              <a:solidFill>
                <a:srgbClr val="000000"/>
              </a:solidFill>
              <a:latin typeface="Calibri"/>
            </a:endParaRPr>
          </a:p>
        </p:txBody>
      </p:sp>
      <p:sp>
        <p:nvSpPr>
          <p:cNvPr id="48" name="Parallelogramm 13"/>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49" name="Parallelogramm 14"/>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50" name="Parallelogramm 15"/>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pic>
        <p:nvPicPr>
          <p:cNvPr id="51" name="Picture 5"/>
          <p:cNvPicPr/>
          <p:nvPr/>
        </p:nvPicPr>
        <p:blipFill>
          <a:blip r:embed="rId4"/>
          <a:stretch/>
        </p:blipFill>
        <p:spPr>
          <a:xfrm>
            <a:off x="7509960" y="61920"/>
            <a:ext cx="1321200" cy="694800"/>
          </a:xfrm>
          <a:prstGeom prst="rect">
            <a:avLst/>
          </a:prstGeom>
          <a:ln w="0">
            <a:noFill/>
          </a:ln>
        </p:spPr>
      </p:pic>
      <p:sp>
        <p:nvSpPr>
          <p:cNvPr id="52"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indent="0" defTabSz="914400">
              <a:lnSpc>
                <a:spcPct val="100000"/>
              </a:lnSpc>
              <a:buNone/>
            </a:pPr>
            <a:r>
              <a:rPr lang="en-US" sz="2200" b="1" strike="noStrike" cap="all" spc="-1">
                <a:solidFill>
                  <a:schemeClr val="accent1"/>
                </a:solidFill>
                <a:latin typeface="Arial"/>
              </a:rPr>
              <a:t>Click to edit Master title style</a:t>
            </a:r>
            <a:endParaRPr lang="de-DE" sz="2200" b="0" strike="noStrike" spc="-1">
              <a:solidFill>
                <a:schemeClr val="dk1"/>
              </a:solidFill>
              <a:latin typeface="Arial"/>
            </a:endParaRPr>
          </a:p>
        </p:txBody>
      </p:sp>
      <p:sp>
        <p:nvSpPr>
          <p:cNvPr id="53" name="PlaceHolder 2"/>
          <p:cNvSpPr>
            <a:spLocks noGrp="1"/>
          </p:cNvSpPr>
          <p:nvPr>
            <p:ph type="body"/>
          </p:nvPr>
        </p:nvSpPr>
        <p:spPr>
          <a:xfrm>
            <a:off x="360000" y="1311120"/>
            <a:ext cx="8423640" cy="3422160"/>
          </a:xfrm>
          <a:prstGeom prst="rect">
            <a:avLst/>
          </a:prstGeom>
          <a:noFill/>
          <a:ln w="0">
            <a:noFill/>
          </a:ln>
        </p:spPr>
        <p:txBody>
          <a:bodyPr lIns="0" tIns="0" rIns="0" bIns="0" anchor="t">
            <a:noAutofit/>
          </a:bodyPr>
          <a:lstStyle/>
          <a:p>
            <a:pPr marL="181080" indent="-181080" defTabSz="180000">
              <a:lnSpc>
                <a:spcPts val="1800"/>
              </a:lnSpc>
              <a:spcBef>
                <a:spcPts val="1100"/>
              </a:spcBef>
              <a:buClr>
                <a:srgbClr val="8CB423"/>
              </a:buClr>
              <a:buFont typeface="Wingdings" charset="2"/>
              <a:buChar char=""/>
              <a:tabLst>
                <a:tab pos="180000" algn="l"/>
                <a:tab pos="360000" algn="l"/>
              </a:tabLst>
            </a:pPr>
            <a:r>
              <a:rPr lang="de-DE" sz="1400" b="0" strike="noStrike" spc="-1">
                <a:solidFill>
                  <a:schemeClr val="dk1"/>
                </a:solidFill>
                <a:latin typeface="Arial"/>
              </a:rPr>
              <a:t>Textmasterformat bearbeiten</a:t>
            </a:r>
          </a:p>
          <a:p>
            <a:pPr marL="360360" lvl="1" indent="-1792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Zweite Ebene</a:t>
            </a:r>
          </a:p>
          <a:p>
            <a:pPr marL="541440" lvl="2" indent="-18108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Dritte Ebene</a:t>
            </a:r>
          </a:p>
          <a:p>
            <a:pPr marL="714240" lvl="3" indent="-17460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Vierte Ebene</a:t>
            </a:r>
          </a:p>
          <a:p>
            <a:pPr marL="1000080" lvl="4" indent="-285840" defTabSz="914400">
              <a:lnSpc>
                <a:spcPct val="100000"/>
              </a:lnSpc>
              <a:spcBef>
                <a:spcPts val="281"/>
              </a:spcBef>
              <a:buClr>
                <a:srgbClr val="8CB423"/>
              </a:buClr>
              <a:buFont typeface="Wingdings" charset="2"/>
              <a:buChar char=""/>
              <a:tabLst>
                <a:tab pos="180000" algn="l"/>
                <a:tab pos="360000" algn="l"/>
              </a:tabLst>
            </a:pPr>
            <a:r>
              <a:rPr lang="de-DE" sz="1400" b="0" strike="noStrike" spc="-1">
                <a:solidFill>
                  <a:schemeClr val="dk1"/>
                </a:solidFill>
                <a:latin typeface="Arial"/>
              </a:rPr>
              <a:t>Fünfte Ebene</a:t>
            </a:r>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 name="Freeform 4"/>
          <p:cNvSpPr/>
          <p:nvPr/>
        </p:nvSpPr>
        <p:spPr>
          <a:xfrm>
            <a:off x="-6480" y="4734000"/>
            <a:ext cx="1273320" cy="304200"/>
          </a:xfrm>
          <a:custGeom>
            <a:avLst/>
            <a:gdLst>
              <a:gd name="textAreaLeft" fmla="*/ 0 w 1273320"/>
              <a:gd name="textAreaRight" fmla="*/ 1273680 w 1273320"/>
              <a:gd name="textAreaTop" fmla="*/ 0 h 304200"/>
              <a:gd name="textAreaBottom" fmla="*/ 304560 h 304200"/>
            </a:gdLst>
            <a:ahLst/>
            <a:cxnLst/>
            <a:rect l="textAreaLeft" t="textAreaTop" r="textAreaRight" b="textAreaBottom"/>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de-DE" sz="1800" b="0" strike="noStrike" spc="-1">
              <a:solidFill>
                <a:schemeClr val="lt1"/>
              </a:solidFill>
              <a:latin typeface="Arial"/>
            </a:endParaRPr>
          </a:p>
        </p:txBody>
      </p:sp>
      <p:pic>
        <p:nvPicPr>
          <p:cNvPr id="55" name="Grafik 2"/>
          <p:cNvPicPr/>
          <p:nvPr/>
        </p:nvPicPr>
        <p:blipFill>
          <a:blip r:embed="rId3"/>
          <a:stretch/>
        </p:blipFill>
        <p:spPr>
          <a:xfrm>
            <a:off x="0" y="4878000"/>
            <a:ext cx="9143640" cy="271080"/>
          </a:xfrm>
          <a:prstGeom prst="rect">
            <a:avLst/>
          </a:prstGeom>
          <a:ln w="0">
            <a:noFill/>
          </a:ln>
        </p:spPr>
      </p:pic>
      <p:sp>
        <p:nvSpPr>
          <p:cNvPr id="56" name="Textfeld 12"/>
          <p:cNvSpPr/>
          <p:nvPr/>
        </p:nvSpPr>
        <p:spPr>
          <a:xfrm>
            <a:off x="8344080" y="4888440"/>
            <a:ext cx="11322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defTabSz="914400">
              <a:lnSpc>
                <a:spcPct val="100000"/>
              </a:lnSpc>
            </a:pPr>
            <a:fld id="{F5A89CE0-08D7-42FD-85C7-A24D61913CDC}" type="slidenum">
              <a:rPr lang="en-GB" sz="1000" b="0" strike="noStrike" spc="-1">
                <a:solidFill>
                  <a:schemeClr val="lt1"/>
                </a:solidFill>
                <a:latin typeface="Arial"/>
              </a:rPr>
              <a:t>‹#›</a:t>
            </a:fld>
            <a:endParaRPr lang="de-DE" sz="1000" b="0" strike="noStrike" spc="-1">
              <a:solidFill>
                <a:srgbClr val="000000"/>
              </a:solidFill>
              <a:latin typeface="Calibri"/>
            </a:endParaRPr>
          </a:p>
        </p:txBody>
      </p:sp>
      <p:sp>
        <p:nvSpPr>
          <p:cNvPr id="57" name="Parallelogramm 13"/>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58" name="Parallelogramm 14"/>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59" name="Parallelogramm 15"/>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pic>
        <p:nvPicPr>
          <p:cNvPr id="60" name="Picture 5"/>
          <p:cNvPicPr/>
          <p:nvPr/>
        </p:nvPicPr>
        <p:blipFill>
          <a:blip r:embed="rId4"/>
          <a:stretch/>
        </p:blipFill>
        <p:spPr>
          <a:xfrm>
            <a:off x="7509960" y="61920"/>
            <a:ext cx="1321200" cy="694800"/>
          </a:xfrm>
          <a:prstGeom prst="rect">
            <a:avLst/>
          </a:prstGeom>
          <a:ln w="0">
            <a:noFill/>
          </a:ln>
        </p:spPr>
      </p:pic>
      <p:sp>
        <p:nvSpPr>
          <p:cNvPr id="61"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indent="0" defTabSz="914400">
              <a:lnSpc>
                <a:spcPct val="100000"/>
              </a:lnSpc>
              <a:buNone/>
            </a:pPr>
            <a:r>
              <a:rPr lang="en-US" sz="2200" b="1" strike="noStrike" cap="all" spc="-1">
                <a:solidFill>
                  <a:schemeClr val="accent1"/>
                </a:solidFill>
                <a:latin typeface="Arial"/>
              </a:rPr>
              <a:t>Click to edit Master title style</a:t>
            </a:r>
            <a:endParaRPr lang="de-DE" sz="2200" b="0" strike="noStrike" spc="-1">
              <a:solidFill>
                <a:schemeClr val="dk1"/>
              </a:solidFill>
              <a:latin typeface="Arial"/>
            </a:endParaRPr>
          </a:p>
        </p:txBody>
      </p:sp>
    </p:spTree>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 name="Freeform 4"/>
          <p:cNvSpPr/>
          <p:nvPr/>
        </p:nvSpPr>
        <p:spPr>
          <a:xfrm>
            <a:off x="-6480" y="4734000"/>
            <a:ext cx="1273320" cy="304200"/>
          </a:xfrm>
          <a:custGeom>
            <a:avLst/>
            <a:gdLst>
              <a:gd name="textAreaLeft" fmla="*/ 0 w 1273320"/>
              <a:gd name="textAreaRight" fmla="*/ 1273680 w 1273320"/>
              <a:gd name="textAreaTop" fmla="*/ 0 h 304200"/>
              <a:gd name="textAreaBottom" fmla="*/ 304560 h 304200"/>
            </a:gdLst>
            <a:ahLst/>
            <a:cxnLst/>
            <a:rect l="textAreaLeft" t="textAreaTop" r="textAreaRight" b="textAreaBottom"/>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de-DE" sz="1800" b="0" strike="noStrike" spc="-1">
              <a:solidFill>
                <a:schemeClr val="lt1"/>
              </a:solidFill>
              <a:latin typeface="Arial"/>
            </a:endParaRPr>
          </a:p>
        </p:txBody>
      </p:sp>
      <p:pic>
        <p:nvPicPr>
          <p:cNvPr id="63" name="Grafik 2"/>
          <p:cNvPicPr/>
          <p:nvPr/>
        </p:nvPicPr>
        <p:blipFill>
          <a:blip r:embed="rId3"/>
          <a:stretch/>
        </p:blipFill>
        <p:spPr>
          <a:xfrm>
            <a:off x="0" y="4878000"/>
            <a:ext cx="9143640" cy="271080"/>
          </a:xfrm>
          <a:prstGeom prst="rect">
            <a:avLst/>
          </a:prstGeom>
          <a:ln w="0">
            <a:noFill/>
          </a:ln>
        </p:spPr>
      </p:pic>
      <p:sp>
        <p:nvSpPr>
          <p:cNvPr id="64" name="Textfeld 12"/>
          <p:cNvSpPr/>
          <p:nvPr/>
        </p:nvSpPr>
        <p:spPr>
          <a:xfrm>
            <a:off x="8344080" y="4888440"/>
            <a:ext cx="1132200" cy="2422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defTabSz="914400">
              <a:lnSpc>
                <a:spcPct val="100000"/>
              </a:lnSpc>
            </a:pPr>
            <a:fld id="{51CEBE26-7D7B-4015-83A6-464615EAB311}" type="slidenum">
              <a:rPr lang="en-GB" sz="1000" b="0" strike="noStrike" spc="-1">
                <a:solidFill>
                  <a:schemeClr val="lt1"/>
                </a:solidFill>
                <a:latin typeface="Arial"/>
              </a:rPr>
              <a:t>‹#›</a:t>
            </a:fld>
            <a:endParaRPr lang="de-DE" sz="1000" b="0" strike="noStrike" spc="-1">
              <a:solidFill>
                <a:srgbClr val="000000"/>
              </a:solidFill>
              <a:latin typeface="Calibri"/>
            </a:endParaRPr>
          </a:p>
        </p:txBody>
      </p:sp>
      <p:sp>
        <p:nvSpPr>
          <p:cNvPr id="65" name="Parallelogramm 13"/>
          <p:cNvSpPr/>
          <p:nvPr/>
        </p:nvSpPr>
        <p:spPr>
          <a:xfrm>
            <a:off x="5565240" y="4930560"/>
            <a:ext cx="431640" cy="71640"/>
          </a:xfrm>
          <a:prstGeom prst="parallelogram">
            <a:avLst>
              <a:gd name="adj" fmla="val 85550"/>
            </a:avLst>
          </a:prstGeom>
          <a:solidFill>
            <a:srgbClr val="D23264"/>
          </a:solidFill>
          <a:ln>
            <a:solidFill>
              <a:srgbClr val="D23264"/>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66" name="Parallelogramm 14"/>
          <p:cNvSpPr/>
          <p:nvPr/>
        </p:nvSpPr>
        <p:spPr>
          <a:xfrm>
            <a:off x="5197680" y="4930560"/>
            <a:ext cx="431640" cy="71640"/>
          </a:xfrm>
          <a:prstGeom prst="parallelogram">
            <a:avLst>
              <a:gd name="adj" fmla="val 85550"/>
            </a:avLst>
          </a:prstGeom>
          <a:solidFill>
            <a:srgbClr val="FFD228"/>
          </a:solidFill>
          <a:ln>
            <a:solidFill>
              <a:srgbClr val="FFD228"/>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sp>
        <p:nvSpPr>
          <p:cNvPr id="67" name="Parallelogramm 15"/>
          <p:cNvSpPr/>
          <p:nvPr/>
        </p:nvSpPr>
        <p:spPr>
          <a:xfrm>
            <a:off x="4829760" y="4930560"/>
            <a:ext cx="431640" cy="71640"/>
          </a:xfrm>
          <a:prstGeom prst="parallelogram">
            <a:avLst>
              <a:gd name="adj" fmla="val 85550"/>
            </a:avLst>
          </a:prstGeom>
          <a:solidFill>
            <a:srgbClr val="F0791D"/>
          </a:solidFill>
          <a:ln>
            <a:solidFill>
              <a:srgbClr val="F0791D"/>
            </a:solidFill>
            <a:round/>
          </a:ln>
        </p:spPr>
        <p:style>
          <a:lnRef idx="2">
            <a:schemeClr val="accent1">
              <a:shade val="50000"/>
            </a:schemeClr>
          </a:lnRef>
          <a:fillRef idx="1">
            <a:schemeClr val="accent1"/>
          </a:fillRef>
          <a:effectRef idx="0">
            <a:schemeClr val="accent1"/>
          </a:effectRef>
          <a:fontRef idx="minor"/>
        </p:style>
        <p:txBody>
          <a:bodyPr lIns="90000" tIns="6480" rIns="90000" bIns="6480" anchor="ctr">
            <a:noAutofit/>
          </a:bodyPr>
          <a:lstStyle/>
          <a:p>
            <a:pPr algn="ctr" defTabSz="914400">
              <a:lnSpc>
                <a:spcPct val="100000"/>
              </a:lnSpc>
            </a:pPr>
            <a:endParaRPr lang="en-US" sz="1800" b="0" strike="noStrike" spc="-1">
              <a:solidFill>
                <a:schemeClr val="lt1"/>
              </a:solidFill>
              <a:latin typeface="Arial"/>
            </a:endParaRPr>
          </a:p>
        </p:txBody>
      </p:sp>
      <p:pic>
        <p:nvPicPr>
          <p:cNvPr id="68" name="Picture 5"/>
          <p:cNvPicPr/>
          <p:nvPr/>
        </p:nvPicPr>
        <p:blipFill>
          <a:blip r:embed="rId4"/>
          <a:stretch/>
        </p:blipFill>
        <p:spPr>
          <a:xfrm>
            <a:off x="7509960" y="61920"/>
            <a:ext cx="1321200" cy="69480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jpe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svg"/></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22.jpe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image" Target="../media/image17.svg"/><Relationship Id="rId5" Type="http://schemas.openxmlformats.org/officeDocument/2006/relationships/image" Target="../media/image18.png"/><Relationship Id="rId10" Type="http://schemas.openxmlformats.org/officeDocument/2006/relationships/image" Target="../media/image16.png"/><Relationship Id="rId4" Type="http://schemas.openxmlformats.org/officeDocument/2006/relationships/image" Target="../media/image23.png"/><Relationship Id="rId9" Type="http://schemas.openxmlformats.org/officeDocument/2006/relationships/image" Target="../media/image25.pn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18.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15.png"/><Relationship Id="rId4" Type="http://schemas.openxmlformats.org/officeDocument/2006/relationships/image" Target="../media/image19.svg"/><Relationship Id="rId9" Type="http://schemas.openxmlformats.org/officeDocument/2006/relationships/image" Target="../media/image2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217124" y="1044150"/>
            <a:ext cx="6069375" cy="331425"/>
          </a:xfrm>
          <a:prstGeom prst="rect">
            <a:avLst/>
          </a:prstGeom>
          <a:noFill/>
          <a:ln w="0">
            <a:noFill/>
          </a:ln>
        </p:spPr>
        <p:txBody>
          <a:bodyPr lIns="0" tIns="0" rIns="0" bIns="0" anchor="t">
            <a:noAutofit/>
          </a:bodyPr>
          <a:lstStyle/>
          <a:p>
            <a:pPr>
              <a:lnSpc>
                <a:spcPct val="100000"/>
              </a:lnSpc>
            </a:pPr>
            <a:r>
              <a:rPr lang="en-US" sz="1600" b="1" spc="-1" dirty="0">
                <a:solidFill>
                  <a:schemeClr val="lt1"/>
                </a:solidFill>
              </a:rPr>
              <a:t>Unified Beamline Control: Leveraging </a:t>
            </a:r>
            <a:r>
              <a:rPr lang="en-US" sz="1600" b="1" spc="-1" dirty="0" err="1">
                <a:solidFill>
                  <a:schemeClr val="lt1"/>
                </a:solidFill>
              </a:rPr>
              <a:t>BlissData</a:t>
            </a:r>
            <a:r>
              <a:rPr lang="en-US" sz="1600" b="1" spc="-1" dirty="0">
                <a:solidFill>
                  <a:schemeClr val="lt1"/>
                </a:solidFill>
              </a:rPr>
              <a:t> To Connect Sardana, </a:t>
            </a:r>
            <a:r>
              <a:rPr lang="en-US" sz="1600" b="1" spc="-1" dirty="0" err="1">
                <a:solidFill>
                  <a:schemeClr val="lt1"/>
                </a:solidFill>
              </a:rPr>
              <a:t>Bluesky</a:t>
            </a:r>
            <a:r>
              <a:rPr lang="en-US" sz="1600" b="1" spc="-1" dirty="0">
                <a:solidFill>
                  <a:schemeClr val="lt1"/>
                </a:solidFill>
              </a:rPr>
              <a:t>, With Daiquiri and BLISS.</a:t>
            </a:r>
            <a:endParaRPr lang="de-DE" sz="1600" b="0" strike="noStrike" spc="-1" dirty="0">
              <a:solidFill>
                <a:schemeClr val="dk1"/>
              </a:solidFill>
              <a:latin typeface="Arial"/>
            </a:endParaRPr>
          </a:p>
        </p:txBody>
      </p:sp>
      <p:sp>
        <p:nvSpPr>
          <p:cNvPr id="70" name="PlaceHolder 2"/>
          <p:cNvSpPr>
            <a:spLocks noGrp="1"/>
          </p:cNvSpPr>
          <p:nvPr>
            <p:ph type="subTitle"/>
          </p:nvPr>
        </p:nvSpPr>
        <p:spPr>
          <a:xfrm>
            <a:off x="217124" y="1578511"/>
            <a:ext cx="5867640" cy="1082480"/>
          </a:xfrm>
          <a:prstGeom prst="rect">
            <a:avLst/>
          </a:prstGeom>
          <a:noFill/>
          <a:ln w="0">
            <a:noFill/>
          </a:ln>
        </p:spPr>
        <p:txBody>
          <a:bodyPr lIns="0" tIns="0" rIns="0" bIns="0" anchor="t">
            <a:normAutofit/>
          </a:bodyPr>
          <a:lstStyle/>
          <a:p>
            <a:pPr>
              <a:lnSpc>
                <a:spcPts val="1800"/>
              </a:lnSpc>
              <a:tabLst>
                <a:tab pos="0" algn="l"/>
              </a:tabLst>
            </a:pPr>
            <a:r>
              <a:rPr lang="en-US" sz="1600" dirty="0">
                <a:solidFill>
                  <a:schemeClr val="bg1"/>
                </a:solidFill>
              </a:rPr>
              <a:t>Controls and Acquisition GUI Strategies Satellite Workshop at NOBUGS 2024 | 23 September 2024</a:t>
            </a:r>
          </a:p>
          <a:p>
            <a:pPr>
              <a:lnSpc>
                <a:spcPct val="100000"/>
              </a:lnSpc>
              <a:tabLst>
                <a:tab pos="0" algn="l"/>
              </a:tabLst>
            </a:pPr>
            <a:endParaRPr lang="en-US" sz="800" dirty="0">
              <a:solidFill>
                <a:schemeClr val="bg1"/>
              </a:solidFill>
            </a:endParaRPr>
          </a:p>
          <a:p>
            <a:pPr>
              <a:lnSpc>
                <a:spcPts val="1800"/>
              </a:lnSpc>
              <a:tabLst>
                <a:tab pos="0" algn="l"/>
              </a:tabLst>
            </a:pPr>
            <a:r>
              <a:rPr lang="de-DE" sz="1600" b="0" strike="noStrike" spc="-1" dirty="0">
                <a:solidFill>
                  <a:schemeClr val="bg1"/>
                </a:solidFill>
                <a:latin typeface="Calibri"/>
              </a:rPr>
              <a:t>Dr. </a:t>
            </a:r>
            <a:r>
              <a:rPr lang="de-DE" sz="1600" spc="-1" dirty="0">
                <a:solidFill>
                  <a:schemeClr val="bg1"/>
                </a:solidFill>
                <a:latin typeface="Calibri"/>
              </a:rPr>
              <a:t>Udai Singh</a:t>
            </a:r>
            <a:r>
              <a:rPr lang="en-US" sz="1600" b="0" strike="noStrike" spc="-1" dirty="0">
                <a:solidFill>
                  <a:schemeClr val="bg1"/>
                </a:solidFill>
                <a:latin typeface="Calibri"/>
              </a:rPr>
              <a:t> | Research Software Scientist | FS-EC | DESY</a:t>
            </a:r>
            <a:endParaRPr lang="de-DE" sz="1600" b="0" strike="noStrike" spc="-1" dirty="0">
              <a:solidFill>
                <a:schemeClr val="bg1"/>
              </a:solidFill>
              <a:latin typeface="Calibri"/>
            </a:endParaRPr>
          </a:p>
        </p:txBody>
      </p:sp>
      <p:pic>
        <p:nvPicPr>
          <p:cNvPr id="71" name="Picture 2"/>
          <p:cNvPicPr/>
          <p:nvPr/>
        </p:nvPicPr>
        <p:blipFill>
          <a:blip r:embed="rId2"/>
          <a:stretch/>
        </p:blipFill>
        <p:spPr>
          <a:xfrm>
            <a:off x="217124" y="2571750"/>
            <a:ext cx="3818880" cy="2008440"/>
          </a:xfrm>
          <a:prstGeom prst="rect">
            <a:avLst/>
          </a:prstGeom>
          <a:ln w="0">
            <a:noFill/>
          </a:ln>
        </p:spPr>
      </p:pic>
      <p:sp>
        <p:nvSpPr>
          <p:cNvPr id="2" name="Rectangle 1">
            <a:extLst>
              <a:ext uri="{FF2B5EF4-FFF2-40B4-BE49-F238E27FC236}">
                <a16:creationId xmlns:a16="http://schemas.microsoft.com/office/drawing/2014/main" id="{580142F3-5B25-4BF6-89FA-91073BBAEC0A}"/>
              </a:ext>
            </a:extLst>
          </p:cNvPr>
          <p:cNvSpPr/>
          <p:nvPr/>
        </p:nvSpPr>
        <p:spPr>
          <a:xfrm>
            <a:off x="2872720" y="2482498"/>
            <a:ext cx="3451329" cy="646331"/>
          </a:xfrm>
          <a:prstGeom prst="rect">
            <a:avLst/>
          </a:prstGeom>
        </p:spPr>
        <p:txBody>
          <a:bodyPr wrap="none">
            <a:spAutoFit/>
          </a:bodyPr>
          <a:lstStyle/>
          <a:p>
            <a:r>
              <a:rPr lang="en-US" spc="-1" dirty="0">
                <a:solidFill>
                  <a:schemeClr val="bg1"/>
                </a:solidFill>
                <a:latin typeface="Calibri"/>
              </a:rPr>
              <a:t>Experimental Control Group HEAD:</a:t>
            </a:r>
            <a:br>
              <a:rPr lang="en-US" spc="-1" dirty="0">
                <a:solidFill>
                  <a:schemeClr val="bg1"/>
                </a:solidFill>
                <a:latin typeface="Calibri"/>
              </a:rPr>
            </a:br>
            <a:r>
              <a:rPr lang="en-US" spc="-1" dirty="0">
                <a:solidFill>
                  <a:schemeClr val="bg1"/>
                </a:solidFill>
                <a:latin typeface="Calibri"/>
              </a:rPr>
              <a:t>Dr. Linus Pithan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laceHolder 2"/>
          <p:cNvSpPr>
            <a:spLocks noGrp="1"/>
          </p:cNvSpPr>
          <p:nvPr>
            <p:ph/>
          </p:nvPr>
        </p:nvSpPr>
        <p:spPr>
          <a:xfrm>
            <a:off x="151656" y="332855"/>
            <a:ext cx="7358616" cy="300606"/>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en-US" sz="2000" b="1" spc="-1" dirty="0">
                <a:solidFill>
                  <a:schemeClr val="accent2"/>
                </a:solidFill>
              </a:rPr>
              <a:t>Adapting to Future Control System Needs at DESY</a:t>
            </a:r>
            <a:endParaRPr lang="en-US" sz="2000" b="0" strike="noStrike" spc="-1" dirty="0">
              <a:solidFill>
                <a:schemeClr val="dk1"/>
              </a:solidFill>
              <a:latin typeface="Arial"/>
            </a:endParaRPr>
          </a:p>
        </p:txBody>
      </p:sp>
      <p:sp>
        <p:nvSpPr>
          <p:cNvPr id="74" name="PlaceHolder 3"/>
          <p:cNvSpPr>
            <a:spLocks noGrp="1"/>
          </p:cNvSpPr>
          <p:nvPr>
            <p:ph/>
          </p:nvPr>
        </p:nvSpPr>
        <p:spPr>
          <a:xfrm>
            <a:off x="153545" y="698729"/>
            <a:ext cx="6217776" cy="3473647"/>
          </a:xfrm>
          <a:prstGeom prst="rect">
            <a:avLst/>
          </a:prstGeom>
          <a:noFill/>
          <a:ln w="0">
            <a:noFill/>
          </a:ln>
        </p:spPr>
        <p:txBody>
          <a:bodyPr lIns="0" tIns="0" rIns="0" bIns="0" anchor="t">
            <a:noAutofit/>
          </a:bodyPr>
          <a:lstStyle/>
          <a:p>
            <a:pPr indent="0" algn="just" defTabSz="180000">
              <a:lnSpc>
                <a:spcPct val="100000"/>
              </a:lnSpc>
              <a:spcBef>
                <a:spcPts val="1100"/>
              </a:spcBef>
              <a:buNone/>
              <a:tabLst>
                <a:tab pos="0" algn="l"/>
              </a:tabLst>
            </a:pPr>
            <a:r>
              <a:rPr lang="en-US" sz="1200" b="1" spc="-1" dirty="0"/>
              <a:t>PETRA IV Project Delays:</a:t>
            </a:r>
            <a:r>
              <a:rPr lang="en-US" sz="1050" spc="-1" dirty="0"/>
              <a:t> With the PETRA IV upgrade timeline extended, we have the opportunity to reassess and improve our software control systems before the new infrastructure is implemented.</a:t>
            </a:r>
          </a:p>
          <a:p>
            <a:pPr indent="0" algn="just" defTabSz="180000">
              <a:lnSpc>
                <a:spcPct val="100000"/>
              </a:lnSpc>
              <a:spcBef>
                <a:spcPts val="1100"/>
              </a:spcBef>
              <a:buNone/>
              <a:tabLst>
                <a:tab pos="0" algn="l"/>
              </a:tabLst>
            </a:pPr>
            <a:r>
              <a:rPr lang="en-US" sz="1100" b="1" spc="-1" dirty="0"/>
              <a:t>Current Control System At DESY:</a:t>
            </a:r>
            <a:r>
              <a:rPr lang="en-US" sz="1050" spc="-1" dirty="0"/>
              <a:t> Sardana serves as the main control system for beamline operations. While it has proven effective, we need to evaluate whether it can fully meet the more advanced demands of future beamlines.  </a:t>
            </a:r>
          </a:p>
          <a:p>
            <a:pPr indent="0" algn="just" defTabSz="180000">
              <a:lnSpc>
                <a:spcPct val="100000"/>
              </a:lnSpc>
              <a:spcBef>
                <a:spcPts val="1100"/>
              </a:spcBef>
              <a:buNone/>
              <a:tabLst>
                <a:tab pos="0" algn="l"/>
              </a:tabLst>
            </a:pPr>
            <a:r>
              <a:rPr lang="en-US" sz="1050" b="1" spc="-1" dirty="0"/>
              <a:t>Exploring New Solutions</a:t>
            </a:r>
            <a:r>
              <a:rPr lang="en-US" sz="1050" spc="-1" dirty="0"/>
              <a:t>: We are investigating possible candidates for future control and visualization systems to complement or replace existing tools:</a:t>
            </a:r>
          </a:p>
          <a:p>
            <a:pPr marL="400050" indent="-171450" algn="just" defTabSz="180000">
              <a:lnSpc>
                <a:spcPct val="100000"/>
              </a:lnSpc>
              <a:spcBef>
                <a:spcPts val="1100"/>
              </a:spcBef>
              <a:tabLst>
                <a:tab pos="0" algn="l"/>
              </a:tabLst>
            </a:pPr>
            <a:r>
              <a:rPr lang="en-US" sz="1050" b="1" spc="-1" dirty="0"/>
              <a:t>Sardana</a:t>
            </a:r>
            <a:r>
              <a:rPr lang="en-US" sz="1050" spc="-1" dirty="0"/>
              <a:t>: As the incumbent system, Sardana remains a strong contender, with its proven reliability and  supported by a larger community which includes several other laboratories and individuals (ALBA, DESY, </a:t>
            </a:r>
            <a:r>
              <a:rPr lang="en-US" sz="1050" spc="-1" dirty="0" err="1"/>
              <a:t>MaxIV</a:t>
            </a:r>
            <a:r>
              <a:rPr lang="en-US" sz="1050" spc="-1" dirty="0"/>
              <a:t>, Solaris, ESRF).</a:t>
            </a:r>
          </a:p>
          <a:p>
            <a:pPr marL="400050" indent="-171450" algn="just" defTabSz="180000">
              <a:lnSpc>
                <a:spcPct val="100000"/>
              </a:lnSpc>
              <a:spcBef>
                <a:spcPts val="1100"/>
              </a:spcBef>
              <a:tabLst>
                <a:tab pos="0" algn="l"/>
              </a:tabLst>
            </a:pPr>
            <a:r>
              <a:rPr lang="en-US" sz="1050" b="1" spc="-1" dirty="0" err="1"/>
              <a:t>Bluesky</a:t>
            </a:r>
            <a:r>
              <a:rPr lang="en-US" sz="1050" spc="-1" dirty="0"/>
              <a:t>: Offers powerful experiment orchestration with flexible data handling capabilities.</a:t>
            </a:r>
          </a:p>
          <a:p>
            <a:pPr marL="400050" indent="-171450" algn="just" defTabSz="180000">
              <a:lnSpc>
                <a:spcPct val="100000"/>
              </a:lnSpc>
              <a:spcBef>
                <a:spcPts val="1100"/>
              </a:spcBef>
              <a:tabLst>
                <a:tab pos="0" algn="l"/>
              </a:tabLst>
            </a:pPr>
            <a:r>
              <a:rPr lang="en-US" sz="1050" b="1" spc="-1" dirty="0"/>
              <a:t>BLISS</a:t>
            </a:r>
            <a:r>
              <a:rPr lang="en-US" sz="1050" spc="-1" dirty="0"/>
              <a:t>: Focuses on device control with robust data acquisition workflows.</a:t>
            </a:r>
          </a:p>
          <a:p>
            <a:pPr marL="400050" indent="-171450" algn="just" defTabSz="180000">
              <a:lnSpc>
                <a:spcPct val="100000"/>
              </a:lnSpc>
              <a:spcBef>
                <a:spcPts val="1100"/>
              </a:spcBef>
              <a:tabLst>
                <a:tab pos="0" algn="l"/>
              </a:tabLst>
            </a:pPr>
            <a:r>
              <a:rPr lang="en-US" sz="1050" b="1" spc="-1" dirty="0"/>
              <a:t>Daiquiri</a:t>
            </a:r>
            <a:r>
              <a:rPr lang="en-US" sz="1050" spc="-1" dirty="0"/>
              <a:t>: A versatile GUI that can unify experiment control and visualization for better user experience.</a:t>
            </a:r>
          </a:p>
          <a:p>
            <a:pPr indent="0" algn="just" defTabSz="180000">
              <a:lnSpc>
                <a:spcPct val="100000"/>
              </a:lnSpc>
              <a:spcBef>
                <a:spcPts val="1100"/>
              </a:spcBef>
              <a:buNone/>
              <a:tabLst>
                <a:tab pos="0" algn="l"/>
              </a:tabLst>
            </a:pPr>
            <a:r>
              <a:rPr lang="en-US" sz="1050" b="1" spc="-1" dirty="0"/>
              <a:t>Objective: </a:t>
            </a:r>
            <a:r>
              <a:rPr lang="en-US" sz="1050" spc="-1" dirty="0"/>
              <a:t>It was proposed to integrate Sardana, </a:t>
            </a:r>
            <a:r>
              <a:rPr lang="en-US" sz="1050" spc="-1" dirty="0" err="1"/>
              <a:t>Bluesky</a:t>
            </a:r>
            <a:r>
              <a:rPr lang="en-US" sz="1050" spc="-1" dirty="0"/>
              <a:t>, </a:t>
            </a:r>
            <a:r>
              <a:rPr lang="en-US" sz="1050" spc="-1" dirty="0" err="1"/>
              <a:t>Blissdata</a:t>
            </a:r>
            <a:r>
              <a:rPr lang="en-US" sz="1050" spc="-1" dirty="0"/>
              <a:t>, and Daiquiri in order to identify the best combination of control and visualization systems for PETRA IV, that will ensure DESY’s beamlines remain efficient, flexible, and ready for the future demands of scientific discovery.</a:t>
            </a:r>
          </a:p>
        </p:txBody>
      </p:sp>
      <p:pic>
        <p:nvPicPr>
          <p:cNvPr id="1028" name="Picture 4" descr="Delay Running Late Behind Schedule Clock Hands Ticking 3d Illustration ...">
            <a:extLst>
              <a:ext uri="{FF2B5EF4-FFF2-40B4-BE49-F238E27FC236}">
                <a16:creationId xmlns:a16="http://schemas.microsoft.com/office/drawing/2014/main" id="{C054F30E-9ADE-4C41-9617-9BE04EE175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0753" y="913807"/>
            <a:ext cx="2281679" cy="15217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ETRA IV - Decoding the Complexity of Nature">
            <a:extLst>
              <a:ext uri="{FF2B5EF4-FFF2-40B4-BE49-F238E27FC236}">
                <a16:creationId xmlns:a16="http://schemas.microsoft.com/office/drawing/2014/main" id="{42318EF4-43B5-4384-938F-357F785A68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1889" y="853676"/>
            <a:ext cx="1415373" cy="4541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A picture containing text&#10;&#10;Description automatically generated">
            <a:extLst>
              <a:ext uri="{FF2B5EF4-FFF2-40B4-BE49-F238E27FC236}">
                <a16:creationId xmlns:a16="http://schemas.microsoft.com/office/drawing/2014/main" id="{8295262F-C0A8-4EE3-A437-F361DB13C476}"/>
              </a:ext>
            </a:extLst>
          </p:cNvPr>
          <p:cNvPicPr>
            <a:picLocks noChangeAspect="1"/>
          </p:cNvPicPr>
          <p:nvPr/>
        </p:nvPicPr>
        <p:blipFill>
          <a:blip r:embed="rId5"/>
          <a:stretch>
            <a:fillRect/>
          </a:stretch>
        </p:blipFill>
        <p:spPr>
          <a:xfrm>
            <a:off x="6221172" y="2151878"/>
            <a:ext cx="1644701" cy="877173"/>
          </a:xfrm>
          <a:prstGeom prst="rect">
            <a:avLst/>
          </a:prstGeom>
        </p:spPr>
      </p:pic>
      <p:pic>
        <p:nvPicPr>
          <p:cNvPr id="21" name="Picture 20">
            <a:extLst>
              <a:ext uri="{FF2B5EF4-FFF2-40B4-BE49-F238E27FC236}">
                <a16:creationId xmlns:a16="http://schemas.microsoft.com/office/drawing/2014/main" id="{7D9ABEA9-9E88-49BF-B6B9-C00A283E26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80753" y="3538529"/>
            <a:ext cx="707114" cy="691164"/>
          </a:xfrm>
          <a:prstGeom prst="rect">
            <a:avLst/>
          </a:prstGeom>
        </p:spPr>
      </p:pic>
      <p:pic>
        <p:nvPicPr>
          <p:cNvPr id="22" name="Graphic 21">
            <a:extLst>
              <a:ext uri="{FF2B5EF4-FFF2-40B4-BE49-F238E27FC236}">
                <a16:creationId xmlns:a16="http://schemas.microsoft.com/office/drawing/2014/main" id="{DA067710-2368-4CD7-BF1C-1D2F52C6412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92728" y="2945031"/>
            <a:ext cx="2063127" cy="644727"/>
          </a:xfrm>
          <a:prstGeom prst="rect">
            <a:avLst/>
          </a:prstGeom>
        </p:spPr>
      </p:pic>
      <p:pic>
        <p:nvPicPr>
          <p:cNvPr id="23" name="Graphic 22">
            <a:extLst>
              <a:ext uri="{FF2B5EF4-FFF2-40B4-BE49-F238E27FC236}">
                <a16:creationId xmlns:a16="http://schemas.microsoft.com/office/drawing/2014/main" id="{04D94372-812A-47CE-B2BE-506EB8B07B9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124740" y="3267394"/>
            <a:ext cx="739302" cy="3843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laceHolder 2"/>
          <p:cNvSpPr>
            <a:spLocks noGrp="1"/>
          </p:cNvSpPr>
          <p:nvPr>
            <p:ph/>
          </p:nvPr>
        </p:nvSpPr>
        <p:spPr>
          <a:xfrm>
            <a:off x="365800" y="464842"/>
            <a:ext cx="7358616" cy="300606"/>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en-US" i="1" spc="-1" dirty="0">
                <a:solidFill>
                  <a:srgbClr val="272A7C"/>
                </a:solidFill>
                <a:latin typeface="Calibri" panose="020F0502020204030204" pitchFamily="34" charset="0"/>
                <a:ea typeface="Calibri" panose="020F0502020204030204" pitchFamily="34" charset="0"/>
                <a:cs typeface="Calibri" panose="020F0502020204030204" pitchFamily="34" charset="0"/>
              </a:rPr>
              <a:t>      </a:t>
            </a:r>
            <a:r>
              <a:rPr lang="en-US" sz="4000" i="1" spc="-1" dirty="0">
                <a:solidFill>
                  <a:srgbClr val="272A7C"/>
                </a:solidFill>
                <a:latin typeface="Calibri" panose="020F0502020204030204" pitchFamily="34" charset="0"/>
                <a:ea typeface="Calibri" panose="020F0502020204030204" pitchFamily="34" charset="0"/>
                <a:cs typeface="Calibri" panose="020F0502020204030204" pitchFamily="34" charset="0"/>
              </a:rPr>
              <a:t>D</a:t>
            </a:r>
            <a:r>
              <a:rPr lang="en-US" i="1" spc="-1" dirty="0">
                <a:solidFill>
                  <a:srgbClr val="272A7C"/>
                </a:solidFill>
                <a:latin typeface="Calibri" panose="020F0502020204030204" pitchFamily="34" charset="0"/>
                <a:ea typeface="Calibri" panose="020F0502020204030204" pitchFamily="34" charset="0"/>
                <a:cs typeface="Calibri" panose="020F0502020204030204" pitchFamily="34" charset="0"/>
              </a:rPr>
              <a:t>ata</a:t>
            </a:r>
            <a:endParaRPr lang="en-US" i="1" strike="noStrike" spc="-1" dirty="0">
              <a:solidFill>
                <a:srgbClr val="272A7C"/>
              </a:solidFill>
              <a:latin typeface="Calibri" panose="020F0502020204030204" pitchFamily="34" charset="0"/>
              <a:ea typeface="Calibri" panose="020F0502020204030204" pitchFamily="34" charset="0"/>
              <a:cs typeface="Calibri" panose="020F0502020204030204" pitchFamily="34" charset="0"/>
            </a:endParaRPr>
          </a:p>
        </p:txBody>
      </p:sp>
      <p:sp>
        <p:nvSpPr>
          <p:cNvPr id="74" name="PlaceHolder 3"/>
          <p:cNvSpPr>
            <a:spLocks noGrp="1"/>
          </p:cNvSpPr>
          <p:nvPr>
            <p:ph/>
          </p:nvPr>
        </p:nvSpPr>
        <p:spPr>
          <a:xfrm>
            <a:off x="423890" y="922847"/>
            <a:ext cx="6217776" cy="3473647"/>
          </a:xfrm>
          <a:prstGeom prst="rect">
            <a:avLst/>
          </a:prstGeom>
          <a:noFill/>
          <a:ln w="0">
            <a:noFill/>
          </a:ln>
        </p:spPr>
        <p:txBody>
          <a:bodyPr lIns="0" tIns="0" rIns="0" bIns="0" anchor="t">
            <a:noAutofit/>
          </a:bodyPr>
          <a:lstStyle/>
          <a:p>
            <a:pPr fontAlgn="base">
              <a:spcBef>
                <a:spcPts val="0"/>
              </a:spcBef>
            </a:pPr>
            <a:r>
              <a:rPr lang="en-US" sz="1400" dirty="0" err="1">
                <a:solidFill>
                  <a:srgbClr val="000000"/>
                </a:solidFill>
                <a:latin typeface="+mj-lt"/>
              </a:rPr>
              <a:t>Blissdata</a:t>
            </a:r>
            <a:r>
              <a:rPr lang="en-US" sz="1400" dirty="0">
                <a:solidFill>
                  <a:srgbClr val="000000"/>
                </a:solidFill>
                <a:latin typeface="+mj-lt"/>
              </a:rPr>
              <a:t> is a library to store and access scan data at any moment of their life cycle.</a:t>
            </a:r>
          </a:p>
          <a:p>
            <a:pPr fontAlgn="base">
              <a:spcBef>
                <a:spcPts val="0"/>
              </a:spcBef>
            </a:pPr>
            <a:r>
              <a:rPr lang="en-US" sz="1400" dirty="0">
                <a:solidFill>
                  <a:srgbClr val="000000"/>
                </a:solidFill>
                <a:latin typeface="+mj-lt"/>
              </a:rPr>
              <a:t>It is developed at ESRF for BLISS ( </a:t>
            </a:r>
            <a:r>
              <a:rPr lang="en-US" sz="1400" dirty="0" err="1">
                <a:solidFill>
                  <a:srgbClr val="000000"/>
                </a:solidFill>
                <a:latin typeface="+mj-lt"/>
              </a:rPr>
              <a:t>BeamLine</a:t>
            </a:r>
            <a:r>
              <a:rPr lang="en-US" sz="1400" dirty="0">
                <a:solidFill>
                  <a:srgbClr val="000000"/>
                </a:solidFill>
                <a:latin typeface="+mj-lt"/>
              </a:rPr>
              <a:t> Instrumentation Support Software) .</a:t>
            </a:r>
          </a:p>
          <a:p>
            <a:r>
              <a:rPr lang="en-US" sz="1400" dirty="0">
                <a:solidFill>
                  <a:srgbClr val="000000"/>
                </a:solidFill>
                <a:latin typeface="+mj-lt"/>
              </a:rPr>
              <a:t>It is bases on </a:t>
            </a:r>
            <a:r>
              <a:rPr lang="en-US" sz="1400" dirty="0" err="1">
                <a:solidFill>
                  <a:srgbClr val="FF0000"/>
                </a:solidFill>
                <a:latin typeface="+mj-lt"/>
              </a:rPr>
              <a:t>RE</a:t>
            </a:r>
            <a:r>
              <a:rPr lang="en-US" sz="1400" dirty="0" err="1">
                <a:solidFill>
                  <a:srgbClr val="000000"/>
                </a:solidFill>
                <a:latin typeface="+mj-lt"/>
              </a:rPr>
              <a:t>mote</a:t>
            </a:r>
            <a:r>
              <a:rPr lang="en-US" sz="1400" dirty="0">
                <a:solidFill>
                  <a:srgbClr val="000000"/>
                </a:solidFill>
                <a:latin typeface="+mj-lt"/>
              </a:rPr>
              <a:t> </a:t>
            </a:r>
            <a:r>
              <a:rPr lang="en-US" sz="1400" dirty="0" err="1">
                <a:solidFill>
                  <a:srgbClr val="FF0000"/>
                </a:solidFill>
                <a:latin typeface="+mj-lt"/>
              </a:rPr>
              <a:t>DI</a:t>
            </a:r>
            <a:r>
              <a:rPr lang="en-US" sz="1400" dirty="0" err="1">
                <a:solidFill>
                  <a:srgbClr val="000000"/>
                </a:solidFill>
                <a:latin typeface="+mj-lt"/>
              </a:rPr>
              <a:t>ctionary</a:t>
            </a:r>
            <a:r>
              <a:rPr lang="en-US" sz="1400" dirty="0">
                <a:solidFill>
                  <a:srgbClr val="000000"/>
                </a:solidFill>
                <a:latin typeface="+mj-lt"/>
              </a:rPr>
              <a:t> </a:t>
            </a:r>
            <a:r>
              <a:rPr lang="en-US" sz="1400" dirty="0">
                <a:solidFill>
                  <a:srgbClr val="FF0000"/>
                </a:solidFill>
                <a:latin typeface="+mj-lt"/>
              </a:rPr>
              <a:t>S</a:t>
            </a:r>
            <a:r>
              <a:rPr lang="en-US" sz="1400" dirty="0">
                <a:solidFill>
                  <a:srgbClr val="000000"/>
                </a:solidFill>
                <a:latin typeface="+mj-lt"/>
              </a:rPr>
              <a:t>erver (</a:t>
            </a:r>
            <a:r>
              <a:rPr lang="en-US" sz="1400" dirty="0" err="1">
                <a:solidFill>
                  <a:srgbClr val="000000"/>
                </a:solidFill>
                <a:latin typeface="+mj-lt"/>
              </a:rPr>
              <a:t>redis</a:t>
            </a:r>
            <a:r>
              <a:rPr lang="en-US" sz="1400" dirty="0">
                <a:solidFill>
                  <a:srgbClr val="000000"/>
                </a:solidFill>
                <a:latin typeface="+mj-lt"/>
              </a:rPr>
              <a:t>) .</a:t>
            </a:r>
          </a:p>
          <a:p>
            <a:endParaRPr lang="en-US" sz="1400" spc="-1" dirty="0">
              <a:latin typeface="+mj-lt"/>
            </a:endParaRPr>
          </a:p>
        </p:txBody>
      </p:sp>
      <p:pic>
        <p:nvPicPr>
          <p:cNvPr id="23" name="Graphic 22">
            <a:extLst>
              <a:ext uri="{FF2B5EF4-FFF2-40B4-BE49-F238E27FC236}">
                <a16:creationId xmlns:a16="http://schemas.microsoft.com/office/drawing/2014/main" id="{04D94372-812A-47CE-B2BE-506EB8B07B9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5800" y="254946"/>
            <a:ext cx="739302" cy="384320"/>
          </a:xfrm>
          <a:prstGeom prst="rect">
            <a:avLst/>
          </a:prstGeom>
        </p:spPr>
      </p:pic>
      <p:pic>
        <p:nvPicPr>
          <p:cNvPr id="4098" name="Picture 2" descr="Image result for Redis Icon">
            <a:extLst>
              <a:ext uri="{FF2B5EF4-FFF2-40B4-BE49-F238E27FC236}">
                <a16:creationId xmlns:a16="http://schemas.microsoft.com/office/drawing/2014/main" id="{328D9AE0-C087-4DC1-A928-FFBD20F47A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457" y="2026637"/>
            <a:ext cx="2453489" cy="817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laceHolder 2"/>
          <p:cNvSpPr>
            <a:spLocks noGrp="1"/>
          </p:cNvSpPr>
          <p:nvPr>
            <p:ph/>
          </p:nvPr>
        </p:nvSpPr>
        <p:spPr>
          <a:xfrm>
            <a:off x="365800" y="456891"/>
            <a:ext cx="7358616" cy="300606"/>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en-US" i="1" spc="-1" dirty="0">
                <a:solidFill>
                  <a:srgbClr val="272A7C"/>
                </a:solidFill>
                <a:latin typeface="Calibri" panose="020F0502020204030204" pitchFamily="34" charset="0"/>
                <a:ea typeface="Calibri" panose="020F0502020204030204" pitchFamily="34" charset="0"/>
                <a:cs typeface="Calibri" panose="020F0502020204030204" pitchFamily="34" charset="0"/>
              </a:rPr>
              <a:t>   </a:t>
            </a:r>
            <a:endParaRPr lang="en-US" i="1" strike="noStrike" spc="-1" dirty="0">
              <a:solidFill>
                <a:srgbClr val="272A7C"/>
              </a:solidFill>
              <a:latin typeface="Calibri" panose="020F0502020204030204" pitchFamily="34" charset="0"/>
              <a:ea typeface="Calibri" panose="020F0502020204030204" pitchFamily="34" charset="0"/>
              <a:cs typeface="Calibri" panose="020F0502020204030204" pitchFamily="34" charset="0"/>
            </a:endParaRPr>
          </a:p>
        </p:txBody>
      </p:sp>
      <p:sp>
        <p:nvSpPr>
          <p:cNvPr id="74" name="PlaceHolder 3"/>
          <p:cNvSpPr>
            <a:spLocks noGrp="1"/>
          </p:cNvSpPr>
          <p:nvPr>
            <p:ph/>
          </p:nvPr>
        </p:nvSpPr>
        <p:spPr>
          <a:xfrm>
            <a:off x="405556" y="842877"/>
            <a:ext cx="8444246" cy="3473647"/>
          </a:xfrm>
          <a:prstGeom prst="rect">
            <a:avLst/>
          </a:prstGeom>
          <a:noFill/>
          <a:ln w="0">
            <a:noFill/>
          </a:ln>
        </p:spPr>
        <p:txBody>
          <a:bodyPr lIns="0" tIns="0" rIns="0" bIns="0" anchor="t">
            <a:noAutofit/>
          </a:bodyPr>
          <a:lstStyle/>
          <a:p>
            <a:pPr marL="0" indent="0">
              <a:buNone/>
            </a:pPr>
            <a:r>
              <a:rPr lang="en-US" sz="1200" b="1" dirty="0"/>
              <a:t>What is </a:t>
            </a:r>
            <a:r>
              <a:rPr lang="en-US" sz="1200" b="1" dirty="0" err="1"/>
              <a:t>Bluesky</a:t>
            </a:r>
            <a:r>
              <a:rPr lang="en-US" sz="1200" b="1" dirty="0"/>
              <a:t> </a:t>
            </a:r>
            <a:r>
              <a:rPr lang="en-US" sz="1200" b="1" dirty="0" err="1"/>
              <a:t>Queueserver</a:t>
            </a:r>
            <a:r>
              <a:rPr lang="en-US" sz="1200" b="1" dirty="0"/>
              <a:t>?</a:t>
            </a:r>
          </a:p>
          <a:p>
            <a:r>
              <a:rPr lang="en-US" sz="1200" b="1" dirty="0" err="1"/>
              <a:t>Bluesky</a:t>
            </a:r>
            <a:r>
              <a:rPr lang="en-US" sz="1200" b="1" dirty="0"/>
              <a:t> </a:t>
            </a:r>
            <a:r>
              <a:rPr lang="en-US" sz="1200" b="1" dirty="0" err="1"/>
              <a:t>Queueserver</a:t>
            </a:r>
            <a:r>
              <a:rPr lang="en-US" sz="1200" dirty="0"/>
              <a:t> is a tool designed for managing and executing experimental plans in a </a:t>
            </a:r>
            <a:r>
              <a:rPr lang="en-US" sz="1200" b="1" dirty="0"/>
              <a:t>queue-based</a:t>
            </a:r>
            <a:r>
              <a:rPr lang="en-US" sz="1200" dirty="0"/>
              <a:t> fashion.</a:t>
            </a:r>
          </a:p>
          <a:p>
            <a:r>
              <a:rPr lang="en-US" sz="1200" dirty="0"/>
              <a:t>It is developed at </a:t>
            </a:r>
            <a:r>
              <a:rPr lang="en-US" sz="1200" b="1" dirty="0">
                <a:solidFill>
                  <a:srgbClr val="FF0000"/>
                </a:solidFill>
              </a:rPr>
              <a:t>Brookhaven National Laboratory</a:t>
            </a:r>
            <a:r>
              <a:rPr lang="en-US" sz="1200" dirty="0"/>
              <a:t>. </a:t>
            </a:r>
          </a:p>
          <a:p>
            <a:r>
              <a:rPr lang="en-US" sz="1200" dirty="0"/>
              <a:t>It provides a </a:t>
            </a:r>
            <a:r>
              <a:rPr lang="en-US" sz="1200" b="1" dirty="0"/>
              <a:t>reliable</a:t>
            </a:r>
            <a:r>
              <a:rPr lang="en-US" sz="1200" dirty="0"/>
              <a:t> and </a:t>
            </a:r>
            <a:r>
              <a:rPr lang="en-US" sz="1200" b="1" dirty="0"/>
              <a:t>structured workflow</a:t>
            </a:r>
            <a:r>
              <a:rPr lang="en-US" sz="1200" dirty="0"/>
              <a:t> for managing experiment execution, ensuring that tasks are performed in a </a:t>
            </a:r>
            <a:r>
              <a:rPr lang="en-US" sz="1200" b="1" dirty="0"/>
              <a:t>controlled</a:t>
            </a:r>
            <a:r>
              <a:rPr lang="en-US" sz="1200" dirty="0"/>
              <a:t> and </a:t>
            </a:r>
            <a:r>
              <a:rPr lang="en-US" sz="1200" b="1" dirty="0"/>
              <a:t>sequential</a:t>
            </a:r>
            <a:r>
              <a:rPr lang="en-US" sz="1200" dirty="0"/>
              <a:t> manner.</a:t>
            </a:r>
          </a:p>
          <a:p>
            <a:pPr marL="0" indent="0">
              <a:buNone/>
            </a:pPr>
            <a:r>
              <a:rPr lang="en-US" sz="1200" b="1" dirty="0"/>
              <a:t>Key Features:</a:t>
            </a:r>
          </a:p>
          <a:p>
            <a:r>
              <a:rPr lang="en-US" sz="1200" b="1" dirty="0"/>
              <a:t>Queue Management</a:t>
            </a:r>
            <a:r>
              <a:rPr lang="en-US" sz="1200" dirty="0"/>
              <a:t>:</a:t>
            </a:r>
            <a:br>
              <a:rPr lang="en-US" sz="1200" dirty="0"/>
            </a:br>
            <a:r>
              <a:rPr lang="en-US" sz="1200" dirty="0"/>
              <a:t>Organizes experimental plans into a queue, enabling users to submit, modify, or cancel tasks dynamically.</a:t>
            </a:r>
          </a:p>
          <a:p>
            <a:r>
              <a:rPr lang="en-US" sz="1200" b="1" dirty="0"/>
              <a:t>Remote Control</a:t>
            </a:r>
            <a:r>
              <a:rPr lang="en-US" sz="1200" dirty="0"/>
              <a:t>:</a:t>
            </a:r>
            <a:br>
              <a:rPr lang="en-US" sz="1200" dirty="0"/>
            </a:br>
            <a:r>
              <a:rPr lang="en-US" sz="1200" dirty="0"/>
              <a:t>Allows remote access to manage and control experiments, making it easier for multiple users to interact with the system.</a:t>
            </a:r>
          </a:p>
        </p:txBody>
      </p:sp>
      <p:pic>
        <p:nvPicPr>
          <p:cNvPr id="5122" name="Picture 2" descr="BNL | NSLS-II | User Computer Accounts and Data">
            <a:extLst>
              <a:ext uri="{FF2B5EF4-FFF2-40B4-BE49-F238E27FC236}">
                <a16:creationId xmlns:a16="http://schemas.microsoft.com/office/drawing/2014/main" id="{9CBDAD94-41DD-41B3-BFBD-C2D9EEB22F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800" y="43093"/>
            <a:ext cx="2078721" cy="7223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818EC93-2070-4840-930A-532A67C7343E}"/>
              </a:ext>
            </a:extLst>
          </p:cNvPr>
          <p:cNvSpPr txBox="1"/>
          <p:nvPr/>
        </p:nvSpPr>
        <p:spPr>
          <a:xfrm>
            <a:off x="2444521" y="203232"/>
            <a:ext cx="2265364" cy="523220"/>
          </a:xfrm>
          <a:prstGeom prst="rect">
            <a:avLst/>
          </a:prstGeom>
          <a:noFill/>
        </p:spPr>
        <p:txBody>
          <a:bodyPr wrap="none" rtlCol="0">
            <a:spAutoFit/>
          </a:bodyPr>
          <a:lstStyle/>
          <a:p>
            <a:r>
              <a:rPr lang="en-US" sz="2800" dirty="0" err="1">
                <a:solidFill>
                  <a:srgbClr val="569CCD"/>
                </a:solidFill>
              </a:rPr>
              <a:t>Queueserver</a:t>
            </a:r>
            <a:endParaRPr lang="en-US" sz="2800" dirty="0">
              <a:solidFill>
                <a:srgbClr val="569CCD"/>
              </a:solidFill>
            </a:endParaRPr>
          </a:p>
        </p:txBody>
      </p:sp>
    </p:spTree>
    <p:extLst>
      <p:ext uri="{BB962C8B-B14F-4D97-AF65-F5344CB8AC3E}">
        <p14:creationId xmlns:p14="http://schemas.microsoft.com/office/powerpoint/2010/main" val="389395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marL="228600" defTabSz="180000">
              <a:lnSpc>
                <a:spcPts val="1800"/>
              </a:lnSpc>
              <a:spcBef>
                <a:spcPts val="1100"/>
              </a:spcBef>
              <a:tabLst>
                <a:tab pos="0" algn="l"/>
              </a:tabLst>
            </a:pPr>
            <a:r>
              <a:rPr lang="en-US" sz="2000" b="1" spc="-1" dirty="0">
                <a:solidFill>
                  <a:schemeClr val="accent2"/>
                </a:solidFill>
                <a:latin typeface="+mn-lt"/>
                <a:ea typeface="+mn-ea"/>
                <a:cs typeface="+mn-cs"/>
              </a:rPr>
              <a:t>Integration of </a:t>
            </a:r>
            <a:r>
              <a:rPr lang="en-US" sz="2000" b="1" spc="-1" dirty="0" err="1">
                <a:solidFill>
                  <a:schemeClr val="accent2"/>
                </a:solidFill>
                <a:latin typeface="+mn-lt"/>
                <a:ea typeface="+mn-ea"/>
                <a:cs typeface="+mn-cs"/>
              </a:rPr>
              <a:t>Blissdata</a:t>
            </a:r>
            <a:r>
              <a:rPr lang="en-US" sz="2000" b="1" spc="-1" dirty="0">
                <a:solidFill>
                  <a:schemeClr val="accent2"/>
                </a:solidFill>
                <a:latin typeface="+mn-lt"/>
                <a:ea typeface="+mn-ea"/>
                <a:cs typeface="+mn-cs"/>
              </a:rPr>
              <a:t> with </a:t>
            </a:r>
            <a:r>
              <a:rPr lang="en-US" sz="2000" b="1" spc="-1" dirty="0" err="1">
                <a:solidFill>
                  <a:schemeClr val="accent2"/>
                </a:solidFill>
                <a:latin typeface="+mn-lt"/>
                <a:ea typeface="+mn-ea"/>
                <a:cs typeface="+mn-cs"/>
              </a:rPr>
              <a:t>Bluesky</a:t>
            </a:r>
            <a:r>
              <a:rPr lang="en-US" sz="2000" b="1" spc="-1" dirty="0">
                <a:solidFill>
                  <a:schemeClr val="accent2"/>
                </a:solidFill>
                <a:latin typeface="+mn-lt"/>
                <a:ea typeface="+mn-ea"/>
                <a:cs typeface="+mn-cs"/>
              </a:rPr>
              <a:t> for Real-Time Data Visualization</a:t>
            </a:r>
            <a:endParaRPr lang="de-DE" sz="2000" b="1" spc="-1" dirty="0">
              <a:solidFill>
                <a:schemeClr val="accent2"/>
              </a:solidFill>
              <a:latin typeface="+mn-lt"/>
              <a:ea typeface="+mn-ea"/>
              <a:cs typeface="+mn-cs"/>
            </a:endParaRPr>
          </a:p>
        </p:txBody>
      </p:sp>
      <p:sp>
        <p:nvSpPr>
          <p:cNvPr id="79" name="PlaceHolder 2"/>
          <p:cNvSpPr>
            <a:spLocks noGrp="1"/>
          </p:cNvSpPr>
          <p:nvPr>
            <p:ph/>
          </p:nvPr>
        </p:nvSpPr>
        <p:spPr>
          <a:xfrm>
            <a:off x="358920" y="691200"/>
            <a:ext cx="8423640" cy="266040"/>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de-DE" sz="2000" spc="-1" dirty="0">
                <a:solidFill>
                  <a:schemeClr val="dk1"/>
                </a:solidFill>
                <a:latin typeface="Arial"/>
              </a:rPr>
              <a:t>P65 | Applied X-</a:t>
            </a:r>
            <a:r>
              <a:rPr lang="de-DE" sz="2000" spc="-1" dirty="0" err="1">
                <a:solidFill>
                  <a:schemeClr val="dk1"/>
                </a:solidFill>
                <a:latin typeface="Arial"/>
              </a:rPr>
              <a:t>ray</a:t>
            </a:r>
            <a:r>
              <a:rPr lang="de-DE" sz="2000" spc="-1" dirty="0">
                <a:solidFill>
                  <a:schemeClr val="dk1"/>
                </a:solidFill>
                <a:latin typeface="Arial"/>
              </a:rPr>
              <a:t> Absorption </a:t>
            </a:r>
            <a:r>
              <a:rPr lang="de-DE" sz="2000" spc="-1" dirty="0" err="1">
                <a:solidFill>
                  <a:schemeClr val="dk1"/>
                </a:solidFill>
                <a:latin typeface="Arial"/>
              </a:rPr>
              <a:t>Spectroscopy</a:t>
            </a:r>
            <a:r>
              <a:rPr lang="de-DE" sz="2000" spc="-1" dirty="0">
                <a:solidFill>
                  <a:schemeClr val="dk1"/>
                </a:solidFill>
                <a:latin typeface="Arial"/>
              </a:rPr>
              <a:t> </a:t>
            </a:r>
            <a:r>
              <a:rPr lang="de-DE" sz="2000" spc="-1" dirty="0" err="1">
                <a:solidFill>
                  <a:schemeClr val="dk1"/>
                </a:solidFill>
                <a:latin typeface="Arial"/>
              </a:rPr>
              <a:t>Beamline</a:t>
            </a:r>
            <a:endParaRPr lang="de-DE" sz="2000" b="0" strike="noStrike" spc="-1" dirty="0">
              <a:solidFill>
                <a:schemeClr val="dk1"/>
              </a:solidFill>
              <a:latin typeface="Arial"/>
            </a:endParaRPr>
          </a:p>
        </p:txBody>
      </p:sp>
      <p:pic>
        <p:nvPicPr>
          <p:cNvPr id="7" name="Picture 6">
            <a:extLst>
              <a:ext uri="{FF2B5EF4-FFF2-40B4-BE49-F238E27FC236}">
                <a16:creationId xmlns:a16="http://schemas.microsoft.com/office/drawing/2014/main" id="{C3D62374-426D-45C1-BF1C-35132ED9C9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480" y="1338138"/>
            <a:ext cx="2289925" cy="1717444"/>
          </a:xfrm>
          <a:prstGeom prst="rect">
            <a:avLst/>
          </a:prstGeom>
        </p:spPr>
      </p:pic>
      <p:pic>
        <p:nvPicPr>
          <p:cNvPr id="4" name="Picture 3">
            <a:extLst>
              <a:ext uri="{FF2B5EF4-FFF2-40B4-BE49-F238E27FC236}">
                <a16:creationId xmlns:a16="http://schemas.microsoft.com/office/drawing/2014/main" id="{B103F629-39E7-482D-B8CE-8B8AE1C2D8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8267" y="3419741"/>
            <a:ext cx="1949717" cy="1137335"/>
          </a:xfrm>
          <a:prstGeom prst="rect">
            <a:avLst/>
          </a:prstGeom>
        </p:spPr>
      </p:pic>
      <p:sp>
        <p:nvSpPr>
          <p:cNvPr id="3" name="Rectangle 2">
            <a:extLst>
              <a:ext uri="{FF2B5EF4-FFF2-40B4-BE49-F238E27FC236}">
                <a16:creationId xmlns:a16="http://schemas.microsoft.com/office/drawing/2014/main" id="{F1A8005D-6AD3-494B-A574-F8CBA06C3FED}"/>
              </a:ext>
            </a:extLst>
          </p:cNvPr>
          <p:cNvSpPr/>
          <p:nvPr/>
        </p:nvSpPr>
        <p:spPr>
          <a:xfrm>
            <a:off x="2838237" y="1396415"/>
            <a:ext cx="6135156" cy="1569660"/>
          </a:xfrm>
          <a:prstGeom prst="rect">
            <a:avLst/>
          </a:prstGeom>
        </p:spPr>
        <p:txBody>
          <a:bodyPr wrap="square">
            <a:spAutoFit/>
          </a:bodyPr>
          <a:lstStyle/>
          <a:p>
            <a:pPr algn="just"/>
            <a:r>
              <a:rPr lang="en-US" sz="1200" dirty="0" err="1"/>
              <a:t>Blissdata</a:t>
            </a:r>
            <a:r>
              <a:rPr lang="en-US" sz="1200" dirty="0"/>
              <a:t> is a database utilized by Daiquiri and Flint to display real-time experimental data.</a:t>
            </a:r>
          </a:p>
          <a:p>
            <a:pPr algn="just"/>
            <a:r>
              <a:rPr lang="en-US" sz="1200" dirty="0"/>
              <a:t>We have created a module that integrates </a:t>
            </a:r>
            <a:r>
              <a:rPr lang="en-US" sz="1200" dirty="0" err="1"/>
              <a:t>BlissData</a:t>
            </a:r>
            <a:r>
              <a:rPr lang="en-US" sz="1200" dirty="0"/>
              <a:t> with </a:t>
            </a:r>
            <a:r>
              <a:rPr lang="en-US" sz="1200" dirty="0" err="1"/>
              <a:t>Bluesky</a:t>
            </a:r>
            <a:r>
              <a:rPr lang="en-US" sz="1200" dirty="0"/>
              <a:t>, ensuring smooth data flow between the systems.</a:t>
            </a:r>
          </a:p>
          <a:p>
            <a:pPr algn="just"/>
            <a:r>
              <a:rPr lang="en-US" sz="1200" b="1" dirty="0">
                <a:solidFill>
                  <a:srgbClr val="FF0000"/>
                </a:solidFill>
              </a:rPr>
              <a:t>Testing and Implementation:</a:t>
            </a:r>
          </a:p>
          <a:p>
            <a:pPr algn="just"/>
            <a:r>
              <a:rPr lang="en-US" sz="1200" dirty="0"/>
              <a:t>Currently being tested at the P65 beamline at DESY, </a:t>
            </a:r>
          </a:p>
          <a:p>
            <a:pPr algn="just"/>
            <a:r>
              <a:rPr lang="en-US" sz="1200" dirty="0"/>
              <a:t>demonstrating practical application in a real </a:t>
            </a:r>
          </a:p>
          <a:p>
            <a:pPr algn="just"/>
            <a:r>
              <a:rPr lang="en-US" sz="1200" dirty="0"/>
              <a:t>experimental environment.</a:t>
            </a:r>
          </a:p>
        </p:txBody>
      </p:sp>
      <p:sp>
        <p:nvSpPr>
          <p:cNvPr id="24" name="Arrow: Right 23">
            <a:extLst>
              <a:ext uri="{FF2B5EF4-FFF2-40B4-BE49-F238E27FC236}">
                <a16:creationId xmlns:a16="http://schemas.microsoft.com/office/drawing/2014/main" id="{61E45C42-4F61-4EDD-85F8-0395E8E3FC10}"/>
              </a:ext>
            </a:extLst>
          </p:cNvPr>
          <p:cNvSpPr/>
          <p:nvPr/>
        </p:nvSpPr>
        <p:spPr>
          <a:xfrm>
            <a:off x="3161489" y="3252192"/>
            <a:ext cx="583660" cy="272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 name="Graphic 24">
            <a:extLst>
              <a:ext uri="{FF2B5EF4-FFF2-40B4-BE49-F238E27FC236}">
                <a16:creationId xmlns:a16="http://schemas.microsoft.com/office/drawing/2014/main" id="{B718DC50-E505-4994-BC83-1ACB5E802AC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45149" y="3196219"/>
            <a:ext cx="739302" cy="384320"/>
          </a:xfrm>
          <a:prstGeom prst="rect">
            <a:avLst/>
          </a:prstGeom>
        </p:spPr>
      </p:pic>
      <p:pic>
        <p:nvPicPr>
          <p:cNvPr id="26" name="Picture 25">
            <a:extLst>
              <a:ext uri="{FF2B5EF4-FFF2-40B4-BE49-F238E27FC236}">
                <a16:creationId xmlns:a16="http://schemas.microsoft.com/office/drawing/2014/main" id="{49E09902-8958-4118-A162-89B4C16F78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21113" y="3738374"/>
            <a:ext cx="707114" cy="691164"/>
          </a:xfrm>
          <a:prstGeom prst="rect">
            <a:avLst/>
          </a:prstGeom>
        </p:spPr>
      </p:pic>
      <p:pic>
        <p:nvPicPr>
          <p:cNvPr id="30" name="Picture 2" descr="silx · GitLab">
            <a:extLst>
              <a:ext uri="{FF2B5EF4-FFF2-40B4-BE49-F238E27FC236}">
                <a16:creationId xmlns:a16="http://schemas.microsoft.com/office/drawing/2014/main" id="{1958D191-F863-42EB-BBCE-87A0177A684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63861" y="2840161"/>
            <a:ext cx="577388" cy="76689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FC87149B-C50D-42EE-B5B7-186C2F235CE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b="37640"/>
          <a:stretch/>
        </p:blipFill>
        <p:spPr>
          <a:xfrm>
            <a:off x="6663692" y="2224074"/>
            <a:ext cx="2118868" cy="878602"/>
          </a:xfrm>
          <a:prstGeom prst="rect">
            <a:avLst/>
          </a:prstGeom>
        </p:spPr>
      </p:pic>
      <p:sp>
        <p:nvSpPr>
          <p:cNvPr id="32" name="Arrow: Curved Down 31">
            <a:extLst>
              <a:ext uri="{FF2B5EF4-FFF2-40B4-BE49-F238E27FC236}">
                <a16:creationId xmlns:a16="http://schemas.microsoft.com/office/drawing/2014/main" id="{13C0CC52-76A8-4863-91C0-876E13FD861C}"/>
              </a:ext>
            </a:extLst>
          </p:cNvPr>
          <p:cNvSpPr/>
          <p:nvPr/>
        </p:nvSpPr>
        <p:spPr>
          <a:xfrm rot="11018637">
            <a:off x="2717520" y="3824125"/>
            <a:ext cx="2713941" cy="48744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3" name="TextBox 32">
            <a:extLst>
              <a:ext uri="{FF2B5EF4-FFF2-40B4-BE49-F238E27FC236}">
                <a16:creationId xmlns:a16="http://schemas.microsoft.com/office/drawing/2014/main" id="{AF26E03D-BA8C-426C-BF5A-E83B742F4026}"/>
              </a:ext>
            </a:extLst>
          </p:cNvPr>
          <p:cNvSpPr txBox="1"/>
          <p:nvPr/>
        </p:nvSpPr>
        <p:spPr>
          <a:xfrm>
            <a:off x="3100822" y="4361980"/>
            <a:ext cx="1579022" cy="307777"/>
          </a:xfrm>
          <a:prstGeom prst="rect">
            <a:avLst/>
          </a:prstGeom>
          <a:noFill/>
        </p:spPr>
        <p:txBody>
          <a:bodyPr wrap="none" rtlCol="0">
            <a:spAutoFit/>
          </a:bodyPr>
          <a:lstStyle/>
          <a:p>
            <a:r>
              <a:rPr lang="en-US" sz="1400" dirty="0" err="1"/>
              <a:t>QueueServer</a:t>
            </a:r>
            <a:r>
              <a:rPr lang="en-US" sz="1400" dirty="0"/>
              <a:t> API</a:t>
            </a:r>
            <a:endParaRPr lang="de-DE" sz="1400" dirty="0"/>
          </a:p>
        </p:txBody>
      </p:sp>
      <p:sp>
        <p:nvSpPr>
          <p:cNvPr id="34" name="Arrow: Right 33">
            <a:extLst>
              <a:ext uri="{FF2B5EF4-FFF2-40B4-BE49-F238E27FC236}">
                <a16:creationId xmlns:a16="http://schemas.microsoft.com/office/drawing/2014/main" id="{B77F9D51-B60D-4F31-8897-CAE2FFBEE3F9}"/>
              </a:ext>
            </a:extLst>
          </p:cNvPr>
          <p:cNvSpPr/>
          <p:nvPr/>
        </p:nvSpPr>
        <p:spPr>
          <a:xfrm>
            <a:off x="5116543" y="3321168"/>
            <a:ext cx="583660" cy="272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5" name="Graphic 34">
            <a:extLst>
              <a:ext uri="{FF2B5EF4-FFF2-40B4-BE49-F238E27FC236}">
                <a16:creationId xmlns:a16="http://schemas.microsoft.com/office/drawing/2014/main" id="{7ADBFCFC-BE04-44ED-B3C6-0C8F47FA0E5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77356" y="3010813"/>
            <a:ext cx="2123466" cy="663583"/>
          </a:xfrm>
          <a:prstGeom prst="rect">
            <a:avLst/>
          </a:prstGeom>
        </p:spPr>
      </p:pic>
      <p:sp>
        <p:nvSpPr>
          <p:cNvPr id="36" name="TextBox 35">
            <a:extLst>
              <a:ext uri="{FF2B5EF4-FFF2-40B4-BE49-F238E27FC236}">
                <a16:creationId xmlns:a16="http://schemas.microsoft.com/office/drawing/2014/main" id="{BB4689D9-FA63-4419-BA36-9D7601F34AEC}"/>
              </a:ext>
            </a:extLst>
          </p:cNvPr>
          <p:cNvSpPr txBox="1"/>
          <p:nvPr/>
        </p:nvSpPr>
        <p:spPr>
          <a:xfrm>
            <a:off x="7278278" y="3038940"/>
            <a:ext cx="1082348" cy="369332"/>
          </a:xfrm>
          <a:prstGeom prst="rect">
            <a:avLst/>
          </a:prstGeom>
          <a:noFill/>
        </p:spPr>
        <p:txBody>
          <a:bodyPr wrap="none" rtlCol="0">
            <a:spAutoFit/>
          </a:bodyPr>
          <a:lstStyle/>
          <a:p>
            <a:r>
              <a:rPr lang="en-US" dirty="0"/>
              <a:t>Flint (Qt)</a:t>
            </a:r>
            <a:endParaRPr lang="de-DE" dirty="0"/>
          </a:p>
        </p:txBody>
      </p:sp>
      <p:sp>
        <p:nvSpPr>
          <p:cNvPr id="37" name="TextBox 36">
            <a:extLst>
              <a:ext uri="{FF2B5EF4-FFF2-40B4-BE49-F238E27FC236}">
                <a16:creationId xmlns:a16="http://schemas.microsoft.com/office/drawing/2014/main" id="{DE8EDF9E-F2B9-4CE0-B184-D6965806B6E4}"/>
              </a:ext>
            </a:extLst>
          </p:cNvPr>
          <p:cNvSpPr txBox="1"/>
          <p:nvPr/>
        </p:nvSpPr>
        <p:spPr>
          <a:xfrm>
            <a:off x="7278278" y="4485091"/>
            <a:ext cx="1603965" cy="369332"/>
          </a:xfrm>
          <a:prstGeom prst="rect">
            <a:avLst/>
          </a:prstGeom>
          <a:noFill/>
        </p:spPr>
        <p:txBody>
          <a:bodyPr wrap="none" rtlCol="0">
            <a:spAutoFit/>
          </a:bodyPr>
          <a:lstStyle/>
          <a:p>
            <a:r>
              <a:rPr lang="en-US" dirty="0"/>
              <a:t>Daquiri (Web)</a:t>
            </a:r>
            <a:endParaRPr lang="de-DE" dirty="0"/>
          </a:p>
        </p:txBody>
      </p:sp>
      <p:sp>
        <p:nvSpPr>
          <p:cNvPr id="39" name="TextBox 38">
            <a:extLst>
              <a:ext uri="{FF2B5EF4-FFF2-40B4-BE49-F238E27FC236}">
                <a16:creationId xmlns:a16="http://schemas.microsoft.com/office/drawing/2014/main" id="{1CEAA9EF-7D1E-4CBF-AFF3-F8459C8CE35B}"/>
              </a:ext>
            </a:extLst>
          </p:cNvPr>
          <p:cNvSpPr txBox="1"/>
          <p:nvPr/>
        </p:nvSpPr>
        <p:spPr>
          <a:xfrm>
            <a:off x="4381440" y="3164961"/>
            <a:ext cx="806631" cy="523220"/>
          </a:xfrm>
          <a:prstGeom prst="rect">
            <a:avLst/>
          </a:prstGeom>
          <a:noFill/>
        </p:spPr>
        <p:txBody>
          <a:bodyPr wrap="none" rtlCol="0">
            <a:spAutoFit/>
          </a:bodyPr>
          <a:lstStyle/>
          <a:p>
            <a:r>
              <a:rPr lang="en-US" sz="2800" i="1" dirty="0">
                <a:latin typeface="Arial Narrow" panose="020B0606020202030204" pitchFamily="34" charset="0"/>
              </a:rPr>
              <a:t>Data</a:t>
            </a:r>
            <a:endParaRPr lang="de-DE" sz="2800" i="1" dirty="0">
              <a:latin typeface="Arial Narrow" panose="020B0606020202030204" pitchFamily="34" charset="0"/>
            </a:endParaRPr>
          </a:p>
        </p:txBody>
      </p:sp>
    </p:spTree>
    <p:extLst>
      <p:ext uri="{BB962C8B-B14F-4D97-AF65-F5344CB8AC3E}">
        <p14:creationId xmlns:p14="http://schemas.microsoft.com/office/powerpoint/2010/main" val="74672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360000" y="219600"/>
            <a:ext cx="8423640" cy="371520"/>
          </a:xfrm>
          <a:prstGeom prst="rect">
            <a:avLst/>
          </a:prstGeom>
          <a:noFill/>
          <a:ln w="0">
            <a:noFill/>
          </a:ln>
        </p:spPr>
        <p:txBody>
          <a:bodyPr lIns="0" tIns="0" rIns="0" bIns="0" anchor="t">
            <a:noAutofit/>
          </a:bodyPr>
          <a:lstStyle/>
          <a:p>
            <a:pPr marL="228600" defTabSz="180000">
              <a:lnSpc>
                <a:spcPts val="1800"/>
              </a:lnSpc>
              <a:spcBef>
                <a:spcPts val="1100"/>
              </a:spcBef>
              <a:tabLst>
                <a:tab pos="0" algn="l"/>
              </a:tabLst>
            </a:pPr>
            <a:r>
              <a:rPr lang="en-US" sz="2000" b="1" spc="-1" dirty="0">
                <a:solidFill>
                  <a:schemeClr val="accent2"/>
                </a:solidFill>
                <a:latin typeface="+mn-lt"/>
                <a:ea typeface="+mn-ea"/>
                <a:cs typeface="+mn-cs"/>
              </a:rPr>
              <a:t>Integration of </a:t>
            </a:r>
            <a:r>
              <a:rPr lang="en-US" sz="2000" b="1" spc="-1" dirty="0" err="1">
                <a:solidFill>
                  <a:schemeClr val="accent2"/>
                </a:solidFill>
                <a:latin typeface="+mn-lt"/>
                <a:ea typeface="+mn-ea"/>
                <a:cs typeface="+mn-cs"/>
              </a:rPr>
              <a:t>Blissdata</a:t>
            </a:r>
            <a:r>
              <a:rPr lang="en-US" sz="2000" b="1" spc="-1" dirty="0">
                <a:solidFill>
                  <a:schemeClr val="accent2"/>
                </a:solidFill>
                <a:latin typeface="+mn-lt"/>
                <a:ea typeface="+mn-ea"/>
                <a:cs typeface="+mn-cs"/>
              </a:rPr>
              <a:t> with Sardana for Real-Time Data Visualization</a:t>
            </a:r>
            <a:endParaRPr lang="de-DE" sz="2000" b="1" spc="-1" dirty="0">
              <a:solidFill>
                <a:schemeClr val="accent2"/>
              </a:solidFill>
              <a:latin typeface="+mn-lt"/>
              <a:ea typeface="+mn-ea"/>
              <a:cs typeface="+mn-cs"/>
            </a:endParaRPr>
          </a:p>
        </p:txBody>
      </p:sp>
      <p:sp>
        <p:nvSpPr>
          <p:cNvPr id="79" name="PlaceHolder 2"/>
          <p:cNvSpPr>
            <a:spLocks noGrp="1"/>
          </p:cNvSpPr>
          <p:nvPr>
            <p:ph/>
          </p:nvPr>
        </p:nvSpPr>
        <p:spPr>
          <a:xfrm>
            <a:off x="358920" y="691200"/>
            <a:ext cx="8423640" cy="266040"/>
          </a:xfrm>
          <a:prstGeom prst="rect">
            <a:avLst/>
          </a:prstGeom>
          <a:noFill/>
          <a:ln w="0">
            <a:noFill/>
          </a:ln>
        </p:spPr>
        <p:txBody>
          <a:bodyPr lIns="0" tIns="0" rIns="0" bIns="0" anchor="t">
            <a:noAutofit/>
          </a:bodyPr>
          <a:lstStyle/>
          <a:p>
            <a:pPr indent="0" defTabSz="180000">
              <a:lnSpc>
                <a:spcPts val="1800"/>
              </a:lnSpc>
              <a:spcBef>
                <a:spcPts val="1100"/>
              </a:spcBef>
              <a:buNone/>
              <a:tabLst>
                <a:tab pos="0" algn="l"/>
              </a:tabLst>
            </a:pPr>
            <a:r>
              <a:rPr lang="de-DE" sz="2000" spc="-1" dirty="0">
                <a:solidFill>
                  <a:schemeClr val="dk1"/>
                </a:solidFill>
                <a:latin typeface="Arial"/>
              </a:rPr>
              <a:t>P08 </a:t>
            </a:r>
            <a:r>
              <a:rPr lang="de-DE" sz="2000" spc="-1" dirty="0">
                <a:solidFill>
                  <a:schemeClr val="dk1"/>
                </a:solidFill>
              </a:rPr>
              <a:t>| High Resolution </a:t>
            </a:r>
            <a:r>
              <a:rPr lang="de-DE" sz="2000" spc="-1" dirty="0" err="1">
                <a:solidFill>
                  <a:schemeClr val="dk1"/>
                </a:solidFill>
              </a:rPr>
              <a:t>Diffraction</a:t>
            </a:r>
            <a:r>
              <a:rPr lang="de-DE" sz="2000" spc="-1" dirty="0">
                <a:solidFill>
                  <a:schemeClr val="dk1"/>
                </a:solidFill>
              </a:rPr>
              <a:t> </a:t>
            </a:r>
            <a:r>
              <a:rPr lang="de-DE" sz="2000" spc="-1" dirty="0" err="1">
                <a:solidFill>
                  <a:schemeClr val="dk1"/>
                </a:solidFill>
              </a:rPr>
              <a:t>Beamline</a:t>
            </a:r>
            <a:endParaRPr lang="de-DE" sz="2000" b="0" strike="noStrike" spc="-1" dirty="0">
              <a:solidFill>
                <a:schemeClr val="dk1"/>
              </a:solidFill>
              <a:latin typeface="Arial"/>
            </a:endParaRPr>
          </a:p>
        </p:txBody>
      </p:sp>
      <p:sp>
        <p:nvSpPr>
          <p:cNvPr id="3" name="Rectangle 2">
            <a:extLst>
              <a:ext uri="{FF2B5EF4-FFF2-40B4-BE49-F238E27FC236}">
                <a16:creationId xmlns:a16="http://schemas.microsoft.com/office/drawing/2014/main" id="{F1A8005D-6AD3-494B-A574-F8CBA06C3FED}"/>
              </a:ext>
            </a:extLst>
          </p:cNvPr>
          <p:cNvSpPr/>
          <p:nvPr/>
        </p:nvSpPr>
        <p:spPr>
          <a:xfrm>
            <a:off x="549753" y="1102072"/>
            <a:ext cx="5540946" cy="2308324"/>
          </a:xfrm>
          <a:prstGeom prst="rect">
            <a:avLst/>
          </a:prstGeom>
        </p:spPr>
        <p:txBody>
          <a:bodyPr wrap="square">
            <a:spAutoFit/>
          </a:bodyPr>
          <a:lstStyle/>
          <a:p>
            <a:pPr algn="just"/>
            <a:r>
              <a:rPr lang="en-US" sz="1200" dirty="0"/>
              <a:t>A </a:t>
            </a:r>
            <a:r>
              <a:rPr lang="en-US" sz="1200" b="1" dirty="0"/>
              <a:t>similar approach</a:t>
            </a:r>
            <a:r>
              <a:rPr lang="en-US" sz="1200" dirty="0"/>
              <a:t> has been proposed for </a:t>
            </a:r>
            <a:r>
              <a:rPr lang="en-US" sz="1200" b="1" dirty="0"/>
              <a:t>Sardana</a:t>
            </a:r>
            <a:r>
              <a:rPr lang="en-US" sz="1200" dirty="0"/>
              <a:t>, where a modified </a:t>
            </a:r>
            <a:r>
              <a:rPr lang="en-US" sz="1200" b="1" dirty="0" err="1"/>
              <a:t>Bluesky</a:t>
            </a:r>
            <a:r>
              <a:rPr lang="en-US" sz="1200" b="1" dirty="0"/>
              <a:t> </a:t>
            </a:r>
            <a:r>
              <a:rPr lang="en-US" sz="1200" b="1" dirty="0" err="1"/>
              <a:t>Queueserver</a:t>
            </a:r>
            <a:r>
              <a:rPr lang="en-US" sz="1200" dirty="0"/>
              <a:t> and </a:t>
            </a:r>
            <a:r>
              <a:rPr lang="en-US" sz="1200" b="1" dirty="0" err="1"/>
              <a:t>Blissdata</a:t>
            </a:r>
            <a:r>
              <a:rPr lang="en-US" sz="1200" dirty="0"/>
              <a:t> provide a unified data layer under the </a:t>
            </a:r>
            <a:r>
              <a:rPr lang="en-US" sz="1200" b="1" dirty="0"/>
              <a:t>Daiquiri</a:t>
            </a:r>
            <a:r>
              <a:rPr lang="en-US" sz="1200" dirty="0"/>
              <a:t> interface.</a:t>
            </a:r>
          </a:p>
          <a:p>
            <a:r>
              <a:rPr lang="en-US" sz="1200" b="1" dirty="0"/>
              <a:t>Key Developments:</a:t>
            </a:r>
          </a:p>
          <a:p>
            <a:pPr marL="171450" indent="-171450">
              <a:buFont typeface="Arial" panose="020B0604020202020204" pitchFamily="34" charset="0"/>
              <a:buChar char="•"/>
            </a:pPr>
            <a:r>
              <a:rPr lang="en-US" sz="1200" b="1" dirty="0" err="1"/>
              <a:t>LimaCCD</a:t>
            </a:r>
            <a:r>
              <a:rPr lang="en-US" sz="1200" dirty="0"/>
              <a:t> has been modified to support data output to </a:t>
            </a:r>
            <a:r>
              <a:rPr lang="en-US" sz="1200" b="1" dirty="0" err="1"/>
              <a:t>Blissdata</a:t>
            </a:r>
            <a:r>
              <a:rPr lang="en-US" sz="1200" dirty="0"/>
              <a:t>, ensuring compatibility with the new system.</a:t>
            </a:r>
          </a:p>
          <a:p>
            <a:pPr marL="171450" indent="-171450">
              <a:buFont typeface="Arial" panose="020B0604020202020204" pitchFamily="34" charset="0"/>
              <a:buChar char="•"/>
            </a:pPr>
            <a:r>
              <a:rPr lang="en-US" sz="1200" dirty="0"/>
              <a:t>A </a:t>
            </a:r>
            <a:r>
              <a:rPr lang="en-US" sz="1200" b="1" dirty="0" err="1"/>
              <a:t>Blissdata</a:t>
            </a:r>
            <a:r>
              <a:rPr lang="en-US" sz="1200" b="1" dirty="0"/>
              <a:t> Recorder</a:t>
            </a:r>
            <a:r>
              <a:rPr lang="en-US" sz="1200" dirty="0"/>
              <a:t> from </a:t>
            </a:r>
            <a:r>
              <a:rPr lang="en-US" sz="1200" b="1" dirty="0"/>
              <a:t>ALBA</a:t>
            </a:r>
            <a:r>
              <a:rPr lang="en-US" sz="1200" dirty="0"/>
              <a:t> has been modified to handle </a:t>
            </a:r>
            <a:r>
              <a:rPr lang="en-US" sz="1200" b="1" dirty="0"/>
              <a:t>2D data</a:t>
            </a:r>
            <a:r>
              <a:rPr lang="en-US" sz="1200" dirty="0"/>
              <a:t> from </a:t>
            </a:r>
            <a:r>
              <a:rPr lang="en-US" sz="1200" b="1" dirty="0" err="1"/>
              <a:t>LimaCCD</a:t>
            </a:r>
            <a:r>
              <a:rPr lang="en-US" sz="1200" dirty="0"/>
              <a:t>, enabling more comprehensive data capture and analysis.</a:t>
            </a:r>
          </a:p>
          <a:p>
            <a:r>
              <a:rPr lang="en-US" sz="1200" b="1" dirty="0"/>
              <a:t>Next Steps:</a:t>
            </a:r>
          </a:p>
          <a:p>
            <a:pPr marL="171450" indent="-171450">
              <a:buFont typeface="Arial" panose="020B0604020202020204" pitchFamily="34" charset="0"/>
              <a:buChar char="•"/>
            </a:pPr>
            <a:r>
              <a:rPr lang="en-US" sz="1200" dirty="0"/>
              <a:t>We will conduct a </a:t>
            </a:r>
            <a:r>
              <a:rPr lang="en-US" sz="1200" b="1" dirty="0"/>
              <a:t>test run at the P08 beamline</a:t>
            </a:r>
            <a:r>
              <a:rPr lang="en-US" sz="1200" dirty="0"/>
              <a:t> in </a:t>
            </a:r>
            <a:r>
              <a:rPr lang="en-US" sz="1200" b="1" dirty="0"/>
              <a:t>November 2024</a:t>
            </a:r>
            <a:r>
              <a:rPr lang="en-US" sz="1200" dirty="0"/>
              <a:t> to validate this setup in a real-world environment.</a:t>
            </a:r>
          </a:p>
          <a:p>
            <a:pPr algn="just"/>
            <a:endParaRPr lang="en-US" sz="1200" dirty="0"/>
          </a:p>
        </p:txBody>
      </p:sp>
      <p:sp>
        <p:nvSpPr>
          <p:cNvPr id="24" name="Arrow: Right 23">
            <a:extLst>
              <a:ext uri="{FF2B5EF4-FFF2-40B4-BE49-F238E27FC236}">
                <a16:creationId xmlns:a16="http://schemas.microsoft.com/office/drawing/2014/main" id="{61E45C42-4F61-4EDD-85F8-0395E8E3FC10}"/>
              </a:ext>
            </a:extLst>
          </p:cNvPr>
          <p:cNvSpPr/>
          <p:nvPr/>
        </p:nvSpPr>
        <p:spPr>
          <a:xfrm>
            <a:off x="3161489" y="3252192"/>
            <a:ext cx="583660" cy="272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 name="Graphic 24">
            <a:extLst>
              <a:ext uri="{FF2B5EF4-FFF2-40B4-BE49-F238E27FC236}">
                <a16:creationId xmlns:a16="http://schemas.microsoft.com/office/drawing/2014/main" id="{B718DC50-E505-4994-BC83-1ACB5E802A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45149" y="3196219"/>
            <a:ext cx="739302" cy="384320"/>
          </a:xfrm>
          <a:prstGeom prst="rect">
            <a:avLst/>
          </a:prstGeom>
        </p:spPr>
      </p:pic>
      <p:pic>
        <p:nvPicPr>
          <p:cNvPr id="26" name="Picture 25">
            <a:extLst>
              <a:ext uri="{FF2B5EF4-FFF2-40B4-BE49-F238E27FC236}">
                <a16:creationId xmlns:a16="http://schemas.microsoft.com/office/drawing/2014/main" id="{49E09902-8958-4118-A162-89B4C16F78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1113" y="3738374"/>
            <a:ext cx="707114" cy="691164"/>
          </a:xfrm>
          <a:prstGeom prst="rect">
            <a:avLst/>
          </a:prstGeom>
        </p:spPr>
      </p:pic>
      <p:pic>
        <p:nvPicPr>
          <p:cNvPr id="30" name="Picture 2" descr="silx · GitLab">
            <a:extLst>
              <a:ext uri="{FF2B5EF4-FFF2-40B4-BE49-F238E27FC236}">
                <a16:creationId xmlns:a16="http://schemas.microsoft.com/office/drawing/2014/main" id="{1958D191-F863-42EB-BBCE-87A0177A684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63861" y="2840161"/>
            <a:ext cx="577388" cy="766890"/>
          </a:xfrm>
          <a:prstGeom prst="rect">
            <a:avLst/>
          </a:prstGeom>
          <a:noFill/>
          <a:extLst>
            <a:ext uri="{909E8E84-426E-40DD-AFC4-6F175D3DCCD1}">
              <a14:hiddenFill xmlns:a14="http://schemas.microsoft.com/office/drawing/2010/main">
                <a:solidFill>
                  <a:srgbClr val="FFFFFF"/>
                </a:solidFill>
              </a14:hiddenFill>
            </a:ext>
          </a:extLst>
        </p:spPr>
      </p:pic>
      <p:sp>
        <p:nvSpPr>
          <p:cNvPr id="32" name="Arrow: Curved Down 31">
            <a:extLst>
              <a:ext uri="{FF2B5EF4-FFF2-40B4-BE49-F238E27FC236}">
                <a16:creationId xmlns:a16="http://schemas.microsoft.com/office/drawing/2014/main" id="{13C0CC52-76A8-4863-91C0-876E13FD861C}"/>
              </a:ext>
            </a:extLst>
          </p:cNvPr>
          <p:cNvSpPr/>
          <p:nvPr/>
        </p:nvSpPr>
        <p:spPr>
          <a:xfrm rot="11018637">
            <a:off x="2717520" y="3824125"/>
            <a:ext cx="2713941" cy="48744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3" name="TextBox 32">
            <a:extLst>
              <a:ext uri="{FF2B5EF4-FFF2-40B4-BE49-F238E27FC236}">
                <a16:creationId xmlns:a16="http://schemas.microsoft.com/office/drawing/2014/main" id="{AF26E03D-BA8C-426C-BF5A-E83B742F4026}"/>
              </a:ext>
            </a:extLst>
          </p:cNvPr>
          <p:cNvSpPr txBox="1"/>
          <p:nvPr/>
        </p:nvSpPr>
        <p:spPr>
          <a:xfrm>
            <a:off x="3100822" y="4361980"/>
            <a:ext cx="1579022" cy="307777"/>
          </a:xfrm>
          <a:prstGeom prst="rect">
            <a:avLst/>
          </a:prstGeom>
          <a:noFill/>
        </p:spPr>
        <p:txBody>
          <a:bodyPr wrap="none" rtlCol="0">
            <a:spAutoFit/>
          </a:bodyPr>
          <a:lstStyle/>
          <a:p>
            <a:r>
              <a:rPr lang="en-US" sz="1400" dirty="0" err="1"/>
              <a:t>QueueServer</a:t>
            </a:r>
            <a:r>
              <a:rPr lang="en-US" sz="1400" dirty="0"/>
              <a:t> API</a:t>
            </a:r>
            <a:endParaRPr lang="de-DE" sz="1400" dirty="0"/>
          </a:p>
        </p:txBody>
      </p:sp>
      <p:sp>
        <p:nvSpPr>
          <p:cNvPr id="34" name="Arrow: Right 33">
            <a:extLst>
              <a:ext uri="{FF2B5EF4-FFF2-40B4-BE49-F238E27FC236}">
                <a16:creationId xmlns:a16="http://schemas.microsoft.com/office/drawing/2014/main" id="{B77F9D51-B60D-4F31-8897-CAE2FFBEE3F9}"/>
              </a:ext>
            </a:extLst>
          </p:cNvPr>
          <p:cNvSpPr/>
          <p:nvPr/>
        </p:nvSpPr>
        <p:spPr>
          <a:xfrm>
            <a:off x="5116543" y="3321168"/>
            <a:ext cx="583660" cy="272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Box 35">
            <a:extLst>
              <a:ext uri="{FF2B5EF4-FFF2-40B4-BE49-F238E27FC236}">
                <a16:creationId xmlns:a16="http://schemas.microsoft.com/office/drawing/2014/main" id="{BB4689D9-FA63-4419-BA36-9D7601F34AEC}"/>
              </a:ext>
            </a:extLst>
          </p:cNvPr>
          <p:cNvSpPr txBox="1"/>
          <p:nvPr/>
        </p:nvSpPr>
        <p:spPr>
          <a:xfrm>
            <a:off x="7278278" y="3038940"/>
            <a:ext cx="1082348" cy="369332"/>
          </a:xfrm>
          <a:prstGeom prst="rect">
            <a:avLst/>
          </a:prstGeom>
          <a:noFill/>
        </p:spPr>
        <p:txBody>
          <a:bodyPr wrap="none" rtlCol="0">
            <a:spAutoFit/>
          </a:bodyPr>
          <a:lstStyle/>
          <a:p>
            <a:r>
              <a:rPr lang="en-US" dirty="0"/>
              <a:t>Flint (Qt)</a:t>
            </a:r>
            <a:endParaRPr lang="de-DE" dirty="0"/>
          </a:p>
        </p:txBody>
      </p:sp>
      <p:sp>
        <p:nvSpPr>
          <p:cNvPr id="37" name="TextBox 36">
            <a:extLst>
              <a:ext uri="{FF2B5EF4-FFF2-40B4-BE49-F238E27FC236}">
                <a16:creationId xmlns:a16="http://schemas.microsoft.com/office/drawing/2014/main" id="{DE8EDF9E-F2B9-4CE0-B184-D6965806B6E4}"/>
              </a:ext>
            </a:extLst>
          </p:cNvPr>
          <p:cNvSpPr txBox="1"/>
          <p:nvPr/>
        </p:nvSpPr>
        <p:spPr>
          <a:xfrm>
            <a:off x="7278278" y="4485091"/>
            <a:ext cx="1603965" cy="369332"/>
          </a:xfrm>
          <a:prstGeom prst="rect">
            <a:avLst/>
          </a:prstGeom>
          <a:noFill/>
        </p:spPr>
        <p:txBody>
          <a:bodyPr wrap="none" rtlCol="0">
            <a:spAutoFit/>
          </a:bodyPr>
          <a:lstStyle/>
          <a:p>
            <a:r>
              <a:rPr lang="en-US" dirty="0"/>
              <a:t>Daquiri (Web)</a:t>
            </a:r>
            <a:endParaRPr lang="de-DE" dirty="0"/>
          </a:p>
        </p:txBody>
      </p:sp>
      <p:sp>
        <p:nvSpPr>
          <p:cNvPr id="39" name="TextBox 38">
            <a:extLst>
              <a:ext uri="{FF2B5EF4-FFF2-40B4-BE49-F238E27FC236}">
                <a16:creationId xmlns:a16="http://schemas.microsoft.com/office/drawing/2014/main" id="{1CEAA9EF-7D1E-4CBF-AFF3-F8459C8CE35B}"/>
              </a:ext>
            </a:extLst>
          </p:cNvPr>
          <p:cNvSpPr txBox="1"/>
          <p:nvPr/>
        </p:nvSpPr>
        <p:spPr>
          <a:xfrm>
            <a:off x="4381440" y="3164961"/>
            <a:ext cx="806631" cy="523220"/>
          </a:xfrm>
          <a:prstGeom prst="rect">
            <a:avLst/>
          </a:prstGeom>
          <a:noFill/>
        </p:spPr>
        <p:txBody>
          <a:bodyPr wrap="none" rtlCol="0">
            <a:spAutoFit/>
          </a:bodyPr>
          <a:lstStyle/>
          <a:p>
            <a:r>
              <a:rPr lang="en-US" sz="2800" i="1" dirty="0">
                <a:latin typeface="Arial Narrow" panose="020B0606020202030204" pitchFamily="34" charset="0"/>
              </a:rPr>
              <a:t>Data</a:t>
            </a:r>
            <a:endParaRPr lang="de-DE" sz="2800" i="1" dirty="0">
              <a:latin typeface="Arial Narrow" panose="020B0606020202030204" pitchFamily="34" charset="0"/>
            </a:endParaRPr>
          </a:p>
        </p:txBody>
      </p:sp>
      <p:pic>
        <p:nvPicPr>
          <p:cNvPr id="19" name="Picture 18" descr="A picture containing text&#10;&#10;Description automatically generated">
            <a:extLst>
              <a:ext uri="{FF2B5EF4-FFF2-40B4-BE49-F238E27FC236}">
                <a16:creationId xmlns:a16="http://schemas.microsoft.com/office/drawing/2014/main" id="{B3901693-73E0-4D99-86E9-34A48E16E634}"/>
              </a:ext>
            </a:extLst>
          </p:cNvPr>
          <p:cNvPicPr>
            <a:picLocks noChangeAspect="1"/>
          </p:cNvPicPr>
          <p:nvPr/>
        </p:nvPicPr>
        <p:blipFill>
          <a:blip r:embed="rId7"/>
          <a:stretch>
            <a:fillRect/>
          </a:stretch>
        </p:blipFill>
        <p:spPr>
          <a:xfrm>
            <a:off x="393577" y="3223606"/>
            <a:ext cx="2688646" cy="1433943"/>
          </a:xfrm>
          <a:prstGeom prst="rect">
            <a:avLst/>
          </a:prstGeom>
        </p:spPr>
      </p:pic>
      <p:pic>
        <p:nvPicPr>
          <p:cNvPr id="5" name="Picture 4">
            <a:extLst>
              <a:ext uri="{FF2B5EF4-FFF2-40B4-BE49-F238E27FC236}">
                <a16:creationId xmlns:a16="http://schemas.microsoft.com/office/drawing/2014/main" id="{9B736EB0-4DD7-40AC-A23B-160D9573D01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30899" y="1424197"/>
            <a:ext cx="2806152" cy="1618934"/>
          </a:xfrm>
          <a:prstGeom prst="rect">
            <a:avLst/>
          </a:prstGeom>
        </p:spPr>
      </p:pic>
      <p:pic>
        <p:nvPicPr>
          <p:cNvPr id="9" name="Picture 8">
            <a:extLst>
              <a:ext uri="{FF2B5EF4-FFF2-40B4-BE49-F238E27FC236}">
                <a16:creationId xmlns:a16="http://schemas.microsoft.com/office/drawing/2014/main" id="{A326E273-525B-4782-9EA4-E6A60C1202F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48450" y="3419608"/>
            <a:ext cx="1888138" cy="1102072"/>
          </a:xfrm>
          <a:prstGeom prst="rect">
            <a:avLst/>
          </a:prstGeom>
        </p:spPr>
      </p:pic>
    </p:spTree>
    <p:extLst>
      <p:ext uri="{BB962C8B-B14F-4D97-AF65-F5344CB8AC3E}">
        <p14:creationId xmlns:p14="http://schemas.microsoft.com/office/powerpoint/2010/main" val="2909128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laceHolder 1"/>
          <p:cNvSpPr>
            <a:spLocks noGrp="1"/>
          </p:cNvSpPr>
          <p:nvPr>
            <p:ph type="title"/>
          </p:nvPr>
        </p:nvSpPr>
        <p:spPr>
          <a:xfrm>
            <a:off x="193023" y="283211"/>
            <a:ext cx="8423640" cy="371520"/>
          </a:xfrm>
          <a:prstGeom prst="rect">
            <a:avLst/>
          </a:prstGeom>
          <a:noFill/>
          <a:ln w="0">
            <a:noFill/>
          </a:ln>
        </p:spPr>
        <p:txBody>
          <a:bodyPr lIns="0" tIns="0" rIns="0" bIns="0" anchor="t">
            <a:noAutofit/>
          </a:bodyPr>
          <a:lstStyle/>
          <a:p>
            <a:pPr marL="228600" defTabSz="180000">
              <a:lnSpc>
                <a:spcPts val="1800"/>
              </a:lnSpc>
              <a:spcBef>
                <a:spcPts val="1100"/>
              </a:spcBef>
              <a:tabLst>
                <a:tab pos="0" algn="l"/>
              </a:tabLst>
            </a:pPr>
            <a:r>
              <a:rPr lang="en-US" sz="2000" b="1" spc="-1" dirty="0">
                <a:solidFill>
                  <a:schemeClr val="accent2"/>
                </a:solidFill>
                <a:latin typeface="+mn-lt"/>
                <a:ea typeface="+mn-ea"/>
                <a:cs typeface="+mn-cs"/>
              </a:rPr>
              <a:t>Summary</a:t>
            </a:r>
            <a:endParaRPr lang="de-DE" sz="2000" b="1" spc="-1" dirty="0">
              <a:solidFill>
                <a:schemeClr val="accent2"/>
              </a:solidFill>
              <a:latin typeface="+mn-lt"/>
              <a:ea typeface="+mn-ea"/>
              <a:cs typeface="+mn-cs"/>
            </a:endParaRPr>
          </a:p>
        </p:txBody>
      </p:sp>
      <p:sp>
        <p:nvSpPr>
          <p:cNvPr id="4" name="Rectangle 3">
            <a:extLst>
              <a:ext uri="{FF2B5EF4-FFF2-40B4-BE49-F238E27FC236}">
                <a16:creationId xmlns:a16="http://schemas.microsoft.com/office/drawing/2014/main" id="{48919D07-FD6D-4A34-AAF3-5E81D7BE5AD5}"/>
              </a:ext>
            </a:extLst>
          </p:cNvPr>
          <p:cNvSpPr/>
          <p:nvPr/>
        </p:nvSpPr>
        <p:spPr>
          <a:xfrm>
            <a:off x="360000" y="834549"/>
            <a:ext cx="8423639" cy="3139321"/>
          </a:xfrm>
          <a:prstGeom prst="rect">
            <a:avLst/>
          </a:prstGeom>
        </p:spPr>
        <p:txBody>
          <a:bodyPr wrap="square">
            <a:spAutoFit/>
          </a:bodyPr>
          <a:lstStyle/>
          <a:p>
            <a:r>
              <a:rPr lang="en-US" b="1" dirty="0"/>
              <a:t>Integration of various System has been done : </a:t>
            </a:r>
          </a:p>
          <a:p>
            <a:pPr marL="285750" indent="-285750">
              <a:buFont typeface="Arial" panose="020B0604020202020204" pitchFamily="34" charset="0"/>
              <a:buChar char="•"/>
            </a:pPr>
            <a:r>
              <a:rPr lang="en-US" dirty="0"/>
              <a:t>We have successfully integrated </a:t>
            </a:r>
            <a:r>
              <a:rPr lang="en-US" dirty="0" err="1"/>
              <a:t>Bluesky</a:t>
            </a:r>
            <a:r>
              <a:rPr lang="en-US" dirty="0"/>
              <a:t>, </a:t>
            </a:r>
            <a:r>
              <a:rPr lang="en-US" dirty="0" err="1"/>
              <a:t>Blissdata</a:t>
            </a:r>
            <a:r>
              <a:rPr lang="en-US" dirty="0"/>
              <a:t>, Daiquiri to streamline control and data visualization.</a:t>
            </a:r>
          </a:p>
          <a:p>
            <a:pPr marL="285750" indent="-285750">
              <a:buFont typeface="Arial" panose="020B0604020202020204" pitchFamily="34" charset="0"/>
              <a:buChar char="•"/>
            </a:pPr>
            <a:r>
              <a:rPr lang="en-US" dirty="0"/>
              <a:t>We have also successfully integrated sardana, </a:t>
            </a:r>
            <a:r>
              <a:rPr lang="en-US" dirty="0" err="1"/>
              <a:t>Blissdata</a:t>
            </a:r>
            <a:r>
              <a:rPr lang="en-US" dirty="0"/>
              <a:t>, Daiquiri control and data visualization.</a:t>
            </a:r>
          </a:p>
          <a:p>
            <a:r>
              <a:rPr lang="de-DE" b="1" dirty="0" err="1"/>
              <a:t>Testing</a:t>
            </a:r>
            <a:r>
              <a:rPr lang="de-DE" b="1" dirty="0"/>
              <a:t> at </a:t>
            </a:r>
            <a:r>
              <a:rPr lang="de-DE" b="1" dirty="0" err="1"/>
              <a:t>Desy</a:t>
            </a:r>
            <a:r>
              <a:rPr lang="de-DE" b="1" dirty="0"/>
              <a:t> </a:t>
            </a:r>
            <a:r>
              <a:rPr lang="de-DE" b="1" dirty="0" err="1"/>
              <a:t>beamlines</a:t>
            </a:r>
            <a:r>
              <a:rPr lang="de-DE" dirty="0"/>
              <a:t>:</a:t>
            </a:r>
          </a:p>
          <a:p>
            <a:pPr marL="285750" indent="-285750">
              <a:buFont typeface="Arial" panose="020B0604020202020204" pitchFamily="34" charset="0"/>
              <a:buChar char="•"/>
            </a:pPr>
            <a:r>
              <a:rPr lang="en-US" dirty="0"/>
              <a:t>Currently, testing is underway at the P65 (</a:t>
            </a:r>
            <a:r>
              <a:rPr lang="en-US" dirty="0" err="1">
                <a:solidFill>
                  <a:srgbClr val="FF0000"/>
                </a:solidFill>
              </a:rPr>
              <a:t>Bluesky</a:t>
            </a:r>
            <a:r>
              <a:rPr lang="en-US" dirty="0">
                <a:solidFill>
                  <a:srgbClr val="FF0000"/>
                </a:solidFill>
              </a:rPr>
              <a:t> + </a:t>
            </a:r>
            <a:r>
              <a:rPr lang="en-US" dirty="0" err="1">
                <a:solidFill>
                  <a:srgbClr val="FF0000"/>
                </a:solidFill>
              </a:rPr>
              <a:t>Bluesky-queuesever</a:t>
            </a:r>
            <a:r>
              <a:rPr lang="en-US" dirty="0">
                <a:solidFill>
                  <a:srgbClr val="FF0000"/>
                </a:solidFill>
              </a:rPr>
              <a:t> + </a:t>
            </a:r>
            <a:r>
              <a:rPr lang="en-US" dirty="0" err="1">
                <a:solidFill>
                  <a:srgbClr val="FF0000"/>
                </a:solidFill>
              </a:rPr>
              <a:t>BlissData</a:t>
            </a:r>
            <a:r>
              <a:rPr lang="en-US" dirty="0">
                <a:solidFill>
                  <a:srgbClr val="FF0000"/>
                </a:solidFill>
              </a:rPr>
              <a:t> + Daiquiri </a:t>
            </a:r>
            <a:r>
              <a:rPr lang="en-US" dirty="0"/>
              <a:t>) and </a:t>
            </a:r>
            <a:r>
              <a:rPr lang="en-US" dirty="0">
                <a:solidFill>
                  <a:srgbClr val="FF0000"/>
                </a:solidFill>
              </a:rPr>
              <a:t>P08 (</a:t>
            </a:r>
            <a:r>
              <a:rPr lang="en-US" dirty="0" err="1">
                <a:solidFill>
                  <a:srgbClr val="FF0000"/>
                </a:solidFill>
              </a:rPr>
              <a:t>sardana+Bluesky-queuesever</a:t>
            </a:r>
            <a:r>
              <a:rPr lang="en-US" dirty="0">
                <a:solidFill>
                  <a:srgbClr val="FF0000"/>
                </a:solidFill>
              </a:rPr>
              <a:t>+ </a:t>
            </a:r>
            <a:r>
              <a:rPr lang="en-US" dirty="0" err="1">
                <a:solidFill>
                  <a:srgbClr val="FF0000"/>
                </a:solidFill>
              </a:rPr>
              <a:t>BlissData</a:t>
            </a:r>
            <a:r>
              <a:rPr lang="en-US" dirty="0">
                <a:solidFill>
                  <a:srgbClr val="FF0000"/>
                </a:solidFill>
              </a:rPr>
              <a:t>+ Daiquiri) </a:t>
            </a:r>
            <a:r>
              <a:rPr lang="en-US" dirty="0"/>
              <a:t>beamlines, with future tests planned for P25 (</a:t>
            </a:r>
            <a:r>
              <a:rPr lang="en-US" dirty="0">
                <a:solidFill>
                  <a:srgbClr val="FF0000"/>
                </a:solidFill>
              </a:rPr>
              <a:t>Bliss with daiquiri</a:t>
            </a:r>
            <a:r>
              <a:rPr lang="en-US" dirty="0"/>
              <a:t>).</a:t>
            </a:r>
          </a:p>
          <a:p>
            <a:pPr marL="285750" indent="-285750">
              <a:buFont typeface="Arial" panose="020B0604020202020204" pitchFamily="34" charset="0"/>
              <a:buChar char="•"/>
            </a:pPr>
            <a:endParaRPr lang="en-US" dirty="0"/>
          </a:p>
          <a:p>
            <a:r>
              <a:rPr lang="en-US" dirty="0"/>
              <a:t>This work may be help us deciding which way to go for PETRA IV </a:t>
            </a:r>
          </a:p>
        </p:txBody>
      </p:sp>
    </p:spTree>
    <p:extLst>
      <p:ext uri="{BB962C8B-B14F-4D97-AF65-F5344CB8AC3E}">
        <p14:creationId xmlns:p14="http://schemas.microsoft.com/office/powerpoint/2010/main" val="1001242416"/>
      </p:ext>
    </p:extLst>
  </p:cSld>
  <p:clrMapOvr>
    <a:masterClrMapping/>
  </p:clrMapOvr>
</p:sld>
</file>

<file path=ppt/theme/theme1.xml><?xml version="1.0" encoding="utf-8"?>
<a:theme xmlns:a="http://schemas.openxmlformats.org/drawingml/2006/main" name="MT_Template_20180606">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Inhaltsfolie_Mater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Inhaltsfolie_Mater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Inhaltsfolie_Mater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Inhaltsfolie_Mater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Inhaltsfolie_Materie">
  <a:themeElements>
    <a:clrScheme name="hz">
      <a:dk1>
        <a:srgbClr val="000000"/>
      </a:dk1>
      <a:lt1>
        <a:srgbClr val="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751</Words>
  <Application>Microsoft Office PowerPoint</Application>
  <PresentationFormat>On-screen Show (16:9)</PresentationFormat>
  <Paragraphs>65</Paragraphs>
  <Slides>7</Slides>
  <Notes>6</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7</vt:i4>
      </vt:variant>
    </vt:vector>
  </HeadingPairs>
  <TitlesOfParts>
    <vt:vector size="18" baseType="lpstr">
      <vt:lpstr>Arial</vt:lpstr>
      <vt:lpstr>Arial Narrow</vt:lpstr>
      <vt:lpstr>Calibri</vt:lpstr>
      <vt:lpstr>Symbol</vt:lpstr>
      <vt:lpstr>Wingdings</vt:lpstr>
      <vt:lpstr>MT_Template_20180606</vt:lpstr>
      <vt:lpstr>Inhaltsfolie_Materie</vt:lpstr>
      <vt:lpstr>Inhaltsfolie_Materie</vt:lpstr>
      <vt:lpstr>Inhaltsfolie_Materie</vt:lpstr>
      <vt:lpstr>Inhaltsfolie_Materie</vt:lpstr>
      <vt:lpstr>Inhaltsfolie_Materie</vt:lpstr>
      <vt:lpstr>Unified Beamline Control: Leveraging BlissData To Connect Sardana, Bluesky, With Daiquiri and BLISS.</vt:lpstr>
      <vt:lpstr>PowerPoint Presentation</vt:lpstr>
      <vt:lpstr>PowerPoint Presentation</vt:lpstr>
      <vt:lpstr>PowerPoint Presentation</vt:lpstr>
      <vt:lpstr>Integration of Blissdata with Bluesky for Real-Time Data Visualization</vt:lpstr>
      <vt:lpstr>Integration of Blissdata with Sardana for Real-Time Data Visualization</vt:lpstr>
      <vt:lpstr>Summary</vt:lpstr>
    </vt:vector>
  </TitlesOfParts>
  <Company>DESY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Friederike Januschek</dc:creator>
  <dc:description/>
  <cp:lastModifiedBy>Singh, Udai</cp:lastModifiedBy>
  <cp:revision>472</cp:revision>
  <cp:lastPrinted>2017-11-14T14:35:41Z</cp:lastPrinted>
  <dcterms:created xsi:type="dcterms:W3CDTF">2018-06-08T12:23:54Z</dcterms:created>
  <dcterms:modified xsi:type="dcterms:W3CDTF">2024-09-23T09:47:55Z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(16:9)</vt:lpwstr>
  </property>
  <property fmtid="{D5CDD505-2E9C-101B-9397-08002B2CF9AE}" pid="3" name="Slides">
    <vt:i4>5</vt:i4>
  </property>
</Properties>
</file>