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GB"/>
    </a:defPPr>
    <a:lvl1pPr marL="0" algn="l" defTabSz="914362">
      <a:defRPr sz="1800">
        <a:solidFill>
          <a:schemeClr val="tx1"/>
        </a:solidFill>
        <a:latin typeface="+mn-lt"/>
        <a:ea typeface="+mn-ea"/>
        <a:cs typeface="+mn-cs"/>
      </a:defRPr>
    </a:lvl1pPr>
    <a:lvl2pPr marL="457182" algn="l" defTabSz="914362">
      <a:defRPr sz="1800">
        <a:solidFill>
          <a:schemeClr val="tx1"/>
        </a:solidFill>
        <a:latin typeface="+mn-lt"/>
        <a:ea typeface="+mn-ea"/>
        <a:cs typeface="+mn-cs"/>
      </a:defRPr>
    </a:lvl2pPr>
    <a:lvl3pPr marL="914362" algn="l" defTabSz="914362">
      <a:defRPr sz="1800">
        <a:solidFill>
          <a:schemeClr val="tx1"/>
        </a:solidFill>
        <a:latin typeface="+mn-lt"/>
        <a:ea typeface="+mn-ea"/>
        <a:cs typeface="+mn-cs"/>
      </a:defRPr>
    </a:lvl3pPr>
    <a:lvl4pPr marL="1371544" algn="l" defTabSz="914362">
      <a:defRPr sz="1800">
        <a:solidFill>
          <a:schemeClr val="tx1"/>
        </a:solidFill>
        <a:latin typeface="+mn-lt"/>
        <a:ea typeface="+mn-ea"/>
        <a:cs typeface="+mn-cs"/>
      </a:defRPr>
    </a:lvl4pPr>
    <a:lvl5pPr marL="1828726" algn="l" defTabSz="914362">
      <a:defRPr sz="1800">
        <a:solidFill>
          <a:schemeClr val="tx1"/>
        </a:solidFill>
        <a:latin typeface="+mn-lt"/>
        <a:ea typeface="+mn-ea"/>
        <a:cs typeface="+mn-cs"/>
      </a:defRPr>
    </a:lvl5pPr>
    <a:lvl6pPr marL="2285908" algn="l" defTabSz="914362">
      <a:defRPr sz="1800">
        <a:solidFill>
          <a:schemeClr val="tx1"/>
        </a:solidFill>
        <a:latin typeface="+mn-lt"/>
        <a:ea typeface="+mn-ea"/>
        <a:cs typeface="+mn-cs"/>
      </a:defRPr>
    </a:lvl6pPr>
    <a:lvl7pPr marL="2743089" algn="l" defTabSz="914362">
      <a:defRPr sz="1800">
        <a:solidFill>
          <a:schemeClr val="tx1"/>
        </a:solidFill>
        <a:latin typeface="+mn-lt"/>
        <a:ea typeface="+mn-ea"/>
        <a:cs typeface="+mn-cs"/>
      </a:defRPr>
    </a:lvl7pPr>
    <a:lvl8pPr marL="3200271" algn="l" defTabSz="914362">
      <a:defRPr sz="1800">
        <a:solidFill>
          <a:schemeClr val="tx1"/>
        </a:solidFill>
        <a:latin typeface="+mn-lt"/>
        <a:ea typeface="+mn-ea"/>
        <a:cs typeface="+mn-cs"/>
      </a:defRPr>
    </a:lvl8pPr>
    <a:lvl9pPr marL="3657453" algn="l" defTabSz="914362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346">
          <p15:clr>
            <a:srgbClr val="A4A3A4"/>
          </p15:clr>
        </p15:guide>
        <p15:guide id="3" orient="horz" pos="3974">
          <p15:clr>
            <a:srgbClr val="A4A3A4"/>
          </p15:clr>
        </p15:guide>
        <p15:guide id="4" orient="horz" pos="1026">
          <p15:clr>
            <a:srgbClr val="A4A3A4"/>
          </p15:clr>
        </p15:guide>
        <p15:guide id="5" pos="3840">
          <p15:clr>
            <a:srgbClr val="A4A3A4"/>
          </p15:clr>
        </p15:guide>
        <p15:guide id="6" pos="695">
          <p15:clr>
            <a:srgbClr val="A4A3A4"/>
          </p15:clr>
        </p15:guide>
        <p15:guide id="7" pos="698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8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7"/>
    <p:restoredTop sz="94658"/>
  </p:normalViewPr>
  <p:slideViewPr>
    <p:cSldViewPr showGuides="1">
      <p:cViewPr varScale="1">
        <p:scale>
          <a:sx n="116" d="100"/>
          <a:sy n="116" d="100"/>
        </p:scale>
        <p:origin x="560" y="176"/>
      </p:cViewPr>
      <p:guideLst>
        <p:guide orient="horz" pos="2160"/>
        <p:guide orient="horz" pos="346"/>
        <p:guide orient="horz" pos="3974"/>
        <p:guide orient="horz" pos="1026"/>
        <p:guide pos="3840"/>
        <p:guide pos="695"/>
        <p:guide pos="698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D680E798-53FF-4C51-A981-953463752515}" type="datetimeFigureOut">
              <a:rPr lang="fr-FR"/>
              <a:t>30/09/2024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>
              <a:defRPr/>
            </a:pPr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1B06CD8F-B7ED-4A05-9FB1-A01CC0EF02CC}" type="slidenum">
              <a:rPr lang="fr-FR"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363">
      <a:defRPr sz="1200">
        <a:solidFill>
          <a:schemeClr val="tx1"/>
        </a:solidFill>
        <a:latin typeface="+mn-lt"/>
        <a:ea typeface="+mn-ea"/>
        <a:cs typeface="+mn-cs"/>
      </a:defRPr>
    </a:lvl1pPr>
    <a:lvl2pPr marL="457182" algn="l" defTabSz="914363">
      <a:defRPr sz="1200">
        <a:solidFill>
          <a:schemeClr val="tx1"/>
        </a:solidFill>
        <a:latin typeface="+mn-lt"/>
        <a:ea typeface="+mn-ea"/>
        <a:cs typeface="+mn-cs"/>
      </a:defRPr>
    </a:lvl2pPr>
    <a:lvl3pPr marL="914363" algn="l" defTabSz="914363">
      <a:defRPr sz="1200">
        <a:solidFill>
          <a:schemeClr val="tx1"/>
        </a:solidFill>
        <a:latin typeface="+mn-lt"/>
        <a:ea typeface="+mn-ea"/>
        <a:cs typeface="+mn-cs"/>
      </a:defRPr>
    </a:lvl3pPr>
    <a:lvl4pPr marL="1371545" algn="l" defTabSz="914363">
      <a:defRPr sz="1200">
        <a:solidFill>
          <a:schemeClr val="tx1"/>
        </a:solidFill>
        <a:latin typeface="+mn-lt"/>
        <a:ea typeface="+mn-ea"/>
        <a:cs typeface="+mn-cs"/>
      </a:defRPr>
    </a:lvl4pPr>
    <a:lvl5pPr marL="1828727" algn="l" defTabSz="914363">
      <a:defRPr sz="1200">
        <a:solidFill>
          <a:schemeClr val="tx1"/>
        </a:solidFill>
        <a:latin typeface="+mn-lt"/>
        <a:ea typeface="+mn-ea"/>
        <a:cs typeface="+mn-cs"/>
      </a:defRPr>
    </a:lvl5pPr>
    <a:lvl6pPr marL="2285909" algn="l" defTabSz="914363">
      <a:defRPr sz="1200">
        <a:solidFill>
          <a:schemeClr val="tx1"/>
        </a:solidFill>
        <a:latin typeface="+mn-lt"/>
        <a:ea typeface="+mn-ea"/>
        <a:cs typeface="+mn-cs"/>
      </a:defRPr>
    </a:lvl6pPr>
    <a:lvl7pPr marL="2743090" algn="l" defTabSz="914363">
      <a:defRPr sz="1200">
        <a:solidFill>
          <a:schemeClr val="tx1"/>
        </a:solidFill>
        <a:latin typeface="+mn-lt"/>
        <a:ea typeface="+mn-ea"/>
        <a:cs typeface="+mn-cs"/>
      </a:defRPr>
    </a:lvl7pPr>
    <a:lvl8pPr marL="3200272" algn="l" defTabSz="914363">
      <a:defRPr sz="1200">
        <a:solidFill>
          <a:schemeClr val="tx1"/>
        </a:solidFill>
        <a:latin typeface="+mn-lt"/>
        <a:ea typeface="+mn-ea"/>
        <a:cs typeface="+mn-cs"/>
      </a:defRPr>
    </a:lvl8pPr>
    <a:lvl9pPr marL="3657454" algn="l" defTabSz="914363">
      <a:defRPr sz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1B06CD8F-B7ED-4A05-9FB1-A01CC0EF02CC}" type="slidenum">
              <a:rPr lang="fr-FR"/>
              <a:t>1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EE1C39CF-9FFF-0236-367D-073A3675633C}" type="slidenum">
              <a:rPr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B2323C33-CBE2-761B-E773-B37E6296CA52}" type="slidenum">
              <a:rPr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F14FD48E-8EC2-1AB7-44E9-037AD79C1EBD}" type="slidenum">
              <a:rPr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4F6F41D3-5B8A-9536-497D-3EB889CC1066}" type="slidenum">
              <a:rPr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7176EA7B-48D3-BF96-D2F6-21899C336EAB}" type="slidenum">
              <a:rPr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5800533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</p:spPr>
      </p:sp>
      <p:sp>
        <p:nvSpPr>
          <p:cNvPr id="205746338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936953912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FD8E905B-B1E8-F291-0F53-9171DA51E48C}" type="slidenum">
              <a:rPr lang="fr-FR"/>
              <a:t>7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Cover pag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5" name="Image 14" descr="logo_couv.jpg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296000" y="1990800"/>
            <a:ext cx="9600000" cy="2880000"/>
          </a:xfrm>
          <a:prstGeom prst="rect">
            <a:avLst/>
          </a:prstGeom>
        </p:spPr>
      </p:pic>
      <p:pic>
        <p:nvPicPr>
          <p:cNvPr id="3" name="Image 14" descr="logo_couv.jpg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1296000" y="1990800"/>
            <a:ext cx="9600000" cy="2880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gray">
          <a:xfrm>
            <a:off x="969600" y="126000"/>
            <a:ext cx="10982400" cy="496800"/>
          </a:xfrm>
          <a:prstGeom prst="rect">
            <a:avLst/>
          </a:prstGeom>
          <a:solidFill>
            <a:schemeClr val="accent1"/>
          </a:solidFill>
        </p:spPr>
        <p:txBody>
          <a:bodyPr lIns="107996" tIns="0" rIns="107996" anchor="ctr" anchorCtr="0"/>
          <a:lstStyle>
            <a:lvl1pPr>
              <a:lnSpc>
                <a:spcPct val="85000"/>
              </a:lnSpc>
              <a:defRPr sz="26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 bwMode="gray">
          <a:xfrm>
            <a:off x="4468800" y="1098000"/>
            <a:ext cx="7483200" cy="3564000"/>
          </a:xfrm>
          <a:prstGeom prst="rect">
            <a:avLst/>
          </a:prstGeom>
          <a:solidFill>
            <a:srgbClr val="4E5B99"/>
          </a:solidFill>
        </p:spPr>
        <p:txBody>
          <a:bodyPr lIns="215991" tIns="251990"/>
          <a:lstStyle>
            <a:lvl1pPr marL="0" indent="0">
              <a:spcAft>
                <a:spcPts val="300"/>
              </a:spcAft>
              <a:buFont typeface="Arial"/>
              <a:buNone/>
              <a:defRPr sz="2800">
                <a:solidFill>
                  <a:schemeClr val="bg1"/>
                </a:solidFill>
              </a:defRPr>
            </a:lvl1pPr>
            <a:lvl2pPr marL="0" indent="0">
              <a:spcBef>
                <a:spcPts val="400"/>
              </a:spcBef>
              <a:spcAft>
                <a:spcPts val="0"/>
              </a:spcAft>
              <a:buFont typeface="Arial"/>
              <a:buNone/>
              <a:defRPr sz="2600" b="1">
                <a:solidFill>
                  <a:schemeClr val="bg1"/>
                </a:solidFill>
              </a:defRPr>
            </a:lvl2pPr>
            <a:lvl3pPr marL="0" indent="0">
              <a:lnSpc>
                <a:spcPct val="80000"/>
              </a:lnSpc>
              <a:spcAft>
                <a:spcPts val="0"/>
              </a:spcAft>
              <a:buFont typeface="Arial"/>
              <a:buNone/>
              <a:defRPr sz="23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SzPct val="80000"/>
              <a:buNone/>
              <a:defRPr sz="1800">
                <a:solidFill>
                  <a:schemeClr val="bg1"/>
                </a:solidFill>
              </a:defRPr>
            </a:lvl4pPr>
            <a:lvl5pPr marL="0" indent="0">
              <a:lnSpc>
                <a:spcPct val="80000"/>
              </a:lnSpc>
              <a:spcAft>
                <a:spcPts val="0"/>
              </a:spcAft>
              <a:buNone/>
              <a:defRPr sz="1500" b="1" i="0">
                <a:solidFill>
                  <a:schemeClr val="bg1"/>
                </a:solidFill>
              </a:defRPr>
            </a:lvl5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fr-FR"/>
          </a:p>
        </p:txBody>
      </p:sp>
      <p:sp>
        <p:nvSpPr>
          <p:cNvPr id="8" name="Espace réservé pour une image  7"/>
          <p:cNvSpPr>
            <a:spLocks noGrp="1"/>
          </p:cNvSpPr>
          <p:nvPr>
            <p:ph type="pic" sz="quarter" idx="13"/>
          </p:nvPr>
        </p:nvSpPr>
        <p:spPr bwMode="auto">
          <a:xfrm>
            <a:off x="969600" y="1098000"/>
            <a:ext cx="3432000" cy="3564000"/>
          </a:xfrm>
        </p:spPr>
        <p:txBody>
          <a:bodyPr anchor="ctr" anchorCtr="0"/>
          <a:lstStyle>
            <a:lvl1pPr algn="ctr">
              <a:defRPr/>
            </a:lvl1pPr>
          </a:lstStyle>
          <a:p>
            <a:pPr>
              <a:defRPr/>
            </a:pPr>
            <a:r>
              <a:rPr lang="en-US"/>
              <a:t>Click icon to add picture</a:t>
            </a:r>
            <a:endParaRPr lang="fr-FR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15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Page </a:t>
            </a:r>
            <a:fld id="{733122C9-A0B9-462F-8757-0847AD287B63}" type="slidenum">
              <a:rPr lang="fr-FR"/>
              <a:t>‹#›</a:t>
            </a:fld>
            <a:endParaRPr lang="fr-FR"/>
          </a:p>
        </p:txBody>
      </p:sp>
      <p:sp>
        <p:nvSpPr>
          <p:cNvPr id="19" name="Espace réservé du pied de page 18"/>
          <p:cNvSpPr>
            <a:spLocks noGrp="1"/>
          </p:cNvSpPr>
          <p:nvPr>
            <p:ph type="ftr" sz="quarter" idx="16"/>
          </p:nvPr>
        </p:nvSpPr>
        <p:spPr bwMode="auto"/>
        <p:txBody>
          <a:bodyPr/>
          <a:lstStyle/>
          <a:p>
            <a:pPr>
              <a:defRPr/>
            </a:pPr>
            <a:r>
              <a:t>3rd Workshop on Controls and Acquisition GUI Strategies- NOBUGS 2024, ESRF | https://indico.esrf.fr/event/135/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itle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 bwMode="gray">
          <a:xfrm>
            <a:off x="970251" y="764704"/>
            <a:ext cx="10982400" cy="5400000"/>
          </a:xfrm>
        </p:spPr>
        <p:txBody>
          <a:bodyPr/>
          <a:lstStyle>
            <a:lvl1pPr>
              <a:defRPr/>
            </a:lvl1pPr>
            <a:lvl2pPr>
              <a:defRPr>
                <a:solidFill>
                  <a:schemeClr val="tx1"/>
                </a:solidFill>
              </a:defRPr>
            </a:lvl2pPr>
            <a:lvl4pPr>
              <a:spcBef>
                <a:spcPts val="0"/>
              </a:spcBef>
              <a:spcAft>
                <a:spcPts val="300"/>
              </a:spcAft>
              <a:buSzPct val="80000"/>
              <a:defRPr/>
            </a:lvl4pPr>
            <a:lvl5pPr>
              <a:spcAft>
                <a:spcPts val="300"/>
              </a:spcAft>
              <a:defRPr/>
            </a:lvl5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fr-FR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Page </a:t>
            </a:r>
            <a:fld id="{733122C9-A0B9-462F-8757-0847AD287B63}" type="slidenum">
              <a:rPr lang="fr-FR"/>
              <a:t>‹#›</a:t>
            </a:fld>
            <a:endParaRPr lang="fr-FR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2"/>
          </p:nvPr>
        </p:nvSpPr>
        <p:spPr bwMode="auto"/>
        <p:txBody>
          <a:bodyPr/>
          <a:lstStyle/>
          <a:p>
            <a:pPr>
              <a:defRPr/>
            </a:pPr>
            <a:r>
              <a:t>3rd Workshop on Controls and Acquisition GUI Strategies- NOBUGS 2024, ESRF | https://indico.esrf.fr/event/135/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Use for importing slide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auto"/>
        <p:txBody>
          <a:bodyPr/>
          <a:lstStyle/>
          <a:p>
            <a:pPr>
              <a:defRPr/>
            </a:pPr>
            <a:r>
              <a:t>3rd Workshop on Controls and Acquisition GUI Strategies- NOBUGS 2024, ESRF | https://indico.esrf.fr/event/135/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Page </a:t>
            </a:r>
            <a:fld id="{733122C9-A0B9-462F-8757-0847AD287B63}" type="slidenum">
              <a:rPr lang="fr-FR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x" userDrawn="1">
  <p:cSld name="DESY European XFEL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title"/>
          </p:nvPr>
        </p:nvSpPr>
        <p:spPr bwMode="auto">
          <a:prstGeom prst="rect">
            <a:avLst/>
          </a:prstGeom>
        </p:spPr>
        <p:txBody>
          <a:bodyPr/>
          <a:lstStyle/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2400" b="1">
                <a:solidFill>
                  <a:srgbClr val="FFFFFF"/>
                </a:solidFill>
              </a:rPr>
              <a:t>Title Text</a:t>
            </a:r>
            <a:endParaRPr/>
          </a:p>
        </p:txBody>
      </p:sp>
      <p:sp>
        <p:nvSpPr>
          <p:cNvPr id="21" name="Shape 21"/>
          <p:cNvSpPr>
            <a:spLocks noGrp="1"/>
          </p:cNvSpPr>
          <p:nvPr>
            <p:ph type="body" idx="1"/>
          </p:nvPr>
        </p:nvSpPr>
        <p:spPr bwMode="auto">
          <a:prstGeom prst="rect">
            <a:avLst/>
          </a:prstGeom>
        </p:spPr>
        <p:txBody>
          <a:bodyPr/>
          <a:lstStyle>
            <a:lvl2pPr>
              <a:buClr>
                <a:srgbClr val="33235A"/>
              </a:buClr>
              <a:buChar char=""/>
            </a:lvl2pPr>
            <a:lvl3pPr>
              <a:buChar char=""/>
            </a:lvl3pPr>
            <a:lvl4pPr>
              <a:buClr>
                <a:srgbClr val="33235A"/>
              </a:buClr>
              <a:buChar char=""/>
              <a:defRPr>
                <a:solidFill>
                  <a:srgbClr val="14153D"/>
                </a:solidFill>
              </a:defRPr>
            </a:lvl4pPr>
            <a:lvl5pPr>
              <a:buFont typeface="Arial"/>
              <a:buChar char="»"/>
              <a:defRPr>
                <a:solidFill>
                  <a:srgbClr val="14153D"/>
                </a:solidFill>
              </a:defRPr>
            </a:lvl5pPr>
          </a:lstStyle>
          <a:p>
            <a:pPr lvl="0">
              <a:defRPr sz="1800"/>
            </a:pPr>
            <a:r>
              <a:rPr sz="2400"/>
              <a:t>Body Level One</a:t>
            </a:r>
            <a:endParaRPr/>
          </a:p>
          <a:p>
            <a:pPr lvl="1">
              <a:defRPr sz="1800"/>
            </a:pPr>
            <a:r>
              <a:rPr sz="2400"/>
              <a:t>Body Level Two</a:t>
            </a:r>
            <a:endParaRPr/>
          </a:p>
          <a:p>
            <a:pPr lvl="2">
              <a:defRPr sz="1800"/>
            </a:pPr>
            <a:r>
              <a:rPr sz="2400"/>
              <a:t>Body Level Three</a:t>
            </a:r>
            <a:endParaRPr/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14153D"/>
                </a:solidFill>
              </a:rPr>
              <a:t>Body Level Four</a:t>
            </a:r>
            <a:endParaRPr/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14153D"/>
                </a:solidFill>
              </a:rPr>
              <a:t>Body Level Five</a:t>
            </a:r>
            <a:endParaRPr/>
          </a:p>
        </p:txBody>
      </p:sp>
      <p:sp>
        <p:nvSpPr>
          <p:cNvPr id="22" name="Shape 22"/>
          <p:cNvSpPr>
            <a:spLocks noGrp="1"/>
          </p:cNvSpPr>
          <p:nvPr>
            <p:ph type="sldNum" sz="quarter" idx="2"/>
          </p:nvPr>
        </p:nvSpPr>
        <p:spPr bwMode="auto">
          <a:xfrm>
            <a:off x="11530049" y="864516"/>
            <a:ext cx="221127" cy="156646"/>
          </a:xfrm>
          <a:prstGeom prst="rect">
            <a:avLst/>
          </a:prstGeom>
        </p:spPr>
        <p:txBody>
          <a:bodyPr lIns="64288" tIns="32145" rIns="64288" bIns="32145"/>
          <a:lstStyle/>
          <a:p>
            <a:pPr lvl="0">
              <a:defRPr/>
            </a:pPr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userDrawn="1">
  <p:cSld name="Two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Zweispaltig_Materi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auto">
          <a:xfrm>
            <a:off x="960677" y="212646"/>
            <a:ext cx="11232000" cy="495907"/>
          </a:xfrm>
        </p:spPr>
        <p:txBody>
          <a:bodyPr/>
          <a:lstStyle/>
          <a:p>
            <a:pPr>
              <a:defRPr/>
            </a:pPr>
            <a:r>
              <a:rPr lang="de-DE"/>
              <a:t>Folientitel, insgesamt zweizeilig</a:t>
            </a:r>
            <a:endParaRPr/>
          </a:p>
        </p:txBody>
      </p:sp>
      <p:cxnSp>
        <p:nvCxnSpPr>
          <p:cNvPr id="3" name="Straight Connector 7"/>
          <p:cNvCxnSpPr>
            <a:cxnSpLocks/>
          </p:cNvCxnSpPr>
          <p:nvPr userDrawn="1"/>
        </p:nvCxnSpPr>
        <p:spPr bwMode="auto">
          <a:xfrm>
            <a:off x="-36512" y="6237312"/>
            <a:ext cx="12240000" cy="0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8"/>
          <p:cNvSpPr txBox="1"/>
          <p:nvPr userDrawn="1"/>
        </p:nvSpPr>
        <p:spPr bwMode="auto">
          <a:xfrm>
            <a:off x="2711624" y="6385964"/>
            <a:ext cx="9787860" cy="307775"/>
          </a:xfrm>
          <a:prstGeom prst="rect">
            <a:avLst/>
          </a:prstGeom>
          <a:noFill/>
        </p:spPr>
        <p:txBody>
          <a:bodyPr wrap="none" lIns="91436" tIns="45719" rIns="91436" bIns="45719" rtlCol="0">
            <a:spAutoFit/>
          </a:bodyPr>
          <a:lstStyle/>
          <a:p>
            <a:pPr>
              <a:defRPr/>
            </a:pPr>
            <a:r>
              <a:rPr lang="de-DE" sz="1400"/>
              <a:t>Verleihung der Röntgen-Plakette 2019         Prof. Francesco Sette            Laudation                    6. April 2019      Seite </a:t>
            </a:r>
            <a:fld id="{45CA02A9-122A-4EC1-BA97-78B7989080FC}" type="slidenum">
              <a:rPr lang="de-DE" sz="1400"/>
              <a:t>‹#›</a:t>
            </a:fld>
            <a:endParaRPr lang="de-DE" sz="1400"/>
          </a:p>
        </p:txBody>
      </p:sp>
      <p:pic>
        <p:nvPicPr>
          <p:cNvPr id="7170" name="Picture 2" descr="C:\Users\doschh\Desktop\Gutachten Preise\Röntgenmuseum\Sette Röntgenmedaille 2019 -Laudatio\Fotos\fsette[1].jpg"/>
          <p:cNvPicPr>
            <a:picLocks noChangeAspect="1" noChangeArrowheads="1"/>
          </p:cNvPicPr>
          <p:nvPr userDrawn="1"/>
        </p:nvPicPr>
        <p:blipFill>
          <a:blip r:embed="rId2"/>
          <a:stretch/>
        </p:blipFill>
        <p:spPr bwMode="auto">
          <a:xfrm>
            <a:off x="767408" y="6015060"/>
            <a:ext cx="864096" cy="741808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9" name="Image 8" descr="logo_texte.jpg"/>
          <p:cNvPicPr>
            <a:picLocks noChangeAspect="1"/>
          </p:cNvPicPr>
          <p:nvPr userDrawn="1"/>
        </p:nvPicPr>
        <p:blipFill>
          <a:blip r:embed="rId9"/>
          <a:stretch/>
        </p:blipFill>
        <p:spPr bwMode="auto">
          <a:xfrm>
            <a:off x="9840416" y="6093297"/>
            <a:ext cx="2346176" cy="764704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969600" y="126000"/>
            <a:ext cx="10982400" cy="496800"/>
          </a:xfrm>
          <a:prstGeom prst="rect">
            <a:avLst/>
          </a:prstGeom>
          <a:solidFill>
            <a:schemeClr val="accent1"/>
          </a:solidFill>
        </p:spPr>
        <p:txBody>
          <a:bodyPr vert="horz" lIns="71997" tIns="0" rIns="71997" bIns="0" rtlCol="0" anchor="ctr" anchorCtr="0">
            <a:noAutofit/>
          </a:bodyPr>
          <a:lstStyle/>
          <a:p>
            <a:pPr>
              <a:defRPr/>
            </a:pPr>
            <a:r>
              <a:rPr lang="fr-FR"/>
              <a:t>CLICK TO MODIFY THE STYLE OF THE TITLE</a:t>
            </a:r>
            <a:endParaRPr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969600" y="764704"/>
            <a:ext cx="10982400" cy="540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>
              <a:defRPr/>
            </a:pPr>
            <a:r>
              <a:rPr lang="fr-FR"/>
              <a:t>Click to modify attributes</a:t>
            </a:r>
          </a:p>
          <a:p>
            <a:pPr lvl="1">
              <a:defRPr/>
            </a:pPr>
            <a:endParaRPr lang="fr-FR"/>
          </a:p>
          <a:p>
            <a:pPr lvl="1">
              <a:defRPr/>
            </a:pPr>
            <a:r>
              <a:rPr lang="fr-FR"/>
              <a:t>Second level</a:t>
            </a:r>
          </a:p>
          <a:p>
            <a:pPr lvl="2">
              <a:defRPr/>
            </a:pPr>
            <a:r>
              <a:rPr lang="fr-FR"/>
              <a:t>Third level</a:t>
            </a:r>
          </a:p>
          <a:p>
            <a:pPr lvl="3">
              <a:defRPr/>
            </a:pPr>
            <a:r>
              <a:rPr lang="fr-FR"/>
              <a:t>Fourth level</a:t>
            </a:r>
          </a:p>
          <a:p>
            <a:pPr lvl="4">
              <a:defRPr/>
            </a:pPr>
            <a:r>
              <a:rPr lang="fr-FR"/>
              <a:t>Fifth level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959429" y="6483353"/>
            <a:ext cx="8160000" cy="212489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800" b="1" cap="none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t>3rd Workshop on Controls and Acquisition GUI Strategies- NOBUGS 2024, ESRF | https://indico.esrf.fr/event/135/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239351" y="6483437"/>
            <a:ext cx="551412" cy="2124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800" b="1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fr-FR"/>
              <a:t>Page </a:t>
            </a:r>
            <a:fld id="{733122C9-A0B9-462F-8757-0847AD287B63}" type="slidenum">
              <a:rPr lang="fr-FR"/>
              <a:t>‹#›</a:t>
            </a:fld>
            <a:endParaRPr lang="fr-FR"/>
          </a:p>
        </p:txBody>
      </p:sp>
      <p:sp>
        <p:nvSpPr>
          <p:cNvPr id="8" name="Rectangle 7"/>
          <p:cNvSpPr/>
          <p:nvPr/>
        </p:nvSpPr>
        <p:spPr bwMode="auto">
          <a:xfrm>
            <a:off x="240000" y="126000"/>
            <a:ext cx="662400" cy="496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>
              <a:defRPr/>
            </a:pPr>
            <a:endParaRPr lang="fr-FR" sz="1800"/>
          </a:p>
        </p:txBody>
      </p:sp>
      <p:sp>
        <p:nvSpPr>
          <p:cNvPr id="11" name="Rectangle 10"/>
          <p:cNvSpPr/>
          <p:nvPr userDrawn="1"/>
        </p:nvSpPr>
        <p:spPr bwMode="auto">
          <a:xfrm>
            <a:off x="240000" y="126000"/>
            <a:ext cx="662400" cy="496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>
              <a:defRPr/>
            </a:pPr>
            <a:endParaRPr lang="fr-FR" sz="18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hf hdr="0" dt="0"/>
  <p:txStyles>
    <p:titleStyle>
      <a:lvl1pPr algn="l" defTabSz="914363">
        <a:spcBef>
          <a:spcPts val="0"/>
        </a:spcBef>
        <a:buNone/>
        <a:defRPr sz="1500" b="1" cap="all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363">
        <a:spcBef>
          <a:spcPts val="0"/>
        </a:spcBef>
        <a:spcAft>
          <a:spcPts val="1000"/>
        </a:spcAft>
        <a:buFont typeface="Arial"/>
        <a:buNone/>
        <a:defRPr sz="1800" b="1">
          <a:solidFill>
            <a:schemeClr val="accent6"/>
          </a:solidFill>
          <a:latin typeface="+mn-lt"/>
          <a:ea typeface="+mn-ea"/>
          <a:cs typeface="+mn-cs"/>
        </a:defRPr>
      </a:lvl1pPr>
      <a:lvl2pPr marL="0" indent="0" algn="l" defTabSz="914363">
        <a:spcBef>
          <a:spcPts val="0"/>
        </a:spcBef>
        <a:spcAft>
          <a:spcPts val="1500"/>
        </a:spcAft>
        <a:buFont typeface="Arial"/>
        <a:buNone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0" indent="0" algn="l" defTabSz="914363">
        <a:lnSpc>
          <a:spcPct val="105000"/>
        </a:lnSpc>
        <a:spcBef>
          <a:spcPts val="0"/>
        </a:spcBef>
        <a:spcAft>
          <a:spcPts val="500"/>
        </a:spcAft>
        <a:buFont typeface="Arial"/>
        <a:buNone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357174" indent="-174619" algn="l" defTabSz="914363">
        <a:lnSpc>
          <a:spcPct val="110000"/>
        </a:lnSpc>
        <a:spcBef>
          <a:spcPts val="0"/>
        </a:spcBef>
        <a:spcAft>
          <a:spcPts val="400"/>
        </a:spcAft>
        <a:buClr>
          <a:schemeClr val="accent6"/>
        </a:buClr>
        <a:buFont typeface="Wingdings"/>
        <a:buChar char="l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62004" indent="-174619" algn="l" defTabSz="914363">
        <a:spcBef>
          <a:spcPts val="0"/>
        </a:spcBef>
        <a:spcAft>
          <a:spcPts val="600"/>
        </a:spcAft>
        <a:buClr>
          <a:schemeClr val="accent6"/>
        </a:buClr>
        <a:buFont typeface="ITCOfficinaSans LT Book"/>
        <a:buChar char="&gt;"/>
        <a:defRPr sz="1200" i="1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>
        <a:spcBef>
          <a:spcPts val="0"/>
        </a:spcBef>
        <a:buFont typeface="Arial"/>
        <a:buChar char="•"/>
        <a:defRPr sz="21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>
        <a:spcBef>
          <a:spcPts val="0"/>
        </a:spcBef>
        <a:buFont typeface="Arial"/>
        <a:buChar char="•"/>
        <a:defRPr sz="21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>
        <a:spcBef>
          <a:spcPts val="0"/>
        </a:spcBef>
        <a:buFont typeface="Arial"/>
        <a:buChar char="•"/>
        <a:defRPr sz="21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>
        <a:spcBef>
          <a:spcPts val="0"/>
        </a:spcBef>
        <a:buFont typeface="Arial"/>
        <a:buChar char="•"/>
        <a:defRPr sz="2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363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26" Type="http://schemas.openxmlformats.org/officeDocument/2006/relationships/image" Target="../media/image27.jpg"/><Relationship Id="rId3" Type="http://schemas.openxmlformats.org/officeDocument/2006/relationships/image" Target="../media/image4.png"/><Relationship Id="rId21" Type="http://schemas.openxmlformats.org/officeDocument/2006/relationships/image" Target="../media/image22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5" Type="http://schemas.openxmlformats.org/officeDocument/2006/relationships/image" Target="../media/image26.jp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24" Type="http://schemas.openxmlformats.org/officeDocument/2006/relationships/image" Target="../media/image25.gif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23" Type="http://schemas.openxmlformats.org/officeDocument/2006/relationships/image" Target="../media/image24.png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Relationship Id="rId22" Type="http://schemas.openxmlformats.org/officeDocument/2006/relationships/image" Target="../media/image23.png"/><Relationship Id="rId27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indico.esrf.fr/event/135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indico.cern.ch/event/1190700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indico.cern.ch/event/1299332/overview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cern.ch/gui-workshop-channel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26" Type="http://schemas.openxmlformats.org/officeDocument/2006/relationships/image" Target="../media/image36.jpg"/><Relationship Id="rId3" Type="http://schemas.openxmlformats.org/officeDocument/2006/relationships/image" Target="../media/image4.png"/><Relationship Id="rId21" Type="http://schemas.openxmlformats.org/officeDocument/2006/relationships/image" Target="../media/image22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5" Type="http://schemas.openxmlformats.org/officeDocument/2006/relationships/image" Target="../media/image35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24" Type="http://schemas.openxmlformats.org/officeDocument/2006/relationships/image" Target="../media/image25.gif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23" Type="http://schemas.openxmlformats.org/officeDocument/2006/relationships/image" Target="../media/image24.png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Relationship Id="rId22" Type="http://schemas.openxmlformats.org/officeDocument/2006/relationships/image" Target="../media/image23.png"/><Relationship Id="rId27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 bwMode="auto">
          <a:xfrm>
            <a:off x="562335" y="6021288"/>
            <a:ext cx="11067332" cy="274114"/>
            <a:chOff x="562334" y="836712"/>
            <a:chExt cx="11067332" cy="274114"/>
          </a:xfrm>
        </p:grpSpPr>
        <p:pic>
          <p:nvPicPr>
            <p:cNvPr id="13" name="Picture 2" descr="flag of Belgium"/>
            <p:cNvPicPr>
              <a:picLocks noChangeAspect="1" noChangeArrowheads="1"/>
            </p:cNvPicPr>
            <p:nvPr/>
          </p:nvPicPr>
          <p:blipFill>
            <a:blip r:embed="rId3"/>
            <a:stretch/>
          </p:blipFill>
          <p:spPr bwMode="auto">
            <a:xfrm>
              <a:off x="562334" y="836712"/>
              <a:ext cx="479730" cy="274114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14" name="Picture 4" descr="flag of Denmark"/>
            <p:cNvPicPr>
              <a:picLocks noChangeAspect="1" noChangeArrowheads="1"/>
            </p:cNvPicPr>
            <p:nvPr/>
          </p:nvPicPr>
          <p:blipFill>
            <a:blip r:embed="rId4"/>
            <a:stretch/>
          </p:blipFill>
          <p:spPr bwMode="auto">
            <a:xfrm>
              <a:off x="1066550" y="836712"/>
              <a:ext cx="479730" cy="274114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15" name="Picture 6" descr="flag of Finland"/>
            <p:cNvPicPr>
              <a:picLocks noChangeAspect="1" noChangeArrowheads="1"/>
            </p:cNvPicPr>
            <p:nvPr/>
          </p:nvPicPr>
          <p:blipFill>
            <a:blip r:embed="rId5"/>
            <a:stretch/>
          </p:blipFill>
          <p:spPr bwMode="auto">
            <a:xfrm>
              <a:off x="1570766" y="836712"/>
              <a:ext cx="479730" cy="274114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16" name="Picture 8" descr="flag of France"/>
            <p:cNvPicPr>
              <a:picLocks noChangeAspect="1" noChangeArrowheads="1"/>
            </p:cNvPicPr>
            <p:nvPr/>
          </p:nvPicPr>
          <p:blipFill>
            <a:blip r:embed="rId6"/>
            <a:stretch/>
          </p:blipFill>
          <p:spPr bwMode="auto">
            <a:xfrm>
              <a:off x="2074982" y="836712"/>
              <a:ext cx="479730" cy="274114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17" name="Picture 10" descr="flag of Germany"/>
            <p:cNvPicPr>
              <a:picLocks noChangeAspect="1" noChangeArrowheads="1"/>
            </p:cNvPicPr>
            <p:nvPr/>
          </p:nvPicPr>
          <p:blipFill>
            <a:blip r:embed="rId7"/>
            <a:stretch/>
          </p:blipFill>
          <p:spPr bwMode="auto">
            <a:xfrm>
              <a:off x="2579198" y="836712"/>
              <a:ext cx="479730" cy="274114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18" name="Picture 12" descr="flag of Italy"/>
            <p:cNvPicPr>
              <a:picLocks noChangeAspect="1" noChangeArrowheads="1"/>
            </p:cNvPicPr>
            <p:nvPr/>
          </p:nvPicPr>
          <p:blipFill>
            <a:blip r:embed="rId8"/>
            <a:stretch/>
          </p:blipFill>
          <p:spPr bwMode="auto">
            <a:xfrm>
              <a:off x="3083414" y="836712"/>
              <a:ext cx="479730" cy="274114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19" name="Picture 14" descr="flag of Netherlands"/>
            <p:cNvPicPr>
              <a:picLocks noChangeAspect="1" noChangeArrowheads="1"/>
            </p:cNvPicPr>
            <p:nvPr/>
          </p:nvPicPr>
          <p:blipFill>
            <a:blip r:embed="rId9"/>
            <a:stretch/>
          </p:blipFill>
          <p:spPr bwMode="auto">
            <a:xfrm>
              <a:off x="3587630" y="836712"/>
              <a:ext cx="479730" cy="274114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20" name="Picture 16" descr="flag of Norway"/>
            <p:cNvPicPr>
              <a:picLocks noChangeAspect="1" noChangeArrowheads="1"/>
            </p:cNvPicPr>
            <p:nvPr/>
          </p:nvPicPr>
          <p:blipFill>
            <a:blip r:embed="rId10"/>
            <a:stretch/>
          </p:blipFill>
          <p:spPr bwMode="auto">
            <a:xfrm>
              <a:off x="4091846" y="836712"/>
              <a:ext cx="479730" cy="274114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21" name="Picture 18" descr="flag of Russia"/>
            <p:cNvPicPr>
              <a:picLocks noChangeAspect="1" noChangeArrowheads="1"/>
            </p:cNvPicPr>
            <p:nvPr/>
          </p:nvPicPr>
          <p:blipFill>
            <a:blip r:embed="rId11"/>
            <a:stretch/>
          </p:blipFill>
          <p:spPr bwMode="auto">
            <a:xfrm>
              <a:off x="4596062" y="836712"/>
              <a:ext cx="479730" cy="2741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</p:pic>
        <p:pic>
          <p:nvPicPr>
            <p:cNvPr id="22" name="Picture 21" descr="flag of Spain"/>
            <p:cNvPicPr>
              <a:picLocks noChangeAspect="1" noChangeArrowheads="1"/>
            </p:cNvPicPr>
            <p:nvPr/>
          </p:nvPicPr>
          <p:blipFill>
            <a:blip r:embed="rId12"/>
            <a:stretch/>
          </p:blipFill>
          <p:spPr bwMode="auto">
            <a:xfrm>
              <a:off x="5100278" y="836712"/>
              <a:ext cx="479730" cy="274114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23" name="Picture 22" descr="flag of Sweden"/>
            <p:cNvPicPr>
              <a:picLocks noChangeAspect="1" noChangeArrowheads="1"/>
            </p:cNvPicPr>
            <p:nvPr/>
          </p:nvPicPr>
          <p:blipFill>
            <a:blip r:embed="rId13"/>
            <a:stretch/>
          </p:blipFill>
          <p:spPr bwMode="auto">
            <a:xfrm>
              <a:off x="5604494" y="836712"/>
              <a:ext cx="479730" cy="274114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24" name="Picture 33" descr="flag of Switzerland"/>
            <p:cNvPicPr>
              <a:picLocks noChangeAspect="1" noChangeArrowheads="1"/>
            </p:cNvPicPr>
            <p:nvPr/>
          </p:nvPicPr>
          <p:blipFill>
            <a:blip r:embed="rId14"/>
            <a:stretch/>
          </p:blipFill>
          <p:spPr bwMode="auto">
            <a:xfrm>
              <a:off x="6108710" y="836712"/>
              <a:ext cx="479730" cy="274114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25" name="Picture 26" descr="flag of United Kingdom"/>
            <p:cNvPicPr>
              <a:picLocks noChangeAspect="1" noChangeArrowheads="1"/>
            </p:cNvPicPr>
            <p:nvPr/>
          </p:nvPicPr>
          <p:blipFill>
            <a:blip r:embed="rId15"/>
            <a:stretch/>
          </p:blipFill>
          <p:spPr bwMode="auto">
            <a:xfrm>
              <a:off x="6612926" y="836712"/>
              <a:ext cx="479730" cy="274114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26" name="Picture 2" descr="flag of Austria"/>
            <p:cNvPicPr>
              <a:picLocks noChangeAspect="1" noChangeArrowheads="1"/>
            </p:cNvPicPr>
            <p:nvPr/>
          </p:nvPicPr>
          <p:blipFill>
            <a:blip r:embed="rId16"/>
            <a:stretch/>
          </p:blipFill>
          <p:spPr bwMode="auto">
            <a:xfrm>
              <a:off x="7117142" y="836712"/>
              <a:ext cx="479730" cy="27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" name="Picture 4" descr="flag of Czech Republic"/>
            <p:cNvPicPr>
              <a:picLocks noChangeAspect="1" noChangeArrowheads="1"/>
            </p:cNvPicPr>
            <p:nvPr/>
          </p:nvPicPr>
          <p:blipFill>
            <a:blip r:embed="rId17"/>
            <a:stretch/>
          </p:blipFill>
          <p:spPr bwMode="auto">
            <a:xfrm>
              <a:off x="7621358" y="836712"/>
              <a:ext cx="479730" cy="27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" name="Picture 6" descr="flag of Hungary"/>
            <p:cNvPicPr>
              <a:picLocks noChangeAspect="1" noChangeArrowheads="1"/>
            </p:cNvPicPr>
            <p:nvPr/>
          </p:nvPicPr>
          <p:blipFill>
            <a:blip r:embed="rId18"/>
            <a:stretch/>
          </p:blipFill>
          <p:spPr bwMode="auto">
            <a:xfrm>
              <a:off x="8125574" y="836712"/>
              <a:ext cx="479730" cy="27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" name="Picture 8" descr="flag of Israel"/>
            <p:cNvPicPr>
              <a:picLocks noChangeAspect="1" noChangeArrowheads="1"/>
            </p:cNvPicPr>
            <p:nvPr/>
          </p:nvPicPr>
          <p:blipFill>
            <a:blip r:embed="rId19"/>
            <a:stretch/>
          </p:blipFill>
          <p:spPr bwMode="auto">
            <a:xfrm>
              <a:off x="8629790" y="836712"/>
              <a:ext cx="479730" cy="27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" name="Picture 10" descr="flag of Poland"/>
            <p:cNvPicPr>
              <a:picLocks noChangeAspect="1" noChangeArrowheads="1"/>
            </p:cNvPicPr>
            <p:nvPr/>
          </p:nvPicPr>
          <p:blipFill>
            <a:blip r:embed="rId20"/>
            <a:stretch/>
          </p:blipFill>
          <p:spPr bwMode="auto">
            <a:xfrm>
              <a:off x="9134006" y="836712"/>
              <a:ext cx="479730" cy="27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1" name="Picture 12" descr="flag of Portugal"/>
            <p:cNvPicPr>
              <a:picLocks noChangeAspect="1" noChangeArrowheads="1"/>
            </p:cNvPicPr>
            <p:nvPr/>
          </p:nvPicPr>
          <p:blipFill>
            <a:blip r:embed="rId21"/>
            <a:stretch/>
          </p:blipFill>
          <p:spPr bwMode="auto">
            <a:xfrm>
              <a:off x="9638222" y="836712"/>
              <a:ext cx="479730" cy="27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" name="Picture 14" descr="flag of Slovakia"/>
            <p:cNvPicPr>
              <a:picLocks noChangeAspect="1" noChangeArrowheads="1"/>
            </p:cNvPicPr>
            <p:nvPr/>
          </p:nvPicPr>
          <p:blipFill>
            <a:blip r:embed="rId22"/>
            <a:stretch/>
          </p:blipFill>
          <p:spPr bwMode="auto">
            <a:xfrm>
              <a:off x="10142438" y="836712"/>
              <a:ext cx="479730" cy="27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" name="Picture 16" descr="flag of South Africa"/>
            <p:cNvPicPr>
              <a:picLocks noChangeAspect="1" noChangeArrowheads="1"/>
            </p:cNvPicPr>
            <p:nvPr/>
          </p:nvPicPr>
          <p:blipFill>
            <a:blip r:embed="rId23"/>
            <a:stretch/>
          </p:blipFill>
          <p:spPr bwMode="auto">
            <a:xfrm>
              <a:off x="11149936" y="836712"/>
              <a:ext cx="479730" cy="27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" name="Picture 2" descr="Image of National Flag"/>
            <p:cNvPicPr>
              <a:picLocks noChangeArrowheads="1"/>
            </p:cNvPicPr>
            <p:nvPr/>
          </p:nvPicPr>
          <p:blipFill>
            <a:blip r:embed="rId24"/>
            <a:stretch/>
          </p:blipFill>
          <p:spPr bwMode="auto">
            <a:xfrm>
              <a:off x="10646654" y="836712"/>
              <a:ext cx="478800" cy="273600"/>
            </a:xfrm>
            <a:prstGeom prst="rect">
              <a:avLst/>
            </a:prstGeom>
            <a:noFill/>
          </p:spPr>
        </p:pic>
      </p:grpSp>
      <p:sp>
        <p:nvSpPr>
          <p:cNvPr id="39" name="Rectangle 38"/>
          <p:cNvSpPr/>
          <p:nvPr/>
        </p:nvSpPr>
        <p:spPr bwMode="auto">
          <a:xfrm>
            <a:off x="6240015" y="112367"/>
            <a:ext cx="5898113" cy="370367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lIns="91436" tIns="45719" rIns="91436" bIns="45719">
            <a:spAutoFit/>
          </a:bodyPr>
          <a:lstStyle/>
          <a:p>
            <a:pPr algn="ctr">
              <a:defRPr/>
            </a:pPr>
            <a:endParaRPr lang="en-GB" sz="800">
              <a:solidFill>
                <a:schemeClr val="bg1"/>
              </a:solidFill>
              <a:latin typeface="Calibri"/>
              <a:ea typeface="Cooper Black"/>
              <a:cs typeface="Calibri"/>
            </a:endParaRPr>
          </a:p>
          <a:p>
            <a:pPr algn="ctr">
              <a:defRPr/>
            </a:pPr>
            <a:endParaRPr lang="en-US" sz="3200" b="1" i="1">
              <a:solidFill>
                <a:schemeClr val="bg1"/>
              </a:solidFill>
              <a:latin typeface="Calibri"/>
              <a:cs typeface="Calibri"/>
            </a:endParaRPr>
          </a:p>
          <a:p>
            <a:pPr algn="ctr">
              <a:defRPr/>
            </a:pPr>
            <a:r>
              <a:rPr lang="en-US" sz="3200" b="1" i="1">
                <a:solidFill>
                  <a:schemeClr val="bg1"/>
                </a:solidFill>
                <a:latin typeface="Calibri"/>
                <a:cs typeface="Calibri"/>
              </a:rPr>
              <a:t>3rd Workshop on Controls and Acquisition GUI Strategies</a:t>
            </a:r>
            <a:endParaRPr/>
          </a:p>
          <a:p>
            <a:pPr algn="ctr">
              <a:defRPr/>
            </a:pPr>
            <a:r>
              <a:rPr lang="en-GB" sz="2800">
                <a:solidFill>
                  <a:schemeClr val="bg1"/>
                </a:solidFill>
                <a:latin typeface="Calibri"/>
                <a:ea typeface="Cooper Black"/>
                <a:cs typeface="Calibri"/>
              </a:rPr>
              <a:t>-----------------</a:t>
            </a:r>
            <a:endParaRPr/>
          </a:p>
          <a:p>
            <a:pPr algn="ctr">
              <a:defRPr/>
            </a:pPr>
            <a:r>
              <a:rPr lang="en-GB" sz="2100">
                <a:solidFill>
                  <a:schemeClr val="bg1"/>
                </a:solidFill>
                <a:latin typeface="Calibri"/>
                <a:ea typeface="Cooper Black"/>
                <a:cs typeface="Calibri"/>
              </a:rPr>
              <a:t>Workshop Summary</a:t>
            </a:r>
          </a:p>
          <a:p>
            <a:pPr algn="ctr">
              <a:defRPr/>
            </a:pPr>
            <a:r>
              <a:rPr lang="en-GB" sz="2100">
                <a:solidFill>
                  <a:schemeClr val="bg1"/>
                </a:solidFill>
                <a:latin typeface="Calibri"/>
                <a:ea typeface="Cooper Black"/>
                <a:cs typeface="Calibri"/>
              </a:rPr>
              <a:t>Stuart Fisher (ESRF)</a:t>
            </a:r>
          </a:p>
          <a:p>
            <a:pPr algn="ctr">
              <a:defRPr/>
            </a:pPr>
            <a:r>
              <a:rPr lang="en-GB" sz="2100">
                <a:solidFill>
                  <a:schemeClr val="bg1"/>
                </a:solidFill>
                <a:latin typeface="Calibri"/>
                <a:ea typeface="Cooper Black"/>
                <a:cs typeface="Calibri"/>
              </a:rPr>
              <a:t>Chris Roderick (CERN)</a:t>
            </a:r>
          </a:p>
          <a:p>
            <a:pPr algn="ctr">
              <a:defRPr/>
            </a:pPr>
            <a:endParaRPr lang="en-GB" sz="2100">
              <a:solidFill>
                <a:schemeClr val="bg1"/>
              </a:solidFill>
              <a:latin typeface="Calibri"/>
              <a:ea typeface="Cooper Black"/>
              <a:cs typeface="Calibri"/>
            </a:endParaRPr>
          </a:p>
          <a:p>
            <a:pPr algn="ctr">
              <a:defRPr/>
            </a:pPr>
            <a:r>
              <a:rPr lang="en-GB" sz="2100">
                <a:solidFill>
                  <a:schemeClr val="bg1"/>
                </a:solidFill>
                <a:latin typeface="Calibri"/>
                <a:ea typeface="Cooper Black"/>
                <a:cs typeface="Calibri"/>
              </a:rPr>
              <a:t>23rd September 2024</a:t>
            </a:r>
          </a:p>
        </p:txBody>
      </p:sp>
      <p:sp>
        <p:nvSpPr>
          <p:cNvPr id="42" name="TextBox 41"/>
          <p:cNvSpPr txBox="1"/>
          <p:nvPr/>
        </p:nvSpPr>
        <p:spPr bwMode="auto">
          <a:xfrm>
            <a:off x="7525862" y="4005064"/>
            <a:ext cx="3448072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fr-FR">
                <a:solidFill>
                  <a:schemeClr val="accent1"/>
                </a:solidFill>
                <a:latin typeface="Calibri"/>
                <a:cs typeface="Calibri"/>
              </a:rPr>
              <a:t>PIONEERING SYNCHROTRON SCIENCE</a:t>
            </a:r>
            <a:endParaRPr/>
          </a:p>
        </p:txBody>
      </p:sp>
      <p:pic>
        <p:nvPicPr>
          <p:cNvPr id="3" name="Picture 2" descr="jocelynchavy_esrf_low-1.jpg"/>
          <p:cNvPicPr>
            <a:picLocks noChangeAspect="1"/>
          </p:cNvPicPr>
          <p:nvPr/>
        </p:nvPicPr>
        <p:blipFill>
          <a:blip r:embed="rId25"/>
          <a:stretch/>
        </p:blipFill>
        <p:spPr bwMode="auto">
          <a:xfrm>
            <a:off x="127000" y="116632"/>
            <a:ext cx="5927131" cy="568863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6"/>
          <a:stretch/>
        </p:blipFill>
        <p:spPr bwMode="auto">
          <a:xfrm>
            <a:off x="7583010" y="4689123"/>
            <a:ext cx="2248649" cy="1150600"/>
          </a:xfrm>
          <a:prstGeom prst="rect">
            <a:avLst/>
          </a:prstGeom>
        </p:spPr>
      </p:pic>
      <p:pic>
        <p:nvPicPr>
          <p:cNvPr id="2083228082" name="Picture 2083228081"/>
          <p:cNvPicPr>
            <a:picLocks noChangeAspect="1"/>
          </p:cNvPicPr>
          <p:nvPr/>
        </p:nvPicPr>
        <p:blipFill>
          <a:blip r:embed="rId27"/>
          <a:stretch/>
        </p:blipFill>
        <p:spPr bwMode="auto">
          <a:xfrm>
            <a:off x="9831659" y="4685861"/>
            <a:ext cx="864099" cy="111940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32466019" name="Titr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pPr>
              <a:defRPr/>
            </a:pPr>
            <a:r>
              <a:t>Welcome</a:t>
            </a:r>
          </a:p>
        </p:txBody>
      </p:sp>
      <p:sp>
        <p:nvSpPr>
          <p:cNvPr id="313944778" name="Espace réservé du contenu 2"/>
          <p:cNvSpPr>
            <a:spLocks noGrp="1"/>
          </p:cNvSpPr>
          <p:nvPr>
            <p:ph idx="1"/>
          </p:nvPr>
        </p:nvSpPr>
        <p:spPr bwMode="gray">
          <a:xfrm>
            <a:off x="970250" y="764703"/>
            <a:ext cx="10982398" cy="453048"/>
          </a:xfrm>
        </p:spPr>
        <p:txBody>
          <a:bodyPr/>
          <a:lstStyle>
            <a:lvl1pPr>
              <a:defRPr/>
            </a:lvl1pPr>
            <a:lvl2pPr>
              <a:defRPr>
                <a:solidFill>
                  <a:schemeClr val="tx1"/>
                </a:solidFill>
              </a:defRPr>
            </a:lvl2pPr>
            <a:lvl4pPr>
              <a:spcBef>
                <a:spcPts val="0"/>
              </a:spcBef>
              <a:spcAft>
                <a:spcPts val="299"/>
              </a:spcAft>
              <a:buSzPct val="80000"/>
              <a:defRPr/>
            </a:lvl4pPr>
            <a:lvl5pPr>
              <a:spcAft>
                <a:spcPts val="299"/>
              </a:spcAft>
              <a:defRPr/>
            </a:lvl5pPr>
          </a:lstStyle>
          <a:p>
            <a:pPr>
              <a:defRPr/>
            </a:pPr>
            <a:r>
              <a:rPr lang="en-GB">
                <a:solidFill>
                  <a:schemeClr val="accent5"/>
                </a:solidFill>
              </a:rPr>
              <a:t>60+</a:t>
            </a:r>
            <a:r>
              <a:rPr lang="en-GB"/>
              <a:t> Participants from </a:t>
            </a:r>
            <a:r>
              <a:rPr lang="en-GB">
                <a:solidFill>
                  <a:schemeClr val="accent5"/>
                </a:solidFill>
              </a:rPr>
              <a:t>~23</a:t>
            </a:r>
            <a:r>
              <a:rPr lang="en-GB"/>
              <a:t> Institutes</a:t>
            </a:r>
          </a:p>
          <a:p>
            <a:pPr>
              <a:defRPr/>
            </a:pPr>
            <a:endParaRPr lang="en-GB"/>
          </a:p>
          <a:p>
            <a:pPr>
              <a:defRPr/>
            </a:pPr>
            <a:endParaRPr lang="en-GB"/>
          </a:p>
        </p:txBody>
      </p:sp>
      <p:sp>
        <p:nvSpPr>
          <p:cNvPr id="79196537" name="Espace réservé du numéro de diapositive 7"/>
          <p:cNvSpPr>
            <a:spLocks noGrp="1"/>
          </p:cNvSpPr>
          <p:nvPr>
            <p:ph type="sldNum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Page </a:t>
            </a:r>
            <a:fld id="{1F2071A6-FD5D-66F0-D9A6-5BE9FD036B71}" type="slidenum">
              <a:rPr lang="fr-FR"/>
              <a:t>2</a:t>
            </a:fld>
            <a:endParaRPr lang="fr-FR"/>
          </a:p>
        </p:txBody>
      </p:sp>
      <p:sp>
        <p:nvSpPr>
          <p:cNvPr id="2063671452" name="Espace réservé du pied de page 8"/>
          <p:cNvSpPr>
            <a:spLocks noGrp="1"/>
          </p:cNvSpPr>
          <p:nvPr>
            <p:ph type="ftr" sz="quarter" idx="12"/>
          </p:nvPr>
        </p:nvSpPr>
        <p:spPr bwMode="auto"/>
        <p:txBody>
          <a:bodyPr/>
          <a:lstStyle/>
          <a:p>
            <a:pPr>
              <a:defRPr/>
            </a:pPr>
            <a:r>
              <a:t>3rd Workshop on Controls and Acquisition GUI Strategies- NOBUGS 2024, ESRF | </a:t>
            </a:r>
            <a:r>
              <a:rPr u="sng">
                <a:hlinkClick r:id="rId3" tooltip="https://indico.esrf.fr/event/135/"/>
              </a:rPr>
              <a:t>https://indico.esrf.fr/event/135/</a:t>
            </a:r>
            <a:r>
              <a:t> | Workshop Summary</a:t>
            </a:r>
          </a:p>
        </p:txBody>
      </p:sp>
      <p:sp>
        <p:nvSpPr>
          <p:cNvPr id="1148305741" name="Espace réservé du contenu 2"/>
          <p:cNvSpPr>
            <a:spLocks noGrp="1"/>
          </p:cNvSpPr>
          <p:nvPr/>
        </p:nvSpPr>
        <p:spPr bwMode="gray">
          <a:xfrm>
            <a:off x="959427" y="1448195"/>
            <a:ext cx="5311425" cy="4299777"/>
          </a:xfr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362">
              <a:spcBef>
                <a:spcPts val="0"/>
              </a:spcBef>
              <a:spcAft>
                <a:spcPts val="999"/>
              </a:spcAft>
              <a:buFont typeface="Arial"/>
              <a:buNone/>
              <a:defRPr sz="1800" b="1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362">
              <a:spcBef>
                <a:spcPts val="0"/>
              </a:spcBef>
              <a:spcAft>
                <a:spcPts val="1499"/>
              </a:spcAft>
              <a:buFont typeface="Arial"/>
              <a:buNone/>
              <a:defRPr sz="1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362">
              <a:lnSpc>
                <a:spcPct val="105000"/>
              </a:lnSpc>
              <a:spcBef>
                <a:spcPts val="0"/>
              </a:spcBef>
              <a:spcAft>
                <a:spcPts val="499"/>
              </a:spcAft>
              <a:buFont typeface="Arial"/>
              <a:buNone/>
              <a:defRPr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57174" indent="-174618" algn="l" defTabSz="914362">
              <a:lnSpc>
                <a:spcPct val="110000"/>
              </a:lnSpc>
              <a:spcBef>
                <a:spcPts val="0"/>
              </a:spcBef>
              <a:spcAft>
                <a:spcPts val="299"/>
              </a:spcAft>
              <a:buClr>
                <a:schemeClr val="accent6"/>
              </a:buClr>
              <a:buSzPct val="80000"/>
              <a:buFont typeface="Wingdings"/>
              <a:buChar char="l"/>
              <a:defRPr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62002" indent="-174618" algn="l" defTabSz="914362">
              <a:spcBef>
                <a:spcPts val="0"/>
              </a:spcBef>
              <a:spcAft>
                <a:spcPts val="299"/>
              </a:spcAft>
              <a:buClr>
                <a:schemeClr val="accent6"/>
              </a:buClr>
              <a:buFont typeface="ITCOfficinaSans LT Book"/>
              <a:buChar char="&gt;"/>
              <a:defRPr sz="1200" i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98" indent="-228591" algn="l" defTabSz="914362">
              <a:spcBef>
                <a:spcPts val="0"/>
              </a:spcBef>
              <a:buFont typeface="Arial"/>
              <a:buChar char="•"/>
              <a:defRPr sz="2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80" indent="-228591" algn="l" defTabSz="914362">
              <a:spcBef>
                <a:spcPts val="0"/>
              </a:spcBef>
              <a:buFont typeface="Arial"/>
              <a:buChar char="•"/>
              <a:defRPr sz="2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62" indent="-228591" algn="l" defTabSz="914362">
              <a:spcBef>
                <a:spcPts val="0"/>
              </a:spcBef>
              <a:buFont typeface="Arial"/>
              <a:buChar char="•"/>
              <a:defRPr sz="2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44" indent="-228591" algn="l" defTabSz="914362">
              <a:spcBef>
                <a:spcPts val="0"/>
              </a:spcBef>
              <a:buFont typeface="Arial"/>
              <a:buChar char="•"/>
              <a:defRPr sz="2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sz="1600" b="1" i="0" u="none" strike="noStrike" cap="none" spc="0">
                <a:solidFill>
                  <a:schemeClr val="accent6"/>
                </a:solidFill>
                <a:latin typeface="Arial"/>
                <a:ea typeface="Arial"/>
                <a:cs typeface="Arial"/>
              </a:rPr>
              <a:t>ALBA Synchrotron</a:t>
            </a:r>
            <a:endParaRPr lang="en-GB" sz="1600" b="1" i="0" u="none" strike="noStrike" cap="none" spc="0">
              <a:solidFill>
                <a:schemeClr val="accent6"/>
              </a:solidFill>
              <a:latin typeface="Arial"/>
              <a:cs typeface="Arial"/>
            </a:endParaRPr>
          </a:p>
          <a:p>
            <a:pPr>
              <a:defRPr/>
            </a:pPr>
            <a:r>
              <a:rPr lang="en-GB" sz="1600" b="1" i="0" u="none" strike="noStrike" cap="none" spc="0">
                <a:solidFill>
                  <a:schemeClr val="accent6"/>
                </a:solidFill>
                <a:latin typeface="Arial"/>
                <a:ea typeface="Arial"/>
                <a:cs typeface="Arial"/>
              </a:rPr>
              <a:t>ANSTO - Australian Nuclear Science and Technology Organisation</a:t>
            </a:r>
            <a:endParaRPr lang="en-GB" sz="1600" b="1" i="0" u="none" strike="noStrike" cap="none" spc="0">
              <a:solidFill>
                <a:schemeClr val="accent6"/>
              </a:solidFill>
              <a:latin typeface="Arial"/>
              <a:cs typeface="Arial"/>
            </a:endParaRPr>
          </a:p>
          <a:p>
            <a:pPr>
              <a:defRPr/>
            </a:pPr>
            <a:r>
              <a:rPr lang="en-GB" sz="1600" b="1" i="0" u="none" strike="noStrike" cap="none" spc="0">
                <a:solidFill>
                  <a:schemeClr val="accent6"/>
                </a:solidFill>
                <a:latin typeface="Arial"/>
                <a:ea typeface="Arial"/>
                <a:cs typeface="Arial"/>
              </a:rPr>
              <a:t>ANL - Argonne National Laboratory</a:t>
            </a:r>
            <a:endParaRPr lang="en-GB" sz="1600" b="1" i="0" u="none" strike="noStrike" cap="none" spc="0">
              <a:solidFill>
                <a:schemeClr val="accent6"/>
              </a:solidFill>
              <a:latin typeface="Arial"/>
              <a:cs typeface="Arial"/>
            </a:endParaRPr>
          </a:p>
          <a:p>
            <a:pPr>
              <a:defRPr/>
            </a:pPr>
            <a:r>
              <a:rPr lang="en-GB" sz="1600" b="1" i="0" u="none" strike="noStrike" cap="none" spc="0">
                <a:solidFill>
                  <a:schemeClr val="accent6"/>
                </a:solidFill>
                <a:latin typeface="Arial"/>
                <a:ea typeface="Arial"/>
                <a:cs typeface="Arial"/>
              </a:rPr>
              <a:t>BNL - Brookhaven National Laboratory</a:t>
            </a:r>
            <a:endParaRPr lang="en-GB" sz="1600" b="1" i="0" u="none" strike="noStrike" cap="none" spc="0">
              <a:solidFill>
                <a:schemeClr val="accent6"/>
              </a:solidFill>
              <a:latin typeface="Arial"/>
              <a:cs typeface="Arial"/>
            </a:endParaRPr>
          </a:p>
          <a:p>
            <a:pPr>
              <a:defRPr/>
            </a:pPr>
            <a:r>
              <a:rPr lang="en-GB" sz="1600" b="1" i="0" u="none" strike="noStrike" cap="none" spc="0">
                <a:solidFill>
                  <a:schemeClr val="accent6"/>
                </a:solidFill>
                <a:latin typeface="Arial"/>
                <a:ea typeface="Arial"/>
                <a:cs typeface="Arial"/>
              </a:rPr>
              <a:t>CERN</a:t>
            </a:r>
            <a:endParaRPr lang="en-GB" sz="1600" b="1" i="0" u="none" strike="noStrike" cap="none" spc="0">
              <a:solidFill>
                <a:schemeClr val="accent6"/>
              </a:solidFill>
              <a:latin typeface="Arial"/>
              <a:cs typeface="Arial"/>
            </a:endParaRPr>
          </a:p>
          <a:p>
            <a:pPr>
              <a:defRPr/>
            </a:pPr>
            <a:r>
              <a:rPr lang="en-GB" sz="1600" b="1" i="0" u="none" strike="noStrike" cap="none" spc="0">
                <a:solidFill>
                  <a:schemeClr val="accent6"/>
                </a:solidFill>
                <a:latin typeface="Arial"/>
                <a:ea typeface="Arial"/>
                <a:cs typeface="Arial"/>
              </a:rPr>
              <a:t>DESY - Deutsches Elektronen-Synchrotron</a:t>
            </a:r>
            <a:endParaRPr lang="en-GB" sz="1600" b="1" i="0" u="none" strike="noStrike" cap="none" spc="0">
              <a:solidFill>
                <a:schemeClr val="accent6"/>
              </a:solidFill>
              <a:latin typeface="Arial"/>
              <a:cs typeface="Arial"/>
            </a:endParaRPr>
          </a:p>
          <a:p>
            <a:pPr>
              <a:defRPr/>
            </a:pPr>
            <a:r>
              <a:rPr lang="en-GB" sz="1600" b="1" i="0" u="none" strike="noStrike" cap="none" spc="0">
                <a:solidFill>
                  <a:schemeClr val="accent6"/>
                </a:solidFill>
                <a:latin typeface="Arial"/>
                <a:ea typeface="Arial"/>
                <a:cs typeface="Arial"/>
              </a:rPr>
              <a:t>DLS - Diamond Light Source</a:t>
            </a:r>
            <a:endParaRPr lang="en-GB" sz="1600" b="1" i="0" u="none" strike="noStrike" cap="none" spc="0">
              <a:solidFill>
                <a:schemeClr val="accent6"/>
              </a:solidFill>
              <a:latin typeface="Arial"/>
              <a:cs typeface="Arial"/>
            </a:endParaRPr>
          </a:p>
          <a:p>
            <a:pPr>
              <a:defRPr/>
            </a:pPr>
            <a:r>
              <a:rPr lang="en-GB" sz="1600" b="1" i="0" u="none" strike="noStrike" cap="none" spc="0">
                <a:solidFill>
                  <a:schemeClr val="accent6"/>
                </a:solidFill>
                <a:latin typeface="Arial"/>
                <a:ea typeface="Arial"/>
                <a:cs typeface="Arial"/>
              </a:rPr>
              <a:t>EMBL Grenoble</a:t>
            </a:r>
            <a:endParaRPr lang="en-GB" sz="1600" b="1" i="0" u="none" strike="noStrike" cap="none" spc="0">
              <a:solidFill>
                <a:schemeClr val="accent6"/>
              </a:solidFill>
              <a:latin typeface="Arial"/>
              <a:cs typeface="Arial"/>
            </a:endParaRPr>
          </a:p>
          <a:p>
            <a:pPr>
              <a:defRPr/>
            </a:pPr>
            <a:r>
              <a:rPr lang="en-GB" sz="1600" b="1" i="0" u="none" strike="noStrike" cap="none" spc="0">
                <a:solidFill>
                  <a:schemeClr val="accent6"/>
                </a:solidFill>
                <a:latin typeface="Arial"/>
                <a:ea typeface="Arial"/>
                <a:cs typeface="Arial"/>
              </a:rPr>
              <a:t>ESRF</a:t>
            </a:r>
            <a:endParaRPr lang="en-GB" sz="1600" b="1" i="0" u="none" strike="noStrike" cap="none" spc="0">
              <a:solidFill>
                <a:schemeClr val="accent6"/>
              </a:solidFill>
              <a:latin typeface="Arial"/>
              <a:cs typeface="Arial"/>
            </a:endParaRPr>
          </a:p>
          <a:p>
            <a:pPr>
              <a:defRPr/>
            </a:pPr>
            <a:r>
              <a:rPr lang="en-GB" sz="1600" b="1" i="0" u="none" strike="noStrike" cap="none" spc="0">
                <a:solidFill>
                  <a:schemeClr val="accent6"/>
                </a:solidFill>
                <a:latin typeface="Arial"/>
                <a:ea typeface="Arial"/>
                <a:cs typeface="Arial"/>
              </a:rPr>
              <a:t>Elettra Sincrotrone Trieste</a:t>
            </a:r>
            <a:endParaRPr lang="en-GB" sz="1600" b="1" i="0" u="none" strike="noStrike" cap="none" spc="0">
              <a:solidFill>
                <a:schemeClr val="accent6"/>
              </a:solidFill>
              <a:latin typeface="Arial"/>
              <a:cs typeface="Arial"/>
            </a:endParaRPr>
          </a:p>
          <a:p>
            <a:pPr>
              <a:defRPr/>
            </a:pPr>
            <a:r>
              <a:rPr lang="en-GB" sz="1600" b="1" i="0" u="none" strike="noStrike" cap="none" spc="0">
                <a:solidFill>
                  <a:schemeClr val="accent6"/>
                </a:solidFill>
                <a:latin typeface="Arial"/>
                <a:ea typeface="Arial"/>
                <a:cs typeface="Arial"/>
              </a:rPr>
              <a:t>European XFEL</a:t>
            </a:r>
          </a:p>
          <a:p>
            <a:pPr>
              <a:defRPr/>
            </a:pPr>
            <a:r>
              <a:rPr lang="en-GB" sz="1600" b="1" i="0" u="none" strike="noStrike" cap="none" spc="0">
                <a:solidFill>
                  <a:schemeClr val="accent6"/>
                </a:solidFill>
                <a:latin typeface="Arial"/>
                <a:ea typeface="Arial"/>
                <a:cs typeface="Arial"/>
              </a:rPr>
              <a:t>Fermilab</a:t>
            </a:r>
            <a:endParaRPr lang="en-GB" sz="1600" b="1" i="0" u="none" strike="noStrike" cap="none" spc="0">
              <a:solidFill>
                <a:schemeClr val="accent6"/>
              </a:solidFill>
              <a:latin typeface="Arial"/>
              <a:cs typeface="Arial"/>
            </a:endParaRPr>
          </a:p>
        </p:txBody>
      </p:sp>
      <p:sp>
        <p:nvSpPr>
          <p:cNvPr id="1839732758" name="Espace réservé du contenu 2"/>
          <p:cNvSpPr>
            <a:spLocks noGrp="1"/>
          </p:cNvSpPr>
          <p:nvPr/>
        </p:nvSpPr>
        <p:spPr bwMode="gray">
          <a:xfrm>
            <a:off x="6641226" y="1448195"/>
            <a:ext cx="5311424" cy="4299777"/>
          </a:xfr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362">
              <a:spcBef>
                <a:spcPts val="0"/>
              </a:spcBef>
              <a:spcAft>
                <a:spcPts val="999"/>
              </a:spcAft>
              <a:buFont typeface="Arial"/>
              <a:buNone/>
              <a:defRPr sz="1800" b="1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362">
              <a:spcBef>
                <a:spcPts val="0"/>
              </a:spcBef>
              <a:spcAft>
                <a:spcPts val="1499"/>
              </a:spcAft>
              <a:buFont typeface="Arial"/>
              <a:buNone/>
              <a:defRPr sz="1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362">
              <a:lnSpc>
                <a:spcPct val="105000"/>
              </a:lnSpc>
              <a:spcBef>
                <a:spcPts val="0"/>
              </a:spcBef>
              <a:spcAft>
                <a:spcPts val="499"/>
              </a:spcAft>
              <a:buFont typeface="Arial"/>
              <a:buNone/>
              <a:defRPr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57174" indent="-174618" algn="l" defTabSz="914362">
              <a:lnSpc>
                <a:spcPct val="110000"/>
              </a:lnSpc>
              <a:spcBef>
                <a:spcPts val="0"/>
              </a:spcBef>
              <a:spcAft>
                <a:spcPts val="299"/>
              </a:spcAft>
              <a:buClr>
                <a:schemeClr val="accent6"/>
              </a:buClr>
              <a:buSzPct val="80000"/>
              <a:buFont typeface="Wingdings"/>
              <a:buChar char="l"/>
              <a:defRPr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62002" indent="-174618" algn="l" defTabSz="914362">
              <a:spcBef>
                <a:spcPts val="0"/>
              </a:spcBef>
              <a:spcAft>
                <a:spcPts val="299"/>
              </a:spcAft>
              <a:buClr>
                <a:schemeClr val="accent6"/>
              </a:buClr>
              <a:buFont typeface="ITCOfficinaSans LT Book"/>
              <a:buChar char="&gt;"/>
              <a:defRPr sz="1200" i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98" indent="-228591" algn="l" defTabSz="914362">
              <a:spcBef>
                <a:spcPts val="0"/>
              </a:spcBef>
              <a:buFont typeface="Arial"/>
              <a:buChar char="•"/>
              <a:defRPr sz="2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80" indent="-228591" algn="l" defTabSz="914362">
              <a:spcBef>
                <a:spcPts val="0"/>
              </a:spcBef>
              <a:buFont typeface="Arial"/>
              <a:buChar char="•"/>
              <a:defRPr sz="2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62" indent="-228591" algn="l" defTabSz="914362">
              <a:spcBef>
                <a:spcPts val="0"/>
              </a:spcBef>
              <a:buFont typeface="Arial"/>
              <a:buChar char="•"/>
              <a:defRPr sz="2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44" indent="-228591" algn="l" defTabSz="914362">
              <a:spcBef>
                <a:spcPts val="0"/>
              </a:spcBef>
              <a:buFont typeface="Arial"/>
              <a:buChar char="•"/>
              <a:defRPr sz="2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sz="1600" b="1" i="0" u="none" strike="noStrike" cap="none" spc="0">
                <a:solidFill>
                  <a:schemeClr val="accent6"/>
                </a:solidFill>
                <a:latin typeface="Arial"/>
                <a:ea typeface="Arial"/>
                <a:cs typeface="Arial"/>
              </a:rPr>
              <a:t>GANIL - Grand Accélérateur National d'Ions Lourds</a:t>
            </a:r>
          </a:p>
          <a:p>
            <a:pPr>
              <a:defRPr/>
            </a:pPr>
            <a:r>
              <a:rPr lang="en-GB" sz="1600" b="1" i="0" u="none" strike="noStrike" cap="none" spc="0">
                <a:solidFill>
                  <a:schemeClr val="accent6"/>
                </a:solidFill>
                <a:latin typeface="Arial"/>
                <a:ea typeface="Arial"/>
                <a:cs typeface="Arial"/>
              </a:rPr>
              <a:t>HZB - Helmholtz-Zentrum, Berlin</a:t>
            </a:r>
            <a:endParaRPr lang="en-GB" sz="1600" b="1" i="0" u="none" strike="noStrike" cap="none" spc="0">
              <a:solidFill>
                <a:schemeClr val="accent6"/>
              </a:solidFill>
              <a:latin typeface="Arial"/>
              <a:cs typeface="Arial"/>
            </a:endParaRPr>
          </a:p>
          <a:p>
            <a:pPr>
              <a:defRPr/>
            </a:pPr>
            <a:r>
              <a:rPr lang="en-GB" sz="1600" b="1" i="0" u="none" strike="noStrike" cap="none" spc="0">
                <a:solidFill>
                  <a:schemeClr val="accent6"/>
                </a:solidFill>
                <a:latin typeface="Arial"/>
                <a:ea typeface="Arial"/>
                <a:cs typeface="Arial"/>
              </a:rPr>
              <a:t>IHEP - Institute of High Energy Physics</a:t>
            </a:r>
            <a:endParaRPr lang="en-GB" sz="1600" b="1" i="0" u="none" strike="noStrike" cap="none" spc="0">
              <a:solidFill>
                <a:schemeClr val="accent6"/>
              </a:solidFill>
              <a:latin typeface="Arial"/>
              <a:cs typeface="Arial"/>
            </a:endParaRPr>
          </a:p>
          <a:p>
            <a:pPr>
              <a:defRPr/>
            </a:pPr>
            <a:r>
              <a:rPr lang="en-GB" sz="1600" b="1" i="0" u="none" strike="noStrike" cap="none" spc="0">
                <a:solidFill>
                  <a:schemeClr val="accent6"/>
                </a:solidFill>
                <a:latin typeface="Arial"/>
                <a:ea typeface="Arial"/>
                <a:cs typeface="Arial"/>
              </a:rPr>
              <a:t>ISIS - Neutron and Muon Source</a:t>
            </a:r>
            <a:endParaRPr lang="en-GB" sz="1600" b="1" i="0" u="none" strike="noStrike" cap="none" spc="0">
              <a:solidFill>
                <a:schemeClr val="accent6"/>
              </a:solidFill>
              <a:latin typeface="Arial"/>
              <a:cs typeface="Arial"/>
            </a:endParaRPr>
          </a:p>
          <a:p>
            <a:pPr>
              <a:defRPr/>
            </a:pPr>
            <a:r>
              <a:rPr lang="en-GB" sz="1600" b="1" i="0" u="none" strike="noStrike" cap="none" spc="0">
                <a:solidFill>
                  <a:schemeClr val="accent6"/>
                </a:solidFill>
                <a:latin typeface="Arial"/>
                <a:ea typeface="Arial"/>
                <a:cs typeface="Arial"/>
              </a:rPr>
              <a:t>KIT - Institute of Catalysis Research and Technology</a:t>
            </a:r>
            <a:endParaRPr lang="en-GB" sz="1600" b="1" i="0" u="none" strike="noStrike" cap="none" spc="0">
              <a:solidFill>
                <a:schemeClr val="accent6"/>
              </a:solidFill>
              <a:latin typeface="Arial"/>
              <a:cs typeface="Arial"/>
            </a:endParaRPr>
          </a:p>
          <a:p>
            <a:pPr>
              <a:defRPr/>
            </a:pPr>
            <a:r>
              <a:rPr lang="en-GB" sz="1600" b="1" i="0" u="none" strike="noStrike" cap="none" spc="0">
                <a:solidFill>
                  <a:schemeClr val="accent6"/>
                </a:solidFill>
                <a:latin typeface="Arial"/>
                <a:ea typeface="Arial"/>
                <a:cs typeface="Arial"/>
              </a:rPr>
              <a:t>Jagiellonian University</a:t>
            </a:r>
            <a:endParaRPr lang="en-GB" sz="1600" b="1" i="0" u="none" strike="noStrike" cap="none" spc="0">
              <a:solidFill>
                <a:schemeClr val="accent6"/>
              </a:solidFill>
              <a:latin typeface="Arial"/>
              <a:cs typeface="Arial"/>
            </a:endParaRPr>
          </a:p>
          <a:p>
            <a:pPr>
              <a:defRPr/>
            </a:pPr>
            <a:r>
              <a:rPr lang="en-GB" sz="1600" b="1" i="0" u="none" strike="noStrike" cap="none" spc="0">
                <a:solidFill>
                  <a:schemeClr val="accent6"/>
                </a:solidFill>
                <a:latin typeface="Arial"/>
                <a:ea typeface="Arial"/>
                <a:cs typeface="Arial"/>
              </a:rPr>
              <a:t>LNLS - Brazilian Synchrotron Light Laboratory</a:t>
            </a:r>
            <a:endParaRPr lang="en-GB" sz="1600" b="1" i="0" u="none" strike="noStrike" cap="none" spc="0">
              <a:solidFill>
                <a:schemeClr val="accent6"/>
              </a:solidFill>
              <a:latin typeface="Arial"/>
              <a:cs typeface="Arial"/>
            </a:endParaRPr>
          </a:p>
          <a:p>
            <a:pPr>
              <a:defRPr/>
            </a:pPr>
            <a:r>
              <a:rPr lang="en-GB" sz="1600" b="1" i="0" u="none" strike="noStrike" cap="none" spc="0">
                <a:solidFill>
                  <a:schemeClr val="accent6"/>
                </a:solidFill>
                <a:latin typeface="Arial"/>
                <a:ea typeface="Arial"/>
                <a:cs typeface="Arial"/>
              </a:rPr>
              <a:t>MAX IV</a:t>
            </a:r>
            <a:endParaRPr lang="en-GB" sz="1600" b="1" i="0" u="none" strike="noStrike" cap="none" spc="0">
              <a:solidFill>
                <a:schemeClr val="accent6"/>
              </a:solidFill>
              <a:latin typeface="Arial"/>
              <a:cs typeface="Arial"/>
            </a:endParaRPr>
          </a:p>
          <a:p>
            <a:pPr>
              <a:defRPr/>
            </a:pPr>
            <a:r>
              <a:rPr lang="en-GB" sz="1600" b="1" i="0" u="none" strike="noStrike" cap="none" spc="0">
                <a:solidFill>
                  <a:schemeClr val="accent6"/>
                </a:solidFill>
                <a:latin typeface="Arial"/>
                <a:ea typeface="Arial"/>
                <a:cs typeface="Arial"/>
              </a:rPr>
              <a:t>PSI - Paul Scherrer Institut</a:t>
            </a:r>
            <a:endParaRPr lang="en-GB" sz="1600" b="1" i="0" u="none" strike="noStrike" cap="none" spc="0">
              <a:solidFill>
                <a:schemeClr val="accent6"/>
              </a:solidFill>
              <a:latin typeface="Arial"/>
              <a:cs typeface="Arial"/>
            </a:endParaRPr>
          </a:p>
          <a:p>
            <a:pPr>
              <a:defRPr/>
            </a:pPr>
            <a:r>
              <a:rPr lang="en-GB" sz="1600" b="1" i="0" u="none" strike="noStrike" cap="none" spc="0">
                <a:solidFill>
                  <a:schemeClr val="accent6"/>
                </a:solidFill>
                <a:latin typeface="Arial"/>
                <a:ea typeface="Arial"/>
                <a:cs typeface="Arial"/>
              </a:rPr>
              <a:t>S2Innovation</a:t>
            </a:r>
            <a:endParaRPr lang="en-GB" sz="1600" b="1" i="0" u="none" strike="noStrike" cap="none" spc="0">
              <a:solidFill>
                <a:schemeClr val="accent6"/>
              </a:solidFill>
              <a:latin typeface="Arial"/>
              <a:cs typeface="Arial"/>
            </a:endParaRPr>
          </a:p>
          <a:p>
            <a:pPr>
              <a:defRPr/>
            </a:pPr>
            <a:r>
              <a:rPr lang="en-GB" sz="1600" b="1" i="0" u="none" strike="noStrike" cap="none" spc="0">
                <a:solidFill>
                  <a:schemeClr val="accent6"/>
                </a:solidFill>
                <a:latin typeface="Arial"/>
                <a:ea typeface="Arial"/>
                <a:cs typeface="Arial"/>
              </a:rPr>
              <a:t>Synchrotron SOLEIL</a:t>
            </a:r>
            <a:endParaRPr lang="en-GB" sz="1600"/>
          </a:p>
          <a:p>
            <a:pPr>
              <a:defRPr/>
            </a:pPr>
            <a:endParaRPr lang="en-GB" sz="1600"/>
          </a:p>
          <a:p>
            <a:pPr>
              <a:defRPr/>
            </a:pPr>
            <a:endParaRPr lang="en-GB" sz="1600"/>
          </a:p>
          <a:p>
            <a:pPr>
              <a:defRPr/>
            </a:pPr>
            <a:endParaRPr lang="en-GB" sz="1600"/>
          </a:p>
        </p:txBody>
      </p:sp>
      <p:sp>
        <p:nvSpPr>
          <p:cNvPr id="1191824560" name="TextBox 1191824559"/>
          <p:cNvSpPr txBox="1"/>
          <p:nvPr/>
        </p:nvSpPr>
        <p:spPr bwMode="auto">
          <a:xfrm>
            <a:off x="4476320" y="5738604"/>
            <a:ext cx="3589062" cy="457560"/>
          </a:xfrm>
          <a:prstGeom prst="rect">
            <a:avLst/>
          </a:prstGeom>
          <a:noFill/>
        </p:spPr>
        <p:txBody>
          <a:bodyPr vertOverflow="overflow" horzOverflow="overflow" vert="horz" wrap="non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sz="2400">
                <a:solidFill>
                  <a:schemeClr val="bg2"/>
                </a:solidFill>
              </a:rPr>
              <a:t>Thank you for joining us !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99209939" name="Titr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pPr>
              <a:defRPr/>
            </a:pPr>
            <a:r>
              <a:t>Motivation and aims</a:t>
            </a:r>
          </a:p>
        </p:txBody>
      </p:sp>
      <p:sp>
        <p:nvSpPr>
          <p:cNvPr id="793675420" name="Espace réservé du contenu 2"/>
          <p:cNvSpPr>
            <a:spLocks noGrp="1"/>
          </p:cNvSpPr>
          <p:nvPr>
            <p:ph idx="1"/>
          </p:nvPr>
        </p:nvSpPr>
        <p:spPr bwMode="gray">
          <a:xfrm>
            <a:off x="970250" y="764703"/>
            <a:ext cx="10982398" cy="5400000"/>
          </a:xfrm>
        </p:spPr>
        <p:txBody>
          <a:bodyPr/>
          <a:lstStyle>
            <a:lvl1pPr>
              <a:defRPr/>
            </a:lvl1pPr>
            <a:lvl2pPr>
              <a:defRPr>
                <a:solidFill>
                  <a:schemeClr val="tx1"/>
                </a:solidFill>
              </a:defRPr>
            </a:lvl2pPr>
            <a:lvl4pPr>
              <a:spcBef>
                <a:spcPts val="0"/>
              </a:spcBef>
              <a:spcAft>
                <a:spcPts val="299"/>
              </a:spcAft>
              <a:buSzPct val="80000"/>
              <a:defRPr/>
            </a:lvl4pPr>
            <a:lvl5pPr>
              <a:spcAft>
                <a:spcPts val="299"/>
              </a:spcAft>
              <a:defRPr/>
            </a:lvl5pPr>
          </a:lstStyle>
          <a:p>
            <a:pPr>
              <a:defRPr/>
            </a:pPr>
            <a:r>
              <a:rPr lang="en-GB" sz="1800" b="1" i="0" u="none" strike="noStrike" cap="none" spc="0" dirty="0">
                <a:solidFill>
                  <a:schemeClr val="accent6"/>
                </a:solidFill>
                <a:latin typeface="Arial"/>
                <a:ea typeface="Arial"/>
                <a:cs typeface="Arial"/>
              </a:rPr>
              <a:t>GUIs have the potential to make peoples work much easier, for developers, staff, and users.</a:t>
            </a:r>
            <a:endParaRPr lang="en-GB" sz="1800" b="1" i="0" u="none" strike="noStrike" cap="none" spc="0" dirty="0">
              <a:solidFill>
                <a:schemeClr val="accent6"/>
              </a:solidFill>
              <a:latin typeface="Arial"/>
              <a:cs typeface="Arial"/>
            </a:endParaRPr>
          </a:p>
          <a:p>
            <a:pPr>
              <a:defRPr/>
            </a:pPr>
            <a:r>
              <a:rPr lang="en-GB" sz="1800" b="1" i="0" u="none" strike="noStrike" cap="none" spc="0" dirty="0">
                <a:solidFill>
                  <a:schemeClr val="accent6"/>
                </a:solidFill>
                <a:latin typeface="Arial"/>
                <a:ea typeface="Arial"/>
                <a:cs typeface="Arial"/>
              </a:rPr>
              <a:t>GUIs present many challenges, including UX design, choice of technology, and inevitable accelerating technology evolution. There are social challenges as well, staff competences, resistance to change, etc.</a:t>
            </a:r>
            <a:endParaRPr lang="en-GB" sz="1800" b="1" i="0" u="none" strike="noStrike" cap="none" spc="0" dirty="0">
              <a:solidFill>
                <a:schemeClr val="accent6"/>
              </a:solidFill>
              <a:latin typeface="Arial"/>
              <a:cs typeface="Arial"/>
            </a:endParaRPr>
          </a:p>
          <a:p>
            <a:pPr>
              <a:defRPr/>
            </a:pPr>
            <a:endParaRPr lang="en-GB" sz="1800" b="1" i="0" u="none" strike="noStrike" cap="none" spc="0" dirty="0">
              <a:solidFill>
                <a:schemeClr val="accent6"/>
              </a:solidFill>
              <a:latin typeface="Arial"/>
              <a:cs typeface="Arial"/>
            </a:endParaRPr>
          </a:p>
          <a:p>
            <a:pPr>
              <a:defRPr/>
            </a:pPr>
            <a:r>
              <a:rPr lang="en-GB" sz="1800" b="1" i="0" u="sng" strike="noStrike" cap="none" spc="0" dirty="0">
                <a:solidFill>
                  <a:schemeClr val="accent6"/>
                </a:solidFill>
                <a:latin typeface="Arial"/>
                <a:ea typeface="Arial"/>
                <a:cs typeface="Arial"/>
                <a:hlinkClick r:id="rId3" tooltip="https://indico.cern.ch/event/1190700/"/>
              </a:rPr>
              <a:t>1st GUI Strategies Workshop in 2022</a:t>
            </a:r>
            <a:r>
              <a:rPr lang="en-GB" sz="1800" b="1" i="0" u="none" strike="noStrike" cap="none" spc="0" dirty="0">
                <a:solidFill>
                  <a:schemeClr val="accent6"/>
                </a:solidFill>
                <a:latin typeface="Arial"/>
                <a:ea typeface="Arial"/>
                <a:cs typeface="Arial"/>
              </a:rPr>
              <a:t> → a lot of interest and some topics to be followed-up:</a:t>
            </a:r>
          </a:p>
          <a:p>
            <a:pPr marL="283879" indent="-283879">
              <a:buFont typeface="Arial"/>
              <a:buChar char="•"/>
              <a:defRPr/>
            </a:pPr>
            <a:r>
              <a:rPr lang="en-GB" sz="1800" b="1" i="0" u="none" strike="noStrike" cap="none" spc="0" dirty="0">
                <a:solidFill>
                  <a:schemeClr val="accent6"/>
                </a:solidFill>
                <a:latin typeface="Arial"/>
                <a:ea typeface="Arial"/>
                <a:cs typeface="Arial"/>
              </a:rPr>
              <a:t>Charting, Data Decimation, Synoptics, Web application packaging, Zero/Low code GUI platforms</a:t>
            </a:r>
          </a:p>
          <a:p>
            <a:pPr>
              <a:defRPr/>
            </a:pPr>
            <a:r>
              <a:rPr lang="en-GB" sz="1800" b="1" i="0" u="sng" strike="noStrike" cap="none" spc="0" dirty="0">
                <a:solidFill>
                  <a:schemeClr val="accent6"/>
                </a:solidFill>
                <a:latin typeface="Arial"/>
                <a:ea typeface="Arial"/>
                <a:cs typeface="Arial"/>
                <a:hlinkClick r:id="rId4" tooltip="https://indico.cern.ch/event/1299332/overview"/>
              </a:rPr>
              <a:t>2nd GUI Strategies Workshop in 2023</a:t>
            </a:r>
            <a:r>
              <a:rPr lang="en-GB" sz="1800" b="1" i="0" u="none" strike="noStrike" cap="none" spc="0" dirty="0">
                <a:solidFill>
                  <a:schemeClr val="accent6"/>
                </a:solidFill>
                <a:latin typeface="Arial"/>
                <a:ea typeface="Arial"/>
                <a:cs typeface="Arial"/>
              </a:rPr>
              <a:t> →  50+ participants, some topics to be followed- up:</a:t>
            </a:r>
          </a:p>
          <a:p>
            <a:pPr marL="283879" indent="-283879">
              <a:buFont typeface="Arial"/>
              <a:buChar char="•"/>
              <a:defRPr/>
            </a:pPr>
            <a:r>
              <a:rPr lang="en-GB" sz="1800" b="1" i="0" u="none" strike="noStrike" cap="none" spc="0" dirty="0">
                <a:solidFill>
                  <a:schemeClr val="accent6"/>
                </a:solidFill>
                <a:latin typeface="Arial"/>
                <a:ea typeface="Arial"/>
                <a:cs typeface="Arial"/>
              </a:rPr>
              <a:t>UI Testing</a:t>
            </a:r>
            <a:endParaRPr lang="en-GB" sz="1800" b="1" i="0" u="none" strike="noStrike" cap="none" spc="0" dirty="0">
              <a:solidFill>
                <a:schemeClr val="accent6"/>
              </a:solidFill>
              <a:latin typeface="Arial"/>
              <a:cs typeface="Arial"/>
            </a:endParaRPr>
          </a:p>
          <a:p>
            <a:pPr>
              <a:defRPr/>
            </a:pPr>
            <a:endParaRPr lang="en-GB" sz="1800" b="1" i="0" u="none" strike="noStrike" cap="none" spc="0" dirty="0">
              <a:solidFill>
                <a:schemeClr val="accent6"/>
              </a:solidFill>
              <a:latin typeface="Arial"/>
              <a:ea typeface="Arial"/>
              <a:cs typeface="Arial"/>
            </a:endParaRPr>
          </a:p>
          <a:p>
            <a:pPr>
              <a:defRPr/>
            </a:pPr>
            <a:r>
              <a:rPr lang="en-GB" sz="1800" b="1" i="0" u="none" strike="noStrike" cap="none" spc="0" dirty="0">
                <a:solidFill>
                  <a:schemeClr val="accent6"/>
                </a:solidFill>
                <a:latin typeface="Arial"/>
                <a:ea typeface="Arial"/>
                <a:cs typeface="Arial"/>
              </a:rPr>
              <a:t>This workshop aims to bring the interested people together again, in person, as a community, to</a:t>
            </a:r>
          </a:p>
          <a:p>
            <a:pPr>
              <a:defRPr/>
            </a:pPr>
            <a:r>
              <a:rPr lang="en-GB" sz="1800" b="1" i="0" u="none" strike="noStrike" cap="none" spc="0" dirty="0">
                <a:solidFill>
                  <a:schemeClr val="accent6"/>
                </a:solidFill>
                <a:latin typeface="Arial"/>
                <a:ea typeface="Arial"/>
                <a:cs typeface="Arial"/>
              </a:rPr>
              <a:t>share knowledge, discuss, and hopefully make new connections and get inspired</a:t>
            </a:r>
            <a:endParaRPr lang="en-GB" sz="1800" b="1" i="0" u="none" strike="noStrike" cap="none" spc="0" dirty="0">
              <a:solidFill>
                <a:schemeClr val="accent6"/>
              </a:solidFill>
              <a:latin typeface="Arial"/>
              <a:cs typeface="Arial"/>
            </a:endParaRPr>
          </a:p>
          <a:p>
            <a:pPr>
              <a:defRPr/>
            </a:pPr>
            <a:r>
              <a:rPr lang="en-GB" sz="1800" b="1" i="0" u="none" strike="noStrike" cap="none" spc="0" dirty="0">
                <a:solidFill>
                  <a:schemeClr val="accent5"/>
                </a:solidFill>
                <a:latin typeface="Arial"/>
                <a:ea typeface="Arial"/>
                <a:cs typeface="Arial"/>
              </a:rPr>
              <a:t>This is a workshop</a:t>
            </a:r>
            <a:r>
              <a:rPr lang="en-GB" sz="1800" b="1" i="0" u="none" strike="noStrike" cap="none" spc="0" dirty="0">
                <a:solidFill>
                  <a:schemeClr val="accent6"/>
                </a:solidFill>
                <a:latin typeface="Arial"/>
                <a:ea typeface="Arial"/>
                <a:cs typeface="Arial"/>
              </a:rPr>
              <a:t> – targeting plenty of discussion</a:t>
            </a:r>
            <a:endParaRPr lang="en-GB" sz="1800" b="1" i="0" u="none" strike="noStrike" cap="none" spc="0" dirty="0">
              <a:solidFill>
                <a:schemeClr val="accent6"/>
              </a:solidFill>
              <a:latin typeface="Arial"/>
              <a:cs typeface="Arial"/>
            </a:endParaRPr>
          </a:p>
          <a:p>
            <a:pPr>
              <a:defRPr/>
            </a:pPr>
            <a:r>
              <a:rPr lang="en-GB" sz="1800" b="1" i="0" u="none" strike="noStrike" cap="none" spc="0" dirty="0">
                <a:solidFill>
                  <a:schemeClr val="accent6"/>
                </a:solidFill>
                <a:latin typeface="Arial"/>
                <a:ea typeface="Arial"/>
                <a:cs typeface="Arial"/>
              </a:rPr>
              <a:t>→ </a:t>
            </a:r>
            <a:r>
              <a:rPr lang="en-GB" sz="1800" b="1" i="0" u="none" strike="noStrike" cap="none" spc="0" dirty="0">
                <a:solidFill>
                  <a:schemeClr val="bg2"/>
                </a:solidFill>
                <a:latin typeface="Arial"/>
                <a:ea typeface="Arial"/>
                <a:cs typeface="Arial"/>
              </a:rPr>
              <a:t>please take part &amp; share your questions, ideas, feedback, experience...</a:t>
            </a:r>
            <a:endParaRPr lang="en-GB" dirty="0"/>
          </a:p>
        </p:txBody>
      </p:sp>
      <p:sp>
        <p:nvSpPr>
          <p:cNvPr id="1712974381" name="Espace réservé du numéro de diapositive 7"/>
          <p:cNvSpPr>
            <a:spLocks noGrp="1"/>
          </p:cNvSpPr>
          <p:nvPr>
            <p:ph type="sldNum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Page </a:t>
            </a:r>
            <a:fld id="{C7F8D82D-9665-5B39-2760-9E33BC1D9130}" type="slidenum">
              <a:rPr lang="fr-FR"/>
              <a:t>3</a:t>
            </a:fld>
            <a:endParaRPr lang="fr-FR"/>
          </a:p>
        </p:txBody>
      </p:sp>
      <p:sp>
        <p:nvSpPr>
          <p:cNvPr id="902537129" name="Espace réservé du pied de page 8"/>
          <p:cNvSpPr>
            <a:spLocks noGrp="1"/>
          </p:cNvSpPr>
          <p:nvPr>
            <p:ph type="ftr" sz="quarter" idx="12"/>
          </p:nvPr>
        </p:nvSpPr>
        <p:spPr bwMode="auto"/>
        <p:txBody>
          <a:bodyPr/>
          <a:lstStyle/>
          <a:p>
            <a:pPr>
              <a:defRPr/>
            </a:pPr>
            <a:r>
              <a:t>3rd Workshop on Controls and Acquisition GUI Strategies- NOBUGS 2024, ESRF | https://indico.esrf.fr/event/135/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30222828" name="Titr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pPr>
              <a:defRPr/>
            </a:pPr>
            <a:r>
              <a:t>programme</a:t>
            </a:r>
          </a:p>
        </p:txBody>
      </p:sp>
      <p:sp>
        <p:nvSpPr>
          <p:cNvPr id="1464444674" name="Espace réservé du numéro de diapositive 7"/>
          <p:cNvSpPr>
            <a:spLocks noGrp="1"/>
          </p:cNvSpPr>
          <p:nvPr>
            <p:ph type="sldNum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Page </a:t>
            </a:r>
            <a:fld id="{BF15ACB9-600F-4AB6-1DAF-C2854B865333}" type="slidenum">
              <a:rPr lang="fr-FR"/>
              <a:t>4</a:t>
            </a:fld>
            <a:endParaRPr lang="fr-FR"/>
          </a:p>
        </p:txBody>
      </p:sp>
      <p:sp>
        <p:nvSpPr>
          <p:cNvPr id="888972408" name="Espace réservé du pied de page 8"/>
          <p:cNvSpPr>
            <a:spLocks noGrp="1"/>
          </p:cNvSpPr>
          <p:nvPr>
            <p:ph type="ftr" sz="quarter" idx="12"/>
          </p:nvPr>
        </p:nvSpPr>
        <p:spPr bwMode="auto"/>
        <p:txBody>
          <a:bodyPr/>
          <a:lstStyle/>
          <a:p>
            <a:pPr>
              <a:defRPr/>
            </a:pPr>
            <a:r>
              <a:t>3rd Workshop on Controls and Acquisition GUI Strategies- NOBUGS 2024, ESRF | https://indico.esrf.fr/event/135/</a:t>
            </a:r>
          </a:p>
        </p:txBody>
      </p:sp>
      <p:pic>
        <p:nvPicPr>
          <p:cNvPr id="2132294460" name="Picture 2132294459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969599" y="710483"/>
            <a:ext cx="5002029" cy="5434678"/>
          </a:xfrm>
          <a:prstGeom prst="rect">
            <a:avLst/>
          </a:prstGeom>
        </p:spPr>
      </p:pic>
      <p:pic>
        <p:nvPicPr>
          <p:cNvPr id="1644316555" name="Picture 1644316554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6911587" y="710483"/>
            <a:ext cx="5040412" cy="5434678"/>
          </a:xfrm>
          <a:prstGeom prst="rect">
            <a:avLst/>
          </a:prstGeom>
        </p:spPr>
      </p:pic>
      <p:sp>
        <p:nvSpPr>
          <p:cNvPr id="926134699" name="TextBox 926134698"/>
          <p:cNvSpPr txBox="1"/>
          <p:nvPr/>
        </p:nvSpPr>
        <p:spPr bwMode="auto">
          <a:xfrm>
            <a:off x="643517" y="6158023"/>
            <a:ext cx="542703" cy="36611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endParaRPr/>
          </a:p>
        </p:txBody>
      </p:sp>
      <p:sp>
        <p:nvSpPr>
          <p:cNvPr id="1599019505" name="Oval 1599019504"/>
          <p:cNvSpPr/>
          <p:nvPr/>
        </p:nvSpPr>
        <p:spPr bwMode="auto">
          <a:xfrm>
            <a:off x="959427" y="6250156"/>
            <a:ext cx="232587" cy="232587"/>
          </a:xfrm>
          <a:prstGeom prst="ellipse">
            <a:avLst/>
          </a:prstGeom>
          <a:solidFill>
            <a:srgbClr val="C2EC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472361775" name="Oval 472361774"/>
          <p:cNvSpPr/>
          <p:nvPr/>
        </p:nvSpPr>
        <p:spPr bwMode="auto">
          <a:xfrm>
            <a:off x="1206023" y="6250156"/>
            <a:ext cx="232587" cy="232587"/>
          </a:xfrm>
          <a:prstGeom prst="ellipse">
            <a:avLst/>
          </a:prstGeom>
          <a:solidFill>
            <a:srgbClr val="D0C2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1680059348" name="Oval 1680059347"/>
          <p:cNvSpPr/>
          <p:nvPr/>
        </p:nvSpPr>
        <p:spPr bwMode="auto">
          <a:xfrm>
            <a:off x="3758568" y="6250156"/>
            <a:ext cx="232587" cy="232587"/>
          </a:xfrm>
          <a:prstGeom prst="ellipse">
            <a:avLst/>
          </a:prstGeom>
          <a:solidFill>
            <a:srgbClr val="FFEC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1259952661" name="Oval 1259952660"/>
          <p:cNvSpPr/>
          <p:nvPr/>
        </p:nvSpPr>
        <p:spPr bwMode="auto">
          <a:xfrm>
            <a:off x="6530160" y="6250156"/>
            <a:ext cx="232587" cy="232587"/>
          </a:xfrm>
          <a:prstGeom prst="ellipse">
            <a:avLst/>
          </a:prstGeom>
          <a:solidFill>
            <a:srgbClr val="4F14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1553631551" name="Oval 1553631550"/>
          <p:cNvSpPr/>
          <p:nvPr/>
        </p:nvSpPr>
        <p:spPr bwMode="auto">
          <a:xfrm>
            <a:off x="7387836" y="6250156"/>
            <a:ext cx="232587" cy="232587"/>
          </a:xfrm>
          <a:prstGeom prst="ellipse">
            <a:avLst/>
          </a:prstGeom>
          <a:solidFill>
            <a:srgbClr val="ECC4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535640664" name="Oval 535640663"/>
          <p:cNvSpPr/>
          <p:nvPr/>
        </p:nvSpPr>
        <p:spPr bwMode="auto">
          <a:xfrm>
            <a:off x="9385536" y="6250156"/>
            <a:ext cx="232587" cy="232587"/>
          </a:xfrm>
          <a:prstGeom prst="ellipse">
            <a:avLst/>
          </a:prstGeom>
          <a:solidFill>
            <a:srgbClr val="DFE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1782810784" name="TextBox 1782810783"/>
          <p:cNvSpPr txBox="1"/>
          <p:nvPr/>
        </p:nvSpPr>
        <p:spPr bwMode="auto">
          <a:xfrm>
            <a:off x="1382581" y="6229109"/>
            <a:ext cx="2326929" cy="274679"/>
          </a:xfrm>
          <a:prstGeom prst="rect">
            <a:avLst/>
          </a:prstGeom>
          <a:noFill/>
        </p:spPr>
        <p:txBody>
          <a:bodyPr vertOverflow="overflow" horzOverflow="overflow" vert="horz" wrap="non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sz="1200"/>
              <a:t>Technologies &amp; Evolution Plans</a:t>
            </a:r>
          </a:p>
        </p:txBody>
      </p:sp>
      <p:sp>
        <p:nvSpPr>
          <p:cNvPr id="644343828" name="TextBox 644343827"/>
          <p:cNvSpPr txBox="1"/>
          <p:nvPr/>
        </p:nvSpPr>
        <p:spPr bwMode="auto">
          <a:xfrm>
            <a:off x="3923509" y="6229109"/>
            <a:ext cx="2606649" cy="274679"/>
          </a:xfrm>
          <a:prstGeom prst="rect">
            <a:avLst/>
          </a:prstGeom>
          <a:noFill/>
        </p:spPr>
        <p:txBody>
          <a:bodyPr vertOverflow="overflow" horzOverflow="overflow" vert="horz" wrap="non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sz="1200"/>
              <a:t>Plotting and Advanced Visualisation</a:t>
            </a:r>
          </a:p>
        </p:txBody>
      </p:sp>
      <p:sp>
        <p:nvSpPr>
          <p:cNvPr id="1587571402" name="TextBox 1587571401"/>
          <p:cNvSpPr txBox="1"/>
          <p:nvPr/>
        </p:nvSpPr>
        <p:spPr bwMode="auto">
          <a:xfrm>
            <a:off x="6714214" y="6229109"/>
            <a:ext cx="683361" cy="274679"/>
          </a:xfrm>
          <a:prstGeom prst="rect">
            <a:avLst/>
          </a:prstGeom>
          <a:noFill/>
        </p:spPr>
        <p:txBody>
          <a:bodyPr vertOverflow="overflow" horzOverflow="overflow" vert="horz" wrap="non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sz="1200"/>
              <a:t>Testing</a:t>
            </a:r>
          </a:p>
        </p:txBody>
      </p:sp>
      <p:sp>
        <p:nvSpPr>
          <p:cNvPr id="378333068" name="TextBox 378333067"/>
          <p:cNvSpPr txBox="1"/>
          <p:nvPr/>
        </p:nvSpPr>
        <p:spPr bwMode="auto">
          <a:xfrm>
            <a:off x="7564394" y="6229109"/>
            <a:ext cx="1843989" cy="274679"/>
          </a:xfrm>
          <a:prstGeom prst="rect">
            <a:avLst/>
          </a:prstGeom>
          <a:noFill/>
        </p:spPr>
        <p:txBody>
          <a:bodyPr vertOverflow="overflow" horzOverflow="overflow" vert="horz" wrap="non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sz="1200"/>
              <a:t>Integrated Environments</a:t>
            </a:r>
          </a:p>
        </p:txBody>
      </p:sp>
      <p:sp>
        <p:nvSpPr>
          <p:cNvPr id="1394180807" name="TextBox 1394180806"/>
          <p:cNvSpPr txBox="1"/>
          <p:nvPr/>
        </p:nvSpPr>
        <p:spPr bwMode="auto">
          <a:xfrm>
            <a:off x="9551102" y="6229109"/>
            <a:ext cx="1665690" cy="274679"/>
          </a:xfrm>
          <a:prstGeom prst="rect">
            <a:avLst/>
          </a:prstGeom>
          <a:noFill/>
        </p:spPr>
        <p:txBody>
          <a:bodyPr vertOverflow="overflow" horzOverflow="overflow" vert="horz" wrap="non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sz="1200"/>
              <a:t>User Experience (UX)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13946817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GB" dirty="0"/>
              <a:t>High level SUMMARY</a:t>
            </a:r>
          </a:p>
        </p:txBody>
      </p:sp>
      <p:sp>
        <p:nvSpPr>
          <p:cNvPr id="1128776886" name="Footer Placeholder 2"/>
          <p:cNvSpPr>
            <a:spLocks noGrp="1"/>
          </p:cNvSpPr>
          <p:nvPr>
            <p:ph type="ftr" sz="quarter" idx="10"/>
          </p:nvPr>
        </p:nvSpPr>
        <p:spPr bwMode="auto"/>
        <p:txBody>
          <a:bodyPr/>
          <a:lstStyle/>
          <a:p>
            <a:pPr>
              <a:defRPr/>
            </a:pPr>
            <a:r>
              <a:rPr lang="en-GB"/>
              <a:t>3rd Workshop on Controls and Acquisition GUI Strategies- NOBUGS 2024, ESRF | https://indico.esrf.fr/event/135/</a:t>
            </a:r>
          </a:p>
        </p:txBody>
      </p:sp>
      <p:sp>
        <p:nvSpPr>
          <p:cNvPr id="869342743" name="Slide Number Placeholder 3"/>
          <p:cNvSpPr>
            <a:spLocks noGrp="1"/>
          </p:cNvSpPr>
          <p:nvPr>
            <p:ph type="sldNum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Page </a:t>
            </a:r>
            <a:fld id="{1E6CF437-3958-4A7C-249B-21C721D7EFD4}" type="slidenum">
              <a:rPr lang="fr-FR" smtClean="0"/>
              <a:t>5</a:t>
            </a:fld>
            <a:endParaRPr lang="fr-FR"/>
          </a:p>
        </p:txBody>
      </p:sp>
      <p:sp>
        <p:nvSpPr>
          <p:cNvPr id="2" name="Espace réservé du contenu 2">
            <a:extLst>
              <a:ext uri="{FF2B5EF4-FFF2-40B4-BE49-F238E27FC236}">
                <a16:creationId xmlns:a16="http://schemas.microsoft.com/office/drawing/2014/main" id="{68010B82-9673-1F54-128E-DF61A3F877F8}"/>
              </a:ext>
            </a:extLst>
          </p:cNvPr>
          <p:cNvSpPr txBox="1">
            <a:spLocks/>
          </p:cNvSpPr>
          <p:nvPr/>
        </p:nvSpPr>
        <p:spPr bwMode="gray">
          <a:xfrm>
            <a:off x="479376" y="764703"/>
            <a:ext cx="11473272" cy="5400000"/>
          </a:xfrm>
          <a:prstGeom prst="rect">
            <a:avLst/>
          </a:prstGeom>
        </p:spPr>
        <p:txBody>
          <a:bodyPr/>
          <a:lstStyle>
            <a:lvl1pPr marL="0" indent="0" algn="l" defTabSz="914363">
              <a:spcBef>
                <a:spcPts val="0"/>
              </a:spcBef>
              <a:spcAft>
                <a:spcPts val="1000"/>
              </a:spcAft>
              <a:buFont typeface="Arial"/>
              <a:buNone/>
              <a:defRPr sz="1800" b="1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363">
              <a:spcBef>
                <a:spcPts val="0"/>
              </a:spcBef>
              <a:spcAft>
                <a:spcPts val="1500"/>
              </a:spcAft>
              <a:buFont typeface="Arial"/>
              <a:buNone/>
              <a:defRPr sz="1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363">
              <a:lnSpc>
                <a:spcPct val="105000"/>
              </a:lnSpc>
              <a:spcBef>
                <a:spcPts val="0"/>
              </a:spcBef>
              <a:spcAft>
                <a:spcPts val="500"/>
              </a:spcAft>
              <a:buFont typeface="Arial"/>
              <a:buNone/>
              <a:defRPr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57174" indent="-174619" algn="l" defTabSz="914363">
              <a:lnSpc>
                <a:spcPct val="110000"/>
              </a:lnSpc>
              <a:spcBef>
                <a:spcPts val="0"/>
              </a:spcBef>
              <a:spcAft>
                <a:spcPts val="299"/>
              </a:spcAft>
              <a:buClr>
                <a:schemeClr val="accent6"/>
              </a:buClr>
              <a:buSzPct val="80000"/>
              <a:buFont typeface="Wingdings"/>
              <a:buChar char="l"/>
              <a:defRPr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62004" indent="-174619" algn="l" defTabSz="914363">
              <a:spcBef>
                <a:spcPts val="0"/>
              </a:spcBef>
              <a:spcAft>
                <a:spcPts val="299"/>
              </a:spcAft>
              <a:buClr>
                <a:schemeClr val="accent6"/>
              </a:buClr>
              <a:buFont typeface="ITCOfficinaSans LT Book"/>
              <a:buChar char="&gt;"/>
              <a:defRPr sz="1200" i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99" indent="-228591" algn="l" defTabSz="914363">
              <a:spcBef>
                <a:spcPts val="0"/>
              </a:spcBef>
              <a:buFont typeface="Arial"/>
              <a:buChar char="•"/>
              <a:defRPr sz="2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81" indent="-228591" algn="l" defTabSz="914363">
              <a:spcBef>
                <a:spcPts val="0"/>
              </a:spcBef>
              <a:buFont typeface="Arial"/>
              <a:buChar char="•"/>
              <a:defRPr sz="2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63" indent="-228591" algn="l" defTabSz="914363">
              <a:spcBef>
                <a:spcPts val="0"/>
              </a:spcBef>
              <a:buFont typeface="Arial"/>
              <a:buChar char="•"/>
              <a:defRPr sz="2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45" indent="-228591" algn="l" defTabSz="914363">
              <a:spcBef>
                <a:spcPts val="0"/>
              </a:spcBef>
              <a:buFont typeface="Arial"/>
              <a:buChar char="•"/>
              <a:defRPr sz="2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dirty="0">
                <a:latin typeface="Arial"/>
                <a:ea typeface="Arial"/>
                <a:cs typeface="Arial"/>
              </a:rPr>
              <a:t>Most institutes are in a similar situation:</a:t>
            </a:r>
          </a:p>
          <a:p>
            <a:pPr>
              <a:defRPr/>
            </a:pPr>
            <a:r>
              <a:rPr lang="en-GB" dirty="0"/>
              <a:t>(</a:t>
            </a:r>
            <a:r>
              <a:rPr lang="en-GB" dirty="0" err="1"/>
              <a:t>Py</a:t>
            </a:r>
            <a:r>
              <a:rPr lang="en-GB" dirty="0"/>
              <a:t>)Qt5, some Java (ESRF, CERN), looking to increase their portfolio with Web tech</a:t>
            </a:r>
          </a:p>
          <a:p>
            <a:pPr marL="642924" lvl="3" indent="-285750">
              <a:buFont typeface="Arial" panose="020B0604020202020204" pitchFamily="34" charset="0"/>
              <a:buChar char="•"/>
              <a:defRPr/>
            </a:pPr>
            <a:r>
              <a:rPr lang="en-GB" sz="1800" dirty="0">
                <a:solidFill>
                  <a:srgbClr val="0098D5"/>
                </a:solidFill>
              </a:rPr>
              <a:t>So far, this is usually an </a:t>
            </a:r>
            <a:r>
              <a:rPr lang="en-GB" sz="1800" i="1" dirty="0">
                <a:solidFill>
                  <a:srgbClr val="0098D5"/>
                </a:solidFill>
              </a:rPr>
              <a:t>addition</a:t>
            </a:r>
            <a:r>
              <a:rPr lang="en-GB" sz="1800" dirty="0">
                <a:solidFill>
                  <a:srgbClr val="0098D5"/>
                </a:solidFill>
              </a:rPr>
              <a:t>, rather than a full replacement </a:t>
            </a:r>
            <a:r>
              <a:rPr lang="en-GB" sz="1600" dirty="0">
                <a:solidFill>
                  <a:srgbClr val="0098D5"/>
                </a:solidFill>
              </a:rPr>
              <a:t>(non–technical reasons)</a:t>
            </a:r>
            <a:r>
              <a:rPr lang="en-GB" sz="1800" dirty="0">
                <a:solidFill>
                  <a:srgbClr val="0098D5"/>
                </a:solidFill>
              </a:rPr>
              <a:t>, few exceptions:</a:t>
            </a:r>
          </a:p>
          <a:p>
            <a:pPr marL="1447754" lvl="4" indent="-285750">
              <a:buFont typeface="Arial" panose="020B0604020202020204" pitchFamily="34" charset="0"/>
              <a:buChar char="•"/>
              <a:defRPr/>
            </a:pPr>
            <a:r>
              <a:rPr lang="en-GB" sz="1500" dirty="0">
                <a:solidFill>
                  <a:srgbClr val="0098D5"/>
                </a:solidFill>
              </a:rPr>
              <a:t>Fermilab: aiming for the Web with Flutter</a:t>
            </a:r>
          </a:p>
          <a:p>
            <a:pPr marL="1447754" lvl="4" indent="-285750">
              <a:buFont typeface="Arial" panose="020B0604020202020204" pitchFamily="34" charset="0"/>
              <a:buChar char="•"/>
              <a:defRPr/>
            </a:pPr>
            <a:r>
              <a:rPr lang="en-GB" sz="1500" dirty="0">
                <a:solidFill>
                  <a:srgbClr val="0098D5"/>
                </a:solidFill>
              </a:rPr>
              <a:t>GANIL, looking to fully move to the Web</a:t>
            </a:r>
          </a:p>
          <a:p>
            <a:pPr marL="1447754" lvl="4" indent="-285750">
              <a:buFont typeface="Arial" panose="020B0604020202020204" pitchFamily="34" charset="0"/>
              <a:buChar char="•"/>
              <a:defRPr/>
            </a:pPr>
            <a:r>
              <a:rPr lang="en-GB" sz="1500" dirty="0" err="1">
                <a:solidFill>
                  <a:srgbClr val="0098D5"/>
                </a:solidFill>
              </a:rPr>
              <a:t>MaxIV</a:t>
            </a:r>
            <a:r>
              <a:rPr lang="en-GB" sz="1500" dirty="0">
                <a:solidFill>
                  <a:srgbClr val="0098D5"/>
                </a:solidFill>
              </a:rPr>
              <a:t>: </a:t>
            </a:r>
            <a:r>
              <a:rPr lang="en-GB" sz="1500" dirty="0" err="1">
                <a:solidFill>
                  <a:srgbClr val="0098D5"/>
                </a:solidFill>
              </a:rPr>
              <a:t>Taranta</a:t>
            </a:r>
            <a:r>
              <a:rPr lang="en-GB" sz="1500" dirty="0">
                <a:solidFill>
                  <a:srgbClr val="0098D5"/>
                </a:solidFill>
              </a:rPr>
              <a:t> (Web) is their “North Star”</a:t>
            </a:r>
          </a:p>
          <a:p>
            <a:pPr marL="642924" lvl="3" indent="-285750">
              <a:buFont typeface="Arial" panose="020B0604020202020204" pitchFamily="34" charset="0"/>
              <a:buChar char="•"/>
              <a:defRPr/>
            </a:pPr>
            <a:r>
              <a:rPr lang="en-GB" sz="1800" dirty="0">
                <a:solidFill>
                  <a:srgbClr val="0098D5"/>
                </a:solidFill>
              </a:rPr>
              <a:t>Mainly React &amp; Material as Web UI tech</a:t>
            </a:r>
            <a:r>
              <a:rPr lang="en-GB" sz="1600" dirty="0">
                <a:solidFill>
                  <a:srgbClr val="0098D5"/>
                </a:solidFill>
              </a:rPr>
              <a:t> (Flutter &amp; Angular also in use)</a:t>
            </a:r>
            <a:endParaRPr lang="en-GB" sz="1800" dirty="0">
              <a:solidFill>
                <a:srgbClr val="0098D5"/>
              </a:solidFill>
            </a:endParaRPr>
          </a:p>
          <a:p>
            <a:pPr marL="642924" lvl="3" indent="-285750">
              <a:buFont typeface="Arial" panose="020B0604020202020204" pitchFamily="34" charset="0"/>
              <a:buChar char="•"/>
              <a:defRPr/>
            </a:pPr>
            <a:r>
              <a:rPr lang="en-GB" sz="1800" dirty="0">
                <a:solidFill>
                  <a:srgbClr val="0098D5"/>
                </a:solidFill>
              </a:rPr>
              <a:t>Moving to Qt6 is on the horizon, raising the question of </a:t>
            </a:r>
            <a:r>
              <a:rPr lang="en-GB" sz="1800" dirty="0" err="1">
                <a:solidFill>
                  <a:srgbClr val="0098D5"/>
                </a:solidFill>
              </a:rPr>
              <a:t>PyQt</a:t>
            </a:r>
            <a:r>
              <a:rPr lang="en-GB" sz="1800" dirty="0">
                <a:solidFill>
                  <a:srgbClr val="0098D5"/>
                </a:solidFill>
              </a:rPr>
              <a:t> or </a:t>
            </a:r>
            <a:r>
              <a:rPr lang="en-GB" sz="1800" dirty="0" err="1">
                <a:solidFill>
                  <a:srgbClr val="0098D5"/>
                </a:solidFill>
              </a:rPr>
              <a:t>PySide</a:t>
            </a:r>
            <a:r>
              <a:rPr lang="en-GB" sz="1800" dirty="0">
                <a:solidFill>
                  <a:srgbClr val="0098D5"/>
                </a:solidFill>
              </a:rPr>
              <a:t> as Qt Python binding</a:t>
            </a:r>
          </a:p>
          <a:p>
            <a:pPr marL="642924" lvl="3" indent="-285750">
              <a:buFont typeface="Arial" panose="020B0604020202020204" pitchFamily="34" charset="0"/>
              <a:buChar char="•"/>
              <a:defRPr/>
            </a:pPr>
            <a:r>
              <a:rPr lang="en-GB" sz="1800" dirty="0">
                <a:solidFill>
                  <a:srgbClr val="0098D5"/>
                </a:solidFill>
              </a:rPr>
              <a:t>Wide use of SVGs for synoptics</a:t>
            </a:r>
          </a:p>
          <a:p>
            <a:pPr>
              <a:spcBef>
                <a:spcPts val="500"/>
              </a:spcBef>
              <a:defRPr/>
            </a:pPr>
            <a:r>
              <a:rPr lang="en-GB" dirty="0"/>
              <a:t>Quite some investment in </a:t>
            </a:r>
            <a:r>
              <a:rPr lang="en-GB" dirty="0" err="1"/>
              <a:t>PyQt</a:t>
            </a:r>
            <a:r>
              <a:rPr lang="en-GB" dirty="0"/>
              <a:t> performance (e.g. Taurus &amp; </a:t>
            </a:r>
            <a:r>
              <a:rPr lang="en-GB" dirty="0" err="1"/>
              <a:t>PyQtGraph</a:t>
            </a:r>
            <a:r>
              <a:rPr lang="en-GB" dirty="0"/>
              <a:t>), leveraging OpenGL</a:t>
            </a:r>
          </a:p>
          <a:p>
            <a:pPr>
              <a:defRPr/>
            </a:pPr>
            <a:r>
              <a:rPr lang="en-GB" dirty="0"/>
              <a:t>Rapid / low-or-no-code- development is widely sought</a:t>
            </a:r>
            <a:r>
              <a:rPr lang="en-GB" sz="1500" dirty="0">
                <a:solidFill>
                  <a:schemeClr val="tx1"/>
                </a:solidFill>
              </a:rPr>
              <a:t> </a:t>
            </a:r>
            <a:r>
              <a:rPr lang="en-GB" sz="1050" dirty="0">
                <a:solidFill>
                  <a:srgbClr val="0098D5"/>
                </a:solidFill>
              </a:rPr>
              <a:t>(</a:t>
            </a:r>
            <a:r>
              <a:rPr lang="en-GB" sz="1100" dirty="0">
                <a:solidFill>
                  <a:srgbClr val="0098D5"/>
                </a:solidFill>
              </a:rPr>
              <a:t>Karabo, Taurus, </a:t>
            </a:r>
            <a:r>
              <a:rPr lang="en-GB" sz="1100" dirty="0" err="1">
                <a:solidFill>
                  <a:srgbClr val="0098D5"/>
                </a:solidFill>
              </a:rPr>
              <a:t>Taranta</a:t>
            </a:r>
            <a:r>
              <a:rPr lang="en-GB" sz="1100" dirty="0">
                <a:solidFill>
                  <a:srgbClr val="0098D5"/>
                </a:solidFill>
              </a:rPr>
              <a:t>, WRAP, PUMA, </a:t>
            </a:r>
            <a:r>
              <a:rPr lang="en-GB" sz="1100" dirty="0" err="1">
                <a:solidFill>
                  <a:srgbClr val="0098D5"/>
                </a:solidFill>
              </a:rPr>
              <a:t>DonkiWeb</a:t>
            </a:r>
            <a:r>
              <a:rPr lang="en-GB" sz="1100" dirty="0">
                <a:solidFill>
                  <a:srgbClr val="0098D5"/>
                </a:solidFill>
              </a:rPr>
              <a:t>, BEC Widgets, etc.)</a:t>
            </a:r>
            <a:endParaRPr lang="en-GB" sz="1800" dirty="0">
              <a:solidFill>
                <a:srgbClr val="0098D5"/>
              </a:solidFill>
            </a:endParaRPr>
          </a:p>
          <a:p>
            <a:pPr>
              <a:spcBef>
                <a:spcPts val="500"/>
              </a:spcBef>
              <a:defRPr/>
            </a:pPr>
            <a:r>
              <a:rPr lang="en-GB" dirty="0"/>
              <a:t>Testing is not straightforward</a:t>
            </a:r>
          </a:p>
          <a:p>
            <a:pPr marL="642924" lvl="3" indent="-285750">
              <a:buFont typeface="Arial" panose="020B0604020202020204" pitchFamily="34" charset="0"/>
              <a:buChar char="•"/>
              <a:defRPr/>
            </a:pPr>
            <a:r>
              <a:rPr lang="en-GB" sz="1800" dirty="0">
                <a:solidFill>
                  <a:srgbClr val="0098D5"/>
                </a:solidFill>
              </a:rPr>
              <a:t>Requiring compromises / pragmatism.</a:t>
            </a:r>
          </a:p>
          <a:p>
            <a:pPr marL="642924" lvl="3" indent="-285750">
              <a:buFont typeface="Arial" panose="020B0604020202020204" pitchFamily="34" charset="0"/>
              <a:buChar char="•"/>
              <a:defRPr/>
            </a:pPr>
            <a:r>
              <a:rPr lang="en-GB" sz="1800" dirty="0">
                <a:solidFill>
                  <a:srgbClr val="0098D5"/>
                </a:solidFill>
              </a:rPr>
              <a:t>Institutes investing in testing have similar approaches</a:t>
            </a:r>
          </a:p>
          <a:p>
            <a:pPr lvl="2">
              <a:defRPr/>
            </a:pPr>
            <a:r>
              <a:rPr lang="en-GB" sz="1800" b="1" dirty="0">
                <a:solidFill>
                  <a:schemeClr val="accent6"/>
                </a:solidFill>
              </a:rPr>
              <a:t>UX is a challenge, but there are experts out there!</a:t>
            </a:r>
            <a:endParaRPr lang="en-GB" sz="1800" dirty="0">
              <a:solidFill>
                <a:srgbClr val="0098D5"/>
              </a:solidFill>
            </a:endParaRPr>
          </a:p>
        </p:txBody>
      </p:sp>
      <p:pic>
        <p:nvPicPr>
          <p:cNvPr id="12" name="Picture 11" descr="development - Design vs User Experience - devRant">
            <a:extLst>
              <a:ext uri="{FF2B5EF4-FFF2-40B4-BE49-F238E27FC236}">
                <a16:creationId xmlns:a16="http://schemas.microsoft.com/office/drawing/2014/main" id="{ED488C74-B60C-9D43-57E5-6E2A116D1A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8288" y="4661400"/>
            <a:ext cx="1793982" cy="1841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Cartoon a cartoon of a person and a baby&#10;&#10;Description automatically generated">
            <a:extLst>
              <a:ext uri="{FF2B5EF4-FFF2-40B4-BE49-F238E27FC236}">
                <a16:creationId xmlns:a16="http://schemas.microsoft.com/office/drawing/2014/main" id="{2165D22D-D273-0F87-A033-85867B8C58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9938" y="4850992"/>
            <a:ext cx="1800126" cy="148263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6843208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 dirty="0"/>
              <a:t>Potential </a:t>
            </a:r>
            <a:r>
              <a:rPr dirty="0"/>
              <a:t>TOPICs for next meeting</a:t>
            </a:r>
          </a:p>
        </p:txBody>
      </p:sp>
      <p:sp>
        <p:nvSpPr>
          <p:cNvPr id="1092224350" name="Footer Placeholder 2"/>
          <p:cNvSpPr>
            <a:spLocks noGrp="1"/>
          </p:cNvSpPr>
          <p:nvPr>
            <p:ph type="ftr" sz="quarter" idx="10"/>
          </p:nvPr>
        </p:nvSpPr>
        <p:spPr bwMode="auto"/>
        <p:txBody>
          <a:bodyPr/>
          <a:lstStyle/>
          <a:p>
            <a:pPr>
              <a:defRPr/>
            </a:pPr>
            <a:r>
              <a:t>3rd Workshop on Controls and Acquisition GUI Strategies- NOBUGS 2024, ESRF | https://indico.esrf.fr/event/135/</a:t>
            </a:r>
          </a:p>
        </p:txBody>
      </p:sp>
      <p:sp>
        <p:nvSpPr>
          <p:cNvPr id="1674537298" name="Slide Number Placeholder 3"/>
          <p:cNvSpPr>
            <a:spLocks noGrp="1"/>
          </p:cNvSpPr>
          <p:nvPr>
            <p:ph type="sldNum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Page </a:t>
            </a:r>
            <a:fld id="{38B81439-CA4C-A148-DDC2-D190C56EC5C7}" type="slidenum">
              <a:rPr lang="fr-FR"/>
              <a:t>6</a:t>
            </a:fld>
            <a:endParaRPr lang="fr-FR"/>
          </a:p>
        </p:txBody>
      </p:sp>
      <p:sp>
        <p:nvSpPr>
          <p:cNvPr id="2" name="Espace réservé du contenu 2">
            <a:extLst>
              <a:ext uri="{FF2B5EF4-FFF2-40B4-BE49-F238E27FC236}">
                <a16:creationId xmlns:a16="http://schemas.microsoft.com/office/drawing/2014/main" id="{8D59DB6E-9F09-6838-E913-4BC9091D00AC}"/>
              </a:ext>
            </a:extLst>
          </p:cNvPr>
          <p:cNvSpPr txBox="1">
            <a:spLocks/>
          </p:cNvSpPr>
          <p:nvPr/>
        </p:nvSpPr>
        <p:spPr bwMode="gray">
          <a:xfrm>
            <a:off x="479376" y="764703"/>
            <a:ext cx="11473272" cy="5400000"/>
          </a:xfrm>
          <a:prstGeom prst="rect">
            <a:avLst/>
          </a:prstGeom>
        </p:spPr>
        <p:txBody>
          <a:bodyPr/>
          <a:lstStyle>
            <a:lvl1pPr marL="0" indent="0" algn="l" defTabSz="914363">
              <a:spcBef>
                <a:spcPts val="0"/>
              </a:spcBef>
              <a:spcAft>
                <a:spcPts val="1000"/>
              </a:spcAft>
              <a:buFont typeface="Arial"/>
              <a:buNone/>
              <a:defRPr sz="1800" b="1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363">
              <a:spcBef>
                <a:spcPts val="0"/>
              </a:spcBef>
              <a:spcAft>
                <a:spcPts val="1500"/>
              </a:spcAft>
              <a:buFont typeface="Arial"/>
              <a:buNone/>
              <a:defRPr sz="1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363">
              <a:lnSpc>
                <a:spcPct val="105000"/>
              </a:lnSpc>
              <a:spcBef>
                <a:spcPts val="0"/>
              </a:spcBef>
              <a:spcAft>
                <a:spcPts val="500"/>
              </a:spcAft>
              <a:buFont typeface="Arial"/>
              <a:buNone/>
              <a:defRPr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57174" indent="-174619" algn="l" defTabSz="914363">
              <a:lnSpc>
                <a:spcPct val="110000"/>
              </a:lnSpc>
              <a:spcBef>
                <a:spcPts val="0"/>
              </a:spcBef>
              <a:spcAft>
                <a:spcPts val="299"/>
              </a:spcAft>
              <a:buClr>
                <a:schemeClr val="accent6"/>
              </a:buClr>
              <a:buSzPct val="80000"/>
              <a:buFont typeface="Wingdings"/>
              <a:buChar char="l"/>
              <a:defRPr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62004" indent="-174619" algn="l" defTabSz="914363">
              <a:spcBef>
                <a:spcPts val="0"/>
              </a:spcBef>
              <a:spcAft>
                <a:spcPts val="299"/>
              </a:spcAft>
              <a:buClr>
                <a:schemeClr val="accent6"/>
              </a:buClr>
              <a:buFont typeface="ITCOfficinaSans LT Book"/>
              <a:buChar char="&gt;"/>
              <a:defRPr sz="1200" i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99" indent="-228591" algn="l" defTabSz="914363">
              <a:spcBef>
                <a:spcPts val="0"/>
              </a:spcBef>
              <a:buFont typeface="Arial"/>
              <a:buChar char="•"/>
              <a:defRPr sz="2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81" indent="-228591" algn="l" defTabSz="914363">
              <a:spcBef>
                <a:spcPts val="0"/>
              </a:spcBef>
              <a:buFont typeface="Arial"/>
              <a:buChar char="•"/>
              <a:defRPr sz="2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63" indent="-228591" algn="l" defTabSz="914363">
              <a:spcBef>
                <a:spcPts val="0"/>
              </a:spcBef>
              <a:buFont typeface="Arial"/>
              <a:buChar char="•"/>
              <a:defRPr sz="2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45" indent="-228591" algn="l" defTabSz="914363">
              <a:spcBef>
                <a:spcPts val="0"/>
              </a:spcBef>
              <a:buFont typeface="Arial"/>
              <a:buChar char="•"/>
              <a:defRPr sz="2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dirty="0"/>
              <a:t>Managing application/business logic in an easy and sustainable way?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dirty="0"/>
              <a:t>Managing application inventory &amp; lifecycle?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dirty="0"/>
              <a:t>Practical look at capturing &amp; using telemetry data?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dirty="0"/>
              <a:t>Optimising adoption of new technologies?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dirty="0"/>
              <a:t>Deeper dives into examples of specific production applications on the Web &amp; challenges faced?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dirty="0"/>
              <a:t>Deeper dive into SVG based synoptics, technical aspects of Device Control integration?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dirty="0"/>
              <a:t>Ideas or examples for further practical collaborations (e.g. how does it work for </a:t>
            </a:r>
            <a:r>
              <a:rPr lang="en-GB" dirty="0" err="1"/>
              <a:t>Taranta</a:t>
            </a:r>
            <a:r>
              <a:rPr lang="en-GB" dirty="0"/>
              <a:t>)?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dirty="0"/>
              <a:t>Streaming real-time / large data from similar sources?</a:t>
            </a:r>
          </a:p>
          <a:p>
            <a:pPr marL="285750" indent="-285750">
              <a:spcBef>
                <a:spcPts val="2000"/>
              </a:spcBef>
              <a:buFont typeface="Arial" panose="020B0604020202020204" pitchFamily="34" charset="0"/>
              <a:buChar char="•"/>
              <a:defRPr/>
            </a:pPr>
            <a:r>
              <a:rPr lang="en-GB" dirty="0"/>
              <a:t>Chat channel to refine &amp; share ideas in general: </a:t>
            </a:r>
            <a:r>
              <a:rPr lang="en-GB" sz="1800" dirty="0">
                <a:hlinkClick r:id="rId3"/>
              </a:rPr>
              <a:t>https://cern.ch/gui-workshop-channel</a:t>
            </a:r>
            <a:br>
              <a:rPr lang="en-GB" sz="1800" dirty="0"/>
            </a:br>
            <a:r>
              <a:rPr lang="en-GB" sz="1800" dirty="0"/>
              <a:t>or flash this: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GB" sz="1800" dirty="0"/>
          </a:p>
          <a:p>
            <a:pPr algn="ctr">
              <a:defRPr/>
            </a:pPr>
            <a:r>
              <a:rPr lang="en-GB" sz="1800" dirty="0"/>
              <a:t>See you at</a:t>
            </a:r>
          </a:p>
          <a:p>
            <a:pPr>
              <a:defRPr/>
            </a:pPr>
            <a:endParaRPr lang="en-GB" dirty="0"/>
          </a:p>
        </p:txBody>
      </p:sp>
      <p:pic>
        <p:nvPicPr>
          <p:cNvPr id="3" name="Picture 2" descr="ICALEPCS - ICALEPCS - Conferences">
            <a:extLst>
              <a:ext uri="{FF2B5EF4-FFF2-40B4-BE49-F238E27FC236}">
                <a16:creationId xmlns:a16="http://schemas.microsoft.com/office/drawing/2014/main" id="{7EAF81AF-D451-EBD3-829F-4D4A118B6E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6080" y="5013175"/>
            <a:ext cx="2880323" cy="1152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1F87B8AB-552A-F961-D55B-FFF31CD00A8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07" t="6504"/>
          <a:stretch/>
        </p:blipFill>
        <p:spPr>
          <a:xfrm>
            <a:off x="2351584" y="4653136"/>
            <a:ext cx="1800200" cy="18177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41103833" name="Rectangle 1"/>
          <p:cNvSpPr/>
          <p:nvPr/>
        </p:nvSpPr>
        <p:spPr bwMode="auto">
          <a:xfrm>
            <a:off x="-11776" y="278213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33552648" name="TextBox 12"/>
          <p:cNvSpPr txBox="1"/>
          <p:nvPr/>
        </p:nvSpPr>
        <p:spPr bwMode="auto">
          <a:xfrm>
            <a:off x="8328247" y="116631"/>
            <a:ext cx="3121542" cy="32316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fr-FR" sz="1500">
                <a:solidFill>
                  <a:schemeClr val="accent1"/>
                </a:solidFill>
                <a:latin typeface="Calibri"/>
                <a:cs typeface="Calibri"/>
              </a:rPr>
              <a:t>PIONEERING SYNCHROTRON SCIENCE</a:t>
            </a:r>
            <a:endParaRPr/>
          </a:p>
        </p:txBody>
      </p:sp>
      <p:grpSp>
        <p:nvGrpSpPr>
          <p:cNvPr id="168153955" name="Group 14"/>
          <p:cNvGrpSpPr/>
          <p:nvPr/>
        </p:nvGrpSpPr>
        <p:grpSpPr bwMode="auto">
          <a:xfrm>
            <a:off x="562334" y="6179221"/>
            <a:ext cx="11067332" cy="274113"/>
            <a:chOff x="562333" y="836712"/>
            <a:chExt cx="11067332" cy="274113"/>
          </a:xfrm>
        </p:grpSpPr>
        <p:pic>
          <p:nvPicPr>
            <p:cNvPr id="953768352" name="Picture 2" descr="flag of Belgium"/>
            <p:cNvPicPr>
              <a:picLocks noChangeAspect="1" noChangeArrowheads="1"/>
            </p:cNvPicPr>
            <p:nvPr/>
          </p:nvPicPr>
          <p:blipFill>
            <a:blip r:embed="rId3"/>
            <a:stretch/>
          </p:blipFill>
          <p:spPr bwMode="auto">
            <a:xfrm>
              <a:off x="562333" y="836712"/>
              <a:ext cx="479729" cy="274113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745342575" name="Picture 4" descr="flag of Denmark"/>
            <p:cNvPicPr>
              <a:picLocks noChangeAspect="1" noChangeArrowheads="1"/>
            </p:cNvPicPr>
            <p:nvPr/>
          </p:nvPicPr>
          <p:blipFill>
            <a:blip r:embed="rId4"/>
            <a:stretch/>
          </p:blipFill>
          <p:spPr bwMode="auto">
            <a:xfrm>
              <a:off x="1066549" y="836712"/>
              <a:ext cx="479729" cy="274113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1565866189" name="Picture 6" descr="flag of Finland"/>
            <p:cNvPicPr>
              <a:picLocks noChangeAspect="1" noChangeArrowheads="1"/>
            </p:cNvPicPr>
            <p:nvPr/>
          </p:nvPicPr>
          <p:blipFill>
            <a:blip r:embed="rId5"/>
            <a:stretch/>
          </p:blipFill>
          <p:spPr bwMode="auto">
            <a:xfrm>
              <a:off x="1570765" y="836712"/>
              <a:ext cx="479729" cy="274113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2059545023" name="Picture 8" descr="flag of France"/>
            <p:cNvPicPr>
              <a:picLocks noChangeAspect="1" noChangeArrowheads="1"/>
            </p:cNvPicPr>
            <p:nvPr/>
          </p:nvPicPr>
          <p:blipFill>
            <a:blip r:embed="rId6"/>
            <a:stretch/>
          </p:blipFill>
          <p:spPr bwMode="auto">
            <a:xfrm>
              <a:off x="2074982" y="836712"/>
              <a:ext cx="479729" cy="274113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100179504" name="Picture 10" descr="flag of Germany"/>
            <p:cNvPicPr>
              <a:picLocks noChangeAspect="1" noChangeArrowheads="1"/>
            </p:cNvPicPr>
            <p:nvPr/>
          </p:nvPicPr>
          <p:blipFill>
            <a:blip r:embed="rId7"/>
            <a:stretch/>
          </p:blipFill>
          <p:spPr bwMode="auto">
            <a:xfrm>
              <a:off x="2579198" y="836712"/>
              <a:ext cx="479729" cy="274113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2028684271" name="Picture 12" descr="flag of Italy"/>
            <p:cNvPicPr>
              <a:picLocks noChangeAspect="1" noChangeArrowheads="1"/>
            </p:cNvPicPr>
            <p:nvPr/>
          </p:nvPicPr>
          <p:blipFill>
            <a:blip r:embed="rId8"/>
            <a:stretch/>
          </p:blipFill>
          <p:spPr bwMode="auto">
            <a:xfrm>
              <a:off x="3083414" y="836712"/>
              <a:ext cx="479729" cy="274113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1737487739" name="Picture 14" descr="flag of Netherlands"/>
            <p:cNvPicPr>
              <a:picLocks noChangeAspect="1" noChangeArrowheads="1"/>
            </p:cNvPicPr>
            <p:nvPr/>
          </p:nvPicPr>
          <p:blipFill>
            <a:blip r:embed="rId9"/>
            <a:stretch/>
          </p:blipFill>
          <p:spPr bwMode="auto">
            <a:xfrm>
              <a:off x="3587630" y="836712"/>
              <a:ext cx="479729" cy="274113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141843405" name="Picture 16" descr="flag of Norway"/>
            <p:cNvPicPr>
              <a:picLocks noChangeAspect="1" noChangeArrowheads="1"/>
            </p:cNvPicPr>
            <p:nvPr/>
          </p:nvPicPr>
          <p:blipFill>
            <a:blip r:embed="rId10"/>
            <a:stretch/>
          </p:blipFill>
          <p:spPr bwMode="auto">
            <a:xfrm>
              <a:off x="4091846" y="836712"/>
              <a:ext cx="479729" cy="274113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2137293539" name="Picture 23" descr="flag of Russia"/>
            <p:cNvPicPr>
              <a:picLocks noChangeAspect="1" noChangeArrowheads="1"/>
            </p:cNvPicPr>
            <p:nvPr/>
          </p:nvPicPr>
          <p:blipFill>
            <a:blip r:embed="rId11"/>
            <a:stretch/>
          </p:blipFill>
          <p:spPr bwMode="auto">
            <a:xfrm>
              <a:off x="4596062" y="836712"/>
              <a:ext cx="479729" cy="2741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</p:pic>
        <p:pic>
          <p:nvPicPr>
            <p:cNvPr id="1386409379" name="Picture 24" descr="flag of Spain"/>
            <p:cNvPicPr>
              <a:picLocks noChangeAspect="1" noChangeArrowheads="1"/>
            </p:cNvPicPr>
            <p:nvPr/>
          </p:nvPicPr>
          <p:blipFill>
            <a:blip r:embed="rId12"/>
            <a:stretch/>
          </p:blipFill>
          <p:spPr bwMode="auto">
            <a:xfrm>
              <a:off x="5100278" y="836712"/>
              <a:ext cx="479729" cy="274113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1918852094" name="Picture 25" descr="flag of Sweden"/>
            <p:cNvPicPr>
              <a:picLocks noChangeAspect="1" noChangeArrowheads="1"/>
            </p:cNvPicPr>
            <p:nvPr/>
          </p:nvPicPr>
          <p:blipFill>
            <a:blip r:embed="rId13"/>
            <a:stretch/>
          </p:blipFill>
          <p:spPr bwMode="auto">
            <a:xfrm>
              <a:off x="5604494" y="836712"/>
              <a:ext cx="479729" cy="274113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1702283470" name="Picture 33" descr="flag of Switzerland"/>
            <p:cNvPicPr>
              <a:picLocks noChangeAspect="1" noChangeArrowheads="1"/>
            </p:cNvPicPr>
            <p:nvPr/>
          </p:nvPicPr>
          <p:blipFill>
            <a:blip r:embed="rId14"/>
            <a:stretch/>
          </p:blipFill>
          <p:spPr bwMode="auto">
            <a:xfrm>
              <a:off x="6108710" y="836712"/>
              <a:ext cx="479729" cy="274113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1836135954" name="Picture 26" descr="flag of United Kingdom"/>
            <p:cNvPicPr>
              <a:picLocks noChangeAspect="1" noChangeArrowheads="1"/>
            </p:cNvPicPr>
            <p:nvPr/>
          </p:nvPicPr>
          <p:blipFill>
            <a:blip r:embed="rId15"/>
            <a:stretch/>
          </p:blipFill>
          <p:spPr bwMode="auto">
            <a:xfrm>
              <a:off x="6612926" y="836712"/>
              <a:ext cx="479729" cy="274113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1520152884" name="Picture 2" descr="flag of Austria"/>
            <p:cNvPicPr>
              <a:picLocks noChangeAspect="1" noChangeArrowheads="1"/>
            </p:cNvPicPr>
            <p:nvPr/>
          </p:nvPicPr>
          <p:blipFill>
            <a:blip r:embed="rId16"/>
            <a:stretch/>
          </p:blipFill>
          <p:spPr bwMode="auto">
            <a:xfrm>
              <a:off x="7117142" y="836712"/>
              <a:ext cx="479729" cy="27411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82493800" name="Picture 4" descr="flag of Czech Republic"/>
            <p:cNvPicPr>
              <a:picLocks noChangeAspect="1" noChangeArrowheads="1"/>
            </p:cNvPicPr>
            <p:nvPr/>
          </p:nvPicPr>
          <p:blipFill>
            <a:blip r:embed="rId17"/>
            <a:stretch/>
          </p:blipFill>
          <p:spPr bwMode="auto">
            <a:xfrm>
              <a:off x="7621358" y="836712"/>
              <a:ext cx="479729" cy="27411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06733646" name="Picture 6" descr="flag of Hungary"/>
            <p:cNvPicPr>
              <a:picLocks noChangeAspect="1" noChangeArrowheads="1"/>
            </p:cNvPicPr>
            <p:nvPr/>
          </p:nvPicPr>
          <p:blipFill>
            <a:blip r:embed="rId18"/>
            <a:stretch/>
          </p:blipFill>
          <p:spPr bwMode="auto">
            <a:xfrm>
              <a:off x="8125574" y="836712"/>
              <a:ext cx="479729" cy="27411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14966625" name="Picture 8" descr="flag of Israel"/>
            <p:cNvPicPr>
              <a:picLocks noChangeAspect="1" noChangeArrowheads="1"/>
            </p:cNvPicPr>
            <p:nvPr/>
          </p:nvPicPr>
          <p:blipFill>
            <a:blip r:embed="rId19"/>
            <a:stretch/>
          </p:blipFill>
          <p:spPr bwMode="auto">
            <a:xfrm>
              <a:off x="8629790" y="836712"/>
              <a:ext cx="479729" cy="27411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60159521" name="Picture 10" descr="flag of Poland"/>
            <p:cNvPicPr>
              <a:picLocks noChangeAspect="1" noChangeArrowheads="1"/>
            </p:cNvPicPr>
            <p:nvPr/>
          </p:nvPicPr>
          <p:blipFill>
            <a:blip r:embed="rId20"/>
            <a:stretch/>
          </p:blipFill>
          <p:spPr bwMode="auto">
            <a:xfrm>
              <a:off x="9134006" y="836712"/>
              <a:ext cx="479729" cy="27411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19002952" name="Picture 12" descr="flag of Portugal"/>
            <p:cNvPicPr>
              <a:picLocks noChangeAspect="1" noChangeArrowheads="1"/>
            </p:cNvPicPr>
            <p:nvPr/>
          </p:nvPicPr>
          <p:blipFill>
            <a:blip r:embed="rId21"/>
            <a:stretch/>
          </p:blipFill>
          <p:spPr bwMode="auto">
            <a:xfrm>
              <a:off x="9638222" y="836712"/>
              <a:ext cx="479729" cy="27411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35050371" name="Picture 14" descr="flag of Slovakia"/>
            <p:cNvPicPr>
              <a:picLocks noChangeAspect="1" noChangeArrowheads="1"/>
            </p:cNvPicPr>
            <p:nvPr/>
          </p:nvPicPr>
          <p:blipFill>
            <a:blip r:embed="rId22"/>
            <a:stretch/>
          </p:blipFill>
          <p:spPr bwMode="auto">
            <a:xfrm>
              <a:off x="10142438" y="836712"/>
              <a:ext cx="479729" cy="27411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34695630" name="Picture 16" descr="flag of South Africa"/>
            <p:cNvPicPr>
              <a:picLocks noChangeAspect="1" noChangeArrowheads="1"/>
            </p:cNvPicPr>
            <p:nvPr/>
          </p:nvPicPr>
          <p:blipFill>
            <a:blip r:embed="rId23"/>
            <a:stretch/>
          </p:blipFill>
          <p:spPr bwMode="auto">
            <a:xfrm>
              <a:off x="11149936" y="836712"/>
              <a:ext cx="479729" cy="27411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00381621" name="Picture 2" descr="Image of National Flag"/>
            <p:cNvPicPr>
              <a:picLocks noChangeArrowheads="1"/>
            </p:cNvPicPr>
            <p:nvPr/>
          </p:nvPicPr>
          <p:blipFill>
            <a:blip r:embed="rId24"/>
            <a:stretch/>
          </p:blipFill>
          <p:spPr bwMode="auto">
            <a:xfrm>
              <a:off x="10646654" y="836712"/>
              <a:ext cx="478800" cy="273600"/>
            </a:xfrm>
            <a:prstGeom prst="rect">
              <a:avLst/>
            </a:prstGeom>
            <a:noFill/>
          </p:spPr>
        </p:pic>
      </p:grpSp>
      <p:sp>
        <p:nvSpPr>
          <p:cNvPr id="802469889" name="Rectangle 39"/>
          <p:cNvSpPr/>
          <p:nvPr/>
        </p:nvSpPr>
        <p:spPr bwMode="auto">
          <a:xfrm>
            <a:off x="239350" y="977532"/>
            <a:ext cx="7584841" cy="523216"/>
          </a:xfrm>
          <a:prstGeom prst="rect">
            <a:avLst/>
          </a:prstGeom>
        </p:spPr>
        <p:txBody>
          <a:bodyPr wrap="square" lIns="91435" tIns="45718" rIns="91435" bIns="45718">
            <a:spAutoFit/>
          </a:bodyPr>
          <a:lstStyle/>
          <a:p>
            <a:pPr>
              <a:defRPr/>
            </a:pPr>
            <a:r>
              <a:rPr lang="en-GB" sz="2800" dirty="0">
                <a:solidFill>
                  <a:srgbClr val="7030A0"/>
                </a:solidFill>
                <a:latin typeface="Calibri"/>
              </a:rPr>
              <a:t>THANK YOU VERY MUCH!</a:t>
            </a:r>
            <a:r>
              <a:rPr lang="en-GB" sz="2800" dirty="0">
                <a:solidFill>
                  <a:schemeClr val="accent1"/>
                </a:solidFill>
                <a:latin typeface="Calibri"/>
              </a:rPr>
              <a:t> SEE YOU NEXT TIME...</a:t>
            </a:r>
            <a:endParaRPr dirty="0"/>
          </a:p>
        </p:txBody>
      </p:sp>
      <p:pic>
        <p:nvPicPr>
          <p:cNvPr id="386382993" name="Picture 41" descr="Capture d’écran 2020-05-29 à 17.12.49.png"/>
          <p:cNvPicPr>
            <a:picLocks noChangeAspect="1"/>
          </p:cNvPicPr>
          <p:nvPr/>
        </p:nvPicPr>
        <p:blipFill>
          <a:blip r:embed="rId25"/>
          <a:srcRect t="5529" b="7108"/>
          <a:stretch/>
        </p:blipFill>
        <p:spPr bwMode="auto">
          <a:xfrm>
            <a:off x="0" y="1556793"/>
            <a:ext cx="12192000" cy="3628755"/>
          </a:xfrm>
          <a:prstGeom prst="rect">
            <a:avLst/>
          </a:prstGeom>
        </p:spPr>
      </p:pic>
      <p:pic>
        <p:nvPicPr>
          <p:cNvPr id="1097198326" name="Picture 38"/>
          <p:cNvPicPr>
            <a:picLocks noChangeAspect="1"/>
          </p:cNvPicPr>
          <p:nvPr/>
        </p:nvPicPr>
        <p:blipFill>
          <a:blip r:embed="rId26"/>
          <a:stretch/>
        </p:blipFill>
        <p:spPr bwMode="auto">
          <a:xfrm>
            <a:off x="8381451" y="416014"/>
            <a:ext cx="2174693" cy="1112757"/>
          </a:xfrm>
          <a:prstGeom prst="rect">
            <a:avLst/>
          </a:prstGeom>
        </p:spPr>
      </p:pic>
      <p:pic>
        <p:nvPicPr>
          <p:cNvPr id="1052707507" name="Picture 1052707506"/>
          <p:cNvPicPr>
            <a:picLocks noChangeAspect="1"/>
          </p:cNvPicPr>
          <p:nvPr/>
        </p:nvPicPr>
        <p:blipFill>
          <a:blip r:embed="rId27"/>
          <a:stretch/>
        </p:blipFill>
        <p:spPr bwMode="auto">
          <a:xfrm>
            <a:off x="10556144" y="376650"/>
            <a:ext cx="864099" cy="11194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ESRF-default">
  <a:themeElements>
    <a:clrScheme name="ESRF-LightBlue">
      <a:dk1>
        <a:sysClr val="windowText" lastClr="000000"/>
      </a:dk1>
      <a:lt1>
        <a:sysClr val="window" lastClr="FFFFFF"/>
      </a:lt1>
      <a:dk2>
        <a:srgbClr val="132577"/>
      </a:dk2>
      <a:lt2>
        <a:srgbClr val="51A026"/>
      </a:lt2>
      <a:accent1>
        <a:srgbClr val="132577"/>
      </a:accent1>
      <a:accent2>
        <a:srgbClr val="ED7703"/>
      </a:accent2>
      <a:accent3>
        <a:srgbClr val="F4A300"/>
      </a:accent3>
      <a:accent4>
        <a:srgbClr val="FFDD00"/>
      </a:accent4>
      <a:accent5>
        <a:srgbClr val="AF007C"/>
      </a:accent5>
      <a:accent6>
        <a:srgbClr val="0098D4"/>
      </a:accent6>
      <a:hlink>
        <a:srgbClr val="000000"/>
      </a:hlink>
      <a:folHlink>
        <a:srgbClr val="000000"/>
      </a:folHlink>
    </a:clrScheme>
    <a:fontScheme name="Solocal_Arial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prstGeom prst="rect">
          <a:avLst/>
        </a:prstGeom>
        <a:ln>
          <a:noFill/>
        </a:ln>
      </a:spPr>
      <a:bodyPr/>
      <a:lstStyle/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62</TotalTime>
  <Words>788</Words>
  <Application>Microsoft Macintosh PowerPoint</Application>
  <DocSecurity>0</DocSecurity>
  <PresentationFormat>Widescreen</PresentationFormat>
  <Paragraphs>104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ITCOfficinaSans LT Book</vt:lpstr>
      <vt:lpstr>Wingdings</vt:lpstr>
      <vt:lpstr>ESRF-default</vt:lpstr>
      <vt:lpstr>PowerPoint Presentation</vt:lpstr>
      <vt:lpstr>Welcome</vt:lpstr>
      <vt:lpstr>Motivation and aims</vt:lpstr>
      <vt:lpstr>programme</vt:lpstr>
      <vt:lpstr>High level SUMMARY</vt:lpstr>
      <vt:lpstr>Potential TOPICs for next meeting</vt:lpstr>
      <vt:lpstr>PowerPoint Presentation</vt:lpstr>
    </vt:vector>
  </TitlesOfParts>
  <Manager/>
  <Company>ESRF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DEMESSIEUX Laura</dc:creator>
  <cp:keywords/>
  <dc:description/>
  <cp:lastModifiedBy>Chris Roderick</cp:lastModifiedBy>
  <cp:revision>1597</cp:revision>
  <dcterms:created xsi:type="dcterms:W3CDTF">2015-04-08T05:55:09Z</dcterms:created>
  <dcterms:modified xsi:type="dcterms:W3CDTF">2024-09-30T07:38:08Z</dcterms:modified>
  <cp:category/>
  <dc:identifier/>
  <cp:contentStatus/>
  <dc:language/>
  <cp:version/>
</cp:coreProperties>
</file>