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14"/>
  </p:notesMasterIdLst>
  <p:sldIdLst>
    <p:sldId id="256" r:id="rId2"/>
    <p:sldId id="258" r:id="rId3"/>
    <p:sldId id="257" r:id="rId4"/>
    <p:sldId id="259" r:id="rId5"/>
    <p:sldId id="261" r:id="rId6"/>
    <p:sldId id="260" r:id="rId7"/>
    <p:sldId id="262" r:id="rId8"/>
    <p:sldId id="263" r:id="rId9"/>
    <p:sldId id="264" r:id="rId10"/>
    <p:sldId id="265" r:id="rId11"/>
    <p:sldId id="266"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46" userDrawn="1">
          <p15:clr>
            <a:srgbClr val="A4A3A4"/>
          </p15:clr>
        </p15:guide>
        <p15:guide id="3" orient="horz" pos="3974" userDrawn="1">
          <p15:clr>
            <a:srgbClr val="A4A3A4"/>
          </p15:clr>
        </p15:guide>
        <p15:guide id="4" orient="horz" pos="1026" userDrawn="1">
          <p15:clr>
            <a:srgbClr val="A4A3A4"/>
          </p15:clr>
        </p15:guide>
        <p15:guide id="5" pos="3840" userDrawn="1">
          <p15:clr>
            <a:srgbClr val="A4A3A4"/>
          </p15:clr>
        </p15:guide>
        <p15:guide id="6" pos="695" userDrawn="1">
          <p15:clr>
            <a:srgbClr val="A4A3A4"/>
          </p15:clr>
        </p15:guide>
        <p15:guide id="7" pos="69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703"/>
    <a:srgbClr val="132577"/>
    <a:srgbClr val="F4F4F4"/>
    <a:srgbClr val="D1D2D4"/>
    <a:srgbClr val="B7B9BA"/>
    <a:srgbClr val="AF007C"/>
    <a:srgbClr val="0098D4"/>
    <a:srgbClr val="51A026"/>
    <a:srgbClr val="FFDD00"/>
    <a:srgbClr val="F4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7" autoAdjust="0"/>
    <p:restoredTop sz="94660"/>
  </p:normalViewPr>
  <p:slideViewPr>
    <p:cSldViewPr showGuides="1">
      <p:cViewPr varScale="1">
        <p:scale>
          <a:sx n="110" d="100"/>
          <a:sy n="110" d="100"/>
        </p:scale>
        <p:origin x="176" y="536"/>
      </p:cViewPr>
      <p:guideLst>
        <p:guide orient="horz" pos="2160"/>
        <p:guide orient="horz" pos="346"/>
        <p:guide orient="horz" pos="3974"/>
        <p:guide orient="horz" pos="1026"/>
        <p:guide pos="3840"/>
        <p:guide pos="695"/>
        <p:guide pos="698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0E798-53FF-4C51-A981-953463752515}" type="datetimeFigureOut">
              <a:rPr lang="fr-FR" smtClean="0"/>
              <a:pPr/>
              <a:t>05/07/2022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6CD8F-B7ED-4A05-9FB1-A01CC0EF02CC}" type="slidenum">
              <a:rPr lang="fr-FR" smtClean="0"/>
              <a:pPr/>
              <a:t>‹#›</a:t>
            </a:fld>
            <a:endParaRPr lang="fr-FR"/>
          </a:p>
        </p:txBody>
      </p:sp>
    </p:spTree>
    <p:extLst>
      <p:ext uri="{BB962C8B-B14F-4D97-AF65-F5344CB8AC3E}">
        <p14:creationId xmlns:p14="http://schemas.microsoft.com/office/powerpoint/2010/main" val="1340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p:spTree>
      <p:nvGrpSpPr>
        <p:cNvPr id="1" name=""/>
        <p:cNvGrpSpPr/>
        <p:nvPr/>
      </p:nvGrpSpPr>
      <p:grpSpPr>
        <a:xfrm>
          <a:off x="0" y="0"/>
          <a:ext cx="0" cy="0"/>
          <a:chOff x="0" y="0"/>
          <a:chExt cx="0" cy="0"/>
        </a:xfrm>
      </p:grpSpPr>
      <p:pic>
        <p:nvPicPr>
          <p:cNvPr id="3" name="Image 14" descr="logo_couv.jpg"/>
          <p:cNvPicPr>
            <a:picLocks noChangeAspect="1"/>
          </p:cNvPicPr>
          <p:nvPr userDrawn="1"/>
        </p:nvPicPr>
        <p:blipFill>
          <a:blip r:embed="rId2" cstate="print"/>
          <a:stretch>
            <a:fillRect/>
          </a:stretch>
        </p:blipFill>
        <p:spPr>
          <a:xfrm>
            <a:off x="1055440" y="1484784"/>
            <a:ext cx="9061347" cy="3600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re 1"/>
          <p:cNvSpPr>
            <a:spLocks noGrp="1"/>
          </p:cNvSpPr>
          <p:nvPr>
            <p:ph type="title"/>
          </p:nvPr>
        </p:nvSpPr>
        <p:spPr bwMode="gray">
          <a:xfrm>
            <a:off x="969600" y="126000"/>
            <a:ext cx="10982400" cy="496800"/>
          </a:xfrm>
          <a:solidFill>
            <a:schemeClr val="accent1"/>
          </a:solidFill>
        </p:spPr>
        <p:txBody>
          <a:bodyPr lIns="108000" tIns="0" rIns="108000" anchor="ctr" anchorCtr="0"/>
          <a:lstStyle>
            <a:lvl1pPr>
              <a:lnSpc>
                <a:spcPct val="85000"/>
              </a:lnSpc>
              <a:defRPr sz="2500">
                <a:solidFill>
                  <a:schemeClr val="bg1"/>
                </a:solidFill>
              </a:defRPr>
            </a:lvl1pPr>
          </a:lstStyle>
          <a:p>
            <a:r>
              <a:rPr lang="en-US"/>
              <a:t>Click to edit Master title style</a:t>
            </a:r>
            <a:endParaRPr lang="fr-FR" dirty="0"/>
          </a:p>
        </p:txBody>
      </p:sp>
      <p:sp>
        <p:nvSpPr>
          <p:cNvPr id="3" name="Espace réservé du contenu 2"/>
          <p:cNvSpPr>
            <a:spLocks noGrp="1"/>
          </p:cNvSpPr>
          <p:nvPr>
            <p:ph idx="1"/>
          </p:nvPr>
        </p:nvSpPr>
        <p:spPr bwMode="gray">
          <a:xfrm>
            <a:off x="4468800" y="1098000"/>
            <a:ext cx="7483200" cy="4563248"/>
          </a:xfrm>
          <a:solidFill>
            <a:srgbClr val="4E5B99"/>
          </a:solidFill>
        </p:spPr>
        <p:txBody>
          <a:bodyPr lIns="216000" tIns="252000"/>
          <a:lstStyle>
            <a:lvl1pPr marL="0" indent="0">
              <a:spcAft>
                <a:spcPts val="300"/>
              </a:spcAft>
              <a:buFont typeface="Arial" pitchFamily="34" charset="0"/>
              <a:buNone/>
              <a:defRPr sz="2800">
                <a:solidFill>
                  <a:schemeClr val="bg1"/>
                </a:solidFill>
              </a:defRPr>
            </a:lvl1pPr>
            <a:lvl2pPr marL="0" indent="0">
              <a:spcBef>
                <a:spcPts val="400"/>
              </a:spcBef>
              <a:spcAft>
                <a:spcPts val="0"/>
              </a:spcAft>
              <a:buFont typeface="Arial" pitchFamily="34" charset="0"/>
              <a:buNone/>
              <a:defRPr sz="2600" b="1">
                <a:solidFill>
                  <a:schemeClr val="bg1"/>
                </a:solidFill>
              </a:defRPr>
            </a:lvl2pPr>
            <a:lvl3pPr marL="0" indent="0">
              <a:lnSpc>
                <a:spcPct val="80000"/>
              </a:lnSpc>
              <a:spcAft>
                <a:spcPts val="0"/>
              </a:spcAft>
              <a:buFont typeface="Arial" pitchFamily="34" charset="0"/>
              <a:buNone/>
              <a:defRPr sz="2250">
                <a:solidFill>
                  <a:schemeClr val="bg1"/>
                </a:solidFill>
              </a:defRPr>
            </a:lvl3pPr>
            <a:lvl4pPr marL="0" indent="0">
              <a:lnSpc>
                <a:spcPct val="100000"/>
              </a:lnSpc>
              <a:spcBef>
                <a:spcPts val="0"/>
              </a:spcBef>
              <a:spcAft>
                <a:spcPts val="200"/>
              </a:spcAft>
              <a:buSzPct val="80000"/>
              <a:buNone/>
              <a:defRPr sz="1750">
                <a:solidFill>
                  <a:schemeClr val="bg1"/>
                </a:solidFill>
              </a:defRPr>
            </a:lvl4pPr>
            <a:lvl5pPr marL="0" indent="0">
              <a:lnSpc>
                <a:spcPct val="80000"/>
              </a:lnSpc>
              <a:spcAft>
                <a:spcPts val="0"/>
              </a:spcAft>
              <a:buNone/>
              <a:defRPr sz="1500" b="1" i="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8" name="Espace réservé pour une image  7"/>
          <p:cNvSpPr>
            <a:spLocks noGrp="1"/>
          </p:cNvSpPr>
          <p:nvPr>
            <p:ph type="pic" sz="quarter" idx="13"/>
          </p:nvPr>
        </p:nvSpPr>
        <p:spPr>
          <a:xfrm>
            <a:off x="969600" y="1098000"/>
            <a:ext cx="3432000" cy="4563248"/>
          </a:xfrm>
        </p:spPr>
        <p:txBody>
          <a:bodyPr anchor="ctr" anchorCtr="0"/>
          <a:lstStyle>
            <a:lvl1pPr algn="ctr">
              <a:defRPr/>
            </a:lvl1pPr>
          </a:lstStyle>
          <a:p>
            <a:r>
              <a:rPr lang="en-US"/>
              <a:t>Click icon to add picture</a:t>
            </a:r>
            <a:endParaRPr lang="fr-FR"/>
          </a:p>
        </p:txBody>
      </p:sp>
      <p:sp>
        <p:nvSpPr>
          <p:cNvPr id="18" name="Espace réservé du numéro de diapositive 17"/>
          <p:cNvSpPr>
            <a:spLocks noGrp="1"/>
          </p:cNvSpPr>
          <p:nvPr>
            <p:ph type="sldNum" sz="quarter" idx="15"/>
          </p:nvPr>
        </p:nvSpPr>
        <p:spPr/>
        <p:txBody>
          <a:bodyPr/>
          <a:lstStyle/>
          <a:p>
            <a:r>
              <a:rPr lang="fr-FR"/>
              <a:t>Page </a:t>
            </a:r>
            <a:fld id="{733122C9-A0B9-462F-8757-0847AD287B63}" type="slidenum">
              <a:rPr lang="fr-FR" smtClean="0"/>
              <a:pPr/>
              <a:t>‹#›</a:t>
            </a:fld>
            <a:endParaRPr lang="fr-FR" dirty="0"/>
          </a:p>
        </p:txBody>
      </p:sp>
      <p:sp>
        <p:nvSpPr>
          <p:cNvPr id="19" name="Espace réservé du pied de page 18"/>
          <p:cNvSpPr>
            <a:spLocks noGrp="1"/>
          </p:cNvSpPr>
          <p:nvPr>
            <p:ph type="ftr" sz="quarter" idx="16"/>
          </p:nvPr>
        </p:nvSpPr>
        <p:spPr/>
        <p:txBody>
          <a:bodyPr/>
          <a:lstStyle/>
          <a:p>
            <a:r>
              <a:rPr lang="en-US"/>
              <a:t>l Lattice Model With Multipoles vs S  l Draft July 2022 l S.M.Liuzzo</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a:t>Click to edit Master title style</a:t>
            </a:r>
            <a:endParaRPr lang="fr-FR" dirty="0"/>
          </a:p>
        </p:txBody>
      </p:sp>
      <p:sp>
        <p:nvSpPr>
          <p:cNvPr id="3" name="Espace réservé du contenu 2"/>
          <p:cNvSpPr>
            <a:spLocks noGrp="1"/>
          </p:cNvSpPr>
          <p:nvPr>
            <p:ph idx="1"/>
          </p:nvPr>
        </p:nvSpPr>
        <p:spPr bwMode="gray">
          <a:xfrm>
            <a:off x="970251" y="764704"/>
            <a:ext cx="10982400" cy="5400000"/>
          </a:xfrm>
        </p:spPr>
        <p:txBody>
          <a:bodyPr/>
          <a:lstStyle>
            <a:lvl1pPr>
              <a:defRPr baseline="0"/>
            </a:lvl1pPr>
            <a:lvl2pPr>
              <a:defRPr>
                <a:solidFill>
                  <a:schemeClr val="tx1"/>
                </a:solidFill>
              </a:defRPr>
            </a:lvl2pPr>
            <a:lvl4pPr>
              <a:spcBef>
                <a:spcPts val="0"/>
              </a:spcBef>
              <a:spcAft>
                <a:spcPts val="300"/>
              </a:spcAft>
              <a:buSzPct val="80000"/>
              <a:defRPr/>
            </a:lvl4pPr>
            <a:lvl5pPr>
              <a:spcAft>
                <a:spcPts val="3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8" name="Espace réservé du numéro de diapositive 7"/>
          <p:cNvSpPr>
            <a:spLocks noGrp="1"/>
          </p:cNvSpPr>
          <p:nvPr>
            <p:ph type="sldNum" sz="quarter" idx="11"/>
          </p:nvPr>
        </p:nvSpPr>
        <p:spPr/>
        <p:txBody>
          <a:bodyPr/>
          <a:lstStyle/>
          <a:p>
            <a:r>
              <a:rPr lang="fr-FR"/>
              <a:t>Page </a:t>
            </a:r>
            <a:fld id="{733122C9-A0B9-462F-8757-0847AD287B63}" type="slidenum">
              <a:rPr lang="fr-FR" smtClean="0"/>
              <a:pPr/>
              <a:t>‹#›</a:t>
            </a:fld>
            <a:endParaRPr lang="fr-FR" dirty="0"/>
          </a:p>
        </p:txBody>
      </p:sp>
      <p:sp>
        <p:nvSpPr>
          <p:cNvPr id="9" name="Espace réservé du pied de page 8"/>
          <p:cNvSpPr>
            <a:spLocks noGrp="1"/>
          </p:cNvSpPr>
          <p:nvPr>
            <p:ph type="ftr" sz="quarter" idx="12"/>
          </p:nvPr>
        </p:nvSpPr>
        <p:spPr/>
        <p:txBody>
          <a:bodyPr/>
          <a:lstStyle/>
          <a:p>
            <a:r>
              <a:rPr lang="en-US"/>
              <a:t>l Lattice Model With Multipoles vs S  l Draft July 2022 l S.M.Liuzzo</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Use for importing sl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r>
              <a:rPr lang="en-US"/>
              <a:t>l Lattice Model With Multipoles vs S  l Draft July 2022 l S.M.Liuzzo</a:t>
            </a:r>
            <a:endParaRPr lang="fr-FR" dirty="0"/>
          </a:p>
        </p:txBody>
      </p:sp>
      <p:sp>
        <p:nvSpPr>
          <p:cNvPr id="4" name="Slide Number Placeholder 3"/>
          <p:cNvSpPr>
            <a:spLocks noGrp="1"/>
          </p:cNvSpPr>
          <p:nvPr>
            <p:ph type="sldNum" sz="quarter" idx="11"/>
          </p:nvPr>
        </p:nvSpPr>
        <p:spPr/>
        <p:txBody>
          <a:bodyPr/>
          <a:lstStyle/>
          <a:p>
            <a:r>
              <a:rPr lang="fr-FR"/>
              <a:t>Page </a:t>
            </a:r>
            <a:fld id="{733122C9-A0B9-462F-8757-0847AD287B63}" type="slidenum">
              <a:rPr lang="fr-FR" smtClean="0"/>
              <a:pPr/>
              <a:t>‹#›</a:t>
            </a:fld>
            <a:endParaRPr lang="fr-FR" dirty="0"/>
          </a:p>
        </p:txBody>
      </p:sp>
    </p:spTree>
    <p:extLst>
      <p:ext uri="{BB962C8B-B14F-4D97-AF65-F5344CB8AC3E}">
        <p14:creationId xmlns:p14="http://schemas.microsoft.com/office/powerpoint/2010/main" val="72959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ESRF COLOUR PALETTE</a:t>
            </a:r>
            <a:endParaRPr lang="en-GB" dirty="0"/>
          </a:p>
        </p:txBody>
      </p:sp>
      <p:sp>
        <p:nvSpPr>
          <p:cNvPr id="3" name="Footer Placeholder 2"/>
          <p:cNvSpPr>
            <a:spLocks noGrp="1"/>
          </p:cNvSpPr>
          <p:nvPr>
            <p:ph type="ftr" sz="quarter" idx="10"/>
          </p:nvPr>
        </p:nvSpPr>
        <p:spPr/>
        <p:txBody>
          <a:bodyPr/>
          <a:lstStyle/>
          <a:p>
            <a:r>
              <a:rPr lang="en-US"/>
              <a:t>l Lattice Model With Multipoles vs S  l Draft July 2022 l S.M.Liuzzo</a:t>
            </a:r>
            <a:endParaRPr lang="fr-FR" dirty="0"/>
          </a:p>
        </p:txBody>
      </p:sp>
      <p:sp>
        <p:nvSpPr>
          <p:cNvPr id="4" name="Slide Number Placeholder 3"/>
          <p:cNvSpPr>
            <a:spLocks noGrp="1"/>
          </p:cNvSpPr>
          <p:nvPr>
            <p:ph type="sldNum" sz="quarter" idx="11"/>
          </p:nvPr>
        </p:nvSpPr>
        <p:spPr/>
        <p:txBody>
          <a:bodyPr/>
          <a:lstStyle/>
          <a:p>
            <a:r>
              <a:rPr lang="fr-FR"/>
              <a:t>Page </a:t>
            </a:r>
            <a:fld id="{733122C9-A0B9-462F-8757-0847AD287B63}" type="slidenum">
              <a:rPr lang="fr-FR" smtClean="0"/>
              <a:pPr/>
              <a:t>‹#›</a:t>
            </a:fld>
            <a:endParaRPr lang="fr-FR" dirty="0"/>
          </a:p>
        </p:txBody>
      </p:sp>
      <p:grpSp>
        <p:nvGrpSpPr>
          <p:cNvPr id="5" name="Group 4"/>
          <p:cNvGrpSpPr/>
          <p:nvPr userDrawn="1"/>
        </p:nvGrpSpPr>
        <p:grpSpPr>
          <a:xfrm>
            <a:off x="2334965" y="1016733"/>
            <a:ext cx="7073403" cy="4780955"/>
            <a:chOff x="977503" y="761588"/>
            <a:chExt cx="6421177" cy="4780955"/>
          </a:xfrm>
        </p:grpSpPr>
        <p:sp>
          <p:nvSpPr>
            <p:cNvPr id="6" name="Oval 5"/>
            <p:cNvSpPr/>
            <p:nvPr/>
          </p:nvSpPr>
          <p:spPr>
            <a:xfrm>
              <a:off x="2803893" y="1812730"/>
              <a:ext cx="2628292" cy="26282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Oval 6"/>
            <p:cNvSpPr/>
            <p:nvPr/>
          </p:nvSpPr>
          <p:spPr>
            <a:xfrm>
              <a:off x="4175956" y="1016392"/>
              <a:ext cx="576404" cy="576404"/>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Oval 7"/>
            <p:cNvSpPr/>
            <p:nvPr/>
          </p:nvSpPr>
          <p:spPr>
            <a:xfrm>
              <a:off x="5003708" y="1393465"/>
              <a:ext cx="576404" cy="576404"/>
            </a:xfrm>
            <a:prstGeom prst="ellipse">
              <a:avLst/>
            </a:prstGeom>
            <a:solidFill>
              <a:srgbClr val="F4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p:cNvSpPr/>
            <p:nvPr/>
          </p:nvSpPr>
          <p:spPr>
            <a:xfrm>
              <a:off x="5507764" y="1980062"/>
              <a:ext cx="576404" cy="576404"/>
            </a:xfrm>
            <a:prstGeom prst="ellipse">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val 9"/>
            <p:cNvSpPr/>
            <p:nvPr/>
          </p:nvSpPr>
          <p:spPr>
            <a:xfrm>
              <a:off x="5688124" y="2740535"/>
              <a:ext cx="576404" cy="576404"/>
            </a:xfrm>
            <a:prstGeom prst="ellipse">
              <a:avLst/>
            </a:prstGeom>
            <a:solidFill>
              <a:srgbClr val="51A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Oval 10"/>
            <p:cNvSpPr/>
            <p:nvPr/>
          </p:nvSpPr>
          <p:spPr>
            <a:xfrm>
              <a:off x="5580282" y="3501008"/>
              <a:ext cx="576404" cy="576404"/>
            </a:xfrm>
            <a:prstGeom prst="ellipse">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Oval 11"/>
            <p:cNvSpPr/>
            <p:nvPr/>
          </p:nvSpPr>
          <p:spPr>
            <a:xfrm>
              <a:off x="5148064" y="4169035"/>
              <a:ext cx="576404" cy="576404"/>
            </a:xfrm>
            <a:prstGeom prst="ellipse">
              <a:avLst/>
            </a:prstGeom>
            <a:solidFill>
              <a:srgbClr val="AF0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Oval 12"/>
            <p:cNvSpPr/>
            <p:nvPr/>
          </p:nvSpPr>
          <p:spPr>
            <a:xfrm>
              <a:off x="2367594" y="1709154"/>
              <a:ext cx="576404" cy="576404"/>
            </a:xfrm>
            <a:prstGeom prst="ellipse">
              <a:avLst/>
            </a:prstGeom>
            <a:solidFill>
              <a:srgbClr val="1325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Oval 13"/>
            <p:cNvSpPr/>
            <p:nvPr/>
          </p:nvSpPr>
          <p:spPr>
            <a:xfrm>
              <a:off x="2079392" y="2433493"/>
              <a:ext cx="576404" cy="576404"/>
            </a:xfrm>
            <a:prstGeom prst="ellipse">
              <a:avLst/>
            </a:prstGeom>
            <a:solidFill>
              <a:srgbClr val="13257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Oval 14"/>
            <p:cNvSpPr/>
            <p:nvPr/>
          </p:nvSpPr>
          <p:spPr>
            <a:xfrm>
              <a:off x="3491370" y="4689140"/>
              <a:ext cx="576404" cy="576404"/>
            </a:xfrm>
            <a:prstGeom prst="ellipse">
              <a:avLst/>
            </a:prstGeom>
            <a:solidFill>
              <a:srgbClr val="B7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Oval 15"/>
            <p:cNvSpPr/>
            <p:nvPr/>
          </p:nvSpPr>
          <p:spPr>
            <a:xfrm>
              <a:off x="2706262" y="4329100"/>
              <a:ext cx="576404" cy="576404"/>
            </a:xfrm>
            <a:prstGeom prst="ellipse">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Oval 16"/>
            <p:cNvSpPr/>
            <p:nvPr/>
          </p:nvSpPr>
          <p:spPr>
            <a:xfrm>
              <a:off x="2113415" y="3746995"/>
              <a:ext cx="576404" cy="576404"/>
            </a:xfrm>
            <a:prstGeom prst="ellipse">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Box 17"/>
            <p:cNvSpPr txBox="1"/>
            <p:nvPr/>
          </p:nvSpPr>
          <p:spPr>
            <a:xfrm>
              <a:off x="3545461" y="3053707"/>
              <a:ext cx="1260990" cy="276999"/>
            </a:xfrm>
            <a:prstGeom prst="rect">
              <a:avLst/>
            </a:prstGeom>
            <a:noFill/>
          </p:spPr>
          <p:txBody>
            <a:bodyPr wrap="square" rtlCol="0">
              <a:spAutoFit/>
            </a:bodyPr>
            <a:lstStyle/>
            <a:p>
              <a:r>
                <a:rPr lang="fr-FR" sz="1200" dirty="0">
                  <a:solidFill>
                    <a:schemeClr val="bg1"/>
                  </a:solidFill>
                </a:rPr>
                <a:t>R019G037B119</a:t>
              </a:r>
              <a:endParaRPr lang="en-GB" sz="1200" dirty="0">
                <a:solidFill>
                  <a:schemeClr val="bg1"/>
                </a:solidFill>
              </a:endParaRPr>
            </a:p>
          </p:txBody>
        </p:sp>
        <p:sp>
          <p:nvSpPr>
            <p:cNvPr id="19" name="TextBox 18"/>
            <p:cNvSpPr txBox="1"/>
            <p:nvPr/>
          </p:nvSpPr>
          <p:spPr>
            <a:xfrm>
              <a:off x="4339537" y="761588"/>
              <a:ext cx="1260990" cy="276999"/>
            </a:xfrm>
            <a:prstGeom prst="rect">
              <a:avLst/>
            </a:prstGeom>
            <a:noFill/>
          </p:spPr>
          <p:txBody>
            <a:bodyPr wrap="square" rtlCol="0">
              <a:spAutoFit/>
            </a:bodyPr>
            <a:lstStyle/>
            <a:p>
              <a:r>
                <a:rPr lang="fr-FR" sz="1200" dirty="0"/>
                <a:t>R237G119B003</a:t>
              </a:r>
              <a:endParaRPr lang="en-GB" sz="1200" dirty="0"/>
            </a:p>
          </p:txBody>
        </p:sp>
        <p:sp>
          <p:nvSpPr>
            <p:cNvPr id="20" name="TextBox 19"/>
            <p:cNvSpPr txBox="1"/>
            <p:nvPr/>
          </p:nvSpPr>
          <p:spPr>
            <a:xfrm>
              <a:off x="5273712" y="1162931"/>
              <a:ext cx="1314512" cy="276999"/>
            </a:xfrm>
            <a:prstGeom prst="rect">
              <a:avLst/>
            </a:prstGeom>
            <a:noFill/>
          </p:spPr>
          <p:txBody>
            <a:bodyPr wrap="square" rtlCol="0">
              <a:spAutoFit/>
            </a:bodyPr>
            <a:lstStyle/>
            <a:p>
              <a:r>
                <a:rPr lang="fr-FR" sz="1200" dirty="0"/>
                <a:t>R244G163B000</a:t>
              </a:r>
              <a:endParaRPr lang="en-GB" sz="1200" dirty="0"/>
            </a:p>
          </p:txBody>
        </p:sp>
        <p:sp>
          <p:nvSpPr>
            <p:cNvPr id="21" name="TextBox 20"/>
            <p:cNvSpPr txBox="1"/>
            <p:nvPr/>
          </p:nvSpPr>
          <p:spPr>
            <a:xfrm>
              <a:off x="5795966" y="1756869"/>
              <a:ext cx="1314512" cy="276999"/>
            </a:xfrm>
            <a:prstGeom prst="rect">
              <a:avLst/>
            </a:prstGeom>
            <a:noFill/>
          </p:spPr>
          <p:txBody>
            <a:bodyPr wrap="square" rtlCol="0">
              <a:spAutoFit/>
            </a:bodyPr>
            <a:lstStyle/>
            <a:p>
              <a:r>
                <a:rPr lang="fr-FR" sz="1200" dirty="0"/>
                <a:t>R255G221B000</a:t>
              </a:r>
              <a:endParaRPr lang="en-GB" sz="1200" dirty="0"/>
            </a:p>
          </p:txBody>
        </p:sp>
        <p:sp>
          <p:nvSpPr>
            <p:cNvPr id="22" name="TextBox 21"/>
            <p:cNvSpPr txBox="1"/>
            <p:nvPr/>
          </p:nvSpPr>
          <p:spPr>
            <a:xfrm>
              <a:off x="6084168" y="2570541"/>
              <a:ext cx="1314512" cy="276999"/>
            </a:xfrm>
            <a:prstGeom prst="rect">
              <a:avLst/>
            </a:prstGeom>
            <a:noFill/>
          </p:spPr>
          <p:txBody>
            <a:bodyPr wrap="square" rtlCol="0">
              <a:spAutoFit/>
            </a:bodyPr>
            <a:lstStyle/>
            <a:p>
              <a:r>
                <a:rPr lang="fr-FR" sz="1200" dirty="0"/>
                <a:t>R081G160B038</a:t>
              </a:r>
              <a:endParaRPr lang="en-GB" sz="1200" dirty="0"/>
            </a:p>
          </p:txBody>
        </p:sp>
        <p:sp>
          <p:nvSpPr>
            <p:cNvPr id="23" name="TextBox 22"/>
            <p:cNvSpPr txBox="1"/>
            <p:nvPr/>
          </p:nvSpPr>
          <p:spPr>
            <a:xfrm>
              <a:off x="6084168" y="3409385"/>
              <a:ext cx="1314512" cy="276999"/>
            </a:xfrm>
            <a:prstGeom prst="rect">
              <a:avLst/>
            </a:prstGeom>
            <a:noFill/>
          </p:spPr>
          <p:txBody>
            <a:bodyPr wrap="square" rtlCol="0">
              <a:spAutoFit/>
            </a:bodyPr>
            <a:lstStyle/>
            <a:p>
              <a:r>
                <a:rPr lang="fr-FR" sz="1200" dirty="0"/>
                <a:t>R000G152B212</a:t>
              </a:r>
              <a:endParaRPr lang="en-GB" sz="1200" dirty="0"/>
            </a:p>
          </p:txBody>
        </p:sp>
        <p:sp>
          <p:nvSpPr>
            <p:cNvPr id="24" name="TextBox 23"/>
            <p:cNvSpPr txBox="1"/>
            <p:nvPr/>
          </p:nvSpPr>
          <p:spPr>
            <a:xfrm>
              <a:off x="5677172" y="4159448"/>
              <a:ext cx="1314512" cy="276999"/>
            </a:xfrm>
            <a:prstGeom prst="rect">
              <a:avLst/>
            </a:prstGeom>
            <a:noFill/>
          </p:spPr>
          <p:txBody>
            <a:bodyPr wrap="square" rtlCol="0">
              <a:spAutoFit/>
            </a:bodyPr>
            <a:lstStyle/>
            <a:p>
              <a:r>
                <a:rPr lang="fr-FR" sz="1200" dirty="0"/>
                <a:t>R175G000B124</a:t>
              </a:r>
              <a:endParaRPr lang="en-GB" sz="1200" dirty="0"/>
            </a:p>
          </p:txBody>
        </p:sp>
        <p:sp>
          <p:nvSpPr>
            <p:cNvPr id="25" name="TextBox 24"/>
            <p:cNvSpPr txBox="1"/>
            <p:nvPr/>
          </p:nvSpPr>
          <p:spPr>
            <a:xfrm>
              <a:off x="1312568" y="1497250"/>
              <a:ext cx="1314512" cy="276999"/>
            </a:xfrm>
            <a:prstGeom prst="rect">
              <a:avLst/>
            </a:prstGeom>
            <a:noFill/>
          </p:spPr>
          <p:txBody>
            <a:bodyPr wrap="square" rtlCol="0">
              <a:spAutoFit/>
            </a:bodyPr>
            <a:lstStyle/>
            <a:p>
              <a:r>
                <a:rPr lang="fr-FR" sz="1200" dirty="0"/>
                <a:t>ESRF </a:t>
              </a:r>
              <a:r>
                <a:rPr lang="fr-FR" sz="1200" dirty="0" err="1"/>
                <a:t>blue</a:t>
              </a:r>
              <a:r>
                <a:rPr lang="fr-FR" sz="1200" dirty="0"/>
                <a:t> 75%</a:t>
              </a:r>
              <a:endParaRPr lang="en-GB" sz="1200" dirty="0"/>
            </a:p>
          </p:txBody>
        </p:sp>
        <p:sp>
          <p:nvSpPr>
            <p:cNvPr id="26" name="TextBox 25"/>
            <p:cNvSpPr txBox="1"/>
            <p:nvPr/>
          </p:nvSpPr>
          <p:spPr>
            <a:xfrm>
              <a:off x="977503" y="2279467"/>
              <a:ext cx="1314512" cy="276999"/>
            </a:xfrm>
            <a:prstGeom prst="rect">
              <a:avLst/>
            </a:prstGeom>
            <a:noFill/>
          </p:spPr>
          <p:txBody>
            <a:bodyPr wrap="square" rtlCol="0">
              <a:spAutoFit/>
            </a:bodyPr>
            <a:lstStyle/>
            <a:p>
              <a:r>
                <a:rPr lang="fr-FR" sz="1200" dirty="0"/>
                <a:t>ESRF </a:t>
              </a:r>
              <a:r>
                <a:rPr lang="fr-FR" sz="1200" dirty="0" err="1"/>
                <a:t>blue</a:t>
              </a:r>
              <a:r>
                <a:rPr lang="fr-FR" sz="1200" dirty="0"/>
                <a:t> 50%</a:t>
              </a:r>
              <a:endParaRPr lang="en-GB" sz="1200" dirty="0"/>
            </a:p>
          </p:txBody>
        </p:sp>
        <p:sp>
          <p:nvSpPr>
            <p:cNvPr id="27" name="TextBox 26"/>
            <p:cNvSpPr txBox="1"/>
            <p:nvPr/>
          </p:nvSpPr>
          <p:spPr>
            <a:xfrm>
              <a:off x="2878263" y="5265544"/>
              <a:ext cx="1314512" cy="276999"/>
            </a:xfrm>
            <a:prstGeom prst="rect">
              <a:avLst/>
            </a:prstGeom>
            <a:noFill/>
          </p:spPr>
          <p:txBody>
            <a:bodyPr wrap="square" rtlCol="0">
              <a:spAutoFit/>
            </a:bodyPr>
            <a:lstStyle/>
            <a:p>
              <a:r>
                <a:rPr lang="fr-FR" sz="1200" dirty="0"/>
                <a:t>R183G185B186</a:t>
              </a:r>
              <a:endParaRPr lang="en-GB" sz="1200" dirty="0"/>
            </a:p>
          </p:txBody>
        </p:sp>
        <p:sp>
          <p:nvSpPr>
            <p:cNvPr id="28" name="TextBox 27"/>
            <p:cNvSpPr txBox="1"/>
            <p:nvPr/>
          </p:nvSpPr>
          <p:spPr>
            <a:xfrm>
              <a:off x="1968154" y="4899336"/>
              <a:ext cx="1314512" cy="276999"/>
            </a:xfrm>
            <a:prstGeom prst="rect">
              <a:avLst/>
            </a:prstGeom>
            <a:noFill/>
          </p:spPr>
          <p:txBody>
            <a:bodyPr wrap="square" rtlCol="0">
              <a:spAutoFit/>
            </a:bodyPr>
            <a:lstStyle/>
            <a:p>
              <a:r>
                <a:rPr lang="fr-FR" sz="1200" dirty="0"/>
                <a:t>R209G210B212</a:t>
              </a:r>
              <a:endParaRPr lang="en-GB" sz="1200" dirty="0"/>
            </a:p>
          </p:txBody>
        </p:sp>
        <p:sp>
          <p:nvSpPr>
            <p:cNvPr id="29" name="TextBox 28"/>
            <p:cNvSpPr txBox="1"/>
            <p:nvPr/>
          </p:nvSpPr>
          <p:spPr>
            <a:xfrm>
              <a:off x="1238010" y="4311927"/>
              <a:ext cx="1314512" cy="276999"/>
            </a:xfrm>
            <a:prstGeom prst="rect">
              <a:avLst/>
            </a:prstGeom>
            <a:noFill/>
          </p:spPr>
          <p:txBody>
            <a:bodyPr wrap="square" rtlCol="0">
              <a:spAutoFit/>
            </a:bodyPr>
            <a:lstStyle/>
            <a:p>
              <a:r>
                <a:rPr lang="fr-FR" sz="1200" dirty="0"/>
                <a:t>R244G244B244</a:t>
              </a:r>
              <a:endParaRPr lang="en-GB" sz="1200" dirty="0"/>
            </a:p>
          </p:txBody>
        </p:sp>
      </p:grpSp>
    </p:spTree>
    <p:extLst>
      <p:ext uri="{BB962C8B-B14F-4D97-AF65-F5344CB8AC3E}">
        <p14:creationId xmlns:p14="http://schemas.microsoft.com/office/powerpoint/2010/main" val="2874857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logo_texte.jpg"/>
          <p:cNvPicPr>
            <a:picLocks noChangeAspect="1"/>
          </p:cNvPicPr>
          <p:nvPr/>
        </p:nvPicPr>
        <p:blipFill>
          <a:blip r:embed="rId7" cstate="print"/>
          <a:stretch>
            <a:fillRect/>
          </a:stretch>
        </p:blipFill>
        <p:spPr>
          <a:xfrm>
            <a:off x="9552000" y="6210000"/>
            <a:ext cx="2634592" cy="648000"/>
          </a:xfrm>
          <a:prstGeom prst="rect">
            <a:avLst/>
          </a:prstGeom>
        </p:spPr>
      </p:pic>
      <p:sp>
        <p:nvSpPr>
          <p:cNvPr id="2" name="Espace réservé du titre 1"/>
          <p:cNvSpPr>
            <a:spLocks noGrp="1"/>
          </p:cNvSpPr>
          <p:nvPr>
            <p:ph type="title"/>
          </p:nvPr>
        </p:nvSpPr>
        <p:spPr bwMode="gray">
          <a:xfrm>
            <a:off x="969600" y="126000"/>
            <a:ext cx="10982400" cy="496800"/>
          </a:xfrm>
          <a:prstGeom prst="rect">
            <a:avLst/>
          </a:prstGeom>
          <a:solidFill>
            <a:schemeClr val="accent1"/>
          </a:solidFill>
        </p:spPr>
        <p:txBody>
          <a:bodyPr vert="horz" lIns="72000" tIns="0" rIns="72000" bIns="0" rtlCol="0" anchor="ctr" anchorCtr="0">
            <a:noAutofit/>
          </a:bodyPr>
          <a:lstStyle/>
          <a:p>
            <a:r>
              <a:rPr lang="fr-FR" dirty="0"/>
              <a:t>CLICK TO MODIFY THE STYLE OF THE TITLE</a:t>
            </a:r>
          </a:p>
        </p:txBody>
      </p:sp>
      <p:sp>
        <p:nvSpPr>
          <p:cNvPr id="3" name="Espace réservé du texte 2"/>
          <p:cNvSpPr>
            <a:spLocks noGrp="1"/>
          </p:cNvSpPr>
          <p:nvPr>
            <p:ph type="body" idx="1"/>
          </p:nvPr>
        </p:nvSpPr>
        <p:spPr bwMode="gray">
          <a:xfrm>
            <a:off x="969600" y="764704"/>
            <a:ext cx="10982400" cy="5400000"/>
          </a:xfrm>
          <a:prstGeom prst="rect">
            <a:avLst/>
          </a:prstGeom>
        </p:spPr>
        <p:txBody>
          <a:bodyPr vert="horz" lIns="0" tIns="0" rIns="0" bIns="0" rtlCol="0" anchor="t" anchorCtr="0">
            <a:noAutofit/>
          </a:bodyPr>
          <a:lstStyle/>
          <a:p>
            <a:pPr lvl="0"/>
            <a:r>
              <a:rPr lang="fr-FR" dirty="0"/>
              <a:t>Click to </a:t>
            </a:r>
            <a:r>
              <a:rPr lang="fr-FR" dirty="0" err="1"/>
              <a:t>modify</a:t>
            </a:r>
            <a:r>
              <a:rPr lang="fr-FR" dirty="0"/>
              <a:t> </a:t>
            </a:r>
            <a:r>
              <a:rPr lang="fr-FR" dirty="0" err="1"/>
              <a:t>attributes</a:t>
            </a:r>
            <a:endParaRPr lang="fr-FR" dirty="0"/>
          </a:p>
          <a:p>
            <a:pPr lvl="1"/>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5" name="Espace réservé du pied de page 4"/>
          <p:cNvSpPr>
            <a:spLocks noGrp="1"/>
          </p:cNvSpPr>
          <p:nvPr>
            <p:ph type="ftr" sz="quarter" idx="3"/>
          </p:nvPr>
        </p:nvSpPr>
        <p:spPr bwMode="gray">
          <a:xfrm>
            <a:off x="959429" y="6483350"/>
            <a:ext cx="8160000" cy="212489"/>
          </a:xfrm>
          <a:prstGeom prst="rect">
            <a:avLst/>
          </a:prstGeom>
        </p:spPr>
        <p:txBody>
          <a:bodyPr vert="horz" lIns="0" tIns="0" rIns="0" bIns="0" rtlCol="0" anchor="b" anchorCtr="0">
            <a:noAutofit/>
          </a:bodyPr>
          <a:lstStyle>
            <a:lvl1pPr algn="l">
              <a:defRPr sz="800" b="1" cap="none" baseline="0">
                <a:solidFill>
                  <a:schemeClr val="tx2"/>
                </a:solidFill>
              </a:defRPr>
            </a:lvl1pPr>
          </a:lstStyle>
          <a:p>
            <a:r>
              <a:rPr lang="en-US"/>
              <a:t>l Lattice Model With Multipoles vs S  l Draft July 2022 l S.M.Liuzzo</a:t>
            </a:r>
            <a:endParaRPr lang="fr-FR" dirty="0"/>
          </a:p>
        </p:txBody>
      </p:sp>
      <p:sp>
        <p:nvSpPr>
          <p:cNvPr id="6" name="Espace réservé du numéro de diapositive 5"/>
          <p:cNvSpPr>
            <a:spLocks noGrp="1"/>
          </p:cNvSpPr>
          <p:nvPr>
            <p:ph type="sldNum" sz="quarter" idx="4"/>
          </p:nvPr>
        </p:nvSpPr>
        <p:spPr bwMode="gray">
          <a:xfrm>
            <a:off x="239350" y="6483438"/>
            <a:ext cx="551412" cy="212400"/>
          </a:xfrm>
          <a:prstGeom prst="rect">
            <a:avLst/>
          </a:prstGeom>
        </p:spPr>
        <p:txBody>
          <a:bodyPr vert="horz" lIns="0" tIns="0" rIns="0" bIns="0" rtlCol="0" anchor="b" anchorCtr="0">
            <a:noAutofit/>
          </a:bodyPr>
          <a:lstStyle>
            <a:lvl1pPr algn="l">
              <a:defRPr sz="800" b="1">
                <a:solidFill>
                  <a:schemeClr val="tx2"/>
                </a:solidFill>
              </a:defRPr>
            </a:lvl1pPr>
          </a:lstStyle>
          <a:p>
            <a:r>
              <a:rPr lang="fr-FR"/>
              <a:t>Page </a:t>
            </a:r>
            <a:fld id="{733122C9-A0B9-462F-8757-0847AD287B63}" type="slidenum">
              <a:rPr lang="fr-FR" smtClean="0"/>
              <a:pPr/>
              <a:t>‹#›</a:t>
            </a:fld>
            <a:endParaRPr lang="fr-FR" dirty="0"/>
          </a:p>
        </p:txBody>
      </p:sp>
      <p:sp>
        <p:nvSpPr>
          <p:cNvPr id="8" name="Rectangle 7"/>
          <p:cNvSpPr/>
          <p:nvPr/>
        </p:nvSpPr>
        <p:spPr>
          <a:xfrm>
            <a:off x="240000" y="126000"/>
            <a:ext cx="6624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0" name="Image 8" descr="logo_texte.jpg"/>
          <p:cNvPicPr>
            <a:picLocks noChangeAspect="1"/>
          </p:cNvPicPr>
          <p:nvPr userDrawn="1"/>
        </p:nvPicPr>
        <p:blipFill>
          <a:blip r:embed="rId7" cstate="print"/>
          <a:stretch>
            <a:fillRect/>
          </a:stretch>
        </p:blipFill>
        <p:spPr>
          <a:xfrm>
            <a:off x="9552000" y="6210000"/>
            <a:ext cx="2634592" cy="648000"/>
          </a:xfrm>
          <a:prstGeom prst="rect">
            <a:avLst/>
          </a:prstGeom>
        </p:spPr>
      </p:pic>
      <p:sp>
        <p:nvSpPr>
          <p:cNvPr id="11" name="Rectangle 10"/>
          <p:cNvSpPr/>
          <p:nvPr userDrawn="1"/>
        </p:nvSpPr>
        <p:spPr>
          <a:xfrm>
            <a:off x="240000" y="126000"/>
            <a:ext cx="6624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1" r:id="rId5"/>
  </p:sldLayoutIdLst>
  <p:hf hdr="0" dt="0"/>
  <p:txStyles>
    <p:titleStyle>
      <a:lvl1pPr algn="l" defTabSz="914400" rtl="0" eaLnBrk="1" latinLnBrk="0" hangingPunct="1">
        <a:spcBef>
          <a:spcPct val="0"/>
        </a:spcBef>
        <a:buNone/>
        <a:defRPr sz="1600" b="1" kern="1200" cap="all" baseline="0">
          <a:solidFill>
            <a:schemeClr val="bg1"/>
          </a:solidFill>
          <a:latin typeface="+mj-lt"/>
          <a:ea typeface="+mj-ea"/>
          <a:cs typeface="+mj-cs"/>
        </a:defRPr>
      </a:lvl1pPr>
    </p:titleStyle>
    <p:bodyStyle>
      <a:lvl1pPr marL="0" indent="0" algn="l" defTabSz="914400" rtl="0" eaLnBrk="1" latinLnBrk="0" hangingPunct="1">
        <a:spcBef>
          <a:spcPts val="0"/>
        </a:spcBef>
        <a:spcAft>
          <a:spcPts val="1000"/>
        </a:spcAft>
        <a:buFont typeface="Arial" pitchFamily="34" charset="0"/>
        <a:buNone/>
        <a:defRPr sz="1800" b="1" kern="1200" baseline="0">
          <a:solidFill>
            <a:schemeClr val="accent6"/>
          </a:solidFill>
          <a:latin typeface="+mn-lt"/>
          <a:ea typeface="+mn-ea"/>
          <a:cs typeface="+mn-cs"/>
        </a:defRPr>
      </a:lvl1pPr>
      <a:lvl2pPr marL="0" indent="0" algn="l" defTabSz="914400" rtl="0" eaLnBrk="1" latinLnBrk="0" hangingPunct="1">
        <a:spcBef>
          <a:spcPts val="0"/>
        </a:spcBef>
        <a:spcAft>
          <a:spcPts val="1500"/>
        </a:spcAft>
        <a:buFont typeface="Arial" pitchFamily="34" charset="0"/>
        <a:buNone/>
        <a:defRPr sz="1700" kern="1200">
          <a:solidFill>
            <a:schemeClr val="tx1"/>
          </a:solidFill>
          <a:latin typeface="+mn-lt"/>
          <a:ea typeface="+mn-ea"/>
          <a:cs typeface="+mn-cs"/>
        </a:defRPr>
      </a:lvl2pPr>
      <a:lvl3pPr marL="0" indent="0" algn="l" defTabSz="914400" rtl="0" eaLnBrk="1" latinLnBrk="0" hangingPunct="1">
        <a:lnSpc>
          <a:spcPct val="105000"/>
        </a:lnSpc>
        <a:spcBef>
          <a:spcPts val="0"/>
        </a:spcBef>
        <a:spcAft>
          <a:spcPts val="500"/>
        </a:spcAft>
        <a:buFont typeface="Arial" pitchFamily="34" charset="0"/>
        <a:buNone/>
        <a:defRPr sz="1500" kern="1200" baseline="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400"/>
        </a:spcAft>
        <a:buClr>
          <a:schemeClr val="accent6"/>
        </a:buClr>
        <a:buFont typeface="Wingdings" pitchFamily="2" charset="2"/>
        <a:buChar char="l"/>
        <a:defRPr sz="1500" kern="1200">
          <a:solidFill>
            <a:schemeClr val="tx1"/>
          </a:solidFill>
          <a:latin typeface="+mn-lt"/>
          <a:ea typeface="+mn-ea"/>
          <a:cs typeface="+mn-cs"/>
        </a:defRPr>
      </a:lvl4pPr>
      <a:lvl5pPr marL="1162050" indent="-174625" algn="l" defTabSz="914400" rtl="0" eaLnBrk="1" latinLnBrk="0" hangingPunct="1">
        <a:spcBef>
          <a:spcPts val="0"/>
        </a:spcBef>
        <a:spcAft>
          <a:spcPts val="600"/>
        </a:spcAft>
        <a:buClr>
          <a:schemeClr val="accent6"/>
        </a:buClr>
        <a:buFont typeface="ITCOfficinaSans LT Book" pitchFamily="2" charset="0"/>
        <a:buChar char="&gt;"/>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84" userDrawn="1">
          <p15:clr>
            <a:srgbClr val="F26B43"/>
          </p15:clr>
        </p15:guide>
        <p15:guide id="2" pos="151" userDrawn="1">
          <p15:clr>
            <a:srgbClr val="F26B43"/>
          </p15:clr>
        </p15:guide>
        <p15:guide id="3" orient="horz" pos="482" userDrawn="1">
          <p15:clr>
            <a:srgbClr val="F26B43"/>
          </p15:clr>
        </p15:guide>
        <p15:guide id="4" pos="604" userDrawn="1">
          <p15:clr>
            <a:srgbClr val="F26B43"/>
          </p15:clr>
        </p15:guide>
        <p15:guide id="5" pos="7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onfluence.esrf.fr/display/IDMWS/Magnet+cross-talks"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confluence.esrf.fr/display/IDMWS/Magnet+cross-talk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827AEE-4D2A-3F45-BD62-25D02078AD97}"/>
              </a:ext>
            </a:extLst>
          </p:cNvPr>
          <p:cNvSpPr txBox="1"/>
          <p:nvPr/>
        </p:nvSpPr>
        <p:spPr>
          <a:xfrm>
            <a:off x="3431704" y="4149080"/>
            <a:ext cx="5109091" cy="369332"/>
          </a:xfrm>
          <a:prstGeom prst="rect">
            <a:avLst/>
          </a:prstGeom>
          <a:noFill/>
        </p:spPr>
        <p:txBody>
          <a:bodyPr wrap="none" rtlCol="0">
            <a:spAutoFit/>
          </a:bodyPr>
          <a:lstStyle/>
          <a:p>
            <a:r>
              <a:rPr lang="en-US" dirty="0"/>
              <a:t>EBS SR lattice with all known multipoles along s</a:t>
            </a:r>
          </a:p>
        </p:txBody>
      </p:sp>
      <p:sp>
        <p:nvSpPr>
          <p:cNvPr id="3" name="TextBox 2">
            <a:extLst>
              <a:ext uri="{FF2B5EF4-FFF2-40B4-BE49-F238E27FC236}">
                <a16:creationId xmlns:a16="http://schemas.microsoft.com/office/drawing/2014/main" id="{66CECB21-5501-774D-8351-60BDE689E09A}"/>
              </a:ext>
            </a:extLst>
          </p:cNvPr>
          <p:cNvSpPr txBox="1"/>
          <p:nvPr/>
        </p:nvSpPr>
        <p:spPr>
          <a:xfrm>
            <a:off x="4194733" y="6165304"/>
            <a:ext cx="3839513" cy="369332"/>
          </a:xfrm>
          <a:prstGeom prst="rect">
            <a:avLst/>
          </a:prstGeom>
          <a:noFill/>
        </p:spPr>
        <p:txBody>
          <a:bodyPr wrap="none" rtlCol="0">
            <a:spAutoFit/>
          </a:bodyPr>
          <a:lstStyle/>
          <a:p>
            <a:r>
              <a:rPr lang="en-US" dirty="0" err="1"/>
              <a:t>S.M.Liuzzo</a:t>
            </a:r>
            <a:r>
              <a:rPr lang="en-US" dirty="0"/>
              <a:t>, G. Le </a:t>
            </a:r>
            <a:r>
              <a:rPr lang="en-US" dirty="0" err="1"/>
              <a:t>Bec</a:t>
            </a:r>
            <a:r>
              <a:rPr lang="en-US" dirty="0"/>
              <a:t>, </a:t>
            </a:r>
            <a:r>
              <a:rPr lang="en-US" dirty="0" err="1"/>
              <a:t>J.Chavanne</a:t>
            </a:r>
            <a:endParaRPr lang="en-US" dirty="0"/>
          </a:p>
        </p:txBody>
      </p:sp>
    </p:spTree>
    <p:extLst>
      <p:ext uri="{BB962C8B-B14F-4D97-AF65-F5344CB8AC3E}">
        <p14:creationId xmlns:p14="http://schemas.microsoft.com/office/powerpoint/2010/main" val="45649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344F7-F62E-8A46-885E-054F345222F2}"/>
              </a:ext>
            </a:extLst>
          </p:cNvPr>
          <p:cNvSpPr>
            <a:spLocks noGrp="1"/>
          </p:cNvSpPr>
          <p:nvPr>
            <p:ph type="title"/>
          </p:nvPr>
        </p:nvSpPr>
        <p:spPr/>
        <p:txBody>
          <a:bodyPr/>
          <a:lstStyle/>
          <a:p>
            <a:r>
              <a:rPr lang="en-US" dirty="0"/>
              <a:t>CALIBRATION CROSS TALK FACTORS ARE APPLIED correctly??</a:t>
            </a:r>
          </a:p>
        </p:txBody>
      </p:sp>
      <p:sp>
        <p:nvSpPr>
          <p:cNvPr id="3" name="Content Placeholder 2">
            <a:extLst>
              <a:ext uri="{FF2B5EF4-FFF2-40B4-BE49-F238E27FC236}">
                <a16:creationId xmlns:a16="http://schemas.microsoft.com/office/drawing/2014/main" id="{3D32231C-0D44-6044-AB2A-DB5DBD3F0AE0}"/>
              </a:ext>
            </a:extLst>
          </p:cNvPr>
          <p:cNvSpPr>
            <a:spLocks noGrp="1"/>
          </p:cNvSpPr>
          <p:nvPr>
            <p:ph idx="1"/>
          </p:nvPr>
        </p:nvSpPr>
        <p:spPr/>
        <p:txBody>
          <a:bodyPr/>
          <a:lstStyle/>
          <a:p>
            <a:r>
              <a:rPr lang="en-US" dirty="0"/>
              <a:t>CALIBRATION CROSS TALK FACTORS ARE APPLIED correctly??</a:t>
            </a:r>
          </a:p>
          <a:p>
            <a:endParaRPr lang="en-US" dirty="0"/>
          </a:p>
          <a:p>
            <a:r>
              <a:rPr lang="en-US" dirty="0"/>
              <a:t>Cross talks makes such that a given gradient is actually lower than expected. The calibration curve is multiplied by this factor, such that it represents a calibration as if it had been done with all the neighboring magnets at their place. Finally the model strength will lead to larger currents that those for the non corrected calibration curve. So the calibration curve should get the same factor as the magnet cross talk.</a:t>
            </a:r>
          </a:p>
          <a:p>
            <a:r>
              <a:rPr lang="en-US" dirty="0"/>
              <a:t>The larger current in the magnet will actually modify the cross talk it self (computed for a given set of currents). This effect is neglected.</a:t>
            </a:r>
          </a:p>
          <a:p>
            <a:endParaRPr lang="en-US" dirty="0"/>
          </a:p>
          <a:p>
            <a:r>
              <a:rPr lang="en-US" dirty="0"/>
              <a:t>In terms of lattice model, the improvement here is on the machine side. For the same currents, updating the </a:t>
            </a:r>
            <a:r>
              <a:rPr lang="en-US" dirty="0" err="1"/>
              <a:t>CrossTalk</a:t>
            </a:r>
            <a:r>
              <a:rPr lang="en-US" dirty="0"/>
              <a:t> main multipoles calibration factors will modify the strengths that we use to update the model, thus giving different optics parameters.</a:t>
            </a:r>
          </a:p>
        </p:txBody>
      </p:sp>
      <p:sp>
        <p:nvSpPr>
          <p:cNvPr id="4" name="Slide Number Placeholder 3">
            <a:extLst>
              <a:ext uri="{FF2B5EF4-FFF2-40B4-BE49-F238E27FC236}">
                <a16:creationId xmlns:a16="http://schemas.microsoft.com/office/drawing/2014/main" id="{BD0E9FA4-42A9-8F4F-BFD8-E87D8ECEDE6F}"/>
              </a:ext>
            </a:extLst>
          </p:cNvPr>
          <p:cNvSpPr>
            <a:spLocks noGrp="1"/>
          </p:cNvSpPr>
          <p:nvPr>
            <p:ph type="sldNum" sz="quarter" idx="11"/>
          </p:nvPr>
        </p:nvSpPr>
        <p:spPr/>
        <p:txBody>
          <a:bodyPr/>
          <a:lstStyle/>
          <a:p>
            <a:r>
              <a:rPr lang="fr-FR"/>
              <a:t>Page </a:t>
            </a:r>
            <a:fld id="{733122C9-A0B9-462F-8757-0847AD287B63}" type="slidenum">
              <a:rPr lang="fr-FR" smtClean="0"/>
              <a:pPr/>
              <a:t>10</a:t>
            </a:fld>
            <a:endParaRPr lang="fr-FR" dirty="0"/>
          </a:p>
        </p:txBody>
      </p:sp>
      <p:sp>
        <p:nvSpPr>
          <p:cNvPr id="5" name="Footer Placeholder 4">
            <a:extLst>
              <a:ext uri="{FF2B5EF4-FFF2-40B4-BE49-F238E27FC236}">
                <a16:creationId xmlns:a16="http://schemas.microsoft.com/office/drawing/2014/main" id="{FF2BC47A-8B9E-4D4A-9B49-375BD602FA73}"/>
              </a:ext>
            </a:extLst>
          </p:cNvPr>
          <p:cNvSpPr>
            <a:spLocks noGrp="1"/>
          </p:cNvSpPr>
          <p:nvPr>
            <p:ph type="ftr" sz="quarter" idx="12"/>
          </p:nvPr>
        </p:nvSpPr>
        <p:spPr/>
        <p:txBody>
          <a:bodyPr/>
          <a:lstStyle/>
          <a:p>
            <a:r>
              <a:rPr lang="en-US" dirty="0"/>
              <a:t>l Lattice Model With Multipoles vs S  l Draft July 2022 l </a:t>
            </a:r>
            <a:r>
              <a:rPr lang="en-US" dirty="0" err="1"/>
              <a:t>S.M.Liuzzo</a:t>
            </a:r>
            <a:endParaRPr lang="fr-FR" dirty="0"/>
          </a:p>
        </p:txBody>
      </p:sp>
    </p:spTree>
    <p:extLst>
      <p:ext uri="{BB962C8B-B14F-4D97-AF65-F5344CB8AC3E}">
        <p14:creationId xmlns:p14="http://schemas.microsoft.com/office/powerpoint/2010/main" val="381505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F8F7-8EB5-8F42-9BEA-CAEB05F2FA6D}"/>
              </a:ext>
            </a:extLst>
          </p:cNvPr>
          <p:cNvSpPr>
            <a:spLocks noGrp="1"/>
          </p:cNvSpPr>
          <p:nvPr>
            <p:ph type="title"/>
          </p:nvPr>
        </p:nvSpPr>
        <p:spPr/>
        <p:txBody>
          <a:bodyPr/>
          <a:lstStyle/>
          <a:p>
            <a:r>
              <a:rPr lang="en-US" dirty="0"/>
              <a:t>Test of </a:t>
            </a:r>
            <a:r>
              <a:rPr lang="en-US" u="sng" dirty="0">
                <a:solidFill>
                  <a:schemeClr val="accent2"/>
                </a:solidFill>
              </a:rPr>
              <a:t>Dummy</a:t>
            </a:r>
            <a:r>
              <a:rPr lang="en-US" dirty="0"/>
              <a:t> field profiles</a:t>
            </a:r>
          </a:p>
        </p:txBody>
      </p:sp>
      <p:sp>
        <p:nvSpPr>
          <p:cNvPr id="3" name="Content Placeholder 2">
            <a:extLst>
              <a:ext uri="{FF2B5EF4-FFF2-40B4-BE49-F238E27FC236}">
                <a16:creationId xmlns:a16="http://schemas.microsoft.com/office/drawing/2014/main" id="{3275A9F1-9340-CF48-AD5B-17020B1A7B10}"/>
              </a:ext>
            </a:extLst>
          </p:cNvPr>
          <p:cNvSpPr>
            <a:spLocks noGrp="1"/>
          </p:cNvSpPr>
          <p:nvPr>
            <p:ph idx="1"/>
          </p:nvPr>
        </p:nvSpPr>
        <p:spPr/>
        <p:txBody>
          <a:bodyPr/>
          <a:lstStyle/>
          <a:p>
            <a:r>
              <a:rPr lang="en-US" dirty="0"/>
              <a:t>Normalize field profiles to their integral. So the scaling can be Profile(s)*KL.</a:t>
            </a:r>
          </a:p>
        </p:txBody>
      </p:sp>
      <p:sp>
        <p:nvSpPr>
          <p:cNvPr id="4" name="Slide Number Placeholder 3">
            <a:extLst>
              <a:ext uri="{FF2B5EF4-FFF2-40B4-BE49-F238E27FC236}">
                <a16:creationId xmlns:a16="http://schemas.microsoft.com/office/drawing/2014/main" id="{14CD5864-1D45-AC48-AA70-4E97A6ECD8A1}"/>
              </a:ext>
            </a:extLst>
          </p:cNvPr>
          <p:cNvSpPr>
            <a:spLocks noGrp="1"/>
          </p:cNvSpPr>
          <p:nvPr>
            <p:ph type="sldNum" sz="quarter" idx="11"/>
          </p:nvPr>
        </p:nvSpPr>
        <p:spPr/>
        <p:txBody>
          <a:bodyPr/>
          <a:lstStyle/>
          <a:p>
            <a:r>
              <a:rPr lang="fr-FR"/>
              <a:t>Page </a:t>
            </a:r>
            <a:fld id="{733122C9-A0B9-462F-8757-0847AD287B63}" type="slidenum">
              <a:rPr lang="fr-FR" smtClean="0"/>
              <a:pPr/>
              <a:t>11</a:t>
            </a:fld>
            <a:endParaRPr lang="fr-FR" dirty="0"/>
          </a:p>
        </p:txBody>
      </p:sp>
      <p:sp>
        <p:nvSpPr>
          <p:cNvPr id="5" name="Footer Placeholder 4">
            <a:extLst>
              <a:ext uri="{FF2B5EF4-FFF2-40B4-BE49-F238E27FC236}">
                <a16:creationId xmlns:a16="http://schemas.microsoft.com/office/drawing/2014/main" id="{DF7C7114-0C2A-5642-AE95-24ACD9AC2854}"/>
              </a:ext>
            </a:extLst>
          </p:cNvPr>
          <p:cNvSpPr>
            <a:spLocks noGrp="1"/>
          </p:cNvSpPr>
          <p:nvPr>
            <p:ph type="ftr" sz="quarter" idx="12"/>
          </p:nvPr>
        </p:nvSpPr>
        <p:spPr/>
        <p:txBody>
          <a:bodyPr/>
          <a:lstStyle/>
          <a:p>
            <a:r>
              <a:rPr lang="en-US"/>
              <a:t>l Lattice Model With Multipoles vs S  l Draft July 2022 l S.M.Liuzzo</a:t>
            </a:r>
            <a:endParaRPr lang="fr-FR" dirty="0"/>
          </a:p>
        </p:txBody>
      </p:sp>
      <p:pic>
        <p:nvPicPr>
          <p:cNvPr id="7" name="Picture 6">
            <a:extLst>
              <a:ext uri="{FF2B5EF4-FFF2-40B4-BE49-F238E27FC236}">
                <a16:creationId xmlns:a16="http://schemas.microsoft.com/office/drawing/2014/main" id="{67B11C63-BDAB-A445-8AF2-4EEE64D28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940" y="1196752"/>
            <a:ext cx="11103064" cy="3338531"/>
          </a:xfrm>
          <a:prstGeom prst="rect">
            <a:avLst/>
          </a:prstGeom>
        </p:spPr>
      </p:pic>
      <p:sp>
        <p:nvSpPr>
          <p:cNvPr id="8" name="TextBox 7">
            <a:extLst>
              <a:ext uri="{FF2B5EF4-FFF2-40B4-BE49-F238E27FC236}">
                <a16:creationId xmlns:a16="http://schemas.microsoft.com/office/drawing/2014/main" id="{D2B5A05A-B9E3-0F43-9DF1-785C2B83E4BB}"/>
              </a:ext>
            </a:extLst>
          </p:cNvPr>
          <p:cNvSpPr txBox="1"/>
          <p:nvPr/>
        </p:nvSpPr>
        <p:spPr>
          <a:xfrm>
            <a:off x="3071664" y="3861048"/>
            <a:ext cx="7558479" cy="369332"/>
          </a:xfrm>
          <a:prstGeom prst="rect">
            <a:avLst/>
          </a:prstGeom>
          <a:noFill/>
        </p:spPr>
        <p:txBody>
          <a:bodyPr wrap="none" rtlCol="0">
            <a:spAutoFit/>
          </a:bodyPr>
          <a:lstStyle/>
          <a:p>
            <a:r>
              <a:rPr lang="en-US" dirty="0"/>
              <a:t>One profile curve for each magnet, normalized to the integrated gradient.</a:t>
            </a:r>
          </a:p>
        </p:txBody>
      </p:sp>
      <p:pic>
        <p:nvPicPr>
          <p:cNvPr id="10" name="Picture 9">
            <a:extLst>
              <a:ext uri="{FF2B5EF4-FFF2-40B4-BE49-F238E27FC236}">
                <a16:creationId xmlns:a16="http://schemas.microsoft.com/office/drawing/2014/main" id="{B807A464-9A07-B94B-A553-9C6AB60AA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590" y="4257404"/>
            <a:ext cx="7968208" cy="2298670"/>
          </a:xfrm>
          <a:prstGeom prst="rect">
            <a:avLst/>
          </a:prstGeom>
        </p:spPr>
      </p:pic>
      <p:sp>
        <p:nvSpPr>
          <p:cNvPr id="11" name="TextBox 10">
            <a:extLst>
              <a:ext uri="{FF2B5EF4-FFF2-40B4-BE49-F238E27FC236}">
                <a16:creationId xmlns:a16="http://schemas.microsoft.com/office/drawing/2014/main" id="{0F2E2A55-E4B0-534F-A056-3308A588FBDB}"/>
              </a:ext>
            </a:extLst>
          </p:cNvPr>
          <p:cNvSpPr txBox="1"/>
          <p:nvPr/>
        </p:nvSpPr>
        <p:spPr>
          <a:xfrm>
            <a:off x="5039429" y="4786069"/>
            <a:ext cx="2592287" cy="646331"/>
          </a:xfrm>
          <a:prstGeom prst="rect">
            <a:avLst/>
          </a:prstGeom>
          <a:noFill/>
        </p:spPr>
        <p:txBody>
          <a:bodyPr wrap="square" rtlCol="0">
            <a:spAutoFit/>
          </a:bodyPr>
          <a:lstStyle/>
          <a:p>
            <a:r>
              <a:rPr lang="en-US" dirty="0"/>
              <a:t>The curves, OVERLAP. As expected in reality</a:t>
            </a:r>
          </a:p>
        </p:txBody>
      </p:sp>
    </p:spTree>
    <p:extLst>
      <p:ext uri="{BB962C8B-B14F-4D97-AF65-F5344CB8AC3E}">
        <p14:creationId xmlns:p14="http://schemas.microsoft.com/office/powerpoint/2010/main" val="333257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9408-46A6-6541-A8FE-E72255FB0B51}"/>
              </a:ext>
            </a:extLst>
          </p:cNvPr>
          <p:cNvSpPr>
            <a:spLocks noGrp="1"/>
          </p:cNvSpPr>
          <p:nvPr>
            <p:ph type="title"/>
          </p:nvPr>
        </p:nvSpPr>
        <p:spPr/>
        <p:txBody>
          <a:bodyPr/>
          <a:lstStyle/>
          <a:p>
            <a:r>
              <a:rPr lang="en-US" dirty="0"/>
              <a:t>Optics of 1 cell with smoothed fields: Real data may really give us further understanding</a:t>
            </a:r>
          </a:p>
        </p:txBody>
      </p:sp>
      <p:sp>
        <p:nvSpPr>
          <p:cNvPr id="4" name="Slide Number Placeholder 3">
            <a:extLst>
              <a:ext uri="{FF2B5EF4-FFF2-40B4-BE49-F238E27FC236}">
                <a16:creationId xmlns:a16="http://schemas.microsoft.com/office/drawing/2014/main" id="{2F12F776-C402-ED4D-90AC-FE7D73FE1240}"/>
              </a:ext>
            </a:extLst>
          </p:cNvPr>
          <p:cNvSpPr>
            <a:spLocks noGrp="1"/>
          </p:cNvSpPr>
          <p:nvPr>
            <p:ph type="sldNum" sz="quarter" idx="11"/>
          </p:nvPr>
        </p:nvSpPr>
        <p:spPr/>
        <p:txBody>
          <a:bodyPr/>
          <a:lstStyle/>
          <a:p>
            <a:r>
              <a:rPr lang="fr-FR"/>
              <a:t>Page </a:t>
            </a:r>
            <a:fld id="{733122C9-A0B9-462F-8757-0847AD287B63}" type="slidenum">
              <a:rPr lang="fr-FR" smtClean="0"/>
              <a:pPr/>
              <a:t>12</a:t>
            </a:fld>
            <a:endParaRPr lang="fr-FR" dirty="0"/>
          </a:p>
        </p:txBody>
      </p:sp>
      <p:sp>
        <p:nvSpPr>
          <p:cNvPr id="5" name="Footer Placeholder 4">
            <a:extLst>
              <a:ext uri="{FF2B5EF4-FFF2-40B4-BE49-F238E27FC236}">
                <a16:creationId xmlns:a16="http://schemas.microsoft.com/office/drawing/2014/main" id="{A78AE735-19D6-2447-AE5B-A1973D83FD0A}"/>
              </a:ext>
            </a:extLst>
          </p:cNvPr>
          <p:cNvSpPr>
            <a:spLocks noGrp="1"/>
          </p:cNvSpPr>
          <p:nvPr>
            <p:ph type="ftr" sz="quarter" idx="12"/>
          </p:nvPr>
        </p:nvSpPr>
        <p:spPr/>
        <p:txBody>
          <a:bodyPr/>
          <a:lstStyle/>
          <a:p>
            <a:r>
              <a:rPr lang="en-US"/>
              <a:t>l Lattice Model With Multipoles vs S  l Draft July 2022 l S.M.Liuzzo</a:t>
            </a:r>
            <a:endParaRPr lang="fr-FR" dirty="0"/>
          </a:p>
        </p:txBody>
      </p:sp>
      <p:sp>
        <p:nvSpPr>
          <p:cNvPr id="8" name="TextBox 7">
            <a:extLst>
              <a:ext uri="{FF2B5EF4-FFF2-40B4-BE49-F238E27FC236}">
                <a16:creationId xmlns:a16="http://schemas.microsoft.com/office/drawing/2014/main" id="{AB0F7881-D26D-E744-B0A8-49194F8E034E}"/>
              </a:ext>
            </a:extLst>
          </p:cNvPr>
          <p:cNvSpPr txBox="1"/>
          <p:nvPr/>
        </p:nvSpPr>
        <p:spPr>
          <a:xfrm>
            <a:off x="1127448" y="5081489"/>
            <a:ext cx="10085687" cy="1508105"/>
          </a:xfrm>
          <a:prstGeom prst="rect">
            <a:avLst/>
          </a:prstGeom>
          <a:noFill/>
        </p:spPr>
        <p:txBody>
          <a:bodyPr wrap="square" rtlCol="0">
            <a:spAutoFit/>
          </a:bodyPr>
          <a:lstStyle/>
          <a:p>
            <a:pPr algn="ctr"/>
            <a:r>
              <a:rPr lang="en-US" sz="2000" dirty="0">
                <a:solidFill>
                  <a:schemeClr val="accent5"/>
                </a:solidFill>
              </a:rPr>
              <a:t>The cell </a:t>
            </a:r>
            <a:r>
              <a:rPr lang="en-US" sz="2000">
                <a:solidFill>
                  <a:schemeClr val="accent5"/>
                </a:solidFill>
              </a:rPr>
              <a:t>is </a:t>
            </a:r>
            <a:r>
              <a:rPr lang="en-US" sz="2000" b="1">
                <a:solidFill>
                  <a:schemeClr val="accent5"/>
                </a:solidFill>
              </a:rPr>
              <a:t>NOT </a:t>
            </a:r>
            <a:r>
              <a:rPr lang="en-US" sz="2000" b="1" dirty="0">
                <a:solidFill>
                  <a:schemeClr val="accent5"/>
                </a:solidFill>
              </a:rPr>
              <a:t>matched</a:t>
            </a:r>
            <a:r>
              <a:rPr lang="en-US" sz="2000" dirty="0">
                <a:solidFill>
                  <a:schemeClr val="accent5"/>
                </a:solidFill>
              </a:rPr>
              <a:t>.</a:t>
            </a:r>
          </a:p>
          <a:p>
            <a:pPr algn="ctr"/>
            <a:endParaRPr lang="en-US" dirty="0"/>
          </a:p>
          <a:p>
            <a:pPr algn="ctr"/>
            <a:r>
              <a:rPr lang="en-US" dirty="0"/>
              <a:t>There is a potentially large change of optics that is linked to the longitudinal distribution of the multipoles. It leads to changes in optics at the </a:t>
            </a:r>
            <a:r>
              <a:rPr lang="en-US" dirty="0" err="1"/>
              <a:t>sextupoles</a:t>
            </a:r>
            <a:r>
              <a:rPr lang="en-US" dirty="0"/>
              <a:t> and different dispersion at the </a:t>
            </a:r>
            <a:r>
              <a:rPr lang="en-US" dirty="0" err="1"/>
              <a:t>sextupoles</a:t>
            </a:r>
            <a:r>
              <a:rPr lang="en-US" dirty="0"/>
              <a:t>, so : chromaticity, mom. Comp., dispersion, </a:t>
            </a:r>
            <a:r>
              <a:rPr lang="en-US" dirty="0" err="1"/>
              <a:t>etc</a:t>
            </a:r>
            <a:r>
              <a:rPr lang="en-US" dirty="0"/>
              <a:t>…  </a:t>
            </a:r>
          </a:p>
        </p:txBody>
      </p:sp>
      <p:pic>
        <p:nvPicPr>
          <p:cNvPr id="10" name="Content Placeholder 9">
            <a:extLst>
              <a:ext uri="{FF2B5EF4-FFF2-40B4-BE49-F238E27FC236}">
                <a16:creationId xmlns:a16="http://schemas.microsoft.com/office/drawing/2014/main" id="{C121EE55-878C-C84F-AF35-3DDF61CFF7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429" y="632369"/>
            <a:ext cx="10815032" cy="4375436"/>
          </a:xfrm>
        </p:spPr>
      </p:pic>
      <p:sp>
        <p:nvSpPr>
          <p:cNvPr id="9" name="TextBox 8">
            <a:extLst>
              <a:ext uri="{FF2B5EF4-FFF2-40B4-BE49-F238E27FC236}">
                <a16:creationId xmlns:a16="http://schemas.microsoft.com/office/drawing/2014/main" id="{E7D693AD-6FDD-2448-AC6E-D4D24F161F08}"/>
              </a:ext>
            </a:extLst>
          </p:cNvPr>
          <p:cNvSpPr txBox="1"/>
          <p:nvPr/>
        </p:nvSpPr>
        <p:spPr>
          <a:xfrm>
            <a:off x="4839202" y="1556792"/>
            <a:ext cx="3243196" cy="646331"/>
          </a:xfrm>
          <a:prstGeom prst="rect">
            <a:avLst/>
          </a:prstGeom>
          <a:noFill/>
        </p:spPr>
        <p:txBody>
          <a:bodyPr wrap="none" rtlCol="0">
            <a:spAutoFit/>
          </a:bodyPr>
          <a:lstStyle/>
          <a:p>
            <a:pPr algn="ctr"/>
            <a:r>
              <a:rPr lang="en-US" dirty="0"/>
              <a:t>Dashed = hard edge</a:t>
            </a:r>
          </a:p>
          <a:p>
            <a:pPr algn="ctr"/>
            <a:r>
              <a:rPr lang="en-US" dirty="0"/>
              <a:t>Full = smoothed fields along s</a:t>
            </a:r>
          </a:p>
        </p:txBody>
      </p:sp>
    </p:spTree>
    <p:extLst>
      <p:ext uri="{BB962C8B-B14F-4D97-AF65-F5344CB8AC3E}">
        <p14:creationId xmlns:p14="http://schemas.microsoft.com/office/powerpoint/2010/main" val="1205682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81BB-068F-1E46-A3E8-25547F1C5BF9}"/>
              </a:ext>
            </a:extLst>
          </p:cNvPr>
          <p:cNvSpPr>
            <a:spLocks noGrp="1"/>
          </p:cNvSpPr>
          <p:nvPr>
            <p:ph type="title"/>
          </p:nvPr>
        </p:nvSpPr>
        <p:spPr/>
        <p:txBody>
          <a:bodyPr/>
          <a:lstStyle/>
          <a:p>
            <a:r>
              <a:rPr lang="en-US" dirty="0"/>
              <a:t>Strategy and objective</a:t>
            </a:r>
          </a:p>
        </p:txBody>
      </p:sp>
      <p:sp>
        <p:nvSpPr>
          <p:cNvPr id="3" name="Content Placeholder 2">
            <a:extLst>
              <a:ext uri="{FF2B5EF4-FFF2-40B4-BE49-F238E27FC236}">
                <a16:creationId xmlns:a16="http://schemas.microsoft.com/office/drawing/2014/main" id="{B0E59D26-B94C-EB4C-8549-F3D853B9F973}"/>
              </a:ext>
            </a:extLst>
          </p:cNvPr>
          <p:cNvSpPr>
            <a:spLocks noGrp="1"/>
          </p:cNvSpPr>
          <p:nvPr>
            <p:ph idx="1"/>
          </p:nvPr>
        </p:nvSpPr>
        <p:spPr>
          <a:xfrm>
            <a:off x="970251" y="764704"/>
            <a:ext cx="6205869" cy="5400000"/>
          </a:xfrm>
        </p:spPr>
        <p:txBody>
          <a:bodyPr/>
          <a:lstStyle/>
          <a:p>
            <a:r>
              <a:rPr lang="en-US" dirty="0"/>
              <a:t>1a) Define New model </a:t>
            </a:r>
            <a:r>
              <a:rPr lang="en-US" b="0" dirty="0"/>
              <a:t>to include: Detailed field of all multipole vs S, Cross-Talks vs S.</a:t>
            </a:r>
            <a:r>
              <a:rPr lang="en-US" dirty="0"/>
              <a:t> </a:t>
            </a:r>
          </a:p>
          <a:p>
            <a:r>
              <a:rPr lang="en-US" dirty="0"/>
              <a:t>1b) Define/Adapt matching scripts for new model: </a:t>
            </a:r>
            <a:r>
              <a:rPr lang="en-US" b="0" dirty="0"/>
              <a:t>We need a lattice model that may be used for optics matching. Already introducing the new multipoles, requires re matching the optics.</a:t>
            </a:r>
          </a:p>
          <a:p>
            <a:r>
              <a:rPr lang="en-US" dirty="0"/>
              <a:t>2) Compare to present measurements.</a:t>
            </a:r>
          </a:p>
          <a:p>
            <a:r>
              <a:rPr lang="en-US" dirty="0"/>
              <a:t>3) Provide a minimal/simplified lattice model </a:t>
            </a:r>
            <a:r>
              <a:rPr lang="en-US" sz="1600" b="0" dirty="0"/>
              <a:t>for daily use.</a:t>
            </a:r>
            <a:endParaRPr lang="en-US" b="0" dirty="0"/>
          </a:p>
          <a:p>
            <a:endParaRPr lang="en-US" dirty="0"/>
          </a:p>
          <a:p>
            <a:r>
              <a:rPr lang="en-US" dirty="0"/>
              <a:t>OBJECTIVE: Lattice model better reproducing measured quantities (chroma., dispersion, </a:t>
            </a:r>
            <a:r>
              <a:rPr lang="en-US" dirty="0" err="1"/>
              <a:t>mom.comp</a:t>
            </a:r>
            <a:r>
              <a:rPr lang="en-US" dirty="0"/>
              <a:t>. </a:t>
            </a:r>
            <a:r>
              <a:rPr lang="en-US" dirty="0" err="1"/>
              <a:t>etc</a:t>
            </a:r>
            <a:r>
              <a:rPr lang="en-US" dirty="0"/>
              <a:t>…)</a:t>
            </a:r>
          </a:p>
          <a:p>
            <a:r>
              <a:rPr lang="en-US" sz="1600" b="0" dirty="0"/>
              <a:t>Compare the computed gradients with the new lattice model with the correction strengths in the SR.</a:t>
            </a:r>
          </a:p>
          <a:p>
            <a:r>
              <a:rPr lang="en-US" sz="1600" b="0" dirty="0"/>
              <a:t>Set the </a:t>
            </a:r>
            <a:r>
              <a:rPr lang="en-US" sz="1600" b="0" dirty="0" err="1"/>
              <a:t>sextupole</a:t>
            </a:r>
            <a:r>
              <a:rPr lang="en-US" sz="1600" b="0" dirty="0"/>
              <a:t> strengths of the SR in the new model and obtain the measured chromaticity</a:t>
            </a:r>
          </a:p>
          <a:p>
            <a:r>
              <a:rPr lang="en-US" sz="1600" b="0" dirty="0"/>
              <a:t>Simulate correctly dispersion and momentum compaction factor (better optics matching)</a:t>
            </a:r>
          </a:p>
        </p:txBody>
      </p:sp>
      <p:sp>
        <p:nvSpPr>
          <p:cNvPr id="4" name="Slide Number Placeholder 3">
            <a:extLst>
              <a:ext uri="{FF2B5EF4-FFF2-40B4-BE49-F238E27FC236}">
                <a16:creationId xmlns:a16="http://schemas.microsoft.com/office/drawing/2014/main" id="{3A31F2D8-26BE-EC45-9BBD-796882FB686E}"/>
              </a:ext>
            </a:extLst>
          </p:cNvPr>
          <p:cNvSpPr>
            <a:spLocks noGrp="1"/>
          </p:cNvSpPr>
          <p:nvPr>
            <p:ph type="sldNum" sz="quarter" idx="11"/>
          </p:nvPr>
        </p:nvSpPr>
        <p:spPr/>
        <p:txBody>
          <a:bodyPr/>
          <a:lstStyle/>
          <a:p>
            <a:r>
              <a:rPr lang="fr-FR"/>
              <a:t>Page </a:t>
            </a:r>
            <a:fld id="{733122C9-A0B9-462F-8757-0847AD287B63}" type="slidenum">
              <a:rPr lang="fr-FR" smtClean="0"/>
              <a:pPr/>
              <a:t>2</a:t>
            </a:fld>
            <a:endParaRPr lang="fr-FR" dirty="0"/>
          </a:p>
        </p:txBody>
      </p:sp>
      <p:sp>
        <p:nvSpPr>
          <p:cNvPr id="5" name="Footer Placeholder 4">
            <a:extLst>
              <a:ext uri="{FF2B5EF4-FFF2-40B4-BE49-F238E27FC236}">
                <a16:creationId xmlns:a16="http://schemas.microsoft.com/office/drawing/2014/main" id="{0F8E0515-7393-534C-8528-22BBDB2E5F90}"/>
              </a:ext>
            </a:extLst>
          </p:cNvPr>
          <p:cNvSpPr>
            <a:spLocks noGrp="1"/>
          </p:cNvSpPr>
          <p:nvPr>
            <p:ph type="ftr" sz="quarter" idx="12"/>
          </p:nvPr>
        </p:nvSpPr>
        <p:spPr/>
        <p:txBody>
          <a:bodyPr/>
          <a:lstStyle/>
          <a:p>
            <a:r>
              <a:rPr lang="en-US"/>
              <a:t>l Lattice Model With Multipoles vs S  l Draft July 2022 l S.M.Liuzzo</a:t>
            </a:r>
            <a:endParaRPr lang="fr-FR" dirty="0"/>
          </a:p>
        </p:txBody>
      </p:sp>
      <p:pic>
        <p:nvPicPr>
          <p:cNvPr id="7" name="Picture 6">
            <a:extLst>
              <a:ext uri="{FF2B5EF4-FFF2-40B4-BE49-F238E27FC236}">
                <a16:creationId xmlns:a16="http://schemas.microsoft.com/office/drawing/2014/main" id="{D9DBD3F5-A6D4-6048-8DB2-497B88F16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20" y="3595233"/>
            <a:ext cx="4607348" cy="2711375"/>
          </a:xfrm>
          <a:prstGeom prst="rect">
            <a:avLst/>
          </a:prstGeom>
        </p:spPr>
      </p:pic>
      <p:cxnSp>
        <p:nvCxnSpPr>
          <p:cNvPr id="13" name="Straight Connector 12">
            <a:extLst>
              <a:ext uri="{FF2B5EF4-FFF2-40B4-BE49-F238E27FC236}">
                <a16:creationId xmlns:a16="http://schemas.microsoft.com/office/drawing/2014/main" id="{F150AB9F-2833-8945-A4A5-02932FD498D7}"/>
              </a:ext>
            </a:extLst>
          </p:cNvPr>
          <p:cNvCxnSpPr/>
          <p:nvPr/>
        </p:nvCxnSpPr>
        <p:spPr>
          <a:xfrm flipV="1">
            <a:off x="9768408" y="840344"/>
            <a:ext cx="0" cy="11521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25618D-3BE6-7E4E-92F9-4710B34B3A5F}"/>
              </a:ext>
            </a:extLst>
          </p:cNvPr>
          <p:cNvCxnSpPr/>
          <p:nvPr/>
        </p:nvCxnSpPr>
        <p:spPr>
          <a:xfrm flipV="1">
            <a:off x="10488488" y="840344"/>
            <a:ext cx="0" cy="11521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1416E1-CE83-214B-8299-80C2E1ACE168}"/>
              </a:ext>
            </a:extLst>
          </p:cNvPr>
          <p:cNvCxnSpPr>
            <a:cxnSpLocks/>
          </p:cNvCxnSpPr>
          <p:nvPr/>
        </p:nvCxnSpPr>
        <p:spPr>
          <a:xfrm flipH="1">
            <a:off x="9768408" y="840344"/>
            <a:ext cx="72008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A157D6-4E36-1147-8F0C-BBDE70BE05A9}"/>
              </a:ext>
            </a:extLst>
          </p:cNvPr>
          <p:cNvCxnSpPr>
            <a:cxnSpLocks/>
          </p:cNvCxnSpPr>
          <p:nvPr/>
        </p:nvCxnSpPr>
        <p:spPr>
          <a:xfrm flipV="1">
            <a:off x="9479794" y="1992472"/>
            <a:ext cx="0" cy="25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C380CA-009C-394F-9A89-43659E8285FD}"/>
              </a:ext>
            </a:extLst>
          </p:cNvPr>
          <p:cNvCxnSpPr>
            <a:cxnSpLocks/>
          </p:cNvCxnSpPr>
          <p:nvPr/>
        </p:nvCxnSpPr>
        <p:spPr>
          <a:xfrm>
            <a:off x="8769867" y="178538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2736CD3-A34B-CA47-88BA-8E940529BC7A}"/>
              </a:ext>
            </a:extLst>
          </p:cNvPr>
          <p:cNvCxnSpPr>
            <a:cxnSpLocks/>
          </p:cNvCxnSpPr>
          <p:nvPr/>
        </p:nvCxnSpPr>
        <p:spPr>
          <a:xfrm>
            <a:off x="8040216" y="1992472"/>
            <a:ext cx="3168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3DFE9A1-561B-2943-811A-8A319099C162}"/>
              </a:ext>
            </a:extLst>
          </p:cNvPr>
          <p:cNvCxnSpPr>
            <a:cxnSpLocks/>
          </p:cNvCxnSpPr>
          <p:nvPr/>
        </p:nvCxnSpPr>
        <p:spPr>
          <a:xfrm flipH="1">
            <a:off x="9768408" y="831363"/>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BC288E4-D1F4-4448-B5A4-B3A7EAF74360}"/>
              </a:ext>
            </a:extLst>
          </p:cNvPr>
          <p:cNvSpPr txBox="1"/>
          <p:nvPr/>
        </p:nvSpPr>
        <p:spPr>
          <a:xfrm>
            <a:off x="7824192" y="912352"/>
            <a:ext cx="2160240" cy="923330"/>
          </a:xfrm>
          <a:prstGeom prst="rect">
            <a:avLst/>
          </a:prstGeom>
          <a:noFill/>
        </p:spPr>
        <p:txBody>
          <a:bodyPr wrap="square" rtlCol="0">
            <a:spAutoFit/>
          </a:bodyPr>
          <a:lstStyle/>
          <a:p>
            <a:r>
              <a:rPr lang="en-US" b="1" dirty="0"/>
              <a:t>TODAY</a:t>
            </a:r>
            <a:r>
              <a:rPr lang="en-US" dirty="0"/>
              <a:t>: QUADRUPOLES ONLY</a:t>
            </a:r>
          </a:p>
        </p:txBody>
      </p:sp>
      <p:sp>
        <p:nvSpPr>
          <p:cNvPr id="31" name="TextBox 30">
            <a:extLst>
              <a:ext uri="{FF2B5EF4-FFF2-40B4-BE49-F238E27FC236}">
                <a16:creationId xmlns:a16="http://schemas.microsoft.com/office/drawing/2014/main" id="{E2D6EAB7-1CC3-B343-A532-9D020CF6DE74}"/>
              </a:ext>
            </a:extLst>
          </p:cNvPr>
          <p:cNvSpPr txBox="1"/>
          <p:nvPr/>
        </p:nvSpPr>
        <p:spPr>
          <a:xfrm>
            <a:off x="7818447" y="2543168"/>
            <a:ext cx="3035795" cy="1200329"/>
          </a:xfrm>
          <a:prstGeom prst="rect">
            <a:avLst/>
          </a:prstGeom>
          <a:noFill/>
        </p:spPr>
        <p:txBody>
          <a:bodyPr wrap="square" rtlCol="0">
            <a:spAutoFit/>
          </a:bodyPr>
          <a:lstStyle/>
          <a:p>
            <a:r>
              <a:rPr lang="en-US" b="1" dirty="0"/>
              <a:t>NEW MODEL</a:t>
            </a:r>
            <a:r>
              <a:rPr lang="en-US" dirty="0"/>
              <a:t>:</a:t>
            </a:r>
          </a:p>
          <a:p>
            <a:r>
              <a:rPr lang="en-US" dirty="0"/>
              <a:t>DIPOLES, QUADRUPOLES, SEXTUPOLES </a:t>
            </a:r>
          </a:p>
        </p:txBody>
      </p:sp>
      <p:cxnSp>
        <p:nvCxnSpPr>
          <p:cNvPr id="36" name="Straight Arrow Connector 35">
            <a:extLst>
              <a:ext uri="{FF2B5EF4-FFF2-40B4-BE49-F238E27FC236}">
                <a16:creationId xmlns:a16="http://schemas.microsoft.com/office/drawing/2014/main" id="{92FEEEE0-6460-F547-B6B3-5E8E90E1012A}"/>
              </a:ext>
            </a:extLst>
          </p:cNvPr>
          <p:cNvCxnSpPr>
            <a:cxnSpLocks/>
          </p:cNvCxnSpPr>
          <p:nvPr/>
        </p:nvCxnSpPr>
        <p:spPr>
          <a:xfrm>
            <a:off x="10854242" y="2348880"/>
            <a:ext cx="7413" cy="1013265"/>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2075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5745F62-BD5B-4C46-B2F6-D2D5C8ECBF64}"/>
              </a:ext>
            </a:extLst>
          </p:cNvPr>
          <p:cNvPicPr>
            <a:picLocks noChangeAspect="1"/>
          </p:cNvPicPr>
          <p:nvPr/>
        </p:nvPicPr>
        <p:blipFill rotWithShape="1">
          <a:blip r:embed="rId2">
            <a:extLst>
              <a:ext uri="{28A0092B-C50C-407E-A947-70E740481C1C}">
                <a14:useLocalDpi xmlns:a14="http://schemas.microsoft.com/office/drawing/2010/main" val="0"/>
              </a:ext>
            </a:extLst>
          </a:blip>
          <a:srcRect l="-1" r="34168"/>
          <a:stretch/>
        </p:blipFill>
        <p:spPr>
          <a:xfrm>
            <a:off x="239350" y="735275"/>
            <a:ext cx="11617290" cy="3122116"/>
          </a:xfrm>
          <a:prstGeom prst="rect">
            <a:avLst/>
          </a:prstGeom>
        </p:spPr>
      </p:pic>
      <p:sp>
        <p:nvSpPr>
          <p:cNvPr id="55" name="Teardrop 54">
            <a:extLst>
              <a:ext uri="{FF2B5EF4-FFF2-40B4-BE49-F238E27FC236}">
                <a16:creationId xmlns:a16="http://schemas.microsoft.com/office/drawing/2014/main" id="{6389FD27-D749-614C-92BC-002B6F64CC16}"/>
              </a:ext>
            </a:extLst>
          </p:cNvPr>
          <p:cNvSpPr/>
          <p:nvPr/>
        </p:nvSpPr>
        <p:spPr>
          <a:xfrm rot="18869642">
            <a:off x="5239597" y="3701310"/>
            <a:ext cx="282482" cy="282482"/>
          </a:xfrm>
          <a:prstGeom prst="teardrop">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7E63E99-B5A2-934C-8581-CFA90E5A8C37}"/>
              </a:ext>
            </a:extLst>
          </p:cNvPr>
          <p:cNvSpPr>
            <a:spLocks noGrp="1"/>
          </p:cNvSpPr>
          <p:nvPr>
            <p:ph type="title"/>
          </p:nvPr>
        </p:nvSpPr>
        <p:spPr/>
        <p:txBody>
          <a:bodyPr/>
          <a:lstStyle/>
          <a:p>
            <a:r>
              <a:rPr lang="en-US" dirty="0"/>
              <a:t>Available / missing information</a:t>
            </a:r>
          </a:p>
        </p:txBody>
      </p:sp>
      <p:sp>
        <p:nvSpPr>
          <p:cNvPr id="5" name="Slide Number Placeholder 4">
            <a:extLst>
              <a:ext uri="{FF2B5EF4-FFF2-40B4-BE49-F238E27FC236}">
                <a16:creationId xmlns:a16="http://schemas.microsoft.com/office/drawing/2014/main" id="{19050CEE-EDD6-C643-B710-75C200AC3B45}"/>
              </a:ext>
            </a:extLst>
          </p:cNvPr>
          <p:cNvSpPr>
            <a:spLocks noGrp="1"/>
          </p:cNvSpPr>
          <p:nvPr>
            <p:ph type="sldNum" sz="quarter" idx="11"/>
          </p:nvPr>
        </p:nvSpPr>
        <p:spPr/>
        <p:txBody>
          <a:bodyPr/>
          <a:lstStyle/>
          <a:p>
            <a:r>
              <a:rPr lang="fr-FR"/>
              <a:t>Page </a:t>
            </a:r>
            <a:fld id="{733122C9-A0B9-462F-8757-0847AD287B63}" type="slidenum">
              <a:rPr lang="fr-FR" smtClean="0"/>
              <a:pPr/>
              <a:t>3</a:t>
            </a:fld>
            <a:endParaRPr lang="fr-FR" dirty="0"/>
          </a:p>
        </p:txBody>
      </p:sp>
      <p:sp>
        <p:nvSpPr>
          <p:cNvPr id="6" name="Footer Placeholder 5">
            <a:extLst>
              <a:ext uri="{FF2B5EF4-FFF2-40B4-BE49-F238E27FC236}">
                <a16:creationId xmlns:a16="http://schemas.microsoft.com/office/drawing/2014/main" id="{2EE715DF-B71F-484B-A00B-A9B69FDF8269}"/>
              </a:ext>
            </a:extLst>
          </p:cNvPr>
          <p:cNvSpPr>
            <a:spLocks noGrp="1"/>
          </p:cNvSpPr>
          <p:nvPr>
            <p:ph type="ftr" sz="quarter" idx="12"/>
          </p:nvPr>
        </p:nvSpPr>
        <p:spPr>
          <a:xfrm>
            <a:off x="959429" y="6483350"/>
            <a:ext cx="8160000" cy="212489"/>
          </a:xfrm>
        </p:spPr>
        <p:txBody>
          <a:bodyPr/>
          <a:lstStyle/>
          <a:p>
            <a:r>
              <a:rPr lang="en-US"/>
              <a:t>l Lattice Model With Multipoles vs S  l Draft July 2022 l S.M.Liuzzo</a:t>
            </a:r>
            <a:endParaRPr lang="fr-FR" dirty="0"/>
          </a:p>
        </p:txBody>
      </p:sp>
      <p:sp>
        <p:nvSpPr>
          <p:cNvPr id="9" name="Rectangle 8">
            <a:extLst>
              <a:ext uri="{FF2B5EF4-FFF2-40B4-BE49-F238E27FC236}">
                <a16:creationId xmlns:a16="http://schemas.microsoft.com/office/drawing/2014/main" id="{25F8B717-18C6-1E4B-A6F3-F463FA669F91}"/>
              </a:ext>
            </a:extLst>
          </p:cNvPr>
          <p:cNvSpPr/>
          <p:nvPr/>
        </p:nvSpPr>
        <p:spPr>
          <a:xfrm>
            <a:off x="1235080" y="4432802"/>
            <a:ext cx="9685456" cy="369332"/>
          </a:xfrm>
          <a:prstGeom prst="rect">
            <a:avLst/>
          </a:prstGeom>
        </p:spPr>
        <p:txBody>
          <a:bodyPr wrap="square">
            <a:spAutoFit/>
          </a:bodyPr>
          <a:lstStyle/>
          <a:p>
            <a:r>
              <a:rPr lang="en-US" dirty="0">
                <a:hlinkClick r:id="rId3"/>
              </a:rPr>
              <a:t>https://confluence.esrf.fr/display/IDMWS/Magnet+cross-talks</a:t>
            </a:r>
            <a:r>
              <a:rPr lang="en-US" dirty="0"/>
              <a:t>  (by G. Le </a:t>
            </a:r>
            <a:r>
              <a:rPr lang="en-US" dirty="0" err="1"/>
              <a:t>Bec</a:t>
            </a:r>
            <a:r>
              <a:rPr lang="en-US" dirty="0"/>
              <a:t>)</a:t>
            </a:r>
          </a:p>
        </p:txBody>
      </p:sp>
      <p:sp>
        <p:nvSpPr>
          <p:cNvPr id="15" name="Teardrop 14">
            <a:extLst>
              <a:ext uri="{FF2B5EF4-FFF2-40B4-BE49-F238E27FC236}">
                <a16:creationId xmlns:a16="http://schemas.microsoft.com/office/drawing/2014/main" id="{3ECF2EBC-24DA-334F-BCD5-65D6E2283E3E}"/>
              </a:ext>
            </a:extLst>
          </p:cNvPr>
          <p:cNvSpPr/>
          <p:nvPr/>
        </p:nvSpPr>
        <p:spPr>
          <a:xfrm rot="18869642">
            <a:off x="894103" y="4482751"/>
            <a:ext cx="282482" cy="282482"/>
          </a:xfrm>
          <a:prstGeom prst="teardrop">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Teardrop 21">
            <a:extLst>
              <a:ext uri="{FF2B5EF4-FFF2-40B4-BE49-F238E27FC236}">
                <a16:creationId xmlns:a16="http://schemas.microsoft.com/office/drawing/2014/main" id="{F6175760-813A-A74A-A8C6-3DC0D2BA194A}"/>
              </a:ext>
            </a:extLst>
          </p:cNvPr>
          <p:cNvSpPr/>
          <p:nvPr/>
        </p:nvSpPr>
        <p:spPr>
          <a:xfrm rot="18869642">
            <a:off x="894103" y="5016815"/>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A81BFDE-BBCB-8140-B15D-A3CF38337572}"/>
              </a:ext>
            </a:extLst>
          </p:cNvPr>
          <p:cNvSpPr txBox="1"/>
          <p:nvPr/>
        </p:nvSpPr>
        <p:spPr>
          <a:xfrm>
            <a:off x="1212519" y="4983705"/>
            <a:ext cx="5288627" cy="369332"/>
          </a:xfrm>
          <a:prstGeom prst="rect">
            <a:avLst/>
          </a:prstGeom>
          <a:noFill/>
        </p:spPr>
        <p:txBody>
          <a:bodyPr wrap="none" rtlCol="0">
            <a:spAutoFit/>
          </a:bodyPr>
          <a:lstStyle/>
          <a:p>
            <a:r>
              <a:rPr lang="en-US" dirty="0" err="1"/>
              <a:t>Reqeusted</a:t>
            </a:r>
            <a:r>
              <a:rPr lang="en-US" dirty="0"/>
              <a:t> data to Joel </a:t>
            </a:r>
            <a:r>
              <a:rPr lang="en-US" dirty="0" err="1"/>
              <a:t>Chavanne</a:t>
            </a:r>
            <a:r>
              <a:rPr lang="en-US" dirty="0"/>
              <a:t> or Gael Le </a:t>
            </a:r>
            <a:r>
              <a:rPr lang="en-US" dirty="0" err="1"/>
              <a:t>Bec</a:t>
            </a:r>
            <a:endParaRPr lang="en-US" dirty="0"/>
          </a:p>
        </p:txBody>
      </p:sp>
      <p:sp>
        <p:nvSpPr>
          <p:cNvPr id="36" name="Teardrop 35">
            <a:extLst>
              <a:ext uri="{FF2B5EF4-FFF2-40B4-BE49-F238E27FC236}">
                <a16:creationId xmlns:a16="http://schemas.microsoft.com/office/drawing/2014/main" id="{57004231-695E-2049-B835-87EC6F5EF4A2}"/>
              </a:ext>
            </a:extLst>
          </p:cNvPr>
          <p:cNvSpPr/>
          <p:nvPr/>
        </p:nvSpPr>
        <p:spPr>
          <a:xfrm rot="18869642">
            <a:off x="902265" y="5530185"/>
            <a:ext cx="282482" cy="282482"/>
          </a:xfrm>
          <a:prstGeom prst="teardrop">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9DAAC36-C265-FE4F-86D2-72E894AE1CA6}"/>
              </a:ext>
            </a:extLst>
          </p:cNvPr>
          <p:cNvSpPr txBox="1"/>
          <p:nvPr/>
        </p:nvSpPr>
        <p:spPr>
          <a:xfrm>
            <a:off x="1243244" y="5474464"/>
            <a:ext cx="2356414" cy="369332"/>
          </a:xfrm>
          <a:prstGeom prst="rect">
            <a:avLst/>
          </a:prstGeom>
          <a:noFill/>
        </p:spPr>
        <p:txBody>
          <a:bodyPr wrap="none" rtlCol="0">
            <a:spAutoFit/>
          </a:bodyPr>
          <a:lstStyle/>
          <a:p>
            <a:r>
              <a:rPr lang="en-US" dirty="0"/>
              <a:t>Some VERY old data</a:t>
            </a:r>
          </a:p>
        </p:txBody>
      </p:sp>
      <p:sp>
        <p:nvSpPr>
          <p:cNvPr id="39" name="Teardrop 38">
            <a:extLst>
              <a:ext uri="{FF2B5EF4-FFF2-40B4-BE49-F238E27FC236}">
                <a16:creationId xmlns:a16="http://schemas.microsoft.com/office/drawing/2014/main" id="{F7B5BF0B-060F-2740-9F5F-E7DC16A8A360}"/>
              </a:ext>
            </a:extLst>
          </p:cNvPr>
          <p:cNvSpPr/>
          <p:nvPr/>
        </p:nvSpPr>
        <p:spPr>
          <a:xfrm rot="18869642">
            <a:off x="902266" y="6042136"/>
            <a:ext cx="282482" cy="282482"/>
          </a:xfrm>
          <a:prstGeom prst="teardrop">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ardrop 15">
            <a:extLst>
              <a:ext uri="{FF2B5EF4-FFF2-40B4-BE49-F238E27FC236}">
                <a16:creationId xmlns:a16="http://schemas.microsoft.com/office/drawing/2014/main" id="{FBC0379A-F70F-D945-9D7B-4306591BDD77}"/>
              </a:ext>
            </a:extLst>
          </p:cNvPr>
          <p:cNvSpPr/>
          <p:nvPr/>
        </p:nvSpPr>
        <p:spPr>
          <a:xfrm rot="18869642">
            <a:off x="3340354" y="3707650"/>
            <a:ext cx="282482" cy="282482"/>
          </a:xfrm>
          <a:prstGeom prst="teardrop">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Teardrop 16">
            <a:extLst>
              <a:ext uri="{FF2B5EF4-FFF2-40B4-BE49-F238E27FC236}">
                <a16:creationId xmlns:a16="http://schemas.microsoft.com/office/drawing/2014/main" id="{8B2420D7-AEE8-B84E-BB25-F9B41DB02541}"/>
              </a:ext>
            </a:extLst>
          </p:cNvPr>
          <p:cNvSpPr/>
          <p:nvPr/>
        </p:nvSpPr>
        <p:spPr>
          <a:xfrm rot="18869642">
            <a:off x="3718516" y="3677868"/>
            <a:ext cx="282482" cy="282482"/>
          </a:xfrm>
          <a:prstGeom prst="teardrop">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8" name="Teardrop 17">
            <a:extLst>
              <a:ext uri="{FF2B5EF4-FFF2-40B4-BE49-F238E27FC236}">
                <a16:creationId xmlns:a16="http://schemas.microsoft.com/office/drawing/2014/main" id="{2C1DFC43-C049-1148-BAA5-510FDF82C993}"/>
              </a:ext>
            </a:extLst>
          </p:cNvPr>
          <p:cNvSpPr/>
          <p:nvPr/>
        </p:nvSpPr>
        <p:spPr>
          <a:xfrm rot="18869642">
            <a:off x="5442983" y="3703521"/>
            <a:ext cx="282482" cy="282482"/>
          </a:xfrm>
          <a:prstGeom prst="teardrop">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Teardrop 18">
            <a:extLst>
              <a:ext uri="{FF2B5EF4-FFF2-40B4-BE49-F238E27FC236}">
                <a16:creationId xmlns:a16="http://schemas.microsoft.com/office/drawing/2014/main" id="{867C59DD-4D9A-F540-8E8D-BA5F0D23165F}"/>
              </a:ext>
            </a:extLst>
          </p:cNvPr>
          <p:cNvSpPr/>
          <p:nvPr/>
        </p:nvSpPr>
        <p:spPr>
          <a:xfrm rot="18869642">
            <a:off x="6248214" y="3690428"/>
            <a:ext cx="282482" cy="282482"/>
          </a:xfrm>
          <a:prstGeom prst="teardrop">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Teardrop 19">
            <a:extLst>
              <a:ext uri="{FF2B5EF4-FFF2-40B4-BE49-F238E27FC236}">
                <a16:creationId xmlns:a16="http://schemas.microsoft.com/office/drawing/2014/main" id="{A0C68F86-015D-4F42-9916-ACE822DD0F88}"/>
              </a:ext>
            </a:extLst>
          </p:cNvPr>
          <p:cNvSpPr/>
          <p:nvPr/>
        </p:nvSpPr>
        <p:spPr>
          <a:xfrm rot="18869642">
            <a:off x="7746709" y="3699866"/>
            <a:ext cx="282482" cy="282482"/>
          </a:xfrm>
          <a:prstGeom prst="teardrop">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AEAB7B86-7A69-BE4B-A3AC-DBEACE898051}"/>
              </a:ext>
            </a:extLst>
          </p:cNvPr>
          <p:cNvSpPr/>
          <p:nvPr/>
        </p:nvSpPr>
        <p:spPr>
          <a:xfrm rot="18869642">
            <a:off x="8480178" y="3677870"/>
            <a:ext cx="282482" cy="282482"/>
          </a:xfrm>
          <a:prstGeom prst="teardrop">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F4737708-9D9D-754D-9B0A-250CF540C6AC}"/>
              </a:ext>
            </a:extLst>
          </p:cNvPr>
          <p:cNvGrpSpPr/>
          <p:nvPr/>
        </p:nvGrpSpPr>
        <p:grpSpPr>
          <a:xfrm flipV="1">
            <a:off x="6387294" y="2863542"/>
            <a:ext cx="994669" cy="274519"/>
            <a:chOff x="7458534" y="3631511"/>
            <a:chExt cx="994669" cy="282484"/>
          </a:xfrm>
        </p:grpSpPr>
        <p:sp>
          <p:nvSpPr>
            <p:cNvPr id="24" name="Teardrop 23">
              <a:extLst>
                <a:ext uri="{FF2B5EF4-FFF2-40B4-BE49-F238E27FC236}">
                  <a16:creationId xmlns:a16="http://schemas.microsoft.com/office/drawing/2014/main" id="{C06B2932-9A56-7443-8E82-9CA39F49C35D}"/>
                </a:ext>
              </a:extLst>
            </p:cNvPr>
            <p:cNvSpPr/>
            <p:nvPr/>
          </p:nvSpPr>
          <p:spPr>
            <a:xfrm rot="18869642">
              <a:off x="7458534" y="3631511"/>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FB0E1C37-61D3-FD48-B38D-D1A4C7CC6F47}"/>
                </a:ext>
              </a:extLst>
            </p:cNvPr>
            <p:cNvSpPr/>
            <p:nvPr/>
          </p:nvSpPr>
          <p:spPr>
            <a:xfrm rot="18869642">
              <a:off x="7627229" y="3631513"/>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Teardrop 25">
              <a:extLst>
                <a:ext uri="{FF2B5EF4-FFF2-40B4-BE49-F238E27FC236}">
                  <a16:creationId xmlns:a16="http://schemas.microsoft.com/office/drawing/2014/main" id="{B5624BBC-2567-8A48-9388-9E39458A33B8}"/>
                </a:ext>
              </a:extLst>
            </p:cNvPr>
            <p:cNvSpPr/>
            <p:nvPr/>
          </p:nvSpPr>
          <p:spPr>
            <a:xfrm rot="18869642">
              <a:off x="7771245" y="3631513"/>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FA043E56-3A56-2947-80F1-A06B3D14DCE1}"/>
                </a:ext>
              </a:extLst>
            </p:cNvPr>
            <p:cNvSpPr/>
            <p:nvPr/>
          </p:nvSpPr>
          <p:spPr>
            <a:xfrm rot="18869642">
              <a:off x="7882689" y="3631513"/>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Teardrop 27">
              <a:extLst>
                <a:ext uri="{FF2B5EF4-FFF2-40B4-BE49-F238E27FC236}">
                  <a16:creationId xmlns:a16="http://schemas.microsoft.com/office/drawing/2014/main" id="{6CB15988-758D-3B4E-9E0A-F56510D42875}"/>
                </a:ext>
              </a:extLst>
            </p:cNvPr>
            <p:cNvSpPr/>
            <p:nvPr/>
          </p:nvSpPr>
          <p:spPr>
            <a:xfrm rot="18869642">
              <a:off x="8059277" y="3631513"/>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Teardrop 28">
              <a:extLst>
                <a:ext uri="{FF2B5EF4-FFF2-40B4-BE49-F238E27FC236}">
                  <a16:creationId xmlns:a16="http://schemas.microsoft.com/office/drawing/2014/main" id="{3C04C787-E446-A943-B1D6-AEDC4490C37C}"/>
                </a:ext>
              </a:extLst>
            </p:cNvPr>
            <p:cNvSpPr/>
            <p:nvPr/>
          </p:nvSpPr>
          <p:spPr>
            <a:xfrm rot="18869642">
              <a:off x="8170721" y="3631513"/>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002359B6-F1EA-D540-A8D5-CF0B908E9DAC}"/>
              </a:ext>
            </a:extLst>
          </p:cNvPr>
          <p:cNvGrpSpPr/>
          <p:nvPr/>
        </p:nvGrpSpPr>
        <p:grpSpPr>
          <a:xfrm flipH="1" flipV="1">
            <a:off x="3400093" y="2844074"/>
            <a:ext cx="1107074" cy="295113"/>
            <a:chOff x="9507330" y="3631513"/>
            <a:chExt cx="994669" cy="282484"/>
          </a:xfrm>
        </p:grpSpPr>
        <p:sp>
          <p:nvSpPr>
            <p:cNvPr id="30" name="Teardrop 29">
              <a:extLst>
                <a:ext uri="{FF2B5EF4-FFF2-40B4-BE49-F238E27FC236}">
                  <a16:creationId xmlns:a16="http://schemas.microsoft.com/office/drawing/2014/main" id="{9B82350A-14A1-ED47-985D-5B271EE12B45}"/>
                </a:ext>
              </a:extLst>
            </p:cNvPr>
            <p:cNvSpPr/>
            <p:nvPr/>
          </p:nvSpPr>
          <p:spPr>
            <a:xfrm rot="18869642">
              <a:off x="9507330" y="3631513"/>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Teardrop 30">
              <a:extLst>
                <a:ext uri="{FF2B5EF4-FFF2-40B4-BE49-F238E27FC236}">
                  <a16:creationId xmlns:a16="http://schemas.microsoft.com/office/drawing/2014/main" id="{574EA1F4-CEEA-6248-9EBD-92A84E370F87}"/>
                </a:ext>
              </a:extLst>
            </p:cNvPr>
            <p:cNvSpPr/>
            <p:nvPr/>
          </p:nvSpPr>
          <p:spPr>
            <a:xfrm rot="18869642">
              <a:off x="9676025" y="3631515"/>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Teardrop 31">
              <a:extLst>
                <a:ext uri="{FF2B5EF4-FFF2-40B4-BE49-F238E27FC236}">
                  <a16:creationId xmlns:a16="http://schemas.microsoft.com/office/drawing/2014/main" id="{AFD0F1C7-48D6-EB43-AEB2-B4BA235CB34E}"/>
                </a:ext>
              </a:extLst>
            </p:cNvPr>
            <p:cNvSpPr/>
            <p:nvPr/>
          </p:nvSpPr>
          <p:spPr>
            <a:xfrm rot="18869642">
              <a:off x="9820041" y="3631515"/>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E6BAA0D3-8B56-D144-98BA-46849C7E6FC8}"/>
                </a:ext>
              </a:extLst>
            </p:cNvPr>
            <p:cNvSpPr/>
            <p:nvPr/>
          </p:nvSpPr>
          <p:spPr>
            <a:xfrm rot="18869642">
              <a:off x="9931485" y="3631515"/>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62714322-90C0-6540-9C73-FEADB836E038}"/>
                </a:ext>
              </a:extLst>
            </p:cNvPr>
            <p:cNvSpPr/>
            <p:nvPr/>
          </p:nvSpPr>
          <p:spPr>
            <a:xfrm rot="18869642">
              <a:off x="10108073" y="3631515"/>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Teardrop 34">
              <a:extLst>
                <a:ext uri="{FF2B5EF4-FFF2-40B4-BE49-F238E27FC236}">
                  <a16:creationId xmlns:a16="http://schemas.microsoft.com/office/drawing/2014/main" id="{22DB73DF-BC75-2743-826D-C37928842871}"/>
                </a:ext>
              </a:extLst>
            </p:cNvPr>
            <p:cNvSpPr/>
            <p:nvPr/>
          </p:nvSpPr>
          <p:spPr>
            <a:xfrm rot="18869642">
              <a:off x="10219517" y="3631515"/>
              <a:ext cx="282482" cy="282482"/>
            </a:xfrm>
            <a:prstGeom prst="teardrop">
              <a:avLst/>
            </a:prstGeom>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8" name="Teardrop 37">
            <a:extLst>
              <a:ext uri="{FF2B5EF4-FFF2-40B4-BE49-F238E27FC236}">
                <a16:creationId xmlns:a16="http://schemas.microsoft.com/office/drawing/2014/main" id="{10613B8D-2FEF-6246-AD45-AECFE80D3FEB}"/>
              </a:ext>
            </a:extLst>
          </p:cNvPr>
          <p:cNvSpPr/>
          <p:nvPr/>
        </p:nvSpPr>
        <p:spPr>
          <a:xfrm rot="18869642">
            <a:off x="9224438" y="3699866"/>
            <a:ext cx="282482" cy="282482"/>
          </a:xfrm>
          <a:prstGeom prst="teardrop">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 name="Teardrop 39">
            <a:extLst>
              <a:ext uri="{FF2B5EF4-FFF2-40B4-BE49-F238E27FC236}">
                <a16:creationId xmlns:a16="http://schemas.microsoft.com/office/drawing/2014/main" id="{B094811B-7590-D445-BE34-6D6C8E990B33}"/>
              </a:ext>
            </a:extLst>
          </p:cNvPr>
          <p:cNvSpPr/>
          <p:nvPr/>
        </p:nvSpPr>
        <p:spPr>
          <a:xfrm rot="18869642">
            <a:off x="9715461" y="3677869"/>
            <a:ext cx="282482" cy="282482"/>
          </a:xfrm>
          <a:prstGeom prst="teardrop">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6E30422-A5FD-BA4F-B4F0-5B6DE3F35606}"/>
              </a:ext>
            </a:extLst>
          </p:cNvPr>
          <p:cNvSpPr txBox="1"/>
          <p:nvPr/>
        </p:nvSpPr>
        <p:spPr>
          <a:xfrm>
            <a:off x="1243244" y="5959867"/>
            <a:ext cx="2736647" cy="369332"/>
          </a:xfrm>
          <a:prstGeom prst="rect">
            <a:avLst/>
          </a:prstGeom>
          <a:noFill/>
        </p:spPr>
        <p:txBody>
          <a:bodyPr wrap="none" rtlCol="0">
            <a:spAutoFit/>
          </a:bodyPr>
          <a:lstStyle/>
          <a:p>
            <a:r>
              <a:rPr lang="en-US" dirty="0"/>
              <a:t>Not considered presently</a:t>
            </a:r>
          </a:p>
        </p:txBody>
      </p:sp>
      <p:sp>
        <p:nvSpPr>
          <p:cNvPr id="42" name="TextBox 41">
            <a:extLst>
              <a:ext uri="{FF2B5EF4-FFF2-40B4-BE49-F238E27FC236}">
                <a16:creationId xmlns:a16="http://schemas.microsoft.com/office/drawing/2014/main" id="{E56892B2-59D1-1444-BDE1-06BB23AC1DDB}"/>
              </a:ext>
            </a:extLst>
          </p:cNvPr>
          <p:cNvSpPr txBox="1"/>
          <p:nvPr/>
        </p:nvSpPr>
        <p:spPr>
          <a:xfrm>
            <a:off x="9260773" y="4487344"/>
            <a:ext cx="1800493" cy="369332"/>
          </a:xfrm>
          <a:prstGeom prst="rect">
            <a:avLst/>
          </a:prstGeom>
          <a:noFill/>
        </p:spPr>
        <p:txBody>
          <a:bodyPr wrap="none" rtlCol="0">
            <a:spAutoFit/>
          </a:bodyPr>
          <a:lstStyle/>
          <a:p>
            <a:r>
              <a:rPr lang="en-US" dirty="0"/>
              <a:t>Also for </a:t>
            </a:r>
            <a:r>
              <a:rPr lang="en-US" dirty="0" err="1"/>
              <a:t>Inj.Cell</a:t>
            </a:r>
            <a:r>
              <a:rPr lang="en-US" dirty="0"/>
              <a:t>.</a:t>
            </a:r>
          </a:p>
        </p:txBody>
      </p:sp>
      <p:sp>
        <p:nvSpPr>
          <p:cNvPr id="43" name="TextBox 42">
            <a:extLst>
              <a:ext uri="{FF2B5EF4-FFF2-40B4-BE49-F238E27FC236}">
                <a16:creationId xmlns:a16="http://schemas.microsoft.com/office/drawing/2014/main" id="{5F36B6FF-AB33-A74C-8651-DBC8F7989F02}"/>
              </a:ext>
            </a:extLst>
          </p:cNvPr>
          <p:cNvSpPr txBox="1"/>
          <p:nvPr/>
        </p:nvSpPr>
        <p:spPr>
          <a:xfrm>
            <a:off x="8046481" y="5582310"/>
            <a:ext cx="3288294" cy="923330"/>
          </a:xfrm>
          <a:prstGeom prst="rect">
            <a:avLst/>
          </a:prstGeom>
          <a:noFill/>
        </p:spPr>
        <p:txBody>
          <a:bodyPr wrap="square" rtlCol="0">
            <a:spAutoFit/>
          </a:bodyPr>
          <a:lstStyle/>
          <a:p>
            <a:r>
              <a:rPr lang="en-US" dirty="0"/>
              <a:t>DL1_5 modules are designed to be stronger than in the model due to field lost in QD2. </a:t>
            </a:r>
          </a:p>
        </p:txBody>
      </p:sp>
      <p:cxnSp>
        <p:nvCxnSpPr>
          <p:cNvPr id="45" name="Elbow Connector 44">
            <a:extLst>
              <a:ext uri="{FF2B5EF4-FFF2-40B4-BE49-F238E27FC236}">
                <a16:creationId xmlns:a16="http://schemas.microsoft.com/office/drawing/2014/main" id="{FBF65A40-4D3D-7847-83DA-C8157710A885}"/>
              </a:ext>
            </a:extLst>
          </p:cNvPr>
          <p:cNvCxnSpPr>
            <a:cxnSpLocks/>
            <a:stCxn id="35" idx="3"/>
            <a:endCxn id="43" idx="3"/>
          </p:cNvCxnSpPr>
          <p:nvPr/>
        </p:nvCxnSpPr>
        <p:spPr>
          <a:xfrm rot="10800000" flipH="1" flipV="1">
            <a:off x="3551127" y="2839299"/>
            <a:ext cx="7783648" cy="3204676"/>
          </a:xfrm>
          <a:prstGeom prst="bentConnector5">
            <a:avLst>
              <a:gd name="adj1" fmla="val -260"/>
              <a:gd name="adj2" fmla="val -12691"/>
              <a:gd name="adj3" fmla="val 102937"/>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ardrop 53">
            <a:extLst>
              <a:ext uri="{FF2B5EF4-FFF2-40B4-BE49-F238E27FC236}">
                <a16:creationId xmlns:a16="http://schemas.microsoft.com/office/drawing/2014/main" id="{4BE4889D-6E2A-FF4C-A6FD-942EE90312EB}"/>
              </a:ext>
            </a:extLst>
          </p:cNvPr>
          <p:cNvSpPr/>
          <p:nvPr/>
        </p:nvSpPr>
        <p:spPr>
          <a:xfrm rot="18869642">
            <a:off x="5606331" y="3703916"/>
            <a:ext cx="282482" cy="282482"/>
          </a:xfrm>
          <a:prstGeom prst="teardrop">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Teardrop 55">
            <a:extLst>
              <a:ext uri="{FF2B5EF4-FFF2-40B4-BE49-F238E27FC236}">
                <a16:creationId xmlns:a16="http://schemas.microsoft.com/office/drawing/2014/main" id="{6170D4D2-F968-0340-A99B-CBDF7ABEE620}"/>
              </a:ext>
            </a:extLst>
          </p:cNvPr>
          <p:cNvSpPr/>
          <p:nvPr/>
        </p:nvSpPr>
        <p:spPr>
          <a:xfrm rot="18869642">
            <a:off x="4602962" y="3694106"/>
            <a:ext cx="282482" cy="282482"/>
          </a:xfrm>
          <a:prstGeom prst="teardrop">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D34E5A2-A028-054E-A532-8D1F4AD377D2}"/>
              </a:ext>
            </a:extLst>
          </p:cNvPr>
          <p:cNvSpPr txBox="1"/>
          <p:nvPr/>
        </p:nvSpPr>
        <p:spPr>
          <a:xfrm>
            <a:off x="3564184" y="3908446"/>
            <a:ext cx="646331" cy="261610"/>
          </a:xfrm>
          <a:prstGeom prst="rect">
            <a:avLst/>
          </a:prstGeom>
          <a:noFill/>
        </p:spPr>
        <p:txBody>
          <a:bodyPr wrap="none" rtlCol="0">
            <a:spAutoFit/>
          </a:bodyPr>
          <a:lstStyle/>
          <a:p>
            <a:r>
              <a:rPr lang="en-US" sz="1100" dirty="0" err="1"/>
              <a:t>Inj</a:t>
            </a:r>
            <a:r>
              <a:rPr lang="en-US" sz="1100" dirty="0"/>
              <a:t> QF2</a:t>
            </a:r>
          </a:p>
        </p:txBody>
      </p:sp>
      <p:sp>
        <p:nvSpPr>
          <p:cNvPr id="60" name="Teardrop 59">
            <a:extLst>
              <a:ext uri="{FF2B5EF4-FFF2-40B4-BE49-F238E27FC236}">
                <a16:creationId xmlns:a16="http://schemas.microsoft.com/office/drawing/2014/main" id="{0C2D46CA-38F9-914A-B7EC-FB45111C8190}"/>
              </a:ext>
            </a:extLst>
          </p:cNvPr>
          <p:cNvSpPr/>
          <p:nvPr/>
        </p:nvSpPr>
        <p:spPr>
          <a:xfrm rot="8255768">
            <a:off x="8666496" y="2902721"/>
            <a:ext cx="282482" cy="282482"/>
          </a:xfrm>
          <a:prstGeom prst="teardrop">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001C689F-A745-2947-857F-5455D8C350BD}"/>
              </a:ext>
            </a:extLst>
          </p:cNvPr>
          <p:cNvSpPr/>
          <p:nvPr/>
        </p:nvSpPr>
        <p:spPr>
          <a:xfrm rot="8255768">
            <a:off x="7465795" y="2859561"/>
            <a:ext cx="282482" cy="282482"/>
          </a:xfrm>
          <a:prstGeom prst="teardrop">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333BC46-365E-3F46-A2D7-9643BA844F35}"/>
              </a:ext>
            </a:extLst>
          </p:cNvPr>
          <p:cNvSpPr txBox="1"/>
          <p:nvPr/>
        </p:nvSpPr>
        <p:spPr>
          <a:xfrm>
            <a:off x="3581851" y="5611527"/>
            <a:ext cx="3798545" cy="369332"/>
          </a:xfrm>
          <a:prstGeom prst="rect">
            <a:avLst/>
          </a:prstGeom>
          <a:noFill/>
        </p:spPr>
        <p:txBody>
          <a:bodyPr wrap="square" rtlCol="0">
            <a:spAutoFit/>
          </a:bodyPr>
          <a:lstStyle/>
          <a:p>
            <a:r>
              <a:rPr lang="en-US" dirty="0"/>
              <a:t>+ </a:t>
            </a:r>
            <a:r>
              <a:rPr lang="en-US" dirty="0" err="1"/>
              <a:t>Sextupole</a:t>
            </a:r>
            <a:r>
              <a:rPr lang="en-US" dirty="0"/>
              <a:t> in DQ (30 May 2017)</a:t>
            </a:r>
          </a:p>
        </p:txBody>
      </p:sp>
      <p:sp>
        <p:nvSpPr>
          <p:cNvPr id="63" name="Rectangle 62">
            <a:extLst>
              <a:ext uri="{FF2B5EF4-FFF2-40B4-BE49-F238E27FC236}">
                <a16:creationId xmlns:a16="http://schemas.microsoft.com/office/drawing/2014/main" id="{091DEF9D-B9C0-AE48-9577-F1B514E29358}"/>
              </a:ext>
            </a:extLst>
          </p:cNvPr>
          <p:cNvSpPr/>
          <p:nvPr/>
        </p:nvSpPr>
        <p:spPr>
          <a:xfrm>
            <a:off x="3659150" y="5328794"/>
            <a:ext cx="1261884" cy="369332"/>
          </a:xfrm>
          <a:prstGeom prst="rect">
            <a:avLst/>
          </a:prstGeom>
        </p:spPr>
        <p:txBody>
          <a:bodyPr wrap="none">
            <a:spAutoFit/>
          </a:bodyPr>
          <a:lstStyle/>
          <a:p>
            <a:r>
              <a:rPr lang="en-US" dirty="0"/>
              <a:t>June 2017</a:t>
            </a:r>
          </a:p>
        </p:txBody>
      </p:sp>
      <p:sp>
        <p:nvSpPr>
          <p:cNvPr id="64" name="Rectangle 63">
            <a:extLst>
              <a:ext uri="{FF2B5EF4-FFF2-40B4-BE49-F238E27FC236}">
                <a16:creationId xmlns:a16="http://schemas.microsoft.com/office/drawing/2014/main" id="{09F60A37-7A34-AF48-8A0B-4D143F6D4D85}"/>
              </a:ext>
            </a:extLst>
          </p:cNvPr>
          <p:cNvSpPr/>
          <p:nvPr/>
        </p:nvSpPr>
        <p:spPr>
          <a:xfrm>
            <a:off x="4885319" y="5404544"/>
            <a:ext cx="7900756" cy="200055"/>
          </a:xfrm>
          <a:prstGeom prst="rect">
            <a:avLst/>
          </a:prstGeom>
        </p:spPr>
        <p:txBody>
          <a:bodyPr wrap="square">
            <a:spAutoFit/>
          </a:bodyPr>
          <a:lstStyle/>
          <a:p>
            <a:r>
              <a:rPr lang="en-US" sz="700" dirty="0"/>
              <a:t>/</a:t>
            </a:r>
            <a:r>
              <a:rPr lang="en-US" sz="700" dirty="0" err="1"/>
              <a:t>machfs</a:t>
            </a:r>
            <a:r>
              <a:rPr lang="en-US" sz="700" dirty="0"/>
              <a:t>/</a:t>
            </a:r>
            <a:r>
              <a:rPr lang="en-US" sz="700" dirty="0" err="1"/>
              <a:t>liuzzo</a:t>
            </a:r>
            <a:r>
              <a:rPr lang="en-US" sz="700" dirty="0"/>
              <a:t>/</a:t>
            </a:r>
            <a:r>
              <a:rPr lang="en-US" sz="700" dirty="0" err="1"/>
              <a:t>RADIAtrackingCROSSCHECK</a:t>
            </a:r>
            <a:r>
              <a:rPr lang="en-US" sz="700" dirty="0"/>
              <a:t>/MagneticLengths2017_integratedGradientProblem/DQ</a:t>
            </a:r>
          </a:p>
        </p:txBody>
      </p:sp>
      <p:sp>
        <p:nvSpPr>
          <p:cNvPr id="68" name="Teardrop 67">
            <a:extLst>
              <a:ext uri="{FF2B5EF4-FFF2-40B4-BE49-F238E27FC236}">
                <a16:creationId xmlns:a16="http://schemas.microsoft.com/office/drawing/2014/main" id="{EF9D40F6-32B3-6846-B32F-6C17A9CE53ED}"/>
              </a:ext>
            </a:extLst>
          </p:cNvPr>
          <p:cNvSpPr/>
          <p:nvPr/>
        </p:nvSpPr>
        <p:spPr>
          <a:xfrm rot="18869642">
            <a:off x="5327833" y="3709080"/>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Teardrop 68">
            <a:extLst>
              <a:ext uri="{FF2B5EF4-FFF2-40B4-BE49-F238E27FC236}">
                <a16:creationId xmlns:a16="http://schemas.microsoft.com/office/drawing/2014/main" id="{39E4D30F-5884-5145-AFDB-4EBC5F4E67E1}"/>
              </a:ext>
            </a:extLst>
          </p:cNvPr>
          <p:cNvSpPr/>
          <p:nvPr/>
        </p:nvSpPr>
        <p:spPr>
          <a:xfrm rot="18869642">
            <a:off x="5539570" y="3712120"/>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Teardrop 69">
            <a:extLst>
              <a:ext uri="{FF2B5EF4-FFF2-40B4-BE49-F238E27FC236}">
                <a16:creationId xmlns:a16="http://schemas.microsoft.com/office/drawing/2014/main" id="{D7DBAAA3-DFC2-8748-8364-EEBD57FD9700}"/>
              </a:ext>
            </a:extLst>
          </p:cNvPr>
          <p:cNvSpPr/>
          <p:nvPr/>
        </p:nvSpPr>
        <p:spPr>
          <a:xfrm rot="18869642">
            <a:off x="4692163" y="3699867"/>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Teardrop 70">
            <a:extLst>
              <a:ext uri="{FF2B5EF4-FFF2-40B4-BE49-F238E27FC236}">
                <a16:creationId xmlns:a16="http://schemas.microsoft.com/office/drawing/2014/main" id="{EE948366-D0A0-134C-862D-E386A2144A02}"/>
              </a:ext>
            </a:extLst>
          </p:cNvPr>
          <p:cNvSpPr/>
          <p:nvPr/>
        </p:nvSpPr>
        <p:spPr>
          <a:xfrm rot="18869642">
            <a:off x="6116218" y="3689977"/>
            <a:ext cx="282482" cy="282482"/>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35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AB2B1-C54B-B141-B275-767796459F5A}"/>
              </a:ext>
            </a:extLst>
          </p:cNvPr>
          <p:cNvSpPr>
            <a:spLocks noGrp="1"/>
          </p:cNvSpPr>
          <p:nvPr>
            <p:ph type="title"/>
          </p:nvPr>
        </p:nvSpPr>
        <p:spPr/>
        <p:txBody>
          <a:bodyPr/>
          <a:lstStyle/>
          <a:p>
            <a:r>
              <a:rPr lang="en-US" dirty="0"/>
              <a:t>Lattice structure</a:t>
            </a:r>
          </a:p>
        </p:txBody>
      </p:sp>
      <p:sp>
        <p:nvSpPr>
          <p:cNvPr id="3" name="Content Placeholder 2">
            <a:extLst>
              <a:ext uri="{FF2B5EF4-FFF2-40B4-BE49-F238E27FC236}">
                <a16:creationId xmlns:a16="http://schemas.microsoft.com/office/drawing/2014/main" id="{2E6C5F47-8CB0-C741-B78F-361E63DD60AF}"/>
              </a:ext>
            </a:extLst>
          </p:cNvPr>
          <p:cNvSpPr>
            <a:spLocks noGrp="1"/>
          </p:cNvSpPr>
          <p:nvPr>
            <p:ph idx="1"/>
          </p:nvPr>
        </p:nvSpPr>
        <p:spPr>
          <a:xfrm>
            <a:off x="970251" y="764704"/>
            <a:ext cx="6398371" cy="5400000"/>
          </a:xfrm>
        </p:spPr>
        <p:txBody>
          <a:bodyPr/>
          <a:lstStyle/>
          <a:p>
            <a:r>
              <a:rPr lang="en-US" dirty="0">
                <a:solidFill>
                  <a:schemeClr val="tx2"/>
                </a:solidFill>
              </a:rPr>
              <a:t>Today elements </a:t>
            </a:r>
            <a:r>
              <a:rPr lang="en-US">
                <a:solidFill>
                  <a:schemeClr val="tx2"/>
                </a:solidFill>
              </a:rPr>
              <a:t>not overlapping.</a:t>
            </a:r>
            <a:endParaRPr lang="en-US" dirty="0">
              <a:solidFill>
                <a:schemeClr val="tx2"/>
              </a:solidFill>
            </a:endParaRPr>
          </a:p>
          <a:p>
            <a:r>
              <a:rPr lang="en-US" dirty="0"/>
              <a:t>“Easy” for matching, but with this scheme it is not possible to model</a:t>
            </a:r>
          </a:p>
          <a:p>
            <a:r>
              <a:rPr lang="en-US" dirty="0"/>
              <a:t>For example, here there is a main dipole and a main quadrupole generated by the cross-talk </a:t>
            </a:r>
          </a:p>
          <a:p>
            <a:endParaRPr lang="en-US" dirty="0"/>
          </a:p>
          <a:p>
            <a:r>
              <a:rPr lang="en-US" dirty="0"/>
              <a:t>Make sure there are no artificial effects added up, such as dipole fringe fields. Model made of Bends with </a:t>
            </a:r>
            <a:r>
              <a:rPr lang="en-US" dirty="0" err="1"/>
              <a:t>EdgeEffects</a:t>
            </a:r>
            <a:r>
              <a:rPr lang="en-US" dirty="0"/>
              <a:t> = 0, a part at entrance and exit of real magnet, if needed (see with Gael) </a:t>
            </a:r>
          </a:p>
          <a:p>
            <a:endParaRPr lang="en-US" dirty="0"/>
          </a:p>
          <a:p>
            <a:r>
              <a:rPr lang="en-US" dirty="0"/>
              <a:t>The data provided replaces any concept of magnet/iron length. The total magnet length is not needed, nor retrievable in the model.</a:t>
            </a:r>
          </a:p>
          <a:p>
            <a:r>
              <a:rPr lang="en-US" dirty="0"/>
              <a:t>Add markers to specify location of physical elements.</a:t>
            </a:r>
          </a:p>
          <a:p>
            <a:endParaRPr lang="en-US" dirty="0"/>
          </a:p>
          <a:p>
            <a:endParaRPr lang="en-US" dirty="0"/>
          </a:p>
        </p:txBody>
      </p:sp>
      <p:sp>
        <p:nvSpPr>
          <p:cNvPr id="4" name="Slide Number Placeholder 3">
            <a:extLst>
              <a:ext uri="{FF2B5EF4-FFF2-40B4-BE49-F238E27FC236}">
                <a16:creationId xmlns:a16="http://schemas.microsoft.com/office/drawing/2014/main" id="{721E658E-1DCC-C145-8DB3-49D886ADB90A}"/>
              </a:ext>
            </a:extLst>
          </p:cNvPr>
          <p:cNvSpPr>
            <a:spLocks noGrp="1"/>
          </p:cNvSpPr>
          <p:nvPr>
            <p:ph type="sldNum" sz="quarter" idx="11"/>
          </p:nvPr>
        </p:nvSpPr>
        <p:spPr/>
        <p:txBody>
          <a:bodyPr/>
          <a:lstStyle/>
          <a:p>
            <a:r>
              <a:rPr lang="fr-FR"/>
              <a:t>Page </a:t>
            </a:r>
            <a:fld id="{733122C9-A0B9-462F-8757-0847AD287B63}" type="slidenum">
              <a:rPr lang="fr-FR" smtClean="0"/>
              <a:pPr/>
              <a:t>4</a:t>
            </a:fld>
            <a:endParaRPr lang="fr-FR" dirty="0"/>
          </a:p>
        </p:txBody>
      </p:sp>
      <p:sp>
        <p:nvSpPr>
          <p:cNvPr id="5" name="Footer Placeholder 4">
            <a:extLst>
              <a:ext uri="{FF2B5EF4-FFF2-40B4-BE49-F238E27FC236}">
                <a16:creationId xmlns:a16="http://schemas.microsoft.com/office/drawing/2014/main" id="{AF47C351-313D-4A4F-B5B1-22942E5F8076}"/>
              </a:ext>
            </a:extLst>
          </p:cNvPr>
          <p:cNvSpPr>
            <a:spLocks noGrp="1"/>
          </p:cNvSpPr>
          <p:nvPr>
            <p:ph type="ftr" sz="quarter" idx="12"/>
          </p:nvPr>
        </p:nvSpPr>
        <p:spPr/>
        <p:txBody>
          <a:bodyPr/>
          <a:lstStyle/>
          <a:p>
            <a:r>
              <a:rPr lang="en-US"/>
              <a:t>l Lattice Model With Multipoles vs S  l Draft July 2022 l S.M.Liuzzo</a:t>
            </a:r>
            <a:endParaRPr lang="fr-FR" dirty="0"/>
          </a:p>
        </p:txBody>
      </p:sp>
      <p:pic>
        <p:nvPicPr>
          <p:cNvPr id="6" name="Picture 5">
            <a:extLst>
              <a:ext uri="{FF2B5EF4-FFF2-40B4-BE49-F238E27FC236}">
                <a16:creationId xmlns:a16="http://schemas.microsoft.com/office/drawing/2014/main" id="{5B752CE5-1C80-4A46-8CE4-B951B1190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622" y="753329"/>
            <a:ext cx="4607348" cy="2711375"/>
          </a:xfrm>
          <a:prstGeom prst="rect">
            <a:avLst/>
          </a:prstGeom>
        </p:spPr>
      </p:pic>
      <p:sp>
        <p:nvSpPr>
          <p:cNvPr id="7" name="Right Arrow 6">
            <a:extLst>
              <a:ext uri="{FF2B5EF4-FFF2-40B4-BE49-F238E27FC236}">
                <a16:creationId xmlns:a16="http://schemas.microsoft.com/office/drawing/2014/main" id="{9706DA3B-AD5C-FB4D-85B9-1403C1A86ECC}"/>
              </a:ext>
            </a:extLst>
          </p:cNvPr>
          <p:cNvSpPr/>
          <p:nvPr/>
        </p:nvSpPr>
        <p:spPr>
          <a:xfrm>
            <a:off x="3023178" y="1412776"/>
            <a:ext cx="4368966"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a:extLst>
              <a:ext uri="{FF2B5EF4-FFF2-40B4-BE49-F238E27FC236}">
                <a16:creationId xmlns:a16="http://schemas.microsoft.com/office/drawing/2014/main" id="{EDBDDBBE-803D-9446-9E4A-A1C340FBDDE2}"/>
              </a:ext>
            </a:extLst>
          </p:cNvPr>
          <p:cNvCxnSpPr>
            <a:cxnSpLocks/>
          </p:cNvCxnSpPr>
          <p:nvPr/>
        </p:nvCxnSpPr>
        <p:spPr>
          <a:xfrm>
            <a:off x="2927648" y="1844824"/>
            <a:ext cx="6768752" cy="504056"/>
          </a:xfrm>
          <a:prstGeom prst="bentConnector3">
            <a:avLst>
              <a:gd name="adj1" fmla="val 99932"/>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1B0936-109F-4842-83D1-AE23EFC172C3}"/>
              </a:ext>
            </a:extLst>
          </p:cNvPr>
          <p:cNvSpPr txBox="1"/>
          <p:nvPr/>
        </p:nvSpPr>
        <p:spPr>
          <a:xfrm>
            <a:off x="7991560" y="4725144"/>
            <a:ext cx="3960440" cy="923330"/>
          </a:xfrm>
          <a:prstGeom prst="rect">
            <a:avLst/>
          </a:prstGeom>
          <a:noFill/>
        </p:spPr>
        <p:txBody>
          <a:bodyPr wrap="square" rtlCol="0">
            <a:spAutoFit/>
          </a:bodyPr>
          <a:lstStyle/>
          <a:p>
            <a:r>
              <a:rPr lang="en-US" dirty="0"/>
              <a:t>Think about the complete lattice from the beginning: injection, canted cells and BM have to work. </a:t>
            </a:r>
          </a:p>
        </p:txBody>
      </p:sp>
    </p:spTree>
    <p:extLst>
      <p:ext uri="{BB962C8B-B14F-4D97-AF65-F5344CB8AC3E}">
        <p14:creationId xmlns:p14="http://schemas.microsoft.com/office/powerpoint/2010/main" val="42748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15441A65-73DA-0141-AC30-765EB50BB1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350" y="758408"/>
            <a:ext cx="8318500" cy="4051300"/>
          </a:xfrm>
        </p:spPr>
      </p:pic>
      <p:sp>
        <p:nvSpPr>
          <p:cNvPr id="2" name="Title 1">
            <a:extLst>
              <a:ext uri="{FF2B5EF4-FFF2-40B4-BE49-F238E27FC236}">
                <a16:creationId xmlns:a16="http://schemas.microsoft.com/office/drawing/2014/main" id="{FDD8CBE8-DEEA-674E-81E6-43FD68941013}"/>
              </a:ext>
            </a:extLst>
          </p:cNvPr>
          <p:cNvSpPr>
            <a:spLocks noGrp="1"/>
          </p:cNvSpPr>
          <p:nvPr>
            <p:ph type="title"/>
          </p:nvPr>
        </p:nvSpPr>
        <p:spPr/>
        <p:txBody>
          <a:bodyPr/>
          <a:lstStyle/>
          <a:p>
            <a:r>
              <a:rPr lang="en-US" dirty="0"/>
              <a:t>Proposed MADX-Like AT lattice file</a:t>
            </a:r>
          </a:p>
        </p:txBody>
      </p:sp>
      <p:sp>
        <p:nvSpPr>
          <p:cNvPr id="4" name="Slide Number Placeholder 3">
            <a:extLst>
              <a:ext uri="{FF2B5EF4-FFF2-40B4-BE49-F238E27FC236}">
                <a16:creationId xmlns:a16="http://schemas.microsoft.com/office/drawing/2014/main" id="{89F7384B-39D9-3C48-9E76-4A70A697CC51}"/>
              </a:ext>
            </a:extLst>
          </p:cNvPr>
          <p:cNvSpPr>
            <a:spLocks noGrp="1"/>
          </p:cNvSpPr>
          <p:nvPr>
            <p:ph type="sldNum" sz="quarter" idx="11"/>
          </p:nvPr>
        </p:nvSpPr>
        <p:spPr/>
        <p:txBody>
          <a:bodyPr/>
          <a:lstStyle/>
          <a:p>
            <a:r>
              <a:rPr lang="fr-FR"/>
              <a:t>Page </a:t>
            </a:r>
            <a:fld id="{733122C9-A0B9-462F-8757-0847AD287B63}" type="slidenum">
              <a:rPr lang="fr-FR" smtClean="0"/>
              <a:pPr/>
              <a:t>5</a:t>
            </a:fld>
            <a:endParaRPr lang="fr-FR" dirty="0"/>
          </a:p>
        </p:txBody>
      </p:sp>
      <p:sp>
        <p:nvSpPr>
          <p:cNvPr id="5" name="Footer Placeholder 4">
            <a:extLst>
              <a:ext uri="{FF2B5EF4-FFF2-40B4-BE49-F238E27FC236}">
                <a16:creationId xmlns:a16="http://schemas.microsoft.com/office/drawing/2014/main" id="{A8199A6A-D5B9-4742-9DCD-F3C93A5B9283}"/>
              </a:ext>
            </a:extLst>
          </p:cNvPr>
          <p:cNvSpPr>
            <a:spLocks noGrp="1"/>
          </p:cNvSpPr>
          <p:nvPr>
            <p:ph type="ftr" sz="quarter" idx="12"/>
          </p:nvPr>
        </p:nvSpPr>
        <p:spPr/>
        <p:txBody>
          <a:bodyPr/>
          <a:lstStyle/>
          <a:p>
            <a:r>
              <a:rPr lang="en-US"/>
              <a:t>l Lattice Model With Multipoles vs S  l Draft July 2022 l S.M.Liuzzo</a:t>
            </a:r>
            <a:endParaRPr lang="fr-FR" dirty="0"/>
          </a:p>
        </p:txBody>
      </p:sp>
      <p:sp>
        <p:nvSpPr>
          <p:cNvPr id="8" name="Right Arrow 7">
            <a:extLst>
              <a:ext uri="{FF2B5EF4-FFF2-40B4-BE49-F238E27FC236}">
                <a16:creationId xmlns:a16="http://schemas.microsoft.com/office/drawing/2014/main" id="{E9C1945C-9E63-7D4D-8722-9D7D048C3C05}"/>
              </a:ext>
            </a:extLst>
          </p:cNvPr>
          <p:cNvSpPr/>
          <p:nvPr/>
        </p:nvSpPr>
        <p:spPr>
          <a:xfrm flipH="1">
            <a:off x="5623674" y="692696"/>
            <a:ext cx="2344533"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E94E87-8C76-EB44-A49D-EB1B188F5E2D}"/>
              </a:ext>
            </a:extLst>
          </p:cNvPr>
          <p:cNvSpPr txBox="1"/>
          <p:nvPr/>
        </p:nvSpPr>
        <p:spPr>
          <a:xfrm>
            <a:off x="8184232" y="688512"/>
            <a:ext cx="3767768" cy="646331"/>
          </a:xfrm>
          <a:prstGeom prst="rect">
            <a:avLst/>
          </a:prstGeom>
          <a:noFill/>
        </p:spPr>
        <p:txBody>
          <a:bodyPr wrap="square" rtlCol="0">
            <a:spAutoFit/>
          </a:bodyPr>
          <a:lstStyle/>
          <a:p>
            <a:r>
              <a:rPr lang="en-US" dirty="0"/>
              <a:t>Reduced physical variables for matching</a:t>
            </a:r>
          </a:p>
        </p:txBody>
      </p:sp>
      <p:sp>
        <p:nvSpPr>
          <p:cNvPr id="10" name="Right Arrow 9">
            <a:extLst>
              <a:ext uri="{FF2B5EF4-FFF2-40B4-BE49-F238E27FC236}">
                <a16:creationId xmlns:a16="http://schemas.microsoft.com/office/drawing/2014/main" id="{99126BF9-F9D7-724B-82F6-B70A69AA43D8}"/>
              </a:ext>
            </a:extLst>
          </p:cNvPr>
          <p:cNvSpPr/>
          <p:nvPr/>
        </p:nvSpPr>
        <p:spPr>
          <a:xfrm flipH="1">
            <a:off x="7752183" y="2004306"/>
            <a:ext cx="760357"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72DB483-1098-2540-99A8-098C67AA2987}"/>
              </a:ext>
            </a:extLst>
          </p:cNvPr>
          <p:cNvSpPr txBox="1"/>
          <p:nvPr/>
        </p:nvSpPr>
        <p:spPr>
          <a:xfrm>
            <a:off x="8728566" y="2070018"/>
            <a:ext cx="3056066" cy="646331"/>
          </a:xfrm>
          <a:prstGeom prst="rect">
            <a:avLst/>
          </a:prstGeom>
          <a:noFill/>
        </p:spPr>
        <p:txBody>
          <a:bodyPr wrap="square" rtlCol="0">
            <a:spAutoFit/>
          </a:bodyPr>
          <a:lstStyle/>
          <a:p>
            <a:r>
              <a:rPr lang="en-US" dirty="0"/>
              <a:t>Fully detailed model, easy to read</a:t>
            </a:r>
          </a:p>
        </p:txBody>
      </p:sp>
      <p:pic>
        <p:nvPicPr>
          <p:cNvPr id="17" name="Picture 16">
            <a:extLst>
              <a:ext uri="{FF2B5EF4-FFF2-40B4-BE49-F238E27FC236}">
                <a16:creationId xmlns:a16="http://schemas.microsoft.com/office/drawing/2014/main" id="{7CA7A9F7-BE8A-A64F-A6EF-E1BC9AA94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429" y="3337954"/>
            <a:ext cx="4880679" cy="3274380"/>
          </a:xfrm>
          <a:prstGeom prst="rect">
            <a:avLst/>
          </a:prstGeom>
        </p:spPr>
      </p:pic>
      <p:sp>
        <p:nvSpPr>
          <p:cNvPr id="18" name="TextBox 17">
            <a:extLst>
              <a:ext uri="{FF2B5EF4-FFF2-40B4-BE49-F238E27FC236}">
                <a16:creationId xmlns:a16="http://schemas.microsoft.com/office/drawing/2014/main" id="{F4FBE68B-C752-D248-B003-A814BFEF1AA4}"/>
              </a:ext>
            </a:extLst>
          </p:cNvPr>
          <p:cNvSpPr txBox="1"/>
          <p:nvPr/>
        </p:nvSpPr>
        <p:spPr>
          <a:xfrm>
            <a:off x="980207" y="5184864"/>
            <a:ext cx="2808312" cy="923330"/>
          </a:xfrm>
          <a:prstGeom prst="rect">
            <a:avLst/>
          </a:prstGeom>
          <a:noFill/>
        </p:spPr>
        <p:txBody>
          <a:bodyPr wrap="square" rtlCol="0">
            <a:spAutoFit/>
          </a:bodyPr>
          <a:lstStyle/>
          <a:p>
            <a:pPr algn="r"/>
            <a:r>
              <a:rPr lang="en-US" dirty="0"/>
              <a:t>And functions to define gradients along s based on files directly.</a:t>
            </a:r>
          </a:p>
        </p:txBody>
      </p:sp>
      <p:sp>
        <p:nvSpPr>
          <p:cNvPr id="19" name="Right Arrow 18">
            <a:extLst>
              <a:ext uri="{FF2B5EF4-FFF2-40B4-BE49-F238E27FC236}">
                <a16:creationId xmlns:a16="http://schemas.microsoft.com/office/drawing/2014/main" id="{9FAAD3A6-1D9E-E049-8E3A-2A3752B209DB}"/>
              </a:ext>
            </a:extLst>
          </p:cNvPr>
          <p:cNvSpPr/>
          <p:nvPr/>
        </p:nvSpPr>
        <p:spPr>
          <a:xfrm>
            <a:off x="4018969" y="5404213"/>
            <a:ext cx="671420"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0BA3DA8-46AD-DA47-97B0-FD9C9C681626}"/>
              </a:ext>
            </a:extLst>
          </p:cNvPr>
          <p:cNvSpPr txBox="1"/>
          <p:nvPr/>
        </p:nvSpPr>
        <p:spPr>
          <a:xfrm rot="19292814">
            <a:off x="1031212" y="2573291"/>
            <a:ext cx="3685624" cy="1200329"/>
          </a:xfrm>
          <a:prstGeom prst="rect">
            <a:avLst/>
          </a:prstGeom>
          <a:noFill/>
        </p:spPr>
        <p:txBody>
          <a:bodyPr wrap="none" rtlCol="0">
            <a:spAutoFit/>
          </a:bodyPr>
          <a:lstStyle/>
          <a:p>
            <a:r>
              <a:rPr lang="en-US" dirty="0">
                <a:solidFill>
                  <a:schemeClr val="bg1">
                    <a:lumMod val="75000"/>
                  </a:schemeClr>
                </a:solidFill>
              </a:rPr>
              <a:t>PSEUDO-CODE PSEUDO-CODE</a:t>
            </a:r>
          </a:p>
          <a:p>
            <a:r>
              <a:rPr lang="en-US" dirty="0">
                <a:solidFill>
                  <a:schemeClr val="bg1">
                    <a:lumMod val="75000"/>
                  </a:schemeClr>
                </a:solidFill>
              </a:rPr>
              <a:t>PSEUDO-CODE PSEUDO-CODE</a:t>
            </a:r>
          </a:p>
          <a:p>
            <a:r>
              <a:rPr lang="en-US" dirty="0">
                <a:solidFill>
                  <a:schemeClr val="bg1">
                    <a:lumMod val="75000"/>
                  </a:schemeClr>
                </a:solidFill>
              </a:rPr>
              <a:t>PSEUDO-CODE PSEUDO-CODE</a:t>
            </a:r>
          </a:p>
          <a:p>
            <a:r>
              <a:rPr lang="en-US" dirty="0">
                <a:solidFill>
                  <a:schemeClr val="bg1">
                    <a:lumMod val="75000"/>
                  </a:schemeClr>
                </a:solidFill>
              </a:rPr>
              <a:t>PSEUDO-CODE PSEUDO-CODE</a:t>
            </a:r>
          </a:p>
        </p:txBody>
      </p:sp>
      <p:sp>
        <p:nvSpPr>
          <p:cNvPr id="21" name="TextBox 20">
            <a:extLst>
              <a:ext uri="{FF2B5EF4-FFF2-40B4-BE49-F238E27FC236}">
                <a16:creationId xmlns:a16="http://schemas.microsoft.com/office/drawing/2014/main" id="{AD2B354E-B1DD-CB47-ACC9-B2D614D04F9F}"/>
              </a:ext>
            </a:extLst>
          </p:cNvPr>
          <p:cNvSpPr txBox="1"/>
          <p:nvPr/>
        </p:nvSpPr>
        <p:spPr>
          <a:xfrm rot="19292814">
            <a:off x="5308176" y="4831148"/>
            <a:ext cx="3685624" cy="1200329"/>
          </a:xfrm>
          <a:prstGeom prst="rect">
            <a:avLst/>
          </a:prstGeom>
          <a:noFill/>
        </p:spPr>
        <p:txBody>
          <a:bodyPr wrap="none" rtlCol="0">
            <a:spAutoFit/>
          </a:bodyPr>
          <a:lstStyle/>
          <a:p>
            <a:r>
              <a:rPr lang="en-US" dirty="0">
                <a:solidFill>
                  <a:schemeClr val="bg1">
                    <a:lumMod val="75000"/>
                  </a:schemeClr>
                </a:solidFill>
              </a:rPr>
              <a:t>PSEUDO-CODE PSEUDO-CODE</a:t>
            </a:r>
          </a:p>
          <a:p>
            <a:r>
              <a:rPr lang="en-US" dirty="0">
                <a:solidFill>
                  <a:schemeClr val="bg1">
                    <a:lumMod val="75000"/>
                  </a:schemeClr>
                </a:solidFill>
              </a:rPr>
              <a:t>PSEUDO-CODE PSEUDO-CODE</a:t>
            </a:r>
          </a:p>
          <a:p>
            <a:r>
              <a:rPr lang="en-US" dirty="0">
                <a:solidFill>
                  <a:schemeClr val="bg1">
                    <a:lumMod val="75000"/>
                  </a:schemeClr>
                </a:solidFill>
              </a:rPr>
              <a:t>PSEUDO-CODE PSEUDO-CODE</a:t>
            </a:r>
          </a:p>
          <a:p>
            <a:r>
              <a:rPr lang="en-US" dirty="0">
                <a:solidFill>
                  <a:schemeClr val="bg1">
                    <a:lumMod val="75000"/>
                  </a:schemeClr>
                </a:solidFill>
              </a:rPr>
              <a:t>PSEUDO-CODE PSEUDO-CODE</a:t>
            </a:r>
          </a:p>
        </p:txBody>
      </p:sp>
    </p:spTree>
    <p:extLst>
      <p:ext uri="{BB962C8B-B14F-4D97-AF65-F5344CB8AC3E}">
        <p14:creationId xmlns:p14="http://schemas.microsoft.com/office/powerpoint/2010/main" val="112000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F234-E704-BE43-8B43-21A3AF3AFD45}"/>
              </a:ext>
            </a:extLst>
          </p:cNvPr>
          <p:cNvSpPr>
            <a:spLocks noGrp="1"/>
          </p:cNvSpPr>
          <p:nvPr>
            <p:ph type="title"/>
          </p:nvPr>
        </p:nvSpPr>
        <p:spPr/>
        <p:txBody>
          <a:bodyPr/>
          <a:lstStyle/>
          <a:p>
            <a:r>
              <a:rPr lang="en-US" dirty="0"/>
              <a:t>Step zero could be: </a:t>
            </a:r>
            <a:r>
              <a:rPr lang="en-US" dirty="0" err="1"/>
              <a:t>sextupoles</a:t>
            </a:r>
            <a:r>
              <a:rPr lang="en-US" dirty="0"/>
              <a:t> only	</a:t>
            </a:r>
          </a:p>
        </p:txBody>
      </p:sp>
      <p:sp>
        <p:nvSpPr>
          <p:cNvPr id="3" name="Content Placeholder 2">
            <a:extLst>
              <a:ext uri="{FF2B5EF4-FFF2-40B4-BE49-F238E27FC236}">
                <a16:creationId xmlns:a16="http://schemas.microsoft.com/office/drawing/2014/main" id="{38225704-DA89-7145-86D9-97A5DE11E1EB}"/>
              </a:ext>
            </a:extLst>
          </p:cNvPr>
          <p:cNvSpPr>
            <a:spLocks noGrp="1"/>
          </p:cNvSpPr>
          <p:nvPr>
            <p:ph idx="1"/>
          </p:nvPr>
        </p:nvSpPr>
        <p:spPr/>
        <p:txBody>
          <a:bodyPr/>
          <a:lstStyle/>
          <a:p>
            <a:r>
              <a:rPr lang="en-US" dirty="0"/>
              <a:t>Likely it will not give much better results, but a zeroth order simple step is to take the </a:t>
            </a:r>
            <a:r>
              <a:rPr lang="en-US" dirty="0" err="1"/>
              <a:t>Sextupole</a:t>
            </a:r>
            <a:r>
              <a:rPr lang="en-US" dirty="0"/>
              <a:t> Cross talks and plug them as additional lenses in the model as for the quadrupoles.</a:t>
            </a:r>
          </a:p>
          <a:p>
            <a:endParaRPr lang="en-US" dirty="0"/>
          </a:p>
          <a:p>
            <a:r>
              <a:rPr lang="en-US" dirty="0"/>
              <a:t>This may give indications, but is likely not going to answer the problem. Dipole longitudinal distribution will change dispersion. Quadrupole and </a:t>
            </a:r>
            <a:r>
              <a:rPr lang="en-US" dirty="0" err="1"/>
              <a:t>sextupoles</a:t>
            </a:r>
            <a:r>
              <a:rPr lang="en-US" dirty="0"/>
              <a:t> longitudinal distribution will change chromaticity.</a:t>
            </a:r>
          </a:p>
          <a:p>
            <a:endParaRPr lang="en-US" dirty="0"/>
          </a:p>
          <a:p>
            <a:r>
              <a:rPr lang="en-US" dirty="0"/>
              <a:t>There is no way to model the </a:t>
            </a:r>
            <a:r>
              <a:rPr lang="en-US" dirty="0" err="1"/>
              <a:t>sextupole</a:t>
            </a:r>
            <a:r>
              <a:rPr lang="en-US" dirty="0"/>
              <a:t> reduction of field due to cross talk . This value may be set in the Control System and will lead to updated strengths computation for the same currents. This can be tested easily in the simulators. The </a:t>
            </a:r>
            <a:r>
              <a:rPr lang="en-US" dirty="0" err="1"/>
              <a:t>CrossTalk</a:t>
            </a:r>
            <a:r>
              <a:rPr lang="en-US" dirty="0"/>
              <a:t> factor for </a:t>
            </a:r>
            <a:r>
              <a:rPr lang="en-US" dirty="0" err="1"/>
              <a:t>sextupoles</a:t>
            </a:r>
            <a:r>
              <a:rPr lang="en-US" dirty="0"/>
              <a:t> must be </a:t>
            </a:r>
            <a:r>
              <a:rPr lang="en-US" dirty="0" err="1"/>
              <a:t>retrived</a:t>
            </a:r>
            <a:r>
              <a:rPr lang="en-US" dirty="0"/>
              <a:t> from data first (not already available in confluence, easy to deduce).</a:t>
            </a:r>
          </a:p>
          <a:p>
            <a:endParaRPr lang="en-US" dirty="0"/>
          </a:p>
          <a:p>
            <a:endParaRPr lang="en-US" dirty="0"/>
          </a:p>
        </p:txBody>
      </p:sp>
      <p:sp>
        <p:nvSpPr>
          <p:cNvPr id="4" name="Slide Number Placeholder 3">
            <a:extLst>
              <a:ext uri="{FF2B5EF4-FFF2-40B4-BE49-F238E27FC236}">
                <a16:creationId xmlns:a16="http://schemas.microsoft.com/office/drawing/2014/main" id="{16F4BAC1-EC78-0A4E-BB0A-81E4B0EE14B4}"/>
              </a:ext>
            </a:extLst>
          </p:cNvPr>
          <p:cNvSpPr>
            <a:spLocks noGrp="1"/>
          </p:cNvSpPr>
          <p:nvPr>
            <p:ph type="sldNum" sz="quarter" idx="11"/>
          </p:nvPr>
        </p:nvSpPr>
        <p:spPr/>
        <p:txBody>
          <a:bodyPr/>
          <a:lstStyle/>
          <a:p>
            <a:r>
              <a:rPr lang="fr-FR"/>
              <a:t>Page </a:t>
            </a:r>
            <a:fld id="{733122C9-A0B9-462F-8757-0847AD287B63}" type="slidenum">
              <a:rPr lang="fr-FR" smtClean="0"/>
              <a:pPr/>
              <a:t>6</a:t>
            </a:fld>
            <a:endParaRPr lang="fr-FR" dirty="0"/>
          </a:p>
        </p:txBody>
      </p:sp>
      <p:sp>
        <p:nvSpPr>
          <p:cNvPr id="5" name="Footer Placeholder 4">
            <a:extLst>
              <a:ext uri="{FF2B5EF4-FFF2-40B4-BE49-F238E27FC236}">
                <a16:creationId xmlns:a16="http://schemas.microsoft.com/office/drawing/2014/main" id="{A6E9C8D3-7C8C-5645-A72D-B06489E428A4}"/>
              </a:ext>
            </a:extLst>
          </p:cNvPr>
          <p:cNvSpPr>
            <a:spLocks noGrp="1"/>
          </p:cNvSpPr>
          <p:nvPr>
            <p:ph type="ftr" sz="quarter" idx="12"/>
          </p:nvPr>
        </p:nvSpPr>
        <p:spPr/>
        <p:txBody>
          <a:bodyPr/>
          <a:lstStyle/>
          <a:p>
            <a:r>
              <a:rPr lang="en-US"/>
              <a:t>l Lattice Model With Multipoles vs S  l Draft July 2022 l S.M.Liuzzo</a:t>
            </a:r>
            <a:endParaRPr lang="fr-FR" dirty="0"/>
          </a:p>
        </p:txBody>
      </p:sp>
      <p:sp>
        <p:nvSpPr>
          <p:cNvPr id="6" name="TextBox 5">
            <a:extLst>
              <a:ext uri="{FF2B5EF4-FFF2-40B4-BE49-F238E27FC236}">
                <a16:creationId xmlns:a16="http://schemas.microsoft.com/office/drawing/2014/main" id="{55351F0C-A3D9-9442-80C8-9055C312D33E}"/>
              </a:ext>
            </a:extLst>
          </p:cNvPr>
          <p:cNvSpPr txBox="1"/>
          <p:nvPr/>
        </p:nvSpPr>
        <p:spPr>
          <a:xfrm>
            <a:off x="790762" y="5560020"/>
            <a:ext cx="11641941" cy="646331"/>
          </a:xfrm>
          <a:prstGeom prst="rect">
            <a:avLst/>
          </a:prstGeom>
          <a:noFill/>
        </p:spPr>
        <p:txBody>
          <a:bodyPr wrap="square" rtlCol="0">
            <a:spAutoFit/>
          </a:bodyPr>
          <a:lstStyle/>
          <a:p>
            <a:r>
              <a:rPr lang="en-US" dirty="0"/>
              <a:t>This information is unfortunately NOT available in the files online </a:t>
            </a:r>
            <a:r>
              <a:rPr lang="en-US" dirty="0">
                <a:hlinkClick r:id="rId2"/>
              </a:rPr>
              <a:t>https://confluence.esrf.fr/display/IDMWS/Magnet+cross-talks</a:t>
            </a:r>
            <a:r>
              <a:rPr lang="en-US" dirty="0"/>
              <a:t> (June2022)</a:t>
            </a:r>
          </a:p>
        </p:txBody>
      </p:sp>
      <p:sp>
        <p:nvSpPr>
          <p:cNvPr id="8" name="TextBox 7">
            <a:extLst>
              <a:ext uri="{FF2B5EF4-FFF2-40B4-BE49-F238E27FC236}">
                <a16:creationId xmlns:a16="http://schemas.microsoft.com/office/drawing/2014/main" id="{07D06CBE-D3E1-7844-9498-199796A813BC}"/>
              </a:ext>
            </a:extLst>
          </p:cNvPr>
          <p:cNvSpPr txBox="1"/>
          <p:nvPr/>
        </p:nvSpPr>
        <p:spPr>
          <a:xfrm>
            <a:off x="935753" y="4636602"/>
            <a:ext cx="10956697" cy="646331"/>
          </a:xfrm>
          <a:prstGeom prst="rect">
            <a:avLst/>
          </a:prstGeom>
          <a:noFill/>
        </p:spPr>
        <p:txBody>
          <a:bodyPr wrap="square" rtlCol="0">
            <a:spAutoFit/>
          </a:bodyPr>
          <a:lstStyle/>
          <a:p>
            <a:r>
              <a:rPr lang="en-US" b="1" dirty="0">
                <a:solidFill>
                  <a:schemeClr val="bg2"/>
                </a:solidFill>
              </a:rPr>
              <a:t>Waiting for this data we can answer: </a:t>
            </a:r>
          </a:p>
          <a:p>
            <a:r>
              <a:rPr lang="en-US" b="1" dirty="0">
                <a:solidFill>
                  <a:schemeClr val="bg2"/>
                </a:solidFill>
              </a:rPr>
              <a:t>what would be the required calibration factors to fix the measured-model chroma discrepancy?</a:t>
            </a:r>
          </a:p>
        </p:txBody>
      </p:sp>
      <p:sp>
        <p:nvSpPr>
          <p:cNvPr id="9" name="Rectangle 8">
            <a:extLst>
              <a:ext uri="{FF2B5EF4-FFF2-40B4-BE49-F238E27FC236}">
                <a16:creationId xmlns:a16="http://schemas.microsoft.com/office/drawing/2014/main" id="{44492006-6B03-034F-8CE8-D53FABDCDA04}"/>
              </a:ext>
            </a:extLst>
          </p:cNvPr>
          <p:cNvSpPr/>
          <p:nvPr/>
        </p:nvSpPr>
        <p:spPr>
          <a:xfrm>
            <a:off x="5477175" y="4566852"/>
            <a:ext cx="6672741" cy="646331"/>
          </a:xfrm>
          <a:prstGeom prst="rect">
            <a:avLst/>
          </a:prstGeom>
        </p:spPr>
        <p:txBody>
          <a:bodyPr wrap="square">
            <a:spAutoFit/>
          </a:bodyPr>
          <a:lstStyle/>
          <a:p>
            <a:r>
              <a:rPr lang="en-US" dirty="0"/>
              <a:t>Approx.: SD1A/E +2.45%   SF2A/E +1.86%  SD1B/D +2.56%</a:t>
            </a:r>
          </a:p>
          <a:p>
            <a:r>
              <a:rPr lang="en-US" dirty="0"/>
              <a:t>  </a:t>
            </a:r>
          </a:p>
        </p:txBody>
      </p:sp>
      <p:sp>
        <p:nvSpPr>
          <p:cNvPr id="7" name="TextBox 6">
            <a:extLst>
              <a:ext uri="{FF2B5EF4-FFF2-40B4-BE49-F238E27FC236}">
                <a16:creationId xmlns:a16="http://schemas.microsoft.com/office/drawing/2014/main" id="{776CDCE2-2C0F-5A48-A3BA-DBE178A7322C}"/>
              </a:ext>
            </a:extLst>
          </p:cNvPr>
          <p:cNvSpPr txBox="1"/>
          <p:nvPr/>
        </p:nvSpPr>
        <p:spPr>
          <a:xfrm>
            <a:off x="9552384" y="5389265"/>
            <a:ext cx="2399616" cy="646331"/>
          </a:xfrm>
          <a:prstGeom prst="rect">
            <a:avLst/>
          </a:prstGeom>
          <a:noFill/>
        </p:spPr>
        <p:txBody>
          <a:bodyPr wrap="square" rtlCol="0">
            <a:spAutoFit/>
          </a:bodyPr>
          <a:lstStyle/>
          <a:p>
            <a:r>
              <a:rPr lang="en-US" sz="1200" dirty="0"/>
              <a:t>If ~2% of the sext field leaks on the near by quads, this alone will solve the chromaticity issue.</a:t>
            </a:r>
          </a:p>
        </p:txBody>
      </p:sp>
    </p:spTree>
    <p:extLst>
      <p:ext uri="{BB962C8B-B14F-4D97-AF65-F5344CB8AC3E}">
        <p14:creationId xmlns:p14="http://schemas.microsoft.com/office/powerpoint/2010/main" val="406219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776E04-2F62-F845-A5E4-4FCEBD19B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990" y="3492345"/>
            <a:ext cx="9408368" cy="2885484"/>
          </a:xfrm>
          <a:prstGeom prst="rect">
            <a:avLst/>
          </a:prstGeom>
        </p:spPr>
      </p:pic>
      <p:sp>
        <p:nvSpPr>
          <p:cNvPr id="2" name="Title 1">
            <a:extLst>
              <a:ext uri="{FF2B5EF4-FFF2-40B4-BE49-F238E27FC236}">
                <a16:creationId xmlns:a16="http://schemas.microsoft.com/office/drawing/2014/main" id="{60857786-E99C-834F-84BC-E01272BC9DA7}"/>
              </a:ext>
            </a:extLst>
          </p:cNvPr>
          <p:cNvSpPr>
            <a:spLocks noGrp="1"/>
          </p:cNvSpPr>
          <p:nvPr>
            <p:ph type="title"/>
          </p:nvPr>
        </p:nvSpPr>
        <p:spPr/>
        <p:txBody>
          <a:bodyPr/>
          <a:lstStyle/>
          <a:p>
            <a:r>
              <a:rPr lang="en-US" dirty="0"/>
              <a:t>Present Hard edge model</a:t>
            </a:r>
          </a:p>
        </p:txBody>
      </p:sp>
      <p:sp>
        <p:nvSpPr>
          <p:cNvPr id="4" name="Slide Number Placeholder 3">
            <a:extLst>
              <a:ext uri="{FF2B5EF4-FFF2-40B4-BE49-F238E27FC236}">
                <a16:creationId xmlns:a16="http://schemas.microsoft.com/office/drawing/2014/main" id="{9D91E076-0B94-F346-8E93-D493C6963104}"/>
              </a:ext>
            </a:extLst>
          </p:cNvPr>
          <p:cNvSpPr>
            <a:spLocks noGrp="1"/>
          </p:cNvSpPr>
          <p:nvPr>
            <p:ph type="sldNum" sz="quarter" idx="11"/>
          </p:nvPr>
        </p:nvSpPr>
        <p:spPr/>
        <p:txBody>
          <a:bodyPr/>
          <a:lstStyle/>
          <a:p>
            <a:r>
              <a:rPr lang="fr-FR"/>
              <a:t>Page </a:t>
            </a:r>
            <a:fld id="{733122C9-A0B9-462F-8757-0847AD287B63}" type="slidenum">
              <a:rPr lang="fr-FR" smtClean="0"/>
              <a:pPr/>
              <a:t>7</a:t>
            </a:fld>
            <a:endParaRPr lang="fr-FR" dirty="0"/>
          </a:p>
        </p:txBody>
      </p:sp>
      <p:sp>
        <p:nvSpPr>
          <p:cNvPr id="5" name="Footer Placeholder 4">
            <a:extLst>
              <a:ext uri="{FF2B5EF4-FFF2-40B4-BE49-F238E27FC236}">
                <a16:creationId xmlns:a16="http://schemas.microsoft.com/office/drawing/2014/main" id="{C3AFD4E2-69BA-DD46-819E-B1BE8B1ECEE5}"/>
              </a:ext>
            </a:extLst>
          </p:cNvPr>
          <p:cNvSpPr>
            <a:spLocks noGrp="1"/>
          </p:cNvSpPr>
          <p:nvPr>
            <p:ph type="ftr" sz="quarter" idx="12"/>
          </p:nvPr>
        </p:nvSpPr>
        <p:spPr/>
        <p:txBody>
          <a:bodyPr/>
          <a:lstStyle/>
          <a:p>
            <a:r>
              <a:rPr lang="en-US"/>
              <a:t>l Lattice Model With Multipoles vs S  l Draft July 2022 l S.M.Liuzzo</a:t>
            </a:r>
            <a:endParaRPr lang="fr-FR" dirty="0"/>
          </a:p>
        </p:txBody>
      </p:sp>
      <p:cxnSp>
        <p:nvCxnSpPr>
          <p:cNvPr id="11" name="Straight Arrow Connector 10">
            <a:extLst>
              <a:ext uri="{FF2B5EF4-FFF2-40B4-BE49-F238E27FC236}">
                <a16:creationId xmlns:a16="http://schemas.microsoft.com/office/drawing/2014/main" id="{521DE8A0-9F8E-FF4D-860F-127A753F08A0}"/>
              </a:ext>
            </a:extLst>
          </p:cNvPr>
          <p:cNvCxnSpPr>
            <a:cxnSpLocks/>
          </p:cNvCxnSpPr>
          <p:nvPr/>
        </p:nvCxnSpPr>
        <p:spPr>
          <a:xfrm>
            <a:off x="8040216" y="4664584"/>
            <a:ext cx="0" cy="661994"/>
          </a:xfrm>
          <a:prstGeom prst="straightConnector1">
            <a:avLst/>
          </a:prstGeom>
          <a:ln>
            <a:solidFill>
              <a:schemeClr val="accent5">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071024A4-A2AE-D840-B082-8D154445CCDE}"/>
              </a:ext>
            </a:extLst>
          </p:cNvPr>
          <p:cNvCxnSpPr>
            <a:cxnSpLocks/>
          </p:cNvCxnSpPr>
          <p:nvPr/>
        </p:nvCxnSpPr>
        <p:spPr>
          <a:xfrm>
            <a:off x="9048328" y="4507532"/>
            <a:ext cx="273217" cy="633211"/>
          </a:xfrm>
          <a:prstGeom prst="straightConnector1">
            <a:avLst/>
          </a:prstGeom>
          <a:ln>
            <a:solidFill>
              <a:schemeClr val="accent5">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42DF4AD5-4602-184C-AD28-9EA2AD7EE234}"/>
              </a:ext>
            </a:extLst>
          </p:cNvPr>
          <p:cNvCxnSpPr>
            <a:cxnSpLocks/>
          </p:cNvCxnSpPr>
          <p:nvPr/>
        </p:nvCxnSpPr>
        <p:spPr>
          <a:xfrm>
            <a:off x="8577486" y="4507532"/>
            <a:ext cx="288032" cy="558468"/>
          </a:xfrm>
          <a:prstGeom prst="straightConnector1">
            <a:avLst/>
          </a:prstGeom>
          <a:ln>
            <a:solidFill>
              <a:schemeClr val="accent5">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3070076F-332E-8A4E-9A95-E5B146E4DA5F}"/>
              </a:ext>
            </a:extLst>
          </p:cNvPr>
          <p:cNvCxnSpPr>
            <a:cxnSpLocks/>
          </p:cNvCxnSpPr>
          <p:nvPr/>
        </p:nvCxnSpPr>
        <p:spPr>
          <a:xfrm>
            <a:off x="2279576" y="4507532"/>
            <a:ext cx="216024" cy="602162"/>
          </a:xfrm>
          <a:prstGeom prst="straightConnector1">
            <a:avLst/>
          </a:prstGeom>
          <a:ln>
            <a:solidFill>
              <a:schemeClr val="accent5">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F98D12E5-68AB-504B-B3EF-5A8A48F1ECF9}"/>
              </a:ext>
            </a:extLst>
          </p:cNvPr>
          <p:cNvCxnSpPr>
            <a:cxnSpLocks/>
          </p:cNvCxnSpPr>
          <p:nvPr/>
        </p:nvCxnSpPr>
        <p:spPr>
          <a:xfrm flipH="1">
            <a:off x="5375920" y="4789925"/>
            <a:ext cx="177230" cy="290325"/>
          </a:xfrm>
          <a:prstGeom prst="straightConnector1">
            <a:avLst/>
          </a:prstGeom>
          <a:ln>
            <a:solidFill>
              <a:schemeClr val="accent5">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F15CA0E2-67CE-3848-A1CF-2FDF41BCBE4D}"/>
              </a:ext>
            </a:extLst>
          </p:cNvPr>
          <p:cNvCxnSpPr>
            <a:cxnSpLocks/>
          </p:cNvCxnSpPr>
          <p:nvPr/>
        </p:nvCxnSpPr>
        <p:spPr>
          <a:xfrm flipV="1">
            <a:off x="6863097" y="5785201"/>
            <a:ext cx="241015" cy="572614"/>
          </a:xfrm>
          <a:prstGeom prst="straightConnector1">
            <a:avLst/>
          </a:prstGeom>
          <a:ln>
            <a:solidFill>
              <a:schemeClr val="accent5">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6ACF5EFE-8CD5-1648-A418-B159931275CC}"/>
              </a:ext>
            </a:extLst>
          </p:cNvPr>
          <p:cNvCxnSpPr>
            <a:cxnSpLocks/>
          </p:cNvCxnSpPr>
          <p:nvPr/>
        </p:nvCxnSpPr>
        <p:spPr>
          <a:xfrm flipV="1">
            <a:off x="7176120" y="5805215"/>
            <a:ext cx="241015" cy="572614"/>
          </a:xfrm>
          <a:prstGeom prst="straightConnector1">
            <a:avLst/>
          </a:prstGeom>
          <a:ln>
            <a:solidFill>
              <a:schemeClr val="accent5">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pic>
        <p:nvPicPr>
          <p:cNvPr id="34" name="Picture 33">
            <a:extLst>
              <a:ext uri="{FF2B5EF4-FFF2-40B4-BE49-F238E27FC236}">
                <a16:creationId xmlns:a16="http://schemas.microsoft.com/office/drawing/2014/main" id="{643906BD-5079-0846-824D-46EABF51C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29" y="503898"/>
            <a:ext cx="10960108" cy="3357150"/>
          </a:xfrm>
          <a:prstGeom prst="rect">
            <a:avLst/>
          </a:prstGeom>
        </p:spPr>
      </p:pic>
      <p:cxnSp>
        <p:nvCxnSpPr>
          <p:cNvPr id="37" name="Straight Arrow Connector 36">
            <a:extLst>
              <a:ext uri="{FF2B5EF4-FFF2-40B4-BE49-F238E27FC236}">
                <a16:creationId xmlns:a16="http://schemas.microsoft.com/office/drawing/2014/main" id="{105D3BB1-27DE-F848-9445-F40E19E14312}"/>
              </a:ext>
            </a:extLst>
          </p:cNvPr>
          <p:cNvCxnSpPr>
            <a:cxnSpLocks/>
          </p:cNvCxnSpPr>
          <p:nvPr/>
        </p:nvCxnSpPr>
        <p:spPr>
          <a:xfrm flipH="1">
            <a:off x="5645577" y="4850418"/>
            <a:ext cx="177230" cy="290325"/>
          </a:xfrm>
          <a:prstGeom prst="straightConnector1">
            <a:avLst/>
          </a:prstGeom>
          <a:ln>
            <a:solidFill>
              <a:schemeClr val="accent5">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pic>
        <p:nvPicPr>
          <p:cNvPr id="27" name="Picture 26">
            <a:extLst>
              <a:ext uri="{FF2B5EF4-FFF2-40B4-BE49-F238E27FC236}">
                <a16:creationId xmlns:a16="http://schemas.microsoft.com/office/drawing/2014/main" id="{3873BCE2-0A0D-F14D-B4C0-A6277AC119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824" y="2511964"/>
            <a:ext cx="2492772" cy="1606839"/>
          </a:xfrm>
          <a:prstGeom prst="rect">
            <a:avLst/>
          </a:prstGeom>
        </p:spPr>
      </p:pic>
      <p:cxnSp>
        <p:nvCxnSpPr>
          <p:cNvPr id="28" name="Straight Arrow Connector 27">
            <a:extLst>
              <a:ext uri="{FF2B5EF4-FFF2-40B4-BE49-F238E27FC236}">
                <a16:creationId xmlns:a16="http://schemas.microsoft.com/office/drawing/2014/main" id="{17ADF2D3-1F6B-814A-99A4-95AF2FC7FFD0}"/>
              </a:ext>
            </a:extLst>
          </p:cNvPr>
          <p:cNvCxnSpPr>
            <a:cxnSpLocks/>
          </p:cNvCxnSpPr>
          <p:nvPr/>
        </p:nvCxnSpPr>
        <p:spPr>
          <a:xfrm flipH="1">
            <a:off x="6016174" y="1826742"/>
            <a:ext cx="41032" cy="1160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64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0449D-3D28-3249-89D5-D9904C8D5289}"/>
              </a:ext>
            </a:extLst>
          </p:cNvPr>
          <p:cNvSpPr>
            <a:spLocks noGrp="1"/>
          </p:cNvSpPr>
          <p:nvPr>
            <p:ph type="title"/>
          </p:nvPr>
        </p:nvSpPr>
        <p:spPr/>
        <p:txBody>
          <a:bodyPr/>
          <a:lstStyle/>
          <a:p>
            <a:r>
              <a:rPr lang="en-US" dirty="0"/>
              <a:t>Dummy smoothed lattice gradients</a:t>
            </a:r>
          </a:p>
        </p:txBody>
      </p:sp>
      <p:pic>
        <p:nvPicPr>
          <p:cNvPr id="7" name="Content Placeholder 6">
            <a:extLst>
              <a:ext uri="{FF2B5EF4-FFF2-40B4-BE49-F238E27FC236}">
                <a16:creationId xmlns:a16="http://schemas.microsoft.com/office/drawing/2014/main" id="{AB22ACB5-D5F3-3F48-BB4A-0A84AF9F59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0465" y="3669360"/>
            <a:ext cx="9721535" cy="2941047"/>
          </a:xfrm>
        </p:spPr>
      </p:pic>
      <p:sp>
        <p:nvSpPr>
          <p:cNvPr id="4" name="Slide Number Placeholder 3">
            <a:extLst>
              <a:ext uri="{FF2B5EF4-FFF2-40B4-BE49-F238E27FC236}">
                <a16:creationId xmlns:a16="http://schemas.microsoft.com/office/drawing/2014/main" id="{079A7C58-2D83-084A-B15F-A99343FC0430}"/>
              </a:ext>
            </a:extLst>
          </p:cNvPr>
          <p:cNvSpPr>
            <a:spLocks noGrp="1"/>
          </p:cNvSpPr>
          <p:nvPr>
            <p:ph type="sldNum" sz="quarter" idx="11"/>
          </p:nvPr>
        </p:nvSpPr>
        <p:spPr/>
        <p:txBody>
          <a:bodyPr/>
          <a:lstStyle/>
          <a:p>
            <a:r>
              <a:rPr lang="fr-FR"/>
              <a:t>Page </a:t>
            </a:r>
            <a:fld id="{733122C9-A0B9-462F-8757-0847AD287B63}" type="slidenum">
              <a:rPr lang="fr-FR" smtClean="0"/>
              <a:pPr/>
              <a:t>8</a:t>
            </a:fld>
            <a:endParaRPr lang="fr-FR" dirty="0"/>
          </a:p>
        </p:txBody>
      </p:sp>
      <p:sp>
        <p:nvSpPr>
          <p:cNvPr id="5" name="Footer Placeholder 4">
            <a:extLst>
              <a:ext uri="{FF2B5EF4-FFF2-40B4-BE49-F238E27FC236}">
                <a16:creationId xmlns:a16="http://schemas.microsoft.com/office/drawing/2014/main" id="{6C975239-5195-9543-B9FD-01D35F787642}"/>
              </a:ext>
            </a:extLst>
          </p:cNvPr>
          <p:cNvSpPr>
            <a:spLocks noGrp="1"/>
          </p:cNvSpPr>
          <p:nvPr>
            <p:ph type="ftr" sz="quarter" idx="12"/>
          </p:nvPr>
        </p:nvSpPr>
        <p:spPr/>
        <p:txBody>
          <a:bodyPr/>
          <a:lstStyle/>
          <a:p>
            <a:r>
              <a:rPr lang="en-US"/>
              <a:t>l Lattice Model With Multipoles vs S  l Draft July 2022 l S.M.Liuzzo</a:t>
            </a:r>
            <a:endParaRPr lang="fr-FR" dirty="0"/>
          </a:p>
        </p:txBody>
      </p:sp>
      <p:pic>
        <p:nvPicPr>
          <p:cNvPr id="8" name="Picture 7">
            <a:extLst>
              <a:ext uri="{FF2B5EF4-FFF2-40B4-BE49-F238E27FC236}">
                <a16:creationId xmlns:a16="http://schemas.microsoft.com/office/drawing/2014/main" id="{3CF62249-8C6E-6146-B98A-89978AB60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7" y="764704"/>
            <a:ext cx="9540889" cy="2922434"/>
          </a:xfrm>
          <a:prstGeom prst="rect">
            <a:avLst/>
          </a:prstGeom>
        </p:spPr>
      </p:pic>
      <p:sp>
        <p:nvSpPr>
          <p:cNvPr id="9" name="TextBox 8">
            <a:extLst>
              <a:ext uri="{FF2B5EF4-FFF2-40B4-BE49-F238E27FC236}">
                <a16:creationId xmlns:a16="http://schemas.microsoft.com/office/drawing/2014/main" id="{9B334AE7-8EDD-9A48-8041-811E6818F705}"/>
              </a:ext>
            </a:extLst>
          </p:cNvPr>
          <p:cNvSpPr txBox="1"/>
          <p:nvPr/>
        </p:nvSpPr>
        <p:spPr>
          <a:xfrm>
            <a:off x="5879976" y="5661248"/>
            <a:ext cx="3091552" cy="369332"/>
          </a:xfrm>
          <a:prstGeom prst="rect">
            <a:avLst/>
          </a:prstGeom>
          <a:noFill/>
        </p:spPr>
        <p:txBody>
          <a:bodyPr wrap="none" rtlCol="0">
            <a:spAutoFit/>
          </a:bodyPr>
          <a:lstStyle/>
          <a:p>
            <a:r>
              <a:rPr lang="en-US" dirty="0"/>
              <a:t>DUMMY (</a:t>
            </a:r>
            <a:r>
              <a:rPr lang="en-US" dirty="0" err="1"/>
              <a:t>matlab</a:t>
            </a:r>
            <a:r>
              <a:rPr lang="en-US" dirty="0"/>
              <a:t> smoothing)</a:t>
            </a:r>
          </a:p>
        </p:txBody>
      </p:sp>
      <p:sp>
        <p:nvSpPr>
          <p:cNvPr id="10" name="TextBox 9">
            <a:extLst>
              <a:ext uri="{FF2B5EF4-FFF2-40B4-BE49-F238E27FC236}">
                <a16:creationId xmlns:a16="http://schemas.microsoft.com/office/drawing/2014/main" id="{AFED0257-F610-3344-A49B-18A8952F6F5B}"/>
              </a:ext>
            </a:extLst>
          </p:cNvPr>
          <p:cNvSpPr txBox="1"/>
          <p:nvPr/>
        </p:nvSpPr>
        <p:spPr>
          <a:xfrm>
            <a:off x="239350" y="2486809"/>
            <a:ext cx="1764673" cy="3416320"/>
          </a:xfrm>
          <a:prstGeom prst="rect">
            <a:avLst/>
          </a:prstGeom>
          <a:noFill/>
        </p:spPr>
        <p:txBody>
          <a:bodyPr wrap="square" rtlCol="0">
            <a:spAutoFit/>
          </a:bodyPr>
          <a:lstStyle/>
          <a:p>
            <a:r>
              <a:rPr lang="en-US" dirty="0"/>
              <a:t>USE THIS WHILE WAITING FOR DATA</a:t>
            </a:r>
          </a:p>
          <a:p>
            <a:endParaRPr lang="en-US" dirty="0"/>
          </a:p>
          <a:p>
            <a:r>
              <a:rPr lang="en-US" dirty="0"/>
              <a:t>TABLE of </a:t>
            </a:r>
          </a:p>
          <a:p>
            <a:r>
              <a:rPr lang="en-US" dirty="0"/>
              <a:t>S, b1,b2,b3,b4 along one cell.</a:t>
            </a:r>
          </a:p>
          <a:p>
            <a:r>
              <a:rPr lang="en-US" dirty="0"/>
              <a:t> </a:t>
            </a:r>
          </a:p>
          <a:p>
            <a:r>
              <a:rPr lang="en-US" dirty="0"/>
              <a:t>32 files, one for each cell eventually.</a:t>
            </a:r>
          </a:p>
        </p:txBody>
      </p:sp>
    </p:spTree>
    <p:extLst>
      <p:ext uri="{BB962C8B-B14F-4D97-AF65-F5344CB8AC3E}">
        <p14:creationId xmlns:p14="http://schemas.microsoft.com/office/powerpoint/2010/main" val="358616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14BAF-DB64-3841-88F0-889FBDAAE5F4}"/>
              </a:ext>
            </a:extLst>
          </p:cNvPr>
          <p:cNvSpPr>
            <a:spLocks noGrp="1"/>
          </p:cNvSpPr>
          <p:nvPr>
            <p:ph type="title"/>
          </p:nvPr>
        </p:nvSpPr>
        <p:spPr/>
        <p:txBody>
          <a:bodyPr/>
          <a:lstStyle/>
          <a:p>
            <a:r>
              <a:rPr lang="en-US" dirty="0" err="1"/>
              <a:t>Sextupole</a:t>
            </a:r>
            <a:r>
              <a:rPr lang="en-US" dirty="0"/>
              <a:t> cross talks</a:t>
            </a:r>
          </a:p>
        </p:txBody>
      </p:sp>
      <p:sp>
        <p:nvSpPr>
          <p:cNvPr id="4" name="Slide Number Placeholder 3">
            <a:extLst>
              <a:ext uri="{FF2B5EF4-FFF2-40B4-BE49-F238E27FC236}">
                <a16:creationId xmlns:a16="http://schemas.microsoft.com/office/drawing/2014/main" id="{F4BDFF79-802F-8D47-A567-17C1106F3AD4}"/>
              </a:ext>
            </a:extLst>
          </p:cNvPr>
          <p:cNvSpPr>
            <a:spLocks noGrp="1"/>
          </p:cNvSpPr>
          <p:nvPr>
            <p:ph type="sldNum" sz="quarter" idx="11"/>
          </p:nvPr>
        </p:nvSpPr>
        <p:spPr/>
        <p:txBody>
          <a:bodyPr/>
          <a:lstStyle/>
          <a:p>
            <a:r>
              <a:rPr lang="fr-FR"/>
              <a:t>Page </a:t>
            </a:r>
            <a:fld id="{733122C9-A0B9-462F-8757-0847AD287B63}" type="slidenum">
              <a:rPr lang="fr-FR" smtClean="0"/>
              <a:pPr/>
              <a:t>9</a:t>
            </a:fld>
            <a:endParaRPr lang="fr-FR" dirty="0"/>
          </a:p>
        </p:txBody>
      </p:sp>
      <p:sp>
        <p:nvSpPr>
          <p:cNvPr id="5" name="Footer Placeholder 4">
            <a:extLst>
              <a:ext uri="{FF2B5EF4-FFF2-40B4-BE49-F238E27FC236}">
                <a16:creationId xmlns:a16="http://schemas.microsoft.com/office/drawing/2014/main" id="{4F8E3707-08AD-5C4B-9400-632B9424CD22}"/>
              </a:ext>
            </a:extLst>
          </p:cNvPr>
          <p:cNvSpPr>
            <a:spLocks noGrp="1"/>
          </p:cNvSpPr>
          <p:nvPr>
            <p:ph type="ftr" sz="quarter" idx="12"/>
          </p:nvPr>
        </p:nvSpPr>
        <p:spPr/>
        <p:txBody>
          <a:bodyPr/>
          <a:lstStyle/>
          <a:p>
            <a:r>
              <a:rPr lang="en-US" dirty="0"/>
              <a:t>l Lattice Model With Multipoles vs S  l Draft July 2022 l </a:t>
            </a:r>
            <a:r>
              <a:rPr lang="en-US" dirty="0" err="1"/>
              <a:t>S.M.Liuzzo</a:t>
            </a:r>
            <a:endParaRPr lang="fr-FR" dirty="0"/>
          </a:p>
        </p:txBody>
      </p:sp>
      <p:pic>
        <p:nvPicPr>
          <p:cNvPr id="7" name="Picture 6">
            <a:extLst>
              <a:ext uri="{FF2B5EF4-FFF2-40B4-BE49-F238E27FC236}">
                <a16:creationId xmlns:a16="http://schemas.microsoft.com/office/drawing/2014/main" id="{03E6127E-D3AB-3249-A890-3CDA9B298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1052736"/>
            <a:ext cx="4182635" cy="3898858"/>
          </a:xfrm>
          <a:prstGeom prst="rect">
            <a:avLst/>
          </a:prstGeom>
        </p:spPr>
      </p:pic>
      <p:sp>
        <p:nvSpPr>
          <p:cNvPr id="9" name="TextBox 8">
            <a:extLst>
              <a:ext uri="{FF2B5EF4-FFF2-40B4-BE49-F238E27FC236}">
                <a16:creationId xmlns:a16="http://schemas.microsoft.com/office/drawing/2014/main" id="{13CF91E4-2E53-9F48-A85B-986F8279D2BD}"/>
              </a:ext>
            </a:extLst>
          </p:cNvPr>
          <p:cNvSpPr txBox="1"/>
          <p:nvPr/>
        </p:nvSpPr>
        <p:spPr>
          <a:xfrm>
            <a:off x="5591137" y="941995"/>
            <a:ext cx="5256584" cy="2862322"/>
          </a:xfrm>
          <a:prstGeom prst="rect">
            <a:avLst/>
          </a:prstGeom>
          <a:noFill/>
        </p:spPr>
        <p:txBody>
          <a:bodyPr wrap="square" rtlCol="0">
            <a:spAutoFit/>
          </a:bodyPr>
          <a:lstStyle/>
          <a:p>
            <a:r>
              <a:rPr lang="en-US" dirty="0"/>
              <a:t>This is what happens to the quadrupole field.</a:t>
            </a:r>
          </a:p>
          <a:p>
            <a:endParaRPr lang="en-US" dirty="0"/>
          </a:p>
          <a:p>
            <a:r>
              <a:rPr lang="en-US" dirty="0"/>
              <a:t>What about the </a:t>
            </a:r>
            <a:r>
              <a:rPr lang="en-US" dirty="0" err="1"/>
              <a:t>sextupole</a:t>
            </a:r>
            <a:r>
              <a:rPr lang="en-US" dirty="0"/>
              <a:t>?</a:t>
            </a:r>
          </a:p>
          <a:p>
            <a:endParaRPr lang="en-US" dirty="0"/>
          </a:p>
          <a:p>
            <a:r>
              <a:rPr lang="en-US" dirty="0"/>
              <a:t>If there is a reduction of field of the </a:t>
            </a:r>
            <a:r>
              <a:rPr lang="en-US" dirty="0" err="1"/>
              <a:t>sextupoles</a:t>
            </a:r>
            <a:r>
              <a:rPr lang="en-US" dirty="0"/>
              <a:t> because of leakage to the </a:t>
            </a:r>
            <a:r>
              <a:rPr lang="en-US" dirty="0" err="1"/>
              <a:t>neigbouring</a:t>
            </a:r>
            <a:r>
              <a:rPr lang="en-US" dirty="0"/>
              <a:t> quadrupoles, this may give:</a:t>
            </a:r>
          </a:p>
          <a:p>
            <a:pPr marL="342900" indent="-342900">
              <a:buAutoNum type="arabicParenR"/>
            </a:pPr>
            <a:r>
              <a:rPr lang="en-US" dirty="0"/>
              <a:t>A correction factor of the calibration curve (different strengths for the same currents)</a:t>
            </a:r>
          </a:p>
          <a:p>
            <a:pPr marL="342900" indent="-342900">
              <a:buAutoNum type="arabicParenR"/>
            </a:pPr>
            <a:r>
              <a:rPr lang="en-US" dirty="0"/>
              <a:t>Different chromaticity</a:t>
            </a:r>
          </a:p>
        </p:txBody>
      </p:sp>
      <p:pic>
        <p:nvPicPr>
          <p:cNvPr id="10" name="Picture 9">
            <a:extLst>
              <a:ext uri="{FF2B5EF4-FFF2-40B4-BE49-F238E27FC236}">
                <a16:creationId xmlns:a16="http://schemas.microsoft.com/office/drawing/2014/main" id="{AAD75183-BD68-D742-A341-7C9F90A71762}"/>
              </a:ext>
            </a:extLst>
          </p:cNvPr>
          <p:cNvPicPr>
            <a:picLocks noChangeAspect="1"/>
          </p:cNvPicPr>
          <p:nvPr/>
        </p:nvPicPr>
        <p:blipFill rotWithShape="1">
          <a:blip r:embed="rId2">
            <a:extLst>
              <a:ext uri="{28A0092B-C50C-407E-A947-70E740481C1C}">
                <a14:useLocalDpi xmlns:a14="http://schemas.microsoft.com/office/drawing/2010/main" val="0"/>
              </a:ext>
            </a:extLst>
          </a:blip>
          <a:srcRect t="49866"/>
          <a:stretch/>
        </p:blipFill>
        <p:spPr>
          <a:xfrm>
            <a:off x="5427655" y="4024640"/>
            <a:ext cx="4182635" cy="1954642"/>
          </a:xfrm>
          <a:prstGeom prst="rect">
            <a:avLst/>
          </a:prstGeom>
        </p:spPr>
      </p:pic>
      <p:sp>
        <p:nvSpPr>
          <p:cNvPr id="11" name="Rectangle 10">
            <a:extLst>
              <a:ext uri="{FF2B5EF4-FFF2-40B4-BE49-F238E27FC236}">
                <a16:creationId xmlns:a16="http://schemas.microsoft.com/office/drawing/2014/main" id="{F2E1D7B5-C042-9443-9A7D-F68B6F4C9A65}"/>
              </a:ext>
            </a:extLst>
          </p:cNvPr>
          <p:cNvSpPr/>
          <p:nvPr/>
        </p:nvSpPr>
        <p:spPr>
          <a:xfrm>
            <a:off x="7223095" y="5334372"/>
            <a:ext cx="360040" cy="604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FC9D65-EB55-9942-9C6E-3F877EECC402}"/>
              </a:ext>
            </a:extLst>
          </p:cNvPr>
          <p:cNvSpPr/>
          <p:nvPr/>
        </p:nvSpPr>
        <p:spPr>
          <a:xfrm>
            <a:off x="5998959" y="5320784"/>
            <a:ext cx="360040" cy="604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95CE0EE-51A1-454E-9073-91F65B8FB735}"/>
              </a:ext>
            </a:extLst>
          </p:cNvPr>
          <p:cNvGrpSpPr/>
          <p:nvPr/>
        </p:nvGrpSpPr>
        <p:grpSpPr>
          <a:xfrm>
            <a:off x="7865924" y="4110832"/>
            <a:ext cx="3025302" cy="2152194"/>
            <a:chOff x="7322266" y="3807513"/>
            <a:chExt cx="4607348" cy="2711375"/>
          </a:xfrm>
        </p:grpSpPr>
        <p:pic>
          <p:nvPicPr>
            <p:cNvPr id="13" name="Picture 12">
              <a:extLst>
                <a:ext uri="{FF2B5EF4-FFF2-40B4-BE49-F238E27FC236}">
                  <a16:creationId xmlns:a16="http://schemas.microsoft.com/office/drawing/2014/main" id="{956032BC-B4AD-D243-A86F-5BD7D0C57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266" y="3807513"/>
              <a:ext cx="4607348" cy="2711375"/>
            </a:xfrm>
            <a:prstGeom prst="rect">
              <a:avLst/>
            </a:prstGeom>
          </p:spPr>
        </p:pic>
        <p:sp>
          <p:nvSpPr>
            <p:cNvPr id="14" name="TextBox 13">
              <a:extLst>
                <a:ext uri="{FF2B5EF4-FFF2-40B4-BE49-F238E27FC236}">
                  <a16:creationId xmlns:a16="http://schemas.microsoft.com/office/drawing/2014/main" id="{9911D6E8-FE34-B943-85C1-ABFC82FAC960}"/>
                </a:ext>
              </a:extLst>
            </p:cNvPr>
            <p:cNvSpPr txBox="1"/>
            <p:nvPr/>
          </p:nvSpPr>
          <p:spPr>
            <a:xfrm rot="16200000">
              <a:off x="9494061" y="4692316"/>
              <a:ext cx="1591765" cy="468725"/>
            </a:xfrm>
            <a:prstGeom prst="rect">
              <a:avLst/>
            </a:prstGeom>
            <a:noFill/>
          </p:spPr>
          <p:txBody>
            <a:bodyPr wrap="none" rtlCol="0">
              <a:spAutoFit/>
            </a:bodyPr>
            <a:lstStyle/>
            <a:p>
              <a:r>
                <a:rPr lang="en-US" sz="1400" dirty="0"/>
                <a:t>SEXTUPOLE</a:t>
              </a:r>
            </a:p>
          </p:txBody>
        </p:sp>
        <p:sp>
          <p:nvSpPr>
            <p:cNvPr id="15" name="TextBox 14">
              <a:extLst>
                <a:ext uri="{FF2B5EF4-FFF2-40B4-BE49-F238E27FC236}">
                  <a16:creationId xmlns:a16="http://schemas.microsoft.com/office/drawing/2014/main" id="{AA1B3574-3B50-A64E-8DD8-C0EA78822148}"/>
                </a:ext>
              </a:extLst>
            </p:cNvPr>
            <p:cNvSpPr txBox="1"/>
            <p:nvPr/>
          </p:nvSpPr>
          <p:spPr>
            <a:xfrm>
              <a:off x="8709047" y="5374806"/>
              <a:ext cx="633507" cy="369332"/>
            </a:xfrm>
            <a:prstGeom prst="rect">
              <a:avLst/>
            </a:prstGeom>
            <a:noFill/>
          </p:spPr>
          <p:txBody>
            <a:bodyPr wrap="none" rtlCol="0">
              <a:spAutoFit/>
            </a:bodyPr>
            <a:lstStyle/>
            <a:p>
              <a:r>
                <a:rPr lang="en-US" dirty="0"/>
                <a:t>QF4</a:t>
              </a:r>
            </a:p>
          </p:txBody>
        </p:sp>
      </p:grpSp>
      <p:sp>
        <p:nvSpPr>
          <p:cNvPr id="19" name="Right Arrow 18">
            <a:extLst>
              <a:ext uri="{FF2B5EF4-FFF2-40B4-BE49-F238E27FC236}">
                <a16:creationId xmlns:a16="http://schemas.microsoft.com/office/drawing/2014/main" id="{255B54A5-73AC-5C46-A692-FC4F018B06E6}"/>
              </a:ext>
            </a:extLst>
          </p:cNvPr>
          <p:cNvSpPr/>
          <p:nvPr/>
        </p:nvSpPr>
        <p:spPr>
          <a:xfrm>
            <a:off x="1031395" y="4393820"/>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7427F56-3300-AF42-8247-D62EAC2FD73A}"/>
              </a:ext>
            </a:extLst>
          </p:cNvPr>
          <p:cNvSpPr txBox="1"/>
          <p:nvPr/>
        </p:nvSpPr>
        <p:spPr>
          <a:xfrm>
            <a:off x="111829" y="4141742"/>
            <a:ext cx="1159636" cy="923330"/>
          </a:xfrm>
          <a:prstGeom prst="rect">
            <a:avLst/>
          </a:prstGeom>
          <a:noFill/>
        </p:spPr>
        <p:txBody>
          <a:bodyPr wrap="square" rtlCol="0">
            <a:spAutoFit/>
          </a:bodyPr>
          <a:lstStyle/>
          <a:p>
            <a:r>
              <a:rPr lang="en-US" dirty="0"/>
              <a:t>In the optics model</a:t>
            </a:r>
          </a:p>
        </p:txBody>
      </p:sp>
      <p:sp>
        <p:nvSpPr>
          <p:cNvPr id="21" name="TextBox 20">
            <a:extLst>
              <a:ext uri="{FF2B5EF4-FFF2-40B4-BE49-F238E27FC236}">
                <a16:creationId xmlns:a16="http://schemas.microsoft.com/office/drawing/2014/main" id="{3600BA70-B5E2-4B40-8EA8-9C0E11BA8E31}"/>
              </a:ext>
            </a:extLst>
          </p:cNvPr>
          <p:cNvSpPr txBox="1"/>
          <p:nvPr/>
        </p:nvSpPr>
        <p:spPr>
          <a:xfrm>
            <a:off x="239351" y="5229200"/>
            <a:ext cx="4836848" cy="1200329"/>
          </a:xfrm>
          <a:prstGeom prst="rect">
            <a:avLst/>
          </a:prstGeom>
          <a:noFill/>
        </p:spPr>
        <p:txBody>
          <a:bodyPr wrap="square" rtlCol="0">
            <a:spAutoFit/>
          </a:bodyPr>
          <a:lstStyle/>
          <a:p>
            <a:r>
              <a:rPr lang="en-US" dirty="0"/>
              <a:t>The reduction of main field instead is a </a:t>
            </a:r>
            <a:r>
              <a:rPr lang="en-US" b="1" dirty="0"/>
              <a:t>calibration factor </a:t>
            </a:r>
            <a:r>
              <a:rPr lang="en-US" dirty="0"/>
              <a:t>scaling, not present in the model. This correction </a:t>
            </a:r>
            <a:r>
              <a:rPr lang="en-US" b="1" dirty="0"/>
              <a:t>acts on the strengths red from the control system</a:t>
            </a:r>
          </a:p>
        </p:txBody>
      </p:sp>
      <p:grpSp>
        <p:nvGrpSpPr>
          <p:cNvPr id="38" name="Group 37">
            <a:extLst>
              <a:ext uri="{FF2B5EF4-FFF2-40B4-BE49-F238E27FC236}">
                <a16:creationId xmlns:a16="http://schemas.microsoft.com/office/drawing/2014/main" id="{E529EA50-AE50-3D42-82FF-5B573E5911AA}"/>
              </a:ext>
            </a:extLst>
          </p:cNvPr>
          <p:cNvGrpSpPr/>
          <p:nvPr/>
        </p:nvGrpSpPr>
        <p:grpSpPr>
          <a:xfrm>
            <a:off x="5704995" y="4509120"/>
            <a:ext cx="654004" cy="605801"/>
            <a:chOff x="5704995" y="4509120"/>
            <a:chExt cx="654004" cy="677809"/>
          </a:xfrm>
        </p:grpSpPr>
        <p:cxnSp>
          <p:nvCxnSpPr>
            <p:cNvPr id="23" name="Straight Connector 22">
              <a:extLst>
                <a:ext uri="{FF2B5EF4-FFF2-40B4-BE49-F238E27FC236}">
                  <a16:creationId xmlns:a16="http://schemas.microsoft.com/office/drawing/2014/main" id="{DEB2091B-17E0-5144-956C-5FF8E2609D54}"/>
                </a:ext>
              </a:extLst>
            </p:cNvPr>
            <p:cNvCxnSpPr>
              <a:cxnSpLocks/>
            </p:cNvCxnSpPr>
            <p:nvPr/>
          </p:nvCxnSpPr>
          <p:spPr>
            <a:xfrm flipV="1">
              <a:off x="5735960" y="4653136"/>
              <a:ext cx="0" cy="533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70E00F-21B8-DD4A-A715-AB1019BE6F58}"/>
                </a:ext>
              </a:extLst>
            </p:cNvPr>
            <p:cNvCxnSpPr>
              <a:cxnSpLocks/>
            </p:cNvCxnSpPr>
            <p:nvPr/>
          </p:nvCxnSpPr>
          <p:spPr>
            <a:xfrm flipH="1">
              <a:off x="5735960" y="4509120"/>
              <a:ext cx="262999"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868D3E-5413-D347-8890-47234DBF3417}"/>
                </a:ext>
              </a:extLst>
            </p:cNvPr>
            <p:cNvCxnSpPr>
              <a:cxnSpLocks/>
            </p:cNvCxnSpPr>
            <p:nvPr/>
          </p:nvCxnSpPr>
          <p:spPr>
            <a:xfrm>
              <a:off x="6053911" y="4509120"/>
              <a:ext cx="250896" cy="127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BAFFAC-16B5-F345-8180-580A82F69DC1}"/>
                </a:ext>
              </a:extLst>
            </p:cNvPr>
            <p:cNvCxnSpPr>
              <a:cxnSpLocks/>
            </p:cNvCxnSpPr>
            <p:nvPr/>
          </p:nvCxnSpPr>
          <p:spPr>
            <a:xfrm>
              <a:off x="6304807" y="4636136"/>
              <a:ext cx="6574" cy="550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95B32DB-F9ED-534C-96F5-9DF098A08DE0}"/>
                </a:ext>
              </a:extLst>
            </p:cNvPr>
            <p:cNvCxnSpPr>
              <a:cxnSpLocks/>
            </p:cNvCxnSpPr>
            <p:nvPr/>
          </p:nvCxnSpPr>
          <p:spPr>
            <a:xfrm>
              <a:off x="5704995" y="5186929"/>
              <a:ext cx="65400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AEC487A9-537F-5643-BFF0-672F9075ECCF}"/>
              </a:ext>
            </a:extLst>
          </p:cNvPr>
          <p:cNvGrpSpPr/>
          <p:nvPr/>
        </p:nvGrpSpPr>
        <p:grpSpPr>
          <a:xfrm>
            <a:off x="7164302" y="4509120"/>
            <a:ext cx="654004" cy="605801"/>
            <a:chOff x="5704995" y="4509120"/>
            <a:chExt cx="654004" cy="677809"/>
          </a:xfrm>
        </p:grpSpPr>
        <p:cxnSp>
          <p:nvCxnSpPr>
            <p:cNvPr id="40" name="Straight Connector 39">
              <a:extLst>
                <a:ext uri="{FF2B5EF4-FFF2-40B4-BE49-F238E27FC236}">
                  <a16:creationId xmlns:a16="http://schemas.microsoft.com/office/drawing/2014/main" id="{FCF5750B-C522-0448-B7E0-21EB824F0E01}"/>
                </a:ext>
              </a:extLst>
            </p:cNvPr>
            <p:cNvCxnSpPr>
              <a:cxnSpLocks/>
            </p:cNvCxnSpPr>
            <p:nvPr/>
          </p:nvCxnSpPr>
          <p:spPr>
            <a:xfrm flipV="1">
              <a:off x="5735960" y="4653136"/>
              <a:ext cx="0" cy="533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E608AB-DB3A-2241-9F69-668CF87F1F1B}"/>
                </a:ext>
              </a:extLst>
            </p:cNvPr>
            <p:cNvCxnSpPr>
              <a:cxnSpLocks/>
            </p:cNvCxnSpPr>
            <p:nvPr/>
          </p:nvCxnSpPr>
          <p:spPr>
            <a:xfrm flipH="1">
              <a:off x="5735960" y="4509120"/>
              <a:ext cx="262999"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1867A41-41A5-8140-9E87-0D0CC194B053}"/>
                </a:ext>
              </a:extLst>
            </p:cNvPr>
            <p:cNvCxnSpPr>
              <a:cxnSpLocks/>
            </p:cNvCxnSpPr>
            <p:nvPr/>
          </p:nvCxnSpPr>
          <p:spPr>
            <a:xfrm>
              <a:off x="6053911" y="4509120"/>
              <a:ext cx="250896" cy="127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545FB63-4121-E845-9678-23BB832A47C1}"/>
                </a:ext>
              </a:extLst>
            </p:cNvPr>
            <p:cNvCxnSpPr>
              <a:cxnSpLocks/>
            </p:cNvCxnSpPr>
            <p:nvPr/>
          </p:nvCxnSpPr>
          <p:spPr>
            <a:xfrm>
              <a:off x="6304807" y="4636136"/>
              <a:ext cx="6574" cy="550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9F4D0C-B1C4-AC49-B8CB-DE9342D61B8B}"/>
                </a:ext>
              </a:extLst>
            </p:cNvPr>
            <p:cNvCxnSpPr>
              <a:cxnSpLocks/>
            </p:cNvCxnSpPr>
            <p:nvPr/>
          </p:nvCxnSpPr>
          <p:spPr>
            <a:xfrm>
              <a:off x="5704995" y="5186929"/>
              <a:ext cx="65400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FB916696-AC8D-8146-A8FA-5F4D017D385F}"/>
              </a:ext>
            </a:extLst>
          </p:cNvPr>
          <p:cNvGrpSpPr/>
          <p:nvPr/>
        </p:nvGrpSpPr>
        <p:grpSpPr>
          <a:xfrm>
            <a:off x="6527260" y="4610853"/>
            <a:ext cx="487956" cy="504068"/>
            <a:chOff x="5685371" y="4622945"/>
            <a:chExt cx="673628" cy="563984"/>
          </a:xfrm>
        </p:grpSpPr>
        <p:cxnSp>
          <p:nvCxnSpPr>
            <p:cNvPr id="46" name="Straight Connector 45">
              <a:extLst>
                <a:ext uri="{FF2B5EF4-FFF2-40B4-BE49-F238E27FC236}">
                  <a16:creationId xmlns:a16="http://schemas.microsoft.com/office/drawing/2014/main" id="{A00BC8F2-426F-0846-B72C-F2C0013C8C7C}"/>
                </a:ext>
              </a:extLst>
            </p:cNvPr>
            <p:cNvCxnSpPr>
              <a:cxnSpLocks/>
            </p:cNvCxnSpPr>
            <p:nvPr/>
          </p:nvCxnSpPr>
          <p:spPr>
            <a:xfrm flipV="1">
              <a:off x="5735960" y="4653136"/>
              <a:ext cx="0" cy="533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04DF65-D674-C04A-832D-1039EFCF6731}"/>
                </a:ext>
              </a:extLst>
            </p:cNvPr>
            <p:cNvCxnSpPr>
              <a:cxnSpLocks/>
            </p:cNvCxnSpPr>
            <p:nvPr/>
          </p:nvCxnSpPr>
          <p:spPr>
            <a:xfrm>
              <a:off x="5685371" y="4622945"/>
              <a:ext cx="619436" cy="13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94910A5-8CB2-0748-A244-911033F88D2F}"/>
                </a:ext>
              </a:extLst>
            </p:cNvPr>
            <p:cNvCxnSpPr>
              <a:cxnSpLocks/>
            </p:cNvCxnSpPr>
            <p:nvPr/>
          </p:nvCxnSpPr>
          <p:spPr>
            <a:xfrm>
              <a:off x="6304807" y="4636136"/>
              <a:ext cx="6574" cy="550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94501D7-FA01-3547-AFBC-A29368DF3F9C}"/>
                </a:ext>
              </a:extLst>
            </p:cNvPr>
            <p:cNvCxnSpPr>
              <a:cxnSpLocks/>
            </p:cNvCxnSpPr>
            <p:nvPr/>
          </p:nvCxnSpPr>
          <p:spPr>
            <a:xfrm>
              <a:off x="5704995" y="5186929"/>
              <a:ext cx="654004"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4" name="Elbow Connector 53">
            <a:extLst>
              <a:ext uri="{FF2B5EF4-FFF2-40B4-BE49-F238E27FC236}">
                <a16:creationId xmlns:a16="http://schemas.microsoft.com/office/drawing/2014/main" id="{1E46546C-FE7F-D74B-9FBB-BD2B04B04BBB}"/>
              </a:ext>
            </a:extLst>
          </p:cNvPr>
          <p:cNvCxnSpPr>
            <a:cxnSpLocks/>
            <a:stCxn id="21" idx="3"/>
            <a:endCxn id="10" idx="1"/>
          </p:cNvCxnSpPr>
          <p:nvPr/>
        </p:nvCxnSpPr>
        <p:spPr>
          <a:xfrm flipV="1">
            <a:off x="5076199" y="5001961"/>
            <a:ext cx="351456" cy="8274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787956"/>
      </p:ext>
    </p:extLst>
  </p:cSld>
  <p:clrMapOvr>
    <a:masterClrMapping/>
  </p:clrMapOvr>
</p:sld>
</file>

<file path=ppt/theme/theme1.xml><?xml version="1.0" encoding="utf-8"?>
<a:theme xmlns:a="http://schemas.openxmlformats.org/drawingml/2006/main" name="ESRF-default">
  <a:themeElements>
    <a:clrScheme name="ESRF-LightBlue">
      <a:dk1>
        <a:sysClr val="windowText" lastClr="000000"/>
      </a:dk1>
      <a:lt1>
        <a:sysClr val="window" lastClr="FFFFFF"/>
      </a:lt1>
      <a:dk2>
        <a:srgbClr val="132577"/>
      </a:dk2>
      <a:lt2>
        <a:srgbClr val="51A026"/>
      </a:lt2>
      <a:accent1>
        <a:srgbClr val="132577"/>
      </a:accent1>
      <a:accent2>
        <a:srgbClr val="ED7703"/>
      </a:accent2>
      <a:accent3>
        <a:srgbClr val="F4A300"/>
      </a:accent3>
      <a:accent4>
        <a:srgbClr val="FFDD00"/>
      </a:accent4>
      <a:accent5>
        <a:srgbClr val="AF007C"/>
      </a:accent5>
      <a:accent6>
        <a:srgbClr val="0098D4"/>
      </a:accent6>
      <a:hlink>
        <a:srgbClr val="000000"/>
      </a:hlink>
      <a:folHlink>
        <a:srgbClr val="000000"/>
      </a:folHlink>
    </a:clrScheme>
    <a:fontScheme name="Solocal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arge" id="{B15BCB97-A8FD-D541-8A4F-8B7C02A4B762}" vid="{1D0DB679-6EAB-7647-A91B-77781071AD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ESRF-default</Template>
  <TotalTime>4679</TotalTime>
  <Words>1321</Words>
  <Application>Microsoft Macintosh PowerPoint</Application>
  <PresentationFormat>Widescreen</PresentationFormat>
  <Paragraphs>120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ITCOfficinaSans LT Book</vt:lpstr>
      <vt:lpstr>Wingdings</vt:lpstr>
      <vt:lpstr>ESRF-default</vt:lpstr>
      <vt:lpstr>PowerPoint Presentation</vt:lpstr>
      <vt:lpstr>Strategy and objective</vt:lpstr>
      <vt:lpstr>Available / missing information</vt:lpstr>
      <vt:lpstr>Lattice structure</vt:lpstr>
      <vt:lpstr>Proposed MADX-Like AT lattice file</vt:lpstr>
      <vt:lpstr>Step zero could be: sextupoles only </vt:lpstr>
      <vt:lpstr>Present Hard edge model</vt:lpstr>
      <vt:lpstr>Dummy smoothed lattice gradients</vt:lpstr>
      <vt:lpstr>Sextupole cross talks</vt:lpstr>
      <vt:lpstr>CALIBRATION CROSS TALK FACTORS ARE APPLIED correctly??</vt:lpstr>
      <vt:lpstr>Test of Dummy field profiles</vt:lpstr>
      <vt:lpstr>Optics of 1 cell with smoothed fields: Real data may really give us further understanding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Liuzzo</dc:creator>
  <cp:lastModifiedBy>Simone Liuzzo</cp:lastModifiedBy>
  <cp:revision>39</cp:revision>
  <dcterms:created xsi:type="dcterms:W3CDTF">2022-07-01T07:57:32Z</dcterms:created>
  <dcterms:modified xsi:type="dcterms:W3CDTF">2022-07-05T09:42:03Z</dcterms:modified>
</cp:coreProperties>
</file>