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5" r:id="rId1"/>
  </p:sldMasterIdLst>
  <p:notesMasterIdLst>
    <p:notesMasterId r:id="rId51"/>
  </p:notesMasterIdLst>
  <p:sldIdLst>
    <p:sldId id="272" r:id="rId2"/>
    <p:sldId id="577" r:id="rId3"/>
    <p:sldId id="711" r:id="rId4"/>
    <p:sldId id="732" r:id="rId5"/>
    <p:sldId id="733" r:id="rId6"/>
    <p:sldId id="299" r:id="rId7"/>
    <p:sldId id="588" r:id="rId8"/>
    <p:sldId id="808" r:id="rId9"/>
    <p:sldId id="596" r:id="rId10"/>
    <p:sldId id="591" r:id="rId11"/>
    <p:sldId id="795" r:id="rId12"/>
    <p:sldId id="609" r:id="rId13"/>
    <p:sldId id="799" r:id="rId14"/>
    <p:sldId id="817" r:id="rId15"/>
    <p:sldId id="813" r:id="rId16"/>
    <p:sldId id="727" r:id="rId17"/>
    <p:sldId id="801" r:id="rId18"/>
    <p:sldId id="738" r:id="rId19"/>
    <p:sldId id="752" r:id="rId20"/>
    <p:sldId id="800" r:id="rId21"/>
    <p:sldId id="741" r:id="rId22"/>
    <p:sldId id="739" r:id="rId23"/>
    <p:sldId id="753" r:id="rId24"/>
    <p:sldId id="754" r:id="rId25"/>
    <p:sldId id="756" r:id="rId26"/>
    <p:sldId id="755" r:id="rId27"/>
    <p:sldId id="758" r:id="rId28"/>
    <p:sldId id="734" r:id="rId29"/>
    <p:sldId id="644" r:id="rId30"/>
    <p:sldId id="759" r:id="rId31"/>
    <p:sldId id="806" r:id="rId32"/>
    <p:sldId id="578" r:id="rId33"/>
    <p:sldId id="803" r:id="rId34"/>
    <p:sldId id="819" r:id="rId35"/>
    <p:sldId id="742" r:id="rId36"/>
    <p:sldId id="743" r:id="rId37"/>
    <p:sldId id="805" r:id="rId38"/>
    <p:sldId id="757" r:id="rId39"/>
    <p:sldId id="793" r:id="rId40"/>
    <p:sldId id="818" r:id="rId41"/>
    <p:sldId id="724" r:id="rId42"/>
    <p:sldId id="725" r:id="rId43"/>
    <p:sldId id="669" r:id="rId44"/>
    <p:sldId id="718" r:id="rId45"/>
    <p:sldId id="716" r:id="rId46"/>
    <p:sldId id="715" r:id="rId47"/>
    <p:sldId id="690" r:id="rId48"/>
    <p:sldId id="691" r:id="rId49"/>
    <p:sldId id="693" r:id="rId50"/>
  </p:sldIdLst>
  <p:sldSz cx="9144000" cy="6858000" type="screen4x3"/>
  <p:notesSz cx="6794500" cy="9931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46">
          <p15:clr>
            <a:srgbClr val="A4A3A4"/>
          </p15:clr>
        </p15:guide>
        <p15:guide id="3" orient="horz" pos="3974">
          <p15:clr>
            <a:srgbClr val="A4A3A4"/>
          </p15:clr>
        </p15:guide>
        <p15:guide id="4" orient="horz" pos="1026">
          <p15:clr>
            <a:srgbClr val="A4A3A4"/>
          </p15:clr>
        </p15:guide>
        <p15:guide id="5" pos="2880">
          <p15:clr>
            <a:srgbClr val="A4A3A4"/>
          </p15:clr>
        </p15:guide>
        <p15:guide id="6" pos="521">
          <p15:clr>
            <a:srgbClr val="A4A3A4"/>
          </p15:clr>
        </p15:guide>
        <p15:guide id="7" pos="52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AEB2B8"/>
    <a:srgbClr val="E79C9C"/>
    <a:srgbClr val="285013"/>
    <a:srgbClr val="28A026"/>
    <a:srgbClr val="E3DFC7"/>
    <a:srgbClr val="F75E09"/>
    <a:srgbClr val="B78787"/>
    <a:srgbClr val="51A026"/>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94660"/>
  </p:normalViewPr>
  <p:slideViewPr>
    <p:cSldViewPr showGuides="1">
      <p:cViewPr varScale="1">
        <p:scale>
          <a:sx n="113" d="100"/>
          <a:sy n="113" d="100"/>
        </p:scale>
        <p:origin x="1422" y="114"/>
      </p:cViewPr>
      <p:guideLst>
        <p:guide orient="horz" pos="2160"/>
        <p:guide orient="horz" pos="346"/>
        <p:guide orient="horz" pos="3974"/>
        <p:guide orient="horz" pos="1026"/>
        <p:guide pos="2880"/>
        <p:guide pos="521"/>
        <p:guide pos="5239"/>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8.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58.wmf"/><Relationship Id="rId1" Type="http://schemas.openxmlformats.org/officeDocument/2006/relationships/image" Target="../media/image15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D680E798-53FF-4C51-A981-953463752515}" type="datetimeFigureOut">
              <a:rPr lang="fr-FR" smtClean="0"/>
              <a:pPr/>
              <a:t>15/03/2024</a:t>
            </a:fld>
            <a:endParaRPr lang="fr-FR"/>
          </a:p>
        </p:txBody>
      </p:sp>
      <p:sp>
        <p:nvSpPr>
          <p:cNvPr id="4" name="Espace réservé de l'image des diapositives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717415"/>
            <a:ext cx="5435600" cy="446913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1B06CD8F-B7ED-4A05-9FB1-A01CC0EF02CC}" type="slidenum">
              <a:rPr lang="fr-FR" smtClean="0"/>
              <a:pPr/>
              <a:t>‹#›</a:t>
            </a:fld>
            <a:endParaRPr lang="fr-FR"/>
          </a:p>
        </p:txBody>
      </p:sp>
    </p:spTree>
    <p:extLst>
      <p:ext uri="{BB962C8B-B14F-4D97-AF65-F5344CB8AC3E}">
        <p14:creationId xmlns:p14="http://schemas.microsoft.com/office/powerpoint/2010/main" val="13408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B06CD8F-B7ED-4A05-9FB1-A01CC0EF02CC}" type="slidenum">
              <a:rPr lang="fr-FR" smtClean="0"/>
              <a:pPr/>
              <a:t>1</a:t>
            </a:fld>
            <a:endParaRPr lang="fr-FR"/>
          </a:p>
        </p:txBody>
      </p:sp>
    </p:spTree>
    <p:extLst>
      <p:ext uri="{BB962C8B-B14F-4D97-AF65-F5344CB8AC3E}">
        <p14:creationId xmlns:p14="http://schemas.microsoft.com/office/powerpoint/2010/main" val="22789850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page">
    <p:spTree>
      <p:nvGrpSpPr>
        <p:cNvPr id="1" name=""/>
        <p:cNvGrpSpPr/>
        <p:nvPr/>
      </p:nvGrpSpPr>
      <p:grpSpPr>
        <a:xfrm>
          <a:off x="0" y="0"/>
          <a:ext cx="0" cy="0"/>
          <a:chOff x="0" y="0"/>
          <a:chExt cx="0" cy="0"/>
        </a:xfrm>
      </p:grpSpPr>
      <p:pic>
        <p:nvPicPr>
          <p:cNvPr id="15" name="Image 14" descr="logo_couv.jpg"/>
          <p:cNvPicPr>
            <a:picLocks noChangeAspect="1"/>
          </p:cNvPicPr>
          <p:nvPr/>
        </p:nvPicPr>
        <p:blipFill>
          <a:blip r:embed="rId2" cstate="print"/>
          <a:stretch>
            <a:fillRect/>
          </a:stretch>
        </p:blipFill>
        <p:spPr>
          <a:xfrm>
            <a:off x="972000" y="1990800"/>
            <a:ext cx="7200000" cy="2880000"/>
          </a:xfrm>
          <a:prstGeom prst="rect">
            <a:avLst/>
          </a:prstGeom>
        </p:spPr>
      </p:pic>
      <p:pic>
        <p:nvPicPr>
          <p:cNvPr id="3" name="Image 14" descr="logo_couv.jpg"/>
          <p:cNvPicPr>
            <a:picLocks noChangeAspect="1"/>
          </p:cNvPicPr>
          <p:nvPr userDrawn="1"/>
        </p:nvPicPr>
        <p:blipFill>
          <a:blip r:embed="rId2" cstate="print"/>
          <a:stretch>
            <a:fillRect/>
          </a:stretch>
        </p:blipFill>
        <p:spPr>
          <a:xfrm>
            <a:off x="972000" y="1990800"/>
            <a:ext cx="7200000" cy="2880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re 1"/>
          <p:cNvSpPr>
            <a:spLocks noGrp="1"/>
          </p:cNvSpPr>
          <p:nvPr>
            <p:ph type="title"/>
          </p:nvPr>
        </p:nvSpPr>
        <p:spPr bwMode="gray">
          <a:xfrm>
            <a:off x="727200" y="126000"/>
            <a:ext cx="8236800" cy="496800"/>
          </a:xfrm>
          <a:solidFill>
            <a:schemeClr val="accent1"/>
          </a:solidFill>
        </p:spPr>
        <p:txBody>
          <a:bodyPr lIns="108000" tIns="0" rIns="108000" anchor="ctr" anchorCtr="0"/>
          <a:lstStyle>
            <a:lvl1pPr>
              <a:lnSpc>
                <a:spcPct val="85000"/>
              </a:lnSpc>
              <a:defRPr sz="2500">
                <a:solidFill>
                  <a:schemeClr val="bg1"/>
                </a:solidFill>
              </a:defRPr>
            </a:lvl1pPr>
          </a:lstStyle>
          <a:p>
            <a:r>
              <a:rPr lang="en-US"/>
              <a:t>Click to edit Master title style</a:t>
            </a:r>
            <a:endParaRPr lang="fr-FR" dirty="0"/>
          </a:p>
        </p:txBody>
      </p:sp>
      <p:sp>
        <p:nvSpPr>
          <p:cNvPr id="3" name="Espace réservé du contenu 2"/>
          <p:cNvSpPr>
            <a:spLocks noGrp="1"/>
          </p:cNvSpPr>
          <p:nvPr>
            <p:ph idx="1"/>
          </p:nvPr>
        </p:nvSpPr>
        <p:spPr bwMode="gray">
          <a:xfrm>
            <a:off x="3351600" y="1098000"/>
            <a:ext cx="5612400" cy="3564000"/>
          </a:xfrm>
          <a:solidFill>
            <a:srgbClr val="4E5B99"/>
          </a:solidFill>
        </p:spPr>
        <p:txBody>
          <a:bodyPr lIns="216000" tIns="252000"/>
          <a:lstStyle>
            <a:lvl1pPr marL="0" indent="0">
              <a:spcAft>
                <a:spcPts val="300"/>
              </a:spcAft>
              <a:buFont typeface="Arial" pitchFamily="34" charset="0"/>
              <a:buNone/>
              <a:defRPr sz="2800">
                <a:solidFill>
                  <a:schemeClr val="bg1"/>
                </a:solidFill>
              </a:defRPr>
            </a:lvl1pPr>
            <a:lvl2pPr marL="0" indent="0">
              <a:spcBef>
                <a:spcPts val="400"/>
              </a:spcBef>
              <a:spcAft>
                <a:spcPts val="0"/>
              </a:spcAft>
              <a:buFont typeface="Arial" pitchFamily="34" charset="0"/>
              <a:buNone/>
              <a:defRPr sz="2600" b="1">
                <a:solidFill>
                  <a:schemeClr val="bg1"/>
                </a:solidFill>
              </a:defRPr>
            </a:lvl2pPr>
            <a:lvl3pPr marL="0" indent="0">
              <a:lnSpc>
                <a:spcPct val="80000"/>
              </a:lnSpc>
              <a:spcAft>
                <a:spcPts val="0"/>
              </a:spcAft>
              <a:buFont typeface="Arial" pitchFamily="34" charset="0"/>
              <a:buNone/>
              <a:defRPr sz="2250">
                <a:solidFill>
                  <a:schemeClr val="bg1"/>
                </a:solidFill>
              </a:defRPr>
            </a:lvl3pPr>
            <a:lvl4pPr marL="0" indent="0">
              <a:lnSpc>
                <a:spcPct val="100000"/>
              </a:lnSpc>
              <a:spcBef>
                <a:spcPts val="0"/>
              </a:spcBef>
              <a:spcAft>
                <a:spcPts val="200"/>
              </a:spcAft>
              <a:buSzPct val="80000"/>
              <a:buNone/>
              <a:defRPr sz="1750">
                <a:solidFill>
                  <a:schemeClr val="bg1"/>
                </a:solidFill>
              </a:defRPr>
            </a:lvl4pPr>
            <a:lvl5pPr marL="0" indent="0">
              <a:lnSpc>
                <a:spcPct val="80000"/>
              </a:lnSpc>
              <a:spcAft>
                <a:spcPts val="0"/>
              </a:spcAft>
              <a:buNone/>
              <a:defRPr sz="1500" b="1"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8" name="Espace réservé pour une image  7"/>
          <p:cNvSpPr>
            <a:spLocks noGrp="1"/>
          </p:cNvSpPr>
          <p:nvPr>
            <p:ph type="pic" sz="quarter" idx="13"/>
          </p:nvPr>
        </p:nvSpPr>
        <p:spPr>
          <a:xfrm>
            <a:off x="727200" y="1098000"/>
            <a:ext cx="2574000" cy="3564000"/>
          </a:xfrm>
        </p:spPr>
        <p:txBody>
          <a:bodyPr anchor="ctr" anchorCtr="0"/>
          <a:lstStyle>
            <a:lvl1pPr algn="ctr">
              <a:defRPr/>
            </a:lvl1pPr>
          </a:lstStyle>
          <a:p>
            <a:r>
              <a:rPr lang="en-US"/>
              <a:t>Click icon to add picture</a:t>
            </a:r>
            <a:endParaRPr lang="fr-FR"/>
          </a:p>
        </p:txBody>
      </p:sp>
      <p:sp>
        <p:nvSpPr>
          <p:cNvPr id="18" name="Espace réservé du numéro de diapositive 17"/>
          <p:cNvSpPr>
            <a:spLocks noGrp="1"/>
          </p:cNvSpPr>
          <p:nvPr>
            <p:ph type="sldNum" sz="quarter" idx="15"/>
          </p:nvPr>
        </p:nvSpPr>
        <p:spPr/>
        <p:txBody>
          <a:bodyPr/>
          <a:lstStyle/>
          <a:p>
            <a:r>
              <a:rPr lang="fr-FR"/>
              <a:t>Page </a:t>
            </a:r>
            <a:fld id="{733122C9-A0B9-462F-8757-0847AD287B63}" type="slidenum">
              <a:rPr lang="fr-FR" smtClean="0"/>
              <a:pPr/>
              <a:t>‹#›</a:t>
            </a:fld>
            <a:endParaRPr lang="fr-FR" dirty="0"/>
          </a:p>
        </p:txBody>
      </p:sp>
      <p:sp>
        <p:nvSpPr>
          <p:cNvPr id="19" name="Espace réservé du pied de page 18"/>
          <p:cNvSpPr>
            <a:spLocks noGrp="1"/>
          </p:cNvSpPr>
          <p:nvPr>
            <p:ph type="ftr" sz="quarter" idx="16"/>
          </p:nvPr>
        </p:nvSpPr>
        <p:spPr/>
        <p:txBody>
          <a:bodyPr/>
          <a:lstStyle/>
          <a:p>
            <a:r>
              <a:rPr lang="en-GB"/>
              <a:t>HarmonLIP2024 - 20 March 2023 - A. D'Elia</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re 1"/>
          <p:cNvSpPr>
            <a:spLocks noGrp="1"/>
          </p:cNvSpPr>
          <p:nvPr>
            <p:ph type="title"/>
          </p:nvPr>
        </p:nvSpPr>
        <p:spPr bwMode="gray"/>
        <p:txBody>
          <a:bodyPr/>
          <a:lstStyle/>
          <a:p>
            <a:r>
              <a:rPr lang="en-US"/>
              <a:t>Click to edit Master title style</a:t>
            </a:r>
            <a:endParaRPr lang="fr-FR" dirty="0"/>
          </a:p>
        </p:txBody>
      </p:sp>
      <p:sp>
        <p:nvSpPr>
          <p:cNvPr id="3" name="Espace réservé du contenu 2"/>
          <p:cNvSpPr>
            <a:spLocks noGrp="1"/>
          </p:cNvSpPr>
          <p:nvPr>
            <p:ph idx="1"/>
          </p:nvPr>
        </p:nvSpPr>
        <p:spPr bwMode="gray">
          <a:xfrm>
            <a:off x="727688" y="764704"/>
            <a:ext cx="8236800" cy="5400000"/>
          </a:xfrm>
        </p:spPr>
        <p:txBody>
          <a:bodyPr/>
          <a:lstStyle>
            <a:lvl1pPr>
              <a:defRPr baseline="0"/>
            </a:lvl1pPr>
            <a:lvl2pPr>
              <a:defRPr>
                <a:solidFill>
                  <a:schemeClr val="tx1"/>
                </a:solidFill>
              </a:defRPr>
            </a:lvl2pPr>
            <a:lvl4pPr>
              <a:spcBef>
                <a:spcPts val="0"/>
              </a:spcBef>
              <a:spcAft>
                <a:spcPts val="300"/>
              </a:spcAft>
              <a:buSzPct val="80000"/>
              <a:defRPr/>
            </a:lvl4pPr>
            <a:lvl5pPr>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8" name="Espace réservé du numéro de diapositive 7"/>
          <p:cNvSpPr>
            <a:spLocks noGrp="1"/>
          </p:cNvSpPr>
          <p:nvPr>
            <p:ph type="sldNum" sz="quarter" idx="11"/>
          </p:nvPr>
        </p:nvSpPr>
        <p:spPr/>
        <p:txBody>
          <a:bodyPr/>
          <a:lstStyle/>
          <a:p>
            <a:r>
              <a:rPr lang="fr-FR"/>
              <a:t>Page </a:t>
            </a:r>
            <a:fld id="{733122C9-A0B9-462F-8757-0847AD287B63}" type="slidenum">
              <a:rPr lang="fr-FR" smtClean="0"/>
              <a:pPr/>
              <a:t>‹#›</a:t>
            </a:fld>
            <a:endParaRPr lang="fr-FR" dirty="0"/>
          </a:p>
        </p:txBody>
      </p:sp>
      <p:sp>
        <p:nvSpPr>
          <p:cNvPr id="9" name="Espace réservé du pied de page 8"/>
          <p:cNvSpPr>
            <a:spLocks noGrp="1"/>
          </p:cNvSpPr>
          <p:nvPr>
            <p:ph type="ftr" sz="quarter" idx="12"/>
          </p:nvPr>
        </p:nvSpPr>
        <p:spPr/>
        <p:txBody>
          <a:bodyPr/>
          <a:lstStyle/>
          <a:p>
            <a:r>
              <a:rPr lang="en-GB"/>
              <a:t>HarmonLIP2024 - 20 March 2023 - A. D'Elia</a:t>
            </a:r>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Use for importing slid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Footer Placeholder 2"/>
          <p:cNvSpPr>
            <a:spLocks noGrp="1"/>
          </p:cNvSpPr>
          <p:nvPr>
            <p:ph type="ftr" sz="quarter" idx="10"/>
          </p:nvPr>
        </p:nvSpPr>
        <p:spPr/>
        <p:txBody>
          <a:bodyPr/>
          <a:lstStyle/>
          <a:p>
            <a:r>
              <a:rPr lang="en-GB"/>
              <a:t>HarmonLIP2024 - 20 March 2023 - A. D'Elia</a:t>
            </a:r>
            <a:endParaRPr lang="fr-FR" dirty="0"/>
          </a:p>
        </p:txBody>
      </p:sp>
      <p:sp>
        <p:nvSpPr>
          <p:cNvPr id="4" name="Slide Number Placeholder 3"/>
          <p:cNvSpPr>
            <a:spLocks noGrp="1"/>
          </p:cNvSpPr>
          <p:nvPr>
            <p:ph type="sldNum" sz="quarter" idx="11"/>
          </p:nvPr>
        </p:nvSpPr>
        <p:spPr/>
        <p:txBody>
          <a:bodyPr/>
          <a:lstStyle/>
          <a:p>
            <a:r>
              <a:rPr lang="fr-FR"/>
              <a:t>Page </a:t>
            </a:r>
            <a:fld id="{733122C9-A0B9-462F-8757-0847AD287B63}" type="slidenum">
              <a:rPr lang="fr-FR" smtClean="0"/>
              <a:pPr/>
              <a:t>‹#›</a:t>
            </a:fld>
            <a:endParaRPr lang="fr-FR" dirty="0"/>
          </a:p>
        </p:txBody>
      </p:sp>
    </p:spTree>
    <p:extLst>
      <p:ext uri="{BB962C8B-B14F-4D97-AF65-F5344CB8AC3E}">
        <p14:creationId xmlns:p14="http://schemas.microsoft.com/office/powerpoint/2010/main" val="729597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lour palet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ESRF COLOUR PALETTE</a:t>
            </a:r>
            <a:endParaRPr lang="en-GB" dirty="0"/>
          </a:p>
        </p:txBody>
      </p:sp>
      <p:sp>
        <p:nvSpPr>
          <p:cNvPr id="3" name="Footer Placeholder 2"/>
          <p:cNvSpPr>
            <a:spLocks noGrp="1"/>
          </p:cNvSpPr>
          <p:nvPr>
            <p:ph type="ftr" sz="quarter" idx="10"/>
          </p:nvPr>
        </p:nvSpPr>
        <p:spPr/>
        <p:txBody>
          <a:bodyPr/>
          <a:lstStyle/>
          <a:p>
            <a:r>
              <a:rPr lang="en-GB"/>
              <a:t>HarmonLIP2024 - 20 March 2023 - A. D'Elia</a:t>
            </a:r>
            <a:endParaRPr lang="fr-FR" dirty="0"/>
          </a:p>
        </p:txBody>
      </p:sp>
      <p:sp>
        <p:nvSpPr>
          <p:cNvPr id="4" name="Slide Number Placeholder 3"/>
          <p:cNvSpPr>
            <a:spLocks noGrp="1"/>
          </p:cNvSpPr>
          <p:nvPr>
            <p:ph type="sldNum" sz="quarter" idx="11"/>
          </p:nvPr>
        </p:nvSpPr>
        <p:spPr/>
        <p:txBody>
          <a:bodyPr/>
          <a:lstStyle/>
          <a:p>
            <a:r>
              <a:rPr lang="fr-FR"/>
              <a:t>Page </a:t>
            </a:r>
            <a:fld id="{733122C9-A0B9-462F-8757-0847AD287B63}" type="slidenum">
              <a:rPr lang="fr-FR" smtClean="0"/>
              <a:pPr/>
              <a:t>‹#›</a:t>
            </a:fld>
            <a:endParaRPr lang="fr-FR" dirty="0"/>
          </a:p>
        </p:txBody>
      </p:sp>
      <p:grpSp>
        <p:nvGrpSpPr>
          <p:cNvPr id="5" name="Group 4"/>
          <p:cNvGrpSpPr/>
          <p:nvPr userDrawn="1"/>
        </p:nvGrpSpPr>
        <p:grpSpPr>
          <a:xfrm>
            <a:off x="1751223" y="1016732"/>
            <a:ext cx="6421177" cy="4780955"/>
            <a:chOff x="977503" y="761588"/>
            <a:chExt cx="6421177" cy="4780955"/>
          </a:xfrm>
        </p:grpSpPr>
        <p:sp>
          <p:nvSpPr>
            <p:cNvPr id="6" name="Oval 5"/>
            <p:cNvSpPr/>
            <p:nvPr/>
          </p:nvSpPr>
          <p:spPr>
            <a:xfrm>
              <a:off x="2803893" y="1812730"/>
              <a:ext cx="2628292" cy="26282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4175956" y="1016392"/>
              <a:ext cx="576404" cy="576404"/>
            </a:xfrm>
            <a:prstGeom prst="ellipse">
              <a:avLst/>
            </a:prstGeom>
            <a:solidFill>
              <a:srgbClr val="ED77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5003708" y="1393465"/>
              <a:ext cx="576404" cy="576404"/>
            </a:xfrm>
            <a:prstGeom prst="ellipse">
              <a:avLst/>
            </a:prstGeom>
            <a:solidFill>
              <a:srgbClr val="F4A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5507764" y="1980062"/>
              <a:ext cx="576404" cy="576404"/>
            </a:xfrm>
            <a:prstGeom prst="ellipse">
              <a:avLst/>
            </a:prstGeom>
            <a:solidFill>
              <a:srgbClr val="FFD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5688124" y="2740535"/>
              <a:ext cx="576404" cy="576404"/>
            </a:xfrm>
            <a:prstGeom prst="ellipse">
              <a:avLst/>
            </a:prstGeom>
            <a:solidFill>
              <a:srgbClr val="51A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5580282" y="3501008"/>
              <a:ext cx="576404" cy="576404"/>
            </a:xfrm>
            <a:prstGeom prst="ellipse">
              <a:avLst/>
            </a:prstGeom>
            <a:solidFill>
              <a:srgbClr val="0098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5148064" y="4169035"/>
              <a:ext cx="576404" cy="576404"/>
            </a:xfrm>
            <a:prstGeom prst="ellipse">
              <a:avLst/>
            </a:prstGeom>
            <a:solidFill>
              <a:srgbClr val="AF00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2367594" y="1709154"/>
              <a:ext cx="576404" cy="576404"/>
            </a:xfrm>
            <a:prstGeom prst="ellipse">
              <a:avLst/>
            </a:prstGeom>
            <a:solidFill>
              <a:srgbClr val="13257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2079392" y="2433493"/>
              <a:ext cx="576404" cy="576404"/>
            </a:xfrm>
            <a:prstGeom prst="ellipse">
              <a:avLst/>
            </a:prstGeom>
            <a:solidFill>
              <a:srgbClr val="132577">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3491370" y="4689140"/>
              <a:ext cx="576404" cy="576404"/>
            </a:xfrm>
            <a:prstGeom prst="ellipse">
              <a:avLst/>
            </a:prstGeom>
            <a:solidFill>
              <a:srgbClr val="B7B9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2706262" y="4329100"/>
              <a:ext cx="576404" cy="576404"/>
            </a:xfrm>
            <a:prstGeom prst="ellipse">
              <a:avLst/>
            </a:prstGeom>
            <a:solidFill>
              <a:srgbClr val="D1D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2113415" y="3746995"/>
              <a:ext cx="576404" cy="576404"/>
            </a:xfrm>
            <a:prstGeom prst="ellipse">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3545461" y="3053707"/>
              <a:ext cx="1260990" cy="276999"/>
            </a:xfrm>
            <a:prstGeom prst="rect">
              <a:avLst/>
            </a:prstGeom>
            <a:noFill/>
          </p:spPr>
          <p:txBody>
            <a:bodyPr wrap="square" rtlCol="0">
              <a:spAutoFit/>
            </a:bodyPr>
            <a:lstStyle/>
            <a:p>
              <a:r>
                <a:rPr lang="fr-FR" sz="1200" dirty="0">
                  <a:solidFill>
                    <a:schemeClr val="bg1"/>
                  </a:solidFill>
                </a:rPr>
                <a:t>R019G037B119</a:t>
              </a:r>
              <a:endParaRPr lang="en-GB" sz="1200" dirty="0">
                <a:solidFill>
                  <a:schemeClr val="bg1"/>
                </a:solidFill>
              </a:endParaRPr>
            </a:p>
          </p:txBody>
        </p:sp>
        <p:sp>
          <p:nvSpPr>
            <p:cNvPr id="19" name="TextBox 18"/>
            <p:cNvSpPr txBox="1"/>
            <p:nvPr/>
          </p:nvSpPr>
          <p:spPr>
            <a:xfrm>
              <a:off x="4339537" y="761588"/>
              <a:ext cx="1260990" cy="276999"/>
            </a:xfrm>
            <a:prstGeom prst="rect">
              <a:avLst/>
            </a:prstGeom>
            <a:noFill/>
          </p:spPr>
          <p:txBody>
            <a:bodyPr wrap="square" rtlCol="0">
              <a:spAutoFit/>
            </a:bodyPr>
            <a:lstStyle/>
            <a:p>
              <a:r>
                <a:rPr lang="fr-FR" sz="1200" dirty="0"/>
                <a:t>R237G119B003</a:t>
              </a:r>
              <a:endParaRPr lang="en-GB" sz="1200" dirty="0"/>
            </a:p>
          </p:txBody>
        </p:sp>
        <p:sp>
          <p:nvSpPr>
            <p:cNvPr id="20" name="TextBox 19"/>
            <p:cNvSpPr txBox="1"/>
            <p:nvPr/>
          </p:nvSpPr>
          <p:spPr>
            <a:xfrm>
              <a:off x="5273712" y="1162931"/>
              <a:ext cx="1314512" cy="276999"/>
            </a:xfrm>
            <a:prstGeom prst="rect">
              <a:avLst/>
            </a:prstGeom>
            <a:noFill/>
          </p:spPr>
          <p:txBody>
            <a:bodyPr wrap="square" rtlCol="0">
              <a:spAutoFit/>
            </a:bodyPr>
            <a:lstStyle/>
            <a:p>
              <a:r>
                <a:rPr lang="fr-FR" sz="1200" dirty="0"/>
                <a:t>R244G163B000</a:t>
              </a:r>
              <a:endParaRPr lang="en-GB" sz="1200" dirty="0"/>
            </a:p>
          </p:txBody>
        </p:sp>
        <p:sp>
          <p:nvSpPr>
            <p:cNvPr id="21" name="TextBox 20"/>
            <p:cNvSpPr txBox="1"/>
            <p:nvPr/>
          </p:nvSpPr>
          <p:spPr>
            <a:xfrm>
              <a:off x="5795966" y="1756869"/>
              <a:ext cx="1314512" cy="276999"/>
            </a:xfrm>
            <a:prstGeom prst="rect">
              <a:avLst/>
            </a:prstGeom>
            <a:noFill/>
          </p:spPr>
          <p:txBody>
            <a:bodyPr wrap="square" rtlCol="0">
              <a:spAutoFit/>
            </a:bodyPr>
            <a:lstStyle/>
            <a:p>
              <a:r>
                <a:rPr lang="fr-FR" sz="1200" dirty="0"/>
                <a:t>R255G221B000</a:t>
              </a:r>
              <a:endParaRPr lang="en-GB" sz="1200" dirty="0"/>
            </a:p>
          </p:txBody>
        </p:sp>
        <p:sp>
          <p:nvSpPr>
            <p:cNvPr id="22" name="TextBox 21"/>
            <p:cNvSpPr txBox="1"/>
            <p:nvPr/>
          </p:nvSpPr>
          <p:spPr>
            <a:xfrm>
              <a:off x="6084168" y="2570541"/>
              <a:ext cx="1314512" cy="276999"/>
            </a:xfrm>
            <a:prstGeom prst="rect">
              <a:avLst/>
            </a:prstGeom>
            <a:noFill/>
          </p:spPr>
          <p:txBody>
            <a:bodyPr wrap="square" rtlCol="0">
              <a:spAutoFit/>
            </a:bodyPr>
            <a:lstStyle/>
            <a:p>
              <a:r>
                <a:rPr lang="fr-FR" sz="1200" dirty="0"/>
                <a:t>R081G160B038</a:t>
              </a:r>
              <a:endParaRPr lang="en-GB" sz="1200" dirty="0"/>
            </a:p>
          </p:txBody>
        </p:sp>
        <p:sp>
          <p:nvSpPr>
            <p:cNvPr id="23" name="TextBox 22"/>
            <p:cNvSpPr txBox="1"/>
            <p:nvPr/>
          </p:nvSpPr>
          <p:spPr>
            <a:xfrm>
              <a:off x="6084168" y="3409385"/>
              <a:ext cx="1314512" cy="276999"/>
            </a:xfrm>
            <a:prstGeom prst="rect">
              <a:avLst/>
            </a:prstGeom>
            <a:noFill/>
          </p:spPr>
          <p:txBody>
            <a:bodyPr wrap="square" rtlCol="0">
              <a:spAutoFit/>
            </a:bodyPr>
            <a:lstStyle/>
            <a:p>
              <a:r>
                <a:rPr lang="fr-FR" sz="1200" dirty="0"/>
                <a:t>R000G152B212</a:t>
              </a:r>
              <a:endParaRPr lang="en-GB" sz="1200" dirty="0"/>
            </a:p>
          </p:txBody>
        </p:sp>
        <p:sp>
          <p:nvSpPr>
            <p:cNvPr id="24" name="TextBox 23"/>
            <p:cNvSpPr txBox="1"/>
            <p:nvPr/>
          </p:nvSpPr>
          <p:spPr>
            <a:xfrm>
              <a:off x="5677172" y="4159448"/>
              <a:ext cx="1314512" cy="276999"/>
            </a:xfrm>
            <a:prstGeom prst="rect">
              <a:avLst/>
            </a:prstGeom>
            <a:noFill/>
          </p:spPr>
          <p:txBody>
            <a:bodyPr wrap="square" rtlCol="0">
              <a:spAutoFit/>
            </a:bodyPr>
            <a:lstStyle/>
            <a:p>
              <a:r>
                <a:rPr lang="fr-FR" sz="1200" dirty="0"/>
                <a:t>R175G000B124</a:t>
              </a:r>
              <a:endParaRPr lang="en-GB" sz="1200" dirty="0"/>
            </a:p>
          </p:txBody>
        </p:sp>
        <p:sp>
          <p:nvSpPr>
            <p:cNvPr id="25" name="TextBox 24"/>
            <p:cNvSpPr txBox="1"/>
            <p:nvPr/>
          </p:nvSpPr>
          <p:spPr>
            <a:xfrm>
              <a:off x="1312568" y="1497250"/>
              <a:ext cx="1314512" cy="276999"/>
            </a:xfrm>
            <a:prstGeom prst="rect">
              <a:avLst/>
            </a:prstGeom>
            <a:noFill/>
          </p:spPr>
          <p:txBody>
            <a:bodyPr wrap="square" rtlCol="0">
              <a:spAutoFit/>
            </a:bodyPr>
            <a:lstStyle/>
            <a:p>
              <a:r>
                <a:rPr lang="fr-FR" sz="1200" dirty="0"/>
                <a:t>ESRF </a:t>
              </a:r>
              <a:r>
                <a:rPr lang="fr-FR" sz="1200" dirty="0" err="1"/>
                <a:t>blue</a:t>
              </a:r>
              <a:r>
                <a:rPr lang="fr-FR" sz="1200" dirty="0"/>
                <a:t> 75%</a:t>
              </a:r>
              <a:endParaRPr lang="en-GB" sz="1200" dirty="0"/>
            </a:p>
          </p:txBody>
        </p:sp>
        <p:sp>
          <p:nvSpPr>
            <p:cNvPr id="26" name="TextBox 25"/>
            <p:cNvSpPr txBox="1"/>
            <p:nvPr/>
          </p:nvSpPr>
          <p:spPr>
            <a:xfrm>
              <a:off x="977503" y="2279467"/>
              <a:ext cx="1314512" cy="276999"/>
            </a:xfrm>
            <a:prstGeom prst="rect">
              <a:avLst/>
            </a:prstGeom>
            <a:noFill/>
          </p:spPr>
          <p:txBody>
            <a:bodyPr wrap="square" rtlCol="0">
              <a:spAutoFit/>
            </a:bodyPr>
            <a:lstStyle/>
            <a:p>
              <a:r>
                <a:rPr lang="fr-FR" sz="1200" dirty="0"/>
                <a:t>ESRF </a:t>
              </a:r>
              <a:r>
                <a:rPr lang="fr-FR" sz="1200" dirty="0" err="1"/>
                <a:t>blue</a:t>
              </a:r>
              <a:r>
                <a:rPr lang="fr-FR" sz="1200" dirty="0"/>
                <a:t> 50%</a:t>
              </a:r>
              <a:endParaRPr lang="en-GB" sz="1200" dirty="0"/>
            </a:p>
          </p:txBody>
        </p:sp>
        <p:sp>
          <p:nvSpPr>
            <p:cNvPr id="27" name="TextBox 26"/>
            <p:cNvSpPr txBox="1"/>
            <p:nvPr/>
          </p:nvSpPr>
          <p:spPr>
            <a:xfrm>
              <a:off x="2878263" y="5265544"/>
              <a:ext cx="1314512" cy="276999"/>
            </a:xfrm>
            <a:prstGeom prst="rect">
              <a:avLst/>
            </a:prstGeom>
            <a:noFill/>
          </p:spPr>
          <p:txBody>
            <a:bodyPr wrap="square" rtlCol="0">
              <a:spAutoFit/>
            </a:bodyPr>
            <a:lstStyle/>
            <a:p>
              <a:r>
                <a:rPr lang="fr-FR" sz="1200" dirty="0"/>
                <a:t>R183G185B186</a:t>
              </a:r>
              <a:endParaRPr lang="en-GB" sz="1200" dirty="0"/>
            </a:p>
          </p:txBody>
        </p:sp>
        <p:sp>
          <p:nvSpPr>
            <p:cNvPr id="28" name="TextBox 27"/>
            <p:cNvSpPr txBox="1"/>
            <p:nvPr/>
          </p:nvSpPr>
          <p:spPr>
            <a:xfrm>
              <a:off x="1968154" y="4899336"/>
              <a:ext cx="1314512" cy="276999"/>
            </a:xfrm>
            <a:prstGeom prst="rect">
              <a:avLst/>
            </a:prstGeom>
            <a:noFill/>
          </p:spPr>
          <p:txBody>
            <a:bodyPr wrap="square" rtlCol="0">
              <a:spAutoFit/>
            </a:bodyPr>
            <a:lstStyle/>
            <a:p>
              <a:r>
                <a:rPr lang="fr-FR" sz="1200" dirty="0"/>
                <a:t>R209G210B212</a:t>
              </a:r>
              <a:endParaRPr lang="en-GB" sz="1200" dirty="0"/>
            </a:p>
          </p:txBody>
        </p:sp>
        <p:sp>
          <p:nvSpPr>
            <p:cNvPr id="29" name="TextBox 28"/>
            <p:cNvSpPr txBox="1"/>
            <p:nvPr/>
          </p:nvSpPr>
          <p:spPr>
            <a:xfrm>
              <a:off x="1238010" y="4311927"/>
              <a:ext cx="1314512" cy="276999"/>
            </a:xfrm>
            <a:prstGeom prst="rect">
              <a:avLst/>
            </a:prstGeom>
            <a:noFill/>
          </p:spPr>
          <p:txBody>
            <a:bodyPr wrap="square" rtlCol="0">
              <a:spAutoFit/>
            </a:bodyPr>
            <a:lstStyle/>
            <a:p>
              <a:r>
                <a:rPr lang="fr-FR" sz="1200" dirty="0"/>
                <a:t>R244G244B244</a:t>
              </a:r>
              <a:endParaRPr lang="en-GB" sz="1200" dirty="0"/>
            </a:p>
          </p:txBody>
        </p:sp>
      </p:grpSp>
    </p:spTree>
    <p:extLst>
      <p:ext uri="{BB962C8B-B14F-4D97-AF65-F5344CB8AC3E}">
        <p14:creationId xmlns:p14="http://schemas.microsoft.com/office/powerpoint/2010/main" val="2874857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r>
              <a:rPr lang="en-GB"/>
              <a:t>HarmonLIP2024 - 20 March 2023 - A. D'Elia</a:t>
            </a:r>
          </a:p>
        </p:txBody>
      </p:sp>
      <p:sp>
        <p:nvSpPr>
          <p:cNvPr id="5" name="Slide Number Placeholder 4"/>
          <p:cNvSpPr>
            <a:spLocks noGrp="1"/>
          </p:cNvSpPr>
          <p:nvPr>
            <p:ph type="sldNum" sz="quarter" idx="12"/>
          </p:nvPr>
        </p:nvSpPr>
        <p:spPr/>
        <p:txBody>
          <a:bodyPr/>
          <a:lstStyle/>
          <a:p>
            <a:fld id="{627799B7-D61E-469A-AF14-3ABA6674A0C8}" type="slidenum">
              <a:rPr lang="en-GB" smtClean="0"/>
              <a:t>‹#›</a:t>
            </a:fld>
            <a:endParaRPr lang="en-GB"/>
          </a:p>
        </p:txBody>
      </p:sp>
    </p:spTree>
    <p:extLst>
      <p:ext uri="{BB962C8B-B14F-4D97-AF65-F5344CB8AC3E}">
        <p14:creationId xmlns:p14="http://schemas.microsoft.com/office/powerpoint/2010/main" val="791714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Image 8" descr="logo_texte.jpg"/>
          <p:cNvPicPr>
            <a:picLocks noChangeAspect="1"/>
          </p:cNvPicPr>
          <p:nvPr/>
        </p:nvPicPr>
        <p:blipFill>
          <a:blip r:embed="rId8" cstate="print"/>
          <a:stretch>
            <a:fillRect/>
          </a:stretch>
        </p:blipFill>
        <p:spPr>
          <a:xfrm>
            <a:off x="7164000" y="6210000"/>
            <a:ext cx="1975944" cy="648000"/>
          </a:xfrm>
          <a:prstGeom prst="rect">
            <a:avLst/>
          </a:prstGeom>
        </p:spPr>
      </p:pic>
      <p:sp>
        <p:nvSpPr>
          <p:cNvPr id="2" name="Espace réservé du titre 1"/>
          <p:cNvSpPr>
            <a:spLocks noGrp="1"/>
          </p:cNvSpPr>
          <p:nvPr>
            <p:ph type="title"/>
          </p:nvPr>
        </p:nvSpPr>
        <p:spPr bwMode="gray">
          <a:xfrm>
            <a:off x="727200" y="126000"/>
            <a:ext cx="8236800" cy="496800"/>
          </a:xfrm>
          <a:prstGeom prst="rect">
            <a:avLst/>
          </a:prstGeom>
          <a:solidFill>
            <a:schemeClr val="accent1"/>
          </a:solidFill>
        </p:spPr>
        <p:txBody>
          <a:bodyPr vert="horz" lIns="72000" tIns="0" rIns="72000" bIns="0" rtlCol="0" anchor="ctr" anchorCtr="0">
            <a:noAutofit/>
          </a:bodyPr>
          <a:lstStyle/>
          <a:p>
            <a:r>
              <a:rPr lang="fr-FR" dirty="0"/>
              <a:t>CLICK TO MODIFY THE STYLE OF THE TITLE</a:t>
            </a:r>
          </a:p>
        </p:txBody>
      </p:sp>
      <p:sp>
        <p:nvSpPr>
          <p:cNvPr id="3" name="Espace réservé du texte 2"/>
          <p:cNvSpPr>
            <a:spLocks noGrp="1"/>
          </p:cNvSpPr>
          <p:nvPr>
            <p:ph type="body" idx="1"/>
          </p:nvPr>
        </p:nvSpPr>
        <p:spPr bwMode="gray">
          <a:xfrm>
            <a:off x="727200" y="764704"/>
            <a:ext cx="8236800" cy="5400000"/>
          </a:xfrm>
          <a:prstGeom prst="rect">
            <a:avLst/>
          </a:prstGeom>
        </p:spPr>
        <p:txBody>
          <a:bodyPr vert="horz" lIns="0" tIns="0" rIns="0" bIns="0" rtlCol="0" anchor="t" anchorCtr="0">
            <a:noAutofit/>
          </a:bodyPr>
          <a:lstStyle/>
          <a:p>
            <a:pPr lvl="0"/>
            <a:r>
              <a:rPr lang="fr-FR" dirty="0"/>
              <a:t>Click to </a:t>
            </a:r>
            <a:r>
              <a:rPr lang="fr-FR" dirty="0" err="1"/>
              <a:t>modify</a:t>
            </a:r>
            <a:r>
              <a:rPr lang="fr-FR" dirty="0"/>
              <a:t> </a:t>
            </a:r>
            <a:r>
              <a:rPr lang="fr-FR" dirty="0" err="1"/>
              <a:t>attributes</a:t>
            </a:r>
            <a:endParaRPr lang="fr-FR" dirty="0"/>
          </a:p>
          <a:p>
            <a:pPr lvl="1"/>
            <a:endParaRPr lang="fr-FR" dirty="0"/>
          </a:p>
          <a:p>
            <a:pPr lvl="1"/>
            <a:r>
              <a:rPr lang="fr-FR" dirty="0"/>
              <a:t>Second </a:t>
            </a:r>
            <a:r>
              <a:rPr lang="fr-FR" dirty="0" err="1"/>
              <a:t>level</a:t>
            </a:r>
            <a:endParaRPr lang="fr-FR" dirty="0"/>
          </a:p>
          <a:p>
            <a:pPr lvl="2"/>
            <a:r>
              <a:rPr lang="fr-FR" dirty="0" err="1"/>
              <a:t>Third</a:t>
            </a:r>
            <a:r>
              <a:rPr lang="fr-FR" dirty="0"/>
              <a:t> </a:t>
            </a:r>
            <a:r>
              <a:rPr lang="fr-FR" dirty="0" err="1"/>
              <a:t>level</a:t>
            </a:r>
            <a:endParaRPr lang="fr-FR" dirty="0"/>
          </a:p>
          <a:p>
            <a:pPr lvl="3"/>
            <a:r>
              <a:rPr lang="fr-FR" dirty="0" err="1"/>
              <a:t>Fourth</a:t>
            </a:r>
            <a:r>
              <a:rPr lang="fr-FR" dirty="0"/>
              <a:t> </a:t>
            </a:r>
            <a:r>
              <a:rPr lang="fr-FR" dirty="0" err="1"/>
              <a:t>level</a:t>
            </a:r>
            <a:endParaRPr lang="fr-FR" dirty="0"/>
          </a:p>
          <a:p>
            <a:pPr lvl="4"/>
            <a:r>
              <a:rPr lang="fr-FR" dirty="0" err="1"/>
              <a:t>Fifth</a:t>
            </a:r>
            <a:r>
              <a:rPr lang="fr-FR" dirty="0"/>
              <a:t> </a:t>
            </a:r>
            <a:r>
              <a:rPr lang="fr-FR" dirty="0" err="1"/>
              <a:t>level</a:t>
            </a:r>
            <a:endParaRPr lang="fr-FR" dirty="0"/>
          </a:p>
        </p:txBody>
      </p:sp>
      <p:sp>
        <p:nvSpPr>
          <p:cNvPr id="5" name="Espace réservé du pied de page 4"/>
          <p:cNvSpPr>
            <a:spLocks noGrp="1"/>
          </p:cNvSpPr>
          <p:nvPr>
            <p:ph type="ftr" sz="quarter" idx="3"/>
          </p:nvPr>
        </p:nvSpPr>
        <p:spPr bwMode="gray">
          <a:xfrm>
            <a:off x="719572" y="6483349"/>
            <a:ext cx="6120000" cy="212489"/>
          </a:xfrm>
          <a:prstGeom prst="rect">
            <a:avLst/>
          </a:prstGeom>
        </p:spPr>
        <p:txBody>
          <a:bodyPr vert="horz" lIns="0" tIns="0" rIns="0" bIns="0" rtlCol="0" anchor="b" anchorCtr="0">
            <a:noAutofit/>
          </a:bodyPr>
          <a:lstStyle>
            <a:lvl1pPr algn="l">
              <a:defRPr sz="800" b="1" cap="none" baseline="0">
                <a:solidFill>
                  <a:schemeClr val="tx2"/>
                </a:solidFill>
              </a:defRPr>
            </a:lvl1pPr>
          </a:lstStyle>
          <a:p>
            <a:r>
              <a:rPr lang="en-GB"/>
              <a:t>HarmonLIP2024 - 20 March 2023 - A. D'Elia</a:t>
            </a:r>
            <a:endParaRPr lang="fr-FR" dirty="0"/>
          </a:p>
        </p:txBody>
      </p:sp>
      <p:sp>
        <p:nvSpPr>
          <p:cNvPr id="6" name="Espace réservé du numéro de diapositive 5"/>
          <p:cNvSpPr>
            <a:spLocks noGrp="1"/>
          </p:cNvSpPr>
          <p:nvPr>
            <p:ph type="sldNum" sz="quarter" idx="4"/>
          </p:nvPr>
        </p:nvSpPr>
        <p:spPr bwMode="gray">
          <a:xfrm>
            <a:off x="179512" y="6483438"/>
            <a:ext cx="413559" cy="212400"/>
          </a:xfrm>
          <a:prstGeom prst="rect">
            <a:avLst/>
          </a:prstGeom>
        </p:spPr>
        <p:txBody>
          <a:bodyPr vert="horz" lIns="0" tIns="0" rIns="0" bIns="0" rtlCol="0" anchor="b" anchorCtr="0">
            <a:noAutofit/>
          </a:bodyPr>
          <a:lstStyle>
            <a:lvl1pPr algn="l">
              <a:defRPr sz="800" b="1">
                <a:solidFill>
                  <a:schemeClr val="tx2"/>
                </a:solidFill>
              </a:defRPr>
            </a:lvl1pPr>
          </a:lstStyle>
          <a:p>
            <a:r>
              <a:rPr lang="fr-FR"/>
              <a:t>Page </a:t>
            </a:r>
            <a:fld id="{733122C9-A0B9-462F-8757-0847AD287B63}" type="slidenum">
              <a:rPr lang="fr-FR" smtClean="0"/>
              <a:pPr/>
              <a:t>‹#›</a:t>
            </a:fld>
            <a:endParaRPr lang="fr-FR" dirty="0"/>
          </a:p>
        </p:txBody>
      </p:sp>
      <p:sp>
        <p:nvSpPr>
          <p:cNvPr id="8" name="Rectangle 7"/>
          <p:cNvSpPr/>
          <p:nvPr/>
        </p:nvSpPr>
        <p:spPr>
          <a:xfrm>
            <a:off x="180000" y="126000"/>
            <a:ext cx="496800" cy="49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8" descr="logo_texte.jpg"/>
          <p:cNvPicPr>
            <a:picLocks noChangeAspect="1"/>
          </p:cNvPicPr>
          <p:nvPr userDrawn="1"/>
        </p:nvPicPr>
        <p:blipFill>
          <a:blip r:embed="rId8" cstate="print"/>
          <a:stretch>
            <a:fillRect/>
          </a:stretch>
        </p:blipFill>
        <p:spPr>
          <a:xfrm>
            <a:off x="7164000" y="6210000"/>
            <a:ext cx="1975944" cy="648000"/>
          </a:xfrm>
          <a:prstGeom prst="rect">
            <a:avLst/>
          </a:prstGeom>
        </p:spPr>
      </p:pic>
      <p:sp>
        <p:nvSpPr>
          <p:cNvPr id="11" name="Rectangle 10"/>
          <p:cNvSpPr/>
          <p:nvPr userDrawn="1"/>
        </p:nvSpPr>
        <p:spPr>
          <a:xfrm>
            <a:off x="180000" y="126000"/>
            <a:ext cx="496800" cy="49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1" r:id="rId5"/>
    <p:sldLayoutId id="2147483662" r:id="rId6"/>
  </p:sldLayoutIdLst>
  <p:hf hdr="0" dt="0"/>
  <p:txStyles>
    <p:titleStyle>
      <a:lvl1pPr algn="l" defTabSz="914400" rtl="0" eaLnBrk="1" latinLnBrk="0" hangingPunct="1">
        <a:spcBef>
          <a:spcPct val="0"/>
        </a:spcBef>
        <a:buNone/>
        <a:defRPr sz="1600" b="1" kern="1200" cap="all" baseline="0">
          <a:solidFill>
            <a:schemeClr val="bg1"/>
          </a:solidFill>
          <a:latin typeface="+mj-lt"/>
          <a:ea typeface="+mj-ea"/>
          <a:cs typeface="+mj-cs"/>
        </a:defRPr>
      </a:lvl1pPr>
    </p:titleStyle>
    <p:bodyStyle>
      <a:lvl1pPr marL="0" indent="0" algn="l" defTabSz="914400" rtl="0" eaLnBrk="1" latinLnBrk="0" hangingPunct="1">
        <a:spcBef>
          <a:spcPts val="0"/>
        </a:spcBef>
        <a:spcAft>
          <a:spcPts val="1000"/>
        </a:spcAft>
        <a:buFont typeface="Arial" pitchFamily="34" charset="0"/>
        <a:buNone/>
        <a:defRPr sz="1800" b="1" kern="1200" baseline="0">
          <a:solidFill>
            <a:schemeClr val="accent6"/>
          </a:solidFill>
          <a:latin typeface="+mn-lt"/>
          <a:ea typeface="+mn-ea"/>
          <a:cs typeface="+mn-cs"/>
        </a:defRPr>
      </a:lvl1pPr>
      <a:lvl2pPr marL="0" indent="0" algn="l" defTabSz="914400" rtl="0" eaLnBrk="1" latinLnBrk="0" hangingPunct="1">
        <a:spcBef>
          <a:spcPts val="0"/>
        </a:spcBef>
        <a:spcAft>
          <a:spcPts val="1500"/>
        </a:spcAft>
        <a:buFont typeface="Arial" pitchFamily="34" charset="0"/>
        <a:buNone/>
        <a:defRPr sz="1700" kern="1200">
          <a:solidFill>
            <a:schemeClr val="tx1"/>
          </a:solidFill>
          <a:latin typeface="+mn-lt"/>
          <a:ea typeface="+mn-ea"/>
          <a:cs typeface="+mn-cs"/>
        </a:defRPr>
      </a:lvl2pPr>
      <a:lvl3pPr marL="0" indent="0" algn="l" defTabSz="914400" rtl="0" eaLnBrk="1" latinLnBrk="0" hangingPunct="1">
        <a:lnSpc>
          <a:spcPct val="105000"/>
        </a:lnSpc>
        <a:spcBef>
          <a:spcPts val="0"/>
        </a:spcBef>
        <a:spcAft>
          <a:spcPts val="500"/>
        </a:spcAft>
        <a:buFont typeface="Arial" pitchFamily="34" charset="0"/>
        <a:buNone/>
        <a:defRPr sz="1500" kern="1200" baseline="0">
          <a:solidFill>
            <a:schemeClr val="tx1"/>
          </a:solidFill>
          <a:latin typeface="+mn-lt"/>
          <a:ea typeface="+mn-ea"/>
          <a:cs typeface="+mn-cs"/>
        </a:defRPr>
      </a:lvl3pPr>
      <a:lvl4pPr marL="357188" indent="-174625" algn="l" defTabSz="914400" rtl="0" eaLnBrk="1" latinLnBrk="0" hangingPunct="1">
        <a:lnSpc>
          <a:spcPct val="110000"/>
        </a:lnSpc>
        <a:spcBef>
          <a:spcPts val="0"/>
        </a:spcBef>
        <a:spcAft>
          <a:spcPts val="400"/>
        </a:spcAft>
        <a:buClr>
          <a:schemeClr val="accent6"/>
        </a:buClr>
        <a:buFont typeface="Wingdings" pitchFamily="2" charset="2"/>
        <a:buChar char="l"/>
        <a:defRPr sz="1500" kern="1200">
          <a:solidFill>
            <a:schemeClr val="tx1"/>
          </a:solidFill>
          <a:latin typeface="+mn-lt"/>
          <a:ea typeface="+mn-ea"/>
          <a:cs typeface="+mn-cs"/>
        </a:defRPr>
      </a:lvl4pPr>
      <a:lvl5pPr marL="1162050" indent="-174625" algn="l" defTabSz="914400" rtl="0" eaLnBrk="1" latinLnBrk="0" hangingPunct="1">
        <a:spcBef>
          <a:spcPts val="0"/>
        </a:spcBef>
        <a:spcAft>
          <a:spcPts val="600"/>
        </a:spcAft>
        <a:buClr>
          <a:schemeClr val="accent6"/>
        </a:buClr>
        <a:buFont typeface="ITCOfficinaSans LT Book" pitchFamily="2" charset="0"/>
        <a:buChar char="&gt;"/>
        <a:defRPr sz="1200" 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884" userDrawn="1">
          <p15:clr>
            <a:srgbClr val="F26B43"/>
          </p15:clr>
        </p15:guide>
        <p15:guide id="2" pos="113" userDrawn="1">
          <p15:clr>
            <a:srgbClr val="F26B43"/>
          </p15:clr>
        </p15:guide>
        <p15:guide id="3" orient="horz" pos="482" userDrawn="1">
          <p15:clr>
            <a:srgbClr val="F26B43"/>
          </p15:clr>
        </p15:guide>
        <p15:guide id="4" pos="453" userDrawn="1">
          <p15:clr>
            <a:srgbClr val="F26B43"/>
          </p15:clr>
        </p15:guide>
        <p15:guide id="5" pos="5647"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jp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oleObject" Target="../embeddings/oleObject1.bin"/><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17.wmf"/><Relationship Id="rId11" Type="http://schemas.openxmlformats.org/officeDocument/2006/relationships/image" Target="../media/image19.png"/><Relationship Id="rId5" Type="http://schemas.openxmlformats.org/officeDocument/2006/relationships/oleObject" Target="../embeddings/oleObject2.bin"/><Relationship Id="rId10" Type="http://schemas.openxmlformats.org/officeDocument/2006/relationships/image" Target="../media/image22.png"/><Relationship Id="rId4" Type="http://schemas.openxmlformats.org/officeDocument/2006/relationships/image" Target="../media/image16.wmf"/><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png"/><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9.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png"/><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5.png"/><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3.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6.xml"/><Relationship Id="rId5" Type="http://schemas.openxmlformats.org/officeDocument/2006/relationships/image" Target="../media/image62.png"/><Relationship Id="rId4" Type="http://schemas.openxmlformats.org/officeDocument/2006/relationships/image" Target="../media/image66.png"/></Relationships>
</file>

<file path=ppt/slides/_rels/slide1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g"/><Relationship Id="rId1" Type="http://schemas.openxmlformats.org/officeDocument/2006/relationships/slideLayout" Target="../slideLayouts/slideLayout6.xml"/><Relationship Id="rId4" Type="http://schemas.openxmlformats.org/officeDocument/2006/relationships/image" Target="../media/image67.jpeg"/></Relationships>
</file>

<file path=ppt/slides/_rels/slide1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6.xml"/><Relationship Id="rId5" Type="http://schemas.openxmlformats.org/officeDocument/2006/relationships/image" Target="../media/image71.png"/><Relationship Id="rId4" Type="http://schemas.openxmlformats.org/officeDocument/2006/relationships/image" Target="../media/image70.png"/></Relationships>
</file>

<file path=ppt/slides/_rels/slide19.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png"/><Relationship Id="rId1" Type="http://schemas.openxmlformats.org/officeDocument/2006/relationships/slideLayout" Target="../slideLayouts/slideLayout6.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 Id="rId9" Type="http://schemas.openxmlformats.org/officeDocument/2006/relationships/image" Target="../media/image79.png"/></Relationships>
</file>

<file path=ppt/slides/_rels/slide20.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80.png"/><Relationship Id="rId7" Type="http://schemas.openxmlformats.org/officeDocument/2006/relationships/image" Target="../media/image82.png"/><Relationship Id="rId2" Type="http://schemas.openxmlformats.org/officeDocument/2006/relationships/image" Target="../media/image71.png"/><Relationship Id="rId1" Type="http://schemas.openxmlformats.org/officeDocument/2006/relationships/slideLayout" Target="../slideLayouts/slideLayout6.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81.png"/></Relationships>
</file>

<file path=ppt/slides/_rels/slide2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84.jpeg"/><Relationship Id="rId1" Type="http://schemas.openxmlformats.org/officeDocument/2006/relationships/slideLayout" Target="../slideLayouts/slideLayout6.xml"/><Relationship Id="rId4" Type="http://schemas.openxmlformats.org/officeDocument/2006/relationships/image" Target="../media/image68.JPG"/></Relationships>
</file>

<file path=ppt/slides/_rels/slide2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6.xml"/><Relationship Id="rId4" Type="http://schemas.openxmlformats.org/officeDocument/2006/relationships/image" Target="../media/image88.png"/></Relationships>
</file>

<file path=ppt/slides/_rels/slide2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6.xml"/><Relationship Id="rId5" Type="http://schemas.openxmlformats.org/officeDocument/2006/relationships/image" Target="../media/image92.png"/><Relationship Id="rId4" Type="http://schemas.openxmlformats.org/officeDocument/2006/relationships/image" Target="../media/image91.png"/></Relationships>
</file>

<file path=ppt/slides/_rels/slide2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6.xml"/><Relationship Id="rId4" Type="http://schemas.openxmlformats.org/officeDocument/2006/relationships/image" Target="../media/image95.png"/></Relationships>
</file>

<file path=ppt/slides/_rels/slide2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6.xml"/><Relationship Id="rId5" Type="http://schemas.openxmlformats.org/officeDocument/2006/relationships/image" Target="../media/image99.png"/><Relationship Id="rId4" Type="http://schemas.openxmlformats.org/officeDocument/2006/relationships/image" Target="../media/image98.png"/></Relationships>
</file>

<file path=ppt/slides/_rels/slide2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6.xml"/><Relationship Id="rId4" Type="http://schemas.openxmlformats.org/officeDocument/2006/relationships/image" Target="../media/image10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6.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slideLayout" Target="../slideLayouts/slideLayout4.xml"/><Relationship Id="rId1" Type="http://schemas.openxmlformats.org/officeDocument/2006/relationships/vmlDrawing" Target="../drawings/vmlDrawing2.vml"/><Relationship Id="rId5" Type="http://schemas.openxmlformats.org/officeDocument/2006/relationships/image" Target="../media/image105.wmf"/><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107.wmf"/><Relationship Id="rId5" Type="http://schemas.openxmlformats.org/officeDocument/2006/relationships/oleObject" Target="../embeddings/oleObject4.bin"/><Relationship Id="rId4" Type="http://schemas.openxmlformats.org/officeDocument/2006/relationships/image" Target="../media/image109.emf"/></Relationships>
</file>

<file path=ppt/slides/_rels/slide3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3.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34.xml.rels><?xml version="1.0" encoding="UTF-8" standalone="yes"?>
<Relationships xmlns="http://schemas.openxmlformats.org/package/2006/relationships"><Relationship Id="rId2" Type="http://schemas.openxmlformats.org/officeDocument/2006/relationships/image" Target="../media/image115.emf"/><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117.png"/><Relationship Id="rId7" Type="http://schemas.openxmlformats.org/officeDocument/2006/relationships/image" Target="../media/image121.png"/><Relationship Id="rId2" Type="http://schemas.openxmlformats.org/officeDocument/2006/relationships/image" Target="../media/image116.png"/><Relationship Id="rId1" Type="http://schemas.openxmlformats.org/officeDocument/2006/relationships/slideLayout" Target="../slideLayouts/slideLayout6.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3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6.xml"/><Relationship Id="rId4" Type="http://schemas.openxmlformats.org/officeDocument/2006/relationships/image" Target="../media/image124.png"/></Relationships>
</file>

<file path=ppt/slides/_rels/slide3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6.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38.xml.rels><?xml version="1.0" encoding="UTF-8" standalone="yes"?>
<Relationships xmlns="http://schemas.openxmlformats.org/package/2006/relationships"><Relationship Id="rId3" Type="http://schemas.openxmlformats.org/officeDocument/2006/relationships/image" Target="../media/image129.png"/><Relationship Id="rId7" Type="http://schemas.openxmlformats.org/officeDocument/2006/relationships/image" Target="../media/image131.png"/><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130.png"/><Relationship Id="rId5" Type="http://schemas.openxmlformats.org/officeDocument/2006/relationships/image" Target="../media/image128.wmf"/><Relationship Id="rId4" Type="http://schemas.openxmlformats.org/officeDocument/2006/relationships/oleObject" Target="../embeddings/oleObject5.bin"/></Relationships>
</file>

<file path=ppt/slides/_rels/slide39.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6.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40.xml.rels><?xml version="1.0" encoding="UTF-8" standalone="yes"?>
<Relationships xmlns="http://schemas.openxmlformats.org/package/2006/relationships"><Relationship Id="rId3" Type="http://schemas.openxmlformats.org/officeDocument/2006/relationships/image" Target="../media/image138.png"/><Relationship Id="rId7" Type="http://schemas.openxmlformats.org/officeDocument/2006/relationships/image" Target="../media/image142.png"/><Relationship Id="rId2" Type="http://schemas.openxmlformats.org/officeDocument/2006/relationships/image" Target="../media/image137.png"/><Relationship Id="rId1" Type="http://schemas.openxmlformats.org/officeDocument/2006/relationships/slideLayout" Target="../slideLayouts/slideLayout6.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image" Target="../media/image139.png"/></Relationships>
</file>

<file path=ppt/slides/_rels/slide41.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6.xml"/><Relationship Id="rId5" Type="http://schemas.openxmlformats.org/officeDocument/2006/relationships/image" Target="../media/image147.png"/><Relationship Id="rId4" Type="http://schemas.openxmlformats.org/officeDocument/2006/relationships/image" Target="../media/image146.png"/></Relationships>
</file>

<file path=ppt/slides/_rels/slide43.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6.xml"/><Relationship Id="rId4" Type="http://schemas.openxmlformats.org/officeDocument/2006/relationships/image" Target="../media/image150.png"/></Relationships>
</file>

<file path=ppt/slides/_rels/slide44.xml.rels><?xml version="1.0" encoding="UTF-8" standalone="yes"?>
<Relationships xmlns="http://schemas.openxmlformats.org/package/2006/relationships"><Relationship Id="rId3" Type="http://schemas.openxmlformats.org/officeDocument/2006/relationships/image" Target="../media/image152.png"/><Relationship Id="rId7" Type="http://schemas.openxmlformats.org/officeDocument/2006/relationships/image" Target="../media/image156.png"/><Relationship Id="rId2" Type="http://schemas.openxmlformats.org/officeDocument/2006/relationships/image" Target="../media/image151.png"/><Relationship Id="rId1" Type="http://schemas.openxmlformats.org/officeDocument/2006/relationships/slideLayout" Target="../slideLayouts/slideLayout6.xml"/><Relationship Id="rId6" Type="http://schemas.openxmlformats.org/officeDocument/2006/relationships/image" Target="../media/image155.png"/><Relationship Id="rId5" Type="http://schemas.openxmlformats.org/officeDocument/2006/relationships/image" Target="../media/image154.png"/><Relationship Id="rId4" Type="http://schemas.openxmlformats.org/officeDocument/2006/relationships/image" Target="../media/image153.png"/></Relationships>
</file>

<file path=ppt/slides/_rels/slide45.xml.rels><?xml version="1.0" encoding="UTF-8" standalone="yes"?>
<Relationships xmlns="http://schemas.openxmlformats.org/package/2006/relationships"><Relationship Id="rId8" Type="http://schemas.openxmlformats.org/officeDocument/2006/relationships/image" Target="../media/image158.wmf"/><Relationship Id="rId3" Type="http://schemas.openxmlformats.org/officeDocument/2006/relationships/image" Target="../media/image159.png"/><Relationship Id="rId7"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160.png"/><Relationship Id="rId5" Type="http://schemas.openxmlformats.org/officeDocument/2006/relationships/image" Target="../media/image157.wmf"/><Relationship Id="rId4" Type="http://schemas.openxmlformats.org/officeDocument/2006/relationships/oleObject" Target="../embeddings/oleObject6.bin"/></Relationships>
</file>

<file path=ppt/slides/_rels/slide46.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163.png"/><Relationship Id="rId7" Type="http://schemas.openxmlformats.org/officeDocument/2006/relationships/image" Target="../media/image167.png"/><Relationship Id="rId2" Type="http://schemas.openxmlformats.org/officeDocument/2006/relationships/image" Target="../media/image162.png"/><Relationship Id="rId1" Type="http://schemas.openxmlformats.org/officeDocument/2006/relationships/slideLayout" Target="../slideLayouts/slideLayout3.xml"/><Relationship Id="rId6" Type="http://schemas.openxmlformats.org/officeDocument/2006/relationships/image" Target="../media/image166.png"/><Relationship Id="rId5" Type="http://schemas.openxmlformats.org/officeDocument/2006/relationships/image" Target="../media/image165.png"/><Relationship Id="rId4" Type="http://schemas.openxmlformats.org/officeDocument/2006/relationships/image" Target="../media/image164.png"/></Relationships>
</file>

<file path=ppt/slides/_rels/slide48.xml.rels><?xml version="1.0" encoding="UTF-8" standalone="yes"?>
<Relationships xmlns="http://schemas.openxmlformats.org/package/2006/relationships"><Relationship Id="rId8" Type="http://schemas.openxmlformats.org/officeDocument/2006/relationships/image" Target="../media/image172.png"/><Relationship Id="rId3" Type="http://schemas.openxmlformats.org/officeDocument/2006/relationships/oleObject" Target="../embeddings/oleObject8.bin"/><Relationship Id="rId7" Type="http://schemas.openxmlformats.org/officeDocument/2006/relationships/image" Target="../media/image171.png"/><Relationship Id="rId2" Type="http://schemas.openxmlformats.org/officeDocument/2006/relationships/slideLayout" Target="../slideLayouts/slideLayout3.xml"/><Relationship Id="rId1" Type="http://schemas.openxmlformats.org/officeDocument/2006/relationships/vmlDrawing" Target="../drawings/vmlDrawing6.vml"/><Relationship Id="rId6" Type="http://schemas.openxmlformats.org/officeDocument/2006/relationships/image" Target="../media/image170.png"/><Relationship Id="rId5" Type="http://schemas.openxmlformats.org/officeDocument/2006/relationships/image" Target="../media/image169.png"/><Relationship Id="rId10" Type="http://schemas.openxmlformats.org/officeDocument/2006/relationships/image" Target="../media/image174.png"/><Relationship Id="rId4" Type="http://schemas.openxmlformats.org/officeDocument/2006/relationships/image" Target="../media/image168.wmf"/><Relationship Id="rId9" Type="http://schemas.openxmlformats.org/officeDocument/2006/relationships/image" Target="../media/image173.png"/></Relationships>
</file>

<file path=ppt/slides/_rels/slide49.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image" Target="../media/image176.png"/><Relationship Id="rId7" Type="http://schemas.openxmlformats.org/officeDocument/2006/relationships/image" Target="../media/image179.png"/><Relationship Id="rId2" Type="http://schemas.openxmlformats.org/officeDocument/2006/relationships/image" Target="../media/image175.png"/><Relationship Id="rId1" Type="http://schemas.openxmlformats.org/officeDocument/2006/relationships/slideLayout" Target="../slideLayouts/slideLayout3.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B8BE508B-6C83-4A2E-A7B2-970BC5BC6AAC}"/>
              </a:ext>
            </a:extLst>
          </p:cNvPr>
          <p:cNvPicPr>
            <a:picLocks noChangeAspect="1"/>
          </p:cNvPicPr>
          <p:nvPr/>
        </p:nvPicPr>
        <p:blipFill rotWithShape="1">
          <a:blip r:embed="rId3"/>
          <a:srcRect l="21658" t="20420" r="23463" b="16908"/>
          <a:stretch/>
        </p:blipFill>
        <p:spPr>
          <a:xfrm rot="1267650">
            <a:off x="783140" y="4520336"/>
            <a:ext cx="1809889" cy="1409259"/>
          </a:xfrm>
          <a:prstGeom prst="rect">
            <a:avLst/>
          </a:prstGeom>
        </p:spPr>
      </p:pic>
      <p:sp>
        <p:nvSpPr>
          <p:cNvPr id="10" name="Subtitle 8"/>
          <p:cNvSpPr txBox="1">
            <a:spLocks/>
          </p:cNvSpPr>
          <p:nvPr/>
        </p:nvSpPr>
        <p:spPr>
          <a:xfrm>
            <a:off x="869226" y="5979239"/>
            <a:ext cx="7466341" cy="657359"/>
          </a:xfrm>
          <a:prstGeom prst="rect">
            <a:avLst/>
          </a:prstGeom>
        </p:spPr>
        <p:txBody>
          <a:bodyPr rtlCol="0">
            <a:noAutofit/>
          </a:bodyPr>
          <a:lstStyle/>
          <a:p>
            <a:pPr algn="ctr">
              <a:lnSpc>
                <a:spcPct val="120000"/>
              </a:lnSpc>
              <a:spcAft>
                <a:spcPts val="600"/>
              </a:spcAft>
              <a:buClr>
                <a:srgbClr val="7DA9DA"/>
              </a:buClr>
              <a:defRPr/>
            </a:pPr>
            <a:r>
              <a:rPr lang="en-US" sz="1400" b="1" u="sng" kern="0" dirty="0">
                <a:solidFill>
                  <a:schemeClr val="tx2"/>
                </a:solidFill>
                <a:latin typeface="Times New Roman" pitchFamily="18" charset="0"/>
                <a:cs typeface="Times New Roman" pitchFamily="18" charset="0"/>
              </a:rPr>
              <a:t>A. </a:t>
            </a:r>
            <a:r>
              <a:rPr lang="en-US" sz="1400" b="1" u="sng" kern="0" dirty="0" err="1">
                <a:solidFill>
                  <a:schemeClr val="tx2"/>
                </a:solidFill>
                <a:latin typeface="Times New Roman" pitchFamily="18" charset="0"/>
                <a:cs typeface="Times New Roman" pitchFamily="18" charset="0"/>
              </a:rPr>
              <a:t>D’Elia</a:t>
            </a:r>
            <a:r>
              <a:rPr lang="en-US" sz="1400" b="1" kern="0" dirty="0">
                <a:solidFill>
                  <a:schemeClr val="tx2"/>
                </a:solidFill>
                <a:latin typeface="Times New Roman" pitchFamily="18" charset="0"/>
                <a:cs typeface="Times New Roman" pitchFamily="18" charset="0"/>
              </a:rPr>
              <a:t>, V. </a:t>
            </a:r>
            <a:r>
              <a:rPr lang="en-US" sz="1400" b="1" kern="0" dirty="0" err="1">
                <a:solidFill>
                  <a:schemeClr val="tx2"/>
                </a:solidFill>
                <a:latin typeface="Times New Roman" pitchFamily="18" charset="0"/>
                <a:cs typeface="Times New Roman" pitchFamily="18" charset="0"/>
              </a:rPr>
              <a:t>Serrière</a:t>
            </a:r>
            <a:r>
              <a:rPr lang="en-US" sz="1400" b="1" kern="0" dirty="0">
                <a:solidFill>
                  <a:schemeClr val="tx2"/>
                </a:solidFill>
                <a:latin typeface="Times New Roman" pitchFamily="18" charset="0"/>
                <a:cs typeface="Times New Roman" pitchFamily="18" charset="0"/>
              </a:rPr>
              <a:t>, J. Jacob and P. </a:t>
            </a:r>
            <a:r>
              <a:rPr lang="en-US" sz="1400" b="1" kern="0" dirty="0" err="1">
                <a:solidFill>
                  <a:schemeClr val="tx2"/>
                </a:solidFill>
                <a:latin typeface="Times New Roman" pitchFamily="18" charset="0"/>
                <a:cs typeface="Times New Roman" pitchFamily="18" charset="0"/>
              </a:rPr>
              <a:t>Borowiec</a:t>
            </a:r>
            <a:endParaRPr lang="en-US" sz="1400" b="1" kern="0" dirty="0">
              <a:solidFill>
                <a:schemeClr val="tx2"/>
              </a:solidFill>
              <a:latin typeface="Times New Roman" pitchFamily="18" charset="0"/>
              <a:cs typeface="Times New Roman" pitchFamily="18" charset="0"/>
            </a:endParaRPr>
          </a:p>
          <a:p>
            <a:pPr algn="ctr">
              <a:lnSpc>
                <a:spcPct val="120000"/>
              </a:lnSpc>
              <a:spcAft>
                <a:spcPts val="600"/>
              </a:spcAft>
              <a:buClr>
                <a:srgbClr val="7DA9DA"/>
              </a:buClr>
              <a:defRPr/>
            </a:pPr>
            <a:r>
              <a:rPr kumimoji="0" lang="en-US" sz="1400" b="1" i="0" u="none" strike="noStrike" kern="0" cap="none" spc="0" normalizeH="0" baseline="0" noProof="0" dirty="0">
                <a:ln>
                  <a:noFill/>
                </a:ln>
                <a:solidFill>
                  <a:schemeClr val="tx2"/>
                </a:solidFill>
                <a:effectLst/>
                <a:uLnTx/>
                <a:uFillTx/>
                <a:latin typeface="Times New Roman" pitchFamily="18" charset="0"/>
                <a:cs typeface="Times New Roman" pitchFamily="18" charset="0"/>
              </a:rPr>
              <a:t>ESRF</a:t>
            </a:r>
            <a:endParaRPr kumimoji="0" lang="en-GB" sz="1400" b="0" i="0" u="none" strike="noStrike" kern="0" cap="none" spc="0" normalizeH="0" baseline="0" noProof="0" dirty="0">
              <a:ln>
                <a:noFill/>
              </a:ln>
              <a:solidFill>
                <a:schemeClr val="tx2"/>
              </a:solidFill>
              <a:effectLst/>
              <a:uLnTx/>
              <a:uFillTx/>
              <a:latin typeface="Times New Roman" pitchFamily="18" charset="0"/>
              <a:cs typeface="Times New Roman" pitchFamily="18" charset="0"/>
            </a:endParaRPr>
          </a:p>
        </p:txBody>
      </p:sp>
      <p:sp>
        <p:nvSpPr>
          <p:cNvPr id="6" name="Slide Number Placeholder 5"/>
          <p:cNvSpPr>
            <a:spLocks noGrp="1"/>
          </p:cNvSpPr>
          <p:nvPr>
            <p:ph type="sldNum" sz="quarter" idx="15"/>
          </p:nvPr>
        </p:nvSpPr>
        <p:spPr/>
        <p:txBody>
          <a:bodyPr/>
          <a:lstStyle/>
          <a:p>
            <a:r>
              <a:rPr lang="fr-FR"/>
              <a:t>Page </a:t>
            </a:r>
            <a:fld id="{733122C9-A0B9-462F-8757-0847AD287B63}" type="slidenum">
              <a:rPr lang="fr-FR" smtClean="0"/>
              <a:pPr/>
              <a:t>1</a:t>
            </a:fld>
            <a:endParaRPr lang="fr-FR" dirty="0"/>
          </a:p>
        </p:txBody>
      </p:sp>
      <p:sp>
        <p:nvSpPr>
          <p:cNvPr id="3" name="Title 2"/>
          <p:cNvSpPr>
            <a:spLocks noGrp="1"/>
          </p:cNvSpPr>
          <p:nvPr>
            <p:ph type="title"/>
          </p:nvPr>
        </p:nvSpPr>
        <p:spPr>
          <a:xfrm>
            <a:off x="727199" y="122179"/>
            <a:ext cx="7445201" cy="817779"/>
          </a:xfrm>
        </p:spPr>
        <p:txBody>
          <a:bodyPr/>
          <a:lstStyle/>
          <a:p>
            <a:pPr algn="ctr"/>
            <a:r>
              <a:rPr lang="en-GB" sz="2800" dirty="0"/>
              <a:t>4</a:t>
            </a:r>
            <a:r>
              <a:rPr lang="en-GB" sz="2800" baseline="30000" dirty="0"/>
              <a:t>th</a:t>
            </a:r>
            <a:r>
              <a:rPr lang="en-GB" sz="2800" dirty="0"/>
              <a:t> Harmonic Cavities in TM020 for ESRF-EBS and SOLEIL-II</a:t>
            </a:r>
            <a:endParaRPr lang="en-US" sz="2800" dirty="0">
              <a:solidFill>
                <a:schemeClr val="accent1"/>
              </a:solidFill>
              <a:latin typeface="Arial" panose="020B0604020202020204" pitchFamily="34" charset="0"/>
              <a:cs typeface="Arial" panose="020B0604020202020204" pitchFamily="34" charset="0"/>
            </a:endParaRPr>
          </a:p>
        </p:txBody>
      </p:sp>
      <p:grpSp>
        <p:nvGrpSpPr>
          <p:cNvPr id="47" name="Group 46">
            <a:extLst>
              <a:ext uri="{FF2B5EF4-FFF2-40B4-BE49-F238E27FC236}">
                <a16:creationId xmlns:a16="http://schemas.microsoft.com/office/drawing/2014/main" id="{0A652F84-7414-4A54-BB85-272C21A70EA9}"/>
              </a:ext>
            </a:extLst>
          </p:cNvPr>
          <p:cNvGrpSpPr/>
          <p:nvPr/>
        </p:nvGrpSpPr>
        <p:grpSpPr>
          <a:xfrm>
            <a:off x="296457" y="999198"/>
            <a:ext cx="6057694" cy="4916717"/>
            <a:chOff x="296457" y="999198"/>
            <a:chExt cx="6057694" cy="4916717"/>
          </a:xfrm>
        </p:grpSpPr>
        <p:pic>
          <p:nvPicPr>
            <p:cNvPr id="23" name="Picture 22">
              <a:extLst>
                <a:ext uri="{FF2B5EF4-FFF2-40B4-BE49-F238E27FC236}">
                  <a16:creationId xmlns:a16="http://schemas.microsoft.com/office/drawing/2014/main" id="{4A4E26FA-161F-4FF4-9F96-0C01D0A1815D}"/>
                </a:ext>
              </a:extLst>
            </p:cNvPr>
            <p:cNvPicPr>
              <a:picLocks noChangeAspect="1"/>
            </p:cNvPicPr>
            <p:nvPr/>
          </p:nvPicPr>
          <p:blipFill rotWithShape="1">
            <a:blip r:embed="rId4"/>
            <a:srcRect l="25991" t="11757" r="24724"/>
            <a:stretch/>
          </p:blipFill>
          <p:spPr>
            <a:xfrm>
              <a:off x="3008463" y="4534015"/>
              <a:ext cx="1343995" cy="1381900"/>
            </a:xfrm>
            <a:prstGeom prst="rect">
              <a:avLst/>
            </a:prstGeom>
          </p:spPr>
        </p:pic>
        <p:pic>
          <p:nvPicPr>
            <p:cNvPr id="15" name="Picture 14">
              <a:extLst>
                <a:ext uri="{FF2B5EF4-FFF2-40B4-BE49-F238E27FC236}">
                  <a16:creationId xmlns:a16="http://schemas.microsoft.com/office/drawing/2014/main" id="{1842FAAE-BDD0-4C15-9DEE-EB98FD9433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6770" y="2673462"/>
              <a:ext cx="1996005" cy="1827226"/>
            </a:xfrm>
            <a:prstGeom prst="rect">
              <a:avLst/>
            </a:prstGeom>
          </p:spPr>
        </p:pic>
        <p:pic>
          <p:nvPicPr>
            <p:cNvPr id="16" name="Picture 15">
              <a:extLst>
                <a:ext uri="{FF2B5EF4-FFF2-40B4-BE49-F238E27FC236}">
                  <a16:creationId xmlns:a16="http://schemas.microsoft.com/office/drawing/2014/main" id="{DBF63EF9-F96B-4617-BE0D-BF440CA2EF3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9122" t="5100" r="31888" b="11844"/>
            <a:stretch/>
          </p:blipFill>
          <p:spPr>
            <a:xfrm>
              <a:off x="4776390" y="4071336"/>
              <a:ext cx="1577761" cy="1507396"/>
            </a:xfrm>
            <a:prstGeom prst="rect">
              <a:avLst/>
            </a:prstGeom>
          </p:spPr>
        </p:pic>
        <p:pic>
          <p:nvPicPr>
            <p:cNvPr id="17" name="Picture 16">
              <a:extLst>
                <a:ext uri="{FF2B5EF4-FFF2-40B4-BE49-F238E27FC236}">
                  <a16:creationId xmlns:a16="http://schemas.microsoft.com/office/drawing/2014/main" id="{BE9B745A-B22B-43B9-B5DE-64C795CB5C1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2572" y="999198"/>
              <a:ext cx="2077757" cy="1482133"/>
            </a:xfrm>
            <a:prstGeom prst="rect">
              <a:avLst/>
            </a:prstGeom>
          </p:spPr>
        </p:pic>
        <p:pic>
          <p:nvPicPr>
            <p:cNvPr id="19" name="Picture 18">
              <a:extLst>
                <a:ext uri="{FF2B5EF4-FFF2-40B4-BE49-F238E27FC236}">
                  <a16:creationId xmlns:a16="http://schemas.microsoft.com/office/drawing/2014/main" id="{FC28272C-12D8-4C17-B930-40394520542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03456">
              <a:off x="4271913" y="2226516"/>
              <a:ext cx="1451552" cy="1409814"/>
            </a:xfrm>
            <a:prstGeom prst="rect">
              <a:avLst/>
            </a:prstGeom>
          </p:spPr>
        </p:pic>
        <p:pic>
          <p:nvPicPr>
            <p:cNvPr id="20" name="Picture 19">
              <a:extLst>
                <a:ext uri="{FF2B5EF4-FFF2-40B4-BE49-F238E27FC236}">
                  <a16:creationId xmlns:a16="http://schemas.microsoft.com/office/drawing/2014/main" id="{B64A48F3-3A09-46A8-A107-00CF010F9FE3}"/>
                </a:ext>
              </a:extLst>
            </p:cNvPr>
            <p:cNvPicPr>
              <a:picLocks noChangeAspect="1"/>
            </p:cNvPicPr>
            <p:nvPr/>
          </p:nvPicPr>
          <p:blipFill rotWithShape="1">
            <a:blip r:embed="rId9"/>
            <a:srcRect l="28171" t="5927" r="28562" b="8408"/>
            <a:stretch/>
          </p:blipFill>
          <p:spPr>
            <a:xfrm rot="20867639">
              <a:off x="296457" y="1072577"/>
              <a:ext cx="1481123" cy="1482133"/>
            </a:xfrm>
            <a:prstGeom prst="rect">
              <a:avLst/>
            </a:prstGeom>
          </p:spPr>
        </p:pic>
        <p:pic>
          <p:nvPicPr>
            <p:cNvPr id="21" name="Picture 20">
              <a:extLst>
                <a:ext uri="{FF2B5EF4-FFF2-40B4-BE49-F238E27FC236}">
                  <a16:creationId xmlns:a16="http://schemas.microsoft.com/office/drawing/2014/main" id="{E560EB1F-DC65-477B-8939-BE6C1964D311}"/>
                </a:ext>
              </a:extLst>
            </p:cNvPr>
            <p:cNvPicPr>
              <a:picLocks noChangeAspect="1"/>
            </p:cNvPicPr>
            <p:nvPr/>
          </p:nvPicPr>
          <p:blipFill rotWithShape="1">
            <a:blip r:embed="rId10"/>
            <a:srcRect l="9749" r="14908"/>
            <a:stretch/>
          </p:blipFill>
          <p:spPr>
            <a:xfrm>
              <a:off x="2477656" y="2890997"/>
              <a:ext cx="1710855" cy="1507396"/>
            </a:xfrm>
            <a:prstGeom prst="rect">
              <a:avLst/>
            </a:prstGeom>
          </p:spPr>
        </p:pic>
        <p:pic>
          <p:nvPicPr>
            <p:cNvPr id="30" name="Picture 29">
              <a:extLst>
                <a:ext uri="{FF2B5EF4-FFF2-40B4-BE49-F238E27FC236}">
                  <a16:creationId xmlns:a16="http://schemas.microsoft.com/office/drawing/2014/main" id="{F49610A2-9FD3-4F23-9655-64C93DDE434C}"/>
                </a:ext>
              </a:extLst>
            </p:cNvPr>
            <p:cNvPicPr>
              <a:picLocks noChangeAspect="1"/>
            </p:cNvPicPr>
            <p:nvPr/>
          </p:nvPicPr>
          <p:blipFill rotWithShape="1">
            <a:blip r:embed="rId11"/>
            <a:srcRect l="5482" t="31104" r="4932" b="4900"/>
            <a:stretch/>
          </p:blipFill>
          <p:spPr>
            <a:xfrm rot="1020389">
              <a:off x="4074072" y="1222666"/>
              <a:ext cx="1727059" cy="772095"/>
            </a:xfrm>
            <a:prstGeom prst="rect">
              <a:avLst/>
            </a:prstGeom>
          </p:spPr>
        </p:pic>
      </p:grpSp>
      <p:cxnSp>
        <p:nvCxnSpPr>
          <p:cNvPr id="39" name="Straight Arrow Connector 38">
            <a:extLst>
              <a:ext uri="{FF2B5EF4-FFF2-40B4-BE49-F238E27FC236}">
                <a16:creationId xmlns:a16="http://schemas.microsoft.com/office/drawing/2014/main" id="{09E54D0E-46CA-406C-A981-1A2DBEAD704E}"/>
              </a:ext>
            </a:extLst>
          </p:cNvPr>
          <p:cNvCxnSpPr/>
          <p:nvPr/>
        </p:nvCxnSpPr>
        <p:spPr>
          <a:xfrm>
            <a:off x="6626087" y="5048622"/>
            <a:ext cx="1298713"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7D755A3E-3134-47F8-9499-315E53C0F233}"/>
              </a:ext>
            </a:extLst>
          </p:cNvPr>
          <p:cNvGrpSpPr/>
          <p:nvPr/>
        </p:nvGrpSpPr>
        <p:grpSpPr>
          <a:xfrm>
            <a:off x="6132175" y="977627"/>
            <a:ext cx="2526543" cy="5071354"/>
            <a:chOff x="6240687" y="910367"/>
            <a:chExt cx="2526543" cy="5071354"/>
          </a:xfrm>
        </p:grpSpPr>
        <p:pic>
          <p:nvPicPr>
            <p:cNvPr id="9" name="Picture 8">
              <a:extLst>
                <a:ext uri="{FF2B5EF4-FFF2-40B4-BE49-F238E27FC236}">
                  <a16:creationId xmlns:a16="http://schemas.microsoft.com/office/drawing/2014/main" id="{9B3EC8BC-1084-43C7-B8AA-D6A39BFDE325}"/>
                </a:ext>
              </a:extLst>
            </p:cNvPr>
            <p:cNvPicPr>
              <a:picLocks noChangeAspect="1"/>
            </p:cNvPicPr>
            <p:nvPr/>
          </p:nvPicPr>
          <p:blipFill rotWithShape="1">
            <a:blip r:embed="rId12"/>
            <a:srcRect l="18297" t="2129" r="26375" b="4464"/>
            <a:stretch/>
          </p:blipFill>
          <p:spPr>
            <a:xfrm>
              <a:off x="6240687" y="910367"/>
              <a:ext cx="2126802" cy="2421694"/>
            </a:xfrm>
            <a:prstGeom prst="rect">
              <a:avLst/>
            </a:prstGeom>
            <a:ln w="28575">
              <a:noFill/>
            </a:ln>
          </p:spPr>
        </p:pic>
        <p:pic>
          <p:nvPicPr>
            <p:cNvPr id="12" name="Picture 11">
              <a:extLst>
                <a:ext uri="{FF2B5EF4-FFF2-40B4-BE49-F238E27FC236}">
                  <a16:creationId xmlns:a16="http://schemas.microsoft.com/office/drawing/2014/main" id="{023088D6-BF76-4CE1-9B17-7115C66AB82D}"/>
                </a:ext>
              </a:extLst>
            </p:cNvPr>
            <p:cNvPicPr>
              <a:picLocks noChangeAspect="1"/>
            </p:cNvPicPr>
            <p:nvPr/>
          </p:nvPicPr>
          <p:blipFill rotWithShape="1">
            <a:blip r:embed="rId13"/>
            <a:srcRect l="17713" r="30313" b="8737"/>
            <a:stretch/>
          </p:blipFill>
          <p:spPr>
            <a:xfrm>
              <a:off x="6798812" y="3606996"/>
              <a:ext cx="1968418" cy="2374725"/>
            </a:xfrm>
            <a:prstGeom prst="rect">
              <a:avLst/>
            </a:prstGeom>
            <a:ln w="28575">
              <a:noFill/>
            </a:ln>
          </p:spPr>
        </p:pic>
      </p:grpSp>
      <p:pic>
        <p:nvPicPr>
          <p:cNvPr id="4" name="Picture 3">
            <a:extLst>
              <a:ext uri="{FF2B5EF4-FFF2-40B4-BE49-F238E27FC236}">
                <a16:creationId xmlns:a16="http://schemas.microsoft.com/office/drawing/2014/main" id="{DA584B27-7C90-45F2-825A-8862C5DC2697}"/>
              </a:ext>
            </a:extLst>
          </p:cNvPr>
          <p:cNvPicPr>
            <a:picLocks noChangeAspect="1"/>
          </p:cNvPicPr>
          <p:nvPr/>
        </p:nvPicPr>
        <p:blipFill>
          <a:blip r:embed="rId14"/>
          <a:stretch>
            <a:fillRect/>
          </a:stretch>
        </p:blipFill>
        <p:spPr>
          <a:xfrm>
            <a:off x="8082591" y="0"/>
            <a:ext cx="1046873" cy="1237809"/>
          </a:xfrm>
          <a:prstGeom prst="rect">
            <a:avLst/>
          </a:prstGeom>
        </p:spPr>
      </p:pic>
      <p:sp>
        <p:nvSpPr>
          <p:cNvPr id="48" name="Footer Placeholder 47">
            <a:extLst>
              <a:ext uri="{FF2B5EF4-FFF2-40B4-BE49-F238E27FC236}">
                <a16:creationId xmlns:a16="http://schemas.microsoft.com/office/drawing/2014/main" id="{8A675D25-8621-452C-A040-1899B9D1FECC}"/>
              </a:ext>
            </a:extLst>
          </p:cNvPr>
          <p:cNvSpPr>
            <a:spLocks noGrp="1"/>
          </p:cNvSpPr>
          <p:nvPr>
            <p:ph type="ftr" sz="quarter" idx="16"/>
          </p:nvPr>
        </p:nvSpPr>
        <p:spPr/>
        <p:txBody>
          <a:bodyPr/>
          <a:lstStyle/>
          <a:p>
            <a:r>
              <a:rPr lang="en-GB"/>
              <a:t>HarmonLIP2024 - 20 March 2023 - A. D'Elia</a:t>
            </a:r>
            <a:endParaRPr lang="fr-FR" dirty="0"/>
          </a:p>
        </p:txBody>
      </p:sp>
    </p:spTree>
    <p:extLst>
      <p:ext uri="{BB962C8B-B14F-4D97-AF65-F5344CB8AC3E}">
        <p14:creationId xmlns:p14="http://schemas.microsoft.com/office/powerpoint/2010/main" val="3653168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04BBB9C-8DC1-4E86-A466-75F627345013}"/>
              </a:ext>
            </a:extLst>
          </p:cNvPr>
          <p:cNvSpPr>
            <a:spLocks noGrp="1"/>
          </p:cNvSpPr>
          <p:nvPr>
            <p:ph type="title"/>
          </p:nvPr>
        </p:nvSpPr>
        <p:spPr/>
        <p:txBody>
          <a:bodyPr/>
          <a:lstStyle/>
          <a:p>
            <a:r>
              <a:rPr lang="en-GB" sz="3200" dirty="0"/>
              <a:t>Outline of the talk</a:t>
            </a:r>
          </a:p>
        </p:txBody>
      </p:sp>
      <p:sp>
        <p:nvSpPr>
          <p:cNvPr id="7" name="Content Placeholder 6">
            <a:extLst>
              <a:ext uri="{FF2B5EF4-FFF2-40B4-BE49-F238E27FC236}">
                <a16:creationId xmlns:a16="http://schemas.microsoft.com/office/drawing/2014/main" id="{E99E1CE8-5A60-4276-8792-677659FA9417}"/>
              </a:ext>
            </a:extLst>
          </p:cNvPr>
          <p:cNvSpPr>
            <a:spLocks noGrp="1"/>
          </p:cNvSpPr>
          <p:nvPr>
            <p:ph idx="1"/>
          </p:nvPr>
        </p:nvSpPr>
        <p:spPr>
          <a:xfrm>
            <a:off x="727688" y="764704"/>
            <a:ext cx="8092784" cy="5328592"/>
          </a:xfrm>
        </p:spPr>
        <p:txBody>
          <a:bodyPr/>
          <a:lstStyle/>
          <a:p>
            <a:pPr marL="285750" indent="-285750">
              <a:lnSpc>
                <a:spcPct val="200000"/>
              </a:lnSpc>
              <a:spcAft>
                <a:spcPts val="0"/>
              </a:spcAft>
              <a:buFont typeface="Arial" panose="020B0604020202020204" pitchFamily="34" charset="0"/>
              <a:buChar char="•"/>
            </a:pPr>
            <a:r>
              <a:rPr lang="fr-FR" sz="3200" dirty="0">
                <a:solidFill>
                  <a:schemeClr val="tx2"/>
                </a:solidFill>
              </a:rPr>
              <a:t>Motivations;</a:t>
            </a:r>
            <a:endParaRPr lang="en-GB" sz="3200" dirty="0">
              <a:solidFill>
                <a:schemeClr val="tx2"/>
              </a:solidFill>
            </a:endParaRPr>
          </a:p>
          <a:p>
            <a:pPr marL="285750" indent="-285750">
              <a:spcAft>
                <a:spcPts val="0"/>
              </a:spcAft>
              <a:buFont typeface="Arial" panose="020B0604020202020204" pitchFamily="34" charset="0"/>
              <a:buChar char="•"/>
            </a:pPr>
            <a:r>
              <a:rPr lang="en-GB" sz="3200" dirty="0">
                <a:solidFill>
                  <a:schemeClr val="tx2"/>
                </a:solidFill>
              </a:rPr>
              <a:t>Design and main features of different TM020 structures;</a:t>
            </a:r>
          </a:p>
          <a:p>
            <a:pPr marL="285750" indent="-285750">
              <a:lnSpc>
                <a:spcPct val="150000"/>
              </a:lnSpc>
              <a:spcAft>
                <a:spcPts val="0"/>
              </a:spcAft>
              <a:buFont typeface="Arial" panose="020B0604020202020204" pitchFamily="34" charset="0"/>
              <a:buChar char="•"/>
            </a:pPr>
            <a:r>
              <a:rPr lang="en-GB" sz="3200" dirty="0">
                <a:solidFill>
                  <a:schemeClr val="tx2"/>
                </a:solidFill>
              </a:rPr>
              <a:t>EBS-ESRF Case;</a:t>
            </a:r>
          </a:p>
          <a:p>
            <a:pPr marL="285750" indent="-285750">
              <a:lnSpc>
                <a:spcPct val="150000"/>
              </a:lnSpc>
              <a:spcAft>
                <a:spcPts val="0"/>
              </a:spcAft>
              <a:buFont typeface="Arial" panose="020B0604020202020204" pitchFamily="34" charset="0"/>
              <a:buChar char="•"/>
            </a:pPr>
            <a:r>
              <a:rPr lang="en-GB" sz="3200" dirty="0">
                <a:solidFill>
                  <a:schemeClr val="tx2"/>
                </a:solidFill>
              </a:rPr>
              <a:t>SOLEIL-II Case. </a:t>
            </a:r>
          </a:p>
        </p:txBody>
      </p:sp>
      <p:sp>
        <p:nvSpPr>
          <p:cNvPr id="5" name="Slide Number Placeholder 4">
            <a:extLst>
              <a:ext uri="{FF2B5EF4-FFF2-40B4-BE49-F238E27FC236}">
                <a16:creationId xmlns:a16="http://schemas.microsoft.com/office/drawing/2014/main" id="{EBF726FA-0B39-4F75-9AF0-DED612731B63}"/>
              </a:ext>
            </a:extLst>
          </p:cNvPr>
          <p:cNvSpPr>
            <a:spLocks noGrp="1"/>
          </p:cNvSpPr>
          <p:nvPr>
            <p:ph type="sldNum" sz="quarter" idx="11"/>
          </p:nvPr>
        </p:nvSpPr>
        <p:spPr/>
        <p:txBody>
          <a:bodyPr/>
          <a:lstStyle/>
          <a:p>
            <a:r>
              <a:rPr lang="fr-FR"/>
              <a:t>Page </a:t>
            </a:r>
            <a:fld id="{733122C9-A0B9-462F-8757-0847AD287B63}" type="slidenum">
              <a:rPr lang="fr-FR" smtClean="0"/>
              <a:pPr/>
              <a:t>2</a:t>
            </a:fld>
            <a:endParaRPr lang="fr-FR" dirty="0"/>
          </a:p>
        </p:txBody>
      </p:sp>
      <p:sp>
        <p:nvSpPr>
          <p:cNvPr id="8" name="Footer Placeholder 7">
            <a:extLst>
              <a:ext uri="{FF2B5EF4-FFF2-40B4-BE49-F238E27FC236}">
                <a16:creationId xmlns:a16="http://schemas.microsoft.com/office/drawing/2014/main" id="{D2F8CF29-3DC3-4870-88E0-24D2A4BFC03F}"/>
              </a:ext>
            </a:extLst>
          </p:cNvPr>
          <p:cNvSpPr>
            <a:spLocks noGrp="1"/>
          </p:cNvSpPr>
          <p:nvPr>
            <p:ph type="ftr" sz="quarter" idx="12"/>
          </p:nvPr>
        </p:nvSpPr>
        <p:spPr/>
        <p:txBody>
          <a:bodyPr/>
          <a:lstStyle/>
          <a:p>
            <a:r>
              <a:rPr lang="en-GB" dirty="0"/>
              <a:t>HarmonLIP2024 - 20 March 2023 - A. </a:t>
            </a:r>
            <a:r>
              <a:rPr lang="en-GB" dirty="0" err="1"/>
              <a:t>D'Elia</a:t>
            </a:r>
            <a:endParaRPr lang="fr-FR" dirty="0"/>
          </a:p>
        </p:txBody>
      </p:sp>
    </p:spTree>
    <p:extLst>
      <p:ext uri="{BB962C8B-B14F-4D97-AF65-F5344CB8AC3E}">
        <p14:creationId xmlns:p14="http://schemas.microsoft.com/office/powerpoint/2010/main" val="3931478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9F56453-4690-4AE3-86D7-B1A962AE45AB}"/>
              </a:ext>
            </a:extLst>
          </p:cNvPr>
          <p:cNvSpPr>
            <a:spLocks noGrp="1"/>
          </p:cNvSpPr>
          <p:nvPr>
            <p:ph type="title"/>
          </p:nvPr>
        </p:nvSpPr>
        <p:spPr/>
        <p:txBody>
          <a:bodyPr/>
          <a:lstStyle/>
          <a:p>
            <a:r>
              <a:rPr lang="en-GB" dirty="0"/>
              <a:t>Motivations of a 4</a:t>
            </a:r>
            <a:r>
              <a:rPr lang="en-GB" baseline="30000" dirty="0"/>
              <a:t>th</a:t>
            </a:r>
            <a:r>
              <a:rPr lang="en-GB" dirty="0"/>
              <a:t> harmonic cavity at the ESRF</a:t>
            </a:r>
          </a:p>
        </p:txBody>
      </p:sp>
      <p:sp>
        <p:nvSpPr>
          <p:cNvPr id="7" name="Content Placeholder 2">
            <a:extLst>
              <a:ext uri="{FF2B5EF4-FFF2-40B4-BE49-F238E27FC236}">
                <a16:creationId xmlns:a16="http://schemas.microsoft.com/office/drawing/2014/main" id="{B0448E78-F33D-44C3-BE81-70940A6AA4D1}"/>
              </a:ext>
            </a:extLst>
          </p:cNvPr>
          <p:cNvSpPr txBox="1">
            <a:spLocks/>
          </p:cNvSpPr>
          <p:nvPr/>
        </p:nvSpPr>
        <p:spPr bwMode="gray">
          <a:xfrm>
            <a:off x="133965" y="830483"/>
            <a:ext cx="4129617" cy="5652956"/>
          </a:xfrm>
          <a:prstGeom prst="rect">
            <a:avLst/>
          </a:prstGeom>
        </p:spPr>
        <p:txBody>
          <a:bodyPr vert="horz" lIns="0" tIns="0" rIns="0" bIns="0" rtlCol="0" anchor="t" anchorCtr="0">
            <a:normAutofit fontScale="92500" lnSpcReduction="20000"/>
          </a:bodyPr>
          <a:lstStyle>
            <a:lvl1pPr marL="0" indent="0" algn="l" defTabSz="914400" rtl="0" eaLnBrk="1" latinLnBrk="0" hangingPunct="1">
              <a:spcBef>
                <a:spcPts val="0"/>
              </a:spcBef>
              <a:spcAft>
                <a:spcPts val="1000"/>
              </a:spcAft>
              <a:buFont typeface="Arial" pitchFamily="34" charset="0"/>
              <a:buNone/>
              <a:defRPr sz="1800" b="1" kern="1200">
                <a:solidFill>
                  <a:schemeClr val="accent6"/>
                </a:solidFill>
                <a:latin typeface="+mn-lt"/>
                <a:ea typeface="+mn-ea"/>
                <a:cs typeface="+mn-cs"/>
              </a:defRPr>
            </a:lvl1pPr>
            <a:lvl2pPr marL="0" indent="0" algn="l" defTabSz="914400" rtl="0" eaLnBrk="1" latinLnBrk="0" hangingPunct="1">
              <a:spcBef>
                <a:spcPts val="0"/>
              </a:spcBef>
              <a:spcAft>
                <a:spcPts val="1500"/>
              </a:spcAft>
              <a:buFont typeface="Arial" pitchFamily="34" charset="0"/>
              <a:buNone/>
              <a:defRPr sz="1700" kern="1200">
                <a:solidFill>
                  <a:schemeClr val="accent6"/>
                </a:solidFill>
                <a:latin typeface="+mn-lt"/>
                <a:ea typeface="+mn-ea"/>
                <a:cs typeface="+mn-cs"/>
              </a:defRPr>
            </a:lvl2pPr>
            <a:lvl3pPr marL="0" indent="0" algn="l" defTabSz="914400" rtl="0" eaLnBrk="1" latinLnBrk="0" hangingPunct="1">
              <a:lnSpc>
                <a:spcPct val="105000"/>
              </a:lnSpc>
              <a:spcBef>
                <a:spcPts val="0"/>
              </a:spcBef>
              <a:spcAft>
                <a:spcPts val="500"/>
              </a:spcAft>
              <a:buFont typeface="Arial" pitchFamily="34" charset="0"/>
              <a:buNone/>
              <a:defRPr sz="1500" kern="1200" baseline="0">
                <a:solidFill>
                  <a:schemeClr val="tx1"/>
                </a:solidFill>
                <a:latin typeface="+mn-lt"/>
                <a:ea typeface="+mn-ea"/>
                <a:cs typeface="+mn-cs"/>
              </a:defRPr>
            </a:lvl3pPr>
            <a:lvl4pPr marL="357188" indent="-174625" algn="l" defTabSz="914400" rtl="0" eaLnBrk="1" latinLnBrk="0" hangingPunct="1">
              <a:lnSpc>
                <a:spcPct val="110000"/>
              </a:lnSpc>
              <a:spcBef>
                <a:spcPts val="0"/>
              </a:spcBef>
              <a:spcAft>
                <a:spcPts val="300"/>
              </a:spcAft>
              <a:buClr>
                <a:schemeClr val="accent6"/>
              </a:buClr>
              <a:buSzPct val="80000"/>
              <a:buFont typeface="Wingdings" pitchFamily="2" charset="2"/>
              <a:buChar char="l"/>
              <a:defRPr sz="1500" kern="1200">
                <a:solidFill>
                  <a:schemeClr val="tx1"/>
                </a:solidFill>
                <a:latin typeface="+mn-lt"/>
                <a:ea typeface="+mn-ea"/>
                <a:cs typeface="+mn-cs"/>
              </a:defRPr>
            </a:lvl4pPr>
            <a:lvl5pPr marL="1162050" indent="-174625" algn="l" defTabSz="914400" rtl="0" eaLnBrk="1" latinLnBrk="0" hangingPunct="1">
              <a:spcBef>
                <a:spcPts val="0"/>
              </a:spcBef>
              <a:spcAft>
                <a:spcPts val="300"/>
              </a:spcAft>
              <a:buClr>
                <a:schemeClr val="accent6"/>
              </a:buClr>
              <a:buFont typeface="ITCOfficinaSans LT Book" pitchFamily="2" charset="0"/>
              <a:buChar char="&gt;"/>
              <a:defRPr sz="1200" 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7312" lvl="2" algn="ctr">
              <a:spcAft>
                <a:spcPts val="600"/>
              </a:spcAft>
            </a:pPr>
            <a:r>
              <a:rPr lang="en-US" sz="1900" b="1" dirty="0">
                <a:solidFill>
                  <a:schemeClr val="tx2"/>
                </a:solidFill>
              </a:rPr>
              <a:t>1</a:t>
            </a:r>
            <a:r>
              <a:rPr lang="en-US" sz="1900" b="1" baseline="30000" dirty="0">
                <a:solidFill>
                  <a:schemeClr val="tx2"/>
                </a:solidFill>
              </a:rPr>
              <a:t>st</a:t>
            </a:r>
            <a:r>
              <a:rPr lang="en-US" sz="1900" b="1" dirty="0">
                <a:solidFill>
                  <a:schemeClr val="tx2"/>
                </a:solidFill>
              </a:rPr>
              <a:t> Priority for high current/bunch (16b and 4 x 10 mA)</a:t>
            </a:r>
          </a:p>
          <a:p>
            <a:pPr marL="87312" lvl="2" algn="ctr">
              <a:spcAft>
                <a:spcPts val="600"/>
              </a:spcAft>
            </a:pPr>
            <a:endParaRPr lang="en-US" sz="1900" b="1" dirty="0">
              <a:solidFill>
                <a:schemeClr val="tx2"/>
              </a:solidFill>
            </a:endParaRPr>
          </a:p>
          <a:p>
            <a:pPr marL="430212" lvl="2" indent="-342900" algn="just">
              <a:spcAft>
                <a:spcPts val="600"/>
              </a:spcAft>
              <a:buFont typeface="+mj-lt"/>
              <a:buAutoNum type="arabicPeriod"/>
            </a:pPr>
            <a:r>
              <a:rPr lang="en-US" sz="1700" b="1" dirty="0">
                <a:solidFill>
                  <a:srgbClr val="FF0000"/>
                </a:solidFill>
              </a:rPr>
              <a:t>Reduced </a:t>
            </a:r>
            <a:r>
              <a:rPr lang="en-US" sz="1700" b="1" dirty="0" err="1">
                <a:solidFill>
                  <a:srgbClr val="FF0000"/>
                </a:solidFill>
              </a:rPr>
              <a:t>Touschek</a:t>
            </a:r>
            <a:r>
              <a:rPr lang="en-US" sz="1700" b="1" dirty="0">
                <a:solidFill>
                  <a:srgbClr val="FF0000"/>
                </a:solidFill>
              </a:rPr>
              <a:t> scattering, IBS and microwave instability</a:t>
            </a:r>
            <a:r>
              <a:rPr lang="en-US" dirty="0"/>
              <a:t>:</a:t>
            </a:r>
          </a:p>
          <a:p>
            <a:pPr marL="540000" lvl="3" indent="-252000" algn="just">
              <a:spcAft>
                <a:spcPts val="600"/>
              </a:spcAft>
              <a:buClr>
                <a:schemeClr val="tx2"/>
              </a:buClr>
              <a:buFont typeface="+mj-lt"/>
              <a:buAutoNum type="romanUcPeriod"/>
            </a:pPr>
            <a:r>
              <a:rPr lang="en-US" dirty="0">
                <a:solidFill>
                  <a:schemeClr val="tx2"/>
                </a:solidFill>
              </a:rPr>
              <a:t>Increased lifetime </a:t>
            </a:r>
            <a:r>
              <a:rPr lang="en-US" dirty="0">
                <a:solidFill>
                  <a:schemeClr val="tx2"/>
                </a:solidFill>
                <a:sym typeface="Symbol" panose="05050102010706020507" pitchFamily="18" charset="2"/>
              </a:rPr>
              <a:t></a:t>
            </a:r>
            <a:r>
              <a:rPr lang="en-US" dirty="0">
                <a:solidFill>
                  <a:schemeClr val="tx2"/>
                </a:solidFill>
              </a:rPr>
              <a:t> less frequent injections, reduced loss rate and radiation load</a:t>
            </a:r>
          </a:p>
          <a:p>
            <a:pPr marL="540000" lvl="3" indent="-252000" algn="just">
              <a:spcAft>
                <a:spcPts val="600"/>
              </a:spcAft>
              <a:buClr>
                <a:schemeClr val="tx2"/>
              </a:buClr>
              <a:buFont typeface="+mj-lt"/>
              <a:buAutoNum type="romanUcPeriod"/>
            </a:pPr>
            <a:r>
              <a:rPr lang="en-US" dirty="0">
                <a:solidFill>
                  <a:schemeClr val="tx2"/>
                </a:solidFill>
              </a:rPr>
              <a:t>Improved overall stability</a:t>
            </a:r>
          </a:p>
          <a:p>
            <a:pPr marL="540000" lvl="3" indent="-252000" algn="just">
              <a:spcAft>
                <a:spcPts val="600"/>
              </a:spcAft>
              <a:buClr>
                <a:schemeClr val="tx2"/>
              </a:buClr>
              <a:buFont typeface="+mj-lt"/>
              <a:buAutoNum type="romanUcPeriod"/>
            </a:pPr>
            <a:r>
              <a:rPr lang="en-US" dirty="0">
                <a:solidFill>
                  <a:schemeClr val="tx2"/>
                </a:solidFill>
              </a:rPr>
              <a:t>Room for smaller In-Vacuum ID gaps</a:t>
            </a:r>
          </a:p>
          <a:p>
            <a:pPr marL="540000" lvl="3" indent="-252000" algn="just">
              <a:spcAft>
                <a:spcPts val="600"/>
              </a:spcAft>
              <a:buClr>
                <a:schemeClr val="tx2"/>
              </a:buClr>
              <a:buFont typeface="+mj-lt"/>
              <a:buAutoNum type="romanUcPeriod"/>
            </a:pPr>
            <a:r>
              <a:rPr lang="en-US" dirty="0">
                <a:solidFill>
                  <a:schemeClr val="tx2"/>
                </a:solidFill>
              </a:rPr>
              <a:t>alleviate possible impact from future lattice developments like mini-beta straights</a:t>
            </a:r>
          </a:p>
          <a:p>
            <a:pPr marL="540000" lvl="3" indent="-252000" algn="just">
              <a:spcAft>
                <a:spcPts val="600"/>
              </a:spcAft>
              <a:buClr>
                <a:schemeClr val="tx2"/>
              </a:buClr>
              <a:buFont typeface="+mj-lt"/>
              <a:buAutoNum type="romanUcPeriod"/>
            </a:pPr>
            <a:r>
              <a:rPr lang="en-US" dirty="0">
                <a:solidFill>
                  <a:schemeClr val="tx2"/>
                </a:solidFill>
              </a:rPr>
              <a:t>Reduced emittance and energy blow up</a:t>
            </a:r>
          </a:p>
          <a:p>
            <a:pPr marL="430212" lvl="2" indent="-342900" algn="just">
              <a:lnSpc>
                <a:spcPct val="100000"/>
              </a:lnSpc>
              <a:spcAft>
                <a:spcPts val="600"/>
              </a:spcAft>
              <a:buFont typeface="+mj-lt"/>
              <a:buAutoNum type="arabicPeriod"/>
            </a:pPr>
            <a:r>
              <a:rPr lang="en-US" sz="1700" b="1" dirty="0">
                <a:solidFill>
                  <a:srgbClr val="FF0000"/>
                </a:solidFill>
              </a:rPr>
              <a:t>Reduced heat-load and stress of critical chambers, like ceramic chambers or In-Vacuum IDs</a:t>
            </a:r>
          </a:p>
          <a:p>
            <a:pPr marL="269875" lvl="2" indent="-182563" algn="just">
              <a:lnSpc>
                <a:spcPct val="100000"/>
              </a:lnSpc>
              <a:spcAft>
                <a:spcPts val="600"/>
              </a:spcAft>
              <a:buFont typeface="Arial" pitchFamily="34" charset="0"/>
              <a:buChar char="•"/>
            </a:pPr>
            <a:endParaRPr lang="en-US" sz="1700" b="1" dirty="0">
              <a:solidFill>
                <a:srgbClr val="FF0000"/>
              </a:solidFill>
            </a:endParaRPr>
          </a:p>
          <a:p>
            <a:pPr marL="87312" lvl="2" algn="ctr">
              <a:lnSpc>
                <a:spcPct val="100000"/>
              </a:lnSpc>
              <a:spcAft>
                <a:spcPts val="600"/>
              </a:spcAft>
            </a:pPr>
            <a:r>
              <a:rPr lang="en-US" sz="1900" b="1" dirty="0">
                <a:solidFill>
                  <a:schemeClr val="tx2"/>
                </a:solidFill>
              </a:rPr>
              <a:t>2</a:t>
            </a:r>
            <a:r>
              <a:rPr lang="en-US" sz="1900" b="1" baseline="30000" dirty="0">
                <a:solidFill>
                  <a:schemeClr val="tx2"/>
                </a:solidFill>
              </a:rPr>
              <a:t>nd</a:t>
            </a:r>
            <a:r>
              <a:rPr lang="en-US" sz="1900" b="1" dirty="0">
                <a:solidFill>
                  <a:schemeClr val="tx2"/>
                </a:solidFill>
              </a:rPr>
              <a:t> step: for </a:t>
            </a:r>
            <a:r>
              <a:rPr lang="en-US" sz="1900" b="1" dirty="0" err="1">
                <a:solidFill>
                  <a:schemeClr val="tx2"/>
                </a:solidFill>
              </a:rPr>
              <a:t>multibunch</a:t>
            </a:r>
            <a:r>
              <a:rPr lang="en-US" sz="1900" b="1" dirty="0">
                <a:solidFill>
                  <a:schemeClr val="tx2"/>
                </a:solidFill>
              </a:rPr>
              <a:t> operation</a:t>
            </a:r>
          </a:p>
          <a:p>
            <a:pPr marL="87312" lvl="2" algn="ctr">
              <a:lnSpc>
                <a:spcPct val="100000"/>
              </a:lnSpc>
              <a:spcAft>
                <a:spcPts val="600"/>
              </a:spcAft>
            </a:pPr>
            <a:endParaRPr lang="en-US" sz="1900" b="1" dirty="0">
              <a:solidFill>
                <a:schemeClr val="tx2"/>
              </a:solidFill>
            </a:endParaRPr>
          </a:p>
          <a:p>
            <a:pPr marL="360000" lvl="2" indent="-252000" algn="just">
              <a:lnSpc>
                <a:spcPct val="100000"/>
              </a:lnSpc>
              <a:spcAft>
                <a:spcPts val="600"/>
              </a:spcAft>
              <a:buFont typeface="Arial" panose="020B0604020202020204" pitchFamily="34" charset="0"/>
              <a:buChar char="•"/>
            </a:pPr>
            <a:r>
              <a:rPr lang="en-US" sz="1600" dirty="0">
                <a:solidFill>
                  <a:schemeClr val="tx2"/>
                </a:solidFill>
              </a:rPr>
              <a:t>Intrinsically less </a:t>
            </a:r>
            <a:r>
              <a:rPr lang="en-US" sz="1600" dirty="0" err="1">
                <a:solidFill>
                  <a:schemeClr val="tx2"/>
                </a:solidFill>
              </a:rPr>
              <a:t>Touschek</a:t>
            </a:r>
            <a:r>
              <a:rPr lang="en-US" sz="1600" dirty="0">
                <a:solidFill>
                  <a:schemeClr val="tx2"/>
                </a:solidFill>
              </a:rPr>
              <a:t> scattering, very low IBS, no MWI </a:t>
            </a:r>
          </a:p>
          <a:p>
            <a:pPr marL="360000" lvl="2" indent="-252000" algn="just">
              <a:lnSpc>
                <a:spcPct val="100000"/>
              </a:lnSpc>
              <a:spcAft>
                <a:spcPts val="600"/>
              </a:spcAft>
              <a:buFont typeface="Arial" panose="020B0604020202020204" pitchFamily="34" charset="0"/>
              <a:buChar char="•"/>
            </a:pPr>
            <a:r>
              <a:rPr lang="en-US" sz="1600" dirty="0">
                <a:solidFill>
                  <a:schemeClr val="tx2"/>
                </a:solidFill>
              </a:rPr>
              <a:t>7/8 filling </a:t>
            </a:r>
            <a:r>
              <a:rPr lang="en-US" sz="1600" dirty="0">
                <a:solidFill>
                  <a:schemeClr val="tx2"/>
                </a:solidFill>
                <a:sym typeface="Symbol" panose="05050102010706020507" pitchFamily="18" charset="2"/>
              </a:rPr>
              <a:t> strong transient beam loading (TBL) almost impossible to avoid</a:t>
            </a:r>
          </a:p>
        </p:txBody>
      </p:sp>
      <p:sp>
        <p:nvSpPr>
          <p:cNvPr id="20" name="Content Placeholder 2">
            <a:extLst>
              <a:ext uri="{FF2B5EF4-FFF2-40B4-BE49-F238E27FC236}">
                <a16:creationId xmlns:a16="http://schemas.microsoft.com/office/drawing/2014/main" id="{ADC46061-6373-41C3-87C1-376B710AC17B}"/>
              </a:ext>
            </a:extLst>
          </p:cNvPr>
          <p:cNvSpPr txBox="1">
            <a:spLocks/>
          </p:cNvSpPr>
          <p:nvPr/>
        </p:nvSpPr>
        <p:spPr bwMode="gray">
          <a:xfrm>
            <a:off x="4679990" y="830483"/>
            <a:ext cx="4129617" cy="290646"/>
          </a:xfrm>
          <a:prstGeom prst="rect">
            <a:avLst/>
          </a:prstGeom>
        </p:spPr>
        <p:txBody>
          <a:bodyPr vert="horz" lIns="0" tIns="0" rIns="0" bIns="0" rtlCol="0" anchor="t" anchorCtr="0">
            <a:noAutofit/>
          </a:bodyPr>
          <a:lstStyle>
            <a:lvl1pPr marL="0" indent="0" algn="l" defTabSz="914400" rtl="0" eaLnBrk="1" latinLnBrk="0" hangingPunct="1">
              <a:spcBef>
                <a:spcPts val="0"/>
              </a:spcBef>
              <a:spcAft>
                <a:spcPts val="1000"/>
              </a:spcAft>
              <a:buFont typeface="Arial" pitchFamily="34" charset="0"/>
              <a:buNone/>
              <a:defRPr sz="1800" b="1" kern="1200">
                <a:solidFill>
                  <a:schemeClr val="accent6"/>
                </a:solidFill>
                <a:latin typeface="+mn-lt"/>
                <a:ea typeface="+mn-ea"/>
                <a:cs typeface="+mn-cs"/>
              </a:defRPr>
            </a:lvl1pPr>
            <a:lvl2pPr marL="0" indent="0" algn="l" defTabSz="914400" rtl="0" eaLnBrk="1" latinLnBrk="0" hangingPunct="1">
              <a:spcBef>
                <a:spcPts val="0"/>
              </a:spcBef>
              <a:spcAft>
                <a:spcPts val="1500"/>
              </a:spcAft>
              <a:buFont typeface="Arial" pitchFamily="34" charset="0"/>
              <a:buNone/>
              <a:defRPr sz="1700" kern="1200">
                <a:solidFill>
                  <a:schemeClr val="accent6"/>
                </a:solidFill>
                <a:latin typeface="+mn-lt"/>
                <a:ea typeface="+mn-ea"/>
                <a:cs typeface="+mn-cs"/>
              </a:defRPr>
            </a:lvl2pPr>
            <a:lvl3pPr marL="0" indent="0" algn="l" defTabSz="914400" rtl="0" eaLnBrk="1" latinLnBrk="0" hangingPunct="1">
              <a:lnSpc>
                <a:spcPct val="105000"/>
              </a:lnSpc>
              <a:spcBef>
                <a:spcPts val="0"/>
              </a:spcBef>
              <a:spcAft>
                <a:spcPts val="500"/>
              </a:spcAft>
              <a:buFont typeface="Arial" pitchFamily="34" charset="0"/>
              <a:buNone/>
              <a:defRPr sz="1500" kern="1200" baseline="0">
                <a:solidFill>
                  <a:schemeClr val="tx1"/>
                </a:solidFill>
                <a:latin typeface="+mn-lt"/>
                <a:ea typeface="+mn-ea"/>
                <a:cs typeface="+mn-cs"/>
              </a:defRPr>
            </a:lvl3pPr>
            <a:lvl4pPr marL="357188" indent="-174625" algn="l" defTabSz="914400" rtl="0" eaLnBrk="1" latinLnBrk="0" hangingPunct="1">
              <a:lnSpc>
                <a:spcPct val="110000"/>
              </a:lnSpc>
              <a:spcBef>
                <a:spcPts val="0"/>
              </a:spcBef>
              <a:spcAft>
                <a:spcPts val="300"/>
              </a:spcAft>
              <a:buClr>
                <a:schemeClr val="accent6"/>
              </a:buClr>
              <a:buSzPct val="80000"/>
              <a:buFont typeface="Wingdings" pitchFamily="2" charset="2"/>
              <a:buChar char="l"/>
              <a:defRPr sz="1500" kern="1200">
                <a:solidFill>
                  <a:schemeClr val="tx1"/>
                </a:solidFill>
                <a:latin typeface="+mn-lt"/>
                <a:ea typeface="+mn-ea"/>
                <a:cs typeface="+mn-cs"/>
              </a:defRPr>
            </a:lvl4pPr>
            <a:lvl5pPr marL="1162050" indent="-174625" algn="l" defTabSz="914400" rtl="0" eaLnBrk="1" latinLnBrk="0" hangingPunct="1">
              <a:spcBef>
                <a:spcPts val="0"/>
              </a:spcBef>
              <a:spcAft>
                <a:spcPts val="300"/>
              </a:spcAft>
              <a:buClr>
                <a:schemeClr val="accent6"/>
              </a:buClr>
              <a:buFont typeface="ITCOfficinaSans LT Book" pitchFamily="2" charset="0"/>
              <a:buChar char="&gt;"/>
              <a:defRPr sz="1200" 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7312" lvl="2" algn="ctr">
              <a:spcAft>
                <a:spcPts val="600"/>
              </a:spcAft>
            </a:pPr>
            <a:r>
              <a:rPr lang="en-US" sz="1600" b="1" dirty="0">
                <a:solidFill>
                  <a:schemeClr val="tx2"/>
                </a:solidFill>
              </a:rPr>
              <a:t>Project delayed to start in 2027</a:t>
            </a:r>
          </a:p>
          <a:p>
            <a:pPr algn="ctr"/>
            <a:endParaRPr lang="en-GB" sz="1600" dirty="0">
              <a:solidFill>
                <a:schemeClr val="tx2"/>
              </a:solidFill>
            </a:endParaRPr>
          </a:p>
        </p:txBody>
      </p:sp>
      <p:sp>
        <p:nvSpPr>
          <p:cNvPr id="21" name="Slide Number Placeholder 20">
            <a:extLst>
              <a:ext uri="{FF2B5EF4-FFF2-40B4-BE49-F238E27FC236}">
                <a16:creationId xmlns:a16="http://schemas.microsoft.com/office/drawing/2014/main" id="{A7AE3334-CF78-4773-860D-5C129B5A1420}"/>
              </a:ext>
            </a:extLst>
          </p:cNvPr>
          <p:cNvSpPr>
            <a:spLocks noGrp="1"/>
          </p:cNvSpPr>
          <p:nvPr>
            <p:ph type="sldNum" sz="quarter" idx="11"/>
          </p:nvPr>
        </p:nvSpPr>
        <p:spPr/>
        <p:txBody>
          <a:bodyPr/>
          <a:lstStyle/>
          <a:p>
            <a:r>
              <a:rPr lang="fr-FR"/>
              <a:t>Page </a:t>
            </a:r>
            <a:fld id="{733122C9-A0B9-462F-8757-0847AD287B63}" type="slidenum">
              <a:rPr lang="fr-FR" smtClean="0"/>
              <a:pPr/>
              <a:t>3</a:t>
            </a:fld>
            <a:endParaRPr lang="fr-FR" dirty="0"/>
          </a:p>
        </p:txBody>
      </p:sp>
      <p:sp>
        <p:nvSpPr>
          <p:cNvPr id="22" name="Rectangle 21">
            <a:extLst>
              <a:ext uri="{FF2B5EF4-FFF2-40B4-BE49-F238E27FC236}">
                <a16:creationId xmlns:a16="http://schemas.microsoft.com/office/drawing/2014/main" id="{90488215-7BA1-4416-B147-EF608D1D77CC}"/>
              </a:ext>
            </a:extLst>
          </p:cNvPr>
          <p:cNvSpPr/>
          <p:nvPr/>
        </p:nvSpPr>
        <p:spPr>
          <a:xfrm>
            <a:off x="4526089" y="3920276"/>
            <a:ext cx="4438399" cy="2708434"/>
          </a:xfrm>
          <a:prstGeom prst="rect">
            <a:avLst/>
          </a:prstGeom>
          <a:ln>
            <a:solidFill>
              <a:schemeClr val="tx2"/>
            </a:solidFill>
          </a:ln>
        </p:spPr>
        <p:txBody>
          <a:bodyPr wrap="square">
            <a:spAutoFit/>
          </a:bodyPr>
          <a:lstStyle/>
          <a:p>
            <a:pPr algn="ctr"/>
            <a:r>
              <a:rPr lang="en-GB" sz="1400" b="1" dirty="0">
                <a:solidFill>
                  <a:srgbClr val="FF0000"/>
                </a:solidFill>
              </a:rPr>
              <a:t>4</a:t>
            </a:r>
            <a:r>
              <a:rPr lang="en-GB" sz="1400" b="1" baseline="30000" dirty="0">
                <a:solidFill>
                  <a:srgbClr val="FF0000"/>
                </a:solidFill>
              </a:rPr>
              <a:t>th</a:t>
            </a:r>
            <a:r>
              <a:rPr lang="en-GB" sz="1400" b="1" dirty="0">
                <a:solidFill>
                  <a:srgbClr val="FF0000"/>
                </a:solidFill>
              </a:rPr>
              <a:t> Harmonic (1.41GHz):</a:t>
            </a:r>
          </a:p>
          <a:p>
            <a:pPr marL="285750" indent="-285750">
              <a:buFontTx/>
              <a:buChar char="-"/>
            </a:pPr>
            <a:r>
              <a:rPr lang="en-GB" sz="1600" b="1" dirty="0">
                <a:solidFill>
                  <a:srgbClr val="002060"/>
                </a:solidFill>
              </a:rPr>
              <a:t>Better availability of RF power sources;</a:t>
            </a:r>
          </a:p>
          <a:p>
            <a:pPr marL="285750" indent="-285750">
              <a:buFontTx/>
              <a:buChar char="-"/>
            </a:pPr>
            <a:endParaRPr lang="en-GB" sz="1600" b="1" dirty="0">
              <a:solidFill>
                <a:srgbClr val="002060"/>
              </a:solidFill>
            </a:endParaRPr>
          </a:p>
          <a:p>
            <a:pPr marL="285750" indent="-285750">
              <a:buFontTx/>
              <a:buChar char="-"/>
            </a:pPr>
            <a:r>
              <a:rPr lang="en-GB" sz="1600" b="1" dirty="0">
                <a:solidFill>
                  <a:srgbClr val="002060"/>
                </a:solidFill>
              </a:rPr>
              <a:t>Provide for a bunch lengthening by a factor between 2.5 and 3;</a:t>
            </a:r>
          </a:p>
          <a:p>
            <a:pPr marL="285750" indent="-285750">
              <a:buFontTx/>
              <a:buChar char="-"/>
            </a:pPr>
            <a:endParaRPr lang="en-GB" sz="1600" b="1" dirty="0">
              <a:solidFill>
                <a:srgbClr val="002060"/>
              </a:solidFill>
            </a:endParaRPr>
          </a:p>
          <a:p>
            <a:pPr marL="285750" indent="-285750">
              <a:buFontTx/>
              <a:buChar char="-"/>
            </a:pPr>
            <a:r>
              <a:rPr lang="en-GB" sz="1600" b="1" dirty="0" err="1">
                <a:solidFill>
                  <a:schemeClr val="tx2"/>
                </a:solidFill>
              </a:rPr>
              <a:t>V</a:t>
            </a:r>
            <a:r>
              <a:rPr lang="en-GB" sz="1600" b="1" baseline="-25000" dirty="0" err="1">
                <a:solidFill>
                  <a:schemeClr val="tx2"/>
                </a:solidFill>
              </a:rPr>
              <a:t>opt,h</a:t>
            </a:r>
            <a:r>
              <a:rPr lang="en-GB" sz="1600" b="1" dirty="0">
                <a:solidFill>
                  <a:schemeClr val="tx2"/>
                </a:solidFill>
              </a:rPr>
              <a:t>=1.49MV* for a 4</a:t>
            </a:r>
            <a:r>
              <a:rPr lang="en-GB" sz="1600" b="1" baseline="30000" dirty="0">
                <a:solidFill>
                  <a:schemeClr val="tx2"/>
                </a:solidFill>
              </a:rPr>
              <a:t>th</a:t>
            </a:r>
            <a:r>
              <a:rPr lang="en-GB" sz="1600" b="1" dirty="0">
                <a:solidFill>
                  <a:schemeClr val="tx2"/>
                </a:solidFill>
              </a:rPr>
              <a:t> harmonic system, to be compared with </a:t>
            </a:r>
            <a:r>
              <a:rPr lang="en-GB" sz="1600" b="1" dirty="0" err="1">
                <a:solidFill>
                  <a:schemeClr val="tx2"/>
                </a:solidFill>
              </a:rPr>
              <a:t>V</a:t>
            </a:r>
            <a:r>
              <a:rPr lang="en-GB" sz="1600" b="1" baseline="-25000" dirty="0" err="1">
                <a:solidFill>
                  <a:schemeClr val="tx2"/>
                </a:solidFill>
              </a:rPr>
              <a:t>opt,h</a:t>
            </a:r>
            <a:r>
              <a:rPr lang="en-GB" sz="1600" b="1" dirty="0">
                <a:solidFill>
                  <a:schemeClr val="tx2"/>
                </a:solidFill>
              </a:rPr>
              <a:t>=1.98MV* for a 3</a:t>
            </a:r>
            <a:r>
              <a:rPr lang="en-GB" sz="1600" b="1" baseline="30000" dirty="0">
                <a:solidFill>
                  <a:schemeClr val="tx2"/>
                </a:solidFill>
              </a:rPr>
              <a:t>rd</a:t>
            </a:r>
            <a:r>
              <a:rPr lang="en-GB" sz="1600" b="1" dirty="0">
                <a:solidFill>
                  <a:schemeClr val="tx2"/>
                </a:solidFill>
              </a:rPr>
              <a:t> harmonic.</a:t>
            </a:r>
            <a:endParaRPr lang="en-GB" dirty="0">
              <a:solidFill>
                <a:schemeClr val="tx2"/>
              </a:solidFill>
            </a:endParaRPr>
          </a:p>
          <a:p>
            <a:endParaRPr lang="en-GB" sz="400" dirty="0">
              <a:solidFill>
                <a:schemeClr val="accent1"/>
              </a:solidFill>
            </a:endParaRPr>
          </a:p>
          <a:p>
            <a:r>
              <a:rPr lang="en-GB" sz="1000" dirty="0">
                <a:solidFill>
                  <a:schemeClr val="accent1"/>
                </a:solidFill>
              </a:rPr>
              <a:t>* Considering </a:t>
            </a:r>
            <a:r>
              <a:rPr lang="en-GB" sz="1000" dirty="0" err="1">
                <a:solidFill>
                  <a:schemeClr val="accent1"/>
                </a:solidFill>
              </a:rPr>
              <a:t>V</a:t>
            </a:r>
            <a:r>
              <a:rPr lang="en-GB" sz="1000" baseline="-25000" dirty="0" err="1">
                <a:solidFill>
                  <a:schemeClr val="accent1"/>
                </a:solidFill>
              </a:rPr>
              <a:t>main</a:t>
            </a:r>
            <a:r>
              <a:rPr lang="en-GB" sz="1000" baseline="-25000" dirty="0">
                <a:solidFill>
                  <a:schemeClr val="accent1"/>
                </a:solidFill>
              </a:rPr>
              <a:t> RF</a:t>
            </a:r>
            <a:r>
              <a:rPr lang="en-GB" sz="1000" dirty="0">
                <a:solidFill>
                  <a:schemeClr val="accent1"/>
                </a:solidFill>
              </a:rPr>
              <a:t>=6.5MV, initial EBS working point, presently lowered to 5.5MV (</a:t>
            </a:r>
            <a:r>
              <a:rPr lang="en-GB" sz="1000" dirty="0">
                <a:solidFill>
                  <a:schemeClr val="accent1"/>
                </a:solidFill>
                <a:sym typeface="Wingdings" panose="05000000000000000000" pitchFamily="2" charset="2"/>
              </a:rPr>
              <a:t></a:t>
            </a:r>
            <a:r>
              <a:rPr lang="en-GB" sz="1000" dirty="0">
                <a:solidFill>
                  <a:schemeClr val="accent1"/>
                </a:solidFill>
              </a:rPr>
              <a:t> </a:t>
            </a:r>
            <a:r>
              <a:rPr lang="en-GB" sz="1000" dirty="0" err="1">
                <a:solidFill>
                  <a:schemeClr val="tx2"/>
                </a:solidFill>
              </a:rPr>
              <a:t>V</a:t>
            </a:r>
            <a:r>
              <a:rPr lang="en-GB" sz="1000" baseline="-25000" dirty="0" err="1">
                <a:solidFill>
                  <a:schemeClr val="tx2"/>
                </a:solidFill>
              </a:rPr>
              <a:t>opt,h</a:t>
            </a:r>
            <a:r>
              <a:rPr lang="en-GB" sz="1000" dirty="0">
                <a:solidFill>
                  <a:schemeClr val="tx2"/>
                </a:solidFill>
              </a:rPr>
              <a:t>=1.21MV</a:t>
            </a:r>
            <a:r>
              <a:rPr lang="en-GB" sz="1000" dirty="0">
                <a:solidFill>
                  <a:schemeClr val="accent1"/>
                </a:solidFill>
              </a:rPr>
              <a:t>) and U=2.52MeV/turn</a:t>
            </a:r>
          </a:p>
        </p:txBody>
      </p:sp>
      <p:grpSp>
        <p:nvGrpSpPr>
          <p:cNvPr id="5" name="Group 4">
            <a:extLst>
              <a:ext uri="{FF2B5EF4-FFF2-40B4-BE49-F238E27FC236}">
                <a16:creationId xmlns:a16="http://schemas.microsoft.com/office/drawing/2014/main" id="{434C684D-9C0F-4821-8EDF-DEB3B6E38CCA}"/>
              </a:ext>
            </a:extLst>
          </p:cNvPr>
          <p:cNvGrpSpPr/>
          <p:nvPr/>
        </p:nvGrpSpPr>
        <p:grpSpPr>
          <a:xfrm>
            <a:off x="4525601" y="1167277"/>
            <a:ext cx="4506022" cy="2693771"/>
            <a:chOff x="4525601" y="1275735"/>
            <a:chExt cx="4506022" cy="2693771"/>
          </a:xfrm>
        </p:grpSpPr>
        <p:grpSp>
          <p:nvGrpSpPr>
            <p:cNvPr id="9" name="Group 8">
              <a:extLst>
                <a:ext uri="{FF2B5EF4-FFF2-40B4-BE49-F238E27FC236}">
                  <a16:creationId xmlns:a16="http://schemas.microsoft.com/office/drawing/2014/main" id="{73BEAC1A-D0E8-4830-8477-9A111C03849E}"/>
                </a:ext>
              </a:extLst>
            </p:cNvPr>
            <p:cNvGrpSpPr/>
            <p:nvPr/>
          </p:nvGrpSpPr>
          <p:grpSpPr>
            <a:xfrm>
              <a:off x="4525601" y="1275735"/>
              <a:ext cx="4438399" cy="2693771"/>
              <a:chOff x="4830491" y="1687417"/>
              <a:chExt cx="4188082" cy="2693771"/>
            </a:xfrm>
          </p:grpSpPr>
          <p:pic>
            <p:nvPicPr>
              <p:cNvPr id="10" name="Picture 9">
                <a:extLst>
                  <a:ext uri="{FF2B5EF4-FFF2-40B4-BE49-F238E27FC236}">
                    <a16:creationId xmlns:a16="http://schemas.microsoft.com/office/drawing/2014/main" id="{C9EB6C69-28D6-49F5-B34E-14045591A20C}"/>
                  </a:ext>
                </a:extLst>
              </p:cNvPr>
              <p:cNvPicPr>
                <a:picLocks noChangeAspect="1"/>
              </p:cNvPicPr>
              <p:nvPr/>
            </p:nvPicPr>
            <p:blipFill>
              <a:blip r:embed="rId2"/>
              <a:stretch>
                <a:fillRect/>
              </a:stretch>
            </p:blipFill>
            <p:spPr>
              <a:xfrm>
                <a:off x="4830491" y="1687417"/>
                <a:ext cx="4188082" cy="2693771"/>
              </a:xfrm>
              <a:prstGeom prst="rect">
                <a:avLst/>
              </a:prstGeom>
            </p:spPr>
          </p:pic>
          <p:grpSp>
            <p:nvGrpSpPr>
              <p:cNvPr id="11" name="Group 10">
                <a:extLst>
                  <a:ext uri="{FF2B5EF4-FFF2-40B4-BE49-F238E27FC236}">
                    <a16:creationId xmlns:a16="http://schemas.microsoft.com/office/drawing/2014/main" id="{ECA03292-4509-4B91-8719-A8D1773E7F70}"/>
                  </a:ext>
                </a:extLst>
              </p:cNvPr>
              <p:cNvGrpSpPr/>
              <p:nvPr/>
            </p:nvGrpSpPr>
            <p:grpSpPr>
              <a:xfrm>
                <a:off x="5507466" y="1786025"/>
                <a:ext cx="2708042" cy="1469093"/>
                <a:chOff x="5400375" y="427678"/>
                <a:chExt cx="2708042" cy="1469093"/>
              </a:xfrm>
            </p:grpSpPr>
            <p:sp>
              <p:nvSpPr>
                <p:cNvPr id="14" name="TextBox 13">
                  <a:extLst>
                    <a:ext uri="{FF2B5EF4-FFF2-40B4-BE49-F238E27FC236}">
                      <a16:creationId xmlns:a16="http://schemas.microsoft.com/office/drawing/2014/main" id="{6DC736A3-71F7-48B2-8074-EC41E2EEE6AF}"/>
                    </a:ext>
                  </a:extLst>
                </p:cNvPr>
                <p:cNvSpPr txBox="1"/>
                <p:nvPr/>
              </p:nvSpPr>
              <p:spPr>
                <a:xfrm>
                  <a:off x="7165430" y="1635161"/>
                  <a:ext cx="720080" cy="261610"/>
                </a:xfrm>
                <a:prstGeom prst="rect">
                  <a:avLst/>
                </a:prstGeom>
                <a:noFill/>
              </p:spPr>
              <p:txBody>
                <a:bodyPr wrap="square" rtlCol="0">
                  <a:spAutoFit/>
                </a:bodyPr>
                <a:lstStyle/>
                <a:p>
                  <a:r>
                    <a:rPr lang="en-GB" sz="1100" i="1" dirty="0">
                      <a:sym typeface="Symbol"/>
                    </a:rPr>
                    <a:t></a:t>
                  </a:r>
                  <a:r>
                    <a:rPr lang="en-GB" sz="1100" i="1" baseline="-25000" dirty="0">
                      <a:sym typeface="Symbol"/>
                    </a:rPr>
                    <a:t>RF </a:t>
                  </a:r>
                  <a:r>
                    <a:rPr lang="en-GB" sz="1100" i="1" dirty="0">
                      <a:sym typeface="Symbol"/>
                    </a:rPr>
                    <a:t>t</a:t>
                  </a:r>
                  <a:endParaRPr lang="en-GB" sz="1100" i="1" dirty="0"/>
                </a:p>
              </p:txBody>
            </p:sp>
            <p:sp>
              <p:nvSpPr>
                <p:cNvPr id="15" name="TextBox 14">
                  <a:extLst>
                    <a:ext uri="{FF2B5EF4-FFF2-40B4-BE49-F238E27FC236}">
                      <a16:creationId xmlns:a16="http://schemas.microsoft.com/office/drawing/2014/main" id="{DA3F9110-24C8-4544-98A3-0D45ADDA6FE1}"/>
                    </a:ext>
                  </a:extLst>
                </p:cNvPr>
                <p:cNvSpPr txBox="1"/>
                <p:nvPr/>
              </p:nvSpPr>
              <p:spPr>
                <a:xfrm>
                  <a:off x="5509246" y="427678"/>
                  <a:ext cx="864096" cy="261610"/>
                </a:xfrm>
                <a:prstGeom prst="rect">
                  <a:avLst/>
                </a:prstGeom>
                <a:noFill/>
              </p:spPr>
              <p:txBody>
                <a:bodyPr wrap="square" rtlCol="0">
                  <a:spAutoFit/>
                </a:bodyPr>
                <a:lstStyle/>
                <a:p>
                  <a:r>
                    <a:rPr lang="en-US" sz="1100" dirty="0"/>
                    <a:t>V [MV]</a:t>
                  </a:r>
                  <a:endParaRPr lang="en-GB" sz="1100" dirty="0"/>
                </a:p>
              </p:txBody>
            </p:sp>
            <p:sp>
              <p:nvSpPr>
                <p:cNvPr id="16" name="TextBox 15">
                  <a:extLst>
                    <a:ext uri="{FF2B5EF4-FFF2-40B4-BE49-F238E27FC236}">
                      <a16:creationId xmlns:a16="http://schemas.microsoft.com/office/drawing/2014/main" id="{A87374C0-38D7-4F96-B130-17EE32DA44D5}"/>
                    </a:ext>
                  </a:extLst>
                </p:cNvPr>
                <p:cNvSpPr txBox="1"/>
                <p:nvPr/>
              </p:nvSpPr>
              <p:spPr>
                <a:xfrm>
                  <a:off x="5400375" y="735455"/>
                  <a:ext cx="1224136" cy="276999"/>
                </a:xfrm>
                <a:prstGeom prst="rect">
                  <a:avLst/>
                </a:prstGeom>
                <a:noFill/>
              </p:spPr>
              <p:txBody>
                <a:bodyPr wrap="square" rtlCol="0">
                  <a:spAutoFit/>
                </a:bodyPr>
                <a:lstStyle/>
                <a:p>
                  <a:r>
                    <a:rPr lang="en-US" sz="1200" dirty="0">
                      <a:solidFill>
                        <a:srgbClr val="0070C0"/>
                      </a:solidFill>
                    </a:rPr>
                    <a:t>Vc = 6.5 MV</a:t>
                  </a:r>
                  <a:endParaRPr lang="en-GB" sz="1200" dirty="0">
                    <a:solidFill>
                      <a:srgbClr val="0070C0"/>
                    </a:solidFill>
                  </a:endParaRPr>
                </a:p>
              </p:txBody>
            </p:sp>
            <p:sp>
              <p:nvSpPr>
                <p:cNvPr id="17" name="TextBox 16">
                  <a:extLst>
                    <a:ext uri="{FF2B5EF4-FFF2-40B4-BE49-F238E27FC236}">
                      <a16:creationId xmlns:a16="http://schemas.microsoft.com/office/drawing/2014/main" id="{F2FD01B6-AEDC-45BD-988F-F82C41163E43}"/>
                    </a:ext>
                  </a:extLst>
                </p:cNvPr>
                <p:cNvSpPr txBox="1"/>
                <p:nvPr/>
              </p:nvSpPr>
              <p:spPr>
                <a:xfrm>
                  <a:off x="5831841" y="1256272"/>
                  <a:ext cx="1656184" cy="276999"/>
                </a:xfrm>
                <a:prstGeom prst="rect">
                  <a:avLst/>
                </a:prstGeom>
                <a:noFill/>
              </p:spPr>
              <p:txBody>
                <a:bodyPr wrap="square" rtlCol="0">
                  <a:spAutoFit/>
                </a:bodyPr>
                <a:lstStyle/>
                <a:p>
                  <a:r>
                    <a:rPr lang="en-US" sz="1200" dirty="0">
                      <a:solidFill>
                        <a:srgbClr val="C00000"/>
                      </a:solidFill>
                    </a:rPr>
                    <a:t>Vh,opt = 1.49 MV</a:t>
                  </a:r>
                  <a:endParaRPr lang="en-GB" sz="1200" dirty="0">
                    <a:solidFill>
                      <a:srgbClr val="C00000"/>
                    </a:solidFill>
                  </a:endParaRPr>
                </a:p>
              </p:txBody>
            </p:sp>
            <p:sp>
              <p:nvSpPr>
                <p:cNvPr id="18" name="TextBox 17">
                  <a:extLst>
                    <a:ext uri="{FF2B5EF4-FFF2-40B4-BE49-F238E27FC236}">
                      <a16:creationId xmlns:a16="http://schemas.microsoft.com/office/drawing/2014/main" id="{5DD5C724-69A9-40A8-9766-68605F50BA42}"/>
                    </a:ext>
                  </a:extLst>
                </p:cNvPr>
                <p:cNvSpPr txBox="1"/>
                <p:nvPr/>
              </p:nvSpPr>
              <p:spPr>
                <a:xfrm>
                  <a:off x="5941294" y="969226"/>
                  <a:ext cx="1224136" cy="276999"/>
                </a:xfrm>
                <a:prstGeom prst="rect">
                  <a:avLst/>
                </a:prstGeom>
                <a:noFill/>
              </p:spPr>
              <p:txBody>
                <a:bodyPr wrap="square" rtlCol="0">
                  <a:spAutoFit/>
                </a:bodyPr>
                <a:lstStyle/>
                <a:p>
                  <a:r>
                    <a:rPr lang="en-US" sz="1200" dirty="0">
                      <a:solidFill>
                        <a:srgbClr val="ED7703"/>
                      </a:solidFill>
                    </a:rPr>
                    <a:t>Uo = 2.52 MV</a:t>
                  </a:r>
                  <a:endParaRPr lang="en-GB" sz="1200" dirty="0">
                    <a:solidFill>
                      <a:srgbClr val="ED7703"/>
                    </a:solidFill>
                  </a:endParaRPr>
                </a:p>
              </p:txBody>
            </p:sp>
            <p:sp>
              <p:nvSpPr>
                <p:cNvPr id="19" name="TextBox 18">
                  <a:extLst>
                    <a:ext uri="{FF2B5EF4-FFF2-40B4-BE49-F238E27FC236}">
                      <a16:creationId xmlns:a16="http://schemas.microsoft.com/office/drawing/2014/main" id="{788F8FD9-497E-4DF3-80DC-49D8D6FFE6D6}"/>
                    </a:ext>
                  </a:extLst>
                </p:cNvPr>
                <p:cNvSpPr txBox="1"/>
                <p:nvPr/>
              </p:nvSpPr>
              <p:spPr>
                <a:xfrm>
                  <a:off x="7468729" y="459532"/>
                  <a:ext cx="639688" cy="276999"/>
                </a:xfrm>
                <a:prstGeom prst="rect">
                  <a:avLst/>
                </a:prstGeom>
                <a:noFill/>
              </p:spPr>
              <p:txBody>
                <a:bodyPr wrap="square" rtlCol="0">
                  <a:spAutoFit/>
                </a:bodyPr>
                <a:lstStyle/>
                <a:p>
                  <a:r>
                    <a:rPr lang="en-US" sz="1200" dirty="0">
                      <a:solidFill>
                        <a:schemeClr val="accent5">
                          <a:lumMod val="75000"/>
                        </a:schemeClr>
                      </a:solidFill>
                    </a:rPr>
                    <a:t>Vtot</a:t>
                  </a:r>
                  <a:endParaRPr lang="en-GB" sz="1200" dirty="0">
                    <a:solidFill>
                      <a:schemeClr val="accent5">
                        <a:lumMod val="75000"/>
                      </a:schemeClr>
                    </a:solidFill>
                  </a:endParaRPr>
                </a:p>
              </p:txBody>
            </p:sp>
          </p:grpSp>
          <p:sp>
            <p:nvSpPr>
              <p:cNvPr id="12" name="Oval 11">
                <a:extLst>
                  <a:ext uri="{FF2B5EF4-FFF2-40B4-BE49-F238E27FC236}">
                    <a16:creationId xmlns:a16="http://schemas.microsoft.com/office/drawing/2014/main" id="{40705165-9665-4938-BEC4-09B9AB29F8D9}"/>
                  </a:ext>
                </a:extLst>
              </p:cNvPr>
              <p:cNvSpPr/>
              <p:nvPr/>
            </p:nvSpPr>
            <p:spPr>
              <a:xfrm>
                <a:off x="5646509" y="2433811"/>
                <a:ext cx="85180" cy="288032"/>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32E0E37B-5E43-4131-9759-887A0D156729}"/>
                  </a:ext>
                </a:extLst>
              </p:cNvPr>
              <p:cNvSpPr/>
              <p:nvPr/>
            </p:nvSpPr>
            <p:spPr>
              <a:xfrm>
                <a:off x="5507466" y="2518100"/>
                <a:ext cx="351656" cy="94868"/>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extBox 1">
              <a:extLst>
                <a:ext uri="{FF2B5EF4-FFF2-40B4-BE49-F238E27FC236}">
                  <a16:creationId xmlns:a16="http://schemas.microsoft.com/office/drawing/2014/main" id="{27C1B83D-7CDD-4F97-972E-476370C148F0}"/>
                </a:ext>
              </a:extLst>
            </p:cNvPr>
            <p:cNvSpPr txBox="1"/>
            <p:nvPr/>
          </p:nvSpPr>
          <p:spPr>
            <a:xfrm>
              <a:off x="5491628" y="3558786"/>
              <a:ext cx="800219" cy="276999"/>
            </a:xfrm>
            <a:prstGeom prst="rect">
              <a:avLst/>
            </a:prstGeom>
            <a:noFill/>
          </p:spPr>
          <p:txBody>
            <a:bodyPr wrap="none" rtlCol="0">
              <a:spAutoFit/>
            </a:bodyPr>
            <a:lstStyle/>
            <a:p>
              <a:r>
                <a:rPr lang="fr-FR" sz="1200" b="1" dirty="0">
                  <a:solidFill>
                    <a:schemeClr val="tx2"/>
                  </a:solidFill>
                </a:rPr>
                <a:t>J. Jacob</a:t>
              </a:r>
              <a:endParaRPr lang="en-GB" sz="1200" b="1" dirty="0">
                <a:solidFill>
                  <a:schemeClr val="tx2"/>
                </a:solidFill>
              </a:endParaRPr>
            </a:p>
          </p:txBody>
        </p:sp>
        <p:sp>
          <p:nvSpPr>
            <p:cNvPr id="8" name="TextBox 7">
              <a:extLst>
                <a:ext uri="{FF2B5EF4-FFF2-40B4-BE49-F238E27FC236}">
                  <a16:creationId xmlns:a16="http://schemas.microsoft.com/office/drawing/2014/main" id="{6C86C273-29CC-4633-B37C-01AACF1CD56E}"/>
                </a:ext>
              </a:extLst>
            </p:cNvPr>
            <p:cNvSpPr txBox="1"/>
            <p:nvPr/>
          </p:nvSpPr>
          <p:spPr>
            <a:xfrm>
              <a:off x="6532173" y="3327954"/>
              <a:ext cx="2499450" cy="461665"/>
            </a:xfrm>
            <a:prstGeom prst="rect">
              <a:avLst/>
            </a:prstGeom>
            <a:noFill/>
          </p:spPr>
          <p:txBody>
            <a:bodyPr wrap="square" rtlCol="0">
              <a:spAutoFit/>
            </a:bodyPr>
            <a:lstStyle/>
            <a:p>
              <a:r>
                <a:rPr lang="en-US" sz="1200" i="1" dirty="0">
                  <a:solidFill>
                    <a:srgbClr val="336699"/>
                  </a:solidFill>
                </a:rPr>
                <a:t>Principle: 4</a:t>
              </a:r>
              <a:r>
                <a:rPr lang="en-US" sz="1200" i="1" baseline="30000" dirty="0">
                  <a:solidFill>
                    <a:srgbClr val="336699"/>
                  </a:solidFill>
                </a:rPr>
                <a:t>th</a:t>
              </a:r>
              <a:r>
                <a:rPr lang="en-US" sz="1200" i="1" dirty="0">
                  <a:solidFill>
                    <a:srgbClr val="336699"/>
                  </a:solidFill>
                </a:rPr>
                <a:t> harmonic RF system for bunch lengthening on EBS </a:t>
              </a:r>
              <a:endParaRPr lang="en-GB" sz="1200" i="1" dirty="0">
                <a:solidFill>
                  <a:srgbClr val="336699"/>
                </a:solidFill>
              </a:endParaRPr>
            </a:p>
          </p:txBody>
        </p:sp>
      </p:grpSp>
      <p:sp>
        <p:nvSpPr>
          <p:cNvPr id="3" name="Footer Placeholder 2">
            <a:extLst>
              <a:ext uri="{FF2B5EF4-FFF2-40B4-BE49-F238E27FC236}">
                <a16:creationId xmlns:a16="http://schemas.microsoft.com/office/drawing/2014/main" id="{1AE3A6D3-861A-477A-8877-2CC12B8F74D1}"/>
              </a:ext>
            </a:extLst>
          </p:cNvPr>
          <p:cNvSpPr>
            <a:spLocks noGrp="1"/>
          </p:cNvSpPr>
          <p:nvPr>
            <p:ph type="ftr" sz="quarter" idx="10"/>
          </p:nvPr>
        </p:nvSpPr>
        <p:spPr>
          <a:xfrm>
            <a:off x="719572" y="6483438"/>
            <a:ext cx="3132348" cy="212400"/>
          </a:xfrm>
        </p:spPr>
        <p:txBody>
          <a:bodyPr/>
          <a:lstStyle/>
          <a:p>
            <a:r>
              <a:rPr lang="en-GB" dirty="0"/>
              <a:t>HarmonLIP2024 - 20 March 2023 - A. </a:t>
            </a:r>
            <a:r>
              <a:rPr lang="en-GB" dirty="0" err="1"/>
              <a:t>D'Elia</a:t>
            </a:r>
            <a:endParaRPr lang="fr-FR" dirty="0"/>
          </a:p>
        </p:txBody>
      </p:sp>
    </p:spTree>
    <p:extLst>
      <p:ext uri="{BB962C8B-B14F-4D97-AF65-F5344CB8AC3E}">
        <p14:creationId xmlns:p14="http://schemas.microsoft.com/office/powerpoint/2010/main" val="1762310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EACFD-3F87-483F-9A6A-195B03F75DC5}"/>
              </a:ext>
            </a:extLst>
          </p:cNvPr>
          <p:cNvSpPr>
            <a:spLocks noGrp="1"/>
          </p:cNvSpPr>
          <p:nvPr>
            <p:ph type="title"/>
          </p:nvPr>
        </p:nvSpPr>
        <p:spPr/>
        <p:txBody>
          <a:bodyPr/>
          <a:lstStyle/>
          <a:p>
            <a:r>
              <a:rPr lang="fr-FR" dirty="0"/>
              <a:t>RF performances of the Tm020 vs tm010</a:t>
            </a:r>
            <a:endParaRPr lang="en-GB" dirty="0"/>
          </a:p>
        </p:txBody>
      </p:sp>
      <p:sp>
        <p:nvSpPr>
          <p:cNvPr id="4" name="Slide Number Placeholder 3">
            <a:extLst>
              <a:ext uri="{FF2B5EF4-FFF2-40B4-BE49-F238E27FC236}">
                <a16:creationId xmlns:a16="http://schemas.microsoft.com/office/drawing/2014/main" id="{478B2E90-EC39-4172-B88A-E094AE8AFCCC}"/>
              </a:ext>
            </a:extLst>
          </p:cNvPr>
          <p:cNvSpPr>
            <a:spLocks noGrp="1"/>
          </p:cNvSpPr>
          <p:nvPr>
            <p:ph type="sldNum" sz="quarter" idx="11"/>
          </p:nvPr>
        </p:nvSpPr>
        <p:spPr/>
        <p:txBody>
          <a:bodyPr/>
          <a:lstStyle/>
          <a:p>
            <a:r>
              <a:rPr lang="fr-FR"/>
              <a:t>Page </a:t>
            </a:r>
            <a:fld id="{733122C9-A0B9-462F-8757-0847AD287B63}" type="slidenum">
              <a:rPr lang="fr-FR" smtClean="0"/>
              <a:pPr/>
              <a:t>4</a:t>
            </a:fld>
            <a:endParaRPr lang="fr-FR" dirty="0"/>
          </a:p>
        </p:txBody>
      </p:sp>
      <p:sp>
        <p:nvSpPr>
          <p:cNvPr id="5" name="Footer Placeholder 4">
            <a:extLst>
              <a:ext uri="{FF2B5EF4-FFF2-40B4-BE49-F238E27FC236}">
                <a16:creationId xmlns:a16="http://schemas.microsoft.com/office/drawing/2014/main" id="{7A4EA189-5FAE-4286-A0B3-DDD3B96A11F8}"/>
              </a:ext>
            </a:extLst>
          </p:cNvPr>
          <p:cNvSpPr>
            <a:spLocks noGrp="1"/>
          </p:cNvSpPr>
          <p:nvPr>
            <p:ph type="ftr" sz="quarter" idx="12"/>
          </p:nvPr>
        </p:nvSpPr>
        <p:spPr/>
        <p:txBody>
          <a:bodyPr/>
          <a:lstStyle/>
          <a:p>
            <a:r>
              <a:rPr lang="en-GB"/>
              <a:t>HarmonLIP2024 - 20 March 2023 - A. D'Elia</a:t>
            </a:r>
            <a:endParaRPr lang="fr-FR" dirty="0"/>
          </a:p>
        </p:txBody>
      </p:sp>
      <p:grpSp>
        <p:nvGrpSpPr>
          <p:cNvPr id="19" name="Group 18">
            <a:extLst>
              <a:ext uri="{FF2B5EF4-FFF2-40B4-BE49-F238E27FC236}">
                <a16:creationId xmlns:a16="http://schemas.microsoft.com/office/drawing/2014/main" id="{13169F35-08F7-46A3-B1EF-F0FF2ADC5D86}"/>
              </a:ext>
            </a:extLst>
          </p:cNvPr>
          <p:cNvGrpSpPr/>
          <p:nvPr/>
        </p:nvGrpSpPr>
        <p:grpSpPr>
          <a:xfrm>
            <a:off x="441292" y="1078160"/>
            <a:ext cx="5122391" cy="1191756"/>
            <a:chOff x="441292" y="1078160"/>
            <a:chExt cx="5122391" cy="1191756"/>
          </a:xfrm>
        </p:grpSpPr>
        <p:graphicFrame>
          <p:nvGraphicFramePr>
            <p:cNvPr id="6" name="Object 5">
              <a:extLst>
                <a:ext uri="{FF2B5EF4-FFF2-40B4-BE49-F238E27FC236}">
                  <a16:creationId xmlns:a16="http://schemas.microsoft.com/office/drawing/2014/main" id="{73336E19-B35E-4611-805C-D8AA6BFD8486}"/>
                </a:ext>
              </a:extLst>
            </p:cNvPr>
            <p:cNvGraphicFramePr>
              <a:graphicFrameLocks noChangeAspect="1"/>
            </p:cNvGraphicFramePr>
            <p:nvPr>
              <p:extLst>
                <p:ext uri="{D42A27DB-BD31-4B8C-83A1-F6EECF244321}">
                  <p14:modId xmlns:p14="http://schemas.microsoft.com/office/powerpoint/2010/main" val="1397323366"/>
                </p:ext>
              </p:extLst>
            </p:nvPr>
          </p:nvGraphicFramePr>
          <p:xfrm>
            <a:off x="441292" y="1078160"/>
            <a:ext cx="3313171" cy="1191756"/>
          </p:xfrm>
          <a:graphic>
            <a:graphicData uri="http://schemas.openxmlformats.org/presentationml/2006/ole">
              <mc:AlternateContent xmlns:mc="http://schemas.openxmlformats.org/markup-compatibility/2006">
                <mc:Choice xmlns:v="urn:schemas-microsoft-com:vml" Requires="v">
                  <p:oleObj spid="_x0000_s10115" name="Equation" r:id="rId3" imgW="2577960" imgH="927000" progId="Equation.3">
                    <p:embed/>
                  </p:oleObj>
                </mc:Choice>
                <mc:Fallback>
                  <p:oleObj name="Equation" r:id="rId3" imgW="2577960" imgH="927000" progId="Equation.3">
                    <p:embed/>
                    <p:pic>
                      <p:nvPicPr>
                        <p:cNvPr id="3" name="Object 2">
                          <a:extLst>
                            <a:ext uri="{FF2B5EF4-FFF2-40B4-BE49-F238E27FC236}">
                              <a16:creationId xmlns:a16="http://schemas.microsoft.com/office/drawing/2014/main" id="{B1D679F1-E256-411A-8F31-FF6225DA1DC2}"/>
                            </a:ext>
                          </a:extLst>
                        </p:cNvPr>
                        <p:cNvPicPr/>
                        <p:nvPr/>
                      </p:nvPicPr>
                      <p:blipFill>
                        <a:blip r:embed="rId4"/>
                        <a:stretch>
                          <a:fillRect/>
                        </a:stretch>
                      </p:blipFill>
                      <p:spPr>
                        <a:xfrm>
                          <a:off x="441292" y="1078160"/>
                          <a:ext cx="3313171" cy="1191756"/>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EB4C401-A716-437C-A6C9-D88E1320BA94}"/>
                </a:ext>
              </a:extLst>
            </p:cNvPr>
            <p:cNvGraphicFramePr>
              <a:graphicFrameLocks noChangeAspect="1"/>
            </p:cNvGraphicFramePr>
            <p:nvPr>
              <p:extLst>
                <p:ext uri="{D42A27DB-BD31-4B8C-83A1-F6EECF244321}">
                  <p14:modId xmlns:p14="http://schemas.microsoft.com/office/powerpoint/2010/main" val="539802301"/>
                </p:ext>
              </p:extLst>
            </p:nvPr>
          </p:nvGraphicFramePr>
          <p:xfrm>
            <a:off x="3900812" y="1364998"/>
            <a:ext cx="1662871" cy="904918"/>
          </p:xfrm>
          <a:graphic>
            <a:graphicData uri="http://schemas.openxmlformats.org/presentationml/2006/ole">
              <mc:AlternateContent xmlns:mc="http://schemas.openxmlformats.org/markup-compatibility/2006">
                <mc:Choice xmlns:v="urn:schemas-microsoft-com:vml" Requires="v">
                  <p:oleObj spid="_x0000_s10116" name="Equation" r:id="rId5" imgW="1307880" imgH="711000" progId="Equation.3">
                    <p:embed/>
                  </p:oleObj>
                </mc:Choice>
                <mc:Fallback>
                  <p:oleObj name="Equation" r:id="rId5" imgW="1307880" imgH="711000" progId="Equation.3">
                    <p:embed/>
                    <p:pic>
                      <p:nvPicPr>
                        <p:cNvPr id="4" name="Object 3">
                          <a:extLst>
                            <a:ext uri="{FF2B5EF4-FFF2-40B4-BE49-F238E27FC236}">
                              <a16:creationId xmlns:a16="http://schemas.microsoft.com/office/drawing/2014/main" id="{9C776D17-DA1A-4A48-A25A-24B55C58F322}"/>
                            </a:ext>
                          </a:extLst>
                        </p:cNvPr>
                        <p:cNvPicPr/>
                        <p:nvPr/>
                      </p:nvPicPr>
                      <p:blipFill>
                        <a:blip r:embed="rId6"/>
                        <a:stretch>
                          <a:fillRect/>
                        </a:stretch>
                      </p:blipFill>
                      <p:spPr>
                        <a:xfrm>
                          <a:off x="3900812" y="1364998"/>
                          <a:ext cx="1662871" cy="904918"/>
                        </a:xfrm>
                        <a:prstGeom prst="rect">
                          <a:avLst/>
                        </a:prstGeom>
                      </p:spPr>
                    </p:pic>
                  </p:oleObj>
                </mc:Fallback>
              </mc:AlternateContent>
            </a:graphicData>
          </a:graphic>
        </p:graphicFrame>
      </p:grpSp>
      <p:grpSp>
        <p:nvGrpSpPr>
          <p:cNvPr id="8" name="Group 7">
            <a:extLst>
              <a:ext uri="{FF2B5EF4-FFF2-40B4-BE49-F238E27FC236}">
                <a16:creationId xmlns:a16="http://schemas.microsoft.com/office/drawing/2014/main" id="{FD461CF3-2448-4994-BA74-85B06C417FF4}"/>
              </a:ext>
            </a:extLst>
          </p:cNvPr>
          <p:cNvGrpSpPr/>
          <p:nvPr/>
        </p:nvGrpSpPr>
        <p:grpSpPr>
          <a:xfrm>
            <a:off x="5924956" y="787579"/>
            <a:ext cx="2779955" cy="2358723"/>
            <a:chOff x="7123405" y="-146330"/>
            <a:chExt cx="4713951" cy="3948794"/>
          </a:xfrm>
        </p:grpSpPr>
        <p:pic>
          <p:nvPicPr>
            <p:cNvPr id="9" name="Picture 8">
              <a:extLst>
                <a:ext uri="{FF2B5EF4-FFF2-40B4-BE49-F238E27FC236}">
                  <a16:creationId xmlns:a16="http://schemas.microsoft.com/office/drawing/2014/main" id="{943DE0D0-1549-46C0-8384-8C9902DEAC2C}"/>
                </a:ext>
              </a:extLst>
            </p:cNvPr>
            <p:cNvPicPr>
              <a:picLocks noChangeAspect="1"/>
            </p:cNvPicPr>
            <p:nvPr/>
          </p:nvPicPr>
          <p:blipFill rotWithShape="1">
            <a:blip r:embed="rId7"/>
            <a:srcRect l="27516" t="18539" r="11187" b="10042"/>
            <a:stretch/>
          </p:blipFill>
          <p:spPr>
            <a:xfrm>
              <a:off x="7149174" y="696310"/>
              <a:ext cx="4688182" cy="3106154"/>
            </a:xfrm>
            <a:prstGeom prst="rect">
              <a:avLst/>
            </a:prstGeom>
          </p:spPr>
        </p:pic>
        <p:cxnSp>
          <p:nvCxnSpPr>
            <p:cNvPr id="10" name="Straight Arrow Connector 9">
              <a:extLst>
                <a:ext uri="{FF2B5EF4-FFF2-40B4-BE49-F238E27FC236}">
                  <a16:creationId xmlns:a16="http://schemas.microsoft.com/office/drawing/2014/main" id="{6C19F3B0-6D75-42F6-BFBA-8200176D05B8}"/>
                </a:ext>
              </a:extLst>
            </p:cNvPr>
            <p:cNvCxnSpPr>
              <a:cxnSpLocks/>
            </p:cNvCxnSpPr>
            <p:nvPr/>
          </p:nvCxnSpPr>
          <p:spPr>
            <a:xfrm flipH="1" flipV="1">
              <a:off x="7908042" y="1040193"/>
              <a:ext cx="606743" cy="27283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82F2126-933C-4F4B-86B0-8412F9BEE496}"/>
                </a:ext>
              </a:extLst>
            </p:cNvPr>
            <p:cNvSpPr txBox="1"/>
            <p:nvPr/>
          </p:nvSpPr>
          <p:spPr>
            <a:xfrm>
              <a:off x="7659877" y="1889103"/>
              <a:ext cx="582240" cy="515257"/>
            </a:xfrm>
            <a:prstGeom prst="rect">
              <a:avLst/>
            </a:prstGeom>
            <a:noFill/>
          </p:spPr>
          <p:txBody>
            <a:bodyPr wrap="none" rtlCol="0">
              <a:spAutoFit/>
            </a:bodyPr>
            <a:lstStyle/>
            <a:p>
              <a:r>
                <a:rPr lang="en-GB" sz="1400" dirty="0" err="1"/>
                <a:t>a</a:t>
              </a:r>
              <a:r>
                <a:rPr lang="en-GB" sz="1400" baseline="-25000" dirty="0" err="1"/>
                <a:t>x</a:t>
              </a:r>
              <a:endParaRPr lang="en-GB" sz="1400" dirty="0"/>
            </a:p>
          </p:txBody>
        </p:sp>
        <p:cxnSp>
          <p:nvCxnSpPr>
            <p:cNvPr id="12" name="Straight Arrow Connector 11">
              <a:extLst>
                <a:ext uri="{FF2B5EF4-FFF2-40B4-BE49-F238E27FC236}">
                  <a16:creationId xmlns:a16="http://schemas.microsoft.com/office/drawing/2014/main" id="{4A5A171B-B6C9-4C95-9F81-B18E3467FDEC}"/>
                </a:ext>
              </a:extLst>
            </p:cNvPr>
            <p:cNvCxnSpPr>
              <a:cxnSpLocks/>
            </p:cNvCxnSpPr>
            <p:nvPr/>
          </p:nvCxnSpPr>
          <p:spPr>
            <a:xfrm flipV="1">
              <a:off x="8514784" y="3535363"/>
              <a:ext cx="1858312" cy="233162"/>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20EAA35-1EA3-4044-AC61-D6B7A5B8C4CA}"/>
                    </a:ext>
                  </a:extLst>
                </p:cNvPr>
                <p:cNvSpPr txBox="1"/>
                <p:nvPr/>
              </p:nvSpPr>
              <p:spPr>
                <a:xfrm>
                  <a:off x="9020364" y="3186194"/>
                  <a:ext cx="502215" cy="51525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dirty="0" smtClean="0">
                            <a:latin typeface="Cambria Math" panose="02040503050406030204" pitchFamily="18" charset="0"/>
                          </a:rPr>
                          <m:t>𝑙</m:t>
                        </m:r>
                      </m:oMath>
                    </m:oMathPara>
                  </a14:m>
                  <a:endParaRPr lang="en-GB" sz="1400" dirty="0"/>
                </a:p>
              </p:txBody>
            </p:sp>
          </mc:Choice>
          <mc:Fallback xmlns="">
            <p:sp>
              <p:nvSpPr>
                <p:cNvPr id="13" name="TextBox 12">
                  <a:extLst>
                    <a:ext uri="{FF2B5EF4-FFF2-40B4-BE49-F238E27FC236}">
                      <a16:creationId xmlns:a16="http://schemas.microsoft.com/office/drawing/2014/main" id="{B20EAA35-1EA3-4044-AC61-D6B7A5B8C4CA}"/>
                    </a:ext>
                  </a:extLst>
                </p:cNvPr>
                <p:cNvSpPr txBox="1">
                  <a:spLocks noRot="1" noChangeAspect="1" noMove="1" noResize="1" noEditPoints="1" noAdjustHandles="1" noChangeArrowheads="1" noChangeShapeType="1" noTextEdit="1"/>
                </p:cNvSpPr>
                <p:nvPr/>
              </p:nvSpPr>
              <p:spPr>
                <a:xfrm>
                  <a:off x="9020364" y="3186194"/>
                  <a:ext cx="502215" cy="515257"/>
                </a:xfrm>
                <a:prstGeom prst="rect">
                  <a:avLst/>
                </a:prstGeom>
                <a:blipFill>
                  <a:blip r:embed="rId8"/>
                  <a:stretch>
                    <a:fillRect/>
                  </a:stretch>
                </a:blipFill>
              </p:spPr>
              <p:txBody>
                <a:bodyPr/>
                <a:lstStyle/>
                <a:p>
                  <a:r>
                    <a:rPr lang="en-GB">
                      <a:noFill/>
                    </a:rPr>
                    <a:t> </a:t>
                  </a:r>
                </a:p>
              </p:txBody>
            </p:sp>
          </mc:Fallback>
        </mc:AlternateContent>
        <p:sp>
          <p:nvSpPr>
            <p:cNvPr id="14" name="TextBox 13">
              <a:extLst>
                <a:ext uri="{FF2B5EF4-FFF2-40B4-BE49-F238E27FC236}">
                  <a16:creationId xmlns:a16="http://schemas.microsoft.com/office/drawing/2014/main" id="{AD4C45CA-C548-4D50-AF78-664BA97BEBBF}"/>
                </a:ext>
              </a:extLst>
            </p:cNvPr>
            <p:cNvSpPr txBox="1"/>
            <p:nvPr/>
          </p:nvSpPr>
          <p:spPr>
            <a:xfrm>
              <a:off x="7123405" y="-146330"/>
              <a:ext cx="4556106" cy="772884"/>
            </a:xfrm>
            <a:prstGeom prst="rect">
              <a:avLst/>
            </a:prstGeom>
            <a:noFill/>
          </p:spPr>
          <p:txBody>
            <a:bodyPr wrap="square" rtlCol="0">
              <a:spAutoFit/>
            </a:bodyPr>
            <a:lstStyle/>
            <a:p>
              <a:pPr algn="ctr"/>
              <a:r>
                <a:rPr lang="en-GB" sz="1200" dirty="0"/>
                <a:t>Index 1, 2 refers to TM010, TM020, respectively</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4DA1901-433C-4E74-B012-C959AD82BB77}"/>
                    </a:ext>
                  </a:extLst>
                </p:cNvPr>
                <p:cNvSpPr txBox="1"/>
                <p:nvPr/>
              </p:nvSpPr>
              <p:spPr>
                <a:xfrm>
                  <a:off x="8361502" y="1451134"/>
                  <a:ext cx="3083801" cy="1391192"/>
                </a:xfrm>
                <a:prstGeom prst="rect">
                  <a:avLst/>
                </a:prstGeom>
                <a:noFill/>
              </p:spPr>
              <p:txBody>
                <a:bodyPr wrap="square" rtlCol="0">
                  <a:spAutoFit/>
                </a:bodyPr>
                <a:lstStyle/>
                <a:p>
                  <a:pPr algn="ctr"/>
                  <a:r>
                    <a:rPr lang="en-GB" sz="1200" dirty="0"/>
                    <a:t>Typical dimensions at 1.4GHz</a:t>
                  </a:r>
                </a:p>
                <a:p>
                  <a:pPr algn="ctr"/>
                  <a14:m>
                    <m:oMathPara xmlns:m="http://schemas.openxmlformats.org/officeDocument/2006/math">
                      <m:oMathParaPr>
                        <m:jc m:val="centerGroup"/>
                      </m:oMathParaPr>
                      <m:oMath xmlns:m="http://schemas.openxmlformats.org/officeDocument/2006/math">
                        <m:sSub>
                          <m:sSubPr>
                            <m:ctrlPr>
                              <a:rPr lang="en-GB" sz="1200" i="1" smtClean="0">
                                <a:latin typeface="Cambria Math" panose="02040503050406030204" pitchFamily="18" charset="0"/>
                              </a:rPr>
                            </m:ctrlPr>
                          </m:sSubPr>
                          <m:e>
                            <m:r>
                              <a:rPr lang="fr-FR" sz="1200" b="0" i="1" smtClean="0">
                                <a:latin typeface="Cambria Math" panose="02040503050406030204" pitchFamily="18" charset="0"/>
                              </a:rPr>
                              <m:t>𝑎</m:t>
                            </m:r>
                          </m:e>
                          <m:sub>
                            <m:r>
                              <a:rPr lang="fr-FR" sz="1200" b="0" i="1" smtClean="0">
                                <a:latin typeface="Cambria Math" panose="02040503050406030204" pitchFamily="18" charset="0"/>
                              </a:rPr>
                              <m:t>1</m:t>
                            </m:r>
                          </m:sub>
                        </m:sSub>
                        <m:r>
                          <a:rPr lang="fr-FR" sz="1200" b="0" i="1" smtClean="0">
                            <a:latin typeface="Cambria Math" panose="02040503050406030204" pitchFamily="18" charset="0"/>
                          </a:rPr>
                          <m:t>=82.6</m:t>
                        </m:r>
                        <m:r>
                          <a:rPr lang="fr-FR" sz="1200" b="0" i="1" smtClean="0">
                            <a:latin typeface="Cambria Math" panose="02040503050406030204" pitchFamily="18" charset="0"/>
                          </a:rPr>
                          <m:t>𝑚𝑚</m:t>
                        </m:r>
                      </m:oMath>
                    </m:oMathPara>
                  </a14:m>
                  <a:endParaRPr lang="fr-FR" sz="1200" b="1" dirty="0">
                    <a:solidFill>
                      <a:srgbClr val="FF0000"/>
                    </a:solidFill>
                  </a:endParaRPr>
                </a:p>
                <a:p>
                  <a:pPr algn="ctr"/>
                  <a14:m>
                    <m:oMathPara xmlns:m="http://schemas.openxmlformats.org/officeDocument/2006/math">
                      <m:oMathParaPr>
                        <m:jc m:val="centerGroup"/>
                      </m:oMathParaPr>
                      <m:oMath xmlns:m="http://schemas.openxmlformats.org/officeDocument/2006/math">
                        <m:sSub>
                          <m:sSubPr>
                            <m:ctrlPr>
                              <a:rPr lang="en-GB" sz="1200" i="1">
                                <a:latin typeface="Cambria Math" panose="02040503050406030204" pitchFamily="18" charset="0"/>
                              </a:rPr>
                            </m:ctrlPr>
                          </m:sSubPr>
                          <m:e>
                            <m:r>
                              <a:rPr lang="fr-FR" sz="1200" i="1">
                                <a:latin typeface="Cambria Math" panose="02040503050406030204" pitchFamily="18" charset="0"/>
                              </a:rPr>
                              <m:t>𝑎</m:t>
                            </m:r>
                          </m:e>
                          <m:sub>
                            <m:r>
                              <a:rPr lang="fr-FR" sz="1200" b="0" i="1" smtClean="0">
                                <a:latin typeface="Cambria Math" panose="02040503050406030204" pitchFamily="18" charset="0"/>
                              </a:rPr>
                              <m:t>2</m:t>
                            </m:r>
                          </m:sub>
                        </m:sSub>
                        <m:r>
                          <a:rPr lang="fr-FR" sz="1200" i="1">
                            <a:latin typeface="Cambria Math" panose="02040503050406030204" pitchFamily="18" charset="0"/>
                          </a:rPr>
                          <m:t>=</m:t>
                        </m:r>
                        <m:r>
                          <a:rPr lang="fr-FR" sz="1200" b="0" i="1" smtClean="0">
                            <a:latin typeface="Cambria Math" panose="02040503050406030204" pitchFamily="18" charset="0"/>
                          </a:rPr>
                          <m:t>190</m:t>
                        </m:r>
                        <m:r>
                          <a:rPr lang="fr-FR" sz="1200" i="1">
                            <a:latin typeface="Cambria Math" panose="02040503050406030204" pitchFamily="18" charset="0"/>
                          </a:rPr>
                          <m:t>𝑚𝑚</m:t>
                        </m:r>
                      </m:oMath>
                    </m:oMathPara>
                  </a14:m>
                  <a:endParaRPr lang="fr-FR" sz="1200" dirty="0"/>
                </a:p>
              </p:txBody>
            </p:sp>
          </mc:Choice>
          <mc:Fallback xmlns="">
            <p:sp>
              <p:nvSpPr>
                <p:cNvPr id="15" name="TextBox 14">
                  <a:extLst>
                    <a:ext uri="{FF2B5EF4-FFF2-40B4-BE49-F238E27FC236}">
                      <a16:creationId xmlns:a16="http://schemas.microsoft.com/office/drawing/2014/main" id="{D4DA1901-433C-4E74-B012-C959AD82BB77}"/>
                    </a:ext>
                  </a:extLst>
                </p:cNvPr>
                <p:cNvSpPr txBox="1">
                  <a:spLocks noRot="1" noChangeAspect="1" noMove="1" noResize="1" noEditPoints="1" noAdjustHandles="1" noChangeArrowheads="1" noChangeShapeType="1" noTextEdit="1"/>
                </p:cNvSpPr>
                <p:nvPr/>
              </p:nvSpPr>
              <p:spPr>
                <a:xfrm>
                  <a:off x="8361502" y="1451134"/>
                  <a:ext cx="3083801" cy="1391192"/>
                </a:xfrm>
                <a:prstGeom prst="rect">
                  <a:avLst/>
                </a:prstGeom>
                <a:blipFill>
                  <a:blip r:embed="rId9"/>
                  <a:stretch>
                    <a:fillRect t="-1471"/>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999428C-C76E-48A7-B471-E862289CBF57}"/>
                  </a:ext>
                </a:extLst>
              </p:cNvPr>
              <p:cNvSpPr txBox="1"/>
              <p:nvPr/>
            </p:nvSpPr>
            <p:spPr>
              <a:xfrm>
                <a:off x="1158523" y="2501188"/>
                <a:ext cx="4464496" cy="430887"/>
              </a:xfrm>
              <a:prstGeom prst="rect">
                <a:avLst/>
              </a:prstGeom>
              <a:noFill/>
            </p:spPr>
            <p:txBody>
              <a:bodyPr wrap="square" lIns="0" tIns="0" rIns="0" bIns="0" rtlCol="0">
                <a:spAutoFit/>
              </a:bodyPr>
              <a:lstStyle/>
              <a:p>
                <a:pPr algn="ctr"/>
                <a14:m>
                  <m:oMath xmlns:m="http://schemas.openxmlformats.org/officeDocument/2006/math">
                    <m:r>
                      <a:rPr lang="en-GB" sz="1400" i="1" smtClean="0">
                        <a:latin typeface="Cambria Math" panose="02040503050406030204" pitchFamily="18" charset="0"/>
                        <a:ea typeface="Cambria Math" panose="02040503050406030204" pitchFamily="18" charset="0"/>
                      </a:rPr>
                      <m:t>𝜂</m:t>
                    </m:r>
                    <m:r>
                      <a:rPr lang="fr-FR" sz="1400" b="0" i="1" smtClean="0">
                        <a:latin typeface="Cambria Math" panose="02040503050406030204" pitchFamily="18" charset="0"/>
                        <a:ea typeface="Cambria Math" panose="02040503050406030204" pitchFamily="18" charset="0"/>
                      </a:rPr>
                      <m:t>=377</m:t>
                    </m:r>
                  </m:oMath>
                </a14:m>
                <a:r>
                  <a:rPr lang="en-GB" sz="1400" dirty="0">
                    <a:sym typeface="Symbol" panose="05050102010706020507" pitchFamily="18" charset="2"/>
                  </a:rPr>
                  <a:t></a:t>
                </a:r>
                <a:r>
                  <a:rPr lang="en-GB" sz="1400" dirty="0"/>
                  <a:t>; </a:t>
                </a:r>
                <a14:m>
                  <m:oMath xmlns:m="http://schemas.openxmlformats.org/officeDocument/2006/math">
                    <m:r>
                      <a:rPr lang="en-GB" sz="1400" i="1">
                        <a:latin typeface="Cambria Math" panose="02040503050406030204" pitchFamily="18" charset="0"/>
                        <a:ea typeface="Cambria Math" panose="02040503050406030204" pitchFamily="18" charset="0"/>
                      </a:rPr>
                      <m:t>𝜎</m:t>
                    </m:r>
                    <m:r>
                      <a:rPr lang="fr-FR" sz="1400" i="1">
                        <a:latin typeface="Cambria Math" panose="02040503050406030204" pitchFamily="18" charset="0"/>
                        <a:ea typeface="Cambria Math" panose="02040503050406030204" pitchFamily="18" charset="0"/>
                      </a:rPr>
                      <m:t>=5.8</m:t>
                    </m:r>
                    <m:r>
                      <a:rPr lang="fr-FR" sz="1400" i="1">
                        <a:latin typeface="Cambria Math" panose="02040503050406030204" pitchFamily="18" charset="0"/>
                        <a:ea typeface="Cambria Math" panose="02040503050406030204" pitchFamily="18" charset="0"/>
                      </a:rPr>
                      <m:t>𝑥</m:t>
                    </m:r>
                    <m:sSup>
                      <m:sSupPr>
                        <m:ctrlPr>
                          <a:rPr lang="fr-FR" sz="1400" i="1">
                            <a:latin typeface="Cambria Math" panose="02040503050406030204" pitchFamily="18" charset="0"/>
                            <a:ea typeface="Cambria Math" panose="02040503050406030204" pitchFamily="18" charset="0"/>
                          </a:rPr>
                        </m:ctrlPr>
                      </m:sSupPr>
                      <m:e>
                        <m:r>
                          <a:rPr lang="fr-FR" sz="1400" i="1">
                            <a:latin typeface="Cambria Math" panose="02040503050406030204" pitchFamily="18" charset="0"/>
                            <a:ea typeface="Cambria Math" panose="02040503050406030204" pitchFamily="18" charset="0"/>
                          </a:rPr>
                          <m:t>10</m:t>
                        </m:r>
                      </m:e>
                      <m:sup>
                        <m:r>
                          <a:rPr lang="fr-FR" sz="1400" i="1">
                            <a:latin typeface="Cambria Math" panose="02040503050406030204" pitchFamily="18" charset="0"/>
                            <a:ea typeface="Cambria Math" panose="02040503050406030204" pitchFamily="18" charset="0"/>
                          </a:rPr>
                          <m:t>7</m:t>
                        </m:r>
                      </m:sup>
                    </m:sSup>
                    <m:r>
                      <a:rPr lang="fr-FR" sz="1400" i="1">
                        <a:latin typeface="Cambria Math" panose="02040503050406030204" pitchFamily="18" charset="0"/>
                        <a:ea typeface="Cambria Math" panose="02040503050406030204" pitchFamily="18" charset="0"/>
                      </a:rPr>
                      <m:t> </m:t>
                    </m:r>
                    <m:r>
                      <a:rPr lang="fr-FR" sz="1400" i="1">
                        <a:latin typeface="Cambria Math" panose="02040503050406030204" pitchFamily="18" charset="0"/>
                        <a:ea typeface="Cambria Math" panose="02040503050406030204" pitchFamily="18" charset="0"/>
                      </a:rPr>
                      <m:t>𝑆</m:t>
                    </m:r>
                    <m:r>
                      <a:rPr lang="fr-FR" sz="1400" i="1">
                        <a:latin typeface="Cambria Math" panose="02040503050406030204" pitchFamily="18" charset="0"/>
                        <a:ea typeface="Cambria Math" panose="02040503050406030204" pitchFamily="18" charset="0"/>
                      </a:rPr>
                      <m:t>/</m:t>
                    </m:r>
                    <m:r>
                      <a:rPr lang="fr-FR" sz="1400" i="1">
                        <a:latin typeface="Cambria Math" panose="02040503050406030204" pitchFamily="18" charset="0"/>
                        <a:ea typeface="Cambria Math" panose="02040503050406030204" pitchFamily="18" charset="0"/>
                      </a:rPr>
                      <m:t>𝑚</m:t>
                    </m:r>
                  </m:oMath>
                </a14:m>
                <a:endParaRPr lang="en-GB" sz="1400" dirty="0"/>
              </a:p>
              <a:p>
                <a:pPr algn="ctr"/>
                <a14:m>
                  <m:oMath xmlns:m="http://schemas.openxmlformats.org/officeDocument/2006/math">
                    <m:sSub>
                      <m:sSubPr>
                        <m:ctrlPr>
                          <a:rPr lang="en-GB" sz="1400" i="1" smtClean="0">
                            <a:latin typeface="Cambria Math" panose="02040503050406030204" pitchFamily="18" charset="0"/>
                          </a:rPr>
                        </m:ctrlPr>
                      </m:sSubPr>
                      <m:e>
                        <m:r>
                          <a:rPr lang="en-GB" sz="1400" i="1" smtClean="0">
                            <a:latin typeface="Cambria Math" panose="02040503050406030204" pitchFamily="18" charset="0"/>
                            <a:ea typeface="Cambria Math" panose="02040503050406030204" pitchFamily="18" charset="0"/>
                          </a:rPr>
                          <m:t>𝜒</m:t>
                        </m:r>
                      </m:e>
                      <m:sub>
                        <m:r>
                          <a:rPr lang="fr-FR" sz="1400" b="0" i="1" smtClean="0">
                            <a:latin typeface="Cambria Math" panose="02040503050406030204" pitchFamily="18" charset="0"/>
                          </a:rPr>
                          <m:t>01</m:t>
                        </m:r>
                      </m:sub>
                    </m:sSub>
                    <m:r>
                      <a:rPr lang="fr-FR" sz="1400" b="0" i="1" smtClean="0">
                        <a:latin typeface="Cambria Math" panose="02040503050406030204" pitchFamily="18" charset="0"/>
                      </a:rPr>
                      <m:t>=2.405</m:t>
                    </m:r>
                    <m:r>
                      <a:rPr lang="fr-FR" sz="1400" b="0" i="0" smtClean="0">
                        <a:latin typeface="Cambria Math" panose="02040503050406030204" pitchFamily="18" charset="0"/>
                      </a:rPr>
                      <m:t>; </m:t>
                    </m:r>
                    <m:sSub>
                      <m:sSubPr>
                        <m:ctrlPr>
                          <a:rPr lang="en-GB" sz="1400" i="1" smtClean="0">
                            <a:latin typeface="Cambria Math" panose="02040503050406030204" pitchFamily="18" charset="0"/>
                          </a:rPr>
                        </m:ctrlPr>
                      </m:sSubPr>
                      <m:e>
                        <m:r>
                          <a:rPr lang="en-GB" sz="1400" i="1">
                            <a:latin typeface="Cambria Math" panose="02040503050406030204" pitchFamily="18" charset="0"/>
                            <a:ea typeface="Cambria Math" panose="02040503050406030204" pitchFamily="18" charset="0"/>
                          </a:rPr>
                          <m:t>𝜒</m:t>
                        </m:r>
                      </m:e>
                      <m:sub>
                        <m:r>
                          <a:rPr lang="fr-FR" sz="1400" i="1">
                            <a:latin typeface="Cambria Math" panose="02040503050406030204" pitchFamily="18" charset="0"/>
                          </a:rPr>
                          <m:t>0</m:t>
                        </m:r>
                        <m:r>
                          <a:rPr lang="fr-FR" sz="1400" b="0" i="1" smtClean="0">
                            <a:latin typeface="Cambria Math" panose="02040503050406030204" pitchFamily="18" charset="0"/>
                          </a:rPr>
                          <m:t>2</m:t>
                        </m:r>
                      </m:sub>
                    </m:sSub>
                    <m:r>
                      <a:rPr lang="fr-FR" sz="1400" i="1">
                        <a:latin typeface="Cambria Math" panose="02040503050406030204" pitchFamily="18" charset="0"/>
                      </a:rPr>
                      <m:t>=</m:t>
                    </m:r>
                    <m:r>
                      <a:rPr lang="fr-FR" sz="1400" b="0" i="1" smtClean="0">
                        <a:latin typeface="Cambria Math" panose="02040503050406030204" pitchFamily="18" charset="0"/>
                      </a:rPr>
                      <m:t>5.52</m:t>
                    </m:r>
                  </m:oMath>
                </a14:m>
                <a:r>
                  <a:rPr lang="fr-FR" sz="1400" b="0" dirty="0"/>
                  <a:t>;</a:t>
                </a:r>
                <a14:m>
                  <m:oMath xmlns:m="http://schemas.openxmlformats.org/officeDocument/2006/math">
                    <m:r>
                      <a:rPr lang="fr-FR" sz="1400" b="0" i="0" smtClean="0">
                        <a:latin typeface="Cambria Math" panose="02040503050406030204" pitchFamily="18" charset="0"/>
                      </a:rPr>
                      <m:t> </m:t>
                    </m:r>
                    <m:sSub>
                      <m:sSubPr>
                        <m:ctrlPr>
                          <a:rPr lang="en-GB" sz="1400" i="1" smtClean="0">
                            <a:latin typeface="Cambria Math" panose="02040503050406030204" pitchFamily="18" charset="0"/>
                          </a:rPr>
                        </m:ctrlPr>
                      </m:sSubPr>
                      <m:e>
                        <m:r>
                          <a:rPr lang="fr-FR" sz="1400" b="0" i="1" smtClean="0">
                            <a:latin typeface="Cambria Math" panose="02040503050406030204" pitchFamily="18" charset="0"/>
                          </a:rPr>
                          <m:t>𝐽</m:t>
                        </m:r>
                      </m:e>
                      <m:sub>
                        <m:r>
                          <a:rPr lang="fr-FR" sz="1400" b="0" i="1" smtClean="0">
                            <a:latin typeface="Cambria Math" panose="02040503050406030204" pitchFamily="18" charset="0"/>
                          </a:rPr>
                          <m:t>1</m:t>
                        </m:r>
                      </m:sub>
                    </m:sSub>
                    <m:d>
                      <m:dPr>
                        <m:ctrlPr>
                          <a:rPr lang="fr-FR" sz="1400" b="0" i="1" smtClean="0">
                            <a:latin typeface="Cambria Math" panose="02040503050406030204" pitchFamily="18" charset="0"/>
                          </a:rPr>
                        </m:ctrlPr>
                      </m:dPr>
                      <m:e>
                        <m:sSub>
                          <m:sSubPr>
                            <m:ctrlPr>
                              <a:rPr lang="en-GB" sz="1400" i="1">
                                <a:latin typeface="Cambria Math" panose="02040503050406030204" pitchFamily="18" charset="0"/>
                              </a:rPr>
                            </m:ctrlPr>
                          </m:sSubPr>
                          <m:e>
                            <m:r>
                              <a:rPr lang="en-GB" sz="1400" i="1">
                                <a:latin typeface="Cambria Math" panose="02040503050406030204" pitchFamily="18" charset="0"/>
                                <a:ea typeface="Cambria Math" panose="02040503050406030204" pitchFamily="18" charset="0"/>
                              </a:rPr>
                              <m:t>𝜒</m:t>
                            </m:r>
                          </m:e>
                          <m:sub>
                            <m:r>
                              <a:rPr lang="fr-FR" sz="1400" i="1">
                                <a:latin typeface="Cambria Math" panose="02040503050406030204" pitchFamily="18" charset="0"/>
                              </a:rPr>
                              <m:t>01</m:t>
                            </m:r>
                          </m:sub>
                        </m:sSub>
                      </m:e>
                    </m:d>
                    <m:r>
                      <a:rPr lang="fr-FR" sz="1400" b="0" i="1" smtClean="0">
                        <a:latin typeface="Cambria Math" panose="02040503050406030204" pitchFamily="18" charset="0"/>
                      </a:rPr>
                      <m:t>=0.52; </m:t>
                    </m:r>
                    <m:sSub>
                      <m:sSubPr>
                        <m:ctrlPr>
                          <a:rPr lang="en-GB" sz="1400" i="1">
                            <a:latin typeface="Cambria Math" panose="02040503050406030204" pitchFamily="18" charset="0"/>
                          </a:rPr>
                        </m:ctrlPr>
                      </m:sSubPr>
                      <m:e>
                        <m:r>
                          <a:rPr lang="fr-FR" sz="1400" i="1">
                            <a:latin typeface="Cambria Math" panose="02040503050406030204" pitchFamily="18" charset="0"/>
                          </a:rPr>
                          <m:t>𝐽</m:t>
                        </m:r>
                      </m:e>
                      <m:sub>
                        <m:r>
                          <a:rPr lang="fr-FR" sz="1400" i="1">
                            <a:latin typeface="Cambria Math" panose="02040503050406030204" pitchFamily="18" charset="0"/>
                          </a:rPr>
                          <m:t>1</m:t>
                        </m:r>
                      </m:sub>
                    </m:sSub>
                    <m:d>
                      <m:dPr>
                        <m:ctrlPr>
                          <a:rPr lang="fr-FR" sz="1400" i="1">
                            <a:latin typeface="Cambria Math" panose="02040503050406030204" pitchFamily="18" charset="0"/>
                          </a:rPr>
                        </m:ctrlPr>
                      </m:dPr>
                      <m:e>
                        <m:sSub>
                          <m:sSubPr>
                            <m:ctrlPr>
                              <a:rPr lang="en-GB" sz="1400" i="1">
                                <a:latin typeface="Cambria Math" panose="02040503050406030204" pitchFamily="18" charset="0"/>
                              </a:rPr>
                            </m:ctrlPr>
                          </m:sSubPr>
                          <m:e>
                            <m:r>
                              <a:rPr lang="en-GB" sz="1400" i="1">
                                <a:latin typeface="Cambria Math" panose="02040503050406030204" pitchFamily="18" charset="0"/>
                                <a:ea typeface="Cambria Math" panose="02040503050406030204" pitchFamily="18" charset="0"/>
                              </a:rPr>
                              <m:t>𝜒</m:t>
                            </m:r>
                          </m:e>
                          <m:sub>
                            <m:r>
                              <a:rPr lang="fr-FR" sz="1400" i="1">
                                <a:latin typeface="Cambria Math" panose="02040503050406030204" pitchFamily="18" charset="0"/>
                              </a:rPr>
                              <m:t>0</m:t>
                            </m:r>
                            <m:r>
                              <a:rPr lang="fr-FR" sz="1400" b="0" i="1" smtClean="0">
                                <a:latin typeface="Cambria Math" panose="02040503050406030204" pitchFamily="18" charset="0"/>
                              </a:rPr>
                              <m:t>2</m:t>
                            </m:r>
                          </m:sub>
                        </m:sSub>
                      </m:e>
                    </m:d>
                    <m:r>
                      <a:rPr lang="fr-FR" sz="1400" i="1">
                        <a:latin typeface="Cambria Math" panose="02040503050406030204" pitchFamily="18" charset="0"/>
                      </a:rPr>
                      <m:t>=</m:t>
                    </m:r>
                    <m:r>
                      <a:rPr lang="fr-FR" sz="1400" b="0" i="1" smtClean="0">
                        <a:latin typeface="Cambria Math" panose="02040503050406030204" pitchFamily="18" charset="0"/>
                      </a:rPr>
                      <m:t>−</m:t>
                    </m:r>
                    <m:r>
                      <a:rPr lang="fr-FR" sz="1400" i="1">
                        <a:latin typeface="Cambria Math" panose="02040503050406030204" pitchFamily="18" charset="0"/>
                      </a:rPr>
                      <m:t>0.</m:t>
                    </m:r>
                    <m:r>
                      <a:rPr lang="fr-FR" sz="1400" b="0" i="1" smtClean="0">
                        <a:latin typeface="Cambria Math" panose="02040503050406030204" pitchFamily="18" charset="0"/>
                      </a:rPr>
                      <m:t>34</m:t>
                    </m:r>
                  </m:oMath>
                </a14:m>
                <a:endParaRPr lang="fr-FR" sz="1400" b="0" dirty="0"/>
              </a:p>
            </p:txBody>
          </p:sp>
        </mc:Choice>
        <mc:Fallback xmlns="">
          <p:sp>
            <p:nvSpPr>
              <p:cNvPr id="16" name="TextBox 15">
                <a:extLst>
                  <a:ext uri="{FF2B5EF4-FFF2-40B4-BE49-F238E27FC236}">
                    <a16:creationId xmlns:a16="http://schemas.microsoft.com/office/drawing/2014/main" id="{8999428C-C76E-48A7-B471-E862289CBF57}"/>
                  </a:ext>
                </a:extLst>
              </p:cNvPr>
              <p:cNvSpPr txBox="1">
                <a:spLocks noRot="1" noChangeAspect="1" noMove="1" noResize="1" noEditPoints="1" noAdjustHandles="1" noChangeArrowheads="1" noChangeShapeType="1" noTextEdit="1"/>
              </p:cNvSpPr>
              <p:nvPr/>
            </p:nvSpPr>
            <p:spPr>
              <a:xfrm>
                <a:off x="1158523" y="2501188"/>
                <a:ext cx="4464496" cy="430887"/>
              </a:xfrm>
              <a:prstGeom prst="rect">
                <a:avLst/>
              </a:prstGeom>
              <a:blipFill>
                <a:blip r:embed="rId10"/>
                <a:stretch>
                  <a:fillRect l="-683" t="-14085" r="-546" b="-23944"/>
                </a:stretch>
              </a:blipFill>
            </p:spPr>
            <p:txBody>
              <a:bodyPr/>
              <a:lstStyle/>
              <a:p>
                <a:r>
                  <a:rPr lang="en-GB">
                    <a:noFill/>
                  </a:rPr>
                  <a:t> </a:t>
                </a:r>
              </a:p>
            </p:txBody>
          </p:sp>
        </mc:Fallback>
      </mc:AlternateContent>
      <p:grpSp>
        <p:nvGrpSpPr>
          <p:cNvPr id="33" name="Group 32">
            <a:extLst>
              <a:ext uri="{FF2B5EF4-FFF2-40B4-BE49-F238E27FC236}">
                <a16:creationId xmlns:a16="http://schemas.microsoft.com/office/drawing/2014/main" id="{1590C515-0393-4B70-8EA1-EB98E378A943}"/>
              </a:ext>
            </a:extLst>
          </p:cNvPr>
          <p:cNvGrpSpPr/>
          <p:nvPr/>
        </p:nvGrpSpPr>
        <p:grpSpPr>
          <a:xfrm>
            <a:off x="4969291" y="3392036"/>
            <a:ext cx="3552403" cy="2790201"/>
            <a:chOff x="4969291" y="3392036"/>
            <a:chExt cx="3552403" cy="2790201"/>
          </a:xfrm>
        </p:grpSpPr>
        <p:pic>
          <p:nvPicPr>
            <p:cNvPr id="30" name="Picture 29">
              <a:extLst>
                <a:ext uri="{FF2B5EF4-FFF2-40B4-BE49-F238E27FC236}">
                  <a16:creationId xmlns:a16="http://schemas.microsoft.com/office/drawing/2014/main" id="{81505400-79EB-4D7A-85D2-6EB86EE4344C}"/>
                </a:ext>
              </a:extLst>
            </p:cNvPr>
            <p:cNvPicPr>
              <a:picLocks noChangeAspect="1"/>
            </p:cNvPicPr>
            <p:nvPr/>
          </p:nvPicPr>
          <p:blipFill>
            <a:blip r:embed="rId11"/>
            <a:stretch>
              <a:fillRect/>
            </a:stretch>
          </p:blipFill>
          <p:spPr>
            <a:xfrm>
              <a:off x="4969291" y="3392036"/>
              <a:ext cx="3552403" cy="2790201"/>
            </a:xfrm>
            <a:prstGeom prst="rect">
              <a:avLst/>
            </a:prstGeom>
          </p:spPr>
        </p:pic>
        <p:sp>
          <p:nvSpPr>
            <p:cNvPr id="23" name="TextBox 22">
              <a:extLst>
                <a:ext uri="{FF2B5EF4-FFF2-40B4-BE49-F238E27FC236}">
                  <a16:creationId xmlns:a16="http://schemas.microsoft.com/office/drawing/2014/main" id="{C135C0CA-EE1A-402A-9C2E-314622BD3AB7}"/>
                </a:ext>
              </a:extLst>
            </p:cNvPr>
            <p:cNvSpPr txBox="1"/>
            <p:nvPr/>
          </p:nvSpPr>
          <p:spPr>
            <a:xfrm>
              <a:off x="5739028" y="4640534"/>
              <a:ext cx="2201087" cy="461665"/>
            </a:xfrm>
            <a:prstGeom prst="rect">
              <a:avLst/>
            </a:prstGeom>
            <a:noFill/>
          </p:spPr>
          <p:txBody>
            <a:bodyPr wrap="square" rtlCol="0">
              <a:spAutoFit/>
            </a:bodyPr>
            <a:lstStyle/>
            <a:p>
              <a:pPr algn="ctr"/>
              <a:r>
                <a:rPr lang="en-GB" sz="1200" b="1" dirty="0"/>
                <a:t>A TM020 needs about +40% more power of a TM010</a:t>
              </a:r>
            </a:p>
          </p:txBody>
        </p:sp>
      </p:grpSp>
      <p:pic>
        <p:nvPicPr>
          <p:cNvPr id="31" name="Picture 30">
            <a:extLst>
              <a:ext uri="{FF2B5EF4-FFF2-40B4-BE49-F238E27FC236}">
                <a16:creationId xmlns:a16="http://schemas.microsoft.com/office/drawing/2014/main" id="{0F87F4DA-35B8-4D59-9B4F-7600869A3C74}"/>
              </a:ext>
            </a:extLst>
          </p:cNvPr>
          <p:cNvPicPr>
            <a:picLocks noChangeAspect="1"/>
          </p:cNvPicPr>
          <p:nvPr/>
        </p:nvPicPr>
        <p:blipFill>
          <a:blip r:embed="rId12"/>
          <a:stretch>
            <a:fillRect/>
          </a:stretch>
        </p:blipFill>
        <p:spPr>
          <a:xfrm>
            <a:off x="386291" y="3395712"/>
            <a:ext cx="3997640" cy="2785359"/>
          </a:xfrm>
          <a:prstGeom prst="rect">
            <a:avLst/>
          </a:prstGeom>
        </p:spPr>
      </p:pic>
    </p:spTree>
    <p:extLst>
      <p:ext uri="{BB962C8B-B14F-4D97-AF65-F5344CB8AC3E}">
        <p14:creationId xmlns:p14="http://schemas.microsoft.com/office/powerpoint/2010/main" val="1146756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ppt_x"/>
                                          </p:val>
                                        </p:tav>
                                        <p:tav tm="100000">
                                          <p:val>
                                            <p:strVal val="#ppt_x"/>
                                          </p:val>
                                        </p:tav>
                                      </p:tavLst>
                                    </p:anim>
                                    <p:anim calcmode="lin" valueType="num">
                                      <p:cBhvr additive="base">
                                        <p:cTn id="1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D3D2D-3BE9-4B94-8794-CE3EFA353768}"/>
              </a:ext>
            </a:extLst>
          </p:cNvPr>
          <p:cNvSpPr>
            <a:spLocks noGrp="1"/>
          </p:cNvSpPr>
          <p:nvPr>
            <p:ph type="title"/>
          </p:nvPr>
        </p:nvSpPr>
        <p:spPr/>
        <p:txBody>
          <a:bodyPr/>
          <a:lstStyle/>
          <a:p>
            <a:r>
              <a:rPr lang="en-GB" dirty="0"/>
              <a:t>Some “engineering” consideration</a:t>
            </a:r>
          </a:p>
        </p:txBody>
      </p:sp>
      <p:sp>
        <p:nvSpPr>
          <p:cNvPr id="4" name="Slide Number Placeholder 3">
            <a:extLst>
              <a:ext uri="{FF2B5EF4-FFF2-40B4-BE49-F238E27FC236}">
                <a16:creationId xmlns:a16="http://schemas.microsoft.com/office/drawing/2014/main" id="{D1C119F6-2A71-42A4-9558-D5611E316AB0}"/>
              </a:ext>
            </a:extLst>
          </p:cNvPr>
          <p:cNvSpPr>
            <a:spLocks noGrp="1"/>
          </p:cNvSpPr>
          <p:nvPr>
            <p:ph type="sldNum" sz="quarter" idx="11"/>
          </p:nvPr>
        </p:nvSpPr>
        <p:spPr/>
        <p:txBody>
          <a:bodyPr/>
          <a:lstStyle/>
          <a:p>
            <a:r>
              <a:rPr lang="fr-FR"/>
              <a:t>Page </a:t>
            </a:r>
            <a:fld id="{733122C9-A0B9-462F-8757-0847AD287B63}" type="slidenum">
              <a:rPr lang="fr-FR" smtClean="0"/>
              <a:pPr/>
              <a:t>5</a:t>
            </a:fld>
            <a:endParaRPr lang="fr-FR" dirty="0"/>
          </a:p>
        </p:txBody>
      </p:sp>
      <p:sp>
        <p:nvSpPr>
          <p:cNvPr id="5" name="Footer Placeholder 4">
            <a:extLst>
              <a:ext uri="{FF2B5EF4-FFF2-40B4-BE49-F238E27FC236}">
                <a16:creationId xmlns:a16="http://schemas.microsoft.com/office/drawing/2014/main" id="{E967BF42-1088-45EE-B245-B8CEDEEFDC62}"/>
              </a:ext>
            </a:extLst>
          </p:cNvPr>
          <p:cNvSpPr>
            <a:spLocks noGrp="1"/>
          </p:cNvSpPr>
          <p:nvPr>
            <p:ph type="ftr" sz="quarter" idx="12"/>
          </p:nvPr>
        </p:nvSpPr>
        <p:spPr/>
        <p:txBody>
          <a:bodyPr/>
          <a:lstStyle/>
          <a:p>
            <a:r>
              <a:rPr lang="en-GB"/>
              <a:t>HarmonLIP2024 - 20 March 2023 - A. D'Elia</a:t>
            </a:r>
            <a:endParaRPr lang="fr-FR" dirty="0"/>
          </a:p>
        </p:txBody>
      </p:sp>
      <p:grpSp>
        <p:nvGrpSpPr>
          <p:cNvPr id="17" name="Group 16">
            <a:extLst>
              <a:ext uri="{FF2B5EF4-FFF2-40B4-BE49-F238E27FC236}">
                <a16:creationId xmlns:a16="http://schemas.microsoft.com/office/drawing/2014/main" id="{B0505DEE-DCB8-4D95-A5CF-2B0C36ACEB1F}"/>
              </a:ext>
            </a:extLst>
          </p:cNvPr>
          <p:cNvGrpSpPr/>
          <p:nvPr/>
        </p:nvGrpSpPr>
        <p:grpSpPr>
          <a:xfrm>
            <a:off x="4932040" y="689308"/>
            <a:ext cx="3240360" cy="2713852"/>
            <a:chOff x="4845600" y="1114339"/>
            <a:chExt cx="3240360" cy="2713852"/>
          </a:xfrm>
        </p:grpSpPr>
        <p:pic>
          <p:nvPicPr>
            <p:cNvPr id="14" name="Picture 13">
              <a:extLst>
                <a:ext uri="{FF2B5EF4-FFF2-40B4-BE49-F238E27FC236}">
                  <a16:creationId xmlns:a16="http://schemas.microsoft.com/office/drawing/2014/main" id="{F99A221A-B1E3-47E1-ADAA-16AAF52B2D6A}"/>
                </a:ext>
              </a:extLst>
            </p:cNvPr>
            <p:cNvPicPr>
              <a:picLocks noChangeAspect="1"/>
            </p:cNvPicPr>
            <p:nvPr/>
          </p:nvPicPr>
          <p:blipFill rotWithShape="1">
            <a:blip r:embed="rId2"/>
            <a:srcRect l="16137" t="4583" r="20863" b="8477"/>
            <a:stretch/>
          </p:blipFill>
          <p:spPr>
            <a:xfrm>
              <a:off x="4845600" y="1114339"/>
              <a:ext cx="3240360" cy="2713852"/>
            </a:xfrm>
            <a:prstGeom prst="rect">
              <a:avLst/>
            </a:prstGeom>
          </p:spPr>
        </p:pic>
        <p:sp>
          <p:nvSpPr>
            <p:cNvPr id="15" name="TextBox 14">
              <a:extLst>
                <a:ext uri="{FF2B5EF4-FFF2-40B4-BE49-F238E27FC236}">
                  <a16:creationId xmlns:a16="http://schemas.microsoft.com/office/drawing/2014/main" id="{D90D5514-CDCA-4FA3-8F33-288C05C2B674}"/>
                </a:ext>
              </a:extLst>
            </p:cNvPr>
            <p:cNvSpPr txBox="1"/>
            <p:nvPr/>
          </p:nvSpPr>
          <p:spPr>
            <a:xfrm>
              <a:off x="5292080" y="2249467"/>
              <a:ext cx="662361" cy="276999"/>
            </a:xfrm>
            <a:prstGeom prst="rect">
              <a:avLst/>
            </a:prstGeom>
            <a:noFill/>
          </p:spPr>
          <p:txBody>
            <a:bodyPr wrap="none" rtlCol="0">
              <a:spAutoFit/>
            </a:bodyPr>
            <a:lstStyle/>
            <a:p>
              <a:r>
                <a:rPr lang="en-GB" sz="1200" b="1" dirty="0"/>
                <a:t>TM010</a:t>
              </a:r>
            </a:p>
          </p:txBody>
        </p:sp>
        <p:sp>
          <p:nvSpPr>
            <p:cNvPr id="16" name="TextBox 15">
              <a:extLst>
                <a:ext uri="{FF2B5EF4-FFF2-40B4-BE49-F238E27FC236}">
                  <a16:creationId xmlns:a16="http://schemas.microsoft.com/office/drawing/2014/main" id="{71C6BA91-A4C9-4A28-96F6-EC6C3964F9FA}"/>
                </a:ext>
              </a:extLst>
            </p:cNvPr>
            <p:cNvSpPr txBox="1"/>
            <p:nvPr/>
          </p:nvSpPr>
          <p:spPr>
            <a:xfrm>
              <a:off x="7164288" y="1840780"/>
              <a:ext cx="662361" cy="276999"/>
            </a:xfrm>
            <a:prstGeom prst="rect">
              <a:avLst/>
            </a:prstGeom>
            <a:noFill/>
          </p:spPr>
          <p:txBody>
            <a:bodyPr wrap="none" rtlCol="0">
              <a:spAutoFit/>
            </a:bodyPr>
            <a:lstStyle/>
            <a:p>
              <a:r>
                <a:rPr lang="en-GB" sz="1200" b="1" dirty="0"/>
                <a:t>TM020</a:t>
              </a:r>
            </a:p>
          </p:txBody>
        </p:sp>
      </p:grpSp>
      <p:sp>
        <p:nvSpPr>
          <p:cNvPr id="18" name="TextBox 17">
            <a:extLst>
              <a:ext uri="{FF2B5EF4-FFF2-40B4-BE49-F238E27FC236}">
                <a16:creationId xmlns:a16="http://schemas.microsoft.com/office/drawing/2014/main" id="{6F3440B2-5733-424A-B414-99B2AA5EC69F}"/>
              </a:ext>
            </a:extLst>
          </p:cNvPr>
          <p:cNvSpPr txBox="1"/>
          <p:nvPr/>
        </p:nvSpPr>
        <p:spPr>
          <a:xfrm>
            <a:off x="4321130" y="3552537"/>
            <a:ext cx="4740774" cy="1815882"/>
          </a:xfrm>
          <a:prstGeom prst="rect">
            <a:avLst/>
          </a:prstGeom>
          <a:noFill/>
        </p:spPr>
        <p:txBody>
          <a:bodyPr wrap="square" rtlCol="0">
            <a:spAutoFit/>
          </a:bodyPr>
          <a:lstStyle/>
          <a:p>
            <a:pPr marL="342900" indent="-342900">
              <a:buFontTx/>
              <a:buAutoNum type="arabicPeriod"/>
            </a:pPr>
            <a:r>
              <a:rPr lang="en-GB" sz="1600" dirty="0"/>
              <a:t>Larger dimensions allow to mitigate the tight mechanical tolerances for relatively high working frequencies and ease the distribution of all the necessary ancillaries all around the outer surface (and also reduce their perturbation that lowers down on the Q</a:t>
            </a:r>
            <a:r>
              <a:rPr lang="en-GB" sz="1600" baseline="-25000" dirty="0"/>
              <a:t>0</a:t>
            </a:r>
            <a:r>
              <a:rPr lang="en-GB" sz="1600" dirty="0"/>
              <a:t>);</a:t>
            </a:r>
          </a:p>
          <a:p>
            <a:pPr marL="342900" indent="-342900">
              <a:buFontTx/>
              <a:buAutoNum type="arabicPeriod"/>
            </a:pPr>
            <a:endParaRPr lang="en-GB" sz="1600" dirty="0"/>
          </a:p>
        </p:txBody>
      </p:sp>
      <p:grpSp>
        <p:nvGrpSpPr>
          <p:cNvPr id="23" name="Group 22">
            <a:extLst>
              <a:ext uri="{FF2B5EF4-FFF2-40B4-BE49-F238E27FC236}">
                <a16:creationId xmlns:a16="http://schemas.microsoft.com/office/drawing/2014/main" id="{F7DEBDAD-B2E2-4EC0-93D2-766EB9A0B306}"/>
              </a:ext>
            </a:extLst>
          </p:cNvPr>
          <p:cNvGrpSpPr/>
          <p:nvPr/>
        </p:nvGrpSpPr>
        <p:grpSpPr>
          <a:xfrm>
            <a:off x="107504" y="1041923"/>
            <a:ext cx="4156571" cy="4725770"/>
            <a:chOff x="107504" y="1041923"/>
            <a:chExt cx="4156571" cy="4725770"/>
          </a:xfrm>
        </p:grpSpPr>
        <p:sp>
          <p:nvSpPr>
            <p:cNvPr id="10" name="TextBox 9">
              <a:extLst>
                <a:ext uri="{FF2B5EF4-FFF2-40B4-BE49-F238E27FC236}">
                  <a16:creationId xmlns:a16="http://schemas.microsoft.com/office/drawing/2014/main" id="{3AE4301F-B12E-4566-9D4F-300AEF9CE0A8}"/>
                </a:ext>
              </a:extLst>
            </p:cNvPr>
            <p:cNvSpPr txBox="1"/>
            <p:nvPr/>
          </p:nvSpPr>
          <p:spPr>
            <a:xfrm>
              <a:off x="1740647" y="1041923"/>
              <a:ext cx="886729" cy="339960"/>
            </a:xfrm>
            <a:prstGeom prst="rect">
              <a:avLst/>
            </a:prstGeom>
            <a:noFill/>
          </p:spPr>
          <p:txBody>
            <a:bodyPr wrap="none" rtlCol="0">
              <a:spAutoFit/>
            </a:bodyPr>
            <a:lstStyle/>
            <a:p>
              <a:r>
                <a:rPr lang="en-GB" b="1" dirty="0"/>
                <a:t>E-Field</a:t>
              </a:r>
            </a:p>
          </p:txBody>
        </p:sp>
        <p:sp>
          <p:nvSpPr>
            <p:cNvPr id="11" name="TextBox 10">
              <a:extLst>
                <a:ext uri="{FF2B5EF4-FFF2-40B4-BE49-F238E27FC236}">
                  <a16:creationId xmlns:a16="http://schemas.microsoft.com/office/drawing/2014/main" id="{464F8F15-3937-48F6-806B-9B0FCB54DC36}"/>
                </a:ext>
              </a:extLst>
            </p:cNvPr>
            <p:cNvSpPr txBox="1"/>
            <p:nvPr/>
          </p:nvSpPr>
          <p:spPr>
            <a:xfrm>
              <a:off x="1707938" y="3429000"/>
              <a:ext cx="898647" cy="339960"/>
            </a:xfrm>
            <a:prstGeom prst="rect">
              <a:avLst/>
            </a:prstGeom>
            <a:noFill/>
          </p:spPr>
          <p:txBody>
            <a:bodyPr wrap="none" rtlCol="0">
              <a:spAutoFit/>
            </a:bodyPr>
            <a:lstStyle/>
            <a:p>
              <a:r>
                <a:rPr lang="en-GB" b="1" dirty="0"/>
                <a:t>H-Field</a:t>
              </a:r>
            </a:p>
          </p:txBody>
        </p:sp>
        <p:pic>
          <p:nvPicPr>
            <p:cNvPr id="3" name="Picture 2">
              <a:extLst>
                <a:ext uri="{FF2B5EF4-FFF2-40B4-BE49-F238E27FC236}">
                  <a16:creationId xmlns:a16="http://schemas.microsoft.com/office/drawing/2014/main" id="{CFFEFFFD-73E6-4B0B-AA0B-F8649FCE3355}"/>
                </a:ext>
              </a:extLst>
            </p:cNvPr>
            <p:cNvPicPr>
              <a:picLocks noChangeAspect="1"/>
            </p:cNvPicPr>
            <p:nvPr/>
          </p:nvPicPr>
          <p:blipFill rotWithShape="1">
            <a:blip r:embed="rId3"/>
            <a:srcRect l="18500" t="4737" r="24013" b="11229"/>
            <a:stretch/>
          </p:blipFill>
          <p:spPr>
            <a:xfrm>
              <a:off x="107504" y="1441943"/>
              <a:ext cx="2049758" cy="1989117"/>
            </a:xfrm>
            <a:prstGeom prst="rect">
              <a:avLst/>
            </a:prstGeom>
          </p:spPr>
        </p:pic>
        <p:pic>
          <p:nvPicPr>
            <p:cNvPr id="6" name="Picture 5">
              <a:extLst>
                <a:ext uri="{FF2B5EF4-FFF2-40B4-BE49-F238E27FC236}">
                  <a16:creationId xmlns:a16="http://schemas.microsoft.com/office/drawing/2014/main" id="{9D388E48-0A0A-4B2F-BC08-417141BC574D}"/>
                </a:ext>
              </a:extLst>
            </p:cNvPr>
            <p:cNvPicPr>
              <a:picLocks noChangeAspect="1"/>
            </p:cNvPicPr>
            <p:nvPr/>
          </p:nvPicPr>
          <p:blipFill rotWithShape="1">
            <a:blip r:embed="rId4"/>
            <a:srcRect l="19288" t="4737" r="24421" b="11229"/>
            <a:stretch/>
          </p:blipFill>
          <p:spPr>
            <a:xfrm>
              <a:off x="107504" y="3736308"/>
              <a:ext cx="2049758" cy="2031385"/>
            </a:xfrm>
            <a:prstGeom prst="rect">
              <a:avLst/>
            </a:prstGeom>
          </p:spPr>
        </p:pic>
        <p:sp>
          <p:nvSpPr>
            <p:cNvPr id="19" name="TextBox 18">
              <a:extLst>
                <a:ext uri="{FF2B5EF4-FFF2-40B4-BE49-F238E27FC236}">
                  <a16:creationId xmlns:a16="http://schemas.microsoft.com/office/drawing/2014/main" id="{1E7E0D4C-BEA7-49BB-9B42-F9ADE49EAE5D}"/>
                </a:ext>
              </a:extLst>
            </p:cNvPr>
            <p:cNvSpPr txBox="1"/>
            <p:nvPr/>
          </p:nvSpPr>
          <p:spPr>
            <a:xfrm>
              <a:off x="2926111" y="1169619"/>
              <a:ext cx="615586" cy="254970"/>
            </a:xfrm>
            <a:prstGeom prst="rect">
              <a:avLst/>
            </a:prstGeom>
            <a:noFill/>
          </p:spPr>
          <p:txBody>
            <a:bodyPr wrap="none" rtlCol="0">
              <a:spAutoFit/>
            </a:bodyPr>
            <a:lstStyle/>
            <a:p>
              <a:r>
                <a:rPr lang="en-GB" sz="1200" b="1" dirty="0"/>
                <a:t>TM020</a:t>
              </a:r>
            </a:p>
          </p:txBody>
        </p:sp>
        <p:sp>
          <p:nvSpPr>
            <p:cNvPr id="20" name="TextBox 19">
              <a:extLst>
                <a:ext uri="{FF2B5EF4-FFF2-40B4-BE49-F238E27FC236}">
                  <a16:creationId xmlns:a16="http://schemas.microsoft.com/office/drawing/2014/main" id="{E4944641-7CC9-4315-9C2A-4453C14C78BE}"/>
                </a:ext>
              </a:extLst>
            </p:cNvPr>
            <p:cNvSpPr txBox="1"/>
            <p:nvPr/>
          </p:nvSpPr>
          <p:spPr>
            <a:xfrm>
              <a:off x="825430" y="1169619"/>
              <a:ext cx="615586" cy="254970"/>
            </a:xfrm>
            <a:prstGeom prst="rect">
              <a:avLst/>
            </a:prstGeom>
            <a:noFill/>
          </p:spPr>
          <p:txBody>
            <a:bodyPr wrap="none" rtlCol="0">
              <a:spAutoFit/>
            </a:bodyPr>
            <a:lstStyle/>
            <a:p>
              <a:r>
                <a:rPr lang="en-GB" sz="1200" b="1" dirty="0"/>
                <a:t>TM010</a:t>
              </a:r>
            </a:p>
          </p:txBody>
        </p:sp>
        <p:pic>
          <p:nvPicPr>
            <p:cNvPr id="21" name="Picture 20">
              <a:extLst>
                <a:ext uri="{FF2B5EF4-FFF2-40B4-BE49-F238E27FC236}">
                  <a16:creationId xmlns:a16="http://schemas.microsoft.com/office/drawing/2014/main" id="{C36CD330-F48D-49AD-9EF6-E785B5D87C73}"/>
                </a:ext>
              </a:extLst>
            </p:cNvPr>
            <p:cNvPicPr>
              <a:picLocks noChangeAspect="1"/>
            </p:cNvPicPr>
            <p:nvPr/>
          </p:nvPicPr>
          <p:blipFill rotWithShape="1">
            <a:blip r:embed="rId5"/>
            <a:srcRect l="18678" t="5299" r="24953" b="10999"/>
            <a:stretch/>
          </p:blipFill>
          <p:spPr>
            <a:xfrm>
              <a:off x="2228427" y="1427516"/>
              <a:ext cx="2010955" cy="2001484"/>
            </a:xfrm>
            <a:prstGeom prst="rect">
              <a:avLst/>
            </a:prstGeom>
          </p:spPr>
        </p:pic>
        <p:pic>
          <p:nvPicPr>
            <p:cNvPr id="22" name="Picture 21">
              <a:extLst>
                <a:ext uri="{FF2B5EF4-FFF2-40B4-BE49-F238E27FC236}">
                  <a16:creationId xmlns:a16="http://schemas.microsoft.com/office/drawing/2014/main" id="{83825DCD-5B47-47A0-8C33-74E2C94B9311}"/>
                </a:ext>
              </a:extLst>
            </p:cNvPr>
            <p:cNvPicPr>
              <a:picLocks noChangeAspect="1"/>
            </p:cNvPicPr>
            <p:nvPr/>
          </p:nvPicPr>
          <p:blipFill rotWithShape="1">
            <a:blip r:embed="rId6"/>
            <a:srcRect l="18678" t="5299" r="24801" b="10999"/>
            <a:stretch/>
          </p:blipFill>
          <p:spPr>
            <a:xfrm>
              <a:off x="2214317" y="3733106"/>
              <a:ext cx="2049758" cy="2034587"/>
            </a:xfrm>
            <a:prstGeom prst="rect">
              <a:avLst/>
            </a:prstGeom>
          </p:spPr>
        </p:pic>
      </p:grpSp>
      <p:sp>
        <p:nvSpPr>
          <p:cNvPr id="24" name="Rectangle 23">
            <a:extLst>
              <a:ext uri="{FF2B5EF4-FFF2-40B4-BE49-F238E27FC236}">
                <a16:creationId xmlns:a16="http://schemas.microsoft.com/office/drawing/2014/main" id="{8B7245F6-29F7-4918-8984-9390F157C34C}"/>
              </a:ext>
            </a:extLst>
          </p:cNvPr>
          <p:cNvSpPr/>
          <p:nvPr/>
        </p:nvSpPr>
        <p:spPr>
          <a:xfrm>
            <a:off x="4392000" y="5224891"/>
            <a:ext cx="4572000" cy="830997"/>
          </a:xfrm>
          <a:prstGeom prst="rect">
            <a:avLst/>
          </a:prstGeom>
        </p:spPr>
        <p:txBody>
          <a:bodyPr>
            <a:spAutoFit/>
          </a:bodyPr>
          <a:lstStyle/>
          <a:p>
            <a:pPr marL="342900" indent="-342900">
              <a:buFont typeface="+mj-lt"/>
              <a:buAutoNum type="arabicPeriod" startAt="2"/>
            </a:pPr>
            <a:r>
              <a:rPr lang="en-GB" sz="1600" dirty="0"/>
              <a:t>Of course the TM010 becomes a parasitic mode at a lower frequency (Lower Order Mode=LOM).</a:t>
            </a:r>
          </a:p>
        </p:txBody>
      </p:sp>
    </p:spTree>
    <p:extLst>
      <p:ext uri="{BB962C8B-B14F-4D97-AF65-F5344CB8AC3E}">
        <p14:creationId xmlns:p14="http://schemas.microsoft.com/office/powerpoint/2010/main" val="239796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3018C-165E-4948-B04F-1A1D18D8B4F3}"/>
              </a:ext>
            </a:extLst>
          </p:cNvPr>
          <p:cNvSpPr>
            <a:spLocks noGrp="1"/>
          </p:cNvSpPr>
          <p:nvPr>
            <p:ph type="title"/>
          </p:nvPr>
        </p:nvSpPr>
        <p:spPr/>
        <p:txBody>
          <a:bodyPr/>
          <a:lstStyle/>
          <a:p>
            <a:r>
              <a:rPr lang="en-GB" sz="2400" dirty="0">
                <a:sym typeface="Symbol" panose="05050102010706020507" pitchFamily="18" charset="2"/>
              </a:rPr>
              <a:t>Multicell design</a:t>
            </a:r>
            <a:endParaRPr lang="en-GB" dirty="0"/>
          </a:p>
        </p:txBody>
      </p:sp>
      <p:sp>
        <p:nvSpPr>
          <p:cNvPr id="5" name="TextBox 4">
            <a:extLst>
              <a:ext uri="{FF2B5EF4-FFF2-40B4-BE49-F238E27FC236}">
                <a16:creationId xmlns:a16="http://schemas.microsoft.com/office/drawing/2014/main" id="{6CBAE1BA-09D7-45F3-82A4-7B09E462234B}"/>
              </a:ext>
            </a:extLst>
          </p:cNvPr>
          <p:cNvSpPr txBox="1"/>
          <p:nvPr/>
        </p:nvSpPr>
        <p:spPr>
          <a:xfrm>
            <a:off x="237209" y="1512663"/>
            <a:ext cx="2471534" cy="3170099"/>
          </a:xfrm>
          <a:prstGeom prst="rect">
            <a:avLst/>
          </a:prstGeom>
          <a:noFill/>
        </p:spPr>
        <p:txBody>
          <a:bodyPr wrap="square" rtlCol="0">
            <a:spAutoFit/>
          </a:bodyPr>
          <a:lstStyle/>
          <a:p>
            <a:pPr algn="ctr"/>
            <a:r>
              <a:rPr lang="en-GB" sz="2000" dirty="0"/>
              <a:t>With the aim of pushing the compactness of the structure and to minimize the ancillaries per cell, we initially went for a slot coupled (magnetic coupling) multi-cell structure.  </a:t>
            </a:r>
          </a:p>
        </p:txBody>
      </p:sp>
      <p:sp>
        <p:nvSpPr>
          <p:cNvPr id="4" name="Footer Placeholder 3">
            <a:extLst>
              <a:ext uri="{FF2B5EF4-FFF2-40B4-BE49-F238E27FC236}">
                <a16:creationId xmlns:a16="http://schemas.microsoft.com/office/drawing/2014/main" id="{8D2C7C10-268B-4D44-973D-5B08B7CE0D7D}"/>
              </a:ext>
            </a:extLst>
          </p:cNvPr>
          <p:cNvSpPr>
            <a:spLocks noGrp="1"/>
          </p:cNvSpPr>
          <p:nvPr>
            <p:ph type="ftr" sz="quarter" idx="10"/>
          </p:nvPr>
        </p:nvSpPr>
        <p:spPr/>
        <p:txBody>
          <a:bodyPr/>
          <a:lstStyle/>
          <a:p>
            <a:r>
              <a:rPr lang="en-GB"/>
              <a:t>HarmonLIP2024 - 20 March 2023 - A. D'Elia</a:t>
            </a:r>
            <a:endParaRPr lang="fr-FR" dirty="0"/>
          </a:p>
        </p:txBody>
      </p:sp>
      <p:grpSp>
        <p:nvGrpSpPr>
          <p:cNvPr id="7" name="Group 6">
            <a:extLst>
              <a:ext uri="{FF2B5EF4-FFF2-40B4-BE49-F238E27FC236}">
                <a16:creationId xmlns:a16="http://schemas.microsoft.com/office/drawing/2014/main" id="{9EE4CB90-BFA3-4278-8F0D-54F5F31D0B8F}"/>
              </a:ext>
            </a:extLst>
          </p:cNvPr>
          <p:cNvGrpSpPr/>
          <p:nvPr/>
        </p:nvGrpSpPr>
        <p:grpSpPr>
          <a:xfrm>
            <a:off x="2676530" y="3919932"/>
            <a:ext cx="6467470" cy="2622301"/>
            <a:chOff x="228165" y="2074221"/>
            <a:chExt cx="8687669" cy="3649050"/>
          </a:xfrm>
        </p:grpSpPr>
        <p:pic>
          <p:nvPicPr>
            <p:cNvPr id="12" name="Picture 11">
              <a:extLst>
                <a:ext uri="{FF2B5EF4-FFF2-40B4-BE49-F238E27FC236}">
                  <a16:creationId xmlns:a16="http://schemas.microsoft.com/office/drawing/2014/main" id="{4DEE9700-428D-4982-880B-B1CABFD76C6C}"/>
                </a:ext>
              </a:extLst>
            </p:cNvPr>
            <p:cNvPicPr>
              <a:picLocks noChangeAspect="1"/>
            </p:cNvPicPr>
            <p:nvPr/>
          </p:nvPicPr>
          <p:blipFill rotWithShape="1">
            <a:blip r:embed="rId2"/>
            <a:srcRect t="6189"/>
            <a:stretch/>
          </p:blipFill>
          <p:spPr>
            <a:xfrm>
              <a:off x="228165" y="2683447"/>
              <a:ext cx="8687669" cy="3039824"/>
            </a:xfrm>
            <a:prstGeom prst="rect">
              <a:avLst/>
            </a:prstGeom>
          </p:spPr>
        </p:pic>
        <p:sp>
          <p:nvSpPr>
            <p:cNvPr id="6" name="TextBox 5">
              <a:extLst>
                <a:ext uri="{FF2B5EF4-FFF2-40B4-BE49-F238E27FC236}">
                  <a16:creationId xmlns:a16="http://schemas.microsoft.com/office/drawing/2014/main" id="{7D738990-5A1B-484F-A233-0C62216326C2}"/>
                </a:ext>
              </a:extLst>
            </p:cNvPr>
            <p:cNvSpPr txBox="1"/>
            <p:nvPr/>
          </p:nvSpPr>
          <p:spPr>
            <a:xfrm>
              <a:off x="3902957" y="2074221"/>
              <a:ext cx="1798505" cy="652213"/>
            </a:xfrm>
            <a:prstGeom prst="rect">
              <a:avLst/>
            </a:prstGeom>
            <a:noFill/>
          </p:spPr>
          <p:txBody>
            <a:bodyPr wrap="none" rtlCol="0">
              <a:spAutoFit/>
            </a:bodyPr>
            <a:lstStyle/>
            <a:p>
              <a:r>
                <a:rPr lang="en-GB" sz="2400" dirty="0"/>
                <a:t>|</a:t>
              </a:r>
              <a:r>
                <a:rPr lang="en-GB" sz="2400" dirty="0" err="1"/>
                <a:t>E</a:t>
              </a:r>
              <a:r>
                <a:rPr lang="en-GB" sz="2400" baseline="-25000" dirty="0" err="1"/>
                <a:t>z</a:t>
              </a:r>
              <a:r>
                <a:rPr lang="en-GB" sz="2400" dirty="0"/>
                <a:t>-Field|</a:t>
              </a:r>
            </a:p>
          </p:txBody>
        </p:sp>
      </p:grpSp>
      <p:pic>
        <p:nvPicPr>
          <p:cNvPr id="10" name="Picture 9">
            <a:extLst>
              <a:ext uri="{FF2B5EF4-FFF2-40B4-BE49-F238E27FC236}">
                <a16:creationId xmlns:a16="http://schemas.microsoft.com/office/drawing/2014/main" id="{29530B15-1140-413D-BA4E-7CF5BEBCD2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6530" y="697438"/>
            <a:ext cx="6287470" cy="3147855"/>
          </a:xfrm>
          <a:prstGeom prst="rect">
            <a:avLst/>
          </a:prstGeom>
        </p:spPr>
      </p:pic>
      <p:sp>
        <p:nvSpPr>
          <p:cNvPr id="13" name="Slide Number Placeholder 12">
            <a:extLst>
              <a:ext uri="{FF2B5EF4-FFF2-40B4-BE49-F238E27FC236}">
                <a16:creationId xmlns:a16="http://schemas.microsoft.com/office/drawing/2014/main" id="{E756625D-3E61-424B-9E0D-AF5A4A91186D}"/>
              </a:ext>
            </a:extLst>
          </p:cNvPr>
          <p:cNvSpPr>
            <a:spLocks noGrp="1"/>
          </p:cNvSpPr>
          <p:nvPr>
            <p:ph type="sldNum" sz="quarter" idx="11"/>
          </p:nvPr>
        </p:nvSpPr>
        <p:spPr/>
        <p:txBody>
          <a:bodyPr/>
          <a:lstStyle/>
          <a:p>
            <a:r>
              <a:rPr lang="fr-FR"/>
              <a:t>Page </a:t>
            </a:r>
            <a:fld id="{733122C9-A0B9-462F-8757-0847AD287B63}" type="slidenum">
              <a:rPr lang="fr-FR" smtClean="0"/>
              <a:pPr/>
              <a:t>6</a:t>
            </a:fld>
            <a:endParaRPr lang="fr-FR" dirty="0"/>
          </a:p>
        </p:txBody>
      </p:sp>
    </p:spTree>
    <p:extLst>
      <p:ext uri="{BB962C8B-B14F-4D97-AF65-F5344CB8AC3E}">
        <p14:creationId xmlns:p14="http://schemas.microsoft.com/office/powerpoint/2010/main" val="2924004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3018C-165E-4948-B04F-1A1D18D8B4F3}"/>
              </a:ext>
            </a:extLst>
          </p:cNvPr>
          <p:cNvSpPr>
            <a:spLocks noGrp="1"/>
          </p:cNvSpPr>
          <p:nvPr>
            <p:ph type="title"/>
          </p:nvPr>
        </p:nvSpPr>
        <p:spPr/>
        <p:txBody>
          <a:bodyPr/>
          <a:lstStyle/>
          <a:p>
            <a:r>
              <a:rPr lang="en-GB" dirty="0"/>
              <a:t>Circuit model and TE-TM coupling</a:t>
            </a:r>
          </a:p>
        </p:txBody>
      </p:sp>
      <p:sp>
        <p:nvSpPr>
          <p:cNvPr id="4" name="Rectangle 3">
            <a:extLst>
              <a:ext uri="{FF2B5EF4-FFF2-40B4-BE49-F238E27FC236}">
                <a16:creationId xmlns:a16="http://schemas.microsoft.com/office/drawing/2014/main" id="{77685F5D-454B-49E9-9507-4AB8656BEF4F}"/>
              </a:ext>
            </a:extLst>
          </p:cNvPr>
          <p:cNvSpPr/>
          <p:nvPr/>
        </p:nvSpPr>
        <p:spPr>
          <a:xfrm>
            <a:off x="5167178" y="3553398"/>
            <a:ext cx="3705782" cy="2677656"/>
          </a:xfrm>
          <a:prstGeom prst="rect">
            <a:avLst/>
          </a:prstGeom>
        </p:spPr>
        <p:txBody>
          <a:bodyPr wrap="square">
            <a:spAutoFit/>
          </a:bodyPr>
          <a:lstStyle/>
          <a:p>
            <a:r>
              <a:rPr lang="en-GB" sz="1400" dirty="0"/>
              <a:t>The coupling between TE and TM bands needs to be considered. This coupling asymmetries the Brillouin diagram with an immediate consequence of a reduced distance between the </a:t>
            </a:r>
            <a:r>
              <a:rPr lang="en-GB" sz="1400" dirty="0">
                <a:sym typeface="Symbol" panose="05050102010706020507" pitchFamily="18" charset="2"/>
              </a:rPr>
              <a:t>-mode and its closest neighbours. When the coupling becomes very strong, the two bands may definitely mix</a:t>
            </a:r>
            <a:r>
              <a:rPr lang="en-GB" sz="1400" dirty="0"/>
              <a:t>. </a:t>
            </a:r>
          </a:p>
          <a:p>
            <a:endParaRPr lang="en-GB" sz="1400" dirty="0"/>
          </a:p>
          <a:p>
            <a:r>
              <a:rPr lang="en-GB" sz="1400" b="1" dirty="0">
                <a:sym typeface="Symbol" panose="05050102010706020507" pitchFamily="18" charset="2"/>
              </a:rPr>
              <a:t>This interaction between TE and TM020 modes must be taken into account also in the case of a single cell cavity.</a:t>
            </a:r>
          </a:p>
        </p:txBody>
      </p:sp>
      <p:sp>
        <p:nvSpPr>
          <p:cNvPr id="5" name="Footer Placeholder 4">
            <a:extLst>
              <a:ext uri="{FF2B5EF4-FFF2-40B4-BE49-F238E27FC236}">
                <a16:creationId xmlns:a16="http://schemas.microsoft.com/office/drawing/2014/main" id="{62EDBB8D-DF71-4E79-928B-77419900263E}"/>
              </a:ext>
            </a:extLst>
          </p:cNvPr>
          <p:cNvSpPr>
            <a:spLocks noGrp="1"/>
          </p:cNvSpPr>
          <p:nvPr>
            <p:ph type="ftr" sz="quarter" idx="10"/>
          </p:nvPr>
        </p:nvSpPr>
        <p:spPr/>
        <p:txBody>
          <a:bodyPr/>
          <a:lstStyle/>
          <a:p>
            <a:r>
              <a:rPr lang="en-GB"/>
              <a:t>HarmonLIP2024 - 20 March 2023 - A. D'Elia</a:t>
            </a:r>
            <a:endParaRPr lang="fr-FR" dirty="0"/>
          </a:p>
        </p:txBody>
      </p:sp>
      <p:grpSp>
        <p:nvGrpSpPr>
          <p:cNvPr id="17" name="Group 16">
            <a:extLst>
              <a:ext uri="{FF2B5EF4-FFF2-40B4-BE49-F238E27FC236}">
                <a16:creationId xmlns:a16="http://schemas.microsoft.com/office/drawing/2014/main" id="{5AC3D941-8BAB-4085-9AD5-5A33CE2A7382}"/>
              </a:ext>
            </a:extLst>
          </p:cNvPr>
          <p:cNvGrpSpPr/>
          <p:nvPr/>
        </p:nvGrpSpPr>
        <p:grpSpPr>
          <a:xfrm>
            <a:off x="4934470" y="619968"/>
            <a:ext cx="3810204" cy="2759706"/>
            <a:chOff x="5062356" y="3371846"/>
            <a:chExt cx="3810204" cy="2759706"/>
          </a:xfrm>
        </p:grpSpPr>
        <p:grpSp>
          <p:nvGrpSpPr>
            <p:cNvPr id="15" name="Group 14">
              <a:extLst>
                <a:ext uri="{FF2B5EF4-FFF2-40B4-BE49-F238E27FC236}">
                  <a16:creationId xmlns:a16="http://schemas.microsoft.com/office/drawing/2014/main" id="{E125A672-F1DD-4496-BC6D-6C1306ED543B}"/>
                </a:ext>
              </a:extLst>
            </p:cNvPr>
            <p:cNvGrpSpPr/>
            <p:nvPr/>
          </p:nvGrpSpPr>
          <p:grpSpPr>
            <a:xfrm>
              <a:off x="5062356" y="3763047"/>
              <a:ext cx="3810204" cy="2368505"/>
              <a:chOff x="5062356" y="3763047"/>
              <a:chExt cx="3810204" cy="2368505"/>
            </a:xfrm>
          </p:grpSpPr>
          <p:pic>
            <p:nvPicPr>
              <p:cNvPr id="8" name="Picture 7">
                <a:extLst>
                  <a:ext uri="{FF2B5EF4-FFF2-40B4-BE49-F238E27FC236}">
                    <a16:creationId xmlns:a16="http://schemas.microsoft.com/office/drawing/2014/main" id="{913D52E0-86AD-4973-BC76-8F6FAD27A94F}"/>
                  </a:ext>
                </a:extLst>
              </p:cNvPr>
              <p:cNvPicPr>
                <a:picLocks noChangeAspect="1"/>
              </p:cNvPicPr>
              <p:nvPr/>
            </p:nvPicPr>
            <p:blipFill>
              <a:blip r:embed="rId2"/>
              <a:stretch>
                <a:fillRect/>
              </a:stretch>
            </p:blipFill>
            <p:spPr>
              <a:xfrm>
                <a:off x="5062356" y="3763047"/>
                <a:ext cx="3810204" cy="2368505"/>
              </a:xfrm>
              <a:prstGeom prst="rect">
                <a:avLst/>
              </a:prstGeom>
            </p:spPr>
          </p:pic>
          <p:sp>
            <p:nvSpPr>
              <p:cNvPr id="9" name="TextBox 8">
                <a:extLst>
                  <a:ext uri="{FF2B5EF4-FFF2-40B4-BE49-F238E27FC236}">
                    <a16:creationId xmlns:a16="http://schemas.microsoft.com/office/drawing/2014/main" id="{FFA7E71A-467A-4133-8661-2A226529FF97}"/>
                  </a:ext>
                </a:extLst>
              </p:cNvPr>
              <p:cNvSpPr txBox="1"/>
              <p:nvPr/>
            </p:nvSpPr>
            <p:spPr>
              <a:xfrm>
                <a:off x="5587833" y="4393100"/>
                <a:ext cx="662361" cy="276999"/>
              </a:xfrm>
              <a:prstGeom prst="rect">
                <a:avLst/>
              </a:prstGeom>
              <a:noFill/>
            </p:spPr>
            <p:txBody>
              <a:bodyPr wrap="none" rtlCol="0">
                <a:spAutoFit/>
              </a:bodyPr>
              <a:lstStyle/>
              <a:p>
                <a:r>
                  <a:rPr lang="en-US" sz="1200" dirty="0"/>
                  <a:t>TM020</a:t>
                </a:r>
                <a:endParaRPr lang="en-GB" sz="1200" dirty="0"/>
              </a:p>
            </p:txBody>
          </p:sp>
          <p:sp>
            <p:nvSpPr>
              <p:cNvPr id="10" name="TextBox 9">
                <a:extLst>
                  <a:ext uri="{FF2B5EF4-FFF2-40B4-BE49-F238E27FC236}">
                    <a16:creationId xmlns:a16="http://schemas.microsoft.com/office/drawing/2014/main" id="{081E73E6-1426-41E8-8C14-AB9830555CF9}"/>
                  </a:ext>
                </a:extLst>
              </p:cNvPr>
              <p:cNvSpPr txBox="1"/>
              <p:nvPr/>
            </p:nvSpPr>
            <p:spPr>
              <a:xfrm>
                <a:off x="5728095" y="5248205"/>
                <a:ext cx="381836" cy="276999"/>
              </a:xfrm>
              <a:prstGeom prst="rect">
                <a:avLst/>
              </a:prstGeom>
              <a:noFill/>
            </p:spPr>
            <p:txBody>
              <a:bodyPr wrap="none" rtlCol="0">
                <a:spAutoFit/>
              </a:bodyPr>
              <a:lstStyle/>
              <a:p>
                <a:r>
                  <a:rPr lang="en-US" sz="1200" dirty="0"/>
                  <a:t>TE</a:t>
                </a:r>
                <a:endParaRPr lang="en-GB" sz="1200" dirty="0"/>
              </a:p>
            </p:txBody>
          </p:sp>
          <p:sp>
            <p:nvSpPr>
              <p:cNvPr id="12" name="TextBox 11">
                <a:extLst>
                  <a:ext uri="{FF2B5EF4-FFF2-40B4-BE49-F238E27FC236}">
                    <a16:creationId xmlns:a16="http://schemas.microsoft.com/office/drawing/2014/main" id="{C4F653C3-5651-40A6-ACDB-B604D33AC733}"/>
                  </a:ext>
                </a:extLst>
              </p:cNvPr>
              <p:cNvSpPr txBox="1"/>
              <p:nvPr/>
            </p:nvSpPr>
            <p:spPr>
              <a:xfrm>
                <a:off x="7960129" y="4475248"/>
                <a:ext cx="662361" cy="276999"/>
              </a:xfrm>
              <a:prstGeom prst="rect">
                <a:avLst/>
              </a:prstGeom>
              <a:noFill/>
            </p:spPr>
            <p:txBody>
              <a:bodyPr wrap="none" rtlCol="0">
                <a:spAutoFit/>
              </a:bodyPr>
              <a:lstStyle/>
              <a:p>
                <a:r>
                  <a:rPr lang="en-US" sz="1200" dirty="0"/>
                  <a:t>TM020</a:t>
                </a:r>
                <a:endParaRPr lang="en-GB" sz="1200" dirty="0"/>
              </a:p>
            </p:txBody>
          </p:sp>
          <p:sp>
            <p:nvSpPr>
              <p:cNvPr id="13" name="TextBox 12">
                <a:extLst>
                  <a:ext uri="{FF2B5EF4-FFF2-40B4-BE49-F238E27FC236}">
                    <a16:creationId xmlns:a16="http://schemas.microsoft.com/office/drawing/2014/main" id="{8A502CF6-7AF3-4C0A-B773-DD0F6E855850}"/>
                  </a:ext>
                </a:extLst>
              </p:cNvPr>
              <p:cNvSpPr txBox="1"/>
              <p:nvPr/>
            </p:nvSpPr>
            <p:spPr>
              <a:xfrm>
                <a:off x="8100392" y="4133542"/>
                <a:ext cx="381836" cy="276999"/>
              </a:xfrm>
              <a:prstGeom prst="rect">
                <a:avLst/>
              </a:prstGeom>
              <a:noFill/>
            </p:spPr>
            <p:txBody>
              <a:bodyPr wrap="none" rtlCol="0">
                <a:spAutoFit/>
              </a:bodyPr>
              <a:lstStyle/>
              <a:p>
                <a:r>
                  <a:rPr lang="en-US" sz="1200" dirty="0"/>
                  <a:t>TE</a:t>
                </a:r>
                <a:endParaRPr lang="en-GB" sz="1200" dirty="0"/>
              </a:p>
            </p:txBody>
          </p:sp>
          <p:sp>
            <p:nvSpPr>
              <p:cNvPr id="14" name="TextBox 13">
                <a:extLst>
                  <a:ext uri="{FF2B5EF4-FFF2-40B4-BE49-F238E27FC236}">
                    <a16:creationId xmlns:a16="http://schemas.microsoft.com/office/drawing/2014/main" id="{16AB009C-F22B-4D53-90D5-8ED9E81F005A}"/>
                  </a:ext>
                </a:extLst>
              </p:cNvPr>
              <p:cNvSpPr txBox="1"/>
              <p:nvPr/>
            </p:nvSpPr>
            <p:spPr>
              <a:xfrm>
                <a:off x="6703455" y="4531599"/>
                <a:ext cx="1095172" cy="276999"/>
              </a:xfrm>
              <a:prstGeom prst="rect">
                <a:avLst/>
              </a:prstGeom>
              <a:noFill/>
            </p:spPr>
            <p:txBody>
              <a:bodyPr wrap="none" rtlCol="0">
                <a:spAutoFit/>
              </a:bodyPr>
              <a:lstStyle/>
              <a:p>
                <a:r>
                  <a:rPr lang="en-US" sz="1200" dirty="0"/>
                  <a:t>Mixing region</a:t>
                </a:r>
                <a:endParaRPr lang="en-GB" sz="1200" dirty="0"/>
              </a:p>
            </p:txBody>
          </p:sp>
          <p:sp>
            <p:nvSpPr>
              <p:cNvPr id="7" name="Rectangle 6">
                <a:extLst>
                  <a:ext uri="{FF2B5EF4-FFF2-40B4-BE49-F238E27FC236}">
                    <a16:creationId xmlns:a16="http://schemas.microsoft.com/office/drawing/2014/main" id="{E503397E-42A2-419E-9AC2-4590D46D221C}"/>
                  </a:ext>
                </a:extLst>
              </p:cNvPr>
              <p:cNvSpPr/>
              <p:nvPr/>
            </p:nvSpPr>
            <p:spPr>
              <a:xfrm>
                <a:off x="6660232" y="3861047"/>
                <a:ext cx="1159634" cy="194237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TextBox 15">
              <a:extLst>
                <a:ext uri="{FF2B5EF4-FFF2-40B4-BE49-F238E27FC236}">
                  <a16:creationId xmlns:a16="http://schemas.microsoft.com/office/drawing/2014/main" id="{BE19F9F6-03D7-4DB4-84EF-D6EA8581E0D6}"/>
                </a:ext>
              </a:extLst>
            </p:cNvPr>
            <p:cNvSpPr txBox="1"/>
            <p:nvPr/>
          </p:nvSpPr>
          <p:spPr>
            <a:xfrm>
              <a:off x="5728095" y="3371846"/>
              <a:ext cx="2508187" cy="430887"/>
            </a:xfrm>
            <a:prstGeom prst="rect">
              <a:avLst/>
            </a:prstGeom>
            <a:noFill/>
          </p:spPr>
          <p:txBody>
            <a:bodyPr wrap="none" rtlCol="0">
              <a:spAutoFit/>
            </a:bodyPr>
            <a:lstStyle/>
            <a:p>
              <a:pPr algn="ctr"/>
              <a:r>
                <a:rPr lang="en-GB" sz="1200" dirty="0"/>
                <a:t>Band mixing</a:t>
              </a:r>
            </a:p>
            <a:p>
              <a:pPr algn="ctr"/>
              <a:r>
                <a:rPr lang="en-GB" sz="1000" dirty="0"/>
                <a:t>Disp. curve prediction vs simulation data</a:t>
              </a:r>
            </a:p>
          </p:txBody>
        </p:sp>
      </p:grpSp>
      <p:sp>
        <p:nvSpPr>
          <p:cNvPr id="23" name="Slide Number Placeholder 22">
            <a:extLst>
              <a:ext uri="{FF2B5EF4-FFF2-40B4-BE49-F238E27FC236}">
                <a16:creationId xmlns:a16="http://schemas.microsoft.com/office/drawing/2014/main" id="{D8FA3616-FDC4-41C4-8079-C9E75C01C2FF}"/>
              </a:ext>
            </a:extLst>
          </p:cNvPr>
          <p:cNvSpPr>
            <a:spLocks noGrp="1"/>
          </p:cNvSpPr>
          <p:nvPr>
            <p:ph type="sldNum" sz="quarter" idx="11"/>
          </p:nvPr>
        </p:nvSpPr>
        <p:spPr/>
        <p:txBody>
          <a:bodyPr/>
          <a:lstStyle/>
          <a:p>
            <a:r>
              <a:rPr lang="fr-FR"/>
              <a:t>Page </a:t>
            </a:r>
            <a:fld id="{733122C9-A0B9-462F-8757-0847AD287B63}" type="slidenum">
              <a:rPr lang="fr-FR" smtClean="0"/>
              <a:pPr/>
              <a:t>7</a:t>
            </a:fld>
            <a:endParaRPr lang="fr-FR" dirty="0"/>
          </a:p>
        </p:txBody>
      </p:sp>
      <p:grpSp>
        <p:nvGrpSpPr>
          <p:cNvPr id="30" name="Group 29">
            <a:extLst>
              <a:ext uri="{FF2B5EF4-FFF2-40B4-BE49-F238E27FC236}">
                <a16:creationId xmlns:a16="http://schemas.microsoft.com/office/drawing/2014/main" id="{C7D99EBF-A29E-4600-8982-EDE0E8C00D2C}"/>
              </a:ext>
            </a:extLst>
          </p:cNvPr>
          <p:cNvGrpSpPr/>
          <p:nvPr/>
        </p:nvGrpSpPr>
        <p:grpSpPr>
          <a:xfrm>
            <a:off x="310710" y="644527"/>
            <a:ext cx="3997946" cy="2965379"/>
            <a:chOff x="310710" y="644527"/>
            <a:chExt cx="3997946" cy="2965379"/>
          </a:xfrm>
        </p:grpSpPr>
        <p:grpSp>
          <p:nvGrpSpPr>
            <p:cNvPr id="28" name="Group 27">
              <a:extLst>
                <a:ext uri="{FF2B5EF4-FFF2-40B4-BE49-F238E27FC236}">
                  <a16:creationId xmlns:a16="http://schemas.microsoft.com/office/drawing/2014/main" id="{2A2C9405-2E8F-4E85-8DA2-A22781EA7F69}"/>
                </a:ext>
              </a:extLst>
            </p:cNvPr>
            <p:cNvGrpSpPr/>
            <p:nvPr/>
          </p:nvGrpSpPr>
          <p:grpSpPr>
            <a:xfrm>
              <a:off x="310710" y="644527"/>
              <a:ext cx="3917311" cy="2965379"/>
              <a:chOff x="310710" y="644527"/>
              <a:chExt cx="3917311" cy="2965379"/>
            </a:xfrm>
          </p:grpSpPr>
          <p:pic>
            <p:nvPicPr>
              <p:cNvPr id="25" name="Picture 24">
                <a:extLst>
                  <a:ext uri="{FF2B5EF4-FFF2-40B4-BE49-F238E27FC236}">
                    <a16:creationId xmlns:a16="http://schemas.microsoft.com/office/drawing/2014/main" id="{46783203-D5FF-4F4F-87C5-B8BF01304211}"/>
                  </a:ext>
                </a:extLst>
              </p:cNvPr>
              <p:cNvPicPr>
                <a:picLocks noChangeAspect="1"/>
              </p:cNvPicPr>
              <p:nvPr/>
            </p:nvPicPr>
            <p:blipFill>
              <a:blip r:embed="rId3"/>
              <a:stretch>
                <a:fillRect/>
              </a:stretch>
            </p:blipFill>
            <p:spPr>
              <a:xfrm>
                <a:off x="310710" y="932251"/>
                <a:ext cx="3917311" cy="2677655"/>
              </a:xfrm>
              <a:prstGeom prst="rect">
                <a:avLst/>
              </a:prstGeom>
            </p:spPr>
          </p:pic>
          <p:pic>
            <p:nvPicPr>
              <p:cNvPr id="19" name="Picture 18">
                <a:extLst>
                  <a:ext uri="{FF2B5EF4-FFF2-40B4-BE49-F238E27FC236}">
                    <a16:creationId xmlns:a16="http://schemas.microsoft.com/office/drawing/2014/main" id="{7217D373-7605-447A-B013-6ADD3ED8FE0B}"/>
                  </a:ext>
                </a:extLst>
              </p:cNvPr>
              <p:cNvPicPr>
                <a:picLocks noChangeAspect="1"/>
              </p:cNvPicPr>
              <p:nvPr/>
            </p:nvPicPr>
            <p:blipFill rotWithShape="1">
              <a:blip r:embed="rId4"/>
              <a:srcRect b="16796"/>
              <a:stretch/>
            </p:blipFill>
            <p:spPr>
              <a:xfrm>
                <a:off x="2280983" y="1322527"/>
                <a:ext cx="1754584" cy="640196"/>
              </a:xfrm>
              <a:prstGeom prst="rect">
                <a:avLst/>
              </a:prstGeom>
              <a:ln>
                <a:solidFill>
                  <a:schemeClr val="tx1"/>
                </a:solidFill>
              </a:ln>
            </p:spPr>
          </p:pic>
          <p:cxnSp>
            <p:nvCxnSpPr>
              <p:cNvPr id="22" name="Straight Arrow Connector 21">
                <a:extLst>
                  <a:ext uri="{FF2B5EF4-FFF2-40B4-BE49-F238E27FC236}">
                    <a16:creationId xmlns:a16="http://schemas.microsoft.com/office/drawing/2014/main" id="{26CD3CC6-AB62-4DCE-9B9C-3F589A8802CC}"/>
                  </a:ext>
                </a:extLst>
              </p:cNvPr>
              <p:cNvCxnSpPr>
                <a:cxnSpLocks/>
              </p:cNvCxnSpPr>
              <p:nvPr/>
            </p:nvCxnSpPr>
            <p:spPr>
              <a:xfrm flipH="1">
                <a:off x="2874539" y="2000369"/>
                <a:ext cx="495851" cy="3170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8E164ECD-6243-4B86-BE50-28E8DE70BEE1}"/>
                  </a:ext>
                </a:extLst>
              </p:cNvPr>
              <p:cNvSpPr txBox="1"/>
              <p:nvPr/>
            </p:nvSpPr>
            <p:spPr>
              <a:xfrm>
                <a:off x="914319" y="644527"/>
                <a:ext cx="2902014" cy="265996"/>
              </a:xfrm>
              <a:prstGeom prst="rect">
                <a:avLst/>
              </a:prstGeom>
              <a:noFill/>
            </p:spPr>
            <p:txBody>
              <a:bodyPr wrap="square" rtlCol="0">
                <a:spAutoFit/>
              </a:bodyPr>
              <a:lstStyle/>
              <a:p>
                <a:r>
                  <a:rPr lang="en-GB" sz="1200" dirty="0"/>
                  <a:t>Disp. curves prediction vs HFSS data</a:t>
                </a:r>
              </a:p>
            </p:txBody>
          </p:sp>
        </p:grpSp>
        <p:sp>
          <p:nvSpPr>
            <p:cNvPr id="29" name="TextBox 28">
              <a:extLst>
                <a:ext uri="{FF2B5EF4-FFF2-40B4-BE49-F238E27FC236}">
                  <a16:creationId xmlns:a16="http://schemas.microsoft.com/office/drawing/2014/main" id="{72AD5AB6-2095-49D5-A3C5-2E8BCEE2E46D}"/>
                </a:ext>
              </a:extLst>
            </p:cNvPr>
            <p:cNvSpPr txBox="1"/>
            <p:nvPr/>
          </p:nvSpPr>
          <p:spPr>
            <a:xfrm>
              <a:off x="2200387" y="1054578"/>
              <a:ext cx="2108269" cy="246221"/>
            </a:xfrm>
            <a:prstGeom prst="rect">
              <a:avLst/>
            </a:prstGeom>
            <a:noFill/>
          </p:spPr>
          <p:txBody>
            <a:bodyPr wrap="none" rtlCol="0">
              <a:spAutoFit/>
            </a:bodyPr>
            <a:lstStyle/>
            <a:p>
              <a:r>
                <a:rPr lang="en-GB" sz="1000" b="1" dirty="0"/>
                <a:t>Single chain of coupled circuits</a:t>
              </a:r>
            </a:p>
          </p:txBody>
        </p:sp>
      </p:grpSp>
      <p:grpSp>
        <p:nvGrpSpPr>
          <p:cNvPr id="36" name="Group 35">
            <a:extLst>
              <a:ext uri="{FF2B5EF4-FFF2-40B4-BE49-F238E27FC236}">
                <a16:creationId xmlns:a16="http://schemas.microsoft.com/office/drawing/2014/main" id="{5168FECC-CAF8-4793-8AAA-9E739E810D7A}"/>
              </a:ext>
            </a:extLst>
          </p:cNvPr>
          <p:cNvGrpSpPr/>
          <p:nvPr/>
        </p:nvGrpSpPr>
        <p:grpSpPr>
          <a:xfrm>
            <a:off x="238992" y="3661055"/>
            <a:ext cx="4795113" cy="2811916"/>
            <a:chOff x="238992" y="3661055"/>
            <a:chExt cx="4795113" cy="2811916"/>
          </a:xfrm>
        </p:grpSpPr>
        <p:grpSp>
          <p:nvGrpSpPr>
            <p:cNvPr id="18" name="Group 17">
              <a:extLst>
                <a:ext uri="{FF2B5EF4-FFF2-40B4-BE49-F238E27FC236}">
                  <a16:creationId xmlns:a16="http://schemas.microsoft.com/office/drawing/2014/main" id="{3D4B0346-F2C8-48A0-9B4D-6422E12DAF6B}"/>
                </a:ext>
              </a:extLst>
            </p:cNvPr>
            <p:cNvGrpSpPr/>
            <p:nvPr/>
          </p:nvGrpSpPr>
          <p:grpSpPr>
            <a:xfrm>
              <a:off x="238992" y="3661055"/>
              <a:ext cx="4676411" cy="2811916"/>
              <a:chOff x="489836" y="3735370"/>
              <a:chExt cx="4676411" cy="2811916"/>
            </a:xfrm>
          </p:grpSpPr>
          <p:grpSp>
            <p:nvGrpSpPr>
              <p:cNvPr id="33" name="Group 32">
                <a:extLst>
                  <a:ext uri="{FF2B5EF4-FFF2-40B4-BE49-F238E27FC236}">
                    <a16:creationId xmlns:a16="http://schemas.microsoft.com/office/drawing/2014/main" id="{C383A2CA-BE20-48A1-8C83-169AA1847B57}"/>
                  </a:ext>
                </a:extLst>
              </p:cNvPr>
              <p:cNvGrpSpPr/>
              <p:nvPr/>
            </p:nvGrpSpPr>
            <p:grpSpPr>
              <a:xfrm>
                <a:off x="489836" y="3735370"/>
                <a:ext cx="4154237" cy="2811916"/>
                <a:chOff x="335263" y="897943"/>
                <a:chExt cx="4587977" cy="3456568"/>
              </a:xfrm>
            </p:grpSpPr>
            <p:sp>
              <p:nvSpPr>
                <p:cNvPr id="20" name="TextBox 19">
                  <a:extLst>
                    <a:ext uri="{FF2B5EF4-FFF2-40B4-BE49-F238E27FC236}">
                      <a16:creationId xmlns:a16="http://schemas.microsoft.com/office/drawing/2014/main" id="{042FE84C-5409-4576-9DF6-6E30D84049FE}"/>
                    </a:ext>
                  </a:extLst>
                </p:cNvPr>
                <p:cNvSpPr txBox="1"/>
                <p:nvPr/>
              </p:nvSpPr>
              <p:spPr>
                <a:xfrm>
                  <a:off x="1259632" y="897943"/>
                  <a:ext cx="3205011" cy="326978"/>
                </a:xfrm>
                <a:prstGeom prst="rect">
                  <a:avLst/>
                </a:prstGeom>
                <a:noFill/>
              </p:spPr>
              <p:txBody>
                <a:bodyPr wrap="square" rtlCol="0">
                  <a:spAutoFit/>
                </a:bodyPr>
                <a:lstStyle/>
                <a:p>
                  <a:r>
                    <a:rPr lang="en-GB" sz="1200" dirty="0"/>
                    <a:t>Disp. curves prediction vs HFSS data</a:t>
                  </a:r>
                </a:p>
              </p:txBody>
            </p:sp>
            <p:pic>
              <p:nvPicPr>
                <p:cNvPr id="31" name="Picture 30">
                  <a:extLst>
                    <a:ext uri="{FF2B5EF4-FFF2-40B4-BE49-F238E27FC236}">
                      <a16:creationId xmlns:a16="http://schemas.microsoft.com/office/drawing/2014/main" id="{52B21D98-D206-4AE3-9E4F-09C2A3B16E29}"/>
                    </a:ext>
                  </a:extLst>
                </p:cNvPr>
                <p:cNvPicPr>
                  <a:picLocks noChangeAspect="1"/>
                </p:cNvPicPr>
                <p:nvPr/>
              </p:nvPicPr>
              <p:blipFill>
                <a:blip r:embed="rId5"/>
                <a:stretch>
                  <a:fillRect/>
                </a:stretch>
              </p:blipFill>
              <p:spPr>
                <a:xfrm>
                  <a:off x="335263" y="1244333"/>
                  <a:ext cx="4587977" cy="3110178"/>
                </a:xfrm>
                <a:prstGeom prst="rect">
                  <a:avLst/>
                </a:prstGeom>
              </p:spPr>
            </p:pic>
          </p:grpSp>
          <p:pic>
            <p:nvPicPr>
              <p:cNvPr id="6" name="Picture 5">
                <a:extLst>
                  <a:ext uri="{FF2B5EF4-FFF2-40B4-BE49-F238E27FC236}">
                    <a16:creationId xmlns:a16="http://schemas.microsoft.com/office/drawing/2014/main" id="{99FC6296-BA22-4293-8C10-34319E443535}"/>
                  </a:ext>
                </a:extLst>
              </p:cNvPr>
              <p:cNvPicPr>
                <a:picLocks noChangeAspect="1"/>
              </p:cNvPicPr>
              <p:nvPr/>
            </p:nvPicPr>
            <p:blipFill>
              <a:blip r:embed="rId6"/>
              <a:stretch>
                <a:fillRect/>
              </a:stretch>
            </p:blipFill>
            <p:spPr>
              <a:xfrm>
                <a:off x="2866925" y="5028744"/>
                <a:ext cx="2299322" cy="1025597"/>
              </a:xfrm>
              <a:prstGeom prst="rect">
                <a:avLst/>
              </a:prstGeom>
              <a:ln>
                <a:solidFill>
                  <a:schemeClr val="accent1"/>
                </a:solidFill>
              </a:ln>
            </p:spPr>
          </p:pic>
        </p:grpSp>
        <p:sp>
          <p:nvSpPr>
            <p:cNvPr id="35" name="TextBox 34">
              <a:extLst>
                <a:ext uri="{FF2B5EF4-FFF2-40B4-BE49-F238E27FC236}">
                  <a16:creationId xmlns:a16="http://schemas.microsoft.com/office/drawing/2014/main" id="{C2641F97-FB00-4A11-AE6C-6E5FD5879729}"/>
                </a:ext>
              </a:extLst>
            </p:cNvPr>
            <p:cNvSpPr txBox="1"/>
            <p:nvPr/>
          </p:nvSpPr>
          <p:spPr>
            <a:xfrm>
              <a:off x="2874539" y="4692416"/>
              <a:ext cx="2159566" cy="246221"/>
            </a:xfrm>
            <a:prstGeom prst="rect">
              <a:avLst/>
            </a:prstGeom>
            <a:noFill/>
          </p:spPr>
          <p:txBody>
            <a:bodyPr wrap="none" rtlCol="0">
              <a:spAutoFit/>
            </a:bodyPr>
            <a:lstStyle/>
            <a:p>
              <a:r>
                <a:rPr lang="en-GB" sz="1000" b="1" dirty="0"/>
                <a:t>Double chain of coupled circuits</a:t>
              </a:r>
            </a:p>
          </p:txBody>
        </p:sp>
      </p:grpSp>
    </p:spTree>
    <p:extLst>
      <p:ext uri="{BB962C8B-B14F-4D97-AF65-F5344CB8AC3E}">
        <p14:creationId xmlns:p14="http://schemas.microsoft.com/office/powerpoint/2010/main" val="1824130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3A310F-8BD5-4699-B6A8-289CF9C9C842}"/>
              </a:ext>
            </a:extLst>
          </p:cNvPr>
          <p:cNvPicPr>
            <a:picLocks noChangeAspect="1"/>
          </p:cNvPicPr>
          <p:nvPr/>
        </p:nvPicPr>
        <p:blipFill>
          <a:blip r:embed="rId2"/>
          <a:stretch>
            <a:fillRect/>
          </a:stretch>
        </p:blipFill>
        <p:spPr>
          <a:xfrm>
            <a:off x="7227" y="975530"/>
            <a:ext cx="4606777" cy="3429489"/>
          </a:xfrm>
          <a:prstGeom prst="rect">
            <a:avLst/>
          </a:prstGeom>
        </p:spPr>
      </p:pic>
      <p:sp>
        <p:nvSpPr>
          <p:cNvPr id="2" name="Title 1">
            <a:extLst>
              <a:ext uri="{FF2B5EF4-FFF2-40B4-BE49-F238E27FC236}">
                <a16:creationId xmlns:a16="http://schemas.microsoft.com/office/drawing/2014/main" id="{D0AD3400-8544-436B-A7B2-F4B3C155FD81}"/>
              </a:ext>
            </a:extLst>
          </p:cNvPr>
          <p:cNvSpPr>
            <a:spLocks noGrp="1"/>
          </p:cNvSpPr>
          <p:nvPr>
            <p:ph type="title"/>
          </p:nvPr>
        </p:nvSpPr>
        <p:spPr/>
        <p:txBody>
          <a:bodyPr/>
          <a:lstStyle/>
          <a:p>
            <a:r>
              <a:rPr lang="en-GB" dirty="0"/>
              <a:t>Damping scheme: </a:t>
            </a:r>
            <a:r>
              <a:rPr lang="en-GB" dirty="0" err="1"/>
              <a:t>Lom+hom</a:t>
            </a:r>
            <a:r>
              <a:rPr lang="en-GB" dirty="0"/>
              <a:t> </a:t>
            </a:r>
            <a:r>
              <a:rPr lang="en-GB" dirty="0" err="1"/>
              <a:t>damping+DetuniNg</a:t>
            </a:r>
            <a:endParaRPr lang="en-GB" dirty="0"/>
          </a:p>
        </p:txBody>
      </p:sp>
      <p:grpSp>
        <p:nvGrpSpPr>
          <p:cNvPr id="11" name="Group 10">
            <a:extLst>
              <a:ext uri="{FF2B5EF4-FFF2-40B4-BE49-F238E27FC236}">
                <a16:creationId xmlns:a16="http://schemas.microsoft.com/office/drawing/2014/main" id="{B212A537-0F4D-4A68-A9F6-D3860C14E6D9}"/>
              </a:ext>
            </a:extLst>
          </p:cNvPr>
          <p:cNvGrpSpPr/>
          <p:nvPr/>
        </p:nvGrpSpPr>
        <p:grpSpPr>
          <a:xfrm>
            <a:off x="4379003" y="706515"/>
            <a:ext cx="4690939" cy="3035313"/>
            <a:chOff x="107504" y="1124744"/>
            <a:chExt cx="4690939" cy="3035313"/>
          </a:xfrm>
        </p:grpSpPr>
        <p:grpSp>
          <p:nvGrpSpPr>
            <p:cNvPr id="7" name="Group 6">
              <a:extLst>
                <a:ext uri="{FF2B5EF4-FFF2-40B4-BE49-F238E27FC236}">
                  <a16:creationId xmlns:a16="http://schemas.microsoft.com/office/drawing/2014/main" id="{4FFA7375-6631-4A93-896A-9C3827F0636A}"/>
                </a:ext>
              </a:extLst>
            </p:cNvPr>
            <p:cNvGrpSpPr/>
            <p:nvPr/>
          </p:nvGrpSpPr>
          <p:grpSpPr>
            <a:xfrm>
              <a:off x="107504" y="1124744"/>
              <a:ext cx="4690939" cy="3035313"/>
              <a:chOff x="107504" y="1124744"/>
              <a:chExt cx="4690939" cy="3035313"/>
            </a:xfrm>
          </p:grpSpPr>
          <p:pic>
            <p:nvPicPr>
              <p:cNvPr id="4" name="Picture 3">
                <a:extLst>
                  <a:ext uri="{FF2B5EF4-FFF2-40B4-BE49-F238E27FC236}">
                    <a16:creationId xmlns:a16="http://schemas.microsoft.com/office/drawing/2014/main" id="{23E20DFA-BEA6-4B44-AE95-831A9DF0A222}"/>
                  </a:ext>
                </a:extLst>
              </p:cNvPr>
              <p:cNvPicPr>
                <a:picLocks noChangeAspect="1"/>
              </p:cNvPicPr>
              <p:nvPr/>
            </p:nvPicPr>
            <p:blipFill rotWithShape="1">
              <a:blip r:embed="rId3">
                <a:extLst>
                  <a:ext uri="{28A0092B-C50C-407E-A947-70E740481C1C}">
                    <a14:useLocalDpi xmlns:a14="http://schemas.microsoft.com/office/drawing/2010/main" val="0"/>
                  </a:ext>
                </a:extLst>
              </a:blip>
              <a:srcRect l="2661" r="6873"/>
              <a:stretch/>
            </p:blipFill>
            <p:spPr>
              <a:xfrm>
                <a:off x="107504" y="1124744"/>
                <a:ext cx="4690939" cy="3035313"/>
              </a:xfrm>
              <a:prstGeom prst="rect">
                <a:avLst/>
              </a:prstGeom>
            </p:spPr>
          </p:pic>
          <p:sp>
            <p:nvSpPr>
              <p:cNvPr id="6" name="TextBox 5">
                <a:extLst>
                  <a:ext uri="{FF2B5EF4-FFF2-40B4-BE49-F238E27FC236}">
                    <a16:creationId xmlns:a16="http://schemas.microsoft.com/office/drawing/2014/main" id="{A0176E3B-AFE8-4699-99DB-3B661FB6E2EA}"/>
                  </a:ext>
                </a:extLst>
              </p:cNvPr>
              <p:cNvSpPr txBox="1"/>
              <p:nvPr/>
            </p:nvSpPr>
            <p:spPr>
              <a:xfrm>
                <a:off x="1763688" y="1772816"/>
                <a:ext cx="1872208" cy="369332"/>
              </a:xfrm>
              <a:prstGeom prst="rect">
                <a:avLst/>
              </a:prstGeom>
              <a:noFill/>
            </p:spPr>
            <p:txBody>
              <a:bodyPr wrap="square" rtlCol="0">
                <a:spAutoFit/>
              </a:bodyPr>
              <a:lstStyle/>
              <a:p>
                <a:r>
                  <a:rPr lang="en-GB" dirty="0"/>
                  <a:t>23.5deg+25deg</a:t>
                </a:r>
              </a:p>
            </p:txBody>
          </p:sp>
        </p:grpSp>
        <p:sp>
          <p:nvSpPr>
            <p:cNvPr id="8" name="TextBox 7">
              <a:extLst>
                <a:ext uri="{FF2B5EF4-FFF2-40B4-BE49-F238E27FC236}">
                  <a16:creationId xmlns:a16="http://schemas.microsoft.com/office/drawing/2014/main" id="{9B30F4B7-8774-4A44-8C0E-CE500F84D31C}"/>
                </a:ext>
              </a:extLst>
            </p:cNvPr>
            <p:cNvSpPr txBox="1"/>
            <p:nvPr/>
          </p:nvSpPr>
          <p:spPr>
            <a:xfrm>
              <a:off x="2859495" y="1335654"/>
              <a:ext cx="1856021" cy="369332"/>
            </a:xfrm>
            <a:prstGeom prst="rect">
              <a:avLst/>
            </a:prstGeom>
            <a:noFill/>
          </p:spPr>
          <p:txBody>
            <a:bodyPr wrap="none" rtlCol="0">
              <a:spAutoFit/>
            </a:bodyPr>
            <a:lstStyle/>
            <a:p>
              <a:r>
                <a:rPr lang="en-GB" b="1" dirty="0"/>
                <a:t>Coax Antennas</a:t>
              </a:r>
            </a:p>
          </p:txBody>
        </p:sp>
      </p:grpSp>
      <p:grpSp>
        <p:nvGrpSpPr>
          <p:cNvPr id="10" name="Group 9">
            <a:extLst>
              <a:ext uri="{FF2B5EF4-FFF2-40B4-BE49-F238E27FC236}">
                <a16:creationId xmlns:a16="http://schemas.microsoft.com/office/drawing/2014/main" id="{F1D0BB88-88CC-469E-AF0D-452B09103BA3}"/>
              </a:ext>
            </a:extLst>
          </p:cNvPr>
          <p:cNvGrpSpPr/>
          <p:nvPr/>
        </p:nvGrpSpPr>
        <p:grpSpPr>
          <a:xfrm>
            <a:off x="4887863" y="3830563"/>
            <a:ext cx="3977676" cy="2764049"/>
            <a:chOff x="4982891" y="1260375"/>
            <a:chExt cx="3977676" cy="2764049"/>
          </a:xfrm>
        </p:grpSpPr>
        <p:pic>
          <p:nvPicPr>
            <p:cNvPr id="5" name="Picture 4">
              <a:extLst>
                <a:ext uri="{FF2B5EF4-FFF2-40B4-BE49-F238E27FC236}">
                  <a16:creationId xmlns:a16="http://schemas.microsoft.com/office/drawing/2014/main" id="{95FD4179-79D7-4935-BC7B-10462653C2DC}"/>
                </a:ext>
              </a:extLst>
            </p:cNvPr>
            <p:cNvPicPr>
              <a:picLocks noChangeAspect="1"/>
            </p:cNvPicPr>
            <p:nvPr/>
          </p:nvPicPr>
          <p:blipFill>
            <a:blip r:embed="rId4"/>
            <a:stretch>
              <a:fillRect/>
            </a:stretch>
          </p:blipFill>
          <p:spPr>
            <a:xfrm>
              <a:off x="4982891" y="1260375"/>
              <a:ext cx="3977676" cy="2764049"/>
            </a:xfrm>
            <a:prstGeom prst="rect">
              <a:avLst/>
            </a:prstGeom>
          </p:spPr>
        </p:pic>
        <p:sp>
          <p:nvSpPr>
            <p:cNvPr id="9" name="TextBox 8">
              <a:extLst>
                <a:ext uri="{FF2B5EF4-FFF2-40B4-BE49-F238E27FC236}">
                  <a16:creationId xmlns:a16="http://schemas.microsoft.com/office/drawing/2014/main" id="{A21ED1C9-7ED9-4B33-9623-F217936491ED}"/>
                </a:ext>
              </a:extLst>
            </p:cNvPr>
            <p:cNvSpPr txBox="1"/>
            <p:nvPr/>
          </p:nvSpPr>
          <p:spPr>
            <a:xfrm>
              <a:off x="7364380" y="1789289"/>
              <a:ext cx="1505540" cy="369332"/>
            </a:xfrm>
            <a:prstGeom prst="rect">
              <a:avLst/>
            </a:prstGeom>
            <a:noFill/>
          </p:spPr>
          <p:txBody>
            <a:bodyPr wrap="none" rtlCol="0">
              <a:spAutoFit/>
            </a:bodyPr>
            <a:lstStyle/>
            <a:p>
              <a:r>
                <a:rPr lang="en-GB" b="1" dirty="0"/>
                <a:t>Ferrite slots</a:t>
              </a:r>
            </a:p>
          </p:txBody>
        </p:sp>
      </p:grpSp>
      <p:sp>
        <p:nvSpPr>
          <p:cNvPr id="13" name="TextBox 12">
            <a:extLst>
              <a:ext uri="{FF2B5EF4-FFF2-40B4-BE49-F238E27FC236}">
                <a16:creationId xmlns:a16="http://schemas.microsoft.com/office/drawing/2014/main" id="{0BBFAC6B-98CC-409D-8F27-8636DE6C1526}"/>
              </a:ext>
            </a:extLst>
          </p:cNvPr>
          <p:cNvSpPr txBox="1"/>
          <p:nvPr/>
        </p:nvSpPr>
        <p:spPr>
          <a:xfrm>
            <a:off x="200389" y="4762434"/>
            <a:ext cx="4566952" cy="1477328"/>
          </a:xfrm>
          <a:prstGeom prst="rect">
            <a:avLst/>
          </a:prstGeom>
          <a:noFill/>
        </p:spPr>
        <p:txBody>
          <a:bodyPr wrap="square" rtlCol="0">
            <a:spAutoFit/>
          </a:bodyPr>
          <a:lstStyle/>
          <a:p>
            <a:r>
              <a:rPr lang="en-GB" dirty="0"/>
              <a:t>Rather than providing for 2 identical structures, we can enhance the damping of the unwanted modes by building 2 different cavities. In this case what is used for the detuning is the coupling slot aperture.</a:t>
            </a:r>
          </a:p>
        </p:txBody>
      </p:sp>
      <p:sp>
        <p:nvSpPr>
          <p:cNvPr id="14" name="Footer Placeholder 13">
            <a:extLst>
              <a:ext uri="{FF2B5EF4-FFF2-40B4-BE49-F238E27FC236}">
                <a16:creationId xmlns:a16="http://schemas.microsoft.com/office/drawing/2014/main" id="{6B7A0371-267A-44BB-B3AD-D6E6F3751829}"/>
              </a:ext>
            </a:extLst>
          </p:cNvPr>
          <p:cNvSpPr>
            <a:spLocks noGrp="1"/>
          </p:cNvSpPr>
          <p:nvPr>
            <p:ph type="ftr" sz="quarter" idx="10"/>
          </p:nvPr>
        </p:nvSpPr>
        <p:spPr/>
        <p:txBody>
          <a:bodyPr/>
          <a:lstStyle/>
          <a:p>
            <a:r>
              <a:rPr lang="en-GB"/>
              <a:t>HarmonLIP2024 - 20 March 2023 - A. D'Elia</a:t>
            </a:r>
            <a:endParaRPr lang="fr-FR" dirty="0"/>
          </a:p>
        </p:txBody>
      </p:sp>
      <p:sp>
        <p:nvSpPr>
          <p:cNvPr id="16" name="Slide Number Placeholder 15">
            <a:extLst>
              <a:ext uri="{FF2B5EF4-FFF2-40B4-BE49-F238E27FC236}">
                <a16:creationId xmlns:a16="http://schemas.microsoft.com/office/drawing/2014/main" id="{E402ECCA-5281-4880-B376-CE5F183238EF}"/>
              </a:ext>
            </a:extLst>
          </p:cNvPr>
          <p:cNvSpPr>
            <a:spLocks noGrp="1"/>
          </p:cNvSpPr>
          <p:nvPr>
            <p:ph type="sldNum" sz="quarter" idx="11"/>
          </p:nvPr>
        </p:nvSpPr>
        <p:spPr/>
        <p:txBody>
          <a:bodyPr/>
          <a:lstStyle/>
          <a:p>
            <a:r>
              <a:rPr lang="fr-FR" dirty="0"/>
              <a:t>Page </a:t>
            </a:r>
            <a:fld id="{733122C9-A0B9-462F-8757-0847AD287B63}" type="slidenum">
              <a:rPr lang="fr-FR" smtClean="0"/>
              <a:pPr/>
              <a:t>8</a:t>
            </a:fld>
            <a:endParaRPr lang="fr-FR" dirty="0"/>
          </a:p>
        </p:txBody>
      </p:sp>
    </p:spTree>
    <p:extLst>
      <p:ext uri="{BB962C8B-B14F-4D97-AF65-F5344CB8AC3E}">
        <p14:creationId xmlns:p14="http://schemas.microsoft.com/office/powerpoint/2010/main" val="3981324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DDAF1-CC64-443E-8569-4AF03AFDD73F}"/>
              </a:ext>
            </a:extLst>
          </p:cNvPr>
          <p:cNvSpPr>
            <a:spLocks noGrp="1"/>
          </p:cNvSpPr>
          <p:nvPr>
            <p:ph type="title"/>
          </p:nvPr>
        </p:nvSpPr>
        <p:spPr/>
        <p:txBody>
          <a:bodyPr/>
          <a:lstStyle/>
          <a:p>
            <a:r>
              <a:rPr lang="en-GB" dirty="0"/>
              <a:t>In practice: quite problematic Mechanical integration</a:t>
            </a:r>
          </a:p>
        </p:txBody>
      </p:sp>
      <p:pic>
        <p:nvPicPr>
          <p:cNvPr id="4" name="Picture 3">
            <a:extLst>
              <a:ext uri="{FF2B5EF4-FFF2-40B4-BE49-F238E27FC236}">
                <a16:creationId xmlns:a16="http://schemas.microsoft.com/office/drawing/2014/main" id="{3A03681D-97C1-443D-A0EE-238C5E9697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749888"/>
            <a:ext cx="3600400" cy="3144349"/>
          </a:xfrm>
          <a:prstGeom prst="rect">
            <a:avLst/>
          </a:prstGeom>
        </p:spPr>
      </p:pic>
      <p:pic>
        <p:nvPicPr>
          <p:cNvPr id="5" name="Picture 4">
            <a:extLst>
              <a:ext uri="{FF2B5EF4-FFF2-40B4-BE49-F238E27FC236}">
                <a16:creationId xmlns:a16="http://schemas.microsoft.com/office/drawing/2014/main" id="{9BA01328-1782-48D1-84C8-366EDA03C2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02" y="718478"/>
            <a:ext cx="4451998" cy="3175759"/>
          </a:xfrm>
          <a:prstGeom prst="rect">
            <a:avLst/>
          </a:prstGeom>
        </p:spPr>
      </p:pic>
      <p:sp>
        <p:nvSpPr>
          <p:cNvPr id="6" name="TextBox 5">
            <a:extLst>
              <a:ext uri="{FF2B5EF4-FFF2-40B4-BE49-F238E27FC236}">
                <a16:creationId xmlns:a16="http://schemas.microsoft.com/office/drawing/2014/main" id="{34322E4A-35BE-4171-B45A-40E190FDA517}"/>
              </a:ext>
            </a:extLst>
          </p:cNvPr>
          <p:cNvSpPr txBox="1"/>
          <p:nvPr/>
        </p:nvSpPr>
        <p:spPr>
          <a:xfrm>
            <a:off x="323541" y="4077072"/>
            <a:ext cx="8496917" cy="2215991"/>
          </a:xfrm>
          <a:prstGeom prst="rect">
            <a:avLst/>
          </a:prstGeom>
          <a:noFill/>
        </p:spPr>
        <p:txBody>
          <a:bodyPr wrap="square" rtlCol="0">
            <a:spAutoFit/>
          </a:bodyPr>
          <a:lstStyle/>
          <a:p>
            <a:r>
              <a:rPr lang="en-GB" dirty="0"/>
              <a:t>Both structures were meeting all criteria in terms of power and LOM/HOM dilution and the engineering integration started </a:t>
            </a:r>
            <a:r>
              <a:rPr lang="en-GB" sz="2800" b="1" dirty="0">
                <a:solidFill>
                  <a:srgbClr val="FF0000"/>
                </a:solidFill>
              </a:rPr>
              <a:t>but </a:t>
            </a:r>
            <a:r>
              <a:rPr lang="en-GB" sz="2000" b="1" dirty="0">
                <a:solidFill>
                  <a:srgbClr val="FF0000"/>
                </a:solidFill>
              </a:rPr>
              <a:t>not easy to integrate the LOM absorbers</a:t>
            </a:r>
            <a:r>
              <a:rPr lang="en-GB" dirty="0"/>
              <a:t>:</a:t>
            </a:r>
          </a:p>
          <a:p>
            <a:pPr marL="285750" indent="-285750">
              <a:buFont typeface="Arial" panose="020B0604020202020204" pitchFamily="34" charset="0"/>
              <a:buChar char="•"/>
            </a:pPr>
            <a:r>
              <a:rPr lang="en-GB" b="1" dirty="0"/>
              <a:t>Coax antennas</a:t>
            </a:r>
            <a:r>
              <a:rPr lang="en-GB" dirty="0"/>
              <a:t>: needed a very high precision positioning and difficulties to cool them down (water cooling needed);</a:t>
            </a:r>
          </a:p>
          <a:p>
            <a:pPr marL="285750" indent="-285750">
              <a:buFont typeface="Arial" panose="020B0604020202020204" pitchFamily="34" charset="0"/>
              <a:buChar char="•"/>
            </a:pPr>
            <a:r>
              <a:rPr lang="en-GB" b="1" dirty="0"/>
              <a:t>Ferrite slots</a:t>
            </a:r>
            <a:r>
              <a:rPr lang="en-GB" dirty="0"/>
              <a:t>: needed also a very high precision positioning and at the limits of the capability of the ferrite in terms of sustainable density power</a:t>
            </a:r>
          </a:p>
        </p:txBody>
      </p:sp>
      <p:sp>
        <p:nvSpPr>
          <p:cNvPr id="7" name="Footer Placeholder 6">
            <a:extLst>
              <a:ext uri="{FF2B5EF4-FFF2-40B4-BE49-F238E27FC236}">
                <a16:creationId xmlns:a16="http://schemas.microsoft.com/office/drawing/2014/main" id="{D08274AE-EF47-4FDC-8318-D2F6511583EC}"/>
              </a:ext>
            </a:extLst>
          </p:cNvPr>
          <p:cNvSpPr>
            <a:spLocks noGrp="1"/>
          </p:cNvSpPr>
          <p:nvPr>
            <p:ph type="ftr" sz="quarter" idx="10"/>
          </p:nvPr>
        </p:nvSpPr>
        <p:spPr/>
        <p:txBody>
          <a:bodyPr/>
          <a:lstStyle/>
          <a:p>
            <a:r>
              <a:rPr lang="en-GB"/>
              <a:t>HarmonLIP2024 - 20 March 2023 - A. D'Elia</a:t>
            </a:r>
            <a:endParaRPr lang="fr-FR" dirty="0"/>
          </a:p>
        </p:txBody>
      </p:sp>
      <p:sp>
        <p:nvSpPr>
          <p:cNvPr id="9" name="Slide Number Placeholder 8">
            <a:extLst>
              <a:ext uri="{FF2B5EF4-FFF2-40B4-BE49-F238E27FC236}">
                <a16:creationId xmlns:a16="http://schemas.microsoft.com/office/drawing/2014/main" id="{D0A1E658-695F-4AF6-9028-F31B4C5515AA}"/>
              </a:ext>
            </a:extLst>
          </p:cNvPr>
          <p:cNvSpPr>
            <a:spLocks noGrp="1"/>
          </p:cNvSpPr>
          <p:nvPr>
            <p:ph type="sldNum" sz="quarter" idx="11"/>
          </p:nvPr>
        </p:nvSpPr>
        <p:spPr/>
        <p:txBody>
          <a:bodyPr/>
          <a:lstStyle/>
          <a:p>
            <a:r>
              <a:rPr lang="fr-FR"/>
              <a:t>Page </a:t>
            </a:r>
            <a:fld id="{733122C9-A0B9-462F-8757-0847AD287B63}" type="slidenum">
              <a:rPr lang="fr-FR" smtClean="0"/>
              <a:pPr/>
              <a:t>9</a:t>
            </a:fld>
            <a:endParaRPr lang="fr-FR" dirty="0"/>
          </a:p>
        </p:txBody>
      </p:sp>
    </p:spTree>
    <p:extLst>
      <p:ext uri="{BB962C8B-B14F-4D97-AF65-F5344CB8AC3E}">
        <p14:creationId xmlns:p14="http://schemas.microsoft.com/office/powerpoint/2010/main" val="216275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BE0EC96-2C61-4C1A-ADAF-98ADA9F5BA75}"/>
              </a:ext>
            </a:extLst>
          </p:cNvPr>
          <p:cNvGrpSpPr/>
          <p:nvPr/>
        </p:nvGrpSpPr>
        <p:grpSpPr>
          <a:xfrm>
            <a:off x="2771800" y="1471892"/>
            <a:ext cx="5068013" cy="3583098"/>
            <a:chOff x="2771800" y="1471892"/>
            <a:chExt cx="5068013" cy="3583098"/>
          </a:xfrm>
        </p:grpSpPr>
        <p:sp>
          <p:nvSpPr>
            <p:cNvPr id="7" name="TextBox 6">
              <a:extLst>
                <a:ext uri="{FF2B5EF4-FFF2-40B4-BE49-F238E27FC236}">
                  <a16:creationId xmlns:a16="http://schemas.microsoft.com/office/drawing/2014/main" id="{F06BA77E-042E-412E-944F-5F2F6FAEE411}"/>
                </a:ext>
              </a:extLst>
            </p:cNvPr>
            <p:cNvSpPr txBox="1"/>
            <p:nvPr/>
          </p:nvSpPr>
          <p:spPr>
            <a:xfrm>
              <a:off x="4839593" y="4685658"/>
              <a:ext cx="2929007" cy="369332"/>
            </a:xfrm>
            <a:prstGeom prst="rect">
              <a:avLst/>
            </a:prstGeom>
            <a:noFill/>
          </p:spPr>
          <p:txBody>
            <a:bodyPr wrap="none" rtlCol="0">
              <a:spAutoFit/>
            </a:bodyPr>
            <a:lstStyle/>
            <a:p>
              <a:r>
                <a:rPr lang="en-GB" dirty="0"/>
                <a:t>Coaxial choke mode cavity</a:t>
              </a:r>
            </a:p>
          </p:txBody>
        </p:sp>
        <p:sp>
          <p:nvSpPr>
            <p:cNvPr id="17" name="Arrow: Right 16">
              <a:extLst>
                <a:ext uri="{FF2B5EF4-FFF2-40B4-BE49-F238E27FC236}">
                  <a16:creationId xmlns:a16="http://schemas.microsoft.com/office/drawing/2014/main" id="{A87739B8-934E-4876-9DFE-2FA22FA13C96}"/>
                </a:ext>
              </a:extLst>
            </p:cNvPr>
            <p:cNvSpPr/>
            <p:nvPr/>
          </p:nvSpPr>
          <p:spPr>
            <a:xfrm>
              <a:off x="2771800" y="2564904"/>
              <a:ext cx="936104" cy="864096"/>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BF4D31CB-5505-4F48-A3B1-8DBAF673A3BD}"/>
                </a:ext>
              </a:extLst>
            </p:cNvPr>
            <p:cNvPicPr>
              <a:picLocks noChangeAspect="1"/>
            </p:cNvPicPr>
            <p:nvPr/>
          </p:nvPicPr>
          <p:blipFill>
            <a:blip r:embed="rId2"/>
            <a:stretch>
              <a:fillRect/>
            </a:stretch>
          </p:blipFill>
          <p:spPr>
            <a:xfrm>
              <a:off x="4181813" y="1471892"/>
              <a:ext cx="3658000" cy="3235924"/>
            </a:xfrm>
            <a:prstGeom prst="rect">
              <a:avLst/>
            </a:prstGeom>
          </p:spPr>
        </p:pic>
      </p:grpSp>
      <p:sp>
        <p:nvSpPr>
          <p:cNvPr id="2" name="Title 1">
            <a:extLst>
              <a:ext uri="{FF2B5EF4-FFF2-40B4-BE49-F238E27FC236}">
                <a16:creationId xmlns:a16="http://schemas.microsoft.com/office/drawing/2014/main" id="{7634FED5-27EE-423D-B752-FB9A07ED2BDF}"/>
              </a:ext>
            </a:extLst>
          </p:cNvPr>
          <p:cNvSpPr>
            <a:spLocks noGrp="1"/>
          </p:cNvSpPr>
          <p:nvPr>
            <p:ph type="title"/>
          </p:nvPr>
        </p:nvSpPr>
        <p:spPr/>
        <p:txBody>
          <a:bodyPr/>
          <a:lstStyle/>
          <a:p>
            <a:r>
              <a:rPr lang="en-GB" sz="2000" dirty="0"/>
              <a:t>Moving forward: Variation of a choke mode cavity</a:t>
            </a:r>
          </a:p>
        </p:txBody>
      </p:sp>
      <p:sp>
        <p:nvSpPr>
          <p:cNvPr id="13" name="Slide Number Placeholder 12">
            <a:extLst>
              <a:ext uri="{FF2B5EF4-FFF2-40B4-BE49-F238E27FC236}">
                <a16:creationId xmlns:a16="http://schemas.microsoft.com/office/drawing/2014/main" id="{15A3D07F-2FAA-44B7-9FE6-B7DC207C3A86}"/>
              </a:ext>
            </a:extLst>
          </p:cNvPr>
          <p:cNvSpPr>
            <a:spLocks noGrp="1"/>
          </p:cNvSpPr>
          <p:nvPr>
            <p:ph type="sldNum" sz="quarter" idx="12"/>
          </p:nvPr>
        </p:nvSpPr>
        <p:spPr/>
        <p:txBody>
          <a:bodyPr/>
          <a:lstStyle/>
          <a:p>
            <a:r>
              <a:rPr lang="fr-FR" dirty="0"/>
              <a:t>Page </a:t>
            </a:r>
            <a:fld id="{627799B7-D61E-469A-AF14-3ABA6674A0C8}" type="slidenum">
              <a:rPr lang="en-GB" smtClean="0"/>
              <a:t>10</a:t>
            </a:fld>
            <a:endParaRPr lang="en-GB" dirty="0"/>
          </a:p>
        </p:txBody>
      </p:sp>
      <p:sp>
        <p:nvSpPr>
          <p:cNvPr id="16" name="Footer Placeholder 15">
            <a:extLst>
              <a:ext uri="{FF2B5EF4-FFF2-40B4-BE49-F238E27FC236}">
                <a16:creationId xmlns:a16="http://schemas.microsoft.com/office/drawing/2014/main" id="{499B32E4-899C-4889-8829-01A1A26CE066}"/>
              </a:ext>
            </a:extLst>
          </p:cNvPr>
          <p:cNvSpPr>
            <a:spLocks noGrp="1"/>
          </p:cNvSpPr>
          <p:nvPr>
            <p:ph type="ftr" sz="quarter" idx="11"/>
          </p:nvPr>
        </p:nvSpPr>
        <p:spPr/>
        <p:txBody>
          <a:bodyPr/>
          <a:lstStyle/>
          <a:p>
            <a:r>
              <a:rPr lang="en-GB"/>
              <a:t>HarmonLIP2024 - 20 March 2023 - A. D'Elia</a:t>
            </a:r>
          </a:p>
        </p:txBody>
      </p:sp>
      <p:sp>
        <p:nvSpPr>
          <p:cNvPr id="6" name="TextBox 5">
            <a:extLst>
              <a:ext uri="{FF2B5EF4-FFF2-40B4-BE49-F238E27FC236}">
                <a16:creationId xmlns:a16="http://schemas.microsoft.com/office/drawing/2014/main" id="{3E796CAA-CCB3-4FDF-B262-9A1BEA682012}"/>
              </a:ext>
            </a:extLst>
          </p:cNvPr>
          <p:cNvSpPr txBox="1"/>
          <p:nvPr/>
        </p:nvSpPr>
        <p:spPr>
          <a:xfrm>
            <a:off x="1045683" y="4259641"/>
            <a:ext cx="1120820" cy="369332"/>
          </a:xfrm>
          <a:prstGeom prst="rect">
            <a:avLst/>
          </a:prstGeom>
          <a:noFill/>
        </p:spPr>
        <p:txBody>
          <a:bodyPr wrap="none" rtlCol="0">
            <a:spAutoFit/>
          </a:bodyPr>
          <a:lstStyle/>
          <a:p>
            <a:r>
              <a:rPr lang="en-GB" dirty="0"/>
              <a:t>Standard</a:t>
            </a:r>
          </a:p>
        </p:txBody>
      </p:sp>
      <p:pic>
        <p:nvPicPr>
          <p:cNvPr id="4" name="Picture 3">
            <a:extLst>
              <a:ext uri="{FF2B5EF4-FFF2-40B4-BE49-F238E27FC236}">
                <a16:creationId xmlns:a16="http://schemas.microsoft.com/office/drawing/2014/main" id="{010246C4-8021-4DCE-9C69-435148832258}"/>
              </a:ext>
            </a:extLst>
          </p:cNvPr>
          <p:cNvPicPr>
            <a:picLocks noChangeAspect="1"/>
          </p:cNvPicPr>
          <p:nvPr/>
        </p:nvPicPr>
        <p:blipFill>
          <a:blip r:embed="rId3"/>
          <a:stretch>
            <a:fillRect/>
          </a:stretch>
        </p:blipFill>
        <p:spPr>
          <a:xfrm>
            <a:off x="917259" y="875370"/>
            <a:ext cx="1377668" cy="3384271"/>
          </a:xfrm>
          <a:prstGeom prst="rect">
            <a:avLst/>
          </a:prstGeom>
        </p:spPr>
      </p:pic>
      <p:sp>
        <p:nvSpPr>
          <p:cNvPr id="8" name="TextBox 7">
            <a:extLst>
              <a:ext uri="{FF2B5EF4-FFF2-40B4-BE49-F238E27FC236}">
                <a16:creationId xmlns:a16="http://schemas.microsoft.com/office/drawing/2014/main" id="{15BE3C5E-53E5-486A-9A1D-8DADAE2B0A40}"/>
              </a:ext>
            </a:extLst>
          </p:cNvPr>
          <p:cNvSpPr txBox="1"/>
          <p:nvPr/>
        </p:nvSpPr>
        <p:spPr>
          <a:xfrm>
            <a:off x="3066460" y="950014"/>
            <a:ext cx="1505540" cy="584775"/>
          </a:xfrm>
          <a:prstGeom prst="rect">
            <a:avLst/>
          </a:prstGeom>
          <a:noFill/>
        </p:spPr>
        <p:txBody>
          <a:bodyPr wrap="none" rtlCol="0">
            <a:spAutoFit/>
          </a:bodyPr>
          <a:lstStyle/>
          <a:p>
            <a:r>
              <a:rPr lang="en-GB" sz="3200" dirty="0"/>
              <a:t>H-Field</a:t>
            </a:r>
          </a:p>
        </p:txBody>
      </p:sp>
      <p:sp>
        <p:nvSpPr>
          <p:cNvPr id="11" name="TextBox 10">
            <a:extLst>
              <a:ext uri="{FF2B5EF4-FFF2-40B4-BE49-F238E27FC236}">
                <a16:creationId xmlns:a16="http://schemas.microsoft.com/office/drawing/2014/main" id="{E19FA76B-2E83-4EA5-BF4A-672C3CFD0C05}"/>
              </a:ext>
            </a:extLst>
          </p:cNvPr>
          <p:cNvSpPr txBox="1"/>
          <p:nvPr/>
        </p:nvSpPr>
        <p:spPr>
          <a:xfrm>
            <a:off x="364246" y="5155991"/>
            <a:ext cx="8506341" cy="1200329"/>
          </a:xfrm>
          <a:prstGeom prst="rect">
            <a:avLst/>
          </a:prstGeom>
          <a:noFill/>
        </p:spPr>
        <p:txBody>
          <a:bodyPr wrap="square" rtlCol="0">
            <a:spAutoFit/>
          </a:bodyPr>
          <a:lstStyle/>
          <a:p>
            <a:r>
              <a:rPr lang="en-GB" dirty="0">
                <a:solidFill>
                  <a:schemeClr val="tx2"/>
                </a:solidFill>
              </a:rPr>
              <a:t>Profiting of the fact that our working mode is a TM020, instead of a radial line on the outer wall (standard design), a coaxial line is open on the node of the H-field. The combination with a stub filter tuned at the working frequency will leave the Q0 unperturbed. It is also possible to couple two cells together for a 2-Cell structure. </a:t>
            </a:r>
          </a:p>
        </p:txBody>
      </p:sp>
      <p:pic>
        <p:nvPicPr>
          <p:cNvPr id="15" name="Picture 14">
            <a:extLst>
              <a:ext uri="{FF2B5EF4-FFF2-40B4-BE49-F238E27FC236}">
                <a16:creationId xmlns:a16="http://schemas.microsoft.com/office/drawing/2014/main" id="{9CCA89B7-AA60-4180-80FC-F361F260BFF6}"/>
              </a:ext>
            </a:extLst>
          </p:cNvPr>
          <p:cNvPicPr>
            <a:picLocks noChangeAspect="1"/>
          </p:cNvPicPr>
          <p:nvPr/>
        </p:nvPicPr>
        <p:blipFill rotWithShape="1">
          <a:blip r:embed="rId4"/>
          <a:srcRect l="10508" r="16316"/>
          <a:stretch/>
        </p:blipFill>
        <p:spPr>
          <a:xfrm>
            <a:off x="3864593" y="1471892"/>
            <a:ext cx="5005994" cy="3213766"/>
          </a:xfrm>
          <a:prstGeom prst="rect">
            <a:avLst/>
          </a:prstGeom>
        </p:spPr>
      </p:pic>
    </p:spTree>
    <p:extLst>
      <p:ext uri="{BB962C8B-B14F-4D97-AF65-F5344CB8AC3E}">
        <p14:creationId xmlns:p14="http://schemas.microsoft.com/office/powerpoint/2010/main" val="2879111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84CA8EC1-67CC-4F63-AE1E-6A0E35238D99}"/>
                  </a:ext>
                </a:extLst>
              </p:cNvPr>
              <p:cNvGraphicFramePr>
                <a:graphicFrameLocks noGrp="1"/>
              </p:cNvGraphicFramePr>
              <p:nvPr>
                <p:extLst>
                  <p:ext uri="{D42A27DB-BD31-4B8C-83A1-F6EECF244321}">
                    <p14:modId xmlns:p14="http://schemas.microsoft.com/office/powerpoint/2010/main" val="2590363336"/>
                  </p:ext>
                </p:extLst>
              </p:nvPr>
            </p:nvGraphicFramePr>
            <p:xfrm>
              <a:off x="3593209" y="955004"/>
              <a:ext cx="4803405" cy="2407920"/>
            </p:xfrm>
            <a:graphic>
              <a:graphicData uri="http://schemas.openxmlformats.org/drawingml/2006/table">
                <a:tbl>
                  <a:tblPr firstRow="1" bandRow="1">
                    <a:tableStyleId>{5940675A-B579-460E-94D1-54222C63F5DA}</a:tableStyleId>
                  </a:tblPr>
                  <a:tblGrid>
                    <a:gridCol w="3008723">
                      <a:extLst>
                        <a:ext uri="{9D8B030D-6E8A-4147-A177-3AD203B41FA5}">
                          <a16:colId xmlns:a16="http://schemas.microsoft.com/office/drawing/2014/main" val="20000"/>
                        </a:ext>
                      </a:extLst>
                    </a:gridCol>
                    <a:gridCol w="912380">
                      <a:extLst>
                        <a:ext uri="{9D8B030D-6E8A-4147-A177-3AD203B41FA5}">
                          <a16:colId xmlns:a16="http://schemas.microsoft.com/office/drawing/2014/main" val="308562888"/>
                        </a:ext>
                      </a:extLst>
                    </a:gridCol>
                    <a:gridCol w="882302">
                      <a:extLst>
                        <a:ext uri="{9D8B030D-6E8A-4147-A177-3AD203B41FA5}">
                          <a16:colId xmlns:a16="http://schemas.microsoft.com/office/drawing/2014/main" val="3329140681"/>
                        </a:ext>
                      </a:extLst>
                    </a:gridCol>
                  </a:tblGrid>
                  <a:tr h="21412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1" u="none"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8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2487359996"/>
                      </a:ext>
                    </a:extLst>
                  </a:tr>
                  <a:tr h="214124">
                    <a:tc>
                      <a:txBody>
                        <a:bodyPr/>
                        <a:lstStyle/>
                        <a:p>
                          <a:pPr algn="l"/>
                          <a:r>
                            <a:rPr lang="en-GB" sz="1400" b="1" dirty="0"/>
                            <a:t>Freq (GHz)</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GB" sz="1400" dirty="0"/>
                            <a:t>1.40937</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sz="18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4321263"/>
                      </a:ext>
                    </a:extLst>
                  </a:tr>
                  <a:tr h="214124">
                    <a:tc>
                      <a:txBody>
                        <a:bodyPr/>
                        <a:lstStyle/>
                        <a:p>
                          <a:pPr algn="l"/>
                          <a:r>
                            <a:rPr lang="en-US" sz="1400" b="1" dirty="0"/>
                            <a:t>R/Q (Ohm)</a:t>
                          </a:r>
                          <a:endParaRPr lang="en-GB" sz="14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GB" sz="1400" dirty="0"/>
                            <a:t>88.73</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sz="18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14124">
                    <a:tc>
                      <a:txBody>
                        <a:bodyPr/>
                        <a:lstStyle/>
                        <a:p>
                          <a:pPr algn="l"/>
                          <a:r>
                            <a:rPr lang="en-US" sz="1400" b="1" dirty="0"/>
                            <a:t>Q</a:t>
                          </a:r>
                          <a:r>
                            <a:rPr lang="en-US" sz="1400" b="1" baseline="-25000" dirty="0"/>
                            <a:t>0</a:t>
                          </a:r>
                          <a:endParaRPr lang="en-US" sz="1400" b="1" baseline="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fr-FR" sz="1400" dirty="0"/>
                            <a:t>30411</a:t>
                          </a:r>
                          <a:endParaRPr lang="en-GB" sz="14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8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29866">
                    <a:tc>
                      <a:txBody>
                        <a:bodyPr/>
                        <a:lstStyle/>
                        <a:p>
                          <a:pPr algn="l"/>
                          <a:r>
                            <a:rPr lang="en-GB" sz="1400" b="1" dirty="0"/>
                            <a:t>Rs (</a:t>
                          </a:r>
                          <a:r>
                            <a:rPr lang="en-GB" sz="1400" b="1" dirty="0" err="1"/>
                            <a:t>MOhm</a:t>
                          </a:r>
                          <a:r>
                            <a:rPr lang="en-GB" sz="1400" b="1" dirty="0"/>
                            <a:t>)</a:t>
                          </a:r>
                        </a:p>
                        <a:p>
                          <a:pPr algn="l"/>
                          <a:r>
                            <a:rPr lang="fr-FR" sz="1000" b="0" dirty="0"/>
                            <a:t>(Ohm Convention: </a:t>
                          </a:r>
                          <a:r>
                            <a:rPr lang="fr-FR" sz="1000" b="0" dirty="0" err="1"/>
                            <a:t>Rs</a:t>
                          </a:r>
                          <a:r>
                            <a:rPr lang="fr-FR" sz="1000" b="0" dirty="0"/>
                            <a:t>=V</a:t>
                          </a:r>
                          <a:r>
                            <a:rPr lang="fr-FR" sz="1000" b="0" baseline="30000" dirty="0"/>
                            <a:t>2</a:t>
                          </a:r>
                          <a:r>
                            <a:rPr lang="fr-FR" sz="1000" b="0" baseline="0" dirty="0"/>
                            <a:t>/2P</a:t>
                          </a:r>
                          <a:r>
                            <a:rPr lang="en-GB" sz="1000" b="0" dirty="0"/>
                            <a: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GB" sz="1400" dirty="0"/>
                            <a:t>2.7</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sz="18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21192052"/>
                      </a:ext>
                    </a:extLst>
                  </a:tr>
                  <a:tr h="2141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ym typeface="Symbol" panose="05050102010706020507" pitchFamily="18" charset="2"/>
                            </a:rPr>
                            <a:t> coupling</a:t>
                          </a:r>
                          <a:endParaRPr lang="en-GB" sz="14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GB" sz="1400" dirty="0"/>
                            <a:t>1</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sz="18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97549164"/>
                      </a:ext>
                    </a:extLst>
                  </a:tr>
                  <a:tr h="214124">
                    <a:tc>
                      <a:txBody>
                        <a:bodyPr/>
                        <a:lstStyle/>
                        <a:p>
                          <a:pPr algn="l"/>
                          <a:r>
                            <a:rPr lang="en-GB" sz="1400" b="1" dirty="0"/>
                            <a:t>Number of ESRF cavities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u="none" dirty="0"/>
                            <a:t>3</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t>4</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228611072"/>
                      </a:ext>
                    </a:extLst>
                  </a:tr>
                  <a:tr h="214124">
                    <a:tc>
                      <a:txBody>
                        <a:bodyPr/>
                        <a:lstStyle/>
                        <a:p>
                          <a:pPr algn="l"/>
                          <a:r>
                            <a:rPr lang="en-US" sz="1400" b="1" dirty="0"/>
                            <a:t>Power/</a:t>
                          </a:r>
                          <a:r>
                            <a:rPr lang="en-US" sz="1400" b="1" dirty="0" err="1"/>
                            <a:t>cav</a:t>
                          </a:r>
                          <a:r>
                            <a:rPr lang="en-US" sz="1400" b="1" dirty="0"/>
                            <a:t>@</a:t>
                          </a:r>
                          <a14:m>
                            <m:oMath xmlns:m="http://schemas.openxmlformats.org/officeDocument/2006/math">
                              <m:sSub>
                                <m:sSubPr>
                                  <m:ctrlPr>
                                    <a:rPr lang="en-US" sz="1400" b="1" i="1" smtClean="0">
                                      <a:latin typeface="Cambria Math" panose="02040503050406030204" pitchFamily="18" charset="0"/>
                                    </a:rPr>
                                  </m:ctrlPr>
                                </m:sSubPr>
                                <m:e>
                                  <m:r>
                                    <a:rPr lang="fr-FR" sz="1400" b="1" i="1" smtClean="0">
                                      <a:latin typeface="Cambria Math" panose="02040503050406030204" pitchFamily="18" charset="0"/>
                                    </a:rPr>
                                    <m:t>𝑽</m:t>
                                  </m:r>
                                </m:e>
                                <m:sub>
                                  <m:r>
                                    <a:rPr lang="fr-FR" sz="1400" b="1" i="1" smtClean="0">
                                      <a:latin typeface="Cambria Math" panose="02040503050406030204" pitchFamily="18" charset="0"/>
                                    </a:rPr>
                                    <m:t>𝑴𝒂𝒊𝒏</m:t>
                                  </m:r>
                                  <m:r>
                                    <a:rPr lang="fr-FR" sz="1400" b="1" i="1" smtClean="0">
                                      <a:latin typeface="Cambria Math" panose="02040503050406030204" pitchFamily="18" charset="0"/>
                                    </a:rPr>
                                    <m:t> </m:t>
                                  </m:r>
                                  <m:r>
                                    <a:rPr lang="fr-FR" sz="1400" b="1" i="1" smtClean="0">
                                      <a:latin typeface="Cambria Math" panose="02040503050406030204" pitchFamily="18" charset="0"/>
                                    </a:rPr>
                                    <m:t>𝑹𝑭</m:t>
                                  </m:r>
                                </m:sub>
                              </m:sSub>
                            </m:oMath>
                          </a14:m>
                          <a:r>
                            <a:rPr lang="en-US" sz="1400" b="1" dirty="0"/>
                            <a:t>=6.5MV</a:t>
                          </a:r>
                          <a:r>
                            <a:rPr lang="en-US" sz="1400" b="1" baseline="0" dirty="0"/>
                            <a:t> </a:t>
                          </a:r>
                          <a:r>
                            <a:rPr lang="en-US" sz="1400" b="1" dirty="0"/>
                            <a:t>(kW)</a:t>
                          </a:r>
                          <a:endParaRPr lang="en-GB" sz="14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400" b="1" dirty="0"/>
                            <a:t>46</a:t>
                          </a:r>
                          <a:endParaRPr lang="en-GB" sz="1400" b="1" dirty="0">
                            <a:solidFill>
                              <a:srgbClr val="FF0000"/>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400" b="1" dirty="0">
                              <a:solidFill>
                                <a:schemeClr val="tx1"/>
                              </a:solidFill>
                            </a:rPr>
                            <a:t>26</a:t>
                          </a:r>
                          <a:endParaRPr lang="en-GB" sz="1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14322349"/>
                      </a:ext>
                    </a:extLst>
                  </a:tr>
                </a:tbl>
              </a:graphicData>
            </a:graphic>
          </p:graphicFrame>
        </mc:Choice>
        <mc:Fallback xmlns="">
          <p:graphicFrame>
            <p:nvGraphicFramePr>
              <p:cNvPr id="6" name="Table 5">
                <a:extLst>
                  <a:ext uri="{FF2B5EF4-FFF2-40B4-BE49-F238E27FC236}">
                    <a16:creationId xmlns:a16="http://schemas.microsoft.com/office/drawing/2014/main" id="{84CA8EC1-67CC-4F63-AE1E-6A0E35238D99}"/>
                  </a:ext>
                </a:extLst>
              </p:cNvPr>
              <p:cNvGraphicFramePr>
                <a:graphicFrameLocks noGrp="1"/>
              </p:cNvGraphicFramePr>
              <p:nvPr>
                <p:extLst>
                  <p:ext uri="{D42A27DB-BD31-4B8C-83A1-F6EECF244321}">
                    <p14:modId xmlns:p14="http://schemas.microsoft.com/office/powerpoint/2010/main" val="2590363336"/>
                  </p:ext>
                </p:extLst>
              </p:nvPr>
            </p:nvGraphicFramePr>
            <p:xfrm>
              <a:off x="3593209" y="955004"/>
              <a:ext cx="4803405" cy="2407920"/>
            </p:xfrm>
            <a:graphic>
              <a:graphicData uri="http://schemas.openxmlformats.org/drawingml/2006/table">
                <a:tbl>
                  <a:tblPr firstRow="1" bandRow="1">
                    <a:tableStyleId>{5940675A-B579-460E-94D1-54222C63F5DA}</a:tableStyleId>
                  </a:tblPr>
                  <a:tblGrid>
                    <a:gridCol w="3008723">
                      <a:extLst>
                        <a:ext uri="{9D8B030D-6E8A-4147-A177-3AD203B41FA5}">
                          <a16:colId xmlns:a16="http://schemas.microsoft.com/office/drawing/2014/main" val="20000"/>
                        </a:ext>
                      </a:extLst>
                    </a:gridCol>
                    <a:gridCol w="912380">
                      <a:extLst>
                        <a:ext uri="{9D8B030D-6E8A-4147-A177-3AD203B41FA5}">
                          <a16:colId xmlns:a16="http://schemas.microsoft.com/office/drawing/2014/main" val="308562888"/>
                        </a:ext>
                      </a:extLst>
                    </a:gridCol>
                    <a:gridCol w="882302">
                      <a:extLst>
                        <a:ext uri="{9D8B030D-6E8A-4147-A177-3AD203B41FA5}">
                          <a16:colId xmlns:a16="http://schemas.microsoft.com/office/drawing/2014/main" val="3329140681"/>
                        </a:ext>
                      </a:extLst>
                    </a:gridCol>
                  </a:tblGrid>
                  <a:tr h="2819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1" u="none"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8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2487359996"/>
                      </a:ext>
                    </a:extLst>
                  </a:tr>
                  <a:tr h="281940">
                    <a:tc>
                      <a:txBody>
                        <a:bodyPr/>
                        <a:lstStyle/>
                        <a:p>
                          <a:pPr algn="l"/>
                          <a:r>
                            <a:rPr lang="en-GB" sz="1400" b="1" dirty="0"/>
                            <a:t>Freq (GHz)</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GB" sz="1400" dirty="0"/>
                            <a:t>1.40937</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sz="18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4321263"/>
                      </a:ext>
                    </a:extLst>
                  </a:tr>
                  <a:tr h="281940">
                    <a:tc>
                      <a:txBody>
                        <a:bodyPr/>
                        <a:lstStyle/>
                        <a:p>
                          <a:pPr algn="l"/>
                          <a:r>
                            <a:rPr lang="en-US" sz="1400" b="1" dirty="0"/>
                            <a:t>R/Q (Ohm)</a:t>
                          </a:r>
                          <a:endParaRPr lang="en-GB" sz="14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GB" sz="1400" dirty="0"/>
                            <a:t>88.73</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sz="18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81940">
                    <a:tc>
                      <a:txBody>
                        <a:bodyPr/>
                        <a:lstStyle/>
                        <a:p>
                          <a:pPr algn="l"/>
                          <a:r>
                            <a:rPr lang="en-US" sz="1400" b="1" dirty="0"/>
                            <a:t>Q</a:t>
                          </a:r>
                          <a:r>
                            <a:rPr lang="en-US" sz="1400" b="1" baseline="-25000" dirty="0"/>
                            <a:t>0</a:t>
                          </a:r>
                          <a:endParaRPr lang="en-US" sz="1400" b="1" baseline="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fr-FR" sz="1400" dirty="0"/>
                            <a:t>30411</a:t>
                          </a:r>
                          <a:endParaRPr lang="en-GB" sz="14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8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34340">
                    <a:tc>
                      <a:txBody>
                        <a:bodyPr/>
                        <a:lstStyle/>
                        <a:p>
                          <a:pPr algn="l"/>
                          <a:r>
                            <a:rPr lang="en-GB" sz="1400" b="1" dirty="0"/>
                            <a:t>Rs (</a:t>
                          </a:r>
                          <a:r>
                            <a:rPr lang="en-GB" sz="1400" b="1" dirty="0" err="1"/>
                            <a:t>MOhm</a:t>
                          </a:r>
                          <a:r>
                            <a:rPr lang="en-GB" sz="1400" b="1" dirty="0"/>
                            <a:t>)</a:t>
                          </a:r>
                        </a:p>
                        <a:p>
                          <a:pPr algn="l"/>
                          <a:r>
                            <a:rPr lang="fr-FR" sz="1000" b="0" dirty="0"/>
                            <a:t>(Ohm Convention: </a:t>
                          </a:r>
                          <a:r>
                            <a:rPr lang="fr-FR" sz="1000" b="0" dirty="0" err="1"/>
                            <a:t>Rs</a:t>
                          </a:r>
                          <a:r>
                            <a:rPr lang="fr-FR" sz="1000" b="0" dirty="0"/>
                            <a:t>=V</a:t>
                          </a:r>
                          <a:r>
                            <a:rPr lang="fr-FR" sz="1000" b="0" baseline="30000" dirty="0"/>
                            <a:t>2</a:t>
                          </a:r>
                          <a:r>
                            <a:rPr lang="fr-FR" sz="1000" b="0" baseline="0" dirty="0"/>
                            <a:t>/2P</a:t>
                          </a:r>
                          <a:r>
                            <a:rPr lang="en-GB" sz="1000" b="0" dirty="0"/>
                            <a: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GB" sz="1400" dirty="0"/>
                            <a:t>2.7</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sz="18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21192052"/>
                      </a:ext>
                    </a:extLst>
                  </a:tr>
                  <a:tr h="2819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ym typeface="Symbol" panose="05050102010706020507" pitchFamily="18" charset="2"/>
                            </a:rPr>
                            <a:t> coupling</a:t>
                          </a:r>
                          <a:endParaRPr lang="en-GB" sz="14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GB" sz="1400" dirty="0"/>
                            <a:t>1</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GB" sz="18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97549164"/>
                      </a:ext>
                    </a:extLst>
                  </a:tr>
                  <a:tr h="281940">
                    <a:tc>
                      <a:txBody>
                        <a:bodyPr/>
                        <a:lstStyle/>
                        <a:p>
                          <a:pPr algn="l"/>
                          <a:r>
                            <a:rPr lang="en-GB" sz="1400" b="1" dirty="0"/>
                            <a:t>Number of ESRF cavities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u="none" dirty="0"/>
                            <a:t>3</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t>4</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228611072"/>
                      </a:ext>
                    </a:extLst>
                  </a:tr>
                  <a:tr h="281940">
                    <a:tc>
                      <a:txBody>
                        <a:bodyPr/>
                        <a:lstStyle/>
                        <a:p>
                          <a:endParaRPr lang="en-US"/>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202" t="-763043" r="-60121" b="-26087"/>
                          </a:stretch>
                        </a:blipFill>
                      </a:tcPr>
                    </a:tc>
                    <a:tc>
                      <a:txBody>
                        <a:bodyPr/>
                        <a:lstStyle/>
                        <a:p>
                          <a:pPr algn="ctr"/>
                          <a:r>
                            <a:rPr lang="fr-FR" sz="1400" b="1" dirty="0"/>
                            <a:t>46</a:t>
                          </a:r>
                          <a:endParaRPr lang="en-GB" sz="1400" b="1" dirty="0">
                            <a:solidFill>
                              <a:srgbClr val="FF0000"/>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400" b="1" dirty="0">
                              <a:solidFill>
                                <a:schemeClr val="tx1"/>
                              </a:solidFill>
                            </a:rPr>
                            <a:t>26</a:t>
                          </a:r>
                          <a:endParaRPr lang="en-GB" sz="14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14322349"/>
                      </a:ext>
                    </a:extLst>
                  </a:tr>
                </a:tbl>
              </a:graphicData>
            </a:graphic>
          </p:graphicFrame>
        </mc:Fallback>
      </mc:AlternateContent>
      <p:sp>
        <p:nvSpPr>
          <p:cNvPr id="9" name="Title 8">
            <a:extLst>
              <a:ext uri="{FF2B5EF4-FFF2-40B4-BE49-F238E27FC236}">
                <a16:creationId xmlns:a16="http://schemas.microsoft.com/office/drawing/2014/main" id="{BAD88AFB-1A38-41E4-98B5-6438C386EDCC}"/>
              </a:ext>
            </a:extLst>
          </p:cNvPr>
          <p:cNvSpPr>
            <a:spLocks noGrp="1"/>
          </p:cNvSpPr>
          <p:nvPr>
            <p:ph type="title"/>
          </p:nvPr>
        </p:nvSpPr>
        <p:spPr/>
        <p:txBody>
          <a:bodyPr/>
          <a:lstStyle/>
          <a:p>
            <a:r>
              <a:rPr lang="en-GB" sz="2800" dirty="0"/>
              <a:t>First attempt…</a:t>
            </a:r>
          </a:p>
        </p:txBody>
      </p:sp>
      <p:sp>
        <p:nvSpPr>
          <p:cNvPr id="13" name="Slide Number Placeholder 12">
            <a:extLst>
              <a:ext uri="{FF2B5EF4-FFF2-40B4-BE49-F238E27FC236}">
                <a16:creationId xmlns:a16="http://schemas.microsoft.com/office/drawing/2014/main" id="{A3DF0E6B-B947-4883-89AF-5E877D83606E}"/>
              </a:ext>
            </a:extLst>
          </p:cNvPr>
          <p:cNvSpPr>
            <a:spLocks noGrp="1"/>
          </p:cNvSpPr>
          <p:nvPr>
            <p:ph type="sldNum" sz="quarter" idx="11"/>
          </p:nvPr>
        </p:nvSpPr>
        <p:spPr/>
        <p:txBody>
          <a:bodyPr/>
          <a:lstStyle/>
          <a:p>
            <a:r>
              <a:rPr lang="fr-FR" dirty="0"/>
              <a:t>Page </a:t>
            </a:r>
            <a:fld id="{733122C9-A0B9-462F-8757-0847AD287B63}" type="slidenum">
              <a:rPr lang="fr-FR" smtClean="0"/>
              <a:pPr/>
              <a:t>11</a:t>
            </a:fld>
            <a:endParaRPr lang="fr-FR" dirty="0"/>
          </a:p>
        </p:txBody>
      </p:sp>
      <p:pic>
        <p:nvPicPr>
          <p:cNvPr id="10" name="Picture 9">
            <a:extLst>
              <a:ext uri="{FF2B5EF4-FFF2-40B4-BE49-F238E27FC236}">
                <a16:creationId xmlns:a16="http://schemas.microsoft.com/office/drawing/2014/main" id="{2281938C-AE22-4342-A24B-662583EE8AD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122" t="5100" r="31888" b="11844"/>
          <a:stretch/>
        </p:blipFill>
        <p:spPr>
          <a:xfrm>
            <a:off x="539552" y="1020893"/>
            <a:ext cx="2609538" cy="2493158"/>
          </a:xfrm>
          <a:prstGeom prst="rect">
            <a:avLst/>
          </a:prstGeom>
        </p:spPr>
      </p:pic>
      <p:sp>
        <p:nvSpPr>
          <p:cNvPr id="2" name="TextBox 1">
            <a:extLst>
              <a:ext uri="{FF2B5EF4-FFF2-40B4-BE49-F238E27FC236}">
                <a16:creationId xmlns:a16="http://schemas.microsoft.com/office/drawing/2014/main" id="{CA304944-4F1A-401A-802A-64B335E7D26E}"/>
              </a:ext>
            </a:extLst>
          </p:cNvPr>
          <p:cNvSpPr txBox="1"/>
          <p:nvPr/>
        </p:nvSpPr>
        <p:spPr>
          <a:xfrm>
            <a:off x="251520" y="3659828"/>
            <a:ext cx="3600400" cy="2677656"/>
          </a:xfrm>
          <a:prstGeom prst="rect">
            <a:avLst/>
          </a:prstGeom>
          <a:noFill/>
        </p:spPr>
        <p:txBody>
          <a:bodyPr wrap="square" rtlCol="0">
            <a:spAutoFit/>
          </a:bodyPr>
          <a:lstStyle/>
          <a:p>
            <a:r>
              <a:rPr lang="en-GB" sz="1400" b="1" dirty="0">
                <a:solidFill>
                  <a:schemeClr val="tx2"/>
                </a:solidFill>
              </a:rPr>
              <a:t>The overall cavity design was pretty much advanced. </a:t>
            </a:r>
          </a:p>
          <a:p>
            <a:endParaRPr lang="fr-FR" sz="1400" b="1" dirty="0">
              <a:solidFill>
                <a:schemeClr val="tx2"/>
              </a:solidFill>
            </a:endParaRPr>
          </a:p>
          <a:p>
            <a:r>
              <a:rPr lang="fr-FR" sz="1400" b="1" dirty="0">
                <a:solidFill>
                  <a:schemeClr val="tx2"/>
                </a:solidFill>
              </a:rPr>
              <a:t>T</a:t>
            </a:r>
            <a:r>
              <a:rPr lang="en-GB" sz="1400" b="1" dirty="0">
                <a:solidFill>
                  <a:schemeClr val="tx2"/>
                </a:solidFill>
              </a:rPr>
              <a:t>he cooling performances are definitely limited by the presence of the coupling slots and only a configuration with 4x2-Cell is acceptable with very small margins of improvement.</a:t>
            </a:r>
          </a:p>
          <a:p>
            <a:endParaRPr lang="en-GB" sz="1400" b="1" dirty="0">
              <a:solidFill>
                <a:schemeClr val="tx2"/>
              </a:solidFill>
            </a:endParaRPr>
          </a:p>
          <a:p>
            <a:r>
              <a:rPr lang="en-GB" sz="1400" b="1" dirty="0">
                <a:solidFill>
                  <a:schemeClr val="tx2"/>
                </a:solidFill>
              </a:rPr>
              <a:t>To fit 4 cavities in the ring we need to remove one </a:t>
            </a:r>
            <a:r>
              <a:rPr lang="en-GB" sz="1400" b="1" dirty="0" err="1">
                <a:solidFill>
                  <a:schemeClr val="tx2"/>
                </a:solidFill>
              </a:rPr>
              <a:t>monocell</a:t>
            </a:r>
            <a:r>
              <a:rPr lang="en-GB" sz="1400" b="1" dirty="0">
                <a:solidFill>
                  <a:schemeClr val="tx2"/>
                </a:solidFill>
              </a:rPr>
              <a:t> (max available length becomes ~2.5m).</a:t>
            </a:r>
            <a:endParaRPr lang="en-GB" sz="1400" b="1" dirty="0">
              <a:solidFill>
                <a:srgbClr val="C00000"/>
              </a:solidFill>
            </a:endParaRPr>
          </a:p>
        </p:txBody>
      </p:sp>
      <p:sp>
        <p:nvSpPr>
          <p:cNvPr id="12" name="Footer Placeholder 11">
            <a:extLst>
              <a:ext uri="{FF2B5EF4-FFF2-40B4-BE49-F238E27FC236}">
                <a16:creationId xmlns:a16="http://schemas.microsoft.com/office/drawing/2014/main" id="{20060AC3-4ABB-4F94-B5B3-68041170A190}"/>
              </a:ext>
            </a:extLst>
          </p:cNvPr>
          <p:cNvSpPr>
            <a:spLocks noGrp="1"/>
          </p:cNvSpPr>
          <p:nvPr>
            <p:ph type="ftr" sz="quarter" idx="12"/>
          </p:nvPr>
        </p:nvSpPr>
        <p:spPr/>
        <p:txBody>
          <a:bodyPr/>
          <a:lstStyle/>
          <a:p>
            <a:r>
              <a:rPr lang="en-GB" dirty="0"/>
              <a:t>HarmonLIP2024 - 20 March 2023 - A. </a:t>
            </a:r>
            <a:r>
              <a:rPr lang="en-GB" dirty="0" err="1"/>
              <a:t>D'Elia</a:t>
            </a:r>
            <a:endParaRPr lang="fr-FR" dirty="0"/>
          </a:p>
        </p:txBody>
      </p:sp>
      <p:sp>
        <p:nvSpPr>
          <p:cNvPr id="5" name="Rectangle 4">
            <a:extLst>
              <a:ext uri="{FF2B5EF4-FFF2-40B4-BE49-F238E27FC236}">
                <a16:creationId xmlns:a16="http://schemas.microsoft.com/office/drawing/2014/main" id="{419C9E3F-9EAC-47C2-8CF8-0BD5550E7DB0}"/>
              </a:ext>
            </a:extLst>
          </p:cNvPr>
          <p:cNvSpPr/>
          <p:nvPr/>
        </p:nvSpPr>
        <p:spPr>
          <a:xfrm>
            <a:off x="7524328" y="2784789"/>
            <a:ext cx="883186" cy="58199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 name="Group 15">
            <a:extLst>
              <a:ext uri="{FF2B5EF4-FFF2-40B4-BE49-F238E27FC236}">
                <a16:creationId xmlns:a16="http://schemas.microsoft.com/office/drawing/2014/main" id="{4F8DA937-B704-432B-8F04-DF92B062C3FE}"/>
              </a:ext>
            </a:extLst>
          </p:cNvPr>
          <p:cNvGrpSpPr/>
          <p:nvPr/>
        </p:nvGrpSpPr>
        <p:grpSpPr>
          <a:xfrm>
            <a:off x="3986691" y="3695128"/>
            <a:ext cx="4288235" cy="2567696"/>
            <a:chOff x="4507481" y="1988840"/>
            <a:chExt cx="4636519" cy="3222196"/>
          </a:xfrm>
        </p:grpSpPr>
        <p:pic>
          <p:nvPicPr>
            <p:cNvPr id="17" name="Picture 16">
              <a:extLst>
                <a:ext uri="{FF2B5EF4-FFF2-40B4-BE49-F238E27FC236}">
                  <a16:creationId xmlns:a16="http://schemas.microsoft.com/office/drawing/2014/main" id="{0C9DFDC5-6C4B-4A24-B573-35BBDFD54BFE}"/>
                </a:ext>
              </a:extLst>
            </p:cNvPr>
            <p:cNvPicPr>
              <a:picLocks noChangeAspect="1"/>
            </p:cNvPicPr>
            <p:nvPr/>
          </p:nvPicPr>
          <p:blipFill>
            <a:blip r:embed="rId4"/>
            <a:stretch>
              <a:fillRect/>
            </a:stretch>
          </p:blipFill>
          <p:spPr>
            <a:xfrm>
              <a:off x="4507481" y="1988840"/>
              <a:ext cx="4636519" cy="3222196"/>
            </a:xfrm>
            <a:prstGeom prst="rect">
              <a:avLst/>
            </a:prstGeom>
          </p:spPr>
        </p:pic>
        <p:sp>
          <p:nvSpPr>
            <p:cNvPr id="18" name="TextBox 17">
              <a:extLst>
                <a:ext uri="{FF2B5EF4-FFF2-40B4-BE49-F238E27FC236}">
                  <a16:creationId xmlns:a16="http://schemas.microsoft.com/office/drawing/2014/main" id="{CA217198-37F2-43E9-B3E1-B342E78A5786}"/>
                </a:ext>
              </a:extLst>
            </p:cNvPr>
            <p:cNvSpPr txBox="1"/>
            <p:nvPr/>
          </p:nvSpPr>
          <p:spPr>
            <a:xfrm>
              <a:off x="7781513" y="3599938"/>
              <a:ext cx="974404" cy="330143"/>
            </a:xfrm>
            <a:prstGeom prst="rect">
              <a:avLst/>
            </a:prstGeom>
            <a:noFill/>
          </p:spPr>
          <p:txBody>
            <a:bodyPr wrap="none" rtlCol="0">
              <a:spAutoFit/>
            </a:bodyPr>
            <a:lstStyle/>
            <a:p>
              <a:r>
                <a:rPr lang="en-GB" sz="1200" b="1" dirty="0"/>
                <a:t>4 Cavities</a:t>
              </a:r>
            </a:p>
          </p:txBody>
        </p:sp>
      </p:grpSp>
    </p:spTree>
    <p:extLst>
      <p:ext uri="{BB962C8B-B14F-4D97-AF65-F5344CB8AC3E}">
        <p14:creationId xmlns:p14="http://schemas.microsoft.com/office/powerpoint/2010/main" val="1053483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36417056-8BFD-4CEE-9166-116B14964695}"/>
              </a:ext>
            </a:extLst>
          </p:cNvPr>
          <p:cNvSpPr>
            <a:spLocks noGrp="1"/>
          </p:cNvSpPr>
          <p:nvPr>
            <p:ph type="title"/>
          </p:nvPr>
        </p:nvSpPr>
        <p:spPr>
          <a:xfrm>
            <a:off x="727075" y="125413"/>
            <a:ext cx="8237538" cy="496887"/>
          </a:xfrm>
        </p:spPr>
        <p:txBody>
          <a:bodyPr/>
          <a:lstStyle/>
          <a:p>
            <a:r>
              <a:rPr lang="en-GB" sz="2400" dirty="0"/>
              <a:t>TM020 performances with a real ferrite load</a:t>
            </a:r>
          </a:p>
        </p:txBody>
      </p:sp>
      <p:sp>
        <p:nvSpPr>
          <p:cNvPr id="30" name="Slide Number Placeholder 12">
            <a:extLst>
              <a:ext uri="{FF2B5EF4-FFF2-40B4-BE49-F238E27FC236}">
                <a16:creationId xmlns:a16="http://schemas.microsoft.com/office/drawing/2014/main" id="{944C00AA-43ED-4B49-B34E-9DE0387F1A52}"/>
              </a:ext>
            </a:extLst>
          </p:cNvPr>
          <p:cNvSpPr txBox="1">
            <a:spLocks/>
          </p:cNvSpPr>
          <p:nvPr/>
        </p:nvSpPr>
        <p:spPr bwMode="gray">
          <a:xfrm>
            <a:off x="173339" y="6474747"/>
            <a:ext cx="413559" cy="212400"/>
          </a:xfrm>
          <a:prstGeom prst="rect">
            <a:avLst/>
          </a:prstGeom>
        </p:spPr>
        <p:txBody>
          <a:bodyPr vert="horz" lIns="0" tIns="0" rIns="0" bIns="0" rtlCol="0" anchor="b" anchorCtr="0">
            <a:noAutofit/>
          </a:bodyPr>
          <a:lstStyle>
            <a:defPPr>
              <a:defRPr lang="fr-FR"/>
            </a:defPPr>
            <a:lvl1pPr marL="0" algn="l" defTabSz="914400" rtl="0" eaLnBrk="1" latinLnBrk="0" hangingPunct="1">
              <a:defRPr sz="800" b="1" kern="1200" cap="none"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Page </a:t>
            </a:r>
            <a:fld id="{733122C9-A0B9-462F-8757-0847AD287B63}" type="slidenum">
              <a:rPr lang="fr-FR" smtClean="0"/>
              <a:pPr/>
              <a:t>12</a:t>
            </a:fld>
            <a:endParaRPr lang="fr-FR" dirty="0"/>
          </a:p>
        </p:txBody>
      </p:sp>
      <p:grpSp>
        <p:nvGrpSpPr>
          <p:cNvPr id="32" name="Group 31">
            <a:extLst>
              <a:ext uri="{FF2B5EF4-FFF2-40B4-BE49-F238E27FC236}">
                <a16:creationId xmlns:a16="http://schemas.microsoft.com/office/drawing/2014/main" id="{320B21AB-A7BE-4EC7-9D19-E2579139401A}"/>
              </a:ext>
            </a:extLst>
          </p:cNvPr>
          <p:cNvGrpSpPr/>
          <p:nvPr/>
        </p:nvGrpSpPr>
        <p:grpSpPr>
          <a:xfrm>
            <a:off x="173339" y="4187003"/>
            <a:ext cx="2770719" cy="2296346"/>
            <a:chOff x="5154737" y="1201952"/>
            <a:chExt cx="3139267" cy="2859001"/>
          </a:xfrm>
        </p:grpSpPr>
        <p:grpSp>
          <p:nvGrpSpPr>
            <p:cNvPr id="8" name="Group 7">
              <a:extLst>
                <a:ext uri="{FF2B5EF4-FFF2-40B4-BE49-F238E27FC236}">
                  <a16:creationId xmlns:a16="http://schemas.microsoft.com/office/drawing/2014/main" id="{325D9181-C59A-402D-BF0D-FB775841FF3E}"/>
                </a:ext>
              </a:extLst>
            </p:cNvPr>
            <p:cNvGrpSpPr/>
            <p:nvPr/>
          </p:nvGrpSpPr>
          <p:grpSpPr>
            <a:xfrm>
              <a:off x="5154737" y="1201952"/>
              <a:ext cx="2952720" cy="2311641"/>
              <a:chOff x="3395330" y="2064935"/>
              <a:chExt cx="3936961" cy="3082187"/>
            </a:xfrm>
          </p:grpSpPr>
          <p:pic>
            <p:nvPicPr>
              <p:cNvPr id="5" name="Picture 4">
                <a:extLst>
                  <a:ext uri="{FF2B5EF4-FFF2-40B4-BE49-F238E27FC236}">
                    <a16:creationId xmlns:a16="http://schemas.microsoft.com/office/drawing/2014/main" id="{1A2B7FA5-9986-461E-84CB-F306418AF415}"/>
                  </a:ext>
                </a:extLst>
              </p:cNvPr>
              <p:cNvPicPr>
                <a:picLocks noChangeAspect="1"/>
              </p:cNvPicPr>
              <p:nvPr/>
            </p:nvPicPr>
            <p:blipFill rotWithShape="1">
              <a:blip r:embed="rId2"/>
              <a:srcRect l="28878" r="26822" b="2711"/>
              <a:stretch/>
            </p:blipFill>
            <p:spPr>
              <a:xfrm>
                <a:off x="4042161" y="2129502"/>
                <a:ext cx="3290130" cy="3017620"/>
              </a:xfrm>
              <a:prstGeom prst="rect">
                <a:avLst/>
              </a:prstGeom>
            </p:spPr>
          </p:pic>
          <p:sp>
            <p:nvSpPr>
              <p:cNvPr id="6" name="TextBox 5">
                <a:extLst>
                  <a:ext uri="{FF2B5EF4-FFF2-40B4-BE49-F238E27FC236}">
                    <a16:creationId xmlns:a16="http://schemas.microsoft.com/office/drawing/2014/main" id="{F5A8C1F6-31F8-44F3-B2FA-1D831F6514A9}"/>
                  </a:ext>
                </a:extLst>
              </p:cNvPr>
              <p:cNvSpPr txBox="1"/>
              <p:nvPr/>
            </p:nvSpPr>
            <p:spPr>
              <a:xfrm>
                <a:off x="3395330" y="2064935"/>
                <a:ext cx="1664149" cy="408734"/>
              </a:xfrm>
              <a:prstGeom prst="rect">
                <a:avLst/>
              </a:prstGeom>
              <a:noFill/>
            </p:spPr>
            <p:txBody>
              <a:bodyPr wrap="none" rtlCol="0">
                <a:spAutoFit/>
              </a:bodyPr>
              <a:lstStyle/>
              <a:p>
                <a:r>
                  <a:rPr lang="en-GB" sz="1000" b="1" dirty="0"/>
                  <a:t>H-Field mode </a:t>
                </a:r>
                <a:r>
                  <a:rPr lang="en-GB" sz="1000" b="1" dirty="0">
                    <a:sym typeface="Symbol" panose="05050102010706020507" pitchFamily="18" charset="2"/>
                  </a:rPr>
                  <a:t></a:t>
                </a:r>
                <a:endParaRPr lang="en-GB" sz="1000" b="1" dirty="0"/>
              </a:p>
            </p:txBody>
          </p:sp>
        </p:grpSp>
        <p:sp>
          <p:nvSpPr>
            <p:cNvPr id="16" name="TextBox 15">
              <a:extLst>
                <a:ext uri="{FF2B5EF4-FFF2-40B4-BE49-F238E27FC236}">
                  <a16:creationId xmlns:a16="http://schemas.microsoft.com/office/drawing/2014/main" id="{2EB801D0-238C-4599-A117-EB5AB51C9A3E}"/>
                </a:ext>
              </a:extLst>
            </p:cNvPr>
            <p:cNvSpPr txBox="1"/>
            <p:nvPr/>
          </p:nvSpPr>
          <p:spPr>
            <a:xfrm>
              <a:off x="5615659" y="3562807"/>
              <a:ext cx="2678345" cy="498146"/>
            </a:xfrm>
            <a:prstGeom prst="rect">
              <a:avLst/>
            </a:prstGeom>
            <a:noFill/>
          </p:spPr>
          <p:txBody>
            <a:bodyPr wrap="square" rtlCol="0">
              <a:spAutoFit/>
            </a:bodyPr>
            <a:lstStyle/>
            <a:p>
              <a:r>
                <a:rPr lang="en-GB" sz="1000" b="1" dirty="0"/>
                <a:t>Non uniform field in the slot: large field perturbation</a:t>
              </a:r>
            </a:p>
          </p:txBody>
        </p:sp>
      </p:grpSp>
      <p:grpSp>
        <p:nvGrpSpPr>
          <p:cNvPr id="13" name="Group 12">
            <a:extLst>
              <a:ext uri="{FF2B5EF4-FFF2-40B4-BE49-F238E27FC236}">
                <a16:creationId xmlns:a16="http://schemas.microsoft.com/office/drawing/2014/main" id="{0B8F24C8-9BA3-4202-8E46-47A329BF1DB8}"/>
              </a:ext>
            </a:extLst>
          </p:cNvPr>
          <p:cNvGrpSpPr/>
          <p:nvPr/>
        </p:nvGrpSpPr>
        <p:grpSpPr>
          <a:xfrm>
            <a:off x="3344695" y="4128142"/>
            <a:ext cx="5381398" cy="1965188"/>
            <a:chOff x="3147985" y="1270360"/>
            <a:chExt cx="6097203" cy="2630355"/>
          </a:xfrm>
        </p:grpSpPr>
        <p:grpSp>
          <p:nvGrpSpPr>
            <p:cNvPr id="24" name="Group 23">
              <a:extLst>
                <a:ext uri="{FF2B5EF4-FFF2-40B4-BE49-F238E27FC236}">
                  <a16:creationId xmlns:a16="http://schemas.microsoft.com/office/drawing/2014/main" id="{6DE93D0F-F960-4E7E-A282-F498F73C0520}"/>
                </a:ext>
              </a:extLst>
            </p:cNvPr>
            <p:cNvGrpSpPr/>
            <p:nvPr/>
          </p:nvGrpSpPr>
          <p:grpSpPr>
            <a:xfrm>
              <a:off x="3147985" y="1270360"/>
              <a:ext cx="2261041" cy="2630355"/>
              <a:chOff x="6776778" y="3644702"/>
              <a:chExt cx="2261041" cy="2630355"/>
            </a:xfrm>
          </p:grpSpPr>
          <p:grpSp>
            <p:nvGrpSpPr>
              <p:cNvPr id="14" name="Group 13">
                <a:extLst>
                  <a:ext uri="{FF2B5EF4-FFF2-40B4-BE49-F238E27FC236}">
                    <a16:creationId xmlns:a16="http://schemas.microsoft.com/office/drawing/2014/main" id="{2D2552D1-03E9-4127-AF16-C1C3A7247E93}"/>
                  </a:ext>
                </a:extLst>
              </p:cNvPr>
              <p:cNvGrpSpPr/>
              <p:nvPr/>
            </p:nvGrpSpPr>
            <p:grpSpPr>
              <a:xfrm>
                <a:off x="6776778" y="3644702"/>
                <a:ext cx="2261041" cy="2347193"/>
                <a:chOff x="9001127" y="3787531"/>
                <a:chExt cx="3014723" cy="3129590"/>
              </a:xfrm>
            </p:grpSpPr>
            <p:pic>
              <p:nvPicPr>
                <p:cNvPr id="11" name="Picture 10">
                  <a:extLst>
                    <a:ext uri="{FF2B5EF4-FFF2-40B4-BE49-F238E27FC236}">
                      <a16:creationId xmlns:a16="http://schemas.microsoft.com/office/drawing/2014/main" id="{96648AF6-FC7A-481E-8707-491B41171C30}"/>
                    </a:ext>
                  </a:extLst>
                </p:cNvPr>
                <p:cNvPicPr>
                  <a:picLocks noChangeAspect="1"/>
                </p:cNvPicPr>
                <p:nvPr/>
              </p:nvPicPr>
              <p:blipFill rotWithShape="1">
                <a:blip r:embed="rId3"/>
                <a:srcRect l="19066" r="40000" b="-1149"/>
                <a:stretch/>
              </p:blipFill>
              <p:spPr>
                <a:xfrm>
                  <a:off x="9001127" y="4204753"/>
                  <a:ext cx="2628411" cy="2712368"/>
                </a:xfrm>
                <a:prstGeom prst="rect">
                  <a:avLst/>
                </a:prstGeom>
              </p:spPr>
            </p:pic>
            <p:sp>
              <p:nvSpPr>
                <p:cNvPr id="12" name="TextBox 11">
                  <a:extLst>
                    <a:ext uri="{FF2B5EF4-FFF2-40B4-BE49-F238E27FC236}">
                      <a16:creationId xmlns:a16="http://schemas.microsoft.com/office/drawing/2014/main" id="{345406B1-6CA5-4F93-B57D-7F5468C88C35}"/>
                    </a:ext>
                  </a:extLst>
                </p:cNvPr>
                <p:cNvSpPr txBox="1"/>
                <p:nvPr/>
              </p:nvSpPr>
              <p:spPr>
                <a:xfrm>
                  <a:off x="9087608" y="3787531"/>
                  <a:ext cx="2928242" cy="439414"/>
                </a:xfrm>
                <a:prstGeom prst="rect">
                  <a:avLst/>
                </a:prstGeom>
                <a:noFill/>
              </p:spPr>
              <p:txBody>
                <a:bodyPr wrap="none" rtlCol="0">
                  <a:spAutoFit/>
                </a:bodyPr>
                <a:lstStyle/>
                <a:p>
                  <a:r>
                    <a:rPr lang="en-GB" sz="1000" b="1" dirty="0"/>
                    <a:t>E-Field after the choke: TE41</a:t>
                  </a:r>
                </a:p>
              </p:txBody>
            </p:sp>
          </p:grpSp>
          <p:sp>
            <p:nvSpPr>
              <p:cNvPr id="23" name="TextBox 22">
                <a:extLst>
                  <a:ext uri="{FF2B5EF4-FFF2-40B4-BE49-F238E27FC236}">
                    <a16:creationId xmlns:a16="http://schemas.microsoft.com/office/drawing/2014/main" id="{CD8E462F-43E4-4FB2-B105-9AA153535048}"/>
                  </a:ext>
                </a:extLst>
              </p:cNvPr>
              <p:cNvSpPr txBox="1"/>
              <p:nvPr/>
            </p:nvSpPr>
            <p:spPr>
              <a:xfrm>
                <a:off x="7163435" y="5945496"/>
                <a:ext cx="1436998" cy="329561"/>
              </a:xfrm>
              <a:prstGeom prst="rect">
                <a:avLst/>
              </a:prstGeom>
              <a:noFill/>
            </p:spPr>
            <p:txBody>
              <a:bodyPr wrap="none" rtlCol="0">
                <a:spAutoFit/>
              </a:bodyPr>
              <a:lstStyle/>
              <a:p>
                <a:r>
                  <a:rPr lang="en-GB" sz="1000" b="1" dirty="0"/>
                  <a:t>Cut-off: 1450 MHz</a:t>
                </a:r>
              </a:p>
            </p:txBody>
          </p:sp>
        </p:grpSp>
        <p:grpSp>
          <p:nvGrpSpPr>
            <p:cNvPr id="25" name="Group 24">
              <a:extLst>
                <a:ext uri="{FF2B5EF4-FFF2-40B4-BE49-F238E27FC236}">
                  <a16:creationId xmlns:a16="http://schemas.microsoft.com/office/drawing/2014/main" id="{5E13801C-119B-4E4B-BDCC-B63CED8A9B8A}"/>
                </a:ext>
              </a:extLst>
            </p:cNvPr>
            <p:cNvGrpSpPr/>
            <p:nvPr/>
          </p:nvGrpSpPr>
          <p:grpSpPr>
            <a:xfrm>
              <a:off x="5618639" y="1647780"/>
              <a:ext cx="3626549" cy="1960645"/>
              <a:chOff x="5759226" y="3309348"/>
              <a:chExt cx="3626549" cy="1960645"/>
            </a:xfrm>
          </p:grpSpPr>
          <p:pic>
            <p:nvPicPr>
              <p:cNvPr id="28" name="Picture 27">
                <a:extLst>
                  <a:ext uri="{FF2B5EF4-FFF2-40B4-BE49-F238E27FC236}">
                    <a16:creationId xmlns:a16="http://schemas.microsoft.com/office/drawing/2014/main" id="{F433471E-332B-492C-A4A9-933EB4947076}"/>
                  </a:ext>
                </a:extLst>
              </p:cNvPr>
              <p:cNvPicPr>
                <a:picLocks noChangeAspect="1"/>
              </p:cNvPicPr>
              <p:nvPr/>
            </p:nvPicPr>
            <p:blipFill>
              <a:blip r:embed="rId4"/>
              <a:stretch>
                <a:fillRect/>
              </a:stretch>
            </p:blipFill>
            <p:spPr>
              <a:xfrm>
                <a:off x="5759226" y="3309348"/>
                <a:ext cx="3351976" cy="1413296"/>
              </a:xfrm>
              <a:prstGeom prst="rect">
                <a:avLst/>
              </a:prstGeom>
            </p:spPr>
          </p:pic>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17837578-9D39-4817-9886-EA39B351C824}"/>
                      </a:ext>
                    </a:extLst>
                  </p:cNvPr>
                  <p:cNvSpPr txBox="1"/>
                  <p:nvPr/>
                </p:nvSpPr>
                <p:spPr>
                  <a:xfrm>
                    <a:off x="5804783" y="4734456"/>
                    <a:ext cx="3580992" cy="535537"/>
                  </a:xfrm>
                  <a:prstGeom prst="rect">
                    <a:avLst/>
                  </a:prstGeom>
                  <a:noFill/>
                </p:spPr>
                <p:txBody>
                  <a:bodyPr wrap="square" rtlCol="0">
                    <a:spAutoFit/>
                  </a:bodyPr>
                  <a:lstStyle/>
                  <a:p>
                    <a:pPr algn="ctr"/>
                    <a:r>
                      <a:rPr lang="en-GB" sz="1000" b="1" dirty="0"/>
                      <a:t>Evanescent mode but able to propagate until the ferrite load: penetration length</a:t>
                    </a:r>
                    <a:r>
                      <a:rPr lang="en-GB" sz="1000" b="1" dirty="0">
                        <a:ea typeface="Cambria Math" panose="02040503050406030204" pitchFamily="18" charset="0"/>
                      </a:rPr>
                      <a:t> </a:t>
                    </a:r>
                    <a14:m>
                      <m:oMath xmlns:m="http://schemas.openxmlformats.org/officeDocument/2006/math">
                        <m:r>
                          <a:rPr lang="en-GB" sz="1000" b="1" i="1" dirty="0" smtClean="0">
                            <a:latin typeface="Cambria Math" panose="02040503050406030204" pitchFamily="18" charset="0"/>
                            <a:ea typeface="Cambria Math" panose="02040503050406030204" pitchFamily="18" charset="0"/>
                          </a:rPr>
                          <m:t>≈</m:t>
                        </m:r>
                      </m:oMath>
                    </a14:m>
                    <a:r>
                      <a:rPr lang="en-GB" sz="1000" b="1" dirty="0"/>
                      <a:t>125mm!!!</a:t>
                    </a:r>
                  </a:p>
                </p:txBody>
              </p:sp>
            </mc:Choice>
            <mc:Fallback xmlns="">
              <p:sp>
                <p:nvSpPr>
                  <p:cNvPr id="33" name="TextBox 32">
                    <a:extLst>
                      <a:ext uri="{FF2B5EF4-FFF2-40B4-BE49-F238E27FC236}">
                        <a16:creationId xmlns:a16="http://schemas.microsoft.com/office/drawing/2014/main" id="{17837578-9D39-4817-9886-EA39B351C824}"/>
                      </a:ext>
                    </a:extLst>
                  </p:cNvPr>
                  <p:cNvSpPr txBox="1">
                    <a:spLocks noRot="1" noChangeAspect="1" noMove="1" noResize="1" noEditPoints="1" noAdjustHandles="1" noChangeArrowheads="1" noChangeShapeType="1" noTextEdit="1"/>
                  </p:cNvSpPr>
                  <p:nvPr/>
                </p:nvSpPr>
                <p:spPr>
                  <a:xfrm>
                    <a:off x="5804783" y="4734456"/>
                    <a:ext cx="3580992" cy="535537"/>
                  </a:xfrm>
                  <a:prstGeom prst="rect">
                    <a:avLst/>
                  </a:prstGeom>
                  <a:blipFill>
                    <a:blip r:embed="rId5"/>
                    <a:stretch>
                      <a:fillRect b="-6061"/>
                    </a:stretch>
                  </a:blipFill>
                </p:spPr>
                <p:txBody>
                  <a:bodyPr/>
                  <a:lstStyle/>
                  <a:p>
                    <a:r>
                      <a:rPr lang="en-GB">
                        <a:noFill/>
                      </a:rPr>
                      <a:t> </a:t>
                    </a:r>
                  </a:p>
                </p:txBody>
              </p:sp>
            </mc:Fallback>
          </mc:AlternateContent>
        </p:grpSp>
      </p:grpSp>
      <p:sp>
        <p:nvSpPr>
          <p:cNvPr id="35" name="Footer Placeholder 34">
            <a:extLst>
              <a:ext uri="{FF2B5EF4-FFF2-40B4-BE49-F238E27FC236}">
                <a16:creationId xmlns:a16="http://schemas.microsoft.com/office/drawing/2014/main" id="{78B42CD9-772D-424B-B4DF-EACF528818A4}"/>
              </a:ext>
            </a:extLst>
          </p:cNvPr>
          <p:cNvSpPr>
            <a:spLocks noGrp="1"/>
          </p:cNvSpPr>
          <p:nvPr>
            <p:ph type="ftr" sz="quarter" idx="11"/>
          </p:nvPr>
        </p:nvSpPr>
        <p:spPr/>
        <p:txBody>
          <a:bodyPr/>
          <a:lstStyle/>
          <a:p>
            <a:r>
              <a:rPr lang="en-GB"/>
              <a:t>HarmonLIP2024 - 20 March 2023 - A. D'Elia</a:t>
            </a:r>
          </a:p>
        </p:txBody>
      </p:sp>
      <p:sp>
        <p:nvSpPr>
          <p:cNvPr id="36" name="Slide Number Placeholder 35">
            <a:extLst>
              <a:ext uri="{FF2B5EF4-FFF2-40B4-BE49-F238E27FC236}">
                <a16:creationId xmlns:a16="http://schemas.microsoft.com/office/drawing/2014/main" id="{130D72D3-0683-457A-BC2B-01D09D80D23A}"/>
              </a:ext>
            </a:extLst>
          </p:cNvPr>
          <p:cNvSpPr>
            <a:spLocks noGrp="1"/>
          </p:cNvSpPr>
          <p:nvPr>
            <p:ph type="sldNum" sz="quarter" idx="12"/>
          </p:nvPr>
        </p:nvSpPr>
        <p:spPr/>
        <p:txBody>
          <a:bodyPr/>
          <a:lstStyle/>
          <a:p>
            <a:fld id="{627799B7-D61E-469A-AF14-3ABA6674A0C8}" type="slidenum">
              <a:rPr lang="en-GB" smtClean="0"/>
              <a:t>12</a:t>
            </a:fld>
            <a:endParaRPr lang="en-GB"/>
          </a:p>
        </p:txBody>
      </p:sp>
      <p:sp>
        <p:nvSpPr>
          <p:cNvPr id="9" name="Rectangle 8">
            <a:extLst>
              <a:ext uri="{FF2B5EF4-FFF2-40B4-BE49-F238E27FC236}">
                <a16:creationId xmlns:a16="http://schemas.microsoft.com/office/drawing/2014/main" id="{07205D09-FB80-45E0-9529-A4680D77F3D7}"/>
              </a:ext>
            </a:extLst>
          </p:cNvPr>
          <p:cNvSpPr/>
          <p:nvPr/>
        </p:nvSpPr>
        <p:spPr>
          <a:xfrm>
            <a:off x="3419787" y="6223089"/>
            <a:ext cx="4147289" cy="369332"/>
          </a:xfrm>
          <a:prstGeom prst="rect">
            <a:avLst/>
          </a:prstGeom>
        </p:spPr>
        <p:txBody>
          <a:bodyPr wrap="none">
            <a:spAutoFit/>
          </a:bodyPr>
          <a:lstStyle/>
          <a:p>
            <a:pPr algn="ctr"/>
            <a:r>
              <a:rPr lang="en-GB" b="1" dirty="0">
                <a:solidFill>
                  <a:srgbClr val="C00000"/>
                </a:solidFill>
              </a:rPr>
              <a:t>Do you remember TE-TM coupling? </a:t>
            </a:r>
          </a:p>
        </p:txBody>
      </p:sp>
      <p:pic>
        <p:nvPicPr>
          <p:cNvPr id="7" name="Picture 6">
            <a:extLst>
              <a:ext uri="{FF2B5EF4-FFF2-40B4-BE49-F238E27FC236}">
                <a16:creationId xmlns:a16="http://schemas.microsoft.com/office/drawing/2014/main" id="{37C731CF-678B-41DE-8FFA-15752BE6AC4C}"/>
              </a:ext>
            </a:extLst>
          </p:cNvPr>
          <p:cNvPicPr>
            <a:picLocks noChangeAspect="1"/>
          </p:cNvPicPr>
          <p:nvPr/>
        </p:nvPicPr>
        <p:blipFill rotWithShape="1">
          <a:blip r:embed="rId6"/>
          <a:srcRect l="1988" t="4450"/>
          <a:stretch/>
        </p:blipFill>
        <p:spPr>
          <a:xfrm>
            <a:off x="1043608" y="684754"/>
            <a:ext cx="3312368" cy="3229158"/>
          </a:xfrm>
          <a:prstGeom prst="rect">
            <a:avLst/>
          </a:prstGeom>
        </p:spPr>
      </p:pic>
      <p:pic>
        <p:nvPicPr>
          <p:cNvPr id="10" name="Picture 9">
            <a:extLst>
              <a:ext uri="{FF2B5EF4-FFF2-40B4-BE49-F238E27FC236}">
                <a16:creationId xmlns:a16="http://schemas.microsoft.com/office/drawing/2014/main" id="{8E7504E7-3E71-4A50-A89D-E42D13E30F8E}"/>
              </a:ext>
            </a:extLst>
          </p:cNvPr>
          <p:cNvPicPr>
            <a:picLocks noChangeAspect="1"/>
          </p:cNvPicPr>
          <p:nvPr/>
        </p:nvPicPr>
        <p:blipFill>
          <a:blip r:embed="rId7"/>
          <a:stretch>
            <a:fillRect/>
          </a:stretch>
        </p:blipFill>
        <p:spPr>
          <a:xfrm>
            <a:off x="5560692" y="643553"/>
            <a:ext cx="2800431" cy="3354831"/>
          </a:xfrm>
          <a:prstGeom prst="rect">
            <a:avLst/>
          </a:prstGeom>
        </p:spPr>
      </p:pic>
    </p:spTree>
    <p:extLst>
      <p:ext uri="{BB962C8B-B14F-4D97-AF65-F5344CB8AC3E}">
        <p14:creationId xmlns:p14="http://schemas.microsoft.com/office/powerpoint/2010/main" val="3236296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ppt_x"/>
                                          </p:val>
                                        </p:tav>
                                        <p:tav tm="100000">
                                          <p:val>
                                            <p:strVal val="#ppt_x"/>
                                          </p:val>
                                        </p:tav>
                                      </p:tavLst>
                                    </p:anim>
                                    <p:anim calcmode="lin" valueType="num">
                                      <p:cBhvr additive="base">
                                        <p:cTn id="1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FA313D9B-E536-40EC-9F43-B0C5EECE96FA}"/>
              </a:ext>
            </a:extLst>
          </p:cNvPr>
          <p:cNvSpPr txBox="1">
            <a:spLocks/>
          </p:cNvSpPr>
          <p:nvPr/>
        </p:nvSpPr>
        <p:spPr bwMode="gray">
          <a:xfrm>
            <a:off x="727200" y="126000"/>
            <a:ext cx="8236800" cy="496800"/>
          </a:xfrm>
          <a:prstGeom prst="rect">
            <a:avLst/>
          </a:prstGeom>
          <a:solidFill>
            <a:schemeClr val="accent1"/>
          </a:solidFill>
        </p:spPr>
        <p:txBody>
          <a:bodyPr vert="horz" lIns="72000" tIns="0" rIns="72000" bIns="0" rtlCol="0" anchor="ctr" anchorCtr="0">
            <a:noAutofit/>
          </a:bodyPr>
          <a:lstStyle>
            <a:lvl1pPr algn="l" defTabSz="914400" rtl="0" eaLnBrk="1" latinLnBrk="0" hangingPunct="1">
              <a:spcBef>
                <a:spcPct val="0"/>
              </a:spcBef>
              <a:buNone/>
              <a:defRPr sz="1600" b="1" kern="1200" cap="all" baseline="0">
                <a:solidFill>
                  <a:schemeClr val="bg1"/>
                </a:solidFill>
                <a:latin typeface="+mj-lt"/>
                <a:ea typeface="+mj-ea"/>
                <a:cs typeface="+mj-cs"/>
              </a:defRPr>
            </a:lvl1pPr>
          </a:lstStyle>
          <a:p>
            <a:r>
              <a:rPr lang="en-GB" sz="2400" dirty="0"/>
              <a:t>possible solution:</a:t>
            </a:r>
            <a:endParaRPr lang="en-GB" sz="3600" dirty="0">
              <a:solidFill>
                <a:srgbClr val="C00000"/>
              </a:solidFill>
            </a:endParaRPr>
          </a:p>
        </p:txBody>
      </p:sp>
      <p:sp>
        <p:nvSpPr>
          <p:cNvPr id="34" name="TextBox 33">
            <a:extLst>
              <a:ext uri="{FF2B5EF4-FFF2-40B4-BE49-F238E27FC236}">
                <a16:creationId xmlns:a16="http://schemas.microsoft.com/office/drawing/2014/main" id="{0402B723-7A59-4B6D-ACD8-6C2287A27698}"/>
              </a:ext>
            </a:extLst>
          </p:cNvPr>
          <p:cNvSpPr txBox="1"/>
          <p:nvPr/>
        </p:nvSpPr>
        <p:spPr>
          <a:xfrm>
            <a:off x="674522" y="855797"/>
            <a:ext cx="6534713" cy="369332"/>
          </a:xfrm>
          <a:prstGeom prst="rect">
            <a:avLst/>
          </a:prstGeom>
          <a:noFill/>
        </p:spPr>
        <p:txBody>
          <a:bodyPr wrap="square" rtlCol="0">
            <a:spAutoFit/>
          </a:bodyPr>
          <a:lstStyle/>
          <a:p>
            <a:r>
              <a:rPr lang="en-GB" dirty="0">
                <a:solidFill>
                  <a:schemeClr val="tx2"/>
                </a:solidFill>
              </a:rPr>
              <a:t>Install an additional choke to filter out the TE41 mode.</a:t>
            </a:r>
          </a:p>
        </p:txBody>
      </p:sp>
      <p:grpSp>
        <p:nvGrpSpPr>
          <p:cNvPr id="7" name="Group 6">
            <a:extLst>
              <a:ext uri="{FF2B5EF4-FFF2-40B4-BE49-F238E27FC236}">
                <a16:creationId xmlns:a16="http://schemas.microsoft.com/office/drawing/2014/main" id="{ED3A4B7E-0DAB-421A-A8D5-5005B4004FD8}"/>
              </a:ext>
            </a:extLst>
          </p:cNvPr>
          <p:cNvGrpSpPr/>
          <p:nvPr/>
        </p:nvGrpSpPr>
        <p:grpSpPr>
          <a:xfrm>
            <a:off x="955771" y="1404779"/>
            <a:ext cx="3616229" cy="2094735"/>
            <a:chOff x="763503" y="2167108"/>
            <a:chExt cx="2596660" cy="1604917"/>
          </a:xfrm>
        </p:grpSpPr>
        <p:grpSp>
          <p:nvGrpSpPr>
            <p:cNvPr id="37" name="Group 36">
              <a:extLst>
                <a:ext uri="{FF2B5EF4-FFF2-40B4-BE49-F238E27FC236}">
                  <a16:creationId xmlns:a16="http://schemas.microsoft.com/office/drawing/2014/main" id="{3C45BB57-226D-4BB3-A05D-ED9712E13736}"/>
                </a:ext>
              </a:extLst>
            </p:cNvPr>
            <p:cNvGrpSpPr/>
            <p:nvPr/>
          </p:nvGrpSpPr>
          <p:grpSpPr>
            <a:xfrm>
              <a:off x="1213801" y="2167108"/>
              <a:ext cx="2146362" cy="1604917"/>
              <a:chOff x="179512" y="1072222"/>
              <a:chExt cx="3559495" cy="2664296"/>
            </a:xfrm>
          </p:grpSpPr>
          <p:pic>
            <p:nvPicPr>
              <p:cNvPr id="40" name="Picture 39">
                <a:extLst>
                  <a:ext uri="{FF2B5EF4-FFF2-40B4-BE49-F238E27FC236}">
                    <a16:creationId xmlns:a16="http://schemas.microsoft.com/office/drawing/2014/main" id="{5A439494-F806-473E-B34F-AB1C2DF8410C}"/>
                  </a:ext>
                </a:extLst>
              </p:cNvPr>
              <p:cNvPicPr>
                <a:picLocks noChangeAspect="1"/>
              </p:cNvPicPr>
              <p:nvPr/>
            </p:nvPicPr>
            <p:blipFill rotWithShape="1">
              <a:blip r:embed="rId2"/>
              <a:srcRect l="14903" r="23226" b="5520"/>
              <a:stretch/>
            </p:blipFill>
            <p:spPr>
              <a:xfrm>
                <a:off x="179512" y="1072222"/>
                <a:ext cx="2898494" cy="2664296"/>
              </a:xfrm>
              <a:prstGeom prst="rect">
                <a:avLst/>
              </a:prstGeom>
            </p:spPr>
          </p:pic>
          <p:cxnSp>
            <p:nvCxnSpPr>
              <p:cNvPr id="41" name="Straight Arrow Connector 40">
                <a:extLst>
                  <a:ext uri="{FF2B5EF4-FFF2-40B4-BE49-F238E27FC236}">
                    <a16:creationId xmlns:a16="http://schemas.microsoft.com/office/drawing/2014/main" id="{10F17735-E4C5-4C44-B1FF-7EA976E0052D}"/>
                  </a:ext>
                </a:extLst>
              </p:cNvPr>
              <p:cNvCxnSpPr>
                <a:cxnSpLocks/>
              </p:cNvCxnSpPr>
              <p:nvPr/>
            </p:nvCxnSpPr>
            <p:spPr>
              <a:xfrm>
                <a:off x="2738996" y="1268760"/>
                <a:ext cx="0" cy="43204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AA297B6-BB9B-4834-B65D-24730F719AB0}"/>
                  </a:ext>
                </a:extLst>
              </p:cNvPr>
              <p:cNvCxnSpPr>
                <a:cxnSpLocks/>
              </p:cNvCxnSpPr>
              <p:nvPr/>
            </p:nvCxnSpPr>
            <p:spPr>
              <a:xfrm>
                <a:off x="2660588" y="1268760"/>
                <a:ext cx="111212" cy="0"/>
              </a:xfrm>
              <a:prstGeom prst="line">
                <a:avLst/>
              </a:prstGeom>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AFBCE2F2-5A90-45B2-A873-C2FEECCE74DB}"/>
                  </a:ext>
                </a:extLst>
              </p:cNvPr>
              <p:cNvSpPr txBox="1"/>
              <p:nvPr/>
            </p:nvSpPr>
            <p:spPr>
              <a:xfrm>
                <a:off x="2865050" y="1586421"/>
                <a:ext cx="873957" cy="276998"/>
              </a:xfrm>
              <a:prstGeom prst="rect">
                <a:avLst/>
              </a:prstGeom>
              <a:noFill/>
            </p:spPr>
            <p:txBody>
              <a:bodyPr wrap="none" rtlCol="0">
                <a:spAutoFit/>
              </a:bodyPr>
              <a:lstStyle/>
              <a:p>
                <a:r>
                  <a:rPr lang="en-GB" sz="1200" dirty="0" err="1">
                    <a:solidFill>
                      <a:schemeClr val="tx2"/>
                    </a:solidFill>
                  </a:rPr>
                  <a:t>lc_second</a:t>
                </a:r>
                <a:endParaRPr lang="en-GB" sz="1200" dirty="0">
                  <a:solidFill>
                    <a:schemeClr val="tx2"/>
                  </a:solidFill>
                </a:endParaRPr>
              </a:p>
            </p:txBody>
          </p:sp>
          <p:cxnSp>
            <p:nvCxnSpPr>
              <p:cNvPr id="48" name="Connector: Curved 47">
                <a:extLst>
                  <a:ext uri="{FF2B5EF4-FFF2-40B4-BE49-F238E27FC236}">
                    <a16:creationId xmlns:a16="http://schemas.microsoft.com/office/drawing/2014/main" id="{D22ECA4F-5A5D-4FFD-8035-2704D4628410}"/>
                  </a:ext>
                </a:extLst>
              </p:cNvPr>
              <p:cNvCxnSpPr>
                <a:cxnSpLocks/>
                <a:stCxn id="47" idx="0"/>
              </p:cNvCxnSpPr>
              <p:nvPr/>
            </p:nvCxnSpPr>
            <p:spPr>
              <a:xfrm rot="16200000" flipV="1">
                <a:off x="3014603" y="1298995"/>
                <a:ext cx="120444" cy="454407"/>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49" name="TextBox 48">
              <a:extLst>
                <a:ext uri="{FF2B5EF4-FFF2-40B4-BE49-F238E27FC236}">
                  <a16:creationId xmlns:a16="http://schemas.microsoft.com/office/drawing/2014/main" id="{BDD3C97C-A1D1-4151-A111-E503B3B7A3DB}"/>
                </a:ext>
              </a:extLst>
            </p:cNvPr>
            <p:cNvSpPr txBox="1"/>
            <p:nvPr/>
          </p:nvSpPr>
          <p:spPr>
            <a:xfrm>
              <a:off x="763503" y="2173675"/>
              <a:ext cx="520923" cy="282970"/>
            </a:xfrm>
            <a:prstGeom prst="rect">
              <a:avLst/>
            </a:prstGeom>
            <a:noFill/>
          </p:spPr>
          <p:txBody>
            <a:bodyPr wrap="square" rtlCol="0">
              <a:spAutoFit/>
            </a:bodyPr>
            <a:lstStyle/>
            <a:p>
              <a:r>
                <a:rPr lang="en-GB" sz="900" b="1" dirty="0">
                  <a:solidFill>
                    <a:srgbClr val="FF0000"/>
                  </a:solidFill>
                </a:rPr>
                <a:t>Additional choke </a:t>
              </a:r>
            </a:p>
          </p:txBody>
        </p:sp>
        <p:cxnSp>
          <p:nvCxnSpPr>
            <p:cNvPr id="50" name="Straight Arrow Connector 49">
              <a:extLst>
                <a:ext uri="{FF2B5EF4-FFF2-40B4-BE49-F238E27FC236}">
                  <a16:creationId xmlns:a16="http://schemas.microsoft.com/office/drawing/2014/main" id="{EA053114-C2A1-41E1-B07B-95ED9C22A667}"/>
                </a:ext>
              </a:extLst>
            </p:cNvPr>
            <p:cNvCxnSpPr>
              <a:cxnSpLocks/>
            </p:cNvCxnSpPr>
            <p:nvPr/>
          </p:nvCxnSpPr>
          <p:spPr>
            <a:xfrm>
              <a:off x="1226208" y="2329503"/>
              <a:ext cx="186932" cy="763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1" name="Picture 50">
            <a:extLst>
              <a:ext uri="{FF2B5EF4-FFF2-40B4-BE49-F238E27FC236}">
                <a16:creationId xmlns:a16="http://schemas.microsoft.com/office/drawing/2014/main" id="{660DD0AD-DD01-4301-9926-17057CC5A7CD}"/>
              </a:ext>
            </a:extLst>
          </p:cNvPr>
          <p:cNvPicPr>
            <a:picLocks noChangeAspect="1"/>
          </p:cNvPicPr>
          <p:nvPr/>
        </p:nvPicPr>
        <p:blipFill>
          <a:blip r:embed="rId3"/>
          <a:stretch>
            <a:fillRect/>
          </a:stretch>
        </p:blipFill>
        <p:spPr>
          <a:xfrm>
            <a:off x="333828" y="3597082"/>
            <a:ext cx="4495576" cy="1782957"/>
          </a:xfrm>
          <a:prstGeom prst="rect">
            <a:avLst/>
          </a:prstGeom>
        </p:spPr>
      </p:pic>
      <p:sp>
        <p:nvSpPr>
          <p:cNvPr id="56" name="TextBox 55">
            <a:extLst>
              <a:ext uri="{FF2B5EF4-FFF2-40B4-BE49-F238E27FC236}">
                <a16:creationId xmlns:a16="http://schemas.microsoft.com/office/drawing/2014/main" id="{9D200338-554D-42B0-BE1C-C42215496B0C}"/>
              </a:ext>
            </a:extLst>
          </p:cNvPr>
          <p:cNvSpPr txBox="1"/>
          <p:nvPr/>
        </p:nvSpPr>
        <p:spPr>
          <a:xfrm>
            <a:off x="4920622" y="1550081"/>
            <a:ext cx="4173555" cy="3416320"/>
          </a:xfrm>
          <a:prstGeom prst="rect">
            <a:avLst/>
          </a:prstGeom>
          <a:noFill/>
        </p:spPr>
        <p:txBody>
          <a:bodyPr wrap="square" rtlCol="0">
            <a:spAutoFit/>
          </a:bodyPr>
          <a:lstStyle/>
          <a:p>
            <a:r>
              <a:rPr lang="en-GB" dirty="0">
                <a:solidFill>
                  <a:schemeClr val="tx2"/>
                </a:solidFill>
              </a:rPr>
              <a:t>Even though the Q</a:t>
            </a:r>
            <a:r>
              <a:rPr lang="en-GB" baseline="-25000" dirty="0">
                <a:solidFill>
                  <a:schemeClr val="tx2"/>
                </a:solidFill>
              </a:rPr>
              <a:t>0</a:t>
            </a:r>
            <a:r>
              <a:rPr lang="en-GB" dirty="0">
                <a:solidFill>
                  <a:schemeClr val="tx2"/>
                </a:solidFill>
              </a:rPr>
              <a:t> is almost recovered:</a:t>
            </a:r>
          </a:p>
          <a:p>
            <a:endParaRPr lang="en-GB" dirty="0">
              <a:solidFill>
                <a:schemeClr val="tx2"/>
              </a:solidFill>
            </a:endParaRPr>
          </a:p>
          <a:p>
            <a:pPr marL="285750" indent="-285750">
              <a:buFont typeface="Arial" panose="020B0604020202020204" pitchFamily="34" charset="0"/>
              <a:buChar char="•"/>
            </a:pPr>
            <a:r>
              <a:rPr lang="en-GB" dirty="0">
                <a:solidFill>
                  <a:schemeClr val="tx2"/>
                </a:solidFill>
              </a:rPr>
              <a:t>Longer structure: very difficult to install 4 structures;</a:t>
            </a:r>
          </a:p>
          <a:p>
            <a:pPr marL="285750" indent="-285750">
              <a:buFont typeface="Arial" panose="020B0604020202020204" pitchFamily="34" charset="0"/>
              <a:buChar char="•"/>
            </a:pPr>
            <a:r>
              <a:rPr lang="en-GB" dirty="0">
                <a:solidFill>
                  <a:schemeClr val="tx2"/>
                </a:solidFill>
              </a:rPr>
              <a:t>With only 3 structures, very difficult to provide for an efficient cooling of the central disk that remains the bottle neck of this design;</a:t>
            </a:r>
          </a:p>
          <a:p>
            <a:pPr marL="285750" indent="-285750">
              <a:buFont typeface="Arial" panose="020B0604020202020204" pitchFamily="34" charset="0"/>
              <a:buChar char="•"/>
            </a:pPr>
            <a:r>
              <a:rPr lang="en-GB" dirty="0">
                <a:solidFill>
                  <a:schemeClr val="tx2"/>
                </a:solidFill>
              </a:rPr>
              <a:t>The peak of the power density on the ferrite load is still close to the limit of 15W/cm</a:t>
            </a:r>
            <a:r>
              <a:rPr lang="en-GB" baseline="30000" dirty="0">
                <a:solidFill>
                  <a:schemeClr val="tx2"/>
                </a:solidFill>
              </a:rPr>
              <a:t>2</a:t>
            </a:r>
            <a:r>
              <a:rPr lang="en-GB" dirty="0">
                <a:solidFill>
                  <a:schemeClr val="tx2"/>
                </a:solidFill>
              </a:rPr>
              <a:t>.</a:t>
            </a:r>
          </a:p>
        </p:txBody>
      </p:sp>
      <p:sp>
        <p:nvSpPr>
          <p:cNvPr id="2" name="Footer Placeholder 1">
            <a:extLst>
              <a:ext uri="{FF2B5EF4-FFF2-40B4-BE49-F238E27FC236}">
                <a16:creationId xmlns:a16="http://schemas.microsoft.com/office/drawing/2014/main" id="{13633D93-95B4-4587-919C-541AEC2EB081}"/>
              </a:ext>
            </a:extLst>
          </p:cNvPr>
          <p:cNvSpPr>
            <a:spLocks noGrp="1"/>
          </p:cNvSpPr>
          <p:nvPr>
            <p:ph type="ftr" sz="quarter" idx="11"/>
          </p:nvPr>
        </p:nvSpPr>
        <p:spPr/>
        <p:txBody>
          <a:bodyPr/>
          <a:lstStyle/>
          <a:p>
            <a:r>
              <a:rPr lang="en-GB" dirty="0"/>
              <a:t>HarmonLIP2024 - 20 March 2023 - A. </a:t>
            </a:r>
            <a:r>
              <a:rPr lang="en-GB" dirty="0" err="1"/>
              <a:t>D'Elia</a:t>
            </a:r>
            <a:endParaRPr lang="en-GB" dirty="0"/>
          </a:p>
        </p:txBody>
      </p:sp>
      <p:sp>
        <p:nvSpPr>
          <p:cNvPr id="4" name="Slide Number Placeholder 3">
            <a:extLst>
              <a:ext uri="{FF2B5EF4-FFF2-40B4-BE49-F238E27FC236}">
                <a16:creationId xmlns:a16="http://schemas.microsoft.com/office/drawing/2014/main" id="{457490D7-0D95-4C12-8F82-0D1EF37EA653}"/>
              </a:ext>
            </a:extLst>
          </p:cNvPr>
          <p:cNvSpPr>
            <a:spLocks noGrp="1"/>
          </p:cNvSpPr>
          <p:nvPr>
            <p:ph type="sldNum" sz="quarter" idx="12"/>
          </p:nvPr>
        </p:nvSpPr>
        <p:spPr/>
        <p:txBody>
          <a:bodyPr/>
          <a:lstStyle/>
          <a:p>
            <a:fld id="{627799B7-D61E-469A-AF14-3ABA6674A0C8}" type="slidenum">
              <a:rPr lang="en-GB" smtClean="0"/>
              <a:t>13</a:t>
            </a:fld>
            <a:endParaRPr lang="en-GB"/>
          </a:p>
        </p:txBody>
      </p:sp>
      <p:sp>
        <p:nvSpPr>
          <p:cNvPr id="5" name="TextBox 4">
            <a:extLst>
              <a:ext uri="{FF2B5EF4-FFF2-40B4-BE49-F238E27FC236}">
                <a16:creationId xmlns:a16="http://schemas.microsoft.com/office/drawing/2014/main" id="{73172150-85BC-47EC-8020-86266885777D}"/>
              </a:ext>
            </a:extLst>
          </p:cNvPr>
          <p:cNvSpPr txBox="1"/>
          <p:nvPr/>
        </p:nvSpPr>
        <p:spPr>
          <a:xfrm>
            <a:off x="742393" y="5456820"/>
            <a:ext cx="6938759" cy="369332"/>
          </a:xfrm>
          <a:prstGeom prst="rect">
            <a:avLst/>
          </a:prstGeom>
          <a:noFill/>
        </p:spPr>
        <p:txBody>
          <a:bodyPr wrap="none" rtlCol="0">
            <a:spAutoFit/>
          </a:bodyPr>
          <a:lstStyle/>
          <a:p>
            <a:r>
              <a:rPr lang="en-GB" dirty="0">
                <a:solidFill>
                  <a:schemeClr val="tx2"/>
                </a:solidFill>
              </a:rPr>
              <a:t>We have been stacked for a long period to overcome this impasse!</a:t>
            </a:r>
          </a:p>
        </p:txBody>
      </p:sp>
      <p:sp>
        <p:nvSpPr>
          <p:cNvPr id="6" name="TextBox 5">
            <a:extLst>
              <a:ext uri="{FF2B5EF4-FFF2-40B4-BE49-F238E27FC236}">
                <a16:creationId xmlns:a16="http://schemas.microsoft.com/office/drawing/2014/main" id="{B4786B79-14C0-4E2F-862D-0BE8DB644B93}"/>
              </a:ext>
            </a:extLst>
          </p:cNvPr>
          <p:cNvSpPr txBox="1"/>
          <p:nvPr/>
        </p:nvSpPr>
        <p:spPr>
          <a:xfrm>
            <a:off x="1562177" y="5996113"/>
            <a:ext cx="6431569" cy="307777"/>
          </a:xfrm>
          <a:prstGeom prst="rect">
            <a:avLst/>
          </a:prstGeom>
          <a:noFill/>
        </p:spPr>
        <p:txBody>
          <a:bodyPr wrap="none" rtlCol="0">
            <a:spAutoFit/>
          </a:bodyPr>
          <a:lstStyle/>
          <a:p>
            <a:r>
              <a:rPr lang="en-GB" sz="1400" b="1" dirty="0">
                <a:solidFill>
                  <a:srgbClr val="FF0000"/>
                </a:solidFill>
              </a:rPr>
              <a:t>NB: in parallel the development of a single cell solution never stopped!!!  </a:t>
            </a:r>
          </a:p>
        </p:txBody>
      </p:sp>
    </p:spTree>
    <p:extLst>
      <p:ext uri="{BB962C8B-B14F-4D97-AF65-F5344CB8AC3E}">
        <p14:creationId xmlns:p14="http://schemas.microsoft.com/office/powerpoint/2010/main" val="450112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FDFC401-A9EB-443D-B445-E3049059A4CD}"/>
              </a:ext>
            </a:extLst>
          </p:cNvPr>
          <p:cNvGrpSpPr/>
          <p:nvPr/>
        </p:nvGrpSpPr>
        <p:grpSpPr>
          <a:xfrm>
            <a:off x="395536" y="767691"/>
            <a:ext cx="4104456" cy="2099185"/>
            <a:chOff x="6299426" y="1674972"/>
            <a:chExt cx="5054374" cy="2556345"/>
          </a:xfrm>
        </p:grpSpPr>
        <p:pic>
          <p:nvPicPr>
            <p:cNvPr id="9" name="Picture 8">
              <a:extLst>
                <a:ext uri="{FF2B5EF4-FFF2-40B4-BE49-F238E27FC236}">
                  <a16:creationId xmlns:a16="http://schemas.microsoft.com/office/drawing/2014/main" id="{91E72C0A-8DDA-4AA4-A164-BBBB802CCEDF}"/>
                </a:ext>
              </a:extLst>
            </p:cNvPr>
            <p:cNvPicPr>
              <a:picLocks noChangeAspect="1"/>
            </p:cNvPicPr>
            <p:nvPr/>
          </p:nvPicPr>
          <p:blipFill rotWithShape="1">
            <a:blip r:embed="rId2"/>
            <a:srcRect l="6673" t="16086" r="1146" b="15990"/>
            <a:stretch/>
          </p:blipFill>
          <p:spPr>
            <a:xfrm>
              <a:off x="6299426" y="2166498"/>
              <a:ext cx="5054374" cy="2064819"/>
            </a:xfrm>
            <a:prstGeom prst="rect">
              <a:avLst/>
            </a:prstGeom>
          </p:spPr>
        </p:pic>
        <p:sp>
          <p:nvSpPr>
            <p:cNvPr id="7" name="TextBox 6">
              <a:extLst>
                <a:ext uri="{FF2B5EF4-FFF2-40B4-BE49-F238E27FC236}">
                  <a16:creationId xmlns:a16="http://schemas.microsoft.com/office/drawing/2014/main" id="{3EC316E6-F497-4E5F-AC83-45668AF936B1}"/>
                </a:ext>
              </a:extLst>
            </p:cNvPr>
            <p:cNvSpPr txBox="1"/>
            <p:nvPr/>
          </p:nvSpPr>
          <p:spPr>
            <a:xfrm>
              <a:off x="7748112" y="1674972"/>
              <a:ext cx="2157001" cy="400109"/>
            </a:xfrm>
            <a:prstGeom prst="rect">
              <a:avLst/>
            </a:prstGeom>
            <a:noFill/>
          </p:spPr>
          <p:txBody>
            <a:bodyPr wrap="none" rtlCol="0">
              <a:spAutoFit/>
            </a:bodyPr>
            <a:lstStyle/>
            <a:p>
              <a:r>
                <a:rPr lang="en-GB" sz="1350" dirty="0"/>
                <a:t>Magnetic Coupling</a:t>
              </a:r>
            </a:p>
          </p:txBody>
        </p:sp>
      </p:grpSp>
      <p:sp>
        <p:nvSpPr>
          <p:cNvPr id="13" name="Title 2">
            <a:extLst>
              <a:ext uri="{FF2B5EF4-FFF2-40B4-BE49-F238E27FC236}">
                <a16:creationId xmlns:a16="http://schemas.microsoft.com/office/drawing/2014/main" id="{8164DEEE-E7A2-4C81-B335-9DA51097A869}"/>
              </a:ext>
            </a:extLst>
          </p:cNvPr>
          <p:cNvSpPr>
            <a:spLocks noGrp="1"/>
          </p:cNvSpPr>
          <p:nvPr>
            <p:ph type="title"/>
          </p:nvPr>
        </p:nvSpPr>
        <p:spPr>
          <a:xfrm>
            <a:off x="727075" y="125413"/>
            <a:ext cx="8237538" cy="496887"/>
          </a:xfrm>
        </p:spPr>
        <p:txBody>
          <a:bodyPr/>
          <a:lstStyle/>
          <a:p>
            <a:r>
              <a:rPr lang="en-GB" sz="2800" dirty="0"/>
              <a:t>The electric coupling</a:t>
            </a:r>
          </a:p>
        </p:txBody>
      </p:sp>
      <p:sp>
        <p:nvSpPr>
          <p:cNvPr id="15" name="Footer Placeholder 14">
            <a:extLst>
              <a:ext uri="{FF2B5EF4-FFF2-40B4-BE49-F238E27FC236}">
                <a16:creationId xmlns:a16="http://schemas.microsoft.com/office/drawing/2014/main" id="{4B71E2BD-EC07-4CA1-BEB2-BCFCA8D988BD}"/>
              </a:ext>
            </a:extLst>
          </p:cNvPr>
          <p:cNvSpPr>
            <a:spLocks noGrp="1"/>
          </p:cNvSpPr>
          <p:nvPr>
            <p:ph type="ftr" sz="quarter" idx="12"/>
          </p:nvPr>
        </p:nvSpPr>
        <p:spPr/>
        <p:txBody>
          <a:bodyPr/>
          <a:lstStyle/>
          <a:p>
            <a:r>
              <a:rPr lang="en-GB"/>
              <a:t>HarmonLIP2024 - 20 March 2023 - A. D'Elia</a:t>
            </a:r>
            <a:endParaRPr lang="fr-FR" dirty="0"/>
          </a:p>
        </p:txBody>
      </p:sp>
      <p:sp>
        <p:nvSpPr>
          <p:cNvPr id="16" name="Slide Number Placeholder 15">
            <a:extLst>
              <a:ext uri="{FF2B5EF4-FFF2-40B4-BE49-F238E27FC236}">
                <a16:creationId xmlns:a16="http://schemas.microsoft.com/office/drawing/2014/main" id="{75628729-64BE-4D15-8A49-9A9EA3D09E39}"/>
              </a:ext>
            </a:extLst>
          </p:cNvPr>
          <p:cNvSpPr>
            <a:spLocks noGrp="1"/>
          </p:cNvSpPr>
          <p:nvPr>
            <p:ph type="sldNum" sz="quarter" idx="11"/>
          </p:nvPr>
        </p:nvSpPr>
        <p:spPr/>
        <p:txBody>
          <a:bodyPr/>
          <a:lstStyle/>
          <a:p>
            <a:r>
              <a:rPr lang="fr-FR"/>
              <a:t>Page </a:t>
            </a:r>
            <a:fld id="{733122C9-A0B9-462F-8757-0847AD287B63}" type="slidenum">
              <a:rPr lang="fr-FR" smtClean="0"/>
              <a:pPr/>
              <a:t>14</a:t>
            </a:fld>
            <a:endParaRPr lang="fr-FR" dirty="0"/>
          </a:p>
        </p:txBody>
      </p:sp>
      <p:grpSp>
        <p:nvGrpSpPr>
          <p:cNvPr id="8" name="Group 7">
            <a:extLst>
              <a:ext uri="{FF2B5EF4-FFF2-40B4-BE49-F238E27FC236}">
                <a16:creationId xmlns:a16="http://schemas.microsoft.com/office/drawing/2014/main" id="{E26BD957-7C74-43FE-9C91-7BF88050E817}"/>
              </a:ext>
            </a:extLst>
          </p:cNvPr>
          <p:cNvGrpSpPr/>
          <p:nvPr/>
        </p:nvGrpSpPr>
        <p:grpSpPr>
          <a:xfrm>
            <a:off x="404333" y="761627"/>
            <a:ext cx="8575872" cy="2902664"/>
            <a:chOff x="404333" y="761627"/>
            <a:chExt cx="8575872" cy="2902664"/>
          </a:xfrm>
        </p:grpSpPr>
        <p:grpSp>
          <p:nvGrpSpPr>
            <p:cNvPr id="6" name="Group 5">
              <a:extLst>
                <a:ext uri="{FF2B5EF4-FFF2-40B4-BE49-F238E27FC236}">
                  <a16:creationId xmlns:a16="http://schemas.microsoft.com/office/drawing/2014/main" id="{B31BDBFE-89D2-485D-B400-587D376B2048}"/>
                </a:ext>
              </a:extLst>
            </p:cNvPr>
            <p:cNvGrpSpPr/>
            <p:nvPr/>
          </p:nvGrpSpPr>
          <p:grpSpPr>
            <a:xfrm>
              <a:off x="4552941" y="761627"/>
              <a:ext cx="4320480" cy="2163317"/>
              <a:chOff x="445518" y="1807060"/>
              <a:chExt cx="5311222" cy="2540653"/>
            </a:xfrm>
          </p:grpSpPr>
          <p:pic>
            <p:nvPicPr>
              <p:cNvPr id="5" name="Picture 4">
                <a:extLst>
                  <a:ext uri="{FF2B5EF4-FFF2-40B4-BE49-F238E27FC236}">
                    <a16:creationId xmlns:a16="http://schemas.microsoft.com/office/drawing/2014/main" id="{834D69EF-1F63-40F8-AA78-B8AC0B832861}"/>
                  </a:ext>
                </a:extLst>
              </p:cNvPr>
              <p:cNvPicPr>
                <a:picLocks noChangeAspect="1"/>
              </p:cNvPicPr>
              <p:nvPr/>
            </p:nvPicPr>
            <p:blipFill rotWithShape="1">
              <a:blip r:embed="rId3"/>
              <a:srcRect t="20877" r="249" b="23051"/>
              <a:stretch/>
            </p:blipFill>
            <p:spPr>
              <a:xfrm>
                <a:off x="445518" y="2125937"/>
                <a:ext cx="5311222" cy="2221776"/>
              </a:xfrm>
              <a:prstGeom prst="rect">
                <a:avLst/>
              </a:prstGeom>
            </p:spPr>
          </p:pic>
          <p:sp>
            <p:nvSpPr>
              <p:cNvPr id="2" name="TextBox 1">
                <a:extLst>
                  <a:ext uri="{FF2B5EF4-FFF2-40B4-BE49-F238E27FC236}">
                    <a16:creationId xmlns:a16="http://schemas.microsoft.com/office/drawing/2014/main" id="{9D7378AB-1772-44F7-86B0-9616426E2168}"/>
                  </a:ext>
                </a:extLst>
              </p:cNvPr>
              <p:cNvSpPr txBox="1"/>
              <p:nvPr/>
            </p:nvSpPr>
            <p:spPr>
              <a:xfrm>
                <a:off x="2226530" y="1807060"/>
                <a:ext cx="1977464" cy="400109"/>
              </a:xfrm>
              <a:prstGeom prst="rect">
                <a:avLst/>
              </a:prstGeom>
              <a:noFill/>
            </p:spPr>
            <p:txBody>
              <a:bodyPr wrap="none" rtlCol="0">
                <a:spAutoFit/>
              </a:bodyPr>
              <a:lstStyle/>
              <a:p>
                <a:r>
                  <a:rPr lang="en-GB" sz="1350" dirty="0"/>
                  <a:t>Electric Coupling</a:t>
                </a:r>
              </a:p>
            </p:txBody>
          </p:sp>
        </p:grpSp>
        <p:sp>
          <p:nvSpPr>
            <p:cNvPr id="3" name="TextBox 2">
              <a:extLst>
                <a:ext uri="{FF2B5EF4-FFF2-40B4-BE49-F238E27FC236}">
                  <a16:creationId xmlns:a16="http://schemas.microsoft.com/office/drawing/2014/main" id="{928C0417-CDEB-4492-9AFB-3D432477AA0B}"/>
                </a:ext>
              </a:extLst>
            </p:cNvPr>
            <p:cNvSpPr txBox="1"/>
            <p:nvPr/>
          </p:nvSpPr>
          <p:spPr>
            <a:xfrm>
              <a:off x="404333" y="3048738"/>
              <a:ext cx="8575872" cy="615553"/>
            </a:xfrm>
            <a:prstGeom prst="rect">
              <a:avLst/>
            </a:prstGeom>
            <a:noFill/>
          </p:spPr>
          <p:txBody>
            <a:bodyPr wrap="square" rtlCol="0">
              <a:spAutoFit/>
            </a:bodyPr>
            <a:lstStyle/>
            <a:p>
              <a:r>
                <a:rPr lang="en-GB" sz="1600" dirty="0">
                  <a:solidFill>
                    <a:schemeClr val="tx2"/>
                  </a:solidFill>
                </a:rPr>
                <a:t>If the problem comes from the coupling slots, probably the simplest solutions is: to remove those slots and going for an electric coupling </a:t>
              </a:r>
              <a:r>
                <a:rPr lang="en-GB" sz="1600" dirty="0">
                  <a:solidFill>
                    <a:schemeClr val="tx2"/>
                  </a:solidFill>
                  <a:sym typeface="Wingdings" panose="05000000000000000000" pitchFamily="2" charset="2"/>
                </a:rPr>
                <a:t> </a:t>
              </a:r>
              <a:r>
                <a:rPr lang="en-GB" b="1" dirty="0">
                  <a:solidFill>
                    <a:srgbClr val="FF0000"/>
                  </a:solidFill>
                  <a:sym typeface="Wingdings" panose="05000000000000000000" pitchFamily="2" charset="2"/>
                </a:rPr>
                <a:t>This allows to go for only 3 cavities</a:t>
              </a:r>
              <a:r>
                <a:rPr lang="en-GB" b="1" dirty="0">
                  <a:solidFill>
                    <a:srgbClr val="FF0000"/>
                  </a:solidFill>
                </a:rPr>
                <a:t> </a:t>
              </a:r>
            </a:p>
          </p:txBody>
        </p:sp>
      </p:grpSp>
      <p:grpSp>
        <p:nvGrpSpPr>
          <p:cNvPr id="17" name="Group 16">
            <a:extLst>
              <a:ext uri="{FF2B5EF4-FFF2-40B4-BE49-F238E27FC236}">
                <a16:creationId xmlns:a16="http://schemas.microsoft.com/office/drawing/2014/main" id="{C3F08554-E754-4922-B9D3-C731258494B8}"/>
              </a:ext>
            </a:extLst>
          </p:cNvPr>
          <p:cNvGrpSpPr/>
          <p:nvPr/>
        </p:nvGrpSpPr>
        <p:grpSpPr>
          <a:xfrm>
            <a:off x="487340" y="3899529"/>
            <a:ext cx="8063589" cy="2410581"/>
            <a:chOff x="487340" y="3899529"/>
            <a:chExt cx="8063589" cy="2410581"/>
          </a:xfrm>
        </p:grpSpPr>
        <p:grpSp>
          <p:nvGrpSpPr>
            <p:cNvPr id="35" name="Group 34">
              <a:extLst>
                <a:ext uri="{FF2B5EF4-FFF2-40B4-BE49-F238E27FC236}">
                  <a16:creationId xmlns:a16="http://schemas.microsoft.com/office/drawing/2014/main" id="{728B8770-8F5F-4D11-9EF1-6350A52D9BF2}"/>
                </a:ext>
              </a:extLst>
            </p:cNvPr>
            <p:cNvGrpSpPr/>
            <p:nvPr/>
          </p:nvGrpSpPr>
          <p:grpSpPr>
            <a:xfrm>
              <a:off x="593071" y="3899529"/>
              <a:ext cx="7852127" cy="2232000"/>
              <a:chOff x="730688" y="3972060"/>
              <a:chExt cx="7852127" cy="2232000"/>
            </a:xfrm>
          </p:grpSpPr>
          <p:grpSp>
            <p:nvGrpSpPr>
              <p:cNvPr id="33" name="Group 32">
                <a:extLst>
                  <a:ext uri="{FF2B5EF4-FFF2-40B4-BE49-F238E27FC236}">
                    <a16:creationId xmlns:a16="http://schemas.microsoft.com/office/drawing/2014/main" id="{A7A20ED8-8013-46C6-BDE2-3D74EDCB4E9B}"/>
                  </a:ext>
                </a:extLst>
              </p:cNvPr>
              <p:cNvGrpSpPr/>
              <p:nvPr/>
            </p:nvGrpSpPr>
            <p:grpSpPr>
              <a:xfrm>
                <a:off x="730688" y="3972060"/>
                <a:ext cx="3850461" cy="2158606"/>
                <a:chOff x="455883" y="4154497"/>
                <a:chExt cx="3850461" cy="2158606"/>
              </a:xfrm>
            </p:grpSpPr>
            <p:grpSp>
              <p:nvGrpSpPr>
                <p:cNvPr id="12" name="Group 11">
                  <a:extLst>
                    <a:ext uri="{FF2B5EF4-FFF2-40B4-BE49-F238E27FC236}">
                      <a16:creationId xmlns:a16="http://schemas.microsoft.com/office/drawing/2014/main" id="{ED485E12-A4FE-47E2-9F96-FE14C13EC32C}"/>
                    </a:ext>
                  </a:extLst>
                </p:cNvPr>
                <p:cNvGrpSpPr/>
                <p:nvPr/>
              </p:nvGrpSpPr>
              <p:grpSpPr>
                <a:xfrm>
                  <a:off x="2359206" y="4518460"/>
                  <a:ext cx="1947138" cy="1772771"/>
                  <a:chOff x="2903063" y="4570693"/>
                  <a:chExt cx="1947138" cy="1772771"/>
                </a:xfrm>
              </p:grpSpPr>
              <p:pic>
                <p:nvPicPr>
                  <p:cNvPr id="22" name="Picture 21">
                    <a:extLst>
                      <a:ext uri="{FF2B5EF4-FFF2-40B4-BE49-F238E27FC236}">
                        <a16:creationId xmlns:a16="http://schemas.microsoft.com/office/drawing/2014/main" id="{AC53D917-4112-4BAF-A706-976C5DCA6D99}"/>
                      </a:ext>
                    </a:extLst>
                  </p:cNvPr>
                  <p:cNvPicPr>
                    <a:picLocks noChangeAspect="1"/>
                  </p:cNvPicPr>
                  <p:nvPr/>
                </p:nvPicPr>
                <p:blipFill rotWithShape="1">
                  <a:blip r:embed="rId4"/>
                  <a:srcRect l="18078" r="18547"/>
                  <a:stretch/>
                </p:blipFill>
                <p:spPr>
                  <a:xfrm>
                    <a:off x="2903063" y="4570693"/>
                    <a:ext cx="1947138" cy="1772771"/>
                  </a:xfrm>
                  <a:prstGeom prst="rect">
                    <a:avLst/>
                  </a:prstGeom>
                </p:spPr>
              </p:pic>
              <p:sp>
                <p:nvSpPr>
                  <p:cNvPr id="20" name="TextBox 19">
                    <a:extLst>
                      <a:ext uri="{FF2B5EF4-FFF2-40B4-BE49-F238E27FC236}">
                        <a16:creationId xmlns:a16="http://schemas.microsoft.com/office/drawing/2014/main" id="{A16CB5C5-3D01-4E62-BC21-CB097657D5A6}"/>
                      </a:ext>
                    </a:extLst>
                  </p:cNvPr>
                  <p:cNvSpPr txBox="1"/>
                  <p:nvPr/>
                </p:nvSpPr>
                <p:spPr>
                  <a:xfrm>
                    <a:off x="3484511" y="4706100"/>
                    <a:ext cx="851772" cy="331475"/>
                  </a:xfrm>
                  <a:prstGeom prst="rect">
                    <a:avLst/>
                  </a:prstGeom>
                  <a:noFill/>
                </p:spPr>
                <p:txBody>
                  <a:bodyPr wrap="none" rtlCol="0">
                    <a:spAutoFit/>
                  </a:bodyPr>
                  <a:lstStyle/>
                  <a:p>
                    <a:r>
                      <a:rPr lang="en-GB" sz="1350" dirty="0"/>
                      <a:t>E-Field</a:t>
                    </a:r>
                  </a:p>
                </p:txBody>
              </p:sp>
            </p:grpSp>
            <p:grpSp>
              <p:nvGrpSpPr>
                <p:cNvPr id="32" name="Group 31">
                  <a:extLst>
                    <a:ext uri="{FF2B5EF4-FFF2-40B4-BE49-F238E27FC236}">
                      <a16:creationId xmlns:a16="http://schemas.microsoft.com/office/drawing/2014/main" id="{A3B9957F-980C-46BD-BB36-707CFA24DE5F}"/>
                    </a:ext>
                  </a:extLst>
                </p:cNvPr>
                <p:cNvGrpSpPr/>
                <p:nvPr/>
              </p:nvGrpSpPr>
              <p:grpSpPr>
                <a:xfrm>
                  <a:off x="455883" y="4546263"/>
                  <a:ext cx="1893294" cy="1766840"/>
                  <a:chOff x="841564" y="4619015"/>
                  <a:chExt cx="1893294" cy="1766840"/>
                </a:xfrm>
              </p:grpSpPr>
              <p:pic>
                <p:nvPicPr>
                  <p:cNvPr id="23" name="Picture 22">
                    <a:extLst>
                      <a:ext uri="{FF2B5EF4-FFF2-40B4-BE49-F238E27FC236}">
                        <a16:creationId xmlns:a16="http://schemas.microsoft.com/office/drawing/2014/main" id="{3E46B8F9-223B-4177-9731-884E05EC9F29}"/>
                      </a:ext>
                    </a:extLst>
                  </p:cNvPr>
                  <p:cNvPicPr>
                    <a:picLocks noChangeAspect="1"/>
                  </p:cNvPicPr>
                  <p:nvPr/>
                </p:nvPicPr>
                <p:blipFill rotWithShape="1">
                  <a:blip r:embed="rId5"/>
                  <a:srcRect l="19358" r="18267"/>
                  <a:stretch/>
                </p:blipFill>
                <p:spPr>
                  <a:xfrm>
                    <a:off x="841564" y="4634467"/>
                    <a:ext cx="1893294" cy="1751388"/>
                  </a:xfrm>
                  <a:prstGeom prst="rect">
                    <a:avLst/>
                  </a:prstGeom>
                </p:spPr>
              </p:pic>
              <p:sp>
                <p:nvSpPr>
                  <p:cNvPr id="21" name="TextBox 20">
                    <a:extLst>
                      <a:ext uri="{FF2B5EF4-FFF2-40B4-BE49-F238E27FC236}">
                        <a16:creationId xmlns:a16="http://schemas.microsoft.com/office/drawing/2014/main" id="{53BACDCC-EE1F-4E0F-A405-5FA13DCFBEFF}"/>
                      </a:ext>
                    </a:extLst>
                  </p:cNvPr>
                  <p:cNvSpPr txBox="1"/>
                  <p:nvPr/>
                </p:nvSpPr>
                <p:spPr>
                  <a:xfrm>
                    <a:off x="1428357" y="4619015"/>
                    <a:ext cx="862950" cy="331475"/>
                  </a:xfrm>
                  <a:prstGeom prst="rect">
                    <a:avLst/>
                  </a:prstGeom>
                  <a:noFill/>
                </p:spPr>
                <p:txBody>
                  <a:bodyPr wrap="none" rtlCol="0">
                    <a:spAutoFit/>
                  </a:bodyPr>
                  <a:lstStyle/>
                  <a:p>
                    <a:r>
                      <a:rPr lang="en-GB" sz="1350" dirty="0"/>
                      <a:t>H-Field</a:t>
                    </a:r>
                  </a:p>
                </p:txBody>
              </p:sp>
            </p:grpSp>
            <p:sp>
              <p:nvSpPr>
                <p:cNvPr id="18" name="TextBox 17">
                  <a:extLst>
                    <a:ext uri="{FF2B5EF4-FFF2-40B4-BE49-F238E27FC236}">
                      <a16:creationId xmlns:a16="http://schemas.microsoft.com/office/drawing/2014/main" id="{08038942-7540-4220-BC76-FF506CDA3720}"/>
                    </a:ext>
                  </a:extLst>
                </p:cNvPr>
                <p:cNvSpPr txBox="1"/>
                <p:nvPr/>
              </p:nvSpPr>
              <p:spPr>
                <a:xfrm>
                  <a:off x="1162548" y="4154497"/>
                  <a:ext cx="2249334" cy="369332"/>
                </a:xfrm>
                <a:prstGeom prst="rect">
                  <a:avLst/>
                </a:prstGeom>
                <a:noFill/>
              </p:spPr>
              <p:txBody>
                <a:bodyPr wrap="none" rtlCol="0">
                  <a:spAutoFit/>
                </a:bodyPr>
                <a:lstStyle/>
                <a:p>
                  <a:r>
                    <a:rPr lang="en-GB" b="1" dirty="0">
                      <a:solidFill>
                        <a:schemeClr val="tx2"/>
                      </a:solidFill>
                    </a:rPr>
                    <a:t>Magnetic Coupling</a:t>
                  </a:r>
                </a:p>
              </p:txBody>
            </p:sp>
          </p:grpSp>
          <p:grpSp>
            <p:nvGrpSpPr>
              <p:cNvPr id="34" name="Group 33">
                <a:extLst>
                  <a:ext uri="{FF2B5EF4-FFF2-40B4-BE49-F238E27FC236}">
                    <a16:creationId xmlns:a16="http://schemas.microsoft.com/office/drawing/2014/main" id="{2F811A15-1C9D-440E-8732-557D8ED9D56D}"/>
                  </a:ext>
                </a:extLst>
              </p:cNvPr>
              <p:cNvGrpSpPr/>
              <p:nvPr/>
            </p:nvGrpSpPr>
            <p:grpSpPr>
              <a:xfrm>
                <a:off x="4746726" y="3977024"/>
                <a:ext cx="3836089" cy="2227036"/>
                <a:chOff x="5063311" y="4159399"/>
                <a:chExt cx="3836089" cy="2227036"/>
              </a:xfrm>
            </p:grpSpPr>
            <p:grpSp>
              <p:nvGrpSpPr>
                <p:cNvPr id="10" name="Group 9">
                  <a:extLst>
                    <a:ext uri="{FF2B5EF4-FFF2-40B4-BE49-F238E27FC236}">
                      <a16:creationId xmlns:a16="http://schemas.microsoft.com/office/drawing/2014/main" id="{F6D8489D-C534-4F64-ABF1-E39049239964}"/>
                    </a:ext>
                  </a:extLst>
                </p:cNvPr>
                <p:cNvGrpSpPr/>
                <p:nvPr/>
              </p:nvGrpSpPr>
              <p:grpSpPr>
                <a:xfrm>
                  <a:off x="5063311" y="4546844"/>
                  <a:ext cx="1876831" cy="1839591"/>
                  <a:chOff x="4198087" y="4199510"/>
                  <a:chExt cx="2205508" cy="2226081"/>
                </a:xfrm>
              </p:grpSpPr>
              <p:pic>
                <p:nvPicPr>
                  <p:cNvPr id="30" name="Picture 29">
                    <a:extLst>
                      <a:ext uri="{FF2B5EF4-FFF2-40B4-BE49-F238E27FC236}">
                        <a16:creationId xmlns:a16="http://schemas.microsoft.com/office/drawing/2014/main" id="{E26A32EF-8834-4B7A-8F3D-8D48CECEA387}"/>
                      </a:ext>
                    </a:extLst>
                  </p:cNvPr>
                  <p:cNvPicPr>
                    <a:picLocks noChangeAspect="1"/>
                  </p:cNvPicPr>
                  <p:nvPr/>
                </p:nvPicPr>
                <p:blipFill rotWithShape="1">
                  <a:blip r:embed="rId6"/>
                  <a:srcRect l="13841" t="4472" r="21021" b="5074"/>
                  <a:stretch/>
                </p:blipFill>
                <p:spPr>
                  <a:xfrm>
                    <a:off x="4198087" y="4199510"/>
                    <a:ext cx="2205508" cy="2226081"/>
                  </a:xfrm>
                  <a:prstGeom prst="rect">
                    <a:avLst/>
                  </a:prstGeom>
                </p:spPr>
              </p:pic>
              <p:sp>
                <p:nvSpPr>
                  <p:cNvPr id="28" name="TextBox 27">
                    <a:extLst>
                      <a:ext uri="{FF2B5EF4-FFF2-40B4-BE49-F238E27FC236}">
                        <a16:creationId xmlns:a16="http://schemas.microsoft.com/office/drawing/2014/main" id="{CE8C81AE-3D9C-46CE-9DB3-D75B15352613}"/>
                      </a:ext>
                    </a:extLst>
                  </p:cNvPr>
                  <p:cNvSpPr txBox="1"/>
                  <p:nvPr/>
                </p:nvSpPr>
                <p:spPr>
                  <a:xfrm>
                    <a:off x="4892985" y="4432751"/>
                    <a:ext cx="815711" cy="334300"/>
                  </a:xfrm>
                  <a:prstGeom prst="rect">
                    <a:avLst/>
                  </a:prstGeom>
                  <a:noFill/>
                </p:spPr>
                <p:txBody>
                  <a:bodyPr wrap="none" rtlCol="0">
                    <a:spAutoFit/>
                  </a:bodyPr>
                  <a:lstStyle/>
                  <a:p>
                    <a:r>
                      <a:rPr lang="en-GB" sz="1350" dirty="0"/>
                      <a:t>E-Field</a:t>
                    </a:r>
                  </a:p>
                </p:txBody>
              </p:sp>
            </p:grpSp>
            <p:grpSp>
              <p:nvGrpSpPr>
                <p:cNvPr id="11" name="Group 10">
                  <a:extLst>
                    <a:ext uri="{FF2B5EF4-FFF2-40B4-BE49-F238E27FC236}">
                      <a16:creationId xmlns:a16="http://schemas.microsoft.com/office/drawing/2014/main" id="{B303D1E0-A840-42FB-B894-E195B2A68284}"/>
                    </a:ext>
                  </a:extLst>
                </p:cNvPr>
                <p:cNvGrpSpPr/>
                <p:nvPr/>
              </p:nvGrpSpPr>
              <p:grpSpPr>
                <a:xfrm>
                  <a:off x="7022569" y="4546263"/>
                  <a:ext cx="1876831" cy="1839592"/>
                  <a:chOff x="6435576" y="4199510"/>
                  <a:chExt cx="2307202" cy="2310479"/>
                </a:xfrm>
              </p:grpSpPr>
              <p:pic>
                <p:nvPicPr>
                  <p:cNvPr id="31" name="Picture 30">
                    <a:extLst>
                      <a:ext uri="{FF2B5EF4-FFF2-40B4-BE49-F238E27FC236}">
                        <a16:creationId xmlns:a16="http://schemas.microsoft.com/office/drawing/2014/main" id="{3D2724F8-A605-40BD-B5D2-7A7EDAF36F09}"/>
                      </a:ext>
                    </a:extLst>
                  </p:cNvPr>
                  <p:cNvPicPr>
                    <a:picLocks noChangeAspect="1"/>
                  </p:cNvPicPr>
                  <p:nvPr/>
                </p:nvPicPr>
                <p:blipFill rotWithShape="1">
                  <a:blip r:embed="rId7"/>
                  <a:srcRect l="13764" t="5075" r="21021" b="5075"/>
                  <a:stretch/>
                </p:blipFill>
                <p:spPr>
                  <a:xfrm>
                    <a:off x="6435576" y="4199510"/>
                    <a:ext cx="2307202" cy="2310479"/>
                  </a:xfrm>
                  <a:prstGeom prst="rect">
                    <a:avLst/>
                  </a:prstGeom>
                </p:spPr>
              </p:pic>
              <p:sp>
                <p:nvSpPr>
                  <p:cNvPr id="29" name="TextBox 28">
                    <a:extLst>
                      <a:ext uri="{FF2B5EF4-FFF2-40B4-BE49-F238E27FC236}">
                        <a16:creationId xmlns:a16="http://schemas.microsoft.com/office/drawing/2014/main" id="{AFB91AA7-B80B-45EC-9B0A-23FA35B0D78A}"/>
                      </a:ext>
                    </a:extLst>
                  </p:cNvPr>
                  <p:cNvSpPr txBox="1"/>
                  <p:nvPr/>
                </p:nvSpPr>
                <p:spPr>
                  <a:xfrm>
                    <a:off x="7175968" y="4216074"/>
                    <a:ext cx="826415" cy="334300"/>
                  </a:xfrm>
                  <a:prstGeom prst="rect">
                    <a:avLst/>
                  </a:prstGeom>
                  <a:noFill/>
                </p:spPr>
                <p:txBody>
                  <a:bodyPr wrap="none" rtlCol="0">
                    <a:spAutoFit/>
                  </a:bodyPr>
                  <a:lstStyle/>
                  <a:p>
                    <a:r>
                      <a:rPr lang="en-GB" sz="1350" dirty="0"/>
                      <a:t>H-Field</a:t>
                    </a:r>
                  </a:p>
                </p:txBody>
              </p:sp>
            </p:grpSp>
            <p:sp>
              <p:nvSpPr>
                <p:cNvPr id="26" name="TextBox 25">
                  <a:extLst>
                    <a:ext uri="{FF2B5EF4-FFF2-40B4-BE49-F238E27FC236}">
                      <a16:creationId xmlns:a16="http://schemas.microsoft.com/office/drawing/2014/main" id="{BA6B18C7-8AF6-459A-9628-BE5634B448CE}"/>
                    </a:ext>
                  </a:extLst>
                </p:cNvPr>
                <p:cNvSpPr txBox="1"/>
                <p:nvPr/>
              </p:nvSpPr>
              <p:spPr>
                <a:xfrm>
                  <a:off x="5798261" y="4159399"/>
                  <a:ext cx="2082621" cy="369332"/>
                </a:xfrm>
                <a:prstGeom prst="rect">
                  <a:avLst/>
                </a:prstGeom>
                <a:noFill/>
              </p:spPr>
              <p:txBody>
                <a:bodyPr wrap="none" rtlCol="0">
                  <a:spAutoFit/>
                </a:bodyPr>
                <a:lstStyle/>
                <a:p>
                  <a:r>
                    <a:rPr lang="en-GB" b="1" dirty="0">
                      <a:solidFill>
                        <a:schemeClr val="tx2"/>
                      </a:solidFill>
                    </a:rPr>
                    <a:t>Electric Coupling</a:t>
                  </a:r>
                </a:p>
              </p:txBody>
            </p:sp>
          </p:grpSp>
        </p:grpSp>
        <p:sp>
          <p:nvSpPr>
            <p:cNvPr id="14" name="Rectangle 13">
              <a:extLst>
                <a:ext uri="{FF2B5EF4-FFF2-40B4-BE49-F238E27FC236}">
                  <a16:creationId xmlns:a16="http://schemas.microsoft.com/office/drawing/2014/main" id="{EFE12BBC-E361-4BE8-98B0-01D245046BE1}"/>
                </a:ext>
              </a:extLst>
            </p:cNvPr>
            <p:cNvSpPr/>
            <p:nvPr/>
          </p:nvSpPr>
          <p:spPr>
            <a:xfrm>
              <a:off x="4572000" y="3899529"/>
              <a:ext cx="3978929" cy="240979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3E9DB1C9-6373-4469-B271-BD803D62DFD4}"/>
                </a:ext>
              </a:extLst>
            </p:cNvPr>
            <p:cNvSpPr/>
            <p:nvPr/>
          </p:nvSpPr>
          <p:spPr>
            <a:xfrm>
              <a:off x="487340" y="3900319"/>
              <a:ext cx="3978929" cy="240979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912533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CE1837F-10EB-4E14-B4FC-615C2922A5AF}"/>
              </a:ext>
            </a:extLst>
          </p:cNvPr>
          <p:cNvGrpSpPr/>
          <p:nvPr/>
        </p:nvGrpSpPr>
        <p:grpSpPr>
          <a:xfrm>
            <a:off x="507893" y="2708920"/>
            <a:ext cx="3309148" cy="3140187"/>
            <a:chOff x="509638" y="1493136"/>
            <a:chExt cx="4551205" cy="4325037"/>
          </a:xfrm>
        </p:grpSpPr>
        <p:pic>
          <p:nvPicPr>
            <p:cNvPr id="4" name="Picture 3">
              <a:extLst>
                <a:ext uri="{FF2B5EF4-FFF2-40B4-BE49-F238E27FC236}">
                  <a16:creationId xmlns:a16="http://schemas.microsoft.com/office/drawing/2014/main" id="{BF49E687-6B37-4AEE-B0B1-10E7289B94AC}"/>
                </a:ext>
              </a:extLst>
            </p:cNvPr>
            <p:cNvPicPr>
              <a:picLocks noChangeAspect="1"/>
            </p:cNvPicPr>
            <p:nvPr/>
          </p:nvPicPr>
          <p:blipFill rotWithShape="1">
            <a:blip r:embed="rId2"/>
            <a:srcRect r="31171"/>
            <a:stretch/>
          </p:blipFill>
          <p:spPr>
            <a:xfrm>
              <a:off x="509638" y="1493136"/>
              <a:ext cx="4551205" cy="4325037"/>
            </a:xfrm>
            <a:prstGeom prst="rect">
              <a:avLst/>
            </a:prstGeom>
          </p:spPr>
        </p:pic>
        <p:sp>
          <p:nvSpPr>
            <p:cNvPr id="5" name="TextBox 4">
              <a:extLst>
                <a:ext uri="{FF2B5EF4-FFF2-40B4-BE49-F238E27FC236}">
                  <a16:creationId xmlns:a16="http://schemas.microsoft.com/office/drawing/2014/main" id="{B700A9F3-1F45-4DEC-8668-000A1A8947C0}"/>
                </a:ext>
              </a:extLst>
            </p:cNvPr>
            <p:cNvSpPr txBox="1"/>
            <p:nvPr/>
          </p:nvSpPr>
          <p:spPr>
            <a:xfrm>
              <a:off x="996983" y="1585415"/>
              <a:ext cx="1246495" cy="400109"/>
            </a:xfrm>
            <a:prstGeom prst="rect">
              <a:avLst/>
            </a:prstGeom>
            <a:noFill/>
          </p:spPr>
          <p:txBody>
            <a:bodyPr wrap="none" rtlCol="0">
              <a:spAutoFit/>
            </a:bodyPr>
            <a:lstStyle/>
            <a:p>
              <a:r>
                <a:rPr lang="en-GB" sz="1350" b="1" dirty="0">
                  <a:solidFill>
                    <a:srgbClr val="FF0000"/>
                  </a:solidFill>
                </a:rPr>
                <a:t>24W/cm2</a:t>
              </a:r>
            </a:p>
          </p:txBody>
        </p:sp>
      </p:grpSp>
      <p:sp>
        <p:nvSpPr>
          <p:cNvPr id="23" name="TextBox 22">
            <a:extLst>
              <a:ext uri="{FF2B5EF4-FFF2-40B4-BE49-F238E27FC236}">
                <a16:creationId xmlns:a16="http://schemas.microsoft.com/office/drawing/2014/main" id="{AEE74AE5-1E02-4E50-B0E9-C4E804A21D92}"/>
              </a:ext>
            </a:extLst>
          </p:cNvPr>
          <p:cNvSpPr txBox="1"/>
          <p:nvPr/>
        </p:nvSpPr>
        <p:spPr>
          <a:xfrm>
            <a:off x="107503" y="757261"/>
            <a:ext cx="8928993" cy="1323439"/>
          </a:xfrm>
          <a:prstGeom prst="rect">
            <a:avLst/>
          </a:prstGeom>
          <a:noFill/>
        </p:spPr>
        <p:txBody>
          <a:bodyPr wrap="square" rtlCol="0">
            <a:spAutoFit/>
          </a:bodyPr>
          <a:lstStyle/>
          <a:p>
            <a:r>
              <a:rPr lang="en-GB" sz="1600" dirty="0">
                <a:solidFill>
                  <a:schemeClr val="tx2"/>
                </a:solidFill>
              </a:rPr>
              <a:t>The ancillaries, in particular the coupler/s (main and HOM), make the fields asymmetric again. The perturbation is not that strong as the one induced by coupling slots but is enough to heat locally the ferrite load above the limit threshold of 15W/cm</a:t>
            </a:r>
            <a:r>
              <a:rPr lang="en-GB" sz="1600" baseline="30000" dirty="0">
                <a:solidFill>
                  <a:schemeClr val="tx2"/>
                </a:solidFill>
              </a:rPr>
              <a:t>2</a:t>
            </a:r>
            <a:r>
              <a:rPr lang="en-GB" sz="1600" dirty="0">
                <a:solidFill>
                  <a:schemeClr val="tx2"/>
                </a:solidFill>
              </a:rPr>
              <a:t>.</a:t>
            </a:r>
          </a:p>
          <a:p>
            <a:r>
              <a:rPr lang="en-GB" sz="1600" dirty="0">
                <a:solidFill>
                  <a:schemeClr val="tx2"/>
                </a:solidFill>
              </a:rPr>
              <a:t>The root cause of all our problems is that the coaxial line at 1.40948GHz, supports, besides the TEM, the propagation of 3 TE modes plus the TE41 that even if evanescent, can reach the load.  </a:t>
            </a:r>
          </a:p>
        </p:txBody>
      </p:sp>
      <p:sp>
        <p:nvSpPr>
          <p:cNvPr id="24" name="Title 1">
            <a:extLst>
              <a:ext uri="{FF2B5EF4-FFF2-40B4-BE49-F238E27FC236}">
                <a16:creationId xmlns:a16="http://schemas.microsoft.com/office/drawing/2014/main" id="{5E51785A-1089-4E67-8DB3-AC32937BB159}"/>
              </a:ext>
            </a:extLst>
          </p:cNvPr>
          <p:cNvSpPr>
            <a:spLocks noGrp="1"/>
          </p:cNvSpPr>
          <p:nvPr>
            <p:ph type="title"/>
          </p:nvPr>
        </p:nvSpPr>
        <p:spPr>
          <a:xfrm>
            <a:off x="727075" y="125413"/>
            <a:ext cx="8237538" cy="496887"/>
          </a:xfrm>
        </p:spPr>
        <p:txBody>
          <a:bodyPr/>
          <a:lstStyle/>
          <a:p>
            <a:r>
              <a:rPr lang="en-GB" sz="2400" dirty="0"/>
              <a:t>Effect of the ancillaries: additional stubs</a:t>
            </a:r>
          </a:p>
        </p:txBody>
      </p:sp>
      <p:grpSp>
        <p:nvGrpSpPr>
          <p:cNvPr id="61" name="Group 60">
            <a:extLst>
              <a:ext uri="{FF2B5EF4-FFF2-40B4-BE49-F238E27FC236}">
                <a16:creationId xmlns:a16="http://schemas.microsoft.com/office/drawing/2014/main" id="{57FFB670-9A60-4BD9-8D03-BE8A12714743}"/>
              </a:ext>
            </a:extLst>
          </p:cNvPr>
          <p:cNvGrpSpPr/>
          <p:nvPr/>
        </p:nvGrpSpPr>
        <p:grpSpPr>
          <a:xfrm>
            <a:off x="4067944" y="2156146"/>
            <a:ext cx="4568163" cy="4513214"/>
            <a:chOff x="4283968" y="2113755"/>
            <a:chExt cx="4568163" cy="4513214"/>
          </a:xfrm>
        </p:grpSpPr>
        <p:pic>
          <p:nvPicPr>
            <p:cNvPr id="59" name="Picture 58">
              <a:extLst>
                <a:ext uri="{FF2B5EF4-FFF2-40B4-BE49-F238E27FC236}">
                  <a16:creationId xmlns:a16="http://schemas.microsoft.com/office/drawing/2014/main" id="{CCF0B77F-D6B4-4C5C-A17F-055ABB7A0A58}"/>
                </a:ext>
              </a:extLst>
            </p:cNvPr>
            <p:cNvPicPr>
              <a:picLocks noChangeAspect="1"/>
            </p:cNvPicPr>
            <p:nvPr/>
          </p:nvPicPr>
          <p:blipFill>
            <a:blip r:embed="rId3"/>
            <a:stretch>
              <a:fillRect/>
            </a:stretch>
          </p:blipFill>
          <p:spPr>
            <a:xfrm>
              <a:off x="4283968" y="2113755"/>
              <a:ext cx="4568163" cy="4120562"/>
            </a:xfrm>
            <a:prstGeom prst="rect">
              <a:avLst/>
            </a:prstGeom>
          </p:spPr>
        </p:pic>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D7335867-A52F-4DEB-976A-B3BE3F91FE03}"/>
                    </a:ext>
                  </a:extLst>
                </p:cNvPr>
                <p:cNvSpPr txBox="1"/>
                <p:nvPr/>
              </p:nvSpPr>
              <p:spPr>
                <a:xfrm>
                  <a:off x="5172841" y="6165304"/>
                  <a:ext cx="3143575" cy="461665"/>
                </a:xfrm>
                <a:prstGeom prst="rect">
                  <a:avLst/>
                </a:prstGeom>
                <a:noFill/>
              </p:spPr>
              <p:txBody>
                <a:bodyPr wrap="square" rtlCol="0">
                  <a:spAutoFit/>
                </a:bodyPr>
                <a:lstStyle/>
                <a:p>
                  <a:r>
                    <a:rPr lang="en-GB" sz="1200" dirty="0"/>
                    <a:t>* TE41 is evanescent but its penetration length is </a:t>
                  </a:r>
                  <a14:m>
                    <m:oMath xmlns:m="http://schemas.openxmlformats.org/officeDocument/2006/math">
                      <m:r>
                        <a:rPr lang="en-GB" sz="1200" b="0" i="1" dirty="0" smtClean="0">
                          <a:latin typeface="Cambria Math" panose="02040503050406030204" pitchFamily="18" charset="0"/>
                          <a:ea typeface="Cambria Math" panose="02040503050406030204" pitchFamily="18" charset="0"/>
                        </a:rPr>
                        <m:t>≈</m:t>
                      </m:r>
                    </m:oMath>
                  </a14:m>
                  <a:r>
                    <a:rPr lang="en-GB" sz="1200" dirty="0"/>
                    <a:t>125mm </a:t>
                  </a:r>
                  <a:r>
                    <a:rPr lang="en-GB" sz="1200" dirty="0">
                      <a:sym typeface="Wingdings" panose="05000000000000000000" pitchFamily="2" charset="2"/>
                    </a:rPr>
                    <a:t> it can reach the load</a:t>
                  </a:r>
                  <a:endParaRPr lang="en-GB" sz="1200" dirty="0"/>
                </a:p>
              </p:txBody>
            </p:sp>
          </mc:Choice>
          <mc:Fallback xmlns="">
            <p:sp>
              <p:nvSpPr>
                <p:cNvPr id="60" name="TextBox 59">
                  <a:extLst>
                    <a:ext uri="{FF2B5EF4-FFF2-40B4-BE49-F238E27FC236}">
                      <a16:creationId xmlns:a16="http://schemas.microsoft.com/office/drawing/2014/main" id="{D7335867-A52F-4DEB-976A-B3BE3F91FE03}"/>
                    </a:ext>
                  </a:extLst>
                </p:cNvPr>
                <p:cNvSpPr txBox="1">
                  <a:spLocks noRot="1" noChangeAspect="1" noMove="1" noResize="1" noEditPoints="1" noAdjustHandles="1" noChangeArrowheads="1" noChangeShapeType="1" noTextEdit="1"/>
                </p:cNvSpPr>
                <p:nvPr/>
              </p:nvSpPr>
              <p:spPr>
                <a:xfrm>
                  <a:off x="5172841" y="6165304"/>
                  <a:ext cx="3143575" cy="461665"/>
                </a:xfrm>
                <a:prstGeom prst="rect">
                  <a:avLst/>
                </a:prstGeom>
                <a:blipFill>
                  <a:blip r:embed="rId4"/>
                  <a:stretch>
                    <a:fillRect t="-1316" b="-9211"/>
                  </a:stretch>
                </a:blipFill>
              </p:spPr>
              <p:txBody>
                <a:bodyPr/>
                <a:lstStyle/>
                <a:p>
                  <a:r>
                    <a:rPr lang="en-GB">
                      <a:noFill/>
                    </a:rPr>
                    <a:t> </a:t>
                  </a:r>
                </a:p>
              </p:txBody>
            </p:sp>
          </mc:Fallback>
        </mc:AlternateContent>
      </p:grpSp>
      <p:sp>
        <p:nvSpPr>
          <p:cNvPr id="64" name="Footer Placeholder 63">
            <a:extLst>
              <a:ext uri="{FF2B5EF4-FFF2-40B4-BE49-F238E27FC236}">
                <a16:creationId xmlns:a16="http://schemas.microsoft.com/office/drawing/2014/main" id="{286F9CC5-BBC4-4006-B4FE-9C6930F99D90}"/>
              </a:ext>
            </a:extLst>
          </p:cNvPr>
          <p:cNvSpPr>
            <a:spLocks noGrp="1"/>
          </p:cNvSpPr>
          <p:nvPr>
            <p:ph type="ftr" sz="quarter" idx="11"/>
          </p:nvPr>
        </p:nvSpPr>
        <p:spPr/>
        <p:txBody>
          <a:bodyPr/>
          <a:lstStyle/>
          <a:p>
            <a:r>
              <a:rPr lang="en-GB"/>
              <a:t>HarmonLIP2024 - 20 March 2023 - A. D'Elia</a:t>
            </a:r>
            <a:endParaRPr lang="en-GB" b="0" dirty="0"/>
          </a:p>
        </p:txBody>
      </p:sp>
      <p:sp>
        <p:nvSpPr>
          <p:cNvPr id="65" name="Slide Number Placeholder 64">
            <a:extLst>
              <a:ext uri="{FF2B5EF4-FFF2-40B4-BE49-F238E27FC236}">
                <a16:creationId xmlns:a16="http://schemas.microsoft.com/office/drawing/2014/main" id="{E19EEF72-C045-4208-8B74-B96174F7F1E5}"/>
              </a:ext>
            </a:extLst>
          </p:cNvPr>
          <p:cNvSpPr>
            <a:spLocks noGrp="1"/>
          </p:cNvSpPr>
          <p:nvPr>
            <p:ph type="sldNum" sz="quarter" idx="12"/>
          </p:nvPr>
        </p:nvSpPr>
        <p:spPr/>
        <p:txBody>
          <a:bodyPr/>
          <a:lstStyle/>
          <a:p>
            <a:fld id="{627799B7-D61E-469A-AF14-3ABA6674A0C8}" type="slidenum">
              <a:rPr lang="en-GB" smtClean="0"/>
              <a:t>15</a:t>
            </a:fld>
            <a:endParaRPr lang="en-GB"/>
          </a:p>
        </p:txBody>
      </p:sp>
      <p:pic>
        <p:nvPicPr>
          <p:cNvPr id="7" name="Picture 6">
            <a:extLst>
              <a:ext uri="{FF2B5EF4-FFF2-40B4-BE49-F238E27FC236}">
                <a16:creationId xmlns:a16="http://schemas.microsoft.com/office/drawing/2014/main" id="{D4BE76C3-45F4-4A7B-B510-2CEA285DDE0D}"/>
              </a:ext>
            </a:extLst>
          </p:cNvPr>
          <p:cNvPicPr>
            <a:picLocks noChangeAspect="1"/>
          </p:cNvPicPr>
          <p:nvPr/>
        </p:nvPicPr>
        <p:blipFill>
          <a:blip r:embed="rId5"/>
          <a:stretch>
            <a:fillRect/>
          </a:stretch>
        </p:blipFill>
        <p:spPr>
          <a:xfrm>
            <a:off x="2819743" y="757260"/>
            <a:ext cx="6216753" cy="5912099"/>
          </a:xfrm>
          <a:prstGeom prst="rect">
            <a:avLst/>
          </a:prstGeom>
        </p:spPr>
      </p:pic>
    </p:spTree>
    <p:extLst>
      <p:ext uri="{BB962C8B-B14F-4D97-AF65-F5344CB8AC3E}">
        <p14:creationId xmlns:p14="http://schemas.microsoft.com/office/powerpoint/2010/main" val="2278326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ppt_x"/>
                                          </p:val>
                                        </p:tav>
                                        <p:tav tm="100000">
                                          <p:val>
                                            <p:strVal val="#ppt_x"/>
                                          </p:val>
                                        </p:tav>
                                      </p:tavLst>
                                    </p:anim>
                                    <p:anim calcmode="lin" valueType="num">
                                      <p:cBhvr additive="base">
                                        <p:cTn id="8"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869932C-71B0-487E-A003-340C7E43AC34}"/>
              </a:ext>
            </a:extLst>
          </p:cNvPr>
          <p:cNvSpPr>
            <a:spLocks noGrp="1"/>
          </p:cNvSpPr>
          <p:nvPr>
            <p:ph type="title"/>
          </p:nvPr>
        </p:nvSpPr>
        <p:spPr/>
        <p:txBody>
          <a:bodyPr/>
          <a:lstStyle/>
          <a:p>
            <a:r>
              <a:rPr lang="en-GB" sz="2400" dirty="0"/>
              <a:t>Longitudinal Impedance</a:t>
            </a:r>
          </a:p>
        </p:txBody>
      </p:sp>
      <p:sp>
        <p:nvSpPr>
          <p:cNvPr id="5" name="Footer Placeholder 4">
            <a:extLst>
              <a:ext uri="{FF2B5EF4-FFF2-40B4-BE49-F238E27FC236}">
                <a16:creationId xmlns:a16="http://schemas.microsoft.com/office/drawing/2014/main" id="{A1D01ED3-18BA-4F25-A905-570FEE143F94}"/>
              </a:ext>
            </a:extLst>
          </p:cNvPr>
          <p:cNvSpPr>
            <a:spLocks noGrp="1"/>
          </p:cNvSpPr>
          <p:nvPr>
            <p:ph type="ftr" sz="quarter" idx="11"/>
          </p:nvPr>
        </p:nvSpPr>
        <p:spPr/>
        <p:txBody>
          <a:bodyPr/>
          <a:lstStyle/>
          <a:p>
            <a:r>
              <a:rPr lang="en-GB"/>
              <a:t>HarmonLIP2024 - 20 March 2023 - A. D'Elia</a:t>
            </a:r>
            <a:endParaRPr lang="fr-FR" dirty="0"/>
          </a:p>
        </p:txBody>
      </p:sp>
      <p:sp>
        <p:nvSpPr>
          <p:cNvPr id="4" name="Slide Number Placeholder 3">
            <a:extLst>
              <a:ext uri="{FF2B5EF4-FFF2-40B4-BE49-F238E27FC236}">
                <a16:creationId xmlns:a16="http://schemas.microsoft.com/office/drawing/2014/main" id="{35851EE0-8E4F-46A8-8D61-975B05626E90}"/>
              </a:ext>
            </a:extLst>
          </p:cNvPr>
          <p:cNvSpPr>
            <a:spLocks noGrp="1"/>
          </p:cNvSpPr>
          <p:nvPr>
            <p:ph type="sldNum" sz="quarter" idx="12"/>
          </p:nvPr>
        </p:nvSpPr>
        <p:spPr/>
        <p:txBody>
          <a:bodyPr/>
          <a:lstStyle/>
          <a:p>
            <a:r>
              <a:rPr lang="fr-FR"/>
              <a:t>Page </a:t>
            </a:r>
            <a:fld id="{733122C9-A0B9-462F-8757-0847AD287B63}" type="slidenum">
              <a:rPr lang="fr-FR" smtClean="0"/>
              <a:pPr/>
              <a:t>16</a:t>
            </a:fld>
            <a:endParaRPr lang="fr-FR" dirty="0"/>
          </a:p>
        </p:txBody>
      </p:sp>
      <p:grpSp>
        <p:nvGrpSpPr>
          <p:cNvPr id="17" name="Group 16">
            <a:extLst>
              <a:ext uri="{FF2B5EF4-FFF2-40B4-BE49-F238E27FC236}">
                <a16:creationId xmlns:a16="http://schemas.microsoft.com/office/drawing/2014/main" id="{3C5B348B-2A1F-4C03-B580-EBB623E87DFE}"/>
              </a:ext>
            </a:extLst>
          </p:cNvPr>
          <p:cNvGrpSpPr/>
          <p:nvPr/>
        </p:nvGrpSpPr>
        <p:grpSpPr>
          <a:xfrm>
            <a:off x="158220" y="1177034"/>
            <a:ext cx="6898622" cy="5301172"/>
            <a:chOff x="158220" y="1182177"/>
            <a:chExt cx="6898622" cy="5301172"/>
          </a:xfrm>
        </p:grpSpPr>
        <p:pic>
          <p:nvPicPr>
            <p:cNvPr id="16" name="Picture 15">
              <a:extLst>
                <a:ext uri="{FF2B5EF4-FFF2-40B4-BE49-F238E27FC236}">
                  <a16:creationId xmlns:a16="http://schemas.microsoft.com/office/drawing/2014/main" id="{074CD39C-9B4D-40EB-83BD-6616EB77B4C8}"/>
                </a:ext>
              </a:extLst>
            </p:cNvPr>
            <p:cNvPicPr>
              <a:picLocks noChangeAspect="1"/>
            </p:cNvPicPr>
            <p:nvPr/>
          </p:nvPicPr>
          <p:blipFill>
            <a:blip r:embed="rId2"/>
            <a:stretch>
              <a:fillRect/>
            </a:stretch>
          </p:blipFill>
          <p:spPr>
            <a:xfrm>
              <a:off x="158220" y="1182177"/>
              <a:ext cx="6898622" cy="5301172"/>
            </a:xfrm>
            <a:prstGeom prst="rect">
              <a:avLst/>
            </a:prstGeom>
          </p:spPr>
        </p:pic>
        <p:sp>
          <p:nvSpPr>
            <p:cNvPr id="12" name="TextBox 11">
              <a:extLst>
                <a:ext uri="{FF2B5EF4-FFF2-40B4-BE49-F238E27FC236}">
                  <a16:creationId xmlns:a16="http://schemas.microsoft.com/office/drawing/2014/main" id="{6F5B7F3D-6C9F-4EAD-8827-3EB711A238C9}"/>
                </a:ext>
              </a:extLst>
            </p:cNvPr>
            <p:cNvSpPr txBox="1"/>
            <p:nvPr/>
          </p:nvSpPr>
          <p:spPr>
            <a:xfrm>
              <a:off x="5580112" y="3966119"/>
              <a:ext cx="1039067" cy="276999"/>
            </a:xfrm>
            <a:prstGeom prst="rect">
              <a:avLst/>
            </a:prstGeom>
            <a:noFill/>
          </p:spPr>
          <p:txBody>
            <a:bodyPr wrap="none" rtlCol="0">
              <a:spAutoFit/>
            </a:bodyPr>
            <a:lstStyle/>
            <a:p>
              <a:r>
                <a:rPr lang="en-GB" sz="1200" b="1" dirty="0">
                  <a:solidFill>
                    <a:schemeClr val="tx2"/>
                  </a:solidFill>
                </a:rPr>
                <a:t>ESRF 3 Cav</a:t>
              </a:r>
            </a:p>
          </p:txBody>
        </p:sp>
      </p:grpSp>
      <p:grpSp>
        <p:nvGrpSpPr>
          <p:cNvPr id="19" name="Group 18">
            <a:extLst>
              <a:ext uri="{FF2B5EF4-FFF2-40B4-BE49-F238E27FC236}">
                <a16:creationId xmlns:a16="http://schemas.microsoft.com/office/drawing/2014/main" id="{186E0E40-0D5D-4BBA-AB7A-C4AECEFB6861}"/>
              </a:ext>
            </a:extLst>
          </p:cNvPr>
          <p:cNvGrpSpPr/>
          <p:nvPr/>
        </p:nvGrpSpPr>
        <p:grpSpPr>
          <a:xfrm>
            <a:off x="5328650" y="763989"/>
            <a:ext cx="3456384" cy="2922442"/>
            <a:chOff x="5328650" y="763989"/>
            <a:chExt cx="3456384" cy="2922442"/>
          </a:xfrm>
        </p:grpSpPr>
        <p:grpSp>
          <p:nvGrpSpPr>
            <p:cNvPr id="14" name="Group 13">
              <a:extLst>
                <a:ext uri="{FF2B5EF4-FFF2-40B4-BE49-F238E27FC236}">
                  <a16:creationId xmlns:a16="http://schemas.microsoft.com/office/drawing/2014/main" id="{9BC8EC93-9478-4BA7-B81B-AC8628ED391B}"/>
                </a:ext>
              </a:extLst>
            </p:cNvPr>
            <p:cNvGrpSpPr/>
            <p:nvPr/>
          </p:nvGrpSpPr>
          <p:grpSpPr>
            <a:xfrm>
              <a:off x="5328650" y="763989"/>
              <a:ext cx="3456384" cy="2922442"/>
              <a:chOff x="5436096" y="724821"/>
              <a:chExt cx="3456384" cy="2922442"/>
            </a:xfrm>
          </p:grpSpPr>
          <p:pic>
            <p:nvPicPr>
              <p:cNvPr id="8" name="Picture 7">
                <a:extLst>
                  <a:ext uri="{FF2B5EF4-FFF2-40B4-BE49-F238E27FC236}">
                    <a16:creationId xmlns:a16="http://schemas.microsoft.com/office/drawing/2014/main" id="{548F0001-3A5D-4AAD-B10D-8C2BB38D7CF6}"/>
                  </a:ext>
                </a:extLst>
              </p:cNvPr>
              <p:cNvPicPr>
                <a:picLocks noChangeAspect="1"/>
              </p:cNvPicPr>
              <p:nvPr/>
            </p:nvPicPr>
            <p:blipFill rotWithShape="1">
              <a:blip r:embed="rId3">
                <a:extLst>
                  <a:ext uri="{28A0092B-C50C-407E-A947-70E740481C1C}">
                    <a14:useLocalDpi xmlns:a14="http://schemas.microsoft.com/office/drawing/2010/main" val="0"/>
                  </a:ext>
                </a:extLst>
              </a:blip>
              <a:srcRect l="3449" t="1912" r="6885"/>
              <a:stretch/>
            </p:blipFill>
            <p:spPr>
              <a:xfrm>
                <a:off x="5436096" y="724821"/>
                <a:ext cx="3456384" cy="2922442"/>
              </a:xfrm>
              <a:prstGeom prst="rect">
                <a:avLst/>
              </a:prstGeom>
              <a:ln>
                <a:solidFill>
                  <a:schemeClr val="tx1"/>
                </a:solidFill>
              </a:ln>
            </p:spPr>
          </p:pic>
          <p:sp>
            <p:nvSpPr>
              <p:cNvPr id="13" name="TextBox 12">
                <a:extLst>
                  <a:ext uri="{FF2B5EF4-FFF2-40B4-BE49-F238E27FC236}">
                    <a16:creationId xmlns:a16="http://schemas.microsoft.com/office/drawing/2014/main" id="{BA57EF99-881F-4137-82ED-3CB085BE6BEA}"/>
                  </a:ext>
                </a:extLst>
              </p:cNvPr>
              <p:cNvSpPr txBox="1"/>
              <p:nvPr/>
            </p:nvSpPr>
            <p:spPr>
              <a:xfrm>
                <a:off x="7164288" y="1412776"/>
                <a:ext cx="1564852" cy="276999"/>
              </a:xfrm>
              <a:prstGeom prst="rect">
                <a:avLst/>
              </a:prstGeom>
              <a:noFill/>
            </p:spPr>
            <p:txBody>
              <a:bodyPr wrap="none" rtlCol="0">
                <a:spAutoFit/>
              </a:bodyPr>
              <a:lstStyle/>
              <a:p>
                <a:r>
                  <a:rPr lang="en-GB" sz="1200" b="1" dirty="0">
                    <a:solidFill>
                      <a:schemeClr val="tx2"/>
                    </a:solidFill>
                  </a:rPr>
                  <a:t>Magnetic Coupling</a:t>
                </a:r>
              </a:p>
            </p:txBody>
          </p:sp>
        </p:grpSp>
        <p:sp>
          <p:nvSpPr>
            <p:cNvPr id="18" name="TextBox 17">
              <a:extLst>
                <a:ext uri="{FF2B5EF4-FFF2-40B4-BE49-F238E27FC236}">
                  <a16:creationId xmlns:a16="http://schemas.microsoft.com/office/drawing/2014/main" id="{64D14653-CFA5-4398-A1FE-55A986DCC0EB}"/>
                </a:ext>
              </a:extLst>
            </p:cNvPr>
            <p:cNvSpPr txBox="1"/>
            <p:nvPr/>
          </p:nvSpPr>
          <p:spPr>
            <a:xfrm>
              <a:off x="7720485" y="2102099"/>
              <a:ext cx="901209" cy="246221"/>
            </a:xfrm>
            <a:prstGeom prst="rect">
              <a:avLst/>
            </a:prstGeom>
            <a:noFill/>
          </p:spPr>
          <p:txBody>
            <a:bodyPr wrap="none" rtlCol="0">
              <a:spAutoFit/>
            </a:bodyPr>
            <a:lstStyle/>
            <a:p>
              <a:r>
                <a:rPr lang="en-GB" sz="1000" b="1" dirty="0">
                  <a:solidFill>
                    <a:srgbClr val="C00000"/>
                  </a:solidFill>
                </a:rPr>
                <a:t>ESRF 3 Cav</a:t>
              </a:r>
            </a:p>
          </p:txBody>
        </p:sp>
      </p:grpSp>
      <p:sp>
        <p:nvSpPr>
          <p:cNvPr id="20" name="TextBox 19">
            <a:extLst>
              <a:ext uri="{FF2B5EF4-FFF2-40B4-BE49-F238E27FC236}">
                <a16:creationId xmlns:a16="http://schemas.microsoft.com/office/drawing/2014/main" id="{25BFF7BE-9287-49C6-9B8D-6E7B4C98738C}"/>
              </a:ext>
            </a:extLst>
          </p:cNvPr>
          <p:cNvSpPr txBox="1"/>
          <p:nvPr/>
        </p:nvSpPr>
        <p:spPr>
          <a:xfrm>
            <a:off x="7839268" y="2730664"/>
            <a:ext cx="901209" cy="246221"/>
          </a:xfrm>
          <a:prstGeom prst="rect">
            <a:avLst/>
          </a:prstGeom>
          <a:noFill/>
        </p:spPr>
        <p:txBody>
          <a:bodyPr wrap="none" rtlCol="0">
            <a:spAutoFit/>
          </a:bodyPr>
          <a:lstStyle/>
          <a:p>
            <a:r>
              <a:rPr lang="en-GB" sz="1000" b="1" dirty="0"/>
              <a:t>ESRF 4 Cav</a:t>
            </a:r>
          </a:p>
        </p:txBody>
      </p:sp>
    </p:spTree>
    <p:extLst>
      <p:ext uri="{BB962C8B-B14F-4D97-AF65-F5344CB8AC3E}">
        <p14:creationId xmlns:p14="http://schemas.microsoft.com/office/powerpoint/2010/main" val="3367841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FA1F7-88B4-4E8A-A61A-F64DE688A1E9}"/>
              </a:ext>
            </a:extLst>
          </p:cNvPr>
          <p:cNvSpPr>
            <a:spLocks noGrp="1"/>
          </p:cNvSpPr>
          <p:nvPr>
            <p:ph type="title"/>
          </p:nvPr>
        </p:nvSpPr>
        <p:spPr/>
        <p:txBody>
          <a:bodyPr/>
          <a:lstStyle/>
          <a:p>
            <a:r>
              <a:rPr lang="en-GB" dirty="0"/>
              <a:t>Again: quite advanced status of the overall design</a:t>
            </a:r>
          </a:p>
        </p:txBody>
      </p:sp>
      <p:sp>
        <p:nvSpPr>
          <p:cNvPr id="3" name="Footer Placeholder 2">
            <a:extLst>
              <a:ext uri="{FF2B5EF4-FFF2-40B4-BE49-F238E27FC236}">
                <a16:creationId xmlns:a16="http://schemas.microsoft.com/office/drawing/2014/main" id="{F64E4DA8-04F9-4F22-99CA-99CD8CF5B7E7}"/>
              </a:ext>
            </a:extLst>
          </p:cNvPr>
          <p:cNvSpPr>
            <a:spLocks noGrp="1"/>
          </p:cNvSpPr>
          <p:nvPr>
            <p:ph type="ftr" sz="quarter" idx="11"/>
          </p:nvPr>
        </p:nvSpPr>
        <p:spPr/>
        <p:txBody>
          <a:bodyPr/>
          <a:lstStyle/>
          <a:p>
            <a:r>
              <a:rPr lang="en-GB"/>
              <a:t>HarmonLIP2024 - 20 March 2023 - A. D'Elia</a:t>
            </a:r>
          </a:p>
        </p:txBody>
      </p:sp>
      <p:sp>
        <p:nvSpPr>
          <p:cNvPr id="4" name="Slide Number Placeholder 3">
            <a:extLst>
              <a:ext uri="{FF2B5EF4-FFF2-40B4-BE49-F238E27FC236}">
                <a16:creationId xmlns:a16="http://schemas.microsoft.com/office/drawing/2014/main" id="{9DE354E5-8C2D-4BA0-9580-890CEE210DB1}"/>
              </a:ext>
            </a:extLst>
          </p:cNvPr>
          <p:cNvSpPr>
            <a:spLocks noGrp="1"/>
          </p:cNvSpPr>
          <p:nvPr>
            <p:ph type="sldNum" sz="quarter" idx="12"/>
          </p:nvPr>
        </p:nvSpPr>
        <p:spPr/>
        <p:txBody>
          <a:bodyPr/>
          <a:lstStyle/>
          <a:p>
            <a:fld id="{627799B7-D61E-469A-AF14-3ABA6674A0C8}" type="slidenum">
              <a:rPr lang="en-GB" smtClean="0"/>
              <a:t>17</a:t>
            </a:fld>
            <a:endParaRPr lang="en-GB"/>
          </a:p>
        </p:txBody>
      </p:sp>
      <p:pic>
        <p:nvPicPr>
          <p:cNvPr id="5" name="Picture 4">
            <a:extLst>
              <a:ext uri="{FF2B5EF4-FFF2-40B4-BE49-F238E27FC236}">
                <a16:creationId xmlns:a16="http://schemas.microsoft.com/office/drawing/2014/main" id="{D146F80F-296D-477B-B47B-A08E24B5E4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2715" y="3894102"/>
            <a:ext cx="7105768" cy="2659243"/>
          </a:xfrm>
          <a:prstGeom prst="rect">
            <a:avLst/>
          </a:prstGeom>
        </p:spPr>
      </p:pic>
      <p:pic>
        <p:nvPicPr>
          <p:cNvPr id="6" name="Picture 5">
            <a:extLst>
              <a:ext uri="{FF2B5EF4-FFF2-40B4-BE49-F238E27FC236}">
                <a16:creationId xmlns:a16="http://schemas.microsoft.com/office/drawing/2014/main" id="{8DA618EE-7311-480C-869C-AE656694D6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093" y="1167586"/>
            <a:ext cx="2349244" cy="2152910"/>
          </a:xfrm>
          <a:prstGeom prst="rect">
            <a:avLst/>
          </a:prstGeom>
        </p:spPr>
      </p:pic>
      <p:pic>
        <p:nvPicPr>
          <p:cNvPr id="7" name="Picture 6">
            <a:extLst>
              <a:ext uri="{FF2B5EF4-FFF2-40B4-BE49-F238E27FC236}">
                <a16:creationId xmlns:a16="http://schemas.microsoft.com/office/drawing/2014/main" id="{D66D027F-CF24-4FE2-BFD9-C8BC4EAAC5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24953" y="982844"/>
            <a:ext cx="2261496" cy="2065412"/>
          </a:xfrm>
          <a:prstGeom prst="rect">
            <a:avLst/>
          </a:prstGeom>
        </p:spPr>
      </p:pic>
      <p:graphicFrame>
        <p:nvGraphicFramePr>
          <p:cNvPr id="8" name="Table 7">
            <a:extLst>
              <a:ext uri="{FF2B5EF4-FFF2-40B4-BE49-F238E27FC236}">
                <a16:creationId xmlns:a16="http://schemas.microsoft.com/office/drawing/2014/main" id="{7F95DD3F-1441-45D8-BC24-787C22C46DB3}"/>
              </a:ext>
            </a:extLst>
          </p:cNvPr>
          <p:cNvGraphicFramePr>
            <a:graphicFrameLocks noGrp="1"/>
          </p:cNvGraphicFramePr>
          <p:nvPr>
            <p:extLst>
              <p:ext uri="{D42A27DB-BD31-4B8C-83A1-F6EECF244321}">
                <p14:modId xmlns:p14="http://schemas.microsoft.com/office/powerpoint/2010/main" val="126421682"/>
              </p:ext>
            </p:extLst>
          </p:nvPr>
        </p:nvGraphicFramePr>
        <p:xfrm>
          <a:off x="2569382" y="1187376"/>
          <a:ext cx="4214944" cy="2026920"/>
        </p:xfrm>
        <a:graphic>
          <a:graphicData uri="http://schemas.openxmlformats.org/drawingml/2006/table">
            <a:tbl>
              <a:tblPr firstRow="1" bandRow="1">
                <a:tableStyleId>{5940675A-B579-460E-94D1-54222C63F5DA}</a:tableStyleId>
              </a:tblPr>
              <a:tblGrid>
                <a:gridCol w="2443474">
                  <a:extLst>
                    <a:ext uri="{9D8B030D-6E8A-4147-A177-3AD203B41FA5}">
                      <a16:colId xmlns:a16="http://schemas.microsoft.com/office/drawing/2014/main" val="20000"/>
                    </a:ext>
                  </a:extLst>
                </a:gridCol>
                <a:gridCol w="799092">
                  <a:extLst>
                    <a:ext uri="{9D8B030D-6E8A-4147-A177-3AD203B41FA5}">
                      <a16:colId xmlns:a16="http://schemas.microsoft.com/office/drawing/2014/main" val="1898852975"/>
                    </a:ext>
                  </a:extLst>
                </a:gridCol>
                <a:gridCol w="972378">
                  <a:extLst>
                    <a:ext uri="{9D8B030D-6E8A-4147-A177-3AD203B41FA5}">
                      <a16:colId xmlns:a16="http://schemas.microsoft.com/office/drawing/2014/main" val="2743232152"/>
                    </a:ext>
                  </a:extLst>
                </a:gridCol>
              </a:tblGrid>
              <a:tr h="1584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Coupling</a:t>
                      </a:r>
                      <a:endParaRPr lang="en-GB" sz="14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u="none" dirty="0"/>
                        <a:t>Electric</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t>Magnetic</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2487359996"/>
                  </a:ext>
                </a:extLst>
              </a:tr>
              <a:tr h="230488">
                <a:tc>
                  <a:txBody>
                    <a:bodyPr/>
                    <a:lstStyle/>
                    <a:p>
                      <a:pPr algn="l"/>
                      <a:r>
                        <a:rPr lang="en-US" sz="1400" b="1" dirty="0"/>
                        <a:t>R/Q (Ohm)/cavity</a:t>
                      </a:r>
                      <a:endParaRPr lang="en-GB" sz="14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a:t>65.84</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b="1" dirty="0"/>
                        <a:t>88.73</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30488">
                <a:tc>
                  <a:txBody>
                    <a:bodyPr/>
                    <a:lstStyle/>
                    <a:p>
                      <a:pPr algn="l"/>
                      <a:r>
                        <a:rPr lang="en-US" sz="1400" b="1" dirty="0"/>
                        <a:t>Q</a:t>
                      </a:r>
                      <a:r>
                        <a:rPr lang="en-US" sz="1400" b="1" baseline="-25000" dirty="0"/>
                        <a:t>0</a:t>
                      </a:r>
                      <a:endParaRPr lang="en-US" sz="14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400" b="1" dirty="0"/>
                        <a:t>35054</a:t>
                      </a:r>
                      <a:endParaRPr lang="en-GB" sz="14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400" b="1" dirty="0"/>
                        <a:t>30411</a:t>
                      </a:r>
                      <a:endParaRPr lang="en-GB" sz="14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67534">
                <a:tc>
                  <a:txBody>
                    <a:bodyPr/>
                    <a:lstStyle/>
                    <a:p>
                      <a:pPr algn="l"/>
                      <a:r>
                        <a:rPr lang="en-GB" sz="1400" b="1" dirty="0"/>
                        <a:t>Rs (</a:t>
                      </a:r>
                      <a:r>
                        <a:rPr lang="en-GB" sz="1400" b="1" dirty="0" err="1"/>
                        <a:t>MOhm</a:t>
                      </a:r>
                      <a:r>
                        <a:rPr lang="en-GB" sz="1400" b="1" dirty="0"/>
                        <a:t>)/cavity</a:t>
                      </a:r>
                    </a:p>
                    <a:p>
                      <a:pPr algn="l"/>
                      <a:r>
                        <a:rPr lang="fr-FR" sz="1100" b="0" dirty="0"/>
                        <a:t>(Ohm Convention: </a:t>
                      </a:r>
                      <a:r>
                        <a:rPr lang="fr-FR" sz="1100" b="0" dirty="0" err="1"/>
                        <a:t>Rs</a:t>
                      </a:r>
                      <a:r>
                        <a:rPr lang="fr-FR" sz="1100" b="0" dirty="0"/>
                        <a:t>=V</a:t>
                      </a:r>
                      <a:r>
                        <a:rPr lang="fr-FR" sz="1100" b="0" baseline="30000" dirty="0"/>
                        <a:t>2</a:t>
                      </a:r>
                      <a:r>
                        <a:rPr lang="fr-FR" sz="1100" b="0" baseline="0" dirty="0"/>
                        <a:t>/2P</a:t>
                      </a:r>
                      <a:r>
                        <a:rPr lang="en-GB" sz="1100" b="0" dirty="0"/>
                        <a: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a:t>2.31</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a:t>2.7</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21192052"/>
                  </a:ext>
                </a:extLst>
              </a:tr>
              <a:tr h="230488">
                <a:tc>
                  <a:txBody>
                    <a:bodyPr/>
                    <a:lstStyle/>
                    <a:p>
                      <a:pPr algn="l"/>
                      <a:r>
                        <a:rPr lang="en-GB" sz="1400" b="1" dirty="0"/>
                        <a:t>Number of cavities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u="none" dirty="0"/>
                        <a:t>3</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t>3</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2532554737"/>
                  </a:ext>
                </a:extLst>
              </a:tr>
              <a:tr h="367534">
                <a:tc>
                  <a:txBody>
                    <a:bodyPr/>
                    <a:lstStyle/>
                    <a:p>
                      <a:pPr algn="l"/>
                      <a:r>
                        <a:rPr lang="en-US" sz="1400" b="1" dirty="0"/>
                        <a:t>Power/cavity@500kV (kW)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baseline="0" dirty="0" err="1">
                          <a:solidFill>
                            <a:schemeClr val="tx1"/>
                          </a:solidFill>
                        </a:rPr>
                        <a:t>V</a:t>
                      </a:r>
                      <a:r>
                        <a:rPr lang="en-US" sz="1100" b="1" baseline="-25000" dirty="0" err="1">
                          <a:solidFill>
                            <a:schemeClr val="tx1"/>
                          </a:solidFill>
                        </a:rPr>
                        <a:t>main</a:t>
                      </a:r>
                      <a:r>
                        <a:rPr lang="en-US" sz="1100" b="1" baseline="-25000" dirty="0">
                          <a:solidFill>
                            <a:schemeClr val="tx1"/>
                          </a:solidFill>
                        </a:rPr>
                        <a:t> RF</a:t>
                      </a:r>
                      <a:r>
                        <a:rPr lang="en-US" sz="1100" b="1" baseline="0" dirty="0">
                          <a:solidFill>
                            <a:schemeClr val="tx1"/>
                          </a:solidFill>
                        </a:rPr>
                        <a:t>=6.5MV</a:t>
                      </a:r>
                      <a:endParaRPr lang="en-GB" sz="1100" b="1" baseline="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1" dirty="0"/>
                        <a:t>54.2*</a:t>
                      </a:r>
                      <a:endParaRPr lang="en-GB" sz="1400" b="1" dirty="0">
                        <a:solidFill>
                          <a:schemeClr val="tx1"/>
                        </a:solidFill>
                      </a:endParaRP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400" b="1" dirty="0">
                          <a:solidFill>
                            <a:schemeClr val="tx1"/>
                          </a:solidFill>
                        </a:rPr>
                        <a:t>46*</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9" name="TextBox 8">
            <a:extLst>
              <a:ext uri="{FF2B5EF4-FFF2-40B4-BE49-F238E27FC236}">
                <a16:creationId xmlns:a16="http://schemas.microsoft.com/office/drawing/2014/main" id="{0094C37E-ED35-43C2-B040-5CDA9B6512EF}"/>
              </a:ext>
            </a:extLst>
          </p:cNvPr>
          <p:cNvSpPr txBox="1"/>
          <p:nvPr/>
        </p:nvSpPr>
        <p:spPr>
          <a:xfrm>
            <a:off x="2322682" y="3340104"/>
            <a:ext cx="5045835" cy="553998"/>
          </a:xfrm>
          <a:prstGeom prst="rect">
            <a:avLst/>
          </a:prstGeom>
          <a:noFill/>
        </p:spPr>
        <p:txBody>
          <a:bodyPr wrap="square" rtlCol="0">
            <a:spAutoFit/>
          </a:bodyPr>
          <a:lstStyle/>
          <a:p>
            <a:r>
              <a:rPr lang="en-GB" sz="1000" dirty="0"/>
              <a:t>* We contacted a supplier of RF windows who guaranteed that they could provide for windows able sustain up to 75kW CW. Values dropped to 40kW after tests of these windows in other facilities. This implies the use of two couplers is obliged at this stage.</a:t>
            </a:r>
          </a:p>
        </p:txBody>
      </p:sp>
    </p:spTree>
    <p:extLst>
      <p:ext uri="{BB962C8B-B14F-4D97-AF65-F5344CB8AC3E}">
        <p14:creationId xmlns:p14="http://schemas.microsoft.com/office/powerpoint/2010/main" val="2735435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C3F58-083A-4542-ACAD-6218F2225E78}"/>
              </a:ext>
            </a:extLst>
          </p:cNvPr>
          <p:cNvSpPr>
            <a:spLocks noGrp="1"/>
          </p:cNvSpPr>
          <p:nvPr>
            <p:ph type="title"/>
          </p:nvPr>
        </p:nvSpPr>
        <p:spPr/>
        <p:txBody>
          <a:bodyPr/>
          <a:lstStyle/>
          <a:p>
            <a:r>
              <a:rPr lang="en-GB" dirty="0"/>
              <a:t>But: Higher harmonic voltage needed!!</a:t>
            </a:r>
          </a:p>
        </p:txBody>
      </p:sp>
      <p:sp>
        <p:nvSpPr>
          <p:cNvPr id="3" name="Footer Placeholder 2">
            <a:extLst>
              <a:ext uri="{FF2B5EF4-FFF2-40B4-BE49-F238E27FC236}">
                <a16:creationId xmlns:a16="http://schemas.microsoft.com/office/drawing/2014/main" id="{C32CAFBB-BBBD-4F6A-8AC7-A0871CA53BC2}"/>
              </a:ext>
            </a:extLst>
          </p:cNvPr>
          <p:cNvSpPr>
            <a:spLocks noGrp="1"/>
          </p:cNvSpPr>
          <p:nvPr>
            <p:ph type="ftr" sz="quarter" idx="11"/>
          </p:nvPr>
        </p:nvSpPr>
        <p:spPr/>
        <p:txBody>
          <a:bodyPr/>
          <a:lstStyle/>
          <a:p>
            <a:r>
              <a:rPr lang="en-GB" dirty="0"/>
              <a:t>HarmonLIP2024 - 20 March 2023 - A. </a:t>
            </a:r>
            <a:r>
              <a:rPr lang="en-GB" dirty="0" err="1"/>
              <a:t>D'Elia</a:t>
            </a:r>
            <a:endParaRPr lang="en-GB" dirty="0"/>
          </a:p>
        </p:txBody>
      </p:sp>
      <p:sp>
        <p:nvSpPr>
          <p:cNvPr id="4" name="Slide Number Placeholder 3">
            <a:extLst>
              <a:ext uri="{FF2B5EF4-FFF2-40B4-BE49-F238E27FC236}">
                <a16:creationId xmlns:a16="http://schemas.microsoft.com/office/drawing/2014/main" id="{82E20D01-F7DC-4327-8642-52A702446FBF}"/>
              </a:ext>
            </a:extLst>
          </p:cNvPr>
          <p:cNvSpPr>
            <a:spLocks noGrp="1"/>
          </p:cNvSpPr>
          <p:nvPr>
            <p:ph type="sldNum" sz="quarter" idx="12"/>
          </p:nvPr>
        </p:nvSpPr>
        <p:spPr/>
        <p:txBody>
          <a:bodyPr/>
          <a:lstStyle/>
          <a:p>
            <a:fld id="{627799B7-D61E-469A-AF14-3ABA6674A0C8}" type="slidenum">
              <a:rPr lang="en-GB" smtClean="0"/>
              <a:t>18</a:t>
            </a:fld>
            <a:endParaRPr lang="en-GB"/>
          </a:p>
        </p:txBody>
      </p:sp>
      <p:sp>
        <p:nvSpPr>
          <p:cNvPr id="53" name="TextBox 52">
            <a:extLst>
              <a:ext uri="{FF2B5EF4-FFF2-40B4-BE49-F238E27FC236}">
                <a16:creationId xmlns:a16="http://schemas.microsoft.com/office/drawing/2014/main" id="{7F134F0B-ECEC-4E93-8477-542CDCF2245D}"/>
              </a:ext>
            </a:extLst>
          </p:cNvPr>
          <p:cNvSpPr txBox="1"/>
          <p:nvPr/>
        </p:nvSpPr>
        <p:spPr>
          <a:xfrm>
            <a:off x="593071" y="710041"/>
            <a:ext cx="8145673" cy="1169551"/>
          </a:xfrm>
          <a:prstGeom prst="rect">
            <a:avLst/>
          </a:prstGeom>
          <a:noFill/>
        </p:spPr>
        <p:txBody>
          <a:bodyPr wrap="square" rtlCol="0">
            <a:spAutoFit/>
          </a:bodyPr>
          <a:lstStyle/>
          <a:p>
            <a:r>
              <a:rPr lang="en-GB" sz="1400" dirty="0"/>
              <a:t>Since the beginning we designed the cavity for </a:t>
            </a:r>
            <a:r>
              <a:rPr lang="en-GB" sz="1400" dirty="0" err="1"/>
              <a:t>V</a:t>
            </a:r>
            <a:r>
              <a:rPr lang="en-GB" sz="1400" baseline="-25000" dirty="0" err="1"/>
              <a:t>h_opt</a:t>
            </a:r>
            <a:r>
              <a:rPr lang="en-GB" sz="1400" dirty="0"/>
              <a:t>=1.5MV (</a:t>
            </a:r>
            <a:r>
              <a:rPr lang="en-GB" sz="1400" dirty="0" err="1"/>
              <a:t>V</a:t>
            </a:r>
            <a:r>
              <a:rPr lang="en-GB" sz="1400" baseline="-25000" dirty="0" err="1"/>
              <a:t>main_RF</a:t>
            </a:r>
            <a:r>
              <a:rPr lang="en-GB" sz="1400" dirty="0"/>
              <a:t>=6.5MV) considering this a suitable margin </a:t>
            </a:r>
            <a:r>
              <a:rPr lang="en-GB" sz="1400" dirty="0" err="1"/>
              <a:t>w.r.t.</a:t>
            </a:r>
            <a:r>
              <a:rPr lang="en-GB" sz="1400" dirty="0"/>
              <a:t> our present working point of </a:t>
            </a:r>
            <a:r>
              <a:rPr lang="en-GB" sz="1400" dirty="0" err="1"/>
              <a:t>V</a:t>
            </a:r>
            <a:r>
              <a:rPr lang="en-GB" sz="1400" baseline="-25000" dirty="0" err="1"/>
              <a:t>main_RF</a:t>
            </a:r>
            <a:r>
              <a:rPr lang="en-GB" sz="1400" dirty="0"/>
              <a:t>=5.5MV (</a:t>
            </a:r>
            <a:r>
              <a:rPr lang="en-GB" sz="1400" dirty="0">
                <a:sym typeface="Wingdings" panose="05000000000000000000" pitchFamily="2" charset="2"/>
              </a:rPr>
              <a:t></a:t>
            </a:r>
            <a:r>
              <a:rPr lang="en-GB" sz="1400" dirty="0" err="1"/>
              <a:t>V</a:t>
            </a:r>
            <a:r>
              <a:rPr lang="en-GB" sz="1400" baseline="-25000" dirty="0" err="1"/>
              <a:t>h_opt</a:t>
            </a:r>
            <a:r>
              <a:rPr lang="en-GB" sz="1400" dirty="0"/>
              <a:t>=1.21MV).</a:t>
            </a:r>
          </a:p>
          <a:p>
            <a:endParaRPr lang="en-GB" sz="1400" dirty="0"/>
          </a:p>
          <a:p>
            <a:r>
              <a:rPr lang="en-GB" sz="1400" dirty="0"/>
              <a:t>But our beam dynamics colleagues asked for a margin of +10% (after Lee’s studies reviewed to 18% </a:t>
            </a:r>
            <a:r>
              <a:rPr lang="en-GB" sz="1400" dirty="0">
                <a:sym typeface="Wingdings" panose="05000000000000000000" pitchFamily="2" charset="2"/>
              </a:rPr>
              <a:t></a:t>
            </a:r>
            <a:r>
              <a:rPr lang="en-GB" sz="1400" dirty="0"/>
              <a:t>) on top of the </a:t>
            </a:r>
            <a:r>
              <a:rPr lang="en-GB" sz="1400" dirty="0" err="1"/>
              <a:t>V</a:t>
            </a:r>
            <a:r>
              <a:rPr lang="en-GB" sz="1400" baseline="-25000" dirty="0" err="1"/>
              <a:t>h_opt</a:t>
            </a:r>
            <a:r>
              <a:rPr lang="en-GB" sz="1400" dirty="0"/>
              <a:t>=1.5MV </a:t>
            </a:r>
            <a:r>
              <a:rPr lang="en-GB" sz="1400" dirty="0">
                <a:sym typeface="Wingdings" panose="05000000000000000000" pitchFamily="2" charset="2"/>
              </a:rPr>
              <a:t> </a:t>
            </a:r>
            <a:r>
              <a:rPr lang="en-GB" sz="1400" b="1" dirty="0">
                <a:solidFill>
                  <a:srgbClr val="C00000"/>
                </a:solidFill>
                <a:sym typeface="Wingdings" panose="05000000000000000000" pitchFamily="2" charset="2"/>
              </a:rPr>
              <a:t>severe issues on the cooling of the central disk.</a:t>
            </a:r>
            <a:endParaRPr lang="en-GB" sz="1400" b="1" dirty="0">
              <a:solidFill>
                <a:srgbClr val="C00000"/>
              </a:solidFill>
            </a:endParaRPr>
          </a:p>
        </p:txBody>
      </p:sp>
      <p:grpSp>
        <p:nvGrpSpPr>
          <p:cNvPr id="9" name="Group 8">
            <a:extLst>
              <a:ext uri="{FF2B5EF4-FFF2-40B4-BE49-F238E27FC236}">
                <a16:creationId xmlns:a16="http://schemas.microsoft.com/office/drawing/2014/main" id="{CBC12A53-1234-4CFA-A4AA-F94273B61CDB}"/>
              </a:ext>
            </a:extLst>
          </p:cNvPr>
          <p:cNvGrpSpPr/>
          <p:nvPr/>
        </p:nvGrpSpPr>
        <p:grpSpPr>
          <a:xfrm>
            <a:off x="494410" y="1944302"/>
            <a:ext cx="8209636" cy="4560644"/>
            <a:chOff x="494410" y="1944302"/>
            <a:chExt cx="8209636" cy="4560644"/>
          </a:xfrm>
        </p:grpSpPr>
        <p:grpSp>
          <p:nvGrpSpPr>
            <p:cNvPr id="40" name="Group 39">
              <a:extLst>
                <a:ext uri="{FF2B5EF4-FFF2-40B4-BE49-F238E27FC236}">
                  <a16:creationId xmlns:a16="http://schemas.microsoft.com/office/drawing/2014/main" id="{E5BF55FD-2ED1-4A40-9A27-F5E6DD82356D}"/>
                </a:ext>
              </a:extLst>
            </p:cNvPr>
            <p:cNvGrpSpPr/>
            <p:nvPr/>
          </p:nvGrpSpPr>
          <p:grpSpPr>
            <a:xfrm>
              <a:off x="4713007" y="2549689"/>
              <a:ext cx="3991039" cy="3563422"/>
              <a:chOff x="4768088" y="2614265"/>
              <a:chExt cx="3991039" cy="3563422"/>
            </a:xfrm>
          </p:grpSpPr>
          <p:grpSp>
            <p:nvGrpSpPr>
              <p:cNvPr id="35" name="Group 34">
                <a:extLst>
                  <a:ext uri="{FF2B5EF4-FFF2-40B4-BE49-F238E27FC236}">
                    <a16:creationId xmlns:a16="http://schemas.microsoft.com/office/drawing/2014/main" id="{687DADAD-2227-4A83-BCE3-7D033E81AD65}"/>
                  </a:ext>
                </a:extLst>
              </p:cNvPr>
              <p:cNvGrpSpPr/>
              <p:nvPr/>
            </p:nvGrpSpPr>
            <p:grpSpPr>
              <a:xfrm>
                <a:off x="4768088" y="2614265"/>
                <a:ext cx="3991039" cy="3563422"/>
                <a:chOff x="4768088" y="2614265"/>
                <a:chExt cx="3991039" cy="3563422"/>
              </a:xfrm>
            </p:grpSpPr>
            <p:grpSp>
              <p:nvGrpSpPr>
                <p:cNvPr id="13" name="Group 12">
                  <a:extLst>
                    <a:ext uri="{FF2B5EF4-FFF2-40B4-BE49-F238E27FC236}">
                      <a16:creationId xmlns:a16="http://schemas.microsoft.com/office/drawing/2014/main" id="{588C6DD0-54C0-4FB4-9859-41D52B44BDBB}"/>
                    </a:ext>
                  </a:extLst>
                </p:cNvPr>
                <p:cNvGrpSpPr/>
                <p:nvPr/>
              </p:nvGrpSpPr>
              <p:grpSpPr>
                <a:xfrm>
                  <a:off x="4768088" y="2874383"/>
                  <a:ext cx="2334347" cy="3009653"/>
                  <a:chOff x="68050" y="2372433"/>
                  <a:chExt cx="1535277" cy="2656096"/>
                </a:xfrm>
              </p:grpSpPr>
              <p:pic>
                <p:nvPicPr>
                  <p:cNvPr id="8" name="Picture 7">
                    <a:extLst>
                      <a:ext uri="{FF2B5EF4-FFF2-40B4-BE49-F238E27FC236}">
                        <a16:creationId xmlns:a16="http://schemas.microsoft.com/office/drawing/2014/main" id="{07CB978E-B75C-484F-9155-E19190EEC4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50" y="2372433"/>
                    <a:ext cx="1535277" cy="2533866"/>
                  </a:xfrm>
                  <a:prstGeom prst="rect">
                    <a:avLst/>
                  </a:prstGeom>
                </p:spPr>
              </p:pic>
              <p:sp>
                <p:nvSpPr>
                  <p:cNvPr id="10" name="TextBox 9">
                    <a:extLst>
                      <a:ext uri="{FF2B5EF4-FFF2-40B4-BE49-F238E27FC236}">
                        <a16:creationId xmlns:a16="http://schemas.microsoft.com/office/drawing/2014/main" id="{6BAE2A61-796F-44B0-9496-A584ED587E89}"/>
                      </a:ext>
                    </a:extLst>
                  </p:cNvPr>
                  <p:cNvSpPr txBox="1"/>
                  <p:nvPr/>
                </p:nvSpPr>
                <p:spPr>
                  <a:xfrm>
                    <a:off x="567443" y="4784070"/>
                    <a:ext cx="233206" cy="244459"/>
                  </a:xfrm>
                  <a:prstGeom prst="rect">
                    <a:avLst/>
                  </a:prstGeom>
                  <a:noFill/>
                </p:spPr>
                <p:txBody>
                  <a:bodyPr wrap="none" rtlCol="0">
                    <a:spAutoFit/>
                  </a:bodyPr>
                  <a:lstStyle/>
                  <a:p>
                    <a:r>
                      <a:rPr lang="en-GB" sz="1200" b="1" dirty="0"/>
                      <a:t>v1</a:t>
                    </a:r>
                  </a:p>
                </p:txBody>
              </p:sp>
            </p:grpSp>
            <p:grpSp>
              <p:nvGrpSpPr>
                <p:cNvPr id="12" name="Group 11">
                  <a:extLst>
                    <a:ext uri="{FF2B5EF4-FFF2-40B4-BE49-F238E27FC236}">
                      <a16:creationId xmlns:a16="http://schemas.microsoft.com/office/drawing/2014/main" id="{AFAD9D35-DF44-40EC-90C5-D0F847A66C0E}"/>
                    </a:ext>
                  </a:extLst>
                </p:cNvPr>
                <p:cNvGrpSpPr/>
                <p:nvPr/>
              </p:nvGrpSpPr>
              <p:grpSpPr>
                <a:xfrm>
                  <a:off x="6634226" y="2952441"/>
                  <a:ext cx="2124901" cy="3097079"/>
                  <a:chOff x="1523594" y="2447404"/>
                  <a:chExt cx="1238777" cy="2764258"/>
                </a:xfrm>
              </p:grpSpPr>
              <p:pic>
                <p:nvPicPr>
                  <p:cNvPr id="7" name="Picture 6">
                    <a:extLst>
                      <a:ext uri="{FF2B5EF4-FFF2-40B4-BE49-F238E27FC236}">
                        <a16:creationId xmlns:a16="http://schemas.microsoft.com/office/drawing/2014/main" id="{3DB9FD9B-6ABB-4BD9-93F3-B393037056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594" y="2447404"/>
                    <a:ext cx="1238777" cy="2764258"/>
                  </a:xfrm>
                  <a:prstGeom prst="rect">
                    <a:avLst/>
                  </a:prstGeom>
                </p:spPr>
              </p:pic>
              <p:sp>
                <p:nvSpPr>
                  <p:cNvPr id="11" name="TextBox 10">
                    <a:extLst>
                      <a:ext uri="{FF2B5EF4-FFF2-40B4-BE49-F238E27FC236}">
                        <a16:creationId xmlns:a16="http://schemas.microsoft.com/office/drawing/2014/main" id="{D3792344-87AB-4AC9-882B-44D9B9B56C8A}"/>
                      </a:ext>
                    </a:extLst>
                  </p:cNvPr>
                  <p:cNvSpPr txBox="1"/>
                  <p:nvPr/>
                </p:nvSpPr>
                <p:spPr>
                  <a:xfrm>
                    <a:off x="1853384" y="4639296"/>
                    <a:ext cx="206716" cy="247232"/>
                  </a:xfrm>
                  <a:prstGeom prst="rect">
                    <a:avLst/>
                  </a:prstGeom>
                  <a:noFill/>
                </p:spPr>
                <p:txBody>
                  <a:bodyPr wrap="none" rtlCol="0">
                    <a:spAutoFit/>
                  </a:bodyPr>
                  <a:lstStyle/>
                  <a:p>
                    <a:r>
                      <a:rPr lang="en-GB" sz="1200" b="1" dirty="0"/>
                      <a:t>v2</a:t>
                    </a:r>
                  </a:p>
                </p:txBody>
              </p:sp>
            </p:grpSp>
            <p:sp>
              <p:nvSpPr>
                <p:cNvPr id="34" name="Rectangle 33">
                  <a:extLst>
                    <a:ext uri="{FF2B5EF4-FFF2-40B4-BE49-F238E27FC236}">
                      <a16:creationId xmlns:a16="http://schemas.microsoft.com/office/drawing/2014/main" id="{5759E3BD-526D-4A87-A08D-93423BB21160}"/>
                    </a:ext>
                  </a:extLst>
                </p:cNvPr>
                <p:cNvSpPr/>
                <p:nvPr/>
              </p:nvSpPr>
              <p:spPr>
                <a:xfrm>
                  <a:off x="4865575" y="2614265"/>
                  <a:ext cx="3824161" cy="35634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9" name="TextBox 38">
                <a:extLst>
                  <a:ext uri="{FF2B5EF4-FFF2-40B4-BE49-F238E27FC236}">
                    <a16:creationId xmlns:a16="http://schemas.microsoft.com/office/drawing/2014/main" id="{FC5359D1-3CAE-489C-BDAD-C8D014978A75}"/>
                  </a:ext>
                </a:extLst>
              </p:cNvPr>
              <p:cNvSpPr txBox="1"/>
              <p:nvPr/>
            </p:nvSpPr>
            <p:spPr>
              <a:xfrm>
                <a:off x="5885763" y="2636144"/>
                <a:ext cx="1451038" cy="276999"/>
              </a:xfrm>
              <a:prstGeom prst="rect">
                <a:avLst/>
              </a:prstGeom>
              <a:noFill/>
            </p:spPr>
            <p:txBody>
              <a:bodyPr wrap="none" rtlCol="0">
                <a:spAutoFit/>
              </a:bodyPr>
              <a:lstStyle/>
              <a:p>
                <a:r>
                  <a:rPr lang="en-GB" sz="1200" b="1" dirty="0"/>
                  <a:t>Single Cell cavity</a:t>
                </a:r>
              </a:p>
            </p:txBody>
          </p:sp>
        </p:grpSp>
        <p:grpSp>
          <p:nvGrpSpPr>
            <p:cNvPr id="52" name="Group 51">
              <a:extLst>
                <a:ext uri="{FF2B5EF4-FFF2-40B4-BE49-F238E27FC236}">
                  <a16:creationId xmlns:a16="http://schemas.microsoft.com/office/drawing/2014/main" id="{096985B6-464F-4C8B-811E-1D9DE9C41AFC}"/>
                </a:ext>
              </a:extLst>
            </p:cNvPr>
            <p:cNvGrpSpPr/>
            <p:nvPr/>
          </p:nvGrpSpPr>
          <p:grpSpPr>
            <a:xfrm>
              <a:off x="494410" y="2378344"/>
              <a:ext cx="3909995" cy="4126602"/>
              <a:chOff x="494410" y="2378344"/>
              <a:chExt cx="3909995" cy="4126602"/>
            </a:xfrm>
          </p:grpSpPr>
          <p:grpSp>
            <p:nvGrpSpPr>
              <p:cNvPr id="50" name="Group 49">
                <a:extLst>
                  <a:ext uri="{FF2B5EF4-FFF2-40B4-BE49-F238E27FC236}">
                    <a16:creationId xmlns:a16="http://schemas.microsoft.com/office/drawing/2014/main" id="{1F30B999-E0D5-4E3D-952E-0FD3C72BEC4C}"/>
                  </a:ext>
                </a:extLst>
              </p:cNvPr>
              <p:cNvGrpSpPr/>
              <p:nvPr/>
            </p:nvGrpSpPr>
            <p:grpSpPr>
              <a:xfrm>
                <a:off x="494410" y="2451718"/>
                <a:ext cx="3198409" cy="1954563"/>
                <a:chOff x="494410" y="2451718"/>
                <a:chExt cx="3198409" cy="1954563"/>
              </a:xfrm>
            </p:grpSpPr>
            <p:grpSp>
              <p:nvGrpSpPr>
                <p:cNvPr id="20" name="Group 19">
                  <a:extLst>
                    <a:ext uri="{FF2B5EF4-FFF2-40B4-BE49-F238E27FC236}">
                      <a16:creationId xmlns:a16="http://schemas.microsoft.com/office/drawing/2014/main" id="{394DFCEE-91E1-4138-BCE8-9F4651E9917E}"/>
                    </a:ext>
                  </a:extLst>
                </p:cNvPr>
                <p:cNvGrpSpPr/>
                <p:nvPr/>
              </p:nvGrpSpPr>
              <p:grpSpPr>
                <a:xfrm>
                  <a:off x="494410" y="2451718"/>
                  <a:ext cx="3008501" cy="1954563"/>
                  <a:chOff x="1167420" y="1441311"/>
                  <a:chExt cx="3600220" cy="2894689"/>
                </a:xfrm>
              </p:grpSpPr>
              <p:pic>
                <p:nvPicPr>
                  <p:cNvPr id="21" name="Picture 20">
                    <a:extLst>
                      <a:ext uri="{FF2B5EF4-FFF2-40B4-BE49-F238E27FC236}">
                        <a16:creationId xmlns:a16="http://schemas.microsoft.com/office/drawing/2014/main" id="{42F87781-531B-4EBB-903B-B7FC56064283}"/>
                      </a:ext>
                    </a:extLst>
                  </p:cNvPr>
                  <p:cNvPicPr>
                    <a:picLocks noChangeAspect="1"/>
                  </p:cNvPicPr>
                  <p:nvPr/>
                </p:nvPicPr>
                <p:blipFill rotWithShape="1">
                  <a:blip r:embed="rId4"/>
                  <a:srcRect l="25329" t="18111" r="25503" b="7380"/>
                  <a:stretch/>
                </p:blipFill>
                <p:spPr>
                  <a:xfrm>
                    <a:off x="1921932" y="1441311"/>
                    <a:ext cx="2845708" cy="2894689"/>
                  </a:xfrm>
                  <a:prstGeom prst="rect">
                    <a:avLst/>
                  </a:prstGeom>
                </p:spPr>
              </p:pic>
              <p:sp>
                <p:nvSpPr>
                  <p:cNvPr id="22" name="TextBox 21">
                    <a:extLst>
                      <a:ext uri="{FF2B5EF4-FFF2-40B4-BE49-F238E27FC236}">
                        <a16:creationId xmlns:a16="http://schemas.microsoft.com/office/drawing/2014/main" id="{6C92D003-0E82-4183-8DDC-679AC7D60691}"/>
                      </a:ext>
                    </a:extLst>
                  </p:cNvPr>
                  <p:cNvSpPr txBox="1"/>
                  <p:nvPr/>
                </p:nvSpPr>
                <p:spPr>
                  <a:xfrm>
                    <a:off x="1167420" y="2919402"/>
                    <a:ext cx="709071" cy="289874"/>
                  </a:xfrm>
                  <a:prstGeom prst="rect">
                    <a:avLst/>
                  </a:prstGeom>
                  <a:noFill/>
                </p:spPr>
                <p:txBody>
                  <a:bodyPr wrap="square" rtlCol="0">
                    <a:spAutoFit/>
                  </a:bodyPr>
                  <a:lstStyle/>
                  <a:p>
                    <a:r>
                      <a:rPr lang="en-GB" sz="1000" b="1" dirty="0"/>
                      <a:t>16mm</a:t>
                    </a:r>
                    <a:endParaRPr lang="en-GB" sz="1000" b="1" baseline="-25000" dirty="0"/>
                  </a:p>
                </p:txBody>
              </p:sp>
              <p:cxnSp>
                <p:nvCxnSpPr>
                  <p:cNvPr id="23" name="Straight Connector 22">
                    <a:extLst>
                      <a:ext uri="{FF2B5EF4-FFF2-40B4-BE49-F238E27FC236}">
                        <a16:creationId xmlns:a16="http://schemas.microsoft.com/office/drawing/2014/main" id="{2334DC74-9466-42BF-9A9C-E0170CF11871}"/>
                      </a:ext>
                    </a:extLst>
                  </p:cNvPr>
                  <p:cNvCxnSpPr>
                    <a:cxnSpLocks/>
                  </p:cNvCxnSpPr>
                  <p:nvPr/>
                </p:nvCxnSpPr>
                <p:spPr>
                  <a:xfrm>
                    <a:off x="1806482" y="3064338"/>
                    <a:ext cx="2392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9AABA67-BAD4-478E-8377-9B87889FEA28}"/>
                      </a:ext>
                    </a:extLst>
                  </p:cNvPr>
                  <p:cNvCxnSpPr>
                    <a:cxnSpLocks/>
                  </p:cNvCxnSpPr>
                  <p:nvPr/>
                </p:nvCxnSpPr>
                <p:spPr>
                  <a:xfrm>
                    <a:off x="1802418" y="3154848"/>
                    <a:ext cx="2392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D58B707B-B77A-439B-AC08-1D8D99106392}"/>
                      </a:ext>
                    </a:extLst>
                  </p:cNvPr>
                  <p:cNvCxnSpPr/>
                  <p:nvPr/>
                </p:nvCxnSpPr>
                <p:spPr>
                  <a:xfrm flipH="1" flipV="1">
                    <a:off x="3439203" y="2103472"/>
                    <a:ext cx="135466" cy="22013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5550768F-A08A-4B18-856D-A0397A7273A0}"/>
                      </a:ext>
                    </a:extLst>
                  </p:cNvPr>
                  <p:cNvSpPr txBox="1"/>
                  <p:nvPr/>
                </p:nvSpPr>
                <p:spPr>
                  <a:xfrm>
                    <a:off x="3439203" y="2317135"/>
                    <a:ext cx="521297" cy="246221"/>
                  </a:xfrm>
                  <a:prstGeom prst="rect">
                    <a:avLst/>
                  </a:prstGeom>
                  <a:noFill/>
                </p:spPr>
                <p:txBody>
                  <a:bodyPr wrap="none" rtlCol="0">
                    <a:spAutoFit/>
                  </a:bodyPr>
                  <a:lstStyle/>
                  <a:p>
                    <a:r>
                      <a:rPr lang="en-GB" sz="1000" b="1" dirty="0"/>
                      <a:t>10mm</a:t>
                    </a:r>
                  </a:p>
                </p:txBody>
              </p:sp>
              <p:cxnSp>
                <p:nvCxnSpPr>
                  <p:cNvPr id="31" name="Straight Arrow Connector 30">
                    <a:extLst>
                      <a:ext uri="{FF2B5EF4-FFF2-40B4-BE49-F238E27FC236}">
                        <a16:creationId xmlns:a16="http://schemas.microsoft.com/office/drawing/2014/main" id="{FDF0B7AE-F071-4674-9878-34F54B2356F6}"/>
                      </a:ext>
                    </a:extLst>
                  </p:cNvPr>
                  <p:cNvCxnSpPr/>
                  <p:nvPr/>
                </p:nvCxnSpPr>
                <p:spPr>
                  <a:xfrm flipH="1" flipV="1">
                    <a:off x="3335867" y="3269898"/>
                    <a:ext cx="135466" cy="22013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16C96E61-5200-43CB-8F46-7C7B1163F04C}"/>
                      </a:ext>
                    </a:extLst>
                  </p:cNvPr>
                  <p:cNvSpPr txBox="1"/>
                  <p:nvPr/>
                </p:nvSpPr>
                <p:spPr>
                  <a:xfrm>
                    <a:off x="3335867" y="3483561"/>
                    <a:ext cx="524503" cy="246221"/>
                  </a:xfrm>
                  <a:prstGeom prst="rect">
                    <a:avLst/>
                  </a:prstGeom>
                  <a:noFill/>
                </p:spPr>
                <p:txBody>
                  <a:bodyPr wrap="none" rtlCol="0">
                    <a:spAutoFit/>
                  </a:bodyPr>
                  <a:lstStyle/>
                  <a:p>
                    <a:r>
                      <a:rPr lang="en-GB" sz="1000" b="1" dirty="0"/>
                      <a:t>20mm</a:t>
                    </a:r>
                  </a:p>
                </p:txBody>
              </p:sp>
            </p:grpSp>
            <p:sp>
              <p:nvSpPr>
                <p:cNvPr id="48" name="TextBox 47">
                  <a:extLst>
                    <a:ext uri="{FF2B5EF4-FFF2-40B4-BE49-F238E27FC236}">
                      <a16:creationId xmlns:a16="http://schemas.microsoft.com/office/drawing/2014/main" id="{A9AB25B4-1520-4F9B-A1FE-EDFE72B076F3}"/>
                    </a:ext>
                  </a:extLst>
                </p:cNvPr>
                <p:cNvSpPr txBox="1"/>
                <p:nvPr/>
              </p:nvSpPr>
              <p:spPr>
                <a:xfrm>
                  <a:off x="3338235" y="4122071"/>
                  <a:ext cx="354584" cy="276999"/>
                </a:xfrm>
                <a:prstGeom prst="rect">
                  <a:avLst/>
                </a:prstGeom>
                <a:noFill/>
              </p:spPr>
              <p:txBody>
                <a:bodyPr wrap="none" rtlCol="0">
                  <a:spAutoFit/>
                </a:bodyPr>
                <a:lstStyle/>
                <a:p>
                  <a:r>
                    <a:rPr lang="en-GB" sz="1200" b="1" dirty="0"/>
                    <a:t>v1</a:t>
                  </a:r>
                </a:p>
              </p:txBody>
            </p:sp>
          </p:grpSp>
          <p:sp>
            <p:nvSpPr>
              <p:cNvPr id="19" name="TextBox 18">
                <a:extLst>
                  <a:ext uri="{FF2B5EF4-FFF2-40B4-BE49-F238E27FC236}">
                    <a16:creationId xmlns:a16="http://schemas.microsoft.com/office/drawing/2014/main" id="{7DF86CD0-CACA-4202-818E-1D63E07DF759}"/>
                  </a:ext>
                </a:extLst>
              </p:cNvPr>
              <p:cNvSpPr txBox="1"/>
              <p:nvPr/>
            </p:nvSpPr>
            <p:spPr>
              <a:xfrm>
                <a:off x="2032881" y="5866432"/>
                <a:ext cx="923651" cy="246221"/>
              </a:xfrm>
              <a:prstGeom prst="rect">
                <a:avLst/>
              </a:prstGeom>
              <a:noFill/>
            </p:spPr>
            <p:txBody>
              <a:bodyPr wrap="none" rtlCol="0">
                <a:spAutoFit/>
              </a:bodyPr>
              <a:lstStyle/>
              <a:p>
                <a:pPr algn="ctr"/>
                <a:r>
                  <a:rPr lang="en-GB" sz="1000" dirty="0">
                    <a:solidFill>
                      <a:schemeClr val="bg1"/>
                    </a:solidFill>
                  </a:rPr>
                  <a:t>(f</a:t>
                </a:r>
                <a:r>
                  <a:rPr lang="en-GB" sz="1000" baseline="-25000" dirty="0">
                    <a:solidFill>
                      <a:schemeClr val="bg1"/>
                    </a:solidFill>
                  </a:rPr>
                  <a:t>c</a:t>
                </a:r>
                <a:r>
                  <a:rPr lang="en-GB" sz="1000" dirty="0">
                    <a:solidFill>
                      <a:schemeClr val="bg1"/>
                    </a:solidFill>
                    <a:sym typeface="Symbol" panose="05050102010706020507" pitchFamily="18" charset="2"/>
                  </a:rPr>
                  <a:t></a:t>
                </a:r>
                <a:r>
                  <a:rPr lang="en-GB" sz="1000" dirty="0">
                    <a:solidFill>
                      <a:schemeClr val="bg1"/>
                    </a:solidFill>
                  </a:rPr>
                  <a:t>3.57GHz)</a:t>
                </a:r>
              </a:p>
            </p:txBody>
          </p:sp>
          <p:grpSp>
            <p:nvGrpSpPr>
              <p:cNvPr id="37" name="Group 36">
                <a:extLst>
                  <a:ext uri="{FF2B5EF4-FFF2-40B4-BE49-F238E27FC236}">
                    <a16:creationId xmlns:a16="http://schemas.microsoft.com/office/drawing/2014/main" id="{AE68B0B2-3233-4C9A-9F79-3D110AE26855}"/>
                  </a:ext>
                </a:extLst>
              </p:cNvPr>
              <p:cNvGrpSpPr/>
              <p:nvPr/>
            </p:nvGrpSpPr>
            <p:grpSpPr>
              <a:xfrm>
                <a:off x="536360" y="2378344"/>
                <a:ext cx="3868045" cy="4105005"/>
                <a:chOff x="310290" y="2453678"/>
                <a:chExt cx="3868045" cy="4105005"/>
              </a:xfrm>
            </p:grpSpPr>
            <p:sp>
              <p:nvSpPr>
                <p:cNvPr id="33" name="Rectangle 32">
                  <a:extLst>
                    <a:ext uri="{FF2B5EF4-FFF2-40B4-BE49-F238E27FC236}">
                      <a16:creationId xmlns:a16="http://schemas.microsoft.com/office/drawing/2014/main" id="{A5200993-6530-4E9C-B232-95B2A9A70D06}"/>
                    </a:ext>
                  </a:extLst>
                </p:cNvPr>
                <p:cNvSpPr/>
                <p:nvPr/>
              </p:nvSpPr>
              <p:spPr>
                <a:xfrm>
                  <a:off x="310290" y="2453678"/>
                  <a:ext cx="3868045" cy="410500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a:extLst>
                    <a:ext uri="{FF2B5EF4-FFF2-40B4-BE49-F238E27FC236}">
                      <a16:creationId xmlns:a16="http://schemas.microsoft.com/office/drawing/2014/main" id="{7C08AC35-A578-4312-9EF6-22D540D8E2C5}"/>
                    </a:ext>
                  </a:extLst>
                </p:cNvPr>
                <p:cNvSpPr txBox="1"/>
                <p:nvPr/>
              </p:nvSpPr>
              <p:spPr>
                <a:xfrm>
                  <a:off x="2166752" y="2502854"/>
                  <a:ext cx="1920948" cy="276999"/>
                </a:xfrm>
                <a:prstGeom prst="rect">
                  <a:avLst/>
                </a:prstGeom>
                <a:noFill/>
              </p:spPr>
              <p:txBody>
                <a:bodyPr wrap="square" rtlCol="0">
                  <a:spAutoFit/>
                </a:bodyPr>
                <a:lstStyle/>
                <a:p>
                  <a:pPr algn="ctr"/>
                  <a:r>
                    <a:rPr lang="en-GB" sz="1200" b="1" dirty="0"/>
                    <a:t>Improved 2-Cell cavity</a:t>
                  </a:r>
                </a:p>
              </p:txBody>
            </p:sp>
          </p:grpSp>
          <p:grpSp>
            <p:nvGrpSpPr>
              <p:cNvPr id="51" name="Group 50">
                <a:extLst>
                  <a:ext uri="{FF2B5EF4-FFF2-40B4-BE49-F238E27FC236}">
                    <a16:creationId xmlns:a16="http://schemas.microsoft.com/office/drawing/2014/main" id="{75541269-3B7E-4660-83A6-D9561B6A993E}"/>
                  </a:ext>
                </a:extLst>
              </p:cNvPr>
              <p:cNvGrpSpPr/>
              <p:nvPr/>
            </p:nvGrpSpPr>
            <p:grpSpPr>
              <a:xfrm>
                <a:off x="828993" y="4473926"/>
                <a:ext cx="2796680" cy="2031020"/>
                <a:chOff x="828993" y="4473926"/>
                <a:chExt cx="2796680" cy="2031020"/>
              </a:xfrm>
            </p:grpSpPr>
            <p:grpSp>
              <p:nvGrpSpPr>
                <p:cNvPr id="41" name="Group 40">
                  <a:extLst>
                    <a:ext uri="{FF2B5EF4-FFF2-40B4-BE49-F238E27FC236}">
                      <a16:creationId xmlns:a16="http://schemas.microsoft.com/office/drawing/2014/main" id="{4380F0D6-12B2-4DCE-BD25-56224CF76F42}"/>
                    </a:ext>
                  </a:extLst>
                </p:cNvPr>
                <p:cNvGrpSpPr/>
                <p:nvPr/>
              </p:nvGrpSpPr>
              <p:grpSpPr>
                <a:xfrm>
                  <a:off x="828993" y="4473926"/>
                  <a:ext cx="2634301" cy="2031020"/>
                  <a:chOff x="410865" y="2533936"/>
                  <a:chExt cx="2831616" cy="3704809"/>
                </a:xfrm>
              </p:grpSpPr>
              <p:pic>
                <p:nvPicPr>
                  <p:cNvPr id="42" name="Picture 41">
                    <a:extLst>
                      <a:ext uri="{FF2B5EF4-FFF2-40B4-BE49-F238E27FC236}">
                        <a16:creationId xmlns:a16="http://schemas.microsoft.com/office/drawing/2014/main" id="{DA335029-D842-45A7-BA52-28247CE81BCA}"/>
                      </a:ext>
                    </a:extLst>
                  </p:cNvPr>
                  <p:cNvPicPr>
                    <a:picLocks noChangeAspect="1"/>
                  </p:cNvPicPr>
                  <p:nvPr/>
                </p:nvPicPr>
                <p:blipFill rotWithShape="1">
                  <a:blip r:embed="rId5"/>
                  <a:srcRect l="24013" t="1567" r="29525" b="15966"/>
                  <a:stretch/>
                </p:blipFill>
                <p:spPr>
                  <a:xfrm>
                    <a:off x="410865" y="2533936"/>
                    <a:ext cx="2831616" cy="3023590"/>
                  </a:xfrm>
                  <a:prstGeom prst="rect">
                    <a:avLst/>
                  </a:prstGeom>
                </p:spPr>
              </p:pic>
              <p:cxnSp>
                <p:nvCxnSpPr>
                  <p:cNvPr id="43" name="Straight Connector 42">
                    <a:extLst>
                      <a:ext uri="{FF2B5EF4-FFF2-40B4-BE49-F238E27FC236}">
                        <a16:creationId xmlns:a16="http://schemas.microsoft.com/office/drawing/2014/main" id="{9946C214-77DA-4441-B771-CD33E0E6590E}"/>
                      </a:ext>
                    </a:extLst>
                  </p:cNvPr>
                  <p:cNvCxnSpPr>
                    <a:cxnSpLocks/>
                  </p:cNvCxnSpPr>
                  <p:nvPr/>
                </p:nvCxnSpPr>
                <p:spPr>
                  <a:xfrm>
                    <a:off x="1763688" y="5301208"/>
                    <a:ext cx="0" cy="256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5D00E08-6F8C-4FF4-AEDD-1CCAA4BAA937}"/>
                      </a:ext>
                    </a:extLst>
                  </p:cNvPr>
                  <p:cNvCxnSpPr>
                    <a:cxnSpLocks/>
                  </p:cNvCxnSpPr>
                  <p:nvPr/>
                </p:nvCxnSpPr>
                <p:spPr>
                  <a:xfrm>
                    <a:off x="1907704" y="5301208"/>
                    <a:ext cx="0" cy="256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F585DAD1-98AE-466D-8380-4FFB98154D77}"/>
                      </a:ext>
                    </a:extLst>
                  </p:cNvPr>
                  <p:cNvCxnSpPr/>
                  <p:nvPr/>
                </p:nvCxnSpPr>
                <p:spPr>
                  <a:xfrm>
                    <a:off x="1619672" y="5517232"/>
                    <a:ext cx="1440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0AA5B68D-41A0-45A0-BB89-7CEDB21A0DC2}"/>
                      </a:ext>
                    </a:extLst>
                  </p:cNvPr>
                  <p:cNvCxnSpPr>
                    <a:cxnSpLocks/>
                  </p:cNvCxnSpPr>
                  <p:nvPr/>
                </p:nvCxnSpPr>
                <p:spPr>
                  <a:xfrm flipH="1">
                    <a:off x="1907704" y="5517232"/>
                    <a:ext cx="13563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C3E86D64-8A2D-4A47-800E-42541C79D808}"/>
                      </a:ext>
                    </a:extLst>
                  </p:cNvPr>
                  <p:cNvSpPr txBox="1"/>
                  <p:nvPr/>
                </p:nvSpPr>
                <p:spPr>
                  <a:xfrm>
                    <a:off x="1452855" y="5497272"/>
                    <a:ext cx="773760" cy="741473"/>
                  </a:xfrm>
                  <a:prstGeom prst="rect">
                    <a:avLst/>
                  </a:prstGeom>
                  <a:noFill/>
                </p:spPr>
                <p:txBody>
                  <a:bodyPr wrap="none" rtlCol="0">
                    <a:spAutoFit/>
                  </a:bodyPr>
                  <a:lstStyle/>
                  <a:p>
                    <a:pPr algn="ctr"/>
                    <a:r>
                      <a:rPr lang="fr-FR" sz="1000" b="1" dirty="0"/>
                      <a:t>30mm</a:t>
                    </a:r>
                  </a:p>
                  <a:p>
                    <a:pPr algn="ctr"/>
                    <a:r>
                      <a:rPr lang="fr-FR" sz="800" b="1" dirty="0"/>
                      <a:t>(20mm)</a:t>
                    </a:r>
                    <a:endParaRPr lang="en-GB" sz="800" b="1" dirty="0"/>
                  </a:p>
                </p:txBody>
              </p:sp>
            </p:grpSp>
            <p:sp>
              <p:nvSpPr>
                <p:cNvPr id="49" name="TextBox 48">
                  <a:extLst>
                    <a:ext uri="{FF2B5EF4-FFF2-40B4-BE49-F238E27FC236}">
                      <a16:creationId xmlns:a16="http://schemas.microsoft.com/office/drawing/2014/main" id="{19060E89-53C4-4BBF-A001-50EA9D8662E5}"/>
                    </a:ext>
                  </a:extLst>
                </p:cNvPr>
                <p:cNvSpPr txBox="1"/>
                <p:nvPr/>
              </p:nvSpPr>
              <p:spPr>
                <a:xfrm>
                  <a:off x="3271089" y="5866432"/>
                  <a:ext cx="354584" cy="276999"/>
                </a:xfrm>
                <a:prstGeom prst="rect">
                  <a:avLst/>
                </a:prstGeom>
                <a:noFill/>
              </p:spPr>
              <p:txBody>
                <a:bodyPr wrap="none" rtlCol="0">
                  <a:spAutoFit/>
                </a:bodyPr>
                <a:lstStyle/>
                <a:p>
                  <a:r>
                    <a:rPr lang="en-GB" sz="1200" b="1" dirty="0"/>
                    <a:t>v2</a:t>
                  </a:r>
                </a:p>
              </p:txBody>
            </p:sp>
          </p:grpSp>
        </p:grpSp>
        <p:sp>
          <p:nvSpPr>
            <p:cNvPr id="6" name="TextBox 5">
              <a:extLst>
                <a:ext uri="{FF2B5EF4-FFF2-40B4-BE49-F238E27FC236}">
                  <a16:creationId xmlns:a16="http://schemas.microsoft.com/office/drawing/2014/main" id="{FE0CE6FA-3A4B-47EE-9D1E-1A68EBF6C86E}"/>
                </a:ext>
              </a:extLst>
            </p:cNvPr>
            <p:cNvSpPr txBox="1"/>
            <p:nvPr/>
          </p:nvSpPr>
          <p:spPr>
            <a:xfrm>
              <a:off x="3588340" y="1944302"/>
              <a:ext cx="2249334" cy="369332"/>
            </a:xfrm>
            <a:prstGeom prst="rect">
              <a:avLst/>
            </a:prstGeom>
            <a:noFill/>
          </p:spPr>
          <p:txBody>
            <a:bodyPr wrap="none" rtlCol="0">
              <a:spAutoFit/>
            </a:bodyPr>
            <a:lstStyle/>
            <a:p>
              <a:r>
                <a:rPr lang="en-GB" b="1" dirty="0"/>
                <a:t>Possible Solutions</a:t>
              </a:r>
            </a:p>
          </p:txBody>
        </p:sp>
      </p:grpSp>
    </p:spTree>
    <p:extLst>
      <p:ext uri="{BB962C8B-B14F-4D97-AF65-F5344CB8AC3E}">
        <p14:creationId xmlns:p14="http://schemas.microsoft.com/office/powerpoint/2010/main" val="3674156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1F5545-5167-4C15-9DFA-2FFF2234379F}"/>
              </a:ext>
            </a:extLst>
          </p:cNvPr>
          <p:cNvPicPr>
            <a:picLocks noChangeAspect="1"/>
          </p:cNvPicPr>
          <p:nvPr/>
        </p:nvPicPr>
        <p:blipFill rotWithShape="1">
          <a:blip r:embed="rId2"/>
          <a:srcRect l="8364" r="31222" b="82"/>
          <a:stretch/>
        </p:blipFill>
        <p:spPr>
          <a:xfrm>
            <a:off x="247658" y="972140"/>
            <a:ext cx="2583637" cy="2289018"/>
          </a:xfrm>
          <a:prstGeom prst="rect">
            <a:avLst/>
          </a:prstGeom>
        </p:spPr>
      </p:pic>
      <p:graphicFrame>
        <p:nvGraphicFramePr>
          <p:cNvPr id="24" name="Table 23">
            <a:extLst>
              <a:ext uri="{FF2B5EF4-FFF2-40B4-BE49-F238E27FC236}">
                <a16:creationId xmlns:a16="http://schemas.microsoft.com/office/drawing/2014/main" id="{4D92FFD7-95F8-493E-918F-C19CFBEB82DC}"/>
              </a:ext>
            </a:extLst>
          </p:cNvPr>
          <p:cNvGraphicFramePr>
            <a:graphicFrameLocks noGrp="1"/>
          </p:cNvGraphicFramePr>
          <p:nvPr>
            <p:extLst>
              <p:ext uri="{D42A27DB-BD31-4B8C-83A1-F6EECF244321}">
                <p14:modId xmlns:p14="http://schemas.microsoft.com/office/powerpoint/2010/main" val="2748667781"/>
              </p:ext>
            </p:extLst>
          </p:nvPr>
        </p:nvGraphicFramePr>
        <p:xfrm>
          <a:off x="5457778" y="3877816"/>
          <a:ext cx="3240360" cy="1744980"/>
        </p:xfrm>
        <a:graphic>
          <a:graphicData uri="http://schemas.openxmlformats.org/drawingml/2006/table">
            <a:tbl>
              <a:tblPr firstRow="1" bandRow="1">
                <a:tableStyleId>{5940675A-B579-460E-94D1-54222C63F5DA}</a:tableStyleId>
              </a:tblPr>
              <a:tblGrid>
                <a:gridCol w="1125251">
                  <a:extLst>
                    <a:ext uri="{9D8B030D-6E8A-4147-A177-3AD203B41FA5}">
                      <a16:colId xmlns:a16="http://schemas.microsoft.com/office/drawing/2014/main" val="20000"/>
                    </a:ext>
                  </a:extLst>
                </a:gridCol>
                <a:gridCol w="1047038">
                  <a:extLst>
                    <a:ext uri="{9D8B030D-6E8A-4147-A177-3AD203B41FA5}">
                      <a16:colId xmlns:a16="http://schemas.microsoft.com/office/drawing/2014/main" val="1759293308"/>
                    </a:ext>
                  </a:extLst>
                </a:gridCol>
                <a:gridCol w="1068071">
                  <a:extLst>
                    <a:ext uri="{9D8B030D-6E8A-4147-A177-3AD203B41FA5}">
                      <a16:colId xmlns:a16="http://schemas.microsoft.com/office/drawing/2014/main" val="3604790752"/>
                    </a:ext>
                  </a:extLst>
                </a:gridCol>
              </a:tblGrid>
              <a:tr h="2270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Structure</a:t>
                      </a:r>
                      <a:endParaRPr lang="en-GB" sz="1200" b="1" dirty="0"/>
                    </a:p>
                  </a:txBody>
                  <a:tcPr marL="68580" marR="68580" marT="34290" marB="3429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t>Original</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t>Higher Voltage</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0"/>
                  </a:ext>
                </a:extLst>
              </a:tr>
              <a:tr h="131430">
                <a:tc>
                  <a:txBody>
                    <a:bodyPr/>
                    <a:lstStyle/>
                    <a:p>
                      <a:pPr algn="l"/>
                      <a:r>
                        <a:rPr lang="en-US" sz="1100" b="1" dirty="0"/>
                        <a:t>R/Q (Ohm)</a:t>
                      </a:r>
                      <a:endParaRPr lang="en-GB" sz="1100" b="1" dirty="0"/>
                    </a:p>
                  </a:txBody>
                  <a:tcPr marL="68580" marR="68580" marT="34290" marB="3429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200" dirty="0"/>
                        <a:t>65.84</a:t>
                      </a:r>
                      <a:endParaRPr lang="en-GB" sz="1200" dirty="0"/>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dirty="0"/>
                        <a:t>75.78</a:t>
                      </a:r>
                      <a:endParaRPr lang="en-GB" sz="1200" dirty="0"/>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alpha val="50000"/>
                      </a:srgbClr>
                    </a:solidFill>
                  </a:tcPr>
                </a:tc>
                <a:extLst>
                  <a:ext uri="{0D108BD9-81ED-4DB2-BD59-A6C34878D82A}">
                    <a16:rowId xmlns:a16="http://schemas.microsoft.com/office/drawing/2014/main" val="10002"/>
                  </a:ext>
                </a:extLst>
              </a:tr>
              <a:tr h="150162">
                <a:tc>
                  <a:txBody>
                    <a:bodyPr/>
                    <a:lstStyle/>
                    <a:p>
                      <a:pPr algn="l"/>
                      <a:r>
                        <a:rPr lang="en-US" sz="1100" b="1" dirty="0"/>
                        <a:t>Q</a:t>
                      </a:r>
                      <a:r>
                        <a:rPr lang="en-US" sz="1100" b="1" baseline="-25000" dirty="0"/>
                        <a:t>0</a:t>
                      </a:r>
                      <a:endParaRPr lang="en-US" sz="1100" b="1" dirty="0"/>
                    </a:p>
                  </a:txBody>
                  <a:tcPr marL="68580" marR="68580" marT="34290" marB="3429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35054</a:t>
                      </a:r>
                      <a:endParaRPr lang="en-GB" sz="1200" dirty="0"/>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200" dirty="0"/>
                        <a:t>34898</a:t>
                      </a:r>
                      <a:endParaRPr lang="en-GB" sz="1200" dirty="0"/>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alpha val="50000"/>
                      </a:srgbClr>
                    </a:solidFill>
                  </a:tcPr>
                </a:tc>
                <a:extLst>
                  <a:ext uri="{0D108BD9-81ED-4DB2-BD59-A6C34878D82A}">
                    <a16:rowId xmlns:a16="http://schemas.microsoft.com/office/drawing/2014/main" val="10003"/>
                  </a:ext>
                </a:extLst>
              </a:tr>
              <a:tr h="1650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err="1">
                          <a:ln>
                            <a:noFill/>
                          </a:ln>
                          <a:solidFill>
                            <a:prstClr val="black"/>
                          </a:solidFill>
                          <a:effectLst/>
                          <a:uLnTx/>
                          <a:uFillTx/>
                          <a:latin typeface="Calibri" panose="020F0502020204030204"/>
                          <a:ea typeface="+mn-ea"/>
                          <a:cs typeface="+mn-cs"/>
                        </a:rPr>
                        <a:t>Powe</a:t>
                      </a: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/cavity (kW)@500kV</a:t>
                      </a:r>
                      <a:endParaRPr kumimoji="0" lang="en-GB" sz="600" b="0" i="0" u="none" strike="noStrike" kern="1200" cap="none" spc="0" normalizeH="0" baseline="0" noProof="0" dirty="0">
                        <a:ln>
                          <a:noFill/>
                        </a:ln>
                        <a:solidFill>
                          <a:srgbClr val="FF0000"/>
                        </a:solidFill>
                        <a:effectLst/>
                        <a:uLnTx/>
                        <a:uFillTx/>
                        <a:latin typeface="Calibri" panose="020F0502020204030204"/>
                        <a:ea typeface="+mn-ea"/>
                        <a:cs typeface="+mn-cs"/>
                      </a:endParaRPr>
                    </a:p>
                  </a:txBody>
                  <a:tcPr marL="68580" marR="68580" marT="34290" marB="3429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200" b="0" dirty="0">
                          <a:solidFill>
                            <a:schemeClr val="tx1"/>
                          </a:solidFill>
                        </a:rPr>
                        <a:t>54.2</a:t>
                      </a:r>
                      <a:endParaRPr lang="en-GB" sz="1200" b="0" dirty="0">
                        <a:solidFill>
                          <a:schemeClr val="tx1"/>
                        </a:solidFill>
                      </a:endParaRP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200" b="0" dirty="0">
                          <a:solidFill>
                            <a:schemeClr val="tx1"/>
                          </a:solidFill>
                        </a:rPr>
                        <a:t>47.3</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alpha val="50000"/>
                      </a:srgbClr>
                    </a:solidFill>
                  </a:tcPr>
                </a:tc>
                <a:extLst>
                  <a:ext uri="{0D108BD9-81ED-4DB2-BD59-A6C34878D82A}">
                    <a16:rowId xmlns:a16="http://schemas.microsoft.com/office/drawing/2014/main" val="3990089313"/>
                  </a:ext>
                </a:extLst>
              </a:tr>
              <a:tr h="1650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Power/cavity (kW)@550kV</a:t>
                      </a:r>
                      <a:endParaRPr kumimoji="0" lang="en-GB" sz="1100" b="0" i="0" u="none" strike="noStrike" kern="1200" cap="none" spc="0" normalizeH="0" baseline="0" noProof="0" dirty="0">
                        <a:ln>
                          <a:noFill/>
                        </a:ln>
                        <a:solidFill>
                          <a:srgbClr val="FF0000"/>
                        </a:solidFill>
                        <a:effectLst/>
                        <a:uLnTx/>
                        <a:uFillTx/>
                        <a:latin typeface="Calibri" panose="020F0502020204030204"/>
                        <a:ea typeface="+mn-ea"/>
                        <a:cs typeface="+mn-cs"/>
                      </a:endParaRPr>
                    </a:p>
                  </a:txBody>
                  <a:tcPr marL="68580" marR="68580" marT="34290" marB="3429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200" b="0" dirty="0">
                          <a:solidFill>
                            <a:schemeClr val="tx1"/>
                          </a:solidFill>
                        </a:rPr>
                        <a:t>65.5</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200" b="0" dirty="0">
                          <a:solidFill>
                            <a:schemeClr val="tx1"/>
                          </a:solidFill>
                        </a:rPr>
                        <a:t>57.2</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alpha val="50000"/>
                      </a:srgbClr>
                    </a:solidFill>
                  </a:tcPr>
                </a:tc>
                <a:extLst>
                  <a:ext uri="{0D108BD9-81ED-4DB2-BD59-A6C34878D82A}">
                    <a16:rowId xmlns:a16="http://schemas.microsoft.com/office/drawing/2014/main" val="3016039359"/>
                  </a:ext>
                </a:extLst>
              </a:tr>
            </a:tbl>
          </a:graphicData>
        </a:graphic>
      </p:graphicFrame>
      <p:sp>
        <p:nvSpPr>
          <p:cNvPr id="6" name="Title 5">
            <a:extLst>
              <a:ext uri="{FF2B5EF4-FFF2-40B4-BE49-F238E27FC236}">
                <a16:creationId xmlns:a16="http://schemas.microsoft.com/office/drawing/2014/main" id="{2A3E01A5-36D4-4B91-B3D8-C3698F57C375}"/>
              </a:ext>
            </a:extLst>
          </p:cNvPr>
          <p:cNvSpPr>
            <a:spLocks noGrp="1"/>
          </p:cNvSpPr>
          <p:nvPr>
            <p:ph type="title"/>
          </p:nvPr>
        </p:nvSpPr>
        <p:spPr/>
        <p:txBody>
          <a:bodyPr/>
          <a:lstStyle/>
          <a:p>
            <a:r>
              <a:rPr lang="en-GB" dirty="0"/>
              <a:t>Improved 2-Cell cavity design v1</a:t>
            </a:r>
          </a:p>
        </p:txBody>
      </p:sp>
      <p:sp>
        <p:nvSpPr>
          <p:cNvPr id="8" name="Footer Placeholder 7">
            <a:extLst>
              <a:ext uri="{FF2B5EF4-FFF2-40B4-BE49-F238E27FC236}">
                <a16:creationId xmlns:a16="http://schemas.microsoft.com/office/drawing/2014/main" id="{4C25A2BC-693E-407F-9BEE-21A65C002626}"/>
              </a:ext>
            </a:extLst>
          </p:cNvPr>
          <p:cNvSpPr>
            <a:spLocks noGrp="1"/>
          </p:cNvSpPr>
          <p:nvPr>
            <p:ph type="ftr" sz="quarter" idx="11"/>
          </p:nvPr>
        </p:nvSpPr>
        <p:spPr/>
        <p:txBody>
          <a:bodyPr/>
          <a:lstStyle/>
          <a:p>
            <a:r>
              <a:rPr lang="en-GB"/>
              <a:t>HarmonLIP2024 - 20 March 2023 - A. D'Elia</a:t>
            </a:r>
          </a:p>
        </p:txBody>
      </p:sp>
      <p:sp>
        <p:nvSpPr>
          <p:cNvPr id="9" name="Slide Number Placeholder 8">
            <a:extLst>
              <a:ext uri="{FF2B5EF4-FFF2-40B4-BE49-F238E27FC236}">
                <a16:creationId xmlns:a16="http://schemas.microsoft.com/office/drawing/2014/main" id="{E3C1C4CF-7323-4B74-BC55-CE47AC911DEF}"/>
              </a:ext>
            </a:extLst>
          </p:cNvPr>
          <p:cNvSpPr>
            <a:spLocks noGrp="1"/>
          </p:cNvSpPr>
          <p:nvPr>
            <p:ph type="sldNum" sz="quarter" idx="12"/>
          </p:nvPr>
        </p:nvSpPr>
        <p:spPr/>
        <p:txBody>
          <a:bodyPr/>
          <a:lstStyle/>
          <a:p>
            <a:fld id="{627799B7-D61E-469A-AF14-3ABA6674A0C8}" type="slidenum">
              <a:rPr lang="en-GB" smtClean="0"/>
              <a:t>19</a:t>
            </a:fld>
            <a:endParaRPr lang="en-GB"/>
          </a:p>
        </p:txBody>
      </p:sp>
      <p:sp>
        <p:nvSpPr>
          <p:cNvPr id="10" name="TextBox 9">
            <a:extLst>
              <a:ext uri="{FF2B5EF4-FFF2-40B4-BE49-F238E27FC236}">
                <a16:creationId xmlns:a16="http://schemas.microsoft.com/office/drawing/2014/main" id="{1E24B802-0FBC-4129-A72B-FE3F5F65B81B}"/>
              </a:ext>
            </a:extLst>
          </p:cNvPr>
          <p:cNvSpPr txBox="1"/>
          <p:nvPr/>
        </p:nvSpPr>
        <p:spPr>
          <a:xfrm>
            <a:off x="624035" y="5990069"/>
            <a:ext cx="8236800" cy="523220"/>
          </a:xfrm>
          <a:prstGeom prst="rect">
            <a:avLst/>
          </a:prstGeom>
          <a:noFill/>
        </p:spPr>
        <p:txBody>
          <a:bodyPr wrap="square" rtlCol="0">
            <a:spAutoFit/>
          </a:bodyPr>
          <a:lstStyle/>
          <a:p>
            <a:r>
              <a:rPr lang="en-GB" sz="1400" dirty="0">
                <a:solidFill>
                  <a:schemeClr val="tx2"/>
                </a:solidFill>
              </a:rPr>
              <a:t>A second coupler is required due to the limit on the power of the RF window of 40kW CW. Its impact on the Q</a:t>
            </a:r>
            <a:r>
              <a:rPr lang="en-GB" sz="1400" baseline="-25000" dirty="0">
                <a:solidFill>
                  <a:schemeClr val="tx2"/>
                </a:solidFill>
              </a:rPr>
              <a:t>0</a:t>
            </a:r>
            <a:r>
              <a:rPr lang="en-GB" sz="1400" dirty="0">
                <a:solidFill>
                  <a:schemeClr val="tx2"/>
                </a:solidFill>
              </a:rPr>
              <a:t> is negligible. Difficult to provide for 590kV.</a:t>
            </a:r>
          </a:p>
        </p:txBody>
      </p:sp>
      <p:grpSp>
        <p:nvGrpSpPr>
          <p:cNvPr id="16" name="Group 15">
            <a:extLst>
              <a:ext uri="{FF2B5EF4-FFF2-40B4-BE49-F238E27FC236}">
                <a16:creationId xmlns:a16="http://schemas.microsoft.com/office/drawing/2014/main" id="{FDD764A1-A464-4B3C-AD88-8AD47FBAF040}"/>
              </a:ext>
            </a:extLst>
          </p:cNvPr>
          <p:cNvGrpSpPr/>
          <p:nvPr/>
        </p:nvGrpSpPr>
        <p:grpSpPr>
          <a:xfrm>
            <a:off x="4742435" y="789681"/>
            <a:ext cx="3955703" cy="2828565"/>
            <a:chOff x="4159400" y="777827"/>
            <a:chExt cx="4345071" cy="3000447"/>
          </a:xfrm>
        </p:grpSpPr>
        <p:pic>
          <p:nvPicPr>
            <p:cNvPr id="26" name="Picture 25">
              <a:extLst>
                <a:ext uri="{FF2B5EF4-FFF2-40B4-BE49-F238E27FC236}">
                  <a16:creationId xmlns:a16="http://schemas.microsoft.com/office/drawing/2014/main" id="{F023293E-1639-43F5-B8F4-F35147B37413}"/>
                </a:ext>
              </a:extLst>
            </p:cNvPr>
            <p:cNvPicPr>
              <a:picLocks noChangeAspect="1"/>
            </p:cNvPicPr>
            <p:nvPr/>
          </p:nvPicPr>
          <p:blipFill>
            <a:blip r:embed="rId3"/>
            <a:stretch>
              <a:fillRect/>
            </a:stretch>
          </p:blipFill>
          <p:spPr>
            <a:xfrm>
              <a:off x="4159400" y="777827"/>
              <a:ext cx="4345071" cy="3000447"/>
            </a:xfrm>
            <a:prstGeom prst="rect">
              <a:avLst/>
            </a:prstGeom>
          </p:spPr>
        </p:pic>
        <p:sp>
          <p:nvSpPr>
            <p:cNvPr id="12" name="TextBox 11">
              <a:extLst>
                <a:ext uri="{FF2B5EF4-FFF2-40B4-BE49-F238E27FC236}">
                  <a16:creationId xmlns:a16="http://schemas.microsoft.com/office/drawing/2014/main" id="{99EACCFE-F6CE-4DFF-986D-EE1558C873F8}"/>
                </a:ext>
              </a:extLst>
            </p:cNvPr>
            <p:cNvSpPr txBox="1"/>
            <p:nvPr/>
          </p:nvSpPr>
          <p:spPr>
            <a:xfrm>
              <a:off x="7236296" y="2457838"/>
              <a:ext cx="870751" cy="307777"/>
            </a:xfrm>
            <a:prstGeom prst="rect">
              <a:avLst/>
            </a:prstGeom>
            <a:noFill/>
          </p:spPr>
          <p:txBody>
            <a:bodyPr wrap="none" rtlCol="0">
              <a:spAutoFit/>
            </a:bodyPr>
            <a:lstStyle/>
            <a:p>
              <a:r>
                <a:rPr lang="en-GB" sz="1400" b="1" dirty="0"/>
                <a:t>3x2-Cell</a:t>
              </a:r>
            </a:p>
          </p:txBody>
        </p:sp>
      </p:grpSp>
      <p:grpSp>
        <p:nvGrpSpPr>
          <p:cNvPr id="34" name="Group 33">
            <a:extLst>
              <a:ext uri="{FF2B5EF4-FFF2-40B4-BE49-F238E27FC236}">
                <a16:creationId xmlns:a16="http://schemas.microsoft.com/office/drawing/2014/main" id="{3EBE6DC8-BAE6-426A-B966-29D0DDCD1EB6}"/>
              </a:ext>
            </a:extLst>
          </p:cNvPr>
          <p:cNvGrpSpPr/>
          <p:nvPr/>
        </p:nvGrpSpPr>
        <p:grpSpPr>
          <a:xfrm>
            <a:off x="205911" y="3626380"/>
            <a:ext cx="2405521" cy="2337755"/>
            <a:chOff x="179512" y="3505348"/>
            <a:chExt cx="2405521" cy="2337755"/>
          </a:xfrm>
        </p:grpSpPr>
        <p:grpSp>
          <p:nvGrpSpPr>
            <p:cNvPr id="32" name="Group 31">
              <a:extLst>
                <a:ext uri="{FF2B5EF4-FFF2-40B4-BE49-F238E27FC236}">
                  <a16:creationId xmlns:a16="http://schemas.microsoft.com/office/drawing/2014/main" id="{6FF9544D-850A-42B4-8C87-6979128838A8}"/>
                </a:ext>
              </a:extLst>
            </p:cNvPr>
            <p:cNvGrpSpPr/>
            <p:nvPr/>
          </p:nvGrpSpPr>
          <p:grpSpPr>
            <a:xfrm>
              <a:off x="179512" y="3546317"/>
              <a:ext cx="2405521" cy="2296786"/>
              <a:chOff x="1525590" y="2683987"/>
              <a:chExt cx="3190426" cy="3154833"/>
            </a:xfrm>
          </p:grpSpPr>
          <p:pic>
            <p:nvPicPr>
              <p:cNvPr id="30" name="Picture 29">
                <a:extLst>
                  <a:ext uri="{FF2B5EF4-FFF2-40B4-BE49-F238E27FC236}">
                    <a16:creationId xmlns:a16="http://schemas.microsoft.com/office/drawing/2014/main" id="{2E518DAF-EBBE-4E47-9A57-78C951B7F2FE}"/>
                  </a:ext>
                </a:extLst>
              </p:cNvPr>
              <p:cNvPicPr>
                <a:picLocks noChangeAspect="1"/>
              </p:cNvPicPr>
              <p:nvPr/>
            </p:nvPicPr>
            <p:blipFill rotWithShape="1">
              <a:blip r:embed="rId4"/>
              <a:srcRect l="14489" r="16865"/>
              <a:stretch/>
            </p:blipFill>
            <p:spPr>
              <a:xfrm>
                <a:off x="2230346" y="2973082"/>
                <a:ext cx="2485670" cy="2626771"/>
              </a:xfrm>
              <a:prstGeom prst="rect">
                <a:avLst/>
              </a:prstGeom>
            </p:spPr>
          </p:pic>
          <p:pic>
            <p:nvPicPr>
              <p:cNvPr id="31" name="Picture 30">
                <a:extLst>
                  <a:ext uri="{FF2B5EF4-FFF2-40B4-BE49-F238E27FC236}">
                    <a16:creationId xmlns:a16="http://schemas.microsoft.com/office/drawing/2014/main" id="{BAD80294-DC5A-4723-9A80-8AB5802AFBFA}"/>
                  </a:ext>
                </a:extLst>
              </p:cNvPr>
              <p:cNvPicPr>
                <a:picLocks noChangeAspect="1"/>
              </p:cNvPicPr>
              <p:nvPr/>
            </p:nvPicPr>
            <p:blipFill>
              <a:blip r:embed="rId5"/>
              <a:stretch>
                <a:fillRect/>
              </a:stretch>
            </p:blipFill>
            <p:spPr>
              <a:xfrm>
                <a:off x="1525590" y="2683987"/>
                <a:ext cx="703652" cy="3154833"/>
              </a:xfrm>
              <a:prstGeom prst="rect">
                <a:avLst/>
              </a:prstGeom>
            </p:spPr>
          </p:pic>
        </p:grpSp>
        <p:sp>
          <p:nvSpPr>
            <p:cNvPr id="33" name="TextBox 32">
              <a:extLst>
                <a:ext uri="{FF2B5EF4-FFF2-40B4-BE49-F238E27FC236}">
                  <a16:creationId xmlns:a16="http://schemas.microsoft.com/office/drawing/2014/main" id="{93DC4D3F-4DEE-4F49-B53B-8CBB7ABDB1C9}"/>
                </a:ext>
              </a:extLst>
            </p:cNvPr>
            <p:cNvSpPr txBox="1"/>
            <p:nvPr/>
          </p:nvSpPr>
          <p:spPr>
            <a:xfrm>
              <a:off x="930748" y="3505348"/>
              <a:ext cx="1476686" cy="276999"/>
            </a:xfrm>
            <a:prstGeom prst="rect">
              <a:avLst/>
            </a:prstGeom>
            <a:noFill/>
          </p:spPr>
          <p:txBody>
            <a:bodyPr wrap="none" rtlCol="0">
              <a:spAutoFit/>
            </a:bodyPr>
            <a:lstStyle/>
            <a:p>
              <a:r>
                <a:rPr lang="en-GB" sz="1200" b="1" dirty="0"/>
                <a:t>Old design-500kV</a:t>
              </a:r>
            </a:p>
          </p:txBody>
        </p:sp>
      </p:grpSp>
      <p:grpSp>
        <p:nvGrpSpPr>
          <p:cNvPr id="36" name="Group 35">
            <a:extLst>
              <a:ext uri="{FF2B5EF4-FFF2-40B4-BE49-F238E27FC236}">
                <a16:creationId xmlns:a16="http://schemas.microsoft.com/office/drawing/2014/main" id="{5E362F66-52CA-48FC-8FFE-5608F1149251}"/>
              </a:ext>
            </a:extLst>
          </p:cNvPr>
          <p:cNvGrpSpPr/>
          <p:nvPr/>
        </p:nvGrpSpPr>
        <p:grpSpPr>
          <a:xfrm>
            <a:off x="2831295" y="3628126"/>
            <a:ext cx="2376264" cy="2257734"/>
            <a:chOff x="2771800" y="3504040"/>
            <a:chExt cx="2376264" cy="2257734"/>
          </a:xfrm>
        </p:grpSpPr>
        <p:grpSp>
          <p:nvGrpSpPr>
            <p:cNvPr id="17" name="Group 16">
              <a:extLst>
                <a:ext uri="{FF2B5EF4-FFF2-40B4-BE49-F238E27FC236}">
                  <a16:creationId xmlns:a16="http://schemas.microsoft.com/office/drawing/2014/main" id="{1627E45F-61F9-479C-B462-6C16FF855319}"/>
                </a:ext>
              </a:extLst>
            </p:cNvPr>
            <p:cNvGrpSpPr/>
            <p:nvPr/>
          </p:nvGrpSpPr>
          <p:grpSpPr>
            <a:xfrm>
              <a:off x="2771800" y="3546317"/>
              <a:ext cx="2376264" cy="2215457"/>
              <a:chOff x="4328895" y="1975540"/>
              <a:chExt cx="3904990" cy="3858163"/>
            </a:xfrm>
          </p:grpSpPr>
          <p:pic>
            <p:nvPicPr>
              <p:cNvPr id="28" name="Picture 27">
                <a:extLst>
                  <a:ext uri="{FF2B5EF4-FFF2-40B4-BE49-F238E27FC236}">
                    <a16:creationId xmlns:a16="http://schemas.microsoft.com/office/drawing/2014/main" id="{C7B02FF3-429C-4F5D-9DBA-C90E949713A6}"/>
                  </a:ext>
                </a:extLst>
              </p:cNvPr>
              <p:cNvPicPr>
                <a:picLocks noChangeAspect="1"/>
              </p:cNvPicPr>
              <p:nvPr/>
            </p:nvPicPr>
            <p:blipFill rotWithShape="1">
              <a:blip r:embed="rId6"/>
              <a:srcRect l="20297" r="22951" b="7741"/>
              <a:stretch/>
            </p:blipFill>
            <p:spPr>
              <a:xfrm>
                <a:off x="5076056" y="2385460"/>
                <a:ext cx="3157829" cy="3139700"/>
              </a:xfrm>
              <a:prstGeom prst="rect">
                <a:avLst/>
              </a:prstGeom>
            </p:spPr>
          </p:pic>
          <p:pic>
            <p:nvPicPr>
              <p:cNvPr id="29" name="Picture 28">
                <a:extLst>
                  <a:ext uri="{FF2B5EF4-FFF2-40B4-BE49-F238E27FC236}">
                    <a16:creationId xmlns:a16="http://schemas.microsoft.com/office/drawing/2014/main" id="{3BFC74E2-2577-4F8D-9587-B6AE59CA42AE}"/>
                  </a:ext>
                </a:extLst>
              </p:cNvPr>
              <p:cNvPicPr>
                <a:picLocks noChangeAspect="1"/>
              </p:cNvPicPr>
              <p:nvPr/>
            </p:nvPicPr>
            <p:blipFill>
              <a:blip r:embed="rId7"/>
              <a:stretch>
                <a:fillRect/>
              </a:stretch>
            </p:blipFill>
            <p:spPr>
              <a:xfrm>
                <a:off x="4328895" y="1975540"/>
                <a:ext cx="847843" cy="3858163"/>
              </a:xfrm>
              <a:prstGeom prst="rect">
                <a:avLst/>
              </a:prstGeom>
            </p:spPr>
          </p:pic>
        </p:grpSp>
        <p:sp>
          <p:nvSpPr>
            <p:cNvPr id="35" name="TextBox 34">
              <a:extLst>
                <a:ext uri="{FF2B5EF4-FFF2-40B4-BE49-F238E27FC236}">
                  <a16:creationId xmlns:a16="http://schemas.microsoft.com/office/drawing/2014/main" id="{120C820C-5408-4C6F-A36C-F0E0AFEDE9FF}"/>
                </a:ext>
              </a:extLst>
            </p:cNvPr>
            <p:cNvSpPr txBox="1"/>
            <p:nvPr/>
          </p:nvSpPr>
          <p:spPr>
            <a:xfrm>
              <a:off x="3365787" y="3504040"/>
              <a:ext cx="1534394" cy="276999"/>
            </a:xfrm>
            <a:prstGeom prst="rect">
              <a:avLst/>
            </a:prstGeom>
            <a:noFill/>
          </p:spPr>
          <p:txBody>
            <a:bodyPr wrap="none" rtlCol="0">
              <a:spAutoFit/>
            </a:bodyPr>
            <a:lstStyle/>
            <a:p>
              <a:r>
                <a:rPr lang="en-GB" sz="1200" b="1" dirty="0"/>
                <a:t>New design-550kV</a:t>
              </a:r>
            </a:p>
          </p:txBody>
        </p:sp>
      </p:grpSp>
      <p:grpSp>
        <p:nvGrpSpPr>
          <p:cNvPr id="43" name="Group 42">
            <a:extLst>
              <a:ext uri="{FF2B5EF4-FFF2-40B4-BE49-F238E27FC236}">
                <a16:creationId xmlns:a16="http://schemas.microsoft.com/office/drawing/2014/main" id="{5659A9F3-0361-4529-AAE9-08AE8783C76C}"/>
              </a:ext>
            </a:extLst>
          </p:cNvPr>
          <p:cNvGrpSpPr/>
          <p:nvPr/>
        </p:nvGrpSpPr>
        <p:grpSpPr>
          <a:xfrm>
            <a:off x="3001730" y="801882"/>
            <a:ext cx="642290" cy="1634833"/>
            <a:chOff x="3001730" y="801882"/>
            <a:chExt cx="642290" cy="1634833"/>
          </a:xfrm>
        </p:grpSpPr>
        <p:pic>
          <p:nvPicPr>
            <p:cNvPr id="39" name="Picture 38">
              <a:extLst>
                <a:ext uri="{FF2B5EF4-FFF2-40B4-BE49-F238E27FC236}">
                  <a16:creationId xmlns:a16="http://schemas.microsoft.com/office/drawing/2014/main" id="{16EC2FA5-7EB5-40F6-B45E-D14367B14175}"/>
                </a:ext>
              </a:extLst>
            </p:cNvPr>
            <p:cNvPicPr>
              <a:picLocks noChangeAspect="1"/>
            </p:cNvPicPr>
            <p:nvPr/>
          </p:nvPicPr>
          <p:blipFill>
            <a:blip r:embed="rId8"/>
            <a:stretch>
              <a:fillRect/>
            </a:stretch>
          </p:blipFill>
          <p:spPr>
            <a:xfrm>
              <a:off x="3001730" y="801882"/>
              <a:ext cx="642290" cy="1388612"/>
            </a:xfrm>
            <a:prstGeom prst="rect">
              <a:avLst/>
            </a:prstGeom>
          </p:spPr>
        </p:pic>
        <p:sp>
          <p:nvSpPr>
            <p:cNvPr id="40" name="TextBox 39">
              <a:extLst>
                <a:ext uri="{FF2B5EF4-FFF2-40B4-BE49-F238E27FC236}">
                  <a16:creationId xmlns:a16="http://schemas.microsoft.com/office/drawing/2014/main" id="{3A8B8749-CB4F-43B0-A198-DD21BBF4FDC0}"/>
                </a:ext>
              </a:extLst>
            </p:cNvPr>
            <p:cNvSpPr txBox="1"/>
            <p:nvPr/>
          </p:nvSpPr>
          <p:spPr>
            <a:xfrm>
              <a:off x="3142917" y="2190494"/>
              <a:ext cx="397866" cy="246221"/>
            </a:xfrm>
            <a:prstGeom prst="rect">
              <a:avLst/>
            </a:prstGeom>
            <a:noFill/>
          </p:spPr>
          <p:txBody>
            <a:bodyPr wrap="none" rtlCol="0">
              <a:spAutoFit/>
            </a:bodyPr>
            <a:lstStyle/>
            <a:p>
              <a:r>
                <a:rPr lang="en-GB" sz="1000" b="1" dirty="0"/>
                <a:t>Old</a:t>
              </a:r>
            </a:p>
          </p:txBody>
        </p:sp>
      </p:grpSp>
      <p:grpSp>
        <p:nvGrpSpPr>
          <p:cNvPr id="42" name="Group 41">
            <a:extLst>
              <a:ext uri="{FF2B5EF4-FFF2-40B4-BE49-F238E27FC236}">
                <a16:creationId xmlns:a16="http://schemas.microsoft.com/office/drawing/2014/main" id="{17F8D2B8-DBF2-4C10-8821-81BA2C2DB6E2}"/>
              </a:ext>
            </a:extLst>
          </p:cNvPr>
          <p:cNvGrpSpPr/>
          <p:nvPr/>
        </p:nvGrpSpPr>
        <p:grpSpPr>
          <a:xfrm>
            <a:off x="3722172" y="1264419"/>
            <a:ext cx="849828" cy="1962878"/>
            <a:chOff x="3722172" y="1264419"/>
            <a:chExt cx="849828" cy="1962878"/>
          </a:xfrm>
        </p:grpSpPr>
        <p:pic>
          <p:nvPicPr>
            <p:cNvPr id="38" name="Picture 37">
              <a:extLst>
                <a:ext uri="{FF2B5EF4-FFF2-40B4-BE49-F238E27FC236}">
                  <a16:creationId xmlns:a16="http://schemas.microsoft.com/office/drawing/2014/main" id="{B7EE40F3-ED68-46D7-8C77-33771A7F6D9E}"/>
                </a:ext>
              </a:extLst>
            </p:cNvPr>
            <p:cNvPicPr>
              <a:picLocks noChangeAspect="1"/>
            </p:cNvPicPr>
            <p:nvPr/>
          </p:nvPicPr>
          <p:blipFill>
            <a:blip r:embed="rId9"/>
            <a:stretch>
              <a:fillRect/>
            </a:stretch>
          </p:blipFill>
          <p:spPr>
            <a:xfrm>
              <a:off x="3722172" y="1264419"/>
              <a:ext cx="849828" cy="1744980"/>
            </a:xfrm>
            <a:prstGeom prst="rect">
              <a:avLst/>
            </a:prstGeom>
          </p:spPr>
        </p:pic>
        <p:sp>
          <p:nvSpPr>
            <p:cNvPr id="41" name="TextBox 40">
              <a:extLst>
                <a:ext uri="{FF2B5EF4-FFF2-40B4-BE49-F238E27FC236}">
                  <a16:creationId xmlns:a16="http://schemas.microsoft.com/office/drawing/2014/main" id="{41A8EC4B-E47C-4578-80D7-2F54C5EC0D00}"/>
                </a:ext>
              </a:extLst>
            </p:cNvPr>
            <p:cNvSpPr txBox="1"/>
            <p:nvPr/>
          </p:nvSpPr>
          <p:spPr>
            <a:xfrm>
              <a:off x="3954008" y="2981076"/>
              <a:ext cx="447558" cy="246221"/>
            </a:xfrm>
            <a:prstGeom prst="rect">
              <a:avLst/>
            </a:prstGeom>
            <a:noFill/>
          </p:spPr>
          <p:txBody>
            <a:bodyPr wrap="none" rtlCol="0">
              <a:spAutoFit/>
            </a:bodyPr>
            <a:lstStyle/>
            <a:p>
              <a:r>
                <a:rPr lang="en-GB" sz="1000" b="1" dirty="0"/>
                <a:t>New</a:t>
              </a:r>
            </a:p>
          </p:txBody>
        </p:sp>
      </p:grpSp>
    </p:spTree>
    <p:extLst>
      <p:ext uri="{BB962C8B-B14F-4D97-AF65-F5344CB8AC3E}">
        <p14:creationId xmlns:p14="http://schemas.microsoft.com/office/powerpoint/2010/main" val="4156098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C1BE5-2AD8-465A-B2DF-C70397278315}"/>
              </a:ext>
            </a:extLst>
          </p:cNvPr>
          <p:cNvSpPr>
            <a:spLocks noGrp="1"/>
          </p:cNvSpPr>
          <p:nvPr>
            <p:ph type="title"/>
          </p:nvPr>
        </p:nvSpPr>
        <p:spPr/>
        <p:txBody>
          <a:bodyPr/>
          <a:lstStyle/>
          <a:p>
            <a:r>
              <a:rPr lang="en-GB" dirty="0"/>
              <a:t>Improved 2-Cell cavity design v2</a:t>
            </a:r>
          </a:p>
        </p:txBody>
      </p:sp>
      <p:sp>
        <p:nvSpPr>
          <p:cNvPr id="3" name="Footer Placeholder 2">
            <a:extLst>
              <a:ext uri="{FF2B5EF4-FFF2-40B4-BE49-F238E27FC236}">
                <a16:creationId xmlns:a16="http://schemas.microsoft.com/office/drawing/2014/main" id="{81D39592-0572-4A9E-B5C9-428AD3E0444D}"/>
              </a:ext>
            </a:extLst>
          </p:cNvPr>
          <p:cNvSpPr>
            <a:spLocks noGrp="1"/>
          </p:cNvSpPr>
          <p:nvPr>
            <p:ph type="ftr" sz="quarter" idx="11"/>
          </p:nvPr>
        </p:nvSpPr>
        <p:spPr/>
        <p:txBody>
          <a:bodyPr/>
          <a:lstStyle/>
          <a:p>
            <a:r>
              <a:rPr lang="en-GB"/>
              <a:t>HarmonLIP2024 - 20 March 2023 - A. D'Elia</a:t>
            </a:r>
          </a:p>
        </p:txBody>
      </p:sp>
      <p:sp>
        <p:nvSpPr>
          <p:cNvPr id="4" name="Slide Number Placeholder 3">
            <a:extLst>
              <a:ext uri="{FF2B5EF4-FFF2-40B4-BE49-F238E27FC236}">
                <a16:creationId xmlns:a16="http://schemas.microsoft.com/office/drawing/2014/main" id="{3C4804E7-B3C5-46AB-8B6D-64775139D667}"/>
              </a:ext>
            </a:extLst>
          </p:cNvPr>
          <p:cNvSpPr>
            <a:spLocks noGrp="1"/>
          </p:cNvSpPr>
          <p:nvPr>
            <p:ph type="sldNum" sz="quarter" idx="12"/>
          </p:nvPr>
        </p:nvSpPr>
        <p:spPr/>
        <p:txBody>
          <a:bodyPr/>
          <a:lstStyle/>
          <a:p>
            <a:fld id="{627799B7-D61E-469A-AF14-3ABA6674A0C8}" type="slidenum">
              <a:rPr lang="en-GB" smtClean="0"/>
              <a:t>20</a:t>
            </a:fld>
            <a:endParaRPr lang="en-GB"/>
          </a:p>
        </p:txBody>
      </p:sp>
      <p:grpSp>
        <p:nvGrpSpPr>
          <p:cNvPr id="18" name="Group 17">
            <a:extLst>
              <a:ext uri="{FF2B5EF4-FFF2-40B4-BE49-F238E27FC236}">
                <a16:creationId xmlns:a16="http://schemas.microsoft.com/office/drawing/2014/main" id="{B5875470-065F-44FC-A51A-3647B8A71FB1}"/>
              </a:ext>
            </a:extLst>
          </p:cNvPr>
          <p:cNvGrpSpPr/>
          <p:nvPr/>
        </p:nvGrpSpPr>
        <p:grpSpPr>
          <a:xfrm>
            <a:off x="83534" y="3606002"/>
            <a:ext cx="2831616" cy="2770973"/>
            <a:chOff x="410865" y="2533936"/>
            <a:chExt cx="2831616" cy="3383987"/>
          </a:xfrm>
        </p:grpSpPr>
        <p:pic>
          <p:nvPicPr>
            <p:cNvPr id="5" name="Picture 4">
              <a:extLst>
                <a:ext uri="{FF2B5EF4-FFF2-40B4-BE49-F238E27FC236}">
                  <a16:creationId xmlns:a16="http://schemas.microsoft.com/office/drawing/2014/main" id="{8FACEC45-11C5-411B-BF69-E971D059110A}"/>
                </a:ext>
              </a:extLst>
            </p:cNvPr>
            <p:cNvPicPr>
              <a:picLocks noChangeAspect="1"/>
            </p:cNvPicPr>
            <p:nvPr/>
          </p:nvPicPr>
          <p:blipFill rotWithShape="1">
            <a:blip r:embed="rId2"/>
            <a:srcRect l="24013" t="1567" r="29525" b="15966"/>
            <a:stretch/>
          </p:blipFill>
          <p:spPr>
            <a:xfrm>
              <a:off x="410865" y="2533936"/>
              <a:ext cx="2831616" cy="3023590"/>
            </a:xfrm>
            <a:prstGeom prst="rect">
              <a:avLst/>
            </a:prstGeom>
          </p:spPr>
        </p:pic>
        <p:cxnSp>
          <p:nvCxnSpPr>
            <p:cNvPr id="10" name="Straight Connector 9">
              <a:extLst>
                <a:ext uri="{FF2B5EF4-FFF2-40B4-BE49-F238E27FC236}">
                  <a16:creationId xmlns:a16="http://schemas.microsoft.com/office/drawing/2014/main" id="{874B619A-C5D3-404D-94C6-FA75D01ADF77}"/>
                </a:ext>
              </a:extLst>
            </p:cNvPr>
            <p:cNvCxnSpPr>
              <a:cxnSpLocks/>
            </p:cNvCxnSpPr>
            <p:nvPr/>
          </p:nvCxnSpPr>
          <p:spPr>
            <a:xfrm>
              <a:off x="1763688" y="5301208"/>
              <a:ext cx="0" cy="256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CE6AFB9-1506-4B6F-983E-D40A1C45E099}"/>
                </a:ext>
              </a:extLst>
            </p:cNvPr>
            <p:cNvCxnSpPr>
              <a:cxnSpLocks/>
            </p:cNvCxnSpPr>
            <p:nvPr/>
          </p:nvCxnSpPr>
          <p:spPr>
            <a:xfrm>
              <a:off x="1907704" y="5301208"/>
              <a:ext cx="0" cy="256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A4E5053-713B-4AD5-8F8A-3CA0FEC10EB6}"/>
                </a:ext>
              </a:extLst>
            </p:cNvPr>
            <p:cNvCxnSpPr/>
            <p:nvPr/>
          </p:nvCxnSpPr>
          <p:spPr>
            <a:xfrm>
              <a:off x="1619672" y="5517232"/>
              <a:ext cx="1440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F4076E3-8E13-4F78-AEE0-37F360407373}"/>
                </a:ext>
              </a:extLst>
            </p:cNvPr>
            <p:cNvCxnSpPr>
              <a:cxnSpLocks/>
            </p:cNvCxnSpPr>
            <p:nvPr/>
          </p:nvCxnSpPr>
          <p:spPr>
            <a:xfrm flipH="1">
              <a:off x="1907704" y="5517232"/>
              <a:ext cx="13563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3A31428-2678-4DC6-84BD-EC4D53B62DFA}"/>
                </a:ext>
              </a:extLst>
            </p:cNvPr>
            <p:cNvSpPr txBox="1"/>
            <p:nvPr/>
          </p:nvSpPr>
          <p:spPr>
            <a:xfrm>
              <a:off x="1556406" y="5548591"/>
              <a:ext cx="540533" cy="369332"/>
            </a:xfrm>
            <a:prstGeom prst="rect">
              <a:avLst/>
            </a:prstGeom>
            <a:noFill/>
          </p:spPr>
          <p:txBody>
            <a:bodyPr wrap="none" rtlCol="0">
              <a:spAutoFit/>
            </a:bodyPr>
            <a:lstStyle/>
            <a:p>
              <a:pPr algn="ctr"/>
              <a:r>
                <a:rPr lang="fr-FR" sz="1000" dirty="0"/>
                <a:t>30mm</a:t>
              </a:r>
            </a:p>
            <a:p>
              <a:pPr algn="ctr"/>
              <a:r>
                <a:rPr lang="fr-FR" sz="800" dirty="0"/>
                <a:t>(20mm)</a:t>
              </a:r>
              <a:endParaRPr lang="en-GB" sz="800" dirty="0"/>
            </a:p>
          </p:txBody>
        </p:sp>
      </p:grpSp>
      <p:graphicFrame>
        <p:nvGraphicFramePr>
          <p:cNvPr id="19" name="Table 18">
            <a:extLst>
              <a:ext uri="{FF2B5EF4-FFF2-40B4-BE49-F238E27FC236}">
                <a16:creationId xmlns:a16="http://schemas.microsoft.com/office/drawing/2014/main" id="{08F78581-5FBE-42F3-81A5-B79B1C3AB0C1}"/>
              </a:ext>
            </a:extLst>
          </p:cNvPr>
          <p:cNvGraphicFramePr>
            <a:graphicFrameLocks noGrp="1"/>
          </p:cNvGraphicFramePr>
          <p:nvPr>
            <p:extLst>
              <p:ext uri="{D42A27DB-BD31-4B8C-83A1-F6EECF244321}">
                <p14:modId xmlns:p14="http://schemas.microsoft.com/office/powerpoint/2010/main" val="2914626851"/>
              </p:ext>
            </p:extLst>
          </p:nvPr>
        </p:nvGraphicFramePr>
        <p:xfrm>
          <a:off x="3120314" y="3822529"/>
          <a:ext cx="5940152" cy="1760220"/>
        </p:xfrm>
        <a:graphic>
          <a:graphicData uri="http://schemas.openxmlformats.org/drawingml/2006/table">
            <a:tbl>
              <a:tblPr firstRow="1" bandRow="1">
                <a:tableStyleId>{5940675A-B579-460E-94D1-54222C63F5DA}</a:tableStyleId>
              </a:tblPr>
              <a:tblGrid>
                <a:gridCol w="1834458">
                  <a:extLst>
                    <a:ext uri="{9D8B030D-6E8A-4147-A177-3AD203B41FA5}">
                      <a16:colId xmlns:a16="http://schemas.microsoft.com/office/drawing/2014/main" val="20000"/>
                    </a:ext>
                  </a:extLst>
                </a:gridCol>
                <a:gridCol w="1160536">
                  <a:extLst>
                    <a:ext uri="{9D8B030D-6E8A-4147-A177-3AD203B41FA5}">
                      <a16:colId xmlns:a16="http://schemas.microsoft.com/office/drawing/2014/main" val="1759293308"/>
                    </a:ext>
                  </a:extLst>
                </a:gridCol>
                <a:gridCol w="1472579">
                  <a:extLst>
                    <a:ext uri="{9D8B030D-6E8A-4147-A177-3AD203B41FA5}">
                      <a16:colId xmlns:a16="http://schemas.microsoft.com/office/drawing/2014/main" val="3604790752"/>
                    </a:ext>
                  </a:extLst>
                </a:gridCol>
                <a:gridCol w="1472579">
                  <a:extLst>
                    <a:ext uri="{9D8B030D-6E8A-4147-A177-3AD203B41FA5}">
                      <a16:colId xmlns:a16="http://schemas.microsoft.com/office/drawing/2014/main" val="1539497004"/>
                    </a:ext>
                  </a:extLst>
                </a:gridCol>
              </a:tblGrid>
              <a:tr h="2270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Structure</a:t>
                      </a:r>
                      <a:endParaRPr lang="en-GB" sz="1200" b="1" dirty="0"/>
                    </a:p>
                  </a:txBody>
                  <a:tcPr marL="68580" marR="68580" marT="34290" marB="3429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t>Original</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t>High Volt. v1</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t>High Volt. v2</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0"/>
                  </a:ext>
                </a:extLst>
              </a:tr>
              <a:tr h="131430">
                <a:tc>
                  <a:txBody>
                    <a:bodyPr/>
                    <a:lstStyle/>
                    <a:p>
                      <a:pPr algn="l"/>
                      <a:r>
                        <a:rPr lang="en-US" sz="1100" b="1" dirty="0"/>
                        <a:t>R/Q (Ohm)</a:t>
                      </a:r>
                      <a:endParaRPr lang="en-GB" sz="1100" b="1" dirty="0"/>
                    </a:p>
                  </a:txBody>
                  <a:tcPr marL="68580" marR="68580" marT="34290" marB="3429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200" dirty="0"/>
                        <a:t>65.84</a:t>
                      </a:r>
                      <a:endParaRPr lang="en-GB" sz="1200" dirty="0"/>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dirty="0"/>
                        <a:t>75.78</a:t>
                      </a:r>
                      <a:endParaRPr lang="en-GB" sz="1200" dirty="0"/>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alpha val="50000"/>
                      </a:srgbClr>
                    </a:solidFill>
                  </a:tcPr>
                </a:tc>
                <a:tc>
                  <a:txBody>
                    <a:bodyPr/>
                    <a:lstStyle/>
                    <a:p>
                      <a:pPr algn="ctr"/>
                      <a:r>
                        <a:rPr lang="fr-FR" sz="1200" dirty="0"/>
                        <a:t>72.19</a:t>
                      </a:r>
                      <a:endParaRPr lang="en-GB" sz="1200" dirty="0"/>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extLst>
                  <a:ext uri="{0D108BD9-81ED-4DB2-BD59-A6C34878D82A}">
                    <a16:rowId xmlns:a16="http://schemas.microsoft.com/office/drawing/2014/main" val="10002"/>
                  </a:ext>
                </a:extLst>
              </a:tr>
              <a:tr h="150162">
                <a:tc>
                  <a:txBody>
                    <a:bodyPr/>
                    <a:lstStyle/>
                    <a:p>
                      <a:pPr algn="l"/>
                      <a:r>
                        <a:rPr lang="en-US" sz="1100" b="1" dirty="0"/>
                        <a:t>Q</a:t>
                      </a:r>
                      <a:r>
                        <a:rPr lang="en-US" sz="1100" b="1" baseline="-25000" dirty="0"/>
                        <a:t>0</a:t>
                      </a:r>
                      <a:endParaRPr lang="en-US" sz="1100" b="1" dirty="0"/>
                    </a:p>
                  </a:txBody>
                  <a:tcPr marL="68580" marR="68580" marT="34290" marB="3429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35054</a:t>
                      </a:r>
                      <a:endParaRPr lang="en-GB" sz="1200" dirty="0"/>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200" dirty="0"/>
                        <a:t>34898</a:t>
                      </a:r>
                      <a:endParaRPr lang="en-GB" sz="1200" dirty="0"/>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alpha val="50000"/>
                      </a:srgbClr>
                    </a:solidFill>
                  </a:tcPr>
                </a:tc>
                <a:tc>
                  <a:txBody>
                    <a:bodyPr/>
                    <a:lstStyle/>
                    <a:p>
                      <a:pPr algn="ctr"/>
                      <a:r>
                        <a:rPr lang="fr-FR" sz="1200" dirty="0"/>
                        <a:t>31100</a:t>
                      </a:r>
                      <a:endParaRPr lang="en-GB" sz="1200" dirty="0"/>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extLst>
                  <a:ext uri="{0D108BD9-81ED-4DB2-BD59-A6C34878D82A}">
                    <a16:rowId xmlns:a16="http://schemas.microsoft.com/office/drawing/2014/main" val="10003"/>
                  </a:ext>
                </a:extLst>
              </a:tr>
              <a:tr h="1650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Power/coupler (kW)@550kV</a:t>
                      </a:r>
                      <a:endParaRPr kumimoji="0" lang="en-GB" sz="1100" b="0" i="0" u="none" strike="noStrike" kern="1200" cap="none" spc="0" normalizeH="0" baseline="0" noProof="0" dirty="0">
                        <a:ln>
                          <a:noFill/>
                        </a:ln>
                        <a:solidFill>
                          <a:srgbClr val="FF0000"/>
                        </a:solidFill>
                        <a:effectLst/>
                        <a:uLnTx/>
                        <a:uFillTx/>
                        <a:latin typeface="Calibri" panose="020F0502020204030204"/>
                        <a:ea typeface="+mn-ea"/>
                        <a:cs typeface="+mn-cs"/>
                      </a:endParaRPr>
                    </a:p>
                  </a:txBody>
                  <a:tcPr marL="68580" marR="68580" marT="34290" marB="3429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200" b="0" dirty="0">
                          <a:solidFill>
                            <a:schemeClr val="tx1"/>
                          </a:solidFill>
                        </a:rPr>
                        <a:t>32.75</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200" b="0" dirty="0">
                          <a:solidFill>
                            <a:schemeClr val="tx1"/>
                          </a:solidFill>
                        </a:rPr>
                        <a:t>28.6</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alpha val="50000"/>
                      </a:srgbClr>
                    </a:solidFill>
                  </a:tcPr>
                </a:tc>
                <a:tc>
                  <a:txBody>
                    <a:bodyPr/>
                    <a:lstStyle/>
                    <a:p>
                      <a:pPr algn="ctr"/>
                      <a:r>
                        <a:rPr lang="fr-FR" sz="1200" b="0" dirty="0">
                          <a:solidFill>
                            <a:schemeClr val="tx1"/>
                          </a:solidFill>
                        </a:rPr>
                        <a:t>33.7</a:t>
                      </a:r>
                      <a:endParaRPr lang="en-GB" sz="1200" b="0" dirty="0">
                        <a:solidFill>
                          <a:schemeClr val="tx1"/>
                        </a:solidFill>
                      </a:endParaRP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extLst>
                  <a:ext uri="{0D108BD9-81ED-4DB2-BD59-A6C34878D82A}">
                    <a16:rowId xmlns:a16="http://schemas.microsoft.com/office/drawing/2014/main" val="3016039359"/>
                  </a:ext>
                </a:extLst>
              </a:tr>
              <a:tr h="2031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Power/coupler (kW)@590kV</a:t>
                      </a:r>
                      <a:endParaRPr kumimoji="0" lang="en-GB" sz="1100" b="0" i="0" u="none" strike="noStrike" kern="1200" cap="none" spc="0" normalizeH="0" baseline="0" noProof="0" dirty="0">
                        <a:ln>
                          <a:noFill/>
                        </a:ln>
                        <a:solidFill>
                          <a:srgbClr val="FF0000"/>
                        </a:solidFill>
                        <a:effectLst/>
                        <a:uLnTx/>
                        <a:uFillTx/>
                        <a:latin typeface="Calibri" panose="020F0502020204030204"/>
                        <a:ea typeface="+mn-ea"/>
                        <a:cs typeface="+mn-cs"/>
                      </a:endParaRPr>
                    </a:p>
                  </a:txBody>
                  <a:tcPr marL="68580" marR="68580" marT="34290" marB="3429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200" b="0" dirty="0">
                          <a:solidFill>
                            <a:schemeClr val="tx1"/>
                          </a:solidFill>
                        </a:rPr>
                        <a:t>37.7</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200" b="0" dirty="0">
                          <a:solidFill>
                            <a:schemeClr val="tx1"/>
                          </a:solidFill>
                        </a:rPr>
                        <a:t>32.9</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alpha val="50000"/>
                      </a:srgbClr>
                    </a:solidFill>
                  </a:tcPr>
                </a:tc>
                <a:tc>
                  <a:txBody>
                    <a:bodyPr/>
                    <a:lstStyle/>
                    <a:p>
                      <a:pPr algn="ctr"/>
                      <a:r>
                        <a:rPr lang="fr-FR" sz="1200" b="0" dirty="0">
                          <a:solidFill>
                            <a:schemeClr val="tx1"/>
                          </a:solidFill>
                        </a:rPr>
                        <a:t>38.75</a:t>
                      </a:r>
                      <a:endParaRPr lang="en-GB" sz="1200" b="0" dirty="0">
                        <a:solidFill>
                          <a:schemeClr val="tx1"/>
                        </a:solidFill>
                      </a:endParaRP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extLst>
                  <a:ext uri="{0D108BD9-81ED-4DB2-BD59-A6C34878D82A}">
                    <a16:rowId xmlns:a16="http://schemas.microsoft.com/office/drawing/2014/main" val="2416289341"/>
                  </a:ext>
                </a:extLst>
              </a:tr>
              <a:tr h="2031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mn-lt"/>
                          <a:ea typeface="+mn-ea"/>
                          <a:cs typeface="+mn-cs"/>
                        </a:rPr>
                        <a:t>Max </a:t>
                      </a:r>
                      <a:r>
                        <a:rPr kumimoji="0" lang="en-GB" sz="1100" b="1" i="0" u="none" strike="noStrike" kern="1200" cap="none" spc="0" normalizeH="0" baseline="0" noProof="0" dirty="0" err="1">
                          <a:ln>
                            <a:noFill/>
                          </a:ln>
                          <a:solidFill>
                            <a:prstClr val="black"/>
                          </a:solidFill>
                          <a:effectLst/>
                          <a:uLnTx/>
                          <a:uFillTx/>
                          <a:latin typeface="+mn-lt"/>
                          <a:ea typeface="+mn-ea"/>
                          <a:cs typeface="+mn-cs"/>
                        </a:rPr>
                        <a:t>T</a:t>
                      </a:r>
                      <a:r>
                        <a:rPr kumimoji="0" lang="en-GB" sz="1100" b="1" i="0" u="none" strike="noStrike" kern="1200" cap="none" spc="0" normalizeH="0" baseline="-25000" noProof="0" dirty="0" err="1">
                          <a:ln>
                            <a:noFill/>
                          </a:ln>
                          <a:solidFill>
                            <a:prstClr val="black"/>
                          </a:solidFill>
                          <a:effectLst/>
                          <a:uLnTx/>
                          <a:uFillTx/>
                          <a:latin typeface="+mn-lt"/>
                          <a:ea typeface="+mn-ea"/>
                          <a:cs typeface="+mn-cs"/>
                        </a:rPr>
                        <a:t>Disk</a:t>
                      </a:r>
                      <a:r>
                        <a:rPr kumimoji="0" lang="en-GB" sz="1100" b="1" i="0" u="none" strike="noStrike" kern="1200" cap="none" spc="0" normalizeH="0" baseline="0" noProof="0" dirty="0">
                          <a:ln>
                            <a:noFill/>
                          </a:ln>
                          <a:solidFill>
                            <a:prstClr val="black"/>
                          </a:solidFill>
                          <a:effectLst/>
                          <a:uLnTx/>
                          <a:uFillTx/>
                          <a:latin typeface="+mn-lt"/>
                          <a:ea typeface="+mn-ea"/>
                          <a:cs typeface="+mn-cs"/>
                        </a:rPr>
                        <a:t> (</a:t>
                      </a:r>
                      <a:r>
                        <a:rPr kumimoji="0" lang="en-GB" sz="1100" b="1" i="0" u="none" strike="noStrike" kern="1200" cap="none" spc="0" normalizeH="0" baseline="0" noProof="0" dirty="0">
                          <a:ln>
                            <a:noFill/>
                          </a:ln>
                          <a:solidFill>
                            <a:prstClr val="black"/>
                          </a:solidFill>
                          <a:effectLst/>
                          <a:uLnTx/>
                          <a:uFillTx/>
                          <a:latin typeface="+mn-lt"/>
                          <a:ea typeface="+mn-ea"/>
                          <a:cs typeface="+mn-cs"/>
                          <a:sym typeface="Symbol" panose="05050102010706020507" pitchFamily="18" charset="2"/>
                        </a:rPr>
                        <a:t>C</a:t>
                      </a:r>
                      <a:r>
                        <a:rPr kumimoji="0" lang="en-GB" sz="1100" b="1" i="0" u="none" strike="noStrike" kern="1200" cap="none" spc="0" normalizeH="0" baseline="0" noProof="0" dirty="0">
                          <a:ln>
                            <a:noFill/>
                          </a:ln>
                          <a:solidFill>
                            <a:prstClr val="black"/>
                          </a:solidFill>
                          <a:effectLst/>
                          <a:uLnTx/>
                          <a:uFillTx/>
                          <a:latin typeface="+mn-lt"/>
                          <a:ea typeface="+mn-ea"/>
                          <a:cs typeface="+mn-cs"/>
                        </a:rPr>
                        <a:t>)@550kV</a:t>
                      </a:r>
                      <a:endParaRPr kumimoji="0" lang="en-GB" sz="1100" b="0" i="0" u="none" strike="noStrike" kern="1200" cap="none" spc="0" normalizeH="0" baseline="0" noProof="0" dirty="0">
                        <a:ln>
                          <a:noFill/>
                        </a:ln>
                        <a:solidFill>
                          <a:srgbClr val="FF0000"/>
                        </a:solidFill>
                        <a:effectLst/>
                        <a:uLnTx/>
                        <a:uFillTx/>
                        <a:latin typeface="+mn-lt"/>
                        <a:ea typeface="+mn-ea"/>
                        <a:cs typeface="+mn-cs"/>
                      </a:endParaRPr>
                    </a:p>
                  </a:txBody>
                  <a:tcPr marL="68580" marR="68580" marT="34290" marB="3429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200" b="0" dirty="0">
                          <a:solidFill>
                            <a:schemeClr val="tx1"/>
                          </a:solidFill>
                        </a:rPr>
                        <a:t>57.1 </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200" b="0" dirty="0">
                          <a:solidFill>
                            <a:schemeClr val="tx1"/>
                          </a:solidFill>
                        </a:rPr>
                        <a:t> 51.4</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alpha val="50000"/>
                      </a:srgbClr>
                    </a:solidFill>
                  </a:tcPr>
                </a:tc>
                <a:tc>
                  <a:txBody>
                    <a:bodyPr/>
                    <a:lstStyle/>
                    <a:p>
                      <a:pPr algn="ctr"/>
                      <a:r>
                        <a:rPr lang="fr-FR" sz="1200" b="1" dirty="0">
                          <a:solidFill>
                            <a:schemeClr val="tx1"/>
                          </a:solidFill>
                        </a:rPr>
                        <a:t>45.3</a:t>
                      </a:r>
                      <a:endParaRPr lang="en-GB" sz="1200" b="1" dirty="0">
                        <a:solidFill>
                          <a:schemeClr val="tx1"/>
                        </a:solidFill>
                      </a:endParaRP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extLst>
                  <a:ext uri="{0D108BD9-81ED-4DB2-BD59-A6C34878D82A}">
                    <a16:rowId xmlns:a16="http://schemas.microsoft.com/office/drawing/2014/main" val="3156568288"/>
                  </a:ext>
                </a:extLst>
              </a:tr>
              <a:tr h="2031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mn-lt"/>
                          <a:ea typeface="+mn-ea"/>
                          <a:cs typeface="+mn-cs"/>
                        </a:rPr>
                        <a:t>Max </a:t>
                      </a:r>
                      <a:r>
                        <a:rPr kumimoji="0" lang="en-GB" sz="1100" b="1" i="0" u="none" strike="noStrike" kern="1200" cap="none" spc="0" normalizeH="0" baseline="0" noProof="0" dirty="0" err="1">
                          <a:ln>
                            <a:noFill/>
                          </a:ln>
                          <a:solidFill>
                            <a:prstClr val="black"/>
                          </a:solidFill>
                          <a:effectLst/>
                          <a:uLnTx/>
                          <a:uFillTx/>
                          <a:latin typeface="+mn-lt"/>
                          <a:ea typeface="+mn-ea"/>
                          <a:cs typeface="+mn-cs"/>
                        </a:rPr>
                        <a:t>T</a:t>
                      </a:r>
                      <a:r>
                        <a:rPr kumimoji="0" lang="en-GB" sz="1100" b="1" i="0" u="none" strike="noStrike" kern="1200" cap="none" spc="0" normalizeH="0" baseline="-25000" noProof="0" dirty="0" err="1">
                          <a:ln>
                            <a:noFill/>
                          </a:ln>
                          <a:solidFill>
                            <a:prstClr val="black"/>
                          </a:solidFill>
                          <a:effectLst/>
                          <a:uLnTx/>
                          <a:uFillTx/>
                          <a:latin typeface="+mn-lt"/>
                          <a:ea typeface="+mn-ea"/>
                          <a:cs typeface="+mn-cs"/>
                        </a:rPr>
                        <a:t>Disk</a:t>
                      </a:r>
                      <a:r>
                        <a:rPr kumimoji="0" lang="en-GB" sz="1100" b="1" i="0" u="none" strike="noStrike" kern="1200" cap="none" spc="0" normalizeH="0" baseline="0" noProof="0" dirty="0">
                          <a:ln>
                            <a:noFill/>
                          </a:ln>
                          <a:solidFill>
                            <a:prstClr val="black"/>
                          </a:solidFill>
                          <a:effectLst/>
                          <a:uLnTx/>
                          <a:uFillTx/>
                          <a:latin typeface="+mn-lt"/>
                          <a:ea typeface="+mn-ea"/>
                          <a:cs typeface="+mn-cs"/>
                        </a:rPr>
                        <a:t> (</a:t>
                      </a:r>
                      <a:r>
                        <a:rPr kumimoji="0" lang="en-GB" sz="1100" b="1" i="0" u="none" strike="noStrike" kern="1200" cap="none" spc="0" normalizeH="0" baseline="0" noProof="0" dirty="0">
                          <a:ln>
                            <a:noFill/>
                          </a:ln>
                          <a:solidFill>
                            <a:prstClr val="black"/>
                          </a:solidFill>
                          <a:effectLst/>
                          <a:uLnTx/>
                          <a:uFillTx/>
                          <a:latin typeface="+mn-lt"/>
                          <a:ea typeface="+mn-ea"/>
                          <a:cs typeface="+mn-cs"/>
                          <a:sym typeface="Symbol" panose="05050102010706020507" pitchFamily="18" charset="2"/>
                        </a:rPr>
                        <a:t>C</a:t>
                      </a:r>
                      <a:r>
                        <a:rPr kumimoji="0" lang="en-GB" sz="1100" b="1" i="0" u="none" strike="noStrike" kern="1200" cap="none" spc="0" normalizeH="0" baseline="0" noProof="0" dirty="0">
                          <a:ln>
                            <a:noFill/>
                          </a:ln>
                          <a:solidFill>
                            <a:prstClr val="black"/>
                          </a:solidFill>
                          <a:effectLst/>
                          <a:uLnTx/>
                          <a:uFillTx/>
                          <a:latin typeface="+mn-lt"/>
                          <a:ea typeface="+mn-ea"/>
                          <a:cs typeface="+mn-cs"/>
                        </a:rPr>
                        <a:t>)@590kV</a:t>
                      </a:r>
                      <a:endParaRPr kumimoji="0" lang="en-GB" sz="1100" b="0" i="0" u="none" strike="noStrike" kern="1200" cap="none" spc="0" normalizeH="0" baseline="0" noProof="0" dirty="0">
                        <a:ln>
                          <a:noFill/>
                        </a:ln>
                        <a:solidFill>
                          <a:srgbClr val="FF0000"/>
                        </a:solidFill>
                        <a:effectLst/>
                        <a:uLnTx/>
                        <a:uFillTx/>
                        <a:latin typeface="+mn-lt"/>
                        <a:ea typeface="+mn-ea"/>
                        <a:cs typeface="+mn-cs"/>
                      </a:endParaRPr>
                    </a:p>
                  </a:txBody>
                  <a:tcPr marL="68580" marR="68580" marT="34290" marB="34290"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200" b="0" dirty="0">
                          <a:solidFill>
                            <a:schemeClr val="tx1"/>
                          </a:solidFill>
                        </a:rPr>
                        <a:t>-</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200" b="0" dirty="0">
                          <a:solidFill>
                            <a:schemeClr val="tx1"/>
                          </a:solidFill>
                        </a:rPr>
                        <a:t>-</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alpha val="50000"/>
                      </a:srgbClr>
                    </a:solidFill>
                  </a:tcPr>
                </a:tc>
                <a:tc>
                  <a:txBody>
                    <a:bodyPr/>
                    <a:lstStyle/>
                    <a:p>
                      <a:pPr algn="ctr"/>
                      <a:r>
                        <a:rPr lang="en-GB" sz="1200" b="1" dirty="0">
                          <a:solidFill>
                            <a:schemeClr val="tx1"/>
                          </a:solidFill>
                        </a:rPr>
                        <a:t>48.8</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extLst>
                  <a:ext uri="{0D108BD9-81ED-4DB2-BD59-A6C34878D82A}">
                    <a16:rowId xmlns:a16="http://schemas.microsoft.com/office/drawing/2014/main" val="2823611594"/>
                  </a:ext>
                </a:extLst>
              </a:tr>
            </a:tbl>
          </a:graphicData>
        </a:graphic>
      </p:graphicFrame>
      <p:grpSp>
        <p:nvGrpSpPr>
          <p:cNvPr id="38" name="Group 37">
            <a:extLst>
              <a:ext uri="{FF2B5EF4-FFF2-40B4-BE49-F238E27FC236}">
                <a16:creationId xmlns:a16="http://schemas.microsoft.com/office/drawing/2014/main" id="{91F8FF1C-12B4-4BB3-8791-8C50DB023A1C}"/>
              </a:ext>
            </a:extLst>
          </p:cNvPr>
          <p:cNvGrpSpPr/>
          <p:nvPr/>
        </p:nvGrpSpPr>
        <p:grpSpPr>
          <a:xfrm>
            <a:off x="119054" y="810970"/>
            <a:ext cx="3637395" cy="2695998"/>
            <a:chOff x="119053" y="675307"/>
            <a:chExt cx="3637395" cy="2695998"/>
          </a:xfrm>
        </p:grpSpPr>
        <p:grpSp>
          <p:nvGrpSpPr>
            <p:cNvPr id="37" name="Group 36">
              <a:extLst>
                <a:ext uri="{FF2B5EF4-FFF2-40B4-BE49-F238E27FC236}">
                  <a16:creationId xmlns:a16="http://schemas.microsoft.com/office/drawing/2014/main" id="{424C92D7-5A50-4D59-B2C6-42B894D4094F}"/>
                </a:ext>
              </a:extLst>
            </p:cNvPr>
            <p:cNvGrpSpPr/>
            <p:nvPr/>
          </p:nvGrpSpPr>
          <p:grpSpPr>
            <a:xfrm>
              <a:off x="119053" y="675307"/>
              <a:ext cx="3637395" cy="2695998"/>
              <a:chOff x="899978" y="3296853"/>
              <a:chExt cx="3472382" cy="2800523"/>
            </a:xfrm>
          </p:grpSpPr>
          <p:pic>
            <p:nvPicPr>
              <p:cNvPr id="35" name="Picture 34">
                <a:extLst>
                  <a:ext uri="{FF2B5EF4-FFF2-40B4-BE49-F238E27FC236}">
                    <a16:creationId xmlns:a16="http://schemas.microsoft.com/office/drawing/2014/main" id="{D0741549-D0E2-4C37-87B3-03EEDD81A160}"/>
                  </a:ext>
                </a:extLst>
              </p:cNvPr>
              <p:cNvPicPr>
                <a:picLocks noChangeAspect="1"/>
              </p:cNvPicPr>
              <p:nvPr/>
            </p:nvPicPr>
            <p:blipFill>
              <a:blip r:embed="rId3"/>
              <a:stretch>
                <a:fillRect/>
              </a:stretch>
            </p:blipFill>
            <p:spPr>
              <a:xfrm>
                <a:off x="899978" y="3296853"/>
                <a:ext cx="3472382" cy="2800523"/>
              </a:xfrm>
              <a:prstGeom prst="rect">
                <a:avLst/>
              </a:prstGeom>
            </p:spPr>
          </p:pic>
          <p:sp>
            <p:nvSpPr>
              <p:cNvPr id="36" name="TextBox 35">
                <a:extLst>
                  <a:ext uri="{FF2B5EF4-FFF2-40B4-BE49-F238E27FC236}">
                    <a16:creationId xmlns:a16="http://schemas.microsoft.com/office/drawing/2014/main" id="{D0254647-5DAD-49A7-AD9F-6BCDB4480C13}"/>
                  </a:ext>
                </a:extLst>
              </p:cNvPr>
              <p:cNvSpPr txBox="1"/>
              <p:nvPr/>
            </p:nvSpPr>
            <p:spPr>
              <a:xfrm>
                <a:off x="3344196" y="4411179"/>
                <a:ext cx="870751" cy="307777"/>
              </a:xfrm>
              <a:prstGeom prst="rect">
                <a:avLst/>
              </a:prstGeom>
              <a:noFill/>
            </p:spPr>
            <p:txBody>
              <a:bodyPr wrap="none" rtlCol="0">
                <a:spAutoFit/>
              </a:bodyPr>
              <a:lstStyle/>
              <a:p>
                <a:r>
                  <a:rPr lang="en-GB" sz="1400" b="1" dirty="0"/>
                  <a:t>3x2-Cell</a:t>
                </a:r>
              </a:p>
            </p:txBody>
          </p:sp>
        </p:grpSp>
        <p:pic>
          <p:nvPicPr>
            <p:cNvPr id="6" name="Picture 5">
              <a:extLst>
                <a:ext uri="{FF2B5EF4-FFF2-40B4-BE49-F238E27FC236}">
                  <a16:creationId xmlns:a16="http://schemas.microsoft.com/office/drawing/2014/main" id="{90F81D9E-3CCF-4546-B75C-0349C4FBF2DC}"/>
                </a:ext>
              </a:extLst>
            </p:cNvPr>
            <p:cNvPicPr>
              <a:picLocks noChangeAspect="1"/>
            </p:cNvPicPr>
            <p:nvPr/>
          </p:nvPicPr>
          <p:blipFill rotWithShape="1">
            <a:blip r:embed="rId4"/>
            <a:srcRect l="17713" t="2875" r="24012" b="15965"/>
            <a:stretch/>
          </p:blipFill>
          <p:spPr>
            <a:xfrm>
              <a:off x="2546842" y="796132"/>
              <a:ext cx="1044712" cy="875300"/>
            </a:xfrm>
            <a:prstGeom prst="rect">
              <a:avLst/>
            </a:prstGeom>
            <a:ln>
              <a:solidFill>
                <a:schemeClr val="tx1"/>
              </a:solidFill>
            </a:ln>
          </p:spPr>
        </p:pic>
      </p:grpSp>
      <p:sp>
        <p:nvSpPr>
          <p:cNvPr id="26" name="Arrow: Right 25">
            <a:extLst>
              <a:ext uri="{FF2B5EF4-FFF2-40B4-BE49-F238E27FC236}">
                <a16:creationId xmlns:a16="http://schemas.microsoft.com/office/drawing/2014/main" id="{7FDC3E8C-987B-4F65-BF7C-EE3AB99F87EA}"/>
              </a:ext>
            </a:extLst>
          </p:cNvPr>
          <p:cNvSpPr/>
          <p:nvPr/>
        </p:nvSpPr>
        <p:spPr>
          <a:xfrm>
            <a:off x="6217625" y="1961454"/>
            <a:ext cx="504056" cy="49680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4" name="Group 33">
            <a:extLst>
              <a:ext uri="{FF2B5EF4-FFF2-40B4-BE49-F238E27FC236}">
                <a16:creationId xmlns:a16="http://schemas.microsoft.com/office/drawing/2014/main" id="{32004778-CD0B-483A-8412-59DB17142986}"/>
              </a:ext>
            </a:extLst>
          </p:cNvPr>
          <p:cNvGrpSpPr/>
          <p:nvPr/>
        </p:nvGrpSpPr>
        <p:grpSpPr>
          <a:xfrm>
            <a:off x="4004326" y="1032357"/>
            <a:ext cx="2158324" cy="2399378"/>
            <a:chOff x="3249812" y="800872"/>
            <a:chExt cx="2481680" cy="2828731"/>
          </a:xfrm>
        </p:grpSpPr>
        <p:grpSp>
          <p:nvGrpSpPr>
            <p:cNvPr id="29" name="Group 28">
              <a:extLst>
                <a:ext uri="{FF2B5EF4-FFF2-40B4-BE49-F238E27FC236}">
                  <a16:creationId xmlns:a16="http://schemas.microsoft.com/office/drawing/2014/main" id="{F47CEE2B-FA33-4EAB-9A8C-76897B07597C}"/>
                </a:ext>
              </a:extLst>
            </p:cNvPr>
            <p:cNvGrpSpPr/>
            <p:nvPr/>
          </p:nvGrpSpPr>
          <p:grpSpPr>
            <a:xfrm>
              <a:off x="3249812" y="800872"/>
              <a:ext cx="2481680" cy="2651176"/>
              <a:chOff x="3249812" y="800872"/>
              <a:chExt cx="2481680" cy="2651176"/>
            </a:xfrm>
          </p:grpSpPr>
          <p:grpSp>
            <p:nvGrpSpPr>
              <p:cNvPr id="25" name="Group 24">
                <a:extLst>
                  <a:ext uri="{FF2B5EF4-FFF2-40B4-BE49-F238E27FC236}">
                    <a16:creationId xmlns:a16="http://schemas.microsoft.com/office/drawing/2014/main" id="{CA8223DD-6CCA-4DDF-9908-79F787BAB157}"/>
                  </a:ext>
                </a:extLst>
              </p:cNvPr>
              <p:cNvGrpSpPr/>
              <p:nvPr/>
            </p:nvGrpSpPr>
            <p:grpSpPr>
              <a:xfrm>
                <a:off x="3249812" y="866872"/>
                <a:ext cx="2481680" cy="2585176"/>
                <a:chOff x="3299586" y="1058226"/>
                <a:chExt cx="2481680" cy="2585176"/>
              </a:xfrm>
            </p:grpSpPr>
            <p:pic>
              <p:nvPicPr>
                <p:cNvPr id="23" name="Picture 22">
                  <a:extLst>
                    <a:ext uri="{FF2B5EF4-FFF2-40B4-BE49-F238E27FC236}">
                      <a16:creationId xmlns:a16="http://schemas.microsoft.com/office/drawing/2014/main" id="{46C867B5-1F37-406C-8030-673372F5C176}"/>
                    </a:ext>
                  </a:extLst>
                </p:cNvPr>
                <p:cNvPicPr>
                  <a:picLocks noChangeAspect="1"/>
                </p:cNvPicPr>
                <p:nvPr/>
              </p:nvPicPr>
              <p:blipFill rotWithShape="1">
                <a:blip r:embed="rId5"/>
                <a:srcRect l="20297" r="22951" b="7741"/>
                <a:stretch/>
              </p:blipFill>
              <p:spPr>
                <a:xfrm>
                  <a:off x="3614676" y="1278585"/>
                  <a:ext cx="2166590" cy="2154152"/>
                </a:xfrm>
                <a:prstGeom prst="rect">
                  <a:avLst/>
                </a:prstGeom>
              </p:spPr>
            </p:pic>
            <p:pic>
              <p:nvPicPr>
                <p:cNvPr id="24" name="Picture 23">
                  <a:extLst>
                    <a:ext uri="{FF2B5EF4-FFF2-40B4-BE49-F238E27FC236}">
                      <a16:creationId xmlns:a16="http://schemas.microsoft.com/office/drawing/2014/main" id="{F5A0BC2C-810D-4BCA-9486-6C9DFE5DA423}"/>
                    </a:ext>
                  </a:extLst>
                </p:cNvPr>
                <p:cNvPicPr>
                  <a:picLocks noChangeAspect="1"/>
                </p:cNvPicPr>
                <p:nvPr/>
              </p:nvPicPr>
              <p:blipFill>
                <a:blip r:embed="rId6"/>
                <a:stretch>
                  <a:fillRect/>
                </a:stretch>
              </p:blipFill>
              <p:spPr>
                <a:xfrm>
                  <a:off x="3299586" y="1058226"/>
                  <a:ext cx="568101" cy="2585176"/>
                </a:xfrm>
                <a:prstGeom prst="rect">
                  <a:avLst/>
                </a:prstGeom>
              </p:spPr>
            </p:pic>
          </p:grpSp>
          <p:sp>
            <p:nvSpPr>
              <p:cNvPr id="27" name="TextBox 26">
                <a:extLst>
                  <a:ext uri="{FF2B5EF4-FFF2-40B4-BE49-F238E27FC236}">
                    <a16:creationId xmlns:a16="http://schemas.microsoft.com/office/drawing/2014/main" id="{D2D75751-062B-4526-BD5D-2BA5DA801E1B}"/>
                  </a:ext>
                </a:extLst>
              </p:cNvPr>
              <p:cNvSpPr txBox="1"/>
              <p:nvPr/>
            </p:nvSpPr>
            <p:spPr>
              <a:xfrm>
                <a:off x="3880068" y="800872"/>
                <a:ext cx="1468672" cy="276999"/>
              </a:xfrm>
              <a:prstGeom prst="rect">
                <a:avLst/>
              </a:prstGeom>
              <a:noFill/>
            </p:spPr>
            <p:txBody>
              <a:bodyPr wrap="none" rtlCol="0">
                <a:spAutoFit/>
              </a:bodyPr>
              <a:lstStyle/>
              <a:p>
                <a:r>
                  <a:rPr lang="en-GB" sz="1200" b="1" dirty="0"/>
                  <a:t>Thickness=20mm</a:t>
                </a:r>
              </a:p>
            </p:txBody>
          </p:sp>
        </p:grpSp>
        <p:sp>
          <p:nvSpPr>
            <p:cNvPr id="31" name="TextBox 30">
              <a:extLst>
                <a:ext uri="{FF2B5EF4-FFF2-40B4-BE49-F238E27FC236}">
                  <a16:creationId xmlns:a16="http://schemas.microsoft.com/office/drawing/2014/main" id="{25615452-EF89-4053-9BC6-806731C00F6A}"/>
                </a:ext>
              </a:extLst>
            </p:cNvPr>
            <p:cNvSpPr txBox="1"/>
            <p:nvPr/>
          </p:nvSpPr>
          <p:spPr>
            <a:xfrm>
              <a:off x="4062085" y="3274492"/>
              <a:ext cx="1229758" cy="355111"/>
            </a:xfrm>
            <a:prstGeom prst="rect">
              <a:avLst/>
            </a:prstGeom>
            <a:noFill/>
          </p:spPr>
          <p:txBody>
            <a:bodyPr wrap="none" rtlCol="0">
              <a:spAutoFit/>
            </a:bodyPr>
            <a:lstStyle/>
            <a:p>
              <a:r>
                <a:rPr lang="en-GB" sz="1400" b="1" dirty="0">
                  <a:sym typeface="Symbol" panose="05050102010706020507" pitchFamily="18" charset="2"/>
                </a:rPr>
                <a:t></a:t>
              </a:r>
              <a:r>
                <a:rPr lang="en-GB" sz="1400" b="1" baseline="-25000" dirty="0">
                  <a:sym typeface="Symbol" panose="05050102010706020507" pitchFamily="18" charset="2"/>
                </a:rPr>
                <a:t>Cool</a:t>
              </a:r>
              <a:r>
                <a:rPr lang="en-GB" sz="1400" b="1" dirty="0">
                  <a:sym typeface="Symbol" panose="05050102010706020507" pitchFamily="18" charset="2"/>
                </a:rPr>
                <a:t>=8mm</a:t>
              </a:r>
              <a:endParaRPr lang="en-GB" sz="1400" b="1" dirty="0"/>
            </a:p>
          </p:txBody>
        </p:sp>
      </p:grpSp>
      <p:grpSp>
        <p:nvGrpSpPr>
          <p:cNvPr id="33" name="Group 32">
            <a:extLst>
              <a:ext uri="{FF2B5EF4-FFF2-40B4-BE49-F238E27FC236}">
                <a16:creationId xmlns:a16="http://schemas.microsoft.com/office/drawing/2014/main" id="{0A75EE40-9B0B-4B1B-8E4D-52E233025208}"/>
              </a:ext>
            </a:extLst>
          </p:cNvPr>
          <p:cNvGrpSpPr/>
          <p:nvPr/>
        </p:nvGrpSpPr>
        <p:grpSpPr>
          <a:xfrm>
            <a:off x="6776656" y="1032357"/>
            <a:ext cx="2283810" cy="2482499"/>
            <a:chOff x="6338034" y="800872"/>
            <a:chExt cx="2625966" cy="2864291"/>
          </a:xfrm>
        </p:grpSpPr>
        <p:grpSp>
          <p:nvGrpSpPr>
            <p:cNvPr id="30" name="Group 29">
              <a:extLst>
                <a:ext uri="{FF2B5EF4-FFF2-40B4-BE49-F238E27FC236}">
                  <a16:creationId xmlns:a16="http://schemas.microsoft.com/office/drawing/2014/main" id="{FFC96D26-0C76-4536-9F4F-6507F67EAEED}"/>
                </a:ext>
              </a:extLst>
            </p:cNvPr>
            <p:cNvGrpSpPr/>
            <p:nvPr/>
          </p:nvGrpSpPr>
          <p:grpSpPr>
            <a:xfrm>
              <a:off x="6338034" y="800872"/>
              <a:ext cx="2625966" cy="2628128"/>
              <a:chOff x="6338034" y="800872"/>
              <a:chExt cx="2625966" cy="2628128"/>
            </a:xfrm>
          </p:grpSpPr>
          <p:grpSp>
            <p:nvGrpSpPr>
              <p:cNvPr id="22" name="Group 21">
                <a:extLst>
                  <a:ext uri="{FF2B5EF4-FFF2-40B4-BE49-F238E27FC236}">
                    <a16:creationId xmlns:a16="http://schemas.microsoft.com/office/drawing/2014/main" id="{53694DE0-016E-4E2D-8CCD-8F04C30757E0}"/>
                  </a:ext>
                </a:extLst>
              </p:cNvPr>
              <p:cNvGrpSpPr/>
              <p:nvPr/>
            </p:nvGrpSpPr>
            <p:grpSpPr>
              <a:xfrm>
                <a:off x="6338034" y="843824"/>
                <a:ext cx="2625966" cy="2585176"/>
                <a:chOff x="5754738" y="665331"/>
                <a:chExt cx="3146628" cy="3341052"/>
              </a:xfrm>
            </p:grpSpPr>
            <p:pic>
              <p:nvPicPr>
                <p:cNvPr id="20" name="Picture 19">
                  <a:extLst>
                    <a:ext uri="{FF2B5EF4-FFF2-40B4-BE49-F238E27FC236}">
                      <a16:creationId xmlns:a16="http://schemas.microsoft.com/office/drawing/2014/main" id="{3668EA44-68BA-4A10-AA55-11DC8398A74D}"/>
                    </a:ext>
                  </a:extLst>
                </p:cNvPr>
                <p:cNvPicPr>
                  <a:picLocks noChangeAspect="1"/>
                </p:cNvPicPr>
                <p:nvPr/>
              </p:nvPicPr>
              <p:blipFill rotWithShape="1">
                <a:blip r:embed="rId7"/>
                <a:srcRect l="15350" t="3442" r="27951" b="4355"/>
                <a:stretch/>
              </p:blipFill>
              <p:spPr>
                <a:xfrm>
                  <a:off x="5754738" y="944147"/>
                  <a:ext cx="2777703" cy="2842994"/>
                </a:xfrm>
                <a:prstGeom prst="rect">
                  <a:avLst/>
                </a:prstGeom>
              </p:spPr>
            </p:pic>
            <p:pic>
              <p:nvPicPr>
                <p:cNvPr id="21" name="Picture 20">
                  <a:extLst>
                    <a:ext uri="{FF2B5EF4-FFF2-40B4-BE49-F238E27FC236}">
                      <a16:creationId xmlns:a16="http://schemas.microsoft.com/office/drawing/2014/main" id="{2FF2C099-5EB3-45A1-B114-F7A1226C51CD}"/>
                    </a:ext>
                  </a:extLst>
                </p:cNvPr>
                <p:cNvPicPr>
                  <a:picLocks noChangeAspect="1"/>
                </p:cNvPicPr>
                <p:nvPr/>
              </p:nvPicPr>
              <p:blipFill>
                <a:blip r:embed="rId8"/>
                <a:stretch>
                  <a:fillRect/>
                </a:stretch>
              </p:blipFill>
              <p:spPr>
                <a:xfrm>
                  <a:off x="8163516" y="665331"/>
                  <a:ext cx="737850" cy="3341052"/>
                </a:xfrm>
                <a:prstGeom prst="rect">
                  <a:avLst/>
                </a:prstGeom>
              </p:spPr>
            </p:pic>
          </p:grpSp>
          <p:sp>
            <p:nvSpPr>
              <p:cNvPr id="28" name="TextBox 27">
                <a:extLst>
                  <a:ext uri="{FF2B5EF4-FFF2-40B4-BE49-F238E27FC236}">
                    <a16:creationId xmlns:a16="http://schemas.microsoft.com/office/drawing/2014/main" id="{CE34D974-5570-4696-BE75-B9A24F82119E}"/>
                  </a:ext>
                </a:extLst>
              </p:cNvPr>
              <p:cNvSpPr txBox="1"/>
              <p:nvPr/>
            </p:nvSpPr>
            <p:spPr>
              <a:xfrm>
                <a:off x="6762741" y="800872"/>
                <a:ext cx="1468672" cy="276999"/>
              </a:xfrm>
              <a:prstGeom prst="rect">
                <a:avLst/>
              </a:prstGeom>
              <a:noFill/>
            </p:spPr>
            <p:txBody>
              <a:bodyPr wrap="none" rtlCol="0">
                <a:spAutoFit/>
              </a:bodyPr>
              <a:lstStyle/>
              <a:p>
                <a:r>
                  <a:rPr lang="en-GB" sz="1200" b="1" dirty="0"/>
                  <a:t>Thickness=30mm</a:t>
                </a:r>
              </a:p>
            </p:txBody>
          </p:sp>
        </p:grpSp>
        <p:sp>
          <p:nvSpPr>
            <p:cNvPr id="32" name="TextBox 31">
              <a:extLst>
                <a:ext uri="{FF2B5EF4-FFF2-40B4-BE49-F238E27FC236}">
                  <a16:creationId xmlns:a16="http://schemas.microsoft.com/office/drawing/2014/main" id="{67C0B93D-BBC9-4F14-9610-9B8A9E7E7E3C}"/>
                </a:ext>
              </a:extLst>
            </p:cNvPr>
            <p:cNvSpPr txBox="1"/>
            <p:nvPr/>
          </p:nvSpPr>
          <p:spPr>
            <a:xfrm>
              <a:off x="6926897" y="3310052"/>
              <a:ext cx="1344034" cy="355111"/>
            </a:xfrm>
            <a:prstGeom prst="rect">
              <a:avLst/>
            </a:prstGeom>
            <a:noFill/>
          </p:spPr>
          <p:txBody>
            <a:bodyPr wrap="none" rtlCol="0">
              <a:spAutoFit/>
            </a:bodyPr>
            <a:lstStyle/>
            <a:p>
              <a:r>
                <a:rPr lang="en-GB" sz="1400" b="1" dirty="0">
                  <a:sym typeface="Symbol" panose="05050102010706020507" pitchFamily="18" charset="2"/>
                </a:rPr>
                <a:t></a:t>
              </a:r>
              <a:r>
                <a:rPr lang="en-GB" sz="1400" b="1" baseline="-25000" dirty="0">
                  <a:sym typeface="Symbol" panose="05050102010706020507" pitchFamily="18" charset="2"/>
                </a:rPr>
                <a:t>Cool</a:t>
              </a:r>
              <a:r>
                <a:rPr lang="en-GB" sz="1400" b="1" dirty="0">
                  <a:sym typeface="Symbol" panose="05050102010706020507" pitchFamily="18" charset="2"/>
                </a:rPr>
                <a:t>=16mm</a:t>
              </a:r>
              <a:endParaRPr lang="en-GB" sz="1400" b="1" dirty="0"/>
            </a:p>
          </p:txBody>
        </p:sp>
      </p:grpSp>
      <p:sp>
        <p:nvSpPr>
          <p:cNvPr id="39" name="TextBox 38">
            <a:extLst>
              <a:ext uri="{FF2B5EF4-FFF2-40B4-BE49-F238E27FC236}">
                <a16:creationId xmlns:a16="http://schemas.microsoft.com/office/drawing/2014/main" id="{931D43A0-64DB-4897-A44F-7321CD63FC4C}"/>
              </a:ext>
            </a:extLst>
          </p:cNvPr>
          <p:cNvSpPr txBox="1"/>
          <p:nvPr/>
        </p:nvSpPr>
        <p:spPr>
          <a:xfrm>
            <a:off x="6211969" y="1359681"/>
            <a:ext cx="627095" cy="276999"/>
          </a:xfrm>
          <a:prstGeom prst="rect">
            <a:avLst/>
          </a:prstGeom>
          <a:noFill/>
        </p:spPr>
        <p:txBody>
          <a:bodyPr wrap="none" rtlCol="0">
            <a:spAutoFit/>
          </a:bodyPr>
          <a:lstStyle/>
          <a:p>
            <a:r>
              <a:rPr lang="en-GB" sz="1200" b="1" dirty="0"/>
              <a:t>550kV</a:t>
            </a:r>
          </a:p>
        </p:txBody>
      </p:sp>
      <p:sp>
        <p:nvSpPr>
          <p:cNvPr id="7" name="Rectangle 6">
            <a:extLst>
              <a:ext uri="{FF2B5EF4-FFF2-40B4-BE49-F238E27FC236}">
                <a16:creationId xmlns:a16="http://schemas.microsoft.com/office/drawing/2014/main" id="{44B04FA9-19F2-4F40-B20D-B9DA68235AEC}"/>
              </a:ext>
            </a:extLst>
          </p:cNvPr>
          <p:cNvSpPr/>
          <p:nvPr/>
        </p:nvSpPr>
        <p:spPr>
          <a:xfrm>
            <a:off x="3120314" y="5301208"/>
            <a:ext cx="5940152" cy="30022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4815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EC7C4-7740-438D-A266-5534864CD145}"/>
              </a:ext>
            </a:extLst>
          </p:cNvPr>
          <p:cNvSpPr>
            <a:spLocks noGrp="1"/>
          </p:cNvSpPr>
          <p:nvPr>
            <p:ph type="title"/>
          </p:nvPr>
        </p:nvSpPr>
        <p:spPr>
          <a:xfrm>
            <a:off x="727200" y="126000"/>
            <a:ext cx="8165280" cy="494688"/>
          </a:xfrm>
        </p:spPr>
        <p:txBody>
          <a:bodyPr/>
          <a:lstStyle/>
          <a:p>
            <a:pPr algn="ctr"/>
            <a:r>
              <a:rPr lang="en-US" cap="none" dirty="0">
                <a:latin typeface="Times New Roman" panose="02020603050405020304" pitchFamily="18" charset="0"/>
                <a:cs typeface="Times New Roman" panose="02020603050405020304" pitchFamily="18" charset="0"/>
              </a:rPr>
              <a:t>4 single cell TM020cavities, f =1409.45 MHz - Initial design and updated version for overstretching operation - 2 LOM (HOM) damping schemes</a:t>
            </a:r>
            <a:endParaRPr lang="en-GB" dirty="0"/>
          </a:p>
        </p:txBody>
      </p:sp>
      <p:sp>
        <p:nvSpPr>
          <p:cNvPr id="3" name="Footer Placeholder 2">
            <a:extLst>
              <a:ext uri="{FF2B5EF4-FFF2-40B4-BE49-F238E27FC236}">
                <a16:creationId xmlns:a16="http://schemas.microsoft.com/office/drawing/2014/main" id="{C7FA3C02-A31F-4291-B051-67B7C68C99A9}"/>
              </a:ext>
            </a:extLst>
          </p:cNvPr>
          <p:cNvSpPr>
            <a:spLocks noGrp="1"/>
          </p:cNvSpPr>
          <p:nvPr>
            <p:ph type="ftr" sz="quarter" idx="11"/>
          </p:nvPr>
        </p:nvSpPr>
        <p:spPr/>
        <p:txBody>
          <a:bodyPr/>
          <a:lstStyle/>
          <a:p>
            <a:r>
              <a:rPr lang="en-GB"/>
              <a:t>HarmonLIP2024 - 20 March 2023 - A. D'Elia</a:t>
            </a:r>
          </a:p>
        </p:txBody>
      </p:sp>
      <p:sp>
        <p:nvSpPr>
          <p:cNvPr id="4" name="Slide Number Placeholder 3">
            <a:extLst>
              <a:ext uri="{FF2B5EF4-FFF2-40B4-BE49-F238E27FC236}">
                <a16:creationId xmlns:a16="http://schemas.microsoft.com/office/drawing/2014/main" id="{01E82E89-18CD-47D3-8DD4-008DEAD271D6}"/>
              </a:ext>
            </a:extLst>
          </p:cNvPr>
          <p:cNvSpPr>
            <a:spLocks noGrp="1"/>
          </p:cNvSpPr>
          <p:nvPr>
            <p:ph type="sldNum" sz="quarter" idx="12"/>
          </p:nvPr>
        </p:nvSpPr>
        <p:spPr/>
        <p:txBody>
          <a:bodyPr/>
          <a:lstStyle/>
          <a:p>
            <a:fld id="{627799B7-D61E-469A-AF14-3ABA6674A0C8}" type="slidenum">
              <a:rPr lang="en-GB" smtClean="0"/>
              <a:t>21</a:t>
            </a:fld>
            <a:endParaRPr lang="en-GB"/>
          </a:p>
        </p:txBody>
      </p:sp>
      <p:pic>
        <p:nvPicPr>
          <p:cNvPr id="6" name="Picture 5">
            <a:extLst>
              <a:ext uri="{FF2B5EF4-FFF2-40B4-BE49-F238E27FC236}">
                <a16:creationId xmlns:a16="http://schemas.microsoft.com/office/drawing/2014/main" id="{CDFF177D-D30F-4815-9643-814E96380F5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 r="2427"/>
          <a:stretch/>
        </p:blipFill>
        <p:spPr>
          <a:xfrm>
            <a:off x="5482374" y="2759634"/>
            <a:ext cx="3672000" cy="2795067"/>
          </a:xfrm>
          <a:prstGeom prst="rect">
            <a:avLst/>
          </a:prstGeom>
        </p:spPr>
      </p:pic>
      <p:pic>
        <p:nvPicPr>
          <p:cNvPr id="7" name="Picture 6">
            <a:extLst>
              <a:ext uri="{FF2B5EF4-FFF2-40B4-BE49-F238E27FC236}">
                <a16:creationId xmlns:a16="http://schemas.microsoft.com/office/drawing/2014/main" id="{CB1C9657-EF57-42D4-8576-65CB29C148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1022" y="1410079"/>
            <a:ext cx="1589493" cy="3546861"/>
          </a:xfrm>
          <a:prstGeom prst="rect">
            <a:avLst/>
          </a:prstGeom>
        </p:spPr>
      </p:pic>
      <p:sp>
        <p:nvSpPr>
          <p:cNvPr id="8" name="TextBox 7">
            <a:extLst>
              <a:ext uri="{FF2B5EF4-FFF2-40B4-BE49-F238E27FC236}">
                <a16:creationId xmlns:a16="http://schemas.microsoft.com/office/drawing/2014/main" id="{341C8966-7535-4173-B1F8-85A2FFA0BF7F}"/>
              </a:ext>
            </a:extLst>
          </p:cNvPr>
          <p:cNvSpPr txBox="1"/>
          <p:nvPr/>
        </p:nvSpPr>
        <p:spPr>
          <a:xfrm>
            <a:off x="5754523" y="1374639"/>
            <a:ext cx="3289708" cy="1384995"/>
          </a:xfrm>
          <a:prstGeom prst="rect">
            <a:avLst/>
          </a:prstGeom>
          <a:noFill/>
          <a:ln w="31750">
            <a:solidFill>
              <a:schemeClr val="accent1">
                <a:shade val="95000"/>
                <a:satMod val="105000"/>
              </a:schemeClr>
            </a:solidFill>
          </a:ln>
        </p:spPr>
        <p:txBody>
          <a:bodyPr wrap="square" rtlCol="0">
            <a:spAutoFit/>
          </a:bodyPr>
          <a:lstStyle/>
          <a:p>
            <a:r>
              <a:rPr lang="en-US" sz="1200" dirty="0">
                <a:latin typeface="Times New Roman" panose="02020603050405020304" pitchFamily="18" charset="0"/>
                <a:cs typeface="Times New Roman" panose="02020603050405020304" pitchFamily="18" charset="0"/>
              </a:rPr>
              <a:t>3 Ferrite Loaded Waveguides for LOM (HOM) damping with only </a:t>
            </a:r>
            <a:r>
              <a:rPr lang="en-US" sz="1200" b="1" dirty="0">
                <a:latin typeface="Times New Roman" panose="02020603050405020304" pitchFamily="18" charset="0"/>
                <a:cs typeface="Times New Roman" panose="02020603050405020304" pitchFamily="18" charset="0"/>
              </a:rPr>
              <a:t>1 stub filter → simplified stub tuning, </a:t>
            </a:r>
            <a:r>
              <a:rPr lang="en-US" sz="1200" dirty="0">
                <a:latin typeface="Times New Roman" panose="02020603050405020304" pitchFamily="18" charset="0"/>
                <a:cs typeface="Times New Roman" panose="02020603050405020304" pitchFamily="18" charset="0"/>
              </a:rPr>
              <a:t>to fully decouple 1.4 GHz TM</a:t>
            </a:r>
            <a:r>
              <a:rPr lang="en-US" sz="1200" baseline="-25000" dirty="0">
                <a:latin typeface="Times New Roman" panose="02020603050405020304" pitchFamily="18" charset="0"/>
                <a:cs typeface="Times New Roman" panose="02020603050405020304" pitchFamily="18" charset="0"/>
              </a:rPr>
              <a:t>020</a:t>
            </a:r>
            <a:r>
              <a:rPr lang="en-US" sz="1200" dirty="0">
                <a:latin typeface="Times New Roman" panose="02020603050405020304" pitchFamily="18" charset="0"/>
                <a:cs typeface="Times New Roman" panose="02020603050405020304" pitchFamily="18" charset="0"/>
              </a:rPr>
              <a:t> accelerating mode for 1</a:t>
            </a:r>
            <a:r>
              <a:rPr lang="en-US" sz="1200" baseline="30000" dirty="0">
                <a:latin typeface="Times New Roman" panose="02020603050405020304" pitchFamily="18" charset="0"/>
                <a:cs typeface="Times New Roman" panose="02020603050405020304" pitchFamily="18" charset="0"/>
              </a:rPr>
              <a:t>st</a:t>
            </a:r>
            <a:r>
              <a:rPr lang="en-US" sz="1200" dirty="0">
                <a:latin typeface="Times New Roman" panose="02020603050405020304" pitchFamily="18" charset="0"/>
                <a:cs typeface="Times New Roman" panose="02020603050405020304" pitchFamily="18" charset="0"/>
              </a:rPr>
              <a:t> waveguide mode with cut off at: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F</a:t>
            </a:r>
            <a:r>
              <a:rPr lang="en-US" sz="1200" baseline="-25000" dirty="0">
                <a:latin typeface="Times New Roman" panose="02020603050405020304" pitchFamily="18" charset="0"/>
                <a:cs typeface="Times New Roman" panose="02020603050405020304" pitchFamily="18" charset="0"/>
              </a:rPr>
              <a:t>c-TE11 </a:t>
            </a:r>
            <a:r>
              <a:rPr lang="en-US" sz="1200" dirty="0">
                <a:latin typeface="Times New Roman" panose="02020603050405020304" pitchFamily="18" charset="0"/>
                <a:cs typeface="Times New Roman" panose="02020603050405020304" pitchFamily="18" charset="0"/>
              </a:rPr>
              <a:t>= 867 MHz </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F</a:t>
            </a:r>
            <a:r>
              <a:rPr lang="en-US" sz="1200" baseline="-25000" dirty="0">
                <a:latin typeface="Times New Roman" panose="02020603050405020304" pitchFamily="18" charset="0"/>
                <a:cs typeface="Times New Roman" panose="02020603050405020304" pitchFamily="18" charset="0"/>
              </a:rPr>
              <a:t>c-TE21 </a:t>
            </a:r>
            <a:r>
              <a:rPr lang="en-US" sz="1200" dirty="0">
                <a:latin typeface="Times New Roman" panose="02020603050405020304" pitchFamily="18" charset="0"/>
                <a:cs typeface="Times New Roman" panose="02020603050405020304" pitchFamily="18" charset="0"/>
              </a:rPr>
              <a:t>= 1734 MHz (evanescent at 1.4 GHz) </a:t>
            </a:r>
            <a:endParaRPr lang="fr-FR" sz="1200" dirty="0">
              <a:latin typeface="Times New Roman" panose="02020603050405020304" pitchFamily="18" charset="0"/>
              <a:cs typeface="Times New Roman" panose="02020603050405020304" pitchFamily="18" charset="0"/>
            </a:endParaRPr>
          </a:p>
        </p:txBody>
      </p:sp>
      <p:cxnSp>
        <p:nvCxnSpPr>
          <p:cNvPr id="9" name="Straight Arrow Connector 8">
            <a:extLst>
              <a:ext uri="{FF2B5EF4-FFF2-40B4-BE49-F238E27FC236}">
                <a16:creationId xmlns:a16="http://schemas.microsoft.com/office/drawing/2014/main" id="{433590F9-6271-42F3-92A2-81FAFBE84C45}"/>
              </a:ext>
            </a:extLst>
          </p:cNvPr>
          <p:cNvCxnSpPr>
            <a:cxnSpLocks/>
            <a:stCxn id="15" idx="3"/>
          </p:cNvCxnSpPr>
          <p:nvPr/>
        </p:nvCxnSpPr>
        <p:spPr>
          <a:xfrm>
            <a:off x="4491614" y="2102576"/>
            <a:ext cx="406800" cy="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82E98A0-F7E5-4ACC-88C1-F40A1335A612}"/>
              </a:ext>
            </a:extLst>
          </p:cNvPr>
          <p:cNvCxnSpPr>
            <a:cxnSpLocks/>
          </p:cNvCxnSpPr>
          <p:nvPr/>
        </p:nvCxnSpPr>
        <p:spPr>
          <a:xfrm flipH="1">
            <a:off x="5347723" y="2102576"/>
            <a:ext cx="406800" cy="587328"/>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FF6C816-02C1-4AC2-A937-0A33EA625BE7}"/>
              </a:ext>
            </a:extLst>
          </p:cNvPr>
          <p:cNvSpPr txBox="1"/>
          <p:nvPr/>
        </p:nvSpPr>
        <p:spPr>
          <a:xfrm>
            <a:off x="212557" y="986598"/>
            <a:ext cx="4220428" cy="276999"/>
          </a:xfrm>
          <a:prstGeom prst="rect">
            <a:avLst/>
          </a:prstGeom>
          <a:noFill/>
          <a:ln w="31750">
            <a:solidFill>
              <a:schemeClr val="accent1">
                <a:shade val="95000"/>
                <a:satMod val="105000"/>
              </a:schemeClr>
            </a:solidFill>
          </a:ln>
        </p:spPr>
        <p:txBody>
          <a:bodyPr wrap="square" rtlCol="0">
            <a:spAutoFit/>
          </a:bodyPr>
          <a:lstStyle/>
          <a:p>
            <a:r>
              <a:rPr lang="en-US" sz="1200" dirty="0">
                <a:latin typeface="Times New Roman" panose="02020603050405020304" pitchFamily="18" charset="0"/>
                <a:cs typeface="Times New Roman" panose="02020603050405020304" pitchFamily="18" charset="0"/>
              </a:rPr>
              <a:t>Initial design: 	</a:t>
            </a:r>
            <a:r>
              <a:rPr lang="en-US" sz="1200" dirty="0" err="1">
                <a:latin typeface="Times New Roman" panose="02020603050405020304" pitchFamily="18" charset="0"/>
                <a:cs typeface="Times New Roman" panose="02020603050405020304" pitchFamily="18" charset="0"/>
              </a:rPr>
              <a:t>V</a:t>
            </a:r>
            <a:r>
              <a:rPr lang="en-US" sz="1200" baseline="-25000" dirty="0" err="1">
                <a:latin typeface="Times New Roman" panose="02020603050405020304" pitchFamily="18" charset="0"/>
                <a:cs typeface="Times New Roman" panose="02020603050405020304" pitchFamily="18" charset="0"/>
              </a:rPr>
              <a:t>hhc_tot</a:t>
            </a:r>
            <a:r>
              <a:rPr lang="en-US" sz="1200" baseline="-250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 1.5 MV →  </a:t>
            </a:r>
            <a:r>
              <a:rPr lang="en-US" sz="1200" dirty="0" err="1">
                <a:latin typeface="Times New Roman" panose="02020603050405020304" pitchFamily="18" charset="0"/>
                <a:cs typeface="Times New Roman" panose="02020603050405020304" pitchFamily="18" charset="0"/>
              </a:rPr>
              <a:t>V</a:t>
            </a:r>
            <a:r>
              <a:rPr lang="en-US" sz="1200" baseline="-25000" dirty="0" err="1">
                <a:latin typeface="Times New Roman" panose="02020603050405020304" pitchFamily="18" charset="0"/>
                <a:cs typeface="Times New Roman" panose="02020603050405020304" pitchFamily="18" charset="0"/>
              </a:rPr>
              <a:t>hhc</a:t>
            </a:r>
            <a:r>
              <a:rPr lang="en-US" sz="1200" baseline="-250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 375 kV/cavity  </a:t>
            </a:r>
          </a:p>
        </p:txBody>
      </p:sp>
      <p:sp>
        <p:nvSpPr>
          <p:cNvPr id="12" name="TextBox 11">
            <a:extLst>
              <a:ext uri="{FF2B5EF4-FFF2-40B4-BE49-F238E27FC236}">
                <a16:creationId xmlns:a16="http://schemas.microsoft.com/office/drawing/2014/main" id="{8406F2F2-F05C-406B-98DB-A5B1992DFB79}"/>
              </a:ext>
            </a:extLst>
          </p:cNvPr>
          <p:cNvSpPr txBox="1"/>
          <p:nvPr/>
        </p:nvSpPr>
        <p:spPr>
          <a:xfrm>
            <a:off x="4740117" y="986598"/>
            <a:ext cx="4304115" cy="276999"/>
          </a:xfrm>
          <a:prstGeom prst="rect">
            <a:avLst/>
          </a:prstGeom>
          <a:noFill/>
          <a:ln w="31750">
            <a:solidFill>
              <a:schemeClr val="accent1">
                <a:shade val="95000"/>
                <a:satMod val="105000"/>
              </a:schemeClr>
            </a:solidFill>
          </a:ln>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Overstretching op.: </a:t>
            </a:r>
            <a:r>
              <a:rPr lang="en-US" sz="1200" dirty="0" err="1">
                <a:latin typeface="Times New Roman" panose="02020603050405020304" pitchFamily="18" charset="0"/>
                <a:cs typeface="Times New Roman" panose="02020603050405020304" pitchFamily="18" charset="0"/>
              </a:rPr>
              <a:t>V</a:t>
            </a:r>
            <a:r>
              <a:rPr lang="en-US" sz="1200" baseline="-25000" dirty="0" err="1">
                <a:latin typeface="Times New Roman" panose="02020603050405020304" pitchFamily="18" charset="0"/>
                <a:cs typeface="Times New Roman" panose="02020603050405020304" pitchFamily="18" charset="0"/>
              </a:rPr>
              <a:t>hhc_tot</a:t>
            </a:r>
            <a:r>
              <a:rPr lang="en-US" sz="1200" baseline="-250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 1.65 MV →  </a:t>
            </a:r>
            <a:r>
              <a:rPr lang="en-US" sz="1200" dirty="0" err="1">
                <a:latin typeface="Times New Roman" panose="02020603050405020304" pitchFamily="18" charset="0"/>
                <a:cs typeface="Times New Roman" panose="02020603050405020304" pitchFamily="18" charset="0"/>
              </a:rPr>
              <a:t>V</a:t>
            </a:r>
            <a:r>
              <a:rPr lang="en-US" sz="1200" baseline="-25000" dirty="0" err="1">
                <a:latin typeface="Times New Roman" panose="02020603050405020304" pitchFamily="18" charset="0"/>
                <a:cs typeface="Times New Roman" panose="02020603050405020304" pitchFamily="18" charset="0"/>
              </a:rPr>
              <a:t>hhc</a:t>
            </a:r>
            <a:r>
              <a:rPr lang="en-US" sz="1200" baseline="-250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 413 kV/cavity </a:t>
            </a:r>
            <a:endParaRPr lang="fr-FR" sz="1200" dirty="0">
              <a:latin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C46FCD0C-B515-4E32-AA91-80E84E42EA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2460" y="1714118"/>
            <a:ext cx="1774452" cy="2928608"/>
          </a:xfrm>
          <a:prstGeom prst="rect">
            <a:avLst/>
          </a:prstGeom>
        </p:spPr>
      </p:pic>
      <p:cxnSp>
        <p:nvCxnSpPr>
          <p:cNvPr id="14" name="Straight Arrow Connector 13">
            <a:extLst>
              <a:ext uri="{FF2B5EF4-FFF2-40B4-BE49-F238E27FC236}">
                <a16:creationId xmlns:a16="http://schemas.microsoft.com/office/drawing/2014/main" id="{1F5C739A-C270-4203-B84A-746FDF608F8F}"/>
              </a:ext>
            </a:extLst>
          </p:cNvPr>
          <p:cNvCxnSpPr>
            <a:cxnSpLocks/>
            <a:stCxn id="15" idx="1"/>
          </p:cNvCxnSpPr>
          <p:nvPr/>
        </p:nvCxnSpPr>
        <p:spPr>
          <a:xfrm flipH="1">
            <a:off x="3134269" y="2102576"/>
            <a:ext cx="329117" cy="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C367107-3CAE-47EA-8B2D-2CA6BB5C1F62}"/>
              </a:ext>
            </a:extLst>
          </p:cNvPr>
          <p:cNvSpPr txBox="1"/>
          <p:nvPr/>
        </p:nvSpPr>
        <p:spPr>
          <a:xfrm>
            <a:off x="3463386" y="1410079"/>
            <a:ext cx="1028229" cy="1384995"/>
          </a:xfrm>
          <a:prstGeom prst="rect">
            <a:avLst/>
          </a:prstGeom>
          <a:noFill/>
          <a:ln w="31750">
            <a:solidFill>
              <a:schemeClr val="accent1">
                <a:shade val="95000"/>
                <a:satMod val="105000"/>
              </a:schemeClr>
            </a:solidFill>
          </a:ln>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In both cases - 3 HOM dampers for TM</a:t>
            </a:r>
            <a:r>
              <a:rPr lang="en-US" sz="1200" baseline="-25000" dirty="0">
                <a:latin typeface="Times New Roman" panose="02020603050405020304" pitchFamily="18" charset="0"/>
                <a:cs typeface="Times New Roman" panose="02020603050405020304" pitchFamily="18" charset="0"/>
              </a:rPr>
              <a:t>m2p</a:t>
            </a:r>
            <a:r>
              <a:rPr lang="en-US" sz="1200" dirty="0">
                <a:latin typeface="Times New Roman" panose="02020603050405020304" pitchFamily="18" charset="0"/>
                <a:cs typeface="Times New Roman" panose="02020603050405020304" pitchFamily="18" charset="0"/>
              </a:rPr>
              <a:t> modes and few others HOM…</a:t>
            </a:r>
          </a:p>
        </p:txBody>
      </p:sp>
      <p:sp>
        <p:nvSpPr>
          <p:cNvPr id="16" name="TextBox 15">
            <a:extLst>
              <a:ext uri="{FF2B5EF4-FFF2-40B4-BE49-F238E27FC236}">
                <a16:creationId xmlns:a16="http://schemas.microsoft.com/office/drawing/2014/main" id="{DCED6B8B-2EEE-4BDA-BD3E-253A8CD77E86}"/>
              </a:ext>
            </a:extLst>
          </p:cNvPr>
          <p:cNvSpPr txBox="1"/>
          <p:nvPr/>
        </p:nvSpPr>
        <p:spPr>
          <a:xfrm>
            <a:off x="212552" y="1371561"/>
            <a:ext cx="2349059" cy="1938992"/>
          </a:xfrm>
          <a:prstGeom prst="rect">
            <a:avLst/>
          </a:prstGeom>
          <a:noFill/>
          <a:ln w="31750">
            <a:solidFill>
              <a:schemeClr val="accent1">
                <a:shade val="95000"/>
                <a:satMod val="105000"/>
              </a:schemeClr>
            </a:solidFill>
          </a:ln>
        </p:spPr>
        <p:txBody>
          <a:bodyPr wrap="square" rtlCol="0">
            <a:spAutoFit/>
          </a:bodyPr>
          <a:lstStyle/>
          <a:p>
            <a:r>
              <a:rPr lang="en-US" sz="1200" dirty="0">
                <a:latin typeface="Times New Roman" panose="02020603050405020304" pitchFamily="18" charset="0"/>
                <a:cs typeface="Times New Roman" panose="02020603050405020304" pitchFamily="18" charset="0"/>
              </a:rPr>
              <a:t>1 Ferrite Loaded Coaxial Line for LOM (HOM) damping with </a:t>
            </a:r>
            <a:r>
              <a:rPr lang="en-US" sz="1200" b="1" dirty="0">
                <a:latin typeface="Times New Roman" panose="02020603050405020304" pitchFamily="18" charset="0"/>
                <a:cs typeface="Times New Roman" panose="02020603050405020304" pitchFamily="18" charset="0"/>
              </a:rPr>
              <a:t>3 stub filters </a:t>
            </a:r>
            <a:r>
              <a:rPr lang="en-US" sz="1200" dirty="0">
                <a:latin typeface="Times New Roman" panose="02020603050405020304" pitchFamily="18" charset="0"/>
                <a:cs typeface="Times New Roman" panose="02020603050405020304" pitchFamily="18" charset="0"/>
              </a:rPr>
              <a:t>to fully decouple 1.4 GHz TM</a:t>
            </a:r>
            <a:r>
              <a:rPr lang="en-US" sz="1200" baseline="-25000" dirty="0">
                <a:latin typeface="Times New Roman" panose="02020603050405020304" pitchFamily="18" charset="0"/>
                <a:cs typeface="Times New Roman" panose="02020603050405020304" pitchFamily="18" charset="0"/>
              </a:rPr>
              <a:t>020</a:t>
            </a:r>
            <a:r>
              <a:rPr lang="en-US" sz="1200" dirty="0">
                <a:latin typeface="Times New Roman" panose="02020603050405020304" pitchFamily="18" charset="0"/>
                <a:cs typeface="Times New Roman" panose="02020603050405020304" pitchFamily="18" charset="0"/>
              </a:rPr>
              <a:t> accelerating mode for 3</a:t>
            </a:r>
            <a:r>
              <a:rPr lang="en-US" sz="1200" baseline="30000" dirty="0">
                <a:latin typeface="Times New Roman" panose="02020603050405020304" pitchFamily="18" charset="0"/>
                <a:cs typeface="Times New Roman" panose="02020603050405020304" pitchFamily="18" charset="0"/>
              </a:rPr>
              <a:t>st</a:t>
            </a:r>
            <a:r>
              <a:rPr lang="en-US" sz="1200" dirty="0">
                <a:latin typeface="Times New Roman" panose="02020603050405020304" pitchFamily="18" charset="0"/>
                <a:cs typeface="Times New Roman" panose="02020603050405020304" pitchFamily="18" charset="0"/>
              </a:rPr>
              <a:t>  TE coaxial modes with cut off at: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F</a:t>
            </a:r>
            <a:r>
              <a:rPr lang="en-US" sz="1200" baseline="-25000" dirty="0">
                <a:latin typeface="Times New Roman" panose="02020603050405020304" pitchFamily="18" charset="0"/>
                <a:cs typeface="Times New Roman" panose="02020603050405020304" pitchFamily="18" charset="0"/>
              </a:rPr>
              <a:t>c-TE11 </a:t>
            </a:r>
            <a:r>
              <a:rPr lang="en-US" sz="1200" dirty="0">
                <a:latin typeface="Times New Roman" panose="02020603050405020304" pitchFamily="18" charset="0"/>
                <a:cs typeface="Times New Roman" panose="02020603050405020304" pitchFamily="18" charset="0"/>
              </a:rPr>
              <a:t>= 370 MHz </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F</a:t>
            </a:r>
            <a:r>
              <a:rPr lang="en-US" sz="1200" baseline="-25000" dirty="0">
                <a:latin typeface="Times New Roman" panose="02020603050405020304" pitchFamily="18" charset="0"/>
                <a:cs typeface="Times New Roman" panose="02020603050405020304" pitchFamily="18" charset="0"/>
              </a:rPr>
              <a:t>c-TE21 </a:t>
            </a:r>
            <a:r>
              <a:rPr lang="en-US" sz="1200" dirty="0">
                <a:latin typeface="Times New Roman" panose="02020603050405020304" pitchFamily="18" charset="0"/>
                <a:cs typeface="Times New Roman" panose="02020603050405020304" pitchFamily="18" charset="0"/>
              </a:rPr>
              <a:t>= 746 MHz</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F</a:t>
            </a:r>
            <a:r>
              <a:rPr lang="en-US" sz="1200" baseline="-25000" dirty="0">
                <a:latin typeface="Times New Roman" panose="02020603050405020304" pitchFamily="18" charset="0"/>
                <a:cs typeface="Times New Roman" panose="02020603050405020304" pitchFamily="18" charset="0"/>
              </a:rPr>
              <a:t>c-TE31 </a:t>
            </a:r>
            <a:r>
              <a:rPr lang="en-US" sz="1200" dirty="0">
                <a:latin typeface="Times New Roman" panose="02020603050405020304" pitchFamily="18" charset="0"/>
                <a:cs typeface="Times New Roman" panose="02020603050405020304" pitchFamily="18" charset="0"/>
              </a:rPr>
              <a:t>= 1100 MHz</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F</a:t>
            </a:r>
            <a:r>
              <a:rPr lang="en-US" sz="1200" baseline="-25000" dirty="0">
                <a:latin typeface="Times New Roman" panose="02020603050405020304" pitchFamily="18" charset="0"/>
                <a:cs typeface="Times New Roman" panose="02020603050405020304" pitchFamily="18" charset="0"/>
              </a:rPr>
              <a:t>c-TE41 </a:t>
            </a:r>
            <a:r>
              <a:rPr lang="en-US" sz="1200" dirty="0">
                <a:latin typeface="Times New Roman" panose="02020603050405020304" pitchFamily="18" charset="0"/>
                <a:cs typeface="Times New Roman" panose="02020603050405020304" pitchFamily="18" charset="0"/>
              </a:rPr>
              <a:t>= 1500 MHz (evanescent at 1.4 GHz)</a:t>
            </a:r>
          </a:p>
        </p:txBody>
      </p:sp>
      <p:cxnSp>
        <p:nvCxnSpPr>
          <p:cNvPr id="17" name="Straight Arrow Connector 16">
            <a:extLst>
              <a:ext uri="{FF2B5EF4-FFF2-40B4-BE49-F238E27FC236}">
                <a16:creationId xmlns:a16="http://schemas.microsoft.com/office/drawing/2014/main" id="{E8430ADA-760F-4D1A-B4A1-AA2F2D8A989C}"/>
              </a:ext>
            </a:extLst>
          </p:cNvPr>
          <p:cNvCxnSpPr>
            <a:cxnSpLocks/>
            <a:stCxn id="16" idx="2"/>
          </p:cNvCxnSpPr>
          <p:nvPr/>
        </p:nvCxnSpPr>
        <p:spPr>
          <a:xfrm>
            <a:off x="1387082" y="3310554"/>
            <a:ext cx="1424457" cy="919335"/>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FB93916-1AB7-4775-854C-5B4839154192}"/>
              </a:ext>
            </a:extLst>
          </p:cNvPr>
          <p:cNvSpPr txBox="1"/>
          <p:nvPr/>
        </p:nvSpPr>
        <p:spPr>
          <a:xfrm>
            <a:off x="3883164" y="3460879"/>
            <a:ext cx="745717" cy="253916"/>
          </a:xfrm>
          <a:prstGeom prst="rect">
            <a:avLst/>
          </a:prstGeom>
          <a:noFill/>
          <a:ln w="31750">
            <a:noFill/>
          </a:ln>
        </p:spPr>
        <p:txBody>
          <a:bodyPr wrap="none" rtlCol="0">
            <a:spAutoFit/>
          </a:bodyPr>
          <a:lstStyle/>
          <a:p>
            <a:pPr algn="l"/>
            <a:r>
              <a:rPr lang="en-US" sz="1050" dirty="0">
                <a:latin typeface="Times New Roman" panose="02020603050405020304" pitchFamily="18" charset="0"/>
                <a:cs typeface="Times New Roman" panose="02020603050405020304" pitchFamily="18" charset="0"/>
              </a:rPr>
              <a:t>(H-Fields)</a:t>
            </a:r>
            <a:endParaRPr lang="fr-FR" sz="1050" dirty="0">
              <a:latin typeface="Times New Roman" panose="02020603050405020304" pitchFamily="18" charset="0"/>
              <a:cs typeface="Times New Roman" panose="02020603050405020304" pitchFamily="18" charset="0"/>
            </a:endParaRPr>
          </a:p>
        </p:txBody>
      </p:sp>
      <p:graphicFrame>
        <p:nvGraphicFramePr>
          <p:cNvPr id="19" name="Table 18">
            <a:extLst>
              <a:ext uri="{FF2B5EF4-FFF2-40B4-BE49-F238E27FC236}">
                <a16:creationId xmlns:a16="http://schemas.microsoft.com/office/drawing/2014/main" id="{B91CCD0E-A75D-4652-B0D5-156C9443CFDF}"/>
              </a:ext>
            </a:extLst>
          </p:cNvPr>
          <p:cNvGraphicFramePr>
            <a:graphicFrameLocks noGrp="1"/>
          </p:cNvGraphicFramePr>
          <p:nvPr>
            <p:extLst>
              <p:ext uri="{D42A27DB-BD31-4B8C-83A1-F6EECF244321}">
                <p14:modId xmlns:p14="http://schemas.microsoft.com/office/powerpoint/2010/main" val="381319367"/>
              </p:ext>
            </p:extLst>
          </p:nvPr>
        </p:nvGraphicFramePr>
        <p:xfrm>
          <a:off x="286568" y="4532077"/>
          <a:ext cx="4630382" cy="1082040"/>
        </p:xfrm>
        <a:graphic>
          <a:graphicData uri="http://schemas.openxmlformats.org/drawingml/2006/table">
            <a:tbl>
              <a:tblPr firstRow="1" bandRow="1">
                <a:tableStyleId>{5C22544A-7EE6-4342-B048-85BDC9FD1C3A}</a:tableStyleId>
              </a:tblPr>
              <a:tblGrid>
                <a:gridCol w="755544">
                  <a:extLst>
                    <a:ext uri="{9D8B030D-6E8A-4147-A177-3AD203B41FA5}">
                      <a16:colId xmlns:a16="http://schemas.microsoft.com/office/drawing/2014/main" val="2473953499"/>
                    </a:ext>
                  </a:extLst>
                </a:gridCol>
                <a:gridCol w="539673">
                  <a:extLst>
                    <a:ext uri="{9D8B030D-6E8A-4147-A177-3AD203B41FA5}">
                      <a16:colId xmlns:a16="http://schemas.microsoft.com/office/drawing/2014/main" val="2117919500"/>
                    </a:ext>
                  </a:extLst>
                </a:gridCol>
                <a:gridCol w="1019975">
                  <a:extLst>
                    <a:ext uri="{9D8B030D-6E8A-4147-A177-3AD203B41FA5}">
                      <a16:colId xmlns:a16="http://schemas.microsoft.com/office/drawing/2014/main" val="4197739419"/>
                    </a:ext>
                  </a:extLst>
                </a:gridCol>
                <a:gridCol w="771730">
                  <a:extLst>
                    <a:ext uri="{9D8B030D-6E8A-4147-A177-3AD203B41FA5}">
                      <a16:colId xmlns:a16="http://schemas.microsoft.com/office/drawing/2014/main" val="3044314063"/>
                    </a:ext>
                  </a:extLst>
                </a:gridCol>
                <a:gridCol w="771730">
                  <a:extLst>
                    <a:ext uri="{9D8B030D-6E8A-4147-A177-3AD203B41FA5}">
                      <a16:colId xmlns:a16="http://schemas.microsoft.com/office/drawing/2014/main" val="1056064617"/>
                    </a:ext>
                  </a:extLst>
                </a:gridCol>
                <a:gridCol w="771730">
                  <a:extLst>
                    <a:ext uri="{9D8B030D-6E8A-4147-A177-3AD203B41FA5}">
                      <a16:colId xmlns:a16="http://schemas.microsoft.com/office/drawing/2014/main" val="1224367619"/>
                    </a:ext>
                  </a:extLst>
                </a:gridCol>
              </a:tblGrid>
              <a:tr h="0">
                <a:tc>
                  <a:txBody>
                    <a:bodyPr/>
                    <a:lstStyle/>
                    <a:p>
                      <a:pPr algn="ctr"/>
                      <a:endParaRPr lang="fr-FR" sz="1050" dirty="0"/>
                    </a:p>
                  </a:txBody>
                  <a:tcPr/>
                </a:tc>
                <a:tc>
                  <a:txBody>
                    <a:bodyPr/>
                    <a:lstStyle/>
                    <a:p>
                      <a:pPr algn="ctr"/>
                      <a:r>
                        <a:rPr lang="en-US" sz="1050" dirty="0"/>
                        <a:t>R/Q</a:t>
                      </a:r>
                    </a:p>
                    <a:p>
                      <a:pPr algn="ctr"/>
                      <a:r>
                        <a:rPr lang="en-US" sz="1050" dirty="0"/>
                        <a:t>[</a:t>
                      </a:r>
                      <a:r>
                        <a:rPr lang="en-US" sz="1050" dirty="0">
                          <a:latin typeface="SWGrekc" panose="00000400000000000000" pitchFamily="2" charset="0"/>
                        </a:rPr>
                        <a:t>W</a:t>
                      </a:r>
                      <a:r>
                        <a:rPr lang="en-US" sz="1050" dirty="0"/>
                        <a:t>]</a:t>
                      </a:r>
                      <a:endParaRPr lang="fr-FR" sz="1050" dirty="0"/>
                    </a:p>
                  </a:txBody>
                  <a:tcPr/>
                </a:tc>
                <a:tc>
                  <a:txBody>
                    <a:bodyPr/>
                    <a:lstStyle/>
                    <a:p>
                      <a:pPr algn="ctr"/>
                      <a:r>
                        <a:rPr lang="en-US" sz="1050" dirty="0"/>
                        <a:t>Q</a:t>
                      </a:r>
                      <a:endParaRPr lang="fr-FR" sz="1050" dirty="0"/>
                    </a:p>
                  </a:txBody>
                  <a:tcPr/>
                </a:tc>
                <a:tc>
                  <a:txBody>
                    <a:bodyPr/>
                    <a:lstStyle/>
                    <a:p>
                      <a:pPr algn="ctr"/>
                      <a:r>
                        <a:rPr lang="en-US" sz="1050" dirty="0"/>
                        <a:t>R [M</a:t>
                      </a:r>
                      <a:r>
                        <a:rPr lang="en-US" sz="1050" dirty="0">
                          <a:latin typeface="SWGrekc" panose="00000400000000000000" pitchFamily="2" charset="0"/>
                        </a:rPr>
                        <a:t>W</a:t>
                      </a:r>
                      <a:r>
                        <a:rPr lang="en-US" sz="1050" dirty="0"/>
                        <a:t>]</a:t>
                      </a:r>
                      <a:endParaRPr lang="fr-FR" sz="1050" dirty="0"/>
                    </a:p>
                  </a:txBody>
                  <a:tcPr/>
                </a:tc>
                <a:tc>
                  <a:txBody>
                    <a:bodyPr/>
                    <a:lstStyle/>
                    <a:p>
                      <a:pPr algn="ctr"/>
                      <a:r>
                        <a:rPr lang="en-US" sz="1050" dirty="0" err="1"/>
                        <a:t>Vcav</a:t>
                      </a:r>
                      <a:r>
                        <a:rPr lang="en-US" sz="1050" dirty="0"/>
                        <a:t> [kV]</a:t>
                      </a:r>
                      <a:endParaRPr lang="fr-FR" sz="1050" dirty="0"/>
                    </a:p>
                  </a:txBody>
                  <a:tcPr/>
                </a:tc>
                <a:tc>
                  <a:txBody>
                    <a:bodyPr/>
                    <a:lstStyle/>
                    <a:p>
                      <a:pPr algn="ctr"/>
                      <a:r>
                        <a:rPr lang="en-US" sz="1050" dirty="0" err="1"/>
                        <a:t>Pcav</a:t>
                      </a:r>
                      <a:endParaRPr lang="en-US" sz="1050" dirty="0"/>
                    </a:p>
                    <a:p>
                      <a:pPr algn="ctr"/>
                      <a:r>
                        <a:rPr lang="en-US" sz="1050" dirty="0"/>
                        <a:t>[kW]</a:t>
                      </a:r>
                      <a:endParaRPr lang="fr-FR" sz="1050" dirty="0"/>
                    </a:p>
                  </a:txBody>
                  <a:tcPr/>
                </a:tc>
                <a:extLst>
                  <a:ext uri="{0D108BD9-81ED-4DB2-BD59-A6C34878D82A}">
                    <a16:rowId xmlns:a16="http://schemas.microsoft.com/office/drawing/2014/main" val="3403533680"/>
                  </a:ext>
                </a:extLst>
              </a:tr>
              <a:tr h="187484">
                <a:tc>
                  <a:txBody>
                    <a:bodyPr/>
                    <a:lstStyle/>
                    <a:p>
                      <a:pPr algn="ctr"/>
                      <a:r>
                        <a:rPr lang="en-US" sz="1050" dirty="0"/>
                        <a:t>Initial</a:t>
                      </a:r>
                      <a:endParaRPr lang="fr-FR" sz="1050" dirty="0"/>
                    </a:p>
                  </a:txBody>
                  <a:tcPr/>
                </a:tc>
                <a:tc>
                  <a:txBody>
                    <a:bodyPr/>
                    <a:lstStyle/>
                    <a:p>
                      <a:pPr algn="ctr"/>
                      <a:r>
                        <a:rPr lang="en-US" sz="1050" dirty="0"/>
                        <a:t>44</a:t>
                      </a:r>
                      <a:endParaRPr lang="fr-FR" sz="1050" dirty="0"/>
                    </a:p>
                  </a:txBody>
                  <a:tcPr/>
                </a:tc>
                <a:tc>
                  <a:txBody>
                    <a:bodyPr/>
                    <a:lstStyle/>
                    <a:p>
                      <a:pPr algn="ctr"/>
                      <a:r>
                        <a:rPr lang="en-US" sz="1050" dirty="0"/>
                        <a:t>33500</a:t>
                      </a:r>
                      <a:endParaRPr lang="fr-FR" sz="1050" dirty="0"/>
                    </a:p>
                  </a:txBody>
                  <a:tcPr/>
                </a:tc>
                <a:tc>
                  <a:txBody>
                    <a:bodyPr/>
                    <a:lstStyle/>
                    <a:p>
                      <a:pPr algn="ctr"/>
                      <a:r>
                        <a:rPr lang="en-US" sz="1050" dirty="0"/>
                        <a:t>1.47</a:t>
                      </a:r>
                    </a:p>
                  </a:txBody>
                  <a:tcPr/>
                </a:tc>
                <a:tc>
                  <a:txBody>
                    <a:bodyPr/>
                    <a:lstStyle/>
                    <a:p>
                      <a:pPr algn="ctr"/>
                      <a:r>
                        <a:rPr lang="en-US" sz="1050" dirty="0"/>
                        <a:t>375</a:t>
                      </a:r>
                      <a:endParaRPr lang="fr-FR" sz="1050" dirty="0"/>
                    </a:p>
                  </a:txBody>
                  <a:tcPr/>
                </a:tc>
                <a:tc>
                  <a:txBody>
                    <a:bodyPr/>
                    <a:lstStyle/>
                    <a:p>
                      <a:pPr algn="ctr"/>
                      <a:r>
                        <a:rPr lang="en-US" sz="1600" b="1" dirty="0">
                          <a:solidFill>
                            <a:srgbClr val="FF0000"/>
                          </a:solidFill>
                        </a:rPr>
                        <a:t>48</a:t>
                      </a:r>
                      <a:endParaRPr lang="fr-FR" sz="1600" b="1" dirty="0">
                        <a:solidFill>
                          <a:srgbClr val="FF0000"/>
                        </a:solidFill>
                      </a:endParaRPr>
                    </a:p>
                  </a:txBody>
                  <a:tcPr/>
                </a:tc>
                <a:extLst>
                  <a:ext uri="{0D108BD9-81ED-4DB2-BD59-A6C34878D82A}">
                    <a16:rowId xmlns:a16="http://schemas.microsoft.com/office/drawing/2014/main" val="1836017266"/>
                  </a:ext>
                </a:extLst>
              </a:tr>
              <a:tr h="187484">
                <a:tc>
                  <a:txBody>
                    <a:bodyPr/>
                    <a:lstStyle/>
                    <a:p>
                      <a:pPr algn="ctr"/>
                      <a:r>
                        <a:rPr lang="en-US" sz="1050" dirty="0"/>
                        <a:t>Updated</a:t>
                      </a:r>
                      <a:endParaRPr lang="fr-FR" sz="1050" dirty="0"/>
                    </a:p>
                  </a:txBody>
                  <a:tcPr/>
                </a:tc>
                <a:tc>
                  <a:txBody>
                    <a:bodyPr/>
                    <a:lstStyle/>
                    <a:p>
                      <a:pPr algn="ctr"/>
                      <a:r>
                        <a:rPr lang="en-US" sz="1050" dirty="0"/>
                        <a:t>45</a:t>
                      </a:r>
                      <a:endParaRPr lang="fr-FR" sz="1050" dirty="0"/>
                    </a:p>
                  </a:txBody>
                  <a:tcPr/>
                </a:tc>
                <a:tc>
                  <a:txBody>
                    <a:bodyPr/>
                    <a:lstStyle/>
                    <a:p>
                      <a:pPr algn="ctr"/>
                      <a:r>
                        <a:rPr lang="en-US" sz="1050" dirty="0"/>
                        <a:t>40500</a:t>
                      </a:r>
                      <a:endParaRPr lang="fr-FR" sz="1050" dirty="0"/>
                    </a:p>
                  </a:txBody>
                  <a:tcPr/>
                </a:tc>
                <a:tc>
                  <a:txBody>
                    <a:bodyPr/>
                    <a:lstStyle/>
                    <a:p>
                      <a:pPr algn="ctr"/>
                      <a:r>
                        <a:rPr lang="en-US" sz="1050" dirty="0"/>
                        <a:t>1.82</a:t>
                      </a:r>
                      <a:endParaRPr lang="fr-FR" sz="1050" dirty="0"/>
                    </a:p>
                  </a:txBody>
                  <a:tcPr/>
                </a:tc>
                <a:tc>
                  <a:txBody>
                    <a:bodyPr/>
                    <a:lstStyle/>
                    <a:p>
                      <a:pPr algn="ctr"/>
                      <a:r>
                        <a:rPr lang="en-US" sz="1050" dirty="0"/>
                        <a:t>413</a:t>
                      </a:r>
                      <a:endParaRPr lang="fr-FR" sz="1050" dirty="0"/>
                    </a:p>
                  </a:txBody>
                  <a:tcPr/>
                </a:tc>
                <a:tc>
                  <a:txBody>
                    <a:bodyPr/>
                    <a:lstStyle/>
                    <a:p>
                      <a:pPr algn="ctr"/>
                      <a:r>
                        <a:rPr lang="en-US" sz="1600" b="1" dirty="0">
                          <a:solidFill>
                            <a:srgbClr val="FF0000"/>
                          </a:solidFill>
                        </a:rPr>
                        <a:t>47</a:t>
                      </a:r>
                      <a:endParaRPr lang="fr-FR" sz="1600" b="1" dirty="0">
                        <a:solidFill>
                          <a:srgbClr val="FF0000"/>
                        </a:solidFill>
                      </a:endParaRPr>
                    </a:p>
                  </a:txBody>
                  <a:tcPr/>
                </a:tc>
                <a:extLst>
                  <a:ext uri="{0D108BD9-81ED-4DB2-BD59-A6C34878D82A}">
                    <a16:rowId xmlns:a16="http://schemas.microsoft.com/office/drawing/2014/main" val="1324078111"/>
                  </a:ext>
                </a:extLst>
              </a:tr>
            </a:tbl>
          </a:graphicData>
        </a:graphic>
      </p:graphicFrame>
      <p:sp>
        <p:nvSpPr>
          <p:cNvPr id="20" name="TextBox 19">
            <a:extLst>
              <a:ext uri="{FF2B5EF4-FFF2-40B4-BE49-F238E27FC236}">
                <a16:creationId xmlns:a16="http://schemas.microsoft.com/office/drawing/2014/main" id="{CE7E824E-4372-4061-A16A-D738B857B6B5}"/>
              </a:ext>
            </a:extLst>
          </p:cNvPr>
          <p:cNvSpPr txBox="1"/>
          <p:nvPr/>
        </p:nvSpPr>
        <p:spPr>
          <a:xfrm>
            <a:off x="311276" y="5596740"/>
            <a:ext cx="4350871" cy="246221"/>
          </a:xfrm>
          <a:prstGeom prst="rect">
            <a:avLst/>
          </a:prstGeom>
          <a:noFill/>
        </p:spPr>
        <p:txBody>
          <a:bodyPr wrap="none" rtlCol="0">
            <a:spAutoFit/>
          </a:bodyPr>
          <a:lstStyle/>
          <a:p>
            <a:r>
              <a:rPr lang="en-GB" sz="1000" dirty="0"/>
              <a:t>19TH MAC MEETING – 7/8 NOVEMBER 2023 – </a:t>
            </a:r>
            <a:r>
              <a:rPr lang="en-GB" sz="1000" dirty="0" err="1"/>
              <a:t>Pawe</a:t>
            </a:r>
            <a:r>
              <a:rPr lang="pl-PL" sz="1000" dirty="0"/>
              <a:t>ł BOROWIEC et al</a:t>
            </a:r>
            <a:endParaRPr lang="en-US" sz="1000" dirty="0"/>
          </a:p>
        </p:txBody>
      </p:sp>
      <p:sp>
        <p:nvSpPr>
          <p:cNvPr id="21" name="TextBox 20">
            <a:extLst>
              <a:ext uri="{FF2B5EF4-FFF2-40B4-BE49-F238E27FC236}">
                <a16:creationId xmlns:a16="http://schemas.microsoft.com/office/drawing/2014/main" id="{0DA8F614-70C1-48C9-ACC2-EF9B52ED0CC1}"/>
              </a:ext>
            </a:extLst>
          </p:cNvPr>
          <p:cNvSpPr txBox="1"/>
          <p:nvPr/>
        </p:nvSpPr>
        <p:spPr>
          <a:xfrm>
            <a:off x="275807" y="5967959"/>
            <a:ext cx="8616673" cy="338554"/>
          </a:xfrm>
          <a:prstGeom prst="rect">
            <a:avLst/>
          </a:prstGeom>
          <a:noFill/>
        </p:spPr>
        <p:txBody>
          <a:bodyPr wrap="square" rtlCol="0">
            <a:spAutoFit/>
          </a:bodyPr>
          <a:lstStyle/>
          <a:p>
            <a:r>
              <a:rPr lang="en-GB" sz="1600" dirty="0">
                <a:solidFill>
                  <a:schemeClr val="tx2"/>
                </a:solidFill>
              </a:rPr>
              <a:t>Interesting parameters and design but a second coupler is needed or additional cavities. </a:t>
            </a:r>
          </a:p>
        </p:txBody>
      </p:sp>
    </p:spTree>
    <p:extLst>
      <p:ext uri="{BB962C8B-B14F-4D97-AF65-F5344CB8AC3E}">
        <p14:creationId xmlns:p14="http://schemas.microsoft.com/office/powerpoint/2010/main" val="1442179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C4240-C265-4406-B902-FD8BCDF06DEA}"/>
              </a:ext>
            </a:extLst>
          </p:cNvPr>
          <p:cNvSpPr>
            <a:spLocks noGrp="1"/>
          </p:cNvSpPr>
          <p:nvPr>
            <p:ph type="title"/>
          </p:nvPr>
        </p:nvSpPr>
        <p:spPr/>
        <p:txBody>
          <a:bodyPr/>
          <a:lstStyle/>
          <a:p>
            <a:r>
              <a:rPr lang="en-GB" dirty="0"/>
              <a:t>Soleil-II case</a:t>
            </a:r>
          </a:p>
        </p:txBody>
      </p:sp>
      <p:sp>
        <p:nvSpPr>
          <p:cNvPr id="3" name="Footer Placeholder 2">
            <a:extLst>
              <a:ext uri="{FF2B5EF4-FFF2-40B4-BE49-F238E27FC236}">
                <a16:creationId xmlns:a16="http://schemas.microsoft.com/office/drawing/2014/main" id="{06105716-9A5E-45CF-8235-83F687FF3127}"/>
              </a:ext>
            </a:extLst>
          </p:cNvPr>
          <p:cNvSpPr>
            <a:spLocks noGrp="1"/>
          </p:cNvSpPr>
          <p:nvPr>
            <p:ph type="ftr" sz="quarter" idx="11"/>
          </p:nvPr>
        </p:nvSpPr>
        <p:spPr/>
        <p:txBody>
          <a:bodyPr/>
          <a:lstStyle/>
          <a:p>
            <a:r>
              <a:rPr lang="en-GB"/>
              <a:t>HarmonLIP2024 - 20 March 2023 - A. D'Elia</a:t>
            </a:r>
          </a:p>
        </p:txBody>
      </p:sp>
      <p:sp>
        <p:nvSpPr>
          <p:cNvPr id="4" name="Slide Number Placeholder 3">
            <a:extLst>
              <a:ext uri="{FF2B5EF4-FFF2-40B4-BE49-F238E27FC236}">
                <a16:creationId xmlns:a16="http://schemas.microsoft.com/office/drawing/2014/main" id="{F98369B6-7EB8-4792-B64E-8252F2EBF1FB}"/>
              </a:ext>
            </a:extLst>
          </p:cNvPr>
          <p:cNvSpPr>
            <a:spLocks noGrp="1"/>
          </p:cNvSpPr>
          <p:nvPr>
            <p:ph type="sldNum" sz="quarter" idx="12"/>
          </p:nvPr>
        </p:nvSpPr>
        <p:spPr/>
        <p:txBody>
          <a:bodyPr/>
          <a:lstStyle/>
          <a:p>
            <a:fld id="{627799B7-D61E-469A-AF14-3ABA6674A0C8}" type="slidenum">
              <a:rPr lang="en-GB" smtClean="0"/>
              <a:t>22</a:t>
            </a:fld>
            <a:endParaRPr lang="en-GB"/>
          </a:p>
        </p:txBody>
      </p:sp>
      <p:sp>
        <p:nvSpPr>
          <p:cNvPr id="14" name="TextBox 13">
            <a:extLst>
              <a:ext uri="{FF2B5EF4-FFF2-40B4-BE49-F238E27FC236}">
                <a16:creationId xmlns:a16="http://schemas.microsoft.com/office/drawing/2014/main" id="{EFD97792-50CE-40D6-AB15-ABDFF1498669}"/>
              </a:ext>
            </a:extLst>
          </p:cNvPr>
          <p:cNvSpPr txBox="1"/>
          <p:nvPr/>
        </p:nvSpPr>
        <p:spPr>
          <a:xfrm>
            <a:off x="270528" y="4995821"/>
            <a:ext cx="8602944" cy="1569660"/>
          </a:xfrm>
          <a:prstGeom prst="rect">
            <a:avLst/>
          </a:prstGeom>
          <a:noFill/>
        </p:spPr>
        <p:txBody>
          <a:bodyPr wrap="square" rtlCol="0">
            <a:spAutoFit/>
          </a:bodyPr>
          <a:lstStyle/>
          <a:p>
            <a:r>
              <a:rPr lang="en-GB" sz="1600" dirty="0"/>
              <a:t>For SOLEIL-II a harmonic system is mandatory therefore a second cavity for redundancy is of great importance. The harmonic cavity must be able to work in passive mode (driven by the beam) and in active mode (driven by an external generator). </a:t>
            </a:r>
          </a:p>
          <a:p>
            <a:r>
              <a:rPr lang="en-GB" sz="1600" dirty="0"/>
              <a:t>Each cavity must provide for 250kV in active mode but a redundancy is required for the passive case </a:t>
            </a:r>
            <a:r>
              <a:rPr lang="en-GB" sz="1600" dirty="0">
                <a:sym typeface="Wingdings" panose="05000000000000000000" pitchFamily="2" charset="2"/>
              </a:rPr>
              <a:t> one cavity able</a:t>
            </a:r>
            <a:r>
              <a:rPr lang="en-GB" sz="1600" dirty="0"/>
              <a:t> to provide at least 425kV with beam </a:t>
            </a:r>
            <a:r>
              <a:rPr lang="en-GB" sz="1600" dirty="0">
                <a:sym typeface="Wingdings" panose="05000000000000000000" pitchFamily="2" charset="2"/>
              </a:rPr>
              <a:t> cooling circuit needs to be dimensioned accordingly</a:t>
            </a:r>
            <a:r>
              <a:rPr lang="en-GB" sz="1600" dirty="0"/>
              <a:t>.</a:t>
            </a:r>
          </a:p>
        </p:txBody>
      </p:sp>
      <p:grpSp>
        <p:nvGrpSpPr>
          <p:cNvPr id="5" name="Group 4">
            <a:extLst>
              <a:ext uri="{FF2B5EF4-FFF2-40B4-BE49-F238E27FC236}">
                <a16:creationId xmlns:a16="http://schemas.microsoft.com/office/drawing/2014/main" id="{697B9BC2-3AEA-40AC-846B-E8331F65A48C}"/>
              </a:ext>
            </a:extLst>
          </p:cNvPr>
          <p:cNvGrpSpPr/>
          <p:nvPr/>
        </p:nvGrpSpPr>
        <p:grpSpPr>
          <a:xfrm>
            <a:off x="1920194" y="711481"/>
            <a:ext cx="5303612" cy="4203051"/>
            <a:chOff x="5437693" y="1515495"/>
            <a:chExt cx="5807668" cy="4610667"/>
          </a:xfrm>
        </p:grpSpPr>
        <p:grpSp>
          <p:nvGrpSpPr>
            <p:cNvPr id="6" name="Group 5">
              <a:extLst>
                <a:ext uri="{FF2B5EF4-FFF2-40B4-BE49-F238E27FC236}">
                  <a16:creationId xmlns:a16="http://schemas.microsoft.com/office/drawing/2014/main" id="{3CD71071-ABA5-4074-A54B-BF6708B39F51}"/>
                </a:ext>
              </a:extLst>
            </p:cNvPr>
            <p:cNvGrpSpPr/>
            <p:nvPr/>
          </p:nvGrpSpPr>
          <p:grpSpPr>
            <a:xfrm>
              <a:off x="5437693" y="1515495"/>
              <a:ext cx="5807668" cy="4610667"/>
              <a:chOff x="5428901" y="1515495"/>
              <a:chExt cx="5807668" cy="4610667"/>
            </a:xfrm>
          </p:grpSpPr>
          <p:pic>
            <p:nvPicPr>
              <p:cNvPr id="8" name="Picture 7">
                <a:extLst>
                  <a:ext uri="{FF2B5EF4-FFF2-40B4-BE49-F238E27FC236}">
                    <a16:creationId xmlns:a16="http://schemas.microsoft.com/office/drawing/2014/main" id="{7921F56F-E76F-4ED6-91B8-F4A858CCFC19}"/>
                  </a:ext>
                </a:extLst>
              </p:cNvPr>
              <p:cNvPicPr>
                <a:picLocks noChangeAspect="1"/>
              </p:cNvPicPr>
              <p:nvPr/>
            </p:nvPicPr>
            <p:blipFill>
              <a:blip r:embed="rId2"/>
              <a:stretch>
                <a:fillRect/>
              </a:stretch>
            </p:blipFill>
            <p:spPr>
              <a:xfrm>
                <a:off x="5428901" y="1515495"/>
                <a:ext cx="5807668" cy="4610667"/>
              </a:xfrm>
              <a:prstGeom prst="rect">
                <a:avLst/>
              </a:prstGeom>
            </p:spPr>
          </p:pic>
          <p:sp>
            <p:nvSpPr>
              <p:cNvPr id="9" name="TextBox 8">
                <a:extLst>
                  <a:ext uri="{FF2B5EF4-FFF2-40B4-BE49-F238E27FC236}">
                    <a16:creationId xmlns:a16="http://schemas.microsoft.com/office/drawing/2014/main" id="{398DA308-29F9-4ABE-A4AC-3FB2B120ACB2}"/>
                  </a:ext>
                </a:extLst>
              </p:cNvPr>
              <p:cNvSpPr txBox="1"/>
              <p:nvPr/>
            </p:nvSpPr>
            <p:spPr>
              <a:xfrm>
                <a:off x="9855096" y="2525762"/>
                <a:ext cx="1158110" cy="303863"/>
              </a:xfrm>
              <a:prstGeom prst="rect">
                <a:avLst/>
              </a:prstGeom>
              <a:noFill/>
            </p:spPr>
            <p:txBody>
              <a:bodyPr wrap="square" rtlCol="0">
                <a:spAutoFit/>
              </a:bodyPr>
              <a:lstStyle/>
              <a:p>
                <a:r>
                  <a:rPr lang="en-GB" sz="1200" b="1" dirty="0"/>
                  <a:t>EBS-ESRF</a:t>
                </a:r>
              </a:p>
            </p:txBody>
          </p:sp>
          <p:sp>
            <p:nvSpPr>
              <p:cNvPr id="10" name="TextBox 9">
                <a:extLst>
                  <a:ext uri="{FF2B5EF4-FFF2-40B4-BE49-F238E27FC236}">
                    <a16:creationId xmlns:a16="http://schemas.microsoft.com/office/drawing/2014/main" id="{4CAA69F8-5686-43B1-991D-904C28189256}"/>
                  </a:ext>
                </a:extLst>
              </p:cNvPr>
              <p:cNvSpPr txBox="1"/>
              <p:nvPr/>
            </p:nvSpPr>
            <p:spPr>
              <a:xfrm>
                <a:off x="7086174" y="4752269"/>
                <a:ext cx="739305" cy="276999"/>
              </a:xfrm>
              <a:prstGeom prst="rect">
                <a:avLst/>
              </a:prstGeom>
              <a:noFill/>
            </p:spPr>
            <p:txBody>
              <a:bodyPr wrap="none" rtlCol="0">
                <a:spAutoFit/>
              </a:bodyPr>
              <a:lstStyle/>
              <a:p>
                <a:r>
                  <a:rPr lang="en-GB" sz="1200" b="1" dirty="0">
                    <a:solidFill>
                      <a:schemeClr val="accent1"/>
                    </a:solidFill>
                  </a:rPr>
                  <a:t>SOLEIL-II</a:t>
                </a:r>
              </a:p>
            </p:txBody>
          </p:sp>
          <p:sp>
            <p:nvSpPr>
              <p:cNvPr id="11" name="TextBox 10">
                <a:extLst>
                  <a:ext uri="{FF2B5EF4-FFF2-40B4-BE49-F238E27FC236}">
                    <a16:creationId xmlns:a16="http://schemas.microsoft.com/office/drawing/2014/main" id="{5CE6B2C1-AE20-444A-BFDC-5EE75B097005}"/>
                  </a:ext>
                </a:extLst>
              </p:cNvPr>
              <p:cNvSpPr txBox="1"/>
              <p:nvPr/>
            </p:nvSpPr>
            <p:spPr>
              <a:xfrm>
                <a:off x="6155883" y="5341440"/>
                <a:ext cx="1374094" cy="276999"/>
              </a:xfrm>
              <a:prstGeom prst="rect">
                <a:avLst/>
              </a:prstGeom>
              <a:noFill/>
            </p:spPr>
            <p:txBody>
              <a:bodyPr wrap="none" rtlCol="0">
                <a:spAutoFit/>
              </a:bodyPr>
              <a:lstStyle/>
              <a:p>
                <a:r>
                  <a:rPr lang="en-GB" sz="1200" b="1" dirty="0">
                    <a:solidFill>
                      <a:srgbClr val="FF0000"/>
                    </a:solidFill>
                  </a:rPr>
                  <a:t>SOLEIL-II with </a:t>
                </a:r>
                <a:r>
                  <a:rPr lang="en-GB" sz="1200" b="1" dirty="0" err="1">
                    <a:solidFill>
                      <a:srgbClr val="FF0000"/>
                    </a:solidFill>
                  </a:rPr>
                  <a:t>Corr</a:t>
                </a:r>
                <a:endParaRPr lang="en-GB" sz="1200" b="1" dirty="0">
                  <a:solidFill>
                    <a:srgbClr val="FF0000"/>
                  </a:solidFill>
                </a:endParaRPr>
              </a:p>
            </p:txBody>
          </p:sp>
        </p:grpSp>
        <p:sp>
          <p:nvSpPr>
            <p:cNvPr id="7" name="TextBox 6">
              <a:extLst>
                <a:ext uri="{FF2B5EF4-FFF2-40B4-BE49-F238E27FC236}">
                  <a16:creationId xmlns:a16="http://schemas.microsoft.com/office/drawing/2014/main" id="{532A4319-352F-4F65-9CCA-B3BCA9A70D59}"/>
                </a:ext>
              </a:extLst>
            </p:cNvPr>
            <p:cNvSpPr txBox="1"/>
            <p:nvPr/>
          </p:nvSpPr>
          <p:spPr>
            <a:xfrm>
              <a:off x="7549251" y="3734774"/>
              <a:ext cx="2224382" cy="405150"/>
            </a:xfrm>
            <a:prstGeom prst="rect">
              <a:avLst/>
            </a:prstGeom>
            <a:noFill/>
          </p:spPr>
          <p:txBody>
            <a:bodyPr wrap="none" rtlCol="0">
              <a:spAutoFit/>
            </a:bodyPr>
            <a:lstStyle/>
            <a:p>
              <a:r>
                <a:rPr lang="en-GB" b="1" dirty="0"/>
                <a:t>LCBI Thresholds</a:t>
              </a:r>
            </a:p>
          </p:txBody>
        </p:sp>
      </p:grpSp>
    </p:spTree>
    <p:extLst>
      <p:ext uri="{BB962C8B-B14F-4D97-AF65-F5344CB8AC3E}">
        <p14:creationId xmlns:p14="http://schemas.microsoft.com/office/powerpoint/2010/main" val="1223422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29412-1FD6-484E-9136-117782AB102A}"/>
              </a:ext>
            </a:extLst>
          </p:cNvPr>
          <p:cNvSpPr>
            <a:spLocks noGrp="1"/>
          </p:cNvSpPr>
          <p:nvPr>
            <p:ph type="title"/>
          </p:nvPr>
        </p:nvSpPr>
        <p:spPr/>
        <p:txBody>
          <a:bodyPr/>
          <a:lstStyle/>
          <a:p>
            <a:r>
              <a:rPr lang="en-GB" dirty="0"/>
              <a:t>Two options initially proposed</a:t>
            </a:r>
          </a:p>
        </p:txBody>
      </p:sp>
      <p:sp>
        <p:nvSpPr>
          <p:cNvPr id="3" name="Footer Placeholder 2">
            <a:extLst>
              <a:ext uri="{FF2B5EF4-FFF2-40B4-BE49-F238E27FC236}">
                <a16:creationId xmlns:a16="http://schemas.microsoft.com/office/drawing/2014/main" id="{3CCAADC7-16F2-4A4E-95B9-ACB8B2B29258}"/>
              </a:ext>
            </a:extLst>
          </p:cNvPr>
          <p:cNvSpPr>
            <a:spLocks noGrp="1"/>
          </p:cNvSpPr>
          <p:nvPr>
            <p:ph type="ftr" sz="quarter" idx="11"/>
          </p:nvPr>
        </p:nvSpPr>
        <p:spPr/>
        <p:txBody>
          <a:bodyPr/>
          <a:lstStyle/>
          <a:p>
            <a:r>
              <a:rPr lang="en-GB"/>
              <a:t>HarmonLIP2024 - 20 March 2023 - A. D'Elia</a:t>
            </a:r>
          </a:p>
        </p:txBody>
      </p:sp>
      <p:sp>
        <p:nvSpPr>
          <p:cNvPr id="4" name="Slide Number Placeholder 3">
            <a:extLst>
              <a:ext uri="{FF2B5EF4-FFF2-40B4-BE49-F238E27FC236}">
                <a16:creationId xmlns:a16="http://schemas.microsoft.com/office/drawing/2014/main" id="{018D7F33-C61B-4DC9-B145-B33D871D5033}"/>
              </a:ext>
            </a:extLst>
          </p:cNvPr>
          <p:cNvSpPr>
            <a:spLocks noGrp="1"/>
          </p:cNvSpPr>
          <p:nvPr>
            <p:ph type="sldNum" sz="quarter" idx="12"/>
          </p:nvPr>
        </p:nvSpPr>
        <p:spPr/>
        <p:txBody>
          <a:bodyPr/>
          <a:lstStyle/>
          <a:p>
            <a:fld id="{627799B7-D61E-469A-AF14-3ABA6674A0C8}" type="slidenum">
              <a:rPr lang="en-GB" smtClean="0"/>
              <a:t>23</a:t>
            </a:fld>
            <a:endParaRPr lang="en-GB"/>
          </a:p>
        </p:txBody>
      </p:sp>
      <p:graphicFrame>
        <p:nvGraphicFramePr>
          <p:cNvPr id="19" name="Table 18">
            <a:extLst>
              <a:ext uri="{FF2B5EF4-FFF2-40B4-BE49-F238E27FC236}">
                <a16:creationId xmlns:a16="http://schemas.microsoft.com/office/drawing/2014/main" id="{879B0877-1840-48F2-A814-AC54F08D654E}"/>
              </a:ext>
            </a:extLst>
          </p:cNvPr>
          <p:cNvGraphicFramePr>
            <a:graphicFrameLocks noGrp="1"/>
          </p:cNvGraphicFramePr>
          <p:nvPr>
            <p:extLst>
              <p:ext uri="{D42A27DB-BD31-4B8C-83A1-F6EECF244321}">
                <p14:modId xmlns:p14="http://schemas.microsoft.com/office/powerpoint/2010/main" val="2618720071"/>
              </p:ext>
            </p:extLst>
          </p:nvPr>
        </p:nvGraphicFramePr>
        <p:xfrm>
          <a:off x="415434" y="3861048"/>
          <a:ext cx="3888431" cy="2095500"/>
        </p:xfrm>
        <a:graphic>
          <a:graphicData uri="http://schemas.openxmlformats.org/drawingml/2006/table">
            <a:tbl>
              <a:tblPr firstRow="1" bandRow="1">
                <a:tableStyleId>{5940675A-B579-460E-94D1-54222C63F5DA}</a:tableStyleId>
              </a:tblPr>
              <a:tblGrid>
                <a:gridCol w="2632169">
                  <a:extLst>
                    <a:ext uri="{9D8B030D-6E8A-4147-A177-3AD203B41FA5}">
                      <a16:colId xmlns:a16="http://schemas.microsoft.com/office/drawing/2014/main" val="20000"/>
                    </a:ext>
                  </a:extLst>
                </a:gridCol>
                <a:gridCol w="1256262">
                  <a:extLst>
                    <a:ext uri="{9D8B030D-6E8A-4147-A177-3AD203B41FA5}">
                      <a16:colId xmlns:a16="http://schemas.microsoft.com/office/drawing/2014/main" val="1898852975"/>
                    </a:ext>
                  </a:extLst>
                </a:gridCol>
              </a:tblGrid>
              <a:tr h="164737">
                <a:tc>
                  <a:txBody>
                    <a:bodyPr/>
                    <a:lstStyle/>
                    <a:p>
                      <a:pPr algn="l"/>
                      <a:r>
                        <a:rPr lang="en-US" sz="1400" b="1" dirty="0"/>
                        <a:t>R/Q (Ohm)/cavity</a:t>
                      </a:r>
                      <a:endParaRPr lang="en-GB" sz="14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a:t>65.65</a:t>
                      </a:r>
                    </a:p>
                    <a:p>
                      <a:pPr algn="ctr"/>
                      <a:r>
                        <a:rPr lang="en-GB" sz="1000" b="1" dirty="0"/>
                        <a:t>(65.4)</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64737">
                <a:tc>
                  <a:txBody>
                    <a:bodyPr/>
                    <a:lstStyle/>
                    <a:p>
                      <a:pPr algn="l"/>
                      <a:r>
                        <a:rPr lang="en-US" sz="1400" b="1" dirty="0"/>
                        <a:t>Q</a:t>
                      </a:r>
                      <a:r>
                        <a:rPr lang="en-US" sz="1400" b="1" baseline="-25000" dirty="0"/>
                        <a:t>0</a:t>
                      </a:r>
                      <a:endParaRPr lang="en-US" sz="14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400" b="1" dirty="0"/>
                        <a:t>32826</a:t>
                      </a:r>
                    </a:p>
                    <a:p>
                      <a:pPr algn="ctr"/>
                      <a:r>
                        <a:rPr lang="fr-FR" sz="1000" b="1" dirty="0"/>
                        <a:t>(33054)</a:t>
                      </a:r>
                      <a:endParaRPr lang="en-GB" sz="10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188500">
                <a:tc>
                  <a:txBody>
                    <a:bodyPr/>
                    <a:lstStyle/>
                    <a:p>
                      <a:pPr algn="l"/>
                      <a:r>
                        <a:rPr lang="en-GB" sz="1400" b="1" dirty="0"/>
                        <a:t>Rs (</a:t>
                      </a:r>
                      <a:r>
                        <a:rPr lang="en-GB" sz="1400" b="1" dirty="0" err="1"/>
                        <a:t>MOhm</a:t>
                      </a:r>
                      <a:r>
                        <a:rPr lang="en-GB" sz="1400" b="1" dirty="0"/>
                        <a:t>)/cavity</a:t>
                      </a:r>
                    </a:p>
                    <a:p>
                      <a:pPr algn="l"/>
                      <a:r>
                        <a:rPr lang="fr-FR" sz="1100" b="0" dirty="0"/>
                        <a:t>(Ohm Convention: </a:t>
                      </a:r>
                      <a:r>
                        <a:rPr lang="fr-FR" sz="1100" b="0" dirty="0" err="1"/>
                        <a:t>Rs</a:t>
                      </a:r>
                      <a:r>
                        <a:rPr lang="fr-FR" sz="1100" b="0" dirty="0"/>
                        <a:t>=V</a:t>
                      </a:r>
                      <a:r>
                        <a:rPr lang="fr-FR" sz="1100" b="0" baseline="30000" dirty="0"/>
                        <a:t>2</a:t>
                      </a:r>
                      <a:r>
                        <a:rPr lang="fr-FR" sz="1100" b="0" baseline="0" dirty="0"/>
                        <a:t>/2P</a:t>
                      </a:r>
                      <a:r>
                        <a:rPr lang="en-GB" sz="1100" b="0" dirty="0"/>
                        <a: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a:t>2.16</a:t>
                      </a:r>
                    </a:p>
                    <a:p>
                      <a:pPr algn="ctr"/>
                      <a:r>
                        <a:rPr lang="en-GB" sz="1000" b="1" dirty="0"/>
                        <a:t>(2.16)</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21192052"/>
                  </a:ext>
                </a:extLst>
              </a:tr>
              <a:tr h="132414">
                <a:tc>
                  <a:txBody>
                    <a:bodyPr/>
                    <a:lstStyle/>
                    <a:p>
                      <a:pPr algn="l"/>
                      <a:r>
                        <a:rPr lang="en-GB" sz="1400" b="1" dirty="0"/>
                        <a:t>Number of cavities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u="none" dirty="0"/>
                        <a:t>1</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2532554737"/>
                  </a:ext>
                </a:extLst>
              </a:tr>
              <a:tr h="201280">
                <a:tc>
                  <a:txBody>
                    <a:bodyPr/>
                    <a:lstStyle/>
                    <a:p>
                      <a:pPr algn="l"/>
                      <a:r>
                        <a:rPr lang="en-US" sz="1400" b="1" dirty="0"/>
                        <a:t>Power/cavity/coupler@500kV (kW)</a:t>
                      </a:r>
                      <a:endParaRPr lang="en-GB" sz="14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1" dirty="0"/>
                        <a:t>29</a:t>
                      </a:r>
                    </a:p>
                    <a:p>
                      <a:pPr algn="ctr"/>
                      <a:r>
                        <a:rPr lang="fr-FR" sz="1000" b="1" dirty="0">
                          <a:solidFill>
                            <a:schemeClr val="tx1"/>
                          </a:solidFill>
                        </a:rPr>
                        <a:t>(58)</a:t>
                      </a:r>
                      <a:endParaRPr lang="en-GB" sz="10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graphicFrame>
        <p:nvGraphicFramePr>
          <p:cNvPr id="30" name="Table 29">
            <a:extLst>
              <a:ext uri="{FF2B5EF4-FFF2-40B4-BE49-F238E27FC236}">
                <a16:creationId xmlns:a16="http://schemas.microsoft.com/office/drawing/2014/main" id="{DC49728A-EFE5-47AB-8161-ECBE498904AD}"/>
              </a:ext>
            </a:extLst>
          </p:cNvPr>
          <p:cNvGraphicFramePr>
            <a:graphicFrameLocks noGrp="1"/>
          </p:cNvGraphicFramePr>
          <p:nvPr>
            <p:extLst>
              <p:ext uri="{D42A27DB-BD31-4B8C-83A1-F6EECF244321}">
                <p14:modId xmlns:p14="http://schemas.microsoft.com/office/powerpoint/2010/main" val="1157757348"/>
              </p:ext>
            </p:extLst>
          </p:nvPr>
        </p:nvGraphicFramePr>
        <p:xfrm>
          <a:off x="4756498" y="4263576"/>
          <a:ext cx="4078872" cy="1573146"/>
        </p:xfrm>
        <a:graphic>
          <a:graphicData uri="http://schemas.openxmlformats.org/drawingml/2006/table">
            <a:tbl>
              <a:tblPr firstRow="1" bandRow="1">
                <a:tableStyleId>{5940675A-B579-460E-94D1-54222C63F5DA}</a:tableStyleId>
              </a:tblPr>
              <a:tblGrid>
                <a:gridCol w="2940216">
                  <a:extLst>
                    <a:ext uri="{9D8B030D-6E8A-4147-A177-3AD203B41FA5}">
                      <a16:colId xmlns:a16="http://schemas.microsoft.com/office/drawing/2014/main" val="20000"/>
                    </a:ext>
                  </a:extLst>
                </a:gridCol>
                <a:gridCol w="1138656">
                  <a:extLst>
                    <a:ext uri="{9D8B030D-6E8A-4147-A177-3AD203B41FA5}">
                      <a16:colId xmlns:a16="http://schemas.microsoft.com/office/drawing/2014/main" val="3604790752"/>
                    </a:ext>
                  </a:extLst>
                </a:gridCol>
              </a:tblGrid>
              <a:tr h="337994">
                <a:tc>
                  <a:txBody>
                    <a:bodyPr/>
                    <a:lstStyle/>
                    <a:p>
                      <a:pPr algn="l"/>
                      <a:r>
                        <a:rPr lang="en-US" sz="1400" b="1" dirty="0"/>
                        <a:t>R/Q (Ohm)</a:t>
                      </a:r>
                      <a:endParaRPr lang="en-GB" sz="1400" b="1" dirty="0"/>
                    </a:p>
                  </a:txBody>
                  <a:tcPr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600" dirty="0"/>
                        <a:t>31.09</a:t>
                      </a:r>
                      <a:endParaRPr lang="en-GB" sz="1600" dirty="0"/>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86168">
                <a:tc>
                  <a:txBody>
                    <a:bodyPr/>
                    <a:lstStyle/>
                    <a:p>
                      <a:pPr algn="l"/>
                      <a:r>
                        <a:rPr lang="en-US" sz="1400" b="1" dirty="0"/>
                        <a:t>Q</a:t>
                      </a:r>
                      <a:r>
                        <a:rPr lang="en-US" sz="1400" b="1" baseline="-25000" dirty="0"/>
                        <a:t>0</a:t>
                      </a:r>
                      <a:r>
                        <a:rPr lang="en-US" sz="1400" b="1" baseline="0" dirty="0"/>
                        <a:t> </a:t>
                      </a:r>
                      <a:endParaRPr lang="en-US" sz="1400" b="1" dirty="0"/>
                    </a:p>
                  </a:txBody>
                  <a:tcPr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1600" dirty="0"/>
                        <a:t>33537</a:t>
                      </a:r>
                      <a:endParaRPr lang="en-GB" sz="1600" dirty="0"/>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244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Power/cavity (kW</a:t>
                      </a:r>
                      <a:r>
                        <a:rPr kumimoji="0" lang="en-GB" sz="1400" b="1" i="0" u="none" strike="noStrike" kern="1200" cap="none" spc="0" normalizeH="0" baseline="0" noProof="0" dirty="0">
                          <a:ln>
                            <a:noFill/>
                          </a:ln>
                          <a:solidFill>
                            <a:prstClr val="black"/>
                          </a:solidFill>
                          <a:effectLst/>
                          <a:uLnTx/>
                          <a:uFillTx/>
                          <a:latin typeface="+mn-lt"/>
                          <a:ea typeface="+mn-ea"/>
                          <a:cs typeface="+mn-cs"/>
                        </a:rPr>
                        <a:t>)@</a:t>
                      </a:r>
                      <a:r>
                        <a:rPr kumimoji="0" lang="en-GB" sz="1400" b="1" i="0" u="none" strike="noStrike" kern="1200" cap="none" spc="0" normalizeH="0" baseline="0" noProof="0" dirty="0" err="1">
                          <a:ln>
                            <a:noFill/>
                          </a:ln>
                          <a:solidFill>
                            <a:prstClr val="black"/>
                          </a:solidFill>
                          <a:effectLst/>
                          <a:uLnTx/>
                          <a:uFillTx/>
                          <a:latin typeface="+mn-lt"/>
                          <a:ea typeface="+mn-ea"/>
                          <a:cs typeface="+mn-cs"/>
                        </a:rPr>
                        <a:t>V</a:t>
                      </a:r>
                      <a:r>
                        <a:rPr kumimoji="0" lang="en-GB" sz="1400" b="1" i="0" u="none" strike="noStrike" kern="1200" cap="none" spc="0" normalizeH="0" baseline="-25000" noProof="0" dirty="0" err="1">
                          <a:ln>
                            <a:noFill/>
                          </a:ln>
                          <a:solidFill>
                            <a:prstClr val="black"/>
                          </a:solidFill>
                          <a:effectLst/>
                          <a:uLnTx/>
                          <a:uFillTx/>
                          <a:latin typeface="+mn-lt"/>
                          <a:ea typeface="+mn-ea"/>
                          <a:cs typeface="+mn-cs"/>
                        </a:rPr>
                        <a:t>h</a:t>
                      </a:r>
                      <a:r>
                        <a:rPr kumimoji="0" lang="en-GB" sz="1400" b="1" i="0" u="none" strike="noStrike" kern="1200" cap="none" spc="0" normalizeH="0" baseline="0" noProof="0" dirty="0">
                          <a:ln>
                            <a:noFill/>
                          </a:ln>
                          <a:solidFill>
                            <a:prstClr val="black"/>
                          </a:solidFill>
                          <a:effectLst/>
                          <a:uLnTx/>
                          <a:uFillTx/>
                          <a:latin typeface="+mn-lt"/>
                          <a:ea typeface="+mn-ea"/>
                          <a:cs typeface="+mn-cs"/>
                        </a:rPr>
                        <a:t>=250kV</a:t>
                      </a:r>
                      <a:endParaRPr kumimoji="0" lang="en-GB" sz="800" b="0" i="0" u="none" strike="noStrike" kern="1200" cap="none" spc="0" normalizeH="0" baseline="0" noProof="0" dirty="0">
                        <a:ln>
                          <a:noFill/>
                        </a:ln>
                        <a:solidFill>
                          <a:srgbClr val="FF0000"/>
                        </a:solidFill>
                        <a:effectLst/>
                        <a:uLnTx/>
                        <a:uFillTx/>
                        <a:latin typeface="Calibri" panose="020F0502020204030204"/>
                        <a:ea typeface="+mn-ea"/>
                        <a:cs typeface="+mn-cs"/>
                      </a:endParaRPr>
                    </a:p>
                  </a:txBody>
                  <a:tcPr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600" dirty="0"/>
                        <a:t>30</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0089313"/>
                  </a:ext>
                </a:extLst>
              </a:tr>
              <a:tr h="4244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mn-lt"/>
                          <a:ea typeface="+mn-ea"/>
                          <a:cs typeface="+mn-cs"/>
                        </a:rPr>
                        <a:t>Number of cavities</a:t>
                      </a:r>
                      <a:endParaRPr kumimoji="0" lang="en-GB" sz="1400" b="0" i="0" u="none" strike="noStrike" kern="1200" cap="none" spc="0" normalizeH="0" baseline="0" noProof="0" dirty="0">
                        <a:ln>
                          <a:noFill/>
                        </a:ln>
                        <a:solidFill>
                          <a:srgbClr val="FF0000"/>
                        </a:solidFill>
                        <a:effectLst/>
                        <a:uLnTx/>
                        <a:uFillTx/>
                        <a:latin typeface="+mn-lt"/>
                        <a:ea typeface="+mn-ea"/>
                        <a:cs typeface="+mn-cs"/>
                      </a:endParaRPr>
                    </a:p>
                  </a:txBody>
                  <a:tcPr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1600" dirty="0"/>
                        <a:t>2 or 3</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3156568288"/>
                  </a:ext>
                </a:extLst>
              </a:tr>
            </a:tbl>
          </a:graphicData>
        </a:graphic>
      </p:graphicFrame>
      <p:grpSp>
        <p:nvGrpSpPr>
          <p:cNvPr id="43" name="Group 42">
            <a:extLst>
              <a:ext uri="{FF2B5EF4-FFF2-40B4-BE49-F238E27FC236}">
                <a16:creationId xmlns:a16="http://schemas.microsoft.com/office/drawing/2014/main" id="{22DCFFF2-20EE-46B5-B2B9-E37DAD7CF069}"/>
              </a:ext>
            </a:extLst>
          </p:cNvPr>
          <p:cNvGrpSpPr/>
          <p:nvPr/>
        </p:nvGrpSpPr>
        <p:grpSpPr>
          <a:xfrm>
            <a:off x="319454" y="979483"/>
            <a:ext cx="4080390" cy="2757170"/>
            <a:chOff x="319454" y="979483"/>
            <a:chExt cx="4080390" cy="2757170"/>
          </a:xfrm>
        </p:grpSpPr>
        <p:grpSp>
          <p:nvGrpSpPr>
            <p:cNvPr id="42" name="Group 41">
              <a:extLst>
                <a:ext uri="{FF2B5EF4-FFF2-40B4-BE49-F238E27FC236}">
                  <a16:creationId xmlns:a16="http://schemas.microsoft.com/office/drawing/2014/main" id="{F4BB9DA3-2FAE-4348-ACAC-C66A460819C9}"/>
                </a:ext>
              </a:extLst>
            </p:cNvPr>
            <p:cNvGrpSpPr/>
            <p:nvPr/>
          </p:nvGrpSpPr>
          <p:grpSpPr>
            <a:xfrm>
              <a:off x="319454" y="1411212"/>
              <a:ext cx="4080390" cy="2325441"/>
              <a:chOff x="245834" y="1341250"/>
              <a:chExt cx="4080390" cy="2325441"/>
            </a:xfrm>
          </p:grpSpPr>
          <p:grpSp>
            <p:nvGrpSpPr>
              <p:cNvPr id="7" name="Group 6">
                <a:extLst>
                  <a:ext uri="{FF2B5EF4-FFF2-40B4-BE49-F238E27FC236}">
                    <a16:creationId xmlns:a16="http://schemas.microsoft.com/office/drawing/2014/main" id="{F473F85D-BA1D-4A51-85F6-D8EAC10AF0A7}"/>
                  </a:ext>
                </a:extLst>
              </p:cNvPr>
              <p:cNvGrpSpPr/>
              <p:nvPr/>
            </p:nvGrpSpPr>
            <p:grpSpPr>
              <a:xfrm>
                <a:off x="245834" y="1341250"/>
                <a:ext cx="2113816" cy="2325441"/>
                <a:chOff x="6341451" y="933316"/>
                <a:chExt cx="2455265" cy="2806113"/>
              </a:xfrm>
            </p:grpSpPr>
            <p:grpSp>
              <p:nvGrpSpPr>
                <p:cNvPr id="8" name="Group 7">
                  <a:extLst>
                    <a:ext uri="{FF2B5EF4-FFF2-40B4-BE49-F238E27FC236}">
                      <a16:creationId xmlns:a16="http://schemas.microsoft.com/office/drawing/2014/main" id="{A0E38ED9-398B-412B-8E89-85E6A311E9B8}"/>
                    </a:ext>
                  </a:extLst>
                </p:cNvPr>
                <p:cNvGrpSpPr/>
                <p:nvPr/>
              </p:nvGrpSpPr>
              <p:grpSpPr>
                <a:xfrm>
                  <a:off x="6341451" y="1236211"/>
                  <a:ext cx="2455265" cy="2503218"/>
                  <a:chOff x="6226892" y="1163264"/>
                  <a:chExt cx="2455265" cy="2503218"/>
                </a:xfrm>
              </p:grpSpPr>
              <p:pic>
                <p:nvPicPr>
                  <p:cNvPr id="10" name="Picture 9">
                    <a:extLst>
                      <a:ext uri="{FF2B5EF4-FFF2-40B4-BE49-F238E27FC236}">
                        <a16:creationId xmlns:a16="http://schemas.microsoft.com/office/drawing/2014/main" id="{AF5A24D1-3044-416D-8898-6894DFCCABCD}"/>
                      </a:ext>
                    </a:extLst>
                  </p:cNvPr>
                  <p:cNvPicPr>
                    <a:picLocks noChangeAspect="1"/>
                  </p:cNvPicPr>
                  <p:nvPr/>
                </p:nvPicPr>
                <p:blipFill rotWithShape="1">
                  <a:blip r:embed="rId2"/>
                  <a:srcRect l="23225" t="10598" r="22902" b="7966"/>
                  <a:stretch/>
                </p:blipFill>
                <p:spPr>
                  <a:xfrm>
                    <a:off x="6226892" y="1163264"/>
                    <a:ext cx="2455265" cy="2503218"/>
                  </a:xfrm>
                  <a:prstGeom prst="rect">
                    <a:avLst/>
                  </a:prstGeom>
                </p:spPr>
              </p:pic>
              <p:grpSp>
                <p:nvGrpSpPr>
                  <p:cNvPr id="11" name="Group 10">
                    <a:extLst>
                      <a:ext uri="{FF2B5EF4-FFF2-40B4-BE49-F238E27FC236}">
                        <a16:creationId xmlns:a16="http://schemas.microsoft.com/office/drawing/2014/main" id="{86AA1A3D-42C1-47C0-8D0F-0F99C4D4E4D2}"/>
                      </a:ext>
                    </a:extLst>
                  </p:cNvPr>
                  <p:cNvGrpSpPr/>
                  <p:nvPr/>
                </p:nvGrpSpPr>
                <p:grpSpPr>
                  <a:xfrm>
                    <a:off x="7047695" y="2099086"/>
                    <a:ext cx="1267429" cy="1093378"/>
                    <a:chOff x="1430203" y="3226381"/>
                    <a:chExt cx="1568371" cy="1361405"/>
                  </a:xfrm>
                </p:grpSpPr>
                <p:cxnSp>
                  <p:nvCxnSpPr>
                    <p:cNvPr id="15" name="Straight Connector 14">
                      <a:extLst>
                        <a:ext uri="{FF2B5EF4-FFF2-40B4-BE49-F238E27FC236}">
                          <a16:creationId xmlns:a16="http://schemas.microsoft.com/office/drawing/2014/main" id="{A4DF43F9-3648-4881-AB9A-0FE71D33E51E}"/>
                        </a:ext>
                      </a:extLst>
                    </p:cNvPr>
                    <p:cNvCxnSpPr>
                      <a:cxnSpLocks/>
                    </p:cNvCxnSpPr>
                    <p:nvPr/>
                  </p:nvCxnSpPr>
                  <p:spPr>
                    <a:xfrm>
                      <a:off x="1812022" y="3579544"/>
                      <a:ext cx="0" cy="10082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17298FB-A875-4776-8DCA-3669244B125C}"/>
                        </a:ext>
                      </a:extLst>
                    </p:cNvPr>
                    <p:cNvCxnSpPr>
                      <a:cxnSpLocks/>
                    </p:cNvCxnSpPr>
                    <p:nvPr/>
                  </p:nvCxnSpPr>
                  <p:spPr>
                    <a:xfrm>
                      <a:off x="1812021" y="3579544"/>
                      <a:ext cx="1186553" cy="6150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Arc 16">
                      <a:extLst>
                        <a:ext uri="{FF2B5EF4-FFF2-40B4-BE49-F238E27FC236}">
                          <a16:creationId xmlns:a16="http://schemas.microsoft.com/office/drawing/2014/main" id="{DB4A64FC-F356-4EB5-8488-F92D301C515A}"/>
                        </a:ext>
                      </a:extLst>
                    </p:cNvPr>
                    <p:cNvSpPr/>
                    <p:nvPr/>
                  </p:nvSpPr>
                  <p:spPr>
                    <a:xfrm rot="21099258" flipV="1">
                      <a:off x="1430203" y="3226381"/>
                      <a:ext cx="694422" cy="595630"/>
                    </a:xfrm>
                    <a:prstGeom prst="arc">
                      <a:avLst>
                        <a:gd name="adj1" fmla="val 16164294"/>
                        <a:gd name="adj2" fmla="val 1909386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350"/>
                    </a:p>
                  </p:txBody>
                </p:sp>
                <p:sp>
                  <p:nvSpPr>
                    <p:cNvPr id="18" name="TextBox 17">
                      <a:extLst>
                        <a:ext uri="{FF2B5EF4-FFF2-40B4-BE49-F238E27FC236}">
                          <a16:creationId xmlns:a16="http://schemas.microsoft.com/office/drawing/2014/main" id="{B3B05A75-D972-4EA2-8719-DA055AB2EE18}"/>
                        </a:ext>
                      </a:extLst>
                    </p:cNvPr>
                    <p:cNvSpPr txBox="1"/>
                    <p:nvPr/>
                  </p:nvSpPr>
                  <p:spPr>
                    <a:xfrm>
                      <a:off x="1760490" y="3784220"/>
                      <a:ext cx="420926" cy="287417"/>
                    </a:xfrm>
                    <a:prstGeom prst="rect">
                      <a:avLst/>
                    </a:prstGeom>
                    <a:noFill/>
                  </p:spPr>
                  <p:txBody>
                    <a:bodyPr wrap="none" rtlCol="0">
                      <a:spAutoFit/>
                    </a:bodyPr>
                    <a:lstStyle/>
                    <a:p>
                      <a:r>
                        <a:rPr lang="en-GB" sz="900" dirty="0"/>
                        <a:t>60</a:t>
                      </a:r>
                      <a:r>
                        <a:rPr lang="en-GB" sz="900" baseline="30000" dirty="0"/>
                        <a:t>o</a:t>
                      </a:r>
                      <a:endParaRPr lang="en-GB" sz="900" dirty="0"/>
                    </a:p>
                  </p:txBody>
                </p:sp>
              </p:grpSp>
              <p:cxnSp>
                <p:nvCxnSpPr>
                  <p:cNvPr id="12" name="Straight Connector 11">
                    <a:extLst>
                      <a:ext uri="{FF2B5EF4-FFF2-40B4-BE49-F238E27FC236}">
                        <a16:creationId xmlns:a16="http://schemas.microsoft.com/office/drawing/2014/main" id="{A77203DE-CE3C-4216-9484-EF4701CFB022}"/>
                      </a:ext>
                    </a:extLst>
                  </p:cNvPr>
                  <p:cNvCxnSpPr>
                    <a:cxnSpLocks/>
                  </p:cNvCxnSpPr>
                  <p:nvPr/>
                </p:nvCxnSpPr>
                <p:spPr>
                  <a:xfrm flipH="1">
                    <a:off x="6556702" y="2382720"/>
                    <a:ext cx="799549" cy="4940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1D68DA2-1110-4FC6-AB87-72FC9C63C182}"/>
                      </a:ext>
                    </a:extLst>
                  </p:cNvPr>
                  <p:cNvSpPr txBox="1"/>
                  <p:nvPr/>
                </p:nvSpPr>
                <p:spPr>
                  <a:xfrm>
                    <a:off x="7025002" y="2547100"/>
                    <a:ext cx="340158" cy="230832"/>
                  </a:xfrm>
                  <a:prstGeom prst="rect">
                    <a:avLst/>
                  </a:prstGeom>
                  <a:noFill/>
                </p:spPr>
                <p:txBody>
                  <a:bodyPr wrap="none" rtlCol="0">
                    <a:spAutoFit/>
                  </a:bodyPr>
                  <a:lstStyle/>
                  <a:p>
                    <a:r>
                      <a:rPr lang="en-GB" sz="900" dirty="0"/>
                      <a:t>60</a:t>
                    </a:r>
                    <a:r>
                      <a:rPr lang="en-GB" sz="900" baseline="30000" dirty="0"/>
                      <a:t>o</a:t>
                    </a:r>
                    <a:endParaRPr lang="en-GB" sz="900" dirty="0"/>
                  </a:p>
                </p:txBody>
              </p:sp>
              <p:sp>
                <p:nvSpPr>
                  <p:cNvPr id="14" name="Arc 13">
                    <a:extLst>
                      <a:ext uri="{FF2B5EF4-FFF2-40B4-BE49-F238E27FC236}">
                        <a16:creationId xmlns:a16="http://schemas.microsoft.com/office/drawing/2014/main" id="{A846EE84-35BB-474B-90BB-9C74BAF51F2F}"/>
                      </a:ext>
                    </a:extLst>
                  </p:cNvPr>
                  <p:cNvSpPr/>
                  <p:nvPr/>
                </p:nvSpPr>
                <p:spPr>
                  <a:xfrm rot="3793521" flipV="1">
                    <a:off x="7162509" y="1994003"/>
                    <a:ext cx="529805" cy="618605"/>
                  </a:xfrm>
                  <a:prstGeom prst="arc">
                    <a:avLst>
                      <a:gd name="adj1" fmla="val 16840173"/>
                      <a:gd name="adj2" fmla="val 1915214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350"/>
                  </a:p>
                </p:txBody>
              </p:sp>
            </p:grpSp>
            <p:sp>
              <p:nvSpPr>
                <p:cNvPr id="9" name="TextBox 8">
                  <a:extLst>
                    <a:ext uri="{FF2B5EF4-FFF2-40B4-BE49-F238E27FC236}">
                      <a16:creationId xmlns:a16="http://schemas.microsoft.com/office/drawing/2014/main" id="{951B7DB0-C2D7-443B-9D56-0DBB6762B638}"/>
                    </a:ext>
                  </a:extLst>
                </p:cNvPr>
                <p:cNvSpPr txBox="1"/>
                <p:nvPr/>
              </p:nvSpPr>
              <p:spPr>
                <a:xfrm>
                  <a:off x="6941360" y="933316"/>
                  <a:ext cx="1201218" cy="278545"/>
                </a:xfrm>
                <a:prstGeom prst="rect">
                  <a:avLst/>
                </a:prstGeom>
                <a:noFill/>
              </p:spPr>
              <p:txBody>
                <a:bodyPr wrap="square" rtlCol="0">
                  <a:spAutoFit/>
                </a:bodyPr>
                <a:lstStyle/>
                <a:p>
                  <a:r>
                    <a:rPr lang="en-GB" sz="900" dirty="0"/>
                    <a:t>6 HOM couplers</a:t>
                  </a:r>
                </a:p>
              </p:txBody>
            </p:sp>
          </p:grpSp>
          <p:pic>
            <p:nvPicPr>
              <p:cNvPr id="29" name="Picture 28">
                <a:extLst>
                  <a:ext uri="{FF2B5EF4-FFF2-40B4-BE49-F238E27FC236}">
                    <a16:creationId xmlns:a16="http://schemas.microsoft.com/office/drawing/2014/main" id="{617EAD27-7FD0-4B93-87B1-31C6015B9F71}"/>
                  </a:ext>
                </a:extLst>
              </p:cNvPr>
              <p:cNvPicPr>
                <a:picLocks noChangeAspect="1"/>
              </p:cNvPicPr>
              <p:nvPr/>
            </p:nvPicPr>
            <p:blipFill>
              <a:blip r:embed="rId3"/>
              <a:stretch>
                <a:fillRect/>
              </a:stretch>
            </p:blipFill>
            <p:spPr>
              <a:xfrm>
                <a:off x="2531150" y="1634480"/>
                <a:ext cx="1795074" cy="1934649"/>
              </a:xfrm>
              <a:prstGeom prst="rect">
                <a:avLst/>
              </a:prstGeom>
            </p:spPr>
          </p:pic>
        </p:grpSp>
        <p:sp>
          <p:nvSpPr>
            <p:cNvPr id="40" name="TextBox 39">
              <a:extLst>
                <a:ext uri="{FF2B5EF4-FFF2-40B4-BE49-F238E27FC236}">
                  <a16:creationId xmlns:a16="http://schemas.microsoft.com/office/drawing/2014/main" id="{CE69622F-937E-4CA4-8475-FFF618AE25C6}"/>
                </a:ext>
              </a:extLst>
            </p:cNvPr>
            <p:cNvSpPr txBox="1"/>
            <p:nvPr/>
          </p:nvSpPr>
          <p:spPr>
            <a:xfrm>
              <a:off x="1613291" y="979483"/>
              <a:ext cx="1569660" cy="369332"/>
            </a:xfrm>
            <a:prstGeom prst="rect">
              <a:avLst/>
            </a:prstGeom>
            <a:noFill/>
          </p:spPr>
          <p:txBody>
            <a:bodyPr wrap="none" rtlCol="0">
              <a:spAutoFit/>
            </a:bodyPr>
            <a:lstStyle/>
            <a:p>
              <a:r>
                <a:rPr lang="en-GB" b="1" dirty="0"/>
                <a:t>2-Cell Cavity</a:t>
              </a:r>
            </a:p>
          </p:txBody>
        </p:sp>
      </p:grpSp>
      <p:grpSp>
        <p:nvGrpSpPr>
          <p:cNvPr id="44" name="Group 43">
            <a:extLst>
              <a:ext uri="{FF2B5EF4-FFF2-40B4-BE49-F238E27FC236}">
                <a16:creationId xmlns:a16="http://schemas.microsoft.com/office/drawing/2014/main" id="{B45C8607-A15E-4112-8C31-0EC99C53D0D8}"/>
              </a:ext>
            </a:extLst>
          </p:cNvPr>
          <p:cNvGrpSpPr/>
          <p:nvPr/>
        </p:nvGrpSpPr>
        <p:grpSpPr>
          <a:xfrm>
            <a:off x="5517316" y="1372304"/>
            <a:ext cx="2121093" cy="2573591"/>
            <a:chOff x="5580112" y="979483"/>
            <a:chExt cx="2121093" cy="2573591"/>
          </a:xfrm>
        </p:grpSpPr>
        <p:pic>
          <p:nvPicPr>
            <p:cNvPr id="35" name="Picture 34">
              <a:extLst>
                <a:ext uri="{FF2B5EF4-FFF2-40B4-BE49-F238E27FC236}">
                  <a16:creationId xmlns:a16="http://schemas.microsoft.com/office/drawing/2014/main" id="{5AE4C962-796F-4680-8FE4-0C97E549FE15}"/>
                </a:ext>
              </a:extLst>
            </p:cNvPr>
            <p:cNvPicPr>
              <a:picLocks noChangeAspect="1"/>
            </p:cNvPicPr>
            <p:nvPr/>
          </p:nvPicPr>
          <p:blipFill rotWithShape="1">
            <a:blip r:embed="rId4"/>
            <a:srcRect l="16694" t="15236" r="45604" b="7204"/>
            <a:stretch/>
          </p:blipFill>
          <p:spPr>
            <a:xfrm>
              <a:off x="5621921" y="1478644"/>
              <a:ext cx="2037474" cy="2074430"/>
            </a:xfrm>
            <a:prstGeom prst="rect">
              <a:avLst/>
            </a:prstGeom>
          </p:spPr>
        </p:pic>
        <p:sp>
          <p:nvSpPr>
            <p:cNvPr id="41" name="TextBox 40">
              <a:extLst>
                <a:ext uri="{FF2B5EF4-FFF2-40B4-BE49-F238E27FC236}">
                  <a16:creationId xmlns:a16="http://schemas.microsoft.com/office/drawing/2014/main" id="{FE8DAE75-B494-4B00-A640-DDC94EBE7D3B}"/>
                </a:ext>
              </a:extLst>
            </p:cNvPr>
            <p:cNvSpPr txBox="1"/>
            <p:nvPr/>
          </p:nvSpPr>
          <p:spPr>
            <a:xfrm>
              <a:off x="5580112" y="979483"/>
              <a:ext cx="2121093" cy="369332"/>
            </a:xfrm>
            <a:prstGeom prst="rect">
              <a:avLst/>
            </a:prstGeom>
            <a:noFill/>
          </p:spPr>
          <p:txBody>
            <a:bodyPr wrap="none" rtlCol="0">
              <a:spAutoFit/>
            </a:bodyPr>
            <a:lstStyle/>
            <a:p>
              <a:r>
                <a:rPr lang="en-GB" b="1" dirty="0"/>
                <a:t>Single Cell Cavity</a:t>
              </a:r>
            </a:p>
          </p:txBody>
        </p:sp>
      </p:grpSp>
      <p:sp>
        <p:nvSpPr>
          <p:cNvPr id="45" name="Rectangle 44">
            <a:extLst>
              <a:ext uri="{FF2B5EF4-FFF2-40B4-BE49-F238E27FC236}">
                <a16:creationId xmlns:a16="http://schemas.microsoft.com/office/drawing/2014/main" id="{9790D0E4-C45E-4854-9BC4-73BD61B3A54C}"/>
              </a:ext>
            </a:extLst>
          </p:cNvPr>
          <p:cNvSpPr/>
          <p:nvPr/>
        </p:nvSpPr>
        <p:spPr>
          <a:xfrm>
            <a:off x="4627868" y="1360389"/>
            <a:ext cx="4336132" cy="47525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DB31871C-EAF7-416E-BAAB-361E5AA43B54}"/>
              </a:ext>
            </a:extLst>
          </p:cNvPr>
          <p:cNvSpPr txBox="1"/>
          <p:nvPr/>
        </p:nvSpPr>
        <p:spPr>
          <a:xfrm rot="18040267">
            <a:off x="7161376" y="2773801"/>
            <a:ext cx="1914307" cy="584775"/>
          </a:xfrm>
          <a:prstGeom prst="rect">
            <a:avLst/>
          </a:prstGeom>
          <a:noFill/>
        </p:spPr>
        <p:txBody>
          <a:bodyPr wrap="none" rtlCol="0">
            <a:spAutoFit/>
          </a:bodyPr>
          <a:lstStyle/>
          <a:p>
            <a:r>
              <a:rPr lang="en-GB" sz="3200" b="1" dirty="0">
                <a:solidFill>
                  <a:srgbClr val="C00000"/>
                </a:solidFill>
              </a:rPr>
              <a:t>Retained</a:t>
            </a:r>
          </a:p>
        </p:txBody>
      </p:sp>
      <p:sp>
        <p:nvSpPr>
          <p:cNvPr id="47" name="TextBox 46">
            <a:extLst>
              <a:ext uri="{FF2B5EF4-FFF2-40B4-BE49-F238E27FC236}">
                <a16:creationId xmlns:a16="http://schemas.microsoft.com/office/drawing/2014/main" id="{090C3352-DFA1-4902-9593-977AC1946024}"/>
              </a:ext>
            </a:extLst>
          </p:cNvPr>
          <p:cNvSpPr txBox="1"/>
          <p:nvPr/>
        </p:nvSpPr>
        <p:spPr>
          <a:xfrm>
            <a:off x="593071" y="5990356"/>
            <a:ext cx="3672544" cy="307777"/>
          </a:xfrm>
          <a:prstGeom prst="rect">
            <a:avLst/>
          </a:prstGeom>
          <a:noFill/>
        </p:spPr>
        <p:txBody>
          <a:bodyPr wrap="none" rtlCol="0">
            <a:spAutoFit/>
          </a:bodyPr>
          <a:lstStyle/>
          <a:p>
            <a:r>
              <a:rPr lang="en-GB" sz="1400" b="1" dirty="0">
                <a:solidFill>
                  <a:schemeClr val="tx2"/>
                </a:solidFill>
              </a:rPr>
              <a:t>Very difficult to provide for a redundancy</a:t>
            </a:r>
          </a:p>
        </p:txBody>
      </p:sp>
    </p:spTree>
    <p:extLst>
      <p:ext uri="{BB962C8B-B14F-4D97-AF65-F5344CB8AC3E}">
        <p14:creationId xmlns:p14="http://schemas.microsoft.com/office/powerpoint/2010/main" val="3373835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ppt_x"/>
                                          </p:val>
                                        </p:tav>
                                        <p:tav tm="100000">
                                          <p:val>
                                            <p:strVal val="#ppt_x"/>
                                          </p:val>
                                        </p:tav>
                                      </p:tavLst>
                                    </p:anim>
                                    <p:anim calcmode="lin" valueType="num">
                                      <p:cBhvr additive="base">
                                        <p:cTn id="12" dur="500" fill="hold"/>
                                        <p:tgtEl>
                                          <p:spTgt spid="4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fill="hold"/>
                                        <p:tgtEl>
                                          <p:spTgt spid="45"/>
                                        </p:tgtEl>
                                        <p:attrNameLst>
                                          <p:attrName>ppt_x</p:attrName>
                                        </p:attrNameLst>
                                      </p:cBhvr>
                                      <p:tavLst>
                                        <p:tav tm="0">
                                          <p:val>
                                            <p:strVal val="#ppt_x"/>
                                          </p:val>
                                        </p:tav>
                                        <p:tav tm="100000">
                                          <p:val>
                                            <p:strVal val="#ppt_x"/>
                                          </p:val>
                                        </p:tav>
                                      </p:tavLst>
                                    </p:anim>
                                    <p:anim calcmode="lin" valueType="num">
                                      <p:cBhvr additive="base">
                                        <p:cTn id="16" dur="500" fill="hold"/>
                                        <p:tgtEl>
                                          <p:spTgt spid="4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500" fill="hold"/>
                                        <p:tgtEl>
                                          <p:spTgt spid="46"/>
                                        </p:tgtEl>
                                        <p:attrNameLst>
                                          <p:attrName>ppt_x</p:attrName>
                                        </p:attrNameLst>
                                      </p:cBhvr>
                                      <p:tavLst>
                                        <p:tav tm="0">
                                          <p:val>
                                            <p:strVal val="#ppt_x"/>
                                          </p:val>
                                        </p:tav>
                                        <p:tav tm="100000">
                                          <p:val>
                                            <p:strVal val="#ppt_x"/>
                                          </p:val>
                                        </p:tav>
                                      </p:tavLst>
                                    </p:anim>
                                    <p:anim calcmode="lin" valueType="num">
                                      <p:cBhvr additive="base">
                                        <p:cTn id="20"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4E150-02E1-4D39-8C1D-1FB74E29A3C7}"/>
              </a:ext>
            </a:extLst>
          </p:cNvPr>
          <p:cNvSpPr>
            <a:spLocks noGrp="1"/>
          </p:cNvSpPr>
          <p:nvPr>
            <p:ph type="title"/>
          </p:nvPr>
        </p:nvSpPr>
        <p:spPr/>
        <p:txBody>
          <a:bodyPr/>
          <a:lstStyle/>
          <a:p>
            <a:r>
              <a:rPr lang="en-GB" dirty="0"/>
              <a:t>Initial design</a:t>
            </a:r>
          </a:p>
        </p:txBody>
      </p:sp>
      <p:sp>
        <p:nvSpPr>
          <p:cNvPr id="3" name="Footer Placeholder 2">
            <a:extLst>
              <a:ext uri="{FF2B5EF4-FFF2-40B4-BE49-F238E27FC236}">
                <a16:creationId xmlns:a16="http://schemas.microsoft.com/office/drawing/2014/main" id="{3ADA9888-9004-40EB-8E9F-7BBC45E8FA55}"/>
              </a:ext>
            </a:extLst>
          </p:cNvPr>
          <p:cNvSpPr>
            <a:spLocks noGrp="1"/>
          </p:cNvSpPr>
          <p:nvPr>
            <p:ph type="ftr" sz="quarter" idx="11"/>
          </p:nvPr>
        </p:nvSpPr>
        <p:spPr/>
        <p:txBody>
          <a:bodyPr/>
          <a:lstStyle/>
          <a:p>
            <a:r>
              <a:rPr lang="en-GB"/>
              <a:t>HarmonLIP2024 - 20 March 2023 - A. D'Elia</a:t>
            </a:r>
          </a:p>
        </p:txBody>
      </p:sp>
      <p:sp>
        <p:nvSpPr>
          <p:cNvPr id="4" name="Slide Number Placeholder 3">
            <a:extLst>
              <a:ext uri="{FF2B5EF4-FFF2-40B4-BE49-F238E27FC236}">
                <a16:creationId xmlns:a16="http://schemas.microsoft.com/office/drawing/2014/main" id="{CA10420C-C4CA-4EBF-BC5D-ECA75BF4B571}"/>
              </a:ext>
            </a:extLst>
          </p:cNvPr>
          <p:cNvSpPr>
            <a:spLocks noGrp="1"/>
          </p:cNvSpPr>
          <p:nvPr>
            <p:ph type="sldNum" sz="quarter" idx="12"/>
          </p:nvPr>
        </p:nvSpPr>
        <p:spPr/>
        <p:txBody>
          <a:bodyPr/>
          <a:lstStyle/>
          <a:p>
            <a:fld id="{627799B7-D61E-469A-AF14-3ABA6674A0C8}" type="slidenum">
              <a:rPr lang="en-GB" smtClean="0"/>
              <a:t>24</a:t>
            </a:fld>
            <a:endParaRPr lang="en-GB"/>
          </a:p>
        </p:txBody>
      </p:sp>
      <p:sp>
        <p:nvSpPr>
          <p:cNvPr id="5" name="TextBox 4">
            <a:extLst>
              <a:ext uri="{FF2B5EF4-FFF2-40B4-BE49-F238E27FC236}">
                <a16:creationId xmlns:a16="http://schemas.microsoft.com/office/drawing/2014/main" id="{BF469B01-7AD9-4F57-AACD-CA4B413C3926}"/>
              </a:ext>
            </a:extLst>
          </p:cNvPr>
          <p:cNvSpPr txBox="1"/>
          <p:nvPr/>
        </p:nvSpPr>
        <p:spPr>
          <a:xfrm>
            <a:off x="386291" y="954654"/>
            <a:ext cx="8424936" cy="646331"/>
          </a:xfrm>
          <a:prstGeom prst="rect">
            <a:avLst/>
          </a:prstGeom>
          <a:noFill/>
        </p:spPr>
        <p:txBody>
          <a:bodyPr wrap="square" rtlCol="0">
            <a:spAutoFit/>
          </a:bodyPr>
          <a:lstStyle/>
          <a:p>
            <a:r>
              <a:rPr lang="en-GB" dirty="0">
                <a:solidFill>
                  <a:schemeClr val="tx2"/>
                </a:solidFill>
              </a:rPr>
              <a:t>With SOLEIL we agreed to start a design with R/Q=37</a:t>
            </a:r>
            <a:r>
              <a:rPr lang="en-GB" dirty="0">
                <a:solidFill>
                  <a:schemeClr val="tx2"/>
                </a:solidFill>
                <a:sym typeface="Symbol" panose="05050102010706020507" pitchFamily="18" charset="2"/>
              </a:rPr>
              <a:t></a:t>
            </a:r>
            <a:r>
              <a:rPr lang="en-GB" dirty="0">
                <a:solidFill>
                  <a:schemeClr val="tx2"/>
                </a:solidFill>
              </a:rPr>
              <a:t>/cavity. This parameter is not definitive.</a:t>
            </a:r>
          </a:p>
        </p:txBody>
      </p:sp>
      <p:pic>
        <p:nvPicPr>
          <p:cNvPr id="33" name="Picture 32">
            <a:extLst>
              <a:ext uri="{FF2B5EF4-FFF2-40B4-BE49-F238E27FC236}">
                <a16:creationId xmlns:a16="http://schemas.microsoft.com/office/drawing/2014/main" id="{855A04F8-3A56-4296-8884-B360EB565D44}"/>
              </a:ext>
            </a:extLst>
          </p:cNvPr>
          <p:cNvPicPr>
            <a:picLocks noChangeAspect="1"/>
          </p:cNvPicPr>
          <p:nvPr/>
        </p:nvPicPr>
        <p:blipFill>
          <a:blip r:embed="rId2"/>
          <a:stretch>
            <a:fillRect/>
          </a:stretch>
        </p:blipFill>
        <p:spPr>
          <a:xfrm>
            <a:off x="4386147" y="1742109"/>
            <a:ext cx="1837064" cy="1530135"/>
          </a:xfrm>
          <a:prstGeom prst="rect">
            <a:avLst/>
          </a:prstGeom>
        </p:spPr>
      </p:pic>
      <p:grpSp>
        <p:nvGrpSpPr>
          <p:cNvPr id="44" name="Group 43">
            <a:extLst>
              <a:ext uri="{FF2B5EF4-FFF2-40B4-BE49-F238E27FC236}">
                <a16:creationId xmlns:a16="http://schemas.microsoft.com/office/drawing/2014/main" id="{58ED86C4-B30B-4697-94C3-95EF3951B748}"/>
              </a:ext>
            </a:extLst>
          </p:cNvPr>
          <p:cNvGrpSpPr/>
          <p:nvPr/>
        </p:nvGrpSpPr>
        <p:grpSpPr>
          <a:xfrm>
            <a:off x="4947779" y="3359301"/>
            <a:ext cx="3735171" cy="2951379"/>
            <a:chOff x="4947779" y="3359301"/>
            <a:chExt cx="3735171" cy="2951379"/>
          </a:xfrm>
        </p:grpSpPr>
        <p:pic>
          <p:nvPicPr>
            <p:cNvPr id="32" name="Picture 31">
              <a:extLst>
                <a:ext uri="{FF2B5EF4-FFF2-40B4-BE49-F238E27FC236}">
                  <a16:creationId xmlns:a16="http://schemas.microsoft.com/office/drawing/2014/main" id="{22E9E6E6-F0F5-4464-BC42-6894C545DFEB}"/>
                </a:ext>
              </a:extLst>
            </p:cNvPr>
            <p:cNvPicPr>
              <a:picLocks noChangeAspect="1"/>
            </p:cNvPicPr>
            <p:nvPr/>
          </p:nvPicPr>
          <p:blipFill>
            <a:blip r:embed="rId3"/>
            <a:stretch>
              <a:fillRect/>
            </a:stretch>
          </p:blipFill>
          <p:spPr>
            <a:xfrm>
              <a:off x="4947779" y="3359301"/>
              <a:ext cx="3735171" cy="2951379"/>
            </a:xfrm>
            <a:prstGeom prst="rect">
              <a:avLst/>
            </a:prstGeom>
          </p:spPr>
        </p:pic>
        <p:grpSp>
          <p:nvGrpSpPr>
            <p:cNvPr id="43" name="Group 42">
              <a:extLst>
                <a:ext uri="{FF2B5EF4-FFF2-40B4-BE49-F238E27FC236}">
                  <a16:creationId xmlns:a16="http://schemas.microsoft.com/office/drawing/2014/main" id="{259ACF0B-A1E0-49BC-B108-4EEA05F39219}"/>
                </a:ext>
              </a:extLst>
            </p:cNvPr>
            <p:cNvGrpSpPr/>
            <p:nvPr/>
          </p:nvGrpSpPr>
          <p:grpSpPr>
            <a:xfrm>
              <a:off x="6444208" y="3591620"/>
              <a:ext cx="1845377" cy="1457048"/>
              <a:chOff x="6444208" y="3591620"/>
              <a:chExt cx="1845377" cy="1457048"/>
            </a:xfrm>
          </p:grpSpPr>
          <p:sp>
            <p:nvSpPr>
              <p:cNvPr id="36" name="Rectangle 35">
                <a:extLst>
                  <a:ext uri="{FF2B5EF4-FFF2-40B4-BE49-F238E27FC236}">
                    <a16:creationId xmlns:a16="http://schemas.microsoft.com/office/drawing/2014/main" id="{FD55F97A-9A38-4DBE-8424-56DA2FB04B23}"/>
                  </a:ext>
                </a:extLst>
              </p:cNvPr>
              <p:cNvSpPr/>
              <p:nvPr/>
            </p:nvSpPr>
            <p:spPr>
              <a:xfrm>
                <a:off x="6444208" y="3591620"/>
                <a:ext cx="1845377" cy="307777"/>
              </a:xfrm>
              <a:prstGeom prst="rect">
                <a:avLst/>
              </a:prstGeom>
            </p:spPr>
            <p:txBody>
              <a:bodyPr wrap="none">
                <a:spAutoFit/>
              </a:bodyPr>
              <a:lstStyle/>
              <a:p>
                <a:r>
                  <a:rPr lang="en-GB" sz="1400" b="1" dirty="0"/>
                  <a:t>Most critical HOMs </a:t>
                </a:r>
              </a:p>
            </p:txBody>
          </p:sp>
          <p:cxnSp>
            <p:nvCxnSpPr>
              <p:cNvPr id="38" name="Straight Arrow Connector 37">
                <a:extLst>
                  <a:ext uri="{FF2B5EF4-FFF2-40B4-BE49-F238E27FC236}">
                    <a16:creationId xmlns:a16="http://schemas.microsoft.com/office/drawing/2014/main" id="{26EA5B87-447B-4BEA-B4B6-99448BD2CD28}"/>
                  </a:ext>
                </a:extLst>
              </p:cNvPr>
              <p:cNvCxnSpPr/>
              <p:nvPr/>
            </p:nvCxnSpPr>
            <p:spPr>
              <a:xfrm flipH="1">
                <a:off x="6588224" y="3901315"/>
                <a:ext cx="792088" cy="4902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CEB8FFA6-F6DD-40A7-BF2A-04D27432D41E}"/>
                  </a:ext>
                </a:extLst>
              </p:cNvPr>
              <p:cNvCxnSpPr>
                <a:cxnSpLocks/>
              </p:cNvCxnSpPr>
              <p:nvPr/>
            </p:nvCxnSpPr>
            <p:spPr>
              <a:xfrm flipH="1">
                <a:off x="6839572" y="3899397"/>
                <a:ext cx="540740" cy="11492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pic>
        <p:nvPicPr>
          <p:cNvPr id="45" name="Picture 44">
            <a:extLst>
              <a:ext uri="{FF2B5EF4-FFF2-40B4-BE49-F238E27FC236}">
                <a16:creationId xmlns:a16="http://schemas.microsoft.com/office/drawing/2014/main" id="{C13CE3F5-B18D-4AF6-9DB5-812D84951CD6}"/>
              </a:ext>
            </a:extLst>
          </p:cNvPr>
          <p:cNvPicPr>
            <a:picLocks noChangeAspect="1"/>
          </p:cNvPicPr>
          <p:nvPr/>
        </p:nvPicPr>
        <p:blipFill>
          <a:blip r:embed="rId4"/>
          <a:stretch>
            <a:fillRect/>
          </a:stretch>
        </p:blipFill>
        <p:spPr>
          <a:xfrm>
            <a:off x="6238128" y="1763550"/>
            <a:ext cx="2642035" cy="1266203"/>
          </a:xfrm>
          <a:prstGeom prst="rect">
            <a:avLst/>
          </a:prstGeom>
        </p:spPr>
      </p:pic>
      <p:pic>
        <p:nvPicPr>
          <p:cNvPr id="6" name="Picture 5">
            <a:extLst>
              <a:ext uri="{FF2B5EF4-FFF2-40B4-BE49-F238E27FC236}">
                <a16:creationId xmlns:a16="http://schemas.microsoft.com/office/drawing/2014/main" id="{5AB37427-079F-4E38-8708-EA463D9A4F03}"/>
              </a:ext>
            </a:extLst>
          </p:cNvPr>
          <p:cNvPicPr>
            <a:picLocks noChangeAspect="1"/>
          </p:cNvPicPr>
          <p:nvPr/>
        </p:nvPicPr>
        <p:blipFill>
          <a:blip r:embed="rId5"/>
          <a:stretch>
            <a:fillRect/>
          </a:stretch>
        </p:blipFill>
        <p:spPr>
          <a:xfrm>
            <a:off x="40857" y="2243014"/>
            <a:ext cx="4252691" cy="3181781"/>
          </a:xfrm>
          <a:prstGeom prst="rect">
            <a:avLst/>
          </a:prstGeom>
        </p:spPr>
      </p:pic>
    </p:spTree>
    <p:extLst>
      <p:ext uri="{BB962C8B-B14F-4D97-AF65-F5344CB8AC3E}">
        <p14:creationId xmlns:p14="http://schemas.microsoft.com/office/powerpoint/2010/main" val="3758619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52DCB-3FDB-454E-8F4D-44478A048903}"/>
              </a:ext>
            </a:extLst>
          </p:cNvPr>
          <p:cNvSpPr>
            <a:spLocks noGrp="1"/>
          </p:cNvSpPr>
          <p:nvPr>
            <p:ph type="title"/>
          </p:nvPr>
        </p:nvSpPr>
        <p:spPr/>
        <p:txBody>
          <a:bodyPr/>
          <a:lstStyle/>
          <a:p>
            <a:r>
              <a:rPr lang="en-GB" dirty="0" err="1"/>
              <a:t>Hom</a:t>
            </a:r>
            <a:r>
              <a:rPr lang="en-GB" dirty="0"/>
              <a:t> studies</a:t>
            </a:r>
          </a:p>
        </p:txBody>
      </p:sp>
      <p:sp>
        <p:nvSpPr>
          <p:cNvPr id="3" name="Footer Placeholder 2">
            <a:extLst>
              <a:ext uri="{FF2B5EF4-FFF2-40B4-BE49-F238E27FC236}">
                <a16:creationId xmlns:a16="http://schemas.microsoft.com/office/drawing/2014/main" id="{4093B542-204B-46C0-91E5-2A3CE984E904}"/>
              </a:ext>
            </a:extLst>
          </p:cNvPr>
          <p:cNvSpPr>
            <a:spLocks noGrp="1"/>
          </p:cNvSpPr>
          <p:nvPr>
            <p:ph type="ftr" sz="quarter" idx="11"/>
          </p:nvPr>
        </p:nvSpPr>
        <p:spPr/>
        <p:txBody>
          <a:bodyPr/>
          <a:lstStyle/>
          <a:p>
            <a:r>
              <a:rPr lang="en-GB"/>
              <a:t>HarmonLIP2024 - 20 March 2023 - A. D'Elia</a:t>
            </a:r>
          </a:p>
        </p:txBody>
      </p:sp>
      <p:sp>
        <p:nvSpPr>
          <p:cNvPr id="4" name="Slide Number Placeholder 3">
            <a:extLst>
              <a:ext uri="{FF2B5EF4-FFF2-40B4-BE49-F238E27FC236}">
                <a16:creationId xmlns:a16="http://schemas.microsoft.com/office/drawing/2014/main" id="{AE2AD652-AA4F-4DAA-8F58-279E183B49C9}"/>
              </a:ext>
            </a:extLst>
          </p:cNvPr>
          <p:cNvSpPr>
            <a:spLocks noGrp="1"/>
          </p:cNvSpPr>
          <p:nvPr>
            <p:ph type="sldNum" sz="quarter" idx="12"/>
          </p:nvPr>
        </p:nvSpPr>
        <p:spPr/>
        <p:txBody>
          <a:bodyPr/>
          <a:lstStyle/>
          <a:p>
            <a:fld id="{627799B7-D61E-469A-AF14-3ABA6674A0C8}" type="slidenum">
              <a:rPr lang="en-GB" smtClean="0"/>
              <a:t>25</a:t>
            </a:fld>
            <a:endParaRPr lang="en-GB"/>
          </a:p>
        </p:txBody>
      </p:sp>
      <p:sp>
        <p:nvSpPr>
          <p:cNvPr id="5" name="TextBox 4">
            <a:extLst>
              <a:ext uri="{FF2B5EF4-FFF2-40B4-BE49-F238E27FC236}">
                <a16:creationId xmlns:a16="http://schemas.microsoft.com/office/drawing/2014/main" id="{95FEC074-AD2C-4852-9E06-AFD8A2F770A4}"/>
              </a:ext>
            </a:extLst>
          </p:cNvPr>
          <p:cNvSpPr txBox="1"/>
          <p:nvPr/>
        </p:nvSpPr>
        <p:spPr>
          <a:xfrm>
            <a:off x="382512" y="780653"/>
            <a:ext cx="8514001" cy="830997"/>
          </a:xfrm>
          <a:prstGeom prst="rect">
            <a:avLst/>
          </a:prstGeom>
          <a:noFill/>
        </p:spPr>
        <p:txBody>
          <a:bodyPr wrap="square" rtlCol="0">
            <a:spAutoFit/>
          </a:bodyPr>
          <a:lstStyle/>
          <a:p>
            <a:r>
              <a:rPr lang="en-GB" sz="1600" dirty="0">
                <a:solidFill>
                  <a:schemeClr val="tx2"/>
                </a:solidFill>
              </a:rPr>
              <a:t>A full campaign to study the effect of several geometrical parameters on the cavity behaviour especially on the HOMs (mainly </a:t>
            </a:r>
            <a:r>
              <a:rPr lang="en-GB" sz="1600" dirty="0">
                <a:solidFill>
                  <a:srgbClr val="FF0000"/>
                </a:solidFill>
              </a:rPr>
              <a:t>Z</a:t>
            </a:r>
            <a:r>
              <a:rPr lang="en-GB" sz="1600" baseline="-25000" dirty="0">
                <a:solidFill>
                  <a:srgbClr val="FF0000"/>
                </a:solidFill>
              </a:rPr>
              <a:t>1</a:t>
            </a:r>
            <a:r>
              <a:rPr lang="en-GB" sz="1600" dirty="0">
                <a:solidFill>
                  <a:schemeClr val="tx2"/>
                </a:solidFill>
              </a:rPr>
              <a:t> and </a:t>
            </a:r>
            <a:r>
              <a:rPr lang="en-GB" sz="1600" dirty="0">
                <a:solidFill>
                  <a:srgbClr val="FF0000"/>
                </a:solidFill>
              </a:rPr>
              <a:t>Z</a:t>
            </a:r>
            <a:r>
              <a:rPr lang="en-GB" sz="1600" baseline="-25000" dirty="0">
                <a:solidFill>
                  <a:srgbClr val="FF0000"/>
                </a:solidFill>
              </a:rPr>
              <a:t>2</a:t>
            </a:r>
            <a:r>
              <a:rPr lang="en-GB" sz="1600" dirty="0">
                <a:solidFill>
                  <a:schemeClr val="tx2"/>
                </a:solidFill>
              </a:rPr>
              <a:t>). Here below it is just a small example. Please, note that we need to add a third HOM coupler.</a:t>
            </a:r>
          </a:p>
        </p:txBody>
      </p:sp>
      <p:pic>
        <p:nvPicPr>
          <p:cNvPr id="17" name="Picture 16">
            <a:extLst>
              <a:ext uri="{FF2B5EF4-FFF2-40B4-BE49-F238E27FC236}">
                <a16:creationId xmlns:a16="http://schemas.microsoft.com/office/drawing/2014/main" id="{F98ACE4E-C825-4679-8B9C-3E00BCE7C40E}"/>
              </a:ext>
            </a:extLst>
          </p:cNvPr>
          <p:cNvPicPr>
            <a:picLocks noChangeAspect="1"/>
          </p:cNvPicPr>
          <p:nvPr/>
        </p:nvPicPr>
        <p:blipFill>
          <a:blip r:embed="rId2"/>
          <a:stretch>
            <a:fillRect/>
          </a:stretch>
        </p:blipFill>
        <p:spPr>
          <a:xfrm>
            <a:off x="746331" y="2087910"/>
            <a:ext cx="2169485" cy="2103435"/>
          </a:xfrm>
          <a:prstGeom prst="rect">
            <a:avLst/>
          </a:prstGeom>
        </p:spPr>
      </p:pic>
      <p:grpSp>
        <p:nvGrpSpPr>
          <p:cNvPr id="49" name="Group 48">
            <a:extLst>
              <a:ext uri="{FF2B5EF4-FFF2-40B4-BE49-F238E27FC236}">
                <a16:creationId xmlns:a16="http://schemas.microsoft.com/office/drawing/2014/main" id="{F1C6A5D6-0A6E-4E91-A948-4BDDA45CC358}"/>
              </a:ext>
            </a:extLst>
          </p:cNvPr>
          <p:cNvGrpSpPr/>
          <p:nvPr/>
        </p:nvGrpSpPr>
        <p:grpSpPr>
          <a:xfrm>
            <a:off x="2915816" y="1760042"/>
            <a:ext cx="5904656" cy="2733314"/>
            <a:chOff x="2915816" y="1760042"/>
            <a:chExt cx="5904656" cy="2733314"/>
          </a:xfrm>
        </p:grpSpPr>
        <p:grpSp>
          <p:nvGrpSpPr>
            <p:cNvPr id="46" name="Group 45">
              <a:extLst>
                <a:ext uri="{FF2B5EF4-FFF2-40B4-BE49-F238E27FC236}">
                  <a16:creationId xmlns:a16="http://schemas.microsoft.com/office/drawing/2014/main" id="{6C7AEAE5-C93A-412A-B609-4C7E1A3EA902}"/>
                </a:ext>
              </a:extLst>
            </p:cNvPr>
            <p:cNvGrpSpPr/>
            <p:nvPr/>
          </p:nvGrpSpPr>
          <p:grpSpPr>
            <a:xfrm>
              <a:off x="2915816" y="1760042"/>
              <a:ext cx="5904656" cy="2733314"/>
              <a:chOff x="2915816" y="1760042"/>
              <a:chExt cx="5904656" cy="2733314"/>
            </a:xfrm>
          </p:grpSpPr>
          <p:grpSp>
            <p:nvGrpSpPr>
              <p:cNvPr id="39" name="Group 38">
                <a:extLst>
                  <a:ext uri="{FF2B5EF4-FFF2-40B4-BE49-F238E27FC236}">
                    <a16:creationId xmlns:a16="http://schemas.microsoft.com/office/drawing/2014/main" id="{33538561-54E5-42F1-8FE0-BAE2954FCB79}"/>
                  </a:ext>
                </a:extLst>
              </p:cNvPr>
              <p:cNvGrpSpPr/>
              <p:nvPr/>
            </p:nvGrpSpPr>
            <p:grpSpPr>
              <a:xfrm>
                <a:off x="2915816" y="1760042"/>
                <a:ext cx="5832648" cy="2733314"/>
                <a:chOff x="2930360" y="1873487"/>
                <a:chExt cx="5917580" cy="2879391"/>
              </a:xfrm>
            </p:grpSpPr>
            <p:pic>
              <p:nvPicPr>
                <p:cNvPr id="37" name="Picture 36">
                  <a:extLst>
                    <a:ext uri="{FF2B5EF4-FFF2-40B4-BE49-F238E27FC236}">
                      <a16:creationId xmlns:a16="http://schemas.microsoft.com/office/drawing/2014/main" id="{08C2CEC2-79E3-47AD-A3B8-BE78A07C63BA}"/>
                    </a:ext>
                  </a:extLst>
                </p:cNvPr>
                <p:cNvPicPr>
                  <a:picLocks noChangeAspect="1"/>
                </p:cNvPicPr>
                <p:nvPr/>
              </p:nvPicPr>
              <p:blipFill>
                <a:blip r:embed="rId3"/>
                <a:stretch>
                  <a:fillRect/>
                </a:stretch>
              </p:blipFill>
              <p:spPr>
                <a:xfrm>
                  <a:off x="2930360" y="1951025"/>
                  <a:ext cx="5827349" cy="2801853"/>
                </a:xfrm>
                <a:prstGeom prst="rect">
                  <a:avLst/>
                </a:prstGeom>
              </p:spPr>
            </p:pic>
            <p:sp>
              <p:nvSpPr>
                <p:cNvPr id="38" name="TextBox 37">
                  <a:extLst>
                    <a:ext uri="{FF2B5EF4-FFF2-40B4-BE49-F238E27FC236}">
                      <a16:creationId xmlns:a16="http://schemas.microsoft.com/office/drawing/2014/main" id="{614D764D-FE26-4053-B107-0D95F340510A}"/>
                    </a:ext>
                  </a:extLst>
                </p:cNvPr>
                <p:cNvSpPr txBox="1"/>
                <p:nvPr/>
              </p:nvSpPr>
              <p:spPr>
                <a:xfrm>
                  <a:off x="7233395" y="1873487"/>
                  <a:ext cx="1614545" cy="369332"/>
                </a:xfrm>
                <a:prstGeom prst="rect">
                  <a:avLst/>
                </a:prstGeom>
                <a:noFill/>
              </p:spPr>
              <p:txBody>
                <a:bodyPr wrap="none" rtlCol="0">
                  <a:spAutoFit/>
                </a:bodyPr>
                <a:lstStyle/>
                <a:p>
                  <a:r>
                    <a:rPr lang="en-GB" b="1" dirty="0">
                      <a:solidFill>
                        <a:srgbClr val="C00000"/>
                      </a:solidFill>
                    </a:rPr>
                    <a:t>x size=30mm</a:t>
                  </a:r>
                </a:p>
              </p:txBody>
            </p:sp>
          </p:grpSp>
          <p:sp>
            <p:nvSpPr>
              <p:cNvPr id="43" name="Rectangle 42">
                <a:extLst>
                  <a:ext uri="{FF2B5EF4-FFF2-40B4-BE49-F238E27FC236}">
                    <a16:creationId xmlns:a16="http://schemas.microsoft.com/office/drawing/2014/main" id="{005ADF56-3167-4A95-84F7-2209C7046B0F}"/>
                  </a:ext>
                </a:extLst>
              </p:cNvPr>
              <p:cNvSpPr/>
              <p:nvPr/>
            </p:nvSpPr>
            <p:spPr>
              <a:xfrm>
                <a:off x="2915816" y="1760042"/>
                <a:ext cx="5904656" cy="2733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7" name="TextBox 46">
              <a:extLst>
                <a:ext uri="{FF2B5EF4-FFF2-40B4-BE49-F238E27FC236}">
                  <a16:creationId xmlns:a16="http://schemas.microsoft.com/office/drawing/2014/main" id="{A280FF07-9211-412A-9C49-77718EC39BF1}"/>
                </a:ext>
              </a:extLst>
            </p:cNvPr>
            <p:cNvSpPr txBox="1"/>
            <p:nvPr/>
          </p:nvSpPr>
          <p:spPr>
            <a:xfrm>
              <a:off x="5156936" y="2354523"/>
              <a:ext cx="410690" cy="369332"/>
            </a:xfrm>
            <a:prstGeom prst="rect">
              <a:avLst/>
            </a:prstGeom>
            <a:noFill/>
          </p:spPr>
          <p:txBody>
            <a:bodyPr wrap="none" rtlCol="0">
              <a:spAutoFit/>
            </a:bodyPr>
            <a:lstStyle/>
            <a:p>
              <a:r>
                <a:rPr lang="fr-FR" b="1" dirty="0">
                  <a:solidFill>
                    <a:srgbClr val="C00000"/>
                  </a:solidFill>
                </a:rPr>
                <a:t>Z</a:t>
              </a:r>
              <a:r>
                <a:rPr lang="fr-FR" b="1" baseline="-25000" dirty="0">
                  <a:solidFill>
                    <a:srgbClr val="C00000"/>
                  </a:solidFill>
                </a:rPr>
                <a:t>1</a:t>
              </a:r>
              <a:endParaRPr lang="en-GB" b="1" dirty="0">
                <a:solidFill>
                  <a:srgbClr val="C00000"/>
                </a:solidFill>
              </a:endParaRPr>
            </a:p>
          </p:txBody>
        </p:sp>
      </p:grpSp>
      <p:grpSp>
        <p:nvGrpSpPr>
          <p:cNvPr id="50" name="Group 49">
            <a:extLst>
              <a:ext uri="{FF2B5EF4-FFF2-40B4-BE49-F238E27FC236}">
                <a16:creationId xmlns:a16="http://schemas.microsoft.com/office/drawing/2014/main" id="{9EF044CE-6C69-49CB-B0A3-D0467C4AA936}"/>
              </a:ext>
            </a:extLst>
          </p:cNvPr>
          <p:cNvGrpSpPr/>
          <p:nvPr/>
        </p:nvGrpSpPr>
        <p:grpSpPr>
          <a:xfrm>
            <a:off x="828500" y="4566959"/>
            <a:ext cx="7471719" cy="2103436"/>
            <a:chOff x="828500" y="4566959"/>
            <a:chExt cx="7471719" cy="2103436"/>
          </a:xfrm>
        </p:grpSpPr>
        <p:grpSp>
          <p:nvGrpSpPr>
            <p:cNvPr id="45" name="Group 44">
              <a:extLst>
                <a:ext uri="{FF2B5EF4-FFF2-40B4-BE49-F238E27FC236}">
                  <a16:creationId xmlns:a16="http://schemas.microsoft.com/office/drawing/2014/main" id="{487E0599-3284-485C-B5AB-AE8555A7E647}"/>
                </a:ext>
              </a:extLst>
            </p:cNvPr>
            <p:cNvGrpSpPr/>
            <p:nvPr/>
          </p:nvGrpSpPr>
          <p:grpSpPr>
            <a:xfrm>
              <a:off x="828500" y="4566959"/>
              <a:ext cx="7471719" cy="2103436"/>
              <a:chOff x="828500" y="4566959"/>
              <a:chExt cx="7471719" cy="2103436"/>
            </a:xfrm>
          </p:grpSpPr>
          <p:grpSp>
            <p:nvGrpSpPr>
              <p:cNvPr id="42" name="Group 41">
                <a:extLst>
                  <a:ext uri="{FF2B5EF4-FFF2-40B4-BE49-F238E27FC236}">
                    <a16:creationId xmlns:a16="http://schemas.microsoft.com/office/drawing/2014/main" id="{444D6FE6-D50A-44C1-B9AD-966C1C42C734}"/>
                  </a:ext>
                </a:extLst>
              </p:cNvPr>
              <p:cNvGrpSpPr/>
              <p:nvPr/>
            </p:nvGrpSpPr>
            <p:grpSpPr>
              <a:xfrm>
                <a:off x="843781" y="4566960"/>
                <a:ext cx="7456438" cy="2103435"/>
                <a:chOff x="746331" y="4628565"/>
                <a:chExt cx="7456438" cy="2103435"/>
              </a:xfrm>
            </p:grpSpPr>
            <p:pic>
              <p:nvPicPr>
                <p:cNvPr id="40" name="Picture 39">
                  <a:extLst>
                    <a:ext uri="{FF2B5EF4-FFF2-40B4-BE49-F238E27FC236}">
                      <a16:creationId xmlns:a16="http://schemas.microsoft.com/office/drawing/2014/main" id="{EA72A606-E27E-4DEA-8F84-A902BED2FD77}"/>
                    </a:ext>
                  </a:extLst>
                </p:cNvPr>
                <p:cNvPicPr>
                  <a:picLocks noChangeAspect="1"/>
                </p:cNvPicPr>
                <p:nvPr/>
              </p:nvPicPr>
              <p:blipFill>
                <a:blip r:embed="rId4"/>
                <a:stretch>
                  <a:fillRect/>
                </a:stretch>
              </p:blipFill>
              <p:spPr>
                <a:xfrm>
                  <a:off x="746331" y="4628565"/>
                  <a:ext cx="6175301" cy="2103435"/>
                </a:xfrm>
                <a:prstGeom prst="rect">
                  <a:avLst/>
                </a:prstGeom>
              </p:spPr>
            </p:pic>
            <p:sp>
              <p:nvSpPr>
                <p:cNvPr id="41" name="TextBox 40">
                  <a:extLst>
                    <a:ext uri="{FF2B5EF4-FFF2-40B4-BE49-F238E27FC236}">
                      <a16:creationId xmlns:a16="http://schemas.microsoft.com/office/drawing/2014/main" id="{3F98A02B-2B45-4C41-B3D9-E34A755DDE46}"/>
                    </a:ext>
                  </a:extLst>
                </p:cNvPr>
                <p:cNvSpPr txBox="1"/>
                <p:nvPr/>
              </p:nvSpPr>
              <p:spPr>
                <a:xfrm>
                  <a:off x="6588224" y="4810794"/>
                  <a:ext cx="1614545" cy="369332"/>
                </a:xfrm>
                <a:prstGeom prst="rect">
                  <a:avLst/>
                </a:prstGeom>
                <a:noFill/>
              </p:spPr>
              <p:txBody>
                <a:bodyPr wrap="none" rtlCol="0">
                  <a:spAutoFit/>
                </a:bodyPr>
                <a:lstStyle/>
                <a:p>
                  <a:r>
                    <a:rPr lang="en-GB" b="1" dirty="0">
                      <a:solidFill>
                        <a:srgbClr val="C00000"/>
                      </a:solidFill>
                    </a:rPr>
                    <a:t>x size=40mm</a:t>
                  </a:r>
                </a:p>
              </p:txBody>
            </p:sp>
          </p:grpSp>
          <p:sp>
            <p:nvSpPr>
              <p:cNvPr id="44" name="Rectangle 43">
                <a:extLst>
                  <a:ext uri="{FF2B5EF4-FFF2-40B4-BE49-F238E27FC236}">
                    <a16:creationId xmlns:a16="http://schemas.microsoft.com/office/drawing/2014/main" id="{1846AFF8-8B14-44A5-80B7-00924BD40B30}"/>
                  </a:ext>
                </a:extLst>
              </p:cNvPr>
              <p:cNvSpPr/>
              <p:nvPr/>
            </p:nvSpPr>
            <p:spPr>
              <a:xfrm>
                <a:off x="828500" y="4566959"/>
                <a:ext cx="7415907" cy="210343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8" name="TextBox 47">
              <a:extLst>
                <a:ext uri="{FF2B5EF4-FFF2-40B4-BE49-F238E27FC236}">
                  <a16:creationId xmlns:a16="http://schemas.microsoft.com/office/drawing/2014/main" id="{3B2DE0C0-769A-413F-8B9E-CCC54E1B3F33}"/>
                </a:ext>
              </a:extLst>
            </p:cNvPr>
            <p:cNvSpPr txBox="1"/>
            <p:nvPr/>
          </p:nvSpPr>
          <p:spPr>
            <a:xfrm>
              <a:off x="3275856" y="4971156"/>
              <a:ext cx="410690" cy="369332"/>
            </a:xfrm>
            <a:prstGeom prst="rect">
              <a:avLst/>
            </a:prstGeom>
            <a:noFill/>
          </p:spPr>
          <p:txBody>
            <a:bodyPr wrap="none" rtlCol="0">
              <a:spAutoFit/>
            </a:bodyPr>
            <a:lstStyle/>
            <a:p>
              <a:r>
                <a:rPr lang="fr-FR" b="1" dirty="0">
                  <a:solidFill>
                    <a:srgbClr val="C00000"/>
                  </a:solidFill>
                </a:rPr>
                <a:t>Z</a:t>
              </a:r>
              <a:r>
                <a:rPr lang="fr-FR" b="1" baseline="-25000" dirty="0">
                  <a:solidFill>
                    <a:srgbClr val="C00000"/>
                  </a:solidFill>
                </a:rPr>
                <a:t>1</a:t>
              </a:r>
              <a:endParaRPr lang="en-GB" b="1" dirty="0">
                <a:solidFill>
                  <a:srgbClr val="C00000"/>
                </a:solidFill>
              </a:endParaRPr>
            </a:p>
          </p:txBody>
        </p:sp>
      </p:grpSp>
    </p:spTree>
    <p:extLst>
      <p:ext uri="{BB962C8B-B14F-4D97-AF65-F5344CB8AC3E}">
        <p14:creationId xmlns:p14="http://schemas.microsoft.com/office/powerpoint/2010/main" val="4105829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ppt_x"/>
                                          </p:val>
                                        </p:tav>
                                        <p:tav tm="100000">
                                          <p:val>
                                            <p:strVal val="#ppt_x"/>
                                          </p:val>
                                        </p:tav>
                                      </p:tavLst>
                                    </p:anim>
                                    <p:anim calcmode="lin" valueType="num">
                                      <p:cBhvr additive="base">
                                        <p:cTn id="8"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ppt_x"/>
                                          </p:val>
                                        </p:tav>
                                        <p:tav tm="100000">
                                          <p:val>
                                            <p:strVal val="#ppt_x"/>
                                          </p:val>
                                        </p:tav>
                                      </p:tavLst>
                                    </p:anim>
                                    <p:anim calcmode="lin" valueType="num">
                                      <p:cBhvr additive="base">
                                        <p:cTn id="14"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BDB17-54A4-48C7-88CB-63BEB093F5BC}"/>
              </a:ext>
            </a:extLst>
          </p:cNvPr>
          <p:cNvSpPr>
            <a:spLocks noGrp="1"/>
          </p:cNvSpPr>
          <p:nvPr>
            <p:ph type="title"/>
          </p:nvPr>
        </p:nvSpPr>
        <p:spPr/>
        <p:txBody>
          <a:bodyPr/>
          <a:lstStyle/>
          <a:p>
            <a:r>
              <a:rPr lang="en-GB" dirty="0"/>
              <a:t>With ferrite loads</a:t>
            </a:r>
          </a:p>
        </p:txBody>
      </p:sp>
      <p:sp>
        <p:nvSpPr>
          <p:cNvPr id="3" name="Footer Placeholder 2">
            <a:extLst>
              <a:ext uri="{FF2B5EF4-FFF2-40B4-BE49-F238E27FC236}">
                <a16:creationId xmlns:a16="http://schemas.microsoft.com/office/drawing/2014/main" id="{615D6FE5-F5EF-4168-8112-270D78BC0F5A}"/>
              </a:ext>
            </a:extLst>
          </p:cNvPr>
          <p:cNvSpPr>
            <a:spLocks noGrp="1"/>
          </p:cNvSpPr>
          <p:nvPr>
            <p:ph type="ftr" sz="quarter" idx="11"/>
          </p:nvPr>
        </p:nvSpPr>
        <p:spPr/>
        <p:txBody>
          <a:bodyPr/>
          <a:lstStyle/>
          <a:p>
            <a:r>
              <a:rPr lang="en-GB"/>
              <a:t>HarmonLIP2024 - 20 March 2023 - A. D'Elia</a:t>
            </a:r>
          </a:p>
        </p:txBody>
      </p:sp>
      <p:sp>
        <p:nvSpPr>
          <p:cNvPr id="4" name="Slide Number Placeholder 3">
            <a:extLst>
              <a:ext uri="{FF2B5EF4-FFF2-40B4-BE49-F238E27FC236}">
                <a16:creationId xmlns:a16="http://schemas.microsoft.com/office/drawing/2014/main" id="{29169AAE-018D-4831-9B04-0C296362964D}"/>
              </a:ext>
            </a:extLst>
          </p:cNvPr>
          <p:cNvSpPr>
            <a:spLocks noGrp="1"/>
          </p:cNvSpPr>
          <p:nvPr>
            <p:ph type="sldNum" sz="quarter" idx="12"/>
          </p:nvPr>
        </p:nvSpPr>
        <p:spPr/>
        <p:txBody>
          <a:bodyPr/>
          <a:lstStyle/>
          <a:p>
            <a:fld id="{627799B7-D61E-469A-AF14-3ABA6674A0C8}" type="slidenum">
              <a:rPr lang="en-GB" smtClean="0"/>
              <a:t>26</a:t>
            </a:fld>
            <a:endParaRPr lang="en-GB"/>
          </a:p>
        </p:txBody>
      </p:sp>
      <p:graphicFrame>
        <p:nvGraphicFramePr>
          <p:cNvPr id="5" name="Table 4">
            <a:extLst>
              <a:ext uri="{FF2B5EF4-FFF2-40B4-BE49-F238E27FC236}">
                <a16:creationId xmlns:a16="http://schemas.microsoft.com/office/drawing/2014/main" id="{79863571-FE93-414A-B996-297E69BAC5F3}"/>
              </a:ext>
            </a:extLst>
          </p:cNvPr>
          <p:cNvGraphicFramePr>
            <a:graphicFrameLocks noGrp="1"/>
          </p:cNvGraphicFramePr>
          <p:nvPr>
            <p:extLst>
              <p:ext uri="{D42A27DB-BD31-4B8C-83A1-F6EECF244321}">
                <p14:modId xmlns:p14="http://schemas.microsoft.com/office/powerpoint/2010/main" val="2416034145"/>
              </p:ext>
            </p:extLst>
          </p:nvPr>
        </p:nvGraphicFramePr>
        <p:xfrm>
          <a:off x="467544" y="1052736"/>
          <a:ext cx="3972422" cy="1676400"/>
        </p:xfrm>
        <a:graphic>
          <a:graphicData uri="http://schemas.openxmlformats.org/drawingml/2006/table">
            <a:tbl>
              <a:tblPr firstRow="1" bandRow="1">
                <a:tableStyleId>{5940675A-B579-460E-94D1-54222C63F5DA}</a:tableStyleId>
              </a:tblPr>
              <a:tblGrid>
                <a:gridCol w="2610205">
                  <a:extLst>
                    <a:ext uri="{9D8B030D-6E8A-4147-A177-3AD203B41FA5}">
                      <a16:colId xmlns:a16="http://schemas.microsoft.com/office/drawing/2014/main" val="20000"/>
                    </a:ext>
                  </a:extLst>
                </a:gridCol>
                <a:gridCol w="1362217">
                  <a:extLst>
                    <a:ext uri="{9D8B030D-6E8A-4147-A177-3AD203B41FA5}">
                      <a16:colId xmlns:a16="http://schemas.microsoft.com/office/drawing/2014/main" val="3604790752"/>
                    </a:ext>
                  </a:extLst>
                </a:gridCol>
              </a:tblGrid>
              <a:tr h="2311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Beam pipe vertical size</a:t>
                      </a:r>
                      <a:endParaRPr lang="en-GB" sz="1600" b="1" dirty="0"/>
                    </a:p>
                  </a:txBody>
                  <a:tcPr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t>32mm</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0"/>
                  </a:ext>
                </a:extLst>
              </a:tr>
              <a:tr h="231128">
                <a:tc>
                  <a:txBody>
                    <a:bodyPr/>
                    <a:lstStyle/>
                    <a:p>
                      <a:pPr algn="l"/>
                      <a:r>
                        <a:rPr lang="en-US" sz="1400" b="1" dirty="0"/>
                        <a:t>R/Q (Ohm)</a:t>
                      </a:r>
                      <a:endParaRPr lang="en-GB" sz="1400" b="1" dirty="0"/>
                    </a:p>
                  </a:txBody>
                  <a:tcPr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600" dirty="0"/>
                        <a:t>36.6</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64070">
                <a:tc>
                  <a:txBody>
                    <a:bodyPr/>
                    <a:lstStyle/>
                    <a:p>
                      <a:pPr algn="l"/>
                      <a:r>
                        <a:rPr lang="en-US" sz="1400" b="1" dirty="0"/>
                        <a:t>Q</a:t>
                      </a:r>
                      <a:r>
                        <a:rPr lang="en-US" sz="1400" b="1" baseline="-25000" dirty="0"/>
                        <a:t>0</a:t>
                      </a:r>
                      <a:r>
                        <a:rPr lang="en-US" sz="1400" b="1" baseline="0" dirty="0"/>
                        <a:t> </a:t>
                      </a:r>
                      <a:endParaRPr lang="en-US" sz="1400" b="1" dirty="0"/>
                    </a:p>
                  </a:txBody>
                  <a:tcPr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600" dirty="0"/>
                        <a:t>31324</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902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Power/cavity (kW</a:t>
                      </a:r>
                      <a:r>
                        <a:rPr kumimoji="0" lang="en-GB" sz="1400" b="1" i="0" u="none" strike="noStrike" kern="1200" cap="none" spc="0" normalizeH="0" baseline="0" noProof="0" dirty="0">
                          <a:ln>
                            <a:noFill/>
                          </a:ln>
                          <a:solidFill>
                            <a:prstClr val="black"/>
                          </a:solidFill>
                          <a:effectLst/>
                          <a:uLnTx/>
                          <a:uFillTx/>
                          <a:latin typeface="+mn-lt"/>
                          <a:ea typeface="+mn-ea"/>
                          <a:cs typeface="+mn-cs"/>
                        </a:rPr>
                        <a:t>)@</a:t>
                      </a:r>
                      <a:r>
                        <a:rPr kumimoji="0" lang="en-GB" sz="1400" b="1" i="0" u="none" strike="noStrike" kern="1200" cap="none" spc="0" normalizeH="0" baseline="0" noProof="0" dirty="0" err="1">
                          <a:ln>
                            <a:noFill/>
                          </a:ln>
                          <a:solidFill>
                            <a:prstClr val="black"/>
                          </a:solidFill>
                          <a:effectLst/>
                          <a:uLnTx/>
                          <a:uFillTx/>
                          <a:latin typeface="+mn-lt"/>
                          <a:ea typeface="+mn-ea"/>
                          <a:cs typeface="+mn-cs"/>
                        </a:rPr>
                        <a:t>V</a:t>
                      </a:r>
                      <a:r>
                        <a:rPr kumimoji="0" lang="en-GB" sz="1400" b="1" i="0" u="none" strike="noStrike" kern="1200" cap="none" spc="0" normalizeH="0" baseline="-25000" noProof="0" dirty="0" err="1">
                          <a:ln>
                            <a:noFill/>
                          </a:ln>
                          <a:solidFill>
                            <a:prstClr val="black"/>
                          </a:solidFill>
                          <a:effectLst/>
                          <a:uLnTx/>
                          <a:uFillTx/>
                          <a:latin typeface="+mn-lt"/>
                          <a:ea typeface="+mn-ea"/>
                          <a:cs typeface="+mn-cs"/>
                        </a:rPr>
                        <a:t>h</a:t>
                      </a:r>
                      <a:r>
                        <a:rPr kumimoji="0" lang="en-GB" sz="1400" b="1" i="0" u="none" strike="noStrike" kern="1200" cap="none" spc="0" normalizeH="0" baseline="0" noProof="0" dirty="0">
                          <a:ln>
                            <a:noFill/>
                          </a:ln>
                          <a:solidFill>
                            <a:prstClr val="black"/>
                          </a:solidFill>
                          <a:effectLst/>
                          <a:uLnTx/>
                          <a:uFillTx/>
                          <a:latin typeface="+mn-lt"/>
                          <a:ea typeface="+mn-ea"/>
                          <a:cs typeface="+mn-cs"/>
                        </a:rPr>
                        <a:t>=250kV</a:t>
                      </a:r>
                      <a:endParaRPr kumimoji="0" lang="en-GB" sz="800" b="0" i="0" u="none" strike="noStrike" kern="1200" cap="none" spc="0" normalizeH="0" baseline="0" noProof="0" dirty="0">
                        <a:ln>
                          <a:noFill/>
                        </a:ln>
                        <a:solidFill>
                          <a:srgbClr val="FF0000"/>
                        </a:solidFill>
                        <a:effectLst/>
                        <a:uLnTx/>
                        <a:uFillTx/>
                        <a:latin typeface="Calibri" panose="020F0502020204030204"/>
                        <a:ea typeface="+mn-ea"/>
                        <a:cs typeface="+mn-cs"/>
                      </a:endParaRPr>
                    </a:p>
                  </a:txBody>
                  <a:tcPr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600" dirty="0"/>
                        <a:t>26</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0089313"/>
                  </a:ext>
                </a:extLst>
              </a:tr>
              <a:tr h="2902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mn-lt"/>
                          <a:ea typeface="+mn-ea"/>
                          <a:cs typeface="+mn-cs"/>
                        </a:rPr>
                        <a:t>Number of cavities</a:t>
                      </a:r>
                      <a:endParaRPr kumimoji="0" lang="en-GB" sz="1400" b="0" i="0" u="none" strike="noStrike" kern="1200" cap="none" spc="0" normalizeH="0" baseline="0" noProof="0" dirty="0">
                        <a:ln>
                          <a:noFill/>
                        </a:ln>
                        <a:solidFill>
                          <a:srgbClr val="FF0000"/>
                        </a:solidFill>
                        <a:effectLst/>
                        <a:uLnTx/>
                        <a:uFillTx/>
                        <a:latin typeface="+mn-lt"/>
                        <a:ea typeface="+mn-ea"/>
                        <a:cs typeface="+mn-cs"/>
                      </a:endParaRPr>
                    </a:p>
                  </a:txBody>
                  <a:tcPr anchor="ctr">
                    <a:lnL w="63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1600" dirty="0"/>
                        <a:t>2</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3156568288"/>
                  </a:ext>
                </a:extLst>
              </a:tr>
            </a:tbl>
          </a:graphicData>
        </a:graphic>
      </p:graphicFrame>
      <p:grpSp>
        <p:nvGrpSpPr>
          <p:cNvPr id="14" name="Group 13">
            <a:extLst>
              <a:ext uri="{FF2B5EF4-FFF2-40B4-BE49-F238E27FC236}">
                <a16:creationId xmlns:a16="http://schemas.microsoft.com/office/drawing/2014/main" id="{A93DAEC1-5BC5-4A04-AD62-78A6284BBA3D}"/>
              </a:ext>
            </a:extLst>
          </p:cNvPr>
          <p:cNvGrpSpPr/>
          <p:nvPr/>
        </p:nvGrpSpPr>
        <p:grpSpPr>
          <a:xfrm>
            <a:off x="4788024" y="3670086"/>
            <a:ext cx="3715109" cy="2671308"/>
            <a:chOff x="4813473" y="3593422"/>
            <a:chExt cx="3715109" cy="2671308"/>
          </a:xfrm>
        </p:grpSpPr>
        <p:pic>
          <p:nvPicPr>
            <p:cNvPr id="12" name="Picture 11">
              <a:extLst>
                <a:ext uri="{FF2B5EF4-FFF2-40B4-BE49-F238E27FC236}">
                  <a16:creationId xmlns:a16="http://schemas.microsoft.com/office/drawing/2014/main" id="{D47B51D7-14F0-4FBF-B564-7E4DB8361762}"/>
                </a:ext>
              </a:extLst>
            </p:cNvPr>
            <p:cNvPicPr>
              <a:picLocks noChangeAspect="1"/>
            </p:cNvPicPr>
            <p:nvPr/>
          </p:nvPicPr>
          <p:blipFill>
            <a:blip r:embed="rId2"/>
            <a:stretch>
              <a:fillRect/>
            </a:stretch>
          </p:blipFill>
          <p:spPr>
            <a:xfrm>
              <a:off x="4813473" y="3593422"/>
              <a:ext cx="3715109" cy="2671308"/>
            </a:xfrm>
            <a:prstGeom prst="rect">
              <a:avLst/>
            </a:prstGeom>
          </p:spPr>
        </p:pic>
        <p:sp>
          <p:nvSpPr>
            <p:cNvPr id="13" name="TextBox 12">
              <a:extLst>
                <a:ext uri="{FF2B5EF4-FFF2-40B4-BE49-F238E27FC236}">
                  <a16:creationId xmlns:a16="http://schemas.microsoft.com/office/drawing/2014/main" id="{6EF1CB32-A7B5-4E8A-B50F-A4693F02A11A}"/>
                </a:ext>
              </a:extLst>
            </p:cNvPr>
            <p:cNvSpPr txBox="1"/>
            <p:nvPr/>
          </p:nvSpPr>
          <p:spPr>
            <a:xfrm>
              <a:off x="6109617" y="3712376"/>
              <a:ext cx="2232248" cy="523220"/>
            </a:xfrm>
            <a:prstGeom prst="rect">
              <a:avLst/>
            </a:prstGeom>
            <a:noFill/>
          </p:spPr>
          <p:txBody>
            <a:bodyPr wrap="square" rtlCol="0">
              <a:spAutoFit/>
            </a:bodyPr>
            <a:lstStyle/>
            <a:p>
              <a:r>
                <a:rPr lang="en-GB" sz="1400" b="1" dirty="0">
                  <a:solidFill>
                    <a:srgbClr val="FF0000"/>
                  </a:solidFill>
                </a:rPr>
                <a:t>Q</a:t>
              </a:r>
              <a:r>
                <a:rPr lang="en-GB" sz="1400" b="1" baseline="-25000" dirty="0">
                  <a:solidFill>
                    <a:srgbClr val="FF0000"/>
                  </a:solidFill>
                </a:rPr>
                <a:t>0</a:t>
              </a:r>
              <a:r>
                <a:rPr lang="en-GB" sz="1400" b="1" dirty="0">
                  <a:solidFill>
                    <a:srgbClr val="FF0000"/>
                  </a:solidFill>
                </a:rPr>
                <a:t> is lowered by about 3.3% per HOM coupler</a:t>
              </a:r>
            </a:p>
          </p:txBody>
        </p:sp>
      </p:grpSp>
      <p:pic>
        <p:nvPicPr>
          <p:cNvPr id="16" name="Picture 15">
            <a:extLst>
              <a:ext uri="{FF2B5EF4-FFF2-40B4-BE49-F238E27FC236}">
                <a16:creationId xmlns:a16="http://schemas.microsoft.com/office/drawing/2014/main" id="{41CC6507-86D8-466F-AABA-F45A6B67A075}"/>
              </a:ext>
            </a:extLst>
          </p:cNvPr>
          <p:cNvPicPr>
            <a:picLocks noChangeAspect="1"/>
          </p:cNvPicPr>
          <p:nvPr/>
        </p:nvPicPr>
        <p:blipFill>
          <a:blip r:embed="rId3"/>
          <a:stretch>
            <a:fillRect/>
          </a:stretch>
        </p:blipFill>
        <p:spPr>
          <a:xfrm>
            <a:off x="323528" y="2996952"/>
            <a:ext cx="4116438" cy="3246428"/>
          </a:xfrm>
          <a:prstGeom prst="rect">
            <a:avLst/>
          </a:prstGeom>
        </p:spPr>
      </p:pic>
      <p:grpSp>
        <p:nvGrpSpPr>
          <p:cNvPr id="19" name="Group 18">
            <a:extLst>
              <a:ext uri="{FF2B5EF4-FFF2-40B4-BE49-F238E27FC236}">
                <a16:creationId xmlns:a16="http://schemas.microsoft.com/office/drawing/2014/main" id="{FA78A899-E857-41AE-B358-4AE80BF5F007}"/>
              </a:ext>
            </a:extLst>
          </p:cNvPr>
          <p:cNvGrpSpPr/>
          <p:nvPr/>
        </p:nvGrpSpPr>
        <p:grpSpPr>
          <a:xfrm>
            <a:off x="4898882" y="891973"/>
            <a:ext cx="3493392" cy="2625182"/>
            <a:chOff x="4898882" y="891973"/>
            <a:chExt cx="3493392" cy="2625182"/>
          </a:xfrm>
        </p:grpSpPr>
        <p:sp>
          <p:nvSpPr>
            <p:cNvPr id="10" name="TextBox 9">
              <a:extLst>
                <a:ext uri="{FF2B5EF4-FFF2-40B4-BE49-F238E27FC236}">
                  <a16:creationId xmlns:a16="http://schemas.microsoft.com/office/drawing/2014/main" id="{397B3F14-4089-4CF5-B0A3-A9336C5157DD}"/>
                </a:ext>
              </a:extLst>
            </p:cNvPr>
            <p:cNvSpPr txBox="1"/>
            <p:nvPr/>
          </p:nvSpPr>
          <p:spPr>
            <a:xfrm>
              <a:off x="4898882" y="891973"/>
              <a:ext cx="3493392" cy="369332"/>
            </a:xfrm>
            <a:prstGeom prst="rect">
              <a:avLst/>
            </a:prstGeom>
            <a:noFill/>
          </p:spPr>
          <p:txBody>
            <a:bodyPr wrap="none" rtlCol="0">
              <a:spAutoFit/>
            </a:bodyPr>
            <a:lstStyle/>
            <a:p>
              <a:r>
                <a:rPr lang="en-GB" dirty="0"/>
                <a:t>A third HOM Absorber is needed</a:t>
              </a:r>
            </a:p>
          </p:txBody>
        </p:sp>
        <p:grpSp>
          <p:nvGrpSpPr>
            <p:cNvPr id="18" name="Group 17">
              <a:extLst>
                <a:ext uri="{FF2B5EF4-FFF2-40B4-BE49-F238E27FC236}">
                  <a16:creationId xmlns:a16="http://schemas.microsoft.com/office/drawing/2014/main" id="{ED544D79-68B2-4A58-97BA-0A19E6B250A9}"/>
                </a:ext>
              </a:extLst>
            </p:cNvPr>
            <p:cNvGrpSpPr/>
            <p:nvPr/>
          </p:nvGrpSpPr>
          <p:grpSpPr>
            <a:xfrm>
              <a:off x="5044123" y="1380259"/>
              <a:ext cx="3272293" cy="2136896"/>
              <a:chOff x="4869754" y="1413206"/>
              <a:chExt cx="3272293" cy="2136896"/>
            </a:xfrm>
          </p:grpSpPr>
          <p:pic>
            <p:nvPicPr>
              <p:cNvPr id="9" name="Picture 8">
                <a:extLst>
                  <a:ext uri="{FF2B5EF4-FFF2-40B4-BE49-F238E27FC236}">
                    <a16:creationId xmlns:a16="http://schemas.microsoft.com/office/drawing/2014/main" id="{4D5E262C-175E-40CF-A392-3DCE8631ACC2}"/>
                  </a:ext>
                </a:extLst>
              </p:cNvPr>
              <p:cNvPicPr>
                <a:picLocks noChangeAspect="1"/>
              </p:cNvPicPr>
              <p:nvPr/>
            </p:nvPicPr>
            <p:blipFill rotWithShape="1">
              <a:blip r:embed="rId4"/>
              <a:srcRect l="22360" t="2003" r="26364" b="8818"/>
              <a:stretch/>
            </p:blipFill>
            <p:spPr>
              <a:xfrm>
                <a:off x="4869754" y="1413206"/>
                <a:ext cx="2268932" cy="2136896"/>
              </a:xfrm>
              <a:prstGeom prst="rect">
                <a:avLst/>
              </a:prstGeom>
            </p:spPr>
          </p:pic>
          <p:pic>
            <p:nvPicPr>
              <p:cNvPr id="15" name="Picture 14">
                <a:extLst>
                  <a:ext uri="{FF2B5EF4-FFF2-40B4-BE49-F238E27FC236}">
                    <a16:creationId xmlns:a16="http://schemas.microsoft.com/office/drawing/2014/main" id="{FF0CB8D1-9AF7-43DD-8A30-89008D0BD288}"/>
                  </a:ext>
                </a:extLst>
              </p:cNvPr>
              <p:cNvPicPr>
                <a:picLocks noChangeAspect="1"/>
              </p:cNvPicPr>
              <p:nvPr/>
            </p:nvPicPr>
            <p:blipFill rotWithShape="1">
              <a:blip r:embed="rId5"/>
              <a:srcRect l="19231" r="44580" b="9373"/>
              <a:stretch/>
            </p:blipFill>
            <p:spPr>
              <a:xfrm>
                <a:off x="7405014" y="1735437"/>
                <a:ext cx="737033" cy="1189507"/>
              </a:xfrm>
              <a:prstGeom prst="rect">
                <a:avLst/>
              </a:prstGeom>
              <a:ln w="6350">
                <a:solidFill>
                  <a:schemeClr val="tx1"/>
                </a:solidFill>
              </a:ln>
            </p:spPr>
          </p:pic>
          <p:cxnSp>
            <p:nvCxnSpPr>
              <p:cNvPr id="7" name="Straight Connector 6">
                <a:extLst>
                  <a:ext uri="{FF2B5EF4-FFF2-40B4-BE49-F238E27FC236}">
                    <a16:creationId xmlns:a16="http://schemas.microsoft.com/office/drawing/2014/main" id="{874250E8-4E5D-48BB-AF1E-D6709495DA07}"/>
                  </a:ext>
                </a:extLst>
              </p:cNvPr>
              <p:cNvCxnSpPr/>
              <p:nvPr/>
            </p:nvCxnSpPr>
            <p:spPr>
              <a:xfrm flipV="1">
                <a:off x="6948264" y="1735437"/>
                <a:ext cx="360040" cy="2710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A4D4550-45E7-4C16-8432-A6AE7295D72A}"/>
                  </a:ext>
                </a:extLst>
              </p:cNvPr>
              <p:cNvCxnSpPr/>
              <p:nvPr/>
            </p:nvCxnSpPr>
            <p:spPr>
              <a:xfrm>
                <a:off x="6948264" y="2330190"/>
                <a:ext cx="360040" cy="5947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6067465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5EC0A-B319-4168-830F-B89F112EE8DC}"/>
              </a:ext>
            </a:extLst>
          </p:cNvPr>
          <p:cNvSpPr>
            <a:spLocks noGrp="1"/>
          </p:cNvSpPr>
          <p:nvPr>
            <p:ph type="title"/>
          </p:nvPr>
        </p:nvSpPr>
        <p:spPr/>
        <p:txBody>
          <a:bodyPr/>
          <a:lstStyle/>
          <a:p>
            <a:r>
              <a:rPr lang="en-GB" dirty="0"/>
              <a:t>And with tapers (2 cavities)</a:t>
            </a:r>
          </a:p>
        </p:txBody>
      </p:sp>
      <p:sp>
        <p:nvSpPr>
          <p:cNvPr id="3" name="Footer Placeholder 2">
            <a:extLst>
              <a:ext uri="{FF2B5EF4-FFF2-40B4-BE49-F238E27FC236}">
                <a16:creationId xmlns:a16="http://schemas.microsoft.com/office/drawing/2014/main" id="{02082456-39FF-4302-BE45-9827C575945D}"/>
              </a:ext>
            </a:extLst>
          </p:cNvPr>
          <p:cNvSpPr>
            <a:spLocks noGrp="1"/>
          </p:cNvSpPr>
          <p:nvPr>
            <p:ph type="ftr" sz="quarter" idx="11"/>
          </p:nvPr>
        </p:nvSpPr>
        <p:spPr/>
        <p:txBody>
          <a:bodyPr/>
          <a:lstStyle/>
          <a:p>
            <a:r>
              <a:rPr lang="en-GB"/>
              <a:t>HarmonLIP2024 - 20 March 2023 - A. D'Elia</a:t>
            </a:r>
          </a:p>
        </p:txBody>
      </p:sp>
      <p:sp>
        <p:nvSpPr>
          <p:cNvPr id="4" name="Slide Number Placeholder 3">
            <a:extLst>
              <a:ext uri="{FF2B5EF4-FFF2-40B4-BE49-F238E27FC236}">
                <a16:creationId xmlns:a16="http://schemas.microsoft.com/office/drawing/2014/main" id="{B58BEC7E-797B-4B11-83C5-F4BB1405E76E}"/>
              </a:ext>
            </a:extLst>
          </p:cNvPr>
          <p:cNvSpPr>
            <a:spLocks noGrp="1"/>
          </p:cNvSpPr>
          <p:nvPr>
            <p:ph type="sldNum" sz="quarter" idx="12"/>
          </p:nvPr>
        </p:nvSpPr>
        <p:spPr/>
        <p:txBody>
          <a:bodyPr/>
          <a:lstStyle/>
          <a:p>
            <a:fld id="{627799B7-D61E-469A-AF14-3ABA6674A0C8}" type="slidenum">
              <a:rPr lang="en-GB" smtClean="0"/>
              <a:t>27</a:t>
            </a:fld>
            <a:endParaRPr lang="en-GB"/>
          </a:p>
        </p:txBody>
      </p:sp>
      <p:pic>
        <p:nvPicPr>
          <p:cNvPr id="5" name="Picture 4">
            <a:extLst>
              <a:ext uri="{FF2B5EF4-FFF2-40B4-BE49-F238E27FC236}">
                <a16:creationId xmlns:a16="http://schemas.microsoft.com/office/drawing/2014/main" id="{BBB7F0DE-8E6C-4269-8FAC-F88F0CDA907B}"/>
              </a:ext>
            </a:extLst>
          </p:cNvPr>
          <p:cNvPicPr>
            <a:picLocks noChangeAspect="1"/>
          </p:cNvPicPr>
          <p:nvPr/>
        </p:nvPicPr>
        <p:blipFill>
          <a:blip r:embed="rId2"/>
          <a:stretch>
            <a:fillRect/>
          </a:stretch>
        </p:blipFill>
        <p:spPr>
          <a:xfrm>
            <a:off x="98515" y="2043174"/>
            <a:ext cx="5277442" cy="4065733"/>
          </a:xfrm>
          <a:prstGeom prst="rect">
            <a:avLst/>
          </a:prstGeom>
        </p:spPr>
      </p:pic>
      <p:grpSp>
        <p:nvGrpSpPr>
          <p:cNvPr id="6" name="Group 5">
            <a:extLst>
              <a:ext uri="{FF2B5EF4-FFF2-40B4-BE49-F238E27FC236}">
                <a16:creationId xmlns:a16="http://schemas.microsoft.com/office/drawing/2014/main" id="{B2CEE73D-ED41-44DE-8118-BE965AF515CA}"/>
              </a:ext>
            </a:extLst>
          </p:cNvPr>
          <p:cNvGrpSpPr/>
          <p:nvPr/>
        </p:nvGrpSpPr>
        <p:grpSpPr>
          <a:xfrm>
            <a:off x="5587617" y="1566974"/>
            <a:ext cx="3489361" cy="2244937"/>
            <a:chOff x="6918676" y="262467"/>
            <a:chExt cx="4781836" cy="3561415"/>
          </a:xfrm>
        </p:grpSpPr>
        <p:pic>
          <p:nvPicPr>
            <p:cNvPr id="7" name="Picture 6">
              <a:extLst>
                <a:ext uri="{FF2B5EF4-FFF2-40B4-BE49-F238E27FC236}">
                  <a16:creationId xmlns:a16="http://schemas.microsoft.com/office/drawing/2014/main" id="{C4EB83D2-71D2-4BE6-969E-4154B8DF4684}"/>
                </a:ext>
              </a:extLst>
            </p:cNvPr>
            <p:cNvPicPr>
              <a:picLocks noChangeAspect="1"/>
            </p:cNvPicPr>
            <p:nvPr/>
          </p:nvPicPr>
          <p:blipFill rotWithShape="1">
            <a:blip r:embed="rId3"/>
            <a:srcRect l="12474" r="14880" b="6267"/>
            <a:stretch/>
          </p:blipFill>
          <p:spPr>
            <a:xfrm>
              <a:off x="6951549" y="262467"/>
              <a:ext cx="4748963" cy="3561415"/>
            </a:xfrm>
            <a:prstGeom prst="rect">
              <a:avLst/>
            </a:prstGeom>
          </p:spPr>
        </p:pic>
        <p:cxnSp>
          <p:nvCxnSpPr>
            <p:cNvPr id="8" name="Straight Connector 7">
              <a:extLst>
                <a:ext uri="{FF2B5EF4-FFF2-40B4-BE49-F238E27FC236}">
                  <a16:creationId xmlns:a16="http://schemas.microsoft.com/office/drawing/2014/main" id="{9D7EEC3A-A087-4C88-B9AC-3C97DC99B330}"/>
                </a:ext>
              </a:extLst>
            </p:cNvPr>
            <p:cNvCxnSpPr/>
            <p:nvPr/>
          </p:nvCxnSpPr>
          <p:spPr>
            <a:xfrm flipV="1">
              <a:off x="7196667" y="1143000"/>
              <a:ext cx="0" cy="4545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AEC58F7-BE10-4C04-832F-5D7FBE5BFDCF}"/>
                </a:ext>
              </a:extLst>
            </p:cNvPr>
            <p:cNvCxnSpPr/>
            <p:nvPr/>
          </p:nvCxnSpPr>
          <p:spPr>
            <a:xfrm flipV="1">
              <a:off x="7747001" y="1143000"/>
              <a:ext cx="0" cy="4545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0D8477F8-F11C-44AA-A9F5-3505CD452235}"/>
                </a:ext>
              </a:extLst>
            </p:cNvPr>
            <p:cNvCxnSpPr/>
            <p:nvPr/>
          </p:nvCxnSpPr>
          <p:spPr>
            <a:xfrm>
              <a:off x="7196667" y="1143000"/>
              <a:ext cx="550334"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324CEEF-58EF-40E3-B148-D34F975D4FEC}"/>
                </a:ext>
              </a:extLst>
            </p:cNvPr>
            <p:cNvSpPr txBox="1"/>
            <p:nvPr/>
          </p:nvSpPr>
          <p:spPr>
            <a:xfrm>
              <a:off x="6918676" y="650229"/>
              <a:ext cx="744115" cy="307777"/>
            </a:xfrm>
            <a:prstGeom prst="rect">
              <a:avLst/>
            </a:prstGeom>
            <a:noFill/>
          </p:spPr>
          <p:txBody>
            <a:bodyPr wrap="none" rtlCol="0">
              <a:spAutoFit/>
            </a:bodyPr>
            <a:lstStyle/>
            <a:p>
              <a:r>
                <a:rPr lang="fr-FR" sz="1400" dirty="0"/>
                <a:t>120mm</a:t>
              </a:r>
              <a:endParaRPr lang="en-GB" sz="1400" dirty="0"/>
            </a:p>
          </p:txBody>
        </p:sp>
      </p:grpSp>
      <p:grpSp>
        <p:nvGrpSpPr>
          <p:cNvPr id="12" name="Group 11">
            <a:extLst>
              <a:ext uri="{FF2B5EF4-FFF2-40B4-BE49-F238E27FC236}">
                <a16:creationId xmlns:a16="http://schemas.microsoft.com/office/drawing/2014/main" id="{31B07064-9744-4388-928E-343C7D6CE769}"/>
              </a:ext>
            </a:extLst>
          </p:cNvPr>
          <p:cNvGrpSpPr/>
          <p:nvPr/>
        </p:nvGrpSpPr>
        <p:grpSpPr>
          <a:xfrm>
            <a:off x="5790470" y="3944505"/>
            <a:ext cx="2952328" cy="2312474"/>
            <a:chOff x="7577665" y="3926540"/>
            <a:chExt cx="3496733" cy="2797531"/>
          </a:xfrm>
        </p:grpSpPr>
        <p:pic>
          <p:nvPicPr>
            <p:cNvPr id="13" name="Picture 12">
              <a:extLst>
                <a:ext uri="{FF2B5EF4-FFF2-40B4-BE49-F238E27FC236}">
                  <a16:creationId xmlns:a16="http://schemas.microsoft.com/office/drawing/2014/main" id="{798F5228-71F9-413B-971B-C505C8BF7EEF}"/>
                </a:ext>
              </a:extLst>
            </p:cNvPr>
            <p:cNvPicPr>
              <a:picLocks noChangeAspect="1"/>
            </p:cNvPicPr>
            <p:nvPr/>
          </p:nvPicPr>
          <p:blipFill rotWithShape="1">
            <a:blip r:embed="rId4"/>
            <a:srcRect l="14430" r="17287" b="6008"/>
            <a:stretch/>
          </p:blipFill>
          <p:spPr>
            <a:xfrm>
              <a:off x="7577665" y="3926540"/>
              <a:ext cx="3496733" cy="2797531"/>
            </a:xfrm>
            <a:prstGeom prst="rect">
              <a:avLst/>
            </a:prstGeom>
          </p:spPr>
        </p:pic>
        <p:sp>
          <p:nvSpPr>
            <p:cNvPr id="14" name="TextBox 13">
              <a:extLst>
                <a:ext uri="{FF2B5EF4-FFF2-40B4-BE49-F238E27FC236}">
                  <a16:creationId xmlns:a16="http://schemas.microsoft.com/office/drawing/2014/main" id="{49C543B5-7181-468A-9E80-E5C105877DC9}"/>
                </a:ext>
              </a:extLst>
            </p:cNvPr>
            <p:cNvSpPr txBox="1"/>
            <p:nvPr/>
          </p:nvSpPr>
          <p:spPr>
            <a:xfrm>
              <a:off x="8289337" y="5711948"/>
              <a:ext cx="1386660" cy="339906"/>
            </a:xfrm>
            <a:prstGeom prst="rect">
              <a:avLst/>
            </a:prstGeom>
            <a:noFill/>
          </p:spPr>
          <p:txBody>
            <a:bodyPr wrap="none" rtlCol="0">
              <a:spAutoFit/>
            </a:bodyPr>
            <a:lstStyle/>
            <a:p>
              <a:r>
                <a:rPr lang="fr-FR" sz="1400" dirty="0"/>
                <a:t>Ferrite </a:t>
              </a:r>
              <a:r>
                <a:rPr lang="fr-FR" sz="1400" dirty="0" err="1"/>
                <a:t>Loads</a:t>
              </a:r>
              <a:endParaRPr lang="en-GB" sz="1400" dirty="0"/>
            </a:p>
          </p:txBody>
        </p:sp>
        <p:cxnSp>
          <p:nvCxnSpPr>
            <p:cNvPr id="15" name="Straight Arrow Connector 14">
              <a:extLst>
                <a:ext uri="{FF2B5EF4-FFF2-40B4-BE49-F238E27FC236}">
                  <a16:creationId xmlns:a16="http://schemas.microsoft.com/office/drawing/2014/main" id="{1D33950F-5B7C-482F-B695-7201798F6E59}"/>
                </a:ext>
              </a:extLst>
            </p:cNvPr>
            <p:cNvCxnSpPr>
              <a:cxnSpLocks/>
              <a:stCxn id="14" idx="0"/>
            </p:cNvCxnSpPr>
            <p:nvPr/>
          </p:nvCxnSpPr>
          <p:spPr>
            <a:xfrm flipV="1">
              <a:off x="8982667" y="5494867"/>
              <a:ext cx="265303" cy="2170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764173F-9936-496D-8FBB-AA4152389233}"/>
                </a:ext>
              </a:extLst>
            </p:cNvPr>
            <p:cNvCxnSpPr>
              <a:cxnSpLocks/>
              <a:stCxn id="14" idx="3"/>
            </p:cNvCxnSpPr>
            <p:nvPr/>
          </p:nvCxnSpPr>
          <p:spPr>
            <a:xfrm flipV="1">
              <a:off x="9675996" y="5215469"/>
              <a:ext cx="1085137" cy="6664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2286194-FFBB-4BAB-875A-ADF9229A4497}"/>
                </a:ext>
              </a:extLst>
            </p:cNvPr>
            <p:cNvCxnSpPr>
              <a:cxnSpLocks/>
              <a:stCxn id="14" idx="2"/>
            </p:cNvCxnSpPr>
            <p:nvPr/>
          </p:nvCxnSpPr>
          <p:spPr>
            <a:xfrm>
              <a:off x="8982667" y="6051854"/>
              <a:ext cx="144399" cy="3394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88742F1-FC32-4FCE-9707-D49674E827CB}"/>
                </a:ext>
              </a:extLst>
            </p:cNvPr>
            <p:cNvCxnSpPr>
              <a:cxnSpLocks/>
              <a:stCxn id="14" idx="1"/>
            </p:cNvCxnSpPr>
            <p:nvPr/>
          </p:nvCxnSpPr>
          <p:spPr>
            <a:xfrm flipH="1" flipV="1">
              <a:off x="7854929" y="5215469"/>
              <a:ext cx="434408" cy="6664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9" name="TextBox 18">
            <a:extLst>
              <a:ext uri="{FF2B5EF4-FFF2-40B4-BE49-F238E27FC236}">
                <a16:creationId xmlns:a16="http://schemas.microsoft.com/office/drawing/2014/main" id="{107C5023-FA6B-4E0D-9EAD-3BFA99B5D8EA}"/>
              </a:ext>
            </a:extLst>
          </p:cNvPr>
          <p:cNvSpPr txBox="1"/>
          <p:nvPr/>
        </p:nvSpPr>
        <p:spPr>
          <a:xfrm>
            <a:off x="361085" y="821414"/>
            <a:ext cx="8459387" cy="646331"/>
          </a:xfrm>
          <a:prstGeom prst="rect">
            <a:avLst/>
          </a:prstGeom>
          <a:noFill/>
        </p:spPr>
        <p:txBody>
          <a:bodyPr wrap="square" rtlCol="0">
            <a:spAutoFit/>
          </a:bodyPr>
          <a:lstStyle/>
          <a:p>
            <a:r>
              <a:rPr lang="en-GB" dirty="0">
                <a:solidFill>
                  <a:schemeClr val="tx2"/>
                </a:solidFill>
              </a:rPr>
              <a:t>This is the impedance for 2 cavities with “real” ferrite loads and input/output tapers (no optimization done). TM020 main parameters remains as in slide #32. </a:t>
            </a:r>
          </a:p>
        </p:txBody>
      </p:sp>
    </p:spTree>
    <p:extLst>
      <p:ext uri="{BB962C8B-B14F-4D97-AF65-F5344CB8AC3E}">
        <p14:creationId xmlns:p14="http://schemas.microsoft.com/office/powerpoint/2010/main" val="28628504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5460E-8934-4E35-BDFF-207BEF99B13A}"/>
              </a:ext>
            </a:extLst>
          </p:cNvPr>
          <p:cNvSpPr>
            <a:spLocks noGrp="1"/>
          </p:cNvSpPr>
          <p:nvPr>
            <p:ph type="title"/>
          </p:nvPr>
        </p:nvSpPr>
        <p:spPr/>
        <p:txBody>
          <a:bodyPr/>
          <a:lstStyle/>
          <a:p>
            <a:r>
              <a:rPr lang="fr-FR" dirty="0"/>
              <a:t>conclusions</a:t>
            </a:r>
            <a:endParaRPr lang="en-GB" dirty="0"/>
          </a:p>
        </p:txBody>
      </p:sp>
      <p:sp>
        <p:nvSpPr>
          <p:cNvPr id="3" name="Content Placeholder 2">
            <a:extLst>
              <a:ext uri="{FF2B5EF4-FFF2-40B4-BE49-F238E27FC236}">
                <a16:creationId xmlns:a16="http://schemas.microsoft.com/office/drawing/2014/main" id="{29C3A888-C513-445E-B3EE-5C8CE7BDEBA7}"/>
              </a:ext>
            </a:extLst>
          </p:cNvPr>
          <p:cNvSpPr>
            <a:spLocks noGrp="1"/>
          </p:cNvSpPr>
          <p:nvPr>
            <p:ph idx="1"/>
          </p:nvPr>
        </p:nvSpPr>
        <p:spPr>
          <a:xfrm>
            <a:off x="727200" y="836712"/>
            <a:ext cx="8236800" cy="5256584"/>
          </a:xfrm>
        </p:spPr>
        <p:txBody>
          <a:bodyPr/>
          <a:lstStyle/>
          <a:p>
            <a:pPr marL="285750" indent="-285750">
              <a:spcAft>
                <a:spcPts val="1800"/>
              </a:spcAft>
              <a:buFont typeface="Arial" panose="020B0604020202020204" pitchFamily="34" charset="0"/>
              <a:buChar char="•"/>
            </a:pPr>
            <a:r>
              <a:rPr lang="en-GB" sz="2000" dirty="0">
                <a:solidFill>
                  <a:schemeClr val="tx2"/>
                </a:solidFill>
              </a:rPr>
              <a:t>The 4</a:t>
            </a:r>
            <a:r>
              <a:rPr lang="en-GB" sz="2000" baseline="30000" dirty="0">
                <a:solidFill>
                  <a:schemeClr val="tx2"/>
                </a:solidFill>
              </a:rPr>
              <a:t>th</a:t>
            </a:r>
            <a:r>
              <a:rPr lang="en-GB" sz="2000" dirty="0">
                <a:solidFill>
                  <a:schemeClr val="tx2"/>
                </a:solidFill>
              </a:rPr>
              <a:t> Harmonic Cavity Project remains of a high priority at the ESRF but due to a major budget review has been delayed to 2027;</a:t>
            </a:r>
          </a:p>
          <a:p>
            <a:pPr marL="285750" indent="-285750">
              <a:spcAft>
                <a:spcPts val="1800"/>
              </a:spcAft>
              <a:buFont typeface="Arial" panose="020B0604020202020204" pitchFamily="34" charset="0"/>
              <a:buChar char="•"/>
            </a:pPr>
            <a:r>
              <a:rPr lang="en-GB" sz="2000" dirty="0">
                <a:solidFill>
                  <a:schemeClr val="tx2"/>
                </a:solidFill>
              </a:rPr>
              <a:t>All the studies performed in the last years on cavities working on a TM020 mode allow a deep understanding of all the weak and strong points of several designs and options;</a:t>
            </a:r>
          </a:p>
          <a:p>
            <a:pPr marL="285750" indent="-285750">
              <a:spcAft>
                <a:spcPts val="1800"/>
              </a:spcAft>
              <a:buFont typeface="Arial" panose="020B0604020202020204" pitchFamily="34" charset="0"/>
              <a:buChar char="•"/>
            </a:pPr>
            <a:r>
              <a:rPr lang="en-GB" sz="2000" dirty="0">
                <a:solidFill>
                  <a:schemeClr val="tx2"/>
                </a:solidFill>
              </a:rPr>
              <a:t>The main activity of this year is to finalize the design of a TM020 cavity for SOLEIL-II that will allow us to validate the technical aspects of such a design and to finally test the real performances;</a:t>
            </a:r>
          </a:p>
          <a:p>
            <a:pPr marL="285750" indent="-285750">
              <a:spcAft>
                <a:spcPts val="1800"/>
              </a:spcAft>
              <a:buFont typeface="Arial" panose="020B0604020202020204" pitchFamily="34" charset="0"/>
              <a:buChar char="•"/>
            </a:pPr>
            <a:r>
              <a:rPr lang="en-GB" sz="2000" dirty="0">
                <a:solidFill>
                  <a:schemeClr val="tx2"/>
                </a:solidFill>
              </a:rPr>
              <a:t>The design of the ESRF-EBS cavity will strongly profit from this collaboration and the implementation of the final design between the ones presented during this talk, or in any case very close to, will depend also upon the results of the collaboration with SOLEIL.</a:t>
            </a:r>
          </a:p>
        </p:txBody>
      </p:sp>
      <p:sp>
        <p:nvSpPr>
          <p:cNvPr id="4" name="Slide Number Placeholder 3">
            <a:extLst>
              <a:ext uri="{FF2B5EF4-FFF2-40B4-BE49-F238E27FC236}">
                <a16:creationId xmlns:a16="http://schemas.microsoft.com/office/drawing/2014/main" id="{12B0E481-0F3A-4A8C-9126-D720F55C77EA}"/>
              </a:ext>
            </a:extLst>
          </p:cNvPr>
          <p:cNvSpPr>
            <a:spLocks noGrp="1"/>
          </p:cNvSpPr>
          <p:nvPr>
            <p:ph type="sldNum" sz="quarter" idx="11"/>
          </p:nvPr>
        </p:nvSpPr>
        <p:spPr/>
        <p:txBody>
          <a:bodyPr/>
          <a:lstStyle/>
          <a:p>
            <a:r>
              <a:rPr lang="fr-FR"/>
              <a:t>Page </a:t>
            </a:r>
            <a:fld id="{733122C9-A0B9-462F-8757-0847AD287B63}" type="slidenum">
              <a:rPr lang="fr-FR" smtClean="0"/>
              <a:pPr/>
              <a:t>28</a:t>
            </a:fld>
            <a:endParaRPr lang="fr-FR" dirty="0"/>
          </a:p>
        </p:txBody>
      </p:sp>
      <p:sp>
        <p:nvSpPr>
          <p:cNvPr id="5" name="Footer Placeholder 4">
            <a:extLst>
              <a:ext uri="{FF2B5EF4-FFF2-40B4-BE49-F238E27FC236}">
                <a16:creationId xmlns:a16="http://schemas.microsoft.com/office/drawing/2014/main" id="{98F3F68A-93B9-49AB-AD35-FBA087D2F80D}"/>
              </a:ext>
            </a:extLst>
          </p:cNvPr>
          <p:cNvSpPr>
            <a:spLocks noGrp="1"/>
          </p:cNvSpPr>
          <p:nvPr>
            <p:ph type="ftr" sz="quarter" idx="12"/>
          </p:nvPr>
        </p:nvSpPr>
        <p:spPr/>
        <p:txBody>
          <a:bodyPr/>
          <a:lstStyle/>
          <a:p>
            <a:r>
              <a:rPr lang="en-GB"/>
              <a:t>HarmonLIP2024 - 20 March 2023 - A. D'Elia</a:t>
            </a:r>
            <a:endParaRPr lang="fr-FR" dirty="0"/>
          </a:p>
        </p:txBody>
      </p:sp>
    </p:spTree>
    <p:extLst>
      <p:ext uri="{BB962C8B-B14F-4D97-AF65-F5344CB8AC3E}">
        <p14:creationId xmlns:p14="http://schemas.microsoft.com/office/powerpoint/2010/main" val="34747360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2800E-C47B-4854-902B-5F18B277046C}"/>
              </a:ext>
            </a:extLst>
          </p:cNvPr>
          <p:cNvSpPr>
            <a:spLocks noGrp="1"/>
          </p:cNvSpPr>
          <p:nvPr>
            <p:ph type="title"/>
          </p:nvPr>
        </p:nvSpPr>
        <p:spPr/>
        <p:txBody>
          <a:bodyPr/>
          <a:lstStyle/>
          <a:p>
            <a:r>
              <a:rPr lang="en-GB" sz="3600"/>
              <a:t>Thanks for your attention</a:t>
            </a:r>
          </a:p>
        </p:txBody>
      </p:sp>
      <p:pic>
        <p:nvPicPr>
          <p:cNvPr id="26" name="Picture 25">
            <a:extLst>
              <a:ext uri="{FF2B5EF4-FFF2-40B4-BE49-F238E27FC236}">
                <a16:creationId xmlns:a16="http://schemas.microsoft.com/office/drawing/2014/main" id="{FD4A56E6-5F24-4EE6-9EE2-8B495D7983D1}"/>
              </a:ext>
            </a:extLst>
          </p:cNvPr>
          <p:cNvPicPr>
            <a:picLocks noChangeAspect="1"/>
          </p:cNvPicPr>
          <p:nvPr/>
        </p:nvPicPr>
        <p:blipFill>
          <a:blip r:embed="rId2"/>
          <a:stretch>
            <a:fillRect/>
          </a:stretch>
        </p:blipFill>
        <p:spPr>
          <a:xfrm>
            <a:off x="323528" y="692696"/>
            <a:ext cx="8424936" cy="6107162"/>
          </a:xfrm>
          <a:prstGeom prst="rect">
            <a:avLst/>
          </a:prstGeom>
        </p:spPr>
      </p:pic>
      <p:pic>
        <p:nvPicPr>
          <p:cNvPr id="10" name="Picture 9">
            <a:extLst>
              <a:ext uri="{FF2B5EF4-FFF2-40B4-BE49-F238E27FC236}">
                <a16:creationId xmlns:a16="http://schemas.microsoft.com/office/drawing/2014/main" id="{9F794705-8D9F-45C3-812C-BC78E1184B1F}"/>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6341" b="98007" l="407" r="99458">
                        <a14:foregroundMark x1="13627" y1="34964" x2="17559" y2="50000"/>
                        <a14:foregroundMark x1="17559" y1="50000" x2="18847" y2="86413"/>
                        <a14:foregroundMark x1="18847" y1="86413" x2="12068" y2="89855"/>
                        <a14:foregroundMark x1="12068" y1="89855" x2="7797" y2="75906"/>
                        <a14:foregroundMark x1="4504" y1="74498" x2="1017" y2="73007"/>
                        <a14:foregroundMark x1="7797" y1="75906" x2="6784" y2="75473"/>
                        <a14:foregroundMark x1="1017" y1="73007" x2="407" y2="55254"/>
                        <a14:foregroundMark x1="6405" y1="46286" x2="13492" y2="35688"/>
                        <a14:foregroundMark x1="407" y1="55254" x2="782" y2="54694"/>
                        <a14:foregroundMark x1="30915" y1="40399" x2="36542" y2="51268"/>
                        <a14:foregroundMark x1="36542" y1="51268" x2="33153" y2="67029"/>
                        <a14:foregroundMark x1="33153" y1="67029" x2="30983" y2="41123"/>
                        <a14:foregroundMark x1="55322" y1="14312" x2="61288" y2="6341"/>
                        <a14:foregroundMark x1="61288" y1="6341" x2="55932" y2="15036"/>
                        <a14:foregroundMark x1="72203" y1="34964" x2="70780" y2="36232"/>
                        <a14:foregroundMark x1="62915" y1="18116" x2="66915" y2="54348"/>
                        <a14:foregroundMark x1="66915" y1="54348" x2="66915" y2="36232"/>
                        <a14:foregroundMark x1="66915" y1="36232" x2="64881" y2="18659"/>
                        <a14:foregroundMark x1="64881" y1="18659" x2="65492" y2="37319"/>
                        <a14:foregroundMark x1="65492" y1="37319" x2="66780" y2="42754"/>
                        <a14:foregroundMark x1="82847" y1="19203" x2="84746" y2="36957"/>
                        <a14:foregroundMark x1="84746" y1="36957" x2="83525" y2="55072"/>
                        <a14:foregroundMark x1="83525" y1="55072" x2="90305" y2="52717"/>
                        <a14:foregroundMark x1="90305" y1="52717" x2="95797" y2="42029"/>
                        <a14:foregroundMark x1="95797" y1="42029" x2="99390" y2="25725"/>
                        <a14:foregroundMark x1="93969" y1="15378" x2="93695" y2="14855"/>
                        <a14:foregroundMark x1="96656" y1="20506" x2="95798" y2="18869"/>
                        <a14:foregroundMark x1="99390" y1="25725" x2="97669" y2="22439"/>
                        <a14:foregroundMark x1="93695" y1="14855" x2="82508" y2="19203"/>
                        <a14:foregroundMark x1="94983" y1="21377" x2="99593" y2="35688"/>
                        <a14:foregroundMark x1="99593" y1="35688" x2="95458" y2="28080"/>
                        <a14:foregroundMark x1="94644" y1="35688" x2="93559" y2="16667"/>
                        <a14:foregroundMark x1="92271" y1="15036" x2="92949" y2="13949"/>
                        <a14:foregroundMark x1="91390" y1="8696" x2="92339" y2="17572"/>
                        <a14:foregroundMark x1="1424" y1="54710" x2="4475" y2="71739"/>
                        <a14:foregroundMark x1="4475" y1="71739" x2="4678" y2="78080"/>
                        <a14:foregroundMark x1="3593" y1="60145" x2="2441" y2="55978"/>
                        <a14:foregroundMark x1="69831" y1="77355" x2="67119" y2="75181"/>
                        <a14:foregroundMark x1="70102" y1="78623" x2="72949" y2="84420"/>
                        <a14:foregroundMark x1="71864" y1="84783" x2="72000" y2="85326"/>
                        <a14:foregroundMark x1="72136" y1="84964" x2="70576" y2="85688"/>
                        <a14:foregroundMark x1="70576" y1="85688" x2="67458" y2="84420"/>
                        <a14:foregroundMark x1="28136" y1="89130" x2="31593" y2="95471"/>
                        <a14:foregroundMark x1="26712" y1="92935" x2="29085" y2="98007"/>
                        <a14:foregroundMark x1="31390" y1="93297" x2="30644" y2="92391"/>
                        <a14:foregroundMark x1="25763" y1="19384" x2="27322" y2="20109"/>
                        <a14:foregroundMark x1="26983" y1="17935" x2="27186" y2="19203"/>
                        <a14:foregroundMark x1="27051" y1="19203" x2="23729" y2="21920"/>
                        <a14:foregroundMark x1="22576" y1="28080" x2="23051" y2="27717"/>
                        <a14:backgroundMark x1="93898" y1="15580" x2="94644" y2="16667"/>
                        <a14:backgroundMark x1="2759" y1="55027" x2="5153" y2="60145"/>
                        <a14:backgroundMark x1="1424" y1="52174" x2="2185" y2="53802"/>
                        <a14:backgroundMark x1="3458" y1="51993" x2="2983" y2="51993"/>
                        <a14:backgroundMark x1="5627" y1="47464" x2="5627" y2="47464"/>
                        <a14:backgroundMark x1="5627" y1="47464" x2="5627" y2="47464"/>
                        <a14:backgroundMark x1="5627" y1="47464" x2="5627" y2="47464"/>
                        <a14:backgroundMark x1="4407" y1="49094" x2="4407" y2="49094"/>
                        <a14:backgroundMark x1="4203" y1="49457" x2="4203" y2="49457"/>
                        <a14:backgroundMark x1="4203" y1="49457" x2="4203" y2="49457"/>
                        <a14:backgroundMark x1="4203" y1="49457" x2="4203" y2="49457"/>
                        <a14:backgroundMark x1="4203" y1="49457" x2="4203" y2="49457"/>
                        <a14:backgroundMark x1="3729" y1="50000" x2="3729" y2="50000"/>
                        <a14:backgroundMark x1="3729" y1="50000" x2="3729" y2="50000"/>
                        <a14:backgroundMark x1="3729" y1="50000" x2="3729" y2="50000"/>
                        <a14:backgroundMark x1="2983" y1="50725" x2="6102" y2="47826"/>
                        <a14:backgroundMark x1="5690" y1="73551" x2="6441" y2="76087"/>
                        <a14:backgroundMark x1="93898" y1="15580" x2="94983" y2="20109"/>
                        <a14:backgroundMark x1="95458" y1="18841" x2="95458" y2="18841"/>
                        <a14:backgroundMark x1="95458" y1="18841" x2="95458" y2="18841"/>
                        <a14:backgroundMark x1="95729" y1="18841" x2="95729" y2="18841"/>
                        <a14:backgroundMark x1="96203" y1="19203" x2="96203" y2="19203"/>
                        <a14:backgroundMark x1="96203" y1="19203" x2="96203" y2="19203"/>
                        <a14:backgroundMark x1="96203" y1="19203" x2="96203" y2="19203"/>
                        <a14:backgroundMark x1="96203" y1="19203" x2="96203" y2="19203"/>
                        <a14:backgroundMark x1="96787" y1="22275" x2="97492" y2="23007"/>
                      </a14:backgroundRemoval>
                    </a14:imgEffect>
                  </a14:imgLayer>
                </a14:imgProps>
              </a:ext>
              <a:ext uri="{28A0092B-C50C-407E-A947-70E740481C1C}">
                <a14:useLocalDpi xmlns:a14="http://schemas.microsoft.com/office/drawing/2010/main" val="0"/>
              </a:ext>
            </a:extLst>
          </a:blip>
          <a:stretch>
            <a:fillRect/>
          </a:stretch>
        </p:blipFill>
        <p:spPr>
          <a:xfrm>
            <a:off x="2483768" y="3212976"/>
            <a:ext cx="4040666" cy="1512168"/>
          </a:xfrm>
          <a:prstGeom prst="rect">
            <a:avLst/>
          </a:prstGeom>
        </p:spPr>
      </p:pic>
    </p:spTree>
    <p:extLst>
      <p:ext uri="{BB962C8B-B14F-4D97-AF65-F5344CB8AC3E}">
        <p14:creationId xmlns:p14="http://schemas.microsoft.com/office/powerpoint/2010/main" val="1132041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C2441-4603-40B3-A4C2-A98052DDDE17}"/>
              </a:ext>
            </a:extLst>
          </p:cNvPr>
          <p:cNvSpPr>
            <a:spLocks noGrp="1"/>
          </p:cNvSpPr>
          <p:nvPr>
            <p:ph type="title"/>
          </p:nvPr>
        </p:nvSpPr>
        <p:spPr>
          <a:xfrm>
            <a:off x="727200" y="126000"/>
            <a:ext cx="8236800" cy="710712"/>
          </a:xfrm>
        </p:spPr>
        <p:txBody>
          <a:bodyPr/>
          <a:lstStyle/>
          <a:p>
            <a:r>
              <a:rPr lang="en-GB" sz="5400" dirty="0"/>
              <a:t>Spare slides</a:t>
            </a:r>
          </a:p>
        </p:txBody>
      </p:sp>
      <p:sp>
        <p:nvSpPr>
          <p:cNvPr id="4" name="Slide Number Placeholder 3">
            <a:extLst>
              <a:ext uri="{FF2B5EF4-FFF2-40B4-BE49-F238E27FC236}">
                <a16:creationId xmlns:a16="http://schemas.microsoft.com/office/drawing/2014/main" id="{C6692A94-8506-47F6-9A6F-9CE33579B4D5}"/>
              </a:ext>
            </a:extLst>
          </p:cNvPr>
          <p:cNvSpPr>
            <a:spLocks noGrp="1"/>
          </p:cNvSpPr>
          <p:nvPr>
            <p:ph type="sldNum" sz="quarter" idx="11"/>
          </p:nvPr>
        </p:nvSpPr>
        <p:spPr/>
        <p:txBody>
          <a:bodyPr/>
          <a:lstStyle/>
          <a:p>
            <a:r>
              <a:rPr lang="fr-FR"/>
              <a:t>Page </a:t>
            </a:r>
            <a:fld id="{733122C9-A0B9-462F-8757-0847AD287B63}" type="slidenum">
              <a:rPr lang="fr-FR" smtClean="0"/>
              <a:pPr/>
              <a:t>30</a:t>
            </a:fld>
            <a:endParaRPr lang="fr-FR" dirty="0"/>
          </a:p>
        </p:txBody>
      </p:sp>
      <p:sp>
        <p:nvSpPr>
          <p:cNvPr id="5" name="Footer Placeholder 4">
            <a:extLst>
              <a:ext uri="{FF2B5EF4-FFF2-40B4-BE49-F238E27FC236}">
                <a16:creationId xmlns:a16="http://schemas.microsoft.com/office/drawing/2014/main" id="{6AB537D6-26DC-47F8-87B2-0AB33AC28424}"/>
              </a:ext>
            </a:extLst>
          </p:cNvPr>
          <p:cNvSpPr>
            <a:spLocks noGrp="1"/>
          </p:cNvSpPr>
          <p:nvPr>
            <p:ph type="ftr" sz="quarter" idx="12"/>
          </p:nvPr>
        </p:nvSpPr>
        <p:spPr/>
        <p:txBody>
          <a:bodyPr/>
          <a:lstStyle/>
          <a:p>
            <a:r>
              <a:rPr lang="en-GB"/>
              <a:t>HarmonLIP2024 - 20 March 2023 - A. D'Elia</a:t>
            </a:r>
            <a:endParaRPr lang="fr-FR" dirty="0"/>
          </a:p>
        </p:txBody>
      </p:sp>
    </p:spTree>
    <p:extLst>
      <p:ext uri="{BB962C8B-B14F-4D97-AF65-F5344CB8AC3E}">
        <p14:creationId xmlns:p14="http://schemas.microsoft.com/office/powerpoint/2010/main" val="229552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3018C-165E-4948-B04F-1A1D18D8B4F3}"/>
              </a:ext>
            </a:extLst>
          </p:cNvPr>
          <p:cNvSpPr>
            <a:spLocks noGrp="1"/>
          </p:cNvSpPr>
          <p:nvPr>
            <p:ph type="title"/>
          </p:nvPr>
        </p:nvSpPr>
        <p:spPr/>
        <p:txBody>
          <a:bodyPr/>
          <a:lstStyle/>
          <a:p>
            <a:r>
              <a:rPr lang="en-GB" dirty="0"/>
              <a:t>TM020 Lumped circuit model</a:t>
            </a:r>
          </a:p>
        </p:txBody>
      </p:sp>
      <p:sp>
        <p:nvSpPr>
          <p:cNvPr id="4" name="Rectangle 3">
            <a:extLst>
              <a:ext uri="{FF2B5EF4-FFF2-40B4-BE49-F238E27FC236}">
                <a16:creationId xmlns:a16="http://schemas.microsoft.com/office/drawing/2014/main" id="{77685F5D-454B-49E9-9507-4AB8656BEF4F}"/>
              </a:ext>
            </a:extLst>
          </p:cNvPr>
          <p:cNvSpPr/>
          <p:nvPr/>
        </p:nvSpPr>
        <p:spPr>
          <a:xfrm>
            <a:off x="95988" y="746101"/>
            <a:ext cx="8952024" cy="1200329"/>
          </a:xfrm>
          <a:prstGeom prst="rect">
            <a:avLst/>
          </a:prstGeom>
        </p:spPr>
        <p:txBody>
          <a:bodyPr wrap="square">
            <a:spAutoFit/>
          </a:bodyPr>
          <a:lstStyle/>
          <a:p>
            <a:r>
              <a:rPr lang="en-GB" dirty="0"/>
              <a:t>A circuit model is of fundamental importance to guide the design of a multicell structure. Indeed, a chain of resonators when coupled, loose their individuality and the whole system can resonate only at certain frequencies each one characterized by its own field phase advance from cavity to cavity. </a:t>
            </a:r>
          </a:p>
        </p:txBody>
      </p:sp>
      <p:sp>
        <p:nvSpPr>
          <p:cNvPr id="7" name="Rectangle 6">
            <a:extLst>
              <a:ext uri="{FF2B5EF4-FFF2-40B4-BE49-F238E27FC236}">
                <a16:creationId xmlns:a16="http://schemas.microsoft.com/office/drawing/2014/main" id="{E1945085-1BC5-41AB-B9FC-B7D31910B7A9}"/>
              </a:ext>
            </a:extLst>
          </p:cNvPr>
          <p:cNvSpPr/>
          <p:nvPr/>
        </p:nvSpPr>
        <p:spPr>
          <a:xfrm>
            <a:off x="95988" y="1956805"/>
            <a:ext cx="9048012" cy="646331"/>
          </a:xfrm>
          <a:prstGeom prst="rect">
            <a:avLst/>
          </a:prstGeom>
        </p:spPr>
        <p:txBody>
          <a:bodyPr wrap="square">
            <a:spAutoFit/>
          </a:bodyPr>
          <a:lstStyle/>
          <a:p>
            <a:r>
              <a:rPr lang="en-GB" dirty="0"/>
              <a:t>We use a double chain of coupled resonators*. Indeed, the TM020 band interacts with its closest neighbour TE band and this interaction needs to be included in the model.</a:t>
            </a:r>
          </a:p>
        </p:txBody>
      </p:sp>
      <p:sp>
        <p:nvSpPr>
          <p:cNvPr id="9" name="TextBox 8">
            <a:extLst>
              <a:ext uri="{FF2B5EF4-FFF2-40B4-BE49-F238E27FC236}">
                <a16:creationId xmlns:a16="http://schemas.microsoft.com/office/drawing/2014/main" id="{A10FD25B-BE9F-4875-8F8A-CEEE484857FA}"/>
              </a:ext>
            </a:extLst>
          </p:cNvPr>
          <p:cNvSpPr txBox="1"/>
          <p:nvPr/>
        </p:nvSpPr>
        <p:spPr>
          <a:xfrm>
            <a:off x="386291" y="5931045"/>
            <a:ext cx="8002133" cy="276999"/>
          </a:xfrm>
          <a:prstGeom prst="rect">
            <a:avLst/>
          </a:prstGeom>
          <a:noFill/>
        </p:spPr>
        <p:txBody>
          <a:bodyPr wrap="square" rtlCol="0">
            <a:spAutoFit/>
          </a:bodyPr>
          <a:lstStyle/>
          <a:p>
            <a:r>
              <a:rPr lang="en-GB" sz="1200" dirty="0"/>
              <a:t>* K. Bane and R. </a:t>
            </a:r>
            <a:r>
              <a:rPr lang="en-GB" sz="1200" dirty="0" err="1"/>
              <a:t>Gluckstern</a:t>
            </a:r>
            <a:r>
              <a:rPr lang="en-GB" sz="1200" dirty="0"/>
              <a:t>, SLAC-PUB-5783, slightly modified to our purposes.  </a:t>
            </a:r>
            <a:endParaRPr lang="en-GB" sz="1200" dirty="0">
              <a:solidFill>
                <a:srgbClr val="FF0000"/>
              </a:solidFill>
            </a:endParaRPr>
          </a:p>
        </p:txBody>
      </p:sp>
      <p:pic>
        <p:nvPicPr>
          <p:cNvPr id="10" name="Picture 9">
            <a:extLst>
              <a:ext uri="{FF2B5EF4-FFF2-40B4-BE49-F238E27FC236}">
                <a16:creationId xmlns:a16="http://schemas.microsoft.com/office/drawing/2014/main" id="{76A7958E-BF7C-4D90-9853-D12647C550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2968057"/>
            <a:ext cx="4572000" cy="1892508"/>
          </a:xfrm>
          <a:prstGeom prst="rect">
            <a:avLst/>
          </a:prstGeom>
        </p:spPr>
      </p:pic>
      <p:graphicFrame>
        <p:nvGraphicFramePr>
          <p:cNvPr id="16" name="Object 15">
            <a:extLst>
              <a:ext uri="{FF2B5EF4-FFF2-40B4-BE49-F238E27FC236}">
                <a16:creationId xmlns:a16="http://schemas.microsoft.com/office/drawing/2014/main" id="{86003ECB-2051-4BD1-A294-B94B8AF95706}"/>
              </a:ext>
            </a:extLst>
          </p:cNvPr>
          <p:cNvGraphicFramePr>
            <a:graphicFrameLocks noChangeAspect="1"/>
          </p:cNvGraphicFramePr>
          <p:nvPr>
            <p:extLst/>
          </p:nvPr>
        </p:nvGraphicFramePr>
        <p:xfrm>
          <a:off x="5046993" y="3006964"/>
          <a:ext cx="3975154" cy="1676194"/>
        </p:xfrm>
        <a:graphic>
          <a:graphicData uri="http://schemas.openxmlformats.org/presentationml/2006/ole">
            <mc:AlternateContent xmlns:mc="http://schemas.openxmlformats.org/markup-compatibility/2006">
              <mc:Choice xmlns:v="urn:schemas-microsoft-com:vml" Requires="v">
                <p:oleObj spid="_x0000_s13378" name="Equation" r:id="rId4" imgW="2349360" imgH="990360" progId="Equation.3">
                  <p:embed/>
                </p:oleObj>
              </mc:Choice>
              <mc:Fallback>
                <p:oleObj name="Equation" r:id="rId4" imgW="2349360" imgH="990360" progId="Equation.3">
                  <p:embed/>
                  <p:pic>
                    <p:nvPicPr>
                      <p:cNvPr id="16" name="Object 15">
                        <a:extLst>
                          <a:ext uri="{FF2B5EF4-FFF2-40B4-BE49-F238E27FC236}">
                            <a16:creationId xmlns:a16="http://schemas.microsoft.com/office/drawing/2014/main" id="{86003ECB-2051-4BD1-A294-B94B8AF95706}"/>
                          </a:ext>
                        </a:extLst>
                      </p:cNvPr>
                      <p:cNvPicPr/>
                      <p:nvPr/>
                    </p:nvPicPr>
                    <p:blipFill>
                      <a:blip r:embed="rId5"/>
                      <a:stretch>
                        <a:fillRect/>
                      </a:stretch>
                    </p:blipFill>
                    <p:spPr>
                      <a:xfrm>
                        <a:off x="5046993" y="3006964"/>
                        <a:ext cx="3975154" cy="1676194"/>
                      </a:xfrm>
                      <a:prstGeom prst="rect">
                        <a:avLst/>
                      </a:prstGeom>
                    </p:spPr>
                  </p:pic>
                </p:oleObj>
              </mc:Fallback>
            </mc:AlternateContent>
          </a:graphicData>
        </a:graphic>
      </p:graphicFrame>
      <p:sp>
        <p:nvSpPr>
          <p:cNvPr id="17" name="TextBox 16">
            <a:extLst>
              <a:ext uri="{FF2B5EF4-FFF2-40B4-BE49-F238E27FC236}">
                <a16:creationId xmlns:a16="http://schemas.microsoft.com/office/drawing/2014/main" id="{792602D0-22B3-4DE7-8A68-4BE14D5D90CD}"/>
              </a:ext>
            </a:extLst>
          </p:cNvPr>
          <p:cNvSpPr txBox="1"/>
          <p:nvPr/>
        </p:nvSpPr>
        <p:spPr>
          <a:xfrm>
            <a:off x="352786" y="5044031"/>
            <a:ext cx="8797452" cy="860492"/>
          </a:xfrm>
          <a:prstGeom prst="rect">
            <a:avLst/>
          </a:prstGeom>
          <a:noFill/>
        </p:spPr>
        <p:txBody>
          <a:bodyPr wrap="square" rtlCol="0">
            <a:spAutoFit/>
          </a:bodyPr>
          <a:lstStyle/>
          <a:p>
            <a:r>
              <a:rPr lang="en-GB" sz="1600" dirty="0"/>
              <a:t>Relation dispersion can be promptly found considering all parameters independent on the cell number </a:t>
            </a:r>
            <a:r>
              <a:rPr lang="en-GB" sz="1600" i="1" dirty="0"/>
              <a:t>m</a:t>
            </a:r>
            <a:r>
              <a:rPr lang="en-GB" sz="1600" dirty="0"/>
              <a:t>. </a:t>
            </a:r>
            <a:r>
              <a:rPr lang="en-GB" sz="1600" i="1" dirty="0"/>
              <a:t>F</a:t>
            </a:r>
            <a:r>
              <a:rPr lang="en-GB" sz="1600" dirty="0"/>
              <a:t> is the single cell frequency, </a:t>
            </a:r>
            <a:r>
              <a:rPr lang="en-GB" sz="1600" i="1" dirty="0"/>
              <a:t>f</a:t>
            </a:r>
            <a:r>
              <a:rPr lang="en-GB" sz="1600" dirty="0"/>
              <a:t> the modal frequency with phase advance </a:t>
            </a:r>
            <a:r>
              <a:rPr lang="en-GB" sz="1600" dirty="0">
                <a:sym typeface="Symbol" panose="05050102010706020507" pitchFamily="18" charset="2"/>
              </a:rPr>
              <a:t> from cell to cell and </a:t>
            </a:r>
            <a:r>
              <a:rPr lang="en-GB" sz="1600" i="1" dirty="0">
                <a:sym typeface="Symbol" panose="05050102010706020507" pitchFamily="18" charset="2"/>
              </a:rPr>
              <a:t>k</a:t>
            </a:r>
            <a:r>
              <a:rPr lang="en-GB" sz="1600" dirty="0">
                <a:sym typeface="Symbol" panose="05050102010706020507" pitchFamily="18" charset="2"/>
              </a:rPr>
              <a:t> the coupling constant.</a:t>
            </a:r>
            <a:endParaRPr lang="en-GB" sz="1600" dirty="0">
              <a:solidFill>
                <a:srgbClr val="FF0000"/>
              </a:solidFill>
            </a:endParaRPr>
          </a:p>
        </p:txBody>
      </p:sp>
      <p:sp>
        <p:nvSpPr>
          <p:cNvPr id="18" name="Rectangle 17">
            <a:extLst>
              <a:ext uri="{FF2B5EF4-FFF2-40B4-BE49-F238E27FC236}">
                <a16:creationId xmlns:a16="http://schemas.microsoft.com/office/drawing/2014/main" id="{66E68F9E-2045-49CE-9016-932581CEE3EE}"/>
              </a:ext>
            </a:extLst>
          </p:cNvPr>
          <p:cNvSpPr/>
          <p:nvPr/>
        </p:nvSpPr>
        <p:spPr>
          <a:xfrm>
            <a:off x="58741" y="2901856"/>
            <a:ext cx="479618" cy="369332"/>
          </a:xfrm>
          <a:prstGeom prst="rect">
            <a:avLst/>
          </a:prstGeom>
        </p:spPr>
        <p:txBody>
          <a:bodyPr wrap="none">
            <a:spAutoFit/>
          </a:bodyPr>
          <a:lstStyle/>
          <a:p>
            <a:r>
              <a:rPr lang="en-GB" dirty="0"/>
              <a:t>TE</a:t>
            </a:r>
          </a:p>
        </p:txBody>
      </p:sp>
      <p:sp>
        <p:nvSpPr>
          <p:cNvPr id="19" name="Rectangle 18">
            <a:extLst>
              <a:ext uri="{FF2B5EF4-FFF2-40B4-BE49-F238E27FC236}">
                <a16:creationId xmlns:a16="http://schemas.microsoft.com/office/drawing/2014/main" id="{7FCDC73F-9B56-4FC0-8778-2226E90C6FBF}"/>
              </a:ext>
            </a:extLst>
          </p:cNvPr>
          <p:cNvSpPr/>
          <p:nvPr/>
        </p:nvSpPr>
        <p:spPr>
          <a:xfrm>
            <a:off x="95988" y="4531867"/>
            <a:ext cx="518091" cy="369332"/>
          </a:xfrm>
          <a:prstGeom prst="rect">
            <a:avLst/>
          </a:prstGeom>
        </p:spPr>
        <p:txBody>
          <a:bodyPr wrap="none">
            <a:spAutoFit/>
          </a:bodyPr>
          <a:lstStyle/>
          <a:p>
            <a:r>
              <a:rPr lang="en-GB" dirty="0"/>
              <a:t>TM</a:t>
            </a:r>
          </a:p>
        </p:txBody>
      </p:sp>
      <p:sp>
        <p:nvSpPr>
          <p:cNvPr id="5" name="Footer Placeholder 4">
            <a:extLst>
              <a:ext uri="{FF2B5EF4-FFF2-40B4-BE49-F238E27FC236}">
                <a16:creationId xmlns:a16="http://schemas.microsoft.com/office/drawing/2014/main" id="{DC7A8EDE-A7E9-49A0-AA27-5C92A4FACDB5}"/>
              </a:ext>
            </a:extLst>
          </p:cNvPr>
          <p:cNvSpPr>
            <a:spLocks noGrp="1"/>
          </p:cNvSpPr>
          <p:nvPr>
            <p:ph type="ftr" sz="quarter" idx="10"/>
          </p:nvPr>
        </p:nvSpPr>
        <p:spPr/>
        <p:txBody>
          <a:bodyPr/>
          <a:lstStyle/>
          <a:p>
            <a:r>
              <a:rPr lang="en-GB"/>
              <a:t>HarmonLIP2024 - 20 March 2023 - A. D'Elia</a:t>
            </a:r>
            <a:endParaRPr lang="fr-FR" dirty="0"/>
          </a:p>
        </p:txBody>
      </p:sp>
      <p:sp>
        <p:nvSpPr>
          <p:cNvPr id="8" name="Slide Number Placeholder 7">
            <a:extLst>
              <a:ext uri="{FF2B5EF4-FFF2-40B4-BE49-F238E27FC236}">
                <a16:creationId xmlns:a16="http://schemas.microsoft.com/office/drawing/2014/main" id="{2D58B976-0D8D-4EBB-8D1F-940C3542E1B7}"/>
              </a:ext>
            </a:extLst>
          </p:cNvPr>
          <p:cNvSpPr>
            <a:spLocks noGrp="1"/>
          </p:cNvSpPr>
          <p:nvPr>
            <p:ph type="sldNum" sz="quarter" idx="11"/>
          </p:nvPr>
        </p:nvSpPr>
        <p:spPr/>
        <p:txBody>
          <a:bodyPr/>
          <a:lstStyle/>
          <a:p>
            <a:r>
              <a:rPr lang="fr-FR"/>
              <a:t>Page </a:t>
            </a:r>
            <a:fld id="{733122C9-A0B9-462F-8757-0847AD287B63}" type="slidenum">
              <a:rPr lang="fr-FR" smtClean="0"/>
              <a:pPr/>
              <a:t>31</a:t>
            </a:fld>
            <a:endParaRPr lang="fr-FR" dirty="0"/>
          </a:p>
        </p:txBody>
      </p:sp>
    </p:spTree>
    <p:extLst>
      <p:ext uri="{BB962C8B-B14F-4D97-AF65-F5344CB8AC3E}">
        <p14:creationId xmlns:p14="http://schemas.microsoft.com/office/powerpoint/2010/main" val="1157178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4FED5-27EE-423D-B752-FB9A07ED2BDF}"/>
              </a:ext>
            </a:extLst>
          </p:cNvPr>
          <p:cNvSpPr>
            <a:spLocks noGrp="1"/>
          </p:cNvSpPr>
          <p:nvPr>
            <p:ph type="title"/>
          </p:nvPr>
        </p:nvSpPr>
        <p:spPr/>
        <p:txBody>
          <a:bodyPr/>
          <a:lstStyle/>
          <a:p>
            <a:r>
              <a:rPr lang="en-GB" dirty="0"/>
              <a:t>Remainder of the working principle: a simple transmission line model</a:t>
            </a:r>
          </a:p>
        </p:txBody>
      </p:sp>
      <p:pic>
        <p:nvPicPr>
          <p:cNvPr id="4" name="Picture 3">
            <a:extLst>
              <a:ext uri="{FF2B5EF4-FFF2-40B4-BE49-F238E27FC236}">
                <a16:creationId xmlns:a16="http://schemas.microsoft.com/office/drawing/2014/main" id="{68A107E6-6C28-44E3-A586-B49648AFAF07}"/>
              </a:ext>
            </a:extLst>
          </p:cNvPr>
          <p:cNvPicPr>
            <a:picLocks noChangeAspect="1"/>
          </p:cNvPicPr>
          <p:nvPr/>
        </p:nvPicPr>
        <p:blipFill>
          <a:blip r:embed="rId3"/>
          <a:stretch>
            <a:fillRect/>
          </a:stretch>
        </p:blipFill>
        <p:spPr>
          <a:xfrm>
            <a:off x="179512" y="764704"/>
            <a:ext cx="4824455" cy="5404494"/>
          </a:xfrm>
          <a:prstGeom prst="rect">
            <a:avLst/>
          </a:prstGeom>
        </p:spPr>
      </p:pic>
      <p:pic>
        <p:nvPicPr>
          <p:cNvPr id="8" name="Picture 7">
            <a:extLst>
              <a:ext uri="{FF2B5EF4-FFF2-40B4-BE49-F238E27FC236}">
                <a16:creationId xmlns:a16="http://schemas.microsoft.com/office/drawing/2014/main" id="{3789291F-42B0-4679-88BF-F3473FDEB560}"/>
              </a:ext>
            </a:extLst>
          </p:cNvPr>
          <p:cNvPicPr>
            <a:picLocks noChangeAspect="1"/>
          </p:cNvPicPr>
          <p:nvPr/>
        </p:nvPicPr>
        <p:blipFill>
          <a:blip r:embed="rId4"/>
          <a:stretch>
            <a:fillRect/>
          </a:stretch>
        </p:blipFill>
        <p:spPr>
          <a:xfrm>
            <a:off x="4795871" y="1628800"/>
            <a:ext cx="4248472" cy="1606621"/>
          </a:xfrm>
          <a:prstGeom prst="rect">
            <a:avLst/>
          </a:prstGeom>
        </p:spPr>
      </p:pic>
      <p:grpSp>
        <p:nvGrpSpPr>
          <p:cNvPr id="5" name="Group 4">
            <a:extLst>
              <a:ext uri="{FF2B5EF4-FFF2-40B4-BE49-F238E27FC236}">
                <a16:creationId xmlns:a16="http://schemas.microsoft.com/office/drawing/2014/main" id="{1E99360E-7BAC-4579-ADDF-D56BBDF53086}"/>
              </a:ext>
            </a:extLst>
          </p:cNvPr>
          <p:cNvGrpSpPr/>
          <p:nvPr/>
        </p:nvGrpSpPr>
        <p:grpSpPr>
          <a:xfrm>
            <a:off x="4762745" y="3930240"/>
            <a:ext cx="3757612" cy="1028666"/>
            <a:chOff x="4836641" y="4935639"/>
            <a:chExt cx="3757612" cy="1028666"/>
          </a:xfrm>
        </p:grpSpPr>
        <p:graphicFrame>
          <p:nvGraphicFramePr>
            <p:cNvPr id="7" name="Object 6">
              <a:extLst>
                <a:ext uri="{FF2B5EF4-FFF2-40B4-BE49-F238E27FC236}">
                  <a16:creationId xmlns:a16="http://schemas.microsoft.com/office/drawing/2014/main" id="{5DEC6635-F5DA-4F56-A17B-3E0D979F6FF1}"/>
                </a:ext>
              </a:extLst>
            </p:cNvPr>
            <p:cNvGraphicFramePr>
              <a:graphicFrameLocks noChangeAspect="1"/>
            </p:cNvGraphicFramePr>
            <p:nvPr>
              <p:extLst/>
            </p:nvPr>
          </p:nvGraphicFramePr>
          <p:xfrm>
            <a:off x="4836641" y="5330892"/>
            <a:ext cx="3757612" cy="633413"/>
          </p:xfrm>
          <a:graphic>
            <a:graphicData uri="http://schemas.openxmlformats.org/presentationml/2006/ole">
              <mc:AlternateContent xmlns:mc="http://schemas.openxmlformats.org/markup-compatibility/2006">
                <mc:Choice xmlns:v="urn:schemas-microsoft-com:vml" Requires="v">
                  <p:oleObj spid="_x0000_s11555" name="Equation" r:id="rId5" imgW="2705040" imgH="457200" progId="Equation.3">
                    <p:embed/>
                  </p:oleObj>
                </mc:Choice>
                <mc:Fallback>
                  <p:oleObj name="Equation" r:id="rId5" imgW="2705040" imgH="457200" progId="Equation.3">
                    <p:embed/>
                    <p:pic>
                      <p:nvPicPr>
                        <p:cNvPr id="7" name="Object 6">
                          <a:extLst>
                            <a:ext uri="{FF2B5EF4-FFF2-40B4-BE49-F238E27FC236}">
                              <a16:creationId xmlns:a16="http://schemas.microsoft.com/office/drawing/2014/main" id="{5DEC6635-F5DA-4F56-A17B-3E0D979F6FF1}"/>
                            </a:ext>
                          </a:extLst>
                        </p:cNvPr>
                        <p:cNvPicPr/>
                        <p:nvPr/>
                      </p:nvPicPr>
                      <p:blipFill>
                        <a:blip r:embed="rId6"/>
                        <a:stretch>
                          <a:fillRect/>
                        </a:stretch>
                      </p:blipFill>
                      <p:spPr>
                        <a:xfrm>
                          <a:off x="4836641" y="5330892"/>
                          <a:ext cx="3757612" cy="633413"/>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9B33C75E-1FEE-4295-872E-0ECB7F0198BC}"/>
                </a:ext>
              </a:extLst>
            </p:cNvPr>
            <p:cNvSpPr txBox="1"/>
            <p:nvPr/>
          </p:nvSpPr>
          <p:spPr>
            <a:xfrm>
              <a:off x="5180411" y="4935639"/>
              <a:ext cx="3070071" cy="338554"/>
            </a:xfrm>
            <a:prstGeom prst="rect">
              <a:avLst/>
            </a:prstGeom>
            <a:noFill/>
          </p:spPr>
          <p:txBody>
            <a:bodyPr wrap="none" rtlCol="0">
              <a:spAutoFit/>
            </a:bodyPr>
            <a:lstStyle/>
            <a:p>
              <a:r>
                <a:rPr lang="en-GB" sz="1600" b="1" dirty="0"/>
                <a:t>Choke reflection frequencies:</a:t>
              </a:r>
            </a:p>
          </p:txBody>
        </p:sp>
      </p:grpSp>
      <p:sp>
        <p:nvSpPr>
          <p:cNvPr id="10" name="Footer Placeholder 9">
            <a:extLst>
              <a:ext uri="{FF2B5EF4-FFF2-40B4-BE49-F238E27FC236}">
                <a16:creationId xmlns:a16="http://schemas.microsoft.com/office/drawing/2014/main" id="{756456F6-1785-418E-B268-5813745AC775}"/>
              </a:ext>
            </a:extLst>
          </p:cNvPr>
          <p:cNvSpPr>
            <a:spLocks noGrp="1"/>
          </p:cNvSpPr>
          <p:nvPr>
            <p:ph type="ftr" sz="quarter" idx="11"/>
          </p:nvPr>
        </p:nvSpPr>
        <p:spPr/>
        <p:txBody>
          <a:bodyPr/>
          <a:lstStyle/>
          <a:p>
            <a:r>
              <a:rPr lang="en-GB"/>
              <a:t>HarmonLIP2024 - 20 March 2023 - A. D'Elia</a:t>
            </a:r>
          </a:p>
        </p:txBody>
      </p:sp>
      <p:sp>
        <p:nvSpPr>
          <p:cNvPr id="11" name="Slide Number Placeholder 10">
            <a:extLst>
              <a:ext uri="{FF2B5EF4-FFF2-40B4-BE49-F238E27FC236}">
                <a16:creationId xmlns:a16="http://schemas.microsoft.com/office/drawing/2014/main" id="{C84634C2-57E3-42B0-8462-050428AC5149}"/>
              </a:ext>
            </a:extLst>
          </p:cNvPr>
          <p:cNvSpPr>
            <a:spLocks noGrp="1"/>
          </p:cNvSpPr>
          <p:nvPr>
            <p:ph type="sldNum" sz="quarter" idx="12"/>
          </p:nvPr>
        </p:nvSpPr>
        <p:spPr/>
        <p:txBody>
          <a:bodyPr/>
          <a:lstStyle/>
          <a:p>
            <a:r>
              <a:rPr lang="fr-FR" dirty="0"/>
              <a:t>Page </a:t>
            </a:r>
            <a:fld id="{627799B7-D61E-469A-AF14-3ABA6674A0C8}" type="slidenum">
              <a:rPr lang="en-GB" smtClean="0"/>
              <a:t>32</a:t>
            </a:fld>
            <a:endParaRPr lang="en-GB" dirty="0"/>
          </a:p>
        </p:txBody>
      </p:sp>
    </p:spTree>
    <p:extLst>
      <p:ext uri="{BB962C8B-B14F-4D97-AF65-F5344CB8AC3E}">
        <p14:creationId xmlns:p14="http://schemas.microsoft.com/office/powerpoint/2010/main" val="3605448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FAFBA-A24F-4278-AAF1-4BA838807787}"/>
              </a:ext>
            </a:extLst>
          </p:cNvPr>
          <p:cNvSpPr>
            <a:spLocks noGrp="1"/>
          </p:cNvSpPr>
          <p:nvPr>
            <p:ph type="title"/>
          </p:nvPr>
        </p:nvSpPr>
        <p:spPr/>
        <p:txBody>
          <a:bodyPr/>
          <a:lstStyle/>
          <a:p>
            <a:r>
              <a:rPr lang="en-GB" dirty="0"/>
              <a:t>Optimum choke lengths</a:t>
            </a:r>
            <a:r>
              <a:rPr lang="fr-FR" dirty="0"/>
              <a:t> at </a:t>
            </a:r>
            <a:r>
              <a:rPr lang="en-GB" dirty="0"/>
              <a:t>1.40948GHz</a:t>
            </a:r>
          </a:p>
        </p:txBody>
      </p:sp>
      <p:sp>
        <p:nvSpPr>
          <p:cNvPr id="4" name="Slide Number Placeholder 3">
            <a:extLst>
              <a:ext uri="{FF2B5EF4-FFF2-40B4-BE49-F238E27FC236}">
                <a16:creationId xmlns:a16="http://schemas.microsoft.com/office/drawing/2014/main" id="{33EE6498-BEE2-4B1D-AECE-6AD1DAEF4731}"/>
              </a:ext>
            </a:extLst>
          </p:cNvPr>
          <p:cNvSpPr>
            <a:spLocks noGrp="1"/>
          </p:cNvSpPr>
          <p:nvPr>
            <p:ph type="sldNum" sz="quarter" idx="11"/>
          </p:nvPr>
        </p:nvSpPr>
        <p:spPr/>
        <p:txBody>
          <a:bodyPr/>
          <a:lstStyle/>
          <a:p>
            <a:r>
              <a:rPr lang="fr-FR"/>
              <a:t>Page </a:t>
            </a:r>
            <a:fld id="{733122C9-A0B9-462F-8757-0847AD287B63}" type="slidenum">
              <a:rPr lang="fr-FR" smtClean="0"/>
              <a:pPr/>
              <a:t>33</a:t>
            </a:fld>
            <a:endParaRPr lang="fr-FR" dirty="0"/>
          </a:p>
        </p:txBody>
      </p:sp>
      <p:sp>
        <p:nvSpPr>
          <p:cNvPr id="5" name="Footer Placeholder 4">
            <a:extLst>
              <a:ext uri="{FF2B5EF4-FFF2-40B4-BE49-F238E27FC236}">
                <a16:creationId xmlns:a16="http://schemas.microsoft.com/office/drawing/2014/main" id="{4E2D8BB3-9156-473D-B435-75DEEBD8035D}"/>
              </a:ext>
            </a:extLst>
          </p:cNvPr>
          <p:cNvSpPr>
            <a:spLocks noGrp="1"/>
          </p:cNvSpPr>
          <p:nvPr>
            <p:ph type="ftr" sz="quarter" idx="12"/>
          </p:nvPr>
        </p:nvSpPr>
        <p:spPr/>
        <p:txBody>
          <a:bodyPr/>
          <a:lstStyle/>
          <a:p>
            <a:r>
              <a:rPr lang="en-GB"/>
              <a:t>HarmonLIP2024 - 20 March 2023 - A. D'Elia</a:t>
            </a:r>
            <a:endParaRPr lang="fr-FR" dirty="0"/>
          </a:p>
        </p:txBody>
      </p:sp>
      <p:grpSp>
        <p:nvGrpSpPr>
          <p:cNvPr id="6" name="Group 5">
            <a:extLst>
              <a:ext uri="{FF2B5EF4-FFF2-40B4-BE49-F238E27FC236}">
                <a16:creationId xmlns:a16="http://schemas.microsoft.com/office/drawing/2014/main" id="{8F027824-D580-4226-B236-91376B79E5B9}"/>
              </a:ext>
            </a:extLst>
          </p:cNvPr>
          <p:cNvGrpSpPr/>
          <p:nvPr/>
        </p:nvGrpSpPr>
        <p:grpSpPr>
          <a:xfrm>
            <a:off x="2598829" y="873838"/>
            <a:ext cx="3513644" cy="1734328"/>
            <a:chOff x="7172587" y="148899"/>
            <a:chExt cx="3959603" cy="1855330"/>
          </a:xfrm>
        </p:grpSpPr>
        <p:pic>
          <p:nvPicPr>
            <p:cNvPr id="7" name="Picture 6">
              <a:extLst>
                <a:ext uri="{FF2B5EF4-FFF2-40B4-BE49-F238E27FC236}">
                  <a16:creationId xmlns:a16="http://schemas.microsoft.com/office/drawing/2014/main" id="{8329801A-7D9E-4983-83BF-E0F57F3CE610}"/>
                </a:ext>
              </a:extLst>
            </p:cNvPr>
            <p:cNvPicPr>
              <a:picLocks noChangeAspect="1"/>
            </p:cNvPicPr>
            <p:nvPr/>
          </p:nvPicPr>
          <p:blipFill>
            <a:blip r:embed="rId2"/>
            <a:stretch>
              <a:fillRect/>
            </a:stretch>
          </p:blipFill>
          <p:spPr>
            <a:xfrm>
              <a:off x="7172587" y="148899"/>
              <a:ext cx="3959603" cy="1855330"/>
            </a:xfrm>
            <a:prstGeom prst="rect">
              <a:avLst/>
            </a:prstGeom>
          </p:spPr>
        </p:pic>
        <p:sp>
          <p:nvSpPr>
            <p:cNvPr id="8" name="TextBox 7">
              <a:extLst>
                <a:ext uri="{FF2B5EF4-FFF2-40B4-BE49-F238E27FC236}">
                  <a16:creationId xmlns:a16="http://schemas.microsoft.com/office/drawing/2014/main" id="{5EF51F4D-019E-464B-AB32-DA9957B21F41}"/>
                </a:ext>
              </a:extLst>
            </p:cNvPr>
            <p:cNvSpPr txBox="1"/>
            <p:nvPr/>
          </p:nvSpPr>
          <p:spPr>
            <a:xfrm>
              <a:off x="8546132" y="391083"/>
              <a:ext cx="733535" cy="400109"/>
            </a:xfrm>
            <a:prstGeom prst="rect">
              <a:avLst/>
            </a:prstGeom>
            <a:noFill/>
          </p:spPr>
          <p:txBody>
            <a:bodyPr wrap="none" rtlCol="0">
              <a:spAutoFit/>
            </a:bodyPr>
            <a:lstStyle/>
            <a:p>
              <a:r>
                <a:rPr lang="en-GB" sz="1350" b="1" dirty="0"/>
                <a:t>TEM</a:t>
              </a:r>
            </a:p>
          </p:txBody>
        </p:sp>
      </p:grpSp>
      <p:grpSp>
        <p:nvGrpSpPr>
          <p:cNvPr id="9" name="Group 8">
            <a:extLst>
              <a:ext uri="{FF2B5EF4-FFF2-40B4-BE49-F238E27FC236}">
                <a16:creationId xmlns:a16="http://schemas.microsoft.com/office/drawing/2014/main" id="{6F3FC236-2466-4859-B6E3-D60D627ED2EE}"/>
              </a:ext>
            </a:extLst>
          </p:cNvPr>
          <p:cNvGrpSpPr/>
          <p:nvPr/>
        </p:nvGrpSpPr>
        <p:grpSpPr>
          <a:xfrm>
            <a:off x="446524" y="2733839"/>
            <a:ext cx="3750800" cy="1757492"/>
            <a:chOff x="423815" y="2006326"/>
            <a:chExt cx="5001066" cy="2343323"/>
          </a:xfrm>
        </p:grpSpPr>
        <p:pic>
          <p:nvPicPr>
            <p:cNvPr id="10" name="Picture 9">
              <a:extLst>
                <a:ext uri="{FF2B5EF4-FFF2-40B4-BE49-F238E27FC236}">
                  <a16:creationId xmlns:a16="http://schemas.microsoft.com/office/drawing/2014/main" id="{F1B631D0-C6D5-42E3-BBE9-1DCDFD68CC78}"/>
                </a:ext>
              </a:extLst>
            </p:cNvPr>
            <p:cNvPicPr>
              <a:picLocks noChangeAspect="1"/>
            </p:cNvPicPr>
            <p:nvPr/>
          </p:nvPicPr>
          <p:blipFill>
            <a:blip r:embed="rId3"/>
            <a:stretch>
              <a:fillRect/>
            </a:stretch>
          </p:blipFill>
          <p:spPr>
            <a:xfrm>
              <a:off x="423815" y="2006326"/>
              <a:ext cx="5001066" cy="2343323"/>
            </a:xfrm>
            <a:prstGeom prst="rect">
              <a:avLst/>
            </a:prstGeom>
          </p:spPr>
        </p:pic>
        <p:sp>
          <p:nvSpPr>
            <p:cNvPr id="11" name="TextBox 10">
              <a:extLst>
                <a:ext uri="{FF2B5EF4-FFF2-40B4-BE49-F238E27FC236}">
                  <a16:creationId xmlns:a16="http://schemas.microsoft.com/office/drawing/2014/main" id="{1640265B-7585-405B-8FEC-1E9722926857}"/>
                </a:ext>
              </a:extLst>
            </p:cNvPr>
            <p:cNvSpPr txBox="1"/>
            <p:nvPr/>
          </p:nvSpPr>
          <p:spPr>
            <a:xfrm>
              <a:off x="2957305" y="2254837"/>
              <a:ext cx="784916" cy="400109"/>
            </a:xfrm>
            <a:prstGeom prst="rect">
              <a:avLst/>
            </a:prstGeom>
            <a:noFill/>
          </p:spPr>
          <p:txBody>
            <a:bodyPr wrap="none" rtlCol="0">
              <a:spAutoFit/>
            </a:bodyPr>
            <a:lstStyle/>
            <a:p>
              <a:r>
                <a:rPr lang="en-GB" sz="1350" b="1" dirty="0"/>
                <a:t>TE11</a:t>
              </a:r>
            </a:p>
          </p:txBody>
        </p:sp>
      </p:grpSp>
      <p:grpSp>
        <p:nvGrpSpPr>
          <p:cNvPr id="12" name="Group 11">
            <a:extLst>
              <a:ext uri="{FF2B5EF4-FFF2-40B4-BE49-F238E27FC236}">
                <a16:creationId xmlns:a16="http://schemas.microsoft.com/office/drawing/2014/main" id="{444CBC96-B395-40AC-B84E-47FEA63A260F}"/>
              </a:ext>
            </a:extLst>
          </p:cNvPr>
          <p:cNvGrpSpPr/>
          <p:nvPr/>
        </p:nvGrpSpPr>
        <p:grpSpPr>
          <a:xfrm>
            <a:off x="4957639" y="2732266"/>
            <a:ext cx="3750799" cy="1757492"/>
            <a:chOff x="6438634" y="2004229"/>
            <a:chExt cx="5001065" cy="2343323"/>
          </a:xfrm>
        </p:grpSpPr>
        <p:pic>
          <p:nvPicPr>
            <p:cNvPr id="13" name="Picture 12">
              <a:extLst>
                <a:ext uri="{FF2B5EF4-FFF2-40B4-BE49-F238E27FC236}">
                  <a16:creationId xmlns:a16="http://schemas.microsoft.com/office/drawing/2014/main" id="{0B7EE195-405C-404F-9808-4632961EFAF2}"/>
                </a:ext>
              </a:extLst>
            </p:cNvPr>
            <p:cNvPicPr>
              <a:picLocks noChangeAspect="1"/>
            </p:cNvPicPr>
            <p:nvPr/>
          </p:nvPicPr>
          <p:blipFill>
            <a:blip r:embed="rId4"/>
            <a:stretch>
              <a:fillRect/>
            </a:stretch>
          </p:blipFill>
          <p:spPr>
            <a:xfrm>
              <a:off x="6438634" y="2004229"/>
              <a:ext cx="5001065" cy="2343323"/>
            </a:xfrm>
            <a:prstGeom prst="rect">
              <a:avLst/>
            </a:prstGeom>
          </p:spPr>
        </p:pic>
        <p:sp>
          <p:nvSpPr>
            <p:cNvPr id="14" name="TextBox 13">
              <a:extLst>
                <a:ext uri="{FF2B5EF4-FFF2-40B4-BE49-F238E27FC236}">
                  <a16:creationId xmlns:a16="http://schemas.microsoft.com/office/drawing/2014/main" id="{5ECBDA6D-66B2-4478-8293-A755E1D70DD4}"/>
                </a:ext>
              </a:extLst>
            </p:cNvPr>
            <p:cNvSpPr txBox="1"/>
            <p:nvPr/>
          </p:nvSpPr>
          <p:spPr>
            <a:xfrm>
              <a:off x="8507661" y="2236257"/>
              <a:ext cx="797655" cy="400109"/>
            </a:xfrm>
            <a:prstGeom prst="rect">
              <a:avLst/>
            </a:prstGeom>
            <a:noFill/>
          </p:spPr>
          <p:txBody>
            <a:bodyPr wrap="none" rtlCol="0">
              <a:spAutoFit/>
            </a:bodyPr>
            <a:lstStyle/>
            <a:p>
              <a:r>
                <a:rPr lang="en-GB" sz="1350" b="1" dirty="0"/>
                <a:t>TE21</a:t>
              </a:r>
            </a:p>
          </p:txBody>
        </p:sp>
      </p:grpSp>
      <p:grpSp>
        <p:nvGrpSpPr>
          <p:cNvPr id="15" name="Group 14">
            <a:extLst>
              <a:ext uri="{FF2B5EF4-FFF2-40B4-BE49-F238E27FC236}">
                <a16:creationId xmlns:a16="http://schemas.microsoft.com/office/drawing/2014/main" id="{6E0B144F-C86C-4464-9AA3-81CF5099252B}"/>
              </a:ext>
            </a:extLst>
          </p:cNvPr>
          <p:cNvGrpSpPr/>
          <p:nvPr/>
        </p:nvGrpSpPr>
        <p:grpSpPr>
          <a:xfrm>
            <a:off x="495961" y="4550638"/>
            <a:ext cx="3701363" cy="1734329"/>
            <a:chOff x="489730" y="4428725"/>
            <a:chExt cx="4935151" cy="2312438"/>
          </a:xfrm>
        </p:grpSpPr>
        <p:pic>
          <p:nvPicPr>
            <p:cNvPr id="16" name="Picture 15">
              <a:extLst>
                <a:ext uri="{FF2B5EF4-FFF2-40B4-BE49-F238E27FC236}">
                  <a16:creationId xmlns:a16="http://schemas.microsoft.com/office/drawing/2014/main" id="{13305CEC-02DD-443E-8E4D-F104F2B453D3}"/>
                </a:ext>
              </a:extLst>
            </p:cNvPr>
            <p:cNvPicPr>
              <a:picLocks noChangeAspect="1"/>
            </p:cNvPicPr>
            <p:nvPr/>
          </p:nvPicPr>
          <p:blipFill>
            <a:blip r:embed="rId5"/>
            <a:stretch>
              <a:fillRect/>
            </a:stretch>
          </p:blipFill>
          <p:spPr>
            <a:xfrm>
              <a:off x="489730" y="4428725"/>
              <a:ext cx="4935151" cy="2312438"/>
            </a:xfrm>
            <a:prstGeom prst="rect">
              <a:avLst/>
            </a:prstGeom>
          </p:spPr>
        </p:pic>
        <p:sp>
          <p:nvSpPr>
            <p:cNvPr id="17" name="TextBox 16">
              <a:extLst>
                <a:ext uri="{FF2B5EF4-FFF2-40B4-BE49-F238E27FC236}">
                  <a16:creationId xmlns:a16="http://schemas.microsoft.com/office/drawing/2014/main" id="{069E818B-B291-4A19-B1F5-81FF85557830}"/>
                </a:ext>
              </a:extLst>
            </p:cNvPr>
            <p:cNvSpPr txBox="1"/>
            <p:nvPr/>
          </p:nvSpPr>
          <p:spPr>
            <a:xfrm>
              <a:off x="3145020" y="4843057"/>
              <a:ext cx="797655" cy="400109"/>
            </a:xfrm>
            <a:prstGeom prst="rect">
              <a:avLst/>
            </a:prstGeom>
            <a:noFill/>
          </p:spPr>
          <p:txBody>
            <a:bodyPr wrap="none" rtlCol="0">
              <a:spAutoFit/>
            </a:bodyPr>
            <a:lstStyle/>
            <a:p>
              <a:r>
                <a:rPr lang="en-GB" sz="1350" b="1" dirty="0"/>
                <a:t>TE31</a:t>
              </a:r>
            </a:p>
          </p:txBody>
        </p:sp>
      </p:grpSp>
      <p:grpSp>
        <p:nvGrpSpPr>
          <p:cNvPr id="18" name="Group 17">
            <a:extLst>
              <a:ext uri="{FF2B5EF4-FFF2-40B4-BE49-F238E27FC236}">
                <a16:creationId xmlns:a16="http://schemas.microsoft.com/office/drawing/2014/main" id="{E6507051-EE8B-4899-BF43-BA6F28998FD7}"/>
              </a:ext>
            </a:extLst>
          </p:cNvPr>
          <p:cNvGrpSpPr/>
          <p:nvPr/>
        </p:nvGrpSpPr>
        <p:grpSpPr>
          <a:xfrm>
            <a:off x="4962442" y="4550638"/>
            <a:ext cx="3768143" cy="1734329"/>
            <a:chOff x="6445038" y="4428725"/>
            <a:chExt cx="5024191" cy="2312438"/>
          </a:xfrm>
        </p:grpSpPr>
        <p:pic>
          <p:nvPicPr>
            <p:cNvPr id="19" name="Picture 18">
              <a:extLst>
                <a:ext uri="{FF2B5EF4-FFF2-40B4-BE49-F238E27FC236}">
                  <a16:creationId xmlns:a16="http://schemas.microsoft.com/office/drawing/2014/main" id="{5448F874-0B31-420B-B26D-E03EBF2E584F}"/>
                </a:ext>
              </a:extLst>
            </p:cNvPr>
            <p:cNvPicPr>
              <a:picLocks noChangeAspect="1"/>
            </p:cNvPicPr>
            <p:nvPr/>
          </p:nvPicPr>
          <p:blipFill>
            <a:blip r:embed="rId6"/>
            <a:stretch>
              <a:fillRect/>
            </a:stretch>
          </p:blipFill>
          <p:spPr>
            <a:xfrm>
              <a:off x="6445038" y="4428725"/>
              <a:ext cx="5024191" cy="2312438"/>
            </a:xfrm>
            <a:prstGeom prst="rect">
              <a:avLst/>
            </a:prstGeom>
          </p:spPr>
        </p:pic>
        <p:sp>
          <p:nvSpPr>
            <p:cNvPr id="20" name="TextBox 19">
              <a:extLst>
                <a:ext uri="{FF2B5EF4-FFF2-40B4-BE49-F238E27FC236}">
                  <a16:creationId xmlns:a16="http://schemas.microsoft.com/office/drawing/2014/main" id="{F1CCA61C-47E0-4A1B-9E6B-C2A562F984F1}"/>
                </a:ext>
              </a:extLst>
            </p:cNvPr>
            <p:cNvSpPr txBox="1"/>
            <p:nvPr/>
          </p:nvSpPr>
          <p:spPr>
            <a:xfrm>
              <a:off x="9376752" y="4798976"/>
              <a:ext cx="797655" cy="400109"/>
            </a:xfrm>
            <a:prstGeom prst="rect">
              <a:avLst/>
            </a:prstGeom>
            <a:noFill/>
          </p:spPr>
          <p:txBody>
            <a:bodyPr wrap="none" rtlCol="0">
              <a:spAutoFit/>
            </a:bodyPr>
            <a:lstStyle/>
            <a:p>
              <a:r>
                <a:rPr lang="en-GB" sz="1350" b="1" dirty="0"/>
                <a:t>TE41</a:t>
              </a:r>
            </a:p>
          </p:txBody>
        </p:sp>
      </p:grpSp>
    </p:spTree>
    <p:extLst>
      <p:ext uri="{BB962C8B-B14F-4D97-AF65-F5344CB8AC3E}">
        <p14:creationId xmlns:p14="http://schemas.microsoft.com/office/powerpoint/2010/main" val="25590866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CA8D22C-9AEA-4760-AF37-01C82FED56D8}"/>
              </a:ext>
            </a:extLst>
          </p:cNvPr>
          <p:cNvSpPr>
            <a:spLocks noGrp="1"/>
          </p:cNvSpPr>
          <p:nvPr>
            <p:ph type="title"/>
          </p:nvPr>
        </p:nvSpPr>
        <p:spPr/>
        <p:txBody>
          <a:bodyPr/>
          <a:lstStyle/>
          <a:p>
            <a:r>
              <a:rPr lang="en-GB" dirty="0"/>
              <a:t>Pumping ports</a:t>
            </a:r>
          </a:p>
        </p:txBody>
      </p:sp>
      <p:sp>
        <p:nvSpPr>
          <p:cNvPr id="5" name="Footer Placeholder 4">
            <a:extLst>
              <a:ext uri="{FF2B5EF4-FFF2-40B4-BE49-F238E27FC236}">
                <a16:creationId xmlns:a16="http://schemas.microsoft.com/office/drawing/2014/main" id="{DC5CC263-DE07-4828-BF83-5E0574BE62DE}"/>
              </a:ext>
            </a:extLst>
          </p:cNvPr>
          <p:cNvSpPr>
            <a:spLocks noGrp="1"/>
          </p:cNvSpPr>
          <p:nvPr>
            <p:ph type="ftr" sz="quarter" idx="10"/>
          </p:nvPr>
        </p:nvSpPr>
        <p:spPr/>
        <p:txBody>
          <a:bodyPr/>
          <a:lstStyle/>
          <a:p>
            <a:r>
              <a:rPr lang="en-GB"/>
              <a:t>HarmonLIP2024 - 20 March 2023 - A. D'Elia</a:t>
            </a:r>
            <a:endParaRPr lang="fr-FR" dirty="0"/>
          </a:p>
        </p:txBody>
      </p:sp>
      <p:sp>
        <p:nvSpPr>
          <p:cNvPr id="4" name="Slide Number Placeholder 3">
            <a:extLst>
              <a:ext uri="{FF2B5EF4-FFF2-40B4-BE49-F238E27FC236}">
                <a16:creationId xmlns:a16="http://schemas.microsoft.com/office/drawing/2014/main" id="{343CCF5F-7670-446A-9849-A0894DAD5A04}"/>
              </a:ext>
            </a:extLst>
          </p:cNvPr>
          <p:cNvSpPr>
            <a:spLocks noGrp="1"/>
          </p:cNvSpPr>
          <p:nvPr>
            <p:ph type="sldNum" sz="quarter" idx="11"/>
          </p:nvPr>
        </p:nvSpPr>
        <p:spPr/>
        <p:txBody>
          <a:bodyPr/>
          <a:lstStyle/>
          <a:p>
            <a:r>
              <a:rPr lang="fr-FR"/>
              <a:t>Page </a:t>
            </a:r>
            <a:fld id="{733122C9-A0B9-462F-8757-0847AD287B63}" type="slidenum">
              <a:rPr lang="fr-FR" smtClean="0"/>
              <a:pPr/>
              <a:t>34</a:t>
            </a:fld>
            <a:endParaRPr lang="fr-FR" dirty="0"/>
          </a:p>
        </p:txBody>
      </p:sp>
      <p:pic>
        <p:nvPicPr>
          <p:cNvPr id="7" name="Picture 6">
            <a:extLst>
              <a:ext uri="{FF2B5EF4-FFF2-40B4-BE49-F238E27FC236}">
                <a16:creationId xmlns:a16="http://schemas.microsoft.com/office/drawing/2014/main" id="{F634BDD7-FD49-4DD3-BECA-E1FCB70E1805}"/>
              </a:ext>
            </a:extLst>
          </p:cNvPr>
          <p:cNvPicPr>
            <a:picLocks noChangeAspect="1"/>
          </p:cNvPicPr>
          <p:nvPr/>
        </p:nvPicPr>
        <p:blipFill>
          <a:blip r:embed="rId2"/>
          <a:stretch>
            <a:fillRect/>
          </a:stretch>
        </p:blipFill>
        <p:spPr>
          <a:xfrm>
            <a:off x="1405053" y="1412776"/>
            <a:ext cx="6333893" cy="3847171"/>
          </a:xfrm>
          <a:prstGeom prst="rect">
            <a:avLst/>
          </a:prstGeom>
        </p:spPr>
      </p:pic>
    </p:spTree>
    <p:extLst>
      <p:ext uri="{BB962C8B-B14F-4D97-AF65-F5344CB8AC3E}">
        <p14:creationId xmlns:p14="http://schemas.microsoft.com/office/powerpoint/2010/main" val="20292532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D0872C3B-35C3-458C-8A71-95AB7891DF94}"/>
              </a:ext>
            </a:extLst>
          </p:cNvPr>
          <p:cNvSpPr txBox="1"/>
          <p:nvPr/>
        </p:nvSpPr>
        <p:spPr>
          <a:xfrm>
            <a:off x="547251" y="4331160"/>
            <a:ext cx="8100158" cy="1815882"/>
          </a:xfrm>
          <a:prstGeom prst="rect">
            <a:avLst/>
          </a:prstGeom>
          <a:noFill/>
        </p:spPr>
        <p:txBody>
          <a:bodyPr wrap="square" rtlCol="0">
            <a:spAutoFit/>
          </a:bodyPr>
          <a:lstStyle/>
          <a:p>
            <a:r>
              <a:rPr lang="en-GB" sz="1600" dirty="0"/>
              <a:t>Several shapes have been tested. The best ones are those outlined:</a:t>
            </a:r>
          </a:p>
          <a:p>
            <a:pPr marL="257175" indent="-257175">
              <a:buFont typeface="+mj-lt"/>
              <a:buAutoNum type="arabicPeriod"/>
            </a:pPr>
            <a:r>
              <a:rPr lang="en-GB" sz="1600" dirty="0"/>
              <a:t>͏</a:t>
            </a:r>
            <a:r>
              <a:rPr lang="en-GB" sz="1600" b="1" dirty="0"/>
              <a:t>Abs 1</a:t>
            </a:r>
            <a:r>
              <a:rPr lang="en-GB" sz="1600" dirty="0"/>
              <a:t> exhibits the best S11 parameters in a large frequency range but very complicated shape to be mechanically integrated within the waveguide (especially to provide for </a:t>
            </a:r>
            <a:r>
              <a:rPr lang="en-GB" sz="1600" dirty="0" err="1"/>
              <a:t>coolings</a:t>
            </a:r>
            <a:r>
              <a:rPr lang="en-GB" sz="1600" dirty="0"/>
              <a:t>); in addition to this, absorbing performances very sensitive to the dimensions of the tip;</a:t>
            </a:r>
          </a:p>
          <a:p>
            <a:pPr marL="257175" indent="-257175">
              <a:buFont typeface="+mj-lt"/>
              <a:buAutoNum type="arabicPeriod"/>
            </a:pPr>
            <a:r>
              <a:rPr lang="en-GB" sz="1600" dirty="0"/>
              <a:t>͏</a:t>
            </a:r>
            <a:r>
              <a:rPr lang="en-GB" sz="1600" b="1" dirty="0"/>
              <a:t>Abs 2</a:t>
            </a:r>
            <a:r>
              <a:rPr lang="en-GB" sz="1600" dirty="0"/>
              <a:t> exhibits very good parameters and is much easier to be integrated within the waveguides: this is the one we select.  </a:t>
            </a:r>
          </a:p>
        </p:txBody>
      </p:sp>
      <p:grpSp>
        <p:nvGrpSpPr>
          <p:cNvPr id="16" name="Group 15">
            <a:extLst>
              <a:ext uri="{FF2B5EF4-FFF2-40B4-BE49-F238E27FC236}">
                <a16:creationId xmlns:a16="http://schemas.microsoft.com/office/drawing/2014/main" id="{3473F631-FC29-44A0-9372-C239BC56030A}"/>
              </a:ext>
            </a:extLst>
          </p:cNvPr>
          <p:cNvGrpSpPr/>
          <p:nvPr/>
        </p:nvGrpSpPr>
        <p:grpSpPr>
          <a:xfrm>
            <a:off x="509224" y="1233192"/>
            <a:ext cx="8138185" cy="2688942"/>
            <a:chOff x="343653" y="1469937"/>
            <a:chExt cx="10850913" cy="3585255"/>
          </a:xfrm>
        </p:grpSpPr>
        <p:pic>
          <p:nvPicPr>
            <p:cNvPr id="4" name="Picture 3">
              <a:extLst>
                <a:ext uri="{FF2B5EF4-FFF2-40B4-BE49-F238E27FC236}">
                  <a16:creationId xmlns:a16="http://schemas.microsoft.com/office/drawing/2014/main" id="{497E76AD-BD70-4B39-BF03-6F648E8ECAD0}"/>
                </a:ext>
              </a:extLst>
            </p:cNvPr>
            <p:cNvPicPr>
              <a:picLocks noChangeAspect="1"/>
            </p:cNvPicPr>
            <p:nvPr/>
          </p:nvPicPr>
          <p:blipFill rotWithShape="1">
            <a:blip r:embed="rId2"/>
            <a:srcRect l="39678" r="41534" b="5103"/>
            <a:stretch/>
          </p:blipFill>
          <p:spPr>
            <a:xfrm>
              <a:off x="2668026" y="2137217"/>
              <a:ext cx="680402" cy="1972461"/>
            </a:xfrm>
            <a:prstGeom prst="rect">
              <a:avLst/>
            </a:prstGeom>
          </p:spPr>
        </p:pic>
        <p:pic>
          <p:nvPicPr>
            <p:cNvPr id="5" name="Picture 4">
              <a:extLst>
                <a:ext uri="{FF2B5EF4-FFF2-40B4-BE49-F238E27FC236}">
                  <a16:creationId xmlns:a16="http://schemas.microsoft.com/office/drawing/2014/main" id="{5D045BC9-6871-45D0-8D82-4D5411134523}"/>
                </a:ext>
              </a:extLst>
            </p:cNvPr>
            <p:cNvPicPr>
              <a:picLocks noChangeAspect="1"/>
            </p:cNvPicPr>
            <p:nvPr/>
          </p:nvPicPr>
          <p:blipFill rotWithShape="1">
            <a:blip r:embed="rId3"/>
            <a:srcRect l="40978" t="1479" r="40349" b="7561"/>
            <a:stretch/>
          </p:blipFill>
          <p:spPr>
            <a:xfrm>
              <a:off x="3651556" y="2022838"/>
              <a:ext cx="792584" cy="2086840"/>
            </a:xfrm>
            <a:prstGeom prst="rect">
              <a:avLst/>
            </a:prstGeom>
          </p:spPr>
        </p:pic>
        <p:pic>
          <p:nvPicPr>
            <p:cNvPr id="6" name="Picture 5">
              <a:extLst>
                <a:ext uri="{FF2B5EF4-FFF2-40B4-BE49-F238E27FC236}">
                  <a16:creationId xmlns:a16="http://schemas.microsoft.com/office/drawing/2014/main" id="{223BC18D-9721-40D9-A73C-82A55120CAD6}"/>
                </a:ext>
              </a:extLst>
            </p:cNvPr>
            <p:cNvPicPr>
              <a:picLocks noChangeAspect="1"/>
            </p:cNvPicPr>
            <p:nvPr/>
          </p:nvPicPr>
          <p:blipFill rotWithShape="1">
            <a:blip r:embed="rId4"/>
            <a:srcRect l="38461" t="1998" r="41677" b="5620"/>
            <a:stretch/>
          </p:blipFill>
          <p:spPr>
            <a:xfrm>
              <a:off x="4747268" y="2054942"/>
              <a:ext cx="804519" cy="2022629"/>
            </a:xfrm>
            <a:prstGeom prst="rect">
              <a:avLst/>
            </a:prstGeom>
          </p:spPr>
        </p:pic>
        <p:pic>
          <p:nvPicPr>
            <p:cNvPr id="7" name="Picture 6">
              <a:extLst>
                <a:ext uri="{FF2B5EF4-FFF2-40B4-BE49-F238E27FC236}">
                  <a16:creationId xmlns:a16="http://schemas.microsoft.com/office/drawing/2014/main" id="{09F137F1-C4D5-478C-8684-90E314E1122A}"/>
                </a:ext>
              </a:extLst>
            </p:cNvPr>
            <p:cNvPicPr>
              <a:picLocks noChangeAspect="1"/>
            </p:cNvPicPr>
            <p:nvPr/>
          </p:nvPicPr>
          <p:blipFill rotWithShape="1">
            <a:blip r:embed="rId5"/>
            <a:srcRect l="36432" t="1997" r="35243" b="7173"/>
            <a:stretch/>
          </p:blipFill>
          <p:spPr>
            <a:xfrm>
              <a:off x="5704589" y="1712838"/>
              <a:ext cx="1561637" cy="2706838"/>
            </a:xfrm>
            <a:prstGeom prst="rect">
              <a:avLst/>
            </a:prstGeom>
          </p:spPr>
        </p:pic>
        <p:pic>
          <p:nvPicPr>
            <p:cNvPr id="8" name="Picture 7">
              <a:extLst>
                <a:ext uri="{FF2B5EF4-FFF2-40B4-BE49-F238E27FC236}">
                  <a16:creationId xmlns:a16="http://schemas.microsoft.com/office/drawing/2014/main" id="{84FDED33-91CB-4B2D-9D28-C15734B76D0A}"/>
                </a:ext>
              </a:extLst>
            </p:cNvPr>
            <p:cNvPicPr>
              <a:picLocks noChangeAspect="1"/>
            </p:cNvPicPr>
            <p:nvPr/>
          </p:nvPicPr>
          <p:blipFill rotWithShape="1">
            <a:blip r:embed="rId6"/>
            <a:srcRect l="32849" t="3178" r="42991" b="7173"/>
            <a:stretch/>
          </p:blipFill>
          <p:spPr>
            <a:xfrm>
              <a:off x="7633870" y="1998408"/>
              <a:ext cx="892805" cy="2111270"/>
            </a:xfrm>
            <a:prstGeom prst="rect">
              <a:avLst/>
            </a:prstGeom>
          </p:spPr>
        </p:pic>
        <p:grpSp>
          <p:nvGrpSpPr>
            <p:cNvPr id="13" name="Group 12">
              <a:extLst>
                <a:ext uri="{FF2B5EF4-FFF2-40B4-BE49-F238E27FC236}">
                  <a16:creationId xmlns:a16="http://schemas.microsoft.com/office/drawing/2014/main" id="{68B63FDA-B850-4DCA-8121-9AB31C247D86}"/>
                </a:ext>
              </a:extLst>
            </p:cNvPr>
            <p:cNvGrpSpPr/>
            <p:nvPr/>
          </p:nvGrpSpPr>
          <p:grpSpPr>
            <a:xfrm>
              <a:off x="343653" y="1620418"/>
              <a:ext cx="2196718" cy="3434774"/>
              <a:chOff x="343653" y="1620418"/>
              <a:chExt cx="2196718" cy="3434774"/>
            </a:xfrm>
          </p:grpSpPr>
          <p:pic>
            <p:nvPicPr>
              <p:cNvPr id="3" name="Picture 2">
                <a:extLst>
                  <a:ext uri="{FF2B5EF4-FFF2-40B4-BE49-F238E27FC236}">
                    <a16:creationId xmlns:a16="http://schemas.microsoft.com/office/drawing/2014/main" id="{81BFE13F-7E42-416E-9C67-90D643AA4CCC}"/>
                  </a:ext>
                </a:extLst>
              </p:cNvPr>
              <p:cNvPicPr>
                <a:picLocks noChangeAspect="1"/>
              </p:cNvPicPr>
              <p:nvPr/>
            </p:nvPicPr>
            <p:blipFill rotWithShape="1">
              <a:blip r:embed="rId7"/>
              <a:srcRect l="25534" r="41565" b="6267"/>
              <a:stretch/>
            </p:blipFill>
            <p:spPr>
              <a:xfrm>
                <a:off x="343653" y="1620418"/>
                <a:ext cx="2015791" cy="3403997"/>
              </a:xfrm>
              <a:prstGeom prst="rect">
                <a:avLst/>
              </a:prstGeom>
              <a:solidFill>
                <a:schemeClr val="tx1"/>
              </a:solidFill>
              <a:ln w="19050">
                <a:solidFill>
                  <a:schemeClr val="tx1"/>
                </a:solidFill>
              </a:ln>
            </p:spPr>
          </p:pic>
          <p:sp>
            <p:nvSpPr>
              <p:cNvPr id="12" name="TextBox 11">
                <a:extLst>
                  <a:ext uri="{FF2B5EF4-FFF2-40B4-BE49-F238E27FC236}">
                    <a16:creationId xmlns:a16="http://schemas.microsoft.com/office/drawing/2014/main" id="{9FC30ECB-E491-4622-B5E4-E33D227F2BB5}"/>
                  </a:ext>
                </a:extLst>
              </p:cNvPr>
              <p:cNvSpPr txBox="1"/>
              <p:nvPr/>
            </p:nvSpPr>
            <p:spPr>
              <a:xfrm>
                <a:off x="1665772" y="4655083"/>
                <a:ext cx="874599" cy="400109"/>
              </a:xfrm>
              <a:prstGeom prst="rect">
                <a:avLst/>
              </a:prstGeom>
              <a:noFill/>
            </p:spPr>
            <p:txBody>
              <a:bodyPr wrap="none" rtlCol="0">
                <a:spAutoFit/>
              </a:bodyPr>
              <a:lstStyle/>
              <a:p>
                <a:r>
                  <a:rPr lang="en-GB" sz="1350" b="1" dirty="0"/>
                  <a:t>Abs 1</a:t>
                </a:r>
              </a:p>
            </p:txBody>
          </p:sp>
        </p:grpSp>
        <p:grpSp>
          <p:nvGrpSpPr>
            <p:cNvPr id="15" name="Group 14">
              <a:extLst>
                <a:ext uri="{FF2B5EF4-FFF2-40B4-BE49-F238E27FC236}">
                  <a16:creationId xmlns:a16="http://schemas.microsoft.com/office/drawing/2014/main" id="{9A71C3EC-B9A3-4E78-9F34-67F39598271D}"/>
                </a:ext>
              </a:extLst>
            </p:cNvPr>
            <p:cNvGrpSpPr/>
            <p:nvPr/>
          </p:nvGrpSpPr>
          <p:grpSpPr>
            <a:xfrm>
              <a:off x="9047351" y="1469937"/>
              <a:ext cx="2147215" cy="3465417"/>
              <a:chOff x="9047351" y="1469937"/>
              <a:chExt cx="2147215" cy="3465417"/>
            </a:xfrm>
          </p:grpSpPr>
          <p:pic>
            <p:nvPicPr>
              <p:cNvPr id="9" name="Picture 8">
                <a:extLst>
                  <a:ext uri="{FF2B5EF4-FFF2-40B4-BE49-F238E27FC236}">
                    <a16:creationId xmlns:a16="http://schemas.microsoft.com/office/drawing/2014/main" id="{6D44E2C7-D3A8-4531-9C53-96D4F1F3BB60}"/>
                  </a:ext>
                </a:extLst>
              </p:cNvPr>
              <p:cNvPicPr>
                <a:picLocks noChangeAspect="1"/>
              </p:cNvPicPr>
              <p:nvPr/>
            </p:nvPicPr>
            <p:blipFill rotWithShape="1">
              <a:blip r:embed="rId8"/>
              <a:srcRect l="19231" r="44580" b="9373"/>
              <a:stretch/>
            </p:blipFill>
            <p:spPr>
              <a:xfrm>
                <a:off x="9047351" y="1469937"/>
                <a:ext cx="2147215" cy="3465417"/>
              </a:xfrm>
              <a:prstGeom prst="rect">
                <a:avLst/>
              </a:prstGeom>
              <a:ln w="57150">
                <a:solidFill>
                  <a:schemeClr val="tx1"/>
                </a:solidFill>
              </a:ln>
            </p:spPr>
          </p:pic>
          <p:sp>
            <p:nvSpPr>
              <p:cNvPr id="14" name="TextBox 13">
                <a:extLst>
                  <a:ext uri="{FF2B5EF4-FFF2-40B4-BE49-F238E27FC236}">
                    <a16:creationId xmlns:a16="http://schemas.microsoft.com/office/drawing/2014/main" id="{EAF2D40E-5B90-4904-B361-E9CD0AC6C899}"/>
                  </a:ext>
                </a:extLst>
              </p:cNvPr>
              <p:cNvSpPr txBox="1"/>
              <p:nvPr/>
            </p:nvSpPr>
            <p:spPr>
              <a:xfrm>
                <a:off x="9053116" y="4419675"/>
                <a:ext cx="874599" cy="400109"/>
              </a:xfrm>
              <a:prstGeom prst="rect">
                <a:avLst/>
              </a:prstGeom>
              <a:noFill/>
            </p:spPr>
            <p:txBody>
              <a:bodyPr wrap="none" rtlCol="0">
                <a:spAutoFit/>
              </a:bodyPr>
              <a:lstStyle/>
              <a:p>
                <a:r>
                  <a:rPr lang="en-GB" sz="1350" b="1" dirty="0"/>
                  <a:t>Abs 2</a:t>
                </a:r>
              </a:p>
            </p:txBody>
          </p:sp>
        </p:grpSp>
      </p:grpSp>
      <p:sp>
        <p:nvSpPr>
          <p:cNvPr id="17" name="Title 16">
            <a:extLst>
              <a:ext uri="{FF2B5EF4-FFF2-40B4-BE49-F238E27FC236}">
                <a16:creationId xmlns:a16="http://schemas.microsoft.com/office/drawing/2014/main" id="{781BF3A0-EDAB-4AA6-BC11-E4362AA4C6CC}"/>
              </a:ext>
            </a:extLst>
          </p:cNvPr>
          <p:cNvSpPr>
            <a:spLocks noGrp="1"/>
          </p:cNvSpPr>
          <p:nvPr>
            <p:ph type="title"/>
          </p:nvPr>
        </p:nvSpPr>
        <p:spPr/>
        <p:txBody>
          <a:bodyPr/>
          <a:lstStyle/>
          <a:p>
            <a:r>
              <a:rPr lang="en-US" dirty="0"/>
              <a:t>HOM Ferrite Load Design</a:t>
            </a:r>
            <a:endParaRPr lang="en-GB" dirty="0"/>
          </a:p>
        </p:txBody>
      </p:sp>
    </p:spTree>
    <p:extLst>
      <p:ext uri="{BB962C8B-B14F-4D97-AF65-F5344CB8AC3E}">
        <p14:creationId xmlns:p14="http://schemas.microsoft.com/office/powerpoint/2010/main" val="21524477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1B8631A0-8A7C-429C-8768-67949BF3E1F4}"/>
              </a:ext>
            </a:extLst>
          </p:cNvPr>
          <p:cNvGrpSpPr/>
          <p:nvPr/>
        </p:nvGrpSpPr>
        <p:grpSpPr>
          <a:xfrm>
            <a:off x="2435433" y="1364686"/>
            <a:ext cx="6476934" cy="3094335"/>
            <a:chOff x="3369911" y="1459481"/>
            <a:chExt cx="8635912" cy="4125780"/>
          </a:xfrm>
        </p:grpSpPr>
        <p:pic>
          <p:nvPicPr>
            <p:cNvPr id="38" name="Picture 37">
              <a:extLst>
                <a:ext uri="{FF2B5EF4-FFF2-40B4-BE49-F238E27FC236}">
                  <a16:creationId xmlns:a16="http://schemas.microsoft.com/office/drawing/2014/main" id="{76A58B38-4C1C-4054-8365-5D6E1EF9B14A}"/>
                </a:ext>
              </a:extLst>
            </p:cNvPr>
            <p:cNvPicPr>
              <a:picLocks noChangeAspect="1"/>
            </p:cNvPicPr>
            <p:nvPr/>
          </p:nvPicPr>
          <p:blipFill>
            <a:blip r:embed="rId2"/>
            <a:stretch>
              <a:fillRect/>
            </a:stretch>
          </p:blipFill>
          <p:spPr>
            <a:xfrm>
              <a:off x="3369911" y="1459481"/>
              <a:ext cx="8635912" cy="4125780"/>
            </a:xfrm>
            <a:prstGeom prst="rect">
              <a:avLst/>
            </a:prstGeom>
          </p:spPr>
        </p:pic>
        <p:sp>
          <p:nvSpPr>
            <p:cNvPr id="39" name="Rectangle 38">
              <a:extLst>
                <a:ext uri="{FF2B5EF4-FFF2-40B4-BE49-F238E27FC236}">
                  <a16:creationId xmlns:a16="http://schemas.microsoft.com/office/drawing/2014/main" id="{397A55CF-D874-439A-B1C8-D9A4FB46439B}"/>
                </a:ext>
              </a:extLst>
            </p:cNvPr>
            <p:cNvSpPr/>
            <p:nvPr/>
          </p:nvSpPr>
          <p:spPr>
            <a:xfrm>
              <a:off x="6417733" y="1676400"/>
              <a:ext cx="524934" cy="3581400"/>
            </a:xfrm>
            <a:prstGeom prst="rect">
              <a:avLst/>
            </a:prstGeom>
            <a:solidFill>
              <a:schemeClr val="accent2">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b="1" dirty="0"/>
                <a:t>1</a:t>
              </a:r>
            </a:p>
          </p:txBody>
        </p:sp>
        <p:sp>
          <p:nvSpPr>
            <p:cNvPr id="40" name="Rectangle 39">
              <a:extLst>
                <a:ext uri="{FF2B5EF4-FFF2-40B4-BE49-F238E27FC236}">
                  <a16:creationId xmlns:a16="http://schemas.microsoft.com/office/drawing/2014/main" id="{B68DCF73-7A45-4A3B-BEFD-1A5F91DD8786}"/>
                </a:ext>
              </a:extLst>
            </p:cNvPr>
            <p:cNvSpPr/>
            <p:nvPr/>
          </p:nvSpPr>
          <p:spPr>
            <a:xfrm>
              <a:off x="11455220" y="1676400"/>
              <a:ext cx="389466" cy="3581400"/>
            </a:xfrm>
            <a:prstGeom prst="rect">
              <a:avLst/>
            </a:prstGeom>
            <a:solidFill>
              <a:schemeClr val="accent2">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b="1" dirty="0"/>
                <a:t>2</a:t>
              </a:r>
            </a:p>
          </p:txBody>
        </p:sp>
      </p:grpSp>
      <p:sp>
        <p:nvSpPr>
          <p:cNvPr id="42" name="TextBox 41">
            <a:extLst>
              <a:ext uri="{FF2B5EF4-FFF2-40B4-BE49-F238E27FC236}">
                <a16:creationId xmlns:a16="http://schemas.microsoft.com/office/drawing/2014/main" id="{1CDCFF0D-288D-4720-B219-1A18689DA6FD}"/>
              </a:ext>
            </a:extLst>
          </p:cNvPr>
          <p:cNvSpPr txBox="1"/>
          <p:nvPr/>
        </p:nvSpPr>
        <p:spPr>
          <a:xfrm>
            <a:off x="849005" y="5277261"/>
            <a:ext cx="7930595" cy="1200329"/>
          </a:xfrm>
          <a:prstGeom prst="rect">
            <a:avLst/>
          </a:prstGeom>
          <a:noFill/>
        </p:spPr>
        <p:txBody>
          <a:bodyPr wrap="square" rtlCol="0">
            <a:spAutoFit/>
          </a:bodyPr>
          <a:lstStyle/>
          <a:p>
            <a:r>
              <a:rPr lang="en-GB" dirty="0"/>
              <a:t>Parametric analysis of S11 as a function of the quantities in the pictures. We identify two regions that deserve a particular interest:</a:t>
            </a:r>
          </a:p>
          <a:p>
            <a:pPr marL="214313" indent="-214313">
              <a:buFont typeface="Arial" panose="020B0604020202020204" pitchFamily="34" charset="0"/>
              <a:buChar char="•"/>
            </a:pPr>
            <a:r>
              <a:rPr lang="en-GB" b="1" dirty="0"/>
              <a:t>Region 1</a:t>
            </a:r>
            <a:r>
              <a:rPr lang="en-GB" dirty="0"/>
              <a:t> that corresponds to the frequencies of the TM021 mode;</a:t>
            </a:r>
          </a:p>
          <a:p>
            <a:pPr marL="214313" indent="-214313">
              <a:buFont typeface="Arial" panose="020B0604020202020204" pitchFamily="34" charset="0"/>
              <a:buChar char="•"/>
            </a:pPr>
            <a:r>
              <a:rPr lang="en-GB" b="1" dirty="0"/>
              <a:t>Region 2</a:t>
            </a:r>
            <a:r>
              <a:rPr lang="en-GB" dirty="0"/>
              <a:t> where a bump occurs in all cases.</a:t>
            </a:r>
          </a:p>
        </p:txBody>
      </p:sp>
      <p:grpSp>
        <p:nvGrpSpPr>
          <p:cNvPr id="45" name="Group 44">
            <a:extLst>
              <a:ext uri="{FF2B5EF4-FFF2-40B4-BE49-F238E27FC236}">
                <a16:creationId xmlns:a16="http://schemas.microsoft.com/office/drawing/2014/main" id="{1AFE3CCD-1F10-41C4-8FB2-A81AA1CDCC15}"/>
              </a:ext>
            </a:extLst>
          </p:cNvPr>
          <p:cNvGrpSpPr/>
          <p:nvPr/>
        </p:nvGrpSpPr>
        <p:grpSpPr>
          <a:xfrm>
            <a:off x="119902" y="1143755"/>
            <a:ext cx="2267819" cy="3966853"/>
            <a:chOff x="41355" y="1438817"/>
            <a:chExt cx="3023758" cy="5289136"/>
          </a:xfrm>
        </p:grpSpPr>
        <p:grpSp>
          <p:nvGrpSpPr>
            <p:cNvPr id="37" name="Group 36">
              <a:extLst>
                <a:ext uri="{FF2B5EF4-FFF2-40B4-BE49-F238E27FC236}">
                  <a16:creationId xmlns:a16="http://schemas.microsoft.com/office/drawing/2014/main" id="{9AB66A0D-E209-4319-BDAF-70324C71F32B}"/>
                </a:ext>
              </a:extLst>
            </p:cNvPr>
            <p:cNvGrpSpPr/>
            <p:nvPr/>
          </p:nvGrpSpPr>
          <p:grpSpPr>
            <a:xfrm>
              <a:off x="542047" y="1438817"/>
              <a:ext cx="2523066" cy="5289136"/>
              <a:chOff x="533400" y="1593824"/>
              <a:chExt cx="2523066" cy="5289136"/>
            </a:xfrm>
          </p:grpSpPr>
          <p:sp>
            <p:nvSpPr>
              <p:cNvPr id="5" name="TextBox 4">
                <a:extLst>
                  <a:ext uri="{FF2B5EF4-FFF2-40B4-BE49-F238E27FC236}">
                    <a16:creationId xmlns:a16="http://schemas.microsoft.com/office/drawing/2014/main" id="{9BD27BB5-3B5D-4C3D-82AA-D01B89606ABA}"/>
                  </a:ext>
                </a:extLst>
              </p:cNvPr>
              <p:cNvSpPr txBox="1"/>
              <p:nvPr/>
            </p:nvSpPr>
            <p:spPr>
              <a:xfrm>
                <a:off x="1509132" y="6482851"/>
                <a:ext cx="861774" cy="400109"/>
              </a:xfrm>
              <a:prstGeom prst="rect">
                <a:avLst/>
              </a:prstGeom>
              <a:noFill/>
            </p:spPr>
            <p:txBody>
              <a:bodyPr wrap="none" rtlCol="0">
                <a:spAutoFit/>
              </a:bodyPr>
              <a:lstStyle/>
              <a:p>
                <a:r>
                  <a:rPr lang="en-GB" sz="1350" dirty="0"/>
                  <a:t>Port 1</a:t>
                </a:r>
              </a:p>
            </p:txBody>
          </p:sp>
          <p:sp>
            <p:nvSpPr>
              <p:cNvPr id="7" name="Arrow: Bent-Up 6">
                <a:extLst>
                  <a:ext uri="{FF2B5EF4-FFF2-40B4-BE49-F238E27FC236}">
                    <a16:creationId xmlns:a16="http://schemas.microsoft.com/office/drawing/2014/main" id="{B3CA1CFD-1569-4F7E-88F2-2827CB52A839}"/>
                  </a:ext>
                </a:extLst>
              </p:cNvPr>
              <p:cNvSpPr/>
              <p:nvPr/>
            </p:nvSpPr>
            <p:spPr>
              <a:xfrm flipH="1">
                <a:off x="1105510" y="6293376"/>
                <a:ext cx="393089" cy="449800"/>
              </a:xfrm>
              <a:prstGeom prst="bentUpArrow">
                <a:avLst>
                  <a:gd name="adj1" fmla="val 33615"/>
                  <a:gd name="adj2" fmla="val 33615"/>
                  <a:gd name="adj3"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nvGrpSpPr>
              <p:cNvPr id="35" name="Group 34">
                <a:extLst>
                  <a:ext uri="{FF2B5EF4-FFF2-40B4-BE49-F238E27FC236}">
                    <a16:creationId xmlns:a16="http://schemas.microsoft.com/office/drawing/2014/main" id="{B34718B7-21AC-4335-B006-3327B00F64FD}"/>
                  </a:ext>
                </a:extLst>
              </p:cNvPr>
              <p:cNvGrpSpPr/>
              <p:nvPr/>
            </p:nvGrpSpPr>
            <p:grpSpPr>
              <a:xfrm>
                <a:off x="533400" y="1614488"/>
                <a:ext cx="1066801" cy="4673601"/>
                <a:chOff x="533400" y="1614488"/>
                <a:chExt cx="1066801" cy="4673601"/>
              </a:xfrm>
            </p:grpSpPr>
            <p:pic>
              <p:nvPicPr>
                <p:cNvPr id="4" name="Picture 3">
                  <a:extLst>
                    <a:ext uri="{FF2B5EF4-FFF2-40B4-BE49-F238E27FC236}">
                      <a16:creationId xmlns:a16="http://schemas.microsoft.com/office/drawing/2014/main" id="{C7DCE8BF-3D23-496B-94B0-25724353AD93}"/>
                    </a:ext>
                  </a:extLst>
                </p:cNvPr>
                <p:cNvPicPr>
                  <a:picLocks noChangeAspect="1"/>
                </p:cNvPicPr>
                <p:nvPr/>
              </p:nvPicPr>
              <p:blipFill rotWithShape="1">
                <a:blip r:embed="rId3"/>
                <a:srcRect l="41803" r="51654" b="7303"/>
                <a:stretch/>
              </p:blipFill>
              <p:spPr>
                <a:xfrm>
                  <a:off x="838200" y="1614488"/>
                  <a:ext cx="762001" cy="4673601"/>
                </a:xfrm>
                <a:prstGeom prst="rect">
                  <a:avLst/>
                </a:prstGeom>
              </p:spPr>
            </p:pic>
            <p:cxnSp>
              <p:nvCxnSpPr>
                <p:cNvPr id="9" name="Straight Connector 8">
                  <a:extLst>
                    <a:ext uri="{FF2B5EF4-FFF2-40B4-BE49-F238E27FC236}">
                      <a16:creationId xmlns:a16="http://schemas.microsoft.com/office/drawing/2014/main" id="{3CCF933F-F570-4343-90A8-06440E20B058}"/>
                    </a:ext>
                  </a:extLst>
                </p:cNvPr>
                <p:cNvCxnSpPr>
                  <a:cxnSpLocks/>
                </p:cNvCxnSpPr>
                <p:nvPr/>
              </p:nvCxnSpPr>
              <p:spPr>
                <a:xfrm>
                  <a:off x="533400" y="3572934"/>
                  <a:ext cx="3217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EF632DC-6738-4CD9-801B-41C1BD82CFF4}"/>
                    </a:ext>
                  </a:extLst>
                </p:cNvPr>
                <p:cNvCxnSpPr/>
                <p:nvPr/>
              </p:nvCxnSpPr>
              <p:spPr>
                <a:xfrm>
                  <a:off x="533400" y="3716867"/>
                  <a:ext cx="3217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0204C60-3B23-4F0D-8697-1B3B07288603}"/>
                    </a:ext>
                  </a:extLst>
                </p:cNvPr>
                <p:cNvCxnSpPr>
                  <a:cxnSpLocks/>
                </p:cNvCxnSpPr>
                <p:nvPr/>
              </p:nvCxnSpPr>
              <p:spPr>
                <a:xfrm>
                  <a:off x="533400" y="1682225"/>
                  <a:ext cx="5714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42AE2BE-5F01-4AA7-A1FE-9BC62A83EB06}"/>
                    </a:ext>
                  </a:extLst>
                </p:cNvPr>
                <p:cNvCxnSpPr>
                  <a:cxnSpLocks/>
                </p:cNvCxnSpPr>
                <p:nvPr/>
              </p:nvCxnSpPr>
              <p:spPr>
                <a:xfrm>
                  <a:off x="533400" y="1690689"/>
                  <a:ext cx="0" cy="1882245"/>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A8E8B86-147C-4AB1-97D4-F35193423D01}"/>
                    </a:ext>
                  </a:extLst>
                </p:cNvPr>
                <p:cNvCxnSpPr/>
                <p:nvPr/>
              </p:nvCxnSpPr>
              <p:spPr>
                <a:xfrm flipV="1">
                  <a:off x="533400" y="3716867"/>
                  <a:ext cx="0" cy="2344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Arrow: Bent-Up 29">
                <a:extLst>
                  <a:ext uri="{FF2B5EF4-FFF2-40B4-BE49-F238E27FC236}">
                    <a16:creationId xmlns:a16="http://schemas.microsoft.com/office/drawing/2014/main" id="{5B731D8E-B9A6-41E8-9A08-79A015DA976A}"/>
                  </a:ext>
                </a:extLst>
              </p:cNvPr>
              <p:cNvSpPr/>
              <p:nvPr/>
            </p:nvSpPr>
            <p:spPr>
              <a:xfrm>
                <a:off x="2256644" y="6284410"/>
                <a:ext cx="410356" cy="458766"/>
              </a:xfrm>
              <a:prstGeom prst="bentUpArrow">
                <a:avLst>
                  <a:gd name="adj1" fmla="val 33615"/>
                  <a:gd name="adj2" fmla="val 33615"/>
                  <a:gd name="adj3"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nvGrpSpPr>
              <p:cNvPr id="36" name="Group 35">
                <a:extLst>
                  <a:ext uri="{FF2B5EF4-FFF2-40B4-BE49-F238E27FC236}">
                    <a16:creationId xmlns:a16="http://schemas.microsoft.com/office/drawing/2014/main" id="{CF8268D2-387D-4FBF-A308-548FABDD5013}"/>
                  </a:ext>
                </a:extLst>
              </p:cNvPr>
              <p:cNvGrpSpPr/>
              <p:nvPr/>
            </p:nvGrpSpPr>
            <p:grpSpPr>
              <a:xfrm>
                <a:off x="1904999" y="1593824"/>
                <a:ext cx="1151467" cy="4674152"/>
                <a:chOff x="1904999" y="1593824"/>
                <a:chExt cx="1151467" cy="4674152"/>
              </a:xfrm>
            </p:grpSpPr>
            <p:pic>
              <p:nvPicPr>
                <p:cNvPr id="29" name="Picture 28">
                  <a:extLst>
                    <a:ext uri="{FF2B5EF4-FFF2-40B4-BE49-F238E27FC236}">
                      <a16:creationId xmlns:a16="http://schemas.microsoft.com/office/drawing/2014/main" id="{D87ECE8B-B3F5-45CE-AD93-114FDA5D26A2}"/>
                    </a:ext>
                  </a:extLst>
                </p:cNvPr>
                <p:cNvPicPr>
                  <a:picLocks noChangeAspect="1"/>
                </p:cNvPicPr>
                <p:nvPr/>
              </p:nvPicPr>
              <p:blipFill rotWithShape="1">
                <a:blip r:embed="rId4"/>
                <a:srcRect l="38193" r="48571" b="7561"/>
                <a:stretch/>
              </p:blipFill>
              <p:spPr>
                <a:xfrm>
                  <a:off x="1904999" y="1593824"/>
                  <a:ext cx="1151467" cy="4674152"/>
                </a:xfrm>
                <a:prstGeom prst="rect">
                  <a:avLst/>
                </a:prstGeom>
              </p:spPr>
            </p:pic>
            <p:cxnSp>
              <p:nvCxnSpPr>
                <p:cNvPr id="32" name="Straight Arrow Connector 31">
                  <a:extLst>
                    <a:ext uri="{FF2B5EF4-FFF2-40B4-BE49-F238E27FC236}">
                      <a16:creationId xmlns:a16="http://schemas.microsoft.com/office/drawing/2014/main" id="{ED0B9BE7-3252-4CBF-A0DC-6376C53BF978}"/>
                    </a:ext>
                  </a:extLst>
                </p:cNvPr>
                <p:cNvCxnSpPr>
                  <a:cxnSpLocks/>
                </p:cNvCxnSpPr>
                <p:nvPr/>
              </p:nvCxnSpPr>
              <p:spPr>
                <a:xfrm>
                  <a:off x="2006600" y="5029200"/>
                  <a:ext cx="973667"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C93219B8-4395-4181-A176-27F97EB7F5C7}"/>
                    </a:ext>
                  </a:extLst>
                </p:cNvPr>
                <p:cNvSpPr txBox="1"/>
                <p:nvPr/>
              </p:nvSpPr>
              <p:spPr>
                <a:xfrm>
                  <a:off x="2146415" y="4659868"/>
                  <a:ext cx="900247" cy="400109"/>
                </a:xfrm>
                <a:prstGeom prst="rect">
                  <a:avLst/>
                </a:prstGeom>
                <a:noFill/>
              </p:spPr>
              <p:txBody>
                <a:bodyPr wrap="none" rtlCol="0">
                  <a:spAutoFit/>
                </a:bodyPr>
                <a:lstStyle/>
                <a:p>
                  <a:r>
                    <a:rPr lang="en-GB" sz="1350" dirty="0" err="1"/>
                    <a:t>y_size</a:t>
                  </a:r>
                  <a:endParaRPr lang="en-GB" sz="1350" dirty="0"/>
                </a:p>
              </p:txBody>
            </p:sp>
          </p:grpSp>
        </p:grpSp>
        <p:sp>
          <p:nvSpPr>
            <p:cNvPr id="43" name="TextBox 42">
              <a:extLst>
                <a:ext uri="{FF2B5EF4-FFF2-40B4-BE49-F238E27FC236}">
                  <a16:creationId xmlns:a16="http://schemas.microsoft.com/office/drawing/2014/main" id="{D3F2C12E-B470-4EBB-8D95-FF1F6EB5B878}"/>
                </a:ext>
              </a:extLst>
            </p:cNvPr>
            <p:cNvSpPr txBox="1"/>
            <p:nvPr/>
          </p:nvSpPr>
          <p:spPr>
            <a:xfrm>
              <a:off x="41355" y="2246727"/>
              <a:ext cx="620256" cy="338555"/>
            </a:xfrm>
            <a:prstGeom prst="rect">
              <a:avLst/>
            </a:prstGeom>
            <a:noFill/>
          </p:spPr>
          <p:txBody>
            <a:bodyPr wrap="none" rtlCol="0">
              <a:spAutoFit/>
            </a:bodyPr>
            <a:lstStyle/>
            <a:p>
              <a:r>
                <a:rPr lang="en-GB" sz="1050" dirty="0" err="1"/>
                <a:t>L</a:t>
              </a:r>
              <a:r>
                <a:rPr lang="en-GB" sz="1050" baseline="-25000" dirty="0" err="1"/>
                <a:t>taper</a:t>
              </a:r>
              <a:endParaRPr lang="en-GB" sz="1050" baseline="-25000" dirty="0"/>
            </a:p>
          </p:txBody>
        </p:sp>
        <p:sp>
          <p:nvSpPr>
            <p:cNvPr id="44" name="TextBox 43">
              <a:extLst>
                <a:ext uri="{FF2B5EF4-FFF2-40B4-BE49-F238E27FC236}">
                  <a16:creationId xmlns:a16="http://schemas.microsoft.com/office/drawing/2014/main" id="{08073828-12A9-42D0-A6E4-5B8A038C9E3D}"/>
                </a:ext>
              </a:extLst>
            </p:cNvPr>
            <p:cNvSpPr txBox="1"/>
            <p:nvPr/>
          </p:nvSpPr>
          <p:spPr>
            <a:xfrm>
              <a:off x="94560" y="3274003"/>
              <a:ext cx="506976" cy="338555"/>
            </a:xfrm>
            <a:prstGeom prst="rect">
              <a:avLst/>
            </a:prstGeom>
            <a:noFill/>
          </p:spPr>
          <p:txBody>
            <a:bodyPr wrap="none" rtlCol="0">
              <a:spAutoFit/>
            </a:bodyPr>
            <a:lstStyle/>
            <a:p>
              <a:r>
                <a:rPr lang="en-GB" sz="1050" dirty="0" err="1"/>
                <a:t>L</a:t>
              </a:r>
              <a:r>
                <a:rPr lang="en-GB" sz="1050" baseline="-25000" dirty="0" err="1"/>
                <a:t>flat</a:t>
              </a:r>
              <a:endParaRPr lang="en-GB" sz="1050" baseline="-25000" dirty="0"/>
            </a:p>
          </p:txBody>
        </p:sp>
      </p:grpSp>
      <p:sp>
        <p:nvSpPr>
          <p:cNvPr id="6" name="Title 5">
            <a:extLst>
              <a:ext uri="{FF2B5EF4-FFF2-40B4-BE49-F238E27FC236}">
                <a16:creationId xmlns:a16="http://schemas.microsoft.com/office/drawing/2014/main" id="{8C6D5393-B659-4FCD-9BB7-BCDEA9EF087F}"/>
              </a:ext>
            </a:extLst>
          </p:cNvPr>
          <p:cNvSpPr>
            <a:spLocks noGrp="1"/>
          </p:cNvSpPr>
          <p:nvPr>
            <p:ph type="title"/>
          </p:nvPr>
        </p:nvSpPr>
        <p:spPr/>
        <p:txBody>
          <a:bodyPr/>
          <a:lstStyle/>
          <a:p>
            <a:r>
              <a:rPr lang="en-US" dirty="0"/>
              <a:t>Optimization of the Optimum Shape</a:t>
            </a:r>
            <a:endParaRPr lang="en-GB" dirty="0"/>
          </a:p>
        </p:txBody>
      </p:sp>
    </p:spTree>
    <p:extLst>
      <p:ext uri="{BB962C8B-B14F-4D97-AF65-F5344CB8AC3E}">
        <p14:creationId xmlns:p14="http://schemas.microsoft.com/office/powerpoint/2010/main" val="11299474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9AB66A0D-E209-4319-BDAF-70324C71F32B}"/>
              </a:ext>
            </a:extLst>
          </p:cNvPr>
          <p:cNvGrpSpPr/>
          <p:nvPr/>
        </p:nvGrpSpPr>
        <p:grpSpPr>
          <a:xfrm>
            <a:off x="-22679" y="1286546"/>
            <a:ext cx="2279666" cy="3966853"/>
            <a:chOff x="16912" y="1593824"/>
            <a:chExt cx="3039554" cy="5289136"/>
          </a:xfrm>
        </p:grpSpPr>
        <p:sp>
          <p:nvSpPr>
            <p:cNvPr id="5" name="TextBox 4">
              <a:extLst>
                <a:ext uri="{FF2B5EF4-FFF2-40B4-BE49-F238E27FC236}">
                  <a16:creationId xmlns:a16="http://schemas.microsoft.com/office/drawing/2014/main" id="{9BD27BB5-3B5D-4C3D-82AA-D01B89606ABA}"/>
                </a:ext>
              </a:extLst>
            </p:cNvPr>
            <p:cNvSpPr txBox="1"/>
            <p:nvPr/>
          </p:nvSpPr>
          <p:spPr>
            <a:xfrm>
              <a:off x="1509132" y="6482851"/>
              <a:ext cx="861774" cy="400109"/>
            </a:xfrm>
            <a:prstGeom prst="rect">
              <a:avLst/>
            </a:prstGeom>
            <a:noFill/>
          </p:spPr>
          <p:txBody>
            <a:bodyPr wrap="none" rtlCol="0">
              <a:spAutoFit/>
            </a:bodyPr>
            <a:lstStyle/>
            <a:p>
              <a:r>
                <a:rPr lang="en-GB" sz="1350" dirty="0"/>
                <a:t>Port 1</a:t>
              </a:r>
            </a:p>
          </p:txBody>
        </p:sp>
        <p:sp>
          <p:nvSpPr>
            <p:cNvPr id="7" name="Arrow: Bent-Up 6">
              <a:extLst>
                <a:ext uri="{FF2B5EF4-FFF2-40B4-BE49-F238E27FC236}">
                  <a16:creationId xmlns:a16="http://schemas.microsoft.com/office/drawing/2014/main" id="{B3CA1CFD-1569-4F7E-88F2-2827CB52A839}"/>
                </a:ext>
              </a:extLst>
            </p:cNvPr>
            <p:cNvSpPr/>
            <p:nvPr/>
          </p:nvSpPr>
          <p:spPr>
            <a:xfrm flipH="1">
              <a:off x="1105510" y="6293376"/>
              <a:ext cx="393089" cy="449800"/>
            </a:xfrm>
            <a:prstGeom prst="bentUpArrow">
              <a:avLst>
                <a:gd name="adj1" fmla="val 33615"/>
                <a:gd name="adj2" fmla="val 33615"/>
                <a:gd name="adj3"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nvGrpSpPr>
            <p:cNvPr id="35" name="Group 34">
              <a:extLst>
                <a:ext uri="{FF2B5EF4-FFF2-40B4-BE49-F238E27FC236}">
                  <a16:creationId xmlns:a16="http://schemas.microsoft.com/office/drawing/2014/main" id="{B34718B7-21AC-4335-B006-3327B00F64FD}"/>
                </a:ext>
              </a:extLst>
            </p:cNvPr>
            <p:cNvGrpSpPr/>
            <p:nvPr/>
          </p:nvGrpSpPr>
          <p:grpSpPr>
            <a:xfrm>
              <a:off x="16912" y="1614488"/>
              <a:ext cx="1583289" cy="4673601"/>
              <a:chOff x="16912" y="1614488"/>
              <a:chExt cx="1583289" cy="4673601"/>
            </a:xfrm>
          </p:grpSpPr>
          <p:pic>
            <p:nvPicPr>
              <p:cNvPr id="4" name="Picture 3">
                <a:extLst>
                  <a:ext uri="{FF2B5EF4-FFF2-40B4-BE49-F238E27FC236}">
                    <a16:creationId xmlns:a16="http://schemas.microsoft.com/office/drawing/2014/main" id="{C7DCE8BF-3D23-496B-94B0-25724353AD93}"/>
                  </a:ext>
                </a:extLst>
              </p:cNvPr>
              <p:cNvPicPr>
                <a:picLocks noChangeAspect="1"/>
              </p:cNvPicPr>
              <p:nvPr/>
            </p:nvPicPr>
            <p:blipFill rotWithShape="1">
              <a:blip r:embed="rId2"/>
              <a:srcRect l="41803" r="51654" b="7303"/>
              <a:stretch/>
            </p:blipFill>
            <p:spPr>
              <a:xfrm>
                <a:off x="838200" y="1614488"/>
                <a:ext cx="762001" cy="4673601"/>
              </a:xfrm>
              <a:prstGeom prst="rect">
                <a:avLst/>
              </a:prstGeom>
            </p:spPr>
          </p:pic>
          <p:cxnSp>
            <p:nvCxnSpPr>
              <p:cNvPr id="9" name="Straight Connector 8">
                <a:extLst>
                  <a:ext uri="{FF2B5EF4-FFF2-40B4-BE49-F238E27FC236}">
                    <a16:creationId xmlns:a16="http://schemas.microsoft.com/office/drawing/2014/main" id="{3CCF933F-F570-4343-90A8-06440E20B058}"/>
                  </a:ext>
                </a:extLst>
              </p:cNvPr>
              <p:cNvCxnSpPr>
                <a:cxnSpLocks/>
              </p:cNvCxnSpPr>
              <p:nvPr/>
            </p:nvCxnSpPr>
            <p:spPr>
              <a:xfrm>
                <a:off x="533400" y="3572934"/>
                <a:ext cx="3217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EF632DC-6738-4CD9-801B-41C1BD82CFF4}"/>
                  </a:ext>
                </a:extLst>
              </p:cNvPr>
              <p:cNvCxnSpPr/>
              <p:nvPr/>
            </p:nvCxnSpPr>
            <p:spPr>
              <a:xfrm>
                <a:off x="533400" y="3716867"/>
                <a:ext cx="3217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0204C60-3B23-4F0D-8697-1B3B07288603}"/>
                  </a:ext>
                </a:extLst>
              </p:cNvPr>
              <p:cNvCxnSpPr>
                <a:cxnSpLocks/>
              </p:cNvCxnSpPr>
              <p:nvPr/>
            </p:nvCxnSpPr>
            <p:spPr>
              <a:xfrm>
                <a:off x="533400" y="1682225"/>
                <a:ext cx="5714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42AE2BE-5F01-4AA7-A1FE-9BC62A83EB06}"/>
                  </a:ext>
                </a:extLst>
              </p:cNvPr>
              <p:cNvCxnSpPr>
                <a:cxnSpLocks/>
              </p:cNvCxnSpPr>
              <p:nvPr/>
            </p:nvCxnSpPr>
            <p:spPr>
              <a:xfrm>
                <a:off x="533400" y="1690689"/>
                <a:ext cx="0" cy="1882245"/>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A8E8B86-147C-4AB1-97D4-F35193423D01}"/>
                  </a:ext>
                </a:extLst>
              </p:cNvPr>
              <p:cNvCxnSpPr/>
              <p:nvPr/>
            </p:nvCxnSpPr>
            <p:spPr>
              <a:xfrm flipV="1">
                <a:off x="533400" y="3716867"/>
                <a:ext cx="0" cy="2344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099214A-1CDC-414A-908E-BCB80EC5B8DC}"/>
                  </a:ext>
                </a:extLst>
              </p:cNvPr>
              <p:cNvSpPr txBox="1"/>
              <p:nvPr/>
            </p:nvSpPr>
            <p:spPr>
              <a:xfrm>
                <a:off x="16912" y="2391769"/>
                <a:ext cx="620256" cy="338555"/>
              </a:xfrm>
              <a:prstGeom prst="rect">
                <a:avLst/>
              </a:prstGeom>
              <a:noFill/>
            </p:spPr>
            <p:txBody>
              <a:bodyPr wrap="none" rtlCol="0">
                <a:spAutoFit/>
              </a:bodyPr>
              <a:lstStyle/>
              <a:p>
                <a:r>
                  <a:rPr lang="en-GB" sz="1050" dirty="0" err="1"/>
                  <a:t>L</a:t>
                </a:r>
                <a:r>
                  <a:rPr lang="en-GB" sz="1050" baseline="-25000" dirty="0" err="1"/>
                  <a:t>taper</a:t>
                </a:r>
                <a:endParaRPr lang="en-GB" sz="1050" baseline="-25000" dirty="0"/>
              </a:p>
            </p:txBody>
          </p:sp>
          <p:sp>
            <p:nvSpPr>
              <p:cNvPr id="28" name="TextBox 27">
                <a:extLst>
                  <a:ext uri="{FF2B5EF4-FFF2-40B4-BE49-F238E27FC236}">
                    <a16:creationId xmlns:a16="http://schemas.microsoft.com/office/drawing/2014/main" id="{D0237EC1-A4ED-43C7-96AC-F821F104FAB9}"/>
                  </a:ext>
                </a:extLst>
              </p:cNvPr>
              <p:cNvSpPr txBox="1"/>
              <p:nvPr/>
            </p:nvSpPr>
            <p:spPr>
              <a:xfrm>
                <a:off x="70117" y="3419045"/>
                <a:ext cx="506976" cy="338555"/>
              </a:xfrm>
              <a:prstGeom prst="rect">
                <a:avLst/>
              </a:prstGeom>
              <a:noFill/>
            </p:spPr>
            <p:txBody>
              <a:bodyPr wrap="none" rtlCol="0">
                <a:spAutoFit/>
              </a:bodyPr>
              <a:lstStyle/>
              <a:p>
                <a:r>
                  <a:rPr lang="en-GB" sz="1050" dirty="0" err="1"/>
                  <a:t>L</a:t>
                </a:r>
                <a:r>
                  <a:rPr lang="en-GB" sz="1050" baseline="-25000" dirty="0" err="1"/>
                  <a:t>flat</a:t>
                </a:r>
                <a:endParaRPr lang="en-GB" sz="1050" baseline="-25000" dirty="0"/>
              </a:p>
            </p:txBody>
          </p:sp>
        </p:grpSp>
        <p:sp>
          <p:nvSpPr>
            <p:cNvPr id="30" name="Arrow: Bent-Up 29">
              <a:extLst>
                <a:ext uri="{FF2B5EF4-FFF2-40B4-BE49-F238E27FC236}">
                  <a16:creationId xmlns:a16="http://schemas.microsoft.com/office/drawing/2014/main" id="{5B731D8E-B9A6-41E8-9A08-79A015DA976A}"/>
                </a:ext>
              </a:extLst>
            </p:cNvPr>
            <p:cNvSpPr/>
            <p:nvPr/>
          </p:nvSpPr>
          <p:spPr>
            <a:xfrm>
              <a:off x="2256644" y="6284410"/>
              <a:ext cx="410356" cy="458766"/>
            </a:xfrm>
            <a:prstGeom prst="bentUpArrow">
              <a:avLst>
                <a:gd name="adj1" fmla="val 33615"/>
                <a:gd name="adj2" fmla="val 33615"/>
                <a:gd name="adj3"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nvGrpSpPr>
            <p:cNvPr id="36" name="Group 35">
              <a:extLst>
                <a:ext uri="{FF2B5EF4-FFF2-40B4-BE49-F238E27FC236}">
                  <a16:creationId xmlns:a16="http://schemas.microsoft.com/office/drawing/2014/main" id="{CF8268D2-387D-4FBF-A308-548FABDD5013}"/>
                </a:ext>
              </a:extLst>
            </p:cNvPr>
            <p:cNvGrpSpPr/>
            <p:nvPr/>
          </p:nvGrpSpPr>
          <p:grpSpPr>
            <a:xfrm>
              <a:off x="1904999" y="1593824"/>
              <a:ext cx="1151467" cy="4674152"/>
              <a:chOff x="1904999" y="1593824"/>
              <a:chExt cx="1151467" cy="4674152"/>
            </a:xfrm>
          </p:grpSpPr>
          <p:pic>
            <p:nvPicPr>
              <p:cNvPr id="29" name="Picture 28">
                <a:extLst>
                  <a:ext uri="{FF2B5EF4-FFF2-40B4-BE49-F238E27FC236}">
                    <a16:creationId xmlns:a16="http://schemas.microsoft.com/office/drawing/2014/main" id="{D87ECE8B-B3F5-45CE-AD93-114FDA5D26A2}"/>
                  </a:ext>
                </a:extLst>
              </p:cNvPr>
              <p:cNvPicPr>
                <a:picLocks noChangeAspect="1"/>
              </p:cNvPicPr>
              <p:nvPr/>
            </p:nvPicPr>
            <p:blipFill rotWithShape="1">
              <a:blip r:embed="rId3"/>
              <a:srcRect l="38193" r="48571" b="7561"/>
              <a:stretch/>
            </p:blipFill>
            <p:spPr>
              <a:xfrm>
                <a:off x="1904999" y="1593824"/>
                <a:ext cx="1151467" cy="4674152"/>
              </a:xfrm>
              <a:prstGeom prst="rect">
                <a:avLst/>
              </a:prstGeom>
            </p:spPr>
          </p:pic>
          <p:cxnSp>
            <p:nvCxnSpPr>
              <p:cNvPr id="32" name="Straight Arrow Connector 31">
                <a:extLst>
                  <a:ext uri="{FF2B5EF4-FFF2-40B4-BE49-F238E27FC236}">
                    <a16:creationId xmlns:a16="http://schemas.microsoft.com/office/drawing/2014/main" id="{ED0B9BE7-3252-4CBF-A0DC-6376C53BF978}"/>
                  </a:ext>
                </a:extLst>
              </p:cNvPr>
              <p:cNvCxnSpPr>
                <a:cxnSpLocks/>
              </p:cNvCxnSpPr>
              <p:nvPr/>
            </p:nvCxnSpPr>
            <p:spPr>
              <a:xfrm>
                <a:off x="2006600" y="5029200"/>
                <a:ext cx="973667"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C93219B8-4395-4181-A176-27F97EB7F5C7}"/>
                  </a:ext>
                </a:extLst>
              </p:cNvPr>
              <p:cNvSpPr txBox="1"/>
              <p:nvPr/>
            </p:nvSpPr>
            <p:spPr>
              <a:xfrm>
                <a:off x="2146415" y="4659868"/>
                <a:ext cx="900247" cy="400109"/>
              </a:xfrm>
              <a:prstGeom prst="rect">
                <a:avLst/>
              </a:prstGeom>
              <a:noFill/>
            </p:spPr>
            <p:txBody>
              <a:bodyPr wrap="none" rtlCol="0">
                <a:spAutoFit/>
              </a:bodyPr>
              <a:lstStyle/>
              <a:p>
                <a:r>
                  <a:rPr lang="en-GB" sz="1350" dirty="0" err="1"/>
                  <a:t>y_size</a:t>
                </a:r>
                <a:endParaRPr lang="en-GB" sz="1350" dirty="0"/>
              </a:p>
            </p:txBody>
          </p:sp>
        </p:grpSp>
      </p:grpSp>
      <p:grpSp>
        <p:nvGrpSpPr>
          <p:cNvPr id="11" name="Group 10">
            <a:extLst>
              <a:ext uri="{FF2B5EF4-FFF2-40B4-BE49-F238E27FC236}">
                <a16:creationId xmlns:a16="http://schemas.microsoft.com/office/drawing/2014/main" id="{8DEC7D8E-2650-4D1A-BF70-AE40751D4755}"/>
              </a:ext>
            </a:extLst>
          </p:cNvPr>
          <p:cNvGrpSpPr/>
          <p:nvPr/>
        </p:nvGrpSpPr>
        <p:grpSpPr>
          <a:xfrm>
            <a:off x="2495947" y="899363"/>
            <a:ext cx="3733749" cy="2034190"/>
            <a:chOff x="3310701" y="1678102"/>
            <a:chExt cx="5515562" cy="2635043"/>
          </a:xfrm>
        </p:grpSpPr>
        <p:pic>
          <p:nvPicPr>
            <p:cNvPr id="8" name="Picture 7">
              <a:extLst>
                <a:ext uri="{FF2B5EF4-FFF2-40B4-BE49-F238E27FC236}">
                  <a16:creationId xmlns:a16="http://schemas.microsoft.com/office/drawing/2014/main" id="{7E68301F-0DB0-4491-A43E-0F5F09286F1A}"/>
                </a:ext>
              </a:extLst>
            </p:cNvPr>
            <p:cNvPicPr>
              <a:picLocks noChangeAspect="1"/>
            </p:cNvPicPr>
            <p:nvPr/>
          </p:nvPicPr>
          <p:blipFill>
            <a:blip r:embed="rId4"/>
            <a:stretch>
              <a:fillRect/>
            </a:stretch>
          </p:blipFill>
          <p:spPr>
            <a:xfrm>
              <a:off x="3310701" y="1678102"/>
              <a:ext cx="5515562" cy="2635043"/>
            </a:xfrm>
            <a:prstGeom prst="rect">
              <a:avLst/>
            </a:prstGeom>
          </p:spPr>
        </p:pic>
        <p:sp>
          <p:nvSpPr>
            <p:cNvPr id="31" name="Rectangle 30">
              <a:extLst>
                <a:ext uri="{FF2B5EF4-FFF2-40B4-BE49-F238E27FC236}">
                  <a16:creationId xmlns:a16="http://schemas.microsoft.com/office/drawing/2014/main" id="{B29920C6-D896-4DBB-9E4C-34A36892E18B}"/>
                </a:ext>
              </a:extLst>
            </p:cNvPr>
            <p:cNvSpPr/>
            <p:nvPr/>
          </p:nvSpPr>
          <p:spPr>
            <a:xfrm>
              <a:off x="5338350" y="1828800"/>
              <a:ext cx="308917" cy="2218267"/>
            </a:xfrm>
            <a:prstGeom prst="rect">
              <a:avLst/>
            </a:prstGeom>
            <a:solidFill>
              <a:schemeClr val="accent2">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1</a:t>
              </a:r>
            </a:p>
          </p:txBody>
        </p:sp>
        <p:sp>
          <p:nvSpPr>
            <p:cNvPr id="33" name="Rectangle 32">
              <a:extLst>
                <a:ext uri="{FF2B5EF4-FFF2-40B4-BE49-F238E27FC236}">
                  <a16:creationId xmlns:a16="http://schemas.microsoft.com/office/drawing/2014/main" id="{363C65F5-70A8-4B63-B0F2-2159A3742611}"/>
                </a:ext>
              </a:extLst>
            </p:cNvPr>
            <p:cNvSpPr/>
            <p:nvPr/>
          </p:nvSpPr>
          <p:spPr>
            <a:xfrm>
              <a:off x="8309971" y="1828800"/>
              <a:ext cx="389466" cy="2218267"/>
            </a:xfrm>
            <a:prstGeom prst="rect">
              <a:avLst/>
            </a:prstGeom>
            <a:solidFill>
              <a:schemeClr val="accent2">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2</a:t>
              </a:r>
            </a:p>
          </p:txBody>
        </p:sp>
      </p:grpSp>
      <p:sp>
        <p:nvSpPr>
          <p:cNvPr id="12" name="TextBox 11">
            <a:extLst>
              <a:ext uri="{FF2B5EF4-FFF2-40B4-BE49-F238E27FC236}">
                <a16:creationId xmlns:a16="http://schemas.microsoft.com/office/drawing/2014/main" id="{AC6CF939-B3C9-43B6-BDAA-5E57E63D9438}"/>
              </a:ext>
            </a:extLst>
          </p:cNvPr>
          <p:cNvSpPr txBox="1"/>
          <p:nvPr/>
        </p:nvSpPr>
        <p:spPr>
          <a:xfrm>
            <a:off x="2313138" y="2966737"/>
            <a:ext cx="3961534" cy="3539430"/>
          </a:xfrm>
          <a:prstGeom prst="rect">
            <a:avLst/>
          </a:prstGeom>
          <a:noFill/>
        </p:spPr>
        <p:txBody>
          <a:bodyPr wrap="square" rtlCol="0">
            <a:spAutoFit/>
          </a:bodyPr>
          <a:lstStyle/>
          <a:p>
            <a:r>
              <a:rPr lang="en-GB" sz="1400" b="1" dirty="0"/>
              <a:t>Region 1</a:t>
            </a:r>
            <a:r>
              <a:rPr lang="en-GB" sz="1400" dirty="0"/>
              <a:t> is strongly affected by </a:t>
            </a:r>
            <a:r>
              <a:rPr lang="en-GB" sz="1400" dirty="0" err="1"/>
              <a:t>y_size</a:t>
            </a:r>
            <a:r>
              <a:rPr lang="en-GB" sz="1400" dirty="0"/>
              <a:t> (waveguide cut-off): farther the cut-off, lower the S11. Not a big influence on the </a:t>
            </a:r>
            <a:r>
              <a:rPr lang="en-GB" sz="1400" b="1" dirty="0"/>
              <a:t>Region 2</a:t>
            </a:r>
            <a:r>
              <a:rPr lang="en-GB" sz="1400" dirty="0"/>
              <a:t>. See the plot right above. </a:t>
            </a:r>
            <a:r>
              <a:rPr lang="en-GB" sz="1400" dirty="0" err="1"/>
              <a:t>L</a:t>
            </a:r>
            <a:r>
              <a:rPr lang="en-GB" sz="1400" baseline="-25000" dirty="0" err="1"/>
              <a:t>taper</a:t>
            </a:r>
            <a:r>
              <a:rPr lang="en-GB" sz="1400" dirty="0"/>
              <a:t> and </a:t>
            </a:r>
            <a:r>
              <a:rPr lang="en-GB" sz="1400" dirty="0" err="1"/>
              <a:t>L</a:t>
            </a:r>
            <a:r>
              <a:rPr lang="en-GB" sz="1400" baseline="-25000" dirty="0" err="1"/>
              <a:t>flat</a:t>
            </a:r>
            <a:r>
              <a:rPr lang="en-GB" sz="1400" dirty="0"/>
              <a:t>, and, </a:t>
            </a:r>
            <a:r>
              <a:rPr lang="en-GB" sz="1400" dirty="0" err="1"/>
              <a:t>y_size</a:t>
            </a:r>
            <a:r>
              <a:rPr lang="en-GB" sz="1400" dirty="0"/>
              <a:t>, are completely independent parameters.</a:t>
            </a:r>
          </a:p>
          <a:p>
            <a:endParaRPr lang="en-GB" sz="1400" dirty="0"/>
          </a:p>
          <a:p>
            <a:r>
              <a:rPr lang="en-GB" sz="1400" dirty="0"/>
              <a:t>The effect of </a:t>
            </a:r>
            <a:r>
              <a:rPr lang="en-GB" sz="1400" dirty="0" err="1"/>
              <a:t>L</a:t>
            </a:r>
            <a:r>
              <a:rPr lang="en-GB" sz="1400" baseline="-25000" dirty="0" err="1"/>
              <a:t>taper</a:t>
            </a:r>
            <a:r>
              <a:rPr lang="en-GB" sz="1400" dirty="0"/>
              <a:t> and </a:t>
            </a:r>
            <a:r>
              <a:rPr lang="en-GB" sz="1400" dirty="0" err="1"/>
              <a:t>L</a:t>
            </a:r>
            <a:r>
              <a:rPr lang="en-GB" sz="1400" baseline="-25000" dirty="0" err="1"/>
              <a:t>flat</a:t>
            </a:r>
            <a:r>
              <a:rPr lang="en-GB" sz="1400" dirty="0"/>
              <a:t> on the S11 at 2.25GHz (TM021 region) and at 3GHz (“HOM region”) is described by the level curves on the right side (</a:t>
            </a:r>
            <a:r>
              <a:rPr lang="en-GB" sz="1400" dirty="0" err="1"/>
              <a:t>y_size</a:t>
            </a:r>
            <a:r>
              <a:rPr lang="en-GB" sz="1400" dirty="0"/>
              <a:t>=80mm in this case). We see that while a </a:t>
            </a:r>
            <a:r>
              <a:rPr lang="en-GB" sz="1400" dirty="0" err="1"/>
              <a:t>L</a:t>
            </a:r>
            <a:r>
              <a:rPr lang="en-GB" sz="1400" baseline="-25000" dirty="0" err="1"/>
              <a:t>flat</a:t>
            </a:r>
            <a:r>
              <a:rPr lang="en-GB" sz="1400" dirty="0"/>
              <a:t>&gt;45mm gives satisfactory values for both 2.25GHz and 3GHz, a 40mm&lt;</a:t>
            </a:r>
            <a:r>
              <a:rPr lang="en-GB" sz="1400" dirty="0" err="1"/>
              <a:t>L</a:t>
            </a:r>
            <a:r>
              <a:rPr lang="en-GB" sz="1400" baseline="-25000" dirty="0" err="1"/>
              <a:t>taper</a:t>
            </a:r>
            <a:r>
              <a:rPr lang="en-GB" sz="1400" dirty="0"/>
              <a:t>&lt;50mm is a good compromise for the two regions. We set then:</a:t>
            </a:r>
          </a:p>
          <a:p>
            <a:pPr marL="214313" indent="-214313">
              <a:buFont typeface="Calibri" panose="020F0502020204030204" pitchFamily="34" charset="0"/>
              <a:buChar char="‐"/>
            </a:pPr>
            <a:r>
              <a:rPr lang="en-GB" sz="1400" b="1" dirty="0" err="1"/>
              <a:t>L</a:t>
            </a:r>
            <a:r>
              <a:rPr lang="en-GB" sz="1400" b="1" baseline="-25000" dirty="0" err="1"/>
              <a:t>flat</a:t>
            </a:r>
            <a:r>
              <a:rPr lang="en-GB" sz="1400" b="1" dirty="0"/>
              <a:t>=45mm;</a:t>
            </a:r>
          </a:p>
          <a:p>
            <a:pPr marL="214313" indent="-214313">
              <a:buFont typeface="Calibri" panose="020F0502020204030204" pitchFamily="34" charset="0"/>
              <a:buChar char="‐"/>
            </a:pPr>
            <a:r>
              <a:rPr lang="en-GB" sz="1400" b="1" dirty="0" err="1"/>
              <a:t>L</a:t>
            </a:r>
            <a:r>
              <a:rPr lang="en-GB" sz="1400" b="1" baseline="-25000" dirty="0" err="1"/>
              <a:t>taper</a:t>
            </a:r>
            <a:r>
              <a:rPr lang="en-GB" sz="1400" b="1" dirty="0"/>
              <a:t>=50mm</a:t>
            </a:r>
          </a:p>
        </p:txBody>
      </p:sp>
      <p:grpSp>
        <p:nvGrpSpPr>
          <p:cNvPr id="19" name="Group 18">
            <a:extLst>
              <a:ext uri="{FF2B5EF4-FFF2-40B4-BE49-F238E27FC236}">
                <a16:creationId xmlns:a16="http://schemas.microsoft.com/office/drawing/2014/main" id="{BA44CDD2-BD59-4051-B78F-23312B6D8364}"/>
              </a:ext>
            </a:extLst>
          </p:cNvPr>
          <p:cNvGrpSpPr/>
          <p:nvPr/>
        </p:nvGrpSpPr>
        <p:grpSpPr>
          <a:xfrm>
            <a:off x="6323233" y="889469"/>
            <a:ext cx="2625239" cy="2034191"/>
            <a:chOff x="8109300" y="1087423"/>
            <a:chExt cx="3500318" cy="2712254"/>
          </a:xfrm>
        </p:grpSpPr>
        <p:pic>
          <p:nvPicPr>
            <p:cNvPr id="13" name="Picture 12">
              <a:extLst>
                <a:ext uri="{FF2B5EF4-FFF2-40B4-BE49-F238E27FC236}">
                  <a16:creationId xmlns:a16="http://schemas.microsoft.com/office/drawing/2014/main" id="{15AD06DB-F192-4C52-917E-73AA1B196A1D}"/>
                </a:ext>
              </a:extLst>
            </p:cNvPr>
            <p:cNvPicPr>
              <a:picLocks noChangeAspect="1"/>
            </p:cNvPicPr>
            <p:nvPr/>
          </p:nvPicPr>
          <p:blipFill>
            <a:blip r:embed="rId5"/>
            <a:stretch>
              <a:fillRect/>
            </a:stretch>
          </p:blipFill>
          <p:spPr>
            <a:xfrm>
              <a:off x="8109300" y="1087423"/>
              <a:ext cx="3500318" cy="2712254"/>
            </a:xfrm>
            <a:prstGeom prst="rect">
              <a:avLst/>
            </a:prstGeom>
          </p:spPr>
        </p:pic>
        <p:sp>
          <p:nvSpPr>
            <p:cNvPr id="17" name="TextBox 16">
              <a:extLst>
                <a:ext uri="{FF2B5EF4-FFF2-40B4-BE49-F238E27FC236}">
                  <a16:creationId xmlns:a16="http://schemas.microsoft.com/office/drawing/2014/main" id="{8D3694C9-E387-4FB2-AC2B-F55CE9572F88}"/>
                </a:ext>
              </a:extLst>
            </p:cNvPr>
            <p:cNvSpPr txBox="1"/>
            <p:nvPr/>
          </p:nvSpPr>
          <p:spPr>
            <a:xfrm>
              <a:off x="10120037" y="1264484"/>
              <a:ext cx="1156726" cy="400109"/>
            </a:xfrm>
            <a:prstGeom prst="rect">
              <a:avLst/>
            </a:prstGeom>
            <a:noFill/>
          </p:spPr>
          <p:txBody>
            <a:bodyPr wrap="none" rtlCol="0">
              <a:spAutoFit/>
            </a:bodyPr>
            <a:lstStyle/>
            <a:p>
              <a:r>
                <a:rPr lang="en-GB" sz="1350" b="1" dirty="0"/>
                <a:t>2.25GHz</a:t>
              </a:r>
            </a:p>
          </p:txBody>
        </p:sp>
      </p:grpSp>
      <p:grpSp>
        <p:nvGrpSpPr>
          <p:cNvPr id="18" name="Group 17">
            <a:extLst>
              <a:ext uri="{FF2B5EF4-FFF2-40B4-BE49-F238E27FC236}">
                <a16:creationId xmlns:a16="http://schemas.microsoft.com/office/drawing/2014/main" id="{AC3A1A97-1090-4435-B4D0-97DEF1B4EC62}"/>
              </a:ext>
            </a:extLst>
          </p:cNvPr>
          <p:cNvGrpSpPr/>
          <p:nvPr/>
        </p:nvGrpSpPr>
        <p:grpSpPr>
          <a:xfrm>
            <a:off x="6324098" y="3142286"/>
            <a:ext cx="2623508" cy="2074865"/>
            <a:chOff x="8109300" y="3930690"/>
            <a:chExt cx="3498010" cy="2766487"/>
          </a:xfrm>
        </p:grpSpPr>
        <p:pic>
          <p:nvPicPr>
            <p:cNvPr id="15" name="Picture 14">
              <a:extLst>
                <a:ext uri="{FF2B5EF4-FFF2-40B4-BE49-F238E27FC236}">
                  <a16:creationId xmlns:a16="http://schemas.microsoft.com/office/drawing/2014/main" id="{B34C767C-B76E-4C47-912F-668BACE6D4C0}"/>
                </a:ext>
              </a:extLst>
            </p:cNvPr>
            <p:cNvPicPr>
              <a:picLocks noChangeAspect="1"/>
            </p:cNvPicPr>
            <p:nvPr/>
          </p:nvPicPr>
          <p:blipFill>
            <a:blip r:embed="rId6"/>
            <a:stretch>
              <a:fillRect/>
            </a:stretch>
          </p:blipFill>
          <p:spPr>
            <a:xfrm>
              <a:off x="8109300" y="3930690"/>
              <a:ext cx="3498010" cy="2766487"/>
            </a:xfrm>
            <a:prstGeom prst="rect">
              <a:avLst/>
            </a:prstGeom>
          </p:spPr>
        </p:pic>
        <p:sp>
          <p:nvSpPr>
            <p:cNvPr id="43" name="TextBox 42">
              <a:extLst>
                <a:ext uri="{FF2B5EF4-FFF2-40B4-BE49-F238E27FC236}">
                  <a16:creationId xmlns:a16="http://schemas.microsoft.com/office/drawing/2014/main" id="{3F63E278-E742-4913-A91A-9B85A566E4EE}"/>
                </a:ext>
              </a:extLst>
            </p:cNvPr>
            <p:cNvSpPr txBox="1"/>
            <p:nvPr/>
          </p:nvSpPr>
          <p:spPr>
            <a:xfrm>
              <a:off x="10408578" y="4135529"/>
              <a:ext cx="836127" cy="400109"/>
            </a:xfrm>
            <a:prstGeom prst="rect">
              <a:avLst/>
            </a:prstGeom>
            <a:noFill/>
          </p:spPr>
          <p:txBody>
            <a:bodyPr wrap="none" rtlCol="0">
              <a:spAutoFit/>
            </a:bodyPr>
            <a:lstStyle/>
            <a:p>
              <a:r>
                <a:rPr lang="en-GB" sz="1350" b="1" dirty="0"/>
                <a:t>3GHz</a:t>
              </a:r>
            </a:p>
          </p:txBody>
        </p:sp>
      </p:grpSp>
      <p:sp>
        <p:nvSpPr>
          <p:cNvPr id="6" name="Title 5">
            <a:extLst>
              <a:ext uri="{FF2B5EF4-FFF2-40B4-BE49-F238E27FC236}">
                <a16:creationId xmlns:a16="http://schemas.microsoft.com/office/drawing/2014/main" id="{F58DC226-F6C3-430C-AEEA-72B907C005EA}"/>
              </a:ext>
            </a:extLst>
          </p:cNvPr>
          <p:cNvSpPr>
            <a:spLocks noGrp="1"/>
          </p:cNvSpPr>
          <p:nvPr>
            <p:ph type="title"/>
          </p:nvPr>
        </p:nvSpPr>
        <p:spPr/>
        <p:txBody>
          <a:bodyPr/>
          <a:lstStyle/>
          <a:p>
            <a:r>
              <a:rPr lang="en-US" dirty="0"/>
              <a:t>Optimization of the Optimum Shape</a:t>
            </a:r>
            <a:endParaRPr lang="en-GB" dirty="0"/>
          </a:p>
        </p:txBody>
      </p:sp>
    </p:spTree>
    <p:extLst>
      <p:ext uri="{BB962C8B-B14F-4D97-AF65-F5344CB8AC3E}">
        <p14:creationId xmlns:p14="http://schemas.microsoft.com/office/powerpoint/2010/main" val="34871479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A5C38-BB90-4285-A01D-60BD8DE5D46F}"/>
              </a:ext>
            </a:extLst>
          </p:cNvPr>
          <p:cNvSpPr>
            <a:spLocks noGrp="1"/>
          </p:cNvSpPr>
          <p:nvPr>
            <p:ph type="title"/>
          </p:nvPr>
        </p:nvSpPr>
        <p:spPr/>
        <p:txBody>
          <a:bodyPr/>
          <a:lstStyle/>
          <a:p>
            <a:r>
              <a:rPr lang="en-GB" dirty="0"/>
              <a:t>Tuning curves</a:t>
            </a:r>
          </a:p>
        </p:txBody>
      </p:sp>
      <p:sp>
        <p:nvSpPr>
          <p:cNvPr id="3" name="Footer Placeholder 2">
            <a:extLst>
              <a:ext uri="{FF2B5EF4-FFF2-40B4-BE49-F238E27FC236}">
                <a16:creationId xmlns:a16="http://schemas.microsoft.com/office/drawing/2014/main" id="{C4D2694C-9876-45B4-90D9-65357947212C}"/>
              </a:ext>
            </a:extLst>
          </p:cNvPr>
          <p:cNvSpPr>
            <a:spLocks noGrp="1"/>
          </p:cNvSpPr>
          <p:nvPr>
            <p:ph type="ftr" sz="quarter" idx="11"/>
          </p:nvPr>
        </p:nvSpPr>
        <p:spPr/>
        <p:txBody>
          <a:bodyPr/>
          <a:lstStyle/>
          <a:p>
            <a:r>
              <a:rPr lang="en-GB"/>
              <a:t>HarmonLIP2024 - 20 March 2023 - A. D'Elia</a:t>
            </a:r>
          </a:p>
        </p:txBody>
      </p:sp>
      <p:sp>
        <p:nvSpPr>
          <p:cNvPr id="4" name="Slide Number Placeholder 3">
            <a:extLst>
              <a:ext uri="{FF2B5EF4-FFF2-40B4-BE49-F238E27FC236}">
                <a16:creationId xmlns:a16="http://schemas.microsoft.com/office/drawing/2014/main" id="{AF904D5D-A007-4FE4-8169-4DB8AE5404BE}"/>
              </a:ext>
            </a:extLst>
          </p:cNvPr>
          <p:cNvSpPr>
            <a:spLocks noGrp="1"/>
          </p:cNvSpPr>
          <p:nvPr>
            <p:ph type="sldNum" sz="quarter" idx="12"/>
          </p:nvPr>
        </p:nvSpPr>
        <p:spPr/>
        <p:txBody>
          <a:bodyPr/>
          <a:lstStyle/>
          <a:p>
            <a:fld id="{627799B7-D61E-469A-AF14-3ABA6674A0C8}" type="slidenum">
              <a:rPr lang="en-GB" smtClean="0"/>
              <a:t>38</a:t>
            </a:fld>
            <a:endParaRPr lang="en-GB"/>
          </a:p>
        </p:txBody>
      </p:sp>
      <p:grpSp>
        <p:nvGrpSpPr>
          <p:cNvPr id="16" name="Group 15">
            <a:extLst>
              <a:ext uri="{FF2B5EF4-FFF2-40B4-BE49-F238E27FC236}">
                <a16:creationId xmlns:a16="http://schemas.microsoft.com/office/drawing/2014/main" id="{AF7D8168-CAC9-426B-9E90-75EA39D0FF53}"/>
              </a:ext>
            </a:extLst>
          </p:cNvPr>
          <p:cNvGrpSpPr/>
          <p:nvPr/>
        </p:nvGrpSpPr>
        <p:grpSpPr>
          <a:xfrm>
            <a:off x="201970" y="974372"/>
            <a:ext cx="4203127" cy="3352940"/>
            <a:chOff x="559779" y="1201501"/>
            <a:chExt cx="5182323" cy="3839111"/>
          </a:xfrm>
        </p:grpSpPr>
        <p:pic>
          <p:nvPicPr>
            <p:cNvPr id="17" name="Picture 16">
              <a:extLst>
                <a:ext uri="{FF2B5EF4-FFF2-40B4-BE49-F238E27FC236}">
                  <a16:creationId xmlns:a16="http://schemas.microsoft.com/office/drawing/2014/main" id="{6BB56430-684D-4A06-8D37-30B5F340AD1C}"/>
                </a:ext>
              </a:extLst>
            </p:cNvPr>
            <p:cNvPicPr>
              <a:picLocks noChangeAspect="1"/>
            </p:cNvPicPr>
            <p:nvPr/>
          </p:nvPicPr>
          <p:blipFill>
            <a:blip r:embed="rId3"/>
            <a:stretch>
              <a:fillRect/>
            </a:stretch>
          </p:blipFill>
          <p:spPr>
            <a:xfrm>
              <a:off x="559779" y="1201501"/>
              <a:ext cx="5182323" cy="3839111"/>
            </a:xfrm>
            <a:prstGeom prst="rect">
              <a:avLst/>
            </a:prstGeom>
          </p:spPr>
        </p:pic>
        <p:cxnSp>
          <p:nvCxnSpPr>
            <p:cNvPr id="18" name="Straight Connector 17">
              <a:extLst>
                <a:ext uri="{FF2B5EF4-FFF2-40B4-BE49-F238E27FC236}">
                  <a16:creationId xmlns:a16="http://schemas.microsoft.com/office/drawing/2014/main" id="{2CBC5116-04E7-4DD8-BEBC-8F01CF06C9F2}"/>
                </a:ext>
              </a:extLst>
            </p:cNvPr>
            <p:cNvCxnSpPr>
              <a:cxnSpLocks/>
            </p:cNvCxnSpPr>
            <p:nvPr/>
          </p:nvCxnSpPr>
          <p:spPr>
            <a:xfrm>
              <a:off x="2906950" y="2744180"/>
              <a:ext cx="0" cy="185322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DE21ABA3-C57A-4927-B673-F4F7145EF364}"/>
                </a:ext>
              </a:extLst>
            </p:cNvPr>
            <p:cNvSpPr txBox="1"/>
            <p:nvPr/>
          </p:nvSpPr>
          <p:spPr>
            <a:xfrm>
              <a:off x="2906950" y="4158100"/>
              <a:ext cx="764215" cy="351776"/>
            </a:xfrm>
            <a:prstGeom prst="rect">
              <a:avLst/>
            </a:prstGeom>
            <a:noFill/>
          </p:spPr>
          <p:txBody>
            <a:bodyPr wrap="none" rtlCol="0">
              <a:spAutoFit/>
            </a:bodyPr>
            <a:lstStyle/>
            <a:p>
              <a:r>
                <a:rPr lang="en-GB" b="1" dirty="0"/>
                <a:t>32mm</a:t>
              </a:r>
            </a:p>
          </p:txBody>
        </p:sp>
        <p:cxnSp>
          <p:nvCxnSpPr>
            <p:cNvPr id="20" name="Straight Connector 19">
              <a:extLst>
                <a:ext uri="{FF2B5EF4-FFF2-40B4-BE49-F238E27FC236}">
                  <a16:creationId xmlns:a16="http://schemas.microsoft.com/office/drawing/2014/main" id="{04DEAF7D-1A56-494B-A77A-211F2E844E40}"/>
                </a:ext>
              </a:extLst>
            </p:cNvPr>
            <p:cNvCxnSpPr>
              <a:cxnSpLocks/>
            </p:cNvCxnSpPr>
            <p:nvPr/>
          </p:nvCxnSpPr>
          <p:spPr>
            <a:xfrm flipH="1">
              <a:off x="1092201" y="2732605"/>
              <a:ext cx="1831683"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D9B55F1-3C3A-43CA-BC8D-E533BA00BD7F}"/>
                </a:ext>
              </a:extLst>
            </p:cNvPr>
            <p:cNvSpPr txBox="1"/>
            <p:nvPr/>
          </p:nvSpPr>
          <p:spPr>
            <a:xfrm>
              <a:off x="1243722" y="2414608"/>
              <a:ext cx="579074" cy="351776"/>
            </a:xfrm>
            <a:prstGeom prst="rect">
              <a:avLst/>
            </a:prstGeom>
            <a:noFill/>
          </p:spPr>
          <p:txBody>
            <a:bodyPr wrap="none" rtlCol="0">
              <a:spAutoFit/>
            </a:bodyPr>
            <a:lstStyle/>
            <a:p>
              <a:r>
                <a:rPr lang="en-GB" b="1" dirty="0"/>
                <a:t>37</a:t>
              </a:r>
              <a:r>
                <a:rPr lang="en-GB" b="1" dirty="0">
                  <a:sym typeface="Symbol" panose="05050102010706020507" pitchFamily="18" charset="2"/>
                </a:rPr>
                <a:t></a:t>
              </a:r>
              <a:endParaRPr lang="en-GB" b="1" dirty="0"/>
            </a:p>
          </p:txBody>
        </p:sp>
      </p:grpSp>
      <p:graphicFrame>
        <p:nvGraphicFramePr>
          <p:cNvPr id="22" name="Object 21">
            <a:extLst>
              <a:ext uri="{FF2B5EF4-FFF2-40B4-BE49-F238E27FC236}">
                <a16:creationId xmlns:a16="http://schemas.microsoft.com/office/drawing/2014/main" id="{7836FEB9-B93F-469B-BAA8-F6C8C8FD855E}"/>
              </a:ext>
            </a:extLst>
          </p:cNvPr>
          <p:cNvGraphicFramePr>
            <a:graphicFrameLocks noChangeAspect="1"/>
          </p:cNvGraphicFramePr>
          <p:nvPr>
            <p:extLst>
              <p:ext uri="{D42A27DB-BD31-4B8C-83A1-F6EECF244321}">
                <p14:modId xmlns:p14="http://schemas.microsoft.com/office/powerpoint/2010/main" val="420141751"/>
              </p:ext>
            </p:extLst>
          </p:nvPr>
        </p:nvGraphicFramePr>
        <p:xfrm>
          <a:off x="960762" y="4460081"/>
          <a:ext cx="3036041" cy="661095"/>
        </p:xfrm>
        <a:graphic>
          <a:graphicData uri="http://schemas.openxmlformats.org/presentationml/2006/ole">
            <mc:AlternateContent xmlns:mc="http://schemas.openxmlformats.org/markup-compatibility/2006">
              <mc:Choice xmlns:v="urn:schemas-microsoft-com:vml" Requires="v">
                <p:oleObj spid="_x0000_s12535" name="Equation" r:id="rId4" imgW="2158920" imgH="469800" progId="Equation.3">
                  <p:embed/>
                </p:oleObj>
              </mc:Choice>
              <mc:Fallback>
                <p:oleObj name="Equation" r:id="rId4" imgW="2158920" imgH="469800" progId="Equation.3">
                  <p:embed/>
                  <p:pic>
                    <p:nvPicPr>
                      <p:cNvPr id="39" name="Object 38">
                        <a:extLst>
                          <a:ext uri="{FF2B5EF4-FFF2-40B4-BE49-F238E27FC236}">
                            <a16:creationId xmlns:a16="http://schemas.microsoft.com/office/drawing/2014/main" id="{7D403445-2C1F-47DA-93D9-037D512E5CF3}"/>
                          </a:ext>
                        </a:extLst>
                      </p:cNvPr>
                      <p:cNvPicPr/>
                      <p:nvPr/>
                    </p:nvPicPr>
                    <p:blipFill>
                      <a:blip r:embed="rId5"/>
                      <a:stretch>
                        <a:fillRect/>
                      </a:stretch>
                    </p:blipFill>
                    <p:spPr>
                      <a:xfrm>
                        <a:off x="960762" y="4460081"/>
                        <a:ext cx="3036041" cy="661095"/>
                      </a:xfrm>
                      <a:prstGeom prst="rect">
                        <a:avLst/>
                      </a:prstGeom>
                    </p:spPr>
                  </p:pic>
                </p:oleObj>
              </mc:Fallback>
            </mc:AlternateContent>
          </a:graphicData>
        </a:graphic>
      </p:graphicFrame>
      <p:pic>
        <p:nvPicPr>
          <p:cNvPr id="23" name="Picture 22">
            <a:extLst>
              <a:ext uri="{FF2B5EF4-FFF2-40B4-BE49-F238E27FC236}">
                <a16:creationId xmlns:a16="http://schemas.microsoft.com/office/drawing/2014/main" id="{3ADDD6EF-931A-4F5A-AA49-B171624A9463}"/>
              </a:ext>
            </a:extLst>
          </p:cNvPr>
          <p:cNvPicPr>
            <a:picLocks noChangeAspect="1"/>
          </p:cNvPicPr>
          <p:nvPr/>
        </p:nvPicPr>
        <p:blipFill>
          <a:blip r:embed="rId6"/>
          <a:stretch>
            <a:fillRect/>
          </a:stretch>
        </p:blipFill>
        <p:spPr>
          <a:xfrm>
            <a:off x="4953078" y="717687"/>
            <a:ext cx="3609219" cy="2838871"/>
          </a:xfrm>
          <a:prstGeom prst="rect">
            <a:avLst/>
          </a:prstGeom>
        </p:spPr>
      </p:pic>
      <p:pic>
        <p:nvPicPr>
          <p:cNvPr id="24" name="Picture 23">
            <a:extLst>
              <a:ext uri="{FF2B5EF4-FFF2-40B4-BE49-F238E27FC236}">
                <a16:creationId xmlns:a16="http://schemas.microsoft.com/office/drawing/2014/main" id="{3288DDA5-5E97-4DD5-A925-28FB03D39F80}"/>
              </a:ext>
            </a:extLst>
          </p:cNvPr>
          <p:cNvPicPr>
            <a:picLocks noChangeAspect="1"/>
          </p:cNvPicPr>
          <p:nvPr/>
        </p:nvPicPr>
        <p:blipFill>
          <a:blip r:embed="rId7"/>
          <a:stretch>
            <a:fillRect/>
          </a:stretch>
        </p:blipFill>
        <p:spPr>
          <a:xfrm>
            <a:off x="4954420" y="3615732"/>
            <a:ext cx="3607878" cy="2867617"/>
          </a:xfrm>
          <a:prstGeom prst="rect">
            <a:avLst/>
          </a:prstGeom>
        </p:spPr>
      </p:pic>
      <p:sp>
        <p:nvSpPr>
          <p:cNvPr id="25" name="TextBox 24">
            <a:extLst>
              <a:ext uri="{FF2B5EF4-FFF2-40B4-BE49-F238E27FC236}">
                <a16:creationId xmlns:a16="http://schemas.microsoft.com/office/drawing/2014/main" id="{A88D1DDF-C1C6-42CC-8125-0A5232EF9E06}"/>
              </a:ext>
            </a:extLst>
          </p:cNvPr>
          <p:cNvSpPr txBox="1"/>
          <p:nvPr/>
        </p:nvSpPr>
        <p:spPr>
          <a:xfrm>
            <a:off x="221432" y="5172472"/>
            <a:ext cx="4582371" cy="1077218"/>
          </a:xfrm>
          <a:prstGeom prst="rect">
            <a:avLst/>
          </a:prstGeom>
          <a:noFill/>
        </p:spPr>
        <p:txBody>
          <a:bodyPr wrap="square" rtlCol="0">
            <a:spAutoFit/>
          </a:bodyPr>
          <a:lstStyle/>
          <a:p>
            <a:r>
              <a:rPr lang="en-GB" sz="1600" dirty="0"/>
              <a:t>All these studies provided also for these “tuning” (or “design”) curves that will help to go faster in the final design when the final parameters come up from SOLEIL simulations/studies</a:t>
            </a:r>
          </a:p>
        </p:txBody>
      </p:sp>
    </p:spTree>
    <p:extLst>
      <p:ext uri="{BB962C8B-B14F-4D97-AF65-F5344CB8AC3E}">
        <p14:creationId xmlns:p14="http://schemas.microsoft.com/office/powerpoint/2010/main" val="26672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B9A63-74F0-4AEC-88D6-A38B6484FE39}"/>
              </a:ext>
            </a:extLst>
          </p:cNvPr>
          <p:cNvSpPr>
            <a:spLocks noGrp="1"/>
          </p:cNvSpPr>
          <p:nvPr>
            <p:ph type="title"/>
          </p:nvPr>
        </p:nvSpPr>
        <p:spPr/>
        <p:txBody>
          <a:bodyPr/>
          <a:lstStyle/>
          <a:p>
            <a:r>
              <a:rPr lang="en-GB" dirty="0"/>
              <a:t>Beta coupling variation? Why not</a:t>
            </a:r>
          </a:p>
        </p:txBody>
      </p:sp>
      <p:pic>
        <p:nvPicPr>
          <p:cNvPr id="28" name="Picture 27">
            <a:extLst>
              <a:ext uri="{FF2B5EF4-FFF2-40B4-BE49-F238E27FC236}">
                <a16:creationId xmlns:a16="http://schemas.microsoft.com/office/drawing/2014/main" id="{AA32CF49-8B42-45EE-B4DD-041EE19A5C3F}"/>
              </a:ext>
            </a:extLst>
          </p:cNvPr>
          <p:cNvPicPr>
            <a:picLocks noChangeAspect="1"/>
          </p:cNvPicPr>
          <p:nvPr/>
        </p:nvPicPr>
        <p:blipFill>
          <a:blip r:embed="rId2"/>
          <a:stretch>
            <a:fillRect/>
          </a:stretch>
        </p:blipFill>
        <p:spPr>
          <a:xfrm>
            <a:off x="2639683" y="4057062"/>
            <a:ext cx="3074861" cy="2488292"/>
          </a:xfrm>
          <a:prstGeom prst="rect">
            <a:avLst/>
          </a:prstGeom>
        </p:spPr>
      </p:pic>
      <p:pic>
        <p:nvPicPr>
          <p:cNvPr id="29" name="Picture 28">
            <a:extLst>
              <a:ext uri="{FF2B5EF4-FFF2-40B4-BE49-F238E27FC236}">
                <a16:creationId xmlns:a16="http://schemas.microsoft.com/office/drawing/2014/main" id="{B6466B35-5FBF-420D-9372-3BAB2891ECAD}"/>
              </a:ext>
            </a:extLst>
          </p:cNvPr>
          <p:cNvPicPr>
            <a:picLocks noChangeAspect="1"/>
          </p:cNvPicPr>
          <p:nvPr/>
        </p:nvPicPr>
        <p:blipFill>
          <a:blip r:embed="rId3"/>
          <a:stretch>
            <a:fillRect/>
          </a:stretch>
        </p:blipFill>
        <p:spPr>
          <a:xfrm>
            <a:off x="3056711" y="1556792"/>
            <a:ext cx="4551076" cy="2309116"/>
          </a:xfrm>
          <a:prstGeom prst="rect">
            <a:avLst/>
          </a:prstGeom>
        </p:spPr>
      </p:pic>
      <p:pic>
        <p:nvPicPr>
          <p:cNvPr id="30" name="Picture 29">
            <a:extLst>
              <a:ext uri="{FF2B5EF4-FFF2-40B4-BE49-F238E27FC236}">
                <a16:creationId xmlns:a16="http://schemas.microsoft.com/office/drawing/2014/main" id="{A2F01AA0-2597-455D-BB6B-C64E4E6242A1}"/>
              </a:ext>
            </a:extLst>
          </p:cNvPr>
          <p:cNvPicPr>
            <a:picLocks noChangeAspect="1"/>
          </p:cNvPicPr>
          <p:nvPr/>
        </p:nvPicPr>
        <p:blipFill rotWithShape="1">
          <a:blip r:embed="rId4"/>
          <a:srcRect l="25455" t="9172" r="10909"/>
          <a:stretch/>
        </p:blipFill>
        <p:spPr>
          <a:xfrm>
            <a:off x="5851388" y="4314501"/>
            <a:ext cx="2753060" cy="1993724"/>
          </a:xfrm>
          <a:prstGeom prst="rect">
            <a:avLst/>
          </a:prstGeom>
        </p:spPr>
      </p:pic>
      <p:sp>
        <p:nvSpPr>
          <p:cNvPr id="36" name="TextBox 35">
            <a:extLst>
              <a:ext uri="{FF2B5EF4-FFF2-40B4-BE49-F238E27FC236}">
                <a16:creationId xmlns:a16="http://schemas.microsoft.com/office/drawing/2014/main" id="{869C75DB-6E15-453F-939B-DEF3760854D3}"/>
              </a:ext>
            </a:extLst>
          </p:cNvPr>
          <p:cNvSpPr txBox="1"/>
          <p:nvPr/>
        </p:nvSpPr>
        <p:spPr>
          <a:xfrm>
            <a:off x="302697" y="844423"/>
            <a:ext cx="4673972" cy="369332"/>
          </a:xfrm>
          <a:prstGeom prst="rect">
            <a:avLst/>
          </a:prstGeom>
          <a:noFill/>
        </p:spPr>
        <p:txBody>
          <a:bodyPr wrap="square" rtlCol="0">
            <a:spAutoFit/>
          </a:bodyPr>
          <a:lstStyle/>
          <a:p>
            <a:r>
              <a:rPr lang="en-GB" dirty="0">
                <a:solidFill>
                  <a:schemeClr val="tx2"/>
                </a:solidFill>
              </a:rPr>
              <a:t>I think is feasible and in air: motorization?</a:t>
            </a:r>
          </a:p>
        </p:txBody>
      </p:sp>
      <p:grpSp>
        <p:nvGrpSpPr>
          <p:cNvPr id="8" name="Group 7">
            <a:extLst>
              <a:ext uri="{FF2B5EF4-FFF2-40B4-BE49-F238E27FC236}">
                <a16:creationId xmlns:a16="http://schemas.microsoft.com/office/drawing/2014/main" id="{28E6CEFC-9027-45B7-9856-F0157CF54D32}"/>
              </a:ext>
            </a:extLst>
          </p:cNvPr>
          <p:cNvGrpSpPr/>
          <p:nvPr/>
        </p:nvGrpSpPr>
        <p:grpSpPr>
          <a:xfrm>
            <a:off x="270873" y="1697931"/>
            <a:ext cx="2416414" cy="4335953"/>
            <a:chOff x="177302" y="1952039"/>
            <a:chExt cx="2053519" cy="3868698"/>
          </a:xfrm>
        </p:grpSpPr>
        <p:grpSp>
          <p:nvGrpSpPr>
            <p:cNvPr id="7" name="Group 6">
              <a:extLst>
                <a:ext uri="{FF2B5EF4-FFF2-40B4-BE49-F238E27FC236}">
                  <a16:creationId xmlns:a16="http://schemas.microsoft.com/office/drawing/2014/main" id="{A6784067-E73B-483E-B852-4B88E06D7D17}"/>
                </a:ext>
              </a:extLst>
            </p:cNvPr>
            <p:cNvGrpSpPr/>
            <p:nvPr/>
          </p:nvGrpSpPr>
          <p:grpSpPr>
            <a:xfrm>
              <a:off x="367699" y="1952039"/>
              <a:ext cx="1863122" cy="3868698"/>
              <a:chOff x="490265" y="1459719"/>
              <a:chExt cx="2484163" cy="5158264"/>
            </a:xfrm>
          </p:grpSpPr>
          <p:grpSp>
            <p:nvGrpSpPr>
              <p:cNvPr id="21" name="Group 20">
                <a:extLst>
                  <a:ext uri="{FF2B5EF4-FFF2-40B4-BE49-F238E27FC236}">
                    <a16:creationId xmlns:a16="http://schemas.microsoft.com/office/drawing/2014/main" id="{BA7FA947-9DB9-4E83-AE15-9851804712B0}"/>
                  </a:ext>
                </a:extLst>
              </p:cNvPr>
              <p:cNvGrpSpPr/>
              <p:nvPr/>
            </p:nvGrpSpPr>
            <p:grpSpPr>
              <a:xfrm>
                <a:off x="490265" y="1656278"/>
                <a:ext cx="2484163" cy="4961705"/>
                <a:chOff x="349623" y="1690688"/>
                <a:chExt cx="2484163" cy="4961705"/>
              </a:xfrm>
            </p:grpSpPr>
            <p:pic>
              <p:nvPicPr>
                <p:cNvPr id="3" name="Picture 2">
                  <a:extLst>
                    <a:ext uri="{FF2B5EF4-FFF2-40B4-BE49-F238E27FC236}">
                      <a16:creationId xmlns:a16="http://schemas.microsoft.com/office/drawing/2014/main" id="{51E2CCF6-1B40-4F11-B893-5489B1F1F79D}"/>
                    </a:ext>
                  </a:extLst>
                </p:cNvPr>
                <p:cNvPicPr>
                  <a:picLocks noChangeAspect="1"/>
                </p:cNvPicPr>
                <p:nvPr/>
              </p:nvPicPr>
              <p:blipFill rotWithShape="1">
                <a:blip r:embed="rId5"/>
                <a:srcRect l="36885" r="38004"/>
                <a:stretch/>
              </p:blipFill>
              <p:spPr>
                <a:xfrm>
                  <a:off x="349623" y="1690688"/>
                  <a:ext cx="1990166" cy="4961705"/>
                </a:xfrm>
                <a:prstGeom prst="rect">
                  <a:avLst/>
                </a:prstGeom>
              </p:spPr>
            </p:pic>
            <p:cxnSp>
              <p:nvCxnSpPr>
                <p:cNvPr id="5" name="Straight Arrow Connector 4">
                  <a:extLst>
                    <a:ext uri="{FF2B5EF4-FFF2-40B4-BE49-F238E27FC236}">
                      <a16:creationId xmlns:a16="http://schemas.microsoft.com/office/drawing/2014/main" id="{46EA1DD2-3C26-406B-BE41-AB80E44ECB94}"/>
                    </a:ext>
                  </a:extLst>
                </p:cNvPr>
                <p:cNvCxnSpPr/>
                <p:nvPr/>
              </p:nvCxnSpPr>
              <p:spPr>
                <a:xfrm flipV="1">
                  <a:off x="1936376" y="4171540"/>
                  <a:ext cx="0" cy="521484"/>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EDB054D1-2996-426A-A579-F756FA3EE36B}"/>
                    </a:ext>
                  </a:extLst>
                </p:cNvPr>
                <p:cNvCxnSpPr>
                  <a:cxnSpLocks/>
                </p:cNvCxnSpPr>
                <p:nvPr/>
              </p:nvCxnSpPr>
              <p:spPr>
                <a:xfrm flipV="1">
                  <a:off x="1936376" y="3200400"/>
                  <a:ext cx="0" cy="957693"/>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85DB938-F503-4EB5-AC94-234C84882DD8}"/>
                    </a:ext>
                  </a:extLst>
                </p:cNvPr>
                <p:cNvCxnSpPr>
                  <a:cxnSpLocks/>
                </p:cNvCxnSpPr>
                <p:nvPr/>
              </p:nvCxnSpPr>
              <p:spPr>
                <a:xfrm>
                  <a:off x="605118" y="3186953"/>
                  <a:ext cx="138504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7D5B6E9-74E3-4059-865F-24343FBA00D7}"/>
                    </a:ext>
                  </a:extLst>
                </p:cNvPr>
                <p:cNvCxnSpPr>
                  <a:cxnSpLocks/>
                </p:cNvCxnSpPr>
                <p:nvPr/>
              </p:nvCxnSpPr>
              <p:spPr>
                <a:xfrm>
                  <a:off x="605118" y="4149129"/>
                  <a:ext cx="1371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1D7836A-FD0E-4281-9887-A5A307C80211}"/>
                    </a:ext>
                  </a:extLst>
                </p:cNvPr>
                <p:cNvSpPr txBox="1"/>
                <p:nvPr/>
              </p:nvSpPr>
              <p:spPr>
                <a:xfrm>
                  <a:off x="1929265" y="3539273"/>
                  <a:ext cx="904521" cy="307777"/>
                </a:xfrm>
                <a:prstGeom prst="rect">
                  <a:avLst/>
                </a:prstGeom>
                <a:noFill/>
              </p:spPr>
              <p:txBody>
                <a:bodyPr wrap="none" rtlCol="0">
                  <a:spAutoFit/>
                </a:bodyPr>
                <a:lstStyle/>
                <a:p>
                  <a:r>
                    <a:rPr lang="en-GB" sz="900" b="1" dirty="0"/>
                    <a:t>212.4mm</a:t>
                  </a:r>
                </a:p>
              </p:txBody>
            </p:sp>
            <p:sp>
              <p:nvSpPr>
                <p:cNvPr id="13" name="TextBox 12">
                  <a:extLst>
                    <a:ext uri="{FF2B5EF4-FFF2-40B4-BE49-F238E27FC236}">
                      <a16:creationId xmlns:a16="http://schemas.microsoft.com/office/drawing/2014/main" id="{522BA2EC-D974-4371-92A1-DD1612C7A0B5}"/>
                    </a:ext>
                  </a:extLst>
                </p:cNvPr>
                <p:cNvSpPr txBox="1"/>
                <p:nvPr/>
              </p:nvSpPr>
              <p:spPr>
                <a:xfrm>
                  <a:off x="374474" y="3553285"/>
                  <a:ext cx="1084057" cy="307777"/>
                </a:xfrm>
                <a:prstGeom prst="rect">
                  <a:avLst/>
                </a:prstGeom>
                <a:noFill/>
              </p:spPr>
              <p:txBody>
                <a:bodyPr wrap="none" rtlCol="0">
                  <a:spAutoFit/>
                </a:bodyPr>
                <a:lstStyle/>
                <a:p>
                  <a:r>
                    <a:rPr lang="en-GB" sz="900" b="1" dirty="0"/>
                    <a:t>RF Window</a:t>
                  </a:r>
                </a:p>
              </p:txBody>
            </p:sp>
            <p:sp>
              <p:nvSpPr>
                <p:cNvPr id="14" name="TextBox 13">
                  <a:extLst>
                    <a:ext uri="{FF2B5EF4-FFF2-40B4-BE49-F238E27FC236}">
                      <a16:creationId xmlns:a16="http://schemas.microsoft.com/office/drawing/2014/main" id="{875CD654-356E-415B-B1C8-A690CE00EF29}"/>
                    </a:ext>
                  </a:extLst>
                </p:cNvPr>
                <p:cNvSpPr txBox="1"/>
                <p:nvPr/>
              </p:nvSpPr>
              <p:spPr>
                <a:xfrm>
                  <a:off x="1922153" y="4275782"/>
                  <a:ext cx="776281" cy="307777"/>
                </a:xfrm>
                <a:prstGeom prst="rect">
                  <a:avLst/>
                </a:prstGeom>
                <a:noFill/>
              </p:spPr>
              <p:txBody>
                <a:bodyPr wrap="none" rtlCol="0">
                  <a:spAutoFit/>
                </a:bodyPr>
                <a:lstStyle/>
                <a:p>
                  <a:r>
                    <a:rPr lang="en-GB" sz="900" b="1" dirty="0"/>
                    <a:t>110mm</a:t>
                  </a:r>
                </a:p>
              </p:txBody>
            </p:sp>
            <p:cxnSp>
              <p:nvCxnSpPr>
                <p:cNvPr id="15" name="Straight Arrow Connector 14">
                  <a:extLst>
                    <a:ext uri="{FF2B5EF4-FFF2-40B4-BE49-F238E27FC236}">
                      <a16:creationId xmlns:a16="http://schemas.microsoft.com/office/drawing/2014/main" id="{1C7623AD-6847-4821-928C-D8EA04D89AE9}"/>
                    </a:ext>
                  </a:extLst>
                </p:cNvPr>
                <p:cNvCxnSpPr>
                  <a:cxnSpLocks/>
                </p:cNvCxnSpPr>
                <p:nvPr/>
              </p:nvCxnSpPr>
              <p:spPr>
                <a:xfrm flipV="1">
                  <a:off x="1936376" y="1801906"/>
                  <a:ext cx="0" cy="1385048"/>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32EA3D8-0A43-444C-ABB1-4F734AB6AF19}"/>
                    </a:ext>
                  </a:extLst>
                </p:cNvPr>
                <p:cNvSpPr txBox="1"/>
                <p:nvPr/>
              </p:nvSpPr>
              <p:spPr>
                <a:xfrm>
                  <a:off x="1940861" y="2403736"/>
                  <a:ext cx="776281" cy="307777"/>
                </a:xfrm>
                <a:prstGeom prst="rect">
                  <a:avLst/>
                </a:prstGeom>
                <a:noFill/>
              </p:spPr>
              <p:txBody>
                <a:bodyPr wrap="none" rtlCol="0">
                  <a:spAutoFit/>
                </a:bodyPr>
                <a:lstStyle/>
                <a:p>
                  <a:r>
                    <a:rPr lang="en-GB" sz="900" b="1" dirty="0"/>
                    <a:t>500mm</a:t>
                  </a:r>
                </a:p>
              </p:txBody>
            </p:sp>
            <p:sp>
              <p:nvSpPr>
                <p:cNvPr id="18" name="TextBox 17">
                  <a:extLst>
                    <a:ext uri="{FF2B5EF4-FFF2-40B4-BE49-F238E27FC236}">
                      <a16:creationId xmlns:a16="http://schemas.microsoft.com/office/drawing/2014/main" id="{FEF36F7E-9143-4B29-A590-8C4BD631E5A6}"/>
                    </a:ext>
                  </a:extLst>
                </p:cNvPr>
                <p:cNvSpPr txBox="1"/>
                <p:nvPr/>
              </p:nvSpPr>
              <p:spPr>
                <a:xfrm rot="16200000">
                  <a:off x="1069390" y="3405903"/>
                  <a:ext cx="1131165" cy="400109"/>
                </a:xfrm>
                <a:prstGeom prst="rect">
                  <a:avLst/>
                </a:prstGeom>
                <a:noFill/>
              </p:spPr>
              <p:txBody>
                <a:bodyPr wrap="none" rtlCol="0">
                  <a:spAutoFit/>
                </a:bodyPr>
                <a:lstStyle/>
                <a:p>
                  <a:r>
                    <a:rPr lang="en-GB" sz="1350" b="1" dirty="0"/>
                    <a:t>Vacuum</a:t>
                  </a:r>
                </a:p>
              </p:txBody>
            </p:sp>
            <p:sp>
              <p:nvSpPr>
                <p:cNvPr id="20" name="TextBox 19">
                  <a:extLst>
                    <a:ext uri="{FF2B5EF4-FFF2-40B4-BE49-F238E27FC236}">
                      <a16:creationId xmlns:a16="http://schemas.microsoft.com/office/drawing/2014/main" id="{5E9700CE-8FBB-4D6A-8A87-0EB3EC8F9CA9}"/>
                    </a:ext>
                  </a:extLst>
                </p:cNvPr>
                <p:cNvSpPr txBox="1"/>
                <p:nvPr/>
              </p:nvSpPr>
              <p:spPr>
                <a:xfrm rot="16200000">
                  <a:off x="1259424" y="2025953"/>
                  <a:ext cx="643765" cy="400109"/>
                </a:xfrm>
                <a:prstGeom prst="rect">
                  <a:avLst/>
                </a:prstGeom>
                <a:noFill/>
              </p:spPr>
              <p:txBody>
                <a:bodyPr wrap="none" rtlCol="0">
                  <a:spAutoFit/>
                </a:bodyPr>
                <a:lstStyle/>
                <a:p>
                  <a:r>
                    <a:rPr lang="en-GB" sz="1350" b="1" dirty="0"/>
                    <a:t>AIR</a:t>
                  </a:r>
                </a:p>
              </p:txBody>
            </p:sp>
          </p:grpSp>
          <p:sp>
            <p:nvSpPr>
              <p:cNvPr id="4" name="TextBox 3">
                <a:extLst>
                  <a:ext uri="{FF2B5EF4-FFF2-40B4-BE49-F238E27FC236}">
                    <a16:creationId xmlns:a16="http://schemas.microsoft.com/office/drawing/2014/main" id="{B9EFD553-C7B5-4237-9E8B-D16562E3EEE9}"/>
                  </a:ext>
                </a:extLst>
              </p:cNvPr>
              <p:cNvSpPr txBox="1"/>
              <p:nvPr/>
            </p:nvSpPr>
            <p:spPr>
              <a:xfrm>
                <a:off x="1446273" y="1459719"/>
                <a:ext cx="724985" cy="338555"/>
              </a:xfrm>
              <a:prstGeom prst="rect">
                <a:avLst/>
              </a:prstGeom>
              <a:noFill/>
            </p:spPr>
            <p:txBody>
              <a:bodyPr wrap="none" rtlCol="0">
                <a:spAutoFit/>
              </a:bodyPr>
              <a:lstStyle/>
              <a:p>
                <a:r>
                  <a:rPr lang="fr-FR" sz="1050" dirty="0"/>
                  <a:t>Port 1</a:t>
                </a:r>
                <a:endParaRPr lang="en-GB" sz="1050" dirty="0"/>
              </a:p>
            </p:txBody>
          </p:sp>
        </p:grpSp>
        <p:grpSp>
          <p:nvGrpSpPr>
            <p:cNvPr id="27" name="Group 26">
              <a:extLst>
                <a:ext uri="{FF2B5EF4-FFF2-40B4-BE49-F238E27FC236}">
                  <a16:creationId xmlns:a16="http://schemas.microsoft.com/office/drawing/2014/main" id="{6EC4379D-CA3A-4B22-85C1-B0C5541992D2}"/>
                </a:ext>
              </a:extLst>
            </p:cNvPr>
            <p:cNvGrpSpPr/>
            <p:nvPr/>
          </p:nvGrpSpPr>
          <p:grpSpPr>
            <a:xfrm>
              <a:off x="177302" y="2182873"/>
              <a:ext cx="905568" cy="843545"/>
              <a:chOff x="3321425" y="1923831"/>
              <a:chExt cx="2063397" cy="1902568"/>
            </a:xfrm>
          </p:grpSpPr>
          <p:pic>
            <p:nvPicPr>
              <p:cNvPr id="22" name="Picture 21">
                <a:extLst>
                  <a:ext uri="{FF2B5EF4-FFF2-40B4-BE49-F238E27FC236}">
                    <a16:creationId xmlns:a16="http://schemas.microsoft.com/office/drawing/2014/main" id="{D535ABB7-E318-455E-AA45-37AB2D3158CC}"/>
                  </a:ext>
                </a:extLst>
              </p:cNvPr>
              <p:cNvPicPr>
                <a:picLocks noChangeAspect="1"/>
              </p:cNvPicPr>
              <p:nvPr/>
            </p:nvPicPr>
            <p:blipFill rotWithShape="1">
              <a:blip r:embed="rId6"/>
              <a:srcRect l="35302" t="25625" r="35434" b="29689"/>
              <a:stretch/>
            </p:blipFill>
            <p:spPr>
              <a:xfrm>
                <a:off x="3321425" y="1923831"/>
                <a:ext cx="1990166" cy="1902568"/>
              </a:xfrm>
              <a:prstGeom prst="rect">
                <a:avLst/>
              </a:prstGeom>
            </p:spPr>
          </p:pic>
          <p:cxnSp>
            <p:nvCxnSpPr>
              <p:cNvPr id="24" name="Straight Arrow Connector 23">
                <a:extLst>
                  <a:ext uri="{FF2B5EF4-FFF2-40B4-BE49-F238E27FC236}">
                    <a16:creationId xmlns:a16="http://schemas.microsoft.com/office/drawing/2014/main" id="{D04B2C3D-B243-49BF-8BC2-34DA83B6E267}"/>
                  </a:ext>
                </a:extLst>
              </p:cNvPr>
              <p:cNvCxnSpPr>
                <a:cxnSpLocks/>
              </p:cNvCxnSpPr>
              <p:nvPr/>
            </p:nvCxnSpPr>
            <p:spPr>
              <a:xfrm flipV="1">
                <a:off x="4235825" y="2172690"/>
                <a:ext cx="404236" cy="7171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1B29D1EF-AFC1-45E2-BB20-E6E4C5FA100C}"/>
                  </a:ext>
                </a:extLst>
              </p:cNvPr>
              <p:cNvSpPr txBox="1"/>
              <p:nvPr/>
            </p:nvSpPr>
            <p:spPr>
              <a:xfrm>
                <a:off x="3671046" y="2889810"/>
                <a:ext cx="1713776" cy="572693"/>
              </a:xfrm>
              <a:prstGeom prst="rect">
                <a:avLst/>
              </a:prstGeom>
              <a:noFill/>
            </p:spPr>
            <p:txBody>
              <a:bodyPr wrap="none" rtlCol="0">
                <a:spAutoFit/>
              </a:bodyPr>
              <a:lstStyle/>
              <a:p>
                <a:r>
                  <a:rPr lang="en-GB" sz="1050" b="1" dirty="0"/>
                  <a:t>R=30mm</a:t>
                </a:r>
              </a:p>
            </p:txBody>
          </p:sp>
        </p:grpSp>
      </p:grpSp>
      <p:sp>
        <p:nvSpPr>
          <p:cNvPr id="9" name="Footer Placeholder 8">
            <a:extLst>
              <a:ext uri="{FF2B5EF4-FFF2-40B4-BE49-F238E27FC236}">
                <a16:creationId xmlns:a16="http://schemas.microsoft.com/office/drawing/2014/main" id="{9EC87D20-07F4-4012-A194-88AA11439E4D}"/>
              </a:ext>
            </a:extLst>
          </p:cNvPr>
          <p:cNvSpPr>
            <a:spLocks noGrp="1"/>
          </p:cNvSpPr>
          <p:nvPr>
            <p:ph type="ftr" sz="quarter" idx="11"/>
          </p:nvPr>
        </p:nvSpPr>
        <p:spPr/>
        <p:txBody>
          <a:bodyPr/>
          <a:lstStyle/>
          <a:p>
            <a:r>
              <a:rPr lang="en-GB"/>
              <a:t>HarmonLIP2024 - 20 March 2023 - A. D'Elia</a:t>
            </a:r>
          </a:p>
        </p:txBody>
      </p:sp>
      <p:sp>
        <p:nvSpPr>
          <p:cNvPr id="16" name="Slide Number Placeholder 15">
            <a:extLst>
              <a:ext uri="{FF2B5EF4-FFF2-40B4-BE49-F238E27FC236}">
                <a16:creationId xmlns:a16="http://schemas.microsoft.com/office/drawing/2014/main" id="{D1C0E39E-C2A6-4833-BBFE-E91181A7EF02}"/>
              </a:ext>
            </a:extLst>
          </p:cNvPr>
          <p:cNvSpPr>
            <a:spLocks noGrp="1"/>
          </p:cNvSpPr>
          <p:nvPr>
            <p:ph type="sldNum" sz="quarter" idx="12"/>
          </p:nvPr>
        </p:nvSpPr>
        <p:spPr/>
        <p:txBody>
          <a:bodyPr/>
          <a:lstStyle/>
          <a:p>
            <a:fld id="{627799B7-D61E-469A-AF14-3ABA6674A0C8}" type="slidenum">
              <a:rPr lang="en-GB" smtClean="0"/>
              <a:t>39</a:t>
            </a:fld>
            <a:endParaRPr lang="en-GB"/>
          </a:p>
        </p:txBody>
      </p:sp>
    </p:spTree>
    <p:extLst>
      <p:ext uri="{BB962C8B-B14F-4D97-AF65-F5344CB8AC3E}">
        <p14:creationId xmlns:p14="http://schemas.microsoft.com/office/powerpoint/2010/main" val="32615079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0B3464D-0FE9-49D2-B380-C322F8A55E05}"/>
              </a:ext>
            </a:extLst>
          </p:cNvPr>
          <p:cNvSpPr>
            <a:spLocks noGrp="1"/>
          </p:cNvSpPr>
          <p:nvPr>
            <p:ph type="title"/>
          </p:nvPr>
        </p:nvSpPr>
        <p:spPr/>
        <p:txBody>
          <a:bodyPr/>
          <a:lstStyle/>
          <a:p>
            <a:r>
              <a:rPr lang="en-GB" dirty="0"/>
              <a:t>Multipacting</a:t>
            </a:r>
          </a:p>
        </p:txBody>
      </p:sp>
      <p:sp>
        <p:nvSpPr>
          <p:cNvPr id="5" name="Footer Placeholder 4">
            <a:extLst>
              <a:ext uri="{FF2B5EF4-FFF2-40B4-BE49-F238E27FC236}">
                <a16:creationId xmlns:a16="http://schemas.microsoft.com/office/drawing/2014/main" id="{4BF6DA26-AFC1-401E-85BF-1C0ADA670FB3}"/>
              </a:ext>
            </a:extLst>
          </p:cNvPr>
          <p:cNvSpPr>
            <a:spLocks noGrp="1"/>
          </p:cNvSpPr>
          <p:nvPr>
            <p:ph type="ftr" sz="quarter" idx="11"/>
          </p:nvPr>
        </p:nvSpPr>
        <p:spPr/>
        <p:txBody>
          <a:bodyPr/>
          <a:lstStyle/>
          <a:p>
            <a:r>
              <a:rPr lang="en-GB"/>
              <a:t>HarmonLIP2024 - 20 March 2023 - A. D'Elia</a:t>
            </a:r>
            <a:endParaRPr lang="fr-FR" dirty="0"/>
          </a:p>
        </p:txBody>
      </p:sp>
      <p:sp>
        <p:nvSpPr>
          <p:cNvPr id="4" name="Slide Number Placeholder 3">
            <a:extLst>
              <a:ext uri="{FF2B5EF4-FFF2-40B4-BE49-F238E27FC236}">
                <a16:creationId xmlns:a16="http://schemas.microsoft.com/office/drawing/2014/main" id="{B9F01ED7-BF81-4693-A975-D91920E3755C}"/>
              </a:ext>
            </a:extLst>
          </p:cNvPr>
          <p:cNvSpPr>
            <a:spLocks noGrp="1"/>
          </p:cNvSpPr>
          <p:nvPr>
            <p:ph type="sldNum" sz="quarter" idx="12"/>
          </p:nvPr>
        </p:nvSpPr>
        <p:spPr/>
        <p:txBody>
          <a:bodyPr/>
          <a:lstStyle/>
          <a:p>
            <a:r>
              <a:rPr lang="fr-FR"/>
              <a:t>Page </a:t>
            </a:r>
            <a:fld id="{733122C9-A0B9-462F-8757-0847AD287B63}" type="slidenum">
              <a:rPr lang="fr-FR" smtClean="0"/>
              <a:pPr/>
              <a:t>40</a:t>
            </a:fld>
            <a:endParaRPr lang="fr-FR" dirty="0"/>
          </a:p>
        </p:txBody>
      </p:sp>
      <p:grpSp>
        <p:nvGrpSpPr>
          <p:cNvPr id="18" name="Group 17">
            <a:extLst>
              <a:ext uri="{FF2B5EF4-FFF2-40B4-BE49-F238E27FC236}">
                <a16:creationId xmlns:a16="http://schemas.microsoft.com/office/drawing/2014/main" id="{17F19750-7D47-467E-8E2C-D4E0DB5A3ADC}"/>
              </a:ext>
            </a:extLst>
          </p:cNvPr>
          <p:cNvGrpSpPr/>
          <p:nvPr/>
        </p:nvGrpSpPr>
        <p:grpSpPr>
          <a:xfrm>
            <a:off x="179512" y="836712"/>
            <a:ext cx="8737907" cy="5595627"/>
            <a:chOff x="179512" y="527290"/>
            <a:chExt cx="8737907" cy="5595627"/>
          </a:xfrm>
        </p:grpSpPr>
        <p:grpSp>
          <p:nvGrpSpPr>
            <p:cNvPr id="17" name="Group 16">
              <a:extLst>
                <a:ext uri="{FF2B5EF4-FFF2-40B4-BE49-F238E27FC236}">
                  <a16:creationId xmlns:a16="http://schemas.microsoft.com/office/drawing/2014/main" id="{D9031740-288F-4761-8074-596E060E087A}"/>
                </a:ext>
              </a:extLst>
            </p:cNvPr>
            <p:cNvGrpSpPr/>
            <p:nvPr/>
          </p:nvGrpSpPr>
          <p:grpSpPr>
            <a:xfrm>
              <a:off x="4715944" y="527290"/>
              <a:ext cx="4201475" cy="5544616"/>
              <a:chOff x="4715944" y="527290"/>
              <a:chExt cx="4201475" cy="5544616"/>
            </a:xfrm>
          </p:grpSpPr>
          <p:pic>
            <p:nvPicPr>
              <p:cNvPr id="9" name="Picture 8">
                <a:extLst>
                  <a:ext uri="{FF2B5EF4-FFF2-40B4-BE49-F238E27FC236}">
                    <a16:creationId xmlns:a16="http://schemas.microsoft.com/office/drawing/2014/main" id="{C2F1BBF6-B6EC-40C9-9C8A-A77FF6696C07}"/>
                  </a:ext>
                </a:extLst>
              </p:cNvPr>
              <p:cNvPicPr>
                <a:picLocks noChangeAspect="1"/>
              </p:cNvPicPr>
              <p:nvPr/>
            </p:nvPicPr>
            <p:blipFill>
              <a:blip r:embed="rId2"/>
              <a:stretch>
                <a:fillRect/>
              </a:stretch>
            </p:blipFill>
            <p:spPr>
              <a:xfrm>
                <a:off x="4715944" y="787025"/>
                <a:ext cx="4201475" cy="2641975"/>
              </a:xfrm>
              <a:prstGeom prst="rect">
                <a:avLst/>
              </a:prstGeom>
            </p:spPr>
          </p:pic>
          <p:pic>
            <p:nvPicPr>
              <p:cNvPr id="10" name="Picture 9">
                <a:extLst>
                  <a:ext uri="{FF2B5EF4-FFF2-40B4-BE49-F238E27FC236}">
                    <a16:creationId xmlns:a16="http://schemas.microsoft.com/office/drawing/2014/main" id="{B614E9E4-5BF9-424B-8FFC-578FF9E5EC09}"/>
                  </a:ext>
                </a:extLst>
              </p:cNvPr>
              <p:cNvPicPr>
                <a:picLocks noChangeAspect="1"/>
              </p:cNvPicPr>
              <p:nvPr/>
            </p:nvPicPr>
            <p:blipFill>
              <a:blip r:embed="rId3"/>
              <a:stretch>
                <a:fillRect/>
              </a:stretch>
            </p:blipFill>
            <p:spPr>
              <a:xfrm>
                <a:off x="4759350" y="3540876"/>
                <a:ext cx="4102013" cy="2531030"/>
              </a:xfrm>
              <a:prstGeom prst="rect">
                <a:avLst/>
              </a:prstGeom>
            </p:spPr>
          </p:pic>
          <p:sp>
            <p:nvSpPr>
              <p:cNvPr id="12" name="TextBox 11">
                <a:extLst>
                  <a:ext uri="{FF2B5EF4-FFF2-40B4-BE49-F238E27FC236}">
                    <a16:creationId xmlns:a16="http://schemas.microsoft.com/office/drawing/2014/main" id="{D29757EB-0960-431A-A7D6-B325411EFF91}"/>
                  </a:ext>
                </a:extLst>
              </p:cNvPr>
              <p:cNvSpPr txBox="1"/>
              <p:nvPr/>
            </p:nvSpPr>
            <p:spPr>
              <a:xfrm>
                <a:off x="6105729" y="527290"/>
                <a:ext cx="1685077" cy="369332"/>
              </a:xfrm>
              <a:prstGeom prst="rect">
                <a:avLst/>
              </a:prstGeom>
              <a:noFill/>
            </p:spPr>
            <p:txBody>
              <a:bodyPr wrap="none" rtlCol="0">
                <a:spAutoFit/>
              </a:bodyPr>
              <a:lstStyle/>
              <a:p>
                <a:r>
                  <a:rPr lang="en-GB" b="1" dirty="0"/>
                  <a:t>Coupling Slot</a:t>
                </a:r>
              </a:p>
            </p:txBody>
          </p:sp>
        </p:grpSp>
        <p:grpSp>
          <p:nvGrpSpPr>
            <p:cNvPr id="16" name="Group 15">
              <a:extLst>
                <a:ext uri="{FF2B5EF4-FFF2-40B4-BE49-F238E27FC236}">
                  <a16:creationId xmlns:a16="http://schemas.microsoft.com/office/drawing/2014/main" id="{FE72B5AA-61FB-41F1-8AB5-C936CB3AA124}"/>
                </a:ext>
              </a:extLst>
            </p:cNvPr>
            <p:cNvGrpSpPr/>
            <p:nvPr/>
          </p:nvGrpSpPr>
          <p:grpSpPr>
            <a:xfrm>
              <a:off x="179512" y="527290"/>
              <a:ext cx="4102013" cy="5595627"/>
              <a:chOff x="179512" y="527290"/>
              <a:chExt cx="4102013" cy="5595627"/>
            </a:xfrm>
          </p:grpSpPr>
          <p:pic>
            <p:nvPicPr>
              <p:cNvPr id="7" name="Picture 6">
                <a:extLst>
                  <a:ext uri="{FF2B5EF4-FFF2-40B4-BE49-F238E27FC236}">
                    <a16:creationId xmlns:a16="http://schemas.microsoft.com/office/drawing/2014/main" id="{13A07FFE-7598-4B0C-AFF8-98AECFDCCA20}"/>
                  </a:ext>
                </a:extLst>
              </p:cNvPr>
              <p:cNvPicPr>
                <a:picLocks noChangeAspect="1"/>
              </p:cNvPicPr>
              <p:nvPr/>
            </p:nvPicPr>
            <p:blipFill>
              <a:blip r:embed="rId4"/>
              <a:stretch>
                <a:fillRect/>
              </a:stretch>
            </p:blipFill>
            <p:spPr>
              <a:xfrm>
                <a:off x="179512" y="787025"/>
                <a:ext cx="4102013" cy="2641975"/>
              </a:xfrm>
              <a:prstGeom prst="rect">
                <a:avLst/>
              </a:prstGeom>
            </p:spPr>
          </p:pic>
          <p:pic>
            <p:nvPicPr>
              <p:cNvPr id="8" name="Picture 7">
                <a:extLst>
                  <a:ext uri="{FF2B5EF4-FFF2-40B4-BE49-F238E27FC236}">
                    <a16:creationId xmlns:a16="http://schemas.microsoft.com/office/drawing/2014/main" id="{81EED751-DD78-4AED-8C17-0E7A95D0E0F0}"/>
                  </a:ext>
                </a:extLst>
              </p:cNvPr>
              <p:cNvPicPr>
                <a:picLocks noChangeAspect="1"/>
              </p:cNvPicPr>
              <p:nvPr/>
            </p:nvPicPr>
            <p:blipFill>
              <a:blip r:embed="rId5"/>
              <a:stretch>
                <a:fillRect/>
              </a:stretch>
            </p:blipFill>
            <p:spPr>
              <a:xfrm>
                <a:off x="282637" y="3546453"/>
                <a:ext cx="3998888" cy="2576464"/>
              </a:xfrm>
              <a:prstGeom prst="rect">
                <a:avLst/>
              </a:prstGeom>
            </p:spPr>
          </p:pic>
          <p:sp>
            <p:nvSpPr>
              <p:cNvPr id="11" name="TextBox 10">
                <a:extLst>
                  <a:ext uri="{FF2B5EF4-FFF2-40B4-BE49-F238E27FC236}">
                    <a16:creationId xmlns:a16="http://schemas.microsoft.com/office/drawing/2014/main" id="{FDA3DF03-76D2-4782-BB98-8A342DBE276B}"/>
                  </a:ext>
                </a:extLst>
              </p:cNvPr>
              <p:cNvSpPr txBox="1"/>
              <p:nvPr/>
            </p:nvSpPr>
            <p:spPr>
              <a:xfrm>
                <a:off x="1619672" y="527290"/>
                <a:ext cx="1441420" cy="369332"/>
              </a:xfrm>
              <a:prstGeom prst="rect">
                <a:avLst/>
              </a:prstGeom>
              <a:noFill/>
            </p:spPr>
            <p:txBody>
              <a:bodyPr wrap="none" rtlCol="0">
                <a:spAutoFit/>
              </a:bodyPr>
              <a:lstStyle/>
              <a:p>
                <a:r>
                  <a:rPr lang="en-GB" b="1" dirty="0"/>
                  <a:t>TEM Choke</a:t>
                </a:r>
              </a:p>
            </p:txBody>
          </p:sp>
          <p:pic>
            <p:nvPicPr>
              <p:cNvPr id="13" name="Picture 12">
                <a:extLst>
                  <a:ext uri="{FF2B5EF4-FFF2-40B4-BE49-F238E27FC236}">
                    <a16:creationId xmlns:a16="http://schemas.microsoft.com/office/drawing/2014/main" id="{89B39E2C-4D03-4631-A412-2A47E540D034}"/>
                  </a:ext>
                </a:extLst>
              </p:cNvPr>
              <p:cNvPicPr>
                <a:picLocks noChangeAspect="1"/>
              </p:cNvPicPr>
              <p:nvPr/>
            </p:nvPicPr>
            <p:blipFill>
              <a:blip r:embed="rId6"/>
              <a:stretch>
                <a:fillRect/>
              </a:stretch>
            </p:blipFill>
            <p:spPr>
              <a:xfrm>
                <a:off x="1763688" y="2234105"/>
                <a:ext cx="2185495" cy="624427"/>
              </a:xfrm>
              <a:prstGeom prst="rect">
                <a:avLst/>
              </a:prstGeom>
              <a:ln>
                <a:solidFill>
                  <a:schemeClr val="accent1"/>
                </a:solidFill>
              </a:ln>
            </p:spPr>
          </p:pic>
          <p:pic>
            <p:nvPicPr>
              <p:cNvPr id="14" name="Picture 13">
                <a:extLst>
                  <a:ext uri="{FF2B5EF4-FFF2-40B4-BE49-F238E27FC236}">
                    <a16:creationId xmlns:a16="http://schemas.microsoft.com/office/drawing/2014/main" id="{222BE75D-A11C-4E55-84A9-81AF0C34F2FD}"/>
                  </a:ext>
                </a:extLst>
              </p:cNvPr>
              <p:cNvPicPr>
                <a:picLocks noChangeAspect="1"/>
              </p:cNvPicPr>
              <p:nvPr/>
            </p:nvPicPr>
            <p:blipFill>
              <a:blip r:embed="rId7"/>
              <a:stretch>
                <a:fillRect/>
              </a:stretch>
            </p:blipFill>
            <p:spPr>
              <a:xfrm>
                <a:off x="2311033" y="4986085"/>
                <a:ext cx="1559460" cy="466046"/>
              </a:xfrm>
              <a:prstGeom prst="rect">
                <a:avLst/>
              </a:prstGeom>
              <a:ln>
                <a:solidFill>
                  <a:schemeClr val="accent1"/>
                </a:solidFill>
              </a:ln>
            </p:spPr>
          </p:pic>
        </p:grpSp>
      </p:grpSp>
    </p:spTree>
    <p:extLst>
      <p:ext uri="{BB962C8B-B14F-4D97-AF65-F5344CB8AC3E}">
        <p14:creationId xmlns:p14="http://schemas.microsoft.com/office/powerpoint/2010/main" val="14274441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36FC0-B7F8-4914-ACAA-5BB78BFBBF29}"/>
              </a:ext>
            </a:extLst>
          </p:cNvPr>
          <p:cNvSpPr>
            <a:spLocks noGrp="1"/>
          </p:cNvSpPr>
          <p:nvPr>
            <p:ph type="title"/>
          </p:nvPr>
        </p:nvSpPr>
        <p:spPr>
          <a:xfrm>
            <a:off x="727200" y="126000"/>
            <a:ext cx="8236800" cy="782720"/>
          </a:xfrm>
        </p:spPr>
        <p:txBody>
          <a:bodyPr/>
          <a:lstStyle/>
          <a:p>
            <a:r>
              <a:rPr lang="en-GB" sz="2400" dirty="0"/>
              <a:t>Basic Cavity description and main tuning knobs</a:t>
            </a:r>
          </a:p>
        </p:txBody>
      </p:sp>
      <p:sp>
        <p:nvSpPr>
          <p:cNvPr id="4" name="Slide Number Placeholder 3">
            <a:extLst>
              <a:ext uri="{FF2B5EF4-FFF2-40B4-BE49-F238E27FC236}">
                <a16:creationId xmlns:a16="http://schemas.microsoft.com/office/drawing/2014/main" id="{5A759366-F525-4545-9BE8-ABAAC5D17FC3}"/>
              </a:ext>
            </a:extLst>
          </p:cNvPr>
          <p:cNvSpPr>
            <a:spLocks noGrp="1"/>
          </p:cNvSpPr>
          <p:nvPr>
            <p:ph type="sldNum" sz="quarter" idx="11"/>
          </p:nvPr>
        </p:nvSpPr>
        <p:spPr/>
        <p:txBody>
          <a:bodyPr/>
          <a:lstStyle/>
          <a:p>
            <a:r>
              <a:rPr lang="fr-FR"/>
              <a:t>Page </a:t>
            </a:r>
            <a:fld id="{733122C9-A0B9-462F-8757-0847AD287B63}" type="slidenum">
              <a:rPr lang="fr-FR" smtClean="0"/>
              <a:pPr/>
              <a:t>41</a:t>
            </a:fld>
            <a:endParaRPr lang="fr-FR" dirty="0"/>
          </a:p>
        </p:txBody>
      </p:sp>
      <p:sp>
        <p:nvSpPr>
          <p:cNvPr id="5" name="Footer Placeholder 4">
            <a:extLst>
              <a:ext uri="{FF2B5EF4-FFF2-40B4-BE49-F238E27FC236}">
                <a16:creationId xmlns:a16="http://schemas.microsoft.com/office/drawing/2014/main" id="{1147FF00-A699-4DA4-83BF-8E1ADE59F87B}"/>
              </a:ext>
            </a:extLst>
          </p:cNvPr>
          <p:cNvSpPr>
            <a:spLocks noGrp="1"/>
          </p:cNvSpPr>
          <p:nvPr>
            <p:ph type="ftr" sz="quarter" idx="12"/>
          </p:nvPr>
        </p:nvSpPr>
        <p:spPr/>
        <p:txBody>
          <a:bodyPr/>
          <a:lstStyle/>
          <a:p>
            <a:r>
              <a:rPr lang="en-GB"/>
              <a:t>HarmonLIP2024 - 20 March 2023 - A. D'Elia</a:t>
            </a:r>
            <a:endParaRPr lang="fr-FR" dirty="0"/>
          </a:p>
        </p:txBody>
      </p:sp>
      <p:sp>
        <p:nvSpPr>
          <p:cNvPr id="58" name="TextBox 57">
            <a:extLst>
              <a:ext uri="{FF2B5EF4-FFF2-40B4-BE49-F238E27FC236}">
                <a16:creationId xmlns:a16="http://schemas.microsoft.com/office/drawing/2014/main" id="{9EE18D44-46A4-4492-B429-3E80580F3B9A}"/>
              </a:ext>
            </a:extLst>
          </p:cNvPr>
          <p:cNvSpPr txBox="1"/>
          <p:nvPr/>
        </p:nvSpPr>
        <p:spPr>
          <a:xfrm>
            <a:off x="419331" y="3749308"/>
            <a:ext cx="8460337" cy="2716128"/>
          </a:xfrm>
          <a:prstGeom prst="rect">
            <a:avLst/>
          </a:prstGeom>
          <a:noFill/>
        </p:spPr>
        <p:txBody>
          <a:bodyPr wrap="square" rtlCol="0">
            <a:spAutoFit/>
          </a:bodyPr>
          <a:lstStyle/>
          <a:p>
            <a:r>
              <a:rPr lang="en-GB" sz="1400" dirty="0">
                <a:solidFill>
                  <a:schemeClr val="tx2"/>
                </a:solidFill>
              </a:rPr>
              <a:t>The basic cavity is composed by three main bodies: the Main Cavity where the TM020 mode resonates, the Coaxial </a:t>
            </a:r>
            <a:r>
              <a:rPr lang="en-GB" sz="1400" dirty="0" err="1">
                <a:solidFill>
                  <a:schemeClr val="tx2"/>
                </a:solidFill>
              </a:rPr>
              <a:t>line+Choke</a:t>
            </a:r>
            <a:r>
              <a:rPr lang="en-GB" sz="1400" dirty="0">
                <a:solidFill>
                  <a:schemeClr val="tx2"/>
                </a:solidFill>
              </a:rPr>
              <a:t> (or stub) where all the unwanted modes except the TM020 mode (filtered by the choke) can propagate and ferrite loads where LOM+HOMs are absorbed.   </a:t>
            </a:r>
          </a:p>
          <a:p>
            <a:r>
              <a:rPr lang="en-GB" sz="1400" dirty="0">
                <a:solidFill>
                  <a:schemeClr val="tx2"/>
                </a:solidFill>
              </a:rPr>
              <a:t>The frequency will be, of course, tuned by changing the outer radius of the main cavity. The other main knobs to optimize the main figures of the structure are:</a:t>
            </a:r>
          </a:p>
          <a:p>
            <a:endParaRPr lang="en-GB" sz="1400" dirty="0">
              <a:solidFill>
                <a:schemeClr val="tx2"/>
              </a:solidFill>
            </a:endParaRPr>
          </a:p>
          <a:p>
            <a:pPr marL="257175" indent="-257175">
              <a:buFont typeface="+mj-lt"/>
              <a:buAutoNum type="arabicPeriod"/>
            </a:pPr>
            <a:r>
              <a:rPr lang="en-GB" sz="1400" dirty="0">
                <a:solidFill>
                  <a:schemeClr val="tx2"/>
                </a:solidFill>
              </a:rPr>
              <a:t>lc and y_coax_pos  to maximize the Q0;</a:t>
            </a:r>
          </a:p>
          <a:p>
            <a:pPr marL="257175" indent="-257175">
              <a:buFont typeface="+mj-lt"/>
              <a:buAutoNum type="arabicPeriod"/>
            </a:pPr>
            <a:endParaRPr lang="en-GB" sz="1400" dirty="0">
              <a:solidFill>
                <a:schemeClr val="tx2"/>
              </a:solidFill>
            </a:endParaRPr>
          </a:p>
          <a:p>
            <a:pPr marL="257175" indent="-257175">
              <a:buFont typeface="+mj-lt"/>
              <a:buAutoNum type="arabicPeriod"/>
            </a:pPr>
            <a:r>
              <a:rPr lang="en-GB" sz="1400" dirty="0">
                <a:solidFill>
                  <a:schemeClr val="tx2"/>
                </a:solidFill>
              </a:rPr>
              <a:t>R_in used to control the coupling;</a:t>
            </a:r>
          </a:p>
          <a:p>
            <a:pPr marL="257175" indent="-257175">
              <a:buFont typeface="+mj-lt"/>
              <a:buAutoNum type="arabicPeriod"/>
            </a:pPr>
            <a:endParaRPr lang="en-GB" sz="1400" dirty="0">
              <a:solidFill>
                <a:schemeClr val="tx2"/>
              </a:solidFill>
            </a:endParaRPr>
          </a:p>
          <a:p>
            <a:pPr marL="257175" indent="-257175">
              <a:buFont typeface="+mj-lt"/>
              <a:buAutoNum type="arabicPeriod"/>
            </a:pPr>
            <a:r>
              <a:rPr lang="en-GB" sz="1400" dirty="0" err="1">
                <a:solidFill>
                  <a:schemeClr val="tx2"/>
                </a:solidFill>
              </a:rPr>
              <a:t>R_pipe</a:t>
            </a:r>
            <a:r>
              <a:rPr lang="en-GB" sz="1400" dirty="0">
                <a:solidFill>
                  <a:schemeClr val="tx2"/>
                </a:solidFill>
              </a:rPr>
              <a:t> used to maximize R/Q*.</a:t>
            </a:r>
          </a:p>
          <a:p>
            <a:pPr marL="257175" indent="-257175">
              <a:buFont typeface="+mj-lt"/>
              <a:buAutoNum type="arabicPeriod"/>
            </a:pPr>
            <a:endParaRPr lang="en-GB" sz="600" dirty="0">
              <a:solidFill>
                <a:schemeClr val="tx2"/>
              </a:solidFill>
            </a:endParaRPr>
          </a:p>
          <a:p>
            <a:r>
              <a:rPr lang="en-GB" sz="1050" dirty="0">
                <a:solidFill>
                  <a:schemeClr val="tx2"/>
                </a:solidFill>
              </a:rPr>
              <a:t>* Note that large values of </a:t>
            </a:r>
            <a:r>
              <a:rPr lang="en-GB" sz="1050" dirty="0" err="1">
                <a:solidFill>
                  <a:schemeClr val="tx2"/>
                </a:solidFill>
              </a:rPr>
              <a:t>R_pipe</a:t>
            </a:r>
            <a:r>
              <a:rPr lang="en-GB" sz="1050" dirty="0">
                <a:solidFill>
                  <a:schemeClr val="tx2"/>
                </a:solidFill>
              </a:rPr>
              <a:t> help to dilute the impedance spectrum (higher HOMs will flow out through the beam pipe). </a:t>
            </a:r>
          </a:p>
        </p:txBody>
      </p:sp>
      <p:pic>
        <p:nvPicPr>
          <p:cNvPr id="7" name="Picture 6">
            <a:extLst>
              <a:ext uri="{FF2B5EF4-FFF2-40B4-BE49-F238E27FC236}">
                <a16:creationId xmlns:a16="http://schemas.microsoft.com/office/drawing/2014/main" id="{4E4776CF-2370-4F0A-9F9A-002DE4BA5D07}"/>
              </a:ext>
            </a:extLst>
          </p:cNvPr>
          <p:cNvPicPr>
            <a:picLocks noChangeAspect="1"/>
          </p:cNvPicPr>
          <p:nvPr/>
        </p:nvPicPr>
        <p:blipFill>
          <a:blip r:embed="rId2"/>
          <a:stretch>
            <a:fillRect/>
          </a:stretch>
        </p:blipFill>
        <p:spPr>
          <a:xfrm>
            <a:off x="949168" y="969290"/>
            <a:ext cx="7400661" cy="2751747"/>
          </a:xfrm>
          <a:prstGeom prst="rect">
            <a:avLst/>
          </a:prstGeom>
        </p:spPr>
      </p:pic>
    </p:spTree>
    <p:extLst>
      <p:ext uri="{BB962C8B-B14F-4D97-AF65-F5344CB8AC3E}">
        <p14:creationId xmlns:p14="http://schemas.microsoft.com/office/powerpoint/2010/main" val="12649015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3">
            <a:extLst>
              <a:ext uri="{FF2B5EF4-FFF2-40B4-BE49-F238E27FC236}">
                <a16:creationId xmlns:a16="http://schemas.microsoft.com/office/drawing/2014/main" id="{C54C7032-7E51-4201-A06F-F5244E906BC4}"/>
              </a:ext>
            </a:extLst>
          </p:cNvPr>
          <p:cNvSpPr>
            <a:spLocks noGrp="1"/>
          </p:cNvSpPr>
          <p:nvPr>
            <p:ph type="title"/>
          </p:nvPr>
        </p:nvSpPr>
        <p:spPr>
          <a:xfrm>
            <a:off x="727075" y="125413"/>
            <a:ext cx="8237538" cy="496887"/>
          </a:xfrm>
        </p:spPr>
        <p:txBody>
          <a:bodyPr/>
          <a:lstStyle/>
          <a:p>
            <a:r>
              <a:rPr lang="en-GB" sz="2400" dirty="0"/>
              <a:t>R/Q, </a:t>
            </a:r>
            <a:r>
              <a:rPr lang="en-GB" sz="2400" dirty="0">
                <a:sym typeface="Symbol" panose="05050102010706020507" pitchFamily="18" charset="2"/>
              </a:rPr>
              <a:t>F and Q0 as a function of R</a:t>
            </a:r>
            <a:r>
              <a:rPr lang="en-GB" sz="2400" baseline="-25000" dirty="0">
                <a:sym typeface="Symbol" panose="05050102010706020507" pitchFamily="18" charset="2"/>
              </a:rPr>
              <a:t>in</a:t>
            </a:r>
            <a:endParaRPr lang="en-GB" sz="2400" baseline="-25000" dirty="0"/>
          </a:p>
        </p:txBody>
      </p:sp>
      <p:sp>
        <p:nvSpPr>
          <p:cNvPr id="38" name="TextBox 37">
            <a:extLst>
              <a:ext uri="{FF2B5EF4-FFF2-40B4-BE49-F238E27FC236}">
                <a16:creationId xmlns:a16="http://schemas.microsoft.com/office/drawing/2014/main" id="{02C7B52F-1113-468B-A56C-FB29BBC300A5}"/>
              </a:ext>
            </a:extLst>
          </p:cNvPr>
          <p:cNvSpPr txBox="1"/>
          <p:nvPr/>
        </p:nvSpPr>
        <p:spPr>
          <a:xfrm>
            <a:off x="4150114" y="5255259"/>
            <a:ext cx="4597415" cy="1477328"/>
          </a:xfrm>
          <a:prstGeom prst="rect">
            <a:avLst/>
          </a:prstGeom>
          <a:noFill/>
        </p:spPr>
        <p:txBody>
          <a:bodyPr wrap="square" rtlCol="0">
            <a:spAutoFit/>
          </a:bodyPr>
          <a:lstStyle/>
          <a:p>
            <a:r>
              <a:rPr lang="en-GB" dirty="0">
                <a:solidFill>
                  <a:schemeClr val="tx2"/>
                </a:solidFill>
                <a:sym typeface="Symbol" panose="05050102010706020507" pitchFamily="18" charset="2"/>
              </a:rPr>
              <a:t>Electric coupling vs. magnetic coupling:</a:t>
            </a:r>
          </a:p>
          <a:p>
            <a:pPr marL="257175" indent="-257175">
              <a:buFontTx/>
              <a:buChar char="-"/>
            </a:pPr>
            <a:r>
              <a:rPr lang="en-GB" dirty="0">
                <a:solidFill>
                  <a:schemeClr val="tx2"/>
                </a:solidFill>
                <a:sym typeface="Symbol" panose="05050102010706020507" pitchFamily="18" charset="2"/>
              </a:rPr>
              <a:t>~25% lower R/Q;</a:t>
            </a:r>
          </a:p>
          <a:p>
            <a:pPr marL="257175" indent="-257175">
              <a:buFontTx/>
              <a:buChar char="-"/>
            </a:pPr>
            <a:r>
              <a:rPr lang="en-GB" dirty="0">
                <a:solidFill>
                  <a:schemeClr val="tx2"/>
                </a:solidFill>
                <a:sym typeface="Symbol" panose="05050102010706020507" pitchFamily="18" charset="2"/>
              </a:rPr>
              <a:t>~17% higher Q.</a:t>
            </a:r>
          </a:p>
          <a:p>
            <a:r>
              <a:rPr lang="en-GB" dirty="0">
                <a:solidFill>
                  <a:schemeClr val="tx2"/>
                </a:solidFill>
                <a:sym typeface="Symbol" panose="05050102010706020507" pitchFamily="18" charset="2"/>
              </a:rPr>
              <a:t>Hence Rs will be ~12% lower (</a:t>
            </a:r>
            <a:r>
              <a:rPr lang="en-GB" dirty="0" err="1">
                <a:solidFill>
                  <a:schemeClr val="tx2"/>
                </a:solidFill>
                <a:sym typeface="Symbol" panose="05050102010706020507" pitchFamily="18" charset="2"/>
              </a:rPr>
              <a:t>P</a:t>
            </a:r>
            <a:r>
              <a:rPr lang="en-GB" baseline="-25000" dirty="0" err="1">
                <a:solidFill>
                  <a:schemeClr val="tx2"/>
                </a:solidFill>
                <a:sym typeface="Symbol" panose="05050102010706020507" pitchFamily="18" charset="2"/>
              </a:rPr>
              <a:t>cav</a:t>
            </a:r>
            <a:r>
              <a:rPr lang="en-GB" dirty="0">
                <a:solidFill>
                  <a:schemeClr val="tx2"/>
                </a:solidFill>
                <a:sym typeface="Symbol" panose="05050102010706020507" pitchFamily="18" charset="2"/>
              </a:rPr>
              <a:t> will increase accordingly).</a:t>
            </a:r>
          </a:p>
        </p:txBody>
      </p:sp>
      <p:sp>
        <p:nvSpPr>
          <p:cNvPr id="42" name="Footer Placeholder 41">
            <a:extLst>
              <a:ext uri="{FF2B5EF4-FFF2-40B4-BE49-F238E27FC236}">
                <a16:creationId xmlns:a16="http://schemas.microsoft.com/office/drawing/2014/main" id="{5C6F8981-1AF9-4267-A8B6-9D5CC1529749}"/>
              </a:ext>
            </a:extLst>
          </p:cNvPr>
          <p:cNvSpPr>
            <a:spLocks noGrp="1"/>
          </p:cNvSpPr>
          <p:nvPr>
            <p:ph type="ftr" sz="quarter" idx="11"/>
          </p:nvPr>
        </p:nvSpPr>
        <p:spPr/>
        <p:txBody>
          <a:bodyPr/>
          <a:lstStyle/>
          <a:p>
            <a:r>
              <a:rPr lang="en-GB"/>
              <a:t>HarmonLIP2024 - 20 March 2023 - A. D'Elia</a:t>
            </a:r>
          </a:p>
        </p:txBody>
      </p:sp>
      <p:sp>
        <p:nvSpPr>
          <p:cNvPr id="43" name="Slide Number Placeholder 42">
            <a:extLst>
              <a:ext uri="{FF2B5EF4-FFF2-40B4-BE49-F238E27FC236}">
                <a16:creationId xmlns:a16="http://schemas.microsoft.com/office/drawing/2014/main" id="{EAAA5AD3-CCE0-4542-B8FE-5851C5F06FE7}"/>
              </a:ext>
            </a:extLst>
          </p:cNvPr>
          <p:cNvSpPr>
            <a:spLocks noGrp="1"/>
          </p:cNvSpPr>
          <p:nvPr>
            <p:ph type="sldNum" sz="quarter" idx="12"/>
          </p:nvPr>
        </p:nvSpPr>
        <p:spPr/>
        <p:txBody>
          <a:bodyPr/>
          <a:lstStyle/>
          <a:p>
            <a:fld id="{627799B7-D61E-469A-AF14-3ABA6674A0C8}" type="slidenum">
              <a:rPr lang="en-GB" smtClean="0"/>
              <a:t>42</a:t>
            </a:fld>
            <a:endParaRPr lang="en-GB"/>
          </a:p>
        </p:txBody>
      </p:sp>
      <p:grpSp>
        <p:nvGrpSpPr>
          <p:cNvPr id="3" name="Group 2">
            <a:extLst>
              <a:ext uri="{FF2B5EF4-FFF2-40B4-BE49-F238E27FC236}">
                <a16:creationId xmlns:a16="http://schemas.microsoft.com/office/drawing/2014/main" id="{B7231E42-D68E-428F-87F8-D51AC582A73A}"/>
              </a:ext>
            </a:extLst>
          </p:cNvPr>
          <p:cNvGrpSpPr/>
          <p:nvPr/>
        </p:nvGrpSpPr>
        <p:grpSpPr>
          <a:xfrm>
            <a:off x="4220423" y="3541477"/>
            <a:ext cx="4932040" cy="1592660"/>
            <a:chOff x="4211960" y="3573016"/>
            <a:chExt cx="4915367" cy="1592660"/>
          </a:xfrm>
        </p:grpSpPr>
        <p:sp>
          <p:nvSpPr>
            <p:cNvPr id="40" name="TextBox 39">
              <a:extLst>
                <a:ext uri="{FF2B5EF4-FFF2-40B4-BE49-F238E27FC236}">
                  <a16:creationId xmlns:a16="http://schemas.microsoft.com/office/drawing/2014/main" id="{EDCFAB99-9267-4749-B287-79C75672D008}"/>
                </a:ext>
              </a:extLst>
            </p:cNvPr>
            <p:cNvSpPr txBox="1"/>
            <p:nvPr/>
          </p:nvSpPr>
          <p:spPr>
            <a:xfrm>
              <a:off x="6860672" y="4035547"/>
              <a:ext cx="2266655" cy="523220"/>
            </a:xfrm>
            <a:prstGeom prst="rect">
              <a:avLst/>
            </a:prstGeom>
            <a:noFill/>
          </p:spPr>
          <p:txBody>
            <a:bodyPr wrap="square" rtlCol="0">
              <a:spAutoFit/>
            </a:bodyPr>
            <a:lstStyle/>
            <a:p>
              <a:pPr marL="285750" indent="-144000">
                <a:buFontTx/>
                <a:buChar char="-"/>
              </a:pPr>
              <a:r>
                <a:rPr lang="en-GB" sz="1400" dirty="0">
                  <a:solidFill>
                    <a:schemeClr val="tx2"/>
                  </a:solidFill>
                </a:rPr>
                <a:t>Wall thickness=20mm; </a:t>
              </a:r>
            </a:p>
            <a:p>
              <a:pPr marL="285750" indent="-144000">
                <a:buFontTx/>
                <a:buChar char="-"/>
              </a:pPr>
              <a:r>
                <a:rPr lang="en-GB" sz="1400" dirty="0" err="1">
                  <a:solidFill>
                    <a:schemeClr val="tx2"/>
                  </a:solidFill>
                </a:rPr>
                <a:t>R_pipe</a:t>
              </a:r>
              <a:r>
                <a:rPr lang="en-GB" sz="1400" dirty="0">
                  <a:solidFill>
                    <a:schemeClr val="tx2"/>
                  </a:solidFill>
                </a:rPr>
                <a:t>=15mm.</a:t>
              </a:r>
            </a:p>
          </p:txBody>
        </p:sp>
        <p:pic>
          <p:nvPicPr>
            <p:cNvPr id="2" name="Picture 1">
              <a:extLst>
                <a:ext uri="{FF2B5EF4-FFF2-40B4-BE49-F238E27FC236}">
                  <a16:creationId xmlns:a16="http://schemas.microsoft.com/office/drawing/2014/main" id="{9F61751A-DCD3-456C-8E55-FCEF62A52616}"/>
                </a:ext>
              </a:extLst>
            </p:cNvPr>
            <p:cNvPicPr>
              <a:picLocks noChangeAspect="1"/>
            </p:cNvPicPr>
            <p:nvPr/>
          </p:nvPicPr>
          <p:blipFill>
            <a:blip r:embed="rId2"/>
            <a:stretch>
              <a:fillRect/>
            </a:stretch>
          </p:blipFill>
          <p:spPr>
            <a:xfrm>
              <a:off x="4211960" y="3573016"/>
              <a:ext cx="2749994" cy="1592660"/>
            </a:xfrm>
            <a:prstGeom prst="rect">
              <a:avLst/>
            </a:prstGeom>
          </p:spPr>
        </p:pic>
        <p:sp>
          <p:nvSpPr>
            <p:cNvPr id="44" name="TextBox 43">
              <a:extLst>
                <a:ext uri="{FF2B5EF4-FFF2-40B4-BE49-F238E27FC236}">
                  <a16:creationId xmlns:a16="http://schemas.microsoft.com/office/drawing/2014/main" id="{32B2FECA-F4ED-4165-8653-DFF250670B6E}"/>
                </a:ext>
              </a:extLst>
            </p:cNvPr>
            <p:cNvSpPr txBox="1"/>
            <p:nvPr/>
          </p:nvSpPr>
          <p:spPr>
            <a:xfrm>
              <a:off x="5160062" y="3655944"/>
              <a:ext cx="1801892" cy="246221"/>
            </a:xfrm>
            <a:prstGeom prst="rect">
              <a:avLst/>
            </a:prstGeom>
            <a:noFill/>
          </p:spPr>
          <p:txBody>
            <a:bodyPr wrap="square" rtlCol="0">
              <a:spAutoFit/>
            </a:bodyPr>
            <a:lstStyle/>
            <a:p>
              <a:r>
                <a:rPr lang="en-GB" sz="1000" b="1" dirty="0">
                  <a:solidFill>
                    <a:schemeClr val="bg1"/>
                  </a:solidFill>
                </a:rPr>
                <a:t>Imposed by the X-ray trace </a:t>
              </a:r>
            </a:p>
          </p:txBody>
        </p:sp>
      </p:grpSp>
      <p:grpSp>
        <p:nvGrpSpPr>
          <p:cNvPr id="6" name="Group 5">
            <a:extLst>
              <a:ext uri="{FF2B5EF4-FFF2-40B4-BE49-F238E27FC236}">
                <a16:creationId xmlns:a16="http://schemas.microsoft.com/office/drawing/2014/main" id="{4F3007A5-D1B2-4730-8E32-9B19E38AFF97}"/>
              </a:ext>
            </a:extLst>
          </p:cNvPr>
          <p:cNvGrpSpPr/>
          <p:nvPr/>
        </p:nvGrpSpPr>
        <p:grpSpPr>
          <a:xfrm>
            <a:off x="267870" y="830840"/>
            <a:ext cx="3847805" cy="2511922"/>
            <a:chOff x="503850" y="806822"/>
            <a:chExt cx="3847805" cy="2511922"/>
          </a:xfrm>
        </p:grpSpPr>
        <p:grpSp>
          <p:nvGrpSpPr>
            <p:cNvPr id="15" name="Group 14">
              <a:extLst>
                <a:ext uri="{FF2B5EF4-FFF2-40B4-BE49-F238E27FC236}">
                  <a16:creationId xmlns:a16="http://schemas.microsoft.com/office/drawing/2014/main" id="{5C7CE741-064A-4059-A64B-6D3BEF3E076E}"/>
                </a:ext>
              </a:extLst>
            </p:cNvPr>
            <p:cNvGrpSpPr/>
            <p:nvPr/>
          </p:nvGrpSpPr>
          <p:grpSpPr>
            <a:xfrm>
              <a:off x="503850" y="806822"/>
              <a:ext cx="3847805" cy="2509702"/>
              <a:chOff x="917230" y="1300580"/>
              <a:chExt cx="4533646" cy="3039772"/>
            </a:xfrm>
          </p:grpSpPr>
          <p:pic>
            <p:nvPicPr>
              <p:cNvPr id="5" name="Picture 4">
                <a:extLst>
                  <a:ext uri="{FF2B5EF4-FFF2-40B4-BE49-F238E27FC236}">
                    <a16:creationId xmlns:a16="http://schemas.microsoft.com/office/drawing/2014/main" id="{A3594D61-41CE-4A3C-9B0F-0A0D97278CF7}"/>
                  </a:ext>
                </a:extLst>
              </p:cNvPr>
              <p:cNvPicPr>
                <a:picLocks noChangeAspect="1"/>
              </p:cNvPicPr>
              <p:nvPr/>
            </p:nvPicPr>
            <p:blipFill>
              <a:blip r:embed="rId3"/>
              <a:stretch>
                <a:fillRect/>
              </a:stretch>
            </p:blipFill>
            <p:spPr>
              <a:xfrm>
                <a:off x="917230" y="1300580"/>
                <a:ext cx="4533646" cy="3039772"/>
              </a:xfrm>
              <a:prstGeom prst="rect">
                <a:avLst/>
              </a:prstGeom>
            </p:spPr>
          </p:pic>
          <p:sp>
            <p:nvSpPr>
              <p:cNvPr id="9" name="Oval 8">
                <a:extLst>
                  <a:ext uri="{FF2B5EF4-FFF2-40B4-BE49-F238E27FC236}">
                    <a16:creationId xmlns:a16="http://schemas.microsoft.com/office/drawing/2014/main" id="{0D43C64E-3471-429E-A5DB-5FD0B9C36002}"/>
                  </a:ext>
                </a:extLst>
              </p:cNvPr>
              <p:cNvSpPr/>
              <p:nvPr/>
            </p:nvSpPr>
            <p:spPr>
              <a:xfrm>
                <a:off x="3196205" y="2558642"/>
                <a:ext cx="302004" cy="32717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TextBox 11">
                <a:extLst>
                  <a:ext uri="{FF2B5EF4-FFF2-40B4-BE49-F238E27FC236}">
                    <a16:creationId xmlns:a16="http://schemas.microsoft.com/office/drawing/2014/main" id="{8ADC1C1D-4FE5-42C6-AEB5-F72D8819641A}"/>
                  </a:ext>
                </a:extLst>
              </p:cNvPr>
              <p:cNvSpPr txBox="1"/>
              <p:nvPr/>
            </p:nvSpPr>
            <p:spPr>
              <a:xfrm>
                <a:off x="3487052" y="2569267"/>
                <a:ext cx="1652674" cy="400109"/>
              </a:xfrm>
              <a:prstGeom prst="rect">
                <a:avLst/>
              </a:prstGeom>
              <a:noFill/>
            </p:spPr>
            <p:txBody>
              <a:bodyPr wrap="none" rtlCol="0">
                <a:spAutoFit/>
              </a:bodyPr>
              <a:lstStyle/>
              <a:p>
                <a:r>
                  <a:rPr lang="en-GB" sz="1350" dirty="0"/>
                  <a:t>Working point</a:t>
                </a:r>
              </a:p>
            </p:txBody>
          </p:sp>
        </p:grpSp>
        <p:sp>
          <p:nvSpPr>
            <p:cNvPr id="4" name="TextBox 3">
              <a:extLst>
                <a:ext uri="{FF2B5EF4-FFF2-40B4-BE49-F238E27FC236}">
                  <a16:creationId xmlns:a16="http://schemas.microsoft.com/office/drawing/2014/main" id="{42E35C5F-D792-4E9B-8915-B71FBDDA349C}"/>
                </a:ext>
              </a:extLst>
            </p:cNvPr>
            <p:cNvSpPr txBox="1"/>
            <p:nvPr/>
          </p:nvSpPr>
          <p:spPr>
            <a:xfrm>
              <a:off x="1983583" y="3057134"/>
              <a:ext cx="1402661" cy="261610"/>
            </a:xfrm>
            <a:prstGeom prst="rect">
              <a:avLst/>
            </a:prstGeom>
            <a:solidFill>
              <a:schemeClr val="bg1">
                <a:lumMod val="95000"/>
              </a:schemeClr>
            </a:solidFill>
          </p:spPr>
          <p:txBody>
            <a:bodyPr wrap="square" rtlCol="0">
              <a:spAutoFit/>
            </a:bodyPr>
            <a:lstStyle/>
            <a:p>
              <a:r>
                <a:rPr lang="en-GB" sz="1100" b="1" dirty="0"/>
                <a:t> 2 x R_in (mm)</a:t>
              </a:r>
            </a:p>
          </p:txBody>
        </p:sp>
      </p:grpSp>
      <p:grpSp>
        <p:nvGrpSpPr>
          <p:cNvPr id="18" name="Group 17">
            <a:extLst>
              <a:ext uri="{FF2B5EF4-FFF2-40B4-BE49-F238E27FC236}">
                <a16:creationId xmlns:a16="http://schemas.microsoft.com/office/drawing/2014/main" id="{9BFE41AF-27FC-4C4C-A580-72E4425D90FF}"/>
              </a:ext>
            </a:extLst>
          </p:cNvPr>
          <p:cNvGrpSpPr/>
          <p:nvPr/>
        </p:nvGrpSpPr>
        <p:grpSpPr>
          <a:xfrm>
            <a:off x="4724915" y="806822"/>
            <a:ext cx="3623974" cy="2509702"/>
            <a:chOff x="4724915" y="806822"/>
            <a:chExt cx="3623974" cy="2509702"/>
          </a:xfrm>
        </p:grpSpPr>
        <p:grpSp>
          <p:nvGrpSpPr>
            <p:cNvPr id="16" name="Group 15">
              <a:extLst>
                <a:ext uri="{FF2B5EF4-FFF2-40B4-BE49-F238E27FC236}">
                  <a16:creationId xmlns:a16="http://schemas.microsoft.com/office/drawing/2014/main" id="{23C193FC-D6C6-4125-9617-DE1ACF5A4C33}"/>
                </a:ext>
              </a:extLst>
            </p:cNvPr>
            <p:cNvGrpSpPr/>
            <p:nvPr/>
          </p:nvGrpSpPr>
          <p:grpSpPr>
            <a:xfrm>
              <a:off x="4724915" y="806822"/>
              <a:ext cx="3623974" cy="2509702"/>
              <a:chOff x="5687988" y="1300580"/>
              <a:chExt cx="4496792" cy="3039772"/>
            </a:xfrm>
          </p:grpSpPr>
          <p:pic>
            <p:nvPicPr>
              <p:cNvPr id="8" name="Picture 7">
                <a:extLst>
                  <a:ext uri="{FF2B5EF4-FFF2-40B4-BE49-F238E27FC236}">
                    <a16:creationId xmlns:a16="http://schemas.microsoft.com/office/drawing/2014/main" id="{530B4532-FAEA-42B7-B62C-B1CF8EC8C001}"/>
                  </a:ext>
                </a:extLst>
              </p:cNvPr>
              <p:cNvPicPr>
                <a:picLocks noChangeAspect="1"/>
              </p:cNvPicPr>
              <p:nvPr/>
            </p:nvPicPr>
            <p:blipFill>
              <a:blip r:embed="rId4"/>
              <a:stretch>
                <a:fillRect/>
              </a:stretch>
            </p:blipFill>
            <p:spPr>
              <a:xfrm>
                <a:off x="5687988" y="1300580"/>
                <a:ext cx="4496792" cy="3039772"/>
              </a:xfrm>
              <a:prstGeom prst="rect">
                <a:avLst/>
              </a:prstGeom>
            </p:spPr>
          </p:pic>
          <p:sp>
            <p:nvSpPr>
              <p:cNvPr id="10" name="Oval 9">
                <a:extLst>
                  <a:ext uri="{FF2B5EF4-FFF2-40B4-BE49-F238E27FC236}">
                    <a16:creationId xmlns:a16="http://schemas.microsoft.com/office/drawing/2014/main" id="{BDA8DEF0-07F0-4F26-8429-B89BD24966A4}"/>
                  </a:ext>
                </a:extLst>
              </p:cNvPr>
              <p:cNvSpPr/>
              <p:nvPr/>
            </p:nvSpPr>
            <p:spPr>
              <a:xfrm>
                <a:off x="7970939" y="2722227"/>
                <a:ext cx="302004" cy="32717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Box 12">
                <a:extLst>
                  <a:ext uri="{FF2B5EF4-FFF2-40B4-BE49-F238E27FC236}">
                    <a16:creationId xmlns:a16="http://schemas.microsoft.com/office/drawing/2014/main" id="{1B620C39-A2A9-472A-9674-A2E1E7C47E9D}"/>
                  </a:ext>
                </a:extLst>
              </p:cNvPr>
              <p:cNvSpPr txBox="1"/>
              <p:nvPr/>
            </p:nvSpPr>
            <p:spPr>
              <a:xfrm>
                <a:off x="8291008" y="2635800"/>
                <a:ext cx="1652675" cy="400109"/>
              </a:xfrm>
              <a:prstGeom prst="rect">
                <a:avLst/>
              </a:prstGeom>
              <a:noFill/>
            </p:spPr>
            <p:txBody>
              <a:bodyPr wrap="none" rtlCol="0">
                <a:spAutoFit/>
              </a:bodyPr>
              <a:lstStyle/>
              <a:p>
                <a:r>
                  <a:rPr lang="en-GB" sz="1350" dirty="0"/>
                  <a:t>Working point</a:t>
                </a:r>
              </a:p>
            </p:txBody>
          </p:sp>
        </p:grpSp>
        <p:sp>
          <p:nvSpPr>
            <p:cNvPr id="26" name="TextBox 25">
              <a:extLst>
                <a:ext uri="{FF2B5EF4-FFF2-40B4-BE49-F238E27FC236}">
                  <a16:creationId xmlns:a16="http://schemas.microsoft.com/office/drawing/2014/main" id="{0A01523A-928E-446D-A11D-C1FEC364BF4F}"/>
                </a:ext>
              </a:extLst>
            </p:cNvPr>
            <p:cNvSpPr txBox="1"/>
            <p:nvPr/>
          </p:nvSpPr>
          <p:spPr>
            <a:xfrm>
              <a:off x="6046856" y="3050711"/>
              <a:ext cx="1402661" cy="261610"/>
            </a:xfrm>
            <a:prstGeom prst="rect">
              <a:avLst/>
            </a:prstGeom>
            <a:solidFill>
              <a:schemeClr val="bg1">
                <a:lumMod val="95000"/>
              </a:schemeClr>
            </a:solidFill>
          </p:spPr>
          <p:txBody>
            <a:bodyPr wrap="square" rtlCol="0">
              <a:spAutoFit/>
            </a:bodyPr>
            <a:lstStyle/>
            <a:p>
              <a:r>
                <a:rPr lang="en-GB" sz="1100" b="1" dirty="0"/>
                <a:t> 2 x R_in (mm)</a:t>
              </a:r>
            </a:p>
          </p:txBody>
        </p:sp>
      </p:grpSp>
      <p:grpSp>
        <p:nvGrpSpPr>
          <p:cNvPr id="19" name="Group 18">
            <a:extLst>
              <a:ext uri="{FF2B5EF4-FFF2-40B4-BE49-F238E27FC236}">
                <a16:creationId xmlns:a16="http://schemas.microsoft.com/office/drawing/2014/main" id="{449CF8F4-11F4-47DC-8ADA-FDF2F4ADF472}"/>
              </a:ext>
            </a:extLst>
          </p:cNvPr>
          <p:cNvGrpSpPr/>
          <p:nvPr/>
        </p:nvGrpSpPr>
        <p:grpSpPr>
          <a:xfrm>
            <a:off x="267870" y="3521417"/>
            <a:ext cx="4043545" cy="2394092"/>
            <a:chOff x="179512" y="3318744"/>
            <a:chExt cx="4043545" cy="2394092"/>
          </a:xfrm>
        </p:grpSpPr>
        <p:grpSp>
          <p:nvGrpSpPr>
            <p:cNvPr id="17" name="Group 16">
              <a:extLst>
                <a:ext uri="{FF2B5EF4-FFF2-40B4-BE49-F238E27FC236}">
                  <a16:creationId xmlns:a16="http://schemas.microsoft.com/office/drawing/2014/main" id="{FD7D51AF-7ACC-450C-B51B-EE6A4BFD6EEF}"/>
                </a:ext>
              </a:extLst>
            </p:cNvPr>
            <p:cNvGrpSpPr/>
            <p:nvPr/>
          </p:nvGrpSpPr>
          <p:grpSpPr>
            <a:xfrm>
              <a:off x="179512" y="3318744"/>
              <a:ext cx="4043545" cy="2376226"/>
              <a:chOff x="3877454" y="4453848"/>
              <a:chExt cx="3765213" cy="2207144"/>
            </a:xfrm>
          </p:grpSpPr>
          <p:pic>
            <p:nvPicPr>
              <p:cNvPr id="7" name="Picture 6">
                <a:extLst>
                  <a:ext uri="{FF2B5EF4-FFF2-40B4-BE49-F238E27FC236}">
                    <a16:creationId xmlns:a16="http://schemas.microsoft.com/office/drawing/2014/main" id="{E5FB4CEE-1808-4A93-ADED-72FAD3B2C57E}"/>
                  </a:ext>
                </a:extLst>
              </p:cNvPr>
              <p:cNvPicPr>
                <a:picLocks noChangeAspect="1"/>
              </p:cNvPicPr>
              <p:nvPr/>
            </p:nvPicPr>
            <p:blipFill>
              <a:blip r:embed="rId5"/>
              <a:stretch>
                <a:fillRect/>
              </a:stretch>
            </p:blipFill>
            <p:spPr>
              <a:xfrm>
                <a:off x="3877454" y="4453848"/>
                <a:ext cx="3378503" cy="2207144"/>
              </a:xfrm>
              <a:prstGeom prst="rect">
                <a:avLst/>
              </a:prstGeom>
            </p:spPr>
          </p:pic>
          <p:sp>
            <p:nvSpPr>
              <p:cNvPr id="11" name="Oval 10">
                <a:extLst>
                  <a:ext uri="{FF2B5EF4-FFF2-40B4-BE49-F238E27FC236}">
                    <a16:creationId xmlns:a16="http://schemas.microsoft.com/office/drawing/2014/main" id="{8C805BD7-DF88-4480-B386-C393ECE9517F}"/>
                  </a:ext>
                </a:extLst>
              </p:cNvPr>
              <p:cNvSpPr/>
              <p:nvPr/>
            </p:nvSpPr>
            <p:spPr>
              <a:xfrm>
                <a:off x="5654432" y="5255416"/>
                <a:ext cx="302004" cy="32717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 name="TextBox 13">
                <a:extLst>
                  <a:ext uri="{FF2B5EF4-FFF2-40B4-BE49-F238E27FC236}">
                    <a16:creationId xmlns:a16="http://schemas.microsoft.com/office/drawing/2014/main" id="{014439AC-17A8-4626-8436-9E915147362C}"/>
                  </a:ext>
                </a:extLst>
              </p:cNvPr>
              <p:cNvSpPr txBox="1"/>
              <p:nvPr/>
            </p:nvSpPr>
            <p:spPr>
              <a:xfrm>
                <a:off x="5989992" y="5278132"/>
                <a:ext cx="1652675" cy="400109"/>
              </a:xfrm>
              <a:prstGeom prst="rect">
                <a:avLst/>
              </a:prstGeom>
              <a:noFill/>
            </p:spPr>
            <p:txBody>
              <a:bodyPr wrap="none" rtlCol="0">
                <a:spAutoFit/>
              </a:bodyPr>
              <a:lstStyle/>
              <a:p>
                <a:r>
                  <a:rPr lang="en-GB" sz="1350" dirty="0"/>
                  <a:t>Working point</a:t>
                </a:r>
              </a:p>
            </p:txBody>
          </p:sp>
        </p:grpSp>
        <p:sp>
          <p:nvSpPr>
            <p:cNvPr id="27" name="TextBox 26">
              <a:extLst>
                <a:ext uri="{FF2B5EF4-FFF2-40B4-BE49-F238E27FC236}">
                  <a16:creationId xmlns:a16="http://schemas.microsoft.com/office/drawing/2014/main" id="{060E8124-AF09-4701-8873-5D503242FEB2}"/>
                </a:ext>
              </a:extLst>
            </p:cNvPr>
            <p:cNvSpPr txBox="1"/>
            <p:nvPr/>
          </p:nvSpPr>
          <p:spPr>
            <a:xfrm>
              <a:off x="1736735" y="5451226"/>
              <a:ext cx="1402661" cy="261610"/>
            </a:xfrm>
            <a:prstGeom prst="rect">
              <a:avLst/>
            </a:prstGeom>
            <a:solidFill>
              <a:schemeClr val="bg1">
                <a:lumMod val="95000"/>
              </a:schemeClr>
            </a:solidFill>
          </p:spPr>
          <p:txBody>
            <a:bodyPr wrap="square" rtlCol="0">
              <a:spAutoFit/>
            </a:bodyPr>
            <a:lstStyle/>
            <a:p>
              <a:r>
                <a:rPr lang="en-GB" sz="1100" b="1" dirty="0"/>
                <a:t> 2 x R_in (mm)</a:t>
              </a:r>
            </a:p>
          </p:txBody>
        </p:sp>
      </p:grpSp>
    </p:spTree>
    <p:extLst>
      <p:ext uri="{BB962C8B-B14F-4D97-AF65-F5344CB8AC3E}">
        <p14:creationId xmlns:p14="http://schemas.microsoft.com/office/powerpoint/2010/main" val="11580446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A588423-472C-4BEC-82E5-9AFF9690CE87}"/>
              </a:ext>
            </a:extLst>
          </p:cNvPr>
          <p:cNvGrpSpPr/>
          <p:nvPr/>
        </p:nvGrpSpPr>
        <p:grpSpPr>
          <a:xfrm>
            <a:off x="5725721" y="1092086"/>
            <a:ext cx="3345448" cy="2084353"/>
            <a:chOff x="2760518" y="1831959"/>
            <a:chExt cx="6358789" cy="4219575"/>
          </a:xfrm>
        </p:grpSpPr>
        <p:pic>
          <p:nvPicPr>
            <p:cNvPr id="10" name="Picture 9">
              <a:extLst>
                <a:ext uri="{FF2B5EF4-FFF2-40B4-BE49-F238E27FC236}">
                  <a16:creationId xmlns:a16="http://schemas.microsoft.com/office/drawing/2014/main" id="{B49AF669-AC91-4349-829C-E34813B67A20}"/>
                </a:ext>
              </a:extLst>
            </p:cNvPr>
            <p:cNvPicPr>
              <a:picLocks noChangeAspect="1"/>
            </p:cNvPicPr>
            <p:nvPr/>
          </p:nvPicPr>
          <p:blipFill>
            <a:blip r:embed="rId2"/>
            <a:stretch>
              <a:fillRect/>
            </a:stretch>
          </p:blipFill>
          <p:spPr>
            <a:xfrm>
              <a:off x="2760518" y="1831959"/>
              <a:ext cx="5819775" cy="4219575"/>
            </a:xfrm>
            <a:prstGeom prst="rect">
              <a:avLst/>
            </a:prstGeom>
          </p:spPr>
        </p:pic>
        <p:sp>
          <p:nvSpPr>
            <p:cNvPr id="11" name="TextBox 10">
              <a:extLst>
                <a:ext uri="{FF2B5EF4-FFF2-40B4-BE49-F238E27FC236}">
                  <a16:creationId xmlns:a16="http://schemas.microsoft.com/office/drawing/2014/main" id="{2946E3C3-7799-49E1-A2CF-0E5CB5705DEB}"/>
                </a:ext>
              </a:extLst>
            </p:cNvPr>
            <p:cNvSpPr txBox="1"/>
            <p:nvPr/>
          </p:nvSpPr>
          <p:spPr>
            <a:xfrm>
              <a:off x="3773739" y="2131558"/>
              <a:ext cx="4130252" cy="575368"/>
            </a:xfrm>
            <a:prstGeom prst="rect">
              <a:avLst/>
            </a:prstGeom>
            <a:noFill/>
          </p:spPr>
          <p:txBody>
            <a:bodyPr wrap="none" rtlCol="0">
              <a:spAutoFit/>
            </a:bodyPr>
            <a:lstStyle/>
            <a:p>
              <a:r>
                <a:rPr lang="en-GB" sz="900" b="1" dirty="0">
                  <a:sym typeface="Symbol" panose="05050102010706020507" pitchFamily="18" charset="2"/>
                </a:rPr>
                <a:t>Total tuning range</a:t>
              </a:r>
              <a:r>
                <a:rPr lang="en-GB" sz="900" b="1" dirty="0"/>
                <a:t>2.05MHz</a:t>
              </a:r>
            </a:p>
          </p:txBody>
        </p:sp>
        <p:sp>
          <p:nvSpPr>
            <p:cNvPr id="12" name="TextBox 11">
              <a:extLst>
                <a:ext uri="{FF2B5EF4-FFF2-40B4-BE49-F238E27FC236}">
                  <a16:creationId xmlns:a16="http://schemas.microsoft.com/office/drawing/2014/main" id="{C95384E6-3BA5-43CF-8C49-BB16BE60747A}"/>
                </a:ext>
              </a:extLst>
            </p:cNvPr>
            <p:cNvSpPr txBox="1"/>
            <p:nvPr/>
          </p:nvSpPr>
          <p:spPr>
            <a:xfrm>
              <a:off x="4402985" y="4721731"/>
              <a:ext cx="4716322" cy="575368"/>
            </a:xfrm>
            <a:prstGeom prst="rect">
              <a:avLst/>
            </a:prstGeom>
            <a:noFill/>
          </p:spPr>
          <p:txBody>
            <a:bodyPr wrap="none" rtlCol="0">
              <a:spAutoFit/>
            </a:bodyPr>
            <a:lstStyle/>
            <a:p>
              <a:r>
                <a:rPr lang="en-GB" sz="900" b="1" dirty="0">
                  <a:sym typeface="Symbol" panose="05050102010706020507" pitchFamily="18" charset="2"/>
                </a:rPr>
                <a:t>Tuning sensitivity</a:t>
              </a:r>
              <a:r>
                <a:rPr lang="en-GB" sz="900" b="1" dirty="0"/>
                <a:t>102.4kHz/mm</a:t>
              </a:r>
            </a:p>
          </p:txBody>
        </p:sp>
      </p:grpSp>
      <p:grpSp>
        <p:nvGrpSpPr>
          <p:cNvPr id="8" name="Group 7">
            <a:extLst>
              <a:ext uri="{FF2B5EF4-FFF2-40B4-BE49-F238E27FC236}">
                <a16:creationId xmlns:a16="http://schemas.microsoft.com/office/drawing/2014/main" id="{21C81665-7491-4FC9-AB3D-DD7C3BE0D837}"/>
              </a:ext>
            </a:extLst>
          </p:cNvPr>
          <p:cNvGrpSpPr/>
          <p:nvPr/>
        </p:nvGrpSpPr>
        <p:grpSpPr>
          <a:xfrm>
            <a:off x="5580112" y="3420485"/>
            <a:ext cx="3438783" cy="2345430"/>
            <a:chOff x="7182272" y="2337411"/>
            <a:chExt cx="4844056" cy="3330289"/>
          </a:xfrm>
        </p:grpSpPr>
        <p:pic>
          <p:nvPicPr>
            <p:cNvPr id="4" name="Picture 3">
              <a:extLst>
                <a:ext uri="{FF2B5EF4-FFF2-40B4-BE49-F238E27FC236}">
                  <a16:creationId xmlns:a16="http://schemas.microsoft.com/office/drawing/2014/main" id="{0AEDD887-7860-437E-8FFD-EF5D7A924A29}"/>
                </a:ext>
              </a:extLst>
            </p:cNvPr>
            <p:cNvPicPr>
              <a:picLocks noChangeAspect="1"/>
            </p:cNvPicPr>
            <p:nvPr/>
          </p:nvPicPr>
          <p:blipFill>
            <a:blip r:embed="rId3"/>
            <a:stretch>
              <a:fillRect/>
            </a:stretch>
          </p:blipFill>
          <p:spPr>
            <a:xfrm>
              <a:off x="7182272" y="2337411"/>
              <a:ext cx="4844056" cy="3330289"/>
            </a:xfrm>
            <a:prstGeom prst="rect">
              <a:avLst/>
            </a:prstGeom>
          </p:spPr>
        </p:pic>
        <p:sp>
          <p:nvSpPr>
            <p:cNvPr id="5" name="TextBox 4">
              <a:extLst>
                <a:ext uri="{FF2B5EF4-FFF2-40B4-BE49-F238E27FC236}">
                  <a16:creationId xmlns:a16="http://schemas.microsoft.com/office/drawing/2014/main" id="{B51C65BE-B150-43BE-9ABC-D9576D6D5B70}"/>
                </a:ext>
              </a:extLst>
            </p:cNvPr>
            <p:cNvSpPr txBox="1"/>
            <p:nvPr/>
          </p:nvSpPr>
          <p:spPr>
            <a:xfrm>
              <a:off x="7598227" y="2967335"/>
              <a:ext cx="2089239" cy="677108"/>
            </a:xfrm>
            <a:prstGeom prst="rect">
              <a:avLst/>
            </a:prstGeom>
            <a:noFill/>
          </p:spPr>
          <p:txBody>
            <a:bodyPr wrap="square" rtlCol="0">
              <a:spAutoFit/>
            </a:bodyPr>
            <a:lstStyle/>
            <a:p>
              <a:r>
                <a:rPr lang="en-GB" sz="900" dirty="0"/>
                <a:t>TM020-0 mode pops up when detuning with a single tuner </a:t>
              </a:r>
            </a:p>
          </p:txBody>
        </p:sp>
        <p:cxnSp>
          <p:nvCxnSpPr>
            <p:cNvPr id="7" name="Straight Arrow Connector 6">
              <a:extLst>
                <a:ext uri="{FF2B5EF4-FFF2-40B4-BE49-F238E27FC236}">
                  <a16:creationId xmlns:a16="http://schemas.microsoft.com/office/drawing/2014/main" id="{2ADED4C1-6628-478B-80C8-5BD0325E7BB4}"/>
                </a:ext>
              </a:extLst>
            </p:cNvPr>
            <p:cNvCxnSpPr>
              <a:stCxn id="5" idx="2"/>
            </p:cNvCxnSpPr>
            <p:nvPr/>
          </p:nvCxnSpPr>
          <p:spPr>
            <a:xfrm>
              <a:off x="8642847" y="3644443"/>
              <a:ext cx="837584" cy="4531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3" name="Title 1">
            <a:extLst>
              <a:ext uri="{FF2B5EF4-FFF2-40B4-BE49-F238E27FC236}">
                <a16:creationId xmlns:a16="http://schemas.microsoft.com/office/drawing/2014/main" id="{7F9F3FD4-8DBF-4714-8C00-70A5842F50E1}"/>
              </a:ext>
            </a:extLst>
          </p:cNvPr>
          <p:cNvSpPr>
            <a:spLocks noGrp="1"/>
          </p:cNvSpPr>
          <p:nvPr>
            <p:ph type="title"/>
          </p:nvPr>
        </p:nvSpPr>
        <p:spPr>
          <a:xfrm>
            <a:off x="727075" y="125413"/>
            <a:ext cx="8237538" cy="496887"/>
          </a:xfrm>
        </p:spPr>
        <p:txBody>
          <a:bodyPr/>
          <a:lstStyle/>
          <a:p>
            <a:r>
              <a:rPr lang="en-GB" sz="2400" dirty="0"/>
              <a:t>Impedance: max tuner penetration</a:t>
            </a:r>
          </a:p>
        </p:txBody>
      </p:sp>
      <p:sp>
        <p:nvSpPr>
          <p:cNvPr id="14" name="TextBox 13">
            <a:extLst>
              <a:ext uri="{FF2B5EF4-FFF2-40B4-BE49-F238E27FC236}">
                <a16:creationId xmlns:a16="http://schemas.microsoft.com/office/drawing/2014/main" id="{5DFC3D32-14A7-4265-8543-F6CA21F1B654}"/>
              </a:ext>
            </a:extLst>
          </p:cNvPr>
          <p:cNvSpPr txBox="1"/>
          <p:nvPr/>
        </p:nvSpPr>
        <p:spPr>
          <a:xfrm>
            <a:off x="68688" y="5027250"/>
            <a:ext cx="5462773" cy="1477328"/>
          </a:xfrm>
          <a:prstGeom prst="rect">
            <a:avLst/>
          </a:prstGeom>
          <a:noFill/>
        </p:spPr>
        <p:txBody>
          <a:bodyPr wrap="square" rtlCol="0">
            <a:spAutoFit/>
          </a:bodyPr>
          <a:lstStyle/>
          <a:p>
            <a:r>
              <a:rPr lang="en-GB" sz="1500" dirty="0">
                <a:solidFill>
                  <a:schemeClr val="tx2"/>
                </a:solidFill>
              </a:rPr>
              <a:t>The penetration of the tuner does not deteriorate the impedance spectrum (on the contrary it looks even beneficial). </a:t>
            </a:r>
          </a:p>
          <a:p>
            <a:endParaRPr lang="en-GB" sz="1500" dirty="0">
              <a:solidFill>
                <a:schemeClr val="tx2"/>
              </a:solidFill>
            </a:endParaRPr>
          </a:p>
          <a:p>
            <a:r>
              <a:rPr lang="en-GB" sz="1500" dirty="0">
                <a:solidFill>
                  <a:schemeClr val="tx2"/>
                </a:solidFill>
              </a:rPr>
              <a:t>However the use of only one tuner unbalance the field flatness that results in an enhancement of the TM020-0 mode impedance that definitely pops up when the tuner is inserted.</a:t>
            </a:r>
          </a:p>
        </p:txBody>
      </p:sp>
      <p:sp>
        <p:nvSpPr>
          <p:cNvPr id="15" name="Footer Placeholder 14">
            <a:extLst>
              <a:ext uri="{FF2B5EF4-FFF2-40B4-BE49-F238E27FC236}">
                <a16:creationId xmlns:a16="http://schemas.microsoft.com/office/drawing/2014/main" id="{ED601D03-E689-4E57-8073-F34974589FCC}"/>
              </a:ext>
            </a:extLst>
          </p:cNvPr>
          <p:cNvSpPr>
            <a:spLocks noGrp="1"/>
          </p:cNvSpPr>
          <p:nvPr>
            <p:ph type="ftr" sz="quarter" idx="11"/>
          </p:nvPr>
        </p:nvSpPr>
        <p:spPr/>
        <p:txBody>
          <a:bodyPr/>
          <a:lstStyle/>
          <a:p>
            <a:r>
              <a:rPr lang="en-GB"/>
              <a:t>HarmonLIP2024 - 20 March 2023 - A. D'Elia</a:t>
            </a:r>
          </a:p>
        </p:txBody>
      </p:sp>
      <p:sp>
        <p:nvSpPr>
          <p:cNvPr id="16" name="Slide Number Placeholder 15">
            <a:extLst>
              <a:ext uri="{FF2B5EF4-FFF2-40B4-BE49-F238E27FC236}">
                <a16:creationId xmlns:a16="http://schemas.microsoft.com/office/drawing/2014/main" id="{679E75D0-56B9-4DD4-AB8F-7496B4E8515D}"/>
              </a:ext>
            </a:extLst>
          </p:cNvPr>
          <p:cNvSpPr>
            <a:spLocks noGrp="1"/>
          </p:cNvSpPr>
          <p:nvPr>
            <p:ph type="sldNum" sz="quarter" idx="12"/>
          </p:nvPr>
        </p:nvSpPr>
        <p:spPr/>
        <p:txBody>
          <a:bodyPr/>
          <a:lstStyle/>
          <a:p>
            <a:fld id="{627799B7-D61E-469A-AF14-3ABA6674A0C8}" type="slidenum">
              <a:rPr lang="en-GB" smtClean="0"/>
              <a:t>43</a:t>
            </a:fld>
            <a:endParaRPr lang="en-GB"/>
          </a:p>
        </p:txBody>
      </p:sp>
      <p:grpSp>
        <p:nvGrpSpPr>
          <p:cNvPr id="18" name="Group 17">
            <a:extLst>
              <a:ext uri="{FF2B5EF4-FFF2-40B4-BE49-F238E27FC236}">
                <a16:creationId xmlns:a16="http://schemas.microsoft.com/office/drawing/2014/main" id="{94CFB277-16BD-4241-B9F8-EA36BE13A66D}"/>
              </a:ext>
            </a:extLst>
          </p:cNvPr>
          <p:cNvGrpSpPr/>
          <p:nvPr/>
        </p:nvGrpSpPr>
        <p:grpSpPr>
          <a:xfrm>
            <a:off x="23107" y="1092086"/>
            <a:ext cx="5462773" cy="3758972"/>
            <a:chOff x="23107" y="1092086"/>
            <a:chExt cx="5462773" cy="3758972"/>
          </a:xfrm>
        </p:grpSpPr>
        <p:pic>
          <p:nvPicPr>
            <p:cNvPr id="3" name="Picture 2">
              <a:extLst>
                <a:ext uri="{FF2B5EF4-FFF2-40B4-BE49-F238E27FC236}">
                  <a16:creationId xmlns:a16="http://schemas.microsoft.com/office/drawing/2014/main" id="{F29ECBF0-7482-4A8F-A8C9-6756E415C5A5}"/>
                </a:ext>
              </a:extLst>
            </p:cNvPr>
            <p:cNvPicPr>
              <a:picLocks noChangeAspect="1"/>
            </p:cNvPicPr>
            <p:nvPr/>
          </p:nvPicPr>
          <p:blipFill>
            <a:blip r:embed="rId4"/>
            <a:stretch>
              <a:fillRect/>
            </a:stretch>
          </p:blipFill>
          <p:spPr>
            <a:xfrm>
              <a:off x="23107" y="1092086"/>
              <a:ext cx="5462773" cy="3758972"/>
            </a:xfrm>
            <a:prstGeom prst="rect">
              <a:avLst/>
            </a:prstGeom>
          </p:spPr>
        </p:pic>
        <p:sp>
          <p:nvSpPr>
            <p:cNvPr id="17" name="TextBox 16">
              <a:extLst>
                <a:ext uri="{FF2B5EF4-FFF2-40B4-BE49-F238E27FC236}">
                  <a16:creationId xmlns:a16="http://schemas.microsoft.com/office/drawing/2014/main" id="{E1590AB3-E21E-49DA-B260-B443C6F2D630}"/>
                </a:ext>
              </a:extLst>
            </p:cNvPr>
            <p:cNvSpPr txBox="1"/>
            <p:nvPr/>
          </p:nvSpPr>
          <p:spPr>
            <a:xfrm>
              <a:off x="4139952" y="2381053"/>
              <a:ext cx="1039067" cy="276999"/>
            </a:xfrm>
            <a:prstGeom prst="rect">
              <a:avLst/>
            </a:prstGeom>
            <a:noFill/>
          </p:spPr>
          <p:txBody>
            <a:bodyPr wrap="none" rtlCol="0">
              <a:spAutoFit/>
            </a:bodyPr>
            <a:lstStyle/>
            <a:p>
              <a:r>
                <a:rPr lang="en-GB" sz="1200" b="1" dirty="0">
                  <a:solidFill>
                    <a:schemeClr val="tx2"/>
                  </a:solidFill>
                </a:rPr>
                <a:t>ESRF 3 Cav</a:t>
              </a:r>
            </a:p>
          </p:txBody>
        </p:sp>
      </p:grpSp>
    </p:spTree>
    <p:extLst>
      <p:ext uri="{BB962C8B-B14F-4D97-AF65-F5344CB8AC3E}">
        <p14:creationId xmlns:p14="http://schemas.microsoft.com/office/powerpoint/2010/main" val="30365039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2F44603-DBDB-4559-8505-357ADDCC505E}"/>
              </a:ext>
            </a:extLst>
          </p:cNvPr>
          <p:cNvGrpSpPr/>
          <p:nvPr/>
        </p:nvGrpSpPr>
        <p:grpSpPr>
          <a:xfrm>
            <a:off x="358604" y="3938142"/>
            <a:ext cx="3656179" cy="1708036"/>
            <a:chOff x="377029" y="4238564"/>
            <a:chExt cx="4874905" cy="2277381"/>
          </a:xfrm>
        </p:grpSpPr>
        <p:pic>
          <p:nvPicPr>
            <p:cNvPr id="3" name="Picture 2">
              <a:extLst>
                <a:ext uri="{FF2B5EF4-FFF2-40B4-BE49-F238E27FC236}">
                  <a16:creationId xmlns:a16="http://schemas.microsoft.com/office/drawing/2014/main" id="{FE411AD7-3386-4C78-BBE1-F53B251EE229}"/>
                </a:ext>
              </a:extLst>
            </p:cNvPr>
            <p:cNvPicPr>
              <a:picLocks noChangeAspect="1"/>
            </p:cNvPicPr>
            <p:nvPr/>
          </p:nvPicPr>
          <p:blipFill>
            <a:blip r:embed="rId2"/>
            <a:stretch>
              <a:fillRect/>
            </a:stretch>
          </p:blipFill>
          <p:spPr>
            <a:xfrm>
              <a:off x="377029" y="4238564"/>
              <a:ext cx="4874905" cy="2277381"/>
            </a:xfrm>
            <a:prstGeom prst="rect">
              <a:avLst/>
            </a:prstGeom>
          </p:spPr>
        </p:pic>
        <p:sp>
          <p:nvSpPr>
            <p:cNvPr id="5" name="TextBox 4">
              <a:extLst>
                <a:ext uri="{FF2B5EF4-FFF2-40B4-BE49-F238E27FC236}">
                  <a16:creationId xmlns:a16="http://schemas.microsoft.com/office/drawing/2014/main" id="{5A13ED20-2DCE-482E-91AF-7B8560EC9B89}"/>
                </a:ext>
              </a:extLst>
            </p:cNvPr>
            <p:cNvSpPr txBox="1"/>
            <p:nvPr/>
          </p:nvSpPr>
          <p:spPr>
            <a:xfrm>
              <a:off x="2814482" y="5649166"/>
              <a:ext cx="1832125" cy="338555"/>
            </a:xfrm>
            <a:prstGeom prst="rect">
              <a:avLst/>
            </a:prstGeom>
            <a:noFill/>
          </p:spPr>
          <p:txBody>
            <a:bodyPr wrap="none" rtlCol="0">
              <a:spAutoFit/>
            </a:bodyPr>
            <a:lstStyle/>
            <a:p>
              <a:r>
                <a:rPr lang="en-GB" sz="1050" dirty="0"/>
                <a:t>Field Flatness=95%</a:t>
              </a:r>
            </a:p>
          </p:txBody>
        </p:sp>
        <p:sp>
          <p:nvSpPr>
            <p:cNvPr id="7" name="TextBox 6">
              <a:extLst>
                <a:ext uri="{FF2B5EF4-FFF2-40B4-BE49-F238E27FC236}">
                  <a16:creationId xmlns:a16="http://schemas.microsoft.com/office/drawing/2014/main" id="{71BC8E6B-650C-43B8-AF04-4172652A0E19}"/>
                </a:ext>
              </a:extLst>
            </p:cNvPr>
            <p:cNvSpPr txBox="1"/>
            <p:nvPr/>
          </p:nvSpPr>
          <p:spPr>
            <a:xfrm>
              <a:off x="838200" y="4462943"/>
              <a:ext cx="1156727" cy="400109"/>
            </a:xfrm>
            <a:prstGeom prst="rect">
              <a:avLst/>
            </a:prstGeom>
            <a:noFill/>
          </p:spPr>
          <p:txBody>
            <a:bodyPr wrap="none" rtlCol="0">
              <a:spAutoFit/>
            </a:bodyPr>
            <a:lstStyle/>
            <a:p>
              <a:r>
                <a:rPr lang="en-GB" sz="1350" b="1" dirty="0"/>
                <a:t>Nominal</a:t>
              </a:r>
            </a:p>
          </p:txBody>
        </p:sp>
      </p:grpSp>
      <p:grpSp>
        <p:nvGrpSpPr>
          <p:cNvPr id="10" name="Group 9">
            <a:extLst>
              <a:ext uri="{FF2B5EF4-FFF2-40B4-BE49-F238E27FC236}">
                <a16:creationId xmlns:a16="http://schemas.microsoft.com/office/drawing/2014/main" id="{A9C9830B-C881-41E8-A692-D0AAE2D4E6D9}"/>
              </a:ext>
            </a:extLst>
          </p:cNvPr>
          <p:cNvGrpSpPr/>
          <p:nvPr/>
        </p:nvGrpSpPr>
        <p:grpSpPr>
          <a:xfrm>
            <a:off x="4932040" y="3938142"/>
            <a:ext cx="3693216" cy="1725338"/>
            <a:chOff x="6330893" y="4215494"/>
            <a:chExt cx="4924288" cy="2300451"/>
          </a:xfrm>
        </p:grpSpPr>
        <p:pic>
          <p:nvPicPr>
            <p:cNvPr id="4" name="Picture 3">
              <a:extLst>
                <a:ext uri="{FF2B5EF4-FFF2-40B4-BE49-F238E27FC236}">
                  <a16:creationId xmlns:a16="http://schemas.microsoft.com/office/drawing/2014/main" id="{211BCE38-68A1-4216-A867-AA8AE12FB617}"/>
                </a:ext>
              </a:extLst>
            </p:cNvPr>
            <p:cNvPicPr>
              <a:picLocks noChangeAspect="1"/>
            </p:cNvPicPr>
            <p:nvPr/>
          </p:nvPicPr>
          <p:blipFill>
            <a:blip r:embed="rId3"/>
            <a:stretch>
              <a:fillRect/>
            </a:stretch>
          </p:blipFill>
          <p:spPr>
            <a:xfrm>
              <a:off x="6330893" y="4215494"/>
              <a:ext cx="4924288" cy="2300451"/>
            </a:xfrm>
            <a:prstGeom prst="rect">
              <a:avLst/>
            </a:prstGeom>
          </p:spPr>
        </p:pic>
        <p:sp>
          <p:nvSpPr>
            <p:cNvPr id="6" name="TextBox 5">
              <a:extLst>
                <a:ext uri="{FF2B5EF4-FFF2-40B4-BE49-F238E27FC236}">
                  <a16:creationId xmlns:a16="http://schemas.microsoft.com/office/drawing/2014/main" id="{96CA5C83-10A4-4C41-98AF-7FB9F8D98CBC}"/>
                </a:ext>
              </a:extLst>
            </p:cNvPr>
            <p:cNvSpPr txBox="1"/>
            <p:nvPr/>
          </p:nvSpPr>
          <p:spPr>
            <a:xfrm>
              <a:off x="6953972" y="5649166"/>
              <a:ext cx="1832125" cy="338555"/>
            </a:xfrm>
            <a:prstGeom prst="rect">
              <a:avLst/>
            </a:prstGeom>
            <a:noFill/>
          </p:spPr>
          <p:txBody>
            <a:bodyPr wrap="none" rtlCol="0">
              <a:spAutoFit/>
            </a:bodyPr>
            <a:lstStyle/>
            <a:p>
              <a:r>
                <a:rPr lang="en-GB" sz="1050" dirty="0"/>
                <a:t>Field Flatness=70%</a:t>
              </a:r>
            </a:p>
          </p:txBody>
        </p:sp>
        <p:sp>
          <p:nvSpPr>
            <p:cNvPr id="8" name="TextBox 7">
              <a:extLst>
                <a:ext uri="{FF2B5EF4-FFF2-40B4-BE49-F238E27FC236}">
                  <a16:creationId xmlns:a16="http://schemas.microsoft.com/office/drawing/2014/main" id="{FC9B1BDC-87F9-4368-A3EE-CCD8C032827B}"/>
                </a:ext>
              </a:extLst>
            </p:cNvPr>
            <p:cNvSpPr txBox="1"/>
            <p:nvPr/>
          </p:nvSpPr>
          <p:spPr>
            <a:xfrm>
              <a:off x="6795782" y="4462943"/>
              <a:ext cx="1806477" cy="400109"/>
            </a:xfrm>
            <a:prstGeom prst="rect">
              <a:avLst/>
            </a:prstGeom>
            <a:noFill/>
          </p:spPr>
          <p:txBody>
            <a:bodyPr wrap="none" rtlCol="0">
              <a:spAutoFit/>
            </a:bodyPr>
            <a:lstStyle/>
            <a:p>
              <a:r>
                <a:rPr lang="en-GB" sz="1350" b="1" dirty="0"/>
                <a:t>Tuner=+20mm</a:t>
              </a:r>
            </a:p>
          </p:txBody>
        </p:sp>
      </p:grpSp>
      <p:grpSp>
        <p:nvGrpSpPr>
          <p:cNvPr id="18" name="Group 17">
            <a:extLst>
              <a:ext uri="{FF2B5EF4-FFF2-40B4-BE49-F238E27FC236}">
                <a16:creationId xmlns:a16="http://schemas.microsoft.com/office/drawing/2014/main" id="{01502AF4-8FDA-4BAB-A728-BF38ECD07E13}"/>
              </a:ext>
            </a:extLst>
          </p:cNvPr>
          <p:cNvGrpSpPr/>
          <p:nvPr/>
        </p:nvGrpSpPr>
        <p:grpSpPr>
          <a:xfrm>
            <a:off x="298776" y="719481"/>
            <a:ext cx="3946047" cy="3017230"/>
            <a:chOff x="298776" y="1006397"/>
            <a:chExt cx="3946047" cy="3017230"/>
          </a:xfrm>
        </p:grpSpPr>
        <p:pic>
          <p:nvPicPr>
            <p:cNvPr id="14" name="Picture 13">
              <a:extLst>
                <a:ext uri="{FF2B5EF4-FFF2-40B4-BE49-F238E27FC236}">
                  <a16:creationId xmlns:a16="http://schemas.microsoft.com/office/drawing/2014/main" id="{F5DDBA64-A8D0-4DE6-9FC4-38E6B0E8A426}"/>
                </a:ext>
              </a:extLst>
            </p:cNvPr>
            <p:cNvPicPr>
              <a:picLocks noChangeAspect="1"/>
            </p:cNvPicPr>
            <p:nvPr/>
          </p:nvPicPr>
          <p:blipFill>
            <a:blip r:embed="rId4"/>
            <a:stretch>
              <a:fillRect/>
            </a:stretch>
          </p:blipFill>
          <p:spPr>
            <a:xfrm>
              <a:off x="298776" y="1234281"/>
              <a:ext cx="3775837" cy="2789346"/>
            </a:xfrm>
            <a:prstGeom prst="rect">
              <a:avLst/>
            </a:prstGeom>
          </p:spPr>
        </p:pic>
        <p:grpSp>
          <p:nvGrpSpPr>
            <p:cNvPr id="25" name="Group 24">
              <a:extLst>
                <a:ext uri="{FF2B5EF4-FFF2-40B4-BE49-F238E27FC236}">
                  <a16:creationId xmlns:a16="http://schemas.microsoft.com/office/drawing/2014/main" id="{8E8E3E92-3011-464A-B066-0473EBD3644F}"/>
                </a:ext>
              </a:extLst>
            </p:cNvPr>
            <p:cNvGrpSpPr/>
            <p:nvPr/>
          </p:nvGrpSpPr>
          <p:grpSpPr>
            <a:xfrm>
              <a:off x="1907704" y="1006397"/>
              <a:ext cx="2337119" cy="1550343"/>
              <a:chOff x="3055542" y="1418780"/>
              <a:chExt cx="2445657" cy="1737056"/>
            </a:xfrm>
          </p:grpSpPr>
          <p:pic>
            <p:nvPicPr>
              <p:cNvPr id="15" name="Picture 14">
                <a:extLst>
                  <a:ext uri="{FF2B5EF4-FFF2-40B4-BE49-F238E27FC236}">
                    <a16:creationId xmlns:a16="http://schemas.microsoft.com/office/drawing/2014/main" id="{AE0BB1AF-1404-4DD0-8B71-04297F995D1B}"/>
                  </a:ext>
                </a:extLst>
              </p:cNvPr>
              <p:cNvPicPr>
                <a:picLocks noChangeAspect="1"/>
              </p:cNvPicPr>
              <p:nvPr/>
            </p:nvPicPr>
            <p:blipFill>
              <a:blip r:embed="rId5"/>
              <a:stretch>
                <a:fillRect/>
              </a:stretch>
            </p:blipFill>
            <p:spPr>
              <a:xfrm>
                <a:off x="3055542" y="1418780"/>
                <a:ext cx="2445657" cy="1737056"/>
              </a:xfrm>
              <a:prstGeom prst="rect">
                <a:avLst/>
              </a:prstGeom>
            </p:spPr>
          </p:pic>
          <p:sp>
            <p:nvSpPr>
              <p:cNvPr id="16" name="TextBox 15">
                <a:extLst>
                  <a:ext uri="{FF2B5EF4-FFF2-40B4-BE49-F238E27FC236}">
                    <a16:creationId xmlns:a16="http://schemas.microsoft.com/office/drawing/2014/main" id="{B0DE1ECE-8867-4BD2-A569-88B0BEBF34D0}"/>
                  </a:ext>
                </a:extLst>
              </p:cNvPr>
              <p:cNvSpPr txBox="1"/>
              <p:nvPr/>
            </p:nvSpPr>
            <p:spPr>
              <a:xfrm>
                <a:off x="3440926" y="1547017"/>
                <a:ext cx="861775" cy="307776"/>
              </a:xfrm>
              <a:prstGeom prst="rect">
                <a:avLst/>
              </a:prstGeom>
              <a:noFill/>
            </p:spPr>
            <p:txBody>
              <a:bodyPr wrap="none" rtlCol="0">
                <a:spAutoFit/>
              </a:bodyPr>
              <a:lstStyle/>
              <a:p>
                <a:r>
                  <a:rPr lang="en-GB" sz="900" dirty="0"/>
                  <a:t>TM020-0</a:t>
                </a:r>
              </a:p>
            </p:txBody>
          </p:sp>
          <p:cxnSp>
            <p:nvCxnSpPr>
              <p:cNvPr id="21" name="Straight Arrow Connector 20">
                <a:extLst>
                  <a:ext uri="{FF2B5EF4-FFF2-40B4-BE49-F238E27FC236}">
                    <a16:creationId xmlns:a16="http://schemas.microsoft.com/office/drawing/2014/main" id="{B6430EAC-4A60-447E-9254-3693A2B2E159}"/>
                  </a:ext>
                </a:extLst>
              </p:cNvPr>
              <p:cNvCxnSpPr>
                <a:stCxn id="16" idx="2"/>
              </p:cNvCxnSpPr>
              <p:nvPr/>
            </p:nvCxnSpPr>
            <p:spPr>
              <a:xfrm>
                <a:off x="3871814" y="1854793"/>
                <a:ext cx="205237" cy="1501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grpSp>
        <p:nvGrpSpPr>
          <p:cNvPr id="17" name="Group 16">
            <a:extLst>
              <a:ext uri="{FF2B5EF4-FFF2-40B4-BE49-F238E27FC236}">
                <a16:creationId xmlns:a16="http://schemas.microsoft.com/office/drawing/2014/main" id="{42EE7847-9E9E-4143-8331-670ACABD37D9}"/>
              </a:ext>
            </a:extLst>
          </p:cNvPr>
          <p:cNvGrpSpPr/>
          <p:nvPr/>
        </p:nvGrpSpPr>
        <p:grpSpPr>
          <a:xfrm>
            <a:off x="4763127" y="764704"/>
            <a:ext cx="3926436" cy="2972007"/>
            <a:chOff x="4763127" y="1051620"/>
            <a:chExt cx="3926436" cy="2972007"/>
          </a:xfrm>
        </p:grpSpPr>
        <p:pic>
          <p:nvPicPr>
            <p:cNvPr id="11" name="Picture 10">
              <a:extLst>
                <a:ext uri="{FF2B5EF4-FFF2-40B4-BE49-F238E27FC236}">
                  <a16:creationId xmlns:a16="http://schemas.microsoft.com/office/drawing/2014/main" id="{0511A566-FB5A-4A36-9076-4B6DA25F6241}"/>
                </a:ext>
              </a:extLst>
            </p:cNvPr>
            <p:cNvPicPr>
              <a:picLocks noChangeAspect="1"/>
            </p:cNvPicPr>
            <p:nvPr/>
          </p:nvPicPr>
          <p:blipFill>
            <a:blip r:embed="rId6"/>
            <a:stretch>
              <a:fillRect/>
            </a:stretch>
          </p:blipFill>
          <p:spPr>
            <a:xfrm>
              <a:off x="4763127" y="1234281"/>
              <a:ext cx="3718395" cy="2789346"/>
            </a:xfrm>
            <a:prstGeom prst="rect">
              <a:avLst/>
            </a:prstGeom>
          </p:spPr>
        </p:pic>
        <p:grpSp>
          <p:nvGrpSpPr>
            <p:cNvPr id="24" name="Group 23">
              <a:extLst>
                <a:ext uri="{FF2B5EF4-FFF2-40B4-BE49-F238E27FC236}">
                  <a16:creationId xmlns:a16="http://schemas.microsoft.com/office/drawing/2014/main" id="{8ED82C1D-891E-45AC-95F7-439EA0C99A5C}"/>
                </a:ext>
              </a:extLst>
            </p:cNvPr>
            <p:cNvGrpSpPr/>
            <p:nvPr/>
          </p:nvGrpSpPr>
          <p:grpSpPr>
            <a:xfrm>
              <a:off x="6444208" y="1051620"/>
              <a:ext cx="2245355" cy="1649136"/>
              <a:chOff x="9159018" y="1635181"/>
              <a:chExt cx="2797669" cy="1949004"/>
            </a:xfrm>
          </p:grpSpPr>
          <p:pic>
            <p:nvPicPr>
              <p:cNvPr id="12" name="Picture 11">
                <a:extLst>
                  <a:ext uri="{FF2B5EF4-FFF2-40B4-BE49-F238E27FC236}">
                    <a16:creationId xmlns:a16="http://schemas.microsoft.com/office/drawing/2014/main" id="{CDD88017-4173-44A5-9A59-EA437DC1EAB8}"/>
                  </a:ext>
                </a:extLst>
              </p:cNvPr>
              <p:cNvPicPr>
                <a:picLocks noChangeAspect="1"/>
              </p:cNvPicPr>
              <p:nvPr/>
            </p:nvPicPr>
            <p:blipFill>
              <a:blip r:embed="rId7"/>
              <a:stretch>
                <a:fillRect/>
              </a:stretch>
            </p:blipFill>
            <p:spPr>
              <a:xfrm>
                <a:off x="9159018" y="1635181"/>
                <a:ext cx="2797669" cy="1949004"/>
              </a:xfrm>
              <a:prstGeom prst="rect">
                <a:avLst/>
              </a:prstGeom>
            </p:spPr>
          </p:pic>
          <p:sp>
            <p:nvSpPr>
              <p:cNvPr id="22" name="TextBox 21">
                <a:extLst>
                  <a:ext uri="{FF2B5EF4-FFF2-40B4-BE49-F238E27FC236}">
                    <a16:creationId xmlns:a16="http://schemas.microsoft.com/office/drawing/2014/main" id="{4CD4EA0F-6728-4093-BF88-273A2C87BA8D}"/>
                  </a:ext>
                </a:extLst>
              </p:cNvPr>
              <p:cNvSpPr txBox="1"/>
              <p:nvPr/>
            </p:nvSpPr>
            <p:spPr>
              <a:xfrm>
                <a:off x="9738730" y="2175172"/>
                <a:ext cx="861775" cy="307775"/>
              </a:xfrm>
              <a:prstGeom prst="rect">
                <a:avLst/>
              </a:prstGeom>
              <a:noFill/>
            </p:spPr>
            <p:txBody>
              <a:bodyPr wrap="none" rtlCol="0">
                <a:spAutoFit/>
              </a:bodyPr>
              <a:lstStyle/>
              <a:p>
                <a:r>
                  <a:rPr lang="en-GB" sz="900" dirty="0"/>
                  <a:t>TM020-0</a:t>
                </a:r>
              </a:p>
            </p:txBody>
          </p:sp>
          <p:cxnSp>
            <p:nvCxnSpPr>
              <p:cNvPr id="23" name="Straight Arrow Connector 22">
                <a:extLst>
                  <a:ext uri="{FF2B5EF4-FFF2-40B4-BE49-F238E27FC236}">
                    <a16:creationId xmlns:a16="http://schemas.microsoft.com/office/drawing/2014/main" id="{9E04FFEE-F34E-490B-9388-D018DC7F3778}"/>
                  </a:ext>
                </a:extLst>
              </p:cNvPr>
              <p:cNvCxnSpPr>
                <a:stCxn id="22" idx="2"/>
              </p:cNvCxnSpPr>
              <p:nvPr/>
            </p:nvCxnSpPr>
            <p:spPr>
              <a:xfrm>
                <a:off x="10169618" y="2482948"/>
                <a:ext cx="205237" cy="1501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sp>
        <p:nvSpPr>
          <p:cNvPr id="28" name="Title 1">
            <a:extLst>
              <a:ext uri="{FF2B5EF4-FFF2-40B4-BE49-F238E27FC236}">
                <a16:creationId xmlns:a16="http://schemas.microsoft.com/office/drawing/2014/main" id="{91B74AF8-1891-4AEF-8856-098DAAE289C7}"/>
              </a:ext>
            </a:extLst>
          </p:cNvPr>
          <p:cNvSpPr>
            <a:spLocks noGrp="1"/>
          </p:cNvSpPr>
          <p:nvPr>
            <p:ph type="title"/>
          </p:nvPr>
        </p:nvSpPr>
        <p:spPr>
          <a:xfrm>
            <a:off x="727075" y="125413"/>
            <a:ext cx="8237538" cy="496887"/>
          </a:xfrm>
        </p:spPr>
        <p:txBody>
          <a:bodyPr/>
          <a:lstStyle/>
          <a:p>
            <a:r>
              <a:rPr lang="en-GB" sz="1800" dirty="0"/>
              <a:t>An additional complication for SOLEIL: Mode 0 of the TM020</a:t>
            </a:r>
          </a:p>
        </p:txBody>
      </p:sp>
      <p:sp>
        <p:nvSpPr>
          <p:cNvPr id="19" name="Rectangle 18">
            <a:extLst>
              <a:ext uri="{FF2B5EF4-FFF2-40B4-BE49-F238E27FC236}">
                <a16:creationId xmlns:a16="http://schemas.microsoft.com/office/drawing/2014/main" id="{15A598DC-7E6E-4DBA-B3D4-CA8B6A78D191}"/>
              </a:ext>
            </a:extLst>
          </p:cNvPr>
          <p:cNvSpPr/>
          <p:nvPr/>
        </p:nvSpPr>
        <p:spPr>
          <a:xfrm>
            <a:off x="453231" y="5729845"/>
            <a:ext cx="8237537" cy="523220"/>
          </a:xfrm>
          <a:prstGeom prst="rect">
            <a:avLst/>
          </a:prstGeom>
        </p:spPr>
        <p:txBody>
          <a:bodyPr wrap="square">
            <a:spAutoFit/>
          </a:bodyPr>
          <a:lstStyle/>
          <a:p>
            <a:r>
              <a:rPr lang="en-GB" sz="1400" dirty="0">
                <a:solidFill>
                  <a:schemeClr val="tx2"/>
                </a:solidFill>
              </a:rPr>
              <a:t>In SOLEIL case a possible instability can be generated by the TM020-0 mode in the parking position: it looks mandatory to provide for two tuners to control the Rs of the TM020-0 when detuning.  </a:t>
            </a:r>
          </a:p>
        </p:txBody>
      </p:sp>
      <p:sp>
        <p:nvSpPr>
          <p:cNvPr id="20" name="Footer Placeholder 19">
            <a:extLst>
              <a:ext uri="{FF2B5EF4-FFF2-40B4-BE49-F238E27FC236}">
                <a16:creationId xmlns:a16="http://schemas.microsoft.com/office/drawing/2014/main" id="{8A6B7F96-7E40-4227-819F-9F70FB62029C}"/>
              </a:ext>
            </a:extLst>
          </p:cNvPr>
          <p:cNvSpPr>
            <a:spLocks noGrp="1"/>
          </p:cNvSpPr>
          <p:nvPr>
            <p:ph type="ftr" sz="quarter" idx="11"/>
          </p:nvPr>
        </p:nvSpPr>
        <p:spPr/>
        <p:txBody>
          <a:bodyPr/>
          <a:lstStyle/>
          <a:p>
            <a:r>
              <a:rPr lang="en-GB"/>
              <a:t>HarmonLIP2024 - 20 March 2023 - A. D'Elia</a:t>
            </a:r>
          </a:p>
        </p:txBody>
      </p:sp>
      <p:sp>
        <p:nvSpPr>
          <p:cNvPr id="29" name="Slide Number Placeholder 28">
            <a:extLst>
              <a:ext uri="{FF2B5EF4-FFF2-40B4-BE49-F238E27FC236}">
                <a16:creationId xmlns:a16="http://schemas.microsoft.com/office/drawing/2014/main" id="{C2676D8B-D997-42F6-86B2-C30D7CCE5B1D}"/>
              </a:ext>
            </a:extLst>
          </p:cNvPr>
          <p:cNvSpPr>
            <a:spLocks noGrp="1"/>
          </p:cNvSpPr>
          <p:nvPr>
            <p:ph type="sldNum" sz="quarter" idx="12"/>
          </p:nvPr>
        </p:nvSpPr>
        <p:spPr/>
        <p:txBody>
          <a:bodyPr/>
          <a:lstStyle/>
          <a:p>
            <a:fld id="{627799B7-D61E-469A-AF14-3ABA6674A0C8}" type="slidenum">
              <a:rPr lang="en-GB" smtClean="0"/>
              <a:t>44</a:t>
            </a:fld>
            <a:endParaRPr lang="en-GB"/>
          </a:p>
        </p:txBody>
      </p:sp>
      <p:sp>
        <p:nvSpPr>
          <p:cNvPr id="30" name="TextBox 29">
            <a:extLst>
              <a:ext uri="{FF2B5EF4-FFF2-40B4-BE49-F238E27FC236}">
                <a16:creationId xmlns:a16="http://schemas.microsoft.com/office/drawing/2014/main" id="{6AA32C73-3559-405C-8A7D-07E9713DBD83}"/>
              </a:ext>
            </a:extLst>
          </p:cNvPr>
          <p:cNvSpPr txBox="1"/>
          <p:nvPr/>
        </p:nvSpPr>
        <p:spPr>
          <a:xfrm>
            <a:off x="186891" y="6276531"/>
            <a:ext cx="8237537" cy="246221"/>
          </a:xfrm>
          <a:prstGeom prst="rect">
            <a:avLst/>
          </a:prstGeom>
          <a:noFill/>
        </p:spPr>
        <p:txBody>
          <a:bodyPr wrap="square" rtlCol="0">
            <a:spAutoFit/>
          </a:bodyPr>
          <a:lstStyle/>
          <a:p>
            <a:r>
              <a:rPr lang="en-GB" sz="1000" dirty="0">
                <a:solidFill>
                  <a:schemeClr val="tx2"/>
                </a:solidFill>
              </a:rPr>
              <a:t>NB: The impedance is not the same as in previous slide because this is an older version but the considerations here developed do not change.</a:t>
            </a:r>
          </a:p>
        </p:txBody>
      </p:sp>
    </p:spTree>
    <p:extLst>
      <p:ext uri="{BB962C8B-B14F-4D97-AF65-F5344CB8AC3E}">
        <p14:creationId xmlns:p14="http://schemas.microsoft.com/office/powerpoint/2010/main" val="27467026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5FF3961-0916-44F6-8EEE-71AC88AC45EF}"/>
              </a:ext>
            </a:extLst>
          </p:cNvPr>
          <p:cNvGrpSpPr/>
          <p:nvPr/>
        </p:nvGrpSpPr>
        <p:grpSpPr>
          <a:xfrm>
            <a:off x="71734" y="836712"/>
            <a:ext cx="4500266" cy="3660216"/>
            <a:chOff x="58910" y="1419551"/>
            <a:chExt cx="4500266" cy="3660216"/>
          </a:xfrm>
        </p:grpSpPr>
        <p:grpSp>
          <p:nvGrpSpPr>
            <p:cNvPr id="17" name="Group 16">
              <a:extLst>
                <a:ext uri="{FF2B5EF4-FFF2-40B4-BE49-F238E27FC236}">
                  <a16:creationId xmlns:a16="http://schemas.microsoft.com/office/drawing/2014/main" id="{AF6E022D-DC32-4C92-A64D-26DE9907AF28}"/>
                </a:ext>
              </a:extLst>
            </p:cNvPr>
            <p:cNvGrpSpPr/>
            <p:nvPr/>
          </p:nvGrpSpPr>
          <p:grpSpPr>
            <a:xfrm>
              <a:off x="58910" y="1419551"/>
              <a:ext cx="4500266" cy="3366921"/>
              <a:chOff x="116205" y="1093376"/>
              <a:chExt cx="5892708" cy="4468097"/>
            </a:xfrm>
          </p:grpSpPr>
          <p:pic>
            <p:nvPicPr>
              <p:cNvPr id="12" name="Picture 11">
                <a:extLst>
                  <a:ext uri="{FF2B5EF4-FFF2-40B4-BE49-F238E27FC236}">
                    <a16:creationId xmlns:a16="http://schemas.microsoft.com/office/drawing/2014/main" id="{73013206-A80D-4FB8-AD8F-5A0C3AF17B6E}"/>
                  </a:ext>
                </a:extLst>
              </p:cNvPr>
              <p:cNvPicPr>
                <a:picLocks noChangeAspect="1"/>
              </p:cNvPicPr>
              <p:nvPr/>
            </p:nvPicPr>
            <p:blipFill>
              <a:blip r:embed="rId3"/>
              <a:stretch>
                <a:fillRect/>
              </a:stretch>
            </p:blipFill>
            <p:spPr>
              <a:xfrm>
                <a:off x="116205" y="1093376"/>
                <a:ext cx="5892708" cy="4468097"/>
              </a:xfrm>
              <a:prstGeom prst="rect">
                <a:avLst/>
              </a:prstGeom>
            </p:spPr>
          </p:pic>
          <p:graphicFrame>
            <p:nvGraphicFramePr>
              <p:cNvPr id="5" name="Object 4">
                <a:extLst>
                  <a:ext uri="{FF2B5EF4-FFF2-40B4-BE49-F238E27FC236}">
                    <a16:creationId xmlns:a16="http://schemas.microsoft.com/office/drawing/2014/main" id="{BA360AD0-3280-428D-AA4F-427B68AB1660}"/>
                  </a:ext>
                </a:extLst>
              </p:cNvPr>
              <p:cNvGraphicFramePr>
                <a:graphicFrameLocks noChangeAspect="1"/>
              </p:cNvGraphicFramePr>
              <p:nvPr>
                <p:extLst>
                  <p:ext uri="{D42A27DB-BD31-4B8C-83A1-F6EECF244321}">
                    <p14:modId xmlns:p14="http://schemas.microsoft.com/office/powerpoint/2010/main" val="557916487"/>
                  </p:ext>
                </p:extLst>
              </p:nvPr>
            </p:nvGraphicFramePr>
            <p:xfrm>
              <a:off x="1729248" y="1371061"/>
              <a:ext cx="1893846" cy="979094"/>
            </p:xfrm>
            <a:graphic>
              <a:graphicData uri="http://schemas.openxmlformats.org/presentationml/2006/ole">
                <mc:AlternateContent xmlns:mc="http://schemas.openxmlformats.org/markup-compatibility/2006">
                  <mc:Choice xmlns:v="urn:schemas-microsoft-com:vml" Requires="v">
                    <p:oleObj spid="_x0000_s8094" name="Equation" r:id="rId4" imgW="1968480" imgH="1015920" progId="Equation.3">
                      <p:embed/>
                    </p:oleObj>
                  </mc:Choice>
                  <mc:Fallback>
                    <p:oleObj name="Equation" r:id="rId4" imgW="1968480" imgH="1015920" progId="Equation.3">
                      <p:embed/>
                      <p:pic>
                        <p:nvPicPr>
                          <p:cNvPr id="5" name="Object 4">
                            <a:extLst>
                              <a:ext uri="{FF2B5EF4-FFF2-40B4-BE49-F238E27FC236}">
                                <a16:creationId xmlns:a16="http://schemas.microsoft.com/office/drawing/2014/main" id="{BA360AD0-3280-428D-AA4F-427B68AB1660}"/>
                              </a:ext>
                            </a:extLst>
                          </p:cNvPr>
                          <p:cNvPicPr/>
                          <p:nvPr/>
                        </p:nvPicPr>
                        <p:blipFill>
                          <a:blip r:embed="rId5"/>
                          <a:stretch>
                            <a:fillRect/>
                          </a:stretch>
                        </p:blipFill>
                        <p:spPr>
                          <a:xfrm>
                            <a:off x="1729248" y="1371061"/>
                            <a:ext cx="1893846" cy="979094"/>
                          </a:xfrm>
                          <a:prstGeom prst="rect">
                            <a:avLst/>
                          </a:prstGeom>
                        </p:spPr>
                      </p:pic>
                    </p:oleObj>
                  </mc:Fallback>
                </mc:AlternateContent>
              </a:graphicData>
            </a:graphic>
          </p:graphicFrame>
        </p:grpSp>
        <p:sp>
          <p:nvSpPr>
            <p:cNvPr id="16" name="Rectangle 15">
              <a:extLst>
                <a:ext uri="{FF2B5EF4-FFF2-40B4-BE49-F238E27FC236}">
                  <a16:creationId xmlns:a16="http://schemas.microsoft.com/office/drawing/2014/main" id="{A8069E7F-916E-4FAD-875A-8A28E83EA770}"/>
                </a:ext>
              </a:extLst>
            </p:cNvPr>
            <p:cNvSpPr/>
            <p:nvPr/>
          </p:nvSpPr>
          <p:spPr>
            <a:xfrm>
              <a:off x="58910" y="4872018"/>
              <a:ext cx="4392549" cy="207749"/>
            </a:xfrm>
            <a:prstGeom prst="rect">
              <a:avLst/>
            </a:prstGeom>
          </p:spPr>
          <p:txBody>
            <a:bodyPr wrap="none">
              <a:spAutoFit/>
            </a:bodyPr>
            <a:lstStyle/>
            <a:p>
              <a:r>
                <a:rPr lang="en-GB" sz="750" dirty="0"/>
                <a:t>* Bunch Form Factor, see V. </a:t>
              </a:r>
              <a:r>
                <a:rPr lang="en-GB" sz="750" dirty="0" err="1"/>
                <a:t>Dolgashev</a:t>
              </a:r>
              <a:r>
                <a:rPr lang="en-GB" sz="750" dirty="0"/>
                <a:t> and S. Tantawi: https://www.osti.gov/servlets/purl/1441166</a:t>
              </a:r>
            </a:p>
          </p:txBody>
        </p:sp>
      </p:grpSp>
      <p:grpSp>
        <p:nvGrpSpPr>
          <p:cNvPr id="15" name="Group 14">
            <a:extLst>
              <a:ext uri="{FF2B5EF4-FFF2-40B4-BE49-F238E27FC236}">
                <a16:creationId xmlns:a16="http://schemas.microsoft.com/office/drawing/2014/main" id="{3CCA0076-9B9E-475C-8E99-AC5C002F9850}"/>
              </a:ext>
            </a:extLst>
          </p:cNvPr>
          <p:cNvGrpSpPr/>
          <p:nvPr/>
        </p:nvGrpSpPr>
        <p:grpSpPr>
          <a:xfrm>
            <a:off x="4609183" y="836712"/>
            <a:ext cx="4500266" cy="3362836"/>
            <a:chOff x="6183088" y="1072272"/>
            <a:chExt cx="6000354" cy="4483781"/>
          </a:xfrm>
        </p:grpSpPr>
        <p:pic>
          <p:nvPicPr>
            <p:cNvPr id="13" name="Picture 12">
              <a:extLst>
                <a:ext uri="{FF2B5EF4-FFF2-40B4-BE49-F238E27FC236}">
                  <a16:creationId xmlns:a16="http://schemas.microsoft.com/office/drawing/2014/main" id="{38183696-8F29-4217-BDF1-165F3331C85A}"/>
                </a:ext>
              </a:extLst>
            </p:cNvPr>
            <p:cNvPicPr>
              <a:picLocks noChangeAspect="1"/>
            </p:cNvPicPr>
            <p:nvPr/>
          </p:nvPicPr>
          <p:blipFill>
            <a:blip r:embed="rId6"/>
            <a:stretch>
              <a:fillRect/>
            </a:stretch>
          </p:blipFill>
          <p:spPr>
            <a:xfrm>
              <a:off x="6183088" y="1072272"/>
              <a:ext cx="6000354" cy="4483781"/>
            </a:xfrm>
            <a:prstGeom prst="rect">
              <a:avLst/>
            </a:prstGeom>
          </p:spPr>
        </p:pic>
        <p:graphicFrame>
          <p:nvGraphicFramePr>
            <p:cNvPr id="10" name="Object 9">
              <a:extLst>
                <a:ext uri="{FF2B5EF4-FFF2-40B4-BE49-F238E27FC236}">
                  <a16:creationId xmlns:a16="http://schemas.microsoft.com/office/drawing/2014/main" id="{7CCC0C48-63E1-44AB-9ED0-D66960D36FD6}"/>
                </a:ext>
              </a:extLst>
            </p:cNvPr>
            <p:cNvGraphicFramePr>
              <a:graphicFrameLocks noChangeAspect="1"/>
            </p:cNvGraphicFramePr>
            <p:nvPr>
              <p:extLst/>
            </p:nvPr>
          </p:nvGraphicFramePr>
          <p:xfrm>
            <a:off x="8491120" y="2252706"/>
            <a:ext cx="3204047" cy="388084"/>
          </p:xfrm>
          <a:graphic>
            <a:graphicData uri="http://schemas.openxmlformats.org/presentationml/2006/ole">
              <mc:AlternateContent xmlns:mc="http://schemas.openxmlformats.org/markup-compatibility/2006">
                <mc:Choice xmlns:v="urn:schemas-microsoft-com:vml" Requires="v">
                  <p:oleObj spid="_x0000_s8095" name="Equation" r:id="rId7" imgW="1993680" imgH="241200" progId="Equation.3">
                    <p:embed/>
                  </p:oleObj>
                </mc:Choice>
                <mc:Fallback>
                  <p:oleObj name="Equation" r:id="rId7" imgW="1993680" imgH="241200" progId="Equation.3">
                    <p:embed/>
                    <p:pic>
                      <p:nvPicPr>
                        <p:cNvPr id="10" name="Object 9">
                          <a:extLst>
                            <a:ext uri="{FF2B5EF4-FFF2-40B4-BE49-F238E27FC236}">
                              <a16:creationId xmlns:a16="http://schemas.microsoft.com/office/drawing/2014/main" id="{7CCC0C48-63E1-44AB-9ED0-D66960D36FD6}"/>
                            </a:ext>
                          </a:extLst>
                        </p:cNvPr>
                        <p:cNvPicPr/>
                        <p:nvPr/>
                      </p:nvPicPr>
                      <p:blipFill>
                        <a:blip r:embed="rId8"/>
                        <a:stretch>
                          <a:fillRect/>
                        </a:stretch>
                      </p:blipFill>
                      <p:spPr>
                        <a:xfrm>
                          <a:off x="8491120" y="2252706"/>
                          <a:ext cx="3204047" cy="388084"/>
                        </a:xfrm>
                        <a:prstGeom prst="rect">
                          <a:avLst/>
                        </a:prstGeom>
                      </p:spPr>
                    </p:pic>
                  </p:oleObj>
                </mc:Fallback>
              </mc:AlternateContent>
            </a:graphicData>
          </a:graphic>
        </p:graphicFrame>
      </p:grpSp>
      <p:sp>
        <p:nvSpPr>
          <p:cNvPr id="14" name="TextBox 13">
            <a:extLst>
              <a:ext uri="{FF2B5EF4-FFF2-40B4-BE49-F238E27FC236}">
                <a16:creationId xmlns:a16="http://schemas.microsoft.com/office/drawing/2014/main" id="{AC2AB70D-C322-4B89-BF46-A6ABB6070EF4}"/>
              </a:ext>
            </a:extLst>
          </p:cNvPr>
          <p:cNvSpPr txBox="1"/>
          <p:nvPr/>
        </p:nvSpPr>
        <p:spPr>
          <a:xfrm>
            <a:off x="534331" y="4659350"/>
            <a:ext cx="8208912" cy="1569660"/>
          </a:xfrm>
          <a:prstGeom prst="rect">
            <a:avLst/>
          </a:prstGeom>
          <a:noFill/>
        </p:spPr>
        <p:txBody>
          <a:bodyPr wrap="square" rtlCol="0">
            <a:spAutoFit/>
          </a:bodyPr>
          <a:lstStyle/>
          <a:p>
            <a:r>
              <a:rPr lang="en-GB" sz="1600" dirty="0">
                <a:solidFill>
                  <a:schemeClr val="tx2"/>
                </a:solidFill>
              </a:rPr>
              <a:t>For 16 bunches, the bunch length had been measured to be 10-12mm** </a:t>
            </a:r>
            <a:r>
              <a:rPr lang="en-GB" sz="1600" dirty="0">
                <a:solidFill>
                  <a:schemeClr val="tx2"/>
                </a:solidFill>
                <a:sym typeface="Wingdings" panose="05000000000000000000" pitchFamily="2" charset="2"/>
              </a:rPr>
              <a:t> Power/ferrite ring</a:t>
            </a:r>
            <a:r>
              <a:rPr lang="en-GB" sz="1600" dirty="0">
                <a:solidFill>
                  <a:schemeClr val="tx2"/>
                </a:solidFill>
                <a:sym typeface="Symbol" panose="05050102010706020507" pitchFamily="18" charset="2"/>
              </a:rPr>
              <a:t>636W.</a:t>
            </a:r>
          </a:p>
          <a:p>
            <a:r>
              <a:rPr lang="en-GB" sz="1600" dirty="0">
                <a:solidFill>
                  <a:schemeClr val="tx2"/>
                </a:solidFill>
                <a:sym typeface="Symbol" panose="05050102010706020507" pitchFamily="18" charset="2"/>
              </a:rPr>
              <a:t>Considering a total surface of 197.54cm2 per ferrite ring </a:t>
            </a:r>
            <a:r>
              <a:rPr lang="en-GB" sz="1600" dirty="0">
                <a:solidFill>
                  <a:schemeClr val="tx2"/>
                </a:solidFill>
                <a:sym typeface="Wingdings" panose="05000000000000000000" pitchFamily="2" charset="2"/>
              </a:rPr>
              <a:t> &lt;Power density&gt;/ferrite ring</a:t>
            </a:r>
            <a:r>
              <a:rPr lang="en-GB" sz="1600" dirty="0">
                <a:solidFill>
                  <a:schemeClr val="tx2"/>
                </a:solidFill>
                <a:sym typeface="Symbol" panose="05050102010706020507" pitchFamily="18" charset="2"/>
              </a:rPr>
              <a:t>3W/cm</a:t>
            </a:r>
            <a:r>
              <a:rPr lang="en-GB" sz="1600" baseline="30000" dirty="0">
                <a:solidFill>
                  <a:schemeClr val="tx2"/>
                </a:solidFill>
                <a:sym typeface="Symbol" panose="05050102010706020507" pitchFamily="18" charset="2"/>
              </a:rPr>
              <a:t>2</a:t>
            </a:r>
            <a:r>
              <a:rPr lang="en-GB" sz="1600" dirty="0">
                <a:solidFill>
                  <a:schemeClr val="tx2"/>
                </a:solidFill>
                <a:sym typeface="Symbol" panose="05050102010706020507" pitchFamily="18" charset="2"/>
              </a:rPr>
              <a:t> (limit=15W/cm</a:t>
            </a:r>
            <a:r>
              <a:rPr lang="en-GB" sz="1600" baseline="30000" dirty="0">
                <a:solidFill>
                  <a:schemeClr val="tx2"/>
                </a:solidFill>
                <a:sym typeface="Symbol" panose="05050102010706020507" pitchFamily="18" charset="2"/>
              </a:rPr>
              <a:t>2</a:t>
            </a:r>
            <a:r>
              <a:rPr lang="en-GB" sz="1600" dirty="0">
                <a:solidFill>
                  <a:schemeClr val="tx2"/>
                </a:solidFill>
                <a:sym typeface="Symbol" panose="05050102010706020507" pitchFamily="18" charset="2"/>
              </a:rPr>
              <a:t>).</a:t>
            </a:r>
          </a:p>
          <a:p>
            <a:r>
              <a:rPr lang="fr-FR" sz="1600" dirty="0">
                <a:solidFill>
                  <a:schemeClr val="tx2"/>
                </a:solidFill>
                <a:sym typeface="Symbol" panose="05050102010706020507" pitchFamily="18" charset="2"/>
              </a:rPr>
              <a:t>A</a:t>
            </a:r>
            <a:r>
              <a:rPr lang="en-GB" sz="1600" dirty="0">
                <a:solidFill>
                  <a:schemeClr val="tx2"/>
                </a:solidFill>
                <a:sym typeface="Symbol" panose="05050102010706020507" pitchFamily="18" charset="2"/>
              </a:rPr>
              <a:t> study of the power dissipation detailed per HOM or band of HOMs is also available (not shown here).</a:t>
            </a:r>
          </a:p>
        </p:txBody>
      </p:sp>
      <p:sp>
        <p:nvSpPr>
          <p:cNvPr id="20" name="Title 1">
            <a:extLst>
              <a:ext uri="{FF2B5EF4-FFF2-40B4-BE49-F238E27FC236}">
                <a16:creationId xmlns:a16="http://schemas.microsoft.com/office/drawing/2014/main" id="{7F27445C-EC07-4F36-9641-E733F5120B49}"/>
              </a:ext>
            </a:extLst>
          </p:cNvPr>
          <p:cNvSpPr>
            <a:spLocks noGrp="1"/>
          </p:cNvSpPr>
          <p:nvPr>
            <p:ph type="title"/>
          </p:nvPr>
        </p:nvSpPr>
        <p:spPr>
          <a:xfrm>
            <a:off x="727075" y="125413"/>
            <a:ext cx="8237538" cy="496887"/>
          </a:xfrm>
        </p:spPr>
        <p:txBody>
          <a:bodyPr>
            <a:normAutofit/>
          </a:bodyPr>
          <a:lstStyle/>
          <a:p>
            <a:r>
              <a:rPr lang="en-GB" sz="2700" dirty="0"/>
              <a:t>LOM+HOM Ferrite Losses from </a:t>
            </a:r>
            <a:r>
              <a:rPr lang="en-GB" sz="2700" dirty="0" err="1"/>
              <a:t>GdfidL</a:t>
            </a:r>
            <a:endParaRPr lang="en-GB" sz="2700" dirty="0"/>
          </a:p>
        </p:txBody>
      </p:sp>
      <p:sp>
        <p:nvSpPr>
          <p:cNvPr id="7" name="Footer Placeholder 6">
            <a:extLst>
              <a:ext uri="{FF2B5EF4-FFF2-40B4-BE49-F238E27FC236}">
                <a16:creationId xmlns:a16="http://schemas.microsoft.com/office/drawing/2014/main" id="{56E021D5-8249-496F-8DA7-A0C26394A05B}"/>
              </a:ext>
            </a:extLst>
          </p:cNvPr>
          <p:cNvSpPr>
            <a:spLocks noGrp="1"/>
          </p:cNvSpPr>
          <p:nvPr>
            <p:ph type="ftr" sz="quarter" idx="11"/>
          </p:nvPr>
        </p:nvSpPr>
        <p:spPr/>
        <p:txBody>
          <a:bodyPr/>
          <a:lstStyle/>
          <a:p>
            <a:r>
              <a:rPr lang="en-GB" dirty="0"/>
              <a:t>HarmonLIP2024 - 20 March 2023 - A. </a:t>
            </a:r>
            <a:r>
              <a:rPr lang="en-GB" dirty="0" err="1"/>
              <a:t>D'Elia</a:t>
            </a:r>
            <a:endParaRPr lang="en-GB" dirty="0"/>
          </a:p>
        </p:txBody>
      </p:sp>
      <p:sp>
        <p:nvSpPr>
          <p:cNvPr id="21" name="Slide Number Placeholder 20">
            <a:extLst>
              <a:ext uri="{FF2B5EF4-FFF2-40B4-BE49-F238E27FC236}">
                <a16:creationId xmlns:a16="http://schemas.microsoft.com/office/drawing/2014/main" id="{D117BEBA-F587-4ECC-AEE0-803B9BB29CBA}"/>
              </a:ext>
            </a:extLst>
          </p:cNvPr>
          <p:cNvSpPr>
            <a:spLocks noGrp="1"/>
          </p:cNvSpPr>
          <p:nvPr>
            <p:ph type="sldNum" sz="quarter" idx="12"/>
          </p:nvPr>
        </p:nvSpPr>
        <p:spPr/>
        <p:txBody>
          <a:bodyPr/>
          <a:lstStyle/>
          <a:p>
            <a:fld id="{627799B7-D61E-469A-AF14-3ABA6674A0C8}" type="slidenum">
              <a:rPr lang="en-GB" smtClean="0"/>
              <a:t>45</a:t>
            </a:fld>
            <a:endParaRPr lang="en-GB"/>
          </a:p>
        </p:txBody>
      </p:sp>
    </p:spTree>
    <p:extLst>
      <p:ext uri="{BB962C8B-B14F-4D97-AF65-F5344CB8AC3E}">
        <p14:creationId xmlns:p14="http://schemas.microsoft.com/office/powerpoint/2010/main" val="33137750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9B08564E-E226-4020-B4DA-AFFB8B822157}"/>
              </a:ext>
            </a:extLst>
          </p:cNvPr>
          <p:cNvSpPr txBox="1"/>
          <p:nvPr/>
        </p:nvSpPr>
        <p:spPr>
          <a:xfrm>
            <a:off x="331137" y="6035595"/>
            <a:ext cx="7416824" cy="553998"/>
          </a:xfrm>
          <a:prstGeom prst="rect">
            <a:avLst/>
          </a:prstGeom>
          <a:noFill/>
        </p:spPr>
        <p:txBody>
          <a:bodyPr wrap="square" rtlCol="0">
            <a:spAutoFit/>
          </a:bodyPr>
          <a:lstStyle/>
          <a:p>
            <a:r>
              <a:rPr lang="en-GB" sz="1500" dirty="0"/>
              <a:t>Power dissipation profile on ferrite load has been detailed for the </a:t>
            </a:r>
            <a:r>
              <a:rPr lang="en-GB" sz="1500" b="1" dirty="0">
                <a:solidFill>
                  <a:srgbClr val="FF0000"/>
                </a:solidFill>
              </a:rPr>
              <a:t>red, named, modes </a:t>
            </a:r>
            <a:r>
              <a:rPr lang="en-GB" sz="1500" dirty="0"/>
              <a:t>(not shown in this presentation)</a:t>
            </a:r>
          </a:p>
        </p:txBody>
      </p:sp>
      <p:sp>
        <p:nvSpPr>
          <p:cNvPr id="40" name="Title 1">
            <a:extLst>
              <a:ext uri="{FF2B5EF4-FFF2-40B4-BE49-F238E27FC236}">
                <a16:creationId xmlns:a16="http://schemas.microsoft.com/office/drawing/2014/main" id="{80C1D234-DE7F-4C3F-83F2-140D03AAAECA}"/>
              </a:ext>
            </a:extLst>
          </p:cNvPr>
          <p:cNvSpPr txBox="1">
            <a:spLocks/>
          </p:cNvSpPr>
          <p:nvPr/>
        </p:nvSpPr>
        <p:spPr bwMode="gray">
          <a:xfrm>
            <a:off x="727075" y="125413"/>
            <a:ext cx="8237538" cy="496887"/>
          </a:xfrm>
          <a:prstGeom prst="rect">
            <a:avLst/>
          </a:prstGeom>
          <a:solidFill>
            <a:schemeClr val="accent1"/>
          </a:solidFill>
        </p:spPr>
        <p:txBody>
          <a:bodyPr vert="horz" lIns="72000" tIns="0" rIns="72000" bIns="0" rtlCol="0" anchor="ctr" anchorCtr="0">
            <a:noAutofit/>
          </a:bodyPr>
          <a:lstStyle>
            <a:lvl1pPr algn="l" defTabSz="914400" rtl="0" eaLnBrk="1" latinLnBrk="0" hangingPunct="1">
              <a:spcBef>
                <a:spcPct val="0"/>
              </a:spcBef>
              <a:buNone/>
              <a:defRPr sz="1600" b="1" kern="1200" cap="all" baseline="0">
                <a:solidFill>
                  <a:schemeClr val="bg1"/>
                </a:solidFill>
                <a:latin typeface="+mj-lt"/>
                <a:ea typeface="+mj-ea"/>
                <a:cs typeface="+mj-cs"/>
              </a:defRPr>
            </a:lvl1pPr>
          </a:lstStyle>
          <a:p>
            <a:r>
              <a:rPr lang="en-GB" sz="2400"/>
              <a:t>chart of the diss. power on ferrite loads</a:t>
            </a:r>
            <a:endParaRPr lang="en-GB" sz="2400" dirty="0"/>
          </a:p>
        </p:txBody>
      </p:sp>
      <p:sp>
        <p:nvSpPr>
          <p:cNvPr id="26" name="Title 25">
            <a:extLst>
              <a:ext uri="{FF2B5EF4-FFF2-40B4-BE49-F238E27FC236}">
                <a16:creationId xmlns:a16="http://schemas.microsoft.com/office/drawing/2014/main" id="{0C3CFB15-1BA6-42EA-AB57-F171D8EEB8CC}"/>
              </a:ext>
            </a:extLst>
          </p:cNvPr>
          <p:cNvSpPr>
            <a:spLocks noGrp="1"/>
          </p:cNvSpPr>
          <p:nvPr>
            <p:ph type="title"/>
          </p:nvPr>
        </p:nvSpPr>
        <p:spPr/>
        <p:txBody>
          <a:bodyPr/>
          <a:lstStyle/>
          <a:p>
            <a:r>
              <a:rPr lang="en-GB" sz="2400" dirty="0"/>
              <a:t>chart of the diss. power on ferrite loads</a:t>
            </a:r>
          </a:p>
        </p:txBody>
      </p:sp>
      <p:grpSp>
        <p:nvGrpSpPr>
          <p:cNvPr id="33" name="Group 32">
            <a:extLst>
              <a:ext uri="{FF2B5EF4-FFF2-40B4-BE49-F238E27FC236}">
                <a16:creationId xmlns:a16="http://schemas.microsoft.com/office/drawing/2014/main" id="{F8C5993F-5C77-4B09-9B9F-5DE535117462}"/>
              </a:ext>
            </a:extLst>
          </p:cNvPr>
          <p:cNvGrpSpPr/>
          <p:nvPr/>
        </p:nvGrpSpPr>
        <p:grpSpPr>
          <a:xfrm>
            <a:off x="107504" y="779806"/>
            <a:ext cx="8856496" cy="5241482"/>
            <a:chOff x="107504" y="779806"/>
            <a:chExt cx="8856496" cy="5241482"/>
          </a:xfrm>
        </p:grpSpPr>
        <p:grpSp>
          <p:nvGrpSpPr>
            <p:cNvPr id="27" name="Group 26">
              <a:extLst>
                <a:ext uri="{FF2B5EF4-FFF2-40B4-BE49-F238E27FC236}">
                  <a16:creationId xmlns:a16="http://schemas.microsoft.com/office/drawing/2014/main" id="{A52F8B07-C9A2-4EE2-9785-19593CB5301E}"/>
                </a:ext>
              </a:extLst>
            </p:cNvPr>
            <p:cNvGrpSpPr/>
            <p:nvPr/>
          </p:nvGrpSpPr>
          <p:grpSpPr>
            <a:xfrm>
              <a:off x="107504" y="779806"/>
              <a:ext cx="8856496" cy="5241482"/>
              <a:chOff x="107504" y="779806"/>
              <a:chExt cx="8856496" cy="5241482"/>
            </a:xfrm>
          </p:grpSpPr>
          <p:grpSp>
            <p:nvGrpSpPr>
              <p:cNvPr id="55" name="Group 54">
                <a:extLst>
                  <a:ext uri="{FF2B5EF4-FFF2-40B4-BE49-F238E27FC236}">
                    <a16:creationId xmlns:a16="http://schemas.microsoft.com/office/drawing/2014/main" id="{BF43DA00-C31E-4618-8684-66F97A17292F}"/>
                  </a:ext>
                </a:extLst>
              </p:cNvPr>
              <p:cNvGrpSpPr/>
              <p:nvPr/>
            </p:nvGrpSpPr>
            <p:grpSpPr>
              <a:xfrm>
                <a:off x="107504" y="1224176"/>
                <a:ext cx="7776864" cy="4797112"/>
                <a:chOff x="0" y="1521354"/>
                <a:chExt cx="8801510" cy="5143740"/>
              </a:xfrm>
            </p:grpSpPr>
            <p:pic>
              <p:nvPicPr>
                <p:cNvPr id="3" name="Picture 2">
                  <a:extLst>
                    <a:ext uri="{FF2B5EF4-FFF2-40B4-BE49-F238E27FC236}">
                      <a16:creationId xmlns:a16="http://schemas.microsoft.com/office/drawing/2014/main" id="{323F750C-7A84-4151-9A59-A90FF2489C79}"/>
                    </a:ext>
                  </a:extLst>
                </p:cNvPr>
                <p:cNvPicPr>
                  <a:picLocks noChangeAspect="1"/>
                </p:cNvPicPr>
                <p:nvPr/>
              </p:nvPicPr>
              <p:blipFill>
                <a:blip r:embed="rId2"/>
                <a:stretch>
                  <a:fillRect/>
                </a:stretch>
              </p:blipFill>
              <p:spPr>
                <a:xfrm>
                  <a:off x="0" y="1521354"/>
                  <a:ext cx="8801510" cy="5143740"/>
                </a:xfrm>
                <a:prstGeom prst="rect">
                  <a:avLst/>
                </a:prstGeom>
              </p:spPr>
            </p:pic>
            <p:sp>
              <p:nvSpPr>
                <p:cNvPr id="4" name="TextBox 3">
                  <a:extLst>
                    <a:ext uri="{FF2B5EF4-FFF2-40B4-BE49-F238E27FC236}">
                      <a16:creationId xmlns:a16="http://schemas.microsoft.com/office/drawing/2014/main" id="{5D73BD84-0BA8-4046-9714-1AE29DD8046B}"/>
                    </a:ext>
                  </a:extLst>
                </p:cNvPr>
                <p:cNvSpPr txBox="1"/>
                <p:nvPr/>
              </p:nvSpPr>
              <p:spPr>
                <a:xfrm>
                  <a:off x="1303927" y="4120024"/>
                  <a:ext cx="1400575" cy="544526"/>
                </a:xfrm>
                <a:prstGeom prst="rect">
                  <a:avLst/>
                </a:prstGeom>
                <a:noFill/>
              </p:spPr>
              <p:txBody>
                <a:bodyPr wrap="square" rtlCol="0">
                  <a:spAutoFit/>
                </a:bodyPr>
                <a:lstStyle/>
                <a:p>
                  <a:pPr algn="ctr"/>
                  <a:r>
                    <a:rPr lang="fr-FR" sz="900" b="1" dirty="0">
                      <a:solidFill>
                        <a:srgbClr val="FF0000"/>
                      </a:solidFill>
                    </a:rPr>
                    <a:t>TM010</a:t>
                  </a:r>
                </a:p>
                <a:p>
                  <a:pPr algn="ctr"/>
                  <a:r>
                    <a:rPr lang="fr-FR" sz="900" b="1" dirty="0"/>
                    <a:t>P</a:t>
                  </a:r>
                  <a:r>
                    <a:rPr lang="fr-FR" sz="900" b="1" baseline="-25000" dirty="0"/>
                    <a:t>in 16B</a:t>
                  </a:r>
                  <a:r>
                    <a:rPr lang="fr-FR" sz="900" b="1" dirty="0"/>
                    <a:t>=380W</a:t>
                  </a:r>
                </a:p>
                <a:p>
                  <a:pPr algn="ctr"/>
                  <a:r>
                    <a:rPr lang="fr-FR" sz="900" b="1" dirty="0" err="1"/>
                    <a:t>K</a:t>
                  </a:r>
                  <a:r>
                    <a:rPr lang="fr-FR" sz="900" b="1" baseline="-25000" dirty="0" err="1"/>
                    <a:t>loss</a:t>
                  </a:r>
                  <a:r>
                    <a:rPr lang="fr-FR" sz="900" b="1" baseline="-25000" dirty="0"/>
                    <a:t> </a:t>
                  </a:r>
                  <a:r>
                    <a:rPr lang="fr-FR" sz="900" b="1" baseline="-25000" dirty="0" err="1"/>
                    <a:t>tot</a:t>
                  </a:r>
                  <a:r>
                    <a:rPr lang="fr-FR" sz="900" b="1" dirty="0"/>
                    <a:t>=0.255V/</a:t>
                  </a:r>
                  <a:r>
                    <a:rPr lang="fr-FR" sz="900" b="1" dirty="0" err="1"/>
                    <a:t>pC</a:t>
                  </a:r>
                  <a:endParaRPr lang="en-GB" sz="900" b="1" dirty="0"/>
                </a:p>
              </p:txBody>
            </p:sp>
            <p:cxnSp>
              <p:nvCxnSpPr>
                <p:cNvPr id="5" name="Straight Arrow Connector 4">
                  <a:extLst>
                    <a:ext uri="{FF2B5EF4-FFF2-40B4-BE49-F238E27FC236}">
                      <a16:creationId xmlns:a16="http://schemas.microsoft.com/office/drawing/2014/main" id="{A0AE766F-DB23-4EB5-81D3-3FDC4EE42EDF}"/>
                    </a:ext>
                  </a:extLst>
                </p:cNvPr>
                <p:cNvCxnSpPr>
                  <a:cxnSpLocks/>
                  <a:stCxn id="4" idx="2"/>
                </p:cNvCxnSpPr>
                <p:nvPr/>
              </p:nvCxnSpPr>
              <p:spPr>
                <a:xfrm flipH="1">
                  <a:off x="1598943" y="4664550"/>
                  <a:ext cx="405272" cy="5349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9530616-5504-4C30-9541-93BF32F1EF45}"/>
                    </a:ext>
                  </a:extLst>
                </p:cNvPr>
                <p:cNvSpPr txBox="1"/>
                <p:nvPr/>
              </p:nvSpPr>
              <p:spPr>
                <a:xfrm>
                  <a:off x="1286908" y="1847216"/>
                  <a:ext cx="1317101" cy="544526"/>
                </a:xfrm>
                <a:prstGeom prst="rect">
                  <a:avLst/>
                </a:prstGeom>
                <a:noFill/>
                <a:ln>
                  <a:noFill/>
                </a:ln>
              </p:spPr>
              <p:txBody>
                <a:bodyPr wrap="square" rtlCol="0">
                  <a:spAutoFit/>
                </a:bodyPr>
                <a:lstStyle/>
                <a:p>
                  <a:pPr algn="ctr"/>
                  <a:r>
                    <a:rPr lang="fr-FR" sz="900" b="1" dirty="0">
                      <a:solidFill>
                        <a:srgbClr val="FF0000"/>
                      </a:solidFill>
                    </a:rPr>
                    <a:t>TM020</a:t>
                  </a:r>
                </a:p>
                <a:p>
                  <a:pPr algn="ctr"/>
                  <a:r>
                    <a:rPr lang="fr-FR" sz="900" b="1" dirty="0"/>
                    <a:t>P</a:t>
                  </a:r>
                  <a:r>
                    <a:rPr lang="fr-FR" sz="900" b="1" baseline="-25000" dirty="0"/>
                    <a:t>in 16B</a:t>
                  </a:r>
                  <a:r>
                    <a:rPr lang="fr-FR" sz="900" b="1" dirty="0"/>
                    <a:t>=392W</a:t>
                  </a:r>
                </a:p>
                <a:p>
                  <a:pPr algn="ctr"/>
                  <a:r>
                    <a:rPr lang="fr-FR" sz="900" b="1" dirty="0" err="1"/>
                    <a:t>K</a:t>
                  </a:r>
                  <a:r>
                    <a:rPr lang="fr-FR" sz="900" b="1" baseline="-25000" dirty="0" err="1"/>
                    <a:t>loss</a:t>
                  </a:r>
                  <a:r>
                    <a:rPr lang="fr-FR" sz="900" b="1" baseline="-25000" dirty="0"/>
                    <a:t> </a:t>
                  </a:r>
                  <a:r>
                    <a:rPr lang="fr-FR" sz="900" b="1" baseline="-25000" dirty="0" err="1"/>
                    <a:t>tot</a:t>
                  </a:r>
                  <a:r>
                    <a:rPr lang="fr-FR" sz="900" b="1" dirty="0"/>
                    <a:t>=0.263V/</a:t>
                  </a:r>
                  <a:r>
                    <a:rPr lang="fr-FR" sz="900" b="1" dirty="0" err="1"/>
                    <a:t>pC</a:t>
                  </a:r>
                  <a:endParaRPr lang="en-GB" sz="900" b="1" dirty="0"/>
                </a:p>
              </p:txBody>
            </p:sp>
            <p:cxnSp>
              <p:nvCxnSpPr>
                <p:cNvPr id="7" name="Straight Arrow Connector 6">
                  <a:extLst>
                    <a:ext uri="{FF2B5EF4-FFF2-40B4-BE49-F238E27FC236}">
                      <a16:creationId xmlns:a16="http://schemas.microsoft.com/office/drawing/2014/main" id="{5DCEB6A2-36AD-4FC7-A486-6E42C189D8C7}"/>
                    </a:ext>
                  </a:extLst>
                </p:cNvPr>
                <p:cNvCxnSpPr>
                  <a:cxnSpLocks/>
                  <a:stCxn id="6" idx="2"/>
                </p:cNvCxnSpPr>
                <p:nvPr/>
              </p:nvCxnSpPr>
              <p:spPr>
                <a:xfrm>
                  <a:off x="1945459" y="2391742"/>
                  <a:ext cx="275775" cy="4388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6EA7D32-16B5-48CD-8E07-DBF34C392744}"/>
                    </a:ext>
                  </a:extLst>
                </p:cNvPr>
                <p:cNvSpPr txBox="1"/>
                <p:nvPr/>
              </p:nvSpPr>
              <p:spPr>
                <a:xfrm>
                  <a:off x="3246069" y="1828431"/>
                  <a:ext cx="1317102" cy="544526"/>
                </a:xfrm>
                <a:prstGeom prst="rect">
                  <a:avLst/>
                </a:prstGeom>
                <a:noFill/>
                <a:ln>
                  <a:noFill/>
                </a:ln>
              </p:spPr>
              <p:txBody>
                <a:bodyPr wrap="square" rtlCol="0">
                  <a:spAutoFit/>
                </a:bodyPr>
                <a:lstStyle/>
                <a:p>
                  <a:pPr algn="ctr"/>
                  <a:r>
                    <a:rPr lang="fr-FR" sz="900" b="1" dirty="0">
                      <a:solidFill>
                        <a:srgbClr val="FF0000"/>
                      </a:solidFill>
                    </a:rPr>
                    <a:t>TM021</a:t>
                  </a:r>
                </a:p>
                <a:p>
                  <a:pPr algn="ctr"/>
                  <a:r>
                    <a:rPr lang="fr-FR" sz="900" b="1" dirty="0"/>
                    <a:t>P</a:t>
                  </a:r>
                  <a:r>
                    <a:rPr lang="fr-FR" sz="900" b="1" baseline="-25000" dirty="0"/>
                    <a:t>in 16B</a:t>
                  </a:r>
                  <a:r>
                    <a:rPr lang="fr-FR" sz="900" b="1" dirty="0"/>
                    <a:t>=226W</a:t>
                  </a:r>
                </a:p>
                <a:p>
                  <a:pPr algn="ctr"/>
                  <a:r>
                    <a:rPr lang="fr-FR" sz="900" b="1" dirty="0" err="1"/>
                    <a:t>K</a:t>
                  </a:r>
                  <a:r>
                    <a:rPr lang="fr-FR" sz="900" b="1" baseline="-25000" dirty="0" err="1"/>
                    <a:t>loss</a:t>
                  </a:r>
                  <a:r>
                    <a:rPr lang="fr-FR" sz="900" b="1" baseline="-25000" dirty="0"/>
                    <a:t> </a:t>
                  </a:r>
                  <a:r>
                    <a:rPr lang="fr-FR" sz="900" b="1" baseline="-25000" dirty="0" err="1"/>
                    <a:t>tot</a:t>
                  </a:r>
                  <a:r>
                    <a:rPr lang="fr-FR" sz="900" b="1" dirty="0"/>
                    <a:t>=0.152V/</a:t>
                  </a:r>
                  <a:r>
                    <a:rPr lang="fr-FR" sz="900" b="1" dirty="0" err="1"/>
                    <a:t>pC</a:t>
                  </a:r>
                  <a:endParaRPr lang="en-GB" sz="900" b="1" dirty="0"/>
                </a:p>
              </p:txBody>
            </p:sp>
            <p:cxnSp>
              <p:nvCxnSpPr>
                <p:cNvPr id="9" name="Straight Arrow Connector 8">
                  <a:extLst>
                    <a:ext uri="{FF2B5EF4-FFF2-40B4-BE49-F238E27FC236}">
                      <a16:creationId xmlns:a16="http://schemas.microsoft.com/office/drawing/2014/main" id="{D057D3B7-8971-4781-A667-E0E7C30C81F9}"/>
                    </a:ext>
                  </a:extLst>
                </p:cNvPr>
                <p:cNvCxnSpPr>
                  <a:cxnSpLocks/>
                  <a:stCxn id="8" idx="2"/>
                </p:cNvCxnSpPr>
                <p:nvPr/>
              </p:nvCxnSpPr>
              <p:spPr>
                <a:xfrm flipH="1">
                  <a:off x="3330159" y="2372957"/>
                  <a:ext cx="574461" cy="5134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208D420-9347-4899-895F-A1A71C53FC7E}"/>
                    </a:ext>
                  </a:extLst>
                </p:cNvPr>
                <p:cNvSpPr txBox="1"/>
                <p:nvPr/>
              </p:nvSpPr>
              <p:spPr>
                <a:xfrm>
                  <a:off x="2854992" y="3290925"/>
                  <a:ext cx="1317102" cy="544526"/>
                </a:xfrm>
                <a:prstGeom prst="rect">
                  <a:avLst/>
                </a:prstGeom>
                <a:noFill/>
                <a:ln>
                  <a:noFill/>
                </a:ln>
              </p:spPr>
              <p:txBody>
                <a:bodyPr wrap="square" rtlCol="0">
                  <a:spAutoFit/>
                </a:bodyPr>
                <a:lstStyle/>
                <a:p>
                  <a:pPr algn="ctr"/>
                  <a:r>
                    <a:rPr lang="fr-FR" sz="900" b="1" dirty="0">
                      <a:solidFill>
                        <a:srgbClr val="FF0000"/>
                      </a:solidFill>
                    </a:rPr>
                    <a:t>Choke </a:t>
                  </a:r>
                  <a:r>
                    <a:rPr lang="fr-FR" sz="900" b="1" dirty="0" err="1">
                      <a:solidFill>
                        <a:srgbClr val="FF0000"/>
                      </a:solidFill>
                    </a:rPr>
                    <a:t>Ref</a:t>
                  </a:r>
                  <a:r>
                    <a:rPr lang="fr-FR" sz="900" b="1" dirty="0">
                      <a:solidFill>
                        <a:srgbClr val="FF0000"/>
                      </a:solidFill>
                    </a:rPr>
                    <a:t>.</a:t>
                  </a:r>
                </a:p>
                <a:p>
                  <a:pPr algn="ctr"/>
                  <a:r>
                    <a:rPr lang="fr-FR" sz="900" b="1" dirty="0"/>
                    <a:t>P</a:t>
                  </a:r>
                  <a:r>
                    <a:rPr lang="fr-FR" sz="900" b="1" baseline="-25000" dirty="0"/>
                    <a:t>in 16B</a:t>
                  </a:r>
                  <a:r>
                    <a:rPr lang="fr-FR" sz="900" b="1" dirty="0"/>
                    <a:t>=135W</a:t>
                  </a:r>
                </a:p>
                <a:p>
                  <a:pPr algn="ctr"/>
                  <a:r>
                    <a:rPr lang="fr-FR" sz="900" b="1" dirty="0" err="1"/>
                    <a:t>K</a:t>
                  </a:r>
                  <a:r>
                    <a:rPr lang="fr-FR" sz="900" b="1" baseline="-25000" dirty="0" err="1"/>
                    <a:t>loss</a:t>
                  </a:r>
                  <a:r>
                    <a:rPr lang="fr-FR" sz="900" b="1" baseline="-25000" dirty="0"/>
                    <a:t> </a:t>
                  </a:r>
                  <a:r>
                    <a:rPr lang="fr-FR" sz="900" b="1" baseline="-25000" dirty="0" err="1"/>
                    <a:t>tot</a:t>
                  </a:r>
                  <a:r>
                    <a:rPr lang="fr-FR" sz="900" b="1" dirty="0"/>
                    <a:t>=0.091V/</a:t>
                  </a:r>
                  <a:r>
                    <a:rPr lang="fr-FR" sz="900" b="1" dirty="0" err="1"/>
                    <a:t>pC</a:t>
                  </a:r>
                  <a:endParaRPr lang="en-GB" sz="900" b="1" dirty="0"/>
                </a:p>
              </p:txBody>
            </p:sp>
            <p:cxnSp>
              <p:nvCxnSpPr>
                <p:cNvPr id="11" name="Straight Arrow Connector 10">
                  <a:extLst>
                    <a:ext uri="{FF2B5EF4-FFF2-40B4-BE49-F238E27FC236}">
                      <a16:creationId xmlns:a16="http://schemas.microsoft.com/office/drawing/2014/main" id="{7DA6DDF2-090B-4E25-BF15-1307021369A6}"/>
                    </a:ext>
                  </a:extLst>
                </p:cNvPr>
                <p:cNvCxnSpPr>
                  <a:cxnSpLocks/>
                  <a:stCxn id="10" idx="2"/>
                </p:cNvCxnSpPr>
                <p:nvPr/>
              </p:nvCxnSpPr>
              <p:spPr>
                <a:xfrm>
                  <a:off x="3513543" y="3835451"/>
                  <a:ext cx="443134" cy="5267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256D7A1-4927-4D8E-980E-445D915B1CFA}"/>
                    </a:ext>
                  </a:extLst>
                </p:cNvPr>
                <p:cNvSpPr/>
                <p:nvPr/>
              </p:nvSpPr>
              <p:spPr>
                <a:xfrm>
                  <a:off x="4086219" y="3633291"/>
                  <a:ext cx="727791" cy="21759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TextBox 12">
                  <a:extLst>
                    <a:ext uri="{FF2B5EF4-FFF2-40B4-BE49-F238E27FC236}">
                      <a16:creationId xmlns:a16="http://schemas.microsoft.com/office/drawing/2014/main" id="{A1A42FD4-CE9E-4A32-9888-65719B9B8ABC}"/>
                    </a:ext>
                  </a:extLst>
                </p:cNvPr>
                <p:cNvSpPr txBox="1"/>
                <p:nvPr/>
              </p:nvSpPr>
              <p:spPr>
                <a:xfrm>
                  <a:off x="3646912" y="2813631"/>
                  <a:ext cx="1251069" cy="396019"/>
                </a:xfrm>
                <a:prstGeom prst="rect">
                  <a:avLst/>
                </a:prstGeom>
                <a:noFill/>
                <a:ln>
                  <a:noFill/>
                </a:ln>
              </p:spPr>
              <p:txBody>
                <a:bodyPr wrap="square" rtlCol="0">
                  <a:spAutoFit/>
                </a:bodyPr>
                <a:lstStyle/>
                <a:p>
                  <a:pPr algn="ctr"/>
                  <a:r>
                    <a:rPr lang="fr-FR" sz="900" b="1" dirty="0"/>
                    <a:t>P</a:t>
                  </a:r>
                  <a:r>
                    <a:rPr lang="fr-FR" sz="900" b="1" baseline="-25000" dirty="0"/>
                    <a:t>in 16B</a:t>
                  </a:r>
                  <a:r>
                    <a:rPr lang="fr-FR" sz="900" b="1" dirty="0"/>
                    <a:t>=89W</a:t>
                  </a:r>
                </a:p>
                <a:p>
                  <a:pPr algn="ctr"/>
                  <a:r>
                    <a:rPr lang="fr-FR" sz="900" b="1" dirty="0" err="1"/>
                    <a:t>K</a:t>
                  </a:r>
                  <a:r>
                    <a:rPr lang="fr-FR" sz="900" b="1" baseline="-25000" dirty="0" err="1"/>
                    <a:t>loss</a:t>
                  </a:r>
                  <a:r>
                    <a:rPr lang="fr-FR" sz="900" b="1" baseline="-25000" dirty="0"/>
                    <a:t> </a:t>
                  </a:r>
                  <a:r>
                    <a:rPr lang="fr-FR" sz="900" b="1" baseline="-25000" dirty="0" err="1"/>
                    <a:t>tot</a:t>
                  </a:r>
                  <a:r>
                    <a:rPr lang="fr-FR" sz="900" b="1" dirty="0"/>
                    <a:t>=0.06V/</a:t>
                  </a:r>
                  <a:r>
                    <a:rPr lang="fr-FR" sz="900" b="1" dirty="0" err="1"/>
                    <a:t>pC</a:t>
                  </a:r>
                  <a:endParaRPr lang="en-GB" sz="900" b="1" dirty="0"/>
                </a:p>
              </p:txBody>
            </p:sp>
            <p:cxnSp>
              <p:nvCxnSpPr>
                <p:cNvPr id="14" name="Straight Arrow Connector 13">
                  <a:extLst>
                    <a:ext uri="{FF2B5EF4-FFF2-40B4-BE49-F238E27FC236}">
                      <a16:creationId xmlns:a16="http://schemas.microsoft.com/office/drawing/2014/main" id="{8402E1D0-2E38-47BB-8D61-2A0F9174DAD0}"/>
                    </a:ext>
                  </a:extLst>
                </p:cNvPr>
                <p:cNvCxnSpPr>
                  <a:cxnSpLocks/>
                  <a:stCxn id="13" idx="2"/>
                </p:cNvCxnSpPr>
                <p:nvPr/>
              </p:nvCxnSpPr>
              <p:spPr>
                <a:xfrm>
                  <a:off x="4272447" y="3209650"/>
                  <a:ext cx="79390" cy="3730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0CE8D8C5-6EFC-477C-8A99-5F9B5160805C}"/>
                    </a:ext>
                  </a:extLst>
                </p:cNvPr>
                <p:cNvSpPr/>
                <p:nvPr/>
              </p:nvSpPr>
              <p:spPr>
                <a:xfrm>
                  <a:off x="4845789" y="1955756"/>
                  <a:ext cx="141783" cy="385346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6" name="TextBox 15">
                  <a:extLst>
                    <a:ext uri="{FF2B5EF4-FFF2-40B4-BE49-F238E27FC236}">
                      <a16:creationId xmlns:a16="http://schemas.microsoft.com/office/drawing/2014/main" id="{066796BE-9EC8-4C04-A0CE-B857800357B8}"/>
                    </a:ext>
                  </a:extLst>
                </p:cNvPr>
                <p:cNvSpPr txBox="1"/>
                <p:nvPr/>
              </p:nvSpPr>
              <p:spPr>
                <a:xfrm>
                  <a:off x="5157217" y="1909916"/>
                  <a:ext cx="1362420" cy="396019"/>
                </a:xfrm>
                <a:prstGeom prst="rect">
                  <a:avLst/>
                </a:prstGeom>
                <a:noFill/>
                <a:ln>
                  <a:noFill/>
                </a:ln>
              </p:spPr>
              <p:txBody>
                <a:bodyPr wrap="square" rtlCol="0">
                  <a:spAutoFit/>
                </a:bodyPr>
                <a:lstStyle/>
                <a:p>
                  <a:r>
                    <a:rPr lang="fr-FR" sz="900" b="1" dirty="0"/>
                    <a:t>P</a:t>
                  </a:r>
                  <a:r>
                    <a:rPr lang="fr-FR" sz="900" b="1" baseline="-25000" dirty="0"/>
                    <a:t>in 16B</a:t>
                  </a:r>
                  <a:r>
                    <a:rPr lang="fr-FR" sz="900" b="1" dirty="0"/>
                    <a:t>=54W</a:t>
                  </a:r>
                </a:p>
                <a:p>
                  <a:r>
                    <a:rPr lang="fr-FR" sz="900" b="1" dirty="0" err="1"/>
                    <a:t>K</a:t>
                  </a:r>
                  <a:r>
                    <a:rPr lang="fr-FR" sz="900" b="1" baseline="-25000" dirty="0" err="1"/>
                    <a:t>loss</a:t>
                  </a:r>
                  <a:r>
                    <a:rPr lang="fr-FR" sz="900" b="1" baseline="-25000" dirty="0"/>
                    <a:t> </a:t>
                  </a:r>
                  <a:r>
                    <a:rPr lang="fr-FR" sz="900" b="1" baseline="-25000" dirty="0" err="1"/>
                    <a:t>tot</a:t>
                  </a:r>
                  <a:r>
                    <a:rPr lang="fr-FR" sz="900" b="1" dirty="0"/>
                    <a:t>=0.036V/</a:t>
                  </a:r>
                  <a:r>
                    <a:rPr lang="fr-FR" sz="900" b="1" dirty="0" err="1"/>
                    <a:t>pC</a:t>
                  </a:r>
                  <a:endParaRPr lang="en-GB" sz="900" b="1" dirty="0"/>
                </a:p>
              </p:txBody>
            </p:sp>
            <p:cxnSp>
              <p:nvCxnSpPr>
                <p:cNvPr id="17" name="Straight Arrow Connector 16">
                  <a:extLst>
                    <a:ext uri="{FF2B5EF4-FFF2-40B4-BE49-F238E27FC236}">
                      <a16:creationId xmlns:a16="http://schemas.microsoft.com/office/drawing/2014/main" id="{14E06D7A-070E-4BA0-AD7A-7376A945CB26}"/>
                    </a:ext>
                  </a:extLst>
                </p:cNvPr>
                <p:cNvCxnSpPr>
                  <a:cxnSpLocks/>
                  <a:stCxn id="16" idx="2"/>
                </p:cNvCxnSpPr>
                <p:nvPr/>
              </p:nvCxnSpPr>
              <p:spPr>
                <a:xfrm flipH="1">
                  <a:off x="5046683" y="2305935"/>
                  <a:ext cx="791745" cy="4025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7CA40FB-A54C-4FED-A8B0-A57C52EE5151}"/>
                    </a:ext>
                  </a:extLst>
                </p:cNvPr>
                <p:cNvSpPr/>
                <p:nvPr/>
              </p:nvSpPr>
              <p:spPr>
                <a:xfrm>
                  <a:off x="5010882" y="4505359"/>
                  <a:ext cx="3460568" cy="130386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TextBox 18">
                  <a:extLst>
                    <a:ext uri="{FF2B5EF4-FFF2-40B4-BE49-F238E27FC236}">
                      <a16:creationId xmlns:a16="http://schemas.microsoft.com/office/drawing/2014/main" id="{BF92A580-8F5A-4608-9309-56C604382A6E}"/>
                    </a:ext>
                  </a:extLst>
                </p:cNvPr>
                <p:cNvSpPr txBox="1"/>
                <p:nvPr/>
              </p:nvSpPr>
              <p:spPr>
                <a:xfrm>
                  <a:off x="5135398" y="3538095"/>
                  <a:ext cx="1510082" cy="396019"/>
                </a:xfrm>
                <a:prstGeom prst="rect">
                  <a:avLst/>
                </a:prstGeom>
                <a:noFill/>
                <a:ln>
                  <a:noFill/>
                </a:ln>
              </p:spPr>
              <p:txBody>
                <a:bodyPr wrap="square" rtlCol="0">
                  <a:spAutoFit/>
                </a:bodyPr>
                <a:lstStyle/>
                <a:p>
                  <a:r>
                    <a:rPr lang="fr-FR" sz="900" b="1" dirty="0"/>
                    <a:t>P</a:t>
                  </a:r>
                  <a:r>
                    <a:rPr lang="fr-FR" sz="900" b="1" baseline="-25000" dirty="0"/>
                    <a:t>in 16B</a:t>
                  </a:r>
                  <a:r>
                    <a:rPr lang="fr-FR" sz="900" b="1" dirty="0"/>
                    <a:t>=213W</a:t>
                  </a:r>
                </a:p>
                <a:p>
                  <a:r>
                    <a:rPr lang="fr-FR" sz="900" b="1" dirty="0" err="1"/>
                    <a:t>K</a:t>
                  </a:r>
                  <a:r>
                    <a:rPr lang="fr-FR" sz="900" b="1" baseline="-25000" dirty="0" err="1"/>
                    <a:t>loss</a:t>
                  </a:r>
                  <a:r>
                    <a:rPr lang="fr-FR" sz="900" b="1" baseline="-25000" dirty="0"/>
                    <a:t> </a:t>
                  </a:r>
                  <a:r>
                    <a:rPr lang="fr-FR" sz="900" b="1" baseline="-25000" dirty="0" err="1"/>
                    <a:t>tot</a:t>
                  </a:r>
                  <a:r>
                    <a:rPr lang="fr-FR" sz="900" b="1" dirty="0"/>
                    <a:t>=0.143V/</a:t>
                  </a:r>
                  <a:r>
                    <a:rPr lang="fr-FR" sz="900" b="1" dirty="0" err="1"/>
                    <a:t>pC</a:t>
                  </a:r>
                  <a:endParaRPr lang="en-GB" sz="900" b="1" dirty="0"/>
                </a:p>
              </p:txBody>
            </p:sp>
            <p:cxnSp>
              <p:nvCxnSpPr>
                <p:cNvPr id="20" name="Straight Arrow Connector 19">
                  <a:extLst>
                    <a:ext uri="{FF2B5EF4-FFF2-40B4-BE49-F238E27FC236}">
                      <a16:creationId xmlns:a16="http://schemas.microsoft.com/office/drawing/2014/main" id="{84A2210C-FF96-4605-9D19-709EBB25EE95}"/>
                    </a:ext>
                  </a:extLst>
                </p:cNvPr>
                <p:cNvCxnSpPr>
                  <a:cxnSpLocks/>
                  <a:stCxn id="19" idx="2"/>
                </p:cNvCxnSpPr>
                <p:nvPr/>
              </p:nvCxnSpPr>
              <p:spPr>
                <a:xfrm>
                  <a:off x="5890440" y="3934114"/>
                  <a:ext cx="254715" cy="4971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79DF1978-FB56-4779-A626-2D4E87080DD6}"/>
                    </a:ext>
                  </a:extLst>
                </p:cNvPr>
                <p:cNvSpPr/>
                <p:nvPr/>
              </p:nvSpPr>
              <p:spPr>
                <a:xfrm>
                  <a:off x="4987572" y="2770989"/>
                  <a:ext cx="3490281" cy="584776"/>
                </a:xfrm>
                <a:prstGeom prst="rect">
                  <a:avLst/>
                </a:prstGeom>
              </p:spPr>
              <p:txBody>
                <a:bodyPr wrap="square">
                  <a:spAutoFit/>
                </a:bodyPr>
                <a:lstStyle/>
                <a:p>
                  <a:pPr algn="ctr"/>
                  <a:r>
                    <a:rPr lang="fr-FR" sz="1350" b="1" dirty="0">
                      <a:sym typeface="Symbol" panose="05050102010706020507" pitchFamily="18" charset="2"/>
                    </a:rPr>
                    <a:t></a:t>
                  </a:r>
                  <a:r>
                    <a:rPr lang="fr-FR" sz="1350" b="1" baseline="-25000" dirty="0">
                      <a:sym typeface="Symbol" panose="05050102010706020507" pitchFamily="18" charset="2"/>
                    </a:rPr>
                    <a:t> </a:t>
                  </a:r>
                  <a:r>
                    <a:rPr lang="fr-FR" sz="1350" b="1" baseline="-25000" dirty="0" err="1">
                      <a:sym typeface="Symbol" panose="05050102010706020507" pitchFamily="18" charset="2"/>
                    </a:rPr>
                    <a:t>individ</a:t>
                  </a:r>
                  <a:r>
                    <a:rPr lang="fr-FR" sz="1350" b="1" baseline="-25000" dirty="0">
                      <a:sym typeface="Symbol" panose="05050102010706020507" pitchFamily="18" charset="2"/>
                    </a:rPr>
                    <a:t>. Modes </a:t>
                  </a:r>
                  <a:r>
                    <a:rPr lang="fr-FR" sz="1350" b="1" dirty="0">
                      <a:sym typeface="Symbol" panose="05050102010706020507" pitchFamily="18" charset="2"/>
                    </a:rPr>
                    <a:t>=1629W</a:t>
                  </a:r>
                  <a:r>
                    <a:rPr lang="fr-FR" sz="900" b="1" dirty="0">
                      <a:sym typeface="Symbol" panose="05050102010706020507" pitchFamily="18" charset="2"/>
                    </a:rPr>
                    <a:t>+22W (</a:t>
                  </a:r>
                  <a:r>
                    <a:rPr lang="fr-FR" sz="900" b="1" dirty="0" err="1">
                      <a:sym typeface="Symbol" panose="05050102010706020507" pitchFamily="18" charset="2"/>
                    </a:rPr>
                    <a:t>freq</a:t>
                  </a:r>
                  <a:r>
                    <a:rPr lang="fr-FR" sz="900" b="1" dirty="0">
                      <a:sym typeface="Symbol" panose="05050102010706020507" pitchFamily="18" charset="2"/>
                    </a:rPr>
                    <a:t>&gt;7GHz)</a:t>
                  </a:r>
                </a:p>
              </p:txBody>
            </p:sp>
            <p:sp>
              <p:nvSpPr>
                <p:cNvPr id="34" name="Rectangle 33">
                  <a:extLst>
                    <a:ext uri="{FF2B5EF4-FFF2-40B4-BE49-F238E27FC236}">
                      <a16:creationId xmlns:a16="http://schemas.microsoft.com/office/drawing/2014/main" id="{9A5C927F-881B-4CE8-AAC0-01BA01004991}"/>
                    </a:ext>
                  </a:extLst>
                </p:cNvPr>
                <p:cNvSpPr/>
                <p:nvPr/>
              </p:nvSpPr>
              <p:spPr>
                <a:xfrm>
                  <a:off x="2074333" y="5437607"/>
                  <a:ext cx="110067" cy="37161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5" name="Rectangle 34">
                  <a:extLst>
                    <a:ext uri="{FF2B5EF4-FFF2-40B4-BE49-F238E27FC236}">
                      <a16:creationId xmlns:a16="http://schemas.microsoft.com/office/drawing/2014/main" id="{825CDD85-EC2F-4434-B3BA-8B83314D554A}"/>
                    </a:ext>
                  </a:extLst>
                </p:cNvPr>
                <p:cNvSpPr/>
                <p:nvPr/>
              </p:nvSpPr>
              <p:spPr>
                <a:xfrm>
                  <a:off x="3025242" y="5437607"/>
                  <a:ext cx="200558" cy="37161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6" name="Rectangle 35">
                  <a:extLst>
                    <a:ext uri="{FF2B5EF4-FFF2-40B4-BE49-F238E27FC236}">
                      <a16:creationId xmlns:a16="http://schemas.microsoft.com/office/drawing/2014/main" id="{29A19FCB-C1B9-4606-978F-7E1752269D72}"/>
                    </a:ext>
                  </a:extLst>
                </p:cNvPr>
                <p:cNvSpPr/>
                <p:nvPr/>
              </p:nvSpPr>
              <p:spPr>
                <a:xfrm>
                  <a:off x="3707372" y="5437607"/>
                  <a:ext cx="200558" cy="37161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7" name="Rectangle 36">
                  <a:extLst>
                    <a:ext uri="{FF2B5EF4-FFF2-40B4-BE49-F238E27FC236}">
                      <a16:creationId xmlns:a16="http://schemas.microsoft.com/office/drawing/2014/main" id="{B9601F2D-178B-49AF-BB6C-661B03654CB6}"/>
                    </a:ext>
                  </a:extLst>
                </p:cNvPr>
                <p:cNvSpPr/>
                <p:nvPr/>
              </p:nvSpPr>
              <p:spPr>
                <a:xfrm>
                  <a:off x="1792880" y="4963162"/>
                  <a:ext cx="943152" cy="247511"/>
                </a:xfrm>
                <a:prstGeom prst="rect">
                  <a:avLst/>
                </a:prstGeom>
              </p:spPr>
              <p:txBody>
                <a:bodyPr wrap="square">
                  <a:spAutoFit/>
                </a:bodyPr>
                <a:lstStyle/>
                <a:p>
                  <a:r>
                    <a:rPr lang="fr-FR" sz="900" b="1" dirty="0"/>
                    <a:t>P</a:t>
                  </a:r>
                  <a:r>
                    <a:rPr lang="fr-FR" sz="900" b="1" baseline="-25000" dirty="0"/>
                    <a:t>in 16B</a:t>
                  </a:r>
                  <a:r>
                    <a:rPr lang="fr-FR" sz="900" b="1" dirty="0"/>
                    <a:t>=12W</a:t>
                  </a:r>
                </a:p>
              </p:txBody>
            </p:sp>
            <p:sp>
              <p:nvSpPr>
                <p:cNvPr id="38" name="Rectangle 37">
                  <a:extLst>
                    <a:ext uri="{FF2B5EF4-FFF2-40B4-BE49-F238E27FC236}">
                      <a16:creationId xmlns:a16="http://schemas.microsoft.com/office/drawing/2014/main" id="{DAFB4057-EEE0-4C46-B6CC-7C5D165DCCD3}"/>
                    </a:ext>
                  </a:extLst>
                </p:cNvPr>
                <p:cNvSpPr/>
                <p:nvPr/>
              </p:nvSpPr>
              <p:spPr>
                <a:xfrm>
                  <a:off x="2584228" y="4747702"/>
                  <a:ext cx="929315" cy="247511"/>
                </a:xfrm>
                <a:prstGeom prst="rect">
                  <a:avLst/>
                </a:prstGeom>
              </p:spPr>
              <p:txBody>
                <a:bodyPr wrap="square">
                  <a:spAutoFit/>
                </a:bodyPr>
                <a:lstStyle/>
                <a:p>
                  <a:r>
                    <a:rPr lang="fr-FR" sz="900" b="1" dirty="0"/>
                    <a:t>P</a:t>
                  </a:r>
                  <a:r>
                    <a:rPr lang="fr-FR" sz="900" b="1" baseline="-25000" dirty="0"/>
                    <a:t>in 16B</a:t>
                  </a:r>
                  <a:r>
                    <a:rPr lang="fr-FR" sz="900" b="1" dirty="0"/>
                    <a:t>=68W</a:t>
                  </a:r>
                </a:p>
              </p:txBody>
            </p:sp>
            <p:sp>
              <p:nvSpPr>
                <p:cNvPr id="39" name="Rectangle 38">
                  <a:extLst>
                    <a:ext uri="{FF2B5EF4-FFF2-40B4-BE49-F238E27FC236}">
                      <a16:creationId xmlns:a16="http://schemas.microsoft.com/office/drawing/2014/main" id="{B659623A-8496-4AFA-BDDE-D349D254B641}"/>
                    </a:ext>
                  </a:extLst>
                </p:cNvPr>
                <p:cNvSpPr/>
                <p:nvPr/>
              </p:nvSpPr>
              <p:spPr>
                <a:xfrm>
                  <a:off x="3353972" y="4898705"/>
                  <a:ext cx="929316" cy="247511"/>
                </a:xfrm>
                <a:prstGeom prst="rect">
                  <a:avLst/>
                </a:prstGeom>
              </p:spPr>
              <p:txBody>
                <a:bodyPr wrap="square">
                  <a:spAutoFit/>
                </a:bodyPr>
                <a:lstStyle/>
                <a:p>
                  <a:r>
                    <a:rPr lang="fr-FR" sz="900" b="1" dirty="0"/>
                    <a:t>P</a:t>
                  </a:r>
                  <a:r>
                    <a:rPr lang="fr-FR" sz="900" b="1" baseline="-25000" dirty="0"/>
                    <a:t>in 16B</a:t>
                  </a:r>
                  <a:r>
                    <a:rPr lang="fr-FR" sz="900" b="1" dirty="0"/>
                    <a:t>=60W</a:t>
                  </a:r>
                </a:p>
              </p:txBody>
            </p:sp>
            <p:cxnSp>
              <p:nvCxnSpPr>
                <p:cNvPr id="41" name="Straight Arrow Connector 40">
                  <a:extLst>
                    <a:ext uri="{FF2B5EF4-FFF2-40B4-BE49-F238E27FC236}">
                      <a16:creationId xmlns:a16="http://schemas.microsoft.com/office/drawing/2014/main" id="{CFE3B5D2-23D5-41A1-850F-17BE2F421C84}"/>
                    </a:ext>
                  </a:extLst>
                </p:cNvPr>
                <p:cNvCxnSpPr>
                  <a:cxnSpLocks/>
                  <a:stCxn id="37" idx="2"/>
                </p:cNvCxnSpPr>
                <p:nvPr/>
              </p:nvCxnSpPr>
              <p:spPr>
                <a:xfrm flipH="1">
                  <a:off x="2138406" y="5210673"/>
                  <a:ext cx="126050" cy="17490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2B47614-AC41-4F48-A743-A24BEB3E9AB5}"/>
                    </a:ext>
                  </a:extLst>
                </p:cNvPr>
                <p:cNvCxnSpPr>
                  <a:cxnSpLocks/>
                  <a:stCxn id="38" idx="2"/>
                </p:cNvCxnSpPr>
                <p:nvPr/>
              </p:nvCxnSpPr>
              <p:spPr>
                <a:xfrm>
                  <a:off x="3048886" y="4995214"/>
                  <a:ext cx="76636" cy="41503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FE9B1C9F-26B2-4862-B7DC-0DE45AA787A9}"/>
                    </a:ext>
                  </a:extLst>
                </p:cNvPr>
                <p:cNvCxnSpPr>
                  <a:cxnSpLocks/>
                  <a:stCxn id="39" idx="2"/>
                </p:cNvCxnSpPr>
                <p:nvPr/>
              </p:nvCxnSpPr>
              <p:spPr>
                <a:xfrm flipH="1">
                  <a:off x="3785494" y="5146216"/>
                  <a:ext cx="33136" cy="23099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49A0DE0E-9F16-4417-8A12-F65F69DD0FF6}"/>
                  </a:ext>
                </a:extLst>
              </p:cNvPr>
              <p:cNvSpPr txBox="1"/>
              <p:nvPr/>
            </p:nvSpPr>
            <p:spPr>
              <a:xfrm>
                <a:off x="5970420" y="779806"/>
                <a:ext cx="2993580" cy="1446550"/>
              </a:xfrm>
              <a:prstGeom prst="rect">
                <a:avLst/>
              </a:prstGeom>
              <a:solidFill>
                <a:schemeClr val="bg1"/>
              </a:solidFill>
              <a:ln>
                <a:solidFill>
                  <a:schemeClr val="tx1"/>
                </a:solidFill>
              </a:ln>
            </p:spPr>
            <p:txBody>
              <a:bodyPr wrap="square" rtlCol="0">
                <a:spAutoFit/>
              </a:bodyPr>
              <a:lstStyle/>
              <a:p>
                <a:r>
                  <a:rPr lang="fr-FR" sz="1200" b="1" dirty="0" err="1">
                    <a:sym typeface="Symbol" panose="05050102010706020507" pitchFamily="18" charset="2"/>
                  </a:rPr>
                  <a:t>From</a:t>
                </a:r>
                <a:r>
                  <a:rPr lang="fr-FR" sz="1200" b="1" dirty="0">
                    <a:sym typeface="Symbol" panose="05050102010706020507" pitchFamily="18" charset="2"/>
                  </a:rPr>
                  <a:t> </a:t>
                </a:r>
                <a:r>
                  <a:rPr lang="fr-FR" sz="1200" b="1" dirty="0" err="1">
                    <a:sym typeface="Symbol" panose="05050102010706020507" pitchFamily="18" charset="2"/>
                  </a:rPr>
                  <a:t>GdfidL</a:t>
                </a:r>
                <a:r>
                  <a:rPr lang="fr-FR" sz="1200" b="1" dirty="0">
                    <a:sym typeface="Symbol" panose="05050102010706020507" pitchFamily="18" charset="2"/>
                  </a:rPr>
                  <a:t> for </a:t>
                </a:r>
                <a:r>
                  <a:rPr lang="fr-FR" sz="1200" b="1" baseline="-25000" dirty="0" err="1">
                    <a:sym typeface="Symbol" panose="05050102010706020507" pitchFamily="18" charset="2"/>
                  </a:rPr>
                  <a:t>bunch</a:t>
                </a:r>
                <a:r>
                  <a:rPr lang="fr-FR" sz="1200" b="1" dirty="0">
                    <a:sym typeface="Symbol" panose="05050102010706020507" pitchFamily="18" charset="2"/>
                  </a:rPr>
                  <a:t>=11mm*:</a:t>
                </a:r>
              </a:p>
              <a:p>
                <a:pPr marL="135000" indent="-189000">
                  <a:buFont typeface="Arial" panose="020B0604020202020204" pitchFamily="34" charset="0"/>
                  <a:buChar char="•"/>
                </a:pPr>
                <a:endParaRPr lang="fr-FR" sz="1200" b="1" dirty="0"/>
              </a:p>
              <a:p>
                <a:pPr marL="135000" indent="-189000">
                  <a:buFont typeface="Arial" panose="020B0604020202020204" pitchFamily="34" charset="0"/>
                  <a:buChar char="•"/>
                </a:pPr>
                <a:r>
                  <a:rPr lang="fr-FR" sz="1200" b="1" dirty="0" err="1"/>
                  <a:t>P</a:t>
                </a:r>
                <a:r>
                  <a:rPr lang="fr-FR" sz="1200" b="1" baseline="-25000" dirty="0" err="1"/>
                  <a:t>tot</a:t>
                </a:r>
                <a:r>
                  <a:rPr lang="fr-FR" sz="1200" b="1" baseline="-25000" dirty="0"/>
                  <a:t> in 16B</a:t>
                </a:r>
                <a:r>
                  <a:rPr lang="fr-FR" sz="1200" b="1" dirty="0"/>
                  <a:t>=1662W </a:t>
                </a:r>
                <a:r>
                  <a:rPr lang="fr-FR" sz="1200" b="1" dirty="0">
                    <a:sym typeface="Wingdings" panose="05000000000000000000" pitchFamily="2" charset="2"/>
                  </a:rPr>
                  <a:t> ~3W/cm</a:t>
                </a:r>
                <a:r>
                  <a:rPr lang="fr-FR" sz="1200" b="1" baseline="30000" dirty="0">
                    <a:sym typeface="Wingdings" panose="05000000000000000000" pitchFamily="2" charset="2"/>
                  </a:rPr>
                  <a:t>2</a:t>
                </a:r>
                <a:endParaRPr lang="fr-FR" sz="1200" b="1" dirty="0"/>
              </a:p>
              <a:p>
                <a:pPr marL="216000"/>
                <a:r>
                  <a:rPr lang="fr-FR" sz="800" b="1" dirty="0"/>
                  <a:t>=1270W (LOM+HOM)+392W(TM020)</a:t>
                </a:r>
              </a:p>
              <a:p>
                <a:endParaRPr lang="fr-FR" sz="1200" b="1" dirty="0"/>
              </a:p>
              <a:p>
                <a:pPr marL="135000" indent="-189000">
                  <a:buFont typeface="Arial" panose="020B0604020202020204" pitchFamily="34" charset="0"/>
                  <a:buChar char="•"/>
                </a:pPr>
                <a:r>
                  <a:rPr lang="fr-FR" sz="1200" b="1" dirty="0" err="1"/>
                  <a:t>k</a:t>
                </a:r>
                <a:r>
                  <a:rPr lang="fr-FR" sz="1200" b="1" baseline="-25000" dirty="0" err="1"/>
                  <a:t>loss</a:t>
                </a:r>
                <a:r>
                  <a:rPr lang="fr-FR" sz="1200" b="1" baseline="-25000" dirty="0"/>
                  <a:t> </a:t>
                </a:r>
                <a:r>
                  <a:rPr lang="fr-FR" sz="1200" b="1" baseline="-25000" dirty="0" err="1"/>
                  <a:t>tot</a:t>
                </a:r>
                <a:r>
                  <a:rPr lang="fr-FR" sz="1200" b="1" dirty="0"/>
                  <a:t>=1.1163V/</a:t>
                </a:r>
                <a:r>
                  <a:rPr lang="fr-FR" sz="1200" b="1" dirty="0" err="1"/>
                  <a:t>pC</a:t>
                </a:r>
                <a:endParaRPr lang="fr-FR" sz="1200" b="1" dirty="0"/>
              </a:p>
              <a:p>
                <a:endParaRPr lang="fr-FR" sz="1200" b="1" dirty="0"/>
              </a:p>
              <a:p>
                <a:r>
                  <a:rPr lang="en-GB" sz="800" dirty="0"/>
                  <a:t>* Measured bunch length in 16B is around 10-12mm</a:t>
                </a:r>
              </a:p>
            </p:txBody>
          </p:sp>
        </p:grpSp>
        <p:sp>
          <p:nvSpPr>
            <p:cNvPr id="28" name="TextBox 27">
              <a:extLst>
                <a:ext uri="{FF2B5EF4-FFF2-40B4-BE49-F238E27FC236}">
                  <a16:creationId xmlns:a16="http://schemas.microsoft.com/office/drawing/2014/main" id="{7D586800-EDCD-420A-98B1-FC10FE5843E6}"/>
                </a:ext>
              </a:extLst>
            </p:cNvPr>
            <p:cNvSpPr txBox="1"/>
            <p:nvPr/>
          </p:nvSpPr>
          <p:spPr>
            <a:xfrm>
              <a:off x="6043275" y="3000945"/>
              <a:ext cx="1467641" cy="646331"/>
            </a:xfrm>
            <a:prstGeom prst="rect">
              <a:avLst/>
            </a:prstGeom>
            <a:noFill/>
          </p:spPr>
          <p:txBody>
            <a:bodyPr wrap="square" rtlCol="0">
              <a:spAutoFit/>
            </a:bodyPr>
            <a:lstStyle/>
            <a:p>
              <a:r>
                <a:rPr lang="en-GB" sz="1200" b="1" dirty="0">
                  <a:solidFill>
                    <a:srgbClr val="C00000"/>
                  </a:solidFill>
                </a:rPr>
                <a:t>NB: this is the total power on both ferrite rings</a:t>
              </a:r>
            </a:p>
          </p:txBody>
        </p:sp>
      </p:grpSp>
      <p:sp>
        <p:nvSpPr>
          <p:cNvPr id="67" name="Footer Placeholder 66">
            <a:extLst>
              <a:ext uri="{FF2B5EF4-FFF2-40B4-BE49-F238E27FC236}">
                <a16:creationId xmlns:a16="http://schemas.microsoft.com/office/drawing/2014/main" id="{D57C47D7-3D15-48E9-B466-FE1387BCEC1A}"/>
              </a:ext>
            </a:extLst>
          </p:cNvPr>
          <p:cNvSpPr>
            <a:spLocks noGrp="1"/>
          </p:cNvSpPr>
          <p:nvPr>
            <p:ph type="ftr" sz="quarter" idx="11"/>
          </p:nvPr>
        </p:nvSpPr>
        <p:spPr/>
        <p:txBody>
          <a:bodyPr/>
          <a:lstStyle/>
          <a:p>
            <a:r>
              <a:rPr lang="en-GB"/>
              <a:t>HarmonLIP2024 - 20 March 2023 - A. D'Elia</a:t>
            </a:r>
          </a:p>
        </p:txBody>
      </p:sp>
      <p:sp>
        <p:nvSpPr>
          <p:cNvPr id="68" name="Slide Number Placeholder 67">
            <a:extLst>
              <a:ext uri="{FF2B5EF4-FFF2-40B4-BE49-F238E27FC236}">
                <a16:creationId xmlns:a16="http://schemas.microsoft.com/office/drawing/2014/main" id="{073E519E-6872-4F0C-80EA-FC90FE42D3A4}"/>
              </a:ext>
            </a:extLst>
          </p:cNvPr>
          <p:cNvSpPr>
            <a:spLocks noGrp="1"/>
          </p:cNvSpPr>
          <p:nvPr>
            <p:ph type="sldNum" sz="quarter" idx="12"/>
          </p:nvPr>
        </p:nvSpPr>
        <p:spPr/>
        <p:txBody>
          <a:bodyPr/>
          <a:lstStyle/>
          <a:p>
            <a:fld id="{627799B7-D61E-469A-AF14-3ABA6674A0C8}" type="slidenum">
              <a:rPr lang="en-GB" smtClean="0"/>
              <a:t>46</a:t>
            </a:fld>
            <a:endParaRPr lang="en-GB"/>
          </a:p>
        </p:txBody>
      </p:sp>
    </p:spTree>
    <p:extLst>
      <p:ext uri="{BB962C8B-B14F-4D97-AF65-F5344CB8AC3E}">
        <p14:creationId xmlns:p14="http://schemas.microsoft.com/office/powerpoint/2010/main" val="36111133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rrow: Right 12">
            <a:extLst>
              <a:ext uri="{FF2B5EF4-FFF2-40B4-BE49-F238E27FC236}">
                <a16:creationId xmlns:a16="http://schemas.microsoft.com/office/drawing/2014/main" id="{9ACF64AF-94FE-4FDE-904F-7A45CCBC295B}"/>
              </a:ext>
            </a:extLst>
          </p:cNvPr>
          <p:cNvSpPr/>
          <p:nvPr/>
        </p:nvSpPr>
        <p:spPr>
          <a:xfrm>
            <a:off x="3810283" y="1917175"/>
            <a:ext cx="1196457" cy="7228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nvGrpSpPr>
          <p:cNvPr id="47" name="Group 46">
            <a:extLst>
              <a:ext uri="{FF2B5EF4-FFF2-40B4-BE49-F238E27FC236}">
                <a16:creationId xmlns:a16="http://schemas.microsoft.com/office/drawing/2014/main" id="{5FF9A405-DBF1-42CC-89FD-1969BF22BBD8}"/>
              </a:ext>
            </a:extLst>
          </p:cNvPr>
          <p:cNvGrpSpPr/>
          <p:nvPr/>
        </p:nvGrpSpPr>
        <p:grpSpPr>
          <a:xfrm>
            <a:off x="273258" y="1129610"/>
            <a:ext cx="3371707" cy="2310274"/>
            <a:chOff x="640283" y="1429128"/>
            <a:chExt cx="3828673" cy="2583960"/>
          </a:xfrm>
        </p:grpSpPr>
        <p:pic>
          <p:nvPicPr>
            <p:cNvPr id="46" name="Picture 45">
              <a:extLst>
                <a:ext uri="{FF2B5EF4-FFF2-40B4-BE49-F238E27FC236}">
                  <a16:creationId xmlns:a16="http://schemas.microsoft.com/office/drawing/2014/main" id="{55149C14-EE78-4851-B648-EEEF193E45AA}"/>
                </a:ext>
              </a:extLst>
            </p:cNvPr>
            <p:cNvPicPr>
              <a:picLocks noChangeAspect="1"/>
            </p:cNvPicPr>
            <p:nvPr/>
          </p:nvPicPr>
          <p:blipFill>
            <a:blip r:embed="rId2"/>
            <a:stretch>
              <a:fillRect/>
            </a:stretch>
          </p:blipFill>
          <p:spPr>
            <a:xfrm>
              <a:off x="640283" y="1429128"/>
              <a:ext cx="3828673" cy="2583960"/>
            </a:xfrm>
            <a:prstGeom prst="rect">
              <a:avLst/>
            </a:prstGeom>
          </p:spPr>
        </p:pic>
        <p:sp>
          <p:nvSpPr>
            <p:cNvPr id="20" name="TextBox 19">
              <a:extLst>
                <a:ext uri="{FF2B5EF4-FFF2-40B4-BE49-F238E27FC236}">
                  <a16:creationId xmlns:a16="http://schemas.microsoft.com/office/drawing/2014/main" id="{557B588C-C41C-4548-A1FF-B36B95C054BE}"/>
                </a:ext>
              </a:extLst>
            </p:cNvPr>
            <p:cNvSpPr txBox="1"/>
            <p:nvPr/>
          </p:nvSpPr>
          <p:spPr>
            <a:xfrm>
              <a:off x="2604268" y="1677861"/>
              <a:ext cx="1622500" cy="677108"/>
            </a:xfrm>
            <a:prstGeom prst="rect">
              <a:avLst/>
            </a:prstGeom>
            <a:noFill/>
          </p:spPr>
          <p:txBody>
            <a:bodyPr wrap="square" rtlCol="0">
              <a:spAutoFit/>
            </a:bodyPr>
            <a:lstStyle/>
            <a:p>
              <a:r>
                <a:rPr lang="en-GB" sz="1350" dirty="0"/>
                <a:t>Wakefield FFT</a:t>
              </a:r>
            </a:p>
          </p:txBody>
        </p:sp>
      </p:grpSp>
      <p:sp>
        <p:nvSpPr>
          <p:cNvPr id="27" name="Title 1">
            <a:extLst>
              <a:ext uri="{FF2B5EF4-FFF2-40B4-BE49-F238E27FC236}">
                <a16:creationId xmlns:a16="http://schemas.microsoft.com/office/drawing/2014/main" id="{86CFA052-7EB2-4469-B6A7-AF510FCB4CC8}"/>
              </a:ext>
            </a:extLst>
          </p:cNvPr>
          <p:cNvSpPr txBox="1">
            <a:spLocks/>
          </p:cNvSpPr>
          <p:nvPr/>
        </p:nvSpPr>
        <p:spPr>
          <a:xfrm>
            <a:off x="220530" y="885643"/>
            <a:ext cx="5252258"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3300" dirty="0"/>
          </a:p>
        </p:txBody>
      </p:sp>
      <p:sp>
        <p:nvSpPr>
          <p:cNvPr id="37" name="Rectangle 36">
            <a:extLst>
              <a:ext uri="{FF2B5EF4-FFF2-40B4-BE49-F238E27FC236}">
                <a16:creationId xmlns:a16="http://schemas.microsoft.com/office/drawing/2014/main" id="{FB586C55-7957-4854-A3DF-8C6928365C8B}"/>
              </a:ext>
            </a:extLst>
          </p:cNvPr>
          <p:cNvSpPr/>
          <p:nvPr/>
        </p:nvSpPr>
        <p:spPr>
          <a:xfrm>
            <a:off x="342035" y="3938619"/>
            <a:ext cx="6120001" cy="2462213"/>
          </a:xfrm>
          <a:prstGeom prst="rect">
            <a:avLst/>
          </a:prstGeom>
        </p:spPr>
        <p:txBody>
          <a:bodyPr wrap="square">
            <a:spAutoFit/>
          </a:bodyPr>
          <a:lstStyle/>
          <a:p>
            <a:r>
              <a:rPr lang="en-GB" sz="1400" dirty="0">
                <a:solidFill>
                  <a:schemeClr val="tx2"/>
                </a:solidFill>
              </a:rPr>
              <a:t>This script was conceived to evaluate the weight of the 1</a:t>
            </a:r>
            <a:r>
              <a:rPr lang="en-GB" sz="1400" baseline="30000" dirty="0">
                <a:solidFill>
                  <a:schemeClr val="tx2"/>
                </a:solidFill>
              </a:rPr>
              <a:t>st</a:t>
            </a:r>
            <a:r>
              <a:rPr lang="en-GB" sz="1400" dirty="0">
                <a:solidFill>
                  <a:schemeClr val="tx2"/>
                </a:solidFill>
              </a:rPr>
              <a:t> HOM dipole band </a:t>
            </a:r>
            <a:r>
              <a:rPr lang="en-GB" sz="1400" dirty="0" err="1">
                <a:solidFill>
                  <a:schemeClr val="tx2"/>
                </a:solidFill>
              </a:rPr>
              <a:t>w.r.t.</a:t>
            </a:r>
            <a:r>
              <a:rPr lang="en-GB" sz="1400" dirty="0">
                <a:solidFill>
                  <a:schemeClr val="tx2"/>
                </a:solidFill>
              </a:rPr>
              <a:t> the “higher” HOM dipole bands in the transverse </a:t>
            </a:r>
            <a:r>
              <a:rPr lang="en-GB" sz="1400" dirty="0" err="1">
                <a:solidFill>
                  <a:schemeClr val="tx2"/>
                </a:solidFill>
              </a:rPr>
              <a:t>wakefield</a:t>
            </a:r>
            <a:r>
              <a:rPr lang="en-GB" sz="1400" dirty="0">
                <a:solidFill>
                  <a:schemeClr val="tx2"/>
                </a:solidFill>
              </a:rPr>
              <a:t> of CLIC DDS </a:t>
            </a:r>
            <a:r>
              <a:rPr lang="en-GB" sz="1400" dirty="0" err="1">
                <a:solidFill>
                  <a:schemeClr val="tx2"/>
                </a:solidFill>
              </a:rPr>
              <a:t>linacs</a:t>
            </a:r>
            <a:r>
              <a:rPr lang="en-GB" sz="1400" dirty="0">
                <a:solidFill>
                  <a:schemeClr val="tx2"/>
                </a:solidFill>
              </a:rPr>
              <a:t>.</a:t>
            </a:r>
          </a:p>
          <a:p>
            <a:r>
              <a:rPr lang="en-GB" sz="1400" dirty="0">
                <a:solidFill>
                  <a:schemeClr val="tx2"/>
                </a:solidFill>
              </a:rPr>
              <a:t>The “raw” output data of </a:t>
            </a:r>
            <a:r>
              <a:rPr lang="en-GB" sz="1400" dirty="0" err="1">
                <a:solidFill>
                  <a:schemeClr val="tx2"/>
                </a:solidFill>
              </a:rPr>
              <a:t>GdfidL</a:t>
            </a:r>
            <a:r>
              <a:rPr lang="en-GB" sz="1400" dirty="0">
                <a:solidFill>
                  <a:schemeClr val="tx2"/>
                </a:solidFill>
              </a:rPr>
              <a:t> (basically </a:t>
            </a:r>
            <a:r>
              <a:rPr lang="en-GB" sz="1400" dirty="0" err="1">
                <a:solidFill>
                  <a:schemeClr val="tx2"/>
                </a:solidFill>
              </a:rPr>
              <a:t>wakefield+bunch</a:t>
            </a:r>
            <a:r>
              <a:rPr lang="en-GB" sz="1400" dirty="0">
                <a:solidFill>
                  <a:schemeClr val="tx2"/>
                </a:solidFill>
              </a:rPr>
              <a:t> distribution) are used to perform a home-made FFT (that includes also features like 0-padding of the data). The idea was to window (a very simple rectangular window) the bands of interest in the frequency spectrum and to FFT, to obtain the corresponding </a:t>
            </a:r>
            <a:r>
              <a:rPr lang="en-GB" sz="1400" dirty="0" err="1">
                <a:solidFill>
                  <a:schemeClr val="tx2"/>
                </a:solidFill>
              </a:rPr>
              <a:t>wakefield</a:t>
            </a:r>
            <a:r>
              <a:rPr lang="en-GB" sz="1400" dirty="0">
                <a:solidFill>
                  <a:schemeClr val="tx2"/>
                </a:solidFill>
              </a:rPr>
              <a:t> contribution.</a:t>
            </a:r>
          </a:p>
          <a:p>
            <a:r>
              <a:rPr lang="en-GB" sz="1400" dirty="0">
                <a:solidFill>
                  <a:schemeClr val="tx2"/>
                </a:solidFill>
              </a:rPr>
              <a:t>Here the core of the script remains the same (just some minor modification/improvement). The evaluation of the loss factors and corresponding power loss calculations have been added.</a:t>
            </a:r>
          </a:p>
        </p:txBody>
      </p:sp>
      <p:grpSp>
        <p:nvGrpSpPr>
          <p:cNvPr id="71" name="Group 70">
            <a:extLst>
              <a:ext uri="{FF2B5EF4-FFF2-40B4-BE49-F238E27FC236}">
                <a16:creationId xmlns:a16="http://schemas.microsoft.com/office/drawing/2014/main" id="{25241293-59F8-4BD1-87D4-359D418183F9}"/>
              </a:ext>
            </a:extLst>
          </p:cNvPr>
          <p:cNvGrpSpPr/>
          <p:nvPr/>
        </p:nvGrpSpPr>
        <p:grpSpPr>
          <a:xfrm>
            <a:off x="5115697" y="966307"/>
            <a:ext cx="3951227" cy="4746490"/>
            <a:chOff x="6820930" y="145410"/>
            <a:chExt cx="5268302" cy="6328652"/>
          </a:xfrm>
        </p:grpSpPr>
        <p:grpSp>
          <p:nvGrpSpPr>
            <p:cNvPr id="59" name="Group 58">
              <a:extLst>
                <a:ext uri="{FF2B5EF4-FFF2-40B4-BE49-F238E27FC236}">
                  <a16:creationId xmlns:a16="http://schemas.microsoft.com/office/drawing/2014/main" id="{A1B78C31-8BD5-424D-9D54-B1D9CE1EECC9}"/>
                </a:ext>
              </a:extLst>
            </p:cNvPr>
            <p:cNvGrpSpPr/>
            <p:nvPr/>
          </p:nvGrpSpPr>
          <p:grpSpPr>
            <a:xfrm>
              <a:off x="8878655" y="4009199"/>
              <a:ext cx="3173505" cy="2464863"/>
              <a:chOff x="8878655" y="4009199"/>
              <a:chExt cx="3173505" cy="2464863"/>
            </a:xfrm>
          </p:grpSpPr>
          <p:grpSp>
            <p:nvGrpSpPr>
              <p:cNvPr id="58" name="Group 57">
                <a:extLst>
                  <a:ext uri="{FF2B5EF4-FFF2-40B4-BE49-F238E27FC236}">
                    <a16:creationId xmlns:a16="http://schemas.microsoft.com/office/drawing/2014/main" id="{1D411460-793A-48A1-B70D-5C4561820177}"/>
                  </a:ext>
                </a:extLst>
              </p:cNvPr>
              <p:cNvGrpSpPr/>
              <p:nvPr/>
            </p:nvGrpSpPr>
            <p:grpSpPr>
              <a:xfrm>
                <a:off x="9139544" y="4065690"/>
                <a:ext cx="2813273" cy="2054204"/>
                <a:chOff x="9139544" y="4065690"/>
                <a:chExt cx="2813273" cy="2054204"/>
              </a:xfrm>
            </p:grpSpPr>
            <p:pic>
              <p:nvPicPr>
                <p:cNvPr id="57" name="Picture 56">
                  <a:extLst>
                    <a:ext uri="{FF2B5EF4-FFF2-40B4-BE49-F238E27FC236}">
                      <a16:creationId xmlns:a16="http://schemas.microsoft.com/office/drawing/2014/main" id="{619D029A-60B1-4DEF-A785-6D18ECC2999D}"/>
                    </a:ext>
                  </a:extLst>
                </p:cNvPr>
                <p:cNvPicPr>
                  <a:picLocks noChangeAspect="1"/>
                </p:cNvPicPr>
                <p:nvPr/>
              </p:nvPicPr>
              <p:blipFill>
                <a:blip r:embed="rId3"/>
                <a:stretch>
                  <a:fillRect/>
                </a:stretch>
              </p:blipFill>
              <p:spPr>
                <a:xfrm>
                  <a:off x="9139544" y="4065690"/>
                  <a:ext cx="2627011" cy="2054204"/>
                </a:xfrm>
                <a:prstGeom prst="rect">
                  <a:avLst/>
                </a:prstGeom>
              </p:spPr>
            </p:pic>
            <p:sp>
              <p:nvSpPr>
                <p:cNvPr id="32" name="TextBox 31">
                  <a:extLst>
                    <a:ext uri="{FF2B5EF4-FFF2-40B4-BE49-F238E27FC236}">
                      <a16:creationId xmlns:a16="http://schemas.microsoft.com/office/drawing/2014/main" id="{3306C5AF-9111-454C-95E7-63C1F009BB7B}"/>
                    </a:ext>
                  </a:extLst>
                </p:cNvPr>
                <p:cNvSpPr txBox="1"/>
                <p:nvPr/>
              </p:nvSpPr>
              <p:spPr>
                <a:xfrm>
                  <a:off x="10090769" y="4700490"/>
                  <a:ext cx="1862048" cy="369332"/>
                </a:xfrm>
                <a:prstGeom prst="rect">
                  <a:avLst/>
                </a:prstGeom>
                <a:noFill/>
              </p:spPr>
              <p:txBody>
                <a:bodyPr wrap="none" rtlCol="0">
                  <a:spAutoFit/>
                </a:bodyPr>
                <a:lstStyle/>
                <a:p>
                  <a:r>
                    <a:rPr lang="en-GB" sz="1200" dirty="0">
                      <a:solidFill>
                        <a:schemeClr val="tx2"/>
                      </a:solidFill>
                    </a:rPr>
                    <a:t>Kloss, Power loss</a:t>
                  </a:r>
                </a:p>
              </p:txBody>
            </p:sp>
          </p:grpSp>
          <p:sp>
            <p:nvSpPr>
              <p:cNvPr id="40" name="Rectangle 39">
                <a:extLst>
                  <a:ext uri="{FF2B5EF4-FFF2-40B4-BE49-F238E27FC236}">
                    <a16:creationId xmlns:a16="http://schemas.microsoft.com/office/drawing/2014/main" id="{B1CB1B53-8092-45AF-88E1-C7DD235C6374}"/>
                  </a:ext>
                </a:extLst>
              </p:cNvPr>
              <p:cNvSpPr/>
              <p:nvPr/>
            </p:nvSpPr>
            <p:spPr>
              <a:xfrm>
                <a:off x="8878655" y="4009199"/>
                <a:ext cx="3173505" cy="2391601"/>
              </a:xfrm>
              <a:prstGeom prst="rect">
                <a:avLst/>
              </a:prstGeom>
              <a:noFill/>
              <a:ln>
                <a:solidFill>
                  <a:srgbClr val="0038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1" name="TextBox 40">
                <a:extLst>
                  <a:ext uri="{FF2B5EF4-FFF2-40B4-BE49-F238E27FC236}">
                    <a16:creationId xmlns:a16="http://schemas.microsoft.com/office/drawing/2014/main" id="{E42F1CC0-DF2E-48E4-A215-FCCDA4D289C0}"/>
                  </a:ext>
                </a:extLst>
              </p:cNvPr>
              <p:cNvSpPr txBox="1"/>
              <p:nvPr/>
            </p:nvSpPr>
            <p:spPr>
              <a:xfrm>
                <a:off x="10830283" y="6073953"/>
                <a:ext cx="720711" cy="400109"/>
              </a:xfrm>
              <a:prstGeom prst="rect">
                <a:avLst/>
              </a:prstGeom>
              <a:noFill/>
              <a:ln>
                <a:noFill/>
              </a:ln>
            </p:spPr>
            <p:txBody>
              <a:bodyPr wrap="none" rtlCol="0">
                <a:spAutoFit/>
              </a:bodyPr>
              <a:lstStyle/>
              <a:p>
                <a:r>
                  <a:rPr lang="en-GB" sz="1350" b="1" dirty="0">
                    <a:solidFill>
                      <a:srgbClr val="0038A8"/>
                    </a:solidFill>
                  </a:rPr>
                  <a:t>New</a:t>
                </a:r>
              </a:p>
            </p:txBody>
          </p:sp>
        </p:grpSp>
        <p:grpSp>
          <p:nvGrpSpPr>
            <p:cNvPr id="70" name="Group 69">
              <a:extLst>
                <a:ext uri="{FF2B5EF4-FFF2-40B4-BE49-F238E27FC236}">
                  <a16:creationId xmlns:a16="http://schemas.microsoft.com/office/drawing/2014/main" id="{E9D6F2AF-24B3-49B2-B344-7F9DC4744842}"/>
                </a:ext>
              </a:extLst>
            </p:cNvPr>
            <p:cNvGrpSpPr/>
            <p:nvPr/>
          </p:nvGrpSpPr>
          <p:grpSpPr>
            <a:xfrm>
              <a:off x="6820930" y="145410"/>
              <a:ext cx="5268302" cy="3818613"/>
              <a:chOff x="6820930" y="145410"/>
              <a:chExt cx="5268302" cy="3818613"/>
            </a:xfrm>
          </p:grpSpPr>
          <p:sp>
            <p:nvSpPr>
              <p:cNvPr id="38" name="Rectangle 37">
                <a:extLst>
                  <a:ext uri="{FF2B5EF4-FFF2-40B4-BE49-F238E27FC236}">
                    <a16:creationId xmlns:a16="http://schemas.microsoft.com/office/drawing/2014/main" id="{7C32BB46-B978-45CC-B7DC-8068A4843718}"/>
                  </a:ext>
                </a:extLst>
              </p:cNvPr>
              <p:cNvSpPr/>
              <p:nvPr/>
            </p:nvSpPr>
            <p:spPr>
              <a:xfrm>
                <a:off x="6820930" y="145410"/>
                <a:ext cx="5268302" cy="38186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9" name="TextBox 38">
                <a:extLst>
                  <a:ext uri="{FF2B5EF4-FFF2-40B4-BE49-F238E27FC236}">
                    <a16:creationId xmlns:a16="http://schemas.microsoft.com/office/drawing/2014/main" id="{384A684D-86D0-42AD-A7EE-52748A2FBE31}"/>
                  </a:ext>
                </a:extLst>
              </p:cNvPr>
              <p:cNvSpPr txBox="1"/>
              <p:nvPr/>
            </p:nvSpPr>
            <p:spPr>
              <a:xfrm>
                <a:off x="7146658" y="1558851"/>
                <a:ext cx="712161" cy="369332"/>
              </a:xfrm>
              <a:prstGeom prst="rect">
                <a:avLst/>
              </a:prstGeom>
              <a:noFill/>
            </p:spPr>
            <p:txBody>
              <a:bodyPr wrap="none" rtlCol="0">
                <a:spAutoFit/>
              </a:bodyPr>
              <a:lstStyle/>
              <a:p>
                <a:r>
                  <a:rPr lang="en-GB" sz="1200" b="1" dirty="0">
                    <a:solidFill>
                      <a:srgbClr val="FF0000"/>
                    </a:solidFill>
                  </a:rPr>
                  <a:t>Core</a:t>
                </a:r>
              </a:p>
            </p:txBody>
          </p:sp>
          <p:grpSp>
            <p:nvGrpSpPr>
              <p:cNvPr id="69" name="Group 68">
                <a:extLst>
                  <a:ext uri="{FF2B5EF4-FFF2-40B4-BE49-F238E27FC236}">
                    <a16:creationId xmlns:a16="http://schemas.microsoft.com/office/drawing/2014/main" id="{A354DB8D-8C1E-459E-A0DF-5E7BFEC32D9E}"/>
                  </a:ext>
                </a:extLst>
              </p:cNvPr>
              <p:cNvGrpSpPr/>
              <p:nvPr/>
            </p:nvGrpSpPr>
            <p:grpSpPr>
              <a:xfrm>
                <a:off x="7151365" y="196887"/>
                <a:ext cx="4837276" cy="3663891"/>
                <a:chOff x="7151365" y="196887"/>
                <a:chExt cx="4837276" cy="3663891"/>
              </a:xfrm>
            </p:grpSpPr>
            <p:pic>
              <p:nvPicPr>
                <p:cNvPr id="61" name="Picture 60">
                  <a:extLst>
                    <a:ext uri="{FF2B5EF4-FFF2-40B4-BE49-F238E27FC236}">
                      <a16:creationId xmlns:a16="http://schemas.microsoft.com/office/drawing/2014/main" id="{D0418DA2-D01E-490C-9FCF-897E45DB44A6}"/>
                    </a:ext>
                  </a:extLst>
                </p:cNvPr>
                <p:cNvPicPr>
                  <a:picLocks noChangeAspect="1"/>
                </p:cNvPicPr>
                <p:nvPr/>
              </p:nvPicPr>
              <p:blipFill>
                <a:blip r:embed="rId4"/>
                <a:stretch>
                  <a:fillRect/>
                </a:stretch>
              </p:blipFill>
              <p:spPr>
                <a:xfrm>
                  <a:off x="9437310" y="2260562"/>
                  <a:ext cx="2551331" cy="1600216"/>
                </a:xfrm>
                <a:prstGeom prst="rect">
                  <a:avLst/>
                </a:prstGeom>
              </p:spPr>
            </p:pic>
            <p:grpSp>
              <p:nvGrpSpPr>
                <p:cNvPr id="68" name="Group 67">
                  <a:extLst>
                    <a:ext uri="{FF2B5EF4-FFF2-40B4-BE49-F238E27FC236}">
                      <a16:creationId xmlns:a16="http://schemas.microsoft.com/office/drawing/2014/main" id="{72DD6964-82DB-469C-A10B-444EC142FD9F}"/>
                    </a:ext>
                  </a:extLst>
                </p:cNvPr>
                <p:cNvGrpSpPr/>
                <p:nvPr/>
              </p:nvGrpSpPr>
              <p:grpSpPr>
                <a:xfrm>
                  <a:off x="7151365" y="2255640"/>
                  <a:ext cx="2228252" cy="1605138"/>
                  <a:chOff x="7151365" y="2255640"/>
                  <a:chExt cx="2228252" cy="1605138"/>
                </a:xfrm>
              </p:grpSpPr>
              <p:pic>
                <p:nvPicPr>
                  <p:cNvPr id="49" name="Picture 48">
                    <a:extLst>
                      <a:ext uri="{FF2B5EF4-FFF2-40B4-BE49-F238E27FC236}">
                        <a16:creationId xmlns:a16="http://schemas.microsoft.com/office/drawing/2014/main" id="{BFED7EC1-9E9D-404A-8A7A-5778EC00C85C}"/>
                      </a:ext>
                    </a:extLst>
                  </p:cNvPr>
                  <p:cNvPicPr>
                    <a:picLocks noChangeAspect="1"/>
                  </p:cNvPicPr>
                  <p:nvPr/>
                </p:nvPicPr>
                <p:blipFill>
                  <a:blip r:embed="rId5"/>
                  <a:stretch>
                    <a:fillRect/>
                  </a:stretch>
                </p:blipFill>
                <p:spPr>
                  <a:xfrm>
                    <a:off x="7151365" y="2255640"/>
                    <a:ext cx="2228252" cy="1605138"/>
                  </a:xfrm>
                  <a:prstGeom prst="rect">
                    <a:avLst/>
                  </a:prstGeom>
                </p:spPr>
              </p:pic>
              <p:pic>
                <p:nvPicPr>
                  <p:cNvPr id="66" name="Picture 65">
                    <a:extLst>
                      <a:ext uri="{FF2B5EF4-FFF2-40B4-BE49-F238E27FC236}">
                        <a16:creationId xmlns:a16="http://schemas.microsoft.com/office/drawing/2014/main" id="{CAC3E658-4EEE-4515-83AD-DD8B605A56F2}"/>
                      </a:ext>
                    </a:extLst>
                  </p:cNvPr>
                  <p:cNvPicPr>
                    <a:picLocks noChangeAspect="1"/>
                  </p:cNvPicPr>
                  <p:nvPr/>
                </p:nvPicPr>
                <p:blipFill rotWithShape="1">
                  <a:blip r:embed="rId6"/>
                  <a:srcRect t="25016" b="-1"/>
                  <a:stretch/>
                </p:blipFill>
                <p:spPr>
                  <a:xfrm>
                    <a:off x="8397484" y="2255640"/>
                    <a:ext cx="615849" cy="69442"/>
                  </a:xfrm>
                  <a:prstGeom prst="rect">
                    <a:avLst/>
                  </a:prstGeom>
                </p:spPr>
              </p:pic>
            </p:grpSp>
            <p:grpSp>
              <p:nvGrpSpPr>
                <p:cNvPr id="30" name="Group 29">
                  <a:extLst>
                    <a:ext uri="{FF2B5EF4-FFF2-40B4-BE49-F238E27FC236}">
                      <a16:creationId xmlns:a16="http://schemas.microsoft.com/office/drawing/2014/main" id="{9A0692EE-196F-45D8-9B1A-30B03FC1FC66}"/>
                    </a:ext>
                  </a:extLst>
                </p:cNvPr>
                <p:cNvGrpSpPr/>
                <p:nvPr/>
              </p:nvGrpSpPr>
              <p:grpSpPr>
                <a:xfrm>
                  <a:off x="8027667" y="196887"/>
                  <a:ext cx="2935249" cy="2657952"/>
                  <a:chOff x="7763593" y="330091"/>
                  <a:chExt cx="2935249" cy="2657952"/>
                </a:xfrm>
              </p:grpSpPr>
              <p:grpSp>
                <p:nvGrpSpPr>
                  <p:cNvPr id="12" name="Group 11">
                    <a:extLst>
                      <a:ext uri="{FF2B5EF4-FFF2-40B4-BE49-F238E27FC236}">
                        <a16:creationId xmlns:a16="http://schemas.microsoft.com/office/drawing/2014/main" id="{2CC3DB3F-E821-4FC2-8607-6131687CE5B6}"/>
                      </a:ext>
                    </a:extLst>
                  </p:cNvPr>
                  <p:cNvGrpSpPr/>
                  <p:nvPr/>
                </p:nvGrpSpPr>
                <p:grpSpPr>
                  <a:xfrm>
                    <a:off x="7763593" y="330091"/>
                    <a:ext cx="2935249" cy="1998878"/>
                    <a:chOff x="7184935" y="289872"/>
                    <a:chExt cx="4092566" cy="2655993"/>
                  </a:xfrm>
                </p:grpSpPr>
                <p:pic>
                  <p:nvPicPr>
                    <p:cNvPr id="28" name="Picture 27">
                      <a:extLst>
                        <a:ext uri="{FF2B5EF4-FFF2-40B4-BE49-F238E27FC236}">
                          <a16:creationId xmlns:a16="http://schemas.microsoft.com/office/drawing/2014/main" id="{38FFD809-46BE-4A92-975E-D1C507B0A54A}"/>
                        </a:ext>
                      </a:extLst>
                    </p:cNvPr>
                    <p:cNvPicPr>
                      <a:picLocks noChangeAspect="1"/>
                    </p:cNvPicPr>
                    <p:nvPr/>
                  </p:nvPicPr>
                  <p:blipFill>
                    <a:blip r:embed="rId7"/>
                    <a:stretch>
                      <a:fillRect/>
                    </a:stretch>
                  </p:blipFill>
                  <p:spPr>
                    <a:xfrm>
                      <a:off x="7184935" y="289872"/>
                      <a:ext cx="4092566" cy="2655993"/>
                    </a:xfrm>
                    <a:prstGeom prst="rect">
                      <a:avLst/>
                    </a:prstGeom>
                  </p:spPr>
                </p:pic>
                <p:sp>
                  <p:nvSpPr>
                    <p:cNvPr id="9" name="Rectangle 8">
                      <a:extLst>
                        <a:ext uri="{FF2B5EF4-FFF2-40B4-BE49-F238E27FC236}">
                          <a16:creationId xmlns:a16="http://schemas.microsoft.com/office/drawing/2014/main" id="{532E108E-3263-48A5-9F58-A59B9CC3F7E8}"/>
                        </a:ext>
                      </a:extLst>
                    </p:cNvPr>
                    <p:cNvSpPr/>
                    <p:nvPr/>
                  </p:nvSpPr>
                  <p:spPr>
                    <a:xfrm>
                      <a:off x="8550874" y="399510"/>
                      <a:ext cx="96105" cy="212523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cxnSp>
                <p:nvCxnSpPr>
                  <p:cNvPr id="29" name="Straight Arrow Connector 28">
                    <a:extLst>
                      <a:ext uri="{FF2B5EF4-FFF2-40B4-BE49-F238E27FC236}">
                        <a16:creationId xmlns:a16="http://schemas.microsoft.com/office/drawing/2014/main" id="{8B272E57-E91E-4BDF-AB23-9E2BD2FC63E0}"/>
                      </a:ext>
                    </a:extLst>
                  </p:cNvPr>
                  <p:cNvCxnSpPr>
                    <a:cxnSpLocks/>
                    <a:stCxn id="9" idx="2"/>
                  </p:cNvCxnSpPr>
                  <p:nvPr/>
                </p:nvCxnSpPr>
                <p:spPr>
                  <a:xfrm flipH="1">
                    <a:off x="8464379" y="2012037"/>
                    <a:ext cx="313350" cy="97600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grpSp>
      </p:grpSp>
      <p:sp>
        <p:nvSpPr>
          <p:cNvPr id="31" name="Title 1">
            <a:extLst>
              <a:ext uri="{FF2B5EF4-FFF2-40B4-BE49-F238E27FC236}">
                <a16:creationId xmlns:a16="http://schemas.microsoft.com/office/drawing/2014/main" id="{2307F498-6465-47ED-8C49-DC83C9513A72}"/>
              </a:ext>
            </a:extLst>
          </p:cNvPr>
          <p:cNvSpPr>
            <a:spLocks noGrp="1"/>
          </p:cNvSpPr>
          <p:nvPr>
            <p:ph type="title"/>
          </p:nvPr>
        </p:nvSpPr>
        <p:spPr>
          <a:xfrm>
            <a:off x="727075" y="125413"/>
            <a:ext cx="8237538" cy="783725"/>
          </a:xfrm>
        </p:spPr>
        <p:txBody>
          <a:bodyPr/>
          <a:lstStyle/>
          <a:p>
            <a:r>
              <a:rPr lang="en-GB" sz="2400" dirty="0"/>
              <a:t>Dedicated script to analyse in detail LOM+HOM loads</a:t>
            </a:r>
          </a:p>
        </p:txBody>
      </p:sp>
      <p:sp>
        <p:nvSpPr>
          <p:cNvPr id="2" name="Footer Placeholder 1">
            <a:extLst>
              <a:ext uri="{FF2B5EF4-FFF2-40B4-BE49-F238E27FC236}">
                <a16:creationId xmlns:a16="http://schemas.microsoft.com/office/drawing/2014/main" id="{B3693717-1395-4427-BE4E-451B24C4DDB0}"/>
              </a:ext>
            </a:extLst>
          </p:cNvPr>
          <p:cNvSpPr>
            <a:spLocks noGrp="1"/>
          </p:cNvSpPr>
          <p:nvPr>
            <p:ph type="ftr" sz="quarter" idx="12"/>
          </p:nvPr>
        </p:nvSpPr>
        <p:spPr/>
        <p:txBody>
          <a:bodyPr/>
          <a:lstStyle/>
          <a:p>
            <a:r>
              <a:rPr lang="en-GB"/>
              <a:t>HarmonLIP2024 - 20 March 2023 - A. D'Elia</a:t>
            </a:r>
            <a:endParaRPr lang="fr-FR" dirty="0"/>
          </a:p>
        </p:txBody>
      </p:sp>
      <p:sp>
        <p:nvSpPr>
          <p:cNvPr id="3" name="Slide Number Placeholder 2">
            <a:extLst>
              <a:ext uri="{FF2B5EF4-FFF2-40B4-BE49-F238E27FC236}">
                <a16:creationId xmlns:a16="http://schemas.microsoft.com/office/drawing/2014/main" id="{F44786B0-A29A-4C2A-BF21-47210F37A9AC}"/>
              </a:ext>
            </a:extLst>
          </p:cNvPr>
          <p:cNvSpPr>
            <a:spLocks noGrp="1"/>
          </p:cNvSpPr>
          <p:nvPr>
            <p:ph type="sldNum" sz="quarter" idx="11"/>
          </p:nvPr>
        </p:nvSpPr>
        <p:spPr/>
        <p:txBody>
          <a:bodyPr/>
          <a:lstStyle/>
          <a:p>
            <a:r>
              <a:rPr lang="fr-FR"/>
              <a:t>Page </a:t>
            </a:r>
            <a:fld id="{733122C9-A0B9-462F-8757-0847AD287B63}" type="slidenum">
              <a:rPr lang="fr-FR" smtClean="0"/>
              <a:pPr/>
              <a:t>47</a:t>
            </a:fld>
            <a:endParaRPr lang="fr-FR" dirty="0"/>
          </a:p>
        </p:txBody>
      </p:sp>
    </p:spTree>
    <p:extLst>
      <p:ext uri="{BB962C8B-B14F-4D97-AF65-F5344CB8AC3E}">
        <p14:creationId xmlns:p14="http://schemas.microsoft.com/office/powerpoint/2010/main" val="10651170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EA16BF-900B-4A11-9649-36F5D2CA7713}"/>
              </a:ext>
            </a:extLst>
          </p:cNvPr>
          <p:cNvSpPr txBox="1"/>
          <p:nvPr/>
        </p:nvSpPr>
        <p:spPr>
          <a:xfrm>
            <a:off x="356030" y="1946496"/>
            <a:ext cx="8431941" cy="507831"/>
          </a:xfrm>
          <a:prstGeom prst="rect">
            <a:avLst/>
          </a:prstGeom>
          <a:noFill/>
        </p:spPr>
        <p:txBody>
          <a:bodyPr wrap="square" rtlCol="0">
            <a:spAutoFit/>
          </a:bodyPr>
          <a:lstStyle/>
          <a:p>
            <a:r>
              <a:rPr lang="en-GB" sz="1350" dirty="0"/>
              <a:t>One of the first test to be done is to verify that, if the full spectrum is windowed, one gets back the original </a:t>
            </a:r>
            <a:r>
              <a:rPr lang="en-GB" sz="1350" dirty="0" err="1"/>
              <a:t>GdfidL</a:t>
            </a:r>
            <a:r>
              <a:rPr lang="en-GB" sz="1350" dirty="0"/>
              <a:t> </a:t>
            </a:r>
            <a:r>
              <a:rPr lang="en-GB" sz="1350" dirty="0" err="1"/>
              <a:t>wakefield</a:t>
            </a:r>
            <a:r>
              <a:rPr lang="en-GB" sz="1350" dirty="0"/>
              <a:t> (</a:t>
            </a:r>
            <a:r>
              <a:rPr lang="en-GB" sz="1350" dirty="0">
                <a:sym typeface="Symbol" panose="05050102010706020507" pitchFamily="18" charset="2"/>
              </a:rPr>
              <a:t>=5mm</a:t>
            </a:r>
            <a:r>
              <a:rPr lang="en-GB" sz="1350" dirty="0"/>
              <a:t>).</a:t>
            </a:r>
          </a:p>
        </p:txBody>
      </p:sp>
      <p:sp>
        <p:nvSpPr>
          <p:cNvPr id="15" name="TextBox 14">
            <a:extLst>
              <a:ext uri="{FF2B5EF4-FFF2-40B4-BE49-F238E27FC236}">
                <a16:creationId xmlns:a16="http://schemas.microsoft.com/office/drawing/2014/main" id="{A2C67C8F-15EC-42D7-A5DD-A7340A323CBA}"/>
              </a:ext>
            </a:extLst>
          </p:cNvPr>
          <p:cNvSpPr txBox="1"/>
          <p:nvPr/>
        </p:nvSpPr>
        <p:spPr>
          <a:xfrm>
            <a:off x="4750272" y="3994182"/>
            <a:ext cx="4303301" cy="2377574"/>
          </a:xfrm>
          <a:prstGeom prst="rect">
            <a:avLst/>
          </a:prstGeom>
          <a:noFill/>
        </p:spPr>
        <p:txBody>
          <a:bodyPr wrap="square" rtlCol="0">
            <a:spAutoFit/>
          </a:bodyPr>
          <a:lstStyle/>
          <a:p>
            <a:r>
              <a:rPr lang="en-GB" sz="1350" dirty="0"/>
              <a:t>The effect of the windowing can be only seen in the bottom plot on the left. However the impact on the final signal is negligible and indeed </a:t>
            </a:r>
            <a:r>
              <a:rPr lang="en-GB" sz="1350" dirty="0">
                <a:sym typeface="Symbol" panose="05050102010706020507" pitchFamily="18" charset="2"/>
              </a:rPr>
              <a:t>U</a:t>
            </a:r>
            <a:r>
              <a:rPr lang="en-GB" sz="1350" dirty="0"/>
              <a:t> is the same at the third digit. </a:t>
            </a:r>
          </a:p>
          <a:p>
            <a:r>
              <a:rPr lang="en-GB" sz="1350" dirty="0"/>
              <a:t>The script can work either using the whole symmetric (mirrored) spectrum or with one half, the result is exactly the same. However working with only half spectrum is much easier and avoids any possible issue coming from a bad mirroring of the windowed signal (namely shift in phase of the reconstructed </a:t>
            </a:r>
            <a:r>
              <a:rPr lang="en-GB" sz="1350" dirty="0" err="1"/>
              <a:t>wakefield</a:t>
            </a:r>
            <a:r>
              <a:rPr lang="en-GB" sz="1350" dirty="0"/>
              <a:t>).   </a:t>
            </a:r>
          </a:p>
        </p:txBody>
      </p:sp>
      <p:sp>
        <p:nvSpPr>
          <p:cNvPr id="16" name="Rectangle 15">
            <a:extLst>
              <a:ext uri="{FF2B5EF4-FFF2-40B4-BE49-F238E27FC236}">
                <a16:creationId xmlns:a16="http://schemas.microsoft.com/office/drawing/2014/main" id="{F7094231-52D9-4671-97EF-036C35B97E9A}"/>
              </a:ext>
            </a:extLst>
          </p:cNvPr>
          <p:cNvSpPr/>
          <p:nvPr/>
        </p:nvSpPr>
        <p:spPr>
          <a:xfrm>
            <a:off x="323463" y="5396609"/>
            <a:ext cx="4303301" cy="507831"/>
          </a:xfrm>
          <a:prstGeom prst="rect">
            <a:avLst/>
          </a:prstGeom>
        </p:spPr>
        <p:txBody>
          <a:bodyPr wrap="square">
            <a:spAutoFit/>
          </a:bodyPr>
          <a:lstStyle/>
          <a:p>
            <a:r>
              <a:rPr lang="en-GB" sz="900" dirty="0"/>
              <a:t>NB: Bunch data are also coming from </a:t>
            </a:r>
            <a:r>
              <a:rPr lang="en-GB" sz="900" dirty="0" err="1"/>
              <a:t>GdfidL</a:t>
            </a:r>
            <a:r>
              <a:rPr lang="en-GB" sz="900" dirty="0"/>
              <a:t> but they are scaled for plotting purposes. To get the correct values a scaling factor, SF=1/(sqrt(2*pi)*sigma)*1e-12*1/FAC must be applied, where FAC can be found in the output file of </a:t>
            </a:r>
            <a:r>
              <a:rPr lang="en-GB" sz="900" dirty="0" err="1"/>
              <a:t>GdfidL</a:t>
            </a:r>
            <a:r>
              <a:rPr lang="en-GB" sz="900" dirty="0"/>
              <a:t>.</a:t>
            </a:r>
          </a:p>
        </p:txBody>
      </p:sp>
      <p:grpSp>
        <p:nvGrpSpPr>
          <p:cNvPr id="26" name="Group 25">
            <a:extLst>
              <a:ext uri="{FF2B5EF4-FFF2-40B4-BE49-F238E27FC236}">
                <a16:creationId xmlns:a16="http://schemas.microsoft.com/office/drawing/2014/main" id="{37842770-AEDE-4A3F-801D-6FA738067881}"/>
              </a:ext>
            </a:extLst>
          </p:cNvPr>
          <p:cNvGrpSpPr/>
          <p:nvPr/>
        </p:nvGrpSpPr>
        <p:grpSpPr>
          <a:xfrm>
            <a:off x="4858894" y="2431245"/>
            <a:ext cx="4243692" cy="1534520"/>
            <a:chOff x="6478525" y="2098659"/>
            <a:chExt cx="5658256" cy="2046027"/>
          </a:xfrm>
        </p:grpSpPr>
        <p:grpSp>
          <p:nvGrpSpPr>
            <p:cNvPr id="21" name="Group 20">
              <a:extLst>
                <a:ext uri="{FF2B5EF4-FFF2-40B4-BE49-F238E27FC236}">
                  <a16:creationId xmlns:a16="http://schemas.microsoft.com/office/drawing/2014/main" id="{176ACE3E-58D4-4AEB-AB4D-CD258915B9A2}"/>
                </a:ext>
              </a:extLst>
            </p:cNvPr>
            <p:cNvGrpSpPr/>
            <p:nvPr/>
          </p:nvGrpSpPr>
          <p:grpSpPr>
            <a:xfrm>
              <a:off x="9117356" y="2185988"/>
              <a:ext cx="3019425" cy="1671495"/>
              <a:chOff x="9910328" y="2234796"/>
              <a:chExt cx="3019425" cy="1671495"/>
            </a:xfrm>
          </p:grpSpPr>
          <p:sp>
            <p:nvSpPr>
              <p:cNvPr id="13" name="TextBox 12">
                <a:extLst>
                  <a:ext uri="{FF2B5EF4-FFF2-40B4-BE49-F238E27FC236}">
                    <a16:creationId xmlns:a16="http://schemas.microsoft.com/office/drawing/2014/main" id="{A2304BFB-78B6-45AA-8582-F6222BF2E848}"/>
                  </a:ext>
                </a:extLst>
              </p:cNvPr>
              <p:cNvSpPr txBox="1"/>
              <p:nvPr/>
            </p:nvSpPr>
            <p:spPr>
              <a:xfrm>
                <a:off x="9995535" y="3044516"/>
                <a:ext cx="2825730" cy="861775"/>
              </a:xfrm>
              <a:prstGeom prst="rect">
                <a:avLst/>
              </a:prstGeom>
              <a:noFill/>
            </p:spPr>
            <p:txBody>
              <a:bodyPr wrap="none" rtlCol="0">
                <a:spAutoFit/>
              </a:bodyPr>
              <a:lstStyle/>
              <a:p>
                <a:r>
                  <a:rPr lang="en-GB" sz="1200" b="1" dirty="0">
                    <a:sym typeface="Symbol" panose="05050102010706020507" pitchFamily="18" charset="2"/>
                  </a:rPr>
                  <a:t></a:t>
                </a:r>
                <a:r>
                  <a:rPr lang="en-GB" sz="1200" b="1" dirty="0" err="1"/>
                  <a:t>U</a:t>
                </a:r>
                <a:r>
                  <a:rPr lang="en-GB" sz="1200" b="1" baseline="-25000" dirty="0" err="1"/>
                  <a:t>script</a:t>
                </a:r>
                <a:r>
                  <a:rPr lang="en-GB" sz="1200" b="1" dirty="0"/>
                  <a:t>=1.9275332e-12 VAs</a:t>
                </a:r>
              </a:p>
              <a:p>
                <a:endParaRPr lang="en-GB" sz="1200" b="1" dirty="0"/>
              </a:p>
              <a:p>
                <a:r>
                  <a:rPr lang="en-GB" sz="1200" b="1" dirty="0">
                    <a:sym typeface="Symbol" panose="05050102010706020507" pitchFamily="18" charset="2"/>
                  </a:rPr>
                  <a:t></a:t>
                </a:r>
                <a:r>
                  <a:rPr lang="en-GB" sz="1200" b="1" dirty="0" err="1"/>
                  <a:t>U</a:t>
                </a:r>
                <a:r>
                  <a:rPr lang="en-GB" sz="1200" b="1" baseline="-25000" dirty="0" err="1"/>
                  <a:t>GdfidL</a:t>
                </a:r>
                <a:r>
                  <a:rPr lang="en-GB" sz="1200" b="1" dirty="0"/>
                  <a:t>=1.9273e-12 VAs</a:t>
                </a:r>
              </a:p>
            </p:txBody>
          </p:sp>
          <p:graphicFrame>
            <p:nvGraphicFramePr>
              <p:cNvPr id="19" name="Object 18">
                <a:extLst>
                  <a:ext uri="{FF2B5EF4-FFF2-40B4-BE49-F238E27FC236}">
                    <a16:creationId xmlns:a16="http://schemas.microsoft.com/office/drawing/2014/main" id="{16EFDFB5-5A7E-45AE-9D92-93E8E845D72D}"/>
                  </a:ext>
                </a:extLst>
              </p:cNvPr>
              <p:cNvGraphicFramePr>
                <a:graphicFrameLocks noChangeAspect="1"/>
              </p:cNvGraphicFramePr>
              <p:nvPr>
                <p:extLst/>
              </p:nvPr>
            </p:nvGraphicFramePr>
            <p:xfrm>
              <a:off x="9910328" y="2234796"/>
              <a:ext cx="3019425" cy="723900"/>
            </p:xfrm>
            <a:graphic>
              <a:graphicData uri="http://schemas.openxmlformats.org/presentationml/2006/ole">
                <mc:AlternateContent xmlns:mc="http://schemas.openxmlformats.org/markup-compatibility/2006">
                  <mc:Choice xmlns:v="urn:schemas-microsoft-com:vml" Requires="v">
                    <p:oleObj spid="_x0000_s8623" name="Equation" r:id="rId3" imgW="1955520" imgH="469800" progId="Equation.3">
                      <p:embed/>
                    </p:oleObj>
                  </mc:Choice>
                  <mc:Fallback>
                    <p:oleObj name="Equation" r:id="rId3" imgW="1955520" imgH="469800" progId="Equation.3">
                      <p:embed/>
                      <p:pic>
                        <p:nvPicPr>
                          <p:cNvPr id="19" name="Object 18">
                            <a:extLst>
                              <a:ext uri="{FF2B5EF4-FFF2-40B4-BE49-F238E27FC236}">
                                <a16:creationId xmlns:a16="http://schemas.microsoft.com/office/drawing/2014/main" id="{16EFDFB5-5A7E-45AE-9D92-93E8E845D72D}"/>
                              </a:ext>
                            </a:extLst>
                          </p:cNvPr>
                          <p:cNvPicPr/>
                          <p:nvPr/>
                        </p:nvPicPr>
                        <p:blipFill>
                          <a:blip r:embed="rId4"/>
                          <a:stretch>
                            <a:fillRect/>
                          </a:stretch>
                        </p:blipFill>
                        <p:spPr>
                          <a:xfrm>
                            <a:off x="9910328" y="2234796"/>
                            <a:ext cx="3019425" cy="723900"/>
                          </a:xfrm>
                          <a:prstGeom prst="rect">
                            <a:avLst/>
                          </a:prstGeom>
                        </p:spPr>
                      </p:pic>
                    </p:oleObj>
                  </mc:Fallback>
                </mc:AlternateContent>
              </a:graphicData>
            </a:graphic>
          </p:graphicFrame>
        </p:grpSp>
        <p:pic>
          <p:nvPicPr>
            <p:cNvPr id="25" name="Picture 24">
              <a:extLst>
                <a:ext uri="{FF2B5EF4-FFF2-40B4-BE49-F238E27FC236}">
                  <a16:creationId xmlns:a16="http://schemas.microsoft.com/office/drawing/2014/main" id="{5B7DE1E5-7C24-4945-9943-9566CD021241}"/>
                </a:ext>
              </a:extLst>
            </p:cNvPr>
            <p:cNvPicPr>
              <a:picLocks noChangeAspect="1"/>
            </p:cNvPicPr>
            <p:nvPr/>
          </p:nvPicPr>
          <p:blipFill>
            <a:blip r:embed="rId5"/>
            <a:stretch>
              <a:fillRect/>
            </a:stretch>
          </p:blipFill>
          <p:spPr>
            <a:xfrm>
              <a:off x="6478525" y="2098659"/>
              <a:ext cx="2564947" cy="2046027"/>
            </a:xfrm>
            <a:prstGeom prst="rect">
              <a:avLst/>
            </a:prstGeom>
          </p:spPr>
        </p:pic>
      </p:grpSp>
      <p:grpSp>
        <p:nvGrpSpPr>
          <p:cNvPr id="38" name="Group 37">
            <a:extLst>
              <a:ext uri="{FF2B5EF4-FFF2-40B4-BE49-F238E27FC236}">
                <a16:creationId xmlns:a16="http://schemas.microsoft.com/office/drawing/2014/main" id="{B89FE416-9F62-452A-B50C-28210622519E}"/>
              </a:ext>
            </a:extLst>
          </p:cNvPr>
          <p:cNvGrpSpPr/>
          <p:nvPr/>
        </p:nvGrpSpPr>
        <p:grpSpPr>
          <a:xfrm>
            <a:off x="234774" y="2446257"/>
            <a:ext cx="4337226" cy="2857946"/>
            <a:chOff x="313032" y="2118676"/>
            <a:chExt cx="5782968" cy="3810594"/>
          </a:xfrm>
        </p:grpSpPr>
        <p:grpSp>
          <p:nvGrpSpPr>
            <p:cNvPr id="29" name="Group 28">
              <a:extLst>
                <a:ext uri="{FF2B5EF4-FFF2-40B4-BE49-F238E27FC236}">
                  <a16:creationId xmlns:a16="http://schemas.microsoft.com/office/drawing/2014/main" id="{326D9E22-FFC0-4335-883E-26239E351E43}"/>
                </a:ext>
              </a:extLst>
            </p:cNvPr>
            <p:cNvGrpSpPr/>
            <p:nvPr/>
          </p:nvGrpSpPr>
          <p:grpSpPr>
            <a:xfrm>
              <a:off x="313032" y="2507821"/>
              <a:ext cx="3882258" cy="2714359"/>
              <a:chOff x="313032" y="2507821"/>
              <a:chExt cx="3882258" cy="2714359"/>
            </a:xfrm>
          </p:grpSpPr>
          <p:pic>
            <p:nvPicPr>
              <p:cNvPr id="5" name="Picture 4">
                <a:extLst>
                  <a:ext uri="{FF2B5EF4-FFF2-40B4-BE49-F238E27FC236}">
                    <a16:creationId xmlns:a16="http://schemas.microsoft.com/office/drawing/2014/main" id="{5454EFF6-75B7-4E4E-BEFE-8146A8DC340D}"/>
                  </a:ext>
                </a:extLst>
              </p:cNvPr>
              <p:cNvPicPr>
                <a:picLocks noChangeAspect="1"/>
              </p:cNvPicPr>
              <p:nvPr/>
            </p:nvPicPr>
            <p:blipFill>
              <a:blip r:embed="rId6"/>
              <a:stretch>
                <a:fillRect/>
              </a:stretch>
            </p:blipFill>
            <p:spPr>
              <a:xfrm>
                <a:off x="313032" y="2507821"/>
                <a:ext cx="3882258" cy="2714359"/>
              </a:xfrm>
              <a:prstGeom prst="rect">
                <a:avLst/>
              </a:prstGeom>
            </p:spPr>
          </p:pic>
          <p:pic>
            <p:nvPicPr>
              <p:cNvPr id="28" name="Picture 27">
                <a:extLst>
                  <a:ext uri="{FF2B5EF4-FFF2-40B4-BE49-F238E27FC236}">
                    <a16:creationId xmlns:a16="http://schemas.microsoft.com/office/drawing/2014/main" id="{3552E78D-763D-48F2-BE45-2CA8C25E3BB2}"/>
                  </a:ext>
                </a:extLst>
              </p:cNvPr>
              <p:cNvPicPr>
                <a:picLocks noChangeAspect="1"/>
              </p:cNvPicPr>
              <p:nvPr/>
            </p:nvPicPr>
            <p:blipFill rotWithShape="1">
              <a:blip r:embed="rId7"/>
              <a:srcRect l="-27141" t="26722" r="-2245" b="24750"/>
              <a:stretch/>
            </p:blipFill>
            <p:spPr>
              <a:xfrm>
                <a:off x="313032" y="2987241"/>
                <a:ext cx="271168" cy="1812226"/>
              </a:xfrm>
              <a:prstGeom prst="rect">
                <a:avLst/>
              </a:prstGeom>
            </p:spPr>
          </p:pic>
        </p:grpSp>
        <p:grpSp>
          <p:nvGrpSpPr>
            <p:cNvPr id="37" name="Group 36">
              <a:extLst>
                <a:ext uri="{FF2B5EF4-FFF2-40B4-BE49-F238E27FC236}">
                  <a16:creationId xmlns:a16="http://schemas.microsoft.com/office/drawing/2014/main" id="{BD09BE6F-E63D-4400-95AE-E9FFD540E8B2}"/>
                </a:ext>
              </a:extLst>
            </p:cNvPr>
            <p:cNvGrpSpPr/>
            <p:nvPr/>
          </p:nvGrpSpPr>
          <p:grpSpPr>
            <a:xfrm>
              <a:off x="4332422" y="2118676"/>
              <a:ext cx="1763578" cy="3810594"/>
              <a:chOff x="4332422" y="2118676"/>
              <a:chExt cx="1763578" cy="3810594"/>
            </a:xfrm>
          </p:grpSpPr>
          <p:grpSp>
            <p:nvGrpSpPr>
              <p:cNvPr id="32" name="Group 31">
                <a:extLst>
                  <a:ext uri="{FF2B5EF4-FFF2-40B4-BE49-F238E27FC236}">
                    <a16:creationId xmlns:a16="http://schemas.microsoft.com/office/drawing/2014/main" id="{3B694021-4A2B-4F22-B8FB-BC8841DCAC79}"/>
                  </a:ext>
                </a:extLst>
              </p:cNvPr>
              <p:cNvGrpSpPr/>
              <p:nvPr/>
            </p:nvGrpSpPr>
            <p:grpSpPr>
              <a:xfrm>
                <a:off x="4345912" y="2118676"/>
                <a:ext cx="1750088" cy="1224527"/>
                <a:chOff x="4345912" y="2118676"/>
                <a:chExt cx="1750088" cy="1224527"/>
              </a:xfrm>
            </p:grpSpPr>
            <p:pic>
              <p:nvPicPr>
                <p:cNvPr id="6" name="Picture 5">
                  <a:extLst>
                    <a:ext uri="{FF2B5EF4-FFF2-40B4-BE49-F238E27FC236}">
                      <a16:creationId xmlns:a16="http://schemas.microsoft.com/office/drawing/2014/main" id="{6094EABE-AB56-4D3D-9355-FD3CF5BE517E}"/>
                    </a:ext>
                  </a:extLst>
                </p:cNvPr>
                <p:cNvPicPr>
                  <a:picLocks noChangeAspect="1"/>
                </p:cNvPicPr>
                <p:nvPr/>
              </p:nvPicPr>
              <p:blipFill>
                <a:blip r:embed="rId8"/>
                <a:stretch>
                  <a:fillRect/>
                </a:stretch>
              </p:blipFill>
              <p:spPr>
                <a:xfrm>
                  <a:off x="4372325" y="2118676"/>
                  <a:ext cx="1723675" cy="1224527"/>
                </a:xfrm>
                <a:prstGeom prst="rect">
                  <a:avLst/>
                </a:prstGeom>
              </p:spPr>
            </p:pic>
            <p:pic>
              <p:nvPicPr>
                <p:cNvPr id="31" name="Picture 30">
                  <a:extLst>
                    <a:ext uri="{FF2B5EF4-FFF2-40B4-BE49-F238E27FC236}">
                      <a16:creationId xmlns:a16="http://schemas.microsoft.com/office/drawing/2014/main" id="{81B6B23D-3B52-48BB-B02D-08A50105FC6E}"/>
                    </a:ext>
                  </a:extLst>
                </p:cNvPr>
                <p:cNvPicPr>
                  <a:picLocks noChangeAspect="1"/>
                </p:cNvPicPr>
                <p:nvPr/>
              </p:nvPicPr>
              <p:blipFill rotWithShape="1">
                <a:blip r:embed="rId7"/>
                <a:srcRect l="-27141" t="26722" r="-2245" b="24750"/>
                <a:stretch/>
              </p:blipFill>
              <p:spPr>
                <a:xfrm>
                  <a:off x="4345912" y="2274127"/>
                  <a:ext cx="108261" cy="995331"/>
                </a:xfrm>
                <a:prstGeom prst="rect">
                  <a:avLst/>
                </a:prstGeom>
              </p:spPr>
            </p:pic>
          </p:grpSp>
          <p:grpSp>
            <p:nvGrpSpPr>
              <p:cNvPr id="34" name="Group 33">
                <a:extLst>
                  <a:ext uri="{FF2B5EF4-FFF2-40B4-BE49-F238E27FC236}">
                    <a16:creationId xmlns:a16="http://schemas.microsoft.com/office/drawing/2014/main" id="{2C847D7F-1944-4DA7-8C50-991F4EC212D3}"/>
                  </a:ext>
                </a:extLst>
              </p:cNvPr>
              <p:cNvGrpSpPr/>
              <p:nvPr/>
            </p:nvGrpSpPr>
            <p:grpSpPr>
              <a:xfrm>
                <a:off x="4332422" y="3416893"/>
                <a:ext cx="1763578" cy="1214161"/>
                <a:chOff x="4332422" y="3416893"/>
                <a:chExt cx="1763578" cy="1214161"/>
              </a:xfrm>
            </p:grpSpPr>
            <p:pic>
              <p:nvPicPr>
                <p:cNvPr id="7" name="Picture 6">
                  <a:extLst>
                    <a:ext uri="{FF2B5EF4-FFF2-40B4-BE49-F238E27FC236}">
                      <a16:creationId xmlns:a16="http://schemas.microsoft.com/office/drawing/2014/main" id="{55F61203-8414-4B2E-BA23-D11BCF7CA6FD}"/>
                    </a:ext>
                  </a:extLst>
                </p:cNvPr>
                <p:cNvPicPr>
                  <a:picLocks noChangeAspect="1"/>
                </p:cNvPicPr>
                <p:nvPr/>
              </p:nvPicPr>
              <p:blipFill>
                <a:blip r:embed="rId9"/>
                <a:stretch>
                  <a:fillRect/>
                </a:stretch>
              </p:blipFill>
              <p:spPr>
                <a:xfrm>
                  <a:off x="4372325" y="3416893"/>
                  <a:ext cx="1723675" cy="1214161"/>
                </a:xfrm>
                <a:prstGeom prst="rect">
                  <a:avLst/>
                </a:prstGeom>
              </p:spPr>
            </p:pic>
            <p:pic>
              <p:nvPicPr>
                <p:cNvPr id="33" name="Picture 32">
                  <a:extLst>
                    <a:ext uri="{FF2B5EF4-FFF2-40B4-BE49-F238E27FC236}">
                      <a16:creationId xmlns:a16="http://schemas.microsoft.com/office/drawing/2014/main" id="{35B04C43-8A46-4716-B6D3-DDC347B58891}"/>
                    </a:ext>
                  </a:extLst>
                </p:cNvPr>
                <p:cNvPicPr>
                  <a:picLocks noChangeAspect="1"/>
                </p:cNvPicPr>
                <p:nvPr/>
              </p:nvPicPr>
              <p:blipFill rotWithShape="1">
                <a:blip r:embed="rId7"/>
                <a:srcRect l="-27141" t="26722" r="-2245" b="24750"/>
                <a:stretch/>
              </p:blipFill>
              <p:spPr>
                <a:xfrm>
                  <a:off x="4332422" y="3508921"/>
                  <a:ext cx="108261" cy="995331"/>
                </a:xfrm>
                <a:prstGeom prst="rect">
                  <a:avLst/>
                </a:prstGeom>
              </p:spPr>
            </p:pic>
          </p:grpSp>
          <p:grpSp>
            <p:nvGrpSpPr>
              <p:cNvPr id="36" name="Group 35">
                <a:extLst>
                  <a:ext uri="{FF2B5EF4-FFF2-40B4-BE49-F238E27FC236}">
                    <a16:creationId xmlns:a16="http://schemas.microsoft.com/office/drawing/2014/main" id="{1A6BE05F-BE22-407C-8C71-9674BBF011E0}"/>
                  </a:ext>
                </a:extLst>
              </p:cNvPr>
              <p:cNvGrpSpPr/>
              <p:nvPr/>
            </p:nvGrpSpPr>
            <p:grpSpPr>
              <a:xfrm>
                <a:off x="4332422" y="4723754"/>
                <a:ext cx="1763577" cy="1205516"/>
                <a:chOff x="4332422" y="4723754"/>
                <a:chExt cx="1763577" cy="1205516"/>
              </a:xfrm>
            </p:grpSpPr>
            <p:pic>
              <p:nvPicPr>
                <p:cNvPr id="8" name="Picture 7">
                  <a:extLst>
                    <a:ext uri="{FF2B5EF4-FFF2-40B4-BE49-F238E27FC236}">
                      <a16:creationId xmlns:a16="http://schemas.microsoft.com/office/drawing/2014/main" id="{3599BC42-A5A7-43BB-9D93-BA72641DEABB}"/>
                    </a:ext>
                  </a:extLst>
                </p:cNvPr>
                <p:cNvPicPr>
                  <a:picLocks noChangeAspect="1"/>
                </p:cNvPicPr>
                <p:nvPr/>
              </p:nvPicPr>
              <p:blipFill>
                <a:blip r:embed="rId10"/>
                <a:stretch>
                  <a:fillRect/>
                </a:stretch>
              </p:blipFill>
              <p:spPr>
                <a:xfrm>
                  <a:off x="4372324" y="4723754"/>
                  <a:ext cx="1723675" cy="1205516"/>
                </a:xfrm>
                <a:prstGeom prst="rect">
                  <a:avLst/>
                </a:prstGeom>
              </p:spPr>
            </p:pic>
            <p:pic>
              <p:nvPicPr>
                <p:cNvPr id="35" name="Picture 34">
                  <a:extLst>
                    <a:ext uri="{FF2B5EF4-FFF2-40B4-BE49-F238E27FC236}">
                      <a16:creationId xmlns:a16="http://schemas.microsoft.com/office/drawing/2014/main" id="{66855015-F7EB-4CA5-AAE6-BB5F379EF2F9}"/>
                    </a:ext>
                  </a:extLst>
                </p:cNvPr>
                <p:cNvPicPr>
                  <a:picLocks noChangeAspect="1"/>
                </p:cNvPicPr>
                <p:nvPr/>
              </p:nvPicPr>
              <p:blipFill rotWithShape="1">
                <a:blip r:embed="rId7"/>
                <a:srcRect l="-27141" t="26722" r="-2245" b="24750"/>
                <a:stretch/>
              </p:blipFill>
              <p:spPr>
                <a:xfrm>
                  <a:off x="4332422" y="4807934"/>
                  <a:ext cx="108261" cy="995331"/>
                </a:xfrm>
                <a:prstGeom prst="rect">
                  <a:avLst/>
                </a:prstGeom>
              </p:spPr>
            </p:pic>
          </p:grpSp>
        </p:grpSp>
      </p:grpSp>
      <p:sp>
        <p:nvSpPr>
          <p:cNvPr id="27" name="Title 1">
            <a:extLst>
              <a:ext uri="{FF2B5EF4-FFF2-40B4-BE49-F238E27FC236}">
                <a16:creationId xmlns:a16="http://schemas.microsoft.com/office/drawing/2014/main" id="{F6614333-3054-46CB-A7A8-DA7E94704294}"/>
              </a:ext>
            </a:extLst>
          </p:cNvPr>
          <p:cNvSpPr>
            <a:spLocks noGrp="1"/>
          </p:cNvSpPr>
          <p:nvPr>
            <p:ph type="title"/>
          </p:nvPr>
        </p:nvSpPr>
        <p:spPr>
          <a:xfrm>
            <a:off x="727075" y="125413"/>
            <a:ext cx="8237538" cy="496887"/>
          </a:xfrm>
        </p:spPr>
        <p:txBody>
          <a:bodyPr/>
          <a:lstStyle/>
          <a:p>
            <a:r>
              <a:rPr lang="en-GB" sz="2400" dirty="0"/>
              <a:t>Reproducing </a:t>
            </a:r>
            <a:r>
              <a:rPr lang="en-GB" sz="2400" dirty="0" err="1"/>
              <a:t>GdfidL</a:t>
            </a:r>
            <a:r>
              <a:rPr lang="en-GB" sz="2400" dirty="0"/>
              <a:t> results</a:t>
            </a:r>
          </a:p>
        </p:txBody>
      </p:sp>
      <p:sp>
        <p:nvSpPr>
          <p:cNvPr id="9" name="Footer Placeholder 8">
            <a:extLst>
              <a:ext uri="{FF2B5EF4-FFF2-40B4-BE49-F238E27FC236}">
                <a16:creationId xmlns:a16="http://schemas.microsoft.com/office/drawing/2014/main" id="{C0649BD7-A33D-446B-88EA-313A1657F663}"/>
              </a:ext>
            </a:extLst>
          </p:cNvPr>
          <p:cNvSpPr>
            <a:spLocks noGrp="1"/>
          </p:cNvSpPr>
          <p:nvPr>
            <p:ph type="ftr" sz="quarter" idx="12"/>
          </p:nvPr>
        </p:nvSpPr>
        <p:spPr/>
        <p:txBody>
          <a:bodyPr/>
          <a:lstStyle/>
          <a:p>
            <a:r>
              <a:rPr lang="en-GB"/>
              <a:t>HarmonLIP2024 - 20 March 2023 - A. D'Elia</a:t>
            </a:r>
            <a:endParaRPr lang="fr-FR" dirty="0"/>
          </a:p>
        </p:txBody>
      </p:sp>
      <p:sp>
        <p:nvSpPr>
          <p:cNvPr id="10" name="Slide Number Placeholder 9">
            <a:extLst>
              <a:ext uri="{FF2B5EF4-FFF2-40B4-BE49-F238E27FC236}">
                <a16:creationId xmlns:a16="http://schemas.microsoft.com/office/drawing/2014/main" id="{3DE0E15D-295C-4971-8DEB-7C2C65ECA860}"/>
              </a:ext>
            </a:extLst>
          </p:cNvPr>
          <p:cNvSpPr>
            <a:spLocks noGrp="1"/>
          </p:cNvSpPr>
          <p:nvPr>
            <p:ph type="sldNum" sz="quarter" idx="11"/>
          </p:nvPr>
        </p:nvSpPr>
        <p:spPr/>
        <p:txBody>
          <a:bodyPr/>
          <a:lstStyle/>
          <a:p>
            <a:r>
              <a:rPr lang="fr-FR"/>
              <a:t>Page </a:t>
            </a:r>
            <a:fld id="{733122C9-A0B9-462F-8757-0847AD287B63}" type="slidenum">
              <a:rPr lang="fr-FR" smtClean="0"/>
              <a:pPr/>
              <a:t>48</a:t>
            </a:fld>
            <a:endParaRPr lang="fr-FR" dirty="0"/>
          </a:p>
        </p:txBody>
      </p:sp>
    </p:spTree>
    <p:extLst>
      <p:ext uri="{BB962C8B-B14F-4D97-AF65-F5344CB8AC3E}">
        <p14:creationId xmlns:p14="http://schemas.microsoft.com/office/powerpoint/2010/main" val="18889844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E1C0D87-7243-4367-B1C7-4C7CCE61D658}"/>
              </a:ext>
            </a:extLst>
          </p:cNvPr>
          <p:cNvSpPr txBox="1"/>
          <p:nvPr/>
        </p:nvSpPr>
        <p:spPr>
          <a:xfrm>
            <a:off x="5309506" y="4702007"/>
            <a:ext cx="3834494" cy="1338828"/>
          </a:xfrm>
          <a:prstGeom prst="rect">
            <a:avLst/>
          </a:prstGeom>
          <a:noFill/>
        </p:spPr>
        <p:txBody>
          <a:bodyPr wrap="square" rtlCol="0">
            <a:spAutoFit/>
          </a:bodyPr>
          <a:lstStyle/>
          <a:p>
            <a:r>
              <a:rPr lang="en-GB" sz="1350" b="1" dirty="0">
                <a:sym typeface="Symbol" panose="05050102010706020507" pitchFamily="18" charset="2"/>
              </a:rPr>
              <a:t></a:t>
            </a:r>
            <a:r>
              <a:rPr lang="en-GB" sz="1350" b="1" dirty="0"/>
              <a:t>U</a:t>
            </a:r>
            <a:r>
              <a:rPr lang="en-GB" sz="1350" b="1" baseline="-25000" dirty="0"/>
              <a:t>TM020</a:t>
            </a:r>
            <a:r>
              <a:rPr lang="en-GB" sz="1350" b="1" dirty="0"/>
              <a:t>=0.2857e-12 VAs     (</a:t>
            </a:r>
            <a:r>
              <a:rPr lang="en-GB" sz="1350" b="1" dirty="0">
                <a:sym typeface="Symbol" panose="05050102010706020507" pitchFamily="18" charset="2"/>
              </a:rPr>
              <a:t>=5mm</a:t>
            </a:r>
            <a:r>
              <a:rPr lang="en-GB" sz="1350" b="1" dirty="0"/>
              <a:t>)</a:t>
            </a:r>
          </a:p>
          <a:p>
            <a:endParaRPr lang="en-GB" sz="1350" b="1" dirty="0"/>
          </a:p>
          <a:p>
            <a:r>
              <a:rPr lang="en-GB" sz="1350" b="1" dirty="0"/>
              <a:t>From HFSS:</a:t>
            </a:r>
          </a:p>
          <a:p>
            <a:r>
              <a:rPr lang="en-GB" sz="1350" dirty="0">
                <a:sym typeface="Symbol" panose="05050102010706020507" pitchFamily="18" charset="2"/>
              </a:rPr>
              <a:t></a:t>
            </a:r>
            <a:r>
              <a:rPr lang="en-GB" sz="1350" dirty="0"/>
              <a:t>U</a:t>
            </a:r>
            <a:r>
              <a:rPr lang="en-GB" sz="1350" baseline="-25000" dirty="0"/>
              <a:t>TM020</a:t>
            </a:r>
            <a:r>
              <a:rPr lang="en-GB" sz="1350" dirty="0"/>
              <a:t>=0.2914e-12 VAs (No Form Factor)</a:t>
            </a:r>
          </a:p>
          <a:p>
            <a:r>
              <a:rPr lang="en-GB" sz="1350" b="1" dirty="0">
                <a:sym typeface="Symbol" panose="05050102010706020507" pitchFamily="18" charset="2"/>
              </a:rPr>
              <a:t></a:t>
            </a:r>
            <a:r>
              <a:rPr lang="en-GB" sz="1350" b="1" dirty="0"/>
              <a:t>U</a:t>
            </a:r>
            <a:r>
              <a:rPr lang="en-GB" sz="1350" b="1" baseline="-25000" dirty="0"/>
              <a:t>TM020</a:t>
            </a:r>
            <a:r>
              <a:rPr lang="en-GB" sz="1350" b="1" dirty="0"/>
              <a:t>=0.28512e-12 VAs (Form Factor, </a:t>
            </a:r>
            <a:r>
              <a:rPr lang="en-GB" sz="1350" b="1" dirty="0">
                <a:sym typeface="Symbol" panose="05050102010706020507" pitchFamily="18" charset="2"/>
              </a:rPr>
              <a:t>=5mm</a:t>
            </a:r>
            <a:r>
              <a:rPr lang="en-GB" sz="1350" b="1" dirty="0"/>
              <a:t>)  </a:t>
            </a:r>
          </a:p>
        </p:txBody>
      </p:sp>
      <p:sp>
        <p:nvSpPr>
          <p:cNvPr id="10" name="TextBox 9">
            <a:extLst>
              <a:ext uri="{FF2B5EF4-FFF2-40B4-BE49-F238E27FC236}">
                <a16:creationId xmlns:a16="http://schemas.microsoft.com/office/drawing/2014/main" id="{DDB5515A-63C9-48C1-A948-872BA06BC97B}"/>
              </a:ext>
            </a:extLst>
          </p:cNvPr>
          <p:cNvSpPr txBox="1"/>
          <p:nvPr/>
        </p:nvSpPr>
        <p:spPr>
          <a:xfrm>
            <a:off x="5347387" y="1861235"/>
            <a:ext cx="3537147" cy="715581"/>
          </a:xfrm>
          <a:prstGeom prst="rect">
            <a:avLst/>
          </a:prstGeom>
          <a:noFill/>
        </p:spPr>
        <p:txBody>
          <a:bodyPr wrap="square" rtlCol="0">
            <a:spAutoFit/>
          </a:bodyPr>
          <a:lstStyle/>
          <a:p>
            <a:r>
              <a:rPr lang="en-GB" sz="1350" dirty="0"/>
              <a:t>The energy change calculated by the script matches rather good with the calculation of HFSS by applying a form factor (Gaussian). </a:t>
            </a:r>
          </a:p>
        </p:txBody>
      </p:sp>
      <p:pic>
        <p:nvPicPr>
          <p:cNvPr id="13" name="Picture 12">
            <a:extLst>
              <a:ext uri="{FF2B5EF4-FFF2-40B4-BE49-F238E27FC236}">
                <a16:creationId xmlns:a16="http://schemas.microsoft.com/office/drawing/2014/main" id="{869FA6C0-4354-4320-9B3E-38240C680746}"/>
              </a:ext>
            </a:extLst>
          </p:cNvPr>
          <p:cNvPicPr>
            <a:picLocks noChangeAspect="1"/>
          </p:cNvPicPr>
          <p:nvPr/>
        </p:nvPicPr>
        <p:blipFill>
          <a:blip r:embed="rId2"/>
          <a:stretch>
            <a:fillRect/>
          </a:stretch>
        </p:blipFill>
        <p:spPr>
          <a:xfrm>
            <a:off x="5509496" y="2637937"/>
            <a:ext cx="2620315" cy="2036387"/>
          </a:xfrm>
          <a:prstGeom prst="rect">
            <a:avLst/>
          </a:prstGeom>
        </p:spPr>
      </p:pic>
      <p:grpSp>
        <p:nvGrpSpPr>
          <p:cNvPr id="18" name="Group 17">
            <a:extLst>
              <a:ext uri="{FF2B5EF4-FFF2-40B4-BE49-F238E27FC236}">
                <a16:creationId xmlns:a16="http://schemas.microsoft.com/office/drawing/2014/main" id="{B8E60149-397B-4DF6-8BAA-FF2055804AD0}"/>
              </a:ext>
            </a:extLst>
          </p:cNvPr>
          <p:cNvGrpSpPr/>
          <p:nvPr/>
        </p:nvGrpSpPr>
        <p:grpSpPr>
          <a:xfrm>
            <a:off x="2705485" y="1889038"/>
            <a:ext cx="2490464" cy="1854677"/>
            <a:chOff x="3607313" y="1375717"/>
            <a:chExt cx="3320618" cy="2472902"/>
          </a:xfrm>
        </p:grpSpPr>
        <p:pic>
          <p:nvPicPr>
            <p:cNvPr id="5" name="Picture 4">
              <a:extLst>
                <a:ext uri="{FF2B5EF4-FFF2-40B4-BE49-F238E27FC236}">
                  <a16:creationId xmlns:a16="http://schemas.microsoft.com/office/drawing/2014/main" id="{F2391C38-F9BC-4631-8018-E63D746B7A76}"/>
                </a:ext>
              </a:extLst>
            </p:cNvPr>
            <p:cNvPicPr>
              <a:picLocks noChangeAspect="1"/>
            </p:cNvPicPr>
            <p:nvPr/>
          </p:nvPicPr>
          <p:blipFill>
            <a:blip r:embed="rId3"/>
            <a:stretch>
              <a:fillRect/>
            </a:stretch>
          </p:blipFill>
          <p:spPr>
            <a:xfrm>
              <a:off x="3640635" y="1375717"/>
              <a:ext cx="3287296" cy="2472902"/>
            </a:xfrm>
            <a:prstGeom prst="rect">
              <a:avLst/>
            </a:prstGeom>
          </p:spPr>
        </p:pic>
        <p:pic>
          <p:nvPicPr>
            <p:cNvPr id="14" name="Picture 13">
              <a:extLst>
                <a:ext uri="{FF2B5EF4-FFF2-40B4-BE49-F238E27FC236}">
                  <a16:creationId xmlns:a16="http://schemas.microsoft.com/office/drawing/2014/main" id="{75661258-DABA-4985-BE15-7AE4056DA1EA}"/>
                </a:ext>
              </a:extLst>
            </p:cNvPr>
            <p:cNvPicPr>
              <a:picLocks noChangeAspect="1"/>
            </p:cNvPicPr>
            <p:nvPr/>
          </p:nvPicPr>
          <p:blipFill rotWithShape="1">
            <a:blip r:embed="rId4"/>
            <a:srcRect l="-27141" t="26722" r="-2245" b="24750"/>
            <a:stretch/>
          </p:blipFill>
          <p:spPr>
            <a:xfrm>
              <a:off x="3607313" y="1994313"/>
              <a:ext cx="217621" cy="1235709"/>
            </a:xfrm>
            <a:prstGeom prst="rect">
              <a:avLst/>
            </a:prstGeom>
          </p:spPr>
        </p:pic>
      </p:grpSp>
      <p:grpSp>
        <p:nvGrpSpPr>
          <p:cNvPr id="19" name="Group 18">
            <a:extLst>
              <a:ext uri="{FF2B5EF4-FFF2-40B4-BE49-F238E27FC236}">
                <a16:creationId xmlns:a16="http://schemas.microsoft.com/office/drawing/2014/main" id="{6037299C-6266-47B7-AA49-209B37C0D63F}"/>
              </a:ext>
            </a:extLst>
          </p:cNvPr>
          <p:cNvGrpSpPr/>
          <p:nvPr/>
        </p:nvGrpSpPr>
        <p:grpSpPr>
          <a:xfrm>
            <a:off x="2941441" y="4008682"/>
            <a:ext cx="2254508" cy="1719596"/>
            <a:chOff x="3921921" y="4201909"/>
            <a:chExt cx="3006010" cy="2292795"/>
          </a:xfrm>
        </p:grpSpPr>
        <p:pic>
          <p:nvPicPr>
            <p:cNvPr id="8" name="Picture 7">
              <a:extLst>
                <a:ext uri="{FF2B5EF4-FFF2-40B4-BE49-F238E27FC236}">
                  <a16:creationId xmlns:a16="http://schemas.microsoft.com/office/drawing/2014/main" id="{579382CB-01C9-4120-819C-D82CEDAC8BBC}"/>
                </a:ext>
              </a:extLst>
            </p:cNvPr>
            <p:cNvPicPr>
              <a:picLocks noChangeAspect="1"/>
            </p:cNvPicPr>
            <p:nvPr/>
          </p:nvPicPr>
          <p:blipFill>
            <a:blip r:embed="rId5"/>
            <a:stretch>
              <a:fillRect/>
            </a:stretch>
          </p:blipFill>
          <p:spPr>
            <a:xfrm>
              <a:off x="3968948" y="4201909"/>
              <a:ext cx="2958983" cy="2292795"/>
            </a:xfrm>
            <a:prstGeom prst="rect">
              <a:avLst/>
            </a:prstGeom>
          </p:spPr>
        </p:pic>
        <p:pic>
          <p:nvPicPr>
            <p:cNvPr id="15" name="Picture 14">
              <a:extLst>
                <a:ext uri="{FF2B5EF4-FFF2-40B4-BE49-F238E27FC236}">
                  <a16:creationId xmlns:a16="http://schemas.microsoft.com/office/drawing/2014/main" id="{0BB8CBFC-8FA6-4744-A2C4-7F243F6D159C}"/>
                </a:ext>
              </a:extLst>
            </p:cNvPr>
            <p:cNvPicPr>
              <a:picLocks noChangeAspect="1"/>
            </p:cNvPicPr>
            <p:nvPr/>
          </p:nvPicPr>
          <p:blipFill rotWithShape="1">
            <a:blip r:embed="rId4"/>
            <a:srcRect l="-27141" t="26722" r="-2245" b="24750"/>
            <a:stretch/>
          </p:blipFill>
          <p:spPr>
            <a:xfrm>
              <a:off x="3921921" y="4629297"/>
              <a:ext cx="217621" cy="1235709"/>
            </a:xfrm>
            <a:prstGeom prst="rect">
              <a:avLst/>
            </a:prstGeom>
          </p:spPr>
        </p:pic>
      </p:grpSp>
      <p:grpSp>
        <p:nvGrpSpPr>
          <p:cNvPr id="17" name="Group 16">
            <a:extLst>
              <a:ext uri="{FF2B5EF4-FFF2-40B4-BE49-F238E27FC236}">
                <a16:creationId xmlns:a16="http://schemas.microsoft.com/office/drawing/2014/main" id="{51C74715-0F63-48B4-AAE8-9EADB17B18A9}"/>
              </a:ext>
            </a:extLst>
          </p:cNvPr>
          <p:cNvGrpSpPr/>
          <p:nvPr/>
        </p:nvGrpSpPr>
        <p:grpSpPr>
          <a:xfrm>
            <a:off x="14388" y="3863758"/>
            <a:ext cx="2895104" cy="2136992"/>
            <a:chOff x="19184" y="4008677"/>
            <a:chExt cx="3860138" cy="2849323"/>
          </a:xfrm>
        </p:grpSpPr>
        <p:pic>
          <p:nvPicPr>
            <p:cNvPr id="7" name="Picture 6">
              <a:extLst>
                <a:ext uri="{FF2B5EF4-FFF2-40B4-BE49-F238E27FC236}">
                  <a16:creationId xmlns:a16="http://schemas.microsoft.com/office/drawing/2014/main" id="{9AADBC5E-1F6B-4B67-B37F-67C395700448}"/>
                </a:ext>
              </a:extLst>
            </p:cNvPr>
            <p:cNvPicPr>
              <a:picLocks noChangeAspect="1"/>
            </p:cNvPicPr>
            <p:nvPr/>
          </p:nvPicPr>
          <p:blipFill>
            <a:blip r:embed="rId6"/>
            <a:stretch>
              <a:fillRect/>
            </a:stretch>
          </p:blipFill>
          <p:spPr>
            <a:xfrm>
              <a:off x="61783" y="4008677"/>
              <a:ext cx="3817539" cy="2849323"/>
            </a:xfrm>
            <a:prstGeom prst="rect">
              <a:avLst/>
            </a:prstGeom>
          </p:spPr>
        </p:pic>
        <p:pic>
          <p:nvPicPr>
            <p:cNvPr id="16" name="Picture 15">
              <a:extLst>
                <a:ext uri="{FF2B5EF4-FFF2-40B4-BE49-F238E27FC236}">
                  <a16:creationId xmlns:a16="http://schemas.microsoft.com/office/drawing/2014/main" id="{29071879-F5A2-4D5B-A974-61EE9760AB3B}"/>
                </a:ext>
              </a:extLst>
            </p:cNvPr>
            <p:cNvPicPr>
              <a:picLocks noChangeAspect="1"/>
            </p:cNvPicPr>
            <p:nvPr/>
          </p:nvPicPr>
          <p:blipFill rotWithShape="1">
            <a:blip r:embed="rId4"/>
            <a:srcRect l="-27141" t="26722" r="-2245" b="24750"/>
            <a:stretch/>
          </p:blipFill>
          <p:spPr>
            <a:xfrm>
              <a:off x="19184" y="4730451"/>
              <a:ext cx="217621" cy="1235709"/>
            </a:xfrm>
            <a:prstGeom prst="rect">
              <a:avLst/>
            </a:prstGeom>
          </p:spPr>
        </p:pic>
      </p:grpSp>
      <p:grpSp>
        <p:nvGrpSpPr>
          <p:cNvPr id="21" name="Group 20">
            <a:extLst>
              <a:ext uri="{FF2B5EF4-FFF2-40B4-BE49-F238E27FC236}">
                <a16:creationId xmlns:a16="http://schemas.microsoft.com/office/drawing/2014/main" id="{DC53C9AA-FE38-4BBB-95FC-5F79915CF2E2}"/>
              </a:ext>
            </a:extLst>
          </p:cNvPr>
          <p:cNvGrpSpPr/>
          <p:nvPr/>
        </p:nvGrpSpPr>
        <p:grpSpPr>
          <a:xfrm>
            <a:off x="124128" y="1889038"/>
            <a:ext cx="2506191" cy="1854677"/>
            <a:chOff x="165504" y="1375717"/>
            <a:chExt cx="3341588" cy="2472902"/>
          </a:xfrm>
        </p:grpSpPr>
        <p:pic>
          <p:nvPicPr>
            <p:cNvPr id="12" name="Picture 11">
              <a:extLst>
                <a:ext uri="{FF2B5EF4-FFF2-40B4-BE49-F238E27FC236}">
                  <a16:creationId xmlns:a16="http://schemas.microsoft.com/office/drawing/2014/main" id="{0886F370-DF42-40A2-875D-69202B5B7A87}"/>
                </a:ext>
              </a:extLst>
            </p:cNvPr>
            <p:cNvPicPr>
              <a:picLocks noChangeAspect="1"/>
            </p:cNvPicPr>
            <p:nvPr/>
          </p:nvPicPr>
          <p:blipFill>
            <a:blip r:embed="rId7"/>
            <a:stretch>
              <a:fillRect/>
            </a:stretch>
          </p:blipFill>
          <p:spPr>
            <a:xfrm>
              <a:off x="165504" y="1375717"/>
              <a:ext cx="3341588" cy="2472902"/>
            </a:xfrm>
            <a:prstGeom prst="rect">
              <a:avLst/>
            </a:prstGeom>
          </p:spPr>
        </p:pic>
        <p:pic>
          <p:nvPicPr>
            <p:cNvPr id="20" name="Picture 19">
              <a:extLst>
                <a:ext uri="{FF2B5EF4-FFF2-40B4-BE49-F238E27FC236}">
                  <a16:creationId xmlns:a16="http://schemas.microsoft.com/office/drawing/2014/main" id="{E2B27215-20C2-42C6-9BD3-9153CAB29E4F}"/>
                </a:ext>
              </a:extLst>
            </p:cNvPr>
            <p:cNvPicPr>
              <a:picLocks noChangeAspect="1"/>
            </p:cNvPicPr>
            <p:nvPr/>
          </p:nvPicPr>
          <p:blipFill rotWithShape="1">
            <a:blip r:embed="rId8"/>
            <a:srcRect t="7429"/>
            <a:stretch/>
          </p:blipFill>
          <p:spPr>
            <a:xfrm>
              <a:off x="1828799" y="1378513"/>
              <a:ext cx="841411" cy="117128"/>
            </a:xfrm>
            <a:prstGeom prst="rect">
              <a:avLst/>
            </a:prstGeom>
          </p:spPr>
        </p:pic>
      </p:grpSp>
      <p:sp>
        <p:nvSpPr>
          <p:cNvPr id="22" name="Title 1">
            <a:extLst>
              <a:ext uri="{FF2B5EF4-FFF2-40B4-BE49-F238E27FC236}">
                <a16:creationId xmlns:a16="http://schemas.microsoft.com/office/drawing/2014/main" id="{9245E57E-31EB-45FA-98B1-413020C057A9}"/>
              </a:ext>
            </a:extLst>
          </p:cNvPr>
          <p:cNvSpPr>
            <a:spLocks noGrp="1"/>
          </p:cNvSpPr>
          <p:nvPr>
            <p:ph type="title"/>
          </p:nvPr>
        </p:nvSpPr>
        <p:spPr>
          <a:xfrm>
            <a:off x="727075" y="125413"/>
            <a:ext cx="8237538" cy="496887"/>
          </a:xfrm>
        </p:spPr>
        <p:txBody>
          <a:bodyPr/>
          <a:lstStyle/>
          <a:p>
            <a:r>
              <a:rPr lang="en-GB" sz="2400" dirty="0"/>
              <a:t>Single mode (TM020)</a:t>
            </a:r>
          </a:p>
        </p:txBody>
      </p:sp>
      <p:sp>
        <p:nvSpPr>
          <p:cNvPr id="4" name="Footer Placeholder 3">
            <a:extLst>
              <a:ext uri="{FF2B5EF4-FFF2-40B4-BE49-F238E27FC236}">
                <a16:creationId xmlns:a16="http://schemas.microsoft.com/office/drawing/2014/main" id="{6BB6B274-A1FE-4D7C-8ED5-B9CA76EA9D3F}"/>
              </a:ext>
            </a:extLst>
          </p:cNvPr>
          <p:cNvSpPr>
            <a:spLocks noGrp="1"/>
          </p:cNvSpPr>
          <p:nvPr>
            <p:ph type="ftr" sz="quarter" idx="12"/>
          </p:nvPr>
        </p:nvSpPr>
        <p:spPr/>
        <p:txBody>
          <a:bodyPr/>
          <a:lstStyle/>
          <a:p>
            <a:r>
              <a:rPr lang="en-GB"/>
              <a:t>HarmonLIP2024 - 20 March 2023 - A. D'Elia</a:t>
            </a:r>
            <a:endParaRPr lang="fr-FR" dirty="0"/>
          </a:p>
        </p:txBody>
      </p:sp>
      <p:sp>
        <p:nvSpPr>
          <p:cNvPr id="6" name="Slide Number Placeholder 5">
            <a:extLst>
              <a:ext uri="{FF2B5EF4-FFF2-40B4-BE49-F238E27FC236}">
                <a16:creationId xmlns:a16="http://schemas.microsoft.com/office/drawing/2014/main" id="{545E77D8-A81E-4667-9625-F08578F58B84}"/>
              </a:ext>
            </a:extLst>
          </p:cNvPr>
          <p:cNvSpPr>
            <a:spLocks noGrp="1"/>
          </p:cNvSpPr>
          <p:nvPr>
            <p:ph type="sldNum" sz="quarter" idx="11"/>
          </p:nvPr>
        </p:nvSpPr>
        <p:spPr/>
        <p:txBody>
          <a:bodyPr/>
          <a:lstStyle/>
          <a:p>
            <a:r>
              <a:rPr lang="fr-FR"/>
              <a:t>Page </a:t>
            </a:r>
            <a:fld id="{733122C9-A0B9-462F-8757-0847AD287B63}" type="slidenum">
              <a:rPr lang="fr-FR" smtClean="0"/>
              <a:pPr/>
              <a:t>49</a:t>
            </a:fld>
            <a:endParaRPr lang="fr-FR" dirty="0"/>
          </a:p>
        </p:txBody>
      </p:sp>
    </p:spTree>
    <p:extLst>
      <p:ext uri="{BB962C8B-B14F-4D97-AF65-F5344CB8AC3E}">
        <p14:creationId xmlns:p14="http://schemas.microsoft.com/office/powerpoint/2010/main" val="589447266"/>
      </p:ext>
    </p:extLst>
  </p:cSld>
  <p:clrMapOvr>
    <a:masterClrMapping/>
  </p:clrMapOvr>
</p:sld>
</file>

<file path=ppt/theme/theme1.xml><?xml version="1.0" encoding="utf-8"?>
<a:theme xmlns:a="http://schemas.openxmlformats.org/drawingml/2006/main" name="ESRF-default">
  <a:themeElements>
    <a:clrScheme name="ESRF-LightBlue">
      <a:dk1>
        <a:sysClr val="windowText" lastClr="000000"/>
      </a:dk1>
      <a:lt1>
        <a:sysClr val="window" lastClr="FFFFFF"/>
      </a:lt1>
      <a:dk2>
        <a:srgbClr val="132577"/>
      </a:dk2>
      <a:lt2>
        <a:srgbClr val="51A026"/>
      </a:lt2>
      <a:accent1>
        <a:srgbClr val="132577"/>
      </a:accent1>
      <a:accent2>
        <a:srgbClr val="ED7703"/>
      </a:accent2>
      <a:accent3>
        <a:srgbClr val="F4A300"/>
      </a:accent3>
      <a:accent4>
        <a:srgbClr val="FFDD00"/>
      </a:accent4>
      <a:accent5>
        <a:srgbClr val="AF007C"/>
      </a:accent5>
      <a:accent6>
        <a:srgbClr val="0098D4"/>
      </a:accent6>
      <a:hlink>
        <a:srgbClr val="000000"/>
      </a:hlink>
      <a:folHlink>
        <a:srgbClr val="000000"/>
      </a:folHlink>
    </a:clrScheme>
    <a:fontScheme name="Solocal_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lank.potx" id="{67C11CAC-9023-4D7C-A201-0E73168C1C5C}" vid="{657381B9-D2A2-47F3-8C63-832BC4565506}"/>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137954</TotalTime>
  <Words>4577</Words>
  <Application>Microsoft Office PowerPoint</Application>
  <PresentationFormat>On-screen Show (4:3)</PresentationFormat>
  <Paragraphs>615</Paragraphs>
  <Slides>49</Slides>
  <Notes>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9" baseType="lpstr">
      <vt:lpstr>Arial</vt:lpstr>
      <vt:lpstr>Calibri</vt:lpstr>
      <vt:lpstr>Cambria Math</vt:lpstr>
      <vt:lpstr>ITCOfficinaSans LT Book</vt:lpstr>
      <vt:lpstr>SWGrekc</vt:lpstr>
      <vt:lpstr>Symbol</vt:lpstr>
      <vt:lpstr>Times New Roman</vt:lpstr>
      <vt:lpstr>Wingdings</vt:lpstr>
      <vt:lpstr>ESRF-default</vt:lpstr>
      <vt:lpstr>Equation</vt:lpstr>
      <vt:lpstr>4th Harmonic Cavities in TM020 for ESRF-EBS and SOLEIL-II</vt:lpstr>
      <vt:lpstr>Outline of the talk</vt:lpstr>
      <vt:lpstr>Motivations of a 4th harmonic cavity at the ESRF</vt:lpstr>
      <vt:lpstr>RF performances of the Tm020 vs tm010</vt:lpstr>
      <vt:lpstr>Some “engineering” consideration</vt:lpstr>
      <vt:lpstr>Multicell design</vt:lpstr>
      <vt:lpstr>Circuit model and TE-TM coupling</vt:lpstr>
      <vt:lpstr>Damping scheme: Lom+hom damping+DetuniNg</vt:lpstr>
      <vt:lpstr>In practice: quite problematic Mechanical integration</vt:lpstr>
      <vt:lpstr>Moving forward: Variation of a choke mode cavity</vt:lpstr>
      <vt:lpstr>First attempt…</vt:lpstr>
      <vt:lpstr>TM020 performances with a real ferrite load</vt:lpstr>
      <vt:lpstr>PowerPoint Presentation</vt:lpstr>
      <vt:lpstr>The electric coupling</vt:lpstr>
      <vt:lpstr>Effect of the ancillaries: additional stubs</vt:lpstr>
      <vt:lpstr>Longitudinal Impedance</vt:lpstr>
      <vt:lpstr>Again: quite advanced status of the overall design</vt:lpstr>
      <vt:lpstr>But: Higher harmonic voltage needed!!</vt:lpstr>
      <vt:lpstr>Improved 2-Cell cavity design v1</vt:lpstr>
      <vt:lpstr>Improved 2-Cell cavity design v2</vt:lpstr>
      <vt:lpstr>4 single cell TM020cavities, f =1409.45 MHz - Initial design and updated version for overstretching operation - 2 LOM (HOM) damping schemes</vt:lpstr>
      <vt:lpstr>Soleil-II case</vt:lpstr>
      <vt:lpstr>Two options initially proposed</vt:lpstr>
      <vt:lpstr>Initial design</vt:lpstr>
      <vt:lpstr>Hom studies</vt:lpstr>
      <vt:lpstr>With ferrite loads</vt:lpstr>
      <vt:lpstr>And with tapers (2 cavities)</vt:lpstr>
      <vt:lpstr>conclusions</vt:lpstr>
      <vt:lpstr>Thanks for your attention</vt:lpstr>
      <vt:lpstr>Spare slides</vt:lpstr>
      <vt:lpstr>TM020 Lumped circuit model</vt:lpstr>
      <vt:lpstr>Remainder of the working principle: a simple transmission line model</vt:lpstr>
      <vt:lpstr>Optimum choke lengths at 1.40948GHz</vt:lpstr>
      <vt:lpstr>Pumping ports</vt:lpstr>
      <vt:lpstr>HOM Ferrite Load Design</vt:lpstr>
      <vt:lpstr>Optimization of the Optimum Shape</vt:lpstr>
      <vt:lpstr>Optimization of the Optimum Shape</vt:lpstr>
      <vt:lpstr>Tuning curves</vt:lpstr>
      <vt:lpstr>Beta coupling variation? Why not</vt:lpstr>
      <vt:lpstr>Multipacting</vt:lpstr>
      <vt:lpstr>Basic Cavity description and main tuning knobs</vt:lpstr>
      <vt:lpstr>R/Q, F and Q0 as a function of Rin</vt:lpstr>
      <vt:lpstr>Impedance: max tuner penetration</vt:lpstr>
      <vt:lpstr>An additional complication for SOLEIL: Mode 0 of the TM020</vt:lpstr>
      <vt:lpstr>LOM+HOM Ferrite Losses from GdfidL</vt:lpstr>
      <vt:lpstr>chart of the diss. power on ferrite loads</vt:lpstr>
      <vt:lpstr>Dedicated script to analyse in detail LOM+HOM loads</vt:lpstr>
      <vt:lpstr>Reproducing GdfidL results</vt:lpstr>
      <vt:lpstr>Single mode (TM020)</vt:lpstr>
    </vt:vector>
  </TitlesOfParts>
  <Company>ESRF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D'ELIA Alessandro</dc:creator>
  <cp:lastModifiedBy>D'ELIA Alessandro</cp:lastModifiedBy>
  <cp:revision>1164</cp:revision>
  <cp:lastPrinted>2023-04-03T08:00:07Z</cp:lastPrinted>
  <dcterms:created xsi:type="dcterms:W3CDTF">2015-01-19T13:36:50Z</dcterms:created>
  <dcterms:modified xsi:type="dcterms:W3CDTF">2024-03-19T16:16:20Z</dcterms:modified>
</cp:coreProperties>
</file>