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4D4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E2E2"/>
          </a:solidFill>
        </a:fill>
      </a:tcStyle>
    </a:wholeTbl>
    <a:band2H>
      <a:tcTxStyle b="def" i="def"/>
      <a:tcStyle>
        <a:tcBdr/>
        <a:fill>
          <a:solidFill>
            <a:srgbClr val="F1F1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E9E9"/>
          </a:solidFill>
        </a:fill>
      </a:tcStyle>
    </a:wholeTbl>
    <a:band2H>
      <a:tcTxStyle b="def" i="def"/>
      <a:tcStyle>
        <a:tcBdr/>
        <a:fill>
          <a:solidFill>
            <a:srgbClr val="F5F4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1427"/>
        </a:fontRef>
        <a:srgbClr val="0014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1427"/>
        </a:fontRef>
        <a:srgbClr val="0014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B"/>
          </a:solidFill>
        </a:fill>
      </a:tcStyle>
    </a:wholeTbl>
    <a:band2H>
      <a:tcTxStyle b="def" i="def"/>
      <a:tcStyle>
        <a:tcBdr/>
        <a:fill>
          <a:solidFill>
            <a:srgbClr val="E6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solidFill>
            <a:srgbClr val="001427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solidFill>
            <a:srgbClr val="001427">
              <a:alpha val="20000"/>
            </a:srgbClr>
          </a:solidFill>
        </a:fill>
      </a:tcStyle>
    </a:firstCol>
    <a:lastRow>
      <a:tcTxStyle b="on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508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500"/>
            </a:pPr>
            <a:r>
              <a:t>Plots</a:t>
            </a:r>
          </a:p>
          <a:p>
            <a:pPr>
              <a:defRPr sz="1500"/>
            </a:pPr>
            <a:r>
              <a:t>Incoherent synchrotron tune and intrabunch tune spread as a function of HC detuning + bunch length</a:t>
            </a:r>
          </a:p>
          <a:p>
            <a:pPr>
              <a:defRPr sz="1500"/>
            </a:pPr>
            <a:r>
              <a:t>Two cases: Flat potential vs. Semiflat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image impedances (2 or 3 Landaus?) and remove the parked main cavity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Need to distinguish high current and low current cases somehow DONE</a:t>
            </a:r>
          </a:p>
          <a:p>
            <a:pPr/>
            <a:r>
              <a:t>Remake plot and if possible, one plot for high current, one for low. Get rid of OSO images.</a:t>
            </a:r>
          </a:p>
          <a:p>
            <a:pPr/>
            <a:r>
              <a:t>Fix the black and blue screenshot</a:t>
            </a:r>
          </a:p>
          <a:p>
            <a:pPr/>
            <a:r>
              <a:t>Put in a flattened profile for 57 mA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Replace with image without Tianlong He prediction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Replace with image without Tianlong He prediction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hape 3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also reach semi flat potential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509" y="1944894"/>
            <a:ext cx="5888982" cy="19885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Add slide title"/>
          <p:cNvSpPr txBox="1"/>
          <p:nvPr>
            <p:ph type="title" hasCustomPrompt="1"/>
          </p:nvPr>
        </p:nvSpPr>
        <p:spPr>
          <a:xfrm>
            <a:off x="0" y="-465835"/>
            <a:ext cx="12192000" cy="341633"/>
          </a:xfrm>
          <a:prstGeom prst="rect">
            <a:avLst/>
          </a:prstGeom>
        </p:spPr>
        <p:txBody>
          <a:bodyPr anchor="t"/>
          <a:lstStyle>
            <a:lvl1pPr algn="l">
              <a:defRPr b="0" sz="1800">
                <a:solidFill>
                  <a:srgbClr val="001427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Add slide title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rge text on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 + text on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1"/>
          <p:cNvSpPr/>
          <p:nvPr/>
        </p:nvSpPr>
        <p:spPr>
          <a:xfrm>
            <a:off x="10485619" y="0"/>
            <a:ext cx="1706381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838200" y="365125"/>
            <a:ext cx="9085521" cy="1325563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xfrm>
            <a:off x="838200" y="1825200"/>
            <a:ext cx="9085521" cy="435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 + text on whit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1"/>
          <p:cNvSpPr/>
          <p:nvPr/>
        </p:nvSpPr>
        <p:spPr>
          <a:xfrm>
            <a:off x="0" y="6056026"/>
            <a:ext cx="12192000" cy="80197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itle Text"/>
          <p:cNvSpPr txBox="1"/>
          <p:nvPr>
            <p:ph type="title"/>
          </p:nvPr>
        </p:nvSpPr>
        <p:spPr>
          <a:xfrm>
            <a:off x="838200" y="365125"/>
            <a:ext cx="10481930" cy="1325563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idx="1"/>
          </p:nvPr>
        </p:nvSpPr>
        <p:spPr>
          <a:xfrm>
            <a:off x="838200" y="1825200"/>
            <a:ext cx="10481930" cy="39736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F. Cullinan, HarmonLIP, ESRF, Grenoble, March 2024"/>
          <p:cNvSpPr txBox="1"/>
          <p:nvPr/>
        </p:nvSpPr>
        <p:spPr>
          <a:xfrm>
            <a:off x="2572742" y="6231961"/>
            <a:ext cx="6199211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/>
            <a:r>
              <a:t>F. Cullinan, HarmonLIP, ESRF, Grenoble, March 2024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xfrm>
            <a:off x="371647" y="6271490"/>
            <a:ext cx="440558" cy="300594"/>
          </a:xfrm>
          <a:prstGeom prst="rect">
            <a:avLst/>
          </a:prstGeom>
        </p:spPr>
        <p:txBody>
          <a:bodyPr wrap="square"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 + text on whit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ktangel 1"/>
          <p:cNvSpPr/>
          <p:nvPr/>
        </p:nvSpPr>
        <p:spPr>
          <a:xfrm>
            <a:off x="0" y="6056026"/>
            <a:ext cx="12192000" cy="80197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4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 txBox="1"/>
          <p:nvPr>
            <p:ph type="title"/>
          </p:nvPr>
        </p:nvSpPr>
        <p:spPr>
          <a:xfrm>
            <a:off x="838200" y="365125"/>
            <a:ext cx="10481930" cy="1325563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idx="1"/>
          </p:nvPr>
        </p:nvSpPr>
        <p:spPr>
          <a:xfrm>
            <a:off x="838200" y="1825200"/>
            <a:ext cx="10481930" cy="39736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263125" y="6271490"/>
            <a:ext cx="299270" cy="300594"/>
          </a:xfrm>
          <a:prstGeom prst="rect">
            <a:avLst/>
          </a:prstGeom>
        </p:spPr>
        <p:txBody>
          <a:bodyPr wrap="square"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" name="F. Cullinan, 67th ICFA Advanced Beam Dynamics Workshop on Future Light Sources: FLS 2023, Lucerne, Switzerland, August 2023."/>
          <p:cNvSpPr txBox="1"/>
          <p:nvPr/>
        </p:nvSpPr>
        <p:spPr>
          <a:xfrm>
            <a:off x="2572742" y="6231961"/>
            <a:ext cx="6199211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/>
            <a:r>
              <a:t>F. Cullinan, 67th ICFA Advanced Beam Dynamics Workshop on Future Light Sources: FLS 2023, Lucerne, Switzerland, August 2023.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ktangel 2"/>
          <p:cNvSpPr/>
          <p:nvPr/>
        </p:nvSpPr>
        <p:spPr>
          <a:xfrm>
            <a:off x="4583112" y="0"/>
            <a:ext cx="760888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/>
          <a:lstStyle>
            <a:lvl1pPr algn="l">
              <a:defRPr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67" name="Body Level One…"/>
          <p:cNvSpPr txBox="1"/>
          <p:nvPr>
            <p:ph type="body" sz="quarter" idx="1" hasCustomPrompt="1"/>
          </p:nvPr>
        </p:nvSpPr>
        <p:spPr>
          <a:xfrm>
            <a:off x="472512" y="4331375"/>
            <a:ext cx="2677382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68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F. Cullinan, HarmonLIP,…"/>
          <p:cNvSpPr txBox="1"/>
          <p:nvPr/>
        </p:nvSpPr>
        <p:spPr>
          <a:xfrm>
            <a:off x="600867" y="6291284"/>
            <a:ext cx="2420672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</a:defRPr>
            </a:pPr>
            <a:r>
              <a:t>F. Cullinan, HarmonLIP, </a:t>
            </a:r>
          </a:p>
          <a:p>
            <a:pPr algn="ctr">
              <a:defRPr sz="1200">
                <a:solidFill>
                  <a:srgbClr val="FFFFFF"/>
                </a:solidFill>
              </a:defRPr>
            </a:pPr>
            <a:r>
              <a:t>ESRF, Grenoble, March 2024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6911" y="6432493"/>
            <a:ext cx="371373" cy="300594"/>
          </a:xfrm>
          <a:prstGeom prst="rect">
            <a:avLst/>
          </a:prstGeom>
        </p:spPr>
        <p:txBody>
          <a:bodyPr wrap="square"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Lorem ipsum"/>
          <p:cNvSpPr txBox="1"/>
          <p:nvPr>
            <p:ph type="title" hasCustomPrompt="1"/>
          </p:nvPr>
        </p:nvSpPr>
        <p:spPr>
          <a:xfrm>
            <a:off x="514800" y="2361600"/>
            <a:ext cx="4009493" cy="715556"/>
          </a:xfrm>
          <a:prstGeom prst="rect">
            <a:avLst/>
          </a:prstGeom>
        </p:spPr>
        <p:txBody>
          <a:bodyPr anchor="t"/>
          <a:lstStyle>
            <a:lvl1pPr algn="l">
              <a:defRPr sz="38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79" name="Body Level One…"/>
          <p:cNvSpPr txBox="1"/>
          <p:nvPr>
            <p:ph type="body" sz="quarter" idx="1" hasCustomPrompt="1"/>
          </p:nvPr>
        </p:nvSpPr>
        <p:spPr>
          <a:xfrm>
            <a:off x="538653" y="3189600"/>
            <a:ext cx="3985641" cy="357919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  <a:lvl2pPr marL="0" indent="4572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2pPr>
            <a:lvl3pPr marL="0" indent="9144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3pPr>
            <a:lvl4pPr marL="0" indent="13716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4pPr>
            <a:lvl5pPr marL="0" indent="18288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5pPr>
          </a:lstStyle>
          <a:p>
            <a:pPr/>
            <a:r>
              <a:t>Contact info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0" name="Platshållare för bild 3"/>
          <p:cNvSpPr/>
          <p:nvPr>
            <p:ph type="pic" sz="quarter" idx="21"/>
          </p:nvPr>
        </p:nvSpPr>
        <p:spPr>
          <a:xfrm>
            <a:off x="4737599" y="399599"/>
            <a:ext cx="2268002" cy="2268002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1" name="Platshållare för text 5"/>
          <p:cNvSpPr/>
          <p:nvPr>
            <p:ph type="body" sz="quarter" idx="22"/>
          </p:nvPr>
        </p:nvSpPr>
        <p:spPr>
          <a:xfrm>
            <a:off x="4737601" y="2726297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82" name="Platshållare för text 5"/>
          <p:cNvSpPr/>
          <p:nvPr>
            <p:ph type="body" sz="quarter" idx="23"/>
          </p:nvPr>
        </p:nvSpPr>
        <p:spPr>
          <a:xfrm>
            <a:off x="4737601" y="3011540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83" name="Platshållare för bild 3"/>
          <p:cNvSpPr/>
          <p:nvPr>
            <p:ph type="pic" sz="quarter" idx="24"/>
          </p:nvPr>
        </p:nvSpPr>
        <p:spPr>
          <a:xfrm>
            <a:off x="8100731" y="399599"/>
            <a:ext cx="2268002" cy="2268002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Platshållare för text 5"/>
          <p:cNvSpPr/>
          <p:nvPr>
            <p:ph type="body" sz="quarter" idx="25"/>
          </p:nvPr>
        </p:nvSpPr>
        <p:spPr>
          <a:xfrm>
            <a:off x="8100732" y="2726297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85" name="Platshållare för text 5"/>
          <p:cNvSpPr/>
          <p:nvPr>
            <p:ph type="body" sz="quarter" idx="26"/>
          </p:nvPr>
        </p:nvSpPr>
        <p:spPr>
          <a:xfrm>
            <a:off x="8100732" y="3011540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86" name="Platshållare för bild 3"/>
          <p:cNvSpPr/>
          <p:nvPr>
            <p:ph type="pic" sz="quarter" idx="27"/>
          </p:nvPr>
        </p:nvSpPr>
        <p:spPr>
          <a:xfrm>
            <a:off x="4737599" y="3383024"/>
            <a:ext cx="2268002" cy="2268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7" name="Platshållare för text 5"/>
          <p:cNvSpPr/>
          <p:nvPr>
            <p:ph type="body" sz="quarter" idx="28"/>
          </p:nvPr>
        </p:nvSpPr>
        <p:spPr>
          <a:xfrm>
            <a:off x="4737601" y="5709722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88" name="Platshållare för text 5"/>
          <p:cNvSpPr/>
          <p:nvPr>
            <p:ph type="body" sz="quarter" idx="29"/>
          </p:nvPr>
        </p:nvSpPr>
        <p:spPr>
          <a:xfrm>
            <a:off x="4737601" y="5994963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89" name="Platshållare för bild 3"/>
          <p:cNvSpPr/>
          <p:nvPr>
            <p:ph type="pic" sz="quarter" idx="30"/>
          </p:nvPr>
        </p:nvSpPr>
        <p:spPr>
          <a:xfrm>
            <a:off x="8100731" y="3383024"/>
            <a:ext cx="2268002" cy="2268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0" name="Platshållare för text 5"/>
          <p:cNvSpPr/>
          <p:nvPr>
            <p:ph type="body" sz="quarter" idx="31"/>
          </p:nvPr>
        </p:nvSpPr>
        <p:spPr>
          <a:xfrm>
            <a:off x="8100732" y="5709722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sp>
        <p:nvSpPr>
          <p:cNvPr id="91" name="Platshållare för text 5"/>
          <p:cNvSpPr/>
          <p:nvPr>
            <p:ph type="body" sz="quarter" idx="32"/>
          </p:nvPr>
        </p:nvSpPr>
        <p:spPr>
          <a:xfrm>
            <a:off x="8100732" y="5994963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</p:txBody>
      </p:sp>
      <p:pic>
        <p:nvPicPr>
          <p:cNvPr id="92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itle Text"/>
          <p:cNvSpPr txBox="1"/>
          <p:nvPr>
            <p:ph type="title"/>
          </p:nvPr>
        </p:nvSpPr>
        <p:spPr>
          <a:xfrm>
            <a:off x="2299353" y="-23714"/>
            <a:ext cx="7593294" cy="11430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97BF0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54000" indent="-254000">
              <a:lnSpc>
                <a:spcPct val="100000"/>
              </a:lnSpc>
              <a:buChar char="●"/>
              <a:defRPr sz="2200">
                <a:solidFill>
                  <a:srgbClr val="000000"/>
                </a:solidFill>
              </a:defRPr>
            </a:lvl1pPr>
            <a:lvl2pPr marL="771525" indent="-314325">
              <a:lnSpc>
                <a:spcPct val="100000"/>
              </a:lnSpc>
              <a:buChar char="–"/>
              <a:defRPr sz="2200">
                <a:solidFill>
                  <a:srgbClr val="000000"/>
                </a:solidFill>
              </a:defRPr>
            </a:lvl2pPr>
            <a:lvl3pPr marL="1193800" indent="-279400">
              <a:lnSpc>
                <a:spcPct val="100000"/>
              </a:lnSpc>
              <a:defRPr sz="2200">
                <a:solidFill>
                  <a:srgbClr val="000000"/>
                </a:solidFill>
              </a:defRPr>
            </a:lvl3pPr>
            <a:lvl4pPr marL="1685925" indent="-314325">
              <a:lnSpc>
                <a:spcPct val="100000"/>
              </a:lnSpc>
              <a:buChar char="–"/>
              <a:defRPr sz="2200">
                <a:solidFill>
                  <a:srgbClr val="000000"/>
                </a:solidFill>
              </a:defRPr>
            </a:lvl4pPr>
            <a:lvl5pPr marL="2080260" indent="-251460">
              <a:lnSpc>
                <a:spcPct val="100000"/>
              </a:lnSpc>
              <a:buChar char="»"/>
              <a:defRPr sz="2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731714" y="6507062"/>
            <a:ext cx="237342" cy="2311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4" name="I.FAST Workshop, KIT, Karlsruhe, Germany, April 2022 (virtual)"/>
          <p:cNvSpPr txBox="1"/>
          <p:nvPr/>
        </p:nvSpPr>
        <p:spPr>
          <a:xfrm>
            <a:off x="3728870" y="6513412"/>
            <a:ext cx="47342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/>
            <a:r>
              <a:t>I.FAST Workshop, KIT, Karlsruhe, Germany, April 2022 (virtual)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Text"/>
          <p:cNvSpPr txBox="1"/>
          <p:nvPr>
            <p:ph type="title"/>
          </p:nvPr>
        </p:nvSpPr>
        <p:spPr>
          <a:xfrm>
            <a:off x="2299353" y="-23714"/>
            <a:ext cx="7593294" cy="11430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3600">
                <a:solidFill>
                  <a:srgbClr val="97BF0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sz="half" idx="1"/>
          </p:nvPr>
        </p:nvSpPr>
        <p:spPr>
          <a:xfrm>
            <a:off x="2279576" y="1600200"/>
            <a:ext cx="7593294" cy="3845025"/>
          </a:xfrm>
          <a:prstGeom prst="rect">
            <a:avLst/>
          </a:prstGeom>
        </p:spPr>
        <p:txBody>
          <a:bodyPr/>
          <a:lstStyle>
            <a:lvl1pPr marL="254000" indent="-254000">
              <a:lnSpc>
                <a:spcPct val="100000"/>
              </a:lnSpc>
              <a:buChar char="●"/>
              <a:defRPr sz="2200">
                <a:solidFill>
                  <a:srgbClr val="000000"/>
                </a:solidFill>
              </a:defRPr>
            </a:lvl1pPr>
            <a:lvl2pPr marL="771525" indent="-314325">
              <a:lnSpc>
                <a:spcPct val="100000"/>
              </a:lnSpc>
              <a:buChar char="–"/>
              <a:defRPr sz="2200">
                <a:solidFill>
                  <a:srgbClr val="000000"/>
                </a:solidFill>
              </a:defRPr>
            </a:lvl2pPr>
            <a:lvl3pPr marL="1193800" indent="-279400">
              <a:lnSpc>
                <a:spcPct val="100000"/>
              </a:lnSpc>
              <a:defRPr sz="2200">
                <a:solidFill>
                  <a:srgbClr val="000000"/>
                </a:solidFill>
              </a:defRPr>
            </a:lvl3pPr>
            <a:lvl4pPr marL="1685925" indent="-314325">
              <a:lnSpc>
                <a:spcPct val="100000"/>
              </a:lnSpc>
              <a:buChar char="–"/>
              <a:defRPr sz="2200">
                <a:solidFill>
                  <a:srgbClr val="000000"/>
                </a:solidFill>
              </a:defRPr>
            </a:lvl4pPr>
            <a:lvl5pPr marL="2080260" indent="-251460">
              <a:lnSpc>
                <a:spcPct val="100000"/>
              </a:lnSpc>
              <a:buChar char="»"/>
              <a:defRPr sz="2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1731714" y="6507062"/>
            <a:ext cx="237342" cy="2311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" name="Virtual International Particle Accelerator Conference 2020, May 10-15th."/>
          <p:cNvSpPr txBox="1"/>
          <p:nvPr/>
        </p:nvSpPr>
        <p:spPr>
          <a:xfrm>
            <a:off x="2580931" y="6468962"/>
            <a:ext cx="590052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Virtual International Particle Accelerator Conference 2020, May 10-15th.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4583112" y="3429000"/>
            <a:ext cx="7841541" cy="3272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838200" y="2170930"/>
            <a:ext cx="10515600" cy="175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xperimental Documentation of the Mode-1 Instability driven by Landau Cavities"/>
          <p:cNvSpPr txBox="1"/>
          <p:nvPr>
            <p:ph type="title"/>
          </p:nvPr>
        </p:nvSpPr>
        <p:spPr>
          <a:xfrm>
            <a:off x="838200" y="1997290"/>
            <a:ext cx="10515601" cy="2049709"/>
          </a:xfrm>
          <a:prstGeom prst="rect">
            <a:avLst/>
          </a:prstGeom>
        </p:spPr>
        <p:txBody>
          <a:bodyPr/>
          <a:lstStyle>
            <a:lvl1pPr defTabSz="722376">
              <a:defRPr sz="4740"/>
            </a:lvl1pPr>
          </a:lstStyle>
          <a:p>
            <a:pPr/>
            <a:r>
              <a:t>Experimental Documentation of the Mode-1 Instability driven by Landau Cavities</a:t>
            </a:r>
          </a:p>
        </p:txBody>
      </p:sp>
      <p:sp>
        <p:nvSpPr>
          <p:cNvPr id="125" name="Francis Cullinan, Åke Andersson, Jonas Breunlin, Miriam Brosi,…"/>
          <p:cNvSpPr txBox="1"/>
          <p:nvPr/>
        </p:nvSpPr>
        <p:spPr>
          <a:xfrm>
            <a:off x="335981" y="4020838"/>
            <a:ext cx="11520038" cy="175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859536">
              <a:lnSpc>
                <a:spcPct val="90000"/>
              </a:lnSpc>
              <a:defRPr sz="2820">
                <a:solidFill>
                  <a:srgbClr val="FFFFFF"/>
                </a:solidFill>
              </a:defRPr>
            </a:pPr>
            <a:r>
              <a:t>Francis Cullinan, Åke Andersson, Jonas Breunlin, Miriam Brosi, </a:t>
            </a:r>
          </a:p>
          <a:p>
            <a:pPr algn="ctr" defTabSz="859536">
              <a:lnSpc>
                <a:spcPct val="90000"/>
              </a:lnSpc>
              <a:defRPr sz="2820">
                <a:solidFill>
                  <a:srgbClr val="FFFFFF"/>
                </a:solidFill>
              </a:defRPr>
            </a:pPr>
            <a:r>
              <a:t>Pedro Fernandes Tavares </a:t>
            </a:r>
          </a:p>
          <a:p>
            <a:pPr algn="ctr" defTabSz="859536">
              <a:lnSpc>
                <a:spcPct val="90000"/>
              </a:lnSpc>
              <a:defRPr sz="2820">
                <a:solidFill>
                  <a:srgbClr val="FFFFFF"/>
                </a:solidFill>
              </a:defRPr>
            </a:pPr>
            <a:r>
              <a:t>(MAX IV Laboratory, Lund, Sweden)</a:t>
            </a:r>
          </a:p>
          <a:p>
            <a:pPr algn="ctr" defTabSz="859536">
              <a:lnSpc>
                <a:spcPct val="90000"/>
              </a:lnSpc>
              <a:defRPr sz="2820">
                <a:solidFill>
                  <a:schemeClr val="accent6">
                    <a:lumOff val="5637"/>
                  </a:schemeClr>
                </a:solidFill>
              </a:defRPr>
            </a:pPr>
            <a:r>
              <a:t>HarmonLIP, ESRF, Grenoble, March 2024.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ode 1 at MAX I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 1 at MAX IV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nergyspread_HCtuning.png" descr="energyspread_HCtun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6084" y="738694"/>
            <a:ext cx="6326830" cy="4745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13891.png" descr="image13891.png"/>
          <p:cNvPicPr>
            <a:picLocks noChangeAspect="1"/>
          </p:cNvPicPr>
          <p:nvPr/>
        </p:nvPicPr>
        <p:blipFill>
          <a:blip r:embed="rId4">
            <a:extLst/>
          </a:blip>
          <a:srcRect l="10483" t="15464" r="50695" b="46586"/>
          <a:stretch>
            <a:fillRect/>
          </a:stretch>
        </p:blipFill>
        <p:spPr>
          <a:xfrm>
            <a:off x="7806721" y="2716264"/>
            <a:ext cx="2502445" cy="258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12490.png" descr="image12490.png"/>
          <p:cNvPicPr>
            <a:picLocks noChangeAspect="1"/>
          </p:cNvPicPr>
          <p:nvPr/>
        </p:nvPicPr>
        <p:blipFill>
          <a:blip r:embed="rId5">
            <a:extLst/>
          </a:blip>
          <a:srcRect l="9528" t="14513" r="50841" b="45737"/>
          <a:stretch>
            <a:fillRect/>
          </a:stretch>
        </p:blipFill>
        <p:spPr>
          <a:xfrm>
            <a:off x="12266024" y="114313"/>
            <a:ext cx="2137659" cy="226726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itle 1"/>
          <p:cNvSpPr txBox="1"/>
          <p:nvPr>
            <p:ph type="title"/>
          </p:nvPr>
        </p:nvSpPr>
        <p:spPr>
          <a:xfrm>
            <a:off x="838200" y="-5191"/>
            <a:ext cx="10481930" cy="132556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IPAC 2020: Suppression of Coupled Bunch Instabilities and Bunch Lengthening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9980" y="3441160"/>
            <a:ext cx="1629995" cy="129931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traight Arrow Connector 6"/>
          <p:cNvSpPr/>
          <p:nvPr/>
        </p:nvSpPr>
        <p:spPr>
          <a:xfrm flipH="1">
            <a:off x="3307908" y="2105793"/>
            <a:ext cx="160163" cy="1297365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0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0914" y="2474257"/>
            <a:ext cx="1601410" cy="129931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traight Arrow Connector 8"/>
          <p:cNvSpPr/>
          <p:nvPr/>
        </p:nvSpPr>
        <p:spPr>
          <a:xfrm flipV="1">
            <a:off x="5654269" y="3280126"/>
            <a:ext cx="203812" cy="457302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2" name="1539746012-inline-138087-6.png" descr="1539746012-inline-138087-6.png"/>
          <p:cNvPicPr>
            <a:picLocks noChangeAspect="1"/>
          </p:cNvPicPr>
          <p:nvPr/>
        </p:nvPicPr>
        <p:blipFill>
          <a:blip r:embed="rId8">
            <a:extLst/>
          </a:blip>
          <a:srcRect l="126" t="7224" r="74729" b="46443"/>
          <a:stretch>
            <a:fillRect/>
          </a:stretch>
        </p:blipFill>
        <p:spPr>
          <a:xfrm>
            <a:off x="12592369" y="1825977"/>
            <a:ext cx="1932484" cy="1936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4957.png" descr="image4957.png"/>
          <p:cNvPicPr>
            <a:picLocks noChangeAspect="1"/>
          </p:cNvPicPr>
          <p:nvPr/>
        </p:nvPicPr>
        <p:blipFill>
          <a:blip r:embed="rId9">
            <a:extLst/>
          </a:blip>
          <a:srcRect l="9602" t="14355" r="50766" b="46749"/>
          <a:stretch>
            <a:fillRect/>
          </a:stretch>
        </p:blipFill>
        <p:spPr>
          <a:xfrm>
            <a:off x="12522626" y="4043965"/>
            <a:ext cx="2013415" cy="2089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4956.png" descr="image4956.png"/>
          <p:cNvPicPr>
            <a:picLocks noChangeAspect="1"/>
          </p:cNvPicPr>
          <p:nvPr/>
        </p:nvPicPr>
        <p:blipFill>
          <a:blip r:embed="rId10">
            <a:extLst/>
          </a:blip>
          <a:srcRect l="10755" t="13713" r="51077" b="46470"/>
          <a:stretch>
            <a:fillRect/>
          </a:stretch>
        </p:blipFill>
        <p:spPr>
          <a:xfrm>
            <a:off x="12683540" y="4978157"/>
            <a:ext cx="2448028" cy="270052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traight Arrow Connector 8"/>
          <p:cNvSpPr/>
          <p:nvPr/>
        </p:nvSpPr>
        <p:spPr>
          <a:xfrm flipV="1">
            <a:off x="7173089" y="4370702"/>
            <a:ext cx="565329" cy="34446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Bucket number"/>
          <p:cNvSpPr txBox="1"/>
          <p:nvPr/>
        </p:nvSpPr>
        <p:spPr>
          <a:xfrm>
            <a:off x="8444319" y="5131918"/>
            <a:ext cx="137400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400">
                <a:solidFill>
                  <a:srgbClr val="000000"/>
                </a:solidFill>
              </a:defRPr>
            </a:lvl1pPr>
          </a:lstStyle>
          <a:p>
            <a:pPr/>
            <a:r>
              <a:t>Bucket number</a:t>
            </a:r>
          </a:p>
        </p:txBody>
      </p:sp>
      <p:sp>
        <p:nvSpPr>
          <p:cNvPr id="197" name="Slow-oscillating coupled-bunch mode:"/>
          <p:cNvSpPr txBox="1"/>
          <p:nvPr/>
        </p:nvSpPr>
        <p:spPr>
          <a:xfrm>
            <a:off x="7682893" y="2068431"/>
            <a:ext cx="289685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Slow-oscillating coupled-bunch mode:</a:t>
            </a:r>
          </a:p>
        </p:txBody>
      </p:sp>
      <p:sp>
        <p:nvSpPr>
          <p:cNvPr id="198" name="149 mA current,…"/>
          <p:cNvSpPr txBox="1"/>
          <p:nvPr/>
        </p:nvSpPr>
        <p:spPr>
          <a:xfrm>
            <a:off x="3684158" y="1769331"/>
            <a:ext cx="175345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149 mA current,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uniform fill</a:t>
            </a:r>
          </a:p>
        </p:txBody>
      </p:sp>
      <p:pic>
        <p:nvPicPr>
          <p:cNvPr id="199" name="1552806453-inline-647609-4.png" descr="1552806453-inline-647609-4.png"/>
          <p:cNvPicPr>
            <a:picLocks noChangeAspect="1"/>
          </p:cNvPicPr>
          <p:nvPr/>
        </p:nvPicPr>
        <p:blipFill>
          <a:blip r:embed="rId11">
            <a:extLst/>
          </a:blip>
          <a:srcRect l="17988" t="17223" r="0" b="2459"/>
          <a:stretch>
            <a:fillRect/>
          </a:stretch>
        </p:blipFill>
        <p:spPr>
          <a:xfrm>
            <a:off x="12749837" y="2692381"/>
            <a:ext cx="1558918" cy="126794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At lower current → stable beam, flat potential conditions"/>
          <p:cNvSpPr txBox="1"/>
          <p:nvPr/>
        </p:nvSpPr>
        <p:spPr>
          <a:xfrm>
            <a:off x="553456" y="5457782"/>
            <a:ext cx="8218496" cy="51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54000" indent="-254000">
              <a:spcBef>
                <a:spcPts val="1000"/>
              </a:spcBef>
              <a:buSzPct val="100000"/>
              <a:buFont typeface="Arial"/>
              <a:buChar char="●"/>
              <a:defRPr sz="2200">
                <a:solidFill>
                  <a:srgbClr val="000000"/>
                </a:solidFill>
              </a:defRPr>
            </a:pPr>
            <a:r>
              <a:t>At lower current </a:t>
            </a:r>
            <a:r>
              <a:t>→</a:t>
            </a:r>
            <a:r>
              <a:t> stable beam, flat potential conditions</a:t>
            </a:r>
          </a:p>
        </p:txBody>
      </p:sp>
      <p:sp>
        <p:nvSpPr>
          <p:cNvPr id="201" name="F. Cullinan, Å. Andersson, and…"/>
          <p:cNvSpPr txBox="1"/>
          <p:nvPr/>
        </p:nvSpPr>
        <p:spPr>
          <a:xfrm>
            <a:off x="8058763" y="5411565"/>
            <a:ext cx="4034014" cy="71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/>
            <a:r>
              <a:t>F. Cullinan, Å. Andersson, and </a:t>
            </a:r>
          </a:p>
          <a:p>
            <a:pPr algn="r" defTabSz="1828800"/>
            <a:r>
              <a:t>P. F. Tavares, IPAC2020, WEVIR05.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Mode Coupling Investigations"/>
          <p:cNvSpPr txBox="1"/>
          <p:nvPr>
            <p:ph type="title"/>
          </p:nvPr>
        </p:nvSpPr>
        <p:spPr>
          <a:xfrm>
            <a:off x="855035" y="166679"/>
            <a:ext cx="10481930" cy="1325564"/>
          </a:xfrm>
          <a:prstGeom prst="rect">
            <a:avLst/>
          </a:prstGeom>
        </p:spPr>
        <p:txBody>
          <a:bodyPr/>
          <a:lstStyle/>
          <a:p>
            <a:pPr/>
            <a:r>
              <a:t>Mode Coupling Investigations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ModeCoupling_50mA_3Landaus_Mode0_Exp.png" descr="ModeCoupling_50mA_3Landaus_Mode0_Exp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18727" y="2282965"/>
            <a:ext cx="5210608" cy="390795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Content Placeholder 2"/>
          <p:cNvSpPr txBox="1"/>
          <p:nvPr/>
        </p:nvSpPr>
        <p:spPr>
          <a:xfrm>
            <a:off x="829637" y="1242595"/>
            <a:ext cx="10694789" cy="1296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38759" indent="-238759" defTabSz="859536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●"/>
              <a:defRPr sz="1879">
                <a:solidFill>
                  <a:srgbClr val="000000"/>
                </a:solidFill>
              </a:defRPr>
            </a:pPr>
            <a:r>
              <a:t>Theory: R. A. Bosch et al, PRSTAB </a:t>
            </a:r>
            <a:r>
              <a:rPr b="1"/>
              <a:t>4</a:t>
            </a:r>
            <a:r>
              <a:t> 074401, 2001</a:t>
            </a:r>
          </a:p>
          <a:p>
            <a:pPr marL="238759" indent="-238759" defTabSz="859536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●"/>
              <a:defRPr sz="1879">
                <a:solidFill>
                  <a:srgbClr val="000000"/>
                </a:solidFill>
              </a:defRPr>
            </a:pPr>
            <a:r>
              <a:t>Excitation by Dimtel bunch-by-bunch feedback system, response observed on spectrum analyser</a:t>
            </a:r>
          </a:p>
          <a:p>
            <a:pPr marL="238759" indent="-238759" defTabSz="859536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●"/>
              <a:defRPr sz="1879">
                <a:solidFill>
                  <a:srgbClr val="000000"/>
                </a:solidFill>
              </a:defRPr>
            </a:pPr>
            <a:r>
              <a:t>Experimental LC voltage rescaled (possible calibration error)</a:t>
            </a:r>
          </a:p>
        </p:txBody>
      </p:sp>
      <p:sp>
        <p:nvSpPr>
          <p:cNvPr id="209" name="Mode 0 damper* required to suppress instability caused by coupling of Robinson modes…"/>
          <p:cNvSpPr txBox="1"/>
          <p:nvPr/>
        </p:nvSpPr>
        <p:spPr>
          <a:xfrm>
            <a:off x="6078374" y="3403458"/>
            <a:ext cx="5413129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Mode 0 damper* required to suppress instability caused by coupling of Robinson modes</a:t>
            </a:r>
          </a:p>
          <a:p>
            <a:pPr marL="180473" indent="-180473">
              <a:buSzPct val="100000"/>
              <a:buChar char="•"/>
            </a:pPr>
            <a:r>
              <a:t>Now FPGA based and using 2 main cavities as actuators</a:t>
            </a:r>
          </a:p>
        </p:txBody>
      </p:sp>
      <p:sp>
        <p:nvSpPr>
          <p:cNvPr id="210" name="*D. McGinnis, LLRF2019/218, LLRF 2019, Chicago."/>
          <p:cNvSpPr txBox="1"/>
          <p:nvPr/>
        </p:nvSpPr>
        <p:spPr>
          <a:xfrm>
            <a:off x="6053234" y="5653738"/>
            <a:ext cx="520020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*D. McGinnis, LLRF2019/218, LLRF 2019, Chicago.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Mode Coupling Investigations"/>
          <p:cNvSpPr txBox="1"/>
          <p:nvPr>
            <p:ph type="title"/>
          </p:nvPr>
        </p:nvSpPr>
        <p:spPr>
          <a:xfrm>
            <a:off x="855035" y="166679"/>
            <a:ext cx="10481930" cy="1325564"/>
          </a:xfrm>
          <a:prstGeom prst="rect">
            <a:avLst/>
          </a:prstGeom>
        </p:spPr>
        <p:txBody>
          <a:bodyPr/>
          <a:lstStyle/>
          <a:p>
            <a:pPr/>
            <a:r>
              <a:t>Mode Coupling Investigations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ModeCoupling_50mA_3Landaus_Mode0_Exp.png" descr="ModeCoupling_50mA_3Landaus_Mode0_Ex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727" y="2282965"/>
            <a:ext cx="5210608" cy="3907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ModeCoupling_50mA_3Landaus_Mode1_Exp.png" descr="ModeCoupling_50mA_3Landaus_Mode1_Ex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6228" y="2415531"/>
            <a:ext cx="5037181" cy="377788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Content Placeholder 2"/>
          <p:cNvSpPr txBox="1"/>
          <p:nvPr/>
        </p:nvSpPr>
        <p:spPr>
          <a:xfrm>
            <a:off x="829637" y="1242594"/>
            <a:ext cx="10694789" cy="1296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38759" indent="-238759" defTabSz="859536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●"/>
              <a:defRPr sz="1879">
                <a:solidFill>
                  <a:srgbClr val="000000"/>
                </a:solidFill>
              </a:defRPr>
            </a:pPr>
            <a:r>
              <a:t>Theory: R. A. Bosch et al, PRSTAB </a:t>
            </a:r>
            <a:r>
              <a:rPr b="1"/>
              <a:t>4</a:t>
            </a:r>
            <a:r>
              <a:t> 074401, 2001</a:t>
            </a:r>
          </a:p>
          <a:p>
            <a:pPr marL="238759" indent="-238759" defTabSz="859536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●"/>
              <a:defRPr sz="1879">
                <a:solidFill>
                  <a:srgbClr val="000000"/>
                </a:solidFill>
              </a:defRPr>
            </a:pPr>
            <a:r>
              <a:t>Excitation by Dimtel bunch-by-bunch feedback system, response observed on spectrum analyser</a:t>
            </a:r>
          </a:p>
          <a:p>
            <a:pPr marL="238759" indent="-238759" defTabSz="859536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●"/>
              <a:defRPr sz="1879">
                <a:solidFill>
                  <a:srgbClr val="000000"/>
                </a:solidFill>
              </a:defRPr>
            </a:pPr>
            <a:r>
              <a:t>Experimental LC voltage rescaled (possible calibration error)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ubrik 43"/>
          <p:cNvSpPr txBox="1"/>
          <p:nvPr>
            <p:ph type="title"/>
          </p:nvPr>
        </p:nvSpPr>
        <p:spPr>
          <a:xfrm>
            <a:off x="477591" y="724424"/>
            <a:ext cx="4009493" cy="715556"/>
          </a:xfrm>
          <a:prstGeom prst="rect">
            <a:avLst/>
          </a:prstGeom>
        </p:spPr>
        <p:txBody>
          <a:bodyPr/>
          <a:lstStyle/>
          <a:p>
            <a:pPr/>
            <a:r>
              <a:t>Diagnostics</a:t>
            </a:r>
          </a:p>
        </p:txBody>
      </p:sp>
      <p:pic>
        <p:nvPicPr>
          <p:cNvPr id="219" name="20240209_144315.jpg" descr="20240209_144315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771" t="0" r="9232" b="5"/>
          <a:stretch>
            <a:fillRect/>
          </a:stretch>
        </p:blipFill>
        <p:spPr>
          <a:xfrm>
            <a:off x="728124" y="2529958"/>
            <a:ext cx="2808289" cy="2808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220" name="Platshållare för text 46"/>
          <p:cNvSpPr/>
          <p:nvPr>
            <p:ph type="body" idx="22"/>
          </p:nvPr>
        </p:nvSpPr>
        <p:spPr>
          <a:xfrm>
            <a:off x="998268" y="5430118"/>
            <a:ext cx="2268001" cy="2619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pc="50" sz="13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Streak camera</a:t>
            </a:r>
          </a:p>
        </p:txBody>
      </p:sp>
      <p:sp>
        <p:nvSpPr>
          <p:cNvPr id="221" name="Platshållare för text 47"/>
          <p:cNvSpPr/>
          <p:nvPr>
            <p:ph type="body" idx="23"/>
          </p:nvPr>
        </p:nvSpPr>
        <p:spPr>
          <a:xfrm>
            <a:off x="998268" y="5715360"/>
            <a:ext cx="2268001" cy="2287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20000"/>
              </a:lnSpc>
              <a:buSzTx/>
              <a:buFontTx/>
              <a:buNone/>
              <a:defRPr spc="30"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Hamamatsu</a:t>
            </a:r>
          </a:p>
        </p:txBody>
      </p:sp>
      <p:pic>
        <p:nvPicPr>
          <p:cNvPr id="222" name="20240209_151052.jpg" descr="20240209_151052.jpg"/>
          <p:cNvPicPr>
            <a:picLocks noChangeAspect="1"/>
          </p:cNvPicPr>
          <p:nvPr>
            <p:ph type="pic" idx="24"/>
          </p:nvPr>
        </p:nvPicPr>
        <p:blipFill>
          <a:blip r:embed="rId3">
            <a:extLst/>
          </a:blip>
          <a:srcRect l="394" t="9133" r="389" b="16454"/>
          <a:stretch>
            <a:fillRect/>
          </a:stretch>
        </p:blipFill>
        <p:spPr>
          <a:xfrm>
            <a:off x="4691856" y="2529958"/>
            <a:ext cx="2808288" cy="2808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</p:spPr>
      </p:pic>
      <p:sp>
        <p:nvSpPr>
          <p:cNvPr id="223" name="Platshållare för text 49"/>
          <p:cNvSpPr/>
          <p:nvPr>
            <p:ph type="body" idx="25"/>
          </p:nvPr>
        </p:nvSpPr>
        <p:spPr>
          <a:xfrm>
            <a:off x="4521157" y="5430118"/>
            <a:ext cx="3149686" cy="2619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 defTabSz="877823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pc="48" sz="1248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Bunch by bunch phase detection</a:t>
            </a:r>
          </a:p>
        </p:txBody>
      </p:sp>
      <p:sp>
        <p:nvSpPr>
          <p:cNvPr id="224" name="Platshållare för text 50"/>
          <p:cNvSpPr/>
          <p:nvPr>
            <p:ph type="body" idx="26"/>
          </p:nvPr>
        </p:nvSpPr>
        <p:spPr>
          <a:xfrm>
            <a:off x="4961999" y="5715360"/>
            <a:ext cx="2268001" cy="2287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20000"/>
              </a:lnSpc>
              <a:buSzTx/>
              <a:buFontTx/>
              <a:buNone/>
              <a:defRPr spc="30"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Dimtel Inc.</a:t>
            </a:r>
          </a:p>
        </p:txBody>
      </p:sp>
      <p:pic>
        <p:nvPicPr>
          <p:cNvPr id="225" name="20240209_144608.jpg" descr="20240209_144608.jpg"/>
          <p:cNvPicPr>
            <a:picLocks noChangeAspect="1"/>
          </p:cNvPicPr>
          <p:nvPr>
            <p:ph type="pic" idx="30"/>
          </p:nvPr>
        </p:nvPicPr>
        <p:blipFill>
          <a:blip r:embed="rId4">
            <a:extLst/>
          </a:blip>
          <a:srcRect l="0" t="12499" r="0" b="12497"/>
          <a:stretch>
            <a:fillRect/>
          </a:stretch>
        </p:blipFill>
        <p:spPr>
          <a:xfrm>
            <a:off x="8485220" y="2529958"/>
            <a:ext cx="2808207" cy="2808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</p:spPr>
      </p:pic>
      <p:sp>
        <p:nvSpPr>
          <p:cNvPr id="226" name="Platshållare för text 55"/>
          <p:cNvSpPr/>
          <p:nvPr>
            <p:ph type="body" idx="31"/>
          </p:nvPr>
        </p:nvSpPr>
        <p:spPr>
          <a:xfrm>
            <a:off x="8314521" y="5430118"/>
            <a:ext cx="3149686" cy="2619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pc="50" sz="13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Fill-Pattern monitor</a:t>
            </a:r>
          </a:p>
        </p:txBody>
      </p:sp>
      <p:sp>
        <p:nvSpPr>
          <p:cNvPr id="227" name="Platshållare för text 56"/>
          <p:cNvSpPr/>
          <p:nvPr>
            <p:ph type="body" idx="32"/>
          </p:nvPr>
        </p:nvSpPr>
        <p:spPr>
          <a:xfrm>
            <a:off x="8755364" y="5685630"/>
            <a:ext cx="2268001" cy="2287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20000"/>
              </a:lnSpc>
              <a:buSzTx/>
              <a:buFontTx/>
              <a:buNone/>
              <a:defRPr spc="30" sz="11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PicoQuant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overstretchedVsNonuni_20240205_wFillPatterns.png" descr="overstretchedVsNonuni_20240205_wFillPatter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1369" y="810496"/>
            <a:ext cx="5765175" cy="535440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Fill Pattern Conside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Fill Pattern Considerations</a:t>
            </a:r>
          </a:p>
        </p:txBody>
      </p:sp>
      <p:sp>
        <p:nvSpPr>
          <p:cNvPr id="231" name="Inhomogeneous beam loading can look like Mode 1 instability and alter threshold"/>
          <p:cNvSpPr txBox="1"/>
          <p:nvPr>
            <p:ph type="body" sz="half" idx="1"/>
          </p:nvPr>
        </p:nvSpPr>
        <p:spPr>
          <a:xfrm>
            <a:off x="838200" y="1442173"/>
            <a:ext cx="4859127" cy="3973654"/>
          </a:xfrm>
          <a:prstGeom prst="rect">
            <a:avLst/>
          </a:prstGeom>
        </p:spPr>
        <p:txBody>
          <a:bodyPr/>
          <a:lstStyle/>
          <a:p>
            <a:pPr/>
            <a:r>
              <a:t>Inhomogeneous beam loading can look like Mode 1 instability and alter threshold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3" name="overstretchedVsNonuni_202402FillPatterns.png" descr="overstretchedVsNonuni_202402FillPatter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2581110"/>
            <a:ext cx="4859127" cy="364434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Platshållare för text 7"/>
          <p:cNvSpPr txBox="1"/>
          <p:nvPr/>
        </p:nvSpPr>
        <p:spPr>
          <a:xfrm>
            <a:off x="7779153" y="254834"/>
            <a:ext cx="3703546" cy="96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r" defTabSz="713231">
              <a:lnSpc>
                <a:spcPct val="90000"/>
              </a:lnSpc>
              <a:defRPr sz="2184">
                <a:solidFill>
                  <a:srgbClr val="000000"/>
                </a:solidFill>
              </a:defRPr>
            </a:pPr>
            <a:r>
              <a:t>2 Landau cavities, </a:t>
            </a:r>
          </a:p>
          <a:p>
            <a:pPr algn="r" defTabSz="713231">
              <a:lnSpc>
                <a:spcPct val="90000"/>
              </a:lnSpc>
              <a:defRPr sz="2184">
                <a:solidFill>
                  <a:srgbClr val="000000"/>
                </a:solidFill>
              </a:defRPr>
            </a:pPr>
            <a:r>
              <a:t>RF voltage of 1.13 MV,</a:t>
            </a:r>
          </a:p>
          <a:p>
            <a:pPr algn="r" defTabSz="713231">
              <a:lnSpc>
                <a:spcPct val="90000"/>
              </a:lnSpc>
              <a:defRPr sz="2184">
                <a:solidFill>
                  <a:srgbClr val="000000"/>
                </a:solidFill>
              </a:defRPr>
            </a:pPr>
            <a:r>
              <a:t>300 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Measurements with 3 Landau ca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Measurements with 3 Landau cavities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mode1GridBBB_202205_Plasma_noCbar_crosses.png" descr="mode1GridBBB_202205_Plasma_noCbar_cross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602" y="1573558"/>
            <a:ext cx="5852567" cy="438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mode1GridSC_202205_Plasma_cbar_crosses.png" descr="mode1GridSC_202205_Plasma_cbar_cross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5191" y="1522087"/>
            <a:ext cx="6738552" cy="449236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ubrik 6"/>
          <p:cNvSpPr txBox="1"/>
          <p:nvPr>
            <p:ph type="title"/>
          </p:nvPr>
        </p:nvSpPr>
        <p:spPr>
          <a:xfrm>
            <a:off x="838200" y="-31767"/>
            <a:ext cx="10481930" cy="1325564"/>
          </a:xfrm>
          <a:prstGeom prst="rect">
            <a:avLst/>
          </a:prstGeom>
        </p:spPr>
        <p:txBody>
          <a:bodyPr/>
          <a:lstStyle>
            <a:lvl1pPr>
              <a:defRPr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Three Landau Cavities</a:t>
            </a:r>
          </a:p>
        </p:txBody>
      </p:sp>
      <p:sp>
        <p:nvSpPr>
          <p:cNvPr id="241" name="Platshållare för text 7"/>
          <p:cNvSpPr txBox="1"/>
          <p:nvPr>
            <p:ph type="body" idx="1"/>
          </p:nvPr>
        </p:nvSpPr>
        <p:spPr>
          <a:xfrm>
            <a:off x="838200" y="907983"/>
            <a:ext cx="10481930" cy="3973654"/>
          </a:xfrm>
          <a:prstGeom prst="rect">
            <a:avLst/>
          </a:prstGeom>
        </p:spPr>
        <p:txBody>
          <a:bodyPr/>
          <a:lstStyle/>
          <a:p>
            <a:pPr/>
            <a:r>
              <a:t>3 Landau cavities and an RF voltage of 1 MV</a:t>
            </a:r>
          </a:p>
          <a:p>
            <a:pPr>
              <a:spcBef>
                <a:spcPts val="100"/>
              </a:spcBef>
            </a:pPr>
            <a:r>
              <a:t>6 main cavities (5 active, 1 parked)</a:t>
            </a: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3" name="Bunch-by-bunch phase detection"/>
          <p:cNvSpPr txBox="1"/>
          <p:nvPr/>
        </p:nvSpPr>
        <p:spPr>
          <a:xfrm>
            <a:off x="1241263" y="1749308"/>
            <a:ext cx="3163005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Bunch-by-bunch phase detection</a:t>
            </a:r>
          </a:p>
        </p:txBody>
      </p:sp>
      <p:sp>
        <p:nvSpPr>
          <p:cNvPr id="244" name="Streak camera"/>
          <p:cNvSpPr txBox="1"/>
          <p:nvPr/>
        </p:nvSpPr>
        <p:spPr>
          <a:xfrm>
            <a:off x="6701488" y="1749308"/>
            <a:ext cx="1426404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Streak camera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experimentIthVsVrfWTheory_fromZero_twoErrors_3cavities_modepm1Legend.png" descr="experimentIthVsVrfWTheory_fromZero_twoErrors_3cavities_modepm1Lege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9735" y="925831"/>
            <a:ext cx="6855641" cy="514173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ubrik 6"/>
          <p:cNvSpPr txBox="1"/>
          <p:nvPr>
            <p:ph type="title"/>
          </p:nvPr>
        </p:nvSpPr>
        <p:spPr>
          <a:xfrm>
            <a:off x="493200" y="1731599"/>
            <a:ext cx="3647728" cy="2502224"/>
          </a:xfrm>
          <a:prstGeom prst="rect">
            <a:avLst/>
          </a:prstGeom>
        </p:spPr>
        <p:txBody>
          <a:bodyPr/>
          <a:lstStyle/>
          <a:p>
            <a:pPr/>
            <a:r>
              <a:t>Flat potential conditions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9" name="Platshållare för text 7"/>
          <p:cNvSpPr txBox="1"/>
          <p:nvPr/>
        </p:nvSpPr>
        <p:spPr>
          <a:xfrm>
            <a:off x="5013318" y="735779"/>
            <a:ext cx="6748476" cy="54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3 Landau cavities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arked main ca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Parked main cavity</a:t>
            </a:r>
          </a:p>
        </p:txBody>
      </p:sp>
      <p:sp>
        <p:nvSpPr>
          <p:cNvPr id="254" name="3 Landau cavities, flat potential at 200 mA with RF voltage of 1 MV"/>
          <p:cNvSpPr txBox="1"/>
          <p:nvPr>
            <p:ph type="body" sz="quarter" idx="1"/>
          </p:nvPr>
        </p:nvSpPr>
        <p:spPr>
          <a:xfrm>
            <a:off x="838200" y="1541964"/>
            <a:ext cx="10481930" cy="543709"/>
          </a:xfrm>
          <a:prstGeom prst="rect">
            <a:avLst/>
          </a:prstGeom>
        </p:spPr>
        <p:txBody>
          <a:bodyPr/>
          <a:lstStyle/>
          <a:p>
            <a:pPr/>
            <a:r>
              <a:t>3 Landau cavities, flat potential at 200 mA with RF voltage of 1 MV</a:t>
            </a: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fullImpedance_imagpart_200mA.png" descr="fullImpedance_imagpart_200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1123" y="1929580"/>
            <a:ext cx="5432364" cy="407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fullImpedance_realpart_200mA.png" descr="fullImpedance_realpart_200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970" y="1929580"/>
            <a:ext cx="5432365" cy="4074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28" name="MAX IV 3 GeV ring and its Landau cavit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MAX IV 3 GeV ring and its Landau cavities</a:t>
            </a:r>
          </a:p>
          <a:p>
            <a:pPr/>
            <a:r>
              <a:t>Mode 1 instability</a:t>
            </a:r>
          </a:p>
          <a:p>
            <a:pPr/>
            <a:r>
              <a:t>Mode 1 at MAX IV</a:t>
            </a:r>
          </a:p>
          <a:p>
            <a:pPr/>
            <a:r>
              <a:t>Dedicated measurements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Measurements with 2 Landau ca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Measurements with 2 Landau cavities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riveDampModesPm1_Cavity01Parking_wLorentzFit_wErrors.png" descr="driveDampModesPm1_Cavity01Parking_wLorentzFit_wErro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35" y="1616930"/>
            <a:ext cx="6080254" cy="4560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Cavity01Parking_TheoryVsExp_annotated.png" descr="Cavity01Parking_TheoryVsExp_annota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1439" y="1613502"/>
            <a:ext cx="6084826" cy="456361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Parked Main Cavity"/>
          <p:cNvSpPr txBox="1"/>
          <p:nvPr>
            <p:ph type="title"/>
          </p:nvPr>
        </p:nvSpPr>
        <p:spPr>
          <a:xfrm>
            <a:off x="855035" y="48224"/>
            <a:ext cx="10481930" cy="1325564"/>
          </a:xfrm>
          <a:prstGeom prst="rect">
            <a:avLst/>
          </a:prstGeom>
        </p:spPr>
        <p:txBody>
          <a:bodyPr/>
          <a:lstStyle/>
          <a:p>
            <a:pPr/>
            <a:r>
              <a:t>Parked Main Cavity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Platshållare för text 7"/>
          <p:cNvSpPr txBox="1"/>
          <p:nvPr/>
        </p:nvSpPr>
        <p:spPr>
          <a:xfrm>
            <a:off x="6913305" y="1541012"/>
            <a:ext cx="3177997" cy="80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t>Flat-potential conditions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t>RF voltage of 1.13 MV</a:t>
            </a:r>
          </a:p>
        </p:txBody>
      </p:sp>
      <p:sp>
        <p:nvSpPr>
          <p:cNvPr id="266" name="Platshållare för text 7"/>
          <p:cNvSpPr txBox="1"/>
          <p:nvPr/>
        </p:nvSpPr>
        <p:spPr>
          <a:xfrm>
            <a:off x="590824" y="1541012"/>
            <a:ext cx="3747601" cy="80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t>Drive-damp measurements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>
                <a:solidFill>
                  <a:srgbClr val="000000"/>
                </a:solidFill>
              </a:defRPr>
            </a:pPr>
            <a:r>
              <a:t>20 mA, no lengthening</a:t>
            </a:r>
          </a:p>
        </p:txBody>
      </p:sp>
      <p:sp>
        <p:nvSpPr>
          <p:cNvPr id="267" name="5 main cavities (4 active, 1 parked)"/>
          <p:cNvSpPr txBox="1"/>
          <p:nvPr>
            <p:ph type="body" idx="1"/>
          </p:nvPr>
        </p:nvSpPr>
        <p:spPr>
          <a:xfrm>
            <a:off x="855035" y="1069220"/>
            <a:ext cx="10481930" cy="3973654"/>
          </a:xfrm>
          <a:prstGeom prst="rect">
            <a:avLst/>
          </a:prstGeom>
        </p:spPr>
        <p:txBody>
          <a:bodyPr/>
          <a:lstStyle>
            <a:lvl1pPr>
              <a:spcBef>
                <a:spcPts val="100"/>
              </a:spcBef>
            </a:lvl1pPr>
          </a:lstStyle>
          <a:p>
            <a:pPr/>
            <a:r>
              <a:t>5 main cavities (4 active, 1 parked)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mode1GridBBB_202310_Plasma_noCbar.png" descr="mode1GridBBB_202310_Plasma_noCba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149" y="1855493"/>
            <a:ext cx="5596064" cy="419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wo Landau Cav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 Landau Cavities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mode1GridSC_202310_Plasma_cbar.png" descr="mode1GridSC_202310_Plasma_cb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7496" y="1774833"/>
            <a:ext cx="6295571" cy="419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Platshållare för text 7"/>
          <p:cNvSpPr txBox="1"/>
          <p:nvPr/>
        </p:nvSpPr>
        <p:spPr>
          <a:xfrm>
            <a:off x="672321" y="1442741"/>
            <a:ext cx="11239900" cy="54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2 Landau cavities and an RF voltage of 1.13 MV</a:t>
            </a:r>
          </a:p>
        </p:txBody>
      </p:sp>
      <p:sp>
        <p:nvSpPr>
          <p:cNvPr id="274" name="Bunch-by-bunch phase detection"/>
          <p:cNvSpPr txBox="1"/>
          <p:nvPr/>
        </p:nvSpPr>
        <p:spPr>
          <a:xfrm>
            <a:off x="1576140" y="1984963"/>
            <a:ext cx="316300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Bunch-by-bunch phase detection</a:t>
            </a:r>
          </a:p>
        </p:txBody>
      </p:sp>
      <p:sp>
        <p:nvSpPr>
          <p:cNvPr id="275" name="Streak camera"/>
          <p:cNvSpPr txBox="1"/>
          <p:nvPr/>
        </p:nvSpPr>
        <p:spPr>
          <a:xfrm>
            <a:off x="7036364" y="1984963"/>
            <a:ext cx="1426405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Streak camera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experimentIthVsVrfWTheory_fromZero_twoErrors_2cavities_TianlongHe.png" descr="experimentIthVsVrfWTheory_fromZero_twoErrors_2cavities_TianlongH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1755" y="1038505"/>
            <a:ext cx="6374652" cy="478099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ubrik 6"/>
          <p:cNvSpPr txBox="1"/>
          <p:nvPr>
            <p:ph type="title"/>
          </p:nvPr>
        </p:nvSpPr>
        <p:spPr>
          <a:xfrm>
            <a:off x="493200" y="1731599"/>
            <a:ext cx="3647728" cy="2502224"/>
          </a:xfrm>
          <a:prstGeom prst="rect">
            <a:avLst/>
          </a:prstGeom>
        </p:spPr>
        <p:txBody>
          <a:bodyPr/>
          <a:lstStyle/>
          <a:p>
            <a:pPr/>
            <a:r>
              <a:t>Flat potential conditions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0" name="Platshållare för text 7"/>
          <p:cNvSpPr txBox="1"/>
          <p:nvPr/>
        </p:nvSpPr>
        <p:spPr>
          <a:xfrm>
            <a:off x="5013318" y="735779"/>
            <a:ext cx="6748476" cy="54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2 Landau cavities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Beyond Mod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Beyond Mode 1</a:t>
            </a:r>
          </a:p>
        </p:txBody>
      </p:sp>
      <p:sp>
        <p:nvSpPr>
          <p:cNvPr id="285" name="At a Landau voltage beyond flat potential, mode 1 goes stable and overstretched bunches are reestablished"/>
          <p:cNvSpPr txBox="1"/>
          <p:nvPr>
            <p:ph type="body" sz="quarter" idx="1"/>
          </p:nvPr>
        </p:nvSpPr>
        <p:spPr>
          <a:xfrm>
            <a:off x="838200" y="1825200"/>
            <a:ext cx="3868515" cy="3973654"/>
          </a:xfrm>
          <a:prstGeom prst="rect">
            <a:avLst/>
          </a:prstGeom>
        </p:spPr>
        <p:txBody>
          <a:bodyPr/>
          <a:lstStyle/>
          <a:p>
            <a:pPr/>
            <a:r>
              <a:t>At a Landau voltage beyond flat potential, mode 1 goes stable and overstretched bunches are reestablished</a:t>
            </a:r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1698392925-inline-518548-0-2.png" descr="1698392925-inline-518548-0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1446" y="652783"/>
            <a:ext cx="6592629" cy="5310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290" name="Reactive impedance of Landau cavities dominant in the destabilisation of coupled-bunch mode +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Reactive impedance of Landau cavities dominant in the destabilisation of coupled-bunch mode +1</a:t>
            </a:r>
          </a:p>
          <a:p>
            <a:pPr/>
            <a:r>
              <a:t>Methods that neglect Landau damping are prone to underestimate the threshold current</a:t>
            </a:r>
          </a:p>
          <a:p>
            <a:pPr/>
            <a:r>
              <a:t>Extensive measurements of the mode-1 instability have been made at the MAX IV 3 GeV ring confirm this</a:t>
            </a:r>
          </a:p>
          <a:p>
            <a:pPr/>
            <a:r>
              <a:t>Mode-1 stable regime found with overstretched conditions</a:t>
            </a:r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oherent Frequency (below threshol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Coherent Frequency (below threshold)</a:t>
            </a:r>
          </a:p>
        </p:txBody>
      </p:sp>
      <p:sp>
        <p:nvSpPr>
          <p:cNvPr id="296" name="90 mA, 690 kV RF voltage"/>
          <p:cNvSpPr txBox="1"/>
          <p:nvPr>
            <p:ph type="body" sz="quarter" idx="1"/>
          </p:nvPr>
        </p:nvSpPr>
        <p:spPr>
          <a:xfrm>
            <a:off x="838200" y="1453114"/>
            <a:ext cx="10481930" cy="592973"/>
          </a:xfrm>
          <a:prstGeom prst="rect">
            <a:avLst/>
          </a:prstGeom>
        </p:spPr>
        <p:txBody>
          <a:bodyPr/>
          <a:lstStyle/>
          <a:p>
            <a:pPr/>
            <a:r>
              <a:t>90 mA, 690 kV RF voltage</a:t>
            </a:r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modeCoupling_90mA_Jan2024_mode1.png" descr="modeCoupling_90mA_Jan2024_mod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1915" y="1787473"/>
            <a:ext cx="5811318" cy="4358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1707171139-inline-107267-1.png" descr="1707171139-inline-107267-1.png"/>
          <p:cNvPicPr>
            <a:picLocks noChangeAspect="1"/>
          </p:cNvPicPr>
          <p:nvPr/>
        </p:nvPicPr>
        <p:blipFill>
          <a:blip r:embed="rId3">
            <a:extLst/>
          </a:blip>
          <a:srcRect l="4971" t="10180" r="0" b="0"/>
          <a:stretch>
            <a:fillRect/>
          </a:stretch>
        </p:blipFill>
        <p:spPr>
          <a:xfrm>
            <a:off x="641371" y="2187028"/>
            <a:ext cx="4795184" cy="3914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2" name="landauBasic_Vrf1p8MV.png" descr="landauBasic_Vrf1p8M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6192" y="1191043"/>
            <a:ext cx="5286139" cy="3964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J. M. Byrd &amp; M. Georgsson, PRSTAB 4 030701 (2001)…"/>
          <p:cNvSpPr txBox="1"/>
          <p:nvPr/>
        </p:nvSpPr>
        <p:spPr>
          <a:xfrm>
            <a:off x="150023" y="5450379"/>
            <a:ext cx="8135918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J. M. Byrd &amp; M. Georgsson, PRSTAB </a:t>
            </a:r>
            <a:r>
              <a:t>4</a:t>
            </a:r>
            <a:r>
              <a:t> 030701 (2001)</a:t>
            </a:r>
          </a:p>
          <a:p>
            <a:pPr/>
            <a:r>
              <a:t>M. Georgsson, Å. Andersson &amp; M. Eriksson, NIM A </a:t>
            </a:r>
            <a:r>
              <a:t>416 </a:t>
            </a:r>
            <a:r>
              <a:t>2-3 pp 465-474 (1998) </a:t>
            </a:r>
          </a:p>
        </p:txBody>
      </p:sp>
      <p:sp>
        <p:nvSpPr>
          <p:cNvPr id="304" name="Landau (harmonic) Cavities"/>
          <p:cNvSpPr txBox="1"/>
          <p:nvPr/>
        </p:nvSpPr>
        <p:spPr>
          <a:xfrm>
            <a:off x="775353" y="-23714"/>
            <a:ext cx="759329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b="1" sz="4400"/>
            </a:lvl1pPr>
          </a:lstStyle>
          <a:p>
            <a:pPr/>
            <a:r>
              <a:t>Landau (harmonic) Cavities</a:t>
            </a:r>
          </a:p>
        </p:txBody>
      </p:sp>
      <p:sp>
        <p:nvSpPr>
          <p:cNvPr id="305" name="Landau cavities used to flatten the RF potential to lengthen the bunches…"/>
          <p:cNvSpPr txBox="1"/>
          <p:nvPr/>
        </p:nvSpPr>
        <p:spPr>
          <a:xfrm>
            <a:off x="475265" y="1372725"/>
            <a:ext cx="6009544" cy="3601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80736" indent="-280736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/>
            </a:pPr>
            <a:r>
              <a:t>Landau cavities used to flatten the RF potential to lengthen the bunches</a:t>
            </a:r>
          </a:p>
          <a:p>
            <a:pPr lvl="1" marL="661736" indent="-280736">
              <a:lnSpc>
                <a:spcPct val="90000"/>
              </a:lnSpc>
              <a:spcBef>
                <a:spcPts val="1000"/>
              </a:spcBef>
              <a:buSzPct val="100000"/>
              <a:buChar char="-"/>
              <a:defRPr sz="2800"/>
            </a:pPr>
            <a:r>
              <a:t>Longer Touschek lifetime</a:t>
            </a:r>
          </a:p>
          <a:p>
            <a:pPr lvl="1" marL="661736" indent="-280736">
              <a:lnSpc>
                <a:spcPct val="90000"/>
              </a:lnSpc>
              <a:spcBef>
                <a:spcPts val="1000"/>
              </a:spcBef>
              <a:buSzPct val="100000"/>
              <a:buChar char="-"/>
              <a:defRPr sz="2800"/>
            </a:pPr>
            <a:r>
              <a:t>Less intrabeam scattering</a:t>
            </a:r>
          </a:p>
          <a:p>
            <a:pPr lvl="1" marL="661736" indent="-280736">
              <a:lnSpc>
                <a:spcPct val="90000"/>
              </a:lnSpc>
              <a:spcBef>
                <a:spcPts val="1000"/>
              </a:spcBef>
              <a:buSzPct val="100000"/>
              <a:buChar char="-"/>
              <a:defRPr sz="2800"/>
            </a:pPr>
            <a:r>
              <a:t>Reduced heating of vacuum components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AX IV 3 GeV Ring"/>
          <p:cNvSpPr txBox="1"/>
          <p:nvPr>
            <p:ph type="title"/>
          </p:nvPr>
        </p:nvSpPr>
        <p:spPr>
          <a:xfrm>
            <a:off x="763782" y="179082"/>
            <a:ext cx="10481931" cy="1325564"/>
          </a:xfrm>
          <a:prstGeom prst="rect">
            <a:avLst/>
          </a:prstGeom>
        </p:spPr>
        <p:txBody>
          <a:bodyPr/>
          <a:lstStyle/>
          <a:p>
            <a:pPr/>
            <a:r>
              <a:t>MAX IV 3 GeV Ring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" name="imgpreview.jpeg" descr="imgpreview.jpeg"/>
          <p:cNvPicPr>
            <a:picLocks noChangeAspect="1"/>
          </p:cNvPicPr>
          <p:nvPr/>
        </p:nvPicPr>
        <p:blipFill>
          <a:blip r:embed="rId2">
            <a:extLst/>
          </a:blip>
          <a:srcRect l="0" t="14745" r="0" b="0"/>
          <a:stretch>
            <a:fillRect/>
          </a:stretch>
        </p:blipFill>
        <p:spPr>
          <a:xfrm>
            <a:off x="5479537" y="1091115"/>
            <a:ext cx="8858972" cy="503509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4" name="Table 1"/>
          <p:cNvGraphicFramePr/>
          <p:nvPr/>
        </p:nvGraphicFramePr>
        <p:xfrm>
          <a:off x="296493" y="1515895"/>
          <a:ext cx="8244855" cy="3390335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{EEE7283C-3CF3-47DC-8721-378D4A62B228}</a:tableStyleId>
              </a:tblPr>
              <a:tblGrid>
                <a:gridCol w="3831144"/>
                <a:gridCol w="1311008"/>
              </a:tblGrid>
              <a:tr h="40261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Parameter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rgbClr val="FFFFFF"/>
                      </a:solidFill>
                    </a:lnB>
                    <a:solidFill>
                      <a:srgbClr val="23561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Value</a:t>
                      </a:r>
                    </a:p>
                  </a:txBody>
                  <a:tcPr marL="0" marR="0" marT="0" marB="0" anchor="ctr" anchorCtr="0" horzOverflow="overflow">
                    <a:lnB>
                      <a:solidFill>
                        <a:srgbClr val="FFFFFF"/>
                      </a:solidFill>
                    </a:lnB>
                    <a:solidFill>
                      <a:srgbClr val="23561A"/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RF frequency (MHz)</a:t>
                      </a:r>
                    </a:p>
                  </a:txBody>
                  <a:tcPr marL="0" marR="0" marT="0" marB="0" anchor="ctr" anchorCtr="0" horzOverflow="overflow"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>
                      <a:solidFill>
                        <a:srgbClr val="FFFFFF"/>
                      </a:solidFill>
                    </a:lnT>
                    <a:lnB>
                      <a:solidFill>
                        <a:srgbClr val="FFFFFF"/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100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T>
                      <a:solidFill>
                        <a:srgbClr val="FFFFFF"/>
                      </a:solidFill>
                    </a:lnT>
                    <a:lnB>
                      <a:solidFill>
                        <a:srgbClr val="FFFFFF"/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Landau-cavity (LC) harmonic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>
                      <a:solidFill>
                        <a:srgbClr val="FFFFFF"/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>
                      <a:solidFill>
                        <a:srgbClr val="FFFFFF"/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Shunt impedance per LC (M</a:t>
                      </a:r>
                      <a:r>
                        <a:t>Ω</a:t>
                      </a:r>
                      <a:r>
                        <a:t>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2.75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HC quality factor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20800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Delivery beam current (mA)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400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RF voltage (MV)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1.0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Natural RMS bunch duration (ps)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40.4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…with ideal HC lengthening (ps)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199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Harmonic number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176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t>Number of main (landau) cavities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t>5 (2)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>
                          <a:alpha val="39000"/>
                        </a:srgbClr>
                      </a:solidFill>
                    </a:lnL>
                    <a:lnR w="12700">
                      <a:solidFill>
                        <a:srgbClr val="FFFFFF">
                          <a:alpha val="39000"/>
                        </a:srgbClr>
                      </a:solidFill>
                    </a:lnR>
                    <a:lnT w="12700">
                      <a:solidFill>
                        <a:srgbClr val="FFFFFF">
                          <a:alpha val="39000"/>
                        </a:srgbClr>
                      </a:solidFill>
                    </a:lnT>
                    <a:lnB w="12700">
                      <a:solidFill>
                        <a:srgbClr val="FFFFFF">
                          <a:alpha val="39000"/>
                        </a:srgbClr>
                      </a:solidFill>
                    </a:lnB>
                    <a:solidFill>
                      <a:srgbClr val="FFFFFF">
                        <a:alpha val="38768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3507" y="482047"/>
            <a:ext cx="4919664" cy="368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3096" y="595642"/>
            <a:ext cx="3938001" cy="525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1"/>
          <p:cNvSpPr txBox="1"/>
          <p:nvPr>
            <p:ph type="title"/>
          </p:nvPr>
        </p:nvSpPr>
        <p:spPr>
          <a:xfrm>
            <a:off x="838200" y="-205407"/>
            <a:ext cx="10481930" cy="1325564"/>
          </a:xfrm>
          <a:prstGeom prst="rect">
            <a:avLst/>
          </a:prstGeom>
        </p:spPr>
        <p:txBody>
          <a:bodyPr/>
          <a:lstStyle/>
          <a:p>
            <a:pPr/>
            <a:r>
              <a:t>Our 300 MHz 3rd Harmonic Cavities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TextBox 5"/>
          <p:cNvSpPr txBox="1"/>
          <p:nvPr/>
        </p:nvSpPr>
        <p:spPr>
          <a:xfrm>
            <a:off x="1647589" y="5796106"/>
            <a:ext cx="352901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2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Mechanical design, Elsayed Elafifi, MAX-lab</a:t>
            </a:r>
          </a:p>
        </p:txBody>
      </p:sp>
      <p:sp>
        <p:nvSpPr>
          <p:cNvPr id="141" name="TextBox 2"/>
          <p:cNvSpPr txBox="1"/>
          <p:nvPr/>
        </p:nvSpPr>
        <p:spPr>
          <a:xfrm>
            <a:off x="6760935" y="4022094"/>
            <a:ext cx="404178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Inner length/diameter: 312mm/400mm</a:t>
            </a:r>
          </a:p>
        </p:txBody>
      </p:sp>
      <p:sp>
        <p:nvSpPr>
          <p:cNvPr id="142" name="TextBox 7"/>
          <p:cNvSpPr txBox="1"/>
          <p:nvPr/>
        </p:nvSpPr>
        <p:spPr>
          <a:xfrm>
            <a:off x="6745976" y="4707209"/>
            <a:ext cx="3529014" cy="128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Theory R</a:t>
            </a:r>
            <a:r>
              <a:rPr baseline="-25000"/>
              <a:t>sh</a:t>
            </a:r>
            <a:r>
              <a:t>/Q: 2.85 M</a:t>
            </a:r>
            <a:r>
              <a:t>Ω</a:t>
            </a:r>
            <a:r>
              <a:t>/21600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(Definiton: R</a:t>
            </a:r>
            <a:r>
              <a:rPr baseline="-25000"/>
              <a:t>sh</a:t>
            </a:r>
            <a:r>
              <a:t> = V</a:t>
            </a:r>
            <a:r>
              <a:rPr baseline="30000"/>
              <a:t>2</a:t>
            </a:r>
            <a:r>
              <a:t>/2/P)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Measured Q: Around 20900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</a:t>
            </a:r>
            <a:endParaRPr>
              <a:latin typeface="Wingdings"/>
              <a:ea typeface="Wingdings"/>
              <a:cs typeface="Wingdings"/>
              <a:sym typeface="Wingdings"/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t>R</a:t>
            </a:r>
            <a:r>
              <a:rPr baseline="-25000"/>
              <a:t>sh</a:t>
            </a:r>
            <a:r>
              <a:t> = 2.75 M</a:t>
            </a:r>
            <a:r>
              <a:t>Ω</a:t>
            </a:r>
          </a:p>
        </p:txBody>
      </p:sp>
      <p:sp>
        <p:nvSpPr>
          <p:cNvPr id="143" name="Å. Andersson"/>
          <p:cNvSpPr txBox="1"/>
          <p:nvPr/>
        </p:nvSpPr>
        <p:spPr>
          <a:xfrm>
            <a:off x="10291521" y="148911"/>
            <a:ext cx="141245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Å. Andersson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od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tuneSpread_vsLCVoltage.png" descr="tuneSpread_vsLCVolt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4466" y="1914536"/>
            <a:ext cx="4488522" cy="336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ncTuneBlen_vs_LCVoltage.png" descr="IncTuneBlen_vs_LCVolt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2552" y="1914536"/>
            <a:ext cx="4488524" cy="336639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ynchrotron tune"/>
          <p:cNvSpPr txBox="1"/>
          <p:nvPr>
            <p:ph type="title"/>
          </p:nvPr>
        </p:nvSpPr>
        <p:spPr>
          <a:xfrm>
            <a:off x="838200" y="117068"/>
            <a:ext cx="10481930" cy="1325564"/>
          </a:xfrm>
          <a:prstGeom prst="rect">
            <a:avLst/>
          </a:prstGeom>
        </p:spPr>
        <p:txBody>
          <a:bodyPr/>
          <a:lstStyle/>
          <a:p>
            <a:pPr/>
            <a:r>
              <a:t>Synchrotron tune</a:t>
            </a:r>
          </a:p>
        </p:txBody>
      </p:sp>
      <p:sp>
        <p:nvSpPr>
          <p:cNvPr id="150" name="MAX IV parameters, 500 mA current…"/>
          <p:cNvSpPr txBox="1"/>
          <p:nvPr>
            <p:ph type="body" idx="1"/>
          </p:nvPr>
        </p:nvSpPr>
        <p:spPr>
          <a:xfrm>
            <a:off x="838200" y="1132102"/>
            <a:ext cx="10481930" cy="3973654"/>
          </a:xfrm>
          <a:prstGeom prst="rect">
            <a:avLst/>
          </a:prstGeom>
        </p:spPr>
        <p:txBody>
          <a:bodyPr/>
          <a:lstStyle/>
          <a:p>
            <a:pPr/>
            <a:r>
              <a:t>MAX IV parameters, 500 mA current</a:t>
            </a:r>
          </a:p>
          <a:p>
            <a:pPr/>
            <a:r>
              <a:t>Main RF voltage, 1.8 MV (flat potential with 3 LCs)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2" name="T. Olsson, F. Cullinan &amp; Å. Andersson, PRAB 21 120701 (2018)…"/>
          <p:cNvSpPr txBox="1"/>
          <p:nvPr/>
        </p:nvSpPr>
        <p:spPr>
          <a:xfrm>
            <a:off x="197072" y="5507525"/>
            <a:ext cx="813591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000000"/>
                </a:solidFill>
              </a:defRPr>
            </a:pPr>
            <a:r>
              <a:t>T. Olsson, F. Cullinan &amp; Å. Andersson, PRAB </a:t>
            </a:r>
            <a:r>
              <a:rPr b="1"/>
              <a:t>21</a:t>
            </a:r>
            <a:r>
              <a:t> 120701 (2018)</a:t>
            </a:r>
          </a:p>
          <a:p>
            <a:pPr>
              <a:defRPr sz="1400">
                <a:solidFill>
                  <a:srgbClr val="000000"/>
                </a:solidFill>
              </a:defRPr>
            </a:pPr>
            <a:r>
              <a:t>P. F. Tavares, Å. Andersson, A. Hansson &amp; J. Breunlin, PRSTAB </a:t>
            </a:r>
            <a:r>
              <a:rPr b="1"/>
              <a:t>17</a:t>
            </a:r>
            <a:r>
              <a:t> 064401 (2014)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avityImpedancesReal_NoParkedMain.png" descr="CavityImpedancesReal_NoParkedMa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719" y="1836220"/>
            <a:ext cx="5432365" cy="407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CavityImpedancesImag_NoParkedMain.png" descr="CavityImpedancesImag_NoParkedMai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4225" y="1836220"/>
            <a:ext cx="5432364" cy="407427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mpeda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Impedances</a:t>
            </a:r>
          </a:p>
        </p:txBody>
      </p:sp>
      <p:sp>
        <p:nvSpPr>
          <p:cNvPr id="159" name="3 Landau cavities, flat potential at 200 mA with RF voltage of 1 MV"/>
          <p:cNvSpPr txBox="1"/>
          <p:nvPr>
            <p:ph type="body" sz="quarter" idx="1"/>
          </p:nvPr>
        </p:nvSpPr>
        <p:spPr>
          <a:xfrm>
            <a:off x="838200" y="1541964"/>
            <a:ext cx="10481930" cy="543709"/>
          </a:xfrm>
          <a:prstGeom prst="rect">
            <a:avLst/>
          </a:prstGeom>
        </p:spPr>
        <p:txBody>
          <a:bodyPr/>
          <a:lstStyle/>
          <a:p>
            <a:pPr/>
            <a:r>
              <a:t>3 Landau cavities, flat potential at 200 mA with RF voltage of 1 MV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mode1_260mA.gif" descr="mode1_260mA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502" y="122800"/>
            <a:ext cx="6553720" cy="491529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Mode 1 Ins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 1 Instability</a:t>
            </a:r>
          </a:p>
        </p:txBody>
      </p:sp>
      <p:sp>
        <p:nvSpPr>
          <p:cNvPr id="166" name="R. A. Bosch, K. J. Kleman &amp; J. J. Bisognano, PRSTAB 4 074401 (2001).…"/>
          <p:cNvSpPr txBox="1"/>
          <p:nvPr>
            <p:ph type="body" idx="1"/>
          </p:nvPr>
        </p:nvSpPr>
        <p:spPr>
          <a:xfrm>
            <a:off x="431382" y="4851495"/>
            <a:ext cx="10481931" cy="397365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2100"/>
            </a:pPr>
            <a:r>
              <a:t>R. A. Bosch, K. J. Kleman &amp; J. J. Bisognano, PRSTAB </a:t>
            </a:r>
            <a:r>
              <a:rPr b="1"/>
              <a:t>4</a:t>
            </a:r>
            <a:r>
              <a:t> 074401 (2001).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100"/>
            </a:pPr>
            <a:r>
              <a:t>M. Venturini, PRAB 21, 114404 (2018).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100"/>
            </a:pPr>
            <a:r>
              <a:t>A. Gamelin, 8th LER Workshop, Frascati (2020, remote).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100"/>
            </a:pPr>
            <a:r>
              <a:t>*T. He, PRAB </a:t>
            </a:r>
            <a:r>
              <a:rPr b="1"/>
              <a:t>25</a:t>
            </a:r>
            <a:r>
              <a:t> 024401 (2022).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" name="Characterised by low coherent frequency…"/>
          <p:cNvSpPr txBox="1"/>
          <p:nvPr/>
        </p:nvSpPr>
        <p:spPr>
          <a:xfrm>
            <a:off x="648905" y="1628379"/>
            <a:ext cx="4645003" cy="3601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80736" indent="-280736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/>
            </a:pPr>
            <a:r>
              <a:t>Characterised by low coherent frequency</a:t>
            </a:r>
          </a:p>
          <a:p>
            <a:pPr marL="280736" indent="-280736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/>
            </a:pPr>
            <a:r>
              <a:t>Sometimes referred to as ‘periodic transient beam loading’*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ode1_theoreticalPredictions_200mA_3LCs_1MVMC_logarithmic.png" descr="mode1_theoreticalPredictions_200mA_3LCs_1MVMC_logarithm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684" y="930147"/>
            <a:ext cx="5518151" cy="4138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andauContourExample_mode1_3Cavities_200mAHighlight.png" descr="landauContourExample_mode1_3Cavities_200mAHighligh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1380" y="929353"/>
            <a:ext cx="5520268" cy="4140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ode 1 approximations"/>
          <p:cNvSpPr txBox="1"/>
          <p:nvPr>
            <p:ph type="title"/>
          </p:nvPr>
        </p:nvSpPr>
        <p:spPr>
          <a:xfrm>
            <a:off x="693797" y="276224"/>
            <a:ext cx="10481931" cy="1325564"/>
          </a:xfrm>
          <a:prstGeom prst="rect">
            <a:avLst/>
          </a:prstGeom>
        </p:spPr>
        <p:txBody>
          <a:bodyPr/>
          <a:lstStyle/>
          <a:p>
            <a:pPr/>
            <a:r>
              <a:t>Mode 1 approximations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" name="S. Krinsky &amp; J. M. Wang, Part. Accel. 17 109 (1985)…"/>
          <p:cNvSpPr txBox="1"/>
          <p:nvPr/>
        </p:nvSpPr>
        <p:spPr>
          <a:xfrm>
            <a:off x="6535356" y="5350080"/>
            <a:ext cx="476166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600">
                <a:solidFill>
                  <a:srgbClr val="000000"/>
                </a:solidFill>
              </a:defRPr>
            </a:pPr>
            <a:r>
              <a:t>S. Krinsky &amp; J. M. Wang, Part. Accel. </a:t>
            </a:r>
            <a:r>
              <a:rPr b="1"/>
              <a:t>17</a:t>
            </a:r>
            <a:r>
              <a:t> 109 (1985)</a:t>
            </a:r>
          </a:p>
          <a:p>
            <a:pPr defTabSz="457200">
              <a:defRPr sz="1600">
                <a:solidFill>
                  <a:srgbClr val="000000"/>
                </a:solidFill>
              </a:defRPr>
            </a:pPr>
            <a:r>
              <a:t>R. R. Lindberg, PRAB </a:t>
            </a:r>
            <a:r>
              <a:rPr b="1"/>
              <a:t>21</a:t>
            </a:r>
            <a:r>
              <a:t> 124402 (2023).</a:t>
            </a:r>
          </a:p>
        </p:txBody>
      </p:sp>
      <p:sp>
        <p:nvSpPr>
          <p:cNvPr id="175" name="Landau damping"/>
          <p:cNvSpPr txBox="1"/>
          <p:nvPr/>
        </p:nvSpPr>
        <p:spPr>
          <a:xfrm>
            <a:off x="7082102" y="276225"/>
            <a:ext cx="5746383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b="1" sz="4400">
                <a:solidFill>
                  <a:srgbClr val="000000"/>
                </a:solidFill>
              </a:defRPr>
            </a:lvl1pPr>
          </a:lstStyle>
          <a:p>
            <a:pPr/>
            <a:r>
              <a:t>Landau damping</a:t>
            </a:r>
          </a:p>
        </p:txBody>
      </p:sp>
      <p:sp>
        <p:nvSpPr>
          <p:cNvPr id="176" name="F. J. Cullinan, Å. Andersson &amp; P. F. Tavares, PRAB 23 074402, (2020).…"/>
          <p:cNvSpPr txBox="1"/>
          <p:nvPr/>
        </p:nvSpPr>
        <p:spPr>
          <a:xfrm>
            <a:off x="177468" y="5197763"/>
            <a:ext cx="6501375" cy="8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r>
              <a:t>F. J. Cullinan, Å. Andersson &amp; P. F. Tavares, PRAB </a:t>
            </a:r>
            <a:r>
              <a:rPr b="1"/>
              <a:t>23</a:t>
            </a:r>
            <a:r>
              <a:t> 074402, (2020).</a:t>
            </a:r>
          </a:p>
          <a:p>
            <a:pPr>
              <a:defRPr sz="1600">
                <a:solidFill>
                  <a:srgbClr val="000000"/>
                </a:solidFill>
              </a:defRPr>
            </a:pPr>
            <a:r>
              <a:t>M. Venturini, PRAB, </a:t>
            </a:r>
            <a:r>
              <a:rPr b="1"/>
              <a:t>21 </a:t>
            </a:r>
            <a:r>
              <a:t>114404, (2018).</a:t>
            </a:r>
          </a:p>
          <a:p>
            <a:pPr>
              <a:defRPr sz="1600">
                <a:solidFill>
                  <a:srgbClr val="000000"/>
                </a:solidFill>
              </a:defRPr>
            </a:pPr>
            <a:r>
              <a:t>T. He, W. Li, Z. Bai, and W. Li, PRAB, </a:t>
            </a:r>
            <a:r>
              <a:rPr b="1"/>
              <a:t>26</a:t>
            </a:r>
            <a:r>
              <a:t> 064403, (2023).</a:t>
            </a:r>
          </a:p>
        </p:txBody>
      </p:sp>
      <p:sp>
        <p:nvSpPr>
          <p:cNvPr id="177" name="200 mA current,…"/>
          <p:cNvSpPr txBox="1"/>
          <p:nvPr/>
        </p:nvSpPr>
        <p:spPr>
          <a:xfrm>
            <a:off x="1288184" y="1706458"/>
            <a:ext cx="2487453" cy="98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/>
          <a:p>
            <a:pPr defTabSz="457200">
              <a:defRPr>
                <a:solidFill>
                  <a:srgbClr val="000000"/>
                </a:solidFill>
              </a:defRPr>
            </a:pPr>
            <a:r>
              <a:t>200 mA current,</a:t>
            </a:r>
          </a:p>
          <a:p>
            <a:pPr defTabSz="457200">
              <a:defRPr>
                <a:solidFill>
                  <a:srgbClr val="000000"/>
                </a:solidFill>
              </a:defRPr>
            </a:pPr>
            <a:r>
              <a:t>V</a:t>
            </a:r>
            <a:r>
              <a:rPr baseline="-5999"/>
              <a:t>rf</a:t>
            </a:r>
            <a:r>
              <a:t>=1 MV</a:t>
            </a:r>
          </a:p>
        </p:txBody>
      </p:sp>
      <p:sp>
        <p:nvSpPr>
          <p:cNvPr id="178" name="Line"/>
          <p:cNvSpPr/>
          <p:nvPr/>
        </p:nvSpPr>
        <p:spPr>
          <a:xfrm flipH="1">
            <a:off x="8557444" y="4083353"/>
            <a:ext cx="344612" cy="344612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200 mA"/>
          <p:cNvSpPr txBox="1"/>
          <p:nvPr/>
        </p:nvSpPr>
        <p:spPr>
          <a:xfrm>
            <a:off x="8874955" y="3845742"/>
            <a:ext cx="107791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200 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X IV">
  <a:themeElements>
    <a:clrScheme name="MAX IV">
      <a:dk1>
        <a:srgbClr val="001427"/>
      </a:dk1>
      <a:lt1>
        <a:srgbClr val="00570C"/>
      </a:lt1>
      <a:dk2>
        <a:srgbClr val="A7A7A7"/>
      </a:dk2>
      <a:lt2>
        <a:srgbClr val="535353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FF00FF"/>
      </a:folHlink>
    </a:clrScheme>
    <a:fontScheme name="MAX IV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X 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X IV">
  <a:themeElements>
    <a:clrScheme name="MAX IV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FF00FF"/>
      </a:folHlink>
    </a:clrScheme>
    <a:fontScheme name="MAX IV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X 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