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1" r:id="rId2"/>
    <p:sldId id="285" r:id="rId3"/>
    <p:sldId id="401" r:id="rId4"/>
    <p:sldId id="392" r:id="rId5"/>
    <p:sldId id="366" r:id="rId6"/>
    <p:sldId id="394" r:id="rId7"/>
    <p:sldId id="367" r:id="rId8"/>
    <p:sldId id="369" r:id="rId9"/>
    <p:sldId id="395" r:id="rId10"/>
    <p:sldId id="376" r:id="rId11"/>
    <p:sldId id="377" r:id="rId12"/>
    <p:sldId id="378" r:id="rId13"/>
    <p:sldId id="379" r:id="rId14"/>
    <p:sldId id="380" r:id="rId15"/>
    <p:sldId id="382" r:id="rId16"/>
    <p:sldId id="389" r:id="rId17"/>
    <p:sldId id="396" r:id="rId18"/>
    <p:sldId id="397" r:id="rId19"/>
    <p:sldId id="398" r:id="rId20"/>
    <p:sldId id="386" r:id="rId21"/>
    <p:sldId id="402" r:id="rId22"/>
    <p:sldId id="387" r:id="rId23"/>
    <p:sldId id="388" r:id="rId24"/>
    <p:sldId id="383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9F7"/>
    <a:srgbClr val="2B1BA5"/>
    <a:srgbClr val="3333FF"/>
    <a:srgbClr val="1B05BB"/>
    <a:srgbClr val="0066FF"/>
    <a:srgbClr val="4A73CE"/>
    <a:srgbClr val="30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25" y="30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0C527-358A-497D-94BC-D3C9023B7426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A23B-0A99-4702-AC9B-51616DC4D5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3B04A-A3A8-474F-A436-29945894B8D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倪佳\文件\同步\2020合肥先进光源用户研讨会\2020合肥先进光源用户研讨会\封面2背景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29" y="0"/>
            <a:ext cx="12220729" cy="68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内页4背景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5" y="-4260"/>
            <a:ext cx="12216361" cy="68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emf"/><Relationship Id="rId7" Type="http://schemas.openxmlformats.org/officeDocument/2006/relationships/image" Target="../media/image40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1.emf"/><Relationship Id="rId4" Type="http://schemas.openxmlformats.org/officeDocument/2006/relationships/image" Target="../media/image39.emf"/><Relationship Id="rId9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53.png"/><Relationship Id="rId3" Type="http://schemas.openxmlformats.org/officeDocument/2006/relationships/tags" Target="../tags/tag46.xml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44.png"/><Relationship Id="rId11" Type="http://schemas.openxmlformats.org/officeDocument/2006/relationships/image" Target="../media/image39.emf"/><Relationship Id="rId5" Type="http://schemas.openxmlformats.org/officeDocument/2006/relationships/image" Target="../media/image46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7.emf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49.emf"/><Relationship Id="rId5" Type="http://schemas.openxmlformats.org/officeDocument/2006/relationships/image" Target="../media/image57.png"/><Relationship Id="rId4" Type="http://schemas.openxmlformats.org/officeDocument/2006/relationships/image" Target="../media/image48.emf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2.png"/><Relationship Id="rId7" Type="http://schemas.openxmlformats.org/officeDocument/2006/relationships/image" Target="../media/image5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51.png"/><Relationship Id="rId5" Type="http://schemas.openxmlformats.org/officeDocument/2006/relationships/image" Target="../media/image530.png"/><Relationship Id="rId4" Type="http://schemas.openxmlformats.org/officeDocument/2006/relationships/image" Target="../media/image50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610.png"/><Relationship Id="rId5" Type="http://schemas.openxmlformats.org/officeDocument/2006/relationships/image" Target="../media/image64.png"/><Relationship Id="rId4" Type="http://schemas.openxmlformats.org/officeDocument/2006/relationships/image" Target="../media/image580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7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68.png"/><Relationship Id="rId5" Type="http://schemas.openxmlformats.org/officeDocument/2006/relationships/image" Target="../media/image73.png"/><Relationship Id="rId4" Type="http://schemas.openxmlformats.org/officeDocument/2006/relationships/image" Target="../media/image700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8" Type="http://schemas.openxmlformats.org/officeDocument/2006/relationships/image" Target="../media/image340.png"/><Relationship Id="rId3" Type="http://schemas.openxmlformats.org/officeDocument/2006/relationships/image" Target="../media/image75.png"/><Relationship Id="rId12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11" Type="http://schemas.openxmlformats.org/officeDocument/2006/relationships/image" Target="../media/image151.png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5" Type="http://schemas.openxmlformats.org/officeDocument/2006/relationships/hyperlink" Target="https://github.com/hetianlong-afk/STABLE" TargetMode="External"/><Relationship Id="rId10" Type="http://schemas.openxmlformats.org/officeDocument/2006/relationships/image" Target="../media/image141.png"/><Relationship Id="rId4" Type="http://schemas.openxmlformats.org/officeDocument/2006/relationships/image" Target="../media/image76.png"/><Relationship Id="rId9" Type="http://schemas.openxmlformats.org/officeDocument/2006/relationships/image" Target="../media/image350.png"/><Relationship Id="rId1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79.png"/><Relationship Id="rId7" Type="http://schemas.openxmlformats.org/officeDocument/2006/relationships/image" Target="../media/image850.png"/><Relationship Id="rId12" Type="http://schemas.openxmlformats.org/officeDocument/2006/relationships/image" Target="../media/image9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0.png"/><Relationship Id="rId11" Type="http://schemas.openxmlformats.org/officeDocument/2006/relationships/image" Target="../media/image83.png"/><Relationship Id="rId5" Type="http://schemas.openxmlformats.org/officeDocument/2006/relationships/image" Target="../media/image81.png"/><Relationship Id="rId10" Type="http://schemas.openxmlformats.org/officeDocument/2006/relationships/image" Target="../media/image82.emf"/><Relationship Id="rId4" Type="http://schemas.openxmlformats.org/officeDocument/2006/relationships/image" Target="../media/image80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1.emf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7" Type="http://schemas.openxmlformats.org/officeDocument/2006/relationships/image" Target="../media/image16.png"/><Relationship Id="rId2" Type="http://schemas.openxmlformats.org/officeDocument/2006/relationships/tags" Target="../tags/tag19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8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3.png"/><Relationship Id="rId18" Type="http://schemas.openxmlformats.org/officeDocument/2006/relationships/image" Target="../media/image2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12.png"/><Relationship Id="rId17" Type="http://schemas.openxmlformats.org/officeDocument/2006/relationships/image" Target="../media/image22.png"/><Relationship Id="rId2" Type="http://schemas.openxmlformats.org/officeDocument/2006/relationships/tags" Target="../tags/tag28.xml"/><Relationship Id="rId16" Type="http://schemas.openxmlformats.org/officeDocument/2006/relationships/image" Target="../media/image21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80.png"/><Relationship Id="rId5" Type="http://schemas.openxmlformats.org/officeDocument/2006/relationships/tags" Target="../tags/tag31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30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8.xml"/><Relationship Id="rId7" Type="http://schemas.openxmlformats.org/officeDocument/2006/relationships/image" Target="../media/image26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倪佳\文件\同步\ppt模板-2020-2-18\封面2 - 改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1" y="5458250"/>
            <a:ext cx="2435873" cy="9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倪佳\文件\同步\ppt模板-2020-2-18\封面2 - 改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5" y="1343165"/>
            <a:ext cx="239309" cy="16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8823" y="1268786"/>
            <a:ext cx="8556348" cy="18388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Bunch lengthening affected by the short-range effect of resonant modes in RF cavities</a:t>
            </a:r>
            <a:endParaRPr lang="zh-CN" altLang="en-US" sz="96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43164" y="4140158"/>
            <a:ext cx="5273216" cy="13726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</a:t>
            </a:r>
            <a:r>
              <a:rPr lang="en-US" altLang="zh-CN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ianlong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He (NSRL, USTC)</a:t>
            </a:r>
            <a:endParaRPr lang="en-US" altLang="zh-CN" sz="3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2024/03/19</a:t>
            </a:r>
            <a:endParaRPr lang="en-US" altLang="zh-CN" sz="3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0454" y="446768"/>
            <a:ext cx="7546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HarmonLIP 2024, ESRF, Grenoble, 18–20 Mar 2024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9300553" y="6215914"/>
            <a:ext cx="2317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FF00"/>
                </a:solidFill>
              </a:rPr>
              <a:t>htlong@ustc.edu.cn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34977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(9)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406834" y="158116"/>
            <a:ext cx="6831511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The short-range effect of beam loading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485" y="1107898"/>
            <a:ext cx="808389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Recall 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the tracking story that I just told you</a:t>
            </a:r>
            <a:r>
              <a:rPr lang="en-US" altLang="zh-C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zh-CN" b="1" i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b="1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altLang="zh-CN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charge &gt;&gt; weak short-range effect &gt;&gt; can be neglected</a:t>
            </a:r>
          </a:p>
          <a:p>
            <a:pPr algn="just">
              <a:lnSpc>
                <a:spcPct val="120000"/>
              </a:lnSpc>
            </a:pPr>
            <a:r>
              <a:rPr lang="en-US" altLang="zh-CN" b="1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altLang="zh-CN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charge &gt;&gt; strong short-range effect &gt;&gt; must be considered</a:t>
            </a:r>
            <a:endParaRPr lang="zh-CN" altLang="en-US" b="1" i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/>
          <a:srcRect t="4527" r="5858"/>
          <a:stretch/>
        </p:blipFill>
        <p:spPr>
          <a:xfrm>
            <a:off x="8087083" y="1409549"/>
            <a:ext cx="3766635" cy="30751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66410" y="3199133"/>
            <a:ext cx="2098651" cy="73866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@350 mA</a:t>
            </a:r>
          </a:p>
          <a:p>
            <a:r>
              <a:rPr lang="en-US" altLang="zh-CN" sz="1400" b="1" i="1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MC: R/Q=45 Ω, Q</a:t>
            </a:r>
            <a:r>
              <a:rPr lang="en-US" altLang="zh-CN" sz="1400" b="1" i="1" baseline="-25000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</a:t>
            </a:r>
            <a:r>
              <a:rPr lang="en-US" altLang="zh-CN" sz="1400" b="1" i="1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=1e5</a:t>
            </a:r>
          </a:p>
          <a:p>
            <a:r>
              <a:rPr lang="en-US" altLang="zh-CN" sz="1400" b="1" i="1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HC: R/Q=40 Ω, Q</a:t>
            </a:r>
            <a:r>
              <a:rPr lang="en-US" altLang="zh-CN" sz="1400" b="1" i="1" baseline="-25000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</a:t>
            </a:r>
            <a:r>
              <a:rPr lang="en-US" altLang="zh-CN" sz="1400" b="1" i="1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=2e8</a:t>
            </a:r>
            <a:endParaRPr lang="zh-CN" altLang="en-US" sz="14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9325852" y="1029488"/>
            <a:ext cx="0" cy="153851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9320957" y="1343596"/>
            <a:ext cx="1030089" cy="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8606969" y="1337264"/>
            <a:ext cx="718883" cy="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9320958" y="1029488"/>
            <a:ext cx="1119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Weaker SR</a:t>
            </a:r>
            <a:endParaRPr lang="zh-CN" altLang="en-US" sz="1400" b="1" dirty="0"/>
          </a:p>
        </p:txBody>
      </p:sp>
      <p:sp>
        <p:nvSpPr>
          <p:cNvPr id="19" name="矩形 18"/>
          <p:cNvSpPr/>
          <p:nvPr/>
        </p:nvSpPr>
        <p:spPr>
          <a:xfrm>
            <a:off x="8087083" y="1029488"/>
            <a:ext cx="1231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SR</a:t>
            </a:r>
            <a:endParaRPr lang="zh-CN" altLang="en-US" sz="1400" b="1" dirty="0"/>
          </a:p>
        </p:txBody>
      </p:sp>
      <p:sp>
        <p:nvSpPr>
          <p:cNvPr id="21" name="矩形 20"/>
          <p:cNvSpPr/>
          <p:nvPr/>
        </p:nvSpPr>
        <p:spPr>
          <a:xfrm>
            <a:off x="401742" y="2453503"/>
            <a:ext cx="7092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8 equally spaced bunches vs. 800 uniformly filled bunches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 the bunch lengthening is reduced by nearly half of the near optimum bunch lengthening. </a:t>
            </a:r>
          </a:p>
          <a:p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For the case of 4 equally spaced bunches, mode 1 </a:t>
            </a:r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occurred (not shown).</a:t>
            </a:r>
            <a:endParaRPr lang="zh-CN" altLang="en-US" sz="14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99021" y="3509797"/>
            <a:ext cx="7239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 practice, the HALF will not choose the 4 or 8 equally spaced bunches filling at 350 mA.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1742" y="3893069"/>
            <a:ext cx="709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But for other rings, the </a:t>
            </a:r>
            <a:r>
              <a:rPr lang="en-US" altLang="zh-CN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short-range effect of beam loading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is possibly strong enough to affect the bunch lengthening.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75" y="4663580"/>
            <a:ext cx="4550911" cy="568864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231" y="4649992"/>
            <a:ext cx="3795333" cy="582452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472416" y="5466147"/>
                <a:ext cx="1021326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short-range effect of beam loading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dependent 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Obviously, higher bunch charge and larger total R/Q will lead to stronger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short-range effect.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16" y="5466147"/>
                <a:ext cx="10213262" cy="923330"/>
              </a:xfrm>
              <a:prstGeom prst="rect">
                <a:avLst/>
              </a:prstGeom>
              <a:blipFill>
                <a:blip r:embed="rId7"/>
                <a:stretch>
                  <a:fillRect l="-477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633889"/>
              </p:ext>
            </p:extLst>
          </p:nvPr>
        </p:nvGraphicFramePr>
        <p:xfrm>
          <a:off x="9037729" y="2355139"/>
          <a:ext cx="214462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621">
                  <a:extLst>
                    <a:ext uri="{9D8B030D-6E8A-4147-A177-3AD203B41FA5}">
                      <a16:colId xmlns:a16="http://schemas.microsoft.com/office/drawing/2014/main" val="234782478"/>
                    </a:ext>
                  </a:extLst>
                </a:gridCol>
              </a:tblGrid>
              <a:tr h="655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dirty="0" smtClean="0"/>
                        <a:t>Unrealistic case</a:t>
                      </a:r>
                      <a:r>
                        <a:rPr lang="en-US" altLang="zh-CN" sz="1900" baseline="0" dirty="0" smtClean="0"/>
                        <a:t> for HALF</a:t>
                      </a:r>
                      <a:endParaRPr lang="zh-CN" altLang="en-US" sz="19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56483"/>
                  </a:ext>
                </a:extLst>
              </a:tr>
            </a:tbl>
          </a:graphicData>
        </a:graphic>
      </p:graphicFrame>
      <p:sp>
        <p:nvSpPr>
          <p:cNvPr id="22" name="椭圆 21"/>
          <p:cNvSpPr/>
          <p:nvPr/>
        </p:nvSpPr>
        <p:spPr>
          <a:xfrm>
            <a:off x="8320338" y="1478916"/>
            <a:ext cx="704297" cy="213054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21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42511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(10)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35253" y="-40433"/>
            <a:ext cx="7829323" cy="9947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A realistic case to show </a:t>
            </a:r>
            <a:endParaRPr lang="en-US" sz="2800" b="1" dirty="0" smtClean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algn="l"/>
            <a:r>
              <a:rPr lang="en-US" sz="2800" b="1" dirty="0" smtClean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the </a:t>
            </a:r>
            <a:r>
              <a:rPr lang="en-US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short-range effect of beam loading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5253" y="1091731"/>
            <a:ext cx="1021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High energy storage ring light source: </a:t>
            </a:r>
            <a:r>
              <a:rPr lang="en-US" altLang="zh-CN" sz="2000" b="1" i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bunch charge </a:t>
            </a:r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altLang="zh-CN" sz="2000" b="1" i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RF cavities</a:t>
            </a:r>
            <a:endParaRPr lang="zh-CN" altLang="en-US" sz="2000" b="1" i="1" dirty="0">
              <a:solidFill>
                <a:srgbClr val="1B0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103" y="1472345"/>
            <a:ext cx="7849051" cy="139538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43684" y="2576977"/>
            <a:ext cx="7419916" cy="279892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5253" y="3004664"/>
            <a:ext cx="10969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Different from HALF, the PETRA-IV uses the active NC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HCs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achieve the optimum bunch lengthening.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Assuming the double RF cavities of PETRA-IV are set to meet the optimum bunch lengthening condition, what would happen for the high bunch charge (7.68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 per bunch) case?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391" y="4260946"/>
            <a:ext cx="2943508" cy="23456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640" y="4248167"/>
            <a:ext cx="3020751" cy="242813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35253" y="4723572"/>
            <a:ext cx="5113111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CN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surprisingly, the short-range potentials of the double RF cavities can significantly distort the desired flat potential. The bunch lengthening is thus dramatically degraded (40 </a:t>
            </a:r>
            <a:r>
              <a:rPr lang="en-US" altLang="zh-CN" b="1" dirty="0" err="1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altLang="zh-CN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zh-CN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13.6 </a:t>
            </a:r>
            <a:r>
              <a:rPr lang="en-US" altLang="zh-CN" b="1" dirty="0" err="1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altLang="zh-CN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zh-CN" altLang="en-US" b="1" dirty="0">
              <a:solidFill>
                <a:srgbClr val="1B0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296968" y="2245002"/>
            <a:ext cx="3394904" cy="2475542"/>
            <a:chOff x="420205" y="2070229"/>
            <a:chExt cx="3394903" cy="2475542"/>
          </a:xfrm>
        </p:grpSpPr>
        <p:grpSp>
          <p:nvGrpSpPr>
            <p:cNvPr id="9" name="组合 8"/>
            <p:cNvGrpSpPr/>
            <p:nvPr/>
          </p:nvGrpSpPr>
          <p:grpSpPr>
            <a:xfrm>
              <a:off x="812391" y="2070229"/>
              <a:ext cx="3002717" cy="2475542"/>
              <a:chOff x="812391" y="2070229"/>
              <a:chExt cx="3002717" cy="2475542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2391" y="2162175"/>
                <a:ext cx="2964330" cy="2362200"/>
              </a:xfrm>
              <a:prstGeom prst="rect">
                <a:avLst/>
              </a:prstGeom>
            </p:spPr>
          </p:pic>
          <p:cxnSp>
            <p:nvCxnSpPr>
              <p:cNvPr id="3" name="直接连接符 2"/>
              <p:cNvCxnSpPr/>
              <p:nvPr/>
            </p:nvCxnSpPr>
            <p:spPr>
              <a:xfrm>
                <a:off x="1914525" y="2070229"/>
                <a:ext cx="0" cy="237794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2486025" y="2070229"/>
                <a:ext cx="0" cy="2377946"/>
              </a:xfrm>
              <a:prstGeom prst="line">
                <a:avLst/>
              </a:prstGeom>
              <a:ln w="12700">
                <a:solidFill>
                  <a:srgbClr val="1B05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/>
              <p:cNvSpPr/>
              <p:nvPr/>
            </p:nvSpPr>
            <p:spPr>
              <a:xfrm>
                <a:off x="2626962" y="4207217"/>
                <a:ext cx="11881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Zero point</a:t>
                </a:r>
                <a:endParaRPr lang="zh-CN" altLang="en-US" sz="1600" b="1" dirty="0">
                  <a:solidFill>
                    <a:srgbClr val="1B05BB"/>
                  </a:solidFill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420205" y="4181037"/>
              <a:ext cx="14943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Bunch center</a:t>
              </a:r>
              <a:endParaRPr lang="zh-CN" altLang="en-US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1756899" y="6549284"/>
            <a:ext cx="42511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11)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540706" y="237017"/>
            <a:ext cx="8873943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Bunch lengthening optimization for PETRA-IV 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0819" y="922582"/>
            <a:ext cx="11153715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of all, it should be noted that we only consider the beam-loading effect to perform this optimization.</a:t>
            </a:r>
          </a:p>
          <a:p>
            <a:pPr algn="just"/>
            <a:endParaRPr lang="en-US" altLang="zh-CN" sz="1600" b="1" dirty="0">
              <a:solidFill>
                <a:srgbClr val="1B0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zh-CN" sz="1600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bunch center is largely deviated from the zero point !  The bunch lengthening may be improved by shifting the bunch center to the zero point. Let us do it… by adjusting the HC voltage and phase based on the flat-potential setting at zero current.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68" y="2479037"/>
            <a:ext cx="2957468" cy="1291701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546020" y="2454607"/>
            <a:ext cx="1179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Define that:  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682690" y="2490988"/>
                <a:ext cx="1096326" cy="303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𝒇𝒑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690" y="2490988"/>
                <a:ext cx="1096326" cy="303225"/>
              </a:xfrm>
              <a:prstGeom prst="rect">
                <a:avLst/>
              </a:prstGeom>
              <a:blipFill>
                <a:blip r:embed="rId5"/>
                <a:stretch>
                  <a:fillRect l="-5000" r="-4444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2853617" y="2454606"/>
                <a:ext cx="1447319" cy="303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sub>
                      </m:sSub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𝒇𝒑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617" y="2454606"/>
                <a:ext cx="1447319" cy="303225"/>
              </a:xfrm>
              <a:prstGeom prst="rect">
                <a:avLst/>
              </a:prstGeom>
              <a:blipFill>
                <a:blip r:embed="rId6"/>
                <a:stretch>
                  <a:fillRect l="-3782" r="-2941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551452" y="3002963"/>
                <a:ext cx="3926641" cy="542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</m:oMath>
                </a14:m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in an range around 1, we can obtain:   </a:t>
                </a:r>
                <a:endParaRPr lang="zh-CN" alt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52" y="3002963"/>
                <a:ext cx="3926641" cy="542649"/>
              </a:xfrm>
              <a:prstGeom prst="rect">
                <a:avLst/>
              </a:prstGeom>
              <a:blipFill>
                <a:blip r:embed="rId7"/>
                <a:stretch>
                  <a:fillRect l="-465" t="-2247" b="-11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302" y="3650326"/>
            <a:ext cx="3669567" cy="2898959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2791279" y="5390076"/>
            <a:ext cx="66675" cy="96324"/>
          </a:xfrm>
          <a:prstGeom prst="ellipse">
            <a:avLst/>
          </a:prstGeom>
          <a:solidFill>
            <a:srgbClr val="C00000"/>
          </a:solidFill>
          <a:ln>
            <a:solidFill>
              <a:srgbClr val="1B0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4140420" y="4761464"/>
                <a:ext cx="4546549" cy="326949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Flat-potential condition at zero current: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=1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20" y="4761464"/>
                <a:ext cx="4546549" cy="326949"/>
              </a:xfrm>
              <a:prstGeom prst="rect">
                <a:avLst/>
              </a:prstGeom>
              <a:blipFill>
                <a:blip r:embed="rId9"/>
                <a:stretch>
                  <a:fillRect l="-267" t="-1754" b="-8772"/>
                </a:stretch>
              </a:blipFill>
              <a:ln w="15875">
                <a:solidFill>
                  <a:srgbClr val="C00000"/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箭头连接符 23"/>
          <p:cNvCxnSpPr>
            <a:stCxn id="22" idx="1"/>
          </p:cNvCxnSpPr>
          <p:nvPr/>
        </p:nvCxnSpPr>
        <p:spPr>
          <a:xfrm flipH="1">
            <a:off x="2889823" y="4924939"/>
            <a:ext cx="1250597" cy="4651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097702" y="5419433"/>
            <a:ext cx="6890152" cy="1077218"/>
          </a:xfrm>
          <a:prstGeom prst="rect">
            <a:avLst/>
          </a:prstGeom>
          <a:noFill/>
          <a:ln w="19050">
            <a:solidFill>
              <a:srgbClr val="1B05BB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We do optimize the bunch lengthening for the high bunch charge case of PETRA-IV.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Let us see more details about the bunch lengthening optimization…in the next slide.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380785" y="3824152"/>
            <a:ext cx="1208577" cy="724749"/>
          </a:xfrm>
          <a:prstGeom prst="ellipse">
            <a:avLst/>
          </a:prstGeom>
          <a:noFill/>
          <a:ln w="22225">
            <a:solidFill>
              <a:srgbClr val="1B0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/>
          <p:cNvCxnSpPr>
            <a:endCxn id="26" idx="5"/>
          </p:cNvCxnSpPr>
          <p:nvPr/>
        </p:nvCxnSpPr>
        <p:spPr>
          <a:xfrm flipH="1" flipV="1">
            <a:off x="3412370" y="4442764"/>
            <a:ext cx="685332" cy="947312"/>
          </a:xfrm>
          <a:prstGeom prst="straightConnector1">
            <a:avLst/>
          </a:prstGeom>
          <a:ln w="9525">
            <a:solidFill>
              <a:srgbClr val="1B05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4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42511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12)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608344" y="234316"/>
            <a:ext cx="5194570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Two equilibrium solutions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r="6186"/>
          <a:stretch/>
        </p:blipFill>
        <p:spPr>
          <a:xfrm>
            <a:off x="8589743" y="1322070"/>
            <a:ext cx="3063104" cy="2453375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</p:pic>
      <p:grpSp>
        <p:nvGrpSpPr>
          <p:cNvPr id="3" name="组合 2"/>
          <p:cNvGrpSpPr/>
          <p:nvPr/>
        </p:nvGrpSpPr>
        <p:grpSpPr>
          <a:xfrm>
            <a:off x="4717284" y="1087455"/>
            <a:ext cx="3695675" cy="3134048"/>
            <a:chOff x="1123389" y="1861324"/>
            <a:chExt cx="3695674" cy="313404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3389" y="1861324"/>
              <a:ext cx="3695674" cy="3134048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 bwMode="auto">
            <a:xfrm>
              <a:off x="3325356" y="2297106"/>
              <a:ext cx="76198" cy="7619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10" name="直接箭头连接符 9"/>
          <p:cNvCxnSpPr/>
          <p:nvPr/>
        </p:nvCxnSpPr>
        <p:spPr bwMode="auto">
          <a:xfrm flipH="1" flipV="1">
            <a:off x="6995450" y="1599437"/>
            <a:ext cx="1571297" cy="5328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9342489" y="1039998"/>
                <a:ext cx="1749966" cy="2346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=1.02,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=0.765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489" y="1039998"/>
                <a:ext cx="1749966" cy="234616"/>
              </a:xfrm>
              <a:prstGeom prst="rect">
                <a:avLst/>
              </a:prstGeom>
              <a:blipFill>
                <a:blip r:embed="rId5"/>
                <a:stretch>
                  <a:fillRect l="-2091" r="-1742"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158067" y="999439"/>
                <a:ext cx="1102610" cy="326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=0.765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067" y="999439"/>
                <a:ext cx="1102610" cy="3269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8161362" y="3948873"/>
            <a:ext cx="3539111" cy="338554"/>
          </a:xfrm>
          <a:prstGeom prst="rect">
            <a:avLst/>
          </a:prstGeom>
          <a:solidFill>
            <a:srgbClr val="1B05BB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find two equilibrium solutions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6851328" y="4140999"/>
            <a:ext cx="1241864" cy="0"/>
          </a:xfrm>
          <a:prstGeom prst="straightConnector1">
            <a:avLst/>
          </a:prstGeom>
          <a:ln w="15875">
            <a:solidFill>
              <a:srgbClr val="1B05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64446" y="1293804"/>
                <a:ext cx="4457819" cy="2481641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85744" indent="-285744" algn="just">
                  <a:buFont typeface="Arial" panose="020B0604020202020204" pitchFamily="34" charset="0"/>
                  <a:buChar char="•"/>
                </a:pPr>
                <a:r>
                  <a:rPr lang="en-US" altLang="zh-CN" sz="1400" b="1" dirty="0" smtClean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we trust the semi-analytical results?</a:t>
                </a:r>
              </a:p>
              <a:p>
                <a:pPr marL="285744" indent="-285744" algn="just">
                  <a:buFont typeface="Arial" panose="020B0604020202020204" pitchFamily="34" charset="0"/>
                  <a:buChar char="•"/>
                </a:pPr>
                <a:endParaRPr lang="en-US" altLang="zh-CN" sz="1400" b="1" dirty="0">
                  <a:solidFill>
                    <a:srgbClr val="1B05B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44" indent="-285744" algn="just"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Single bunch tracking simulations are performed with given the same cavity voltages as the semi-analytical calculations.</a:t>
                </a:r>
              </a:p>
              <a:p>
                <a:pPr marL="285744" indent="-285744" algn="just">
                  <a:buFont typeface="Arial" panose="020B0604020202020204" pitchFamily="34" charset="0"/>
                  <a:buChar char="•"/>
                </a:pPr>
                <a:endParaRPr lang="en-US" altLang="zh-CN" sz="1400" b="1" dirty="0">
                  <a:solidFill>
                    <a:srgbClr val="1B05B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44" indent="-285744" algn="just"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Usually, the damping time can be adjusted to obtain the same two equilibrium solutions.</a:t>
                </a:r>
              </a:p>
              <a:p>
                <a:pPr marL="285744" indent="-285744" algn="just">
                  <a:buFont typeface="Arial" panose="020B0604020202020204" pitchFamily="34" charset="0"/>
                  <a:buChar char="•"/>
                </a:pPr>
                <a:endParaRPr lang="en-US" altLang="zh-CN" sz="1400" b="1" dirty="0">
                  <a:solidFill>
                    <a:srgbClr val="1B05B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44" indent="-285744" algn="just"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 case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rgbClr val="1B05B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rgbClr val="1B05BB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rgbClr val="1B05BB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CN" sz="1400" b="1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=1.05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rgbClr val="1B05B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rgbClr val="1B05BB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400" b="1" i="1">
                            <a:solidFill>
                              <a:srgbClr val="1B05BB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</m:oMath>
                </a14:m>
                <a:r>
                  <a:rPr lang="en-US" altLang="zh-CN" sz="1400" b="1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=0.765</a:t>
                </a:r>
                <a:r>
                  <a:rPr lang="en-US" altLang="zh-CN" sz="1400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400" b="1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both results show good agreement.</a:t>
                </a:r>
                <a:endParaRPr lang="zh-CN" altLang="en-US" sz="1400" b="1" dirty="0">
                  <a:solidFill>
                    <a:srgbClr val="1B05B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6" y="1293804"/>
                <a:ext cx="4457819" cy="2481641"/>
              </a:xfrm>
              <a:prstGeom prst="rect">
                <a:avLst/>
              </a:prstGeom>
              <a:blipFill>
                <a:blip r:embed="rId7"/>
                <a:stretch>
                  <a:fillRect l="-274" t="-491" r="-410" b="-1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/>
          <p:cNvCxnSpPr/>
          <p:nvPr/>
        </p:nvCxnSpPr>
        <p:spPr>
          <a:xfrm flipV="1">
            <a:off x="7349687" y="1322069"/>
            <a:ext cx="0" cy="227197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6870157" y="1322071"/>
            <a:ext cx="1103" cy="3164204"/>
          </a:xfrm>
          <a:prstGeom prst="line">
            <a:avLst/>
          </a:prstGeom>
          <a:ln w="15875">
            <a:solidFill>
              <a:srgbClr val="1B05B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717283" y="4853557"/>
                <a:ext cx="3695675" cy="140442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44" indent="-285744" algn="just"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While for the case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=1.02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</m:oMath>
                </a14:m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=0.765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only one solution can be obtained no matter how to set the damping time if tracking with an initial Gaussian bunch distribution.</a:t>
                </a:r>
              </a:p>
              <a:p>
                <a:pPr marL="285744" indent="-285744" algn="just"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Maybe we need another way…</a:t>
                </a:r>
                <a:endParaRPr lang="zh-CN" altLang="en-US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283" y="4853557"/>
                <a:ext cx="3695675" cy="1404423"/>
              </a:xfrm>
              <a:prstGeom prst="rect">
                <a:avLst/>
              </a:prstGeom>
              <a:blipFill>
                <a:blip r:embed="rId8"/>
                <a:stretch>
                  <a:fillRect l="-330" t="-866" r="-495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777" y="4140999"/>
            <a:ext cx="3630092" cy="225611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9835" y="4424648"/>
            <a:ext cx="2942919" cy="233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7287688" y="2372754"/>
                <a:ext cx="9632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altLang="zh-CN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en-US" altLang="zh-CN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𝒑𝒔</m:t>
                      </m:r>
                    </m:oMath>
                  </m:oMathPara>
                </a14:m>
                <a:endParaRPr lang="zh-CN" altLang="en-US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688" y="2372754"/>
                <a:ext cx="96321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7379809" y="1274616"/>
                <a:ext cx="96321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altLang="zh-CN" sz="14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4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US" altLang="zh-CN" sz="14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1" i="1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𝒑𝒔</m:t>
                      </m:r>
                    </m:oMath>
                  </m:oMathPara>
                </a14:m>
                <a:endParaRPr lang="zh-CN" altLang="en-US" sz="1400" b="1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809" y="1274616"/>
                <a:ext cx="96321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椭圆 45"/>
          <p:cNvSpPr/>
          <p:nvPr/>
        </p:nvSpPr>
        <p:spPr>
          <a:xfrm>
            <a:off x="7309504" y="1373212"/>
            <a:ext cx="78283" cy="70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7319565" y="2515454"/>
            <a:ext cx="68223" cy="753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1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42511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13)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75120" y="-77633"/>
                <a:ext cx="7416214" cy="107892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altLang="zh-CN" sz="2800" b="1" dirty="0">
                    <a:latin typeface="Arial Black" panose="020B0A040201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+mn-ea"/>
                  </a:rPr>
                  <a:t>To obtain the other solution </a:t>
                </a:r>
                <a:endParaRPr lang="en-US" altLang="zh-CN" sz="2800" b="1" dirty="0" smtClean="0">
                  <a:latin typeface="Arial Black" panose="020B0A040201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ea"/>
                </a:endParaRPr>
              </a:p>
              <a:p>
                <a:r>
                  <a:rPr lang="en-US" altLang="zh-CN" sz="2800" b="1" dirty="0" smtClean="0">
                    <a:latin typeface="Arial Black" panose="020B0A040201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+mn-ea"/>
                  </a:rPr>
                  <a:t>for </a:t>
                </a:r>
                <a:r>
                  <a:rPr lang="en-US" altLang="zh-CN" sz="2800" b="1" dirty="0">
                    <a:latin typeface="Arial Black" panose="020B0A040201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+mn-ea"/>
                  </a:rPr>
                  <a:t>the case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CN" sz="280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=1.02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2800" b="1" i="1"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</m:oMath>
                </a14:m>
                <a:r>
                  <a:rPr lang="en-US" altLang="zh-CN" sz="280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=0.765</a:t>
                </a:r>
                <a:r>
                  <a:rPr lang="en-US" altLang="zh-CN" sz="2800" b="1" dirty="0">
                    <a:latin typeface="Arial Black" panose="020B0A04020102020204" pitchFamily="34" charset="0"/>
                    <a:ea typeface="黑体" panose="02010609060101010101" pitchFamily="49" charset="-122"/>
                    <a:cs typeface="Arial" panose="020B0604020202020204" pitchFamily="34" charset="0"/>
                    <a:sym typeface="+mn-ea"/>
                  </a:rPr>
                  <a:t> </a:t>
                </a:r>
                <a:endParaRPr lang="en-US" sz="2800" b="1" dirty="0">
                  <a:latin typeface="Arial Black" panose="020B0A04020102020204" pitchFamily="34" charset="0"/>
                  <a:ea typeface="黑体" panose="02010609060101010101" pitchFamily="49" charset="-122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75120" y="-77633"/>
                <a:ext cx="7416214" cy="1078922"/>
              </a:xfrm>
              <a:prstGeom prst="rect">
                <a:avLst/>
              </a:prstGeom>
              <a:blipFill>
                <a:blip r:embed="rId4"/>
                <a:stretch>
                  <a:fillRect l="-1726" t="-5650" b="-33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25045" y="1297864"/>
                <a:ext cx="7781925" cy="24191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Just like that done in the semi-analytical calculation,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adjusted from 1.05 to 1.02. </a:t>
                </a: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need two steps.</a:t>
                </a: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1: set damping time of 50 </a:t>
                </a:r>
                <a:r>
                  <a:rPr lang="en-US" altLang="zh-CN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altLang="zh-CN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𝟎𝟓</m:t>
                    </m:r>
                  </m:oMath>
                </a14:m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2: 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1.05 to 1.02.</a:t>
                </a: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Ok, it works well.  </a:t>
                </a: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Now it can be sure that there are two equilibrium solutions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altLang="zh-CN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CN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𝟎𝟏𝟔</m:t>
                    </m:r>
                  </m:oMath>
                </a14:m>
                <a:r>
                  <a:rPr lang="en-US" altLang="zh-CN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𝟎𝟐</m:t>
                    </m:r>
                  </m:oMath>
                </a14:m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two bunch lengths are close to each other.</a:t>
                </a: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400" b="1" i="1">
                        <a:latin typeface="Cambria Math" panose="02040503050406030204" pitchFamily="18" charset="0"/>
                      </a:rPr>
                      <m:t>𝟎𝟑𝟖</m:t>
                    </m:r>
                  </m:oMath>
                </a14:m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</a:t>
                </a:r>
                <a:r>
                  <a:rPr lang="en-US" altLang="zh-CN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good solution </a:t>
                </a: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reaches the maximum bunch length of 25.0 </a:t>
                </a:r>
                <a:r>
                  <a:rPr lang="en-US" altLang="zh-CN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</a:t>
                </a: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while the </a:t>
                </a:r>
                <a:r>
                  <a:rPr lang="en-US" altLang="zh-CN" sz="1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bad solution</a:t>
                </a: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  <a:r>
                  <a:rPr lang="en-US" altLang="zh-CN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bunch length of 19.0 </a:t>
                </a:r>
                <a:r>
                  <a:rPr lang="en-US" altLang="zh-CN" sz="1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</a:t>
                </a:r>
                <a:r>
                  <a:rPr lang="en-US" altLang="zh-CN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45" y="1297864"/>
                <a:ext cx="7781925" cy="2419124"/>
              </a:xfrm>
              <a:prstGeom prst="rect">
                <a:avLst/>
              </a:prstGeom>
              <a:blipFill>
                <a:blip r:embed="rId5"/>
                <a:stretch>
                  <a:fillRect l="-157" r="-235" b="-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07" y="4189950"/>
            <a:ext cx="2786264" cy="22622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11" y="4216870"/>
            <a:ext cx="2705419" cy="22352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/>
          <a:srcRect r="5061"/>
          <a:stretch/>
        </p:blipFill>
        <p:spPr>
          <a:xfrm>
            <a:off x="1166429" y="4080528"/>
            <a:ext cx="3383219" cy="2451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515485" y="4380861"/>
                <a:ext cx="1019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=1.05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485" y="4380861"/>
                <a:ext cx="1019766" cy="369332"/>
              </a:xfrm>
              <a:prstGeom prst="rect">
                <a:avLst/>
              </a:prstGeom>
              <a:blipFill>
                <a:blip r:embed="rId9"/>
                <a:stretch>
                  <a:fillRect t="-11667" r="-479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/>
          <p:cNvSpPr/>
          <p:nvPr/>
        </p:nvSpPr>
        <p:spPr>
          <a:xfrm>
            <a:off x="8086852" y="5145946"/>
            <a:ext cx="548455" cy="35020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891861" y="4268016"/>
                <a:ext cx="1019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=1.02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861" y="4268016"/>
                <a:ext cx="1019766" cy="369332"/>
              </a:xfrm>
              <a:prstGeom prst="rect">
                <a:avLst/>
              </a:prstGeom>
              <a:blipFill>
                <a:blip r:embed="rId10"/>
                <a:stretch>
                  <a:fillRect t="-9836" r="-4790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8635307" y="1100479"/>
            <a:ext cx="3079164" cy="2676579"/>
            <a:chOff x="8635307" y="985875"/>
            <a:chExt cx="3079164" cy="2676579"/>
          </a:xfrm>
        </p:grpSpPr>
        <p:grpSp>
          <p:nvGrpSpPr>
            <p:cNvPr id="13" name="组合 12"/>
            <p:cNvGrpSpPr/>
            <p:nvPr/>
          </p:nvGrpSpPr>
          <p:grpSpPr>
            <a:xfrm>
              <a:off x="8635307" y="1078189"/>
              <a:ext cx="3079164" cy="2584265"/>
              <a:chOff x="1123389" y="1861324"/>
              <a:chExt cx="3695674" cy="3134048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3389" y="1861324"/>
                <a:ext cx="3695674" cy="3134048"/>
              </a:xfrm>
              <a:prstGeom prst="rect">
                <a:avLst/>
              </a:prstGeom>
            </p:spPr>
          </p:pic>
          <p:sp>
            <p:nvSpPr>
              <p:cNvPr id="16" name="椭圆 15"/>
              <p:cNvSpPr/>
              <p:nvPr/>
            </p:nvSpPr>
            <p:spPr bwMode="auto">
              <a:xfrm>
                <a:off x="3553998" y="2042977"/>
                <a:ext cx="98992" cy="10522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377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aseline="-2500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 bwMode="auto">
            <a:xfrm>
              <a:off x="10650918" y="1999500"/>
              <a:ext cx="82479" cy="86763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aseline="-25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10698543" y="998507"/>
              <a:ext cx="0" cy="2116455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10755695" y="985875"/>
              <a:ext cx="7200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Good</a:t>
              </a:r>
              <a:endParaRPr lang="zh-CN" alt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765219" y="1860730"/>
              <a:ext cx="5709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Bad</a:t>
              </a:r>
              <a:endParaRPr lang="zh-CN" altLang="en-US" sz="1600" b="1" dirty="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0050954" y="2258129"/>
                  <a:ext cx="14285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𝟎𝟑𝟖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0954" y="2258129"/>
                  <a:ext cx="142853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2423128" y="4246801"/>
                <a:ext cx="1019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=1.02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128" y="4246801"/>
                <a:ext cx="1019766" cy="369332"/>
              </a:xfrm>
              <a:prstGeom prst="rect">
                <a:avLst/>
              </a:prstGeom>
              <a:blipFill>
                <a:blip r:embed="rId13"/>
                <a:stretch>
                  <a:fillRect t="-11667" r="-4762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0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42511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14)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720940" y="284917"/>
            <a:ext cx="9273631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Effect of the increase in bunch energy spread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650" y="4404079"/>
            <a:ext cx="3301839" cy="22744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306" y="4462421"/>
            <a:ext cx="3319960" cy="226115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95216" y="3970300"/>
            <a:ext cx="3064205" cy="35086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w/o SR at the flat-potential setting </a:t>
            </a:r>
          </a:p>
        </p:txBody>
      </p:sp>
      <p:sp>
        <p:nvSpPr>
          <p:cNvPr id="9" name="矩形 8"/>
          <p:cNvSpPr/>
          <p:nvPr/>
        </p:nvSpPr>
        <p:spPr>
          <a:xfrm>
            <a:off x="4886794" y="3955579"/>
            <a:ext cx="2941922" cy="352852"/>
          </a:xfrm>
          <a:prstGeom prst="rect">
            <a:avLst/>
          </a:prstGeom>
          <a:solidFill>
            <a:srgbClr val="C00000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 SR at the flat-potential setting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944452"/>
                  </p:ext>
                </p:extLst>
              </p:nvPr>
            </p:nvGraphicFramePr>
            <p:xfrm>
              <a:off x="217312" y="1371411"/>
              <a:ext cx="11279973" cy="2366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9474">
                      <a:extLst>
                        <a:ext uri="{9D8B030D-6E8A-4147-A177-3AD203B41FA5}">
                          <a16:colId xmlns:a16="http://schemas.microsoft.com/office/drawing/2014/main" val="4067826095"/>
                        </a:ext>
                      </a:extLst>
                    </a:gridCol>
                    <a:gridCol w="3076639">
                      <a:extLst>
                        <a:ext uri="{9D8B030D-6E8A-4147-A177-3AD203B41FA5}">
                          <a16:colId xmlns:a16="http://schemas.microsoft.com/office/drawing/2014/main" val="1762759360"/>
                        </a:ext>
                      </a:extLst>
                    </a:gridCol>
                    <a:gridCol w="3322783">
                      <a:extLst>
                        <a:ext uri="{9D8B030D-6E8A-4147-A177-3AD203B41FA5}">
                          <a16:colId xmlns:a16="http://schemas.microsoft.com/office/drawing/2014/main" val="478071484"/>
                        </a:ext>
                      </a:extLst>
                    </a:gridCol>
                    <a:gridCol w="3381077">
                      <a:extLst>
                        <a:ext uri="{9D8B030D-6E8A-4147-A177-3AD203B41FA5}">
                          <a16:colId xmlns:a16="http://schemas.microsoft.com/office/drawing/2014/main" val="463546869"/>
                        </a:ext>
                      </a:extLst>
                    </a:gridCol>
                  </a:tblGrid>
                  <a:tr h="386343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RMS</a:t>
                          </a:r>
                          <a:r>
                            <a:rPr lang="en-US" altLang="zh-CN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energy spread</a:t>
                          </a:r>
                          <a:endParaRPr lang="zh-CN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w/o SR  [</a:t>
                          </a:r>
                          <a:r>
                            <a:rPr lang="en-US" altLang="zh-CN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altLang="zh-CN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zh-CN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w/</a:t>
                          </a:r>
                          <a:r>
                            <a:rPr lang="en-US" altLang="zh-CN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SR [</a:t>
                          </a:r>
                          <a:r>
                            <a:rPr lang="en-US" altLang="zh-CN" sz="16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altLang="zh-CN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zh-CN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Optimized [</a:t>
                          </a:r>
                          <a:r>
                            <a:rPr lang="en-US" altLang="zh-CN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altLang="zh-CN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zh-CN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6632812"/>
                      </a:ext>
                    </a:extLst>
                  </a:tr>
                  <a:tr h="357379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10e-4</a:t>
                          </a:r>
                          <a:endParaRPr lang="zh-CN" alt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40.2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13.6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25.0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𝟎𝟑𝟖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sub>
                              </m:sSub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</m:oMath>
                          </a14:m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299560"/>
                      </a:ext>
                    </a:extLst>
                  </a:tr>
                  <a:tr h="357379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15e-4</a:t>
                          </a:r>
                          <a:endParaRPr lang="zh-CN" alt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49.4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25.8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50.8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𝟎𝟒𝟑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sub>
                              </m:sSub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𝟕𝟓𝟖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1B05B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3854551"/>
                      </a:ext>
                    </a:extLst>
                  </a:tr>
                  <a:tr h="357379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20e-4</a:t>
                          </a:r>
                          <a:endParaRPr lang="zh-CN" alt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57.2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41.0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58.7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𝟎𝟑𝟓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sub>
                              </m:sSub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𝟕𝟕</m:t>
                              </m:r>
                            </m:oMath>
                          </a14:m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1B05B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360150"/>
                      </a:ext>
                    </a:extLst>
                  </a:tr>
                  <a:tr h="357379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25e-4</a:t>
                          </a:r>
                          <a:endParaRPr lang="zh-CN" alt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64.1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54.1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65.7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𝟎𝟑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sub>
                              </m:sSub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1B05B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0639832"/>
                      </a:ext>
                    </a:extLst>
                  </a:tr>
                  <a:tr h="357379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30e-4</a:t>
                          </a:r>
                          <a:endParaRPr lang="zh-CN" alt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70.5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64.0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71.4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𝟎𝟐𝟐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zh-CN" altLang="en-US" sz="16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𝝋</m:t>
                                  </m:r>
                                </m:sub>
                              </m:sSub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𝟕𝟗</m:t>
                              </m:r>
                              <m:r>
                                <a:rPr lang="en-US" altLang="zh-CN" sz="16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1B05B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6663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944452"/>
                  </p:ext>
                </p:extLst>
              </p:nvPr>
            </p:nvGraphicFramePr>
            <p:xfrm>
              <a:off x="217312" y="1371411"/>
              <a:ext cx="11279973" cy="23660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9474">
                      <a:extLst>
                        <a:ext uri="{9D8B030D-6E8A-4147-A177-3AD203B41FA5}">
                          <a16:colId xmlns:a16="http://schemas.microsoft.com/office/drawing/2014/main" val="4067826095"/>
                        </a:ext>
                      </a:extLst>
                    </a:gridCol>
                    <a:gridCol w="3076639">
                      <a:extLst>
                        <a:ext uri="{9D8B030D-6E8A-4147-A177-3AD203B41FA5}">
                          <a16:colId xmlns:a16="http://schemas.microsoft.com/office/drawing/2014/main" val="1762759360"/>
                        </a:ext>
                      </a:extLst>
                    </a:gridCol>
                    <a:gridCol w="3322783">
                      <a:extLst>
                        <a:ext uri="{9D8B030D-6E8A-4147-A177-3AD203B41FA5}">
                          <a16:colId xmlns:a16="http://schemas.microsoft.com/office/drawing/2014/main" val="478071484"/>
                        </a:ext>
                      </a:extLst>
                    </a:gridCol>
                    <a:gridCol w="3381077">
                      <a:extLst>
                        <a:ext uri="{9D8B030D-6E8A-4147-A177-3AD203B41FA5}">
                          <a16:colId xmlns:a16="http://schemas.microsoft.com/office/drawing/2014/main" val="463546869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RMS</a:t>
                          </a:r>
                          <a:r>
                            <a:rPr lang="en-US" altLang="zh-CN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energy spread</a:t>
                          </a:r>
                          <a:endParaRPr lang="zh-CN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w/o SR  [</a:t>
                          </a:r>
                          <a:r>
                            <a:rPr lang="en-US" altLang="zh-CN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altLang="zh-CN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zh-CN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w/</a:t>
                          </a:r>
                          <a:r>
                            <a:rPr lang="en-US" altLang="zh-CN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SR [</a:t>
                          </a:r>
                          <a:r>
                            <a:rPr lang="en-US" altLang="zh-CN" sz="16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altLang="zh-CN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zh-CN" alt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33874" t="-2105" r="-721" b="-31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6632812"/>
                      </a:ext>
                    </a:extLst>
                  </a:tr>
                  <a:tr h="357379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10e-4</a:t>
                          </a:r>
                          <a:endParaRPr lang="zh-CN" alt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40.2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13.6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33874" t="-164407" r="-721" b="-4135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299560"/>
                      </a:ext>
                    </a:extLst>
                  </a:tr>
                  <a:tr h="357379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15e-4</a:t>
                          </a:r>
                          <a:endParaRPr lang="zh-CN" alt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49.4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25.8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33874" t="-264407" r="-721" b="-3135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3854551"/>
                      </a:ext>
                    </a:extLst>
                  </a:tr>
                  <a:tr h="357379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20e-4</a:t>
                          </a:r>
                          <a:endParaRPr lang="zh-CN" alt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57.2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41.0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33874" t="-364407" r="-721" b="-2135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8360150"/>
                      </a:ext>
                    </a:extLst>
                  </a:tr>
                  <a:tr h="357379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25e-4</a:t>
                          </a:r>
                          <a:endParaRPr lang="zh-CN" alt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64.1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54.1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33874" t="-464407" r="-721" b="-1135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00639832"/>
                      </a:ext>
                    </a:extLst>
                  </a:tr>
                  <a:tr h="357379"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30e-4</a:t>
                          </a:r>
                          <a:endParaRPr lang="zh-CN" alt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70.5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b="1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64.0</a:t>
                          </a:r>
                          <a:endParaRPr lang="zh-CN" altLang="en-US" sz="16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33874" t="-564407" r="-721" b="-135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6663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矩形 17"/>
          <p:cNvSpPr/>
          <p:nvPr/>
        </p:nvSpPr>
        <p:spPr>
          <a:xfrm>
            <a:off x="8079718" y="3978395"/>
            <a:ext cx="3417567" cy="307777"/>
          </a:xfrm>
          <a:prstGeom prst="rect">
            <a:avLst/>
          </a:prstGeom>
          <a:solidFill>
            <a:srgbClr val="4B39F7"/>
          </a:solidFill>
          <a:ln w="222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near-flat-potential distribution</a:t>
            </a:r>
            <a:endParaRPr lang="zh-CN" alt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405" y="4462668"/>
            <a:ext cx="3103127" cy="2124139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477841" y="4497329"/>
            <a:ext cx="48207" cy="1501253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651419" y="4462424"/>
            <a:ext cx="48207" cy="1501253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1110767" y="4395651"/>
            <a:ext cx="48207" cy="1501253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0549104" y="4321165"/>
                <a:ext cx="560986" cy="282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104" y="4321165"/>
                <a:ext cx="560986" cy="282513"/>
              </a:xfrm>
              <a:prstGeom prst="rect">
                <a:avLst/>
              </a:prstGeom>
              <a:blipFill>
                <a:blip r:embed="rId7"/>
                <a:stretch>
                  <a:fillRect l="-8602" t="-4348" r="-430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7114536" y="4321165"/>
                <a:ext cx="560986" cy="282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536" y="4321165"/>
                <a:ext cx="560986" cy="282513"/>
              </a:xfrm>
              <a:prstGeom prst="rect">
                <a:avLst/>
              </a:prstGeom>
              <a:blipFill>
                <a:blip r:embed="rId8"/>
                <a:stretch>
                  <a:fillRect l="-8696" t="-4348" r="-5435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3873052" y="4377388"/>
                <a:ext cx="560986" cy="282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052" y="4377388"/>
                <a:ext cx="560986" cy="282513"/>
              </a:xfrm>
              <a:prstGeom prst="rect">
                <a:avLst/>
              </a:prstGeom>
              <a:blipFill>
                <a:blip r:embed="rId9"/>
                <a:stretch>
                  <a:fillRect l="-8696" t="-4348" r="-5435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9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42511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15)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592396" y="229690"/>
            <a:ext cx="7014194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Effect of the broadband impedance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6734" y="1021153"/>
            <a:ext cx="1081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Assume a </a:t>
            </a:r>
            <a:r>
              <a:rPr lang="en-US" altLang="zh-CN" b="1" i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broadband resonator (BBR</a:t>
            </a:r>
            <a:r>
              <a:rPr lang="en-US" altLang="zh-CN" b="1" i="1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) </a:t>
            </a:r>
            <a:r>
              <a:rPr lang="en-US" altLang="zh-CN" b="1" i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to represent the total broadband impedance of PETRA-IV</a:t>
            </a:r>
            <a:endParaRPr lang="zh-CN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06734" y="1790994"/>
                <a:ext cx="5628905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BBR: </a:t>
                </a:r>
                <a:r>
                  <a:rPr lang="en-US" altLang="zh-CN" sz="16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</a:t>
                </a: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=30 GHz, Q=1, Rs=10 </a:t>
                </a:r>
                <a:r>
                  <a:rPr lang="en-US" altLang="zh-CN" sz="16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kOhm</a:t>
                </a: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sz="1600" b="1" i="1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real</a:t>
                </a: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HC </a:t>
                </a:r>
                <a:r>
                  <a:rPr lang="en-US" altLang="zh-CN" sz="1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volt. </a:t>
                </a: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setting </a:t>
                </a:r>
                <a:r>
                  <a:rPr lang="en-US" altLang="zh-CN" sz="1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600" b="1" i="1"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CN" sz="1600" b="1" i="1" dirty="0">
                  <a:latin typeface="Arial" panose="020B0604020202020204" pitchFamily="34" charset="0"/>
                </a:endParaRP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HC volt. setting B</a:t>
                </a:r>
                <a:r>
                  <a:rPr lang="en-US" altLang="zh-CN" sz="16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𝟕𝟔𝟓</m:t>
                    </m:r>
                  </m:oMath>
                </a14:m>
                <a:endParaRPr lang="en-US" altLang="zh-CN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HC volt. setting C</a:t>
                </a:r>
                <a:r>
                  <a:rPr lang="en-US" altLang="zh-CN" sz="16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𝟎𝟑𝟖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𝟕𝟔𝟓</m:t>
                    </m:r>
                  </m:oMath>
                </a14:m>
                <a:endParaRPr lang="en-US" altLang="zh-CN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34" y="1790994"/>
                <a:ext cx="5628905" cy="1354217"/>
              </a:xfrm>
              <a:prstGeom prst="rect">
                <a:avLst/>
              </a:prstGeom>
              <a:blipFill>
                <a:blip r:embed="rId3"/>
                <a:stretch>
                  <a:fillRect l="-433" b="-2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/>
          <p:cNvGrpSpPr/>
          <p:nvPr/>
        </p:nvGrpSpPr>
        <p:grpSpPr>
          <a:xfrm>
            <a:off x="8474377" y="1577247"/>
            <a:ext cx="2844549" cy="2305442"/>
            <a:chOff x="4950136" y="1756644"/>
            <a:chExt cx="2776569" cy="222703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93"/>
            <a:stretch/>
          </p:blipFill>
          <p:spPr>
            <a:xfrm>
              <a:off x="4950136" y="1756644"/>
              <a:ext cx="2776569" cy="222703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485258" y="1963122"/>
              <a:ext cx="1374515" cy="276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Setting A, w/ SR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5567900" y="3344539"/>
                  <a:ext cx="1522639" cy="2354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zh-CN" sz="1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altLang="zh-CN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30 </a:t>
                  </a:r>
                  <a:r>
                    <a:rPr lang="en-US" altLang="zh-CN" sz="11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ps</a:t>
                  </a:r>
                  <a:r>
                    <a:rPr lang="en-US" altLang="zh-CN" sz="11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sub>
                      </m:sSub>
                      <m:r>
                        <a:rPr lang="en-US" altLang="zh-CN" sz="1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altLang="zh-CN" sz="11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0.00131 </a:t>
                  </a:r>
                  <a:endParaRPr lang="zh-CN" altLang="en-US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7900" y="3344539"/>
                  <a:ext cx="1522639" cy="235408"/>
                </a:xfrm>
                <a:prstGeom prst="rect">
                  <a:avLst/>
                </a:prstGeom>
                <a:blipFill>
                  <a:blip r:embed="rId5"/>
                  <a:stretch>
                    <a:fillRect t="-2500" r="-8594" b="-2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组合 25"/>
          <p:cNvGrpSpPr/>
          <p:nvPr/>
        </p:nvGrpSpPr>
        <p:grpSpPr>
          <a:xfrm>
            <a:off x="5552564" y="1563412"/>
            <a:ext cx="3042241" cy="2345774"/>
            <a:chOff x="1635720" y="3263978"/>
            <a:chExt cx="3092787" cy="237349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91"/>
            <a:stretch/>
          </p:blipFill>
          <p:spPr>
            <a:xfrm>
              <a:off x="1635720" y="3263978"/>
              <a:ext cx="3092787" cy="237349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2247120" y="4925795"/>
                  <a:ext cx="1747558" cy="2647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zh-CN" sz="1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altLang="zh-CN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47 </a:t>
                  </a:r>
                  <a:r>
                    <a:rPr lang="en-US" altLang="zh-CN" sz="11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ps</a:t>
                  </a:r>
                  <a:r>
                    <a:rPr lang="en-US" altLang="zh-CN" sz="11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sub>
                      </m:sSub>
                      <m:r>
                        <a:rPr lang="en-US" altLang="zh-CN" sz="1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altLang="zh-CN" sz="11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0.00102</a:t>
                  </a:r>
                  <a:r>
                    <a:rPr lang="en-US" altLang="zh-CN" sz="11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zh-CN" altLang="en-US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7120" y="4925795"/>
                  <a:ext cx="1747558" cy="264701"/>
                </a:xfrm>
                <a:prstGeom prst="rect">
                  <a:avLst/>
                </a:prstGeom>
                <a:blipFill>
                  <a:blip r:embed="rId7"/>
                  <a:stretch>
                    <a:fillRect t="-2326" b="-139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矩形 24"/>
            <p:cNvSpPr/>
            <p:nvPr/>
          </p:nvSpPr>
          <p:spPr>
            <a:xfrm>
              <a:off x="2185098" y="3517479"/>
              <a:ext cx="1688369" cy="311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Setting A, w/o SR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9" r="4283"/>
          <a:stretch/>
        </p:blipFill>
        <p:spPr>
          <a:xfrm>
            <a:off x="8300387" y="4460570"/>
            <a:ext cx="2815406" cy="21688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93" y="4386548"/>
            <a:ext cx="2820376" cy="220509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10221" y="5175677"/>
            <a:ext cx="360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i="1" dirty="0" smtClean="0"/>
              <a:t>Bunch profiles at the last turn</a:t>
            </a:r>
            <a:endParaRPr lang="zh-CN" altLang="en-US" b="1" i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5432589" y="424252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 Black" panose="020B0A04020102020204" pitchFamily="34" charset="0"/>
              </a:rPr>
              <a:t>w/o SR</a:t>
            </a:r>
            <a:endParaRPr lang="zh-CN" altLang="en-US" b="1" dirty="0">
              <a:latin typeface="Arial Black" panose="020B0A040201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72575" y="562485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 Black" panose="020B0A04020102020204" pitchFamily="34" charset="0"/>
              </a:rPr>
              <a:t>Rs</a:t>
            </a:r>
            <a:endParaRPr lang="zh-CN" altLang="en-US" b="1" dirty="0">
              <a:latin typeface="Arial Black" panose="020B0A040201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58193" y="422429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 Black" panose="020B0A04020102020204" pitchFamily="34" charset="0"/>
              </a:rPr>
              <a:t>w/ SR</a:t>
            </a:r>
            <a:endParaRPr lang="zh-CN" altLang="en-US" b="1" dirty="0">
              <a:latin typeface="Arial Black" panose="020B0A040201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424497" y="562485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 Black" panose="020B0A04020102020204" pitchFamily="34" charset="0"/>
              </a:rPr>
              <a:t>Rs</a:t>
            </a:r>
            <a:endParaRPr lang="zh-CN" altLang="en-US" b="1" dirty="0">
              <a:latin typeface="Arial Black" panose="020B0A040201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9239" y="4744083"/>
            <a:ext cx="4019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zero-current flat-potential </a:t>
            </a:r>
            <a:r>
              <a:rPr lang="en-US" altLang="zh-CN" i="1" dirty="0">
                <a:solidFill>
                  <a:srgbClr val="C00000"/>
                </a:solidFill>
                <a:latin typeface="Arial" panose="020B0604020202020204" pitchFamily="34" charset="0"/>
              </a:rPr>
              <a:t>condition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9815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42511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16)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592396" y="229690"/>
            <a:ext cx="7014194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Effect of the broadband impedance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370331" y="1640879"/>
            <a:ext cx="2975706" cy="2229617"/>
            <a:chOff x="7989616" y="1568711"/>
            <a:chExt cx="3579272" cy="264891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9"/>
            <a:stretch/>
          </p:blipFill>
          <p:spPr>
            <a:xfrm>
              <a:off x="7989616" y="1568711"/>
              <a:ext cx="3579272" cy="2648912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8610111" y="1818480"/>
              <a:ext cx="2338281" cy="303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Setting B, w/ SR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8697924" y="3470095"/>
                  <a:ext cx="2005738" cy="278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zh-CN" sz="10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altLang="zh-CN" sz="105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43 </a:t>
                  </a:r>
                  <a:r>
                    <a:rPr lang="en-US" altLang="zh-CN" sz="105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ps</a:t>
                  </a:r>
                  <a:r>
                    <a:rPr lang="en-US" altLang="zh-CN" sz="105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sub>
                      </m:sSub>
                      <m:r>
                        <a:rPr lang="en-US" altLang="zh-CN" sz="10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altLang="zh-CN" sz="105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0.00107</a:t>
                  </a:r>
                  <a:r>
                    <a:rPr lang="en-US" altLang="zh-CN" sz="105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7924" y="3470095"/>
                  <a:ext cx="2005738" cy="278208"/>
                </a:xfrm>
                <a:prstGeom prst="rect">
                  <a:avLst/>
                </a:prstGeom>
                <a:blipFill>
                  <a:blip r:embed="rId4"/>
                  <a:stretch>
                    <a:fillRect b="-205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/>
          <p:cNvGrpSpPr/>
          <p:nvPr/>
        </p:nvGrpSpPr>
        <p:grpSpPr>
          <a:xfrm>
            <a:off x="5368148" y="1639726"/>
            <a:ext cx="3084394" cy="2239563"/>
            <a:chOff x="1428793" y="3226613"/>
            <a:chExt cx="4358530" cy="319765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1"/>
            <a:stretch/>
          </p:blipFill>
          <p:spPr>
            <a:xfrm>
              <a:off x="1428793" y="3226613"/>
              <a:ext cx="4358530" cy="3197659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2660830" y="3496104"/>
              <a:ext cx="1918374" cy="370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Setting B, 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 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2411591" y="5490245"/>
                  <a:ext cx="2482183" cy="3499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zh-CN" sz="1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altLang="zh-CN" sz="11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36.6 </a:t>
                  </a:r>
                  <a:r>
                    <a:rPr lang="en-US" altLang="zh-CN" sz="11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ps</a:t>
                  </a:r>
                  <a:r>
                    <a:rPr lang="en-US" altLang="zh-CN" sz="11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1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sub>
                      </m:sSub>
                      <m:r>
                        <a:rPr lang="en-US" altLang="zh-CN" sz="11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altLang="zh-CN" sz="11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0.00122 </a:t>
                  </a:r>
                  <a:endParaRPr lang="zh-CN" altLang="en-US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591" y="5490245"/>
                  <a:ext cx="2482183" cy="349984"/>
                </a:xfrm>
                <a:prstGeom prst="rect">
                  <a:avLst/>
                </a:prstGeom>
                <a:blipFill>
                  <a:blip r:embed="rId6"/>
                  <a:stretch>
                    <a:fillRect t="-2500" r="-3114" b="-225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408457" y="1722774"/>
                <a:ext cx="5012188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BBR: </a:t>
                </a:r>
                <a:r>
                  <a:rPr lang="en-US" altLang="zh-CN" sz="16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</a:t>
                </a: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=30 GHz, Q=1, Rs=10 </a:t>
                </a:r>
                <a:r>
                  <a:rPr lang="en-US" altLang="zh-CN" sz="16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kOhm</a:t>
                </a: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sz="1600" b="1" i="1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real</a:t>
                </a: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HC volt. setting A: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CN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HC volt. setting B</a:t>
                </a:r>
                <a:r>
                  <a:rPr lang="en-US" altLang="zh-CN" sz="1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𝟕𝟔𝟓</m:t>
                    </m:r>
                  </m:oMath>
                </a14:m>
                <a:endParaRPr lang="en-US" altLang="zh-CN" sz="16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HC volt. </a:t>
                </a:r>
                <a:r>
                  <a:rPr lang="en-US" altLang="zh-CN" sz="16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setting C: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𝟎𝟑𝟖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𝟕𝟔𝟓</m:t>
                    </m:r>
                  </m:oMath>
                </a14:m>
                <a:endParaRPr lang="en-US" altLang="zh-CN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57" y="1722774"/>
                <a:ext cx="5012188" cy="1354217"/>
              </a:xfrm>
              <a:prstGeom prst="rect">
                <a:avLst/>
              </a:prstGeom>
              <a:blipFill>
                <a:blip r:embed="rId7"/>
                <a:stretch>
                  <a:fillRect l="-487" b="-2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408457" y="1068360"/>
            <a:ext cx="1068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Assume a </a:t>
            </a:r>
            <a:r>
              <a:rPr lang="en-US" altLang="zh-CN" b="1" i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broadband resonator (BBR) </a:t>
            </a:r>
            <a:r>
              <a:rPr lang="en-US" altLang="zh-CN" b="1" i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to represent the total broadband impedance of PETRA-IV</a:t>
            </a:r>
            <a:endParaRPr lang="zh-CN" altLang="en-US" i="1" dirty="0"/>
          </a:p>
        </p:txBody>
      </p:sp>
      <p:grpSp>
        <p:nvGrpSpPr>
          <p:cNvPr id="10" name="组合 9"/>
          <p:cNvGrpSpPr/>
          <p:nvPr/>
        </p:nvGrpSpPr>
        <p:grpSpPr>
          <a:xfrm>
            <a:off x="2592396" y="4089522"/>
            <a:ext cx="3577902" cy="2560457"/>
            <a:chOff x="1071880" y="4132954"/>
            <a:chExt cx="3577902" cy="256045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880" y="4132954"/>
              <a:ext cx="3577902" cy="256045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266421" y="4329837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 Black" panose="020B0A04020102020204" pitchFamily="34" charset="0"/>
                </a:rPr>
                <a:t>w/o SR</a:t>
              </a:r>
              <a:endParaRPr lang="zh-CN" altLang="en-US" b="1" dirty="0">
                <a:latin typeface="Arial Black" panose="020B0A040201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724610" y="548477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 Black" panose="020B0A04020102020204" pitchFamily="34" charset="0"/>
                </a:rPr>
                <a:t>Rs</a:t>
              </a:r>
              <a:endParaRPr lang="zh-CN" altLang="en-US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541219" y="4124258"/>
            <a:ext cx="3731175" cy="2490984"/>
            <a:chOff x="4913194" y="4132364"/>
            <a:chExt cx="3974685" cy="24909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194" y="4132364"/>
              <a:ext cx="3974685" cy="2490984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5490203" y="4317030"/>
              <a:ext cx="948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 Black" panose="020B0A04020102020204" pitchFamily="34" charset="0"/>
                </a:rPr>
                <a:t>w/ SR</a:t>
              </a:r>
              <a:endParaRPr lang="zh-CN" altLang="en-US" b="1" dirty="0">
                <a:latin typeface="Arial Black" panose="020B0A040201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842004" y="551476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Arial Black" panose="020B0A04020102020204" pitchFamily="34" charset="0"/>
                </a:rPr>
                <a:t>Rs</a:t>
              </a:r>
              <a:endParaRPr lang="zh-CN" altLang="en-US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97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42511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17)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592396" y="229690"/>
            <a:ext cx="7014194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Effect of the broadband impedance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5753" y="1092250"/>
            <a:ext cx="1068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Assume a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broadband resonator (BBR) 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to represent the total broadband impedance of PETRA-IV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5474696" y="1628773"/>
            <a:ext cx="2900148" cy="2108656"/>
            <a:chOff x="304088" y="3139807"/>
            <a:chExt cx="4770563" cy="359435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49"/>
            <a:stretch/>
          </p:blipFill>
          <p:spPr>
            <a:xfrm>
              <a:off x="304088" y="3139807"/>
              <a:ext cx="4770563" cy="359435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521605" y="3412579"/>
              <a:ext cx="2004566" cy="398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Setting 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C, wo 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1276355" y="5775998"/>
                  <a:ext cx="2495065" cy="3650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zh-CN" sz="10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altLang="zh-CN" sz="105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37.8 </a:t>
                  </a:r>
                  <a:r>
                    <a:rPr lang="en-US" altLang="zh-CN" sz="105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ps</a:t>
                  </a:r>
                  <a:r>
                    <a:rPr lang="en-US" altLang="zh-CN" sz="105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sub>
                      </m:sSub>
                      <m:r>
                        <a:rPr lang="en-US" altLang="zh-CN" sz="10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altLang="zh-CN" sz="105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0.00122</a:t>
                  </a:r>
                  <a:r>
                    <a:rPr lang="en-US" altLang="zh-CN" sz="105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55" y="5775998"/>
                  <a:ext cx="2495065" cy="365020"/>
                </a:xfrm>
                <a:prstGeom prst="rect">
                  <a:avLst/>
                </a:prstGeom>
                <a:blipFill>
                  <a:blip r:embed="rId4"/>
                  <a:stretch>
                    <a:fillRect r="-11245" b="-3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05753" y="1835294"/>
                <a:ext cx="4867741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BBR: </a:t>
                </a:r>
                <a:r>
                  <a:rPr lang="en-US" altLang="zh-CN" sz="16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</a:t>
                </a: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=30 GHz, Q=1, Rs=10 </a:t>
                </a:r>
                <a:r>
                  <a:rPr lang="en-US" altLang="zh-CN" sz="16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kOhm</a:t>
                </a: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zh-CN" sz="1600" b="1" i="1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real</a:t>
                </a:r>
                <a:r>
                  <a:rPr lang="en-US" altLang="zh-CN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HC volt</a:t>
                </a:r>
                <a:r>
                  <a:rPr lang="en-US" altLang="zh-CN" sz="16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altLang="zh-CN" sz="16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setting A: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CN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endParaRP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HC volt. setting B</a:t>
                </a:r>
                <a:r>
                  <a:rPr lang="en-US" altLang="zh-CN" sz="16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𝟎𝟐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6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𝟕𝟔𝟓</m:t>
                    </m:r>
                  </m:oMath>
                </a14:m>
                <a:endParaRPr lang="en-US" altLang="zh-CN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44" indent="-285744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HC volt. </a:t>
                </a:r>
                <a:r>
                  <a:rPr lang="en-US" altLang="zh-CN" sz="1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setting C: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𝟎𝟑𝟖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𝟕𝟔𝟓</m:t>
                    </m:r>
                  </m:oMath>
                </a14:m>
                <a:endParaRPr lang="en-US" altLang="zh-CN" sz="16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3" y="1835294"/>
                <a:ext cx="4867741" cy="1354217"/>
              </a:xfrm>
              <a:prstGeom prst="rect">
                <a:avLst/>
              </a:prstGeom>
              <a:blipFill>
                <a:blip r:embed="rId5"/>
                <a:stretch>
                  <a:fillRect l="-501" b="-2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8422611" y="1618799"/>
            <a:ext cx="2872856" cy="2125454"/>
            <a:chOff x="5219848" y="3512661"/>
            <a:chExt cx="4094484" cy="314491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5"/>
            <a:stretch/>
          </p:blipFill>
          <p:spPr>
            <a:xfrm>
              <a:off x="5219848" y="3512661"/>
              <a:ext cx="4094484" cy="3144914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6299391" y="3764643"/>
              <a:ext cx="1983785" cy="409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Setting </a:t>
              </a:r>
              <a:r>
                <a:rPr lang="en-US" altLang="zh-CN" sz="1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C, w/ 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6009382" y="5807317"/>
                  <a:ext cx="1808380" cy="253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sub>
                      </m:sSub>
                      <m:r>
                        <a:rPr lang="en-US" altLang="zh-CN" sz="10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sz="105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a14:m>
                  <a:r>
                    <a:rPr lang="en-US" altLang="zh-CN" sz="105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7.7 </a:t>
                  </a:r>
                  <a:r>
                    <a:rPr lang="en-US" altLang="zh-CN" sz="105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ps</a:t>
                  </a:r>
                  <a:r>
                    <a:rPr lang="en-US" altLang="zh-CN" sz="105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zh-CN" altLang="en-US" sz="10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sub>
                      </m:sSub>
                      <m:r>
                        <a:rPr lang="en-US" altLang="zh-CN" sz="10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altLang="zh-CN" sz="105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0.00103</a:t>
                  </a:r>
                  <a:r>
                    <a:rPr lang="en-US" altLang="zh-CN" sz="105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zh-CN" altLang="en-US" sz="105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382" y="5807317"/>
                  <a:ext cx="1808380" cy="253916"/>
                </a:xfrm>
                <a:prstGeom prst="rect">
                  <a:avLst/>
                </a:prstGeom>
                <a:blipFill>
                  <a:blip r:embed="rId7"/>
                  <a:stretch>
                    <a:fillRect r="-37019" b="-620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文本框 31"/>
          <p:cNvSpPr txBox="1"/>
          <p:nvPr/>
        </p:nvSpPr>
        <p:spPr>
          <a:xfrm>
            <a:off x="570841" y="4459208"/>
            <a:ext cx="448013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b="1" dirty="0" smtClean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considering the BBR: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SR of beam-cavity resonant modes can still significantly affect the </a:t>
            </a:r>
            <a:r>
              <a:rPr lang="en-US" altLang="zh-CN" sz="1400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</a:t>
            </a:r>
            <a:r>
              <a:rPr lang="en-US" altLang="zh-CN" sz="1400" b="1" dirty="0" smtClean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400" b="1" dirty="0" smtClean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bunch lengthening can also be improved by optimizing the HC voltage setting rather than the ideal flat-potential setting.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"/>
          <a:stretch/>
        </p:blipFill>
        <p:spPr>
          <a:xfrm>
            <a:off x="5102986" y="4320283"/>
            <a:ext cx="3115507" cy="24288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"/>
          <a:stretch/>
        </p:blipFill>
        <p:spPr>
          <a:xfrm>
            <a:off x="8164588" y="4379381"/>
            <a:ext cx="3188923" cy="236979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518565" y="418875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 Black" panose="020B0A04020102020204" pitchFamily="34" charset="0"/>
              </a:rPr>
              <a:t>w/o SR</a:t>
            </a:r>
            <a:endParaRPr lang="zh-CN" altLang="en-US" b="1" dirty="0">
              <a:latin typeface="Arial Black" panose="020B0A040201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49523" y="553807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 Black" panose="020B0A04020102020204" pitchFamily="34" charset="0"/>
              </a:rPr>
              <a:t>Rs</a:t>
            </a:r>
            <a:endParaRPr lang="zh-CN" altLang="en-US" sz="1400" dirty="0">
              <a:latin typeface="Arial Black" panose="020B0A040201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21881" y="421399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 Black" panose="020B0A04020102020204" pitchFamily="34" charset="0"/>
              </a:rPr>
              <a:t>w/ SR</a:t>
            </a:r>
            <a:endParaRPr lang="zh-CN" altLang="en-US" b="1" dirty="0">
              <a:latin typeface="Arial Black" panose="020B0A040201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692543" y="575186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 Black" panose="020B0A04020102020204" pitchFamily="34" charset="0"/>
              </a:rPr>
              <a:t>Rs</a:t>
            </a:r>
            <a:endParaRPr lang="zh-CN" alt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42511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18)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303485" y="231638"/>
            <a:ext cx="3837403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 smtClean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Parasitic modes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3332" y="1167785"/>
            <a:ext cx="6020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 smtClean="0"/>
              <a:t>Because the SR effects of parasitic modes (HOM,LOM) can be superimposed, although single parasitic mode’s R/Q is not large, all of them should be taken into account.</a:t>
            </a:r>
            <a:endParaRPr lang="zh-CN" altLang="en-US" sz="2400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89471"/>
              </p:ext>
            </p:extLst>
          </p:nvPr>
        </p:nvGraphicFramePr>
        <p:xfrm>
          <a:off x="900111" y="3431550"/>
          <a:ext cx="2899281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27">
                  <a:extLst>
                    <a:ext uri="{9D8B030D-6E8A-4147-A177-3AD203B41FA5}">
                      <a16:colId xmlns:a16="http://schemas.microsoft.com/office/drawing/2014/main" val="4182992197"/>
                    </a:ext>
                  </a:extLst>
                </a:gridCol>
                <a:gridCol w="966427">
                  <a:extLst>
                    <a:ext uri="{9D8B030D-6E8A-4147-A177-3AD203B41FA5}">
                      <a16:colId xmlns:a16="http://schemas.microsoft.com/office/drawing/2014/main" val="4045808278"/>
                    </a:ext>
                  </a:extLst>
                </a:gridCol>
                <a:gridCol w="966427">
                  <a:extLst>
                    <a:ext uri="{9D8B030D-6E8A-4147-A177-3AD203B41FA5}">
                      <a16:colId xmlns:a16="http://schemas.microsoft.com/office/drawing/2014/main" val="721185006"/>
                    </a:ext>
                  </a:extLst>
                </a:gridCol>
              </a:tblGrid>
              <a:tr h="459444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fr</a:t>
                      </a:r>
                      <a:endParaRPr lang="en-US" altLang="zh-CN" sz="1400" dirty="0" smtClean="0"/>
                    </a:p>
                    <a:p>
                      <a:r>
                        <a:rPr lang="en-US" altLang="zh-CN" sz="1400" dirty="0" smtClean="0"/>
                        <a:t>[MHz]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R/Q</a:t>
                      </a:r>
                    </a:p>
                    <a:p>
                      <a:r>
                        <a:rPr lang="en-US" altLang="zh-CN" sz="1400" dirty="0" smtClean="0"/>
                        <a:t>[Ohm]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QL/1e3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555797"/>
                  </a:ext>
                </a:extLst>
              </a:tr>
              <a:tr h="27026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324</a:t>
                      </a:r>
                      <a:endParaRPr lang="zh-CN" alt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113</a:t>
                      </a:r>
                      <a:endParaRPr lang="zh-CN" alt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9.1</a:t>
                      </a:r>
                      <a:endParaRPr lang="zh-CN" alt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827068"/>
                  </a:ext>
                </a:extLst>
              </a:tr>
              <a:tr h="27026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921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5.85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106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83071"/>
                  </a:ext>
                </a:extLst>
              </a:tr>
              <a:tr h="27026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1205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5.27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94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197596"/>
                  </a:ext>
                </a:extLst>
              </a:tr>
              <a:tr h="27026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1500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4.45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89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38568"/>
                  </a:ext>
                </a:extLst>
              </a:tr>
              <a:tr h="27026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1645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9.8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24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223303"/>
                  </a:ext>
                </a:extLst>
              </a:tr>
              <a:tr h="270261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1700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8.1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37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315044"/>
                  </a:ext>
                </a:extLst>
              </a:tr>
            </a:tbl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809761" y="2902245"/>
            <a:ext cx="331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# APS-U 12 NC main cavities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1395" y="6400696"/>
            <a:ext cx="3199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R. Lindberg, PRAB 21 124402 (2018)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006828" y="3184779"/>
            <a:ext cx="2296" cy="3673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4071721" y="482557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 HOMs</a:t>
            </a:r>
            <a:endParaRPr lang="zh-CN" altLang="en-US" dirty="0"/>
          </a:p>
        </p:txBody>
      </p:sp>
      <p:sp>
        <p:nvSpPr>
          <p:cNvPr id="34" name="右大括号 33"/>
          <p:cNvSpPr/>
          <p:nvPr/>
        </p:nvSpPr>
        <p:spPr>
          <a:xfrm>
            <a:off x="3799392" y="4397857"/>
            <a:ext cx="221918" cy="1314508"/>
          </a:xfrm>
          <a:prstGeom prst="rightBrace">
            <a:avLst>
              <a:gd name="adj1" fmla="val 10316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453" y="3875814"/>
            <a:ext cx="1971675" cy="2585888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5090631" y="3372242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# TM020 NC harmonic  cavities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85463"/>
              </p:ext>
            </p:extLst>
          </p:nvPr>
        </p:nvGraphicFramePr>
        <p:xfrm>
          <a:off x="8571013" y="4334534"/>
          <a:ext cx="318588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307842778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4115675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TM010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TM020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750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</a:t>
                      </a:r>
                      <a:r>
                        <a:rPr lang="en-US" altLang="zh-CN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?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786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~580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~1500</a:t>
                      </a:r>
                      <a:r>
                        <a:rPr lang="en-US" altLang="zh-CN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06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34-38</a:t>
                      </a:r>
                      <a:endParaRPr lang="zh-CN" alt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31400</a:t>
                      </a: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430834"/>
                  </a:ext>
                </a:extLst>
              </a:tr>
            </a:tbl>
          </a:graphicData>
        </a:graphic>
      </p:graphicFrame>
      <p:sp>
        <p:nvSpPr>
          <p:cNvPr id="40" name="文本框 39"/>
          <p:cNvSpPr txBox="1"/>
          <p:nvPr/>
        </p:nvSpPr>
        <p:spPr>
          <a:xfrm>
            <a:off x="7288510" y="4804164"/>
            <a:ext cx="1279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 smtClean="0">
                <a:latin typeface="Arial Black" panose="020B0A04020102020204" pitchFamily="34" charset="0"/>
              </a:rPr>
              <a:t>R/Q [Ω]</a:t>
            </a:r>
          </a:p>
          <a:p>
            <a:r>
              <a:rPr lang="en-US" altLang="zh-CN" sz="2000" i="1" dirty="0" err="1" smtClean="0">
                <a:latin typeface="Arial Black" panose="020B0A04020102020204" pitchFamily="34" charset="0"/>
              </a:rPr>
              <a:t>fr</a:t>
            </a:r>
            <a:r>
              <a:rPr lang="en-US" altLang="zh-CN" sz="2000" i="1" dirty="0" smtClean="0">
                <a:latin typeface="Arial Black" panose="020B0A04020102020204" pitchFamily="34" charset="0"/>
              </a:rPr>
              <a:t> [MHz]</a:t>
            </a:r>
          </a:p>
          <a:p>
            <a:r>
              <a:rPr lang="en-US" altLang="zh-CN" sz="2000" i="1" dirty="0">
                <a:latin typeface="Arial Black" panose="020B0A04020102020204" pitchFamily="34" charset="0"/>
              </a:rPr>
              <a:t>Q</a:t>
            </a:r>
            <a:endParaRPr lang="zh-CN" altLang="en-US" sz="2000" i="1" dirty="0">
              <a:latin typeface="Arial Black" panose="020B0A040201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874454" y="6228552"/>
            <a:ext cx="3739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T. Yamaguchi et al., NIMA 1053 (2023)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1010602" y="5805406"/>
            <a:ext cx="267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latin typeface="Arial Black" panose="020B0A04020102020204" pitchFamily="34" charset="0"/>
              </a:rPr>
              <a:t>Higher order modes</a:t>
            </a:r>
            <a:endParaRPr lang="zh-CN" altLang="en-US" b="1" i="1" dirty="0">
              <a:latin typeface="Arial Black" panose="020B0A040201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856152" y="3916806"/>
            <a:ext cx="262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latin typeface="Arial Black" panose="020B0A04020102020204" pitchFamily="34" charset="0"/>
              </a:rPr>
              <a:t>Lower order modes</a:t>
            </a:r>
            <a:endParaRPr lang="zh-CN" altLang="en-US" b="1" i="1" dirty="0">
              <a:latin typeface="Arial Black" panose="020B0A040201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66" y="1124153"/>
            <a:ext cx="3265009" cy="214742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56152" y="894817"/>
            <a:ext cx="197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R/Q = 39, Q  = 2e8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7938171" y="907913"/>
            <a:ext cx="109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For HALF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15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34977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484496" y="1251886"/>
            <a:ext cx="10856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i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In this </a:t>
            </a:r>
            <a:r>
              <a:rPr lang="en-US" altLang="zh-CN" sz="2400" i="1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talk, I </a:t>
            </a:r>
            <a:r>
              <a:rPr lang="en-US" altLang="zh-CN" sz="2400" i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will show you the short-range effect of beam-cavity resonant modes can significantly affect the bunch lengthening in </a:t>
            </a:r>
            <a:r>
              <a:rPr lang="en-US" altLang="zh-CN" sz="2400" i="1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the case of high bunch-charge filling. </a:t>
            </a:r>
            <a:r>
              <a:rPr lang="en-US" altLang="zh-CN" sz="2400" b="1" i="1" dirty="0">
                <a:solidFill>
                  <a:srgbClr val="00B0F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To </a:t>
            </a:r>
            <a:r>
              <a:rPr lang="en-US" altLang="zh-CN" sz="24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accurately </a:t>
            </a:r>
            <a:r>
              <a:rPr lang="en-US" altLang="zh-CN" sz="2400" b="1" i="1" dirty="0">
                <a:solidFill>
                  <a:srgbClr val="00B0F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evaluate the bunch lengthening in the presence of harmonic cavity, this short-range effect is an important ingredient and must be taken into account</a:t>
            </a:r>
            <a:r>
              <a:rPr lang="en-US" altLang="zh-CN" sz="2400" i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351522" y="108866"/>
            <a:ext cx="11151050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O</a:t>
            </a:r>
            <a:r>
              <a:rPr lang="en-US" altLang="zh-CN" sz="3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utline</a:t>
            </a:r>
            <a:endParaRPr lang="en-US" sz="3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79491" y="3282287"/>
            <a:ext cx="4928164" cy="3224442"/>
            <a:chOff x="4463142" y="1069344"/>
            <a:chExt cx="2308819" cy="1575597"/>
          </a:xfrm>
        </p:grpSpPr>
        <p:sp>
          <p:nvSpPr>
            <p:cNvPr id="9" name="椭圆 8"/>
            <p:cNvSpPr/>
            <p:nvPr/>
          </p:nvSpPr>
          <p:spPr>
            <a:xfrm>
              <a:off x="4463142" y="1449420"/>
              <a:ext cx="2308819" cy="119552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235590" y="1069344"/>
              <a:ext cx="696315" cy="765601"/>
              <a:chOff x="5652961" y="4479542"/>
              <a:chExt cx="2114191" cy="153508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157651" y="4479542"/>
                <a:ext cx="1609501" cy="1535081"/>
                <a:chOff x="6082339" y="4359851"/>
                <a:chExt cx="1998170" cy="1894714"/>
              </a:xfrm>
            </p:grpSpPr>
            <p:sp>
              <p:nvSpPr>
                <p:cNvPr id="17" name="弧形 16"/>
                <p:cNvSpPr/>
                <p:nvPr>
                  <p:custDataLst>
                    <p:tags r:id="rId7"/>
                  </p:custDataLst>
                </p:nvPr>
              </p:nvSpPr>
              <p:spPr>
                <a:xfrm rot="5361410">
                  <a:off x="5946008" y="4773134"/>
                  <a:ext cx="1617762" cy="1345100"/>
                </a:xfrm>
                <a:prstGeom prst="arc">
                  <a:avLst>
                    <a:gd name="adj1" fmla="val 16506693"/>
                    <a:gd name="adj2" fmla="val 5146429"/>
                  </a:avLst>
                </a:prstGeom>
                <a:noFill/>
                <a:ln w="381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0000">
                        <a:srgbClr val="C00000"/>
                      </a:gs>
                      <a:gs pos="47000">
                        <a:srgbClr val="C00000"/>
                      </a:gs>
                      <a:gs pos="49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tx1"/>
                      </a:solidFill>
                    </a:defRPr>
                  </a:defPPr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grpSp>
              <p:nvGrpSpPr>
                <p:cNvPr id="18" name="组合 17"/>
                <p:cNvGrpSpPr/>
                <p:nvPr/>
              </p:nvGrpSpPr>
              <p:grpSpPr>
                <a:xfrm>
                  <a:off x="6088202" y="4359851"/>
                  <a:ext cx="1992307" cy="1617762"/>
                  <a:chOff x="6088202" y="4359851"/>
                  <a:chExt cx="1992307" cy="1617762"/>
                </a:xfrm>
              </p:grpSpPr>
              <p:sp>
                <p:nvSpPr>
                  <p:cNvPr id="19" name="弧形 18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 rot="16200000">
                    <a:off x="5951871" y="4496182"/>
                    <a:ext cx="1617762" cy="1345100"/>
                  </a:xfrm>
                  <a:prstGeom prst="arc">
                    <a:avLst>
                      <a:gd name="adj1" fmla="val 16506693"/>
                      <a:gd name="adj2" fmla="val 5097060"/>
                    </a:avLst>
                  </a:prstGeom>
                  <a:noFill/>
                  <a:ln w="381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347">
                          <a:srgbClr val="C00000"/>
                        </a:gs>
                        <a:gs pos="37000">
                          <a:srgbClr val="C00000"/>
                        </a:gs>
                        <a:gs pos="46000">
                          <a:schemeClr val="accent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tx1"/>
                        </a:solidFill>
                      </a:defRPr>
                    </a:defPPr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0" name="直接连接符 19"/>
                  <p:cNvCxnSpPr/>
                  <p:nvPr>
                    <p:custDataLst>
                      <p:tags r:id="rId9"/>
                    </p:custDataLst>
                  </p:nvPr>
                </p:nvCxnSpPr>
                <p:spPr>
                  <a:xfrm flipH="1">
                    <a:off x="7407899" y="5127180"/>
                    <a:ext cx="672610" cy="1367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C0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椭圆 20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6561176" y="5253510"/>
                    <a:ext cx="368975" cy="8832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13" name="直接连接符 12"/>
              <p:cNvCxnSpPr/>
              <p:nvPr>
                <p:custDataLst>
                  <p:tags r:id="rId4"/>
                </p:custDataLst>
              </p:nvPr>
            </p:nvCxnSpPr>
            <p:spPr>
              <a:xfrm flipH="1" flipV="1">
                <a:off x="5652961" y="5095255"/>
                <a:ext cx="529091" cy="4371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C0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5666709" y="5394384"/>
                <a:ext cx="507177" cy="2427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C0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7225374" y="5382705"/>
                <a:ext cx="526401" cy="0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C0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1"/>
          <p:cNvSpPr txBox="1"/>
          <p:nvPr/>
        </p:nvSpPr>
        <p:spPr>
          <a:xfrm>
            <a:off x="5422008" y="3465796"/>
            <a:ext cx="75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Cavity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5349669" y="6003304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ring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303091" y="3471160"/>
            <a:ext cx="2049373" cy="984321"/>
            <a:chOff x="1297287" y="3672420"/>
            <a:chExt cx="2049373" cy="984321"/>
          </a:xfrm>
        </p:grpSpPr>
        <p:grpSp>
          <p:nvGrpSpPr>
            <p:cNvPr id="39" name="组合 38"/>
            <p:cNvGrpSpPr/>
            <p:nvPr/>
          </p:nvGrpSpPr>
          <p:grpSpPr>
            <a:xfrm>
              <a:off x="1297287" y="3672420"/>
              <a:ext cx="2049373" cy="615574"/>
              <a:chOff x="8681233" y="1327294"/>
              <a:chExt cx="2860792" cy="1116339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8681233" y="1327294"/>
                <a:ext cx="2845673" cy="941000"/>
              </a:xfrm>
              <a:custGeom>
                <a:avLst/>
                <a:gdLst>
                  <a:gd name="connisteX0" fmla="*/ 0 w 2030095"/>
                  <a:gd name="connsiteY0" fmla="*/ 841377 h 842729"/>
                  <a:gd name="connisteX1" fmla="*/ 640080 w 2030095"/>
                  <a:gd name="connsiteY1" fmla="*/ 719457 h 842729"/>
                  <a:gd name="connisteX2" fmla="*/ 1061085 w 2030095"/>
                  <a:gd name="connsiteY2" fmla="*/ 2 h 842729"/>
                  <a:gd name="connisteX3" fmla="*/ 1481455 w 2030095"/>
                  <a:gd name="connsiteY3" fmla="*/ 713107 h 842729"/>
                  <a:gd name="connisteX4" fmla="*/ 2030095 w 2030095"/>
                  <a:gd name="connsiteY4" fmla="*/ 835027 h 842729"/>
                  <a:gd name="connisteX5" fmla="*/ 2036445 w 2030095"/>
                  <a:gd name="connsiteY5" fmla="*/ 817247 h 84272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</a:cxnLst>
                <a:rect l="l" t="t" r="r" b="b"/>
                <a:pathLst>
                  <a:path w="2030095" h="842729">
                    <a:moveTo>
                      <a:pt x="0" y="841377"/>
                    </a:moveTo>
                    <a:cubicBezTo>
                      <a:pt x="119380" y="831217"/>
                      <a:pt x="427990" y="887732"/>
                      <a:pt x="640080" y="719457"/>
                    </a:cubicBezTo>
                    <a:cubicBezTo>
                      <a:pt x="852170" y="551182"/>
                      <a:pt x="892810" y="1272"/>
                      <a:pt x="1061085" y="2"/>
                    </a:cubicBezTo>
                    <a:cubicBezTo>
                      <a:pt x="1229360" y="-1268"/>
                      <a:pt x="1287780" y="546102"/>
                      <a:pt x="1481455" y="713107"/>
                    </a:cubicBezTo>
                    <a:cubicBezTo>
                      <a:pt x="1675130" y="880112"/>
                      <a:pt x="1918970" y="814072"/>
                      <a:pt x="2030095" y="835027"/>
                    </a:cubicBezTo>
                  </a:path>
                </a:pathLst>
              </a:custGeom>
              <a:noFill/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 flipV="1">
                <a:off x="8681233" y="2431073"/>
                <a:ext cx="2860792" cy="11555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endCxn id="44" idx="0"/>
              </p:cNvCxnSpPr>
              <p:nvPr/>
            </p:nvCxnSpPr>
            <p:spPr>
              <a:xfrm flipH="1" flipV="1">
                <a:off x="8681233" y="2266787"/>
                <a:ext cx="1620" cy="17584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>
                <a:endCxn id="44" idx="0"/>
              </p:cNvCxnSpPr>
              <p:nvPr/>
            </p:nvCxnSpPr>
            <p:spPr>
              <a:xfrm flipH="1" flipV="1">
                <a:off x="8801648" y="2267792"/>
                <a:ext cx="1620" cy="17584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>
                <a:endCxn id="44" idx="0"/>
              </p:cNvCxnSpPr>
              <p:nvPr/>
            </p:nvCxnSpPr>
            <p:spPr>
              <a:xfrm flipH="1" flipV="1">
                <a:off x="8921523" y="2266787"/>
                <a:ext cx="1620" cy="17584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endCxn id="44" idx="0"/>
              </p:cNvCxnSpPr>
              <p:nvPr/>
            </p:nvCxnSpPr>
            <p:spPr>
              <a:xfrm flipV="1">
                <a:off x="10227184" y="1327294"/>
                <a:ext cx="0" cy="10826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>
                <a:endCxn id="44" idx="0"/>
              </p:cNvCxnSpPr>
              <p:nvPr/>
            </p:nvCxnSpPr>
            <p:spPr>
              <a:xfrm flipV="1">
                <a:off x="10104070" y="1327294"/>
                <a:ext cx="0" cy="10826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>
                <a:endCxn id="44" idx="0"/>
              </p:cNvCxnSpPr>
              <p:nvPr/>
            </p:nvCxnSpPr>
            <p:spPr>
              <a:xfrm flipH="1" flipV="1">
                <a:off x="11286617" y="2255232"/>
                <a:ext cx="0" cy="17584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endCxn id="44" idx="0"/>
              </p:cNvCxnSpPr>
              <p:nvPr/>
            </p:nvCxnSpPr>
            <p:spPr>
              <a:xfrm flipH="1" flipV="1">
                <a:off x="11407032" y="2256739"/>
                <a:ext cx="0" cy="17584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>
                <a:endCxn id="44" idx="0"/>
              </p:cNvCxnSpPr>
              <p:nvPr/>
            </p:nvCxnSpPr>
            <p:spPr>
              <a:xfrm flipH="1" flipV="1">
                <a:off x="11526906" y="2255232"/>
                <a:ext cx="0" cy="17584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椭圆 59"/>
              <p:cNvSpPr/>
              <p:nvPr/>
            </p:nvSpPr>
            <p:spPr>
              <a:xfrm>
                <a:off x="11407032" y="2345664"/>
                <a:ext cx="64797" cy="592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61" name="椭圆 60"/>
              <p:cNvSpPr/>
              <p:nvPr/>
            </p:nvSpPr>
            <p:spPr>
              <a:xfrm flipV="1">
                <a:off x="11447530" y="228537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62" name="椭圆 61"/>
              <p:cNvSpPr/>
              <p:nvPr/>
            </p:nvSpPr>
            <p:spPr>
              <a:xfrm flipV="1">
                <a:off x="10104070" y="136246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63" name="椭圆 62"/>
              <p:cNvSpPr/>
              <p:nvPr/>
            </p:nvSpPr>
            <p:spPr>
              <a:xfrm flipV="1">
                <a:off x="8736851" y="228537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64" name="椭圆 63"/>
              <p:cNvSpPr/>
              <p:nvPr/>
            </p:nvSpPr>
            <p:spPr>
              <a:xfrm flipV="1">
                <a:off x="8696353" y="2349683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65" name="椭圆 64"/>
              <p:cNvSpPr/>
              <p:nvPr/>
            </p:nvSpPr>
            <p:spPr>
              <a:xfrm flipV="1">
                <a:off x="8845926" y="228537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66" name="椭圆 65"/>
              <p:cNvSpPr/>
              <p:nvPr/>
            </p:nvSpPr>
            <p:spPr>
              <a:xfrm flipV="1">
                <a:off x="8802728" y="237078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67" name="椭圆 66"/>
              <p:cNvSpPr/>
              <p:nvPr/>
            </p:nvSpPr>
            <p:spPr>
              <a:xfrm flipV="1">
                <a:off x="8867525" y="237078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68" name="椭圆 67"/>
              <p:cNvSpPr/>
              <p:nvPr/>
            </p:nvSpPr>
            <p:spPr>
              <a:xfrm flipV="1">
                <a:off x="11286617" y="226779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69" name="椭圆 68"/>
              <p:cNvSpPr/>
              <p:nvPr/>
            </p:nvSpPr>
            <p:spPr>
              <a:xfrm flipV="1">
                <a:off x="11286617" y="237078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70" name="椭圆 69"/>
              <p:cNvSpPr/>
              <p:nvPr/>
            </p:nvSpPr>
            <p:spPr>
              <a:xfrm flipV="1">
                <a:off x="11342235" y="2324563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71" name="椭圆 70"/>
              <p:cNvSpPr/>
              <p:nvPr/>
            </p:nvSpPr>
            <p:spPr>
              <a:xfrm flipV="1">
                <a:off x="10168867" y="136246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72" name="椭圆 71"/>
              <p:cNvSpPr/>
              <p:nvPr/>
            </p:nvSpPr>
            <p:spPr>
              <a:xfrm flipV="1">
                <a:off x="10162387" y="1457919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73" name="椭圆 72"/>
              <p:cNvSpPr/>
              <p:nvPr/>
            </p:nvSpPr>
            <p:spPr>
              <a:xfrm flipV="1">
                <a:off x="10104070" y="1457919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74" name="椭圆 73"/>
              <p:cNvSpPr/>
              <p:nvPr/>
            </p:nvSpPr>
            <p:spPr>
              <a:xfrm flipV="1">
                <a:off x="10162387" y="157849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75" name="椭圆 74"/>
              <p:cNvSpPr/>
              <p:nvPr/>
            </p:nvSpPr>
            <p:spPr>
              <a:xfrm flipV="1">
                <a:off x="10104070" y="1518207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76" name="椭圆 75"/>
              <p:cNvSpPr/>
              <p:nvPr/>
            </p:nvSpPr>
            <p:spPr>
              <a:xfrm flipV="1">
                <a:off x="10104070" y="163878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77" name="椭圆 76"/>
              <p:cNvSpPr/>
              <p:nvPr/>
            </p:nvSpPr>
            <p:spPr>
              <a:xfrm flipV="1">
                <a:off x="10104070" y="1737757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78" name="椭圆 77"/>
              <p:cNvSpPr/>
              <p:nvPr/>
            </p:nvSpPr>
            <p:spPr>
              <a:xfrm flipV="1">
                <a:off x="10168867" y="1677469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79" name="椭圆 78"/>
              <p:cNvSpPr/>
              <p:nvPr/>
            </p:nvSpPr>
            <p:spPr>
              <a:xfrm flipV="1">
                <a:off x="10162387" y="1798045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80" name="椭圆 79"/>
              <p:cNvSpPr/>
              <p:nvPr/>
            </p:nvSpPr>
            <p:spPr>
              <a:xfrm flipV="1">
                <a:off x="10097590" y="1838238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81" name="椭圆 80"/>
              <p:cNvSpPr/>
              <p:nvPr/>
            </p:nvSpPr>
            <p:spPr>
              <a:xfrm flipV="1">
                <a:off x="10168867" y="189852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82" name="椭圆 81"/>
              <p:cNvSpPr/>
              <p:nvPr/>
            </p:nvSpPr>
            <p:spPr>
              <a:xfrm flipV="1">
                <a:off x="10097590" y="194625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83" name="椭圆 82"/>
              <p:cNvSpPr/>
              <p:nvPr/>
            </p:nvSpPr>
            <p:spPr>
              <a:xfrm flipV="1">
                <a:off x="10162387" y="197388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84" name="椭圆 83"/>
              <p:cNvSpPr/>
              <p:nvPr/>
            </p:nvSpPr>
            <p:spPr>
              <a:xfrm flipV="1">
                <a:off x="10097590" y="2034175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85" name="椭圆 84"/>
              <p:cNvSpPr/>
              <p:nvPr/>
            </p:nvSpPr>
            <p:spPr>
              <a:xfrm flipV="1">
                <a:off x="10162387" y="206582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86" name="椭圆 85"/>
              <p:cNvSpPr/>
              <p:nvPr/>
            </p:nvSpPr>
            <p:spPr>
              <a:xfrm flipV="1">
                <a:off x="10104070" y="212862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87" name="椭圆 86"/>
              <p:cNvSpPr/>
              <p:nvPr/>
            </p:nvSpPr>
            <p:spPr>
              <a:xfrm flipV="1">
                <a:off x="10168867" y="2157263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88" name="椭圆 87"/>
              <p:cNvSpPr/>
              <p:nvPr/>
            </p:nvSpPr>
            <p:spPr>
              <a:xfrm flipV="1">
                <a:off x="10104070" y="2225088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89" name="椭圆 88"/>
              <p:cNvSpPr/>
              <p:nvPr/>
            </p:nvSpPr>
            <p:spPr>
              <a:xfrm flipV="1">
                <a:off x="10162387" y="225523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90" name="椭圆 89"/>
              <p:cNvSpPr/>
              <p:nvPr/>
            </p:nvSpPr>
            <p:spPr>
              <a:xfrm flipV="1">
                <a:off x="10104070" y="2324563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91" name="椭圆 90"/>
              <p:cNvSpPr/>
              <p:nvPr/>
            </p:nvSpPr>
            <p:spPr>
              <a:xfrm flipV="1">
                <a:off x="10162387" y="237078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92" name="椭圆 91"/>
              <p:cNvSpPr/>
              <p:nvPr/>
            </p:nvSpPr>
            <p:spPr>
              <a:xfrm flipV="1">
                <a:off x="10097590" y="2372291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03" name="椭圆 102"/>
              <p:cNvSpPr/>
              <p:nvPr/>
            </p:nvSpPr>
            <p:spPr>
              <a:xfrm flipV="1">
                <a:off x="10314787" y="2268319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04" name="椭圆 103"/>
              <p:cNvSpPr/>
              <p:nvPr/>
            </p:nvSpPr>
            <p:spPr>
              <a:xfrm flipV="1">
                <a:off x="10711040" y="222169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10619588" y="2209976"/>
                <a:ext cx="45719" cy="655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06" name="椭圆 105"/>
              <p:cNvSpPr/>
              <p:nvPr/>
            </p:nvSpPr>
            <p:spPr>
              <a:xfrm flipV="1">
                <a:off x="10771987" y="228198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07" name="椭圆 106"/>
              <p:cNvSpPr/>
              <p:nvPr/>
            </p:nvSpPr>
            <p:spPr>
              <a:xfrm flipV="1">
                <a:off x="10344030" y="2002533"/>
                <a:ext cx="45719" cy="487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08" name="椭圆 107"/>
              <p:cNvSpPr/>
              <p:nvPr/>
            </p:nvSpPr>
            <p:spPr>
              <a:xfrm flipV="1">
                <a:off x="9896432" y="207257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09" name="椭圆 108"/>
              <p:cNvSpPr/>
              <p:nvPr/>
            </p:nvSpPr>
            <p:spPr>
              <a:xfrm flipV="1">
                <a:off x="9704324" y="226155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10" name="椭圆 109"/>
              <p:cNvSpPr/>
              <p:nvPr/>
            </p:nvSpPr>
            <p:spPr>
              <a:xfrm flipV="1">
                <a:off x="9680308" y="2193997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11" name="椭圆 110"/>
              <p:cNvSpPr/>
              <p:nvPr/>
            </p:nvSpPr>
            <p:spPr>
              <a:xfrm flipV="1">
                <a:off x="9918858" y="1879653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12" name="椭圆 111"/>
              <p:cNvSpPr/>
              <p:nvPr/>
            </p:nvSpPr>
            <p:spPr>
              <a:xfrm flipV="1">
                <a:off x="9970894" y="1782083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13" name="椭圆 112"/>
              <p:cNvSpPr/>
              <p:nvPr/>
            </p:nvSpPr>
            <p:spPr>
              <a:xfrm flipV="1">
                <a:off x="9978505" y="1992877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14" name="椭圆 113"/>
              <p:cNvSpPr/>
              <p:nvPr/>
            </p:nvSpPr>
            <p:spPr>
              <a:xfrm flipV="1">
                <a:off x="9018752" y="2304780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15" name="椭圆 114"/>
              <p:cNvSpPr/>
              <p:nvPr/>
            </p:nvSpPr>
            <p:spPr>
              <a:xfrm flipV="1">
                <a:off x="9207579" y="228300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16" name="椭圆 115"/>
              <p:cNvSpPr/>
              <p:nvPr/>
            </p:nvSpPr>
            <p:spPr>
              <a:xfrm flipV="1">
                <a:off x="10036941" y="1760357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17" name="椭圆 116"/>
              <p:cNvSpPr/>
              <p:nvPr/>
            </p:nvSpPr>
            <p:spPr>
              <a:xfrm flipV="1">
                <a:off x="9759333" y="234734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18" name="椭圆 117"/>
              <p:cNvSpPr/>
              <p:nvPr/>
            </p:nvSpPr>
            <p:spPr>
              <a:xfrm flipV="1">
                <a:off x="10569187" y="1955360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19" name="椭圆 118"/>
              <p:cNvSpPr/>
              <p:nvPr/>
            </p:nvSpPr>
            <p:spPr>
              <a:xfrm flipV="1">
                <a:off x="9115960" y="2255077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20" name="椭圆 119"/>
              <p:cNvSpPr/>
              <p:nvPr/>
            </p:nvSpPr>
            <p:spPr>
              <a:xfrm flipV="1">
                <a:off x="9378859" y="2340319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21" name="椭圆 120"/>
              <p:cNvSpPr/>
              <p:nvPr/>
            </p:nvSpPr>
            <p:spPr>
              <a:xfrm flipH="1">
                <a:off x="9912860" y="1755484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22" name="椭圆 121"/>
              <p:cNvSpPr/>
              <p:nvPr/>
            </p:nvSpPr>
            <p:spPr>
              <a:xfrm flipH="1">
                <a:off x="9669818" y="2065462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23" name="椭圆 122"/>
              <p:cNvSpPr/>
              <p:nvPr/>
            </p:nvSpPr>
            <p:spPr>
              <a:xfrm flipH="1">
                <a:off x="9205684" y="2343121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24" name="椭圆 123"/>
              <p:cNvSpPr/>
              <p:nvPr/>
            </p:nvSpPr>
            <p:spPr>
              <a:xfrm flipH="1">
                <a:off x="10344308" y="1895117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25" name="椭圆 124"/>
              <p:cNvSpPr/>
              <p:nvPr/>
            </p:nvSpPr>
            <p:spPr>
              <a:xfrm flipV="1">
                <a:off x="10259581" y="1489589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26" name="椭圆 125"/>
              <p:cNvSpPr/>
              <p:nvPr/>
            </p:nvSpPr>
            <p:spPr>
              <a:xfrm flipV="1">
                <a:off x="10449161" y="177043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27" name="椭圆 126"/>
              <p:cNvSpPr/>
              <p:nvPr/>
            </p:nvSpPr>
            <p:spPr>
              <a:xfrm flipV="1">
                <a:off x="10489355" y="186462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28" name="椭圆 127"/>
              <p:cNvSpPr/>
              <p:nvPr/>
            </p:nvSpPr>
            <p:spPr>
              <a:xfrm flipV="1">
                <a:off x="10272504" y="1600311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29" name="椭圆 128"/>
              <p:cNvSpPr/>
              <p:nvPr/>
            </p:nvSpPr>
            <p:spPr>
              <a:xfrm flipH="1">
                <a:off x="10250183" y="1708292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30" name="椭圆 129"/>
              <p:cNvSpPr/>
              <p:nvPr/>
            </p:nvSpPr>
            <p:spPr>
              <a:xfrm flipH="1">
                <a:off x="10348458" y="1705920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31" name="椭圆 130"/>
              <p:cNvSpPr/>
              <p:nvPr/>
            </p:nvSpPr>
            <p:spPr>
              <a:xfrm flipH="1">
                <a:off x="10388652" y="1800108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32" name="椭圆 131"/>
              <p:cNvSpPr/>
              <p:nvPr/>
            </p:nvSpPr>
            <p:spPr>
              <a:xfrm flipH="1">
                <a:off x="10285576" y="1809778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33" name="椭圆 132"/>
              <p:cNvSpPr/>
              <p:nvPr/>
            </p:nvSpPr>
            <p:spPr>
              <a:xfrm flipV="1">
                <a:off x="9869103" y="2298463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34" name="椭圆 133"/>
              <p:cNvSpPr/>
              <p:nvPr/>
            </p:nvSpPr>
            <p:spPr>
              <a:xfrm flipV="1">
                <a:off x="9930466" y="2235211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35" name="椭圆 134"/>
              <p:cNvSpPr/>
              <p:nvPr/>
            </p:nvSpPr>
            <p:spPr>
              <a:xfrm flipV="1">
                <a:off x="10046920" y="2077441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36" name="椭圆 135"/>
              <p:cNvSpPr/>
              <p:nvPr/>
            </p:nvSpPr>
            <p:spPr>
              <a:xfrm flipV="1">
                <a:off x="9829315" y="201864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37" name="椭圆 136"/>
              <p:cNvSpPr/>
              <p:nvPr/>
            </p:nvSpPr>
            <p:spPr>
              <a:xfrm flipH="1">
                <a:off x="9754098" y="2103455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38" name="椭圆 137"/>
              <p:cNvSpPr/>
              <p:nvPr/>
            </p:nvSpPr>
            <p:spPr>
              <a:xfrm flipH="1">
                <a:off x="9844402" y="1849936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39" name="椭圆 138"/>
              <p:cNvSpPr/>
              <p:nvPr/>
            </p:nvSpPr>
            <p:spPr>
              <a:xfrm flipH="1">
                <a:off x="10015075" y="2292373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40" name="椭圆 139"/>
              <p:cNvSpPr/>
              <p:nvPr/>
            </p:nvSpPr>
            <p:spPr>
              <a:xfrm flipH="1">
                <a:off x="9781520" y="1953794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41" name="椭圆 140"/>
              <p:cNvSpPr/>
              <p:nvPr/>
            </p:nvSpPr>
            <p:spPr>
              <a:xfrm flipV="1">
                <a:off x="9933186" y="2000763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42" name="椭圆 141"/>
              <p:cNvSpPr/>
              <p:nvPr/>
            </p:nvSpPr>
            <p:spPr>
              <a:xfrm flipV="1">
                <a:off x="10267036" y="2326059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43" name="椭圆 142"/>
              <p:cNvSpPr/>
              <p:nvPr/>
            </p:nvSpPr>
            <p:spPr>
              <a:xfrm flipV="1">
                <a:off x="10803645" y="2190670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44" name="椭圆 143"/>
              <p:cNvSpPr/>
              <p:nvPr/>
            </p:nvSpPr>
            <p:spPr>
              <a:xfrm flipV="1">
                <a:off x="10023021" y="1651948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45" name="椭圆 144"/>
              <p:cNvSpPr/>
              <p:nvPr/>
            </p:nvSpPr>
            <p:spPr>
              <a:xfrm flipH="1">
                <a:off x="8932799" y="2307545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46" name="椭圆 145"/>
              <p:cNvSpPr/>
              <p:nvPr/>
            </p:nvSpPr>
            <p:spPr>
              <a:xfrm flipH="1">
                <a:off x="11111066" y="2285757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47" name="椭圆 146"/>
              <p:cNvSpPr/>
              <p:nvPr/>
            </p:nvSpPr>
            <p:spPr>
              <a:xfrm flipH="1">
                <a:off x="10455904" y="1899664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48" name="椭圆 147"/>
              <p:cNvSpPr/>
              <p:nvPr/>
            </p:nvSpPr>
            <p:spPr>
              <a:xfrm flipV="1">
                <a:off x="10294815" y="213284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49" name="椭圆 148"/>
              <p:cNvSpPr/>
              <p:nvPr/>
            </p:nvSpPr>
            <p:spPr>
              <a:xfrm flipV="1">
                <a:off x="10393090" y="213047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50" name="椭圆 149"/>
              <p:cNvSpPr/>
              <p:nvPr/>
            </p:nvSpPr>
            <p:spPr>
              <a:xfrm flipV="1">
                <a:off x="10523938" y="2286673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51" name="椭圆 150"/>
              <p:cNvSpPr/>
              <p:nvPr/>
            </p:nvSpPr>
            <p:spPr>
              <a:xfrm flipV="1">
                <a:off x="10445889" y="232574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52" name="椭圆 151"/>
              <p:cNvSpPr/>
              <p:nvPr/>
            </p:nvSpPr>
            <p:spPr>
              <a:xfrm flipH="1">
                <a:off x="10194112" y="2068332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53" name="椭圆 152"/>
              <p:cNvSpPr/>
              <p:nvPr/>
            </p:nvSpPr>
            <p:spPr>
              <a:xfrm flipH="1">
                <a:off x="10292387" y="2065960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54" name="椭圆 153"/>
              <p:cNvSpPr/>
              <p:nvPr/>
            </p:nvSpPr>
            <p:spPr>
              <a:xfrm flipH="1">
                <a:off x="10332581" y="2160148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55" name="椭圆 154"/>
              <p:cNvSpPr/>
              <p:nvPr/>
            </p:nvSpPr>
            <p:spPr>
              <a:xfrm flipH="1">
                <a:off x="10229505" y="2169818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56" name="椭圆 155"/>
              <p:cNvSpPr/>
              <p:nvPr/>
            </p:nvSpPr>
            <p:spPr>
              <a:xfrm flipV="1">
                <a:off x="10564366" y="211431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57" name="椭圆 156"/>
              <p:cNvSpPr/>
              <p:nvPr/>
            </p:nvSpPr>
            <p:spPr>
              <a:xfrm flipV="1">
                <a:off x="10532532" y="2221593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58" name="椭圆 157"/>
              <p:cNvSpPr/>
              <p:nvPr/>
            </p:nvSpPr>
            <p:spPr>
              <a:xfrm flipV="1">
                <a:off x="10489355" y="2008638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59" name="椭圆 158"/>
              <p:cNvSpPr/>
              <p:nvPr/>
            </p:nvSpPr>
            <p:spPr>
              <a:xfrm flipV="1">
                <a:off x="10386279" y="2018308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60" name="椭圆 159"/>
              <p:cNvSpPr/>
              <p:nvPr/>
            </p:nvSpPr>
            <p:spPr>
              <a:xfrm flipH="1">
                <a:off x="10250183" y="1852308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61" name="椭圆 160"/>
              <p:cNvSpPr/>
              <p:nvPr/>
            </p:nvSpPr>
            <p:spPr>
              <a:xfrm flipH="1">
                <a:off x="10348458" y="1849936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62" name="椭圆 161"/>
              <p:cNvSpPr/>
              <p:nvPr/>
            </p:nvSpPr>
            <p:spPr>
              <a:xfrm flipH="1">
                <a:off x="10388652" y="1944124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63" name="椭圆 162"/>
              <p:cNvSpPr/>
              <p:nvPr/>
            </p:nvSpPr>
            <p:spPr>
              <a:xfrm flipH="1">
                <a:off x="10285576" y="1953794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64" name="椭圆 163"/>
              <p:cNvSpPr/>
              <p:nvPr/>
            </p:nvSpPr>
            <p:spPr>
              <a:xfrm flipV="1">
                <a:off x="10319420" y="169103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65" name="椭圆 164"/>
              <p:cNvSpPr/>
              <p:nvPr/>
            </p:nvSpPr>
            <p:spPr>
              <a:xfrm flipV="1">
                <a:off x="10002461" y="1952135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66" name="椭圆 165"/>
              <p:cNvSpPr/>
              <p:nvPr/>
            </p:nvSpPr>
            <p:spPr>
              <a:xfrm flipV="1">
                <a:off x="10261517" y="1755675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67" name="椭圆 166"/>
              <p:cNvSpPr/>
              <p:nvPr/>
            </p:nvSpPr>
            <p:spPr>
              <a:xfrm flipV="1">
                <a:off x="10331206" y="1537985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68" name="椭圆 167"/>
              <p:cNvSpPr/>
              <p:nvPr/>
            </p:nvSpPr>
            <p:spPr>
              <a:xfrm flipV="1">
                <a:off x="9849396" y="2354647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69" name="椭圆 168"/>
              <p:cNvSpPr/>
              <p:nvPr/>
            </p:nvSpPr>
            <p:spPr>
              <a:xfrm flipV="1">
                <a:off x="9779646" y="2184228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70" name="椭圆 169"/>
              <p:cNvSpPr/>
              <p:nvPr/>
            </p:nvSpPr>
            <p:spPr>
              <a:xfrm flipV="1">
                <a:off x="9713204" y="230930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71" name="椭圆 170"/>
              <p:cNvSpPr/>
              <p:nvPr/>
            </p:nvSpPr>
            <p:spPr>
              <a:xfrm flipV="1">
                <a:off x="9610128" y="231897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72" name="椭圆 171"/>
              <p:cNvSpPr/>
              <p:nvPr/>
            </p:nvSpPr>
            <p:spPr>
              <a:xfrm flipH="1">
                <a:off x="9526283" y="2351286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73" name="椭圆 172"/>
              <p:cNvSpPr/>
              <p:nvPr/>
            </p:nvSpPr>
            <p:spPr>
              <a:xfrm flipH="1">
                <a:off x="9572307" y="2150604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74" name="椭圆 173"/>
              <p:cNvSpPr/>
              <p:nvPr/>
            </p:nvSpPr>
            <p:spPr>
              <a:xfrm flipH="1">
                <a:off x="9612501" y="2244792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75" name="椭圆 174"/>
              <p:cNvSpPr/>
              <p:nvPr/>
            </p:nvSpPr>
            <p:spPr>
              <a:xfrm flipH="1">
                <a:off x="9509425" y="2254462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76" name="椭圆 175"/>
              <p:cNvSpPr/>
              <p:nvPr/>
            </p:nvSpPr>
            <p:spPr>
              <a:xfrm flipV="1">
                <a:off x="10035818" y="1445889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77" name="椭圆 176"/>
              <p:cNvSpPr/>
              <p:nvPr/>
            </p:nvSpPr>
            <p:spPr>
              <a:xfrm flipV="1">
                <a:off x="9729081" y="199909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78" name="椭圆 177"/>
              <p:cNvSpPr/>
              <p:nvPr/>
            </p:nvSpPr>
            <p:spPr>
              <a:xfrm flipV="1">
                <a:off x="9831093" y="2116577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79" name="椭圆 178"/>
              <p:cNvSpPr/>
              <p:nvPr/>
            </p:nvSpPr>
            <p:spPr>
              <a:xfrm flipV="1">
                <a:off x="9666199" y="210295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80" name="椭圆 179"/>
              <p:cNvSpPr/>
              <p:nvPr/>
            </p:nvSpPr>
            <p:spPr>
              <a:xfrm flipH="1">
                <a:off x="9995263" y="1876261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81" name="椭圆 180"/>
              <p:cNvSpPr/>
              <p:nvPr/>
            </p:nvSpPr>
            <p:spPr>
              <a:xfrm flipH="1">
                <a:off x="9864659" y="1781399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82" name="椭圆 181"/>
              <p:cNvSpPr/>
              <p:nvPr/>
            </p:nvSpPr>
            <p:spPr>
              <a:xfrm flipH="1">
                <a:off x="9874127" y="1952528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83" name="椭圆 182"/>
              <p:cNvSpPr/>
              <p:nvPr/>
            </p:nvSpPr>
            <p:spPr>
              <a:xfrm flipH="1">
                <a:off x="9991842" y="2114899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84" name="椭圆 183"/>
              <p:cNvSpPr/>
              <p:nvPr/>
            </p:nvSpPr>
            <p:spPr>
              <a:xfrm flipV="1">
                <a:off x="9255860" y="232699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85" name="椭圆 184"/>
              <p:cNvSpPr/>
              <p:nvPr/>
            </p:nvSpPr>
            <p:spPr>
              <a:xfrm flipV="1">
                <a:off x="9475808" y="2210360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86" name="椭圆 185"/>
              <p:cNvSpPr/>
              <p:nvPr/>
            </p:nvSpPr>
            <p:spPr>
              <a:xfrm flipV="1">
                <a:off x="9425172" y="2296670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87" name="椭圆 186"/>
              <p:cNvSpPr/>
              <p:nvPr/>
            </p:nvSpPr>
            <p:spPr>
              <a:xfrm flipV="1">
                <a:off x="9322096" y="2306340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88" name="椭圆 187"/>
              <p:cNvSpPr/>
              <p:nvPr/>
            </p:nvSpPr>
            <p:spPr>
              <a:xfrm flipH="1">
                <a:off x="9017668" y="2369026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89" name="椭圆 188"/>
              <p:cNvSpPr/>
              <p:nvPr/>
            </p:nvSpPr>
            <p:spPr>
              <a:xfrm flipH="1">
                <a:off x="9444822" y="2373487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90" name="椭圆 189"/>
              <p:cNvSpPr/>
              <p:nvPr/>
            </p:nvSpPr>
            <p:spPr>
              <a:xfrm flipH="1">
                <a:off x="9324469" y="2232156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91" name="椭圆 190"/>
              <p:cNvSpPr/>
              <p:nvPr/>
            </p:nvSpPr>
            <p:spPr>
              <a:xfrm flipH="1">
                <a:off x="9221393" y="2241826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92" name="椭圆 191"/>
              <p:cNvSpPr/>
              <p:nvPr/>
            </p:nvSpPr>
            <p:spPr>
              <a:xfrm flipV="1">
                <a:off x="9990623" y="1531001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93" name="椭圆 192"/>
              <p:cNvSpPr/>
              <p:nvPr/>
            </p:nvSpPr>
            <p:spPr>
              <a:xfrm flipV="1">
                <a:off x="9968089" y="159158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94" name="椭圆 193"/>
              <p:cNvSpPr/>
              <p:nvPr/>
            </p:nvSpPr>
            <p:spPr>
              <a:xfrm flipV="1">
                <a:off x="10038684" y="2187407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95" name="椭圆 194"/>
              <p:cNvSpPr/>
              <p:nvPr/>
            </p:nvSpPr>
            <p:spPr>
              <a:xfrm flipV="1">
                <a:off x="9995850" y="236522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96" name="椭圆 195"/>
              <p:cNvSpPr/>
              <p:nvPr/>
            </p:nvSpPr>
            <p:spPr>
              <a:xfrm flipH="1">
                <a:off x="9112801" y="2366610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97" name="椭圆 196"/>
              <p:cNvSpPr/>
              <p:nvPr/>
            </p:nvSpPr>
            <p:spPr>
              <a:xfrm flipH="1">
                <a:off x="9943083" y="1700518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98" name="椭圆 197"/>
              <p:cNvSpPr/>
              <p:nvPr/>
            </p:nvSpPr>
            <p:spPr>
              <a:xfrm flipH="1">
                <a:off x="9813393" y="2259944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199" name="椭圆 198"/>
              <p:cNvSpPr/>
              <p:nvPr/>
            </p:nvSpPr>
            <p:spPr>
              <a:xfrm flipH="1">
                <a:off x="9886973" y="2163136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00" name="椭圆 199"/>
              <p:cNvSpPr/>
              <p:nvPr/>
            </p:nvSpPr>
            <p:spPr>
              <a:xfrm flipV="1">
                <a:off x="10582847" y="226422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01" name="椭圆 200"/>
              <p:cNvSpPr/>
              <p:nvPr/>
            </p:nvSpPr>
            <p:spPr>
              <a:xfrm flipV="1">
                <a:off x="10681122" y="2261854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02" name="椭圆 201"/>
              <p:cNvSpPr/>
              <p:nvPr/>
            </p:nvSpPr>
            <p:spPr>
              <a:xfrm flipV="1">
                <a:off x="10721316" y="235604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03" name="椭圆 202"/>
              <p:cNvSpPr/>
              <p:nvPr/>
            </p:nvSpPr>
            <p:spPr>
              <a:xfrm flipV="1">
                <a:off x="10618240" y="236571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04" name="椭圆 203"/>
              <p:cNvSpPr/>
              <p:nvPr/>
            </p:nvSpPr>
            <p:spPr>
              <a:xfrm flipH="1">
                <a:off x="10482144" y="2199712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05" name="椭圆 204"/>
              <p:cNvSpPr/>
              <p:nvPr/>
            </p:nvSpPr>
            <p:spPr>
              <a:xfrm flipH="1">
                <a:off x="11151744" y="2312128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06" name="椭圆 205"/>
              <p:cNvSpPr/>
              <p:nvPr/>
            </p:nvSpPr>
            <p:spPr>
              <a:xfrm flipH="1">
                <a:off x="11146660" y="2384037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07" name="椭圆 206"/>
              <p:cNvSpPr/>
              <p:nvPr/>
            </p:nvSpPr>
            <p:spPr>
              <a:xfrm flipH="1">
                <a:off x="10448640" y="2285567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08" name="椭圆 207"/>
              <p:cNvSpPr/>
              <p:nvPr/>
            </p:nvSpPr>
            <p:spPr>
              <a:xfrm flipV="1">
                <a:off x="10638918" y="204820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09" name="椭圆 208"/>
              <p:cNvSpPr/>
              <p:nvPr/>
            </p:nvSpPr>
            <p:spPr>
              <a:xfrm flipV="1">
                <a:off x="10919570" y="2275601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10" name="椭圆 209"/>
              <p:cNvSpPr/>
              <p:nvPr/>
            </p:nvSpPr>
            <p:spPr>
              <a:xfrm flipV="1">
                <a:off x="10704293" y="2154239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11" name="椭圆 210"/>
              <p:cNvSpPr/>
              <p:nvPr/>
            </p:nvSpPr>
            <p:spPr>
              <a:xfrm flipV="1">
                <a:off x="11039984" y="2332119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12" name="椭圆 211"/>
              <p:cNvSpPr/>
              <p:nvPr/>
            </p:nvSpPr>
            <p:spPr>
              <a:xfrm flipH="1">
                <a:off x="10484877" y="1976113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13" name="椭圆 212"/>
              <p:cNvSpPr/>
              <p:nvPr/>
            </p:nvSpPr>
            <p:spPr>
              <a:xfrm flipH="1">
                <a:off x="10362390" y="1637361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14" name="椭圆 213"/>
              <p:cNvSpPr/>
              <p:nvPr/>
            </p:nvSpPr>
            <p:spPr>
              <a:xfrm flipH="1">
                <a:off x="10266302" y="1435513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15" name="椭圆 214"/>
              <p:cNvSpPr/>
              <p:nvPr/>
            </p:nvSpPr>
            <p:spPr>
              <a:xfrm flipH="1">
                <a:off x="10573608" y="2085174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16" name="椭圆 215"/>
              <p:cNvSpPr/>
              <p:nvPr/>
            </p:nvSpPr>
            <p:spPr>
              <a:xfrm flipV="1">
                <a:off x="10294815" y="2251590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17" name="椭圆 216"/>
              <p:cNvSpPr/>
              <p:nvPr/>
            </p:nvSpPr>
            <p:spPr>
              <a:xfrm flipV="1">
                <a:off x="10394936" y="220366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18" name="椭圆 217"/>
              <p:cNvSpPr/>
              <p:nvPr/>
            </p:nvSpPr>
            <p:spPr>
              <a:xfrm flipV="1">
                <a:off x="10845444" y="2321310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19" name="椭圆 218"/>
              <p:cNvSpPr/>
              <p:nvPr/>
            </p:nvSpPr>
            <p:spPr>
              <a:xfrm flipV="1">
                <a:off x="10330208" y="2353076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20" name="椭圆 219"/>
              <p:cNvSpPr/>
              <p:nvPr/>
            </p:nvSpPr>
            <p:spPr>
              <a:xfrm flipH="1">
                <a:off x="10194112" y="2187076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21" name="椭圆 220"/>
              <p:cNvSpPr/>
              <p:nvPr/>
            </p:nvSpPr>
            <p:spPr>
              <a:xfrm flipH="1">
                <a:off x="10961297" y="2337488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22" name="椭圆 221"/>
              <p:cNvSpPr/>
              <p:nvPr/>
            </p:nvSpPr>
            <p:spPr>
              <a:xfrm flipH="1">
                <a:off x="10332581" y="2278892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23" name="椭圆 222"/>
              <p:cNvSpPr/>
              <p:nvPr/>
            </p:nvSpPr>
            <p:spPr>
              <a:xfrm flipH="1">
                <a:off x="10229505" y="2288562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24" name="椭圆 223"/>
              <p:cNvSpPr/>
              <p:nvPr/>
            </p:nvSpPr>
            <p:spPr>
              <a:xfrm flipV="1">
                <a:off x="11211829" y="2287385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25" name="椭圆 224"/>
              <p:cNvSpPr/>
              <p:nvPr/>
            </p:nvSpPr>
            <p:spPr>
              <a:xfrm flipV="1">
                <a:off x="10860260" y="2245457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26" name="椭圆 225"/>
              <p:cNvSpPr/>
              <p:nvPr/>
            </p:nvSpPr>
            <p:spPr>
              <a:xfrm flipV="1">
                <a:off x="10489355" y="212738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27" name="椭圆 226"/>
              <p:cNvSpPr/>
              <p:nvPr/>
            </p:nvSpPr>
            <p:spPr>
              <a:xfrm flipV="1">
                <a:off x="10386279" y="2137052"/>
                <a:ext cx="64797" cy="6028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28" name="椭圆 227"/>
              <p:cNvSpPr/>
              <p:nvPr/>
            </p:nvSpPr>
            <p:spPr>
              <a:xfrm flipH="1">
                <a:off x="10250183" y="1971052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29" name="椭圆 228"/>
              <p:cNvSpPr/>
              <p:nvPr/>
            </p:nvSpPr>
            <p:spPr>
              <a:xfrm flipH="1">
                <a:off x="10536860" y="2043976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30" name="椭圆 229"/>
              <p:cNvSpPr/>
              <p:nvPr/>
            </p:nvSpPr>
            <p:spPr>
              <a:xfrm flipH="1">
                <a:off x="11035271" y="2276870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  <p:sp>
            <p:nvSpPr>
              <p:cNvPr id="231" name="椭圆 230"/>
              <p:cNvSpPr/>
              <p:nvPr/>
            </p:nvSpPr>
            <p:spPr>
              <a:xfrm flipH="1">
                <a:off x="10346687" y="2073199"/>
                <a:ext cx="57946" cy="485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lvl="1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lvl="5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lvl="6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lvl="7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lvl="8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 fontAlgn="base"/>
                <a:endParaRPr lang="zh-CN" altLang="en-US" sz="2400" strike="noStrike" noProof="1"/>
              </a:p>
            </p:txBody>
          </p:sp>
        </p:grpSp>
        <p:sp>
          <p:nvSpPr>
            <p:cNvPr id="232" name="文本框 231"/>
            <p:cNvSpPr txBox="1"/>
            <p:nvPr/>
          </p:nvSpPr>
          <p:spPr>
            <a:xfrm>
              <a:off x="1410051" y="4287409"/>
              <a:ext cx="1914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Bunch distribution</a:t>
              </a:r>
              <a:endParaRPr lang="zh-CN" altLang="en-US" dirty="0"/>
            </a:p>
          </p:txBody>
        </p:sp>
      </p:grpSp>
      <p:pic>
        <p:nvPicPr>
          <p:cNvPr id="233" name="图片 2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19664" y="4952039"/>
            <a:ext cx="2495139" cy="100652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48337" y="4378067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Beam-cavity interaction </a:t>
            </a:r>
          </a:p>
          <a:p>
            <a:r>
              <a:rPr lang="en-US" altLang="zh-CN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at the present passage</a:t>
            </a:r>
            <a:endParaRPr lang="zh-CN" altLang="en-US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54401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42511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(19)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946196" y="253366"/>
            <a:ext cx="2092779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 smtClean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Summary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8509" y="1383513"/>
            <a:ext cx="8920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 the case of high bunch-charge filling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been shown that </a:t>
            </a:r>
            <a:r>
              <a:rPr lang="en-US" altLang="zh-CN" sz="2000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short-range effect of beam-cavity interaction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taken into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 for predicting correctly the bunch lengthening.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Similar to the fundamental modes, the lower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000" dirty="0" smtClean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e.g.TM020 cavities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or higher order modes should also be considered if their total R/Q is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small.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42511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(20)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66701" y="224791"/>
            <a:ext cx="2038350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 smtClean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STABLE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10"/>
          <p:cNvSpPr txBox="1"/>
          <p:nvPr/>
        </p:nvSpPr>
        <p:spPr>
          <a:xfrm>
            <a:off x="2139507" y="85190"/>
            <a:ext cx="907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</a:t>
            </a:r>
            <a:r>
              <a:rPr lang="en-US" altLang="zh-CN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imulation </a:t>
            </a:r>
            <a:r>
              <a:rPr lang="en-US" altLang="zh-CN" sz="32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en-US" altLang="zh-CN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ool for </a:t>
            </a:r>
            <a:r>
              <a:rPr lang="en-US" altLang="zh-CN" sz="32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en-US" altLang="zh-CN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rbitrary filled </a:t>
            </a:r>
            <a:r>
              <a:rPr lang="en-US" altLang="zh-CN" sz="32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en-US" altLang="zh-CN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unch </a:t>
            </a:r>
            <a:r>
              <a:rPr lang="en-US" altLang="zh-CN" sz="3200" b="1" u="sng" dirty="0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</a:t>
            </a:r>
            <a:r>
              <a:rPr lang="en-US" altLang="zh-CN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ngthening study</a:t>
            </a:r>
            <a:endParaRPr lang="zh-CN" altLang="en-US" sz="3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56650" y="1239819"/>
            <a:ext cx="2987921" cy="3646611"/>
            <a:chOff x="4125913" y="1543718"/>
            <a:chExt cx="2987921" cy="3646611"/>
          </a:xfrm>
        </p:grpSpPr>
        <p:grpSp>
          <p:nvGrpSpPr>
            <p:cNvPr id="10" name="组合 9"/>
            <p:cNvGrpSpPr/>
            <p:nvPr/>
          </p:nvGrpSpPr>
          <p:grpSpPr>
            <a:xfrm>
              <a:off x="4125913" y="1543718"/>
              <a:ext cx="2987921" cy="3646611"/>
              <a:chOff x="831209" y="1422167"/>
              <a:chExt cx="2987921" cy="3646611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042856" y="1422167"/>
                <a:ext cx="2776274" cy="3646611"/>
                <a:chOff x="1557429" y="1573061"/>
                <a:chExt cx="2776274" cy="3646611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1662686" y="2560501"/>
                  <a:ext cx="2536143" cy="2336440"/>
                </a:xfrm>
                <a:prstGeom prst="ellipse">
                  <a:avLst/>
                </a:prstGeom>
                <a:noFill/>
                <a:ln w="38100">
                  <a:solidFill>
                    <a:srgbClr val="4B39F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844473">
                  <a:off x="3562788" y="2881018"/>
                  <a:ext cx="761312" cy="435227"/>
                </a:xfrm>
                <a:prstGeom prst="rect">
                  <a:avLst/>
                </a:prstGeom>
              </p:spPr>
            </p:pic>
            <p:sp>
              <p:nvSpPr>
                <p:cNvPr id="17" name="文本框 16"/>
                <p:cNvSpPr txBox="1"/>
                <p:nvPr/>
              </p:nvSpPr>
              <p:spPr>
                <a:xfrm>
                  <a:off x="3099279" y="3271028"/>
                  <a:ext cx="10587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 smtClean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Harmonic cavity</a:t>
                  </a:r>
                  <a:endParaRPr lang="zh-CN" altLang="en-US" sz="1400" b="1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2518041" y="4729686"/>
                  <a:ext cx="515847" cy="27929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</a:t>
                  </a:r>
                  <a:r>
                    <a:rPr lang="en-US" altLang="zh-CN" sz="1600" b="1" baseline="-250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</a:t>
                  </a:r>
                  <a:endParaRPr lang="zh-CN" altLang="en-US" sz="1600" b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1719095" y="4696452"/>
                  <a:ext cx="113045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1600" b="1"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</a:lstStyle>
                <a:p>
                  <a:r>
                    <a:rPr lang="en-US" altLang="zh-CN" sz="1400" dirty="0" smtClean="0"/>
                    <a:t>Short range wake</a:t>
                  </a:r>
                  <a:endParaRPr lang="zh-CN" altLang="en-US" sz="1400" dirty="0"/>
                </a:p>
              </p:txBody>
            </p:sp>
            <p:cxnSp>
              <p:nvCxnSpPr>
                <p:cNvPr id="20" name="直接箭头连接符 19"/>
                <p:cNvCxnSpPr/>
                <p:nvPr/>
              </p:nvCxnSpPr>
              <p:spPr>
                <a:xfrm flipH="1">
                  <a:off x="1557429" y="1866402"/>
                  <a:ext cx="2311809" cy="9573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300" t="1" r="22605" b="1371"/>
                <a:stretch/>
              </p:blipFill>
              <p:spPr>
                <a:xfrm>
                  <a:off x="2367087" y="2389917"/>
                  <a:ext cx="1098645" cy="566096"/>
                </a:xfrm>
                <a:prstGeom prst="rect">
                  <a:avLst/>
                </a:prstGeom>
              </p:spPr>
            </p:pic>
            <p:sp>
              <p:nvSpPr>
                <p:cNvPr id="22" name="文本框 21"/>
                <p:cNvSpPr txBox="1"/>
                <p:nvPr/>
              </p:nvSpPr>
              <p:spPr>
                <a:xfrm>
                  <a:off x="2409066" y="2993851"/>
                  <a:ext cx="118830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 smtClean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Main cavity</a:t>
                  </a:r>
                  <a:endParaRPr lang="zh-CN" altLang="en-US" sz="1400" b="1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23" name="直接箭头连接符 22"/>
                <p:cNvCxnSpPr/>
                <p:nvPr/>
              </p:nvCxnSpPr>
              <p:spPr>
                <a:xfrm flipV="1">
                  <a:off x="3234419" y="2253756"/>
                  <a:ext cx="0" cy="25662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箭头连接符 23"/>
                <p:cNvCxnSpPr/>
                <p:nvPr/>
              </p:nvCxnSpPr>
              <p:spPr>
                <a:xfrm>
                  <a:off x="2548447" y="2291707"/>
                  <a:ext cx="0" cy="297597"/>
                </a:xfrm>
                <a:prstGeom prst="straightConnector1">
                  <a:avLst/>
                </a:prstGeom>
                <a:ln w="222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箭头连接符 24"/>
                <p:cNvCxnSpPr/>
                <p:nvPr/>
              </p:nvCxnSpPr>
              <p:spPr>
                <a:xfrm>
                  <a:off x="2284649" y="2304555"/>
                  <a:ext cx="263798" cy="0"/>
                </a:xfrm>
                <a:prstGeom prst="straightConnector1">
                  <a:avLst/>
                </a:prstGeom>
                <a:ln w="222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 flipV="1">
                  <a:off x="3866907" y="1861727"/>
                  <a:ext cx="777" cy="40746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文本框 26"/>
                <p:cNvSpPr txBox="1"/>
                <p:nvPr/>
              </p:nvSpPr>
              <p:spPr>
                <a:xfrm>
                  <a:off x="3303319" y="4126051"/>
                  <a:ext cx="10303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dirty="0" smtClean="0">
                      <a:latin typeface="宋体" panose="02010600030101010101" pitchFamily="2" charset="-122"/>
                      <a:ea typeface="宋体" panose="02010600030101010101" pitchFamily="2" charset="-122"/>
                    </a:rPr>
                    <a:t>Bunch</a:t>
                  </a:r>
                  <a:endParaRPr lang="zh-CN" altLang="en-US" sz="1400" b="1" dirty="0"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矩形 27"/>
                    <p:cNvSpPr/>
                    <p:nvPr/>
                  </p:nvSpPr>
                  <p:spPr>
                    <a:xfrm>
                      <a:off x="2501673" y="2111449"/>
                      <a:ext cx="408509" cy="33701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sz="1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5" name="矩形 1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01673" y="2111449"/>
                      <a:ext cx="408509" cy="33701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t="-3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矩形 28"/>
                    <p:cNvSpPr/>
                    <p:nvPr/>
                  </p:nvSpPr>
                  <p:spPr>
                    <a:xfrm>
                      <a:off x="2878780" y="2117184"/>
                      <a:ext cx="424539" cy="313163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400" b="1" i="1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14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1400" b="1" dirty="0"/>
                    </a:p>
                  </p:txBody>
                </p:sp>
              </mc:Choice>
              <mc:Fallback xmlns="">
                <p:sp>
                  <p:nvSpPr>
                    <p:cNvPr id="146" name="矩形 1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78780" y="2117184"/>
                      <a:ext cx="424539" cy="313163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0" name="等腰三角形 29"/>
                <p:cNvSpPr/>
                <p:nvPr/>
              </p:nvSpPr>
              <p:spPr>
                <a:xfrm rot="5400000">
                  <a:off x="1992370" y="2155323"/>
                  <a:ext cx="286501" cy="298054"/>
                </a:xfrm>
                <a:prstGeom prst="triangl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1" name="直接箭头连接符 30"/>
                <p:cNvCxnSpPr>
                  <a:endCxn id="30" idx="3"/>
                </p:cNvCxnSpPr>
                <p:nvPr/>
              </p:nvCxnSpPr>
              <p:spPr>
                <a:xfrm flipV="1">
                  <a:off x="1557429" y="2304351"/>
                  <a:ext cx="429165" cy="20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箭头连接符 31"/>
                <p:cNvCxnSpPr/>
                <p:nvPr/>
              </p:nvCxnSpPr>
              <p:spPr>
                <a:xfrm flipV="1">
                  <a:off x="3238693" y="2257932"/>
                  <a:ext cx="626660" cy="183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箭头连接符 32"/>
                <p:cNvCxnSpPr/>
                <p:nvPr/>
              </p:nvCxnSpPr>
              <p:spPr>
                <a:xfrm flipH="1">
                  <a:off x="1565076" y="1875975"/>
                  <a:ext cx="742" cy="423652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圆角矩形 33"/>
                <p:cNvSpPr/>
                <p:nvPr/>
              </p:nvSpPr>
              <p:spPr>
                <a:xfrm>
                  <a:off x="1979589" y="1573061"/>
                  <a:ext cx="1486143" cy="493998"/>
                </a:xfrm>
                <a:prstGeom prst="roundRect">
                  <a:avLst/>
                </a:prstGeom>
                <a:solidFill>
                  <a:schemeClr val="bg1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600" b="1" dirty="0" smtClean="0">
                      <a:solidFill>
                        <a:srgbClr val="2B1BA5"/>
                      </a:solidFill>
                      <a:latin typeface="宋体" panose="02010600030101010101" pitchFamily="2" charset="-122"/>
                      <a:ea typeface="宋体" panose="02010600030101010101" pitchFamily="2" charset="-122"/>
                      <a:cs typeface="Arial" panose="020B0604020202020204" pitchFamily="34" charset="0"/>
                    </a:rPr>
                    <a:t>PI FB</a:t>
                  </a:r>
                  <a:endParaRPr lang="zh-CN" altLang="en-US" sz="1600" b="1" dirty="0">
                    <a:solidFill>
                      <a:srgbClr val="2B1BA5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1735285" y="3486650"/>
                  <a:ext cx="81316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1600" b="1">
                      <a:latin typeface="宋体" panose="02010600030101010101" pitchFamily="2" charset="-122"/>
                      <a:ea typeface="宋体" panose="02010600030101010101" pitchFamily="2" charset="-122"/>
                    </a:defRPr>
                  </a:lvl1pPr>
                </a:lstStyle>
                <a:p>
                  <a:r>
                    <a:rPr lang="en-US" altLang="zh-CN" sz="1400" dirty="0" smtClean="0"/>
                    <a:t>HOMs</a:t>
                  </a:r>
                  <a:endParaRPr lang="zh-CN" altLang="en-US" sz="1400" dirty="0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831209" y="3659557"/>
                <a:ext cx="633807" cy="23861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altLang="zh-CN" sz="1400" b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HOMs</a:t>
                </a:r>
                <a:endParaRPr lang="zh-CN" altLang="en-US" sz="1400" b="1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 rot="3306250">
              <a:off x="6478711" y="4397948"/>
              <a:ext cx="145727" cy="32282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185459" y="1109398"/>
            <a:ext cx="5331093" cy="3566338"/>
            <a:chOff x="1047426" y="4789849"/>
            <a:chExt cx="5331093" cy="3566338"/>
          </a:xfrm>
        </p:grpSpPr>
        <p:grpSp>
          <p:nvGrpSpPr>
            <p:cNvPr id="37" name="组合 36"/>
            <p:cNvGrpSpPr/>
            <p:nvPr/>
          </p:nvGrpSpPr>
          <p:grpSpPr>
            <a:xfrm>
              <a:off x="2922113" y="6461473"/>
              <a:ext cx="2935796" cy="1894714"/>
              <a:chOff x="7073832" y="2025804"/>
              <a:chExt cx="2012982" cy="1829997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7073832" y="2025804"/>
                <a:ext cx="1712424" cy="1562505"/>
                <a:chOff x="6454400" y="2111432"/>
                <a:chExt cx="1712424" cy="1562505"/>
              </a:xfrm>
            </p:grpSpPr>
            <p:sp>
              <p:nvSpPr>
                <p:cNvPr id="77" name="弧形 76"/>
                <p:cNvSpPr/>
                <p:nvPr/>
              </p:nvSpPr>
              <p:spPr>
                <a:xfrm rot="16200000">
                  <a:off x="6480656" y="2431539"/>
                  <a:ext cx="1562505" cy="922292"/>
                </a:xfrm>
                <a:prstGeom prst="arc">
                  <a:avLst>
                    <a:gd name="adj1" fmla="val 16506693"/>
                    <a:gd name="adj2" fmla="val 5097060"/>
                  </a:avLst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8" name="直接连接符 77"/>
                <p:cNvCxnSpPr/>
                <p:nvPr/>
              </p:nvCxnSpPr>
              <p:spPr>
                <a:xfrm flipH="1" flipV="1">
                  <a:off x="6454400" y="2850645"/>
                  <a:ext cx="362781" cy="422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flipH="1">
                  <a:off x="7705637" y="2852553"/>
                  <a:ext cx="461187" cy="132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组合 70"/>
              <p:cNvGrpSpPr/>
              <p:nvPr/>
            </p:nvGrpSpPr>
            <p:grpSpPr>
              <a:xfrm>
                <a:off x="7081486" y="2293296"/>
                <a:ext cx="1711019" cy="1562505"/>
                <a:chOff x="6476802" y="2349428"/>
                <a:chExt cx="1711019" cy="1562505"/>
              </a:xfrm>
            </p:grpSpPr>
            <p:sp>
              <p:nvSpPr>
                <p:cNvPr id="74" name="弧形 73"/>
                <p:cNvSpPr/>
                <p:nvPr/>
              </p:nvSpPr>
              <p:spPr>
                <a:xfrm rot="5361410">
                  <a:off x="6491384" y="2669535"/>
                  <a:ext cx="1562505" cy="922292"/>
                </a:xfrm>
                <a:prstGeom prst="arc">
                  <a:avLst>
                    <a:gd name="adj1" fmla="val 16506693"/>
                    <a:gd name="adj2" fmla="val 5146429"/>
                  </a:avLst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6476802" y="3167508"/>
                  <a:ext cx="347755" cy="2344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 flipH="1">
                  <a:off x="7715211" y="3167508"/>
                  <a:ext cx="472610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直接箭头连接符 71"/>
              <p:cNvCxnSpPr/>
              <p:nvPr/>
            </p:nvCxnSpPr>
            <p:spPr>
              <a:xfrm flipH="1" flipV="1">
                <a:off x="7099708" y="2937036"/>
                <a:ext cx="1987106" cy="656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prstDash val="dashDot"/>
                <a:headEnd type="triangle" w="med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椭圆 72"/>
              <p:cNvSpPr/>
              <p:nvPr/>
            </p:nvSpPr>
            <p:spPr>
              <a:xfrm>
                <a:off x="8625975" y="2897731"/>
                <a:ext cx="252994" cy="85303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圆角矩形 37"/>
            <p:cNvSpPr/>
            <p:nvPr/>
          </p:nvSpPr>
          <p:spPr>
            <a:xfrm>
              <a:off x="3292557" y="5154852"/>
              <a:ext cx="1674177" cy="54915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 </a:t>
              </a:r>
              <a:r>
                <a:rPr lang="en-US" altLang="zh-CN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Controller</a:t>
              </a:r>
              <a:endParaRPr lang="zh-CN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2228133" y="5241596"/>
              <a:ext cx="398206" cy="41584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V="1">
              <a:off x="2427236" y="5623610"/>
              <a:ext cx="10112" cy="12213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>
              <a:off x="1800046" y="5446890"/>
              <a:ext cx="42808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2149723" y="527378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306543" y="5374491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5775840" y="4894513"/>
              <a:ext cx="476616" cy="758534"/>
              <a:chOff x="6490471" y="1396331"/>
              <a:chExt cx="476616" cy="758534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6568881" y="1739018"/>
                <a:ext cx="398206" cy="41584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" name="直接箭头连接符 66"/>
              <p:cNvCxnSpPr/>
              <p:nvPr/>
            </p:nvCxnSpPr>
            <p:spPr>
              <a:xfrm>
                <a:off x="6787195" y="1396331"/>
                <a:ext cx="0" cy="3426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文本框 67"/>
              <p:cNvSpPr txBox="1"/>
              <p:nvPr/>
            </p:nvSpPr>
            <p:spPr>
              <a:xfrm>
                <a:off x="6490471" y="1751700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6627536" y="163347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5" name="直接箭头连接符 44"/>
            <p:cNvCxnSpPr>
              <a:endCxn id="38" idx="1"/>
            </p:cNvCxnSpPr>
            <p:nvPr/>
          </p:nvCxnSpPr>
          <p:spPr>
            <a:xfrm flipV="1">
              <a:off x="2622251" y="5429427"/>
              <a:ext cx="670306" cy="94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>
              <a:off x="4975840" y="5445123"/>
              <a:ext cx="9168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3616756" y="6932909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Cavity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526057" y="7437486"/>
              <a:ext cx="12463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(ω</a:t>
              </a:r>
              <a:r>
                <a:rPr lang="en-US" altLang="zh-CN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, R</a:t>
              </a:r>
              <a:r>
                <a:rPr lang="en-US" altLang="zh-CN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, Q</a:t>
              </a:r>
              <a:r>
                <a:rPr lang="en-US" altLang="zh-CN" sz="16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直接箭头连接符 48"/>
            <p:cNvCxnSpPr>
              <a:stCxn id="66" idx="4"/>
              <a:endCxn id="59" idx="0"/>
            </p:cNvCxnSpPr>
            <p:nvPr/>
          </p:nvCxnSpPr>
          <p:spPr>
            <a:xfrm flipH="1">
              <a:off x="6050540" y="5653047"/>
              <a:ext cx="2813" cy="90280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>
              <a:stCxn id="59" idx="1"/>
            </p:cNvCxnSpPr>
            <p:nvPr/>
          </p:nvCxnSpPr>
          <p:spPr>
            <a:xfrm flipH="1" flipV="1">
              <a:off x="4677860" y="6825437"/>
              <a:ext cx="1048945" cy="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>
              <a:endCxn id="52" idx="3"/>
            </p:cNvCxnSpPr>
            <p:nvPr/>
          </p:nvCxnSpPr>
          <p:spPr>
            <a:xfrm flipH="1">
              <a:off x="2897046" y="6842409"/>
              <a:ext cx="629011" cy="25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圆角矩形 51"/>
            <p:cNvSpPr/>
            <p:nvPr/>
          </p:nvSpPr>
          <p:spPr>
            <a:xfrm>
              <a:off x="1988720" y="6577237"/>
              <a:ext cx="908326" cy="53542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矩形 52"/>
                <p:cNvSpPr/>
                <p:nvPr/>
              </p:nvSpPr>
              <p:spPr>
                <a:xfrm>
                  <a:off x="1232628" y="5237200"/>
                  <a:ext cx="634453" cy="3761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𝒔𝒆𝒕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84" name="矩形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2628" y="5237200"/>
                  <a:ext cx="634453" cy="376193"/>
                </a:xfrm>
                <a:prstGeom prst="rect">
                  <a:avLst/>
                </a:prstGeom>
                <a:blipFill>
                  <a:blip r:embed="rId12"/>
                  <a:stretch>
                    <a:fillRect t="-8065" r="-192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矩形 53"/>
                <p:cNvSpPr/>
                <p:nvPr/>
              </p:nvSpPr>
              <p:spPr>
                <a:xfrm>
                  <a:off x="1966408" y="6656853"/>
                  <a:ext cx="966868" cy="3761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5" name="矩形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408" y="6656853"/>
                  <a:ext cx="966868" cy="376193"/>
                </a:xfrm>
                <a:prstGeom prst="rect">
                  <a:avLst/>
                </a:prstGeom>
                <a:blipFill>
                  <a:blip r:embed="rId13"/>
                  <a:stretch>
                    <a:fillRect t="-6452" r="-125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矩形 54"/>
                <p:cNvSpPr/>
                <p:nvPr/>
              </p:nvSpPr>
              <p:spPr>
                <a:xfrm>
                  <a:off x="3028775" y="6491403"/>
                  <a:ext cx="492379" cy="3761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1" i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86" name="矩形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775" y="6491403"/>
                  <a:ext cx="492379" cy="376193"/>
                </a:xfrm>
                <a:prstGeom prst="rect">
                  <a:avLst/>
                </a:prstGeom>
                <a:blipFill>
                  <a:blip r:embed="rId5"/>
                  <a:stretch>
                    <a:fillRect t="-8065" r="-61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矩形 55"/>
                <p:cNvSpPr/>
                <p:nvPr/>
              </p:nvSpPr>
              <p:spPr>
                <a:xfrm>
                  <a:off x="2668660" y="5466438"/>
                  <a:ext cx="497251" cy="6335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1600" b="1" i="1" smtClean="0">
                                <a:solidFill>
                                  <a:srgbClr val="4B39F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1" i="1">
                                <a:solidFill>
                                  <a:srgbClr val="4B39F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̃"/>
                                <m:ctrlPr>
                                  <a:rPr lang="en-US" altLang="zh-CN" sz="1600" b="1" i="1">
                                    <a:solidFill>
                                      <a:srgbClr val="4B39F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1" i="1">
                                    <a:solidFill>
                                      <a:srgbClr val="4B39F7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en-US" altLang="zh-CN" sz="1600" b="1" i="1">
                                    <a:solidFill>
                                      <a:srgbClr val="4B39F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1">
                                    <a:solidFill>
                                      <a:srgbClr val="4B39F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1600" b="1" i="0">
                                    <a:solidFill>
                                      <a:srgbClr val="4B39F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𝐋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zh-CN" altLang="en-US" sz="1600" b="1" dirty="0">
                    <a:solidFill>
                      <a:srgbClr val="4B39F7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7" name="矩形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660" y="5466438"/>
                  <a:ext cx="497251" cy="63357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矩形 56"/>
                <p:cNvSpPr/>
                <p:nvPr/>
              </p:nvSpPr>
              <p:spPr>
                <a:xfrm>
                  <a:off x="5090996" y="5034167"/>
                  <a:ext cx="577338" cy="4069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4B39F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4B39F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acc>
                              <m:accPr>
                                <m:chr m:val="̃"/>
                                <m:ctrlPr>
                                  <a:rPr lang="en-US" altLang="zh-CN" b="1" i="1">
                                    <a:solidFill>
                                      <a:srgbClr val="4B39F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solidFill>
                                      <a:srgbClr val="4B39F7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1" i="0">
                                <a:solidFill>
                                  <a:srgbClr val="4B39F7"/>
                                </a:solidFill>
                                <a:latin typeface="Cambria Math" panose="02040503050406030204" pitchFamily="18" charset="0"/>
                              </a:rPr>
                              <m:t>𝐠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>
                    <a:solidFill>
                      <a:srgbClr val="4B39F7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矩形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0996" y="5034167"/>
                  <a:ext cx="577338" cy="406971"/>
                </a:xfrm>
                <a:prstGeom prst="rect">
                  <a:avLst/>
                </a:prstGeom>
                <a:blipFill>
                  <a:blip r:embed="rId7"/>
                  <a:stretch>
                    <a:fillRect t="-2985" r="-21277" b="-29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矩形 57"/>
                <p:cNvSpPr/>
                <p:nvPr/>
              </p:nvSpPr>
              <p:spPr>
                <a:xfrm>
                  <a:off x="5559462" y="4789849"/>
                  <a:ext cx="540468" cy="4069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4B39F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b="1" i="1">
                                    <a:solidFill>
                                      <a:srgbClr val="4B39F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1" i="1">
                                    <a:solidFill>
                                      <a:srgbClr val="4B39F7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b="1" i="0">
                                <a:solidFill>
                                  <a:srgbClr val="4B39F7"/>
                                </a:solidFill>
                                <a:latin typeface="Cambria Math" panose="02040503050406030204" pitchFamily="18" charset="0"/>
                              </a:rPr>
                              <m:t>𝐠𝟎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>
                    <a:solidFill>
                      <a:srgbClr val="4B39F7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矩形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2" y="4789849"/>
                  <a:ext cx="540468" cy="406971"/>
                </a:xfrm>
                <a:prstGeom prst="rect">
                  <a:avLst/>
                </a:prstGeom>
                <a:blipFill>
                  <a:blip r:embed="rId8"/>
                  <a:stretch>
                    <a:fillRect t="-2985" r="-2247" b="-746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圆角矩形 58"/>
            <p:cNvSpPr/>
            <p:nvPr/>
          </p:nvSpPr>
          <p:spPr>
            <a:xfrm>
              <a:off x="5726805" y="6555856"/>
              <a:ext cx="647470" cy="539166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矩形 59"/>
                <p:cNvSpPr/>
                <p:nvPr/>
              </p:nvSpPr>
              <p:spPr>
                <a:xfrm>
                  <a:off x="5714607" y="6670616"/>
                  <a:ext cx="659668" cy="3763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  <m:t>𝝋</m:t>
                                </m:r>
                              </m:e>
                              <m:sub>
                                <m:r>
                                  <a:rPr lang="en-US" altLang="zh-CN" b="1" i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1" name="矩形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607" y="6670616"/>
                  <a:ext cx="659668" cy="37638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矩形 60"/>
            <p:cNvSpPr/>
            <p:nvPr/>
          </p:nvSpPr>
          <p:spPr>
            <a:xfrm>
              <a:off x="5735394" y="7097402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Delay</a:t>
              </a:r>
              <a:endPara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060891" y="7097403"/>
              <a:ext cx="16849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Averaged voltage</a:t>
              </a:r>
              <a:endPara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 rot="5400000">
              <a:off x="4516095" y="6638288"/>
              <a:ext cx="78981" cy="295318"/>
            </a:xfrm>
            <a:custGeom>
              <a:avLst/>
              <a:gdLst>
                <a:gd name="connsiteX0" fmla="*/ 0 w 111724"/>
                <a:gd name="connsiteY0" fmla="*/ 73741 h 113880"/>
                <a:gd name="connsiteX1" fmla="*/ 95864 w 111724"/>
                <a:gd name="connsiteY1" fmla="*/ 110612 h 113880"/>
                <a:gd name="connsiteX2" fmla="*/ 110613 w 111724"/>
                <a:gd name="connsiteY2" fmla="*/ 0 h 11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724" h="113880">
                  <a:moveTo>
                    <a:pt x="0" y="73741"/>
                  </a:moveTo>
                  <a:cubicBezTo>
                    <a:pt x="38714" y="98321"/>
                    <a:pt x="77429" y="122902"/>
                    <a:pt x="95864" y="110612"/>
                  </a:cubicBezTo>
                  <a:cubicBezTo>
                    <a:pt x="114299" y="98322"/>
                    <a:pt x="112456" y="49161"/>
                    <a:pt x="110613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1047426" y="5632404"/>
              <a:ext cx="147389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Desired voltage</a:t>
              </a:r>
              <a:endParaRPr lang="zh-CN" alt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文本框 64"/>
                <p:cNvSpPr txBox="1"/>
                <p:nvPr/>
              </p:nvSpPr>
              <p:spPr>
                <a:xfrm>
                  <a:off x="3695663" y="5708174"/>
                  <a:ext cx="796565" cy="526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altLang="zh-CN" b="1" i="0" smtClean="0"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5663" y="5708174"/>
                  <a:ext cx="796565" cy="52610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矩形 79"/>
          <p:cNvSpPr/>
          <p:nvPr/>
        </p:nvSpPr>
        <p:spPr>
          <a:xfrm>
            <a:off x="954475" y="5235461"/>
            <a:ext cx="5652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GPU-accelerated, run in MATLAB</a:t>
            </a:r>
          </a:p>
          <a:p>
            <a:pPr marL="285744" indent="-285744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realistic PI FB for the main cavity</a:t>
            </a:r>
          </a:p>
          <a:p>
            <a:pPr marL="285744" indent="-285744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via </a:t>
            </a:r>
          </a:p>
        </p:txBody>
      </p:sp>
      <p:sp>
        <p:nvSpPr>
          <p:cNvPr id="2" name="矩形 1"/>
          <p:cNvSpPr/>
          <p:nvPr/>
        </p:nvSpPr>
        <p:spPr>
          <a:xfrm>
            <a:off x="3032382" y="6002355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u="sng" dirty="0">
                <a:solidFill>
                  <a:srgbClr val="0070C0"/>
                </a:solidFill>
                <a:latin typeface="宋体" panose="02010600030101010101" pitchFamily="2" charset="-122"/>
              </a:rPr>
              <a:t>https://</a:t>
            </a:r>
            <a:r>
              <a:rPr lang="en-US" altLang="zh-CN" i="1" u="sng" dirty="0">
                <a:solidFill>
                  <a:srgbClr val="1B05BB"/>
                </a:solidFill>
                <a:latin typeface="宋体" panose="02010600030101010101" pitchFamily="2" charset="-122"/>
                <a:hlinkClick r:id="rId15"/>
              </a:rPr>
              <a:t>github.com/hetianlong-afk/STABLE</a:t>
            </a:r>
            <a:endParaRPr lang="zh-CN" altLang="en-US" i="1" u="sng" dirty="0">
              <a:solidFill>
                <a:srgbClr val="1B05BB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181554" y="6028742"/>
            <a:ext cx="2317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4B39F7"/>
                </a:solidFill>
              </a:rPr>
              <a:t>htlong@ustc.edu.cn</a:t>
            </a:r>
            <a:endParaRPr lang="zh-CN" altLang="en-US" sz="2000" b="1" dirty="0">
              <a:solidFill>
                <a:srgbClr val="4B39F7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22878" y="5702515"/>
            <a:ext cx="254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Any questions for STABLE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1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10020301" y="5589588"/>
            <a:ext cx="2171700" cy="273051"/>
          </a:xfrm>
        </p:spPr>
        <p:txBody>
          <a:bodyPr/>
          <a:lstStyle/>
          <a:p>
            <a:r>
              <a:rPr lang="en-US" altLang="zh-CN" smtClean="0"/>
              <a:t>02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71812" y="1529556"/>
            <a:ext cx="8725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 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E:\倪佳\文件\同步\2020合肥先进光源用户研讨会\2020合肥先进光源用户研讨会\内页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2" y="307357"/>
            <a:ext cx="4599536" cy="105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2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4089264" y="453844"/>
            <a:ext cx="3947885" cy="8306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4000" b="1" i="1" dirty="0">
                <a:solidFill>
                  <a:srgbClr val="1B05BB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Backup slides</a:t>
            </a:r>
            <a:endParaRPr lang="en-US" sz="4000" b="1" i="1" dirty="0">
              <a:solidFill>
                <a:srgbClr val="1B05BB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57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73" y="3961743"/>
            <a:ext cx="3104970" cy="237233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4" y="3949975"/>
            <a:ext cx="3208177" cy="23841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134" y="1145324"/>
            <a:ext cx="3291952" cy="23184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74" y="1109239"/>
            <a:ext cx="3219427" cy="23545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54135" y="1293044"/>
                <a:ext cx="918778" cy="394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=1.0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135" y="1293044"/>
                <a:ext cx="918778" cy="394339"/>
              </a:xfrm>
              <a:prstGeom prst="rect">
                <a:avLst/>
              </a:prstGeom>
              <a:blipFill>
                <a:blip r:embed="rId6"/>
                <a:stretch>
                  <a:fillRect t="-7692" r="-5298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015379" y="1370110"/>
                <a:ext cx="918778" cy="394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=0.9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79" y="1370110"/>
                <a:ext cx="918778" cy="394339"/>
              </a:xfrm>
              <a:prstGeom prst="rect">
                <a:avLst/>
              </a:prstGeom>
              <a:blipFill>
                <a:blip r:embed="rId7"/>
                <a:stretch>
                  <a:fillRect t="-9375" r="-533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572480" y="4154869"/>
                <a:ext cx="918778" cy="394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=0.8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80" y="4154869"/>
                <a:ext cx="918778" cy="394339"/>
              </a:xfrm>
              <a:prstGeom prst="rect">
                <a:avLst/>
              </a:prstGeom>
              <a:blipFill>
                <a:blip r:embed="rId8"/>
                <a:stretch>
                  <a:fillRect t="-9375" r="-4636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015379" y="4154868"/>
                <a:ext cx="918778" cy="394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=0.7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79" y="4154868"/>
                <a:ext cx="918778" cy="394339"/>
              </a:xfrm>
              <a:prstGeom prst="rect">
                <a:avLst/>
              </a:prstGeom>
              <a:blipFill>
                <a:blip r:embed="rId9"/>
                <a:stretch>
                  <a:fillRect t="-9375" r="-533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7055" y="1092513"/>
            <a:ext cx="3235042" cy="26225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9183" y="3808718"/>
            <a:ext cx="3692242" cy="2666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8304682" y="4067193"/>
                <a:ext cx="1047018" cy="394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𝝋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=0.77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682" y="4067193"/>
                <a:ext cx="1047018" cy="394339"/>
              </a:xfrm>
              <a:prstGeom prst="rect">
                <a:avLst/>
              </a:prstGeom>
              <a:blipFill>
                <a:blip r:embed="rId12"/>
                <a:stretch>
                  <a:fillRect t="-7692" r="-4651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/>
          <p:cNvCxnSpPr/>
          <p:nvPr/>
        </p:nvCxnSpPr>
        <p:spPr>
          <a:xfrm flipH="1">
            <a:off x="9810750" y="4761875"/>
            <a:ext cx="628651" cy="431487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0108244" y="4138367"/>
            <a:ext cx="1628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Flat-potential distribution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3162992" y="442712"/>
            <a:ext cx="3210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1B05BB"/>
                </a:solidFill>
              </a:rPr>
              <a:t>RMS energy spread 20e-3</a:t>
            </a:r>
            <a:endParaRPr lang="zh-CN" altLang="en-US" sz="2000" b="1" dirty="0">
              <a:solidFill>
                <a:srgbClr val="1B05B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9993115" y="5056353"/>
                <a:ext cx="11480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~1.035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115" y="5056353"/>
                <a:ext cx="1148007" cy="369332"/>
              </a:xfrm>
              <a:prstGeom prst="rect">
                <a:avLst/>
              </a:prstGeom>
              <a:blipFill>
                <a:blip r:embed="rId13"/>
                <a:stretch>
                  <a:fillRect t="-9836" r="-4233" b="-22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268312" y="467284"/>
                <a:ext cx="19430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1B05B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1B05BB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1B05BB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1B05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~0.9:0.005:1.1</a:t>
                </a:r>
                <a:endParaRPr lang="zh-CN" altLang="en-US" dirty="0">
                  <a:solidFill>
                    <a:srgbClr val="1B05BB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312" y="467284"/>
                <a:ext cx="1943096" cy="369332"/>
              </a:xfrm>
              <a:prstGeom prst="rect">
                <a:avLst/>
              </a:prstGeom>
              <a:blipFill>
                <a:blip r:embed="rId14"/>
                <a:stretch>
                  <a:fillRect t="-11667" r="-2821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3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34977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(2)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t="2540"/>
          <a:stretch/>
        </p:blipFill>
        <p:spPr>
          <a:xfrm>
            <a:off x="7258" y="14947"/>
            <a:ext cx="12198986" cy="68580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12980" y="3629318"/>
            <a:ext cx="41458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   = 2.2 GeV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350 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9.4e-5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400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(w/ ID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2400" b="1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7.5e-4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sz="2400" b="1" baseline="-25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14 </a:t>
            </a:r>
            <a:r>
              <a:rPr lang="en-US" altLang="zh-CN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altLang="zh-C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1.2 MV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74943" y="126505"/>
            <a:ext cx="86490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Hefei Advanced Light Facility (HALF)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744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711" y="4207306"/>
            <a:ext cx="2799896" cy="2358348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555128" y="1034819"/>
            <a:ext cx="10863679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Mode 1 instability was studied through tracking simulation for </a:t>
            </a:r>
            <a:r>
              <a:rPr lang="en-US" altLang="zh-CN" sz="2000" b="1" i="1" u="sng" dirty="0">
                <a:solidFill>
                  <a:srgbClr val="0070C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a passive NC HC case</a:t>
            </a:r>
            <a:endParaRPr lang="en-US" sz="2000" i="1" dirty="0">
              <a:solidFill>
                <a:srgbClr val="0070C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756899" y="6549284"/>
            <a:ext cx="34977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(3)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754010" y="164392"/>
            <a:ext cx="9028290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A tracking story for HALF bunch lengthening </a:t>
            </a:r>
            <a:endParaRPr lang="en-US" sz="2800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4040"/>
              </p:ext>
            </p:extLst>
          </p:nvPr>
        </p:nvGraphicFramePr>
        <p:xfrm>
          <a:off x="7514055" y="1444041"/>
          <a:ext cx="2721495" cy="37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495">
                  <a:extLst>
                    <a:ext uri="{9D8B030D-6E8A-4147-A177-3AD203B41FA5}">
                      <a16:colId xmlns:a16="http://schemas.microsoft.com/office/drawing/2014/main" val="234782478"/>
                    </a:ext>
                  </a:extLst>
                </a:gridCol>
              </a:tblGrid>
              <a:tr h="37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dirty="0" smtClean="0"/>
                        <a:t>R/Q=160 </a:t>
                      </a:r>
                      <a:r>
                        <a:rPr lang="en-US" altLang="zh-CN" sz="1400" b="1" i="1" dirty="0" smtClean="0">
                          <a:solidFill>
                            <a:schemeClr val="bg1"/>
                          </a:solidFill>
                        </a:rPr>
                        <a:t>Ω, </a:t>
                      </a:r>
                      <a:r>
                        <a:rPr lang="en-US" altLang="zh-CN" sz="1400" b="1" i="1" baseline="0" dirty="0" smtClean="0">
                          <a:solidFill>
                            <a:schemeClr val="lt1"/>
                          </a:solidFill>
                        </a:rPr>
                        <a:t>Q=36e3, </a:t>
                      </a:r>
                      <a:r>
                        <a:rPr lang="en-US" altLang="zh-CN" sz="1400" b="1" i="1" baseline="0" dirty="0" err="1" smtClean="0">
                          <a:solidFill>
                            <a:schemeClr val="lt1"/>
                          </a:solidFill>
                        </a:rPr>
                        <a:t>dfr</a:t>
                      </a:r>
                      <a:r>
                        <a:rPr lang="en-US" altLang="zh-CN" sz="1400" b="1" i="1" baseline="0" dirty="0" smtClean="0">
                          <a:solidFill>
                            <a:schemeClr val="lt1"/>
                          </a:solidFill>
                        </a:rPr>
                        <a:t> = 290 kHz</a:t>
                      </a:r>
                      <a:endParaRPr lang="zh-CN" altLang="en-US" sz="1400" b="1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56483"/>
                  </a:ext>
                </a:extLst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510109" y="1891777"/>
            <a:ext cx="6552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altLang="zh-CN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Bassi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’ method to evaluate the time evolution of the coupled-bunch mode 1:</a:t>
            </a:r>
            <a:endParaRPr lang="zh-CN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188033" y="2754256"/>
                <a:ext cx="3405099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33" y="2754256"/>
                <a:ext cx="3405099" cy="88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510109" y="3930365"/>
            <a:ext cx="81993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altLang="zh-CN" sz="2000" i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It was observed that the fewer bunches there are, the stronger the mode 1 instability. </a:t>
            </a:r>
            <a:r>
              <a:rPr lang="en-US" altLang="zh-CN" sz="2000" b="1" i="1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(Q1: Why</a:t>
            </a:r>
            <a:r>
              <a:rPr lang="en-US" altLang="zh-CN" sz="2000" b="1" i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?)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altLang="zh-CN" sz="2000" b="1" i="1" dirty="0">
              <a:solidFill>
                <a:srgbClr val="3333FF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altLang="zh-CN" sz="2000" b="1" i="1" dirty="0" smtClean="0">
              <a:solidFill>
                <a:srgbClr val="3333FF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altLang="zh-CN" sz="2000" b="1" i="1" dirty="0">
              <a:solidFill>
                <a:srgbClr val="3333FF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altLang="zh-CN" sz="2000" b="1" i="1" dirty="0">
              <a:solidFill>
                <a:srgbClr val="3333FF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That is </a:t>
            </a:r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because of </a:t>
            </a:r>
            <a:r>
              <a:rPr lang="zh-CN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 shorter bunch length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for the case of fewer bunches. </a:t>
            </a:r>
            <a:r>
              <a:rPr lang="en-US" altLang="zh-CN" sz="2000" b="1" i="1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(Q2: Why</a:t>
            </a:r>
            <a:r>
              <a:rPr lang="en-US" altLang="zh-CN" sz="2000" b="1" i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?) </a:t>
            </a:r>
          </a:p>
        </p:txBody>
      </p:sp>
      <p:sp>
        <p:nvSpPr>
          <p:cNvPr id="19" name="矩形 18"/>
          <p:cNvSpPr/>
          <p:nvPr/>
        </p:nvSpPr>
        <p:spPr>
          <a:xfrm>
            <a:off x="4388834" y="2359787"/>
            <a:ext cx="2880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altLang="zh-CN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Bassi</a:t>
            </a:r>
            <a:r>
              <a:rPr lang="en-US" altLang="zh-CN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IPAC2019 MOPGW099</a:t>
            </a:r>
          </a:p>
        </p:txBody>
      </p:sp>
      <p:sp>
        <p:nvSpPr>
          <p:cNvPr id="21" name="矩形 20"/>
          <p:cNvSpPr/>
          <p:nvPr/>
        </p:nvSpPr>
        <p:spPr>
          <a:xfrm>
            <a:off x="9200659" y="5589434"/>
            <a:ext cx="1842899" cy="4308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100" b="1" i="1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@350 mA, equally spaced filled bunches</a:t>
            </a:r>
            <a:endParaRPr lang="zh-CN" altLang="en-US" sz="110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690" y="4791978"/>
            <a:ext cx="3090136" cy="7974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5" name="矩形 34"/>
          <p:cNvSpPr/>
          <p:nvPr/>
        </p:nvSpPr>
        <p:spPr>
          <a:xfrm>
            <a:off x="4840629" y="5036817"/>
            <a:ext cx="2755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T. He, PRAB 25, 094402 (2022) </a:t>
            </a:r>
            <a:endParaRPr lang="zh-CN" altLang="en-US" sz="1400" b="1" i="1" dirty="0"/>
          </a:p>
        </p:txBody>
      </p:sp>
      <p:sp>
        <p:nvSpPr>
          <p:cNvPr id="2" name="文本框 1"/>
          <p:cNvSpPr txBox="1"/>
          <p:nvPr/>
        </p:nvSpPr>
        <p:spPr>
          <a:xfrm>
            <a:off x="5741637" y="3223090"/>
            <a:ext cx="264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1B05BB"/>
                </a:solidFill>
              </a:rPr>
              <a:t>Modal coordinates of μ=1</a:t>
            </a:r>
            <a:endParaRPr lang="zh-CN" altLang="en-US" b="1" i="1" dirty="0">
              <a:solidFill>
                <a:srgbClr val="1B05BB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9543" y="1866585"/>
            <a:ext cx="2863064" cy="234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34977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(4)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044938" y="191636"/>
            <a:ext cx="7947452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A tracking story for HALF bunch lengthening 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/>
          <a:srcRect t="4527" r="5858"/>
          <a:stretch/>
        </p:blipFill>
        <p:spPr>
          <a:xfrm>
            <a:off x="7844394" y="2342423"/>
            <a:ext cx="3301512" cy="2695423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768051" y="1053814"/>
            <a:ext cx="10501226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000" i="1" dirty="0"/>
              <a:t>Bunch lengthening was studied through tracking simulation for </a:t>
            </a:r>
            <a:r>
              <a:rPr lang="en-US" altLang="zh-CN" sz="2000" b="1" i="1" u="sng" dirty="0">
                <a:solidFill>
                  <a:srgbClr val="0070C0"/>
                </a:solidFill>
              </a:rPr>
              <a:t>a passive SC HC case</a:t>
            </a:r>
            <a:endParaRPr lang="en-US" sz="2000" b="1" i="1" u="sng" dirty="0">
              <a:solidFill>
                <a:srgbClr val="0070C0"/>
              </a:solidFill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944004"/>
              </p:ext>
            </p:extLst>
          </p:nvPr>
        </p:nvGraphicFramePr>
        <p:xfrm>
          <a:off x="8319312" y="1516959"/>
          <a:ext cx="2758252" cy="376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252">
                  <a:extLst>
                    <a:ext uri="{9D8B030D-6E8A-4147-A177-3AD203B41FA5}">
                      <a16:colId xmlns:a16="http://schemas.microsoft.com/office/drawing/2014/main" val="234782478"/>
                    </a:ext>
                  </a:extLst>
                </a:gridCol>
              </a:tblGrid>
              <a:tr h="376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i="1" dirty="0" smtClean="0"/>
                        <a:t>R/Q=40 </a:t>
                      </a:r>
                      <a:r>
                        <a:rPr lang="en-US" altLang="zh-CN" sz="1600" b="1" i="1" dirty="0" smtClean="0">
                          <a:solidFill>
                            <a:schemeClr val="bg1"/>
                          </a:solidFill>
                        </a:rPr>
                        <a:t>Ω, </a:t>
                      </a:r>
                      <a:r>
                        <a:rPr lang="en-US" altLang="zh-CN" sz="1600" b="1" i="1" baseline="0" dirty="0" smtClean="0">
                          <a:solidFill>
                            <a:schemeClr val="lt1"/>
                          </a:solidFill>
                        </a:rPr>
                        <a:t>Q=2e8, </a:t>
                      </a:r>
                      <a:r>
                        <a:rPr lang="en-US" altLang="zh-CN" sz="1600" b="1" i="1" baseline="0" dirty="0" err="1" smtClean="0">
                          <a:solidFill>
                            <a:schemeClr val="lt1"/>
                          </a:solidFill>
                        </a:rPr>
                        <a:t>dfr</a:t>
                      </a:r>
                      <a:r>
                        <a:rPr lang="en-US" altLang="zh-CN" sz="1600" b="1" i="1" baseline="0" dirty="0" smtClean="0">
                          <a:solidFill>
                            <a:schemeClr val="lt1"/>
                          </a:solidFill>
                        </a:rPr>
                        <a:t> = 55 kHz</a:t>
                      </a:r>
                      <a:endParaRPr lang="zh-CN" altLang="en-US" sz="1600" b="1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56483"/>
                  </a:ext>
                </a:extLst>
              </a:tr>
            </a:tbl>
          </a:graphicData>
        </a:graphic>
      </p:graphicFrame>
      <p:sp>
        <p:nvSpPr>
          <p:cNvPr id="25" name="矩形 24"/>
          <p:cNvSpPr/>
          <p:nvPr/>
        </p:nvSpPr>
        <p:spPr>
          <a:xfrm>
            <a:off x="8181407" y="1925631"/>
            <a:ext cx="3034063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@350 </a:t>
            </a:r>
            <a:r>
              <a:rPr lang="en-US" altLang="zh-CN" sz="1400" b="1" i="1" dirty="0" smtClean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mA, MC</a:t>
            </a:r>
            <a:r>
              <a:rPr lang="en-US" altLang="zh-CN" sz="1400" b="1" i="1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: R/Q=45 Ω, Q</a:t>
            </a:r>
            <a:r>
              <a:rPr lang="en-US" altLang="zh-CN" sz="1400" b="1" i="1" baseline="-25000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</a:t>
            </a:r>
            <a:r>
              <a:rPr lang="en-US" altLang="zh-CN" sz="1400" b="1" i="1" dirty="0">
                <a:solidFill>
                  <a:srgbClr val="3333FF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=1e5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>
          <a:xfrm>
            <a:off x="768051" y="2342423"/>
            <a:ext cx="5641347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Beam-cavity interaction is intentionally categorized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altLang="zh-C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terms of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en-US" altLang="zh-CN" i="1" u="sng" dirty="0" smtClean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short-range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interactions in the </a:t>
            </a:r>
            <a:r>
              <a:rPr lang="en-US" altLang="zh-C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tracking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code.</a:t>
            </a:r>
          </a:p>
          <a:p>
            <a:pPr marL="285744" indent="-285744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The short-range term can be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turned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on or off when tracking for bunch lengthening study.</a:t>
            </a:r>
          </a:p>
          <a:p>
            <a:pPr marL="285744" indent="-285744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only SR of HC</a:t>
            </a:r>
            <a:r>
              <a:rPr lang="en-US" altLang="zh-CN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both SRs of HC and MC</a:t>
            </a:r>
            <a:r>
              <a:rPr lang="en-US" altLang="zh-CN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w/o any SR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94138" y="5280504"/>
            <a:ext cx="8343586" cy="11605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evident that the near-optimum bunch lengthening can be significantly degraded by the short-range interaction of beam-cavity fundamental modes for the case of fewer bunches. </a:t>
            </a:r>
          </a:p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bunch charge &gt;&gt; strong short-range interaction &gt;&gt; must be considered</a:t>
            </a:r>
          </a:p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low bunch charge &gt;&gt; weak short-range interaction &gt;&gt; can be neglected.</a:t>
            </a:r>
            <a:endParaRPr lang="zh-CN" altLang="en-US" sz="1600" dirty="0">
              <a:solidFill>
                <a:srgbClr val="1B0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34977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(5)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858172" y="5378292"/>
            <a:ext cx="2442320" cy="369332"/>
          </a:xfrm>
          <a:prstGeom prst="rect">
            <a:avLst/>
          </a:prstGeom>
          <a:solidFill>
            <a:srgbClr val="FFFF00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Bunch in point form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2416" y="1083094"/>
            <a:ext cx="2308819" cy="1394981"/>
            <a:chOff x="4463142" y="1069344"/>
            <a:chExt cx="2308819" cy="1575597"/>
          </a:xfrm>
        </p:grpSpPr>
        <p:sp>
          <p:nvSpPr>
            <p:cNvPr id="2" name="椭圆 1"/>
            <p:cNvSpPr/>
            <p:nvPr/>
          </p:nvSpPr>
          <p:spPr>
            <a:xfrm>
              <a:off x="4463142" y="1449420"/>
              <a:ext cx="2308819" cy="119552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235590" y="1069344"/>
              <a:ext cx="696315" cy="765601"/>
              <a:chOff x="5652961" y="4479542"/>
              <a:chExt cx="2114191" cy="1535081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6157651" y="4479542"/>
                <a:ext cx="1609501" cy="1535081"/>
                <a:chOff x="6082339" y="4359851"/>
                <a:chExt cx="1998170" cy="1894714"/>
              </a:xfrm>
            </p:grpSpPr>
            <p:sp>
              <p:nvSpPr>
                <p:cNvPr id="14" name="弧形 13"/>
                <p:cNvSpPr/>
                <p:nvPr>
                  <p:custDataLst>
                    <p:tags r:id="rId6"/>
                  </p:custDataLst>
                </p:nvPr>
              </p:nvSpPr>
              <p:spPr>
                <a:xfrm rot="5361410">
                  <a:off x="5946008" y="4773134"/>
                  <a:ext cx="1617762" cy="1345100"/>
                </a:xfrm>
                <a:prstGeom prst="arc">
                  <a:avLst>
                    <a:gd name="adj1" fmla="val 16506693"/>
                    <a:gd name="adj2" fmla="val 5146429"/>
                  </a:avLst>
                </a:prstGeom>
                <a:noFill/>
                <a:ln w="381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0000">
                        <a:srgbClr val="C00000"/>
                      </a:gs>
                      <a:gs pos="47000">
                        <a:srgbClr val="C00000"/>
                      </a:gs>
                      <a:gs pos="49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tx1"/>
                      </a:solidFill>
                    </a:defRPr>
                  </a:defPPr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6088202" y="4359851"/>
                  <a:ext cx="1992307" cy="1617762"/>
                  <a:chOff x="6088202" y="4359851"/>
                  <a:chExt cx="1992307" cy="1617762"/>
                </a:xfrm>
              </p:grpSpPr>
              <p:sp>
                <p:nvSpPr>
                  <p:cNvPr id="17" name="弧形 16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 rot="16200000">
                    <a:off x="5951871" y="4496182"/>
                    <a:ext cx="1617762" cy="1345100"/>
                  </a:xfrm>
                  <a:prstGeom prst="arc">
                    <a:avLst>
                      <a:gd name="adj1" fmla="val 16506693"/>
                      <a:gd name="adj2" fmla="val 5097060"/>
                    </a:avLst>
                  </a:prstGeom>
                  <a:noFill/>
                  <a:ln w="381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347">
                          <a:srgbClr val="C00000"/>
                        </a:gs>
                        <a:gs pos="37000">
                          <a:srgbClr val="C00000"/>
                        </a:gs>
                        <a:gs pos="46000">
                          <a:schemeClr val="accent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tx1"/>
                        </a:solidFill>
                      </a:defRPr>
                    </a:defPPr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8" name="直接连接符 17"/>
                  <p:cNvCxnSpPr/>
                  <p:nvPr>
                    <p:custDataLst>
                      <p:tags r:id="rId8"/>
                    </p:custDataLst>
                  </p:nvPr>
                </p:nvCxnSpPr>
                <p:spPr>
                  <a:xfrm flipH="1">
                    <a:off x="7407899" y="5127180"/>
                    <a:ext cx="672610" cy="1367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C0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椭圆 19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6561176" y="5253510"/>
                    <a:ext cx="368975" cy="8832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11" name="直接连接符 10"/>
              <p:cNvCxnSpPr/>
              <p:nvPr>
                <p:custDataLst>
                  <p:tags r:id="rId3"/>
                </p:custDataLst>
              </p:nvPr>
            </p:nvCxnSpPr>
            <p:spPr>
              <a:xfrm flipH="1" flipV="1">
                <a:off x="5652961" y="5095255"/>
                <a:ext cx="529091" cy="4371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C0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>
                <p:custDataLst>
                  <p:tags r:id="rId4"/>
                </p:custDataLst>
              </p:nvPr>
            </p:nvCxnSpPr>
            <p:spPr>
              <a:xfrm flipH="1">
                <a:off x="5666709" y="5394384"/>
                <a:ext cx="507177" cy="2427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C0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7225374" y="5382705"/>
                <a:ext cx="526401" cy="0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C0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文本框 2"/>
            <p:cNvSpPr txBox="1"/>
            <p:nvPr/>
          </p:nvSpPr>
          <p:spPr>
            <a:xfrm>
              <a:off x="4913179" y="1920824"/>
              <a:ext cx="1500186" cy="59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Single bunch in a simple ring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482372" y="834391"/>
            <a:ext cx="0" cy="596881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75752" y="3030267"/>
            <a:ext cx="165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Cavity: R/Q, Q, f</a:t>
            </a:r>
            <a:r>
              <a:rPr lang="en-US" altLang="zh-CN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zh-CN" alt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6979" y="2539579"/>
            <a:ext cx="96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Ring: T</a:t>
            </a:r>
            <a:r>
              <a:rPr lang="en-US" altLang="zh-CN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5691" y="2784923"/>
            <a:ext cx="123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Bunch: q</a:t>
            </a:r>
            <a:endParaRPr lang="zh-CN" alt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33392" y="961322"/>
            <a:ext cx="3004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Beam induced </a:t>
            </a:r>
            <a:r>
              <a:rPr lang="en-US" altLang="zh-CN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endParaRPr lang="zh-CN" altLang="en-US" sz="2000" b="1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51766" y="3939834"/>
            <a:ext cx="2148385" cy="1623124"/>
            <a:chOff x="9608514" y="1070342"/>
            <a:chExt cx="2148385" cy="1623124"/>
          </a:xfrm>
        </p:grpSpPr>
        <p:cxnSp>
          <p:nvCxnSpPr>
            <p:cNvPr id="33" name="直接箭头连接符 32"/>
            <p:cNvCxnSpPr/>
            <p:nvPr/>
          </p:nvCxnSpPr>
          <p:spPr>
            <a:xfrm flipV="1">
              <a:off x="10145651" y="1070342"/>
              <a:ext cx="0" cy="162312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V="1">
              <a:off x="9876972" y="2478074"/>
              <a:ext cx="1879927" cy="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 flipV="1">
              <a:off x="10145651" y="1507962"/>
              <a:ext cx="369949" cy="9701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10261106" y="1524650"/>
              <a:ext cx="254494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V="1">
              <a:off x="10145650" y="1524650"/>
              <a:ext cx="115456" cy="970113"/>
            </a:xfrm>
            <a:prstGeom prst="straightConnector1">
              <a:avLst/>
            </a:prstGeom>
            <a:ln w="15875">
              <a:solidFill>
                <a:srgbClr val="1B05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/>
                <p:cNvSpPr/>
                <p:nvPr/>
              </p:nvSpPr>
              <p:spPr>
                <a:xfrm>
                  <a:off x="10515601" y="1395013"/>
                  <a:ext cx="760849" cy="3594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51" name="矩形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601" y="1395013"/>
                  <a:ext cx="760849" cy="35945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/>
                <p:cNvSpPr/>
                <p:nvPr/>
              </p:nvSpPr>
              <p:spPr>
                <a:xfrm>
                  <a:off x="9608514" y="1307458"/>
                  <a:ext cx="565283" cy="3594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1B05B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solidFill>
                                      <a:srgbClr val="1B05B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solidFill>
                                      <a:srgbClr val="1B05BB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1B05BB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1600" i="1">
                                <a:solidFill>
                                  <a:srgbClr val="1B05B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rgbClr val="1B05B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rgbClr val="1B05BB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矩形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514" y="1307458"/>
                  <a:ext cx="565283" cy="35945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矩形 54"/>
                <p:cNvSpPr/>
                <p:nvPr/>
              </p:nvSpPr>
              <p:spPr>
                <a:xfrm>
                  <a:off x="10197382" y="1172029"/>
                  <a:ext cx="427745" cy="3131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矩形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7382" y="1172029"/>
                  <a:ext cx="427745" cy="31316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文本框 60"/>
          <p:cNvSpPr txBox="1"/>
          <p:nvPr/>
        </p:nvSpPr>
        <p:spPr>
          <a:xfrm>
            <a:off x="2523316" y="3831183"/>
            <a:ext cx="2496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Matrix formulation</a:t>
            </a:r>
            <a:endParaRPr lang="zh-CN" altLang="en-US" sz="2000" b="1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033298" y="3878229"/>
            <a:ext cx="4119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Olsson et al., PRAB 21, 120701 (2018) </a:t>
            </a:r>
            <a:endParaRPr lang="zh-CN" altLang="en-US" sz="1600" b="1" i="1" dirty="0">
              <a:solidFill>
                <a:srgbClr val="C00000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486989" y="2603175"/>
            <a:ext cx="294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To reach steady </a:t>
            </a:r>
            <a:r>
              <a:rPr lang="en-US" altLang="zh-CN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zh-CN" altLang="en-US" sz="2000" b="1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/>
              <p:cNvSpPr txBox="1"/>
              <p:nvPr/>
            </p:nvSpPr>
            <p:spPr>
              <a:xfrm>
                <a:off x="4964744" y="2785535"/>
                <a:ext cx="3099765" cy="7239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,∞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744" y="2785535"/>
                <a:ext cx="3099765" cy="7239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本框 65"/>
              <p:cNvSpPr txBox="1"/>
              <p:nvPr/>
            </p:nvSpPr>
            <p:spPr>
              <a:xfrm>
                <a:off x="3351909" y="4739389"/>
                <a:ext cx="5495287" cy="965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6" name="文本框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909" y="4739389"/>
                <a:ext cx="5495287" cy="9658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>
              <a:xfrm>
                <a:off x="8906557" y="4848712"/>
                <a:ext cx="1252992" cy="400110"/>
              </a:xfrm>
              <a:prstGeom prst="rect">
                <a:avLst/>
              </a:prstGeom>
              <a:ln w="15875">
                <a:solidFill>
                  <a:srgbClr val="C0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557" y="4848712"/>
                <a:ext cx="1252992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5875">
                <a:solidFill>
                  <a:srgbClr val="C00000"/>
                </a:solidFill>
                <a:prstDash val="sys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7970434" y="4850808"/>
            <a:ext cx="817402" cy="398014"/>
          </a:xfrm>
          <a:prstGeom prst="rect">
            <a:avLst/>
          </a:prstGeom>
          <a:noFill/>
          <a:ln w="158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74" name="文本框 73"/>
          <p:cNvSpPr txBox="1"/>
          <p:nvPr/>
        </p:nvSpPr>
        <p:spPr>
          <a:xfrm>
            <a:off x="5033298" y="6020968"/>
            <a:ext cx="55170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N.B.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beam-loading voltage matrix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consists of </a:t>
            </a:r>
            <a:r>
              <a:rPr lang="en-US" altLang="zh-CN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 passage voltage phasor</a:t>
            </a:r>
            <a:endParaRPr lang="zh-CN" altLang="en-US" b="1" baseline="-25000" dirty="0">
              <a:solidFill>
                <a:srgbClr val="1B0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2533392" y="4337414"/>
            <a:ext cx="925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voltage seen at bucket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contributed by the bunch at bucket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CN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>
            <p:custDataLst>
              <p:tags r:id="rId2"/>
            </p:custDataLst>
          </p:nvPr>
        </p:nvSpPr>
        <p:spPr>
          <a:xfrm>
            <a:off x="3526918" y="236866"/>
            <a:ext cx="5426075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Beam-cavity interaction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28148" y="1188400"/>
            <a:ext cx="5648983" cy="1501147"/>
            <a:chOff x="4766248" y="1227863"/>
            <a:chExt cx="5648983" cy="1501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/>
                <p:cNvSpPr txBox="1"/>
                <p:nvPr/>
              </p:nvSpPr>
              <p:spPr>
                <a:xfrm>
                  <a:off x="4766248" y="1650830"/>
                  <a:ext cx="4504952" cy="5999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den>
                            </m:f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9" name="文本框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6248" y="1650830"/>
                  <a:ext cx="4504952" cy="59990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矩形 52"/>
                <p:cNvSpPr/>
                <p:nvPr/>
              </p:nvSpPr>
              <p:spPr>
                <a:xfrm>
                  <a:off x="9046523" y="1803116"/>
                  <a:ext cx="1368708" cy="407869"/>
                </a:xfrm>
                <a:prstGeom prst="rect">
                  <a:avLst/>
                </a:prstGeom>
                <a:ln w="15875">
                  <a:solidFill>
                    <a:srgbClr val="C00000"/>
                  </a:solidFill>
                  <a:prstDash val="sysDash"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oMath>
                    </m:oMathPara>
                  </a14:m>
                  <a:endParaRPr lang="zh-CN" altLang="en-US" sz="20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矩形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6523" y="1803116"/>
                  <a:ext cx="1368708" cy="407869"/>
                </a:xfrm>
                <a:prstGeom prst="rect">
                  <a:avLst/>
                </a:prstGeom>
                <a:blipFill>
                  <a:blip r:embed="rId20"/>
                  <a:stretch>
                    <a:fillRect t="-7143" b="-11429"/>
                  </a:stretch>
                </a:blipFill>
                <a:ln w="15875">
                  <a:solidFill>
                    <a:srgbClr val="C00000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矩形 53"/>
            <p:cNvSpPr/>
            <p:nvPr/>
          </p:nvSpPr>
          <p:spPr>
            <a:xfrm>
              <a:off x="8637184" y="1804681"/>
              <a:ext cx="320581" cy="483858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7" name="矩形 56"/>
            <p:cNvSpPr/>
            <p:nvPr/>
          </p:nvSpPr>
          <p:spPr>
            <a:xfrm>
              <a:off x="7085082" y="1613029"/>
              <a:ext cx="142125" cy="597270"/>
            </a:xfrm>
            <a:prstGeom prst="rect">
              <a:avLst/>
            </a:prstGeom>
            <a:noFill/>
            <a:ln w="15875">
              <a:solidFill>
                <a:srgbClr val="1B05B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8" name="矩形 57"/>
            <p:cNvSpPr/>
            <p:nvPr/>
          </p:nvSpPr>
          <p:spPr>
            <a:xfrm>
              <a:off x="7380711" y="1620001"/>
              <a:ext cx="310953" cy="590298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960397" y="1261340"/>
              <a:ext cx="1110171" cy="369332"/>
            </a:xfrm>
            <a:prstGeom prst="rect">
              <a:avLst/>
            </a:prstGeom>
            <a:noFill/>
            <a:ln w="12700">
              <a:solidFill>
                <a:srgbClr val="3333FF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1B05B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zh-CN" b="1" dirty="0" smtClean="0">
                  <a:solidFill>
                    <a:srgbClr val="1B05B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otation</a:t>
              </a:r>
              <a:endParaRPr lang="zh-CN" altLang="en-US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399659" y="1227863"/>
              <a:ext cx="1210588" cy="369332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Decaying</a:t>
              </a:r>
              <a:endParaRPr lang="zh-CN" alt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403226" y="1798951"/>
              <a:ext cx="161785" cy="483858"/>
            </a:xfrm>
            <a:prstGeom prst="rect">
              <a:avLst/>
            </a:prstGeom>
            <a:noFill/>
            <a:ln w="158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403226" y="2359678"/>
              <a:ext cx="1018227" cy="369332"/>
            </a:xfrm>
            <a:prstGeom prst="rect">
              <a:avLst/>
            </a:prstGeom>
            <a:noFill/>
            <a:ln w="12700">
              <a:solidFill>
                <a:srgbClr val="7030A0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</a:t>
              </a:r>
              <a:endParaRPr lang="zh-CN" alt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0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/>
              <p:cNvSpPr txBox="1"/>
              <p:nvPr/>
            </p:nvSpPr>
            <p:spPr>
              <a:xfrm>
                <a:off x="3351909" y="2563311"/>
                <a:ext cx="5495287" cy="9658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den>
                          </m:f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909" y="2563311"/>
                <a:ext cx="5495287" cy="9658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1756899" y="6549284"/>
            <a:ext cx="34977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(6)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791345" y="188446"/>
            <a:ext cx="5426075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Beam-cavity interaction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653843" y="3214371"/>
            <a:ext cx="3127154" cy="369332"/>
          </a:xfrm>
          <a:prstGeom prst="rect">
            <a:avLst/>
          </a:prstGeom>
          <a:solidFill>
            <a:srgbClr val="FFFF00"/>
          </a:solidFill>
          <a:ln w="158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rgbClr val="C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sz="1800" b="1" dirty="0"/>
              <a:t>Bunch in distribution form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2416" y="1083094"/>
            <a:ext cx="2308819" cy="1394981"/>
            <a:chOff x="4463142" y="1069344"/>
            <a:chExt cx="2308819" cy="1575597"/>
          </a:xfrm>
        </p:grpSpPr>
        <p:sp>
          <p:nvSpPr>
            <p:cNvPr id="2" name="椭圆 1"/>
            <p:cNvSpPr/>
            <p:nvPr/>
          </p:nvSpPr>
          <p:spPr>
            <a:xfrm>
              <a:off x="4463142" y="1449420"/>
              <a:ext cx="2308819" cy="1195521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235590" y="1069344"/>
              <a:ext cx="696315" cy="765601"/>
              <a:chOff x="5652961" y="4479542"/>
              <a:chExt cx="2114191" cy="1535081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6157651" y="4479542"/>
                <a:ext cx="1609501" cy="1535081"/>
                <a:chOff x="6082339" y="4359851"/>
                <a:chExt cx="1998170" cy="1894714"/>
              </a:xfrm>
            </p:grpSpPr>
            <p:sp>
              <p:nvSpPr>
                <p:cNvPr id="14" name="弧形 13"/>
                <p:cNvSpPr/>
                <p:nvPr>
                  <p:custDataLst>
                    <p:tags r:id="rId6"/>
                  </p:custDataLst>
                </p:nvPr>
              </p:nvSpPr>
              <p:spPr>
                <a:xfrm rot="5361410">
                  <a:off x="5946008" y="4773134"/>
                  <a:ext cx="1617762" cy="1345100"/>
                </a:xfrm>
                <a:prstGeom prst="arc">
                  <a:avLst>
                    <a:gd name="adj1" fmla="val 16506693"/>
                    <a:gd name="adj2" fmla="val 5146429"/>
                  </a:avLst>
                </a:prstGeom>
                <a:noFill/>
                <a:ln w="381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0000">
                        <a:srgbClr val="C00000"/>
                      </a:gs>
                      <a:gs pos="47000">
                        <a:srgbClr val="C00000"/>
                      </a:gs>
                      <a:gs pos="49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zh-CN">
                      <a:solidFill>
                        <a:schemeClr val="tx1"/>
                      </a:solidFill>
                    </a:defRPr>
                  </a:defPPr>
                  <a:lvl1pPr marL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lvl="2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lvl="3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lvl="4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lvl="5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lvl="6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lvl="7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lvl="8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b="0" i="0" u="none" kern="12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6088202" y="4359851"/>
                  <a:ext cx="1992307" cy="1617762"/>
                  <a:chOff x="6088202" y="4359851"/>
                  <a:chExt cx="1992307" cy="1617762"/>
                </a:xfrm>
              </p:grpSpPr>
              <p:sp>
                <p:nvSpPr>
                  <p:cNvPr id="17" name="弧形 16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 rot="16200000">
                    <a:off x="5951871" y="4496182"/>
                    <a:ext cx="1617762" cy="1345100"/>
                  </a:xfrm>
                  <a:prstGeom prst="arc">
                    <a:avLst>
                      <a:gd name="adj1" fmla="val 16506693"/>
                      <a:gd name="adj2" fmla="val 5097060"/>
                    </a:avLst>
                  </a:prstGeom>
                  <a:noFill/>
                  <a:ln w="3810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91347">
                          <a:srgbClr val="C00000"/>
                        </a:gs>
                        <a:gs pos="37000">
                          <a:srgbClr val="C00000"/>
                        </a:gs>
                        <a:gs pos="46000">
                          <a:schemeClr val="accent2"/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tx1"/>
                        </a:solidFill>
                      </a:defRPr>
                    </a:defPPr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8" name="直接连接符 17"/>
                  <p:cNvCxnSpPr/>
                  <p:nvPr>
                    <p:custDataLst>
                      <p:tags r:id="rId8"/>
                    </p:custDataLst>
                  </p:nvPr>
                </p:nvCxnSpPr>
                <p:spPr>
                  <a:xfrm flipH="1">
                    <a:off x="7407899" y="5127180"/>
                    <a:ext cx="672610" cy="1367"/>
                  </a:xfrm>
                  <a:prstGeom prst="line">
                    <a:avLst/>
                  </a:prstGeom>
                  <a:ln w="38100">
                    <a:gradFill>
                      <a:gsLst>
                        <a:gs pos="0">
                          <a:srgbClr val="C0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椭圆 19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6561176" y="5253510"/>
                    <a:ext cx="368975" cy="8832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000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>
                        <a:solidFill>
                          <a:schemeClr val="lt1"/>
                        </a:solidFill>
                      </a:defRPr>
                    </a:defPPr>
                    <a:lvl1pPr marL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1pPr>
                    <a:lvl2pPr marL="457200" lvl="1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2pPr>
                    <a:lvl3pPr marL="914400" lvl="2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3pPr>
                    <a:lvl4pPr marL="1371600" lvl="3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4pPr>
                    <a:lvl5pPr marL="1828800" lvl="4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5pPr>
                    <a:lvl6pPr marL="2286000" lvl="5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6pPr>
                    <a:lvl7pPr marL="2743200" lvl="6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7pPr>
                    <a:lvl8pPr marL="3200400" lvl="7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8pPr>
                    <a:lvl9pPr marL="3657600" lvl="8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b="0" i="0" u="none" kern="1200" baseline="-250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</p:grpSp>
          <p:cxnSp>
            <p:nvCxnSpPr>
              <p:cNvPr id="11" name="直接连接符 10"/>
              <p:cNvCxnSpPr/>
              <p:nvPr>
                <p:custDataLst>
                  <p:tags r:id="rId3"/>
                </p:custDataLst>
              </p:nvPr>
            </p:nvCxnSpPr>
            <p:spPr>
              <a:xfrm flipH="1" flipV="1">
                <a:off x="5652961" y="5095255"/>
                <a:ext cx="529091" cy="4371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C0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>
                <p:custDataLst>
                  <p:tags r:id="rId4"/>
                </p:custDataLst>
              </p:nvPr>
            </p:nvCxnSpPr>
            <p:spPr>
              <a:xfrm flipH="1">
                <a:off x="5666709" y="5394384"/>
                <a:ext cx="507177" cy="2427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C0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7225374" y="5382705"/>
                <a:ext cx="526401" cy="0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C000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文本框 2"/>
            <p:cNvSpPr txBox="1"/>
            <p:nvPr/>
          </p:nvSpPr>
          <p:spPr>
            <a:xfrm>
              <a:off x="4913179" y="1920824"/>
              <a:ext cx="1500186" cy="590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Single bunch in a simple ring</a:t>
              </a:r>
              <a:endPara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509983" y="834389"/>
            <a:ext cx="0" cy="5968811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75752" y="3030267"/>
            <a:ext cx="165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Cavity: R/Q, Q, f</a:t>
            </a:r>
            <a:r>
              <a:rPr lang="en-US" altLang="zh-CN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zh-CN" alt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6979" y="2539579"/>
            <a:ext cx="96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Ring: T</a:t>
            </a:r>
            <a:r>
              <a:rPr lang="en-US" altLang="zh-CN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5691" y="2784923"/>
            <a:ext cx="123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Bunch: q</a:t>
            </a:r>
            <a:endParaRPr lang="zh-CN" alt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97923" y="4042614"/>
            <a:ext cx="2148385" cy="1623124"/>
            <a:chOff x="9608514" y="1070342"/>
            <a:chExt cx="2148385" cy="1623124"/>
          </a:xfrm>
        </p:grpSpPr>
        <p:cxnSp>
          <p:nvCxnSpPr>
            <p:cNvPr id="33" name="直接箭头连接符 32"/>
            <p:cNvCxnSpPr/>
            <p:nvPr/>
          </p:nvCxnSpPr>
          <p:spPr>
            <a:xfrm flipV="1">
              <a:off x="10145651" y="1070342"/>
              <a:ext cx="0" cy="162312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V="1">
              <a:off x="9876972" y="2478074"/>
              <a:ext cx="1879927" cy="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 flipV="1">
              <a:off x="10145651" y="1507962"/>
              <a:ext cx="369949" cy="9701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10261106" y="1524650"/>
              <a:ext cx="254494" cy="0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 flipV="1">
              <a:off x="10145650" y="1524650"/>
              <a:ext cx="115456" cy="970113"/>
            </a:xfrm>
            <a:prstGeom prst="straightConnector1">
              <a:avLst/>
            </a:prstGeom>
            <a:ln w="15875">
              <a:solidFill>
                <a:srgbClr val="1B05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/>
                <p:cNvSpPr/>
                <p:nvPr/>
              </p:nvSpPr>
              <p:spPr>
                <a:xfrm>
                  <a:off x="10515601" y="1395013"/>
                  <a:ext cx="760849" cy="3594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51" name="矩形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5601" y="1395013"/>
                  <a:ext cx="760849" cy="35945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/>
                <p:cNvSpPr/>
                <p:nvPr/>
              </p:nvSpPr>
              <p:spPr>
                <a:xfrm>
                  <a:off x="9608514" y="1307458"/>
                  <a:ext cx="565283" cy="35945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1B05B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solidFill>
                                      <a:srgbClr val="1B05B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solidFill>
                                      <a:srgbClr val="1B05BB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1B05BB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1600" i="1">
                                <a:solidFill>
                                  <a:srgbClr val="1B05BB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>
                                <a:solidFill>
                                  <a:srgbClr val="1B05BB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solidFill>
                      <a:srgbClr val="1B05BB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矩形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8514" y="1307458"/>
                  <a:ext cx="565283" cy="35945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矩形 54"/>
                <p:cNvSpPr/>
                <p:nvPr/>
              </p:nvSpPr>
              <p:spPr>
                <a:xfrm>
                  <a:off x="10197382" y="1172029"/>
                  <a:ext cx="427745" cy="3131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CN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zh-CN" altLang="en-US" sz="1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矩形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7382" y="1172029"/>
                  <a:ext cx="427745" cy="3131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文本框 64"/>
          <p:cNvSpPr txBox="1"/>
          <p:nvPr/>
        </p:nvSpPr>
        <p:spPr>
          <a:xfrm>
            <a:off x="2659852" y="5834622"/>
            <a:ext cx="414073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Short-range </a:t>
            </a:r>
            <a:r>
              <a:rPr lang="en-US" altLang="zh-CN" sz="1600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of beam loading.</a:t>
            </a:r>
            <a:endParaRPr lang="zh-CN" altLang="en-US" sz="1600" b="1" baseline="-25000" dirty="0">
              <a:solidFill>
                <a:srgbClr val="1B0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/>
              <p:cNvSpPr txBox="1"/>
              <p:nvPr/>
            </p:nvSpPr>
            <p:spPr>
              <a:xfrm>
                <a:off x="2673659" y="1446899"/>
                <a:ext cx="9223331" cy="946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beam loading voltage is c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ategorized into the long-range and the short-range types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Only the long-range one is represented by the matrix formulation. So, in the matrix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3333FF"/>
                    </a:solidFill>
                  </a:rPr>
                  <a:t>.</a:t>
                </a:r>
                <a:endParaRPr lang="zh-CN" altLang="en-US" dirty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文本框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659" y="1446899"/>
                <a:ext cx="9223331" cy="946798"/>
              </a:xfrm>
              <a:prstGeom prst="rect">
                <a:avLst/>
              </a:prstGeom>
              <a:blipFill>
                <a:blip r:embed="rId15"/>
                <a:stretch>
                  <a:fillRect l="-595" t="-3205" r="-52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矩形 76"/>
          <p:cNvSpPr/>
          <p:nvPr/>
        </p:nvSpPr>
        <p:spPr>
          <a:xfrm>
            <a:off x="5958341" y="2045217"/>
            <a:ext cx="3684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 He et al., PRAB 24, 044401 (2021) </a:t>
            </a:r>
            <a:endParaRPr lang="zh-CN" altLang="en-US" sz="1600" b="1" i="1" dirty="0">
              <a:solidFill>
                <a:srgbClr val="3333FF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2659852" y="4015305"/>
            <a:ext cx="885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short-range one is treated as a kind of short-range wake function, so we do its convolution with the bunch distribution</a:t>
            </a:r>
            <a:endParaRPr lang="zh-CN" altLang="en-US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05323" y="5128983"/>
            <a:ext cx="4275619" cy="534452"/>
          </a:xfrm>
          <a:prstGeom prst="rect">
            <a:avLst/>
          </a:prstGeom>
          <a:ln w="22225">
            <a:solidFill>
              <a:srgbClr val="C00000"/>
            </a:solidFill>
            <a:prstDash val="solid"/>
          </a:ln>
        </p:spPr>
      </p:pic>
      <p:sp>
        <p:nvSpPr>
          <p:cNvPr id="80" name="矩形 79"/>
          <p:cNvSpPr/>
          <p:nvPr/>
        </p:nvSpPr>
        <p:spPr>
          <a:xfrm>
            <a:off x="7084935" y="4081827"/>
            <a:ext cx="2668665" cy="322550"/>
          </a:xfrm>
          <a:prstGeom prst="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05323" y="5756892"/>
            <a:ext cx="1399934" cy="564886"/>
          </a:xfrm>
          <a:prstGeom prst="rect">
            <a:avLst/>
          </a:prstGeom>
          <a:ln w="19050">
            <a:solidFill>
              <a:srgbClr val="C00000"/>
            </a:solidFill>
            <a:prstDash val="solid"/>
          </a:ln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73659" y="5124888"/>
            <a:ext cx="4112136" cy="562572"/>
          </a:xfrm>
          <a:prstGeom prst="rect">
            <a:avLst/>
          </a:prstGeom>
          <a:ln w="22225">
            <a:solidFill>
              <a:srgbClr val="00B050"/>
            </a:solidFill>
            <a:prstDash val="solid"/>
          </a:ln>
        </p:spPr>
      </p:pic>
      <p:sp>
        <p:nvSpPr>
          <p:cNvPr id="83" name="矩形 82"/>
          <p:cNvSpPr/>
          <p:nvPr/>
        </p:nvSpPr>
        <p:spPr>
          <a:xfrm>
            <a:off x="2725812" y="4329955"/>
            <a:ext cx="3970263" cy="331681"/>
          </a:xfrm>
          <a:prstGeom prst="rect">
            <a:avLst/>
          </a:prstGeom>
          <a:noFill/>
          <a:ln w="127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2509983" y="940394"/>
            <a:ext cx="2496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Matrix formulation</a:t>
            </a:r>
            <a:endParaRPr lang="zh-CN" altLang="en-US" sz="2000" b="1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/>
              <p:cNvSpPr/>
              <p:nvPr/>
            </p:nvSpPr>
            <p:spPr>
              <a:xfrm>
                <a:off x="8906557" y="2672634"/>
                <a:ext cx="1252992" cy="400110"/>
              </a:xfrm>
              <a:prstGeom prst="rect">
                <a:avLst/>
              </a:prstGeom>
              <a:ln w="15875">
                <a:solidFill>
                  <a:srgbClr val="C0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6" name="矩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557" y="2672634"/>
                <a:ext cx="1252992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5875">
                <a:solidFill>
                  <a:srgbClr val="C00000"/>
                </a:solidFill>
                <a:prstDash val="sys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矩形 84"/>
          <p:cNvSpPr/>
          <p:nvPr/>
        </p:nvSpPr>
        <p:spPr>
          <a:xfrm>
            <a:off x="7970434" y="2674730"/>
            <a:ext cx="817402" cy="398014"/>
          </a:xfrm>
          <a:prstGeom prst="rect">
            <a:avLst/>
          </a:prstGeom>
          <a:noFill/>
          <a:ln w="158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8977383" y="4414620"/>
            <a:ext cx="0" cy="60732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H="1">
            <a:off x="5167086" y="4732704"/>
            <a:ext cx="297" cy="392184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6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34977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(7)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82530" y="232557"/>
            <a:ext cx="11241315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Bunch equilibrium determined by the double RF systems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65821" y="1061806"/>
            <a:ext cx="316070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The </a:t>
            </a:r>
            <a:r>
              <a:rPr lang="en-US" altLang="zh-CN" sz="2000" b="1" i="1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double</a:t>
            </a:r>
            <a:r>
              <a:rPr lang="en-US" sz="2000" b="1" i="1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RF </a:t>
            </a:r>
            <a:r>
              <a:rPr lang="en-US" sz="2000" b="1" i="1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voltages:</a:t>
            </a:r>
            <a:endParaRPr lang="en-US" sz="2000" b="1" i="1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13827" y="998587"/>
            <a:ext cx="5376916" cy="1021254"/>
            <a:chOff x="4013827" y="998587"/>
            <a:chExt cx="5376916" cy="102125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3827" y="998587"/>
              <a:ext cx="5376916" cy="538670"/>
            </a:xfrm>
            <a:prstGeom prst="rect">
              <a:avLst/>
            </a:prstGeom>
            <a:ln w="15875">
              <a:solidFill>
                <a:schemeClr val="bg1"/>
              </a:solidFill>
              <a:prstDash val="solid"/>
            </a:ln>
          </p:spPr>
        </p:pic>
        <p:sp>
          <p:nvSpPr>
            <p:cNvPr id="9" name="文本框 8"/>
            <p:cNvSpPr txBox="1"/>
            <p:nvPr/>
          </p:nvSpPr>
          <p:spPr>
            <a:xfrm>
              <a:off x="5235217" y="1605805"/>
              <a:ext cx="1467068" cy="400110"/>
            </a:xfrm>
            <a:prstGeom prst="rect">
              <a:avLst/>
            </a:prstGeom>
            <a:noFill/>
            <a:ln w="12700">
              <a:solidFill>
                <a:srgbClr val="3333FF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Main cavity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078391" y="1082608"/>
              <a:ext cx="1917494" cy="439176"/>
            </a:xfrm>
            <a:prstGeom prst="rect">
              <a:avLst/>
            </a:prstGeom>
            <a:noFill/>
            <a:ln w="12700">
              <a:solidFill>
                <a:srgbClr val="1B05B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208426" y="1081061"/>
              <a:ext cx="2182317" cy="456196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95142" y="1619731"/>
              <a:ext cx="2008883" cy="400110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prstDash val="solid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Harmonic cavity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82530" y="2272786"/>
            <a:ext cx="1067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z="16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zh-CN" sz="1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given bunch distribution, we can compute the double RF </a:t>
            </a:r>
            <a:r>
              <a:rPr lang="en-US" altLang="zh-CN" sz="16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active cavity voltage is the sum of the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generator current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induced (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long-range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) voltages.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passive HC voltage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is determined fully by the beam</a:t>
            </a:r>
            <a:r>
              <a:rPr lang="en-US" altLang="zh-CN" sz="16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16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32091" y="5579264"/>
            <a:ext cx="3968324" cy="923330"/>
          </a:xfrm>
          <a:prstGeom prst="rect">
            <a:avLst/>
          </a:prstGeom>
          <a:noFill/>
          <a:ln w="15875">
            <a:solidFill>
              <a:srgbClr val="3333FF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the generator </a:t>
            </a:r>
            <a:r>
              <a:rPr lang="en-US" altLang="zh-C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voltage 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long-range beam loading voltage potential</a:t>
            </a:r>
            <a:endParaRPr lang="zh-CN" altLang="en-US" b="1" i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780146" y="3590312"/>
            <a:ext cx="4031170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i="1" dirty="0"/>
              <a:t>The total longitudinal potential: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091" y="4338449"/>
            <a:ext cx="3968324" cy="1080418"/>
          </a:xfrm>
          <a:prstGeom prst="rect">
            <a:avLst/>
          </a:prstGeom>
          <a:ln w="12700">
            <a:solidFill>
              <a:srgbClr val="3333FF"/>
            </a:solidFill>
            <a:prstDash val="solid"/>
          </a:ln>
        </p:spPr>
      </p:pic>
      <p:grpSp>
        <p:nvGrpSpPr>
          <p:cNvPr id="22" name="组合 21"/>
          <p:cNvGrpSpPr/>
          <p:nvPr/>
        </p:nvGrpSpPr>
        <p:grpSpPr>
          <a:xfrm>
            <a:off x="4697016" y="3539842"/>
            <a:ext cx="3486816" cy="551142"/>
            <a:chOff x="4496991" y="3520513"/>
            <a:chExt cx="3486816" cy="5511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6991" y="3520513"/>
              <a:ext cx="3486816" cy="55114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800415" y="3612551"/>
              <a:ext cx="901870" cy="459103"/>
            </a:xfrm>
            <a:prstGeom prst="rect">
              <a:avLst/>
            </a:prstGeom>
            <a:noFill/>
            <a:ln w="12700">
              <a:solidFill>
                <a:srgbClr val="4B39F7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995885" y="3612552"/>
              <a:ext cx="987922" cy="459102"/>
            </a:xfrm>
            <a:prstGeom prst="rect">
              <a:avLst/>
            </a:prstGeom>
            <a:noFill/>
            <a:ln w="1270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884" y="4575244"/>
            <a:ext cx="4959447" cy="761103"/>
          </a:xfrm>
          <a:prstGeom prst="rect">
            <a:avLst/>
          </a:prstGeom>
          <a:ln w="12700">
            <a:solidFill>
              <a:srgbClr val="00B050"/>
            </a:solidFill>
            <a:prstDash val="solid"/>
          </a:ln>
        </p:spPr>
      </p:pic>
      <p:sp>
        <p:nvSpPr>
          <p:cNvPr id="21" name="文本框 20"/>
          <p:cNvSpPr txBox="1"/>
          <p:nvPr/>
        </p:nvSpPr>
        <p:spPr>
          <a:xfrm>
            <a:off x="6995885" y="5588126"/>
            <a:ext cx="4959447" cy="646331"/>
          </a:xfrm>
          <a:prstGeom prst="rect">
            <a:avLst/>
          </a:prstGeom>
          <a:noFill/>
          <a:ln w="15875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Representing </a:t>
            </a:r>
            <a:r>
              <a:rPr lang="en-US" altLang="zh-CN" b="1" i="1" dirty="0">
                <a:latin typeface="Arial" panose="020B0604020202020204" pitchFamily="34" charset="0"/>
                <a:cs typeface="Arial" panose="020B0604020202020204" pitchFamily="34" charset="0"/>
              </a:rPr>
              <a:t>the short-range beam loading voltage potential</a:t>
            </a:r>
            <a:endParaRPr lang="zh-CN" altLang="en-US" b="1" i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0" y="3230151"/>
            <a:ext cx="12191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756899" y="6549284"/>
            <a:ext cx="34977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(8)</a:t>
            </a:r>
            <a:endParaRPr lang="zh-CN" altLang="en-US" sz="105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" y="826771"/>
            <a:ext cx="12198985" cy="7620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7030A0"/>
                </a:gs>
                <a:gs pos="31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582530" y="232557"/>
            <a:ext cx="11241315" cy="676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CN" sz="2800" b="1" dirty="0">
                <a:latin typeface="Arial Black" panose="020B0A040201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Bunch equilibrium determined by the double RF systems</a:t>
            </a:r>
            <a:endParaRPr lang="en-US" sz="2800" b="1" dirty="0">
              <a:latin typeface="Arial Black" panose="020B0A040201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487728" y="1189152"/>
            <a:ext cx="3816435" cy="4001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i="1" dirty="0"/>
              <a:t>The </a:t>
            </a:r>
            <a:r>
              <a:rPr lang="en-US" i="1" dirty="0" smtClean="0"/>
              <a:t>equilibrium distribution</a:t>
            </a:r>
            <a:r>
              <a:rPr lang="en-US" i="1" dirty="0"/>
              <a:t>: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705" y="893212"/>
            <a:ext cx="2417461" cy="1044582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67652" y="1989665"/>
            <a:ext cx="10576119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An iteration is required to find the final convergent bunch equilibrium, which is not difficult.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836435" y="5283999"/>
            <a:ext cx="527335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>
                <a:solidFill>
                  <a:srgbClr val="1B0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for now, only generator and beam loading voltages are considered to compute the bunch equilibrium ! </a:t>
            </a:r>
            <a:endParaRPr lang="zh-CN" altLang="en-US" b="1" dirty="0">
              <a:solidFill>
                <a:srgbClr val="1B0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987" y="1989665"/>
            <a:ext cx="121919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853569" y="2907049"/>
            <a:ext cx="1841643" cy="8403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246559" y="4880802"/>
            <a:ext cx="3601666" cy="6364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213469" y="2532587"/>
            <a:ext cx="4350635" cy="1947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22" y="2937682"/>
            <a:ext cx="1774786" cy="76688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601" y="4921343"/>
            <a:ext cx="3486816" cy="55114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163" y="2595908"/>
            <a:ext cx="4165599" cy="1091193"/>
          </a:xfrm>
          <a:prstGeom prst="rect">
            <a:avLst/>
          </a:prstGeom>
          <a:ln w="12700">
            <a:noFill/>
            <a:prstDash val="sysDash"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164" y="3762148"/>
            <a:ext cx="4165598" cy="639275"/>
          </a:xfrm>
          <a:prstGeom prst="rect">
            <a:avLst/>
          </a:prstGeom>
          <a:ln w="12700">
            <a:noFill/>
            <a:prstDash val="sysDash"/>
          </a:ln>
        </p:spPr>
      </p:pic>
      <p:sp>
        <p:nvSpPr>
          <p:cNvPr id="11" name="右箭头 10"/>
          <p:cNvSpPr/>
          <p:nvPr/>
        </p:nvSpPr>
        <p:spPr>
          <a:xfrm>
            <a:off x="2722697" y="3141505"/>
            <a:ext cx="1463287" cy="33306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 rot="8943015">
            <a:off x="3166239" y="4138909"/>
            <a:ext cx="1017980" cy="28869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右箭头 36"/>
          <p:cNvSpPr/>
          <p:nvPr/>
        </p:nvSpPr>
        <p:spPr>
          <a:xfrm rot="12964259">
            <a:off x="2207775" y="4020973"/>
            <a:ext cx="1073006" cy="31413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db850e2-54a6-4613-b0dd-21120f82fdab"/>
  <p:tag name="COMMONDATA" val="eyJoZGlkIjoiMjBmYzBmMzE2OGM2OTU2OGMzZDYzYzExNWFhZDQ4Mm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22875</TotalTime>
  <Words>1819</Words>
  <Application>Microsoft Office PowerPoint</Application>
  <PresentationFormat>宽屏</PresentationFormat>
  <Paragraphs>364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黑体</vt:lpstr>
      <vt:lpstr>华文楷体</vt:lpstr>
      <vt:lpstr>宋体</vt:lpstr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仍然</dc:title>
  <dc:creator>USER</dc:creator>
  <cp:lastModifiedBy>Lenovo</cp:lastModifiedBy>
  <cp:revision>633</cp:revision>
  <dcterms:created xsi:type="dcterms:W3CDTF">2022-07-27T07:28:00Z</dcterms:created>
  <dcterms:modified xsi:type="dcterms:W3CDTF">2024-03-16T00:30:26Z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7F3285310A784F4A823D155888FBD84B</vt:lpwstr>
  </property>
  <property fmtid="{D5CDD505-2E9C-101B-9397-08002B2CF9AE}" pid="3" name="KSOProductBuildVer">
    <vt:lpwstr>2052-12.1.0.15374</vt:lpwstr>
  </property>
</Properties>
</file>