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8"/>
  </p:notesMasterIdLst>
  <p:sldIdLst>
    <p:sldId id="256" r:id="rId2"/>
    <p:sldId id="271" r:id="rId3"/>
    <p:sldId id="258" r:id="rId4"/>
    <p:sldId id="259" r:id="rId5"/>
    <p:sldId id="261" r:id="rId6"/>
    <p:sldId id="262" r:id="rId7"/>
    <p:sldId id="263" r:id="rId8"/>
    <p:sldId id="257" r:id="rId9"/>
    <p:sldId id="260" r:id="rId10"/>
    <p:sldId id="268" r:id="rId11"/>
    <p:sldId id="266" r:id="rId12"/>
    <p:sldId id="269" r:id="rId13"/>
    <p:sldId id="267" r:id="rId14"/>
    <p:sldId id="272" r:id="rId15"/>
    <p:sldId id="273" r:id="rId16"/>
    <p:sldId id="265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1026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95" userDrawn="1">
          <p15:clr>
            <a:srgbClr val="A4A3A4"/>
          </p15:clr>
        </p15:guide>
        <p15:guide id="7" pos="6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703"/>
    <a:srgbClr val="132577"/>
    <a:srgbClr val="F4F4F4"/>
    <a:srgbClr val="D1D2D4"/>
    <a:srgbClr val="B7B9BA"/>
    <a:srgbClr val="AF007C"/>
    <a:srgbClr val="0098D4"/>
    <a:srgbClr val="51A026"/>
    <a:srgbClr val="FFDD00"/>
    <a:srgbClr val="F4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1" autoAdjust="0"/>
    <p:restoredTop sz="94660"/>
  </p:normalViewPr>
  <p:slideViewPr>
    <p:cSldViewPr showGuides="1">
      <p:cViewPr varScale="1">
        <p:scale>
          <a:sx n="90" d="100"/>
          <a:sy n="90" d="100"/>
        </p:scale>
        <p:origin x="608" y="200"/>
      </p:cViewPr>
      <p:guideLst>
        <p:guide orient="horz" pos="2160"/>
        <p:guide orient="horz" pos="346"/>
        <p:guide orient="horz" pos="3974"/>
        <p:guide orient="horz" pos="1026"/>
        <p:guide pos="3840"/>
        <p:guide pos="695"/>
        <p:guide pos="69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10/06/2022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4" descr="logo_couv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55440" y="1484784"/>
            <a:ext cx="9061347" cy="3600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>
          <a:xfrm>
            <a:off x="969600" y="126000"/>
            <a:ext cx="109824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468800" y="1098000"/>
            <a:ext cx="7483200" cy="4563248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969600" y="1098000"/>
            <a:ext cx="3432000" cy="4563248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970251" y="764704"/>
            <a:ext cx="10982400" cy="5400000"/>
          </a:xfrm>
        </p:spPr>
        <p:txBody>
          <a:bodyPr/>
          <a:lstStyle>
            <a:lvl1pPr>
              <a:defRPr baseline="0"/>
            </a:lvl1pPr>
            <a:lvl2pPr>
              <a:defRPr>
                <a:solidFill>
                  <a:schemeClr val="tx1"/>
                </a:solidFill>
              </a:defRPr>
            </a:lvl2pPr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9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pale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ESRF COLOUR PALETTE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2334965" y="1016733"/>
            <a:ext cx="7073403" cy="4780955"/>
            <a:chOff x="977503" y="761588"/>
            <a:chExt cx="6421177" cy="4780955"/>
          </a:xfrm>
        </p:grpSpPr>
        <p:sp>
          <p:nvSpPr>
            <p:cNvPr id="6" name="Oval 5"/>
            <p:cNvSpPr/>
            <p:nvPr/>
          </p:nvSpPr>
          <p:spPr>
            <a:xfrm>
              <a:off x="2803893" y="1812730"/>
              <a:ext cx="2628292" cy="262829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7" name="Oval 6"/>
            <p:cNvSpPr/>
            <p:nvPr/>
          </p:nvSpPr>
          <p:spPr>
            <a:xfrm>
              <a:off x="4175956" y="1016392"/>
              <a:ext cx="576404" cy="576404"/>
            </a:xfrm>
            <a:prstGeom prst="ellipse">
              <a:avLst/>
            </a:prstGeom>
            <a:solidFill>
              <a:srgbClr val="ED77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8" name="Oval 7"/>
            <p:cNvSpPr/>
            <p:nvPr/>
          </p:nvSpPr>
          <p:spPr>
            <a:xfrm>
              <a:off x="5003708" y="1393465"/>
              <a:ext cx="576404" cy="576404"/>
            </a:xfrm>
            <a:prstGeom prst="ellipse">
              <a:avLst/>
            </a:prstGeom>
            <a:solidFill>
              <a:srgbClr val="F4A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9" name="Oval 8"/>
            <p:cNvSpPr/>
            <p:nvPr/>
          </p:nvSpPr>
          <p:spPr>
            <a:xfrm>
              <a:off x="5507764" y="1980062"/>
              <a:ext cx="576404" cy="576404"/>
            </a:xfrm>
            <a:prstGeom prst="ellipse">
              <a:avLst/>
            </a:prstGeom>
            <a:solidFill>
              <a:srgbClr val="FFD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0" name="Oval 9"/>
            <p:cNvSpPr/>
            <p:nvPr/>
          </p:nvSpPr>
          <p:spPr>
            <a:xfrm>
              <a:off x="5688124" y="2740535"/>
              <a:ext cx="576404" cy="576404"/>
            </a:xfrm>
            <a:prstGeom prst="ellipse">
              <a:avLst/>
            </a:prstGeom>
            <a:solidFill>
              <a:srgbClr val="51A0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1" name="Oval 10"/>
            <p:cNvSpPr/>
            <p:nvPr/>
          </p:nvSpPr>
          <p:spPr>
            <a:xfrm>
              <a:off x="5580282" y="3501008"/>
              <a:ext cx="576404" cy="576404"/>
            </a:xfrm>
            <a:prstGeom prst="ellipse">
              <a:avLst/>
            </a:prstGeom>
            <a:solidFill>
              <a:srgbClr val="0098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2" name="Oval 11"/>
            <p:cNvSpPr/>
            <p:nvPr/>
          </p:nvSpPr>
          <p:spPr>
            <a:xfrm>
              <a:off x="5148064" y="4169035"/>
              <a:ext cx="576404" cy="576404"/>
            </a:xfrm>
            <a:prstGeom prst="ellipse">
              <a:avLst/>
            </a:prstGeom>
            <a:solidFill>
              <a:srgbClr val="AF00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3" name="Oval 12"/>
            <p:cNvSpPr/>
            <p:nvPr/>
          </p:nvSpPr>
          <p:spPr>
            <a:xfrm>
              <a:off x="2367594" y="1709154"/>
              <a:ext cx="576404" cy="576404"/>
            </a:xfrm>
            <a:prstGeom prst="ellipse">
              <a:avLst/>
            </a:prstGeom>
            <a:solidFill>
              <a:srgbClr val="132577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4" name="Oval 13"/>
            <p:cNvSpPr/>
            <p:nvPr/>
          </p:nvSpPr>
          <p:spPr>
            <a:xfrm>
              <a:off x="2079392" y="2433493"/>
              <a:ext cx="576404" cy="576404"/>
            </a:xfrm>
            <a:prstGeom prst="ellipse">
              <a:avLst/>
            </a:prstGeom>
            <a:solidFill>
              <a:srgbClr val="132577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3491370" y="4689140"/>
              <a:ext cx="576404" cy="576404"/>
            </a:xfrm>
            <a:prstGeom prst="ellipse">
              <a:avLst/>
            </a:prstGeom>
            <a:solidFill>
              <a:srgbClr val="B7B9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6" name="Oval 15"/>
            <p:cNvSpPr/>
            <p:nvPr/>
          </p:nvSpPr>
          <p:spPr>
            <a:xfrm>
              <a:off x="2706262" y="4329100"/>
              <a:ext cx="576404" cy="576404"/>
            </a:xfrm>
            <a:prstGeom prst="ellipse">
              <a:avLst/>
            </a:prstGeom>
            <a:solidFill>
              <a:srgbClr val="D1D2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7" name="Oval 16"/>
            <p:cNvSpPr/>
            <p:nvPr/>
          </p:nvSpPr>
          <p:spPr>
            <a:xfrm>
              <a:off x="2113415" y="3746995"/>
              <a:ext cx="576404" cy="576404"/>
            </a:xfrm>
            <a:prstGeom prst="ellipse">
              <a:avLst/>
            </a:prstGeom>
            <a:solidFill>
              <a:srgbClr val="F4F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45461" y="3053707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>
                  <a:solidFill>
                    <a:schemeClr val="bg1"/>
                  </a:solidFill>
                </a:rPr>
                <a:t>R019G037B119</a:t>
              </a:r>
              <a:endParaRPr lang="en-GB" sz="1200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39537" y="761588"/>
              <a:ext cx="1260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R237G119B003</a:t>
              </a:r>
              <a:endParaRPr lang="en-GB" sz="1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73712" y="116293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R244G163B000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95966" y="1756869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R255G221B000</a:t>
              </a:r>
              <a:endParaRPr lang="en-GB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84168" y="2570541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R081G160B038</a:t>
              </a:r>
              <a:endParaRPr lang="en-GB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84168" y="3409385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R000G152B212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172" y="4159448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R175G000B124</a:t>
              </a:r>
              <a:endParaRPr lang="en-GB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12568" y="1497250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75%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77503" y="227946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ESRF </a:t>
              </a:r>
              <a:r>
                <a:rPr lang="fr-FR" sz="1200" dirty="0" err="1"/>
                <a:t>blue</a:t>
              </a:r>
              <a:r>
                <a:rPr lang="fr-FR" sz="1200" dirty="0"/>
                <a:t> 50%</a:t>
              </a:r>
              <a:endParaRPr lang="en-GB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78263" y="5265544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R183G185B186</a:t>
              </a:r>
              <a:endParaRPr lang="en-GB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68154" y="4899336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R209G210B212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38010" y="4311927"/>
              <a:ext cx="13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R244G244B244</a:t>
              </a:r>
              <a:endParaRPr lang="en-GB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485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text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552000" y="6210000"/>
            <a:ext cx="2634592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969600" y="126000"/>
            <a:ext cx="109824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fr-FR" dirty="0"/>
              <a:t>CLICK TO MODIFY THE STYLE OF THE TITLE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969600" y="764704"/>
            <a:ext cx="10982400" cy="54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modify</a:t>
            </a:r>
            <a:r>
              <a:rPr lang="fr-FR" dirty="0"/>
              <a:t> </a:t>
            </a:r>
            <a:r>
              <a:rPr lang="fr-FR" dirty="0" err="1"/>
              <a:t>attributes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959429" y="6483350"/>
            <a:ext cx="8160000" cy="21248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239350" y="6483438"/>
            <a:ext cx="551412" cy="212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40000" y="126000"/>
            <a:ext cx="6624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0" name="Image 8" descr="logo_texte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9552000" y="6210000"/>
            <a:ext cx="2634592" cy="64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40000" y="126000"/>
            <a:ext cx="6624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 baseline="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400"/>
        </a:spcAft>
        <a:buClr>
          <a:schemeClr val="accent6"/>
        </a:buClr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151" userDrawn="1">
          <p15:clr>
            <a:srgbClr val="F26B43"/>
          </p15:clr>
        </p15:guide>
        <p15:guide id="3" orient="horz" pos="482" userDrawn="1">
          <p15:clr>
            <a:srgbClr val="F26B43"/>
          </p15:clr>
        </p15:guide>
        <p15:guide id="4" pos="604" userDrawn="1">
          <p15:clr>
            <a:srgbClr val="F26B43"/>
          </p15:clr>
        </p15:guide>
        <p15:guide id="5" pos="7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CED82B-2000-FD42-BF4D-E79594038ED3}"/>
              </a:ext>
            </a:extLst>
          </p:cNvPr>
          <p:cNvSpPr txBox="1"/>
          <p:nvPr/>
        </p:nvSpPr>
        <p:spPr>
          <a:xfrm>
            <a:off x="2351584" y="4077072"/>
            <a:ext cx="7416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Why the application FILO should be replaced and a draft proposal for its refurbishment and improvement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CCA6E-B137-614E-B0AC-008F6BFBBE06}"/>
              </a:ext>
            </a:extLst>
          </p:cNvPr>
          <p:cNvSpPr txBox="1"/>
          <p:nvPr/>
        </p:nvSpPr>
        <p:spPr>
          <a:xfrm>
            <a:off x="4979171" y="6237312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S.M.Liuzzo</a:t>
            </a:r>
            <a:r>
              <a:rPr lang="en-US" dirty="0"/>
              <a:t>, June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A655B-5628-5A45-8F68-78F5858DBAC5}"/>
              </a:ext>
            </a:extLst>
          </p:cNvPr>
          <p:cNvSpPr txBox="1"/>
          <p:nvPr/>
        </p:nvSpPr>
        <p:spPr>
          <a:xfrm>
            <a:off x="2807652" y="5434191"/>
            <a:ext cx="6874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statements in this presentation are work in progress. </a:t>
            </a:r>
          </a:p>
          <a:p>
            <a:pPr algn="ctr"/>
            <a:r>
              <a:rPr lang="en-US" dirty="0"/>
              <a:t>If there is no interest in this activity, the work will stop immediately.</a:t>
            </a:r>
          </a:p>
        </p:txBody>
      </p:sp>
    </p:spTree>
    <p:extLst>
      <p:ext uri="{BB962C8B-B14F-4D97-AF65-F5344CB8AC3E}">
        <p14:creationId xmlns:p14="http://schemas.microsoft.com/office/powerpoint/2010/main" val="45649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BA95-ED91-264F-B83E-F3C8C0CD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FILO possible code separation / re factoring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EECC6-C35E-6D4E-B8D1-63A3E5D44F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73120-6EF7-7344-A094-FA9EEF279D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B6218B-EA64-F14A-BFDE-28BE073487F1}"/>
              </a:ext>
            </a:extLst>
          </p:cNvPr>
          <p:cNvSpPr txBox="1"/>
          <p:nvPr/>
        </p:nvSpPr>
        <p:spPr>
          <a:xfrm>
            <a:off x="1312871" y="1082819"/>
            <a:ext cx="201850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RM measurement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F02A8B-3236-9F41-A0E8-91B6C109F47C}"/>
              </a:ext>
            </a:extLst>
          </p:cNvPr>
          <p:cNvSpPr txBox="1"/>
          <p:nvPr/>
        </p:nvSpPr>
        <p:spPr>
          <a:xfrm>
            <a:off x="3791848" y="685760"/>
            <a:ext cx="8160152" cy="61863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New DS for Response matrix measurement featuring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Fast / Slow RM (scale factors, conversion, different beam requirements)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that correct beam requirements are met (current, </a:t>
            </a:r>
            <a:r>
              <a:rPr lang="en-US" dirty="0" err="1"/>
              <a:t>autocor</a:t>
            </a:r>
            <a:r>
              <a:rPr lang="en-US" dirty="0"/>
              <a:t>, </a:t>
            </a:r>
            <a:r>
              <a:rPr lang="en-US" dirty="0" err="1"/>
              <a:t>fofb</a:t>
            </a:r>
            <a:r>
              <a:rPr lang="en-US" dirty="0"/>
              <a:t>, WN, filling pattern, RF frequency shift, …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Available list of steerers/BPMs used for 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Self-steering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Measurement of BPM reading error / incoherency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Measurement of emittances (WN off)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Measurement of dispersion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Measurement of tunes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Keep net separation among BPM H and V and Steerers H and V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Shows progress of measurement and magnets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vectorized </a:t>
            </a:r>
            <a:r>
              <a:rPr lang="en-US" dirty="0" err="1"/>
              <a:t>RM+dispersion+tunes</a:t>
            </a:r>
            <a:r>
              <a:rPr lang="en-US" dirty="0"/>
              <a:t> for </a:t>
            </a:r>
            <a:r>
              <a:rPr lang="en-US" dirty="0" err="1"/>
              <a:t>FitDS</a:t>
            </a:r>
            <a:r>
              <a:rPr lang="en-US" dirty="0"/>
              <a:t> (see later)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measurement “abort” and “resume”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Remembers if the measurement is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fast or slow,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steerers/</a:t>
            </a:r>
            <a:r>
              <a:rPr lang="en-US" dirty="0" err="1"/>
              <a:t>bpms</a:t>
            </a:r>
            <a:r>
              <a:rPr lang="en-US" dirty="0"/>
              <a:t> used,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state of </a:t>
            </a:r>
            <a:r>
              <a:rPr lang="en-US" dirty="0" err="1"/>
              <a:t>bpms</a:t>
            </a:r>
            <a:r>
              <a:rPr lang="en-US" dirty="0"/>
              <a:t> and steerers at the time of measurement,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off-energy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visualize the data and navigate through it to mark in the measurement bad BPMs and Steerers (information later used by </a:t>
            </a:r>
            <a:r>
              <a:rPr lang="en-US" dirty="0" err="1"/>
              <a:t>FitDS</a:t>
            </a:r>
            <a:r>
              <a:rPr lang="en-US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saved in /</a:t>
            </a:r>
            <a:r>
              <a:rPr lang="en-US" dirty="0" err="1"/>
              <a:t>machfs</a:t>
            </a:r>
            <a:r>
              <a:rPr lang="en-US" dirty="0"/>
              <a:t>/MDT/…./</a:t>
            </a:r>
            <a:r>
              <a:rPr lang="en-US" dirty="0" err="1"/>
              <a:t>resp</a:t>
            </a:r>
            <a:r>
              <a:rPr lang="en-US" dirty="0"/>
              <a:t>…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A7FFE2-B808-7541-87DF-8F5153E67393}"/>
              </a:ext>
            </a:extLst>
          </p:cNvPr>
          <p:cNvSpPr txBox="1"/>
          <p:nvPr/>
        </p:nvSpPr>
        <p:spPr>
          <a:xfrm>
            <a:off x="790762" y="2360206"/>
            <a:ext cx="283923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OrbitResponseMatrixDS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6DEE6C8-89FC-1042-A1A8-A064189069ED}"/>
              </a:ext>
            </a:extLst>
          </p:cNvPr>
          <p:cNvSpPr/>
          <p:nvPr/>
        </p:nvSpPr>
        <p:spPr>
          <a:xfrm>
            <a:off x="1151024" y="951134"/>
            <a:ext cx="2342196" cy="632702"/>
          </a:xfrm>
          <a:prstGeom prst="round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018842-B2CD-2840-ACC6-F913BD4DA2F6}"/>
              </a:ext>
            </a:extLst>
          </p:cNvPr>
          <p:cNvSpPr txBox="1"/>
          <p:nvPr/>
        </p:nvSpPr>
        <p:spPr>
          <a:xfrm>
            <a:off x="1310626" y="3040251"/>
            <a:ext cx="2020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instances:</a:t>
            </a:r>
          </a:p>
          <a:p>
            <a:r>
              <a:rPr lang="en-US" dirty="0"/>
              <a:t>On energy</a:t>
            </a:r>
          </a:p>
          <a:p>
            <a:r>
              <a:rPr lang="en-US" dirty="0"/>
              <a:t>Off energy + delta</a:t>
            </a:r>
          </a:p>
          <a:p>
            <a:r>
              <a:rPr lang="en-US" dirty="0"/>
              <a:t>Off energy - delta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267FA1-6A36-0C4E-AAAB-C47F96C0DF1E}"/>
              </a:ext>
            </a:extLst>
          </p:cNvPr>
          <p:cNvSpPr txBox="1"/>
          <p:nvPr/>
        </p:nvSpPr>
        <p:spPr>
          <a:xfrm>
            <a:off x="1459192" y="5177299"/>
            <a:ext cx="172361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RM Application</a:t>
            </a:r>
          </a:p>
        </p:txBody>
      </p:sp>
    </p:spTree>
    <p:extLst>
      <p:ext uri="{BB962C8B-B14F-4D97-AF65-F5344CB8AC3E}">
        <p14:creationId xmlns:p14="http://schemas.microsoft.com/office/powerpoint/2010/main" val="18189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6CE73-5B54-5747-8A8B-9300707F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FILO possible code separation / re factoring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0DE5E-6F0F-CC42-B366-DE8D6D89D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6D5CF-973D-EC46-99BD-889891E8C3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l Future of FILO l June 2022 l </a:t>
            </a:r>
            <a:r>
              <a:rPr lang="en-US" dirty="0" err="1"/>
              <a:t>S.M.Liuzzo</a:t>
            </a:r>
            <a:endParaRPr lang="fr-F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478CC3-9785-6543-9DFF-89F97F9A97DB}"/>
              </a:ext>
            </a:extLst>
          </p:cNvPr>
          <p:cNvSpPr txBox="1"/>
          <p:nvPr/>
        </p:nvSpPr>
        <p:spPr>
          <a:xfrm>
            <a:off x="603718" y="1021818"/>
            <a:ext cx="190308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generic FITTING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513CDE-DC9A-E64F-928F-EA110C11DADF}"/>
              </a:ext>
            </a:extLst>
          </p:cNvPr>
          <p:cNvSpPr txBox="1"/>
          <p:nvPr/>
        </p:nvSpPr>
        <p:spPr>
          <a:xfrm>
            <a:off x="2783632" y="734278"/>
            <a:ext cx="9168368" cy="480131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New DS for fit of Response matrix. </a:t>
            </a:r>
            <a:r>
              <a:rPr lang="en-US" b="1" dirty="0" err="1"/>
              <a:t>FitDS</a:t>
            </a:r>
            <a:r>
              <a:rPr lang="en-US" b="1" dirty="0"/>
              <a:t> Features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Uses </a:t>
            </a:r>
            <a:r>
              <a:rPr lang="en-US" dirty="0" err="1"/>
              <a:t>OpticsDS</a:t>
            </a:r>
            <a:r>
              <a:rPr lang="en-US" dirty="0"/>
              <a:t> lattice and </a:t>
            </a:r>
            <a:r>
              <a:rPr lang="en-US" dirty="0" err="1"/>
              <a:t>OrbitResponseMatrixDS</a:t>
            </a:r>
            <a:r>
              <a:rPr lang="en-US" dirty="0"/>
              <a:t> to compute reference RM for 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chose among a large, potentially evolutive, list of fit parameters: quadrupoles, BPM/Steerers errors, dipole errors, RF, </a:t>
            </a:r>
            <a:r>
              <a:rPr lang="en-US" dirty="0" err="1"/>
              <a:t>etc</a:t>
            </a:r>
            <a:r>
              <a:rPr lang="en-US" dirty="0"/>
              <a:t>… All these parameters are selectable individually (ex excluding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further chose which part of the measured RM to use (exclude BPMS/Steerers that are part of the measured RM)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uses </a:t>
            </a:r>
            <a:r>
              <a:rPr lang="en-US" dirty="0" err="1"/>
              <a:t>OpticsDS</a:t>
            </a:r>
            <a:r>
              <a:rPr lang="en-US" dirty="0"/>
              <a:t> and </a:t>
            </a:r>
            <a:r>
              <a:rPr lang="en-US" dirty="0" err="1"/>
              <a:t>OrbitResponseMatrixDS</a:t>
            </a:r>
            <a:r>
              <a:rPr lang="en-US" dirty="0"/>
              <a:t> list of disabled/</a:t>
            </a:r>
            <a:r>
              <a:rPr lang="en-US" dirty="0" err="1"/>
              <a:t>exluced</a:t>
            </a:r>
            <a:r>
              <a:rPr lang="en-US" dirty="0"/>
              <a:t> bpm/steerers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Fit by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define weighting of the different parts of an </a:t>
            </a:r>
            <a:r>
              <a:rPr lang="en-US" dirty="0" err="1"/>
              <a:t>OrbitResponseMatrixDS</a:t>
            </a:r>
            <a:r>
              <a:rPr lang="en-US" dirty="0"/>
              <a:t>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arrays sorted along the ring (if applicable) of the fitted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fast ways (grappa, ASD cluster) to compute the Jacobian and save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Proposes a set of likely to be removed BPMs/Steerers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saved in /</a:t>
            </a:r>
            <a:r>
              <a:rPr lang="en-US" dirty="0" err="1"/>
              <a:t>machfs</a:t>
            </a:r>
            <a:r>
              <a:rPr lang="en-US" dirty="0"/>
              <a:t>/MDT/…./</a:t>
            </a:r>
            <a:r>
              <a:rPr lang="en-US" dirty="0" err="1"/>
              <a:t>resp</a:t>
            </a:r>
            <a:r>
              <a:rPr lang="en-US" dirty="0"/>
              <a:t>… /fit…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Fitted model parameters available via </a:t>
            </a:r>
            <a:r>
              <a:rPr lang="en-US" dirty="0" err="1"/>
              <a:t>OpticsDS</a:t>
            </a:r>
            <a:r>
              <a:rPr lang="en-US" dirty="0"/>
              <a:t>-FITTED-ERRORS instance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619B14-D361-304B-B4D9-FE050ACA83EF}"/>
              </a:ext>
            </a:extLst>
          </p:cNvPr>
          <p:cNvSpPr txBox="1"/>
          <p:nvPr/>
        </p:nvSpPr>
        <p:spPr>
          <a:xfrm>
            <a:off x="1719408" y="1817299"/>
            <a:ext cx="787395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FitDS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1F2C6DB-3FC0-C547-9B14-4A33578C11FD}"/>
              </a:ext>
            </a:extLst>
          </p:cNvPr>
          <p:cNvSpPr/>
          <p:nvPr/>
        </p:nvSpPr>
        <p:spPr>
          <a:xfrm>
            <a:off x="384163" y="890133"/>
            <a:ext cx="2342196" cy="632702"/>
          </a:xfrm>
          <a:prstGeom prst="round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804F51-F3FB-A24A-90DC-50F87DD6E1FF}"/>
              </a:ext>
            </a:extLst>
          </p:cNvPr>
          <p:cNvSpPr txBox="1"/>
          <p:nvPr/>
        </p:nvSpPr>
        <p:spPr>
          <a:xfrm>
            <a:off x="743602" y="5425542"/>
            <a:ext cx="1762021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NOECO_FitDS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B2D3F6-38B5-9041-8422-3B2A3EB7169A}"/>
              </a:ext>
            </a:extLst>
          </p:cNvPr>
          <p:cNvSpPr txBox="1"/>
          <p:nvPr/>
        </p:nvSpPr>
        <p:spPr>
          <a:xfrm>
            <a:off x="2783632" y="5463347"/>
            <a:ext cx="4929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Future developments for </a:t>
            </a:r>
            <a:r>
              <a:rPr lang="en-US" dirty="0" err="1"/>
              <a:t>sextupole</a:t>
            </a:r>
            <a:r>
              <a:rPr lang="en-US" dirty="0"/>
              <a:t> corrections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0C7F924-5CEB-3543-B45A-6643E3D26814}"/>
              </a:ext>
            </a:extLst>
          </p:cNvPr>
          <p:cNvSpPr txBox="1"/>
          <p:nvPr/>
        </p:nvSpPr>
        <p:spPr>
          <a:xfrm>
            <a:off x="743602" y="5954402"/>
            <a:ext cx="427552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Obtain the best ever optics model 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291688-C2F5-5043-9C16-31978C27EA95}"/>
              </a:ext>
            </a:extLst>
          </p:cNvPr>
          <p:cNvSpPr txBox="1"/>
          <p:nvPr/>
        </p:nvSpPr>
        <p:spPr>
          <a:xfrm>
            <a:off x="1175255" y="2382388"/>
            <a:ext cx="1330368" cy="100027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00" b="1" dirty="0" err="1">
                <a:solidFill>
                  <a:schemeClr val="bg1"/>
                </a:solidFill>
              </a:rPr>
              <a:t>JacobianDS</a:t>
            </a:r>
            <a:r>
              <a:rPr lang="en-US" sz="1100" b="1" dirty="0">
                <a:solidFill>
                  <a:schemeClr val="bg1"/>
                </a:solidFill>
              </a:rPr>
              <a:t> ?</a:t>
            </a:r>
          </a:p>
          <a:p>
            <a:r>
              <a:rPr lang="en-US" sz="800" b="1" dirty="0">
                <a:solidFill>
                  <a:schemeClr val="bg1"/>
                </a:solidFill>
              </a:rPr>
              <a:t>To separate all lattice dependent part? May require to double many of the attributes/features of </a:t>
            </a:r>
            <a:r>
              <a:rPr lang="en-US" sz="800" b="1" dirty="0" err="1">
                <a:solidFill>
                  <a:schemeClr val="bg1"/>
                </a:solidFill>
              </a:rPr>
              <a:t>FitDS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ECA536-ADC8-DD42-8864-8C3B7BB8B109}"/>
              </a:ext>
            </a:extLst>
          </p:cNvPr>
          <p:cNvSpPr txBox="1"/>
          <p:nvPr/>
        </p:nvSpPr>
        <p:spPr>
          <a:xfrm>
            <a:off x="28252" y="3616051"/>
            <a:ext cx="2671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Fit absolute errors on a lattice including the present correctors in the SR, as for the old ESRF SR. if optics are stable.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2FB071-8754-994A-815A-50D9A72C4445}"/>
              </a:ext>
            </a:extLst>
          </p:cNvPr>
          <p:cNvSpPr txBox="1"/>
          <p:nvPr/>
        </p:nvSpPr>
        <p:spPr>
          <a:xfrm>
            <a:off x="10128448" y="5501639"/>
            <a:ext cx="170662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FIT Application</a:t>
            </a:r>
          </a:p>
        </p:txBody>
      </p:sp>
    </p:spTree>
    <p:extLst>
      <p:ext uri="{BB962C8B-B14F-4D97-AF65-F5344CB8AC3E}">
        <p14:creationId xmlns:p14="http://schemas.microsoft.com/office/powerpoint/2010/main" val="18491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7CA6-DF40-854E-BD01-F22F163A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FILO possible code separation / re factoring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F86BB-9731-564E-8A1E-DCF202F60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42F86-7C0D-4B49-B6D4-1D853FA112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53A7F3-9EFF-A74B-BD8A-17AB26BB7229}"/>
              </a:ext>
            </a:extLst>
          </p:cNvPr>
          <p:cNvSpPr txBox="1"/>
          <p:nvPr/>
        </p:nvSpPr>
        <p:spPr>
          <a:xfrm>
            <a:off x="836092" y="887998"/>
            <a:ext cx="167225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CorrectionDS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50EF03-E017-E945-8645-5024D865B640}"/>
              </a:ext>
            </a:extLst>
          </p:cNvPr>
          <p:cNvSpPr txBox="1"/>
          <p:nvPr/>
        </p:nvSpPr>
        <p:spPr>
          <a:xfrm>
            <a:off x="2783632" y="734278"/>
            <a:ext cx="9168368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New DS for the computation of correction based on </a:t>
            </a:r>
            <a:r>
              <a:rPr lang="en-US" b="1" dirty="0" err="1"/>
              <a:t>FitDS</a:t>
            </a:r>
            <a:r>
              <a:rPr lang="en-US" b="1" dirty="0"/>
              <a:t> resulting lattice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Uses </a:t>
            </a:r>
            <a:r>
              <a:rPr lang="en-US" dirty="0" err="1"/>
              <a:t>FitDS</a:t>
            </a:r>
            <a:r>
              <a:rPr lang="en-US" dirty="0"/>
              <a:t> lattice to compute a correction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correction scheme accepts it, it allows to chose a subset among all correctors.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Provides fast ways (grappa, ASD cluster) to compute the Jacobian and save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 saved in /</a:t>
            </a:r>
            <a:r>
              <a:rPr lang="en-US" dirty="0" err="1"/>
              <a:t>machfs</a:t>
            </a:r>
            <a:r>
              <a:rPr lang="en-US" dirty="0"/>
              <a:t>/MDT/…./</a:t>
            </a:r>
            <a:r>
              <a:rPr lang="en-US" dirty="0" err="1"/>
              <a:t>resp</a:t>
            </a:r>
            <a:r>
              <a:rPr lang="en-US" dirty="0"/>
              <a:t>… /</a:t>
            </a:r>
            <a:r>
              <a:rPr lang="en-US" dirty="0" err="1"/>
              <a:t>cor</a:t>
            </a:r>
            <a:r>
              <a:rPr lang="en-US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Correction parameters available via </a:t>
            </a:r>
            <a:r>
              <a:rPr lang="en-US" dirty="0" err="1"/>
              <a:t>OpticsDS</a:t>
            </a:r>
            <a:r>
              <a:rPr lang="en-US" dirty="0"/>
              <a:t>-CORRECTED instance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14B180-6A93-BA43-B9AF-BFC7D1DC277D}"/>
              </a:ext>
            </a:extLst>
          </p:cNvPr>
          <p:cNvSpPr txBox="1"/>
          <p:nvPr/>
        </p:nvSpPr>
        <p:spPr>
          <a:xfrm>
            <a:off x="1487488" y="2753802"/>
            <a:ext cx="105849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Initially simply a minus sign on the fitted errors (no sub-selection allowed fit-locations == </a:t>
            </a:r>
            <a:r>
              <a:rPr lang="en-US" dirty="0" err="1"/>
              <a:t>cor</a:t>
            </a:r>
            <a:r>
              <a:rPr lang="en-US" dirty="0"/>
              <a:t>-locations)</a:t>
            </a:r>
          </a:p>
          <a:p>
            <a:endParaRPr lang="en-US" dirty="0"/>
          </a:p>
          <a:p>
            <a:r>
              <a:rPr lang="en-US" dirty="0"/>
              <a:t>Then RDT correction, and others at wish</a:t>
            </a:r>
          </a:p>
          <a:p>
            <a:endParaRPr lang="en-US" dirty="0"/>
          </a:p>
          <a:p>
            <a:r>
              <a:rPr lang="en-US" dirty="0"/>
              <a:t>Then NOECO correction, based on off-energy instances of </a:t>
            </a:r>
            <a:r>
              <a:rPr lang="en-US" dirty="0" err="1"/>
              <a:t>OrbitResponseMatrixDS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81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81E4-E250-1A46-9FDB-3D0D658B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00" y="126000"/>
            <a:ext cx="10982400" cy="496800"/>
          </a:xfrm>
        </p:spPr>
        <p:txBody>
          <a:bodyPr/>
          <a:lstStyle/>
          <a:p>
            <a:r>
              <a:rPr lang="en-US" dirty="0"/>
              <a:t>FILO possible code separation / re factoring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88A86-DAA3-6447-93BD-DF6BCDDD4C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A727C-0E77-7948-AE24-B5BE2D2E4C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BD57E-F830-1F40-A438-71BC90018FAD}"/>
              </a:ext>
            </a:extLst>
          </p:cNvPr>
          <p:cNvSpPr txBox="1"/>
          <p:nvPr/>
        </p:nvSpPr>
        <p:spPr>
          <a:xfrm>
            <a:off x="899653" y="1319884"/>
            <a:ext cx="203139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CTRM 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39C5D6-CB7D-834C-A6DB-8045B240CA07}"/>
              </a:ext>
            </a:extLst>
          </p:cNvPr>
          <p:cNvSpPr txBox="1"/>
          <p:nvPr/>
        </p:nvSpPr>
        <p:spPr>
          <a:xfrm>
            <a:off x="1025775" y="1806872"/>
            <a:ext cx="191590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plotting functions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E91397-4079-4B45-8A1A-4123C621E4B9}"/>
              </a:ext>
            </a:extLst>
          </p:cNvPr>
          <p:cNvSpPr txBox="1"/>
          <p:nvPr/>
        </p:nvSpPr>
        <p:spPr>
          <a:xfrm>
            <a:off x="790762" y="3533134"/>
            <a:ext cx="2163797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CTRM Application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6AD655-4E97-5841-B1D8-84F01CF91931}"/>
              </a:ext>
            </a:extLst>
          </p:cNvPr>
          <p:cNvSpPr txBox="1"/>
          <p:nvPr/>
        </p:nvSpPr>
        <p:spPr>
          <a:xfrm>
            <a:off x="3135534" y="844432"/>
            <a:ext cx="8808328" cy="53553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New Java (?) Application(s). Featuring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Prompts user to select Attributes and execute Commands of </a:t>
            </a:r>
            <a:r>
              <a:rPr lang="en-US" dirty="0" err="1"/>
              <a:t>OpticsDS</a:t>
            </a:r>
            <a:r>
              <a:rPr lang="en-US" dirty="0"/>
              <a:t> instances, </a:t>
            </a:r>
            <a:r>
              <a:rPr lang="en-US" dirty="0" err="1"/>
              <a:t>OrbitResponseMatrixDS</a:t>
            </a:r>
            <a:r>
              <a:rPr lang="en-US" dirty="0"/>
              <a:t> and </a:t>
            </a:r>
            <a:r>
              <a:rPr lang="en-US" dirty="0" err="1"/>
              <a:t>FitDS</a:t>
            </a:r>
            <a:r>
              <a:rPr lang="en-US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Selects Fast/slow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Selects on/off energy (if NOECO will become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usefull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Display interactively Attributes of </a:t>
            </a:r>
            <a:r>
              <a:rPr lang="en-US" dirty="0" err="1"/>
              <a:t>OpticsDS</a:t>
            </a:r>
            <a:r>
              <a:rPr lang="en-US" dirty="0"/>
              <a:t> instances, </a:t>
            </a:r>
            <a:r>
              <a:rPr lang="en-US" dirty="0" err="1"/>
              <a:t>OrbitResponseMatrixDS</a:t>
            </a:r>
            <a:r>
              <a:rPr lang="en-US" dirty="0"/>
              <a:t> and </a:t>
            </a:r>
            <a:r>
              <a:rPr lang="en-US" dirty="0" err="1"/>
              <a:t>FitDS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Display interactively Optics parameters from </a:t>
            </a:r>
            <a:r>
              <a:rPr lang="en-US" dirty="0" err="1"/>
              <a:t>OpticsDS</a:t>
            </a:r>
            <a:r>
              <a:rPr lang="en-US" dirty="0"/>
              <a:t> instances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Display measured quantities (tune, </a:t>
            </a:r>
            <a:r>
              <a:rPr lang="en-US" dirty="0" err="1"/>
              <a:t>chorma</a:t>
            </a:r>
            <a:r>
              <a:rPr lang="en-US" dirty="0"/>
              <a:t>, dispersion, RM) compared to theoretical ones from </a:t>
            </a:r>
            <a:r>
              <a:rPr lang="en-US" dirty="0" err="1"/>
              <a:t>OpticsDS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Display/Select/Change data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Chose optics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Apply a correction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save a given Measurement-Fit set of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Allows to recall previous measurements to observe the data perform a new Fit and compute a new correction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Error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different application instances can open two different measurement/fit/corrections for visual comparison 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3A6D575-A825-1248-B9C0-477D984E82F1}"/>
              </a:ext>
            </a:extLst>
          </p:cNvPr>
          <p:cNvSpPr/>
          <p:nvPr/>
        </p:nvSpPr>
        <p:spPr>
          <a:xfrm>
            <a:off x="695162" y="1226313"/>
            <a:ext cx="2342196" cy="1094824"/>
          </a:xfrm>
          <a:prstGeom prst="round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F751B2-B9DE-8849-BB10-F31D7B7C58ED}"/>
              </a:ext>
            </a:extLst>
          </p:cNvPr>
          <p:cNvSpPr txBox="1"/>
          <p:nvPr/>
        </p:nvSpPr>
        <p:spPr>
          <a:xfrm>
            <a:off x="785945" y="4186034"/>
            <a:ext cx="172361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RM Application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92D969-C6C5-C443-89C9-D8EC8FC14EF3}"/>
              </a:ext>
            </a:extLst>
          </p:cNvPr>
          <p:cNvSpPr txBox="1"/>
          <p:nvPr/>
        </p:nvSpPr>
        <p:spPr>
          <a:xfrm>
            <a:off x="798769" y="4617398"/>
            <a:ext cx="170662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FIT Application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9A1130-5C9C-EE44-A6E8-2A17EC2D6693}"/>
              </a:ext>
            </a:extLst>
          </p:cNvPr>
          <p:cNvSpPr txBox="1"/>
          <p:nvPr/>
        </p:nvSpPr>
        <p:spPr>
          <a:xfrm>
            <a:off x="153728" y="5114463"/>
            <a:ext cx="280083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Optics display Application</a:t>
            </a:r>
          </a:p>
        </p:txBody>
      </p:sp>
    </p:spTree>
    <p:extLst>
      <p:ext uri="{BB962C8B-B14F-4D97-AF65-F5344CB8AC3E}">
        <p14:creationId xmlns:p14="http://schemas.microsoft.com/office/powerpoint/2010/main" val="2414946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8C419-267D-E74E-A566-FFBCE5161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9A8A-16B7-3649-8876-1BDD1F1E7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FILO application was developed in 2020, and it is already showing ageing and bad choices. </a:t>
            </a:r>
          </a:p>
          <a:p>
            <a:endParaRPr lang="en-US" dirty="0"/>
          </a:p>
          <a:p>
            <a:r>
              <a:rPr lang="en-US" dirty="0"/>
              <a:t>A full refurbishment to Tango + </a:t>
            </a:r>
            <a:r>
              <a:rPr lang="en-US" dirty="0" err="1"/>
              <a:t>pyAT</a:t>
            </a:r>
            <a:r>
              <a:rPr lang="en-US" dirty="0"/>
              <a:t> would bring:</a:t>
            </a:r>
          </a:p>
          <a:p>
            <a:r>
              <a:rPr lang="en-US" dirty="0">
                <a:solidFill>
                  <a:schemeClr val="tx2"/>
                </a:solidFill>
              </a:rPr>
              <a:t>Better code maintainability</a:t>
            </a:r>
          </a:p>
          <a:p>
            <a:r>
              <a:rPr lang="en-US" dirty="0">
                <a:solidFill>
                  <a:schemeClr val="tx2"/>
                </a:solidFill>
              </a:rPr>
              <a:t>More stable use in CTRM</a:t>
            </a:r>
          </a:p>
          <a:p>
            <a:r>
              <a:rPr lang="en-US" dirty="0">
                <a:solidFill>
                  <a:schemeClr val="tx2"/>
                </a:solidFill>
              </a:rPr>
              <a:t>Simple use by operators and non experts.</a:t>
            </a:r>
          </a:p>
          <a:p>
            <a:r>
              <a:rPr lang="en-US" dirty="0">
                <a:solidFill>
                  <a:schemeClr val="tx2"/>
                </a:solidFill>
              </a:rPr>
              <a:t>Better exploitation of computing resources</a:t>
            </a:r>
          </a:p>
          <a:p>
            <a:r>
              <a:rPr lang="en-US" dirty="0">
                <a:solidFill>
                  <a:schemeClr val="tx2"/>
                </a:solidFill>
              </a:rPr>
              <a:t>Continuous monitoring of the expected optics</a:t>
            </a:r>
          </a:p>
          <a:p>
            <a:r>
              <a:rPr lang="en-US" dirty="0">
                <a:solidFill>
                  <a:schemeClr val="tx2"/>
                </a:solidFill>
              </a:rPr>
              <a:t>Easier access to beam parameters</a:t>
            </a:r>
          </a:p>
          <a:p>
            <a:r>
              <a:rPr lang="en-US" dirty="0">
                <a:solidFill>
                  <a:schemeClr val="tx2"/>
                </a:solidFill>
              </a:rPr>
              <a:t>Better faster more reactive visualization and user interface experience</a:t>
            </a:r>
          </a:p>
          <a:p>
            <a:r>
              <a:rPr lang="en-US" dirty="0">
                <a:solidFill>
                  <a:schemeClr val="tx2"/>
                </a:solidFill>
              </a:rPr>
              <a:t>Same structure could work for the booster and TL2 optics (ideally, work scales less then linearly)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Time and experts are needed. About 2FTE (1BD 1ACU) for about 3 months would be needed for a first prototype. Other 1FTE for 6 months to finalize. This estimate is for 100% time devoted to this activity. Excludes Meeting, Holidays, Operation, MDTs etc... 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FEBBA-0AE1-9744-8F89-E98AE37D2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48012-00E5-5942-87A5-80CCF25F117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8AACAD-6EDA-A243-A1F5-84E00AD4C21C}"/>
              </a:ext>
            </a:extLst>
          </p:cNvPr>
          <p:cNvSpPr txBox="1"/>
          <p:nvPr/>
        </p:nvSpPr>
        <p:spPr>
          <a:xfrm>
            <a:off x="6962948" y="2492896"/>
            <a:ext cx="4983073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/>
              <a:t>Many thanks to </a:t>
            </a:r>
            <a:r>
              <a:rPr lang="en-US" dirty="0" err="1"/>
              <a:t>B.Vedder</a:t>
            </a:r>
            <a:r>
              <a:rPr lang="en-US" dirty="0"/>
              <a:t> for fruitful discussions pointing out: 1) the need to split the code and 2) the courage to start over when the code has become too bad to be fixed. </a:t>
            </a:r>
          </a:p>
        </p:txBody>
      </p:sp>
    </p:spTree>
    <p:extLst>
      <p:ext uri="{BB962C8B-B14F-4D97-AF65-F5344CB8AC3E}">
        <p14:creationId xmlns:p14="http://schemas.microsoft.com/office/powerpoint/2010/main" val="335237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A236-62F1-A14E-9E88-800DCE762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741E0-CDEA-C34B-81CB-82F93AD1A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51C65-FF44-8441-A40C-FDDF15B60C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613AE-5ED4-5148-BBF1-C47A2EB4CF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2217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449A7-6490-FC47-B393-04BA8A1EA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to keep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F86D3-C7C2-3949-9BAA-361270B1C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application(s) working in simulator and real control system</a:t>
            </a:r>
          </a:p>
          <a:p>
            <a:r>
              <a:rPr lang="en-US" dirty="0"/>
              <a:t>Save/load application settings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7BCE2-EA06-F047-BDBF-4AB80C620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7EDAA-6BC1-4E42-BA56-BD6E5E15CC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210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D55231D-554A-AB43-8BDD-BCCF2B58E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FILO APPLICATION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4AA67-8B90-3245-97D8-E3FFCDD344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4455A-2338-3947-925E-C3429A795D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5D53A12-1226-9440-BDDC-8B5B201F4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73" y="836711"/>
            <a:ext cx="10360611" cy="54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2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5A749C5-52FC-B842-870D-A1E01ED8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FILO present ISSUES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9BF744-4985-4C40-BB66-6B3D310C9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SLOW GRAPHICS, freezing 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difficult use in CTRM (only on grappa, only on ubuntu20.04, only </a:t>
            </a:r>
            <a:r>
              <a:rPr lang="en-US" sz="1400" dirty="0" err="1"/>
              <a:t>matlab</a:t>
            </a:r>
            <a:r>
              <a:rPr lang="en-US" sz="1400" dirty="0"/>
              <a:t> 2020b)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NOT User Friendly, even with Wizard mode, too many accessible unnecessary/expert </a:t>
            </a:r>
            <a:r>
              <a:rPr lang="en-US" sz="1400" dirty="0" err="1"/>
              <a:t>paramenters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BPM Cell01 #07 to be disabled for FAST RM, Steerer SH1A Cell09 often not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Not possible to remove a Steerer from a measurement that has already been taken (it has to be removed before the measurement).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Bricolage to recover interrupted measurements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Must look at </a:t>
            </a:r>
            <a:r>
              <a:rPr lang="en-US" sz="1400" dirty="0" err="1"/>
              <a:t>matlab</a:t>
            </a:r>
            <a:r>
              <a:rPr lang="en-US" sz="1400" dirty="0"/>
              <a:t> command line in some cases (Ex: measurement does not start, </a:t>
            </a:r>
            <a:r>
              <a:rPr lang="en-US" sz="1400" dirty="0" err="1"/>
              <a:t>matlab</a:t>
            </a:r>
            <a:r>
              <a:rPr lang="en-US" sz="1400" dirty="0"/>
              <a:t> display Waiting for FOFB to start, the user has to start by hand FOFB that is likely in fault)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Some application parameters stay available even when they should not be modified anymore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Graphics of output fit parameters and measured/fit/corrected quantities difficult to read, slow to plot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Graphics of present vs proposed correction not easy to 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Frequent AT updates require frequent modifications (several in 2021-2022, for off-energy)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Binary application file, only visible in </a:t>
            </a:r>
            <a:r>
              <a:rPr lang="en-US" sz="1400" dirty="0" err="1"/>
              <a:t>matlab</a:t>
            </a:r>
            <a:r>
              <a:rPr lang="en-US" sz="1400" dirty="0"/>
              <a:t> </a:t>
            </a:r>
            <a:r>
              <a:rPr lang="en-US" sz="1400" dirty="0" err="1"/>
              <a:t>appdesigner</a:t>
            </a:r>
            <a:r>
              <a:rPr lang="en-US" sz="1400" dirty="0"/>
              <a:t>, no diff possible in git. Complicated debug in CTRM.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+ all the issues in </a:t>
            </a:r>
            <a:r>
              <a:rPr lang="en-US" sz="1400" dirty="0" err="1"/>
              <a:t>gitlab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+ missing features such as Analytic RM, measurement of BPM reading error to weight the fit, </a:t>
            </a:r>
            <a:r>
              <a:rPr lang="en-US" sz="1400" dirty="0" err="1"/>
              <a:t>etc</a:t>
            </a:r>
            <a:r>
              <a:rPr lang="en-US" sz="1400" dirty="0"/>
              <a:t> etc..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+ missing history of fitted parameters/corrections</a:t>
            </a:r>
          </a:p>
          <a:p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83557-6EDB-D741-86FC-58E7761A4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05B4D-F1B3-3D4E-833B-8D88327A3D8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91084E-ADC3-A94B-B545-D88D30BAAD18}"/>
              </a:ext>
            </a:extLst>
          </p:cNvPr>
          <p:cNvSpPr txBox="1"/>
          <p:nvPr/>
        </p:nvSpPr>
        <p:spPr>
          <a:xfrm>
            <a:off x="7335533" y="548680"/>
            <a:ext cx="473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MATLAB APPDESIGNER == BAD CHOICE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8602C4-3620-CD4A-8C61-8D29AA15D8CC}"/>
              </a:ext>
            </a:extLst>
          </p:cNvPr>
          <p:cNvSpPr txBox="1"/>
          <p:nvPr/>
        </p:nvSpPr>
        <p:spPr>
          <a:xfrm>
            <a:off x="7335533" y="806722"/>
            <a:ext cx="4339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MATLAB PARALLEL == BAD CHOICE</a:t>
            </a:r>
          </a:p>
        </p:txBody>
      </p:sp>
    </p:spTree>
    <p:extLst>
      <p:ext uri="{BB962C8B-B14F-4D97-AF65-F5344CB8AC3E}">
        <p14:creationId xmlns:p14="http://schemas.microsoft.com/office/powerpoint/2010/main" val="941109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4876-14A9-E74E-AEE3-12454EE6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00" y="126000"/>
            <a:ext cx="10982400" cy="496800"/>
          </a:xfrm>
        </p:spPr>
        <p:txBody>
          <a:bodyPr/>
          <a:lstStyle/>
          <a:p>
            <a:r>
              <a:rPr lang="en-US" dirty="0"/>
              <a:t>FILO present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82A4F-5C9B-7846-A04E-39F4893D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1F18E-A0EB-E741-9B62-EAC2993470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AF73B1-6671-DB45-A9B2-A2FFCA840165}"/>
              </a:ext>
            </a:extLst>
          </p:cNvPr>
          <p:cNvSpPr txBox="1"/>
          <p:nvPr/>
        </p:nvSpPr>
        <p:spPr>
          <a:xfrm>
            <a:off x="1445995" y="5657954"/>
            <a:ext cx="203139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CTRM 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6B36B0-881E-7E44-9E8F-A16AC0A48DC0}"/>
              </a:ext>
            </a:extLst>
          </p:cNvPr>
          <p:cNvSpPr txBox="1"/>
          <p:nvPr/>
        </p:nvSpPr>
        <p:spPr>
          <a:xfrm>
            <a:off x="1553691" y="4075144"/>
            <a:ext cx="190308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generic FITTING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AE3DD4-4E84-CD4B-A6F0-C0EFE0BC3DBF}"/>
              </a:ext>
            </a:extLst>
          </p:cNvPr>
          <p:cNvSpPr txBox="1"/>
          <p:nvPr/>
        </p:nvSpPr>
        <p:spPr>
          <a:xfrm>
            <a:off x="900475" y="2656815"/>
            <a:ext cx="2544287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slow RM measurement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6E0FF0-BA9D-A44E-9556-8763A2000145}"/>
              </a:ext>
            </a:extLst>
          </p:cNvPr>
          <p:cNvSpPr txBox="1"/>
          <p:nvPr/>
        </p:nvSpPr>
        <p:spPr>
          <a:xfrm>
            <a:off x="2118727" y="941954"/>
            <a:ext cx="12618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ringcontrol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1E92E0-AA4C-4248-B73A-5C2C4CAA358A}"/>
              </a:ext>
            </a:extLst>
          </p:cNvPr>
          <p:cNvSpPr txBox="1"/>
          <p:nvPr/>
        </p:nvSpPr>
        <p:spPr>
          <a:xfrm>
            <a:off x="1561476" y="5060162"/>
            <a:ext cx="191590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plotting functions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5E08A8-4B26-5F4E-8892-E0875F435599}"/>
              </a:ext>
            </a:extLst>
          </p:cNvPr>
          <p:cNvSpPr txBox="1"/>
          <p:nvPr/>
        </p:nvSpPr>
        <p:spPr>
          <a:xfrm>
            <a:off x="1733974" y="1547304"/>
            <a:ext cx="1710788" cy="5309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sr.model</a:t>
            </a:r>
            <a:r>
              <a:rPr lang="en-US" dirty="0"/>
              <a:t> class </a:t>
            </a:r>
          </a:p>
          <a:p>
            <a:pPr algn="ctr"/>
            <a:r>
              <a:rPr lang="en-US" sz="1050" dirty="0"/>
              <a:t>by </a:t>
            </a:r>
            <a:r>
              <a:rPr lang="en-US" sz="1050" dirty="0" err="1"/>
              <a:t>L.Farvacque</a:t>
            </a:r>
            <a:endParaRPr lang="en-US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BF4B73-F240-674C-AF4E-BF1117DB4436}"/>
              </a:ext>
            </a:extLst>
          </p:cNvPr>
          <p:cNvSpPr txBox="1"/>
          <p:nvPr/>
        </p:nvSpPr>
        <p:spPr>
          <a:xfrm>
            <a:off x="4025483" y="768626"/>
            <a:ext cx="78962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Contains (almost) all the </a:t>
            </a:r>
            <a:r>
              <a:rPr lang="en-US" b="1" dirty="0"/>
              <a:t>Tango DS Attributes </a:t>
            </a:r>
            <a:r>
              <a:rPr lang="en-US" dirty="0"/>
              <a:t>used. Used also by other applications used for commissioning, but not anymore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8DF129-0ADF-D745-B181-28DF0203AF09}"/>
              </a:ext>
            </a:extLst>
          </p:cNvPr>
          <p:cNvSpPr txBox="1"/>
          <p:nvPr/>
        </p:nvSpPr>
        <p:spPr>
          <a:xfrm>
            <a:off x="4025483" y="1531455"/>
            <a:ext cx="7896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Gets the present lattice model from the optics folder. Difficult code and not user friendly. A simple file load would be enough. More actions on the lattice are done in the CTRM application (fit tunes and chroma to present ones).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BA129D-EAEC-344F-966A-686E961E27F1}"/>
              </a:ext>
            </a:extLst>
          </p:cNvPr>
          <p:cNvSpPr txBox="1"/>
          <p:nvPr/>
        </p:nvSpPr>
        <p:spPr>
          <a:xfrm>
            <a:off x="4055800" y="2556056"/>
            <a:ext cx="7896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Improved </a:t>
            </a:r>
            <a:r>
              <a:rPr lang="en-US" dirty="0" err="1"/>
              <a:t>matlab</a:t>
            </a:r>
            <a:r>
              <a:rPr lang="en-US" dirty="0"/>
              <a:t> version of Old SR code. Among other, </a:t>
            </a:r>
            <a:r>
              <a:rPr lang="en-US" b="1" dirty="0"/>
              <a:t>Self-steering</a:t>
            </a:r>
            <a:r>
              <a:rPr lang="en-US" dirty="0"/>
              <a:t> and </a:t>
            </a:r>
            <a:r>
              <a:rPr lang="en-US" dirty="0" err="1"/>
              <a:t>matlab</a:t>
            </a:r>
            <a:r>
              <a:rPr lang="en-US" dirty="0"/>
              <a:t> file saving are implemented. </a:t>
            </a:r>
            <a:r>
              <a:rPr lang="en-US" sz="1600" dirty="0"/>
              <a:t>Measures also dispersion and emittances.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8EEDEF-0AB6-864B-98E8-4DA8D0B8D328}"/>
              </a:ext>
            </a:extLst>
          </p:cNvPr>
          <p:cNvSpPr txBox="1"/>
          <p:nvPr/>
        </p:nvSpPr>
        <p:spPr>
          <a:xfrm>
            <a:off x="4046143" y="3989369"/>
            <a:ext cx="78962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Allows to fit normal and skew quadrupoles, BPM and correctors gains and rotations </a:t>
            </a:r>
            <a:r>
              <a:rPr lang="en-US" dirty="0" err="1"/>
              <a:t>etc</a:t>
            </a:r>
            <a:r>
              <a:rPr lang="en-US" dirty="0"/>
              <a:t>… Send Large Jacobian computations on cluster or grappa.</a:t>
            </a:r>
          </a:p>
          <a:p>
            <a:r>
              <a:rPr lang="en-US" dirty="0"/>
              <a:t>Same classes used for optics correction (RDTs)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C3A8EC2-7DF0-F047-B8A1-7485BFCD40B8}"/>
              </a:ext>
            </a:extLst>
          </p:cNvPr>
          <p:cNvSpPr txBox="1"/>
          <p:nvPr/>
        </p:nvSpPr>
        <p:spPr>
          <a:xfrm>
            <a:off x="4055800" y="5089103"/>
            <a:ext cx="789620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Visualize measurement, optics fit, correction parameters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05497C-CFA8-F340-886D-9C54D7EF24DE}"/>
              </a:ext>
            </a:extLst>
          </p:cNvPr>
          <p:cNvSpPr txBox="1"/>
          <p:nvPr/>
        </p:nvSpPr>
        <p:spPr>
          <a:xfrm>
            <a:off x="4055800" y="5594691"/>
            <a:ext cx="78962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Allow user to chose almost any possible parameter for measurement, fit, plot, correction. Wizard mode. Switch Fast/Slow. User messages. </a:t>
            </a:r>
            <a:r>
              <a:rPr lang="en-US" dirty="0" err="1"/>
              <a:t>Etc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363CC0-0C38-8243-9E24-AD3B6EF00ADE}"/>
              </a:ext>
            </a:extLst>
          </p:cNvPr>
          <p:cNvSpPr txBox="1"/>
          <p:nvPr/>
        </p:nvSpPr>
        <p:spPr>
          <a:xfrm>
            <a:off x="925314" y="3389573"/>
            <a:ext cx="2531462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Fast RM measurement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77252F-1B32-A242-B467-138E65FAB7CE}"/>
              </a:ext>
            </a:extLst>
          </p:cNvPr>
          <p:cNvSpPr txBox="1"/>
          <p:nvPr/>
        </p:nvSpPr>
        <p:spPr>
          <a:xfrm>
            <a:off x="4043813" y="3395743"/>
            <a:ext cx="7896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Fast 96 SH steerer RM with FOFB. Tango DS and </a:t>
            </a:r>
            <a:r>
              <a:rPr lang="en-US" dirty="0" err="1"/>
              <a:t>Jdraw</a:t>
            </a:r>
            <a:r>
              <a:rPr lang="en-US" dirty="0"/>
              <a:t> app. by </a:t>
            </a:r>
            <a:r>
              <a:rPr lang="en-US" dirty="0" err="1"/>
              <a:t>B.Roche</a:t>
            </a: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8B89EC-DF97-6543-95D0-54CA06FFCD6B}"/>
              </a:ext>
            </a:extLst>
          </p:cNvPr>
          <p:cNvSpPr txBox="1"/>
          <p:nvPr/>
        </p:nvSpPr>
        <p:spPr>
          <a:xfrm>
            <a:off x="479376" y="94195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Matlab</a:t>
            </a:r>
            <a:endParaRPr lang="en-US" dirty="0"/>
          </a:p>
          <a:p>
            <a:pPr algn="ctr"/>
            <a:r>
              <a:rPr lang="en-US" dirty="0"/>
              <a:t>+</a:t>
            </a:r>
          </a:p>
          <a:p>
            <a:pPr algn="ctr"/>
            <a:r>
              <a:rPr lang="en-US" dirty="0"/>
              <a:t>Tango</a:t>
            </a:r>
          </a:p>
        </p:txBody>
      </p:sp>
    </p:spTree>
    <p:extLst>
      <p:ext uri="{BB962C8B-B14F-4D97-AF65-F5344CB8AC3E}">
        <p14:creationId xmlns:p14="http://schemas.microsoft.com/office/powerpoint/2010/main" val="282287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D670-EB2D-5348-8614-DE2A82EC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interdependence </a:t>
            </a:r>
            <a:r>
              <a:rPr lang="en-US" sz="2800" dirty="0"/>
              <a:t>device states / selection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F2B9E-FDC6-824B-9996-3F5D1A5B4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FC54-C439-E847-8338-82F836EA36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A8D09-6B99-6B42-9899-0E7C4227EC03}"/>
              </a:ext>
            </a:extLst>
          </p:cNvPr>
          <p:cNvSpPr txBox="1"/>
          <p:nvPr/>
        </p:nvSpPr>
        <p:spPr>
          <a:xfrm>
            <a:off x="1733974" y="4831868"/>
            <a:ext cx="203139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CTRM 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10A40-608C-C14B-85F4-D2E7E6FEB693}"/>
              </a:ext>
            </a:extLst>
          </p:cNvPr>
          <p:cNvSpPr txBox="1"/>
          <p:nvPr/>
        </p:nvSpPr>
        <p:spPr>
          <a:xfrm>
            <a:off x="1477526" y="3393392"/>
            <a:ext cx="190308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generic FITTING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870EEF-E980-0B4E-93B2-6684E9DF11A4}"/>
              </a:ext>
            </a:extLst>
          </p:cNvPr>
          <p:cNvSpPr txBox="1"/>
          <p:nvPr/>
        </p:nvSpPr>
        <p:spPr>
          <a:xfrm>
            <a:off x="1373351" y="2650946"/>
            <a:ext cx="201850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RM measurement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49AF35-50AB-5347-8FB1-77E6919D1931}"/>
              </a:ext>
            </a:extLst>
          </p:cNvPr>
          <p:cNvSpPr txBox="1"/>
          <p:nvPr/>
        </p:nvSpPr>
        <p:spPr>
          <a:xfrm>
            <a:off x="2118727" y="941954"/>
            <a:ext cx="12618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ringcontrol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66BC8-FD8B-D141-8B46-0F450F6D0CFA}"/>
              </a:ext>
            </a:extLst>
          </p:cNvPr>
          <p:cNvSpPr txBox="1"/>
          <p:nvPr/>
        </p:nvSpPr>
        <p:spPr>
          <a:xfrm>
            <a:off x="1464702" y="4135838"/>
            <a:ext cx="191590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plotting functions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99F336-2AF7-5449-82CE-7DB929E33E33}"/>
              </a:ext>
            </a:extLst>
          </p:cNvPr>
          <p:cNvSpPr txBox="1"/>
          <p:nvPr/>
        </p:nvSpPr>
        <p:spPr>
          <a:xfrm>
            <a:off x="1669823" y="1557070"/>
            <a:ext cx="1710788" cy="5309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sr.model</a:t>
            </a:r>
            <a:r>
              <a:rPr lang="en-US" dirty="0"/>
              <a:t> class </a:t>
            </a:r>
          </a:p>
          <a:p>
            <a:pPr algn="ctr"/>
            <a:r>
              <a:rPr lang="en-US" sz="1050" dirty="0"/>
              <a:t>by </a:t>
            </a:r>
            <a:r>
              <a:rPr lang="en-US" sz="1050" dirty="0" err="1"/>
              <a:t>L.Farvacque</a:t>
            </a:r>
            <a:endParaRPr lang="en-US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AC360-B40D-0D42-BB58-40AD93C2B400}"/>
              </a:ext>
            </a:extLst>
          </p:cNvPr>
          <p:cNvSpPr txBox="1"/>
          <p:nvPr/>
        </p:nvSpPr>
        <p:spPr>
          <a:xfrm>
            <a:off x="4223792" y="941954"/>
            <a:ext cx="507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Disabled/Frozen BPMS, steerers, quadrupoles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4795369E-AD1C-604A-B059-A1AB7C3BE062}"/>
              </a:ext>
            </a:extLst>
          </p:cNvPr>
          <p:cNvCxnSpPr>
            <a:cxnSpLocks/>
            <a:endCxn id="8" idx="3"/>
          </p:cNvCxnSpPr>
          <p:nvPr/>
        </p:nvCxnSpPr>
        <p:spPr>
          <a:xfrm rot="5400000">
            <a:off x="3153674" y="1549468"/>
            <a:ext cx="1524323" cy="10479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1157F7BD-9604-CB4B-9733-DABF1CF9B366}"/>
              </a:ext>
            </a:extLst>
          </p:cNvPr>
          <p:cNvCxnSpPr>
            <a:cxnSpLocks/>
            <a:endCxn id="7" idx="3"/>
          </p:cNvCxnSpPr>
          <p:nvPr/>
        </p:nvCxnSpPr>
        <p:spPr>
          <a:xfrm rot="5400000">
            <a:off x="2790534" y="1915852"/>
            <a:ext cx="2252283" cy="10721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25F22FE4-D864-0B46-ACAC-C2C394FB6510}"/>
              </a:ext>
            </a:extLst>
          </p:cNvPr>
          <p:cNvCxnSpPr>
            <a:cxnSpLocks/>
          </p:cNvCxnSpPr>
          <p:nvPr/>
        </p:nvCxnSpPr>
        <p:spPr>
          <a:xfrm rot="5400000">
            <a:off x="3002168" y="2847454"/>
            <a:ext cx="2252283" cy="6938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B0332732-738F-4B4E-AF41-40D02F069187}"/>
              </a:ext>
            </a:extLst>
          </p:cNvPr>
          <p:cNvCxnSpPr>
            <a:cxnSpLocks/>
          </p:cNvCxnSpPr>
          <p:nvPr/>
        </p:nvCxnSpPr>
        <p:spPr>
          <a:xfrm rot="5400000">
            <a:off x="3024648" y="3510040"/>
            <a:ext cx="2252283" cy="69381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5018921-58EF-0F4B-A0D9-5084CC83C1CC}"/>
              </a:ext>
            </a:extLst>
          </p:cNvPr>
          <p:cNvSpPr txBox="1"/>
          <p:nvPr/>
        </p:nvSpPr>
        <p:spPr>
          <a:xfrm>
            <a:off x="4720580" y="4798424"/>
            <a:ext cx="473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excluded BPMS, steerers, quadrupoles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97AF03BB-5D01-5B46-8483-0051E3A25083}"/>
              </a:ext>
            </a:extLst>
          </p:cNvPr>
          <p:cNvCxnSpPr>
            <a:cxnSpLocks/>
          </p:cNvCxnSpPr>
          <p:nvPr/>
        </p:nvCxnSpPr>
        <p:spPr>
          <a:xfrm rot="10800000">
            <a:off x="3380605" y="4229491"/>
            <a:ext cx="1658824" cy="453854"/>
          </a:xfrm>
          <a:prstGeom prst="bentConnector3">
            <a:avLst>
              <a:gd name="adj1" fmla="val -605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302BF3C6-1CEF-D945-8870-9C8AD72B9970}"/>
              </a:ext>
            </a:extLst>
          </p:cNvPr>
          <p:cNvCxnSpPr>
            <a:cxnSpLocks/>
          </p:cNvCxnSpPr>
          <p:nvPr/>
        </p:nvCxnSpPr>
        <p:spPr>
          <a:xfrm rot="10800000">
            <a:off x="3758921" y="3678265"/>
            <a:ext cx="1280508" cy="656729"/>
          </a:xfrm>
          <a:prstGeom prst="bentConnector3">
            <a:avLst>
              <a:gd name="adj1" fmla="val -338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2919854A-C9D6-214A-9FFA-285DED4833BE}"/>
              </a:ext>
            </a:extLst>
          </p:cNvPr>
          <p:cNvCxnSpPr>
            <a:cxnSpLocks/>
          </p:cNvCxnSpPr>
          <p:nvPr/>
        </p:nvCxnSpPr>
        <p:spPr>
          <a:xfrm rot="10800000">
            <a:off x="3743993" y="2945395"/>
            <a:ext cx="1295437" cy="732870"/>
          </a:xfrm>
          <a:prstGeom prst="bentConnector3">
            <a:avLst>
              <a:gd name="adj1" fmla="val 243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262A1323-058F-0A4E-B6C1-26A54BE92C3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65037" y="3608889"/>
            <a:ext cx="2003012" cy="373513"/>
          </a:xfrm>
          <a:prstGeom prst="bentConnector4">
            <a:avLst>
              <a:gd name="adj1" fmla="val -1529"/>
              <a:gd name="adj2" fmla="val 824232"/>
            </a:avLst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EB37471-8DC8-5142-A3C3-DC7841D2934F}"/>
              </a:ext>
            </a:extLst>
          </p:cNvPr>
          <p:cNvSpPr txBox="1"/>
          <p:nvPr/>
        </p:nvSpPr>
        <p:spPr>
          <a:xfrm>
            <a:off x="6460001" y="3113498"/>
            <a:ext cx="352443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Excluded after RM measurement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(presently possible only from code not via application)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662A5A57-F4A6-574E-86D9-6E7763E586A1}"/>
              </a:ext>
            </a:extLst>
          </p:cNvPr>
          <p:cNvCxnSpPr>
            <a:cxnSpLocks/>
          </p:cNvCxnSpPr>
          <p:nvPr/>
        </p:nvCxnSpPr>
        <p:spPr>
          <a:xfrm flipH="1" flipV="1">
            <a:off x="3380611" y="3443865"/>
            <a:ext cx="384753" cy="1438476"/>
          </a:xfrm>
          <a:prstGeom prst="bentConnector3">
            <a:avLst>
              <a:gd name="adj1" fmla="val -237659"/>
            </a:avLst>
          </a:prstGeom>
          <a:ln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2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D670-EB2D-5348-8614-DE2A82EC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interdependence </a:t>
            </a:r>
            <a:r>
              <a:rPr lang="en-US" sz="2800" dirty="0"/>
              <a:t>Lattice model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F2B9E-FDC6-824B-9996-3F5D1A5B4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FC54-C439-E847-8338-82F836EA36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A8D09-6B99-6B42-9899-0E7C4227EC03}"/>
              </a:ext>
            </a:extLst>
          </p:cNvPr>
          <p:cNvSpPr txBox="1"/>
          <p:nvPr/>
        </p:nvSpPr>
        <p:spPr>
          <a:xfrm>
            <a:off x="1733974" y="4831868"/>
            <a:ext cx="203139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CTRM 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10A40-608C-C14B-85F4-D2E7E6FEB693}"/>
              </a:ext>
            </a:extLst>
          </p:cNvPr>
          <p:cNvSpPr txBox="1"/>
          <p:nvPr/>
        </p:nvSpPr>
        <p:spPr>
          <a:xfrm>
            <a:off x="1477526" y="3393392"/>
            <a:ext cx="190308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generic FITTING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870EEF-E980-0B4E-93B2-6684E9DF11A4}"/>
              </a:ext>
            </a:extLst>
          </p:cNvPr>
          <p:cNvSpPr txBox="1"/>
          <p:nvPr/>
        </p:nvSpPr>
        <p:spPr>
          <a:xfrm>
            <a:off x="1373351" y="2650946"/>
            <a:ext cx="201850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RM measurement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49AF35-50AB-5347-8FB1-77E6919D1931}"/>
              </a:ext>
            </a:extLst>
          </p:cNvPr>
          <p:cNvSpPr txBox="1"/>
          <p:nvPr/>
        </p:nvSpPr>
        <p:spPr>
          <a:xfrm>
            <a:off x="2118727" y="941954"/>
            <a:ext cx="12618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ringcontrol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66BC8-FD8B-D141-8B46-0F450F6D0CFA}"/>
              </a:ext>
            </a:extLst>
          </p:cNvPr>
          <p:cNvSpPr txBox="1"/>
          <p:nvPr/>
        </p:nvSpPr>
        <p:spPr>
          <a:xfrm>
            <a:off x="1464702" y="4135838"/>
            <a:ext cx="191590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plotting functions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99F336-2AF7-5449-82CE-7DB929E33E33}"/>
              </a:ext>
            </a:extLst>
          </p:cNvPr>
          <p:cNvSpPr txBox="1"/>
          <p:nvPr/>
        </p:nvSpPr>
        <p:spPr>
          <a:xfrm>
            <a:off x="1669823" y="1557070"/>
            <a:ext cx="1710788" cy="5309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sr.model</a:t>
            </a:r>
            <a:r>
              <a:rPr lang="en-US" dirty="0"/>
              <a:t> class </a:t>
            </a:r>
          </a:p>
          <a:p>
            <a:pPr algn="ctr"/>
            <a:r>
              <a:rPr lang="en-US" sz="1050" dirty="0"/>
              <a:t>by </a:t>
            </a:r>
            <a:r>
              <a:rPr lang="en-US" sz="1050" dirty="0" err="1"/>
              <a:t>L.Farvacque</a:t>
            </a:r>
            <a:endParaRPr lang="en-US" sz="1050" dirty="0"/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1157F7BD-9604-CB4B-9733-DABF1CF9B366}"/>
              </a:ext>
            </a:extLst>
          </p:cNvPr>
          <p:cNvCxnSpPr>
            <a:cxnSpLocks/>
            <a:stCxn id="3" idx="2"/>
          </p:cNvCxnSpPr>
          <p:nvPr/>
        </p:nvCxnSpPr>
        <p:spPr>
          <a:xfrm rot="5400000">
            <a:off x="4010206" y="1847499"/>
            <a:ext cx="2766840" cy="3201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E964CBB-6044-2B4C-BD79-C94EF0EBEADF}"/>
              </a:ext>
            </a:extLst>
          </p:cNvPr>
          <p:cNvSpPr/>
          <p:nvPr/>
        </p:nvSpPr>
        <p:spPr>
          <a:xfrm>
            <a:off x="3792641" y="1603364"/>
            <a:ext cx="640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Ideal </a:t>
            </a:r>
            <a:r>
              <a:rPr lang="en-US" sz="2400" b="1" dirty="0"/>
              <a:t>lattice model</a:t>
            </a:r>
            <a:r>
              <a:rPr lang="en-US" dirty="0"/>
              <a:t>, on- or off- energy, indexes in lattice,</a:t>
            </a:r>
          </a:p>
        </p:txBody>
      </p: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DD00AEFD-1ECF-7A42-8F79-496EDA88304A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765364" y="5016534"/>
            <a:ext cx="818468" cy="44027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6CE19E4-BFB9-F948-BE0A-394FF9CA6629}"/>
              </a:ext>
            </a:extLst>
          </p:cNvPr>
          <p:cNvSpPr txBox="1"/>
          <p:nvPr/>
        </p:nvSpPr>
        <p:spPr>
          <a:xfrm>
            <a:off x="4583832" y="5288277"/>
            <a:ext cx="435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with measured Tune and Chroma.</a:t>
            </a:r>
          </a:p>
        </p:txBody>
      </p: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7A1175DE-F81D-7C4C-8DEA-A6D6184CD276}"/>
              </a:ext>
            </a:extLst>
          </p:cNvPr>
          <p:cNvCxnSpPr>
            <a:cxnSpLocks/>
            <a:stCxn id="21" idx="0"/>
          </p:cNvCxnSpPr>
          <p:nvPr/>
        </p:nvCxnSpPr>
        <p:spPr>
          <a:xfrm rot="16200000" flipV="1">
            <a:off x="4775628" y="3303803"/>
            <a:ext cx="967772" cy="30011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B79DB04A-2B41-BA48-98B6-3B16B798C1E0}"/>
              </a:ext>
            </a:extLst>
          </p:cNvPr>
          <p:cNvCxnSpPr>
            <a:cxnSpLocks/>
          </p:cNvCxnSpPr>
          <p:nvPr/>
        </p:nvCxnSpPr>
        <p:spPr>
          <a:xfrm rot="10800000">
            <a:off x="3758921" y="3678265"/>
            <a:ext cx="1280508" cy="656729"/>
          </a:xfrm>
          <a:prstGeom prst="bentConnector3">
            <a:avLst>
              <a:gd name="adj1" fmla="val -338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31B2D07B-0476-FB42-BFE7-E1BC9B46BF08}"/>
              </a:ext>
            </a:extLst>
          </p:cNvPr>
          <p:cNvCxnSpPr>
            <a:cxnSpLocks/>
          </p:cNvCxnSpPr>
          <p:nvPr/>
        </p:nvCxnSpPr>
        <p:spPr>
          <a:xfrm rot="10800000">
            <a:off x="3743993" y="2945395"/>
            <a:ext cx="1295437" cy="732870"/>
          </a:xfrm>
          <a:prstGeom prst="bentConnector3">
            <a:avLst>
              <a:gd name="adj1" fmla="val 243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61C6206-4A79-B14C-8B7E-4248F44A4732}"/>
              </a:ext>
            </a:extLst>
          </p:cNvPr>
          <p:cNvSpPr txBox="1"/>
          <p:nvPr/>
        </p:nvSpPr>
        <p:spPr>
          <a:xfrm>
            <a:off x="3792641" y="941954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Device names, injection bump,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</p:txBody>
      </p: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E766BC8-D470-624C-B1A7-9D93ADB5BA65}"/>
              </a:ext>
            </a:extLst>
          </p:cNvPr>
          <p:cNvCxnSpPr>
            <a:cxnSpLocks/>
            <a:stCxn id="3" idx="0"/>
          </p:cNvCxnSpPr>
          <p:nvPr/>
        </p:nvCxnSpPr>
        <p:spPr>
          <a:xfrm rot="16200000" flipV="1">
            <a:off x="5247571" y="-143641"/>
            <a:ext cx="292078" cy="32019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9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D670-EB2D-5348-8614-DE2A82EC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interdependence </a:t>
            </a:r>
            <a:r>
              <a:rPr lang="en-US" sz="2800" dirty="0"/>
              <a:t>FIT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F2B9E-FDC6-824B-9996-3F5D1A5B4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0FC54-C439-E847-8338-82F836EA36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BA8D09-6B99-6B42-9899-0E7C4227EC03}"/>
              </a:ext>
            </a:extLst>
          </p:cNvPr>
          <p:cNvSpPr txBox="1"/>
          <p:nvPr/>
        </p:nvSpPr>
        <p:spPr>
          <a:xfrm>
            <a:off x="1733974" y="4831868"/>
            <a:ext cx="203139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CTRM Application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910A40-608C-C14B-85F4-D2E7E6FEB693}"/>
              </a:ext>
            </a:extLst>
          </p:cNvPr>
          <p:cNvSpPr txBox="1"/>
          <p:nvPr/>
        </p:nvSpPr>
        <p:spPr>
          <a:xfrm>
            <a:off x="1477526" y="3393392"/>
            <a:ext cx="1903085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generic FITTING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870EEF-E980-0B4E-93B2-6684E9DF11A4}"/>
              </a:ext>
            </a:extLst>
          </p:cNvPr>
          <p:cNvSpPr txBox="1"/>
          <p:nvPr/>
        </p:nvSpPr>
        <p:spPr>
          <a:xfrm>
            <a:off x="1373351" y="2650946"/>
            <a:ext cx="201850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RM measurement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49AF35-50AB-5347-8FB1-77E6919D1931}"/>
              </a:ext>
            </a:extLst>
          </p:cNvPr>
          <p:cNvSpPr txBox="1"/>
          <p:nvPr/>
        </p:nvSpPr>
        <p:spPr>
          <a:xfrm>
            <a:off x="2118727" y="941954"/>
            <a:ext cx="12618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ringcontrol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866BC8-FD8B-D141-8B46-0F450F6D0CFA}"/>
              </a:ext>
            </a:extLst>
          </p:cNvPr>
          <p:cNvSpPr txBox="1"/>
          <p:nvPr/>
        </p:nvSpPr>
        <p:spPr>
          <a:xfrm>
            <a:off x="1464702" y="4135838"/>
            <a:ext cx="1915909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/>
              <a:t>plotting functions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99F336-2AF7-5449-82CE-7DB929E33E33}"/>
              </a:ext>
            </a:extLst>
          </p:cNvPr>
          <p:cNvSpPr txBox="1"/>
          <p:nvPr/>
        </p:nvSpPr>
        <p:spPr>
          <a:xfrm>
            <a:off x="1669823" y="1557070"/>
            <a:ext cx="1710788" cy="5309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sr.model</a:t>
            </a:r>
            <a:r>
              <a:rPr lang="en-US" dirty="0"/>
              <a:t> class </a:t>
            </a:r>
          </a:p>
          <a:p>
            <a:pPr algn="ctr"/>
            <a:r>
              <a:rPr lang="en-US" sz="1050" dirty="0"/>
              <a:t>by </a:t>
            </a:r>
            <a:r>
              <a:rPr lang="en-US" sz="1050" dirty="0" err="1"/>
              <a:t>L.Farvacque</a:t>
            </a:r>
            <a:endParaRPr lang="en-US" sz="1050" dirty="0"/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1157F7BD-9604-CB4B-9733-DABF1CF9B366}"/>
              </a:ext>
            </a:extLst>
          </p:cNvPr>
          <p:cNvCxnSpPr>
            <a:cxnSpLocks/>
            <a:stCxn id="21" idx="3"/>
            <a:endCxn id="20" idx="3"/>
          </p:cNvCxnSpPr>
          <p:nvPr/>
        </p:nvCxnSpPr>
        <p:spPr>
          <a:xfrm flipH="1" flipV="1">
            <a:off x="5704484" y="2349076"/>
            <a:ext cx="3231886" cy="3123867"/>
          </a:xfrm>
          <a:prstGeom prst="bentConnector3">
            <a:avLst>
              <a:gd name="adj1" fmla="val -707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DD00AEFD-1ECF-7A42-8F79-496EDA88304A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765364" y="5016534"/>
            <a:ext cx="818468" cy="44027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6CE19E4-BFB9-F948-BE0A-394FF9CA6629}"/>
              </a:ext>
            </a:extLst>
          </p:cNvPr>
          <p:cNvSpPr txBox="1"/>
          <p:nvPr/>
        </p:nvSpPr>
        <p:spPr>
          <a:xfrm>
            <a:off x="4583832" y="5288277"/>
            <a:ext cx="435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Model with measured Tune and Chroma.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1C6206-4A79-B14C-8B7E-4248F44A4732}"/>
              </a:ext>
            </a:extLst>
          </p:cNvPr>
          <p:cNvSpPr txBox="1"/>
          <p:nvPr/>
        </p:nvSpPr>
        <p:spPr>
          <a:xfrm>
            <a:off x="4011017" y="257991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Measured RM</a:t>
            </a:r>
          </a:p>
        </p:txBody>
      </p: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7E766BC8-D470-624C-B1A7-9D93ADB5BA65}"/>
              </a:ext>
            </a:extLst>
          </p:cNvPr>
          <p:cNvCxnSpPr>
            <a:cxnSpLocks/>
            <a:stCxn id="11" idx="1"/>
            <a:endCxn id="6" idx="1"/>
          </p:cNvCxnSpPr>
          <p:nvPr/>
        </p:nvCxnSpPr>
        <p:spPr>
          <a:xfrm rot="10800000" flipH="1" flipV="1">
            <a:off x="1669822" y="1822528"/>
            <a:ext cx="64151" cy="3194006"/>
          </a:xfrm>
          <a:prstGeom prst="bentConnector3">
            <a:avLst>
              <a:gd name="adj1" fmla="val -128680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86F1936-9C06-8E47-A0AF-BD2735D625AE}"/>
              </a:ext>
            </a:extLst>
          </p:cNvPr>
          <p:cNvSpPr txBox="1"/>
          <p:nvPr/>
        </p:nvSpPr>
        <p:spPr>
          <a:xfrm>
            <a:off x="3955287" y="2164410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Theoretical RM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DB7194-42A9-DE4D-AC5F-7048AB0081A7}"/>
              </a:ext>
            </a:extLst>
          </p:cNvPr>
          <p:cNvSpPr txBox="1"/>
          <p:nvPr/>
        </p:nvSpPr>
        <p:spPr>
          <a:xfrm>
            <a:off x="4656218" y="5703783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BPM/Steerers</a:t>
            </a:r>
          </a:p>
          <a:p>
            <a:r>
              <a:rPr lang="en-US" dirty="0"/>
              <a:t>Fit variables</a:t>
            </a:r>
          </a:p>
          <a:p>
            <a:r>
              <a:rPr lang="en-US" dirty="0"/>
              <a:t>Correction variables</a:t>
            </a:r>
          </a:p>
        </p:txBody>
      </p: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C8FA5EDB-F535-764C-89AF-9807239C52D8}"/>
              </a:ext>
            </a:extLst>
          </p:cNvPr>
          <p:cNvCxnSpPr>
            <a:cxnSpLocks/>
            <a:stCxn id="33" idx="3"/>
          </p:cNvCxnSpPr>
          <p:nvPr/>
        </p:nvCxnSpPr>
        <p:spPr>
          <a:xfrm flipH="1" flipV="1">
            <a:off x="3853677" y="3827779"/>
            <a:ext cx="3039051" cy="2337669"/>
          </a:xfrm>
          <a:prstGeom prst="bentConnector3">
            <a:avLst>
              <a:gd name="adj1" fmla="val -20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2562E1AD-C1F0-0D44-8BDE-3E396E42CA19}"/>
              </a:ext>
            </a:extLst>
          </p:cNvPr>
          <p:cNvCxnSpPr>
            <a:cxnSpLocks/>
            <a:stCxn id="37" idx="3"/>
          </p:cNvCxnSpPr>
          <p:nvPr/>
        </p:nvCxnSpPr>
        <p:spPr>
          <a:xfrm flipH="1">
            <a:off x="3999777" y="2764582"/>
            <a:ext cx="1645021" cy="878407"/>
          </a:xfrm>
          <a:prstGeom prst="bentConnector3">
            <a:avLst>
              <a:gd name="adj1" fmla="val -138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BB95B19-EAE5-D445-B3D2-7CF83C37E783}"/>
              </a:ext>
            </a:extLst>
          </p:cNvPr>
          <p:cNvSpPr txBox="1"/>
          <p:nvPr/>
        </p:nvSpPr>
        <p:spPr>
          <a:xfrm>
            <a:off x="9842386" y="2957866"/>
            <a:ext cx="17107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Jacobian computation and storage</a:t>
            </a:r>
          </a:p>
        </p:txBody>
      </p: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7DDD32E2-4D98-764B-8302-111AE7586321}"/>
              </a:ext>
            </a:extLst>
          </p:cNvPr>
          <p:cNvCxnSpPr>
            <a:cxnSpLocks/>
            <a:stCxn id="7" idx="2"/>
            <a:endCxn id="10" idx="3"/>
          </p:cNvCxnSpPr>
          <p:nvPr/>
        </p:nvCxnSpPr>
        <p:spPr>
          <a:xfrm rot="16200000" flipH="1">
            <a:off x="2625950" y="3565843"/>
            <a:ext cx="557780" cy="951542"/>
          </a:xfrm>
          <a:prstGeom prst="bentConnector4">
            <a:avLst>
              <a:gd name="adj1" fmla="val 33446"/>
              <a:gd name="adj2" fmla="val 138202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9F990BB-64BF-4B47-9B2B-D054340E6CC5}"/>
              </a:ext>
            </a:extLst>
          </p:cNvPr>
          <p:cNvSpPr txBox="1"/>
          <p:nvPr/>
        </p:nvSpPr>
        <p:spPr>
          <a:xfrm>
            <a:off x="3733836" y="3982367"/>
            <a:ext cx="389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Plot resulting optics, fit parameters values, fit quality, corrections </a:t>
            </a:r>
            <a:r>
              <a:rPr lang="en-US" dirty="0" err="1"/>
              <a:t>etc</a:t>
            </a:r>
            <a:r>
              <a:rPr lang="en-US" dirty="0"/>
              <a:t>… </a:t>
            </a:r>
          </a:p>
        </p:txBody>
      </p: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A3B92FF5-C6A9-5247-BB1F-16EDD26AFDE9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8936370" y="3881196"/>
            <a:ext cx="1761411" cy="164037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3" name="Elbow Connector 62">
            <a:extLst>
              <a:ext uri="{FF2B5EF4-FFF2-40B4-BE49-F238E27FC236}">
                <a16:creationId xmlns:a16="http://schemas.microsoft.com/office/drawing/2014/main" id="{DB98B135-80B4-DD46-AD63-85999E9C5BC0}"/>
              </a:ext>
            </a:extLst>
          </p:cNvPr>
          <p:cNvCxnSpPr>
            <a:cxnSpLocks/>
            <a:stCxn id="8" idx="0"/>
            <a:endCxn id="20" idx="1"/>
          </p:cNvCxnSpPr>
          <p:nvPr/>
        </p:nvCxnSpPr>
        <p:spPr>
          <a:xfrm rot="5400000" flipH="1" flipV="1">
            <a:off x="3018009" y="1713669"/>
            <a:ext cx="301870" cy="15726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0126C1A4-A8D2-6247-B8C7-9F21C5B5CCB5}"/>
              </a:ext>
            </a:extLst>
          </p:cNvPr>
          <p:cNvSpPr txBox="1"/>
          <p:nvPr/>
        </p:nvSpPr>
        <p:spPr>
          <a:xfrm>
            <a:off x="2472606" y="2131439"/>
            <a:ext cx="11544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RM parameters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38A72D8-AC1B-D84C-8AB3-8D1E502AE694}"/>
              </a:ext>
            </a:extLst>
          </p:cNvPr>
          <p:cNvSpPr txBox="1"/>
          <p:nvPr/>
        </p:nvSpPr>
        <p:spPr>
          <a:xfrm>
            <a:off x="5755748" y="2108305"/>
            <a:ext cx="7906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AT Lattice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9E5D65D-D2A9-7242-8EF0-8581DD5E7D2C}"/>
              </a:ext>
            </a:extLst>
          </p:cNvPr>
          <p:cNvSpPr txBox="1"/>
          <p:nvPr/>
        </p:nvSpPr>
        <p:spPr>
          <a:xfrm>
            <a:off x="9935843" y="5267650"/>
            <a:ext cx="7906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AT Lattice</a:t>
            </a:r>
          </a:p>
        </p:txBody>
      </p:sp>
      <p:cxnSp>
        <p:nvCxnSpPr>
          <p:cNvPr id="76" name="Elbow Connector 75">
            <a:extLst>
              <a:ext uri="{FF2B5EF4-FFF2-40B4-BE49-F238E27FC236}">
                <a16:creationId xmlns:a16="http://schemas.microsoft.com/office/drawing/2014/main" id="{BC9E6D49-5620-604D-99D9-FD4F4290FAF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898450" y="2424777"/>
            <a:ext cx="1720066" cy="1040928"/>
          </a:xfrm>
          <a:prstGeom prst="bentConnector3">
            <a:avLst>
              <a:gd name="adj1" fmla="val -319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>
            <a:extLst>
              <a:ext uri="{FF2B5EF4-FFF2-40B4-BE49-F238E27FC236}">
                <a16:creationId xmlns:a16="http://schemas.microsoft.com/office/drawing/2014/main" id="{06728CDF-9DCA-5C47-82ED-E6313D1073F6}"/>
              </a:ext>
            </a:extLst>
          </p:cNvPr>
          <p:cNvCxnSpPr>
            <a:cxnSpLocks/>
          </p:cNvCxnSpPr>
          <p:nvPr/>
        </p:nvCxnSpPr>
        <p:spPr>
          <a:xfrm rot="10800000">
            <a:off x="3962976" y="3558105"/>
            <a:ext cx="5879410" cy="507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>
            <a:extLst>
              <a:ext uri="{FF2B5EF4-FFF2-40B4-BE49-F238E27FC236}">
                <a16:creationId xmlns:a16="http://schemas.microsoft.com/office/drawing/2014/main" id="{CC6E8F9A-2D82-324F-B5E7-62B813B9A193}"/>
              </a:ext>
            </a:extLst>
          </p:cNvPr>
          <p:cNvCxnSpPr>
            <a:cxnSpLocks/>
            <a:stCxn id="20" idx="0"/>
            <a:endCxn id="47" idx="0"/>
          </p:cNvCxnSpPr>
          <p:nvPr/>
        </p:nvCxnSpPr>
        <p:spPr>
          <a:xfrm rot="16200000" flipH="1">
            <a:off x="7367105" y="-372809"/>
            <a:ext cx="793456" cy="5867895"/>
          </a:xfrm>
          <a:prstGeom prst="bentConnector3">
            <a:avLst>
              <a:gd name="adj1" fmla="val -28811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09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AE7A49-939A-A040-8A37-036F0B34D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FILO upgrade to Tango DS + JAVA interface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853CB-EC29-AA47-BEB8-04FD501E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C010C-5D20-CF45-80F1-CEE35B77DBE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l Future of FILO l June 2022 l S.M.Liuzzo</a:t>
            </a:r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E11A1B-1B71-6F40-916B-6AB3BCAF5076}"/>
              </a:ext>
            </a:extLst>
          </p:cNvPr>
          <p:cNvSpPr txBox="1"/>
          <p:nvPr/>
        </p:nvSpPr>
        <p:spPr>
          <a:xfrm>
            <a:off x="2580863" y="1347729"/>
            <a:ext cx="122341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OpticsDS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7DB5E5-FDCF-C046-B7F5-DA28A0C60348}"/>
              </a:ext>
            </a:extLst>
          </p:cNvPr>
          <p:cNvSpPr txBox="1"/>
          <p:nvPr/>
        </p:nvSpPr>
        <p:spPr>
          <a:xfrm>
            <a:off x="965036" y="2030688"/>
            <a:ext cx="2839239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OrbitResponseMatrixDS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5A29150-58E6-A94F-A7E3-A6AA321463E2}"/>
              </a:ext>
            </a:extLst>
          </p:cNvPr>
          <p:cNvSpPr txBox="1"/>
          <p:nvPr/>
        </p:nvSpPr>
        <p:spPr>
          <a:xfrm>
            <a:off x="3010332" y="2643723"/>
            <a:ext cx="787395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FitDS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B65E94-3A9F-884B-9FB9-FBA4626276D8}"/>
              </a:ext>
            </a:extLst>
          </p:cNvPr>
          <p:cNvSpPr txBox="1"/>
          <p:nvPr/>
        </p:nvSpPr>
        <p:spPr>
          <a:xfrm>
            <a:off x="1687927" y="4513911"/>
            <a:ext cx="2163797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CTRM Application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3ABAB2-E231-AA44-AAE7-AEB004F2A4CF}"/>
              </a:ext>
            </a:extLst>
          </p:cNvPr>
          <p:cNvSpPr txBox="1"/>
          <p:nvPr/>
        </p:nvSpPr>
        <p:spPr>
          <a:xfrm>
            <a:off x="959429" y="749630"/>
            <a:ext cx="60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Closely related devices involving Beam dynamics aspects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4B8234-84CC-8B45-9B03-1C53D49E08E9}"/>
              </a:ext>
            </a:extLst>
          </p:cNvPr>
          <p:cNvSpPr txBox="1"/>
          <p:nvPr/>
        </p:nvSpPr>
        <p:spPr>
          <a:xfrm>
            <a:off x="7470511" y="3973922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ACU + Operation + Beam dynamics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A6B25D-8346-7543-A6E7-B11851BEC2D2}"/>
              </a:ext>
            </a:extLst>
          </p:cNvPr>
          <p:cNvSpPr txBox="1"/>
          <p:nvPr/>
        </p:nvSpPr>
        <p:spPr>
          <a:xfrm>
            <a:off x="4458596" y="5037421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Could be a </a:t>
            </a:r>
            <a:r>
              <a:rPr lang="en-US" dirty="0" err="1"/>
              <a:t>jdraw</a:t>
            </a:r>
            <a:r>
              <a:rPr lang="en-US" dirty="0"/>
              <a:t> initially as for </a:t>
            </a:r>
            <a:r>
              <a:rPr lang="en-US" dirty="0" err="1"/>
              <a:t>FastRM</a:t>
            </a:r>
            <a:r>
              <a:rPr lang="en-US" dirty="0"/>
              <a:t>, to be later developed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BDD4A5-5A54-FD41-A8C6-D845DDCFBB96}"/>
              </a:ext>
            </a:extLst>
          </p:cNvPr>
          <p:cNvSpPr txBox="1"/>
          <p:nvPr/>
        </p:nvSpPr>
        <p:spPr>
          <a:xfrm>
            <a:off x="3833619" y="135933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62403C-7031-5F4D-BBA5-CFB3BF759251}"/>
              </a:ext>
            </a:extLst>
          </p:cNvPr>
          <p:cNvSpPr txBox="1"/>
          <p:nvPr/>
        </p:nvSpPr>
        <p:spPr>
          <a:xfrm>
            <a:off x="4324945" y="1341318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2"/>
                </a:solidFill>
              </a:rPr>
              <a:t>RingSimulatorDS</a:t>
            </a:r>
            <a:r>
              <a:rPr lang="en-US" b="1" dirty="0">
                <a:solidFill>
                  <a:schemeClr val="bg2"/>
                </a:solidFill>
              </a:rPr>
              <a:t> modified</a:t>
            </a:r>
            <a:r>
              <a:rPr lang="en-US" dirty="0"/>
              <a:t>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A7BCC5-84F7-1741-AD9C-4860A7A2DA59}"/>
              </a:ext>
            </a:extLst>
          </p:cNvPr>
          <p:cNvSpPr txBox="1"/>
          <p:nvPr/>
        </p:nvSpPr>
        <p:spPr>
          <a:xfrm>
            <a:off x="1053370" y="3967373"/>
            <a:ext cx="6481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Historically done by Beam dynamics but could be outsourced: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34BB58-1258-914C-A606-609BC6DAA7A7}"/>
              </a:ext>
            </a:extLst>
          </p:cNvPr>
          <p:cNvSpPr txBox="1"/>
          <p:nvPr/>
        </p:nvSpPr>
        <p:spPr>
          <a:xfrm>
            <a:off x="2125474" y="3224762"/>
            <a:ext cx="1672253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CorrectionDS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4EC126-64E6-CB49-91BB-4F84079BF3A6}"/>
              </a:ext>
            </a:extLst>
          </p:cNvPr>
          <p:cNvSpPr txBox="1"/>
          <p:nvPr/>
        </p:nvSpPr>
        <p:spPr>
          <a:xfrm>
            <a:off x="3833619" y="206742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189689-2A81-B247-B6DA-B02D211D7696}"/>
              </a:ext>
            </a:extLst>
          </p:cNvPr>
          <p:cNvSpPr txBox="1"/>
          <p:nvPr/>
        </p:nvSpPr>
        <p:spPr>
          <a:xfrm>
            <a:off x="3878168" y="261115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1EBEA65-52CF-9C4C-8B2B-18538535D8BF}"/>
              </a:ext>
            </a:extLst>
          </p:cNvPr>
          <p:cNvSpPr txBox="1"/>
          <p:nvPr/>
        </p:nvSpPr>
        <p:spPr>
          <a:xfrm>
            <a:off x="3897813" y="324223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x?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FAD306-70D6-764F-8ED5-1B4EE001AC23}"/>
              </a:ext>
            </a:extLst>
          </p:cNvPr>
          <p:cNvSpPr txBox="1"/>
          <p:nvPr/>
        </p:nvSpPr>
        <p:spPr>
          <a:xfrm>
            <a:off x="1888342" y="5056020"/>
            <a:ext cx="1723613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RM Application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691135-A4C4-4146-9581-D58FA2D24164}"/>
              </a:ext>
            </a:extLst>
          </p:cNvPr>
          <p:cNvSpPr txBox="1"/>
          <p:nvPr/>
        </p:nvSpPr>
        <p:spPr>
          <a:xfrm>
            <a:off x="1901166" y="5487384"/>
            <a:ext cx="170662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FIT Application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3881AF-4D52-7441-94DB-107D7A3BAC34}"/>
              </a:ext>
            </a:extLst>
          </p:cNvPr>
          <p:cNvSpPr txBox="1"/>
          <p:nvPr/>
        </p:nvSpPr>
        <p:spPr>
          <a:xfrm>
            <a:off x="1256125" y="5984449"/>
            <a:ext cx="2800831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Optics display Application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2F8FB2-6DBC-4A46-8252-65A9B6E79A9E}"/>
              </a:ext>
            </a:extLst>
          </p:cNvPr>
          <p:cNvSpPr/>
          <p:nvPr/>
        </p:nvSpPr>
        <p:spPr>
          <a:xfrm>
            <a:off x="7664101" y="1231470"/>
            <a:ext cx="42878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+ ability to stop/start magnets monitoring for each individual magnet dynamically</a:t>
            </a:r>
          </a:p>
          <a:p>
            <a:r>
              <a:rPr lang="en-US" sz="1100" dirty="0"/>
              <a:t>+ simulated tune/orbit/chroma DS in CTRM or simply disable writing to simulated devices.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56238-7CD5-5E4B-8044-17B800D2FD41}"/>
              </a:ext>
            </a:extLst>
          </p:cNvPr>
          <p:cNvSpPr txBox="1"/>
          <p:nvPr/>
        </p:nvSpPr>
        <p:spPr>
          <a:xfrm>
            <a:off x="4306490" y="2073975"/>
            <a:ext cx="690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Missing, but not extremely difficult. Can be inspired on past code.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6063A2B-8AFE-9B43-BBCF-49899091E632}"/>
              </a:ext>
            </a:extLst>
          </p:cNvPr>
          <p:cNvSpPr txBox="1"/>
          <p:nvPr/>
        </p:nvSpPr>
        <p:spPr>
          <a:xfrm>
            <a:off x="4318620" y="2655159"/>
            <a:ext cx="30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Missing. Potentially difficult.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3C35B1C-FAA5-2D41-8FF1-0ECE9790D850}"/>
              </a:ext>
            </a:extLst>
          </p:cNvPr>
          <p:cNvSpPr txBox="1"/>
          <p:nvPr/>
        </p:nvSpPr>
        <p:spPr>
          <a:xfrm>
            <a:off x="4312592" y="3151321"/>
            <a:ext cx="68132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Missing. First version rather simple. More complicated DS (RDT correction) should be easier to prepare given the above structure.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5BAA8-2AD3-FC45-B0C1-5F58A6BB79DD}"/>
              </a:ext>
            </a:extLst>
          </p:cNvPr>
          <p:cNvSpPr txBox="1"/>
          <p:nvPr/>
        </p:nvSpPr>
        <p:spPr>
          <a:xfrm rot="16200000">
            <a:off x="-679193" y="2252092"/>
            <a:ext cx="2570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 + </a:t>
            </a:r>
            <a:r>
              <a:rPr lang="en-US" dirty="0" err="1"/>
              <a:t>pyAT</a:t>
            </a:r>
            <a:r>
              <a:rPr lang="en-US" dirty="0"/>
              <a:t> + Tango</a:t>
            </a:r>
          </a:p>
        </p:txBody>
      </p:sp>
    </p:spTree>
    <p:extLst>
      <p:ext uri="{BB962C8B-B14F-4D97-AF65-F5344CB8AC3E}">
        <p14:creationId xmlns:p14="http://schemas.microsoft.com/office/powerpoint/2010/main" val="264350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82C8-5A90-E749-A8D7-32FB95D3D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600" y="126000"/>
            <a:ext cx="10982400" cy="496800"/>
          </a:xfrm>
        </p:spPr>
        <p:txBody>
          <a:bodyPr/>
          <a:lstStyle/>
          <a:p>
            <a:r>
              <a:rPr lang="en-US" dirty="0"/>
              <a:t>FILO possible code separation / re factoring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1508B2-F700-9944-9951-F79E3AA0E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/>
              <a:t>Page </a:t>
            </a:r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31A0A-E6E3-6248-A495-E0B6F7286B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l Future of FILO l June 2022 l </a:t>
            </a:r>
            <a:r>
              <a:rPr lang="en-US" dirty="0" err="1"/>
              <a:t>S.M.Liuzzo</a:t>
            </a:r>
            <a:endParaRPr lang="fr-F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528E3-B36B-814D-8D9D-8EA9A1B1319F}"/>
              </a:ext>
            </a:extLst>
          </p:cNvPr>
          <p:cNvSpPr txBox="1"/>
          <p:nvPr/>
        </p:nvSpPr>
        <p:spPr>
          <a:xfrm>
            <a:off x="1233032" y="972103"/>
            <a:ext cx="12618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ringcontrol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82472C6-D191-FC41-8867-C27AB514B937}"/>
              </a:ext>
            </a:extLst>
          </p:cNvPr>
          <p:cNvSpPr txBox="1"/>
          <p:nvPr/>
        </p:nvSpPr>
        <p:spPr>
          <a:xfrm>
            <a:off x="784128" y="1565916"/>
            <a:ext cx="1710788" cy="53091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err="1"/>
              <a:t>sr.model</a:t>
            </a:r>
            <a:r>
              <a:rPr lang="en-US" dirty="0"/>
              <a:t> class </a:t>
            </a:r>
          </a:p>
          <a:p>
            <a:pPr algn="ctr"/>
            <a:r>
              <a:rPr lang="en-US" sz="1050" dirty="0"/>
              <a:t>by </a:t>
            </a:r>
            <a:r>
              <a:rPr lang="en-US" sz="1050" dirty="0" err="1"/>
              <a:t>L.Farvacque</a:t>
            </a:r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F55D48-40AE-B74B-A652-CA6AF7CF6271}"/>
              </a:ext>
            </a:extLst>
          </p:cNvPr>
          <p:cNvSpPr txBox="1"/>
          <p:nvPr/>
        </p:nvSpPr>
        <p:spPr>
          <a:xfrm>
            <a:off x="4799856" y="753062"/>
            <a:ext cx="7320136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Start from the existing Optics Calculator DS or </a:t>
            </a:r>
            <a:r>
              <a:rPr lang="en-US" b="1" u="sng" dirty="0" err="1"/>
              <a:t>RingSimulator</a:t>
            </a:r>
            <a:r>
              <a:rPr lang="en-US" b="1" dirty="0"/>
              <a:t> DS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match tune to measured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match chroma to measured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quad and skew from SR (for absolute correction computation, if optics are stable)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 err="1"/>
              <a:t>sextupoles</a:t>
            </a:r>
            <a:r>
              <a:rPr lang="en-US" dirty="0"/>
              <a:t> and octupoles from SR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Records reference optics name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off-energy shift in RF frequency* and mark ideal RF in RF cavity element? This is the location to store the Off-energy information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presently frozen/disabled BPM/Steerers/Quadrupoles/</a:t>
            </a:r>
            <a:r>
              <a:rPr lang="en-US" dirty="0" err="1"/>
              <a:t>Sextupoles</a:t>
            </a:r>
            <a:endParaRPr lang="en-US" dirty="0"/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provides optics parameters (optics, dispersion, RDTs, </a:t>
            </a:r>
            <a:r>
              <a:rPr lang="en-US" dirty="0" err="1"/>
              <a:t>mcf</a:t>
            </a:r>
            <a:r>
              <a:rPr lang="en-US" dirty="0"/>
              <a:t>. </a:t>
            </a:r>
            <a:r>
              <a:rPr lang="en-US" dirty="0" err="1"/>
              <a:t>etc</a:t>
            </a:r>
            <a:r>
              <a:rPr lang="en-US" dirty="0"/>
              <a:t>… not to compute them again) 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save lattice file and parameters in </a:t>
            </a:r>
            <a:r>
              <a:rPr lang="en-US" dirty="0" err="1"/>
              <a:t>matlab</a:t>
            </a:r>
            <a:r>
              <a:rPr lang="en-US" dirty="0"/>
              <a:t>/python format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command to simulate an ORM measurement with identical settings to the one given by </a:t>
            </a:r>
            <a:r>
              <a:rPr lang="en-US" dirty="0" err="1"/>
              <a:t>OrbitResponseMatrixDS</a:t>
            </a:r>
            <a:r>
              <a:rPr lang="en-US" dirty="0"/>
              <a:t> (see later)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Give access to all “fit-able” lattice Errors (relative or absolute)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Theory parameters available via </a:t>
            </a:r>
            <a:r>
              <a:rPr lang="en-US" dirty="0" err="1"/>
              <a:t>OpticsDS</a:t>
            </a:r>
            <a:r>
              <a:rPr lang="en-US" dirty="0"/>
              <a:t>-THEORY instance </a:t>
            </a:r>
          </a:p>
          <a:p>
            <a:pPr marL="285750" indent="-285750">
              <a:buFont typeface="System Font Regular"/>
              <a:buChar char="+"/>
            </a:pPr>
            <a:r>
              <a:rPr lang="en-US" dirty="0"/>
              <a:t>Stores a date of last update (to certify synch among different instances)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85C2E0-809B-0A45-9700-380284037F7C}"/>
              </a:ext>
            </a:extLst>
          </p:cNvPr>
          <p:cNvSpPr txBox="1"/>
          <p:nvPr/>
        </p:nvSpPr>
        <p:spPr>
          <a:xfrm>
            <a:off x="3863752" y="265094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690B44-0FC2-D24C-BC6F-215648268ABF}"/>
              </a:ext>
            </a:extLst>
          </p:cNvPr>
          <p:cNvSpPr txBox="1"/>
          <p:nvPr/>
        </p:nvSpPr>
        <p:spPr>
          <a:xfrm>
            <a:off x="9696400" y="2217121"/>
            <a:ext cx="21030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* Possible since AT “3.0” (never tagged, it really does not exist. AT2.0 after May 2021 == AT 3.0)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DBA29C-FD78-AD45-9B01-F56C52B37101}"/>
              </a:ext>
            </a:extLst>
          </p:cNvPr>
          <p:cNvSpPr txBox="1"/>
          <p:nvPr/>
        </p:nvSpPr>
        <p:spPr>
          <a:xfrm>
            <a:off x="3157528" y="1409946"/>
            <a:ext cx="122341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OpticsDS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2CCA941-B15B-AC46-AC8E-9D78FA63F540}"/>
              </a:ext>
            </a:extLst>
          </p:cNvPr>
          <p:cNvSpPr/>
          <p:nvPr/>
        </p:nvSpPr>
        <p:spPr>
          <a:xfrm>
            <a:off x="396416" y="807923"/>
            <a:ext cx="2342196" cy="1409198"/>
          </a:xfrm>
          <a:prstGeom prst="roundRect">
            <a:avLst/>
          </a:prstGeom>
          <a:solidFill>
            <a:schemeClr val="bg1">
              <a:lumMod val="85000"/>
              <a:alpha val="58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A90A6E4-FEB5-984C-A2D7-BFE5BC80AF9C}"/>
              </a:ext>
            </a:extLst>
          </p:cNvPr>
          <p:cNvSpPr txBox="1"/>
          <p:nvPr/>
        </p:nvSpPr>
        <p:spPr>
          <a:xfrm>
            <a:off x="396416" y="2217121"/>
            <a:ext cx="43276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x4 instances: </a:t>
            </a:r>
          </a:p>
          <a:p>
            <a:r>
              <a:rPr lang="en-US" sz="1400" b="1" dirty="0"/>
              <a:t>Theory</a:t>
            </a:r>
            <a:r>
              <a:rPr lang="en-US" sz="1400" dirty="0"/>
              <a:t> </a:t>
            </a:r>
          </a:p>
          <a:p>
            <a:r>
              <a:rPr lang="en-US" sz="1400" b="1" dirty="0"/>
              <a:t>fitted-errors</a:t>
            </a:r>
            <a:r>
              <a:rPr lang="en-US" sz="1400" dirty="0"/>
              <a:t> (with results from optics fit) </a:t>
            </a:r>
          </a:p>
          <a:p>
            <a:r>
              <a:rPr lang="en-US" sz="1400" b="1" dirty="0"/>
              <a:t>corrected</a:t>
            </a:r>
            <a:r>
              <a:rPr lang="en-US" sz="1400" dirty="0"/>
              <a:t> (fitted-errors + computed correction) </a:t>
            </a:r>
          </a:p>
          <a:p>
            <a:r>
              <a:rPr lang="en-US" sz="1400" b="1" dirty="0"/>
              <a:t>on-line</a:t>
            </a:r>
            <a:r>
              <a:rPr lang="en-US" sz="1400" dirty="0"/>
              <a:t> (corrected + delta corrections compared to date of last update, or enabled </a:t>
            </a:r>
            <a:r>
              <a:rPr lang="en-US" sz="1400" dirty="0" err="1"/>
              <a:t>RingSimulator</a:t>
            </a:r>
            <a:r>
              <a:rPr lang="en-US" sz="1400" dirty="0"/>
              <a:t> mode) </a:t>
            </a:r>
          </a:p>
          <a:p>
            <a:endParaRPr lang="en-US" sz="1400" dirty="0"/>
          </a:p>
          <a:p>
            <a:r>
              <a:rPr lang="en-US" sz="1400" b="1" dirty="0"/>
              <a:t>fitted-errors </a:t>
            </a:r>
            <a:r>
              <a:rPr lang="en-US" sz="1400" dirty="0"/>
              <a:t>could contain (as for the old ESRF SR) the absolute values of the SR correctors (simply enabling the </a:t>
            </a:r>
            <a:r>
              <a:rPr lang="en-US" sz="1400" dirty="0" err="1"/>
              <a:t>RingSimulator</a:t>
            </a:r>
            <a:r>
              <a:rPr lang="en-US" sz="1400" dirty="0"/>
              <a:t> DS features), and then the absolute fitted error. </a:t>
            </a:r>
            <a:r>
              <a:rPr lang="en-US" sz="1400" dirty="0">
                <a:solidFill>
                  <a:srgbClr val="C00000"/>
                </a:solidFill>
              </a:rPr>
              <a:t>At last try this lattice was not stable. </a:t>
            </a:r>
          </a:p>
          <a:p>
            <a:r>
              <a:rPr lang="en-US" sz="2000" dirty="0"/>
              <a:t>As a consequence </a:t>
            </a:r>
            <a:r>
              <a:rPr lang="en-US" sz="2000" b="1" dirty="0"/>
              <a:t>on-line </a:t>
            </a:r>
            <a:r>
              <a:rPr lang="en-US" sz="2000" dirty="0"/>
              <a:t>would be a </a:t>
            </a:r>
            <a:r>
              <a:rPr lang="en-US" sz="2000" b="1" dirty="0"/>
              <a:t>complete absolute lattice model. </a:t>
            </a:r>
            <a:r>
              <a:rPr lang="en-US" sz="2400" b="1" dirty="0">
                <a:solidFill>
                  <a:schemeClr val="bg2"/>
                </a:solidFill>
              </a:rPr>
              <a:t>Usable for continuous optics monitoring in CTRM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917E02-84FA-8648-BD66-07A7DC4C044C}"/>
              </a:ext>
            </a:extLst>
          </p:cNvPr>
          <p:cNvSpPr txBox="1"/>
          <p:nvPr/>
        </p:nvSpPr>
        <p:spPr>
          <a:xfrm>
            <a:off x="4751939" y="6272412"/>
            <a:ext cx="3377848" cy="46166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75000"/>
                  </a:schemeClr>
                </a:solidFill>
              </a:rPr>
              <a:t>Pseudo - Digital TWIN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1FA6F3BD-A787-E645-A4FD-F716CEC4D7DC}"/>
              </a:ext>
            </a:extLst>
          </p:cNvPr>
          <p:cNvCxnSpPr>
            <a:cxnSpLocks/>
            <a:stCxn id="23" idx="2"/>
            <a:endCxn id="3" idx="1"/>
          </p:cNvCxnSpPr>
          <p:nvPr/>
        </p:nvCxnSpPr>
        <p:spPr>
          <a:xfrm rot="16200000" flipH="1">
            <a:off x="3528975" y="5280280"/>
            <a:ext cx="254251" cy="21916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68044"/>
      </p:ext>
    </p:extLst>
  </p:cSld>
  <p:clrMapOvr>
    <a:masterClrMapping/>
  </p:clrMapOvr>
</p:sld>
</file>

<file path=ppt/theme/theme1.xml><?xml version="1.0" encoding="utf-8"?>
<a:theme xmlns:a="http://schemas.openxmlformats.org/drawingml/2006/main" name="ESRF-default">
  <a:themeElements>
    <a:clrScheme name="ESRF-LightBlue">
      <a:dk1>
        <a:sysClr val="windowText" lastClr="000000"/>
      </a:dk1>
      <a:lt1>
        <a:sysClr val="window" lastClr="FFFFFF"/>
      </a:lt1>
      <a:dk2>
        <a:srgbClr val="132577"/>
      </a:dk2>
      <a:lt2>
        <a:srgbClr val="51A026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AF007C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arge" id="{B15BCB97-A8FD-D541-8A4F-8B7C02A4B762}" vid="{1D0DB679-6EAB-7647-A91B-77781071ADD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ESRF-default</Template>
  <TotalTime>2566</TotalTime>
  <Words>2282</Words>
  <Application>Microsoft Macintosh PowerPoint</Application>
  <PresentationFormat>Widescreen</PresentationFormat>
  <Paragraphs>270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ITCOfficinaSans LT Book</vt:lpstr>
      <vt:lpstr>System Font Regular</vt:lpstr>
      <vt:lpstr>Wingdings</vt:lpstr>
      <vt:lpstr>ESRF-default</vt:lpstr>
      <vt:lpstr>PowerPoint Presentation</vt:lpstr>
      <vt:lpstr>The FILO APPLICATION</vt:lpstr>
      <vt:lpstr>FILO present ISSUES</vt:lpstr>
      <vt:lpstr>FILO present structure</vt:lpstr>
      <vt:lpstr>Code interdependence device states / selection</vt:lpstr>
      <vt:lpstr>Code interdependence Lattice model</vt:lpstr>
      <vt:lpstr>Code interdependence FIT</vt:lpstr>
      <vt:lpstr>FILO upgrade to Tango DS + JAVA interface</vt:lpstr>
      <vt:lpstr>FILO possible code separation / re factoring</vt:lpstr>
      <vt:lpstr>FILO possible code separation / re factoring</vt:lpstr>
      <vt:lpstr>FILO possible code separation / re factoring </vt:lpstr>
      <vt:lpstr>FILO possible code separation / re factoring </vt:lpstr>
      <vt:lpstr>FILO possible code separation / re factoring</vt:lpstr>
      <vt:lpstr>Conclusion</vt:lpstr>
      <vt:lpstr>PowerPoint Presentation</vt:lpstr>
      <vt:lpstr>Features to keep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Liuzzo</dc:creator>
  <cp:lastModifiedBy>Simone Liuzzo</cp:lastModifiedBy>
  <cp:revision>59</cp:revision>
  <dcterms:created xsi:type="dcterms:W3CDTF">2022-06-08T10:01:20Z</dcterms:created>
  <dcterms:modified xsi:type="dcterms:W3CDTF">2022-06-10T08:57:42Z</dcterms:modified>
</cp:coreProperties>
</file>