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comments/modernComment_154_75DD63F4.xml" ContentType="application/vnd.ms-powerpoint.comments+xml"/>
  <Override PartName="/ppt/notesSlides/notesSlide1.xml" ContentType="application/vnd.openxmlformats-officedocument.presentationml.notesSlide+xml"/>
  <Override PartName="/ppt/comments/modernComment_163_E1D1CEB5.xml" ContentType="application/vnd.ms-powerpoint.comments+xml"/>
  <Override PartName="/ppt/notesSlides/notesSlide2.xml" ContentType="application/vnd.openxmlformats-officedocument.presentationml.notesSlide+xml"/>
  <Override PartName="/ppt/comments/modernComment_16A_6BD56F2.xml" ContentType="application/vnd.ms-powerpoint.comments+xml"/>
  <Override PartName="/ppt/notesSlides/notesSlide3.xml" ContentType="application/vnd.openxmlformats-officedocument.presentationml.notesSlide+xml"/>
  <Override PartName="/ppt/comments/modernComment_16B_8CD82BFB.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Lst>
  <p:notesMasterIdLst>
    <p:notesMasterId r:id="rId20"/>
  </p:notesMasterIdLst>
  <p:sldIdLst>
    <p:sldId id="349" r:id="rId2"/>
    <p:sldId id="330" r:id="rId3"/>
    <p:sldId id="340" r:id="rId4"/>
    <p:sldId id="357" r:id="rId5"/>
    <p:sldId id="361" r:id="rId6"/>
    <p:sldId id="359" r:id="rId7"/>
    <p:sldId id="347" r:id="rId8"/>
    <p:sldId id="355" r:id="rId9"/>
    <p:sldId id="362" r:id="rId10"/>
    <p:sldId id="360" r:id="rId11"/>
    <p:sldId id="343" r:id="rId12"/>
    <p:sldId id="363" r:id="rId13"/>
    <p:sldId id="368" r:id="rId14"/>
    <p:sldId id="364" r:id="rId15"/>
    <p:sldId id="369" r:id="rId16"/>
    <p:sldId id="366" r:id="rId17"/>
    <p:sldId id="371" r:id="rId18"/>
    <p:sldId id="370" r:id="rId1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1">
          <p15:clr>
            <a:srgbClr val="A4A3A4"/>
          </p15:clr>
        </p15:guide>
        <p15:guide id="2" orient="horz" pos="3092">
          <p15:clr>
            <a:srgbClr val="A4A3A4"/>
          </p15:clr>
        </p15:guide>
        <p15:guide id="3" orient="horz" pos="517">
          <p15:clr>
            <a:srgbClr val="A4A3A4"/>
          </p15:clr>
        </p15:guide>
        <p15:guide id="4" orient="horz" pos="895">
          <p15:clr>
            <a:srgbClr val="A4A3A4"/>
          </p15:clr>
        </p15:guide>
        <p15:guide id="5" orient="horz" pos="2388" userDrawn="1">
          <p15:clr>
            <a:srgbClr val="A4A3A4"/>
          </p15:clr>
        </p15:guide>
        <p15:guide id="6" pos="5565">
          <p15:clr>
            <a:srgbClr val="A4A3A4"/>
          </p15:clr>
        </p15:guide>
        <p15:guide id="7" pos="317">
          <p15:clr>
            <a:srgbClr val="A4A3A4"/>
          </p15:clr>
        </p15:guide>
        <p15:guide id="8" pos="15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201C1F-F7BA-FFA4-9E29-B43109CD3FD5}" name="Rodolakis, Fanny M." initials="FR" userId="S::rodolakis@anl.gov::3c150729-7e36-4551-abe7-299e070ae8d3" providerId="AD"/>
  <p188:author id="{2A767695-FF0C-D651-A43D-42D2413E3656}" name="Codrea, Eric" initials="CE" userId="S::ecodrea@anl.gov::bbe86af2-4327-46db-88ae-b57d477e9e8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9C"/>
    <a:srgbClr val="0B1F8F"/>
    <a:srgbClr val="0082CA"/>
    <a:srgbClr val="FFD579"/>
    <a:srgbClr val="007836"/>
    <a:srgbClr val="A12B2F"/>
    <a:srgbClr val="ECAA00"/>
    <a:srgbClr val="76777B"/>
    <a:srgbClr val="ECAC00"/>
    <a:srgbClr val="00A19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63" autoAdjust="0"/>
    <p:restoredTop sz="93509" autoAdjust="0"/>
  </p:normalViewPr>
  <p:slideViewPr>
    <p:cSldViewPr snapToGrid="0" showGuides="1">
      <p:cViewPr varScale="1">
        <p:scale>
          <a:sx n="200" d="100"/>
          <a:sy n="200" d="100"/>
        </p:scale>
        <p:origin x="432" y="160"/>
      </p:cViewPr>
      <p:guideLst>
        <p:guide orient="horz" pos="271"/>
        <p:guide orient="horz" pos="3092"/>
        <p:guide orient="horz" pos="517"/>
        <p:guide orient="horz" pos="895"/>
        <p:guide orient="horz" pos="2388"/>
        <p:guide pos="5565"/>
        <p:guide pos="317"/>
        <p:guide pos="151"/>
      </p:guideLst>
    </p:cSldViewPr>
  </p:slideViewPr>
  <p:outlineViewPr>
    <p:cViewPr>
      <p:scale>
        <a:sx n="33" d="100"/>
        <a:sy n="33" d="100"/>
      </p:scale>
      <p:origin x="0" y="-15276"/>
    </p:cViewPr>
  </p:outlineViewPr>
  <p:notesTextViewPr>
    <p:cViewPr>
      <p:scale>
        <a:sx n="3" d="2"/>
        <a:sy n="3" d="2"/>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modernComment_154_75DD63F4.xml><?xml version="1.0" encoding="utf-8"?>
<p188:cmLst xmlns:a="http://schemas.openxmlformats.org/drawingml/2006/main" xmlns:r="http://schemas.openxmlformats.org/officeDocument/2006/relationships" xmlns:p188="http://schemas.microsoft.com/office/powerpoint/2018/8/main">
  <p188:cm id="{9C16276E-89BF-FF49-BF33-4A552980F438}" authorId="{B2201C1F-F7BA-FFA4-9E29-B43109CD3FD5}" status="resolved" created="2024-08-30T18:23:27.915">
    <ac:txMkLst xmlns:ac="http://schemas.microsoft.com/office/drawing/2013/main/command">
      <pc:docMk xmlns:pc="http://schemas.microsoft.com/office/powerpoint/2013/main/command"/>
      <pc:sldMk xmlns:pc="http://schemas.microsoft.com/office/powerpoint/2013/main/command" cId="1977443316" sldId="340"/>
      <ac:spMk id="3" creationId="{AD93EE03-CB94-2974-D52D-C69CF086085D}"/>
      <ac:txMk cp="91" len="11">
        <ac:context len="537" hash="2871627161"/>
      </ac:txMk>
    </ac:txMkLst>
    <p188:pos x="944309" y="850793"/>
    <p188:replyLst>
      <p188:reply id="{9FBAB555-6CE6-4D4E-B61D-B32093A7A43E}" authorId="{2A767695-FF0C-D651-A43D-42D2413E3656}" created="2024-09-06T14:45:28.753">
        <p188:txBody>
          <a:bodyPr/>
          <a:lstStyle/>
          <a:p>
            <a:r>
              <a:rPr lang="en-US"/>
              <a:t>sounds great!</a:t>
            </a:r>
          </a:p>
        </p188:txBody>
      </p188:reply>
      <p188:reply id="{D1ADDB1A-C5FF-415F-9513-F5A949A7358D}" authorId="{B2201C1F-F7BA-FFA4-9E29-B43109CD3FD5}" created="2024-09-06T19:47:49.686">
        <p188:txBody>
          <a:bodyPr/>
          <a:lstStyle/>
          <a:p>
            <a:r>
              <a:rPr lang="en-US"/>
              <a:t>Added</a:t>
            </a:r>
          </a:p>
        </p188:txBody>
      </p188:reply>
    </p188:replyLst>
    <p188:txBody>
      <a:bodyPr/>
      <a:lstStyle/>
      <a:p>
        <a:r>
          <a:rPr lang="en-US"/>
          <a:t>I would add:
- Better integration with modern equipment (e.g. area detectors) =&gt; this is one o the BIIIIG limitation of SPEC, and sometime one of the only reason people are actually considering moving away from it. When I was a grad student (soon to be 20 years ago), 2D detector were not the norm, but now they are everywhere (and will be even more prominent especially with the upgrade), and integrating them in SPEC is ultra convoluted and sometime straight impossible. 
- Data can be saved in any format: this is a very big deal for staff and users. And this is one of the misconception about Bluesky (people think Bluesky they think database, but in reality you can generate whatever you want)
</a:t>
        </a:r>
      </a:p>
    </p188:txBody>
  </p188:cm>
  <p188:cm id="{1312F71B-7E6F-D349-91A5-F41A3703010A}" authorId="{B2201C1F-F7BA-FFA4-9E29-B43109CD3FD5}" created="2024-08-30T18:26:12.388">
    <pc:sldMkLst xmlns:pc="http://schemas.microsoft.com/office/powerpoint/2013/main/command">
      <pc:docMk/>
      <pc:sldMk cId="1977443316" sldId="340"/>
    </pc:sldMkLst>
    <p188:replyLst>
      <p188:reply id="{C77EF3E2-A958-4C74-AB0C-4F8C5CF3BA75}" authorId="{2A767695-FF0C-D651-A43D-42D2413E3656}" created="2024-09-06T14:46:06.722">
        <p188:txBody>
          <a:bodyPr/>
          <a:lstStyle/>
          <a:p>
            <a:r>
              <a:rPr lang="en-US"/>
              <a:t>good idea, which category would you best put it under? Accessibility or maybe features?</a:t>
            </a:r>
          </a:p>
        </p188:txBody>
      </p188:reply>
      <p188:reply id="{10D83F39-B702-4187-A5A5-9D9132730E85}" authorId="{B2201C1F-F7BA-FFA4-9E29-B43109CD3FD5}" created="2024-09-06T14:54:56.234">
        <p188:txBody>
          <a:bodyPr/>
          <a:lstStyle/>
          <a:p>
            <a:r>
              <a:rPr lang="en-US"/>
              <a:t>thinking expansion (in the continuity of "cab be integrated with any python implementation"...
But I could argue either ways</a:t>
            </a:r>
          </a:p>
        </p188:txBody>
      </p188:reply>
    </p188:replyLst>
    <p188:txBody>
      <a:bodyPr/>
      <a:lstStyle/>
      <a:p>
        <a:r>
          <a:rPr lang="en-US"/>
          <a:t>I would add:
- Unified backend for enhanced user experience
</a:t>
        </a:r>
      </a:p>
    </p188:txBody>
  </p188:cm>
</p188:cmLst>
</file>

<file path=ppt/comments/modernComment_163_E1D1CEB5.xml><?xml version="1.0" encoding="utf-8"?>
<p188:cmLst xmlns:a="http://schemas.openxmlformats.org/drawingml/2006/main" xmlns:r="http://schemas.openxmlformats.org/officeDocument/2006/relationships" xmlns:p188="http://schemas.microsoft.com/office/powerpoint/2018/8/main">
  <p188:cm id="{ED9B2876-1E5B-C342-A780-6B2884DB10D4}" authorId="{B2201C1F-F7BA-FFA4-9E29-B43109CD3FD5}" created="2024-08-30T18:36:35.566">
    <ac:txMkLst xmlns:ac="http://schemas.microsoft.com/office/drawing/2013/main/command">
      <pc:docMk xmlns:pc="http://schemas.microsoft.com/office/powerpoint/2013/main/command"/>
      <pc:sldMk xmlns:pc="http://schemas.microsoft.com/office/powerpoint/2013/main/command" cId="3788623541" sldId="355"/>
      <ac:spMk id="4" creationId="{138EF6B4-CC62-246F-2D98-37E9F16D613C}"/>
      <ac:txMk cp="28">
        <ac:context len="29" hash="3134314100"/>
      </ac:txMk>
    </ac:txMkLst>
    <p188:pos x="5259935" y="306140"/>
    <p188:txBody>
      <a:bodyPr/>
      <a:lstStyle/>
      <a:p>
        <a:r>
          <a:rPr lang="en-US"/>
          <a:t>I would not say it like that. I’m not sure how to express this in writing without it being confusing, but basically, the audience for the documentation you’re describing is the staff, not the users. When users come, their beamtime is so intense that they don’t have time for documentation. All they get is the cheat sheet with the dozen or so commands they need to run their experiments. It’s up to the staff to prepare for the beamtime and make sure those few commands are all they ever need. So, there’s a bit of a mismatch here between your title and the content of the slide.
(I know staff could be seen as user of the software in that context but in the synchrotron world users really means visiting beamline users.)
 I’d suggest something like:
“You’ve got Bluesky, how do you use it?”
But that doesn’t sound quite right in the second person, so maybe:
“I have Bluesky, how do I use it now?”
Or even (my personal favorite)
You’ve got Bluesky, now what?</a:t>
        </a:r>
      </a:p>
    </p188:txBody>
  </p188:cm>
  <p188:cm id="{1E85A61E-5662-194A-B570-979D31EA6386}" authorId="{B2201C1F-F7BA-FFA4-9E29-B43109CD3FD5}" status="resolved" created="2024-08-30T18:39:05.681">
    <ac:txMkLst xmlns:ac="http://schemas.microsoft.com/office/drawing/2013/main/command">
      <pc:docMk xmlns:pc="http://schemas.microsoft.com/office/powerpoint/2013/main/command"/>
      <pc:sldMk xmlns:pc="http://schemas.microsoft.com/office/powerpoint/2013/main/command" cId="3788623541" sldId="355"/>
      <ac:spMk id="3" creationId="{3DD46016-1060-A05F-895D-D9B5D3FEC814}"/>
      <ac:txMk cp="259">
        <ac:context len="260" hash="1112202914"/>
      </ac:txMk>
    </ac:txMkLst>
    <p188:pos x="781939" y="2942190"/>
    <p188:replyLst>
      <p188:reply id="{0E7AF781-816B-4E0D-86A6-84519234D9EE}" authorId="{2A767695-FF0C-D651-A43D-42D2413E3656}" created="2024-09-06T14:43:36.285">
        <p188:txBody>
          <a:bodyPr/>
          <a:lstStyle/>
          <a:p>
            <a:r>
              <a:rPr lang="en-US"/>
              <a:t>thank you</a:t>
            </a:r>
          </a:p>
        </p188:txBody>
      </p188:reply>
    </p188:replyLst>
    <p188:txBody>
      <a:bodyPr/>
      <a:lstStyle/>
      <a:p>
        <a:r>
          <a:rPr lang="en-US"/>
          <a:t>Corrected to BC, our official name</a:t>
        </a:r>
      </a:p>
    </p188:txBody>
  </p188:cm>
  <p188:cm id="{0D572C41-4EA3-F745-9427-8447DDC668ED}" authorId="{B2201C1F-F7BA-FFA4-9E29-B43109CD3FD5}" status="resolved" created="2024-08-30T18:49:13.663">
    <ac:txMkLst xmlns:ac="http://schemas.microsoft.com/office/drawing/2013/main/command">
      <pc:docMk xmlns:pc="http://schemas.microsoft.com/office/powerpoint/2013/main/command"/>
      <pc:sldMk xmlns:pc="http://schemas.microsoft.com/office/powerpoint/2013/main/command" cId="3788623541" sldId="355"/>
      <ac:spMk id="14" creationId="{D244BADC-36F2-08BA-89BE-6D6DAEB72665}"/>
      <ac:txMk cp="21" len="6">
        <ac:context len="49" hash="242973149"/>
      </ac:txMk>
    </ac:txMkLst>
    <p188:pos x="788370" y="510960"/>
    <p188:replyLst>
      <p188:reply id="{0C070DFC-8A4F-4FE7-BD55-6EB9FEAE2B05}" authorId="{2A767695-FF0C-D651-A43D-42D2413E3656}" created="2024-09-06T14:44:18.769">
        <p188:txBody>
          <a:bodyPr/>
          <a:lstStyle/>
          <a:p>
            <a:r>
              <a:rPr lang="en-US"/>
              <a:t>I agree, gave more context so Alec understands the point being made with little context</a:t>
            </a:r>
          </a:p>
        </p188:txBody>
      </p188:reply>
    </p188:replyLst>
    <p188:txBody>
      <a:bodyPr/>
      <a:lstStyle/>
      <a:p>
        <a:r>
          <a:rPr lang="en-US"/>
          <a:t>A bit long, I like to keep the text as light as possible on slides, otherwise it is distracting. Maybe:
- too sparse to be worth checking
- juts enough
- too overwhelming, I can’t find what I need
(Since the x axis already says we are talking about the density of the population)</a:t>
        </a:r>
      </a:p>
    </p188:txBody>
  </p188:cm>
  <p188:cm id="{FA1ECF9B-38BD-BE42-B574-54065B33C9F6}" authorId="{B2201C1F-F7BA-FFA4-9E29-B43109CD3FD5}" status="resolved" created="2024-08-30T18:50:19.456">
    <ac:txMkLst xmlns:ac="http://schemas.microsoft.com/office/drawing/2013/main/command">
      <pc:docMk xmlns:pc="http://schemas.microsoft.com/office/powerpoint/2013/main/command"/>
      <pc:sldMk xmlns:pc="http://schemas.microsoft.com/office/powerpoint/2013/main/command" cId="3788623541" sldId="355"/>
      <ac:spMk id="7" creationId="{12173504-07AB-6AAB-0C71-4CFB233C452E}"/>
      <ac:txMk cp="0" len="6">
        <ac:context len="16" hash="2246895069"/>
      </ac:txMk>
    </ac:txMkLst>
    <p188:pos x="663530" y="348653"/>
    <p188:replyLst>
      <p188:reply id="{3DB82694-ABE5-4A53-A096-1DA527516185}" authorId="{2A767695-FF0C-D651-A43D-42D2413E3656}" created="2024-09-06T14:43:02.331">
        <p188:txBody>
          <a:bodyPr/>
          <a:lstStyle/>
          <a:p>
            <a:r>
              <a:rPr lang="en-US"/>
              <a:t>we are not thinking about them liking the documentation. That is irrelevant to the point, but if they even bother to check the documentation</a:t>
            </a:r>
          </a:p>
        </p188:txBody>
      </p188:reply>
    </p188:replyLst>
    <p188:txBody>
      <a:bodyPr/>
      <a:lstStyle/>
      <a:p>
        <a:r>
          <a:rPr lang="en-US"/>
          <a:t>I would say “ User Satisfaction”?
Or “Satisfied Users”?
</a:t>
        </a:r>
      </a:p>
    </p188:txBody>
  </p188:cm>
</p188:cmLst>
</file>

<file path=ppt/comments/modernComment_16A_6BD56F2.xml><?xml version="1.0" encoding="utf-8"?>
<p188:cmLst xmlns:a="http://schemas.openxmlformats.org/drawingml/2006/main" xmlns:r="http://schemas.openxmlformats.org/officeDocument/2006/relationships" xmlns:p188="http://schemas.microsoft.com/office/powerpoint/2018/8/main">
  <p188:cm id="{DA2082BB-DC9D-684C-B64D-A7CBA4A1207C}" authorId="{B2201C1F-F7BA-FFA4-9E29-B43109CD3FD5}" created="2024-08-30T18:36:35.566">
    <ac:txMkLst xmlns:ac="http://schemas.microsoft.com/office/drawing/2013/main/command">
      <pc:docMk xmlns:pc="http://schemas.microsoft.com/office/powerpoint/2013/main/command"/>
      <pc:sldMk xmlns:pc="http://schemas.microsoft.com/office/powerpoint/2013/main/command" cId="113071858" sldId="362"/>
      <ac:spMk id="4" creationId="{5643BFAE-036D-664D-3AE2-EEF90FD7CBC0}"/>
      <ac:txMk cp="28">
        <ac:context len="29" hash="3134314100"/>
      </ac:txMk>
    </ac:txMkLst>
    <p188:pos x="5259935" y="306140"/>
    <p188:txBody>
      <a:bodyPr/>
      <a:lstStyle/>
      <a:p>
        <a:r>
          <a:rPr lang="en-US"/>
          <a:t>I would not say it like that. I’m not sure how to express this in writing without it being confusing, but basically, the audience for the documentation you’re describing is the staff, not the users. When users come, their beamtime is so intense that they don’t have time for documentation. All they get is the cheat sheet with the dozen or so commands they need to run their experiments. It’s up to the staff to prepare for the beamtime and make sure those few commands are all they ever need. So, there’s a bit of a mismatch here between your title and the content of the slide.
(I know staff could be seen as user of the software in that context but in the synchrotron world users really means visiting beamline users.)
 I’d suggest something like:
“You’ve got Bluesky, how do you use it?”
But that doesn’t sound quite right in the second person, so maybe:
“I have Bluesky, how do I use it now?”
Or even (my personal favorite)
You’ve got Bluesky, now what?</a:t>
        </a:r>
      </a:p>
    </p188:txBody>
  </p188:cm>
  <p188:cm id="{7B33D0F9-218E-A24E-8805-D7B653AB2E5C}" authorId="{B2201C1F-F7BA-FFA4-9E29-B43109CD3FD5}" status="resolved" created="2024-08-30T18:39:05.681">
    <ac:txMkLst xmlns:ac="http://schemas.microsoft.com/office/drawing/2013/main/command">
      <pc:docMk xmlns:pc="http://schemas.microsoft.com/office/powerpoint/2013/main/command"/>
      <pc:sldMk xmlns:pc="http://schemas.microsoft.com/office/powerpoint/2013/main/command" cId="113071858" sldId="362"/>
      <ac:spMk id="3" creationId="{E03DA8DB-E8A8-AD78-9F38-569C3A5346C9}"/>
      <ac:txMk cp="166" len="2">
        <ac:context len="252" hash="1297790371"/>
      </ac:txMk>
    </ac:txMkLst>
    <p188:pos x="781939" y="2942190"/>
    <p188:replyLst>
      <p188:reply id="{0E7AF781-816B-4E0D-86A6-84519234D9EE}" authorId="{2A767695-FF0C-D651-A43D-42D2413E3656}" created="2024-09-06T14:43:36.285">
        <p188:txBody>
          <a:bodyPr/>
          <a:lstStyle/>
          <a:p>
            <a:r>
              <a:rPr lang="en-US"/>
              <a:t>thank you</a:t>
            </a:r>
          </a:p>
        </p188:txBody>
      </p188:reply>
    </p188:replyLst>
    <p188:txBody>
      <a:bodyPr/>
      <a:lstStyle/>
      <a:p>
        <a:r>
          <a:rPr lang="en-US"/>
          <a:t>Corrected to BC, our official name</a:t>
        </a:r>
      </a:p>
    </p188:txBody>
  </p188:cm>
  <p188:cm id="{5EB8B375-D1A2-FB48-954E-1ACAD5667D39}" authorId="{B2201C1F-F7BA-FFA4-9E29-B43109CD3FD5}" status="resolved" created="2024-08-30T18:49:13.663">
    <ac:txMkLst xmlns:ac="http://schemas.microsoft.com/office/drawing/2013/main/command">
      <pc:docMk xmlns:pc="http://schemas.microsoft.com/office/powerpoint/2013/main/command"/>
      <pc:sldMk xmlns:pc="http://schemas.microsoft.com/office/powerpoint/2013/main/command" cId="113071858" sldId="362"/>
      <ac:spMk id="14" creationId="{A61F2789-9643-33CE-C4A0-A7FDBAEE3B08}"/>
      <ac:txMk cp="21" len="6">
        <ac:context len="49" hash="242973149"/>
      </ac:txMk>
    </ac:txMkLst>
    <p188:replyLst>
      <p188:reply id="{0C070DFC-8A4F-4FE7-BD55-6EB9FEAE2B05}" authorId="{2A767695-FF0C-D651-A43D-42D2413E3656}" created="2024-09-06T14:44:18.769">
        <p188:txBody>
          <a:bodyPr/>
          <a:lstStyle/>
          <a:p>
            <a:r>
              <a:rPr lang="en-US"/>
              <a:t>I agree, gave more context so Alec understands the point being made with little context</a:t>
            </a:r>
          </a:p>
        </p188:txBody>
      </p188:reply>
    </p188:replyLst>
    <p188:txBody>
      <a:bodyPr/>
      <a:lstStyle/>
      <a:p>
        <a:r>
          <a:rPr lang="en-US"/>
          <a:t>A bit long, I like to keep the text as light as possible on slides, otherwise it is distracting. Maybe:
- too sparse to be worth checking
- juts enough
- too overwhelming, I can’t find what I need
(Since the x axis already says we are talking about the density of the population)</a:t>
        </a:r>
      </a:p>
    </p188:txBody>
  </p188:cm>
  <p188:cm id="{18B87202-4D04-954C-A5E6-E22DC03500A3}" authorId="{B2201C1F-F7BA-FFA4-9E29-B43109CD3FD5}" status="resolved" created="2024-08-30T18:50:19.456">
    <ac:txMkLst xmlns:ac="http://schemas.microsoft.com/office/drawing/2013/main/command">
      <pc:docMk xmlns:pc="http://schemas.microsoft.com/office/powerpoint/2013/main/command"/>
      <pc:sldMk xmlns:pc="http://schemas.microsoft.com/office/powerpoint/2013/main/command" cId="113071858" sldId="362"/>
      <ac:spMk id="7" creationId="{B9C04E78-94F5-E70D-470D-028E63A1C0E1}"/>
      <ac:txMk cp="0" len="5">
        <ac:context len="15" hash="3353047024"/>
      </ac:txMk>
    </ac:txMkLst>
    <p188:replyLst>
      <p188:reply id="{3DB82694-ABE5-4A53-A096-1DA527516185}" authorId="{2A767695-FF0C-D651-A43D-42D2413E3656}" created="2024-09-06T14:43:02.331">
        <p188:txBody>
          <a:bodyPr/>
          <a:lstStyle/>
          <a:p>
            <a:r>
              <a:rPr lang="en-US"/>
              <a:t>we are not thinking about them liking the documentation. That is irrelevant to the point, but if they even bother to check the documentation</a:t>
            </a:r>
          </a:p>
        </p188:txBody>
      </p188:reply>
    </p188:replyLst>
    <p188:txBody>
      <a:bodyPr/>
      <a:lstStyle/>
      <a:p>
        <a:r>
          <a:rPr lang="en-US"/>
          <a:t>I would say “ User Satisfaction”?
Or “Satisfied Users”?
</a:t>
        </a:r>
      </a:p>
    </p188:txBody>
  </p188:cm>
</p188:cmLst>
</file>

<file path=ppt/comments/modernComment_16B_8CD82BFB.xml><?xml version="1.0" encoding="utf-8"?>
<p188:cmLst xmlns:a="http://schemas.openxmlformats.org/drawingml/2006/main" xmlns:r="http://schemas.openxmlformats.org/officeDocument/2006/relationships" xmlns:p188="http://schemas.microsoft.com/office/powerpoint/2018/8/main">
  <p188:cm id="{FFECEAC8-78EB-944F-9BC5-479310F89EB4}" authorId="{B2201C1F-F7BA-FFA4-9E29-B43109CD3FD5}" status="resolved" created="2024-08-30T21:14:34.199" complete="100000">
    <ac:deMkLst xmlns:ac="http://schemas.microsoft.com/office/drawing/2013/main/command">
      <pc:docMk xmlns:pc="http://schemas.microsoft.com/office/powerpoint/2013/main/command"/>
      <pc:sldMk xmlns:pc="http://schemas.microsoft.com/office/powerpoint/2013/main/command" cId="1266190644" sldId="356"/>
      <ac:picMk id="17" creationId="{F1E4C582-D94F-5EF5-C673-6027816E45F6}"/>
    </ac:deMkLst>
    <p188:txBody>
      <a:bodyPr/>
      <a:lstStyle/>
      <a:p>
        <a:r>
          <a:rPr lang="en-US"/>
          <a:t>QueueServer (or Qserver), not Queserver
(you have it misspelled in the README you show'd me and Fabricio too)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0A489-9093-C54A-B1C3-374F661A0010}" type="datetimeFigureOut">
              <a:rPr lang="en-US" smtClean="0"/>
              <a:t>9/9/24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AA7A1A-8011-3A42-91B8-EE1BD44E4455}" type="slidenum">
              <a:rPr lang="en-US" smtClean="0"/>
              <a:t>‹#›</a:t>
            </a:fld>
            <a:endParaRPr lang="en-US"/>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8</a:t>
            </a:fld>
            <a:endParaRPr lang="en-US"/>
          </a:p>
        </p:txBody>
      </p:sp>
    </p:spTree>
    <p:extLst>
      <p:ext uri="{BB962C8B-B14F-4D97-AF65-F5344CB8AC3E}">
        <p14:creationId xmlns:p14="http://schemas.microsoft.com/office/powerpoint/2010/main" val="1893716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44900-AE09-1B58-5C8A-8CDF81C5D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AE3D3-CE2A-7C4E-964A-C28A5BFF9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9CC9FA-1615-605C-842C-38B37758E6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7F72C9-4FF5-CC24-05AF-6DEB07CBFF25}"/>
              </a:ext>
            </a:extLst>
          </p:cNvPr>
          <p:cNvSpPr>
            <a:spLocks noGrp="1"/>
          </p:cNvSpPr>
          <p:nvPr>
            <p:ph type="sldNum" sz="quarter" idx="5"/>
          </p:nvPr>
        </p:nvSpPr>
        <p:spPr/>
        <p:txBody>
          <a:bodyPr/>
          <a:lstStyle/>
          <a:p>
            <a:fld id="{3EAA7A1A-8011-3A42-91B8-EE1BD44E4455}" type="slidenum">
              <a:rPr lang="en-US" smtClean="0"/>
              <a:t>9</a:t>
            </a:fld>
            <a:endParaRPr lang="en-US"/>
          </a:p>
        </p:txBody>
      </p:sp>
    </p:spTree>
    <p:extLst>
      <p:ext uri="{BB962C8B-B14F-4D97-AF65-F5344CB8AC3E}">
        <p14:creationId xmlns:p14="http://schemas.microsoft.com/office/powerpoint/2010/main" val="4271078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10</a:t>
            </a:fld>
            <a:endParaRPr lang="en-US"/>
          </a:p>
        </p:txBody>
      </p:sp>
    </p:spTree>
    <p:extLst>
      <p:ext uri="{BB962C8B-B14F-4D97-AF65-F5344CB8AC3E}">
        <p14:creationId xmlns:p14="http://schemas.microsoft.com/office/powerpoint/2010/main" val="40384599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4562475"/>
            <a:ext cx="1540844" cy="555086"/>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4488688"/>
          </a:xfrm>
          <a:prstGeom prst="rect">
            <a:avLst/>
          </a:prstGeom>
        </p:spPr>
      </p:pic>
      <p:sp>
        <p:nvSpPr>
          <p:cNvPr id="3" name="Text Placeholder 2"/>
          <p:cNvSpPr>
            <a:spLocks noGrp="1"/>
          </p:cNvSpPr>
          <p:nvPr>
            <p:ph type="body" sz="quarter" idx="10" hasCustomPrompt="1"/>
          </p:nvPr>
        </p:nvSpPr>
        <p:spPr>
          <a:xfrm>
            <a:off x="0" y="-10684"/>
            <a:ext cx="9143999" cy="4499372"/>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a:t>Type in SECTION BREAK TITLE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86181935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4" name="Text Placeholder 3"/>
          <p:cNvSpPr>
            <a:spLocks noGrp="1"/>
          </p:cNvSpPr>
          <p:nvPr>
            <p:ph type="body" sz="quarter" idx="13"/>
          </p:nvPr>
        </p:nvSpPr>
        <p:spPr>
          <a:xfrm>
            <a:off x="488732" y="4106864"/>
            <a:ext cx="4114800"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15" name="Text Placeholder 3"/>
          <p:cNvSpPr>
            <a:spLocks noGrp="1"/>
          </p:cNvSpPr>
          <p:nvPr>
            <p:ph type="body" sz="quarter" idx="14"/>
          </p:nvPr>
        </p:nvSpPr>
        <p:spPr>
          <a:xfrm>
            <a:off x="4716216" y="4106864"/>
            <a:ext cx="4097585"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9" name="Picture Placeholder 4"/>
          <p:cNvSpPr>
            <a:spLocks noGrp="1"/>
          </p:cNvSpPr>
          <p:nvPr>
            <p:ph type="pic" sz="quarter" idx="15" hasCustomPrompt="1"/>
          </p:nvPr>
        </p:nvSpPr>
        <p:spPr>
          <a:xfrm>
            <a:off x="495679"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1"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3460471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417046"/>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676630" y="4256434"/>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4765130" y="1416462"/>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4765130" y="4255850"/>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8171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64070"/>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95879"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3381086"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503079"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3388286"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6261696" y="2856834"/>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6268896" y="1417569"/>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174887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672521"/>
            <a:ext cx="8434552" cy="108633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3127171"/>
            <a:ext cx="2238469" cy="358378"/>
          </a:xfrm>
          <a:noFill/>
        </p:spPr>
        <p:txBody>
          <a:bodyPr lIns="91440" rIns="91440"/>
          <a:lstStyle>
            <a:lvl1pPr marL="0" indent="0">
              <a:lnSpc>
                <a:spcPct val="95000"/>
              </a:lnSpc>
              <a:buNone/>
              <a:defRPr sz="12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1" y="1019437"/>
            <a:ext cx="8372901" cy="374786"/>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014219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1" y="1019437"/>
            <a:ext cx="8372901" cy="20774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5" name="Picture Placeholder 4"/>
          <p:cNvSpPr>
            <a:spLocks noGrp="1" noChangeAspect="1"/>
          </p:cNvSpPr>
          <p:nvPr>
            <p:ph type="pic" sz="quarter" idx="15" hasCustomPrompt="1"/>
          </p:nvPr>
        </p:nvSpPr>
        <p:spPr>
          <a:xfrm>
            <a:off x="487437"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487437"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4912432"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4912432"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487437"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487437" y="4502674"/>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4912432"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4912432" y="4505517"/>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Tree>
    <p:extLst>
      <p:ext uri="{BB962C8B-B14F-4D97-AF65-F5344CB8AC3E}">
        <p14:creationId xmlns:p14="http://schemas.microsoft.com/office/powerpoint/2010/main" val="4235921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457201" y="1417579"/>
            <a:ext cx="8372901" cy="3022394"/>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443573" y="4457863"/>
            <a:ext cx="3711039" cy="240746"/>
          </a:xfrm>
        </p:spPr>
        <p:txBody>
          <a:bodyPr bIns="0" anchor="t" anchorCtr="0"/>
          <a:lstStyle>
            <a:lvl1pPr marL="0" indent="0">
              <a:buNone/>
              <a:defRPr sz="1050" baseline="0"/>
            </a:lvl1pPr>
          </a:lstStyle>
          <a:p>
            <a:pPr lvl="0"/>
            <a:r>
              <a:rPr lang="en-US" dirty="0"/>
              <a:t>Source:</a:t>
            </a:r>
          </a:p>
        </p:txBody>
      </p:sp>
    </p:spTree>
    <p:extLst>
      <p:ext uri="{BB962C8B-B14F-4D97-AF65-F5344CB8AC3E}">
        <p14:creationId xmlns:p14="http://schemas.microsoft.com/office/powerpoint/2010/main" val="3500419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4562475"/>
            <a:ext cx="1540844" cy="55508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4488688"/>
          </a:xfrm>
          <a:prstGeom prst="rect">
            <a:avLst/>
          </a:prstGeom>
        </p:spPr>
      </p:pic>
      <p:sp>
        <p:nvSpPr>
          <p:cNvPr id="8" name="Text Placeholder 2"/>
          <p:cNvSpPr>
            <a:spLocks noGrp="1"/>
          </p:cNvSpPr>
          <p:nvPr>
            <p:ph type="body" sz="quarter" idx="10" hasCustomPrompt="1"/>
          </p:nvPr>
        </p:nvSpPr>
        <p:spPr>
          <a:xfrm>
            <a:off x="0" y="-10684"/>
            <a:ext cx="9143999" cy="4499372"/>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a:t>Type in closing statement</a:t>
            </a:r>
          </a:p>
        </p:txBody>
      </p:sp>
      <p:sp>
        <p:nvSpPr>
          <p:cNvPr id="9" name="TextBox 8"/>
          <p:cNvSpPr txBox="1"/>
          <p:nvPr userDrawn="1"/>
        </p:nvSpPr>
        <p:spPr>
          <a:xfrm>
            <a:off x="-991004" y="-1815882"/>
            <a:ext cx="3782000" cy="1600438"/>
          </a:xfrm>
          <a:prstGeom prst="rect">
            <a:avLst/>
          </a:prstGeom>
          <a:solidFill>
            <a:schemeClr val="bg1">
              <a:lumMod val="50000"/>
            </a:schemeClr>
          </a:solidFill>
        </p:spPr>
        <p:txBody>
          <a:bodyPr wrap="square" rtlCol="0">
            <a:spAutoFit/>
          </a:bodyPr>
          <a:lstStyle/>
          <a:p>
            <a:r>
              <a:rPr lang="en-US" sz="1400" b="1">
                <a:solidFill>
                  <a:schemeClr val="bg1"/>
                </a:solidFill>
              </a:rPr>
              <a:t>Suggested</a:t>
            </a:r>
            <a:r>
              <a:rPr lang="en-US" sz="1400" b="1" baseline="0">
                <a:solidFill>
                  <a:schemeClr val="bg1"/>
                </a:solidFill>
              </a:rPr>
              <a:t> closing statement (optional): </a:t>
            </a:r>
          </a:p>
          <a:p>
            <a:endParaRPr lang="en-US" sz="1400" b="1" baseline="0">
              <a:solidFill>
                <a:schemeClr val="bg1"/>
              </a:solidFill>
            </a:endParaRPr>
          </a:p>
          <a:p>
            <a:pPr lvl="0"/>
            <a:r>
              <a:rPr lang="en-US" sz="1400" b="1">
                <a:solidFill>
                  <a:schemeClr val="bg1"/>
                </a:solidFill>
              </a:rPr>
              <a:t>WE START WITH YES.</a:t>
            </a:r>
          </a:p>
          <a:p>
            <a:pPr lvl="0">
              <a:spcAft>
                <a:spcPts val="1200"/>
              </a:spcAft>
            </a:pPr>
            <a:r>
              <a:rPr lang="en-US" sz="1400" b="1">
                <a:solidFill>
                  <a:schemeClr val="bg1"/>
                </a:solidFill>
              </a:rPr>
              <a:t>AND END WITH THANK YOU.</a:t>
            </a:r>
          </a:p>
          <a:p>
            <a:pPr lvl="0"/>
            <a:r>
              <a:rPr lang="en-US" sz="1400" b="1">
                <a:solidFill>
                  <a:schemeClr val="bg1"/>
                </a:solidFill>
              </a:rPr>
              <a:t>DO YOU HAVE ANY BIG QUESTIONS?</a:t>
            </a:r>
            <a:endParaRPr lang="en-US" sz="1400">
              <a:solidFill>
                <a:schemeClr val="bg1"/>
              </a:solidFill>
            </a:endParaRPr>
          </a:p>
          <a:p>
            <a:endParaRPr lang="en-US">
              <a:solidFill>
                <a:schemeClr val="bg1"/>
              </a:solidFill>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274863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5043"/>
            <a:ext cx="9144000" cy="5148543"/>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1" y="386954"/>
            <a:ext cx="8372901" cy="604513"/>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359530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66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468796" y="574696"/>
            <a:ext cx="5685350" cy="304654"/>
          </a:xfrm>
        </p:spPr>
        <p:txBody>
          <a:bodyPr lIns="0" bIns="0" anchor="b">
            <a:normAutofit/>
          </a:bodyPr>
          <a:lstStyle>
            <a:lvl1pPr marL="0" indent="0">
              <a:buNone/>
              <a:defRPr sz="1800" b="1" cap="all" baseline="0">
                <a:solidFill>
                  <a:srgbClr val="47484A"/>
                </a:solidFill>
              </a:defRPr>
            </a:lvl1pPr>
            <a:lvl2pPr marL="0" indent="0">
              <a:buNone/>
              <a:defRPr/>
            </a:lvl2pPr>
            <a:lvl3pPr marL="0" indent="0">
              <a:spcBef>
                <a:spcPts val="1800"/>
              </a:spcBef>
              <a:buNone/>
              <a:defRPr/>
            </a:lvl3pPr>
          </a:lstStyle>
          <a:p>
            <a:pPr lvl="0"/>
            <a:r>
              <a:rPr lang="en-US"/>
              <a:t>Optional one line subhead, </a:t>
            </a:r>
            <a:r>
              <a:rPr lang="en-US" err="1"/>
              <a:t>url</a:t>
            </a:r>
            <a:r>
              <a:rPr lang="en-US"/>
              <a:t> or date</a:t>
            </a:r>
          </a:p>
        </p:txBody>
      </p:sp>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77314" y="408441"/>
            <a:ext cx="1786846" cy="64370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a:t>presentation title -Cover option A</a:t>
            </a:r>
            <a:br>
              <a:rPr lang="en-US"/>
            </a:br>
            <a:r>
              <a:rPr lang="en-US"/>
              <a:t>can be up to four </a:t>
            </a:r>
            <a:br>
              <a:rPr lang="en-US"/>
            </a:br>
            <a:r>
              <a:rPr lang="en-US"/>
              <a:t>or five lines of text</a:t>
            </a:r>
          </a:p>
        </p:txBody>
      </p:sp>
      <p:sp>
        <p:nvSpPr>
          <p:cNvPr id="45"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a:t>  </a:t>
            </a:r>
          </a:p>
        </p:txBody>
      </p:sp>
      <p:sp>
        <p:nvSpPr>
          <p:cNvPr id="48"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a:t>presenter name</a:t>
            </a:r>
          </a:p>
        </p:txBody>
      </p:sp>
      <p:sp>
        <p:nvSpPr>
          <p:cNvPr id="49"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a:t>Add Presenter Title</a:t>
            </a:r>
            <a:br>
              <a:rPr lang="en-US"/>
            </a:br>
            <a:r>
              <a:rPr lang="en-US"/>
              <a:t>Optional Line 2</a:t>
            </a:r>
            <a:br>
              <a:rPr lang="en-US"/>
            </a:br>
            <a:r>
              <a:rPr lang="en-US"/>
              <a:t>Optional Line 3</a:t>
            </a:r>
          </a:p>
        </p:txBody>
      </p:sp>
      <p:sp>
        <p:nvSpPr>
          <p:cNvPr id="50"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a:t>PRESENTER NAME</a:t>
            </a:r>
          </a:p>
        </p:txBody>
      </p:sp>
      <p:sp>
        <p:nvSpPr>
          <p:cNvPr id="53"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a:t>Remove second presenter </a:t>
            </a:r>
            <a:br>
              <a:rPr lang="en-US"/>
            </a:br>
            <a:r>
              <a:rPr lang="en-US"/>
              <a:t>info if not needed</a:t>
            </a:r>
          </a:p>
        </p:txBody>
      </p:sp>
      <p:sp>
        <p:nvSpPr>
          <p:cNvPr id="54"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a:t>PRESENTER NAME</a:t>
            </a:r>
          </a:p>
        </p:txBody>
      </p:sp>
      <p:sp>
        <p:nvSpPr>
          <p:cNvPr id="55"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a:t>Remove third presenter </a:t>
            </a:r>
            <a:br>
              <a:rPr lang="en-US"/>
            </a:br>
            <a:r>
              <a:rPr lang="en-US"/>
              <a:t>info if not needed</a:t>
            </a:r>
          </a:p>
        </p:txBody>
      </p:sp>
      <p:sp>
        <p:nvSpPr>
          <p:cNvPr id="47"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a:t>Presentation Date</a:t>
            </a:r>
            <a:br>
              <a:rPr lang="en-US"/>
            </a:br>
            <a:r>
              <a:rPr lang="en-US"/>
              <a:t>City, State (presentation location)</a:t>
            </a:r>
          </a:p>
        </p:txBody>
      </p:sp>
      <p:sp>
        <p:nvSpPr>
          <p:cNvPr id="16" name="TextBox 15"/>
          <p:cNvSpPr txBox="1"/>
          <p:nvPr userDrawn="1"/>
        </p:nvSpPr>
        <p:spPr>
          <a:xfrm>
            <a:off x="-1018914" y="-1479541"/>
            <a:ext cx="3502900" cy="1015663"/>
          </a:xfrm>
          <a:prstGeom prst="rect">
            <a:avLst/>
          </a:prstGeom>
          <a:solidFill>
            <a:schemeClr val="bg1">
              <a:lumMod val="50000"/>
            </a:schemeClr>
          </a:solidFill>
        </p:spPr>
        <p:txBody>
          <a:bodyPr wrap="square" rtlCol="0">
            <a:spAutoFit/>
          </a:bodyPr>
          <a:lstStyle/>
          <a:p>
            <a:r>
              <a:rPr lang="en-US" sz="1400" b="1">
                <a:solidFill>
                  <a:schemeClr val="bg1"/>
                </a:solidFill>
              </a:rPr>
              <a:t>Suggested</a:t>
            </a:r>
            <a:r>
              <a:rPr lang="en-US" sz="1400" b="1" baseline="0">
                <a:solidFill>
                  <a:schemeClr val="bg1"/>
                </a:solidFill>
              </a:rPr>
              <a:t> line of text (optional): </a:t>
            </a:r>
          </a:p>
          <a:p>
            <a:endParaRPr lang="en-US" sz="1400" b="1" baseline="0">
              <a:solidFill>
                <a:schemeClr val="bg1"/>
              </a:solidFill>
            </a:endParaRPr>
          </a:p>
          <a:p>
            <a:r>
              <a:rPr lang="en-US" sz="1400" b="1" baseline="0">
                <a:solidFill>
                  <a:schemeClr val="bg1"/>
                </a:solidFill>
              </a:rPr>
              <a:t>WE START WITH YES.</a:t>
            </a:r>
            <a:endParaRPr lang="en-US" sz="1400">
              <a:solidFill>
                <a:schemeClr val="bg1"/>
              </a:solidFill>
            </a:endParaRPr>
          </a:p>
          <a:p>
            <a:endParaRPr lang="en-US">
              <a:solidFill>
                <a:schemeClr val="bg1"/>
              </a:solidFill>
            </a:endParaRP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18226459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cap="none" baseline="0"/>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1" y="1408346"/>
            <a:ext cx="8372901" cy="3317082"/>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12054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4545002"/>
            <a:ext cx="1557337" cy="561027"/>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0265"/>
            <a:ext cx="9144000" cy="4508954"/>
          </a:xfrm>
          <a:prstGeom prst="rect">
            <a:avLst/>
          </a:prstGeom>
        </p:spPr>
      </p:pic>
      <p:sp>
        <p:nvSpPr>
          <p:cNvPr id="84" name="Text Placeholder 1"/>
          <p:cNvSpPr>
            <a:spLocks noGrp="1"/>
          </p:cNvSpPr>
          <p:nvPr>
            <p:ph type="body" sz="quarter" idx="10" hasCustomPrompt="1"/>
          </p:nvPr>
        </p:nvSpPr>
        <p:spPr>
          <a:xfrm>
            <a:off x="0" y="-20265"/>
            <a:ext cx="9144000" cy="4508954"/>
          </a:xfrm>
          <a:solidFill>
            <a:schemeClr val="accent2">
              <a:alpha val="85000"/>
            </a:schemeClr>
          </a:solidFill>
        </p:spPr>
        <p:txBody>
          <a:bodyPr bIns="0" anchor="b"/>
          <a:lstStyle>
            <a:lvl1pPr marL="0" indent="0">
              <a:buNone/>
              <a:defRPr sz="100"/>
            </a:lvl1pPr>
          </a:lstStyle>
          <a:p>
            <a:r>
              <a:rPr lang="en-US"/>
              <a:t> </a:t>
            </a:r>
          </a:p>
        </p:txBody>
      </p:sp>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a:t>presentation title -Cover option B </a:t>
            </a:r>
            <a:br>
              <a:rPr lang="en-US"/>
            </a:br>
            <a:r>
              <a:rPr lang="en-US"/>
              <a:t>can be up to four </a:t>
            </a:r>
            <a:br>
              <a:rPr lang="en-US"/>
            </a:br>
            <a:r>
              <a:rPr lang="en-US"/>
              <a:t>or five lines of text</a:t>
            </a:r>
          </a:p>
        </p:txBody>
      </p:sp>
      <p:sp>
        <p:nvSpPr>
          <p:cNvPr id="4" name="Text Placeholder 3"/>
          <p:cNvSpPr>
            <a:spLocks noGrp="1"/>
          </p:cNvSpPr>
          <p:nvPr>
            <p:ph type="body" sz="quarter" idx="24" hasCustomPrompt="1"/>
          </p:nvPr>
        </p:nvSpPr>
        <p:spPr>
          <a:xfrm>
            <a:off x="1" y="153714"/>
            <a:ext cx="5851526" cy="969169"/>
          </a:xfrm>
        </p:spPr>
        <p:txBody>
          <a:bodyPr lIns="457200" rIns="274320" anchor="ctr"/>
          <a:lstStyle>
            <a:lvl1pPr marL="0" indent="0">
              <a:buNone/>
              <a:defRPr cap="all" baseline="0">
                <a:solidFill>
                  <a:schemeClr val="bg1"/>
                </a:solidFill>
              </a:defRPr>
            </a:lvl1pPr>
          </a:lstStyle>
          <a:p>
            <a:pPr lvl="0"/>
            <a:r>
              <a:rPr lang="en-US"/>
              <a:t>Insert presentation date</a:t>
            </a:r>
          </a:p>
        </p:txBody>
      </p:sp>
      <p:sp>
        <p:nvSpPr>
          <p:cNvPr id="85"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a:t>presenter name</a:t>
            </a:r>
          </a:p>
        </p:txBody>
      </p:sp>
      <p:sp>
        <p:nvSpPr>
          <p:cNvPr id="86"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a:t>Add Presenter Title</a:t>
            </a:r>
            <a:br>
              <a:rPr lang="en-US"/>
            </a:br>
            <a:r>
              <a:rPr lang="en-US"/>
              <a:t>Optional Line 2</a:t>
            </a:r>
            <a:br>
              <a:rPr lang="en-US"/>
            </a:br>
            <a:r>
              <a:rPr lang="en-US"/>
              <a:t>Optional Line 3</a:t>
            </a:r>
          </a:p>
        </p:txBody>
      </p:sp>
      <p:sp>
        <p:nvSpPr>
          <p:cNvPr id="87"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a:t>presenter name</a:t>
            </a:r>
          </a:p>
        </p:txBody>
      </p:sp>
      <p:sp>
        <p:nvSpPr>
          <p:cNvPr id="88"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a:t>Remove second presenter info </a:t>
            </a:r>
            <a:br>
              <a:rPr lang="en-US"/>
            </a:br>
            <a:r>
              <a:rPr lang="en-US"/>
              <a:t>if not needed</a:t>
            </a:r>
          </a:p>
        </p:txBody>
      </p:sp>
      <p:sp>
        <p:nvSpPr>
          <p:cNvPr id="89"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a:t>presenter name</a:t>
            </a:r>
          </a:p>
        </p:txBody>
      </p:sp>
      <p:sp>
        <p:nvSpPr>
          <p:cNvPr id="90"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a:t>Remove third presenter info </a:t>
            </a:r>
            <a:br>
              <a:rPr lang="en-US"/>
            </a:br>
            <a:r>
              <a:rPr lang="en-US"/>
              <a:t>if not needed</a:t>
            </a:r>
          </a:p>
        </p:txBody>
      </p:sp>
      <p:sp>
        <p:nvSpPr>
          <p:cNvPr id="47"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a:t>  </a:t>
            </a:r>
          </a:p>
        </p:txBody>
      </p:sp>
      <p:sp>
        <p:nvSpPr>
          <p:cNvPr id="155" name="TextBox 154"/>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7383167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82331"/>
            <a:ext cx="1557337" cy="561027"/>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 Placeholder 9"/>
          <p:cNvSpPr>
            <a:spLocks noGrp="1"/>
          </p:cNvSpPr>
          <p:nvPr>
            <p:ph type="body" sz="quarter" idx="17" hasCustomPrompt="1"/>
          </p:nvPr>
        </p:nvSpPr>
        <p:spPr>
          <a:xfrm>
            <a:off x="469901" y="3709174"/>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a:t>presenter name</a:t>
            </a:r>
          </a:p>
        </p:txBody>
      </p:sp>
      <p:sp>
        <p:nvSpPr>
          <p:cNvPr id="53" name="Text Placeholder 45"/>
          <p:cNvSpPr>
            <a:spLocks noGrp="1"/>
          </p:cNvSpPr>
          <p:nvPr>
            <p:ph type="body" sz="quarter" idx="18" hasCustomPrompt="1"/>
          </p:nvPr>
        </p:nvSpPr>
        <p:spPr>
          <a:xfrm>
            <a:off x="469901" y="3992251"/>
            <a:ext cx="2692871" cy="56004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a:t>Add Presenter Title</a:t>
            </a:r>
            <a:br>
              <a:rPr lang="en-US"/>
            </a:br>
            <a:r>
              <a:rPr lang="en-US"/>
              <a:t>Optional Line 2</a:t>
            </a:r>
            <a:br>
              <a:rPr lang="en-US"/>
            </a:br>
            <a:endParaRPr lang="en-US"/>
          </a:p>
        </p:txBody>
      </p:sp>
      <p:sp>
        <p:nvSpPr>
          <p:cNvPr id="56" name="Text Placeholder 9"/>
          <p:cNvSpPr>
            <a:spLocks noGrp="1"/>
          </p:cNvSpPr>
          <p:nvPr>
            <p:ph type="body" sz="quarter" idx="21" hasCustomPrompt="1"/>
          </p:nvPr>
        </p:nvSpPr>
        <p:spPr>
          <a:xfrm>
            <a:off x="3417372"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a:t>presenter name</a:t>
            </a:r>
          </a:p>
        </p:txBody>
      </p:sp>
      <p:sp>
        <p:nvSpPr>
          <p:cNvPr id="57" name="Text Placeholder 45"/>
          <p:cNvSpPr>
            <a:spLocks noGrp="1"/>
          </p:cNvSpPr>
          <p:nvPr>
            <p:ph type="body" sz="quarter" idx="22" hasCustomPrompt="1"/>
          </p:nvPr>
        </p:nvSpPr>
        <p:spPr>
          <a:xfrm>
            <a:off x="3417372"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a:t>Remove second presenter info </a:t>
            </a:r>
            <a:br>
              <a:rPr lang="en-US"/>
            </a:br>
            <a:r>
              <a:rPr lang="en-US"/>
              <a:t>if not needed</a:t>
            </a:r>
          </a:p>
        </p:txBody>
      </p:sp>
      <p:sp>
        <p:nvSpPr>
          <p:cNvPr id="45" name="Picture Placeholder 4"/>
          <p:cNvSpPr>
            <a:spLocks noGrp="1" noChangeAspect="1"/>
          </p:cNvSpPr>
          <p:nvPr>
            <p:ph type="pic" sz="quarter" idx="16" hasCustomPrompt="1"/>
          </p:nvPr>
        </p:nvSpPr>
        <p:spPr>
          <a:xfrm>
            <a:off x="218127" y="674681"/>
            <a:ext cx="8925874" cy="2071151"/>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a:xfrm>
            <a:off x="469900" y="2794775"/>
            <a:ext cx="8452904" cy="647160"/>
          </a:xfrm>
        </p:spPr>
        <p:txBody>
          <a:bodyPr lIns="0" rIns="91440" anchor="b">
            <a:normAutofit/>
          </a:bodyPr>
          <a:lstStyle>
            <a:lvl1pPr>
              <a:defRPr sz="2800" baseline="0">
                <a:solidFill>
                  <a:schemeClr val="tx1">
                    <a:lumMod val="50000"/>
                  </a:schemeClr>
                </a:solidFill>
              </a:defRPr>
            </a:lvl1pPr>
          </a:lstStyle>
          <a:p>
            <a:r>
              <a:rPr lang="en-US"/>
              <a:t>presentation title – cover option c </a:t>
            </a:r>
          </a:p>
        </p:txBody>
      </p:sp>
      <p:sp>
        <p:nvSpPr>
          <p:cNvPr id="87" name="Text Placeholder 9"/>
          <p:cNvSpPr>
            <a:spLocks noGrp="1"/>
          </p:cNvSpPr>
          <p:nvPr>
            <p:ph type="body" sz="quarter" idx="23" hasCustomPrompt="1"/>
          </p:nvPr>
        </p:nvSpPr>
        <p:spPr>
          <a:xfrm>
            <a:off x="6360197"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a:t>presenter name</a:t>
            </a:r>
          </a:p>
        </p:txBody>
      </p:sp>
      <p:sp>
        <p:nvSpPr>
          <p:cNvPr id="88" name="Text Placeholder 45"/>
          <p:cNvSpPr>
            <a:spLocks noGrp="1"/>
          </p:cNvSpPr>
          <p:nvPr>
            <p:ph type="body" sz="quarter" idx="24" hasCustomPrompt="1"/>
          </p:nvPr>
        </p:nvSpPr>
        <p:spPr>
          <a:xfrm>
            <a:off x="6360197"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a:t>Remove third presenter info </a:t>
            </a:r>
            <a:br>
              <a:rPr lang="en-US"/>
            </a:br>
            <a:r>
              <a:rPr lang="en-US"/>
              <a:t>if not needed</a:t>
            </a:r>
          </a:p>
        </p:txBody>
      </p:sp>
      <p:sp>
        <p:nvSpPr>
          <p:cNvPr id="5" name="Text Placeholder 4"/>
          <p:cNvSpPr>
            <a:spLocks noGrp="1"/>
          </p:cNvSpPr>
          <p:nvPr>
            <p:ph type="body" sz="quarter" idx="25" hasCustomPrompt="1"/>
          </p:nvPr>
        </p:nvSpPr>
        <p:spPr>
          <a:xfrm>
            <a:off x="469900" y="3441935"/>
            <a:ext cx="8484914" cy="248308"/>
          </a:xfrm>
        </p:spPr>
        <p:txBody>
          <a:bodyPr/>
          <a:lstStyle>
            <a:lvl1pPr marL="0" indent="0">
              <a:buNone/>
              <a:defRPr b="1" baseline="0">
                <a:solidFill>
                  <a:schemeClr val="accent2"/>
                </a:solidFill>
              </a:defRPr>
            </a:lvl1pPr>
          </a:lstStyle>
          <a:p>
            <a:pPr lvl="0"/>
            <a:r>
              <a:rPr lang="en-US"/>
              <a:t>Subtitle – delete if not needed</a:t>
            </a:r>
          </a:p>
        </p:txBody>
      </p:sp>
      <p:sp>
        <p:nvSpPr>
          <p:cNvPr id="46" name="Text Placeholder 4"/>
          <p:cNvSpPr>
            <a:spLocks noGrp="1"/>
          </p:cNvSpPr>
          <p:nvPr>
            <p:ph type="body" sz="quarter" idx="12" hasCustomPrompt="1"/>
          </p:nvPr>
        </p:nvSpPr>
        <p:spPr>
          <a:xfrm>
            <a:off x="2" y="674680"/>
            <a:ext cx="224589" cy="2071116"/>
          </a:xfrm>
          <a:solidFill>
            <a:schemeClr val="accent1"/>
          </a:solidFill>
        </p:spPr>
        <p:txBody>
          <a:bodyPr bIns="0" anchor="b"/>
          <a:lstStyle>
            <a:lvl1pPr marL="0" indent="0">
              <a:buNone/>
              <a:defRPr sz="100"/>
            </a:lvl1pPr>
          </a:lstStyle>
          <a:p>
            <a:pPr lvl="0"/>
            <a:r>
              <a:rPr lang="en-US"/>
              <a:t>  </a:t>
            </a:r>
          </a:p>
        </p:txBody>
      </p:sp>
      <p:sp>
        <p:nvSpPr>
          <p:cNvPr id="186" name="TextBox 18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sp>
        <p:nvSpPr>
          <p:cNvPr id="16" name="Text Placeholder 4"/>
          <p:cNvSpPr>
            <a:spLocks noGrp="1"/>
          </p:cNvSpPr>
          <p:nvPr>
            <p:ph type="body" sz="quarter" idx="26" hasCustomPrompt="1"/>
          </p:nvPr>
        </p:nvSpPr>
        <p:spPr>
          <a:xfrm>
            <a:off x="503238" y="300961"/>
            <a:ext cx="5984648" cy="331077"/>
          </a:xfrm>
        </p:spPr>
        <p:txBody>
          <a:bodyPr/>
          <a:lstStyle>
            <a:lvl1pPr marL="0" indent="0">
              <a:buNone/>
              <a:defRPr sz="1000" b="1" cap="all" baseline="0">
                <a:solidFill>
                  <a:schemeClr val="tx1"/>
                </a:solidFill>
              </a:defRPr>
            </a:lvl1pPr>
          </a:lstStyle>
          <a:p>
            <a:r>
              <a:rPr lang="en-US" sz="1000" b="0" cap="all">
                <a:solidFill>
                  <a:srgbClr val="000000"/>
                </a:solidFill>
              </a:rPr>
              <a:t>Type in Name of </a:t>
            </a:r>
            <a:r>
              <a:rPr lang="en-US" sz="1000" b="0" cap="all" err="1">
                <a:solidFill>
                  <a:srgbClr val="000000"/>
                </a:solidFill>
              </a:rPr>
              <a:t>fACILITY</a:t>
            </a:r>
            <a:r>
              <a:rPr lang="en-US" sz="1000" b="0" cap="all">
                <a:solidFill>
                  <a:srgbClr val="000000"/>
                </a:solidFill>
              </a:rPr>
              <a:t>, division, group, program or </a:t>
            </a:r>
            <a:r>
              <a:rPr lang="en-US" sz="1000">
                <a:solidFill>
                  <a:srgbClr val="000000"/>
                </a:solidFill>
              </a:rPr>
              <a:t>www.anl.gov</a:t>
            </a:r>
          </a:p>
        </p:txBody>
      </p:sp>
      <p:sp>
        <p:nvSpPr>
          <p:cNvPr id="17" name="Text Placeholder 45"/>
          <p:cNvSpPr>
            <a:spLocks noGrp="1"/>
          </p:cNvSpPr>
          <p:nvPr>
            <p:ph type="body" sz="quarter" idx="27"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a:t>Presentation Date</a:t>
            </a:r>
            <a:br>
              <a:rPr lang="en-US"/>
            </a:br>
            <a:r>
              <a:rPr lang="en-US"/>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1908595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170633"/>
            <a:ext cx="1557337" cy="561027"/>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 Placeholder 9"/>
          <p:cNvSpPr>
            <a:spLocks noGrp="1"/>
          </p:cNvSpPr>
          <p:nvPr>
            <p:ph type="body" sz="quarter" idx="17" hasCustomPrompt="1"/>
          </p:nvPr>
        </p:nvSpPr>
        <p:spPr>
          <a:xfrm>
            <a:off x="469901" y="3436223"/>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a:t>presenter name</a:t>
            </a:r>
          </a:p>
        </p:txBody>
      </p:sp>
      <p:sp>
        <p:nvSpPr>
          <p:cNvPr id="53" name="Text Placeholder 45"/>
          <p:cNvSpPr>
            <a:spLocks noGrp="1"/>
          </p:cNvSpPr>
          <p:nvPr>
            <p:ph type="body" sz="quarter" idx="18" hasCustomPrompt="1"/>
          </p:nvPr>
        </p:nvSpPr>
        <p:spPr>
          <a:xfrm>
            <a:off x="469901" y="3719301"/>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a:t>Add Presenter Title</a:t>
            </a:r>
            <a:br>
              <a:rPr lang="en-US"/>
            </a:br>
            <a:r>
              <a:rPr lang="en-US"/>
              <a:t>Optional Line 2</a:t>
            </a:r>
            <a:br>
              <a:rPr lang="en-US"/>
            </a:br>
            <a:r>
              <a:rPr lang="en-US"/>
              <a:t>Optional Line 3</a:t>
            </a:r>
          </a:p>
        </p:txBody>
      </p:sp>
      <p:sp>
        <p:nvSpPr>
          <p:cNvPr id="56" name="Text Placeholder 9"/>
          <p:cNvSpPr>
            <a:spLocks noGrp="1"/>
          </p:cNvSpPr>
          <p:nvPr>
            <p:ph type="body" sz="quarter" idx="21" hasCustomPrompt="1"/>
          </p:nvPr>
        </p:nvSpPr>
        <p:spPr>
          <a:xfrm>
            <a:off x="3417372"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a:t>presenter name</a:t>
            </a:r>
          </a:p>
        </p:txBody>
      </p:sp>
      <p:sp>
        <p:nvSpPr>
          <p:cNvPr id="57" name="Text Placeholder 45"/>
          <p:cNvSpPr>
            <a:spLocks noGrp="1"/>
          </p:cNvSpPr>
          <p:nvPr>
            <p:ph type="body" sz="quarter" idx="22" hasCustomPrompt="1"/>
          </p:nvPr>
        </p:nvSpPr>
        <p:spPr>
          <a:xfrm>
            <a:off x="3417372"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a:t>Remove second presenter info </a:t>
            </a:r>
            <a:br>
              <a:rPr lang="en-US"/>
            </a:br>
            <a:r>
              <a:rPr lang="en-US"/>
              <a:t>if not needed</a:t>
            </a:r>
          </a:p>
        </p:txBody>
      </p:sp>
      <p:sp>
        <p:nvSpPr>
          <p:cNvPr id="45" name="Picture Placeholder 4"/>
          <p:cNvSpPr>
            <a:spLocks noGrp="1" noChangeAspect="1"/>
          </p:cNvSpPr>
          <p:nvPr>
            <p:ph type="pic" sz="quarter" idx="16" hasCustomPrompt="1"/>
          </p:nvPr>
        </p:nvSpPr>
        <p:spPr>
          <a:xfrm>
            <a:off x="218127" y="1261205"/>
            <a:ext cx="8925874" cy="2071151"/>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a:xfrm>
            <a:off x="469901" y="82770"/>
            <a:ext cx="6776128" cy="839426"/>
          </a:xfrm>
        </p:spPr>
        <p:txBody>
          <a:bodyPr lIns="0" rIns="91440" anchor="b">
            <a:normAutofit/>
          </a:bodyPr>
          <a:lstStyle>
            <a:lvl1pPr>
              <a:defRPr sz="2800" baseline="0">
                <a:solidFill>
                  <a:schemeClr val="tx1">
                    <a:lumMod val="50000"/>
                  </a:schemeClr>
                </a:solidFill>
              </a:defRPr>
            </a:lvl1pPr>
          </a:lstStyle>
          <a:p>
            <a:r>
              <a:rPr lang="en-US"/>
              <a:t>presentation title –</a:t>
            </a:r>
            <a:br>
              <a:rPr lang="en-US"/>
            </a:br>
            <a:r>
              <a:rPr lang="en-US"/>
              <a:t>Cover option D</a:t>
            </a:r>
          </a:p>
        </p:txBody>
      </p:sp>
      <p:sp>
        <p:nvSpPr>
          <p:cNvPr id="87" name="Text Placeholder 9"/>
          <p:cNvSpPr>
            <a:spLocks noGrp="1"/>
          </p:cNvSpPr>
          <p:nvPr>
            <p:ph type="body" sz="quarter" idx="23" hasCustomPrompt="1"/>
          </p:nvPr>
        </p:nvSpPr>
        <p:spPr>
          <a:xfrm>
            <a:off x="6360197"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a:t>presenter name</a:t>
            </a:r>
          </a:p>
        </p:txBody>
      </p:sp>
      <p:sp>
        <p:nvSpPr>
          <p:cNvPr id="88" name="Text Placeholder 45"/>
          <p:cNvSpPr>
            <a:spLocks noGrp="1"/>
          </p:cNvSpPr>
          <p:nvPr>
            <p:ph type="body" sz="quarter" idx="24" hasCustomPrompt="1"/>
          </p:nvPr>
        </p:nvSpPr>
        <p:spPr>
          <a:xfrm>
            <a:off x="6360197"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a:t>Remove third presenter info </a:t>
            </a:r>
            <a:br>
              <a:rPr lang="en-US"/>
            </a:br>
            <a:r>
              <a:rPr lang="en-US"/>
              <a:t>if not needed</a:t>
            </a:r>
          </a:p>
        </p:txBody>
      </p:sp>
      <p:sp>
        <p:nvSpPr>
          <p:cNvPr id="5" name="Text Placeholder 4"/>
          <p:cNvSpPr>
            <a:spLocks noGrp="1"/>
          </p:cNvSpPr>
          <p:nvPr>
            <p:ph type="body" sz="quarter" idx="25" hasCustomPrompt="1"/>
          </p:nvPr>
        </p:nvSpPr>
        <p:spPr>
          <a:xfrm>
            <a:off x="469900" y="922195"/>
            <a:ext cx="8484914" cy="248308"/>
          </a:xfrm>
        </p:spPr>
        <p:txBody>
          <a:bodyPr/>
          <a:lstStyle>
            <a:lvl1pPr marL="0" indent="0">
              <a:buNone/>
              <a:defRPr b="1" baseline="0">
                <a:solidFill>
                  <a:schemeClr val="accent2"/>
                </a:solidFill>
              </a:defRPr>
            </a:lvl1pPr>
          </a:lstStyle>
          <a:p>
            <a:pPr lvl="0"/>
            <a:r>
              <a:rPr lang="en-US"/>
              <a:t>Subtitle – delete if not needed</a:t>
            </a:r>
          </a:p>
        </p:txBody>
      </p:sp>
      <p:sp>
        <p:nvSpPr>
          <p:cNvPr id="46" name="Text Placeholder 4"/>
          <p:cNvSpPr>
            <a:spLocks noGrp="1"/>
          </p:cNvSpPr>
          <p:nvPr>
            <p:ph type="body" sz="quarter" idx="12" hasCustomPrompt="1"/>
          </p:nvPr>
        </p:nvSpPr>
        <p:spPr>
          <a:xfrm>
            <a:off x="2" y="1261204"/>
            <a:ext cx="224589" cy="2071116"/>
          </a:xfrm>
          <a:solidFill>
            <a:schemeClr val="accent1"/>
          </a:solidFill>
        </p:spPr>
        <p:txBody>
          <a:bodyPr bIns="0" anchor="b"/>
          <a:lstStyle>
            <a:lvl1pPr marL="0" indent="0">
              <a:buNone/>
              <a:defRPr sz="100"/>
            </a:lvl1pPr>
          </a:lstStyle>
          <a:p>
            <a:pPr lvl="0"/>
            <a:r>
              <a:rPr lang="en-US"/>
              <a:t>  </a:t>
            </a:r>
          </a:p>
        </p:txBody>
      </p:sp>
      <p:sp>
        <p:nvSpPr>
          <p:cNvPr id="153" name="TextBox 15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a:solidFill>
                  <a:schemeClr val="bg1"/>
                </a:solidFill>
              </a:rPr>
              <a:t>Instructions on replacing a current image:</a:t>
            </a:r>
          </a:p>
          <a:p>
            <a:pPr marL="228600" indent="-228600">
              <a:buFont typeface="+mj-lt"/>
              <a:buAutoNum type="arabicPeriod"/>
            </a:pPr>
            <a:r>
              <a:rPr lang="en-US" sz="1400">
                <a:solidFill>
                  <a:schemeClr val="bg1"/>
                </a:solidFill>
              </a:rPr>
              <a:t>Select and delete image and click the icon to insert a different image</a:t>
            </a:r>
          </a:p>
          <a:p>
            <a:pPr marL="228600" indent="-228600">
              <a:buFont typeface="+mj-lt"/>
              <a:buAutoNum type="arabicPeriod"/>
            </a:pPr>
            <a:r>
              <a:rPr lang="en-US" sz="1400">
                <a:solidFill>
                  <a:schemeClr val="bg1"/>
                </a:solidFill>
              </a:rPr>
              <a:t>Use the crop tool to position the image within the shape.  </a:t>
            </a:r>
          </a:p>
          <a:p>
            <a:endParaRPr lang="en-US">
              <a:solidFill>
                <a:schemeClr val="bg1"/>
              </a:solidFill>
            </a:endParaRPr>
          </a:p>
        </p:txBody>
      </p:sp>
      <p:sp>
        <p:nvSpPr>
          <p:cNvPr id="16"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a:t>Presentation Date</a:t>
            </a:r>
            <a:br>
              <a:rPr lang="en-US"/>
            </a:br>
            <a:r>
              <a:rPr lang="en-US"/>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06170038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6978"/>
            <a:ext cx="8925873" cy="51435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3581400"/>
            <a:ext cx="9144000" cy="1562100"/>
          </a:xfrm>
          <a:solidFill>
            <a:schemeClr val="tx2">
              <a:alpha val="91000"/>
            </a:schemeClr>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469901" y="3782231"/>
            <a:ext cx="8321040" cy="1030194"/>
          </a:xfrm>
        </p:spPr>
        <p:txBody>
          <a:bodyPr lIns="0" anchor="t"/>
          <a:lstStyle>
            <a:lvl1pPr>
              <a:defRPr sz="24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9" name="TextBox 8"/>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207282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18127" y="-1"/>
            <a:ext cx="8925873" cy="2742010"/>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65038"/>
            <a:ext cx="8674100" cy="590324"/>
          </a:xfrm>
        </p:spPr>
        <p:txBody>
          <a:bodyPr lIns="0"/>
          <a:lstStyle>
            <a:lvl1pPr>
              <a:defRPr sz="2800"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659492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18127" y="0"/>
            <a:ext cx="4480560" cy="2747963"/>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4682525" y="0"/>
            <a:ext cx="4480560" cy="2747963"/>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55513"/>
            <a:ext cx="8674100" cy="590324"/>
          </a:xfrm>
        </p:spPr>
        <p:txBody>
          <a:bodyPr lIns="0"/>
          <a:lstStyle>
            <a:lvl1pPr>
              <a:defRPr sz="2800"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469900" y="388411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709536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0"/>
            <a:ext cx="29900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194237" y="0"/>
            <a:ext cx="2990088" cy="275523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186112" y="0"/>
            <a:ext cx="29578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69900" y="3265038"/>
            <a:ext cx="8674100" cy="590324"/>
          </a:xfrm>
        </p:spPr>
        <p:txBody>
          <a:bodyPr lIns="0"/>
          <a:lstStyle>
            <a:lvl1pPr>
              <a:defRPr sz="2800"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3012978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5143500"/>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48406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2948823"/>
            <a:ext cx="2238469" cy="358378"/>
          </a:xfrm>
        </p:spPr>
        <p:txBody>
          <a:bodyPr lIns="91440" rIns="91440"/>
          <a:lstStyle>
            <a:lvl1pPr marL="0" indent="0">
              <a:lnSpc>
                <a:spcPct val="95000"/>
              </a:lnSpc>
              <a:buNone/>
              <a:defRPr sz="12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51435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21" name="TextBox 2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39565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67903"/>
            <a:ext cx="8372901" cy="621711"/>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userDrawn="1"/>
        </p:nvSpPr>
        <p:spPr>
          <a:xfrm>
            <a:off x="2148350" y="1084175"/>
            <a:ext cx="184731"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98146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30288"/>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28723"/>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00588" y="1418007"/>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3407572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487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4714875" y="1406047"/>
            <a:ext cx="4114800" cy="46574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a:noFill/>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460895" y="1406047"/>
            <a:ext cx="4114800" cy="46574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3423405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4503575" y="1417872"/>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80" y="1417871"/>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95680" y="3203316"/>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503575" y="3193094"/>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77794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3045309" y="1451045"/>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489394" y="1442711"/>
            <a:ext cx="2023746"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87015" y="262020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2896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3045309" y="2630976"/>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487014" y="380713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3045309" y="3794491"/>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16" name="TextBox 1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596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88732" y="3141637"/>
            <a:ext cx="4114800"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6" y="3141637"/>
            <a:ext cx="4097585"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20135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6890"/>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716215"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464146"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4730864"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8" name="Text Placeholder 7"/>
          <p:cNvSpPr>
            <a:spLocks noGrp="1"/>
          </p:cNvSpPr>
          <p:nvPr>
            <p:ph type="body" sz="quarter" idx="17"/>
          </p:nvPr>
        </p:nvSpPr>
        <p:spPr>
          <a:xfrm>
            <a:off x="476266" y="4434669"/>
            <a:ext cx="3995723" cy="359070"/>
          </a:xfrm>
        </p:spPr>
        <p:txBody>
          <a:bodyPr/>
          <a:lstStyle>
            <a:lvl1pPr marL="0" indent="0">
              <a:buNone/>
              <a:defRPr sz="1200"/>
            </a:lvl1pPr>
          </a:lstStyle>
          <a:p>
            <a:pPr lvl="0"/>
            <a:r>
              <a:rPr lang="en-US"/>
              <a:t>Click to edit Master text styles</a:t>
            </a:r>
          </a:p>
        </p:txBody>
      </p:sp>
      <p:sp>
        <p:nvSpPr>
          <p:cNvPr id="13" name="Text Placeholder 7"/>
          <p:cNvSpPr>
            <a:spLocks noGrp="1"/>
          </p:cNvSpPr>
          <p:nvPr>
            <p:ph type="body" sz="quarter" idx="18"/>
          </p:nvPr>
        </p:nvSpPr>
        <p:spPr>
          <a:xfrm>
            <a:off x="4750290" y="4444194"/>
            <a:ext cx="3995723" cy="359070"/>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1214575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C:\Users\amiesen\Desktop\anlrgbpptlogo.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111490" y="4799992"/>
            <a:ext cx="775768" cy="27946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457201" y="358378"/>
            <a:ext cx="8372901" cy="621711"/>
          </a:xfrm>
          <a:prstGeom prst="rect">
            <a:avLst/>
          </a:prstGeom>
        </p:spPr>
        <p:txBody>
          <a:bodyPr vert="horz" lIns="0" tIns="0" rIns="0" bIns="0" rtlCol="0" anchor="b">
            <a:noAutofit/>
          </a:bodyPr>
          <a:lstStyle/>
          <a:p>
            <a:r>
              <a:rPr lang="en-US"/>
              <a:t>Headline in all caps </a:t>
            </a:r>
            <a:r>
              <a:rPr lang="en-US" err="1"/>
              <a:t>28pt</a:t>
            </a:r>
            <a:r>
              <a:rPr lang="en-US"/>
              <a:t> </a:t>
            </a:r>
            <a:br>
              <a:rPr lang="en-US"/>
            </a:br>
            <a:r>
              <a:rPr lang="en-US"/>
              <a:t>preferred as one or two lines</a:t>
            </a:r>
          </a:p>
        </p:txBody>
      </p:sp>
      <p:sp>
        <p:nvSpPr>
          <p:cNvPr id="3" name="Text Placeholder 2"/>
          <p:cNvSpPr>
            <a:spLocks noGrp="1"/>
          </p:cNvSpPr>
          <p:nvPr>
            <p:ph type="body" idx="1"/>
          </p:nvPr>
        </p:nvSpPr>
        <p:spPr>
          <a:xfrm>
            <a:off x="457201" y="1393826"/>
            <a:ext cx="8372901" cy="3317081"/>
          </a:xfrm>
          <a:prstGeom prst="rect">
            <a:avLst/>
          </a:prstGeom>
        </p:spPr>
        <p:txBody>
          <a:bodyPr vert="horz" lIns="0" tIns="0" rIns="0" bIns="45720" rtlCol="0">
            <a:noAutofit/>
          </a:bodyPr>
          <a:lstStyle/>
          <a:p>
            <a:pPr lvl="0"/>
            <a:r>
              <a:rPr lang="en-US"/>
              <a:t>Click to add 1st-level bullet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343400" y="4855282"/>
            <a:ext cx="457200" cy="13716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a:p>
        </p:txBody>
      </p:sp>
      <p:sp>
        <p:nvSpPr>
          <p:cNvPr id="49" name="Rectangle 48"/>
          <p:cNvSpPr/>
          <p:nvPr/>
        </p:nvSpPr>
        <p:spPr>
          <a:xfrm>
            <a:off x="0" y="-2"/>
            <a:ext cx="228600" cy="5143502"/>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8" name="Picture 7"/>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457201" y="4827084"/>
            <a:ext cx="1418753" cy="180440"/>
          </a:xfrm>
          <a:prstGeom prst="rect">
            <a:avLst/>
          </a:prstGeom>
        </p:spPr>
      </p:pic>
    </p:spTree>
    <p:extLst>
      <p:ext uri="{BB962C8B-B14F-4D97-AF65-F5344CB8AC3E}">
        <p14:creationId xmlns:p14="http://schemas.microsoft.com/office/powerpoint/2010/main" val="335335535"/>
      </p:ext>
    </p:extLst>
  </p:cSld>
  <p:clrMap bg1="lt1" tx1="dk1" bg2="lt2" tx2="dk2" accent1="accent1" accent2="accent2" accent3="accent3" accent4="accent4" accent5="accent5" accent6="accent6" hlink="hlink" folHlink="folHlink"/>
  <p:sldLayoutIdLst>
    <p:sldLayoutId id="2147483737" r:id="rId1"/>
    <p:sldLayoutId id="2147483686" r:id="rId2"/>
    <p:sldLayoutId id="2147483687" r:id="rId3"/>
    <p:sldLayoutId id="2147483688" r:id="rId4"/>
    <p:sldLayoutId id="2147483690" r:id="rId5"/>
    <p:sldLayoutId id="2147483774" r:id="rId6"/>
    <p:sldLayoutId id="2147483711" r:id="rId7"/>
    <p:sldLayoutId id="2147483692" r:id="rId8"/>
    <p:sldLayoutId id="2147483693" r:id="rId9"/>
    <p:sldLayoutId id="2147483776" r:id="rId10"/>
    <p:sldLayoutId id="2147483709" r:id="rId11"/>
    <p:sldLayoutId id="2147483695" r:id="rId12"/>
    <p:sldLayoutId id="2147483739" r:id="rId13"/>
    <p:sldLayoutId id="2147483696" r:id="rId14"/>
    <p:sldLayoutId id="2147483689" r:id="rId15"/>
    <p:sldLayoutId id="2147483710" r:id="rId16"/>
    <p:sldLayoutId id="2147483706" r:id="rId17"/>
    <p:sldLayoutId id="2147483704" r:id="rId18"/>
    <p:sldLayoutId id="2147483769" r:id="rId19"/>
    <p:sldLayoutId id="2147483770" r:id="rId20"/>
    <p:sldLayoutId id="2147483771" r:id="rId21"/>
    <p:sldLayoutId id="2147483772" r:id="rId22"/>
    <p:sldLayoutId id="2147483761" r:id="rId23"/>
    <p:sldLayoutId id="2147483762" r:id="rId24"/>
    <p:sldLayoutId id="2147483763" r:id="rId25"/>
    <p:sldLayoutId id="2147483765" r:id="rId26"/>
    <p:sldLayoutId id="2147483766" r:id="rId27"/>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6B_8CD82BFB.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54_75DD63F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63_E1D1CEB5.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6A_6BD56F2.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3828F-F2BD-6449-3AC8-E201DE014B97}"/>
              </a:ext>
            </a:extLst>
          </p:cNvPr>
          <p:cNvSpPr>
            <a:spLocks noGrp="1"/>
          </p:cNvSpPr>
          <p:nvPr>
            <p:ph type="title"/>
          </p:nvPr>
        </p:nvSpPr>
        <p:spPr>
          <a:xfrm>
            <a:off x="385549" y="1278925"/>
            <a:ext cx="8372901" cy="981675"/>
          </a:xfrm>
        </p:spPr>
        <p:txBody>
          <a:bodyPr/>
          <a:lstStyle/>
          <a:p>
            <a:pPr algn="ctr"/>
            <a:r>
              <a:rPr lang="en-US" b="0" i="0" u="none" strike="noStrike" dirty="0">
                <a:solidFill>
                  <a:srgbClr val="CB6D04"/>
                </a:solidFill>
                <a:effectLst/>
                <a:latin typeface="Roboto Light" panose="020F0302020204030204" pitchFamily="34" charset="0"/>
              </a:rPr>
              <a:t>BlueSky &amp; Automating Deployment</a:t>
            </a:r>
            <a:br>
              <a:rPr lang="en-US" b="0" i="0" u="none" strike="noStrike" dirty="0">
                <a:solidFill>
                  <a:srgbClr val="CB6D04"/>
                </a:solidFill>
                <a:effectLst/>
                <a:latin typeface="Roboto Light" panose="020F0302020204030204" pitchFamily="34" charset="0"/>
              </a:rPr>
            </a:br>
            <a:r>
              <a:rPr lang="en-US" b="0" i="0" u="none" strike="noStrike" dirty="0">
                <a:solidFill>
                  <a:srgbClr val="CB6D04"/>
                </a:solidFill>
                <a:effectLst/>
                <a:latin typeface="Roboto Light" panose="020F0302020204030204" pitchFamily="34" charset="0"/>
              </a:rPr>
              <a:t>at the APS</a:t>
            </a:r>
            <a:endParaRPr lang="en-US" dirty="0"/>
          </a:p>
        </p:txBody>
      </p:sp>
      <p:sp>
        <p:nvSpPr>
          <p:cNvPr id="4" name="Slide Number Placeholder 3">
            <a:extLst>
              <a:ext uri="{FF2B5EF4-FFF2-40B4-BE49-F238E27FC236}">
                <a16:creationId xmlns:a16="http://schemas.microsoft.com/office/drawing/2014/main" id="{EA5DA1B9-C137-8965-93D8-8557C3FCE786}"/>
              </a:ext>
            </a:extLst>
          </p:cNvPr>
          <p:cNvSpPr>
            <a:spLocks noGrp="1"/>
          </p:cNvSpPr>
          <p:nvPr>
            <p:ph type="sldNum" sz="quarter" idx="13"/>
          </p:nvPr>
        </p:nvSpPr>
        <p:spPr/>
        <p:txBody>
          <a:bodyPr/>
          <a:lstStyle/>
          <a:p>
            <a:fld id="{AEFAAC5A-9C4F-4278-920D-DF2BAB595749}" type="slidenum">
              <a:rPr lang="en-US" smtClean="0"/>
              <a:pPr/>
              <a:t>1</a:t>
            </a:fld>
            <a:endParaRPr lang="en-US" dirty="0"/>
          </a:p>
        </p:txBody>
      </p:sp>
      <p:sp>
        <p:nvSpPr>
          <p:cNvPr id="3" name="Title 1">
            <a:extLst>
              <a:ext uri="{FF2B5EF4-FFF2-40B4-BE49-F238E27FC236}">
                <a16:creationId xmlns:a16="http://schemas.microsoft.com/office/drawing/2014/main" id="{630329B8-13F2-D740-C323-8B9418B7C8E9}"/>
              </a:ext>
            </a:extLst>
          </p:cNvPr>
          <p:cNvSpPr txBox="1">
            <a:spLocks/>
          </p:cNvSpPr>
          <p:nvPr/>
        </p:nvSpPr>
        <p:spPr>
          <a:xfrm>
            <a:off x="3409949" y="3925697"/>
            <a:ext cx="2324100" cy="369570"/>
          </a:xfrm>
          <a:prstGeom prst="rect">
            <a:avLst/>
          </a:prstGeom>
        </p:spPr>
        <p:txBody>
          <a:bodyPr vert="horz" lIns="0" tIns="0" rIns="0" bIns="0" rtlCol="0" anchor="b">
            <a:noAutofit/>
          </a:bodyPr>
          <a:lst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a:lstStyle>
          <a:p>
            <a:pPr algn="ctr"/>
            <a:r>
              <a:rPr lang="en-US" b="0" dirty="0">
                <a:solidFill>
                  <a:srgbClr val="CB6D04"/>
                </a:solidFill>
                <a:latin typeface="Roboto Light" panose="020F0302020204030204" pitchFamily="34" charset="0"/>
              </a:rPr>
              <a:t>Eric Codrea</a:t>
            </a:r>
            <a:endParaRPr lang="en-US" dirty="0"/>
          </a:p>
        </p:txBody>
      </p:sp>
    </p:spTree>
    <p:extLst>
      <p:ext uri="{BB962C8B-B14F-4D97-AF65-F5344CB8AC3E}">
        <p14:creationId xmlns:p14="http://schemas.microsoft.com/office/powerpoint/2010/main" val="2219201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AE82-97DC-BFF4-747B-62C211496058}"/>
              </a:ext>
            </a:extLst>
          </p:cNvPr>
          <p:cNvSpPr>
            <a:spLocks noGrp="1"/>
          </p:cNvSpPr>
          <p:nvPr>
            <p:ph type="title"/>
          </p:nvPr>
        </p:nvSpPr>
        <p:spPr/>
        <p:txBody>
          <a:bodyPr/>
          <a:lstStyle/>
          <a:p>
            <a:r>
              <a:rPr lang="en-US" dirty="0"/>
              <a:t>Beamtime is stressful</a:t>
            </a:r>
          </a:p>
        </p:txBody>
      </p:sp>
      <p:sp>
        <p:nvSpPr>
          <p:cNvPr id="3" name="Content Placeholder 2">
            <a:extLst>
              <a:ext uri="{FF2B5EF4-FFF2-40B4-BE49-F238E27FC236}">
                <a16:creationId xmlns:a16="http://schemas.microsoft.com/office/drawing/2014/main" id="{682254AB-5106-25DF-709C-7342AA83A95D}"/>
              </a:ext>
            </a:extLst>
          </p:cNvPr>
          <p:cNvSpPr>
            <a:spLocks noGrp="1"/>
          </p:cNvSpPr>
          <p:nvPr>
            <p:ph idx="1"/>
          </p:nvPr>
        </p:nvSpPr>
        <p:spPr>
          <a:xfrm>
            <a:off x="457201" y="1392173"/>
            <a:ext cx="4343399" cy="1179578"/>
          </a:xfrm>
        </p:spPr>
        <p:txBody>
          <a:bodyPr vert="horz" lIns="0" tIns="0" rIns="0" bIns="45720" rtlCol="0" anchor="t">
            <a:noAutofit/>
          </a:bodyPr>
          <a:lstStyle/>
          <a:p>
            <a:pPr marL="172720" indent="-172720"/>
            <a:r>
              <a:rPr lang="en-US" sz="1200" dirty="0"/>
              <a:t>When you’re operating in emergency mode you need have limited choices:</a:t>
            </a:r>
          </a:p>
          <a:p>
            <a:pPr lvl="1" indent="-236220"/>
            <a:r>
              <a:rPr lang="en-US" sz="1200" dirty="0"/>
              <a:t>Documentation is a fire extinguisher</a:t>
            </a:r>
          </a:p>
          <a:p>
            <a:pPr lvl="1" indent="-236220"/>
            <a:r>
              <a:rPr lang="en-US" sz="1200" dirty="0"/>
              <a:t>No one wants a hard to use fire extinguisher!</a:t>
            </a:r>
            <a:endParaRPr lang="en-US" sz="1200" dirty="0">
              <a:cs typeface="Arial"/>
            </a:endParaRPr>
          </a:p>
          <a:p>
            <a:pPr marL="172720" indent="-172720"/>
            <a:r>
              <a:rPr lang="en-US" sz="1200" dirty="0"/>
              <a:t>People don’t know stuff of the top of their head, so they call beamline experts</a:t>
            </a:r>
            <a:endParaRPr lang="en-US" sz="1200" dirty="0">
              <a:cs typeface="Arial"/>
            </a:endParaRPr>
          </a:p>
          <a:p>
            <a:pPr marL="0" indent="0">
              <a:buNone/>
            </a:pPr>
            <a:endParaRPr lang="en-US" sz="1200" dirty="0">
              <a:cs typeface="Arial"/>
            </a:endParaRPr>
          </a:p>
        </p:txBody>
      </p:sp>
      <p:sp>
        <p:nvSpPr>
          <p:cNvPr id="4" name="Text Placeholder 3">
            <a:extLst>
              <a:ext uri="{FF2B5EF4-FFF2-40B4-BE49-F238E27FC236}">
                <a16:creationId xmlns:a16="http://schemas.microsoft.com/office/drawing/2014/main" id="{37169BA5-128C-1EC1-BCB9-0834255BF92A}"/>
              </a:ext>
            </a:extLst>
          </p:cNvPr>
          <p:cNvSpPr>
            <a:spLocks noGrp="1"/>
          </p:cNvSpPr>
          <p:nvPr>
            <p:ph type="body" sz="quarter" idx="12"/>
          </p:nvPr>
        </p:nvSpPr>
        <p:spPr/>
        <p:txBody>
          <a:bodyPr/>
          <a:lstStyle/>
          <a:p>
            <a:r>
              <a:rPr lang="en-US" dirty="0"/>
              <a:t>Everything is on fire</a:t>
            </a:r>
          </a:p>
        </p:txBody>
      </p:sp>
      <p:sp>
        <p:nvSpPr>
          <p:cNvPr id="5" name="Slide Number Placeholder 4">
            <a:extLst>
              <a:ext uri="{FF2B5EF4-FFF2-40B4-BE49-F238E27FC236}">
                <a16:creationId xmlns:a16="http://schemas.microsoft.com/office/drawing/2014/main" id="{C355CBE9-011F-4A36-C5A2-D8B0D3CBD7FB}"/>
              </a:ext>
            </a:extLst>
          </p:cNvPr>
          <p:cNvSpPr>
            <a:spLocks noGrp="1"/>
          </p:cNvSpPr>
          <p:nvPr>
            <p:ph type="sldNum" sz="quarter" idx="13"/>
          </p:nvPr>
        </p:nvSpPr>
        <p:spPr/>
        <p:txBody>
          <a:bodyPr/>
          <a:lstStyle/>
          <a:p>
            <a:fld id="{AEFAAC5A-9C4F-4278-920D-DF2BAB595749}" type="slidenum">
              <a:rPr lang="en-US" smtClean="0"/>
              <a:pPr/>
              <a:t>10</a:t>
            </a:fld>
            <a:endParaRPr lang="en-US" dirty="0"/>
          </a:p>
        </p:txBody>
      </p:sp>
      <p:pic>
        <p:nvPicPr>
          <p:cNvPr id="6" name="Picture 5">
            <a:extLst>
              <a:ext uri="{FF2B5EF4-FFF2-40B4-BE49-F238E27FC236}">
                <a16:creationId xmlns:a16="http://schemas.microsoft.com/office/drawing/2014/main" id="{89D68106-BA3F-5333-7B1D-203FA8A0F1A0}"/>
              </a:ext>
            </a:extLst>
          </p:cNvPr>
          <p:cNvPicPr>
            <a:picLocks noChangeAspect="1"/>
          </p:cNvPicPr>
          <p:nvPr/>
        </p:nvPicPr>
        <p:blipFill>
          <a:blip r:embed="rId3"/>
          <a:stretch>
            <a:fillRect/>
          </a:stretch>
        </p:blipFill>
        <p:spPr>
          <a:xfrm>
            <a:off x="5060950" y="714376"/>
            <a:ext cx="3337834" cy="2535172"/>
          </a:xfrm>
          <a:prstGeom prst="rect">
            <a:avLst/>
          </a:prstGeom>
          <a:ln>
            <a:noFill/>
          </a:ln>
          <a:effectLst>
            <a:outerShdw blurRad="292100" dist="139700" dir="2700000" algn="tl" rotWithShape="0">
              <a:srgbClr val="333333">
                <a:alpha val="65000"/>
              </a:srgbClr>
            </a:outerShdw>
          </a:effectLst>
        </p:spPr>
      </p:pic>
      <p:pic>
        <p:nvPicPr>
          <p:cNvPr id="7" name="Picture 6" descr="One Ring - Wikipedia">
            <a:extLst>
              <a:ext uri="{FF2B5EF4-FFF2-40B4-BE49-F238E27FC236}">
                <a16:creationId xmlns:a16="http://schemas.microsoft.com/office/drawing/2014/main" id="{61B5239D-73A9-2419-5EFE-D8F2ADCB8D33}"/>
              </a:ext>
            </a:extLst>
          </p:cNvPr>
          <p:cNvPicPr>
            <a:picLocks noChangeAspect="1"/>
          </p:cNvPicPr>
          <p:nvPr/>
        </p:nvPicPr>
        <p:blipFill>
          <a:blip r:embed="rId4"/>
          <a:stretch>
            <a:fillRect/>
          </a:stretch>
        </p:blipFill>
        <p:spPr>
          <a:xfrm>
            <a:off x="8171360" y="3433789"/>
            <a:ext cx="761822" cy="725952"/>
          </a:xfrm>
          <a:prstGeom prst="rect">
            <a:avLst/>
          </a:prstGeom>
        </p:spPr>
      </p:pic>
      <p:sp>
        <p:nvSpPr>
          <p:cNvPr id="12" name="Content Placeholder 2">
            <a:extLst>
              <a:ext uri="{FF2B5EF4-FFF2-40B4-BE49-F238E27FC236}">
                <a16:creationId xmlns:a16="http://schemas.microsoft.com/office/drawing/2014/main" id="{C229E33A-3E2A-D6C8-ADA3-489C69EF2F41}"/>
              </a:ext>
            </a:extLst>
          </p:cNvPr>
          <p:cNvSpPr txBox="1">
            <a:spLocks/>
          </p:cNvSpPr>
          <p:nvPr/>
        </p:nvSpPr>
        <p:spPr>
          <a:xfrm>
            <a:off x="4343400" y="3547216"/>
            <a:ext cx="3820940" cy="499099"/>
          </a:xfrm>
          <a:prstGeom prst="rect">
            <a:avLst/>
          </a:prstGeom>
        </p:spPr>
        <p:txBody>
          <a:bodyPr vert="horz" lIns="0" tIns="0" rIns="0" bIns="45720" rtlCol="0" anchor="t">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err="1">
                <a:cs typeface="Arial"/>
              </a:rPr>
              <a:t>BeamTIME</a:t>
            </a:r>
            <a:r>
              <a:rPr lang="en-US" sz="1200" dirty="0">
                <a:cs typeface="Arial"/>
              </a:rPr>
              <a:t> is too precious of a resource: you can't waste it trying to figure out how to do what you need to do</a:t>
            </a:r>
          </a:p>
        </p:txBody>
      </p:sp>
      <p:pic>
        <p:nvPicPr>
          <p:cNvPr id="13" name="Picture 12">
            <a:extLst>
              <a:ext uri="{FF2B5EF4-FFF2-40B4-BE49-F238E27FC236}">
                <a16:creationId xmlns:a16="http://schemas.microsoft.com/office/drawing/2014/main" id="{14A5F924-9CD6-BF4C-A1DF-E2B4237A6FFF}"/>
              </a:ext>
            </a:extLst>
          </p:cNvPr>
          <p:cNvPicPr>
            <a:picLocks noChangeAspect="1"/>
          </p:cNvPicPr>
          <p:nvPr/>
        </p:nvPicPr>
        <p:blipFill>
          <a:blip r:embed="rId5"/>
          <a:stretch>
            <a:fillRect/>
          </a:stretch>
        </p:blipFill>
        <p:spPr>
          <a:xfrm>
            <a:off x="457201" y="2824595"/>
            <a:ext cx="3498268" cy="14485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331094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2C8D0-8519-CD3D-8263-D8317EBA5C92}"/>
              </a:ext>
            </a:extLst>
          </p:cNvPr>
          <p:cNvSpPr>
            <a:spLocks noGrp="1"/>
          </p:cNvSpPr>
          <p:nvPr>
            <p:ph type="title"/>
          </p:nvPr>
        </p:nvSpPr>
        <p:spPr/>
        <p:txBody>
          <a:bodyPr/>
          <a:lstStyle/>
          <a:p>
            <a:r>
              <a:rPr lang="en-US" b="1" i="0" u="none" strike="noStrike" cap="all" dirty="0">
                <a:solidFill>
                  <a:srgbClr val="232425"/>
                </a:solidFill>
                <a:effectLst/>
                <a:latin typeface="Arial" panose="020B0604020202020204" pitchFamily="34" charset="0"/>
              </a:rPr>
              <a:t>CALMS OVERVIEW</a:t>
            </a:r>
            <a:r>
              <a:rPr lang="en-US" b="0" i="0" u="none" strike="noStrike" dirty="0">
                <a:effectLst/>
                <a:latin typeface="Arial" panose="020B0604020202020204" pitchFamily="34" charset="0"/>
              </a:rPr>
              <a:t>​</a:t>
            </a:r>
            <a:endParaRPr lang="en-US" dirty="0"/>
          </a:p>
        </p:txBody>
      </p:sp>
      <p:sp>
        <p:nvSpPr>
          <p:cNvPr id="4" name="Text Placeholder 3">
            <a:extLst>
              <a:ext uri="{FF2B5EF4-FFF2-40B4-BE49-F238E27FC236}">
                <a16:creationId xmlns:a16="http://schemas.microsoft.com/office/drawing/2014/main" id="{2FC77E0F-BD73-CCAF-205A-2E27C1563A4F}"/>
              </a:ext>
            </a:extLst>
          </p:cNvPr>
          <p:cNvSpPr>
            <a:spLocks noGrp="1"/>
          </p:cNvSpPr>
          <p:nvPr>
            <p:ph type="body" sz="quarter" idx="12"/>
          </p:nvPr>
        </p:nvSpPr>
        <p:spPr/>
        <p:txBody>
          <a:bodyPr/>
          <a:lstStyle/>
          <a:p>
            <a:r>
              <a:rPr lang="en-US" dirty="0"/>
              <a:t>A Scientific Companion</a:t>
            </a:r>
          </a:p>
        </p:txBody>
      </p:sp>
      <p:sp>
        <p:nvSpPr>
          <p:cNvPr id="5" name="Slide Number Placeholder 4">
            <a:extLst>
              <a:ext uri="{FF2B5EF4-FFF2-40B4-BE49-F238E27FC236}">
                <a16:creationId xmlns:a16="http://schemas.microsoft.com/office/drawing/2014/main" id="{C5C222F4-4C21-CD72-1A4C-3D922F017AAE}"/>
              </a:ext>
            </a:extLst>
          </p:cNvPr>
          <p:cNvSpPr>
            <a:spLocks noGrp="1"/>
          </p:cNvSpPr>
          <p:nvPr>
            <p:ph type="sldNum" sz="quarter" idx="13"/>
          </p:nvPr>
        </p:nvSpPr>
        <p:spPr/>
        <p:txBody>
          <a:bodyPr/>
          <a:lstStyle/>
          <a:p>
            <a:fld id="{AEFAAC5A-9C4F-4278-920D-DF2BAB595749}" type="slidenum">
              <a:rPr lang="en-US" smtClean="0"/>
              <a:pPr/>
              <a:t>11</a:t>
            </a:fld>
            <a:endParaRPr lang="en-US" dirty="0"/>
          </a:p>
        </p:txBody>
      </p:sp>
      <p:sp>
        <p:nvSpPr>
          <p:cNvPr id="15" name="AutoShape 8" descr="A diagram of a diagram&#10;&#10;Description automatically generated">
            <a:extLst>
              <a:ext uri="{FF2B5EF4-FFF2-40B4-BE49-F238E27FC236}">
                <a16:creationId xmlns:a16="http://schemas.microsoft.com/office/drawing/2014/main" id="{4E4F4642-5A8A-B7A3-64F2-AAEB620F8A09}"/>
              </a:ext>
            </a:extLst>
          </p:cNvPr>
          <p:cNvSpPr>
            <a:spLocks noChangeAspect="1" noChangeArrowheads="1"/>
          </p:cNvSpPr>
          <p:nvPr/>
        </p:nvSpPr>
        <p:spPr bwMode="auto">
          <a:xfrm>
            <a:off x="4419600" y="2419350"/>
            <a:ext cx="7493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a:extLst>
              <a:ext uri="{FF2B5EF4-FFF2-40B4-BE49-F238E27FC236}">
                <a16:creationId xmlns:a16="http://schemas.microsoft.com/office/drawing/2014/main" id="{CDBCBAD5-930D-654C-51D4-399D1BF28123}"/>
              </a:ext>
            </a:extLst>
          </p:cNvPr>
          <p:cNvSpPr txBox="1"/>
          <p:nvPr/>
        </p:nvSpPr>
        <p:spPr>
          <a:xfrm>
            <a:off x="457200" y="1555441"/>
            <a:ext cx="3340099" cy="2838759"/>
          </a:xfrm>
          <a:prstGeom prst="rect">
            <a:avLst/>
          </a:prstGeom>
          <a:noFill/>
        </p:spPr>
        <p:txBody>
          <a:bodyPr wrap="square" rtlCol="0">
            <a:spAutoFit/>
          </a:bodyPr>
          <a:lstStyle/>
          <a:p>
            <a:r>
              <a:rPr lang="en-US" sz="1600" dirty="0">
                <a:solidFill>
                  <a:schemeClr val="tx1">
                    <a:lumMod val="50000"/>
                  </a:schemeClr>
                </a:solidFill>
              </a:rPr>
              <a:t>Key components:</a:t>
            </a:r>
          </a:p>
          <a:p>
            <a:pPr marL="285750" indent="-285750">
              <a:buFont typeface="Arial" panose="020B0604020202020204" pitchFamily="34" charset="0"/>
              <a:buChar char="•"/>
            </a:pPr>
            <a:r>
              <a:rPr lang="en-US" sz="1600" dirty="0">
                <a:solidFill>
                  <a:schemeClr val="tx1">
                    <a:lumMod val="50000"/>
                  </a:schemeClr>
                </a:solidFill>
              </a:rPr>
              <a:t>LLM (closed or open-source)</a:t>
            </a:r>
          </a:p>
          <a:p>
            <a:pPr marL="285750" indent="-285750">
              <a:buFont typeface="Arial" panose="020B0604020202020204" pitchFamily="34" charset="0"/>
              <a:buChar char="•"/>
            </a:pPr>
            <a:r>
              <a:rPr lang="en-US" sz="1600" dirty="0">
                <a:solidFill>
                  <a:schemeClr val="tx1">
                    <a:lumMod val="50000"/>
                  </a:schemeClr>
                </a:solidFill>
              </a:rPr>
              <a:t>Document store:</a:t>
            </a:r>
          </a:p>
          <a:p>
            <a:pPr marL="742950" lvl="1" indent="-285750">
              <a:buFont typeface="Arial" panose="020B0604020202020204" pitchFamily="34" charset="0"/>
              <a:buChar char="•"/>
            </a:pPr>
            <a:r>
              <a:rPr lang="en-US" sz="1600" dirty="0">
                <a:solidFill>
                  <a:schemeClr val="tx1">
                    <a:lumMod val="50000"/>
                  </a:schemeClr>
                </a:solidFill>
              </a:rPr>
              <a:t>Pre-computed embeddings of scientific documentation</a:t>
            </a:r>
          </a:p>
          <a:p>
            <a:pPr marL="742950" lvl="1" indent="-285750">
              <a:buFont typeface="Arial" panose="020B0604020202020204" pitchFamily="34" charset="0"/>
              <a:buChar char="•"/>
            </a:pPr>
            <a:r>
              <a:rPr lang="en-US" sz="1600" dirty="0">
                <a:solidFill>
                  <a:schemeClr val="tx1">
                    <a:lumMod val="50000"/>
                  </a:schemeClr>
                </a:solidFill>
              </a:rPr>
              <a:t>User can also add their documents</a:t>
            </a:r>
          </a:p>
          <a:p>
            <a:pPr marL="285750" indent="-285750">
              <a:buFont typeface="Arial" panose="020B0604020202020204" pitchFamily="34" charset="0"/>
              <a:buChar char="•"/>
            </a:pPr>
            <a:r>
              <a:rPr lang="en-US" sz="1600" dirty="0">
                <a:solidFill>
                  <a:schemeClr val="tx1">
                    <a:lumMod val="50000"/>
                  </a:schemeClr>
                </a:solidFill>
              </a:rPr>
              <a:t>Conversational memory</a:t>
            </a:r>
          </a:p>
          <a:p>
            <a:pPr marL="285750" indent="-285750">
              <a:buFont typeface="Arial" panose="020B0604020202020204" pitchFamily="34" charset="0"/>
              <a:buChar char="•"/>
            </a:pPr>
            <a:r>
              <a:rPr lang="en-US" sz="1600" dirty="0">
                <a:solidFill>
                  <a:schemeClr val="tx1">
                    <a:lumMod val="50000"/>
                  </a:schemeClr>
                </a:solidFill>
              </a:rPr>
              <a:t>Access to tools</a:t>
            </a:r>
          </a:p>
          <a:p>
            <a:pPr marL="285750" indent="-285750">
              <a:buFont typeface="Arial" panose="020B0604020202020204" pitchFamily="34" charset="0"/>
              <a:buChar char="•"/>
            </a:pPr>
            <a:r>
              <a:rPr lang="en-US" sz="1600" dirty="0">
                <a:solidFill>
                  <a:schemeClr val="tx1">
                    <a:lumMod val="50000"/>
                  </a:schemeClr>
                </a:solidFill>
              </a:rPr>
              <a:t>Web UI for user interaction</a:t>
            </a:r>
          </a:p>
        </p:txBody>
      </p:sp>
      <p:pic>
        <p:nvPicPr>
          <p:cNvPr id="6" name="Picture 5" descr="A diagram of a software development&#10;&#10;Description automatically generated">
            <a:extLst>
              <a:ext uri="{FF2B5EF4-FFF2-40B4-BE49-F238E27FC236}">
                <a16:creationId xmlns:a16="http://schemas.microsoft.com/office/drawing/2014/main" id="{62C9B083-042F-1140-C944-ADF2DF3E9A46}"/>
              </a:ext>
            </a:extLst>
          </p:cNvPr>
          <p:cNvPicPr>
            <a:picLocks noChangeAspect="1"/>
          </p:cNvPicPr>
          <p:nvPr/>
        </p:nvPicPr>
        <p:blipFill>
          <a:blip r:embed="rId2"/>
          <a:stretch>
            <a:fillRect/>
          </a:stretch>
        </p:blipFill>
        <p:spPr>
          <a:xfrm>
            <a:off x="4343400" y="393660"/>
            <a:ext cx="4356180" cy="4356180"/>
          </a:xfrm>
          <a:prstGeom prst="rect">
            <a:avLst/>
          </a:prstGeom>
        </p:spPr>
      </p:pic>
    </p:spTree>
    <p:extLst>
      <p:ext uri="{BB962C8B-B14F-4D97-AF65-F5344CB8AC3E}">
        <p14:creationId xmlns:p14="http://schemas.microsoft.com/office/powerpoint/2010/main" val="701394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8EC96-C512-D839-7942-060BB2331483}"/>
            </a:ext>
          </a:extLst>
        </p:cNvPr>
        <p:cNvGrpSpPr/>
        <p:nvPr/>
      </p:nvGrpSpPr>
      <p:grpSpPr>
        <a:xfrm>
          <a:off x="0" y="0"/>
          <a:ext cx="0" cy="0"/>
          <a:chOff x="0" y="0"/>
          <a:chExt cx="0" cy="0"/>
        </a:xfrm>
      </p:grpSpPr>
      <p:pic>
        <p:nvPicPr>
          <p:cNvPr id="6" name="Picture 5" descr="A diagram of a software development&#10;&#10;Description automatically generated">
            <a:extLst>
              <a:ext uri="{FF2B5EF4-FFF2-40B4-BE49-F238E27FC236}">
                <a16:creationId xmlns:a16="http://schemas.microsoft.com/office/drawing/2014/main" id="{9C4ABD92-313D-FC1B-F1F5-2AD506B5214F}"/>
              </a:ext>
            </a:extLst>
          </p:cNvPr>
          <p:cNvPicPr>
            <a:picLocks noChangeAspect="1"/>
          </p:cNvPicPr>
          <p:nvPr/>
        </p:nvPicPr>
        <p:blipFill>
          <a:blip r:embed="rId3"/>
          <a:stretch>
            <a:fillRect/>
          </a:stretch>
        </p:blipFill>
        <p:spPr>
          <a:xfrm>
            <a:off x="5005017" y="1296411"/>
            <a:ext cx="3536573" cy="3558871"/>
          </a:xfrm>
          <a:prstGeom prst="rect">
            <a:avLst/>
          </a:prstGeom>
        </p:spPr>
      </p:pic>
      <p:sp>
        <p:nvSpPr>
          <p:cNvPr id="2" name="Title 1">
            <a:extLst>
              <a:ext uri="{FF2B5EF4-FFF2-40B4-BE49-F238E27FC236}">
                <a16:creationId xmlns:a16="http://schemas.microsoft.com/office/drawing/2014/main" id="{8F894FED-3902-B6F2-713B-673BF0659520}"/>
              </a:ext>
            </a:extLst>
          </p:cNvPr>
          <p:cNvSpPr>
            <a:spLocks noGrp="1"/>
          </p:cNvSpPr>
          <p:nvPr>
            <p:ph type="title"/>
          </p:nvPr>
        </p:nvSpPr>
        <p:spPr/>
        <p:txBody>
          <a:bodyPr/>
          <a:lstStyle/>
          <a:p>
            <a:r>
              <a:rPr lang="en-US" dirty="0"/>
              <a:t>Calms &amp; </a:t>
            </a:r>
            <a:r>
              <a:rPr lang="en-US" dirty="0" err="1"/>
              <a:t>Bluesky</a:t>
            </a:r>
            <a:endParaRPr lang="en-US" dirty="0"/>
          </a:p>
        </p:txBody>
      </p:sp>
      <p:sp>
        <p:nvSpPr>
          <p:cNvPr id="4" name="Slide Number Placeholder 3">
            <a:extLst>
              <a:ext uri="{FF2B5EF4-FFF2-40B4-BE49-F238E27FC236}">
                <a16:creationId xmlns:a16="http://schemas.microsoft.com/office/drawing/2014/main" id="{B9DE91EC-5F59-3F73-F7F6-A139A8A31F9B}"/>
              </a:ext>
            </a:extLst>
          </p:cNvPr>
          <p:cNvSpPr>
            <a:spLocks noGrp="1"/>
          </p:cNvSpPr>
          <p:nvPr>
            <p:ph type="sldNum" sz="quarter" idx="10"/>
          </p:nvPr>
        </p:nvSpPr>
        <p:spPr/>
        <p:txBody>
          <a:bodyPr/>
          <a:lstStyle/>
          <a:p>
            <a:fld id="{AEFAAC5A-9C4F-4278-920D-DF2BAB595749}" type="slidenum">
              <a:rPr lang="en-US" smtClean="0"/>
              <a:pPr/>
              <a:t>12</a:t>
            </a:fld>
            <a:endParaRPr lang="en-US"/>
          </a:p>
        </p:txBody>
      </p:sp>
      <p:sp>
        <p:nvSpPr>
          <p:cNvPr id="5" name="Text Placeholder 4">
            <a:extLst>
              <a:ext uri="{FF2B5EF4-FFF2-40B4-BE49-F238E27FC236}">
                <a16:creationId xmlns:a16="http://schemas.microsoft.com/office/drawing/2014/main" id="{5ADB64B0-1963-C991-468C-68F27CC28645}"/>
              </a:ext>
            </a:extLst>
          </p:cNvPr>
          <p:cNvSpPr>
            <a:spLocks noGrp="1"/>
          </p:cNvSpPr>
          <p:nvPr>
            <p:ph type="body" sz="quarter" idx="12"/>
          </p:nvPr>
        </p:nvSpPr>
        <p:spPr>
          <a:xfrm>
            <a:off x="457201" y="1019437"/>
            <a:ext cx="5151119" cy="374786"/>
          </a:xfrm>
        </p:spPr>
        <p:txBody>
          <a:bodyPr/>
          <a:lstStyle/>
          <a:p>
            <a:r>
              <a:rPr lang="en-US" dirty="0"/>
              <a:t>Integrating Language Models with </a:t>
            </a:r>
            <a:r>
              <a:rPr lang="en-US" dirty="0" err="1"/>
              <a:t>Bluesky</a:t>
            </a:r>
            <a:endParaRPr lang="en-US" dirty="0"/>
          </a:p>
        </p:txBody>
      </p:sp>
      <p:sp>
        <p:nvSpPr>
          <p:cNvPr id="10" name="Content Placeholder 9">
            <a:extLst>
              <a:ext uri="{FF2B5EF4-FFF2-40B4-BE49-F238E27FC236}">
                <a16:creationId xmlns:a16="http://schemas.microsoft.com/office/drawing/2014/main" id="{53685AB0-06A6-598F-BECB-A71B1142F396}"/>
              </a:ext>
            </a:extLst>
          </p:cNvPr>
          <p:cNvSpPr>
            <a:spLocks noGrp="1"/>
          </p:cNvSpPr>
          <p:nvPr>
            <p:ph idx="1"/>
          </p:nvPr>
        </p:nvSpPr>
        <p:spPr>
          <a:xfrm>
            <a:off x="457201" y="1528112"/>
            <a:ext cx="4114799" cy="3041088"/>
          </a:xfrm>
        </p:spPr>
        <p:txBody>
          <a:bodyPr/>
          <a:lstStyle/>
          <a:p>
            <a:r>
              <a:rPr lang="en-US" sz="1400" dirty="0"/>
              <a:t>LLM to be integrated with </a:t>
            </a:r>
            <a:r>
              <a:rPr lang="en-US" sz="1400" dirty="0" err="1"/>
              <a:t>Bluesky</a:t>
            </a:r>
            <a:r>
              <a:rPr lang="en-US" sz="1400" dirty="0"/>
              <a:t> for experimental instruction building</a:t>
            </a:r>
          </a:p>
          <a:p>
            <a:r>
              <a:rPr lang="en-US" sz="1400" dirty="0"/>
              <a:t>Reduces learning curve for using </a:t>
            </a:r>
            <a:r>
              <a:rPr lang="en-US" sz="1400" dirty="0" err="1"/>
              <a:t>Bluesky</a:t>
            </a:r>
            <a:r>
              <a:rPr lang="en-US" sz="1400" dirty="0"/>
              <a:t> framework by answering user questions</a:t>
            </a:r>
          </a:p>
          <a:p>
            <a:pPr lvl="1"/>
            <a:r>
              <a:rPr lang="en-US" sz="1400" dirty="0"/>
              <a:t>Can aid researchers in creating devices or plans with no </a:t>
            </a:r>
            <a:r>
              <a:rPr lang="en-US" sz="1400" dirty="0" err="1"/>
              <a:t>Bluesky</a:t>
            </a:r>
            <a:r>
              <a:rPr lang="en-US" sz="1400" dirty="0"/>
              <a:t> domain expertise</a:t>
            </a:r>
          </a:p>
          <a:p>
            <a:pPr lvl="1"/>
            <a:r>
              <a:rPr lang="en-US" sz="1400" dirty="0"/>
              <a:t>Can provide answers without need to scour extensive documentation</a:t>
            </a:r>
          </a:p>
          <a:p>
            <a:r>
              <a:rPr lang="en-US" sz="1400" dirty="0"/>
              <a:t>Long Term Goal:</a:t>
            </a:r>
          </a:p>
          <a:p>
            <a:pPr lvl="1"/>
            <a:r>
              <a:rPr lang="en-US" sz="1400" dirty="0"/>
              <a:t>Allows chaining multiple steps together, with minimal code to execute device actions</a:t>
            </a:r>
          </a:p>
          <a:p>
            <a:pPr lvl="2"/>
            <a:r>
              <a:rPr lang="en-US" sz="1400" dirty="0"/>
              <a:t>ex: “Measure maximum surface area of sample, and mesh scan that area”</a:t>
            </a:r>
          </a:p>
        </p:txBody>
      </p:sp>
    </p:spTree>
    <p:extLst>
      <p:ext uri="{BB962C8B-B14F-4D97-AF65-F5344CB8AC3E}">
        <p14:creationId xmlns:p14="http://schemas.microsoft.com/office/powerpoint/2010/main" val="2362977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DC53E-AB4F-8A54-FB43-1C5C81D66A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1A17A0-6437-11D2-BFD0-2B9E97FFF298}"/>
              </a:ext>
            </a:extLst>
          </p:cNvPr>
          <p:cNvSpPr>
            <a:spLocks noGrp="1"/>
          </p:cNvSpPr>
          <p:nvPr>
            <p:ph type="title"/>
          </p:nvPr>
        </p:nvSpPr>
        <p:spPr/>
        <p:txBody>
          <a:bodyPr/>
          <a:lstStyle/>
          <a:p>
            <a:r>
              <a:rPr lang="en-US" dirty="0"/>
              <a:t>Calms and </a:t>
            </a:r>
            <a:r>
              <a:rPr lang="en-US" dirty="0" err="1"/>
              <a:t>Bluesky</a:t>
            </a:r>
            <a:endParaRPr lang="en-US" dirty="0"/>
          </a:p>
        </p:txBody>
      </p:sp>
      <p:sp>
        <p:nvSpPr>
          <p:cNvPr id="3" name="Content Placeholder 2">
            <a:extLst>
              <a:ext uri="{FF2B5EF4-FFF2-40B4-BE49-F238E27FC236}">
                <a16:creationId xmlns:a16="http://schemas.microsoft.com/office/drawing/2014/main" id="{C4841D9E-FDE7-208B-64B3-1EA627BFC575}"/>
              </a:ext>
            </a:extLst>
          </p:cNvPr>
          <p:cNvSpPr>
            <a:spLocks noGrp="1"/>
          </p:cNvSpPr>
          <p:nvPr>
            <p:ph idx="1"/>
          </p:nvPr>
        </p:nvSpPr>
        <p:spPr>
          <a:xfrm>
            <a:off x="457201" y="1408346"/>
            <a:ext cx="6120331" cy="681711"/>
          </a:xfrm>
        </p:spPr>
        <p:txBody>
          <a:bodyPr vert="horz" lIns="0" tIns="0" rIns="0" bIns="45720" rtlCol="0" anchor="t">
            <a:noAutofit/>
          </a:bodyPr>
          <a:lstStyle/>
          <a:p>
            <a:pPr marL="172720" indent="-172720"/>
            <a:r>
              <a:rPr lang="en-US" dirty="0"/>
              <a:t>Are there any </a:t>
            </a:r>
            <a:r>
              <a:rPr lang="en-US" dirty="0" err="1"/>
              <a:t>Kohzu</a:t>
            </a:r>
            <a:r>
              <a:rPr lang="en-US" dirty="0"/>
              <a:t> </a:t>
            </a:r>
            <a:r>
              <a:rPr lang="en-US" dirty="0" err="1"/>
              <a:t>monochrometer</a:t>
            </a:r>
            <a:r>
              <a:rPr lang="en-US" dirty="0"/>
              <a:t> devices I can use in </a:t>
            </a:r>
            <a:r>
              <a:rPr lang="en-US" dirty="0" err="1"/>
              <a:t>apstools</a:t>
            </a:r>
            <a:r>
              <a:rPr lang="en-US" dirty="0"/>
              <a:t>?</a:t>
            </a:r>
          </a:p>
        </p:txBody>
      </p:sp>
      <p:sp>
        <p:nvSpPr>
          <p:cNvPr id="4" name="Text Placeholder 3">
            <a:extLst>
              <a:ext uri="{FF2B5EF4-FFF2-40B4-BE49-F238E27FC236}">
                <a16:creationId xmlns:a16="http://schemas.microsoft.com/office/drawing/2014/main" id="{66C4E649-6E04-55AE-2CF0-950CDCE0A375}"/>
              </a:ext>
            </a:extLst>
          </p:cNvPr>
          <p:cNvSpPr>
            <a:spLocks noGrp="1"/>
          </p:cNvSpPr>
          <p:nvPr>
            <p:ph type="body" sz="quarter" idx="12"/>
          </p:nvPr>
        </p:nvSpPr>
        <p:spPr/>
        <p:txBody>
          <a:bodyPr/>
          <a:lstStyle/>
          <a:p>
            <a:r>
              <a:rPr lang="en-US" dirty="0"/>
              <a:t>Examples of use cases</a:t>
            </a:r>
          </a:p>
        </p:txBody>
      </p:sp>
      <p:sp>
        <p:nvSpPr>
          <p:cNvPr id="5" name="Slide Number Placeholder 4">
            <a:extLst>
              <a:ext uri="{FF2B5EF4-FFF2-40B4-BE49-F238E27FC236}">
                <a16:creationId xmlns:a16="http://schemas.microsoft.com/office/drawing/2014/main" id="{2E84D534-9B48-C3C3-212D-F99D167AB350}"/>
              </a:ext>
            </a:extLst>
          </p:cNvPr>
          <p:cNvSpPr>
            <a:spLocks noGrp="1"/>
          </p:cNvSpPr>
          <p:nvPr>
            <p:ph type="sldNum" sz="quarter" idx="13"/>
          </p:nvPr>
        </p:nvSpPr>
        <p:spPr/>
        <p:txBody>
          <a:bodyPr/>
          <a:lstStyle/>
          <a:p>
            <a:fld id="{AEFAAC5A-9C4F-4278-920D-DF2BAB595749}" type="slidenum">
              <a:rPr lang="en-US" smtClean="0"/>
              <a:pPr/>
              <a:t>13</a:t>
            </a:fld>
            <a:endParaRPr lang="en-US" dirty="0"/>
          </a:p>
        </p:txBody>
      </p:sp>
      <p:graphicFrame>
        <p:nvGraphicFramePr>
          <p:cNvPr id="9" name="Table 8">
            <a:extLst>
              <a:ext uri="{FF2B5EF4-FFF2-40B4-BE49-F238E27FC236}">
                <a16:creationId xmlns:a16="http://schemas.microsoft.com/office/drawing/2014/main" id="{9ED48A24-FB74-13EE-AB31-A455E4D4241D}"/>
              </a:ext>
            </a:extLst>
          </p:cNvPr>
          <p:cNvGraphicFramePr>
            <a:graphicFrameLocks noGrp="1"/>
          </p:cNvGraphicFramePr>
          <p:nvPr>
            <p:extLst>
              <p:ext uri="{D42A27DB-BD31-4B8C-83A1-F6EECF244321}">
                <p14:modId xmlns:p14="http://schemas.microsoft.com/office/powerpoint/2010/main" val="3193940089"/>
              </p:ext>
            </p:extLst>
          </p:nvPr>
        </p:nvGraphicFramePr>
        <p:xfrm>
          <a:off x="1173736" y="2571750"/>
          <a:ext cx="6796527" cy="1285240"/>
        </p:xfrm>
        <a:graphic>
          <a:graphicData uri="http://schemas.openxmlformats.org/drawingml/2006/table">
            <a:tbl>
              <a:tblPr firstRow="1" bandRow="1">
                <a:tableStyleId>{073A0DAA-6AF3-43AB-8588-CEC1D06C72B9}</a:tableStyleId>
              </a:tblPr>
              <a:tblGrid>
                <a:gridCol w="3442977">
                  <a:extLst>
                    <a:ext uri="{9D8B030D-6E8A-4147-A177-3AD203B41FA5}">
                      <a16:colId xmlns:a16="http://schemas.microsoft.com/office/drawing/2014/main" val="2618784216"/>
                    </a:ext>
                  </a:extLst>
                </a:gridCol>
                <a:gridCol w="3353550">
                  <a:extLst>
                    <a:ext uri="{9D8B030D-6E8A-4147-A177-3AD203B41FA5}">
                      <a16:colId xmlns:a16="http://schemas.microsoft.com/office/drawing/2014/main" val="38138487"/>
                    </a:ext>
                  </a:extLst>
                </a:gridCol>
              </a:tblGrid>
              <a:tr h="370840">
                <a:tc>
                  <a:txBody>
                    <a:bodyPr/>
                    <a:lstStyle/>
                    <a:p>
                      <a:r>
                        <a:rPr lang="en-US" dirty="0"/>
                        <a:t>GPT 4o</a:t>
                      </a:r>
                    </a:p>
                  </a:txBody>
                  <a:tcPr/>
                </a:tc>
                <a:tc>
                  <a:txBody>
                    <a:bodyPr/>
                    <a:lstStyle/>
                    <a:p>
                      <a:r>
                        <a:rPr lang="en-US" dirty="0"/>
                        <a:t>CALMS</a:t>
                      </a:r>
                    </a:p>
                  </a:txBody>
                  <a:tcPr/>
                </a:tc>
                <a:extLst>
                  <a:ext uri="{0D108BD9-81ED-4DB2-BD59-A6C34878D82A}">
                    <a16:rowId xmlns:a16="http://schemas.microsoft.com/office/drawing/2014/main" val="5537103"/>
                  </a:ext>
                </a:extLst>
              </a:tr>
              <a:tr h="370840">
                <a:tc>
                  <a:txBody>
                    <a:bodyPr/>
                    <a:lstStyle/>
                    <a:p>
                      <a:r>
                        <a:rPr lang="en-US" dirty="0"/>
                        <a:t>Falsely believed no classes for such a device and attempted to create its own </a:t>
                      </a:r>
                      <a:r>
                        <a:rPr lang="en-US" dirty="0" err="1"/>
                        <a:t>Ophyd</a:t>
                      </a:r>
                      <a:r>
                        <a:rPr lang="en-US" dirty="0"/>
                        <a:t> device</a:t>
                      </a:r>
                    </a:p>
                  </a:txBody>
                  <a:tcPr/>
                </a:tc>
                <a:tc>
                  <a:txBody>
                    <a:bodyPr/>
                    <a:lstStyle/>
                    <a:p>
                      <a:r>
                        <a:rPr lang="en-US" dirty="0"/>
                        <a:t>Successfully found the </a:t>
                      </a:r>
                      <a:r>
                        <a:rPr lang="en-US" dirty="0" err="1"/>
                        <a:t>Ophyd</a:t>
                      </a:r>
                      <a:r>
                        <a:rPr lang="en-US" dirty="0"/>
                        <a:t> device class inside of APS Tools</a:t>
                      </a:r>
                    </a:p>
                  </a:txBody>
                  <a:tcPr/>
                </a:tc>
                <a:extLst>
                  <a:ext uri="{0D108BD9-81ED-4DB2-BD59-A6C34878D82A}">
                    <a16:rowId xmlns:a16="http://schemas.microsoft.com/office/drawing/2014/main" val="288773643"/>
                  </a:ext>
                </a:extLst>
              </a:tr>
            </a:tbl>
          </a:graphicData>
        </a:graphic>
      </p:graphicFrame>
    </p:spTree>
    <p:extLst>
      <p:ext uri="{BB962C8B-B14F-4D97-AF65-F5344CB8AC3E}">
        <p14:creationId xmlns:p14="http://schemas.microsoft.com/office/powerpoint/2010/main" val="82547580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E65EE-C89E-7283-6C9F-2B7C4F3A9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F58E89-84D3-B7E5-AC9B-28F57A2948DA}"/>
              </a:ext>
            </a:extLst>
          </p:cNvPr>
          <p:cNvSpPr>
            <a:spLocks noGrp="1"/>
          </p:cNvSpPr>
          <p:nvPr>
            <p:ph type="title"/>
          </p:nvPr>
        </p:nvSpPr>
        <p:spPr/>
        <p:txBody>
          <a:bodyPr/>
          <a:lstStyle/>
          <a:p>
            <a:r>
              <a:rPr lang="en-US" dirty="0"/>
              <a:t>Calms and </a:t>
            </a:r>
            <a:r>
              <a:rPr lang="en-US" dirty="0" err="1"/>
              <a:t>Bluesky</a:t>
            </a:r>
            <a:endParaRPr lang="en-US" dirty="0"/>
          </a:p>
        </p:txBody>
      </p:sp>
      <p:sp>
        <p:nvSpPr>
          <p:cNvPr id="3" name="Content Placeholder 2">
            <a:extLst>
              <a:ext uri="{FF2B5EF4-FFF2-40B4-BE49-F238E27FC236}">
                <a16:creationId xmlns:a16="http://schemas.microsoft.com/office/drawing/2014/main" id="{F28A69BF-312B-AF6B-ED95-B28906AE0621}"/>
              </a:ext>
            </a:extLst>
          </p:cNvPr>
          <p:cNvSpPr>
            <a:spLocks noGrp="1"/>
          </p:cNvSpPr>
          <p:nvPr>
            <p:ph idx="1"/>
          </p:nvPr>
        </p:nvSpPr>
        <p:spPr>
          <a:xfrm>
            <a:off x="457201" y="1408346"/>
            <a:ext cx="6120331" cy="1058229"/>
          </a:xfrm>
        </p:spPr>
        <p:txBody>
          <a:bodyPr vert="horz" lIns="0" tIns="0" rIns="0" bIns="45720" rtlCol="0" anchor="t">
            <a:noAutofit/>
          </a:bodyPr>
          <a:lstStyle/>
          <a:p>
            <a:pPr marL="172720" indent="-172720"/>
            <a:r>
              <a:rPr lang="en-US" dirty="0"/>
              <a:t>Are there any </a:t>
            </a:r>
            <a:r>
              <a:rPr lang="en-US" dirty="0" err="1"/>
              <a:t>Kohzu</a:t>
            </a:r>
            <a:r>
              <a:rPr lang="en-US" dirty="0"/>
              <a:t> </a:t>
            </a:r>
            <a:r>
              <a:rPr lang="en-US" dirty="0" err="1"/>
              <a:t>monochrometer</a:t>
            </a:r>
            <a:r>
              <a:rPr lang="en-US" dirty="0"/>
              <a:t> devices I can use in </a:t>
            </a:r>
            <a:r>
              <a:rPr lang="en-US" dirty="0" err="1"/>
              <a:t>apstools</a:t>
            </a:r>
            <a:r>
              <a:rPr lang="en-US" dirty="0"/>
              <a:t>?</a:t>
            </a:r>
          </a:p>
          <a:p>
            <a:pPr marL="520382" lvl="1" indent="-172720"/>
            <a:r>
              <a:rPr lang="en-US" dirty="0"/>
              <a:t>Follow up: How can I use the </a:t>
            </a:r>
            <a:r>
              <a:rPr lang="en-US" dirty="0" err="1"/>
              <a:t>kohzu</a:t>
            </a:r>
            <a:r>
              <a:rPr lang="en-US" dirty="0"/>
              <a:t> device?</a:t>
            </a:r>
          </a:p>
        </p:txBody>
      </p:sp>
      <p:sp>
        <p:nvSpPr>
          <p:cNvPr id="4" name="Text Placeholder 3">
            <a:extLst>
              <a:ext uri="{FF2B5EF4-FFF2-40B4-BE49-F238E27FC236}">
                <a16:creationId xmlns:a16="http://schemas.microsoft.com/office/drawing/2014/main" id="{3E9134E9-5176-F1E9-327E-CDFD26107A98}"/>
              </a:ext>
            </a:extLst>
          </p:cNvPr>
          <p:cNvSpPr>
            <a:spLocks noGrp="1"/>
          </p:cNvSpPr>
          <p:nvPr>
            <p:ph type="body" sz="quarter" idx="12"/>
          </p:nvPr>
        </p:nvSpPr>
        <p:spPr/>
        <p:txBody>
          <a:bodyPr/>
          <a:lstStyle/>
          <a:p>
            <a:r>
              <a:rPr lang="en-US" dirty="0"/>
              <a:t>Examples of use cases</a:t>
            </a:r>
          </a:p>
        </p:txBody>
      </p:sp>
      <p:sp>
        <p:nvSpPr>
          <p:cNvPr id="5" name="Slide Number Placeholder 4">
            <a:extLst>
              <a:ext uri="{FF2B5EF4-FFF2-40B4-BE49-F238E27FC236}">
                <a16:creationId xmlns:a16="http://schemas.microsoft.com/office/drawing/2014/main" id="{0C40CE0D-A4D8-6804-FE45-D3A84C19CFAA}"/>
              </a:ext>
            </a:extLst>
          </p:cNvPr>
          <p:cNvSpPr>
            <a:spLocks noGrp="1"/>
          </p:cNvSpPr>
          <p:nvPr>
            <p:ph type="sldNum" sz="quarter" idx="13"/>
          </p:nvPr>
        </p:nvSpPr>
        <p:spPr/>
        <p:txBody>
          <a:bodyPr/>
          <a:lstStyle/>
          <a:p>
            <a:fld id="{AEFAAC5A-9C4F-4278-920D-DF2BAB595749}" type="slidenum">
              <a:rPr lang="en-US" smtClean="0"/>
              <a:pPr/>
              <a:t>14</a:t>
            </a:fld>
            <a:endParaRPr lang="en-US" dirty="0"/>
          </a:p>
        </p:txBody>
      </p:sp>
      <p:graphicFrame>
        <p:nvGraphicFramePr>
          <p:cNvPr id="9" name="Table 8">
            <a:extLst>
              <a:ext uri="{FF2B5EF4-FFF2-40B4-BE49-F238E27FC236}">
                <a16:creationId xmlns:a16="http://schemas.microsoft.com/office/drawing/2014/main" id="{6CB32B85-E50D-9974-9194-FBA5A2D8E68D}"/>
              </a:ext>
            </a:extLst>
          </p:cNvPr>
          <p:cNvGraphicFramePr>
            <a:graphicFrameLocks noGrp="1"/>
          </p:cNvGraphicFramePr>
          <p:nvPr>
            <p:extLst>
              <p:ext uri="{D42A27DB-BD31-4B8C-83A1-F6EECF244321}">
                <p14:modId xmlns:p14="http://schemas.microsoft.com/office/powerpoint/2010/main" val="3918236613"/>
              </p:ext>
            </p:extLst>
          </p:nvPr>
        </p:nvGraphicFramePr>
        <p:xfrm>
          <a:off x="1173736" y="2571750"/>
          <a:ext cx="6796527" cy="1559560"/>
        </p:xfrm>
        <a:graphic>
          <a:graphicData uri="http://schemas.openxmlformats.org/drawingml/2006/table">
            <a:tbl>
              <a:tblPr firstRow="1" bandRow="1">
                <a:tableStyleId>{073A0DAA-6AF3-43AB-8588-CEC1D06C72B9}</a:tableStyleId>
              </a:tblPr>
              <a:tblGrid>
                <a:gridCol w="3442977">
                  <a:extLst>
                    <a:ext uri="{9D8B030D-6E8A-4147-A177-3AD203B41FA5}">
                      <a16:colId xmlns:a16="http://schemas.microsoft.com/office/drawing/2014/main" val="2618784216"/>
                    </a:ext>
                  </a:extLst>
                </a:gridCol>
                <a:gridCol w="3353550">
                  <a:extLst>
                    <a:ext uri="{9D8B030D-6E8A-4147-A177-3AD203B41FA5}">
                      <a16:colId xmlns:a16="http://schemas.microsoft.com/office/drawing/2014/main" val="38138487"/>
                    </a:ext>
                  </a:extLst>
                </a:gridCol>
              </a:tblGrid>
              <a:tr h="370840">
                <a:tc>
                  <a:txBody>
                    <a:bodyPr/>
                    <a:lstStyle/>
                    <a:p>
                      <a:r>
                        <a:rPr lang="en-US" dirty="0"/>
                        <a:t>GPT 4o</a:t>
                      </a:r>
                    </a:p>
                  </a:txBody>
                  <a:tcPr/>
                </a:tc>
                <a:tc>
                  <a:txBody>
                    <a:bodyPr/>
                    <a:lstStyle/>
                    <a:p>
                      <a:r>
                        <a:rPr lang="en-US" dirty="0"/>
                        <a:t>CALMS</a:t>
                      </a:r>
                    </a:p>
                  </a:txBody>
                  <a:tcPr/>
                </a:tc>
                <a:extLst>
                  <a:ext uri="{0D108BD9-81ED-4DB2-BD59-A6C34878D82A}">
                    <a16:rowId xmlns:a16="http://schemas.microsoft.com/office/drawing/2014/main" val="5537103"/>
                  </a:ext>
                </a:extLst>
              </a:tr>
              <a:tr h="370840">
                <a:tc>
                  <a:txBody>
                    <a:bodyPr/>
                    <a:lstStyle/>
                    <a:p>
                      <a:r>
                        <a:rPr lang="en-US" dirty="0"/>
                        <a:t>Attempted to create an </a:t>
                      </a:r>
                      <a:r>
                        <a:rPr lang="en-US" dirty="0" err="1"/>
                        <a:t>Ophyd</a:t>
                      </a:r>
                      <a:r>
                        <a:rPr lang="en-US" dirty="0"/>
                        <a:t> device that had components for translation, rotation, and nothing else</a:t>
                      </a:r>
                    </a:p>
                  </a:txBody>
                  <a:tcPr/>
                </a:tc>
                <a:tc>
                  <a:txBody>
                    <a:bodyPr/>
                    <a:lstStyle/>
                    <a:p>
                      <a:r>
                        <a:rPr lang="en-US" dirty="0"/>
                        <a:t>Provided Code snippet with how to instantiate class and import path, as well as example commands</a:t>
                      </a:r>
                    </a:p>
                  </a:txBody>
                  <a:tcPr/>
                </a:tc>
                <a:extLst>
                  <a:ext uri="{0D108BD9-81ED-4DB2-BD59-A6C34878D82A}">
                    <a16:rowId xmlns:a16="http://schemas.microsoft.com/office/drawing/2014/main" val="288773643"/>
                  </a:ext>
                </a:extLst>
              </a:tr>
            </a:tbl>
          </a:graphicData>
        </a:graphic>
      </p:graphicFrame>
    </p:spTree>
    <p:extLst>
      <p:ext uri="{BB962C8B-B14F-4D97-AF65-F5344CB8AC3E}">
        <p14:creationId xmlns:p14="http://schemas.microsoft.com/office/powerpoint/2010/main" val="265773004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CD085-6933-ED8E-41ED-DB368DF293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62BBCC-1E26-7A0D-3AC5-F1F66E58092C}"/>
              </a:ext>
            </a:extLst>
          </p:cNvPr>
          <p:cNvSpPr>
            <a:spLocks noGrp="1"/>
          </p:cNvSpPr>
          <p:nvPr>
            <p:ph type="title"/>
          </p:nvPr>
        </p:nvSpPr>
        <p:spPr/>
        <p:txBody>
          <a:bodyPr/>
          <a:lstStyle/>
          <a:p>
            <a:r>
              <a:rPr lang="en-US" dirty="0"/>
              <a:t>Calms and </a:t>
            </a:r>
            <a:r>
              <a:rPr lang="en-US" dirty="0" err="1"/>
              <a:t>Bluesky</a:t>
            </a:r>
            <a:endParaRPr lang="en-US" dirty="0"/>
          </a:p>
        </p:txBody>
      </p:sp>
      <p:sp>
        <p:nvSpPr>
          <p:cNvPr id="3" name="Content Placeholder 2">
            <a:extLst>
              <a:ext uri="{FF2B5EF4-FFF2-40B4-BE49-F238E27FC236}">
                <a16:creationId xmlns:a16="http://schemas.microsoft.com/office/drawing/2014/main" id="{F0CE814B-5B1C-8DF0-EE05-CC9AB4313BB7}"/>
              </a:ext>
            </a:extLst>
          </p:cNvPr>
          <p:cNvSpPr>
            <a:spLocks noGrp="1"/>
          </p:cNvSpPr>
          <p:nvPr>
            <p:ph idx="1"/>
          </p:nvPr>
        </p:nvSpPr>
        <p:spPr>
          <a:xfrm>
            <a:off x="457201" y="1408346"/>
            <a:ext cx="6120331" cy="681711"/>
          </a:xfrm>
        </p:spPr>
        <p:txBody>
          <a:bodyPr vert="horz" lIns="0" tIns="0" rIns="0" bIns="45720" rtlCol="0" anchor="t">
            <a:noAutofit/>
          </a:bodyPr>
          <a:lstStyle/>
          <a:p>
            <a:pPr marL="172720" indent="-172720"/>
            <a:r>
              <a:rPr lang="en-US" dirty="0"/>
              <a:t>Are there any </a:t>
            </a:r>
            <a:r>
              <a:rPr lang="en-US" dirty="0" err="1"/>
              <a:t>apstools</a:t>
            </a:r>
            <a:r>
              <a:rPr lang="en-US" dirty="0"/>
              <a:t> plans I can use to align my beam with my sample?</a:t>
            </a:r>
          </a:p>
        </p:txBody>
      </p:sp>
      <p:sp>
        <p:nvSpPr>
          <p:cNvPr id="4" name="Text Placeholder 3">
            <a:extLst>
              <a:ext uri="{FF2B5EF4-FFF2-40B4-BE49-F238E27FC236}">
                <a16:creationId xmlns:a16="http://schemas.microsoft.com/office/drawing/2014/main" id="{58C6CCD3-2FEB-CEED-83EB-82EE50D6453C}"/>
              </a:ext>
            </a:extLst>
          </p:cNvPr>
          <p:cNvSpPr>
            <a:spLocks noGrp="1"/>
          </p:cNvSpPr>
          <p:nvPr>
            <p:ph type="body" sz="quarter" idx="12"/>
          </p:nvPr>
        </p:nvSpPr>
        <p:spPr/>
        <p:txBody>
          <a:bodyPr/>
          <a:lstStyle/>
          <a:p>
            <a:r>
              <a:rPr lang="en-US" dirty="0"/>
              <a:t>Examples of use cases</a:t>
            </a:r>
          </a:p>
        </p:txBody>
      </p:sp>
      <p:sp>
        <p:nvSpPr>
          <p:cNvPr id="5" name="Slide Number Placeholder 4">
            <a:extLst>
              <a:ext uri="{FF2B5EF4-FFF2-40B4-BE49-F238E27FC236}">
                <a16:creationId xmlns:a16="http://schemas.microsoft.com/office/drawing/2014/main" id="{317FCEB5-8960-8266-DB86-CD1FD90D3FB1}"/>
              </a:ext>
            </a:extLst>
          </p:cNvPr>
          <p:cNvSpPr>
            <a:spLocks noGrp="1"/>
          </p:cNvSpPr>
          <p:nvPr>
            <p:ph type="sldNum" sz="quarter" idx="13"/>
          </p:nvPr>
        </p:nvSpPr>
        <p:spPr/>
        <p:txBody>
          <a:bodyPr/>
          <a:lstStyle/>
          <a:p>
            <a:fld id="{AEFAAC5A-9C4F-4278-920D-DF2BAB595749}" type="slidenum">
              <a:rPr lang="en-US" smtClean="0"/>
              <a:pPr/>
              <a:t>15</a:t>
            </a:fld>
            <a:endParaRPr lang="en-US" dirty="0"/>
          </a:p>
        </p:txBody>
      </p:sp>
      <p:graphicFrame>
        <p:nvGraphicFramePr>
          <p:cNvPr id="9" name="Table 8">
            <a:extLst>
              <a:ext uri="{FF2B5EF4-FFF2-40B4-BE49-F238E27FC236}">
                <a16:creationId xmlns:a16="http://schemas.microsoft.com/office/drawing/2014/main" id="{DA4698F0-3458-0242-BAEC-B2CB65E01F0A}"/>
              </a:ext>
            </a:extLst>
          </p:cNvPr>
          <p:cNvGraphicFramePr>
            <a:graphicFrameLocks noGrp="1"/>
          </p:cNvGraphicFramePr>
          <p:nvPr>
            <p:extLst>
              <p:ext uri="{D42A27DB-BD31-4B8C-83A1-F6EECF244321}">
                <p14:modId xmlns:p14="http://schemas.microsoft.com/office/powerpoint/2010/main" val="2502998140"/>
              </p:ext>
            </p:extLst>
          </p:nvPr>
        </p:nvGraphicFramePr>
        <p:xfrm>
          <a:off x="1173736" y="2090057"/>
          <a:ext cx="6796527" cy="2656840"/>
        </p:xfrm>
        <a:graphic>
          <a:graphicData uri="http://schemas.openxmlformats.org/drawingml/2006/table">
            <a:tbl>
              <a:tblPr firstRow="1" bandRow="1">
                <a:tableStyleId>{073A0DAA-6AF3-43AB-8588-CEC1D06C72B9}</a:tableStyleId>
              </a:tblPr>
              <a:tblGrid>
                <a:gridCol w="3442977">
                  <a:extLst>
                    <a:ext uri="{9D8B030D-6E8A-4147-A177-3AD203B41FA5}">
                      <a16:colId xmlns:a16="http://schemas.microsoft.com/office/drawing/2014/main" val="2618784216"/>
                    </a:ext>
                  </a:extLst>
                </a:gridCol>
                <a:gridCol w="3353550">
                  <a:extLst>
                    <a:ext uri="{9D8B030D-6E8A-4147-A177-3AD203B41FA5}">
                      <a16:colId xmlns:a16="http://schemas.microsoft.com/office/drawing/2014/main" val="38138487"/>
                    </a:ext>
                  </a:extLst>
                </a:gridCol>
              </a:tblGrid>
              <a:tr h="370840">
                <a:tc>
                  <a:txBody>
                    <a:bodyPr/>
                    <a:lstStyle/>
                    <a:p>
                      <a:r>
                        <a:rPr lang="en-US" dirty="0"/>
                        <a:t>GPT 4o</a:t>
                      </a:r>
                    </a:p>
                  </a:txBody>
                  <a:tcPr/>
                </a:tc>
                <a:tc>
                  <a:txBody>
                    <a:bodyPr/>
                    <a:lstStyle/>
                    <a:p>
                      <a:r>
                        <a:rPr lang="en-US" dirty="0"/>
                        <a:t>CALMS</a:t>
                      </a:r>
                    </a:p>
                  </a:txBody>
                  <a:tcPr/>
                </a:tc>
                <a:extLst>
                  <a:ext uri="{0D108BD9-81ED-4DB2-BD59-A6C34878D82A}">
                    <a16:rowId xmlns:a16="http://schemas.microsoft.com/office/drawing/2014/main" val="5537103"/>
                  </a:ext>
                </a:extLst>
              </a:tr>
              <a:tr h="370840">
                <a:tc>
                  <a:txBody>
                    <a:bodyPr/>
                    <a:lstStyle/>
                    <a:p>
                      <a:r>
                        <a:rPr lang="en-US" dirty="0"/>
                        <a:t>Had no idea about any actual plans within </a:t>
                      </a:r>
                      <a:r>
                        <a:rPr lang="en-US" dirty="0" err="1"/>
                        <a:t>APStools</a:t>
                      </a:r>
                      <a:r>
                        <a:rPr lang="en-US" dirty="0"/>
                        <a:t> and hallucinated results to provide answers</a:t>
                      </a:r>
                    </a:p>
                  </a:txBody>
                  <a:tcPr/>
                </a:tc>
                <a:tc>
                  <a:txBody>
                    <a:bodyPr/>
                    <a:lstStyle/>
                    <a:p>
                      <a:pPr marL="285750" indent="-285750">
                        <a:buFont typeface="Arial" panose="020B0604020202020204" pitchFamily="34" charset="0"/>
                        <a:buChar char="•"/>
                      </a:pPr>
                      <a:r>
                        <a:rPr lang="en-US" dirty="0"/>
                        <a:t>Found the function within </a:t>
                      </a:r>
                      <a:r>
                        <a:rPr lang="en-US" dirty="0" err="1"/>
                        <a:t>APStools</a:t>
                      </a:r>
                      <a:r>
                        <a:rPr lang="en-US" dirty="0"/>
                        <a:t> called lineup and gave arguments needed to use said function. </a:t>
                      </a:r>
                    </a:p>
                    <a:p>
                      <a:pPr marL="285750" indent="-285750">
                        <a:buFont typeface="Arial" panose="020B0604020202020204" pitchFamily="34" charset="0"/>
                        <a:buChar char="•"/>
                      </a:pPr>
                      <a:r>
                        <a:rPr lang="en-US" dirty="0"/>
                        <a:t>Said that if using </a:t>
                      </a:r>
                      <a:r>
                        <a:rPr lang="en-US" dirty="0" err="1"/>
                        <a:t>Qserver</a:t>
                      </a:r>
                      <a:r>
                        <a:rPr lang="en-US" dirty="0"/>
                        <a:t> use lineup2, since lineup does not work with it (correct)</a:t>
                      </a:r>
                    </a:p>
                  </a:txBody>
                  <a:tcPr/>
                </a:tc>
                <a:extLst>
                  <a:ext uri="{0D108BD9-81ED-4DB2-BD59-A6C34878D82A}">
                    <a16:rowId xmlns:a16="http://schemas.microsoft.com/office/drawing/2014/main" val="288773643"/>
                  </a:ext>
                </a:extLst>
              </a:tr>
            </a:tbl>
          </a:graphicData>
        </a:graphic>
      </p:graphicFrame>
    </p:spTree>
    <p:extLst>
      <p:ext uri="{BB962C8B-B14F-4D97-AF65-F5344CB8AC3E}">
        <p14:creationId xmlns:p14="http://schemas.microsoft.com/office/powerpoint/2010/main" val="28264310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C20DC-6D6D-0134-89DB-40DEC614445C}"/>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54206D87-A82F-6666-34B6-163220AE37DB}"/>
              </a:ext>
            </a:extLst>
          </p:cNvPr>
          <p:cNvSpPr>
            <a:spLocks noGrp="1"/>
          </p:cNvSpPr>
          <p:nvPr>
            <p:ph idx="1"/>
          </p:nvPr>
        </p:nvSpPr>
        <p:spPr/>
        <p:txBody>
          <a:bodyPr/>
          <a:lstStyle/>
          <a:p>
            <a:pPr algn="l">
              <a:buFont typeface="Arial" panose="020B0604020202020204" pitchFamily="34" charset="0"/>
              <a:buChar char="•"/>
            </a:pPr>
            <a:r>
              <a:rPr lang="en-US" b="1" i="0" u="none" strike="noStrike" dirty="0" err="1">
                <a:solidFill>
                  <a:schemeClr val="accent2"/>
                </a:solidFill>
                <a:effectLst/>
              </a:rPr>
              <a:t>Bluesky</a:t>
            </a:r>
            <a:r>
              <a:rPr lang="en-US" b="0" i="0" u="none" strike="noStrike" dirty="0">
                <a:solidFill>
                  <a:srgbClr val="000000"/>
                </a:solidFill>
                <a:effectLst/>
              </a:rPr>
              <a:t> offers a versatile and efficient framework for managing diverse scientific workflows at the APS, allowing for both standardization and customization.</a:t>
            </a:r>
          </a:p>
          <a:p>
            <a:pPr algn="l">
              <a:buFont typeface="Arial" panose="020B0604020202020204" pitchFamily="34" charset="0"/>
              <a:buChar char="•"/>
            </a:pPr>
            <a:r>
              <a:rPr lang="en-US" b="1" i="0" u="none" strike="noStrike" dirty="0">
                <a:solidFill>
                  <a:schemeClr val="accent2"/>
                </a:solidFill>
                <a:effectLst/>
              </a:rPr>
              <a:t>Templates </a:t>
            </a:r>
            <a:r>
              <a:rPr lang="en-US" i="0" u="none" strike="noStrike" dirty="0">
                <a:effectLst/>
              </a:rPr>
              <a:t>are a great way to distribute the same package structure without having one central package due to different user need</a:t>
            </a:r>
            <a:endParaRPr lang="en-US" b="1" i="0" u="none" strike="noStrike" dirty="0">
              <a:solidFill>
                <a:schemeClr val="accent2"/>
              </a:solidFill>
              <a:effectLst/>
            </a:endParaRPr>
          </a:p>
          <a:p>
            <a:pPr algn="l">
              <a:buFont typeface="Arial" panose="020B0604020202020204" pitchFamily="34" charset="0"/>
              <a:buChar char="•"/>
            </a:pPr>
            <a:r>
              <a:rPr lang="en-US" b="1" i="0" u="none" strike="noStrike" dirty="0">
                <a:solidFill>
                  <a:schemeClr val="accent2"/>
                </a:solidFill>
                <a:effectLst/>
              </a:rPr>
              <a:t>Integration with CALMS</a:t>
            </a:r>
            <a:r>
              <a:rPr lang="en-US" b="0" i="0" u="none" strike="noStrike" dirty="0">
                <a:solidFill>
                  <a:schemeClr val="accent2"/>
                </a:solidFill>
                <a:effectLst/>
              </a:rPr>
              <a:t> </a:t>
            </a:r>
            <a:r>
              <a:rPr lang="en-US" b="0" i="0" u="none" strike="noStrike" dirty="0">
                <a:solidFill>
                  <a:srgbClr val="000000"/>
                </a:solidFill>
                <a:effectLst/>
              </a:rPr>
              <a:t>and the use of language models streamline the learning curve, making it easier for users to operate without extensive domain knowledge.</a:t>
            </a:r>
          </a:p>
          <a:p>
            <a:r>
              <a:rPr lang="en-US" b="1" i="0" u="none" strike="noStrike" dirty="0">
                <a:solidFill>
                  <a:schemeClr val="accent2"/>
                </a:solidFill>
                <a:effectLst/>
              </a:rPr>
              <a:t>Future Vision</a:t>
            </a:r>
          </a:p>
          <a:p>
            <a:pPr lvl="1"/>
            <a:r>
              <a:rPr lang="en-US" dirty="0">
                <a:solidFill>
                  <a:srgbClr val="000000"/>
                </a:solidFill>
              </a:rPr>
              <a:t>Implement Docker &amp; Improve template for quicker beamline commissioning</a:t>
            </a:r>
            <a:r>
              <a:rPr lang="en-US" b="0" i="0" u="none" strike="noStrike" dirty="0">
                <a:solidFill>
                  <a:srgbClr val="000000"/>
                </a:solidFill>
                <a:effectLst/>
              </a:rPr>
              <a:t> </a:t>
            </a:r>
          </a:p>
          <a:p>
            <a:pPr lvl="1"/>
            <a:r>
              <a:rPr lang="en-US" b="0" i="0" u="none" strike="noStrike" dirty="0">
                <a:solidFill>
                  <a:srgbClr val="000000"/>
                </a:solidFill>
                <a:effectLst/>
              </a:rPr>
              <a:t>Enhance documentation for more in depth problem solving</a:t>
            </a:r>
          </a:p>
          <a:p>
            <a:pPr marL="0" indent="0">
              <a:buNone/>
            </a:pPr>
            <a:endParaRPr lang="en-US" dirty="0"/>
          </a:p>
        </p:txBody>
      </p:sp>
      <p:sp>
        <p:nvSpPr>
          <p:cNvPr id="5" name="Slide Number Placeholder 4">
            <a:extLst>
              <a:ext uri="{FF2B5EF4-FFF2-40B4-BE49-F238E27FC236}">
                <a16:creationId xmlns:a16="http://schemas.microsoft.com/office/drawing/2014/main" id="{D7D3A677-CADA-13BE-EC96-7AB136F4B57C}"/>
              </a:ext>
            </a:extLst>
          </p:cNvPr>
          <p:cNvSpPr>
            <a:spLocks noGrp="1"/>
          </p:cNvSpPr>
          <p:nvPr>
            <p:ph type="sldNum" sz="quarter" idx="13"/>
          </p:nvPr>
        </p:nvSpPr>
        <p:spPr/>
        <p:txBody>
          <a:bodyPr/>
          <a:lstStyle/>
          <a:p>
            <a:fld id="{AEFAAC5A-9C4F-4278-920D-DF2BAB595749}" type="slidenum">
              <a:rPr lang="en-US" smtClean="0"/>
              <a:pPr/>
              <a:t>16</a:t>
            </a:fld>
            <a:endParaRPr lang="en-US" dirty="0"/>
          </a:p>
        </p:txBody>
      </p:sp>
    </p:spTree>
    <p:extLst>
      <p:ext uri="{BB962C8B-B14F-4D97-AF65-F5344CB8AC3E}">
        <p14:creationId xmlns:p14="http://schemas.microsoft.com/office/powerpoint/2010/main" val="2194536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32490-BC93-080E-4709-89D192C66D6E}"/>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416F3C6B-AC58-01E5-F380-530BB1E12D10}"/>
              </a:ext>
            </a:extLst>
          </p:cNvPr>
          <p:cNvSpPr>
            <a:spLocks noGrp="1"/>
          </p:cNvSpPr>
          <p:nvPr>
            <p:ph idx="1"/>
          </p:nvPr>
        </p:nvSpPr>
        <p:spPr/>
        <p:txBody>
          <a:bodyPr/>
          <a:lstStyle/>
          <a:p>
            <a:pPr marL="0" indent="0">
              <a:buNone/>
            </a:pPr>
            <a:r>
              <a:rPr lang="en-US" dirty="0" err="1">
                <a:solidFill>
                  <a:srgbClr val="00609C"/>
                </a:solidFill>
              </a:rPr>
              <a:t>Bluesky</a:t>
            </a:r>
            <a:r>
              <a:rPr lang="en-US" dirty="0">
                <a:solidFill>
                  <a:srgbClr val="00609C"/>
                </a:solidFill>
              </a:rPr>
              <a:t> Contributors:</a:t>
            </a:r>
          </a:p>
          <a:p>
            <a:pPr lvl="1"/>
            <a:r>
              <a:rPr lang="en-US" dirty="0"/>
              <a:t>Pete </a:t>
            </a:r>
            <a:r>
              <a:rPr lang="en-US" dirty="0" err="1"/>
              <a:t>Jemian</a:t>
            </a:r>
            <a:endParaRPr lang="en-US" dirty="0"/>
          </a:p>
          <a:p>
            <a:pPr lvl="1"/>
            <a:r>
              <a:rPr lang="en-US" dirty="0"/>
              <a:t>Fanny </a:t>
            </a:r>
            <a:r>
              <a:rPr lang="en-US" dirty="0" err="1"/>
              <a:t>Rodolakis</a:t>
            </a:r>
            <a:endParaRPr lang="en-US" dirty="0"/>
          </a:p>
          <a:p>
            <a:pPr lvl="1"/>
            <a:r>
              <a:rPr lang="en-US" dirty="0"/>
              <a:t>Rafael </a:t>
            </a:r>
            <a:r>
              <a:rPr lang="en-US" dirty="0" err="1"/>
              <a:t>Vescovi</a:t>
            </a:r>
            <a:endParaRPr lang="en-US" dirty="0"/>
          </a:p>
          <a:p>
            <a:pPr marL="0" indent="0">
              <a:buNone/>
            </a:pPr>
            <a:r>
              <a:rPr lang="en-US" dirty="0">
                <a:solidFill>
                  <a:srgbClr val="00609C"/>
                </a:solidFill>
              </a:rPr>
              <a:t>LLM Team:</a:t>
            </a:r>
          </a:p>
          <a:p>
            <a:pPr lvl="1"/>
            <a:r>
              <a:rPr lang="en-US" dirty="0"/>
              <a:t>Mathew </a:t>
            </a:r>
            <a:r>
              <a:rPr lang="en-US" dirty="0" err="1"/>
              <a:t>Cherukara</a:t>
            </a:r>
            <a:endParaRPr lang="en-US" dirty="0"/>
          </a:p>
          <a:p>
            <a:pPr lvl="1"/>
            <a:r>
              <a:rPr lang="en-US" dirty="0"/>
              <a:t>Michael Prince</a:t>
            </a:r>
          </a:p>
        </p:txBody>
      </p:sp>
      <p:sp>
        <p:nvSpPr>
          <p:cNvPr id="5" name="Slide Number Placeholder 4">
            <a:extLst>
              <a:ext uri="{FF2B5EF4-FFF2-40B4-BE49-F238E27FC236}">
                <a16:creationId xmlns:a16="http://schemas.microsoft.com/office/drawing/2014/main" id="{3B350BFF-A98E-3582-3E02-BE3DE778694E}"/>
              </a:ext>
            </a:extLst>
          </p:cNvPr>
          <p:cNvSpPr>
            <a:spLocks noGrp="1"/>
          </p:cNvSpPr>
          <p:nvPr>
            <p:ph type="sldNum" sz="quarter" idx="13"/>
          </p:nvPr>
        </p:nvSpPr>
        <p:spPr/>
        <p:txBody>
          <a:bodyPr/>
          <a:lstStyle/>
          <a:p>
            <a:fld id="{AEFAAC5A-9C4F-4278-920D-DF2BAB595749}" type="slidenum">
              <a:rPr lang="en-US" smtClean="0"/>
              <a:pPr/>
              <a:t>17</a:t>
            </a:fld>
            <a:endParaRPr lang="en-US" dirty="0"/>
          </a:p>
        </p:txBody>
      </p:sp>
    </p:spTree>
    <p:extLst>
      <p:ext uri="{BB962C8B-B14F-4D97-AF65-F5344CB8AC3E}">
        <p14:creationId xmlns:p14="http://schemas.microsoft.com/office/powerpoint/2010/main" val="2504093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6E24-70BF-7314-CD9E-D4960F20FFC5}"/>
              </a:ext>
            </a:extLst>
          </p:cNvPr>
          <p:cNvSpPr>
            <a:spLocks noGrp="1"/>
          </p:cNvSpPr>
          <p:nvPr>
            <p:ph type="title"/>
          </p:nvPr>
        </p:nvSpPr>
        <p:spPr/>
        <p:txBody>
          <a:bodyPr/>
          <a:lstStyle/>
          <a:p>
            <a:r>
              <a:rPr lang="en-US" dirty="0"/>
              <a:t>Questions?</a:t>
            </a:r>
          </a:p>
        </p:txBody>
      </p:sp>
      <p:sp>
        <p:nvSpPr>
          <p:cNvPr id="5" name="Slide Number Placeholder 4">
            <a:extLst>
              <a:ext uri="{FF2B5EF4-FFF2-40B4-BE49-F238E27FC236}">
                <a16:creationId xmlns:a16="http://schemas.microsoft.com/office/drawing/2014/main" id="{CA5F2444-5094-1A39-94E3-740834941E63}"/>
              </a:ext>
            </a:extLst>
          </p:cNvPr>
          <p:cNvSpPr>
            <a:spLocks noGrp="1"/>
          </p:cNvSpPr>
          <p:nvPr>
            <p:ph type="sldNum" sz="quarter" idx="13"/>
          </p:nvPr>
        </p:nvSpPr>
        <p:spPr/>
        <p:txBody>
          <a:bodyPr/>
          <a:lstStyle/>
          <a:p>
            <a:fld id="{AEFAAC5A-9C4F-4278-920D-DF2BAB595749}" type="slidenum">
              <a:rPr lang="en-US" smtClean="0"/>
              <a:pPr/>
              <a:t>18</a:t>
            </a:fld>
            <a:endParaRPr lang="en-US" dirty="0"/>
          </a:p>
        </p:txBody>
      </p:sp>
    </p:spTree>
    <p:extLst>
      <p:ext uri="{BB962C8B-B14F-4D97-AF65-F5344CB8AC3E}">
        <p14:creationId xmlns:p14="http://schemas.microsoft.com/office/powerpoint/2010/main" val="81349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49CB1-6BF6-4CB1-A39C-921184948F0A}"/>
              </a:ext>
            </a:extLst>
          </p:cNvPr>
          <p:cNvSpPr>
            <a:spLocks noGrp="1"/>
          </p:cNvSpPr>
          <p:nvPr>
            <p:ph type="title"/>
          </p:nvPr>
        </p:nvSpPr>
        <p:spPr/>
        <p:txBody>
          <a:bodyPr/>
          <a:lstStyle/>
          <a:p>
            <a:r>
              <a:rPr lang="en-US" i="1" dirty="0"/>
              <a:t>The Scientific Workflow</a:t>
            </a:r>
            <a:endParaRPr lang="en-US" dirty="0"/>
          </a:p>
        </p:txBody>
      </p:sp>
      <p:sp>
        <p:nvSpPr>
          <p:cNvPr id="4" name="Text Placeholder 3">
            <a:extLst>
              <a:ext uri="{FF2B5EF4-FFF2-40B4-BE49-F238E27FC236}">
                <a16:creationId xmlns:a16="http://schemas.microsoft.com/office/drawing/2014/main" id="{C0844DC4-FB2A-4A40-AA08-2B106D4FF425}"/>
              </a:ext>
            </a:extLst>
          </p:cNvPr>
          <p:cNvSpPr>
            <a:spLocks noGrp="1"/>
          </p:cNvSpPr>
          <p:nvPr>
            <p:ph type="body" sz="quarter" idx="12"/>
          </p:nvPr>
        </p:nvSpPr>
        <p:spPr>
          <a:xfrm>
            <a:off x="457202" y="1009911"/>
            <a:ext cx="6988628" cy="614555"/>
          </a:xfrm>
        </p:spPr>
        <p:txBody>
          <a:bodyPr/>
          <a:lstStyle/>
          <a:p>
            <a:r>
              <a:rPr lang="en-US" i="1" dirty="0"/>
              <a:t>A major component of any modern scientific instrument is its suite of support software</a:t>
            </a:r>
          </a:p>
          <a:p>
            <a:endParaRPr lang="en-US" dirty="0"/>
          </a:p>
        </p:txBody>
      </p:sp>
      <p:sp>
        <p:nvSpPr>
          <p:cNvPr id="5" name="Slide Number Placeholder 4">
            <a:extLst>
              <a:ext uri="{FF2B5EF4-FFF2-40B4-BE49-F238E27FC236}">
                <a16:creationId xmlns:a16="http://schemas.microsoft.com/office/drawing/2014/main" id="{DF220BD4-4DD6-4E60-BD5C-93B653D2E391}"/>
              </a:ext>
            </a:extLst>
          </p:cNvPr>
          <p:cNvSpPr>
            <a:spLocks noGrp="1"/>
          </p:cNvSpPr>
          <p:nvPr>
            <p:ph type="sldNum" sz="quarter" idx="13"/>
          </p:nvPr>
        </p:nvSpPr>
        <p:spPr/>
        <p:txBody>
          <a:bodyPr/>
          <a:lstStyle/>
          <a:p>
            <a:fld id="{AEFAAC5A-9C4F-4278-920D-DF2BAB595749}" type="slidenum">
              <a:rPr lang="en-US" smtClean="0"/>
              <a:pPr/>
              <a:t>2</a:t>
            </a:fld>
            <a:endParaRPr lang="en-US" dirty="0"/>
          </a:p>
        </p:txBody>
      </p:sp>
      <p:pic>
        <p:nvPicPr>
          <p:cNvPr id="19" name="Picture 3">
            <a:extLst>
              <a:ext uri="{FF2B5EF4-FFF2-40B4-BE49-F238E27FC236}">
                <a16:creationId xmlns:a16="http://schemas.microsoft.com/office/drawing/2014/main" id="{5F26B036-CFA1-454E-B403-1B0F878146F4}"/>
              </a:ext>
            </a:extLst>
          </p:cNvPr>
          <p:cNvPicPr>
            <a:picLocks noChangeAspect="1" noChangeArrowheads="1"/>
          </p:cNvPicPr>
          <p:nvPr/>
        </p:nvPicPr>
        <p:blipFill>
          <a:blip r:embed="rId2" cstate="print"/>
          <a:srcRect/>
          <a:stretch>
            <a:fillRect/>
          </a:stretch>
        </p:blipFill>
        <p:spPr bwMode="auto">
          <a:xfrm>
            <a:off x="5161270" y="1654288"/>
            <a:ext cx="3844445" cy="2680693"/>
          </a:xfrm>
          <a:prstGeom prst="rect">
            <a:avLst/>
          </a:prstGeom>
          <a:noFill/>
          <a:ln w="9525">
            <a:noFill/>
            <a:miter lim="800000"/>
            <a:headEnd/>
            <a:tailEnd/>
          </a:ln>
        </p:spPr>
      </p:pic>
      <p:sp>
        <p:nvSpPr>
          <p:cNvPr id="21" name="Content Placeholder 2">
            <a:extLst>
              <a:ext uri="{FF2B5EF4-FFF2-40B4-BE49-F238E27FC236}">
                <a16:creationId xmlns:a16="http://schemas.microsoft.com/office/drawing/2014/main" id="{AA920FC7-493E-4382-AF73-139163C68743}"/>
              </a:ext>
            </a:extLst>
          </p:cNvPr>
          <p:cNvSpPr>
            <a:spLocks noGrp="1"/>
          </p:cNvSpPr>
          <p:nvPr>
            <p:ph idx="1"/>
          </p:nvPr>
        </p:nvSpPr>
        <p:spPr>
          <a:xfrm>
            <a:off x="598714" y="1798657"/>
            <a:ext cx="4735286" cy="2795965"/>
          </a:xfrm>
        </p:spPr>
        <p:txBody>
          <a:bodyPr/>
          <a:lstStyle/>
          <a:p>
            <a:r>
              <a:rPr lang="en-US" sz="2000" dirty="0"/>
              <a:t>Control systems</a:t>
            </a:r>
          </a:p>
          <a:p>
            <a:r>
              <a:rPr lang="en-US" sz="2000" dirty="0"/>
              <a:t>Data acquisition activities</a:t>
            </a:r>
          </a:p>
          <a:p>
            <a:r>
              <a:rPr lang="en-US" sz="2000" dirty="0"/>
              <a:t>Data visualization</a:t>
            </a:r>
          </a:p>
          <a:p>
            <a:r>
              <a:rPr lang="en-US" sz="2000" dirty="0"/>
              <a:t>Data analysis</a:t>
            </a:r>
          </a:p>
          <a:p>
            <a:endParaRPr lang="en-US" sz="2000" dirty="0"/>
          </a:p>
        </p:txBody>
      </p:sp>
    </p:spTree>
    <p:extLst>
      <p:ext uri="{BB962C8B-B14F-4D97-AF65-F5344CB8AC3E}">
        <p14:creationId xmlns:p14="http://schemas.microsoft.com/office/powerpoint/2010/main" val="2553917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C9BBF-3D84-ED96-3E56-834DF7A5D0FD}"/>
              </a:ext>
            </a:extLst>
          </p:cNvPr>
          <p:cNvSpPr>
            <a:spLocks noGrp="1"/>
          </p:cNvSpPr>
          <p:nvPr>
            <p:ph type="title"/>
          </p:nvPr>
        </p:nvSpPr>
        <p:spPr/>
        <p:txBody>
          <a:bodyPr/>
          <a:lstStyle/>
          <a:p>
            <a:r>
              <a:rPr lang="en-US"/>
              <a:t>Why </a:t>
            </a:r>
            <a:r>
              <a:rPr lang="en-US" err="1"/>
              <a:t>Bluesky</a:t>
            </a:r>
            <a:r>
              <a:rPr lang="en-US"/>
              <a:t>?</a:t>
            </a:r>
          </a:p>
        </p:txBody>
      </p:sp>
      <p:sp>
        <p:nvSpPr>
          <p:cNvPr id="3" name="Content Placeholder 2">
            <a:extLst>
              <a:ext uri="{FF2B5EF4-FFF2-40B4-BE49-F238E27FC236}">
                <a16:creationId xmlns:a16="http://schemas.microsoft.com/office/drawing/2014/main" id="{AD93EE03-CB94-2974-D52D-C69CF086085D}"/>
              </a:ext>
            </a:extLst>
          </p:cNvPr>
          <p:cNvSpPr>
            <a:spLocks noGrp="1"/>
          </p:cNvSpPr>
          <p:nvPr>
            <p:ph idx="1"/>
          </p:nvPr>
        </p:nvSpPr>
        <p:spPr>
          <a:xfrm>
            <a:off x="457201" y="1454180"/>
            <a:ext cx="4813298" cy="3401101"/>
          </a:xfrm>
        </p:spPr>
        <p:txBody>
          <a:bodyPr vert="horz" lIns="0" tIns="0" rIns="0" bIns="45720" rtlCol="0" anchor="t">
            <a:noAutofit/>
          </a:bodyPr>
          <a:lstStyle/>
          <a:p>
            <a:pPr marL="172720" indent="-172720"/>
            <a:r>
              <a:rPr lang="en-US" sz="1200" dirty="0"/>
              <a:t>Accessibility: </a:t>
            </a:r>
            <a:endParaRPr lang="en-US" dirty="0"/>
          </a:p>
          <a:p>
            <a:pPr lvl="1" indent="-236220"/>
            <a:r>
              <a:rPr lang="en-US" sz="1200" dirty="0"/>
              <a:t>Based on Python</a:t>
            </a:r>
            <a:endParaRPr lang="en-US" sz="1200" dirty="0">
              <a:cs typeface="Arial"/>
            </a:endParaRPr>
          </a:p>
          <a:p>
            <a:pPr lvl="1" indent="-236220"/>
            <a:r>
              <a:rPr lang="en-US" sz="1200" dirty="0"/>
              <a:t>Allows for inter-disciplinary teams due to common language</a:t>
            </a:r>
            <a:endParaRPr lang="en-US" sz="1200" dirty="0">
              <a:cs typeface="Arial"/>
            </a:endParaRPr>
          </a:p>
          <a:p>
            <a:pPr marL="172720" indent="-172720"/>
            <a:r>
              <a:rPr lang="en-US" sz="1200" dirty="0"/>
              <a:t>Integration</a:t>
            </a:r>
            <a:endParaRPr lang="en-US" sz="1200" dirty="0">
              <a:cs typeface="Arial"/>
            </a:endParaRPr>
          </a:p>
          <a:p>
            <a:pPr lvl="1" indent="-236220"/>
            <a:r>
              <a:rPr lang="en-US" sz="1200" dirty="0"/>
              <a:t>Automated workflows (data management, ESAF system)</a:t>
            </a:r>
            <a:endParaRPr lang="en-US" sz="1200" dirty="0">
              <a:cs typeface="Arial"/>
            </a:endParaRPr>
          </a:p>
          <a:p>
            <a:pPr lvl="1" indent="-236220"/>
            <a:r>
              <a:rPr lang="en-US" sz="1200" dirty="0"/>
              <a:t>Rich libraries of tools</a:t>
            </a:r>
            <a:endParaRPr lang="en-US" sz="1200" dirty="0">
              <a:cs typeface="Arial"/>
            </a:endParaRPr>
          </a:p>
          <a:p>
            <a:pPr lvl="1" indent="-236220"/>
            <a:r>
              <a:rPr lang="en-US" sz="1200" dirty="0">
                <a:solidFill>
                  <a:srgbClr val="232425"/>
                </a:solidFill>
                <a:latin typeface="Arial"/>
                <a:cs typeface="Arial"/>
              </a:rPr>
              <a:t>Better integration with modern equipment (e.g. area detectors)</a:t>
            </a:r>
          </a:p>
          <a:p>
            <a:pPr marL="172720" indent="-172720"/>
            <a:r>
              <a:rPr lang="en-US" sz="1200" dirty="0"/>
              <a:t>Features</a:t>
            </a:r>
            <a:endParaRPr lang="en-US" sz="1200" dirty="0">
              <a:cs typeface="Arial"/>
            </a:endParaRPr>
          </a:p>
          <a:p>
            <a:pPr lvl="1" indent="-236220"/>
            <a:r>
              <a:rPr lang="en-US" sz="1200" dirty="0"/>
              <a:t>Lots of prebuilt devices (No need to reinvent the wheel)</a:t>
            </a:r>
            <a:endParaRPr lang="en-US" sz="1200" dirty="0">
              <a:cs typeface="Arial"/>
            </a:endParaRPr>
          </a:p>
          <a:p>
            <a:pPr lvl="1" indent="-236220"/>
            <a:r>
              <a:rPr lang="en-US" sz="1200" dirty="0"/>
              <a:t>Handles both multi-dimensional and asynchronous, event-based data sources</a:t>
            </a:r>
            <a:endParaRPr lang="en-US" sz="1200" dirty="0">
              <a:cs typeface="Arial"/>
            </a:endParaRPr>
          </a:p>
          <a:p>
            <a:pPr lvl="1" indent="-236220"/>
            <a:r>
              <a:rPr lang="en-US" sz="1200" dirty="0">
                <a:solidFill>
                  <a:srgbClr val="232425"/>
                </a:solidFill>
                <a:latin typeface="Arial"/>
                <a:cs typeface="Arial"/>
              </a:rPr>
              <a:t>Data can be saved in any format</a:t>
            </a:r>
          </a:p>
          <a:p>
            <a:pPr marL="172720" indent="-172720"/>
            <a:r>
              <a:rPr lang="en-US" sz="1200" dirty="0"/>
              <a:t>Expansion</a:t>
            </a:r>
            <a:endParaRPr lang="en-US" sz="1200" dirty="0">
              <a:cs typeface="Arial"/>
            </a:endParaRPr>
          </a:p>
          <a:p>
            <a:pPr lvl="1" indent="-236220"/>
            <a:r>
              <a:rPr lang="en-US" sz="1200" dirty="0"/>
              <a:t>Easy to add new features due to open-source nature</a:t>
            </a:r>
            <a:endParaRPr lang="en-US" sz="1200" dirty="0">
              <a:cs typeface="Arial"/>
            </a:endParaRPr>
          </a:p>
          <a:p>
            <a:pPr lvl="1" indent="-236220"/>
            <a:r>
              <a:rPr lang="en-US" sz="1200" dirty="0"/>
              <a:t>Can be integrated with any Python programming implementation</a:t>
            </a:r>
            <a:endParaRPr lang="en-US" sz="1200" dirty="0">
              <a:cs typeface="Arial"/>
            </a:endParaRPr>
          </a:p>
          <a:p>
            <a:pPr lvl="1" indent="-236220"/>
            <a:endParaRPr lang="en-US" sz="1200" dirty="0">
              <a:cs typeface="Arial"/>
            </a:endParaRPr>
          </a:p>
          <a:p>
            <a:pPr lvl="1" indent="-236220"/>
            <a:endParaRPr lang="en-US" sz="1200" dirty="0">
              <a:cs typeface="Arial"/>
            </a:endParaRPr>
          </a:p>
        </p:txBody>
      </p:sp>
      <p:sp>
        <p:nvSpPr>
          <p:cNvPr id="4" name="Text Placeholder 3">
            <a:extLst>
              <a:ext uri="{FF2B5EF4-FFF2-40B4-BE49-F238E27FC236}">
                <a16:creationId xmlns:a16="http://schemas.microsoft.com/office/drawing/2014/main" id="{8AD46E09-DBF2-86E6-82EC-BD70ECB48DE3}"/>
              </a:ext>
            </a:extLst>
          </p:cNvPr>
          <p:cNvSpPr>
            <a:spLocks noGrp="1"/>
          </p:cNvSpPr>
          <p:nvPr>
            <p:ph type="body" sz="quarter" idx="12"/>
          </p:nvPr>
        </p:nvSpPr>
        <p:spPr/>
        <p:txBody>
          <a:bodyPr/>
          <a:lstStyle/>
          <a:p>
            <a:r>
              <a:rPr lang="en-US" dirty="0"/>
              <a:t>All the reasons why we’re transitioning</a:t>
            </a:r>
          </a:p>
          <a:p>
            <a:endParaRPr lang="en-US" dirty="0"/>
          </a:p>
        </p:txBody>
      </p:sp>
      <p:sp>
        <p:nvSpPr>
          <p:cNvPr id="5" name="Slide Number Placeholder 4">
            <a:extLst>
              <a:ext uri="{FF2B5EF4-FFF2-40B4-BE49-F238E27FC236}">
                <a16:creationId xmlns:a16="http://schemas.microsoft.com/office/drawing/2014/main" id="{27199D8C-5573-E939-C2A3-32871E817744}"/>
              </a:ext>
            </a:extLst>
          </p:cNvPr>
          <p:cNvSpPr>
            <a:spLocks noGrp="1"/>
          </p:cNvSpPr>
          <p:nvPr>
            <p:ph type="sldNum" sz="quarter" idx="13"/>
          </p:nvPr>
        </p:nvSpPr>
        <p:spPr/>
        <p:txBody>
          <a:bodyPr/>
          <a:lstStyle/>
          <a:p>
            <a:fld id="{AEFAAC5A-9C4F-4278-920D-DF2BAB595749}" type="slidenum">
              <a:rPr lang="en-US" smtClean="0"/>
              <a:pPr/>
              <a:t>3</a:t>
            </a:fld>
            <a:endParaRPr lang="en-US"/>
          </a:p>
        </p:txBody>
      </p:sp>
      <p:pic>
        <p:nvPicPr>
          <p:cNvPr id="6" name="Picture 5">
            <a:extLst>
              <a:ext uri="{FF2B5EF4-FFF2-40B4-BE49-F238E27FC236}">
                <a16:creationId xmlns:a16="http://schemas.microsoft.com/office/drawing/2014/main" id="{3CEE8AEC-1747-FC30-FF2C-618A3690C6C5}"/>
              </a:ext>
            </a:extLst>
          </p:cNvPr>
          <p:cNvPicPr>
            <a:picLocks noChangeAspect="1"/>
          </p:cNvPicPr>
          <p:nvPr/>
        </p:nvPicPr>
        <p:blipFill>
          <a:blip r:embed="rId3"/>
          <a:stretch>
            <a:fillRect/>
          </a:stretch>
        </p:blipFill>
        <p:spPr>
          <a:xfrm>
            <a:off x="5270499" y="1830956"/>
            <a:ext cx="3873501" cy="2503650"/>
          </a:xfrm>
          <a:prstGeom prst="rect">
            <a:avLst/>
          </a:prstGeom>
        </p:spPr>
      </p:pic>
      <p:pic>
        <p:nvPicPr>
          <p:cNvPr id="7" name="Picture 6">
            <a:extLst>
              <a:ext uri="{FF2B5EF4-FFF2-40B4-BE49-F238E27FC236}">
                <a16:creationId xmlns:a16="http://schemas.microsoft.com/office/drawing/2014/main" id="{5CDD6537-FB6E-B8FA-A58E-B29DC676117F}"/>
              </a:ext>
            </a:extLst>
          </p:cNvPr>
          <p:cNvPicPr>
            <a:picLocks noChangeAspect="1"/>
          </p:cNvPicPr>
          <p:nvPr/>
        </p:nvPicPr>
        <p:blipFill>
          <a:blip r:embed="rId4"/>
          <a:stretch>
            <a:fillRect/>
          </a:stretch>
        </p:blipFill>
        <p:spPr>
          <a:xfrm>
            <a:off x="5429249" y="392029"/>
            <a:ext cx="3168093" cy="992669"/>
          </a:xfrm>
          <a:prstGeom prst="rect">
            <a:avLst/>
          </a:prstGeom>
        </p:spPr>
      </p:pic>
    </p:spTree>
    <p:extLst>
      <p:ext uri="{BB962C8B-B14F-4D97-AF65-F5344CB8AC3E}">
        <p14:creationId xmlns:p14="http://schemas.microsoft.com/office/powerpoint/2010/main" val="1977443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090E3-DCEE-C9A8-1616-3466C9E0D3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D9BEB6-5B86-88BE-D204-4AA837E4F38F}"/>
              </a:ext>
            </a:extLst>
          </p:cNvPr>
          <p:cNvSpPr>
            <a:spLocks noGrp="1"/>
          </p:cNvSpPr>
          <p:nvPr>
            <p:ph type="title"/>
          </p:nvPr>
        </p:nvSpPr>
        <p:spPr/>
        <p:txBody>
          <a:bodyPr/>
          <a:lstStyle/>
          <a:p>
            <a:r>
              <a:rPr lang="en-US" dirty="0"/>
              <a:t>Different… but same </a:t>
            </a:r>
          </a:p>
        </p:txBody>
      </p:sp>
      <p:sp>
        <p:nvSpPr>
          <p:cNvPr id="3" name="Content Placeholder 2">
            <a:extLst>
              <a:ext uri="{FF2B5EF4-FFF2-40B4-BE49-F238E27FC236}">
                <a16:creationId xmlns:a16="http://schemas.microsoft.com/office/drawing/2014/main" id="{7DCD2D6B-CACA-E275-9186-71760232AD62}"/>
              </a:ext>
            </a:extLst>
          </p:cNvPr>
          <p:cNvSpPr>
            <a:spLocks noGrp="1"/>
          </p:cNvSpPr>
          <p:nvPr>
            <p:ph idx="1"/>
          </p:nvPr>
        </p:nvSpPr>
        <p:spPr>
          <a:xfrm>
            <a:off x="457201" y="1408346"/>
            <a:ext cx="4114799" cy="3317082"/>
          </a:xfrm>
        </p:spPr>
        <p:txBody>
          <a:bodyPr/>
          <a:lstStyle/>
          <a:p>
            <a:r>
              <a:rPr lang="en-US" sz="1200" dirty="0"/>
              <a:t>Experimental Variance at the APS</a:t>
            </a:r>
          </a:p>
          <a:p>
            <a:pPr lvl="1"/>
            <a:r>
              <a:rPr lang="en-US" sz="1200" dirty="0"/>
              <a:t>HEDM</a:t>
            </a:r>
          </a:p>
          <a:p>
            <a:pPr lvl="1"/>
            <a:r>
              <a:rPr lang="en-US" sz="1200" dirty="0"/>
              <a:t>XPCS </a:t>
            </a:r>
          </a:p>
          <a:p>
            <a:pPr lvl="1"/>
            <a:r>
              <a:rPr lang="en-US" sz="1200" dirty="0"/>
              <a:t>ISN (ptychography)</a:t>
            </a:r>
          </a:p>
          <a:p>
            <a:pPr lvl="1"/>
            <a:r>
              <a:rPr lang="en-US" sz="1200" dirty="0"/>
              <a:t>USAXS</a:t>
            </a:r>
          </a:p>
          <a:p>
            <a:pPr lvl="1"/>
            <a:r>
              <a:rPr lang="en-US" sz="1200" dirty="0"/>
              <a:t>Deposition Lab</a:t>
            </a:r>
          </a:p>
          <a:p>
            <a:pPr lvl="1"/>
            <a:r>
              <a:rPr lang="en-US" sz="1200" dirty="0"/>
              <a:t>Spectroscopy</a:t>
            </a:r>
          </a:p>
          <a:p>
            <a:r>
              <a:rPr lang="en-US" sz="1200" dirty="0"/>
              <a:t>The science requires different approaches but the tools for execution are the same</a:t>
            </a:r>
          </a:p>
          <a:p>
            <a:r>
              <a:rPr lang="en-US" sz="1200" dirty="0"/>
              <a:t>Allows for high customization, while keeping minimal changes to deployment structure. </a:t>
            </a:r>
          </a:p>
          <a:p>
            <a:r>
              <a:rPr lang="en-US" sz="1200" dirty="0"/>
              <a:t>Same structure creates community knowledge</a:t>
            </a:r>
          </a:p>
          <a:p>
            <a:r>
              <a:rPr lang="en-US" sz="1200" dirty="0"/>
              <a:t>Unified backend for enhanced frontend</a:t>
            </a:r>
          </a:p>
        </p:txBody>
      </p:sp>
      <p:sp>
        <p:nvSpPr>
          <p:cNvPr id="4" name="Text Placeholder 3">
            <a:extLst>
              <a:ext uri="{FF2B5EF4-FFF2-40B4-BE49-F238E27FC236}">
                <a16:creationId xmlns:a16="http://schemas.microsoft.com/office/drawing/2014/main" id="{D75E4597-A6EE-66EE-F851-D61128856DC5}"/>
              </a:ext>
            </a:extLst>
          </p:cNvPr>
          <p:cNvSpPr>
            <a:spLocks noGrp="1"/>
          </p:cNvSpPr>
          <p:nvPr>
            <p:ph type="body" sz="quarter" idx="12"/>
          </p:nvPr>
        </p:nvSpPr>
        <p:spPr>
          <a:xfrm>
            <a:off x="457202" y="1009912"/>
            <a:ext cx="4837368" cy="374786"/>
          </a:xfrm>
        </p:spPr>
        <p:txBody>
          <a:bodyPr/>
          <a:lstStyle/>
          <a:p>
            <a:r>
              <a:rPr lang="en-US" dirty="0"/>
              <a:t>The Vision for Deployment at the APS</a:t>
            </a:r>
          </a:p>
        </p:txBody>
      </p:sp>
      <p:sp>
        <p:nvSpPr>
          <p:cNvPr id="5" name="Slide Number Placeholder 4">
            <a:extLst>
              <a:ext uri="{FF2B5EF4-FFF2-40B4-BE49-F238E27FC236}">
                <a16:creationId xmlns:a16="http://schemas.microsoft.com/office/drawing/2014/main" id="{9D014222-E0A5-8E7D-B952-1185F847D3C3}"/>
              </a:ext>
            </a:extLst>
          </p:cNvPr>
          <p:cNvSpPr>
            <a:spLocks noGrp="1"/>
          </p:cNvSpPr>
          <p:nvPr>
            <p:ph type="sldNum" sz="quarter" idx="13"/>
          </p:nvPr>
        </p:nvSpPr>
        <p:spPr/>
        <p:txBody>
          <a:bodyPr/>
          <a:lstStyle/>
          <a:p>
            <a:fld id="{AEFAAC5A-9C4F-4278-920D-DF2BAB595749}" type="slidenum">
              <a:rPr lang="en-US" smtClean="0"/>
              <a:pPr/>
              <a:t>4</a:t>
            </a:fld>
            <a:endParaRPr lang="en-US" dirty="0"/>
          </a:p>
        </p:txBody>
      </p:sp>
      <p:pic>
        <p:nvPicPr>
          <p:cNvPr id="8" name="Picture 7" descr="A screen shot of a computer&#10;&#10;Description automatically generated">
            <a:extLst>
              <a:ext uri="{FF2B5EF4-FFF2-40B4-BE49-F238E27FC236}">
                <a16:creationId xmlns:a16="http://schemas.microsoft.com/office/drawing/2014/main" id="{3A5567DD-51BD-B1B8-2049-4C147D045CDF}"/>
              </a:ext>
            </a:extLst>
          </p:cNvPr>
          <p:cNvPicPr>
            <a:picLocks noChangeAspect="1"/>
          </p:cNvPicPr>
          <p:nvPr/>
        </p:nvPicPr>
        <p:blipFill>
          <a:blip r:embed="rId2"/>
          <a:stretch>
            <a:fillRect/>
          </a:stretch>
        </p:blipFill>
        <p:spPr>
          <a:xfrm>
            <a:off x="5785637" y="200119"/>
            <a:ext cx="3190807" cy="4792323"/>
          </a:xfrm>
          <a:prstGeom prst="rect">
            <a:avLst/>
          </a:prstGeom>
        </p:spPr>
      </p:pic>
    </p:spTree>
    <p:extLst>
      <p:ext uri="{BB962C8B-B14F-4D97-AF65-F5344CB8AC3E}">
        <p14:creationId xmlns:p14="http://schemas.microsoft.com/office/powerpoint/2010/main" val="21383593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090E3-DCEE-C9A8-1616-3466C9E0D3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D9BEB6-5B86-88BE-D204-4AA837E4F38F}"/>
              </a:ext>
            </a:extLst>
          </p:cNvPr>
          <p:cNvSpPr>
            <a:spLocks noGrp="1"/>
          </p:cNvSpPr>
          <p:nvPr>
            <p:ph type="title"/>
          </p:nvPr>
        </p:nvSpPr>
        <p:spPr/>
        <p:txBody>
          <a:bodyPr/>
          <a:lstStyle/>
          <a:p>
            <a:r>
              <a:rPr lang="en-US"/>
              <a:t>Different… but same </a:t>
            </a:r>
          </a:p>
        </p:txBody>
      </p:sp>
      <p:sp>
        <p:nvSpPr>
          <p:cNvPr id="3" name="Content Placeholder 2">
            <a:extLst>
              <a:ext uri="{FF2B5EF4-FFF2-40B4-BE49-F238E27FC236}">
                <a16:creationId xmlns:a16="http://schemas.microsoft.com/office/drawing/2014/main" id="{7DCD2D6B-CACA-E275-9186-71760232AD62}"/>
              </a:ext>
            </a:extLst>
          </p:cNvPr>
          <p:cNvSpPr>
            <a:spLocks noGrp="1"/>
          </p:cNvSpPr>
          <p:nvPr>
            <p:ph idx="1"/>
          </p:nvPr>
        </p:nvSpPr>
        <p:spPr>
          <a:xfrm>
            <a:off x="457201" y="1408346"/>
            <a:ext cx="4114799" cy="3317082"/>
          </a:xfrm>
        </p:spPr>
        <p:txBody>
          <a:bodyPr/>
          <a:lstStyle/>
          <a:p>
            <a:r>
              <a:rPr lang="en-US" sz="1200" dirty="0"/>
              <a:t>Experimental Variance at the APS</a:t>
            </a:r>
          </a:p>
          <a:p>
            <a:pPr lvl="1"/>
            <a:r>
              <a:rPr lang="en-US" sz="1200" dirty="0"/>
              <a:t>HEDM</a:t>
            </a:r>
          </a:p>
          <a:p>
            <a:pPr lvl="1"/>
            <a:r>
              <a:rPr lang="en-US" sz="1200" dirty="0"/>
              <a:t>XPCS </a:t>
            </a:r>
          </a:p>
          <a:p>
            <a:pPr lvl="1"/>
            <a:r>
              <a:rPr lang="en-US" sz="1200" dirty="0"/>
              <a:t>ISN (ptychography)</a:t>
            </a:r>
          </a:p>
          <a:p>
            <a:pPr lvl="1"/>
            <a:r>
              <a:rPr lang="en-US" sz="1200" dirty="0"/>
              <a:t>USAXS</a:t>
            </a:r>
          </a:p>
          <a:p>
            <a:pPr lvl="1"/>
            <a:r>
              <a:rPr lang="en-US" sz="1200" dirty="0"/>
              <a:t>Deposition Lab</a:t>
            </a:r>
          </a:p>
          <a:p>
            <a:pPr lvl="1"/>
            <a:r>
              <a:rPr lang="en-US" sz="1200" dirty="0"/>
              <a:t>Spectroscopy</a:t>
            </a:r>
          </a:p>
          <a:p>
            <a:r>
              <a:rPr lang="en-US" sz="1200" dirty="0"/>
              <a:t>The science requires different approaches but the </a:t>
            </a:r>
            <a:r>
              <a:rPr lang="en-US" sz="1200" b="1" dirty="0">
                <a:solidFill>
                  <a:srgbClr val="C00000"/>
                </a:solidFill>
              </a:rPr>
              <a:t>tools for execution are the same</a:t>
            </a:r>
          </a:p>
          <a:p>
            <a:r>
              <a:rPr lang="en-US" sz="1200" dirty="0"/>
              <a:t>Allows for high customization, while keeping minimal changes to deployment structure. </a:t>
            </a:r>
          </a:p>
          <a:p>
            <a:r>
              <a:rPr lang="en-US" sz="1200" dirty="0"/>
              <a:t>Same structure creates community knowledge</a:t>
            </a:r>
          </a:p>
          <a:p>
            <a:r>
              <a:rPr lang="en-US" sz="1200" dirty="0"/>
              <a:t>Unified backend for enhanced frontend</a:t>
            </a:r>
          </a:p>
        </p:txBody>
      </p:sp>
      <p:sp>
        <p:nvSpPr>
          <p:cNvPr id="4" name="Text Placeholder 3">
            <a:extLst>
              <a:ext uri="{FF2B5EF4-FFF2-40B4-BE49-F238E27FC236}">
                <a16:creationId xmlns:a16="http://schemas.microsoft.com/office/drawing/2014/main" id="{D75E4597-A6EE-66EE-F851-D61128856DC5}"/>
              </a:ext>
            </a:extLst>
          </p:cNvPr>
          <p:cNvSpPr>
            <a:spLocks noGrp="1"/>
          </p:cNvSpPr>
          <p:nvPr>
            <p:ph type="body" sz="quarter" idx="12"/>
          </p:nvPr>
        </p:nvSpPr>
        <p:spPr>
          <a:xfrm>
            <a:off x="457202" y="1009912"/>
            <a:ext cx="4837368" cy="374786"/>
          </a:xfrm>
        </p:spPr>
        <p:txBody>
          <a:bodyPr/>
          <a:lstStyle/>
          <a:p>
            <a:r>
              <a:rPr lang="en-US" dirty="0"/>
              <a:t>The Vision for Deployment at the APS</a:t>
            </a:r>
          </a:p>
        </p:txBody>
      </p:sp>
      <p:sp>
        <p:nvSpPr>
          <p:cNvPr id="5" name="Slide Number Placeholder 4">
            <a:extLst>
              <a:ext uri="{FF2B5EF4-FFF2-40B4-BE49-F238E27FC236}">
                <a16:creationId xmlns:a16="http://schemas.microsoft.com/office/drawing/2014/main" id="{9D014222-E0A5-8E7D-B952-1185F847D3C3}"/>
              </a:ext>
            </a:extLst>
          </p:cNvPr>
          <p:cNvSpPr>
            <a:spLocks noGrp="1"/>
          </p:cNvSpPr>
          <p:nvPr>
            <p:ph type="sldNum" sz="quarter" idx="13"/>
          </p:nvPr>
        </p:nvSpPr>
        <p:spPr/>
        <p:txBody>
          <a:bodyPr/>
          <a:lstStyle/>
          <a:p>
            <a:fld id="{AEFAAC5A-9C4F-4278-920D-DF2BAB595749}" type="slidenum">
              <a:rPr lang="en-US" smtClean="0"/>
              <a:pPr/>
              <a:t>5</a:t>
            </a:fld>
            <a:endParaRPr lang="en-US"/>
          </a:p>
        </p:txBody>
      </p:sp>
      <p:sp>
        <p:nvSpPr>
          <p:cNvPr id="8" name="Rectangle 7">
            <a:extLst>
              <a:ext uri="{FF2B5EF4-FFF2-40B4-BE49-F238E27FC236}">
                <a16:creationId xmlns:a16="http://schemas.microsoft.com/office/drawing/2014/main" id="{745E4597-5D60-26CB-0697-A19C39E89269}"/>
              </a:ext>
            </a:extLst>
          </p:cNvPr>
          <p:cNvSpPr/>
          <p:nvPr/>
        </p:nvSpPr>
        <p:spPr>
          <a:xfrm>
            <a:off x="5063067" y="788689"/>
            <a:ext cx="2700866" cy="803472"/>
          </a:xfrm>
          <a:prstGeom prst="rect">
            <a:avLst/>
          </a:prstGeom>
          <a:solidFill>
            <a:srgbClr val="FFC000">
              <a:alpha val="35000"/>
            </a:srgbClr>
          </a:solidFill>
          <a:ln>
            <a:noFill/>
          </a:ln>
          <a:effectLst>
            <a:outerShdw blurRad="773602" dist="50800" dir="5400000" algn="ctr" rotWithShape="0">
              <a:srgbClr val="000000">
                <a:alpha val="0"/>
              </a:srgbClr>
            </a:outerShdw>
            <a:softEdge rad="0"/>
          </a:effectLst>
        </p:spPr>
        <p:style>
          <a:lnRef idx="1">
            <a:schemeClr val="accent1"/>
          </a:lnRef>
          <a:fillRef idx="3">
            <a:schemeClr val="accent1"/>
          </a:fillRef>
          <a:effectRef idx="2">
            <a:schemeClr val="accent1"/>
          </a:effectRef>
          <a:fontRef idx="minor">
            <a:schemeClr val="lt1"/>
          </a:fontRef>
        </p:style>
        <p:txBody>
          <a:bodyPr vert="horz" rtlCol="0" anchor="ctr" anchorCtr="0"/>
          <a:lstStyle/>
          <a:p>
            <a:r>
              <a:rPr lang="en-US" sz="1050">
                <a:solidFill>
                  <a:schemeClr val="accent4"/>
                </a:solidFill>
              </a:rPr>
              <a:t>UI/UX</a:t>
            </a:r>
          </a:p>
        </p:txBody>
      </p:sp>
      <p:sp>
        <p:nvSpPr>
          <p:cNvPr id="9" name="Rectangle 8">
            <a:extLst>
              <a:ext uri="{FF2B5EF4-FFF2-40B4-BE49-F238E27FC236}">
                <a16:creationId xmlns:a16="http://schemas.microsoft.com/office/drawing/2014/main" id="{51786440-6913-07C9-425D-960149DCEA2E}"/>
              </a:ext>
            </a:extLst>
          </p:cNvPr>
          <p:cNvSpPr/>
          <p:nvPr/>
        </p:nvSpPr>
        <p:spPr>
          <a:xfrm>
            <a:off x="5063067" y="1663700"/>
            <a:ext cx="2336800" cy="1280938"/>
          </a:xfrm>
          <a:prstGeom prst="rect">
            <a:avLst/>
          </a:prstGeom>
          <a:solidFill>
            <a:schemeClr val="accent6">
              <a:lumMod val="60000"/>
              <a:lumOff val="40000"/>
              <a:alpha val="35000"/>
            </a:schemeClr>
          </a:solidFill>
          <a:ln>
            <a:noFill/>
          </a:ln>
          <a:effectLst>
            <a:outerShdw blurRad="773602" dist="50800" dir="5400000" algn="ctr" rotWithShape="0">
              <a:srgbClr val="000000">
                <a:alpha val="0"/>
              </a:srgbClr>
            </a:outerShdw>
            <a:softEdge rad="0"/>
          </a:effectLst>
        </p:spPr>
        <p:style>
          <a:lnRef idx="1">
            <a:schemeClr val="accent1"/>
          </a:lnRef>
          <a:fillRef idx="3">
            <a:schemeClr val="accent1"/>
          </a:fillRef>
          <a:effectRef idx="2">
            <a:schemeClr val="accent1"/>
          </a:effectRef>
          <a:fontRef idx="minor">
            <a:schemeClr val="lt1"/>
          </a:fontRef>
        </p:style>
        <p:txBody>
          <a:bodyPr vert="horz" rtlCol="0" anchor="ctr" anchorCtr="0"/>
          <a:lstStyle/>
          <a:p>
            <a:r>
              <a:rPr lang="en-US" sz="900">
                <a:solidFill>
                  <a:srgbClr val="FF0000"/>
                </a:solidFill>
              </a:rPr>
              <a:t>INSTRUCTIONS</a:t>
            </a:r>
            <a:endParaRPr lang="en-US" sz="1100">
              <a:solidFill>
                <a:srgbClr val="FF0000"/>
              </a:solidFill>
            </a:endParaRPr>
          </a:p>
        </p:txBody>
      </p:sp>
      <p:sp>
        <p:nvSpPr>
          <p:cNvPr id="10" name="Rectangle 9">
            <a:extLst>
              <a:ext uri="{FF2B5EF4-FFF2-40B4-BE49-F238E27FC236}">
                <a16:creationId xmlns:a16="http://schemas.microsoft.com/office/drawing/2014/main" id="{09CE6CB2-8037-56DD-CFDE-828AD8F33798}"/>
              </a:ext>
            </a:extLst>
          </p:cNvPr>
          <p:cNvSpPr/>
          <p:nvPr/>
        </p:nvSpPr>
        <p:spPr>
          <a:xfrm>
            <a:off x="5063067" y="3551339"/>
            <a:ext cx="2336800" cy="1479601"/>
          </a:xfrm>
          <a:prstGeom prst="rect">
            <a:avLst/>
          </a:prstGeom>
          <a:solidFill>
            <a:schemeClr val="bg1">
              <a:lumMod val="65000"/>
              <a:alpha val="35000"/>
            </a:schemeClr>
          </a:solidFill>
          <a:ln>
            <a:noFill/>
          </a:ln>
          <a:effectLst>
            <a:outerShdw blurRad="773602" dist="50800" dir="5400000" algn="ctr" rotWithShape="0">
              <a:srgbClr val="000000">
                <a:alpha val="0"/>
              </a:srgbClr>
            </a:outerShdw>
            <a:softEdge rad="0"/>
          </a:effectLst>
        </p:spPr>
        <p:style>
          <a:lnRef idx="1">
            <a:schemeClr val="accent1"/>
          </a:lnRef>
          <a:fillRef idx="3">
            <a:schemeClr val="accent1"/>
          </a:fillRef>
          <a:effectRef idx="2">
            <a:schemeClr val="accent1"/>
          </a:effectRef>
          <a:fontRef idx="minor">
            <a:schemeClr val="lt1"/>
          </a:fontRef>
        </p:style>
        <p:txBody>
          <a:bodyPr vert="horz" rtlCol="0" anchor="ctr" anchorCtr="0"/>
          <a:lstStyle/>
          <a:p>
            <a:r>
              <a:rPr lang="en-US" sz="900">
                <a:solidFill>
                  <a:schemeClr val="tx1"/>
                </a:solidFill>
              </a:rPr>
              <a:t>HARD TO SOFT</a:t>
            </a:r>
            <a:br>
              <a:rPr lang="en-US" sz="900">
                <a:solidFill>
                  <a:schemeClr val="tx1"/>
                </a:solidFill>
              </a:rPr>
            </a:br>
            <a:r>
              <a:rPr lang="en-US" sz="900">
                <a:solidFill>
                  <a:schemeClr val="tx1"/>
                </a:solidFill>
              </a:rPr>
              <a:t>INTERFACE</a:t>
            </a:r>
          </a:p>
        </p:txBody>
      </p:sp>
      <p:sp>
        <p:nvSpPr>
          <p:cNvPr id="11" name="Rectangle 10">
            <a:extLst>
              <a:ext uri="{FF2B5EF4-FFF2-40B4-BE49-F238E27FC236}">
                <a16:creationId xmlns:a16="http://schemas.microsoft.com/office/drawing/2014/main" id="{4B6ACC42-B55F-792B-6083-B3C93649E0B8}"/>
              </a:ext>
            </a:extLst>
          </p:cNvPr>
          <p:cNvSpPr/>
          <p:nvPr/>
        </p:nvSpPr>
        <p:spPr>
          <a:xfrm>
            <a:off x="5063067" y="3016177"/>
            <a:ext cx="2336800" cy="463623"/>
          </a:xfrm>
          <a:prstGeom prst="rect">
            <a:avLst/>
          </a:prstGeom>
          <a:solidFill>
            <a:srgbClr val="0070C0">
              <a:alpha val="35000"/>
            </a:srgbClr>
          </a:solidFill>
          <a:ln>
            <a:noFill/>
          </a:ln>
          <a:effectLst>
            <a:outerShdw blurRad="773602" dist="50800" dir="5400000" algn="ctr" rotWithShape="0">
              <a:srgbClr val="000000">
                <a:alpha val="0"/>
              </a:srgbClr>
            </a:outerShdw>
            <a:softEdge rad="0"/>
          </a:effectLst>
        </p:spPr>
        <p:style>
          <a:lnRef idx="1">
            <a:schemeClr val="accent1"/>
          </a:lnRef>
          <a:fillRef idx="3">
            <a:schemeClr val="accent1"/>
          </a:fillRef>
          <a:effectRef idx="2">
            <a:schemeClr val="accent1"/>
          </a:effectRef>
          <a:fontRef idx="minor">
            <a:schemeClr val="lt1"/>
          </a:fontRef>
        </p:style>
        <p:txBody>
          <a:bodyPr vert="horz" rtlCol="0" anchor="ctr" anchorCtr="0"/>
          <a:lstStyle/>
          <a:p>
            <a:r>
              <a:rPr lang="en-US" sz="900">
                <a:solidFill>
                  <a:srgbClr val="0082CA"/>
                </a:solidFill>
              </a:rPr>
              <a:t>ABSTRACTION</a:t>
            </a:r>
          </a:p>
        </p:txBody>
      </p:sp>
      <p:sp>
        <p:nvSpPr>
          <p:cNvPr id="12" name="Rectangle 11">
            <a:extLst>
              <a:ext uri="{FF2B5EF4-FFF2-40B4-BE49-F238E27FC236}">
                <a16:creationId xmlns:a16="http://schemas.microsoft.com/office/drawing/2014/main" id="{985D59DD-98F7-B992-6FA2-8764793E9A80}"/>
              </a:ext>
            </a:extLst>
          </p:cNvPr>
          <p:cNvSpPr/>
          <p:nvPr/>
        </p:nvSpPr>
        <p:spPr>
          <a:xfrm>
            <a:off x="7476067" y="2127323"/>
            <a:ext cx="1527968" cy="2461610"/>
          </a:xfrm>
          <a:prstGeom prst="rect">
            <a:avLst/>
          </a:prstGeom>
          <a:solidFill>
            <a:srgbClr val="92D050">
              <a:alpha val="31000"/>
            </a:srgbClr>
          </a:solidFill>
          <a:ln>
            <a:noFill/>
          </a:ln>
          <a:effectLst>
            <a:outerShdw blurRad="773602" dist="50800" dir="5400000" algn="ctr" rotWithShape="0">
              <a:srgbClr val="000000">
                <a:alpha val="0"/>
              </a:srgbClr>
            </a:outerShdw>
            <a:softEdge rad="0"/>
          </a:effectLst>
        </p:spPr>
        <p:style>
          <a:lnRef idx="1">
            <a:schemeClr val="accent1"/>
          </a:lnRef>
          <a:fillRef idx="3">
            <a:schemeClr val="accent1"/>
          </a:fillRef>
          <a:effectRef idx="2">
            <a:schemeClr val="accent1"/>
          </a:effectRef>
          <a:fontRef idx="minor">
            <a:schemeClr val="lt1"/>
          </a:fontRef>
        </p:style>
        <p:txBody>
          <a:bodyPr vert="horz" rtlCol="0" anchor="b" anchorCtr="0"/>
          <a:lstStyle/>
          <a:p>
            <a:pPr algn="ctr"/>
            <a:r>
              <a:rPr lang="en-US" sz="1400">
                <a:solidFill>
                  <a:srgbClr val="007836"/>
                </a:solidFill>
              </a:rPr>
              <a:t>PRODUCT</a:t>
            </a:r>
          </a:p>
        </p:txBody>
      </p:sp>
      <p:pic>
        <p:nvPicPr>
          <p:cNvPr id="6" name="Picture 5" descr="A screen shot of a computer&#10;&#10;Description automatically generated">
            <a:extLst>
              <a:ext uri="{FF2B5EF4-FFF2-40B4-BE49-F238E27FC236}">
                <a16:creationId xmlns:a16="http://schemas.microsoft.com/office/drawing/2014/main" id="{4187AB19-F2C4-4FB3-2F5D-A59057855433}"/>
              </a:ext>
            </a:extLst>
          </p:cNvPr>
          <p:cNvPicPr>
            <a:picLocks noChangeAspect="1"/>
          </p:cNvPicPr>
          <p:nvPr/>
        </p:nvPicPr>
        <p:blipFill>
          <a:blip r:embed="rId2"/>
          <a:stretch>
            <a:fillRect/>
          </a:stretch>
        </p:blipFill>
        <p:spPr>
          <a:xfrm>
            <a:off x="5785637" y="200119"/>
            <a:ext cx="3190807" cy="4792323"/>
          </a:xfrm>
          <a:prstGeom prst="rect">
            <a:avLst/>
          </a:prstGeom>
        </p:spPr>
      </p:pic>
    </p:spTree>
    <p:extLst>
      <p:ext uri="{BB962C8B-B14F-4D97-AF65-F5344CB8AC3E}">
        <p14:creationId xmlns:p14="http://schemas.microsoft.com/office/powerpoint/2010/main" val="37091108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F871F-3C57-976A-A464-28FEB9426E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34DA0A-37AA-8EFF-6D93-60B26336CC2C}"/>
              </a:ext>
            </a:extLst>
          </p:cNvPr>
          <p:cNvSpPr>
            <a:spLocks noGrp="1"/>
          </p:cNvSpPr>
          <p:nvPr>
            <p:ph type="title"/>
          </p:nvPr>
        </p:nvSpPr>
        <p:spPr>
          <a:xfrm>
            <a:off x="456783" y="326237"/>
            <a:ext cx="4114799" cy="696699"/>
          </a:xfrm>
        </p:spPr>
        <p:txBody>
          <a:bodyPr anchor="ctr">
            <a:normAutofit/>
          </a:bodyPr>
          <a:lstStyle/>
          <a:p>
            <a:r>
              <a:rPr lang="en-US" dirty="0"/>
              <a:t>How to make this work?</a:t>
            </a:r>
          </a:p>
        </p:txBody>
      </p:sp>
      <p:sp>
        <p:nvSpPr>
          <p:cNvPr id="4" name="Text Placeholder 3">
            <a:extLst>
              <a:ext uri="{FF2B5EF4-FFF2-40B4-BE49-F238E27FC236}">
                <a16:creationId xmlns:a16="http://schemas.microsoft.com/office/drawing/2014/main" id="{EA5C793B-DFC7-CAB9-7058-7B22C5395634}"/>
              </a:ext>
            </a:extLst>
          </p:cNvPr>
          <p:cNvSpPr>
            <a:spLocks noGrp="1"/>
          </p:cNvSpPr>
          <p:nvPr>
            <p:ph type="body" sz="quarter" idx="12"/>
          </p:nvPr>
        </p:nvSpPr>
        <p:spPr>
          <a:xfrm>
            <a:off x="456364" y="1022936"/>
            <a:ext cx="4114799" cy="569271"/>
          </a:xfrm>
        </p:spPr>
        <p:txBody>
          <a:bodyPr>
            <a:normAutofit/>
          </a:bodyPr>
          <a:lstStyle/>
          <a:p>
            <a:pPr>
              <a:spcAft>
                <a:spcPts val="600"/>
              </a:spcAft>
            </a:pPr>
            <a:r>
              <a:rPr lang="en-US" dirty="0"/>
              <a:t>The need for a deployment structure that scales</a:t>
            </a:r>
          </a:p>
        </p:txBody>
      </p:sp>
      <p:sp>
        <p:nvSpPr>
          <p:cNvPr id="5" name="Slide Number Placeholder 4">
            <a:extLst>
              <a:ext uri="{FF2B5EF4-FFF2-40B4-BE49-F238E27FC236}">
                <a16:creationId xmlns:a16="http://schemas.microsoft.com/office/drawing/2014/main" id="{BB58A398-4B0B-D568-3CC2-DF5D4642B7A9}"/>
              </a:ext>
            </a:extLst>
          </p:cNvPr>
          <p:cNvSpPr>
            <a:spLocks noGrp="1"/>
          </p:cNvSpPr>
          <p:nvPr>
            <p:ph type="sldNum" sz="quarter" idx="13"/>
          </p:nvPr>
        </p:nvSpPr>
        <p:spPr/>
        <p:txBody>
          <a:bodyPr anchor="b">
            <a:noAutofit/>
          </a:bodyPr>
          <a:lstStyle/>
          <a:p>
            <a:pPr>
              <a:lnSpc>
                <a:spcPct val="90000"/>
              </a:lnSpc>
              <a:spcAft>
                <a:spcPts val="600"/>
              </a:spcAft>
            </a:pPr>
            <a:fld id="{AEFAAC5A-9C4F-4278-920D-DF2BAB595749}" type="slidenum">
              <a:rPr lang="en-US" smtClean="0"/>
              <a:pPr>
                <a:lnSpc>
                  <a:spcPct val="90000"/>
                </a:lnSpc>
                <a:spcAft>
                  <a:spcPts val="600"/>
                </a:spcAft>
              </a:pPr>
              <a:t>6</a:t>
            </a:fld>
            <a:endParaRPr lang="en-US" dirty="0"/>
          </a:p>
        </p:txBody>
      </p:sp>
      <p:sp>
        <p:nvSpPr>
          <p:cNvPr id="9" name="Content Placeholder 2">
            <a:extLst>
              <a:ext uri="{FF2B5EF4-FFF2-40B4-BE49-F238E27FC236}">
                <a16:creationId xmlns:a16="http://schemas.microsoft.com/office/drawing/2014/main" id="{A0EE8D27-0713-0ECE-4322-655B189E1568}"/>
              </a:ext>
            </a:extLst>
          </p:cNvPr>
          <p:cNvSpPr txBox="1">
            <a:spLocks/>
          </p:cNvSpPr>
          <p:nvPr/>
        </p:nvSpPr>
        <p:spPr>
          <a:xfrm>
            <a:off x="456364" y="1726028"/>
            <a:ext cx="4114799" cy="3044621"/>
          </a:xfrm>
          <a:prstGeom prst="rect">
            <a:avLst/>
          </a:prstGeom>
        </p:spPr>
        <p:txBody>
          <a:bodyPr vert="horz" lIns="0" tIns="0" rIns="0" bIns="45720" rtlCol="0" anchor="t">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2720" indent="-172720"/>
            <a:r>
              <a:rPr lang="en-US" sz="1200" dirty="0">
                <a:cs typeface="Arial"/>
              </a:rPr>
              <a:t>What we currently have:</a:t>
            </a:r>
          </a:p>
          <a:p>
            <a:pPr marL="520382" lvl="1" indent="-172720"/>
            <a:r>
              <a:rPr lang="en-US" sz="1200" dirty="0">
                <a:cs typeface="Arial"/>
              </a:rPr>
              <a:t>A copier template for a minimal installation of the APS </a:t>
            </a:r>
            <a:r>
              <a:rPr lang="en-US" sz="1200" dirty="0" err="1">
                <a:cs typeface="Arial"/>
              </a:rPr>
              <a:t>Bluesky</a:t>
            </a:r>
            <a:r>
              <a:rPr lang="en-US" sz="1200" dirty="0">
                <a:cs typeface="Arial"/>
              </a:rPr>
              <a:t> Deployment</a:t>
            </a:r>
          </a:p>
          <a:p>
            <a:pPr marL="802957" lvl="2" indent="-172720"/>
            <a:r>
              <a:rPr lang="en-US" sz="1200" dirty="0">
                <a:cs typeface="Arial"/>
              </a:rPr>
              <a:t>YAML File creates package</a:t>
            </a:r>
          </a:p>
          <a:p>
            <a:pPr marL="520382" lvl="1" indent="-172720"/>
            <a:r>
              <a:rPr lang="en-US" sz="1200" dirty="0">
                <a:cs typeface="Arial"/>
              </a:rPr>
              <a:t>Instrument Package for the beamline containing all essential requirements</a:t>
            </a:r>
          </a:p>
          <a:p>
            <a:pPr marL="802957" lvl="2" indent="-172720"/>
            <a:r>
              <a:rPr lang="en-US" sz="1200" dirty="0">
                <a:cs typeface="Arial"/>
              </a:rPr>
              <a:t>Simulated Detectors &amp; Motors</a:t>
            </a:r>
          </a:p>
          <a:p>
            <a:pPr marL="520382" lvl="1" indent="-172720"/>
            <a:r>
              <a:rPr lang="en-US" sz="1200" dirty="0" err="1">
                <a:cs typeface="Arial"/>
              </a:rPr>
              <a:t>IPython</a:t>
            </a:r>
            <a:r>
              <a:rPr lang="en-US" sz="1200" dirty="0">
                <a:cs typeface="Arial"/>
              </a:rPr>
              <a:t> &amp; </a:t>
            </a:r>
            <a:r>
              <a:rPr lang="en-US" sz="1200" dirty="0" err="1">
                <a:cs typeface="Arial"/>
              </a:rPr>
              <a:t>Qserver</a:t>
            </a:r>
            <a:r>
              <a:rPr lang="en-US" sz="1200" dirty="0">
                <a:cs typeface="Arial"/>
              </a:rPr>
              <a:t> Startup scripts</a:t>
            </a:r>
          </a:p>
          <a:p>
            <a:pPr marL="172720" indent="-172720"/>
            <a:r>
              <a:rPr lang="en-US" sz="1200" dirty="0">
                <a:cs typeface="Arial"/>
              </a:rPr>
              <a:t>What we are building towards:</a:t>
            </a:r>
          </a:p>
          <a:p>
            <a:pPr marL="520382" lvl="1" indent="-172720"/>
            <a:r>
              <a:rPr lang="en-US" sz="1200" dirty="0">
                <a:cs typeface="Arial"/>
              </a:rPr>
              <a:t>Docker container to have all requirements in isolated environment</a:t>
            </a:r>
          </a:p>
          <a:p>
            <a:pPr marL="520382" lvl="1" indent="-172720"/>
            <a:r>
              <a:rPr lang="en-US" sz="1200" dirty="0">
                <a:cs typeface="Arial"/>
              </a:rPr>
              <a:t>Kafka Server</a:t>
            </a:r>
          </a:p>
          <a:p>
            <a:pPr marL="520382" lvl="1" indent="-172720"/>
            <a:r>
              <a:rPr lang="en-US" sz="1200" dirty="0">
                <a:cs typeface="Arial"/>
              </a:rPr>
              <a:t>Tiled Server</a:t>
            </a:r>
          </a:p>
          <a:p>
            <a:pPr marL="520382" lvl="1" indent="-172720"/>
            <a:r>
              <a:rPr lang="en-US" sz="1200" dirty="0">
                <a:cs typeface="Arial"/>
              </a:rPr>
              <a:t>Standardized Visualization Tools </a:t>
            </a:r>
          </a:p>
          <a:p>
            <a:pPr marL="172720" indent="-172720"/>
            <a:endParaRPr lang="en-US" sz="1200" dirty="0">
              <a:cs typeface="Arial"/>
            </a:endParaRPr>
          </a:p>
          <a:p>
            <a:pPr lvl="1" indent="-236220"/>
            <a:endParaRPr lang="en-US" sz="1200" dirty="0">
              <a:cs typeface="Arial"/>
            </a:endParaRPr>
          </a:p>
        </p:txBody>
      </p:sp>
      <p:sp>
        <p:nvSpPr>
          <p:cNvPr id="14" name="AutoShape 4">
            <a:extLst>
              <a:ext uri="{FF2B5EF4-FFF2-40B4-BE49-F238E27FC236}">
                <a16:creationId xmlns:a16="http://schemas.microsoft.com/office/drawing/2014/main" id="{8540B1AD-5365-3EB6-7898-9A16D030C0C5}"/>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descr="A diagram of a docker&#10;&#10;Description automatically generated">
            <a:extLst>
              <a:ext uri="{FF2B5EF4-FFF2-40B4-BE49-F238E27FC236}">
                <a16:creationId xmlns:a16="http://schemas.microsoft.com/office/drawing/2014/main" id="{129F3C1B-35C6-0CB4-F440-EB93EC132888}"/>
              </a:ext>
            </a:extLst>
          </p:cNvPr>
          <p:cNvPicPr>
            <a:picLocks noChangeAspect="1"/>
          </p:cNvPicPr>
          <p:nvPr/>
        </p:nvPicPr>
        <p:blipFill>
          <a:blip r:embed="rId2"/>
          <a:stretch>
            <a:fillRect/>
          </a:stretch>
        </p:blipFill>
        <p:spPr>
          <a:xfrm>
            <a:off x="5058522" y="1221331"/>
            <a:ext cx="3629114" cy="3414916"/>
          </a:xfrm>
          <a:prstGeom prst="rect">
            <a:avLst/>
          </a:prstGeom>
        </p:spPr>
      </p:pic>
    </p:spTree>
    <p:extLst>
      <p:ext uri="{BB962C8B-B14F-4D97-AF65-F5344CB8AC3E}">
        <p14:creationId xmlns:p14="http://schemas.microsoft.com/office/powerpoint/2010/main" val="1113521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2C428-E914-27B9-9A01-A1E59B5959CC}"/>
              </a:ext>
            </a:extLst>
          </p:cNvPr>
          <p:cNvSpPr>
            <a:spLocks noGrp="1"/>
          </p:cNvSpPr>
          <p:nvPr>
            <p:ph type="title"/>
          </p:nvPr>
        </p:nvSpPr>
        <p:spPr>
          <a:xfrm>
            <a:off x="456783" y="326237"/>
            <a:ext cx="5385217" cy="696699"/>
          </a:xfrm>
        </p:spPr>
        <p:txBody>
          <a:bodyPr anchor="ctr">
            <a:normAutofit fontScale="90000"/>
          </a:bodyPr>
          <a:lstStyle/>
          <a:p>
            <a:r>
              <a:rPr lang="en-US" dirty="0"/>
              <a:t>More Deployments, More Problems</a:t>
            </a:r>
          </a:p>
        </p:txBody>
      </p:sp>
      <p:sp>
        <p:nvSpPr>
          <p:cNvPr id="4" name="Text Placeholder 3">
            <a:extLst>
              <a:ext uri="{FF2B5EF4-FFF2-40B4-BE49-F238E27FC236}">
                <a16:creationId xmlns:a16="http://schemas.microsoft.com/office/drawing/2014/main" id="{41A8008F-05D2-1F04-DE8A-09ED2252751E}"/>
              </a:ext>
            </a:extLst>
          </p:cNvPr>
          <p:cNvSpPr>
            <a:spLocks noGrp="1"/>
          </p:cNvSpPr>
          <p:nvPr>
            <p:ph type="body" sz="quarter" idx="12"/>
          </p:nvPr>
        </p:nvSpPr>
        <p:spPr>
          <a:xfrm>
            <a:off x="456364" y="1022936"/>
            <a:ext cx="4114799" cy="569271"/>
          </a:xfrm>
        </p:spPr>
        <p:txBody>
          <a:bodyPr>
            <a:normAutofit/>
          </a:bodyPr>
          <a:lstStyle/>
          <a:p>
            <a:pPr>
              <a:spcAft>
                <a:spcPts val="600"/>
              </a:spcAft>
            </a:pPr>
            <a:r>
              <a:rPr lang="en-US" dirty="0"/>
              <a:t>The need for a deployment structure that scales</a:t>
            </a:r>
          </a:p>
        </p:txBody>
      </p:sp>
      <p:sp>
        <p:nvSpPr>
          <p:cNvPr id="5" name="Slide Number Placeholder 4">
            <a:extLst>
              <a:ext uri="{FF2B5EF4-FFF2-40B4-BE49-F238E27FC236}">
                <a16:creationId xmlns:a16="http://schemas.microsoft.com/office/drawing/2014/main" id="{A39B3350-49DB-FFB9-3741-36ED8B5C9953}"/>
              </a:ext>
            </a:extLst>
          </p:cNvPr>
          <p:cNvSpPr>
            <a:spLocks noGrp="1"/>
          </p:cNvSpPr>
          <p:nvPr>
            <p:ph type="sldNum" sz="quarter" idx="13"/>
          </p:nvPr>
        </p:nvSpPr>
        <p:spPr/>
        <p:txBody>
          <a:bodyPr anchor="b">
            <a:noAutofit/>
          </a:bodyPr>
          <a:lstStyle/>
          <a:p>
            <a:pPr>
              <a:lnSpc>
                <a:spcPct val="90000"/>
              </a:lnSpc>
              <a:spcAft>
                <a:spcPts val="600"/>
              </a:spcAft>
            </a:pPr>
            <a:fld id="{AEFAAC5A-9C4F-4278-920D-DF2BAB595749}" type="slidenum">
              <a:rPr lang="en-US" smtClean="0"/>
              <a:pPr>
                <a:lnSpc>
                  <a:spcPct val="90000"/>
                </a:lnSpc>
                <a:spcAft>
                  <a:spcPts val="600"/>
                </a:spcAft>
              </a:pPr>
              <a:t>7</a:t>
            </a:fld>
            <a:endParaRPr lang="en-US" dirty="0"/>
          </a:p>
        </p:txBody>
      </p:sp>
      <p:sp>
        <p:nvSpPr>
          <p:cNvPr id="9" name="Content Placeholder 2">
            <a:extLst>
              <a:ext uri="{FF2B5EF4-FFF2-40B4-BE49-F238E27FC236}">
                <a16:creationId xmlns:a16="http://schemas.microsoft.com/office/drawing/2014/main" id="{8BA9FBFE-D739-6F1D-8448-8588F2AB5195}"/>
              </a:ext>
            </a:extLst>
          </p:cNvPr>
          <p:cNvSpPr txBox="1">
            <a:spLocks/>
          </p:cNvSpPr>
          <p:nvPr/>
        </p:nvSpPr>
        <p:spPr>
          <a:xfrm>
            <a:off x="456364" y="1726028"/>
            <a:ext cx="4114799" cy="2961071"/>
          </a:xfrm>
          <a:prstGeom prst="rect">
            <a:avLst/>
          </a:prstGeom>
        </p:spPr>
        <p:txBody>
          <a:bodyPr vert="horz" lIns="0" tIns="0" rIns="0" bIns="45720" rtlCol="0" anchor="t">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2720" indent="-172720"/>
            <a:r>
              <a:rPr lang="en-US" sz="1200" dirty="0">
                <a:cs typeface="Arial"/>
              </a:rPr>
              <a:t>Number of beamlines</a:t>
            </a:r>
          </a:p>
          <a:p>
            <a:pPr marL="520382" lvl="1" indent="-172720"/>
            <a:r>
              <a:rPr lang="en-US" sz="1200" dirty="0">
                <a:cs typeface="Arial"/>
              </a:rPr>
              <a:t>Running on </a:t>
            </a:r>
            <a:r>
              <a:rPr lang="en-US" sz="1200" dirty="0" err="1">
                <a:cs typeface="Arial"/>
              </a:rPr>
              <a:t>Bluesky</a:t>
            </a:r>
            <a:r>
              <a:rPr lang="en-US" sz="1200" dirty="0">
                <a:cs typeface="Arial"/>
              </a:rPr>
              <a:t>: 6</a:t>
            </a:r>
          </a:p>
          <a:p>
            <a:pPr marL="520382" lvl="1" indent="-172720"/>
            <a:r>
              <a:rPr lang="en-US" sz="1200" dirty="0">
                <a:cs typeface="Arial"/>
              </a:rPr>
              <a:t>Deploying to run on </a:t>
            </a:r>
            <a:r>
              <a:rPr lang="en-US" sz="1200" dirty="0" err="1">
                <a:cs typeface="Arial"/>
              </a:rPr>
              <a:t>Bluesky</a:t>
            </a:r>
            <a:r>
              <a:rPr lang="en-US" sz="1200" dirty="0">
                <a:cs typeface="Arial"/>
              </a:rPr>
              <a:t>: 4</a:t>
            </a:r>
          </a:p>
          <a:p>
            <a:pPr marL="520382" lvl="1" indent="-172720"/>
            <a:r>
              <a:rPr lang="en-US" sz="1200" dirty="0">
                <a:cs typeface="Arial"/>
              </a:rPr>
              <a:t>Planned to run on </a:t>
            </a:r>
            <a:r>
              <a:rPr lang="en-US" sz="1200" dirty="0" err="1">
                <a:cs typeface="Arial"/>
              </a:rPr>
              <a:t>Bluesky</a:t>
            </a:r>
            <a:r>
              <a:rPr lang="en-US" sz="1200" dirty="0">
                <a:cs typeface="Arial"/>
              </a:rPr>
              <a:t>: 4</a:t>
            </a:r>
          </a:p>
          <a:p>
            <a:pPr marL="172720" indent="-172720"/>
            <a:r>
              <a:rPr lang="en-US" sz="1200" dirty="0">
                <a:cs typeface="Arial"/>
              </a:rPr>
              <a:t>Total number of beamlines to run on </a:t>
            </a:r>
            <a:r>
              <a:rPr lang="en-US" sz="1200" dirty="0" err="1">
                <a:cs typeface="Arial"/>
              </a:rPr>
              <a:t>Bluesky</a:t>
            </a:r>
            <a:r>
              <a:rPr lang="en-US" sz="1200" dirty="0">
                <a:cs typeface="Arial"/>
              </a:rPr>
              <a:t> at the APS: 14</a:t>
            </a:r>
          </a:p>
          <a:p>
            <a:pPr marL="172720" indent="-172720"/>
            <a:r>
              <a:rPr lang="en-US" sz="1200" dirty="0">
                <a:cs typeface="Arial"/>
              </a:rPr>
              <a:t>Copier makes it easy to make changes in multiple locations if the same base template is used</a:t>
            </a:r>
          </a:p>
          <a:p>
            <a:pPr marL="172720" indent="-172720"/>
            <a:r>
              <a:rPr lang="en-US" sz="1200" dirty="0">
                <a:cs typeface="Arial"/>
              </a:rPr>
              <a:t>A lot of Beamline Scientists have frameworks that they are more comfortable with</a:t>
            </a:r>
          </a:p>
          <a:p>
            <a:pPr marL="520382" lvl="1" indent="-172720"/>
            <a:r>
              <a:rPr lang="en-US" sz="1200" dirty="0">
                <a:cs typeface="Arial"/>
              </a:rPr>
              <a:t>SPEC</a:t>
            </a:r>
          </a:p>
          <a:p>
            <a:pPr marL="172720" indent="-172720"/>
            <a:endParaRPr lang="en-US" sz="1200" dirty="0">
              <a:cs typeface="Arial"/>
            </a:endParaRPr>
          </a:p>
          <a:p>
            <a:pPr lvl="1" indent="-236220"/>
            <a:endParaRPr lang="en-US" sz="1200" dirty="0">
              <a:cs typeface="Arial"/>
            </a:endParaRPr>
          </a:p>
        </p:txBody>
      </p:sp>
      <p:pic>
        <p:nvPicPr>
          <p:cNvPr id="13" name="Picture 12" descr="A diagram of cloud computing&#10;&#10;Description automatically generated">
            <a:extLst>
              <a:ext uri="{FF2B5EF4-FFF2-40B4-BE49-F238E27FC236}">
                <a16:creationId xmlns:a16="http://schemas.microsoft.com/office/drawing/2014/main" id="{F2B5440D-EF77-AC02-E636-DA13025842C1}"/>
              </a:ext>
            </a:extLst>
          </p:cNvPr>
          <p:cNvPicPr>
            <a:picLocks noChangeAspect="1"/>
          </p:cNvPicPr>
          <p:nvPr/>
        </p:nvPicPr>
        <p:blipFill>
          <a:blip r:embed="rId2"/>
          <a:stretch>
            <a:fillRect/>
          </a:stretch>
        </p:blipFill>
        <p:spPr>
          <a:xfrm>
            <a:off x="4872536" y="1384698"/>
            <a:ext cx="4011665" cy="3076908"/>
          </a:xfrm>
          <a:prstGeom prst="rect">
            <a:avLst/>
          </a:prstGeom>
        </p:spPr>
      </p:pic>
    </p:spTree>
    <p:extLst>
      <p:ext uri="{BB962C8B-B14F-4D97-AF65-F5344CB8AC3E}">
        <p14:creationId xmlns:p14="http://schemas.microsoft.com/office/powerpoint/2010/main" val="4241774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4A0D7-FEA0-FE6B-8C4E-DE1B2BEA1C03}"/>
              </a:ext>
            </a:extLst>
          </p:cNvPr>
          <p:cNvSpPr>
            <a:spLocks noGrp="1"/>
          </p:cNvSpPr>
          <p:nvPr>
            <p:ph type="title"/>
          </p:nvPr>
        </p:nvSpPr>
        <p:spPr/>
        <p:txBody>
          <a:bodyPr/>
          <a:lstStyle/>
          <a:p>
            <a:r>
              <a:rPr lang="en-US" dirty="0"/>
              <a:t>Eric, help me!</a:t>
            </a:r>
          </a:p>
        </p:txBody>
      </p:sp>
      <p:sp>
        <p:nvSpPr>
          <p:cNvPr id="3" name="Content Placeholder 2">
            <a:extLst>
              <a:ext uri="{FF2B5EF4-FFF2-40B4-BE49-F238E27FC236}">
                <a16:creationId xmlns:a16="http://schemas.microsoft.com/office/drawing/2014/main" id="{3DD46016-1060-A05F-895D-D9B5D3FEC814}"/>
              </a:ext>
            </a:extLst>
          </p:cNvPr>
          <p:cNvSpPr>
            <a:spLocks noGrp="1"/>
          </p:cNvSpPr>
          <p:nvPr>
            <p:ph idx="1"/>
          </p:nvPr>
        </p:nvSpPr>
        <p:spPr>
          <a:xfrm>
            <a:off x="457201" y="1535806"/>
            <a:ext cx="2945153" cy="3060417"/>
          </a:xfrm>
        </p:spPr>
        <p:txBody>
          <a:bodyPr/>
          <a:lstStyle/>
          <a:p>
            <a:r>
              <a:rPr lang="en-US" sz="1200" dirty="0"/>
              <a:t>Current Resources</a:t>
            </a:r>
          </a:p>
          <a:p>
            <a:pPr lvl="1"/>
            <a:r>
              <a:rPr lang="en-US" sz="1200" dirty="0" err="1">
                <a:solidFill>
                  <a:srgbClr val="C00000"/>
                </a:solidFill>
              </a:rPr>
              <a:t>Apstools</a:t>
            </a:r>
            <a:r>
              <a:rPr lang="en-US" sz="1200" dirty="0">
                <a:solidFill>
                  <a:srgbClr val="C00000"/>
                </a:solidFill>
              </a:rPr>
              <a:t> documentation</a:t>
            </a:r>
          </a:p>
          <a:p>
            <a:pPr lvl="2"/>
            <a:r>
              <a:rPr lang="en-US" sz="1200" dirty="0"/>
              <a:t>Devices &amp; plans to be used across APS </a:t>
            </a:r>
          </a:p>
          <a:p>
            <a:pPr lvl="1"/>
            <a:r>
              <a:rPr lang="en-US" sz="1200" dirty="0" err="1">
                <a:solidFill>
                  <a:srgbClr val="C00000"/>
                </a:solidFill>
              </a:rPr>
              <a:t>Bluesky</a:t>
            </a:r>
            <a:r>
              <a:rPr lang="en-US" sz="1200" dirty="0">
                <a:solidFill>
                  <a:srgbClr val="C00000"/>
                </a:solidFill>
              </a:rPr>
              <a:t> Training</a:t>
            </a:r>
          </a:p>
          <a:p>
            <a:pPr lvl="2"/>
            <a:r>
              <a:rPr lang="en-US" sz="1200" dirty="0"/>
              <a:t>Training Manual</a:t>
            </a:r>
          </a:p>
          <a:p>
            <a:pPr lvl="1"/>
            <a:r>
              <a:rPr lang="en-US" sz="1200" dirty="0" err="1"/>
              <a:t>Bluesky</a:t>
            </a:r>
            <a:r>
              <a:rPr lang="en-US" sz="1200" dirty="0"/>
              <a:t> team </a:t>
            </a:r>
          </a:p>
          <a:p>
            <a:r>
              <a:rPr lang="en-US" sz="1200" dirty="0"/>
              <a:t>Why do we need to supplement?</a:t>
            </a:r>
          </a:p>
          <a:p>
            <a:pPr lvl="1"/>
            <a:r>
              <a:rPr lang="en-US" sz="1200" dirty="0"/>
              <a:t>Due to software novelty, domain expertise is rare</a:t>
            </a:r>
          </a:p>
          <a:p>
            <a:pPr lvl="1"/>
            <a:r>
              <a:rPr lang="en-US" sz="1200" dirty="0"/>
              <a:t>Documentation must compensate for expertise</a:t>
            </a:r>
          </a:p>
          <a:p>
            <a:pPr lvl="1"/>
            <a:r>
              <a:rPr lang="en-US" sz="1200" dirty="0"/>
              <a:t>Documentation must be dense enough, without being overwhelming</a:t>
            </a:r>
          </a:p>
        </p:txBody>
      </p:sp>
      <p:sp>
        <p:nvSpPr>
          <p:cNvPr id="4" name="Text Placeholder 3">
            <a:extLst>
              <a:ext uri="{FF2B5EF4-FFF2-40B4-BE49-F238E27FC236}">
                <a16:creationId xmlns:a16="http://schemas.microsoft.com/office/drawing/2014/main" id="{138EF6B4-CC62-246F-2D98-37E9F16D613C}"/>
              </a:ext>
            </a:extLst>
          </p:cNvPr>
          <p:cNvSpPr>
            <a:spLocks noGrp="1"/>
          </p:cNvSpPr>
          <p:nvPr>
            <p:ph type="body" sz="quarter" idx="12"/>
          </p:nvPr>
        </p:nvSpPr>
        <p:spPr/>
        <p:txBody>
          <a:bodyPr/>
          <a:lstStyle/>
          <a:p>
            <a:r>
              <a:rPr lang="en-US" dirty="0"/>
              <a:t>You’ve got </a:t>
            </a:r>
            <a:r>
              <a:rPr lang="en-US" dirty="0" err="1"/>
              <a:t>Bluesky</a:t>
            </a:r>
            <a:r>
              <a:rPr lang="en-US" dirty="0"/>
              <a:t>…Now what?</a:t>
            </a:r>
          </a:p>
        </p:txBody>
      </p:sp>
      <p:sp>
        <p:nvSpPr>
          <p:cNvPr id="5" name="Slide Number Placeholder 4">
            <a:extLst>
              <a:ext uri="{FF2B5EF4-FFF2-40B4-BE49-F238E27FC236}">
                <a16:creationId xmlns:a16="http://schemas.microsoft.com/office/drawing/2014/main" id="{CF7AE7EF-9034-D948-C6D8-41A0FCE42EE8}"/>
              </a:ext>
            </a:extLst>
          </p:cNvPr>
          <p:cNvSpPr>
            <a:spLocks noGrp="1"/>
          </p:cNvSpPr>
          <p:nvPr>
            <p:ph type="sldNum" sz="quarter" idx="13"/>
          </p:nvPr>
        </p:nvSpPr>
        <p:spPr/>
        <p:txBody>
          <a:bodyPr/>
          <a:lstStyle/>
          <a:p>
            <a:fld id="{AEFAAC5A-9C4F-4278-920D-DF2BAB595749}" type="slidenum">
              <a:rPr lang="en-US" smtClean="0"/>
              <a:pPr/>
              <a:t>8</a:t>
            </a:fld>
            <a:endParaRPr lang="en-US" dirty="0"/>
          </a:p>
        </p:txBody>
      </p:sp>
      <p:pic>
        <p:nvPicPr>
          <p:cNvPr id="1028" name="Picture 4" descr="Types of Frequency Distribution | Nave">
            <a:extLst>
              <a:ext uri="{FF2B5EF4-FFF2-40B4-BE49-F238E27FC236}">
                <a16:creationId xmlns:a16="http://schemas.microsoft.com/office/drawing/2014/main" id="{C05C37D3-F1C0-40BA-2AC2-8D9FD75FA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532" y="1899349"/>
            <a:ext cx="5282145" cy="23650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2173504-07AB-6AAB-0C71-4CFB233C452E}"/>
              </a:ext>
            </a:extLst>
          </p:cNvPr>
          <p:cNvSpPr txBox="1"/>
          <p:nvPr/>
        </p:nvSpPr>
        <p:spPr>
          <a:xfrm>
            <a:off x="3173532" y="1625426"/>
            <a:ext cx="1350869" cy="261610"/>
          </a:xfrm>
          <a:prstGeom prst="rect">
            <a:avLst/>
          </a:prstGeom>
          <a:noFill/>
        </p:spPr>
        <p:txBody>
          <a:bodyPr wrap="square" rtlCol="0">
            <a:spAutoFit/>
          </a:bodyPr>
          <a:lstStyle/>
          <a:p>
            <a:r>
              <a:rPr lang="en-US" sz="1100" b="1" i="1"/>
              <a:t>Number of users</a:t>
            </a:r>
          </a:p>
        </p:txBody>
      </p:sp>
      <p:sp>
        <p:nvSpPr>
          <p:cNvPr id="8" name="TextBox 7">
            <a:extLst>
              <a:ext uri="{FF2B5EF4-FFF2-40B4-BE49-F238E27FC236}">
                <a16:creationId xmlns:a16="http://schemas.microsoft.com/office/drawing/2014/main" id="{C3E2B918-C011-4C40-1761-D26E888F5313}"/>
              </a:ext>
            </a:extLst>
          </p:cNvPr>
          <p:cNvSpPr txBox="1"/>
          <p:nvPr/>
        </p:nvSpPr>
        <p:spPr>
          <a:xfrm>
            <a:off x="5415234" y="4334613"/>
            <a:ext cx="1937310" cy="261610"/>
          </a:xfrm>
          <a:prstGeom prst="rect">
            <a:avLst/>
          </a:prstGeom>
          <a:noFill/>
        </p:spPr>
        <p:txBody>
          <a:bodyPr wrap="square" rtlCol="0">
            <a:spAutoFit/>
          </a:bodyPr>
          <a:lstStyle/>
          <a:p>
            <a:r>
              <a:rPr lang="en-US" sz="1100" b="1" i="1"/>
              <a:t>Density of Documentation</a:t>
            </a:r>
          </a:p>
        </p:txBody>
      </p:sp>
      <p:cxnSp>
        <p:nvCxnSpPr>
          <p:cNvPr id="10" name="Straight Connector 9">
            <a:extLst>
              <a:ext uri="{FF2B5EF4-FFF2-40B4-BE49-F238E27FC236}">
                <a16:creationId xmlns:a16="http://schemas.microsoft.com/office/drawing/2014/main" id="{CAE40A45-8D61-7299-43E9-5FE335D34AC9}"/>
              </a:ext>
            </a:extLst>
          </p:cNvPr>
          <p:cNvCxnSpPr>
            <a:cxnSpLocks/>
          </p:cNvCxnSpPr>
          <p:nvPr/>
        </p:nvCxnSpPr>
        <p:spPr>
          <a:xfrm>
            <a:off x="5213897" y="1899349"/>
            <a:ext cx="0" cy="22279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2CA95FA-5BD3-E8E0-551B-F81932AB7129}"/>
              </a:ext>
            </a:extLst>
          </p:cNvPr>
          <p:cNvCxnSpPr>
            <a:cxnSpLocks/>
          </p:cNvCxnSpPr>
          <p:nvPr/>
        </p:nvCxnSpPr>
        <p:spPr>
          <a:xfrm>
            <a:off x="7352544" y="1899349"/>
            <a:ext cx="0" cy="2227992"/>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D244BADC-36F2-08BA-89BE-6D6DAEB72665}"/>
              </a:ext>
            </a:extLst>
          </p:cNvPr>
          <p:cNvSpPr txBox="1"/>
          <p:nvPr/>
        </p:nvSpPr>
        <p:spPr>
          <a:xfrm>
            <a:off x="3834905" y="2650984"/>
            <a:ext cx="1378992" cy="600164"/>
          </a:xfrm>
          <a:prstGeom prst="rect">
            <a:avLst/>
          </a:prstGeom>
          <a:noFill/>
        </p:spPr>
        <p:txBody>
          <a:bodyPr wrap="square" rtlCol="0">
            <a:spAutoFit/>
          </a:bodyPr>
          <a:lstStyle/>
          <a:p>
            <a:r>
              <a:rPr lang="en-US" sz="1100"/>
              <a:t>Documentation is too sparse to be worth checking</a:t>
            </a:r>
          </a:p>
        </p:txBody>
      </p:sp>
      <p:sp>
        <p:nvSpPr>
          <p:cNvPr id="15" name="TextBox 14">
            <a:extLst>
              <a:ext uri="{FF2B5EF4-FFF2-40B4-BE49-F238E27FC236}">
                <a16:creationId xmlns:a16="http://schemas.microsoft.com/office/drawing/2014/main" id="{A3E67B0A-C383-A459-2347-1566EC46672D}"/>
              </a:ext>
            </a:extLst>
          </p:cNvPr>
          <p:cNvSpPr txBox="1"/>
          <p:nvPr/>
        </p:nvSpPr>
        <p:spPr>
          <a:xfrm>
            <a:off x="7545300" y="2713263"/>
            <a:ext cx="1378992" cy="600164"/>
          </a:xfrm>
          <a:prstGeom prst="rect">
            <a:avLst/>
          </a:prstGeom>
          <a:noFill/>
        </p:spPr>
        <p:txBody>
          <a:bodyPr wrap="square" rtlCol="0">
            <a:spAutoFit/>
          </a:bodyPr>
          <a:lstStyle/>
          <a:p>
            <a:r>
              <a:rPr lang="en-US" sz="1100"/>
              <a:t>Documentation is too overwhelming to find what I need</a:t>
            </a:r>
          </a:p>
        </p:txBody>
      </p:sp>
      <p:sp>
        <p:nvSpPr>
          <p:cNvPr id="17" name="TextBox 16">
            <a:extLst>
              <a:ext uri="{FF2B5EF4-FFF2-40B4-BE49-F238E27FC236}">
                <a16:creationId xmlns:a16="http://schemas.microsoft.com/office/drawing/2014/main" id="{AB80E5E1-50F7-B876-6BD7-B455F7AABDE3}"/>
              </a:ext>
            </a:extLst>
          </p:cNvPr>
          <p:cNvSpPr txBox="1"/>
          <p:nvPr/>
        </p:nvSpPr>
        <p:spPr>
          <a:xfrm>
            <a:off x="5808586" y="1823044"/>
            <a:ext cx="952038" cy="261610"/>
          </a:xfrm>
          <a:prstGeom prst="rect">
            <a:avLst/>
          </a:prstGeom>
          <a:noFill/>
        </p:spPr>
        <p:txBody>
          <a:bodyPr wrap="square" rtlCol="0">
            <a:spAutoFit/>
          </a:bodyPr>
          <a:lstStyle/>
          <a:p>
            <a:r>
              <a:rPr lang="en-US" sz="1100"/>
              <a:t>Just enough</a:t>
            </a:r>
          </a:p>
        </p:txBody>
      </p:sp>
      <p:sp>
        <p:nvSpPr>
          <p:cNvPr id="6" name="Title 1">
            <a:extLst>
              <a:ext uri="{FF2B5EF4-FFF2-40B4-BE49-F238E27FC236}">
                <a16:creationId xmlns:a16="http://schemas.microsoft.com/office/drawing/2014/main" id="{7F1A146A-FFFF-8C94-1513-450B901AD87C}"/>
              </a:ext>
            </a:extLst>
          </p:cNvPr>
          <p:cNvSpPr txBox="1">
            <a:spLocks/>
          </p:cNvSpPr>
          <p:nvPr/>
        </p:nvSpPr>
        <p:spPr>
          <a:xfrm>
            <a:off x="609601" y="510778"/>
            <a:ext cx="8372901" cy="621711"/>
          </a:xfrm>
          <a:prstGeom prst="rect">
            <a:avLst/>
          </a:prstGeom>
        </p:spPr>
        <p:txBody>
          <a:bodyPr vert="horz" lIns="0" tIns="0" rIns="0" bIns="0" rtlCol="0" anchor="b">
            <a:noAutofit/>
          </a:bodyPr>
          <a:lstStyle>
            <a:lvl1pPr algn="l" defTabSz="457200" rtl="0" eaLnBrk="1" latinLnBrk="0" hangingPunct="1">
              <a:lnSpc>
                <a:spcPct val="95000"/>
              </a:lnSpc>
              <a:spcBef>
                <a:spcPct val="0"/>
              </a:spcBef>
              <a:buNone/>
              <a:defRPr sz="2800" b="1" i="0" kern="1200" cap="none" baseline="0">
                <a:solidFill>
                  <a:schemeClr val="tx1">
                    <a:lumMod val="50000"/>
                  </a:schemeClr>
                </a:solidFill>
                <a:latin typeface="+mj-lt"/>
                <a:ea typeface="+mj-ea"/>
                <a:cs typeface="+mj-cs"/>
              </a:defRPr>
            </a:lvl1pPr>
          </a:lstStyle>
          <a:p>
            <a:endParaRPr lang="en-US" dirty="0"/>
          </a:p>
        </p:txBody>
      </p:sp>
    </p:spTree>
    <p:extLst>
      <p:ext uri="{BB962C8B-B14F-4D97-AF65-F5344CB8AC3E}">
        <p14:creationId xmlns:p14="http://schemas.microsoft.com/office/powerpoint/2010/main" val="3788623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03C1B-2F28-EA40-1C00-FACE64BD9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0FB2B-2531-E361-569D-1F3F9CD5EC9D}"/>
              </a:ext>
            </a:extLst>
          </p:cNvPr>
          <p:cNvSpPr>
            <a:spLocks noGrp="1"/>
          </p:cNvSpPr>
          <p:nvPr>
            <p:ph type="title"/>
          </p:nvPr>
        </p:nvSpPr>
        <p:spPr/>
        <p:txBody>
          <a:bodyPr/>
          <a:lstStyle/>
          <a:p>
            <a:r>
              <a:rPr lang="en-US" dirty="0"/>
              <a:t>Eric, help me!</a:t>
            </a:r>
          </a:p>
        </p:txBody>
      </p:sp>
      <p:sp>
        <p:nvSpPr>
          <p:cNvPr id="3" name="Content Placeholder 2">
            <a:extLst>
              <a:ext uri="{FF2B5EF4-FFF2-40B4-BE49-F238E27FC236}">
                <a16:creationId xmlns:a16="http://schemas.microsoft.com/office/drawing/2014/main" id="{E03DA8DB-E8A8-AD78-9F38-569C3A5346C9}"/>
              </a:ext>
            </a:extLst>
          </p:cNvPr>
          <p:cNvSpPr>
            <a:spLocks noGrp="1"/>
          </p:cNvSpPr>
          <p:nvPr>
            <p:ph idx="1"/>
          </p:nvPr>
        </p:nvSpPr>
        <p:spPr>
          <a:xfrm>
            <a:off x="457201" y="1535806"/>
            <a:ext cx="2945153" cy="3060417"/>
          </a:xfrm>
        </p:spPr>
        <p:txBody>
          <a:bodyPr/>
          <a:lstStyle/>
          <a:p>
            <a:r>
              <a:rPr lang="en-US" sz="1200" dirty="0"/>
              <a:t>Current Resources</a:t>
            </a:r>
          </a:p>
          <a:p>
            <a:pPr lvl="1"/>
            <a:r>
              <a:rPr lang="en-US" sz="1200" dirty="0" err="1"/>
              <a:t>Apstools</a:t>
            </a:r>
            <a:r>
              <a:rPr lang="en-US" sz="1200" dirty="0"/>
              <a:t> documentation</a:t>
            </a:r>
          </a:p>
          <a:p>
            <a:pPr lvl="1"/>
            <a:r>
              <a:rPr lang="en-US" sz="1200" dirty="0" err="1"/>
              <a:t>Bluesky</a:t>
            </a:r>
            <a:r>
              <a:rPr lang="en-US" sz="1200" dirty="0"/>
              <a:t> Training</a:t>
            </a:r>
          </a:p>
          <a:p>
            <a:pPr lvl="1"/>
            <a:r>
              <a:rPr lang="en-US" sz="1200" dirty="0" err="1">
                <a:solidFill>
                  <a:srgbClr val="C00000"/>
                </a:solidFill>
              </a:rPr>
              <a:t>Bluesky</a:t>
            </a:r>
            <a:r>
              <a:rPr lang="en-US" sz="1200" dirty="0">
                <a:solidFill>
                  <a:srgbClr val="C00000"/>
                </a:solidFill>
              </a:rPr>
              <a:t> team </a:t>
            </a:r>
          </a:p>
          <a:p>
            <a:r>
              <a:rPr lang="en-US" sz="1200" dirty="0"/>
              <a:t>Why do we need to supplement?</a:t>
            </a:r>
          </a:p>
          <a:p>
            <a:pPr lvl="1"/>
            <a:r>
              <a:rPr lang="en-US" sz="1200" dirty="0"/>
              <a:t>Long term, beamline scientists need to be able to debug without BC team members always present</a:t>
            </a:r>
          </a:p>
          <a:p>
            <a:pPr lvl="1"/>
            <a:r>
              <a:rPr lang="en-US" sz="1200" dirty="0"/>
              <a:t>Time spent in support is not time spent in development</a:t>
            </a:r>
          </a:p>
        </p:txBody>
      </p:sp>
      <p:sp>
        <p:nvSpPr>
          <p:cNvPr id="4" name="Text Placeholder 3">
            <a:extLst>
              <a:ext uri="{FF2B5EF4-FFF2-40B4-BE49-F238E27FC236}">
                <a16:creationId xmlns:a16="http://schemas.microsoft.com/office/drawing/2014/main" id="{5643BFAE-036D-664D-3AE2-EEF90FD7CBC0}"/>
              </a:ext>
            </a:extLst>
          </p:cNvPr>
          <p:cNvSpPr>
            <a:spLocks noGrp="1"/>
          </p:cNvSpPr>
          <p:nvPr>
            <p:ph type="body" sz="quarter" idx="12"/>
          </p:nvPr>
        </p:nvSpPr>
        <p:spPr/>
        <p:txBody>
          <a:bodyPr/>
          <a:lstStyle/>
          <a:p>
            <a:r>
              <a:rPr lang="en-US" dirty="0"/>
              <a:t>You’ve got </a:t>
            </a:r>
            <a:r>
              <a:rPr lang="en-US" dirty="0" err="1"/>
              <a:t>Bluesky</a:t>
            </a:r>
            <a:r>
              <a:rPr lang="en-US" dirty="0"/>
              <a:t>…Now what?</a:t>
            </a:r>
          </a:p>
        </p:txBody>
      </p:sp>
      <p:sp>
        <p:nvSpPr>
          <p:cNvPr id="5" name="Slide Number Placeholder 4">
            <a:extLst>
              <a:ext uri="{FF2B5EF4-FFF2-40B4-BE49-F238E27FC236}">
                <a16:creationId xmlns:a16="http://schemas.microsoft.com/office/drawing/2014/main" id="{17291E96-532B-7ED6-7419-156F21A45CAF}"/>
              </a:ext>
            </a:extLst>
          </p:cNvPr>
          <p:cNvSpPr>
            <a:spLocks noGrp="1"/>
          </p:cNvSpPr>
          <p:nvPr>
            <p:ph type="sldNum" sz="quarter" idx="13"/>
          </p:nvPr>
        </p:nvSpPr>
        <p:spPr/>
        <p:txBody>
          <a:bodyPr/>
          <a:lstStyle/>
          <a:p>
            <a:fld id="{AEFAAC5A-9C4F-4278-920D-DF2BAB595749}" type="slidenum">
              <a:rPr lang="en-US" smtClean="0"/>
              <a:pPr/>
              <a:t>9</a:t>
            </a:fld>
            <a:endParaRPr lang="en-US" dirty="0"/>
          </a:p>
        </p:txBody>
      </p:sp>
      <p:sp>
        <p:nvSpPr>
          <p:cNvPr id="6" name="Title 1">
            <a:extLst>
              <a:ext uri="{FF2B5EF4-FFF2-40B4-BE49-F238E27FC236}">
                <a16:creationId xmlns:a16="http://schemas.microsoft.com/office/drawing/2014/main" id="{8E1F28B6-B5DD-D6C1-E6CC-E2B9471178CE}"/>
              </a:ext>
            </a:extLst>
          </p:cNvPr>
          <p:cNvSpPr txBox="1">
            <a:spLocks/>
          </p:cNvSpPr>
          <p:nvPr/>
        </p:nvSpPr>
        <p:spPr>
          <a:xfrm>
            <a:off x="609601" y="510778"/>
            <a:ext cx="8372901" cy="621711"/>
          </a:xfrm>
          <a:prstGeom prst="rect">
            <a:avLst/>
          </a:prstGeom>
        </p:spPr>
        <p:txBody>
          <a:bodyPr vert="horz" lIns="0" tIns="0" rIns="0" bIns="0" rtlCol="0" anchor="b">
            <a:noAutofit/>
          </a:bodyPr>
          <a:lstStyle>
            <a:lvl1pPr algn="l" defTabSz="457200" rtl="0" eaLnBrk="1" latinLnBrk="0" hangingPunct="1">
              <a:lnSpc>
                <a:spcPct val="95000"/>
              </a:lnSpc>
              <a:spcBef>
                <a:spcPct val="0"/>
              </a:spcBef>
              <a:buNone/>
              <a:defRPr sz="2800" b="1" i="0" kern="1200" cap="none" baseline="0">
                <a:solidFill>
                  <a:schemeClr val="tx1">
                    <a:lumMod val="50000"/>
                  </a:schemeClr>
                </a:solidFill>
                <a:latin typeface="+mj-lt"/>
                <a:ea typeface="+mj-ea"/>
                <a:cs typeface="+mj-cs"/>
              </a:defRPr>
            </a:lvl1pPr>
          </a:lstStyle>
          <a:p>
            <a:endParaRPr lang="en-US" dirty="0"/>
          </a:p>
        </p:txBody>
      </p:sp>
      <p:pic>
        <p:nvPicPr>
          <p:cNvPr id="11" name="Picture 10" descr="A screenshot of a computer&#10;&#10;Description automatically generated">
            <a:extLst>
              <a:ext uri="{FF2B5EF4-FFF2-40B4-BE49-F238E27FC236}">
                <a16:creationId xmlns:a16="http://schemas.microsoft.com/office/drawing/2014/main" id="{04CE96C5-992F-A796-D103-A11DCE00D282}"/>
              </a:ext>
            </a:extLst>
          </p:cNvPr>
          <p:cNvPicPr>
            <a:picLocks noChangeAspect="1"/>
          </p:cNvPicPr>
          <p:nvPr/>
        </p:nvPicPr>
        <p:blipFill>
          <a:blip r:embed="rId4"/>
          <a:stretch>
            <a:fillRect/>
          </a:stretch>
        </p:blipFill>
        <p:spPr>
          <a:xfrm>
            <a:off x="5396350" y="980089"/>
            <a:ext cx="2640388" cy="3376650"/>
          </a:xfrm>
          <a:prstGeom prst="rect">
            <a:avLst/>
          </a:prstGeom>
        </p:spPr>
      </p:pic>
      <p:sp>
        <p:nvSpPr>
          <p:cNvPr id="12" name="TextBox 11">
            <a:extLst>
              <a:ext uri="{FF2B5EF4-FFF2-40B4-BE49-F238E27FC236}">
                <a16:creationId xmlns:a16="http://schemas.microsoft.com/office/drawing/2014/main" id="{3E9EA669-E760-DC22-87F6-96A3DE612D09}"/>
              </a:ext>
            </a:extLst>
          </p:cNvPr>
          <p:cNvSpPr txBox="1"/>
          <p:nvPr/>
        </p:nvSpPr>
        <p:spPr>
          <a:xfrm>
            <a:off x="4966552" y="4356739"/>
            <a:ext cx="3499983" cy="261610"/>
          </a:xfrm>
          <a:prstGeom prst="rect">
            <a:avLst/>
          </a:prstGeom>
          <a:noFill/>
        </p:spPr>
        <p:txBody>
          <a:bodyPr wrap="square" rtlCol="0">
            <a:spAutoFit/>
          </a:bodyPr>
          <a:lstStyle/>
          <a:p>
            <a:pPr algn="ctr"/>
            <a:r>
              <a:rPr lang="en-US" sz="1100" b="1" i="1" dirty="0"/>
              <a:t>Screenshot of </a:t>
            </a:r>
            <a:r>
              <a:rPr lang="en-US" sz="1100" b="1" i="1" dirty="0" err="1"/>
              <a:t>Bluesky</a:t>
            </a:r>
            <a:r>
              <a:rPr lang="en-US" sz="1100" b="1" i="1" dirty="0"/>
              <a:t> Team Members Schedule</a:t>
            </a:r>
          </a:p>
        </p:txBody>
      </p:sp>
    </p:spTree>
    <p:extLst>
      <p:ext uri="{BB962C8B-B14F-4D97-AF65-F5344CB8AC3E}">
        <p14:creationId xmlns:p14="http://schemas.microsoft.com/office/powerpoint/2010/main" val="113071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theme/theme1.xml><?xml version="1.0" encoding="utf-8"?>
<a:theme xmlns:a="http://schemas.openxmlformats.org/drawingml/2006/main"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16977731-C412-3943-B741-04857B423370}" vid="{1CB93506-B23E-0946-9F6E-16BB195DC3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Argonne presentation_16x9</Template>
  <TotalTime>28402</TotalTime>
  <Words>1082</Words>
  <Application>Microsoft Macintosh PowerPoint</Application>
  <PresentationFormat>On-screen Show (16:9)</PresentationFormat>
  <Paragraphs>191</Paragraphs>
  <Slides>18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Roboto Light</vt:lpstr>
      <vt:lpstr>Wingdings</vt:lpstr>
      <vt:lpstr>presentation_16x9</vt:lpstr>
      <vt:lpstr>BlueSky &amp; Automating Deployment at the APS</vt:lpstr>
      <vt:lpstr>The Scientific Workflow</vt:lpstr>
      <vt:lpstr>Why Bluesky?</vt:lpstr>
      <vt:lpstr>Different… but same </vt:lpstr>
      <vt:lpstr>Different… but same </vt:lpstr>
      <vt:lpstr>How to make this work?</vt:lpstr>
      <vt:lpstr>More Deployments, More Problems</vt:lpstr>
      <vt:lpstr>Eric, help me!</vt:lpstr>
      <vt:lpstr>Eric, help me!</vt:lpstr>
      <vt:lpstr>Beamtime is stressful</vt:lpstr>
      <vt:lpstr>CALMS OVERVIEW​</vt:lpstr>
      <vt:lpstr>Calms &amp; Bluesky</vt:lpstr>
      <vt:lpstr>Calms and Bluesky</vt:lpstr>
      <vt:lpstr>Calms and Bluesky</vt:lpstr>
      <vt:lpstr>Calms and Bluesky</vt:lpstr>
      <vt:lpstr>Conclusion</vt:lpstr>
      <vt:lpstr>Acknowledgements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Codrea, Eric</cp:lastModifiedBy>
  <cp:revision>237</cp:revision>
  <cp:lastPrinted>2015-09-08T15:35:42Z</cp:lastPrinted>
  <dcterms:created xsi:type="dcterms:W3CDTF">2018-07-03T17:34:09Z</dcterms:created>
  <dcterms:modified xsi:type="dcterms:W3CDTF">2024-09-24T12:26:31Z</dcterms:modified>
</cp:coreProperties>
</file>