
<file path=[Content_Types].xml><?xml version="1.0" encoding="utf-8"?>
<Types xmlns="http://schemas.openxmlformats.org/package/2006/content-types">
  <Default Extension="emf" ContentType="image/x-emf"/>
  <Default Extension="gif" ContentType="image/gif"/>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57"/>
  </p:notesMasterIdLst>
  <p:sldIdLst>
    <p:sldId id="339" r:id="rId2"/>
    <p:sldId id="2343" r:id="rId3"/>
    <p:sldId id="2544" r:id="rId4"/>
    <p:sldId id="2529" r:id="rId5"/>
    <p:sldId id="2537" r:id="rId6"/>
    <p:sldId id="2539" r:id="rId7"/>
    <p:sldId id="386" r:id="rId8"/>
    <p:sldId id="2538" r:id="rId9"/>
    <p:sldId id="2496" r:id="rId10"/>
    <p:sldId id="380" r:id="rId11"/>
    <p:sldId id="2573" r:id="rId12"/>
    <p:sldId id="2404" r:id="rId13"/>
    <p:sldId id="719" r:id="rId14"/>
    <p:sldId id="2497" r:id="rId15"/>
    <p:sldId id="2504" r:id="rId16"/>
    <p:sldId id="2542" r:id="rId17"/>
    <p:sldId id="2559" r:id="rId18"/>
    <p:sldId id="2373" r:id="rId19"/>
    <p:sldId id="2517" r:id="rId20"/>
    <p:sldId id="2562" r:id="rId21"/>
    <p:sldId id="2570" r:id="rId22"/>
    <p:sldId id="2526" r:id="rId23"/>
    <p:sldId id="2527" r:id="rId24"/>
    <p:sldId id="2555" r:id="rId25"/>
    <p:sldId id="2575" r:id="rId26"/>
    <p:sldId id="2549" r:id="rId27"/>
    <p:sldId id="351" r:id="rId28"/>
    <p:sldId id="324" r:id="rId29"/>
    <p:sldId id="2535" r:id="rId30"/>
    <p:sldId id="2565" r:id="rId31"/>
    <p:sldId id="2557" r:id="rId32"/>
    <p:sldId id="287" r:id="rId33"/>
    <p:sldId id="2568" r:id="rId34"/>
    <p:sldId id="286" r:id="rId35"/>
    <p:sldId id="285" r:id="rId36"/>
    <p:sldId id="2566" r:id="rId37"/>
    <p:sldId id="289" r:id="rId38"/>
    <p:sldId id="264" r:id="rId39"/>
    <p:sldId id="2574" r:id="rId40"/>
    <p:sldId id="2579" r:id="rId41"/>
    <p:sldId id="256" r:id="rId42"/>
    <p:sldId id="257" r:id="rId43"/>
    <p:sldId id="2578" r:id="rId44"/>
    <p:sldId id="2569" r:id="rId45"/>
    <p:sldId id="2558" r:id="rId46"/>
    <p:sldId id="887" r:id="rId47"/>
    <p:sldId id="269" r:id="rId48"/>
    <p:sldId id="323" r:id="rId49"/>
    <p:sldId id="279" r:id="rId50"/>
    <p:sldId id="2580" r:id="rId51"/>
    <p:sldId id="2582" r:id="rId52"/>
    <p:sldId id="2584" r:id="rId53"/>
    <p:sldId id="2547" r:id="rId54"/>
    <p:sldId id="2444" r:id="rId55"/>
    <p:sldId id="25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8"/>
    <p:restoredTop sz="75285"/>
  </p:normalViewPr>
  <p:slideViewPr>
    <p:cSldViewPr snapToGrid="0">
      <p:cViewPr varScale="1">
        <p:scale>
          <a:sx n="90" d="100"/>
          <a:sy n="90" d="100"/>
        </p:scale>
        <p:origin x="6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4" Type="http://schemas.openxmlformats.org/officeDocument/2006/relationships/image" Target="../media/image7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BEAA81-E3FE-D942-A333-4EA38BEF276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GB"/>
        </a:p>
      </dgm:t>
    </dgm:pt>
    <dgm:pt modelId="{0B807AD4-6AB0-AE41-9167-355C1E80CD13}">
      <dgm:prSet phldrT="[Text]" custT="1"/>
      <dgm:spPr/>
      <dgm:t>
        <a:bodyPr/>
        <a:lstStyle/>
        <a:p>
          <a:pPr>
            <a:lnSpc>
              <a:spcPct val="100000"/>
            </a:lnSpc>
          </a:pPr>
          <a:r>
            <a:rPr lang="en-GB" sz="2400" b="1"/>
            <a:t>Purpose</a:t>
          </a:r>
          <a:endParaRPr lang="en-GB" sz="2400" b="1" dirty="0"/>
        </a:p>
      </dgm:t>
    </dgm:pt>
    <dgm:pt modelId="{E5EA6AB2-71C9-8947-BB27-0D92BF852A46}" type="parTrans" cxnId="{9E117BD4-E41B-D54F-9904-139AE4872717}">
      <dgm:prSet/>
      <dgm:spPr/>
      <dgm:t>
        <a:bodyPr/>
        <a:lstStyle/>
        <a:p>
          <a:endParaRPr lang="en-GB" sz="1800"/>
        </a:p>
      </dgm:t>
    </dgm:pt>
    <dgm:pt modelId="{4E396052-2701-8949-8811-C27D26102923}" type="sibTrans" cxnId="{9E117BD4-E41B-D54F-9904-139AE4872717}">
      <dgm:prSet/>
      <dgm:spPr/>
      <dgm:t>
        <a:bodyPr/>
        <a:lstStyle/>
        <a:p>
          <a:endParaRPr lang="en-GB" sz="1800"/>
        </a:p>
      </dgm:t>
    </dgm:pt>
    <dgm:pt modelId="{81189B95-EB7F-7148-9EED-282352A925A1}">
      <dgm:prSet phldrT="[Text]" custT="1"/>
      <dgm:spPr/>
      <dgm:t>
        <a:bodyPr/>
        <a:lstStyle/>
        <a:p>
          <a:pPr>
            <a:lnSpc>
              <a:spcPct val="100000"/>
            </a:lnSpc>
          </a:pPr>
          <a:r>
            <a:rPr lang="en-GB" sz="1800" dirty="0"/>
            <a:t>To maximise the scientific impact of the STFC large facilities – CLF, Diamond, ISIS	</a:t>
          </a:r>
        </a:p>
      </dgm:t>
    </dgm:pt>
    <dgm:pt modelId="{6A6809A2-21CC-3546-BE39-E90DC4B0855A}" type="parTrans" cxnId="{1F392AF1-F42A-6843-A453-50A0FBF6314A}">
      <dgm:prSet/>
      <dgm:spPr/>
      <dgm:t>
        <a:bodyPr/>
        <a:lstStyle/>
        <a:p>
          <a:endParaRPr lang="en-GB" sz="1800"/>
        </a:p>
      </dgm:t>
    </dgm:pt>
    <dgm:pt modelId="{985BF5ED-7828-0544-992A-FEC430F17F99}" type="sibTrans" cxnId="{1F392AF1-F42A-6843-A453-50A0FBF6314A}">
      <dgm:prSet/>
      <dgm:spPr/>
      <dgm:t>
        <a:bodyPr/>
        <a:lstStyle/>
        <a:p>
          <a:endParaRPr lang="en-GB" sz="1800"/>
        </a:p>
      </dgm:t>
    </dgm:pt>
    <dgm:pt modelId="{9CF511D6-B91A-7B48-B513-40FF4C185E70}">
      <dgm:prSet phldrT="[Text]" custT="1"/>
      <dgm:spPr/>
      <dgm:t>
        <a:bodyPr/>
        <a:lstStyle/>
        <a:p>
          <a:pPr>
            <a:lnSpc>
              <a:spcPct val="100000"/>
            </a:lnSpc>
          </a:pPr>
          <a:r>
            <a:rPr lang="en-GB" sz="2400" b="1"/>
            <a:t>Vision</a:t>
          </a:r>
          <a:endParaRPr lang="en-GB" sz="2400" b="1" dirty="0"/>
        </a:p>
      </dgm:t>
    </dgm:pt>
    <dgm:pt modelId="{739F652E-D4EA-2E46-A2B8-8C021F1D01B7}" type="parTrans" cxnId="{43845C12-2875-3142-A697-2B4080BBF5DF}">
      <dgm:prSet/>
      <dgm:spPr/>
      <dgm:t>
        <a:bodyPr/>
        <a:lstStyle/>
        <a:p>
          <a:endParaRPr lang="en-GB" sz="1800"/>
        </a:p>
      </dgm:t>
    </dgm:pt>
    <dgm:pt modelId="{3B733C1D-E34C-F343-A898-E309D25DCBE4}" type="sibTrans" cxnId="{43845C12-2875-3142-A697-2B4080BBF5DF}">
      <dgm:prSet/>
      <dgm:spPr/>
      <dgm:t>
        <a:bodyPr/>
        <a:lstStyle/>
        <a:p>
          <a:endParaRPr lang="en-GB" sz="1800"/>
        </a:p>
      </dgm:t>
    </dgm:pt>
    <dgm:pt modelId="{2FE45C40-58AA-C84F-B393-309E8AA13A57}">
      <dgm:prSet phldrT="[Text]" custT="1"/>
      <dgm:spPr/>
      <dgm:t>
        <a:bodyPr/>
        <a:lstStyle/>
        <a:p>
          <a:pPr>
            <a:lnSpc>
              <a:spcPct val="100000"/>
            </a:lnSpc>
          </a:pPr>
          <a:r>
            <a:rPr lang="en-GB" sz="1800" dirty="0"/>
            <a:t>Transformative impact through challenge-driven collaboration</a:t>
          </a:r>
        </a:p>
      </dgm:t>
    </dgm:pt>
    <dgm:pt modelId="{BFCF1FDF-2EA6-7C4B-B797-2293054D00A1}" type="parTrans" cxnId="{3DABEB00-6A19-7340-BB11-5372433E042D}">
      <dgm:prSet/>
      <dgm:spPr/>
      <dgm:t>
        <a:bodyPr/>
        <a:lstStyle/>
        <a:p>
          <a:endParaRPr lang="en-GB" sz="1800"/>
        </a:p>
      </dgm:t>
    </dgm:pt>
    <dgm:pt modelId="{9013D0E0-8BBB-DA42-B977-22C54724B60A}" type="sibTrans" cxnId="{3DABEB00-6A19-7340-BB11-5372433E042D}">
      <dgm:prSet/>
      <dgm:spPr/>
      <dgm:t>
        <a:bodyPr/>
        <a:lstStyle/>
        <a:p>
          <a:endParaRPr lang="en-GB" sz="1800"/>
        </a:p>
      </dgm:t>
    </dgm:pt>
    <dgm:pt modelId="{7FE17A9A-5A2D-6143-9F51-B8133D669DF1}">
      <dgm:prSet phldrT="[Text]" custT="1"/>
      <dgm:spPr/>
      <dgm:t>
        <a:bodyPr/>
        <a:lstStyle/>
        <a:p>
          <a:pPr>
            <a:lnSpc>
              <a:spcPct val="100000"/>
            </a:lnSpc>
          </a:pPr>
          <a:r>
            <a:rPr lang="en-GB" sz="2400" b="1"/>
            <a:t>Mission</a:t>
          </a:r>
          <a:endParaRPr lang="en-GB" sz="2400" b="1" dirty="0"/>
        </a:p>
      </dgm:t>
    </dgm:pt>
    <dgm:pt modelId="{33385075-27F5-FB42-90A4-02C6F972CEA9}" type="parTrans" cxnId="{656F2412-CD0F-0642-8521-F64605BC45FE}">
      <dgm:prSet/>
      <dgm:spPr/>
      <dgm:t>
        <a:bodyPr/>
        <a:lstStyle/>
        <a:p>
          <a:endParaRPr lang="en-GB" sz="1800"/>
        </a:p>
      </dgm:t>
    </dgm:pt>
    <dgm:pt modelId="{E8C2C735-F0E2-5148-954F-6465AEE55D5F}" type="sibTrans" cxnId="{656F2412-CD0F-0642-8521-F64605BC45FE}">
      <dgm:prSet/>
      <dgm:spPr/>
      <dgm:t>
        <a:bodyPr/>
        <a:lstStyle/>
        <a:p>
          <a:endParaRPr lang="en-GB" sz="1800"/>
        </a:p>
      </dgm:t>
    </dgm:pt>
    <dgm:pt modelId="{6D3E0074-8BE6-AD4B-A8FC-FA9CC4512358}">
      <dgm:prSet phldrT="[Text]" custT="1"/>
      <dgm:spPr/>
      <dgm:t>
        <a:bodyPr/>
        <a:lstStyle/>
        <a:p>
          <a:pPr>
            <a:lnSpc>
              <a:spcPct val="100000"/>
            </a:lnSpc>
          </a:pPr>
          <a:r>
            <a:rPr lang="en-GB" sz="1800"/>
            <a:t>To create and deliver innovative scientific computing solutions to drive scientific and operational impact at large facilities. </a:t>
          </a:r>
        </a:p>
      </dgm:t>
    </dgm:pt>
    <dgm:pt modelId="{C0C9E1B9-2856-ED40-973A-30FC46B31DB4}" type="parTrans" cxnId="{1C7EE510-5CEF-074D-A666-830E1B6E4904}">
      <dgm:prSet/>
      <dgm:spPr/>
      <dgm:t>
        <a:bodyPr/>
        <a:lstStyle/>
        <a:p>
          <a:endParaRPr lang="en-GB" sz="1800"/>
        </a:p>
      </dgm:t>
    </dgm:pt>
    <dgm:pt modelId="{14F96800-8FA2-754E-8BA2-6EEDD324E0E4}" type="sibTrans" cxnId="{1C7EE510-5CEF-074D-A666-830E1B6E4904}">
      <dgm:prSet/>
      <dgm:spPr/>
      <dgm:t>
        <a:bodyPr/>
        <a:lstStyle/>
        <a:p>
          <a:endParaRPr lang="en-GB" sz="1800"/>
        </a:p>
      </dgm:t>
    </dgm:pt>
    <dgm:pt modelId="{CA56A898-834A-EC44-9DBD-6F17AAAF3BAF}">
      <dgm:prSet custT="1"/>
      <dgm:spPr/>
      <dgm:t>
        <a:bodyPr/>
        <a:lstStyle/>
        <a:p>
          <a:pPr>
            <a:lnSpc>
              <a:spcPct val="100000"/>
            </a:lnSpc>
          </a:pPr>
          <a:r>
            <a:rPr lang="en-GB" sz="2800" b="1"/>
            <a:t>Ada Lovelace Centre</a:t>
          </a:r>
          <a:endParaRPr lang="en-GB" sz="2800" b="1" dirty="0"/>
        </a:p>
      </dgm:t>
    </dgm:pt>
    <dgm:pt modelId="{1AB42EC1-C8F0-0C4B-A2D4-152278691776}" type="parTrans" cxnId="{FEDF284C-12A0-8348-AE55-D522BB07CAD6}">
      <dgm:prSet/>
      <dgm:spPr/>
      <dgm:t>
        <a:bodyPr/>
        <a:lstStyle/>
        <a:p>
          <a:endParaRPr lang="en-GB" sz="1800"/>
        </a:p>
      </dgm:t>
    </dgm:pt>
    <dgm:pt modelId="{5486550F-0165-E448-9F93-821F575416E1}" type="sibTrans" cxnId="{FEDF284C-12A0-8348-AE55-D522BB07CAD6}">
      <dgm:prSet/>
      <dgm:spPr/>
      <dgm:t>
        <a:bodyPr/>
        <a:lstStyle/>
        <a:p>
          <a:endParaRPr lang="en-GB" sz="1800"/>
        </a:p>
      </dgm:t>
    </dgm:pt>
    <dgm:pt modelId="{F5A68EF8-1BCA-C048-9D0C-62B1075AF9EF}">
      <dgm:prSet custT="1"/>
      <dgm:spPr/>
      <dgm:t>
        <a:bodyPr/>
        <a:lstStyle/>
        <a:p>
          <a:pPr>
            <a:lnSpc>
              <a:spcPct val="100000"/>
            </a:lnSpc>
          </a:pPr>
          <a:r>
            <a:rPr lang="en-GB" sz="1800" dirty="0"/>
            <a:t>A centre of expertise in scientific computing </a:t>
          </a:r>
        </a:p>
      </dgm:t>
    </dgm:pt>
    <dgm:pt modelId="{1E04C658-AC77-044B-A9B7-6A92B1CBB982}" type="parTrans" cxnId="{79852D3F-1F52-1544-AC11-CE4999DB5C03}">
      <dgm:prSet/>
      <dgm:spPr/>
      <dgm:t>
        <a:bodyPr/>
        <a:lstStyle/>
        <a:p>
          <a:endParaRPr lang="en-GB" sz="1800"/>
        </a:p>
      </dgm:t>
    </dgm:pt>
    <dgm:pt modelId="{389298D2-4DD5-7B4F-BC76-D38BC02F0314}" type="sibTrans" cxnId="{79852D3F-1F52-1544-AC11-CE4999DB5C03}">
      <dgm:prSet/>
      <dgm:spPr/>
      <dgm:t>
        <a:bodyPr/>
        <a:lstStyle/>
        <a:p>
          <a:endParaRPr lang="en-GB" sz="1800"/>
        </a:p>
      </dgm:t>
    </dgm:pt>
    <dgm:pt modelId="{3D3C31A1-837E-45C0-8168-3AC6EE8E5B40}" type="pres">
      <dgm:prSet presAssocID="{D8BEAA81-E3FE-D942-A333-4EA38BEF2767}" presName="root" presStyleCnt="0">
        <dgm:presLayoutVars>
          <dgm:dir/>
          <dgm:resizeHandles val="exact"/>
        </dgm:presLayoutVars>
      </dgm:prSet>
      <dgm:spPr/>
    </dgm:pt>
    <dgm:pt modelId="{6A22EDA0-6FAC-4A1C-B5BA-72C21BA777CE}" type="pres">
      <dgm:prSet presAssocID="{CA56A898-834A-EC44-9DBD-6F17AAAF3BAF}" presName="compNode" presStyleCnt="0"/>
      <dgm:spPr/>
    </dgm:pt>
    <dgm:pt modelId="{934D3FF1-05AA-4649-B298-A9C046813491}" type="pres">
      <dgm:prSet presAssocID="{CA56A898-834A-EC44-9DBD-6F17AAAF3BAF}" presName="bgRect" presStyleLbl="bgShp" presStyleIdx="0" presStyleCnt="4"/>
      <dgm:spPr/>
    </dgm:pt>
    <dgm:pt modelId="{FA371584-E49B-499F-A7D8-FA091C2D565C}" type="pres">
      <dgm:prSet presAssocID="{CA56A898-834A-EC44-9DBD-6F17AAAF3BAF}" presName="iconRect" presStyleLbl="node1" presStyleIdx="0"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D49F9889-6CE0-4574-8DC7-B25EBD2B8892}" type="pres">
      <dgm:prSet presAssocID="{CA56A898-834A-EC44-9DBD-6F17AAAF3BAF}" presName="spaceRect" presStyleCnt="0"/>
      <dgm:spPr/>
    </dgm:pt>
    <dgm:pt modelId="{7EDA6CEB-DCD7-4A84-A490-6B45E09B41BC}" type="pres">
      <dgm:prSet presAssocID="{CA56A898-834A-EC44-9DBD-6F17AAAF3BAF}" presName="parTx" presStyleLbl="revTx" presStyleIdx="0" presStyleCnt="8">
        <dgm:presLayoutVars>
          <dgm:chMax val="0"/>
          <dgm:chPref val="0"/>
        </dgm:presLayoutVars>
      </dgm:prSet>
      <dgm:spPr/>
    </dgm:pt>
    <dgm:pt modelId="{F83BAE65-68AF-49FD-BC9A-2D4A509A5B7A}" type="pres">
      <dgm:prSet presAssocID="{CA56A898-834A-EC44-9DBD-6F17AAAF3BAF}" presName="desTx" presStyleLbl="revTx" presStyleIdx="1" presStyleCnt="8">
        <dgm:presLayoutVars/>
      </dgm:prSet>
      <dgm:spPr/>
    </dgm:pt>
    <dgm:pt modelId="{8C748591-D175-4563-B920-81FE7CDF2570}" type="pres">
      <dgm:prSet presAssocID="{5486550F-0165-E448-9F93-821F575416E1}" presName="sibTrans" presStyleCnt="0"/>
      <dgm:spPr/>
    </dgm:pt>
    <dgm:pt modelId="{35C5ADDF-B530-4EEC-A3FB-6F06EE3A3E85}" type="pres">
      <dgm:prSet presAssocID="{0B807AD4-6AB0-AE41-9167-355C1E80CD13}" presName="compNode" presStyleCnt="0"/>
      <dgm:spPr/>
    </dgm:pt>
    <dgm:pt modelId="{FBE7D99B-F8F5-48D5-9A19-10C78F90C1A2}" type="pres">
      <dgm:prSet presAssocID="{0B807AD4-6AB0-AE41-9167-355C1E80CD13}" presName="bgRect" presStyleLbl="bgShp" presStyleIdx="1" presStyleCnt="4"/>
      <dgm:spPr/>
    </dgm:pt>
    <dgm:pt modelId="{ECA26C16-0C4B-49BC-BE7F-78325E186D8E}" type="pres">
      <dgm:prSet presAssocID="{0B807AD4-6AB0-AE41-9167-355C1E80CD13}"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pt>
    <dgm:pt modelId="{772A00AF-C239-4E1B-94F7-8B9F18CF53E3}" type="pres">
      <dgm:prSet presAssocID="{0B807AD4-6AB0-AE41-9167-355C1E80CD13}" presName="spaceRect" presStyleCnt="0"/>
      <dgm:spPr/>
    </dgm:pt>
    <dgm:pt modelId="{A6FC37E1-4813-4A08-9F38-3F318FB19543}" type="pres">
      <dgm:prSet presAssocID="{0B807AD4-6AB0-AE41-9167-355C1E80CD13}" presName="parTx" presStyleLbl="revTx" presStyleIdx="2" presStyleCnt="8">
        <dgm:presLayoutVars>
          <dgm:chMax val="0"/>
          <dgm:chPref val="0"/>
        </dgm:presLayoutVars>
      </dgm:prSet>
      <dgm:spPr/>
    </dgm:pt>
    <dgm:pt modelId="{B2F60AA2-E26D-4584-8400-6CF1996A0DA7}" type="pres">
      <dgm:prSet presAssocID="{0B807AD4-6AB0-AE41-9167-355C1E80CD13}" presName="desTx" presStyleLbl="revTx" presStyleIdx="3" presStyleCnt="8">
        <dgm:presLayoutVars/>
      </dgm:prSet>
      <dgm:spPr/>
    </dgm:pt>
    <dgm:pt modelId="{8A37E8A0-C1AE-4060-9936-E671FFF47577}" type="pres">
      <dgm:prSet presAssocID="{4E396052-2701-8949-8811-C27D26102923}" presName="sibTrans" presStyleCnt="0"/>
      <dgm:spPr/>
    </dgm:pt>
    <dgm:pt modelId="{84061669-0E86-4E44-B8A6-49A4F33BA7A9}" type="pres">
      <dgm:prSet presAssocID="{9CF511D6-B91A-7B48-B513-40FF4C185E70}" presName="compNode" presStyleCnt="0"/>
      <dgm:spPr/>
    </dgm:pt>
    <dgm:pt modelId="{5F6ADB0B-C1AD-4A11-AF1E-D67E555E2C61}" type="pres">
      <dgm:prSet presAssocID="{9CF511D6-B91A-7B48-B513-40FF4C185E70}" presName="bgRect" presStyleLbl="bgShp" presStyleIdx="2" presStyleCnt="4"/>
      <dgm:spPr/>
    </dgm:pt>
    <dgm:pt modelId="{9C78B370-8B26-4D37-B241-F3D31C82AE8F}" type="pres">
      <dgm:prSet presAssocID="{9CF511D6-B91A-7B48-B513-40FF4C185E70}"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8B499A59-F2ED-4376-B440-9D382268D051}" type="pres">
      <dgm:prSet presAssocID="{9CF511D6-B91A-7B48-B513-40FF4C185E70}" presName="spaceRect" presStyleCnt="0"/>
      <dgm:spPr/>
    </dgm:pt>
    <dgm:pt modelId="{F41DE068-BAA6-4E12-BA33-B09D696033F1}" type="pres">
      <dgm:prSet presAssocID="{9CF511D6-B91A-7B48-B513-40FF4C185E70}" presName="parTx" presStyleLbl="revTx" presStyleIdx="4" presStyleCnt="8">
        <dgm:presLayoutVars>
          <dgm:chMax val="0"/>
          <dgm:chPref val="0"/>
        </dgm:presLayoutVars>
      </dgm:prSet>
      <dgm:spPr/>
    </dgm:pt>
    <dgm:pt modelId="{296F399D-C3E9-4124-B552-EC2851561259}" type="pres">
      <dgm:prSet presAssocID="{9CF511D6-B91A-7B48-B513-40FF4C185E70}" presName="desTx" presStyleLbl="revTx" presStyleIdx="5" presStyleCnt="8">
        <dgm:presLayoutVars/>
      </dgm:prSet>
      <dgm:spPr/>
    </dgm:pt>
    <dgm:pt modelId="{F3D39596-ED43-4F92-B9CD-78E47BE7A640}" type="pres">
      <dgm:prSet presAssocID="{3B733C1D-E34C-F343-A898-E309D25DCBE4}" presName="sibTrans" presStyleCnt="0"/>
      <dgm:spPr/>
    </dgm:pt>
    <dgm:pt modelId="{ECEDD7C9-D48E-4C37-9DBB-86EB65EBB4F0}" type="pres">
      <dgm:prSet presAssocID="{7FE17A9A-5A2D-6143-9F51-B8133D669DF1}" presName="compNode" presStyleCnt="0"/>
      <dgm:spPr/>
    </dgm:pt>
    <dgm:pt modelId="{6F63AE5C-8D87-482C-AA22-A720D39B7B9E}" type="pres">
      <dgm:prSet presAssocID="{7FE17A9A-5A2D-6143-9F51-B8133D669DF1}" presName="bgRect" presStyleLbl="bgShp" presStyleIdx="3" presStyleCnt="4"/>
      <dgm:spPr/>
    </dgm:pt>
    <dgm:pt modelId="{419FDACD-23E1-4EE3-8A6A-7E170E92C993}" type="pres">
      <dgm:prSet presAssocID="{7FE17A9A-5A2D-6143-9F51-B8133D669DF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tom"/>
        </a:ext>
      </dgm:extLst>
    </dgm:pt>
    <dgm:pt modelId="{0EA771F1-3362-49BC-AA52-36C626ECFF77}" type="pres">
      <dgm:prSet presAssocID="{7FE17A9A-5A2D-6143-9F51-B8133D669DF1}" presName="spaceRect" presStyleCnt="0"/>
      <dgm:spPr/>
    </dgm:pt>
    <dgm:pt modelId="{426F5F8D-D0C5-49DF-9FFB-88A9F1EFD31F}" type="pres">
      <dgm:prSet presAssocID="{7FE17A9A-5A2D-6143-9F51-B8133D669DF1}" presName="parTx" presStyleLbl="revTx" presStyleIdx="6" presStyleCnt="8">
        <dgm:presLayoutVars>
          <dgm:chMax val="0"/>
          <dgm:chPref val="0"/>
        </dgm:presLayoutVars>
      </dgm:prSet>
      <dgm:spPr/>
    </dgm:pt>
    <dgm:pt modelId="{6F19EAF6-16C7-4BDC-9762-C5AA124DFCAA}" type="pres">
      <dgm:prSet presAssocID="{7FE17A9A-5A2D-6143-9F51-B8133D669DF1}" presName="desTx" presStyleLbl="revTx" presStyleIdx="7" presStyleCnt="8">
        <dgm:presLayoutVars/>
      </dgm:prSet>
      <dgm:spPr/>
    </dgm:pt>
  </dgm:ptLst>
  <dgm:cxnLst>
    <dgm:cxn modelId="{3DABEB00-6A19-7340-BB11-5372433E042D}" srcId="{9CF511D6-B91A-7B48-B513-40FF4C185E70}" destId="{2FE45C40-58AA-C84F-B393-309E8AA13A57}" srcOrd="0" destOrd="0" parTransId="{BFCF1FDF-2EA6-7C4B-B797-2293054D00A1}" sibTransId="{9013D0E0-8BBB-DA42-B977-22C54724B60A}"/>
    <dgm:cxn modelId="{0D767D08-95C1-4848-9F3D-455B53CEA64C}" type="presOf" srcId="{D8BEAA81-E3FE-D942-A333-4EA38BEF2767}" destId="{3D3C31A1-837E-45C0-8168-3AC6EE8E5B40}" srcOrd="0" destOrd="0" presId="urn:microsoft.com/office/officeart/2018/2/layout/IconVerticalSolidList"/>
    <dgm:cxn modelId="{1C7EE510-5CEF-074D-A666-830E1B6E4904}" srcId="{7FE17A9A-5A2D-6143-9F51-B8133D669DF1}" destId="{6D3E0074-8BE6-AD4B-A8FC-FA9CC4512358}" srcOrd="0" destOrd="0" parTransId="{C0C9E1B9-2856-ED40-973A-30FC46B31DB4}" sibTransId="{14F96800-8FA2-754E-8BA2-6EEDD324E0E4}"/>
    <dgm:cxn modelId="{656F2412-CD0F-0642-8521-F64605BC45FE}" srcId="{D8BEAA81-E3FE-D942-A333-4EA38BEF2767}" destId="{7FE17A9A-5A2D-6143-9F51-B8133D669DF1}" srcOrd="3" destOrd="0" parTransId="{33385075-27F5-FB42-90A4-02C6F972CEA9}" sibTransId="{E8C2C735-F0E2-5148-954F-6465AEE55D5F}"/>
    <dgm:cxn modelId="{43845C12-2875-3142-A697-2B4080BBF5DF}" srcId="{D8BEAA81-E3FE-D942-A333-4EA38BEF2767}" destId="{9CF511D6-B91A-7B48-B513-40FF4C185E70}" srcOrd="2" destOrd="0" parTransId="{739F652E-D4EA-2E46-A2B8-8C021F1D01B7}" sibTransId="{3B733C1D-E34C-F343-A898-E309D25DCBE4}"/>
    <dgm:cxn modelId="{03A0A316-694E-1D4C-98D9-1E44A8C42F51}" type="presOf" srcId="{0B807AD4-6AB0-AE41-9167-355C1E80CD13}" destId="{A6FC37E1-4813-4A08-9F38-3F318FB19543}" srcOrd="0" destOrd="0" presId="urn:microsoft.com/office/officeart/2018/2/layout/IconVerticalSolidList"/>
    <dgm:cxn modelId="{CEBAA33E-957F-7F4B-A2B1-8AAD2EE2CF21}" type="presOf" srcId="{9CF511D6-B91A-7B48-B513-40FF4C185E70}" destId="{F41DE068-BAA6-4E12-BA33-B09D696033F1}" srcOrd="0" destOrd="0" presId="urn:microsoft.com/office/officeart/2018/2/layout/IconVerticalSolidList"/>
    <dgm:cxn modelId="{79852D3F-1F52-1544-AC11-CE4999DB5C03}" srcId="{CA56A898-834A-EC44-9DBD-6F17AAAF3BAF}" destId="{F5A68EF8-1BCA-C048-9D0C-62B1075AF9EF}" srcOrd="0" destOrd="0" parTransId="{1E04C658-AC77-044B-A9B7-6A92B1CBB982}" sibTransId="{389298D2-4DD5-7B4F-BC76-D38BC02F0314}"/>
    <dgm:cxn modelId="{FEDF284C-12A0-8348-AE55-D522BB07CAD6}" srcId="{D8BEAA81-E3FE-D942-A333-4EA38BEF2767}" destId="{CA56A898-834A-EC44-9DBD-6F17AAAF3BAF}" srcOrd="0" destOrd="0" parTransId="{1AB42EC1-C8F0-0C4B-A2D4-152278691776}" sibTransId="{5486550F-0165-E448-9F93-821F575416E1}"/>
    <dgm:cxn modelId="{33E1ED4D-C921-F542-B0A2-D185D1632712}" type="presOf" srcId="{CA56A898-834A-EC44-9DBD-6F17AAAF3BAF}" destId="{7EDA6CEB-DCD7-4A84-A490-6B45E09B41BC}" srcOrd="0" destOrd="0" presId="urn:microsoft.com/office/officeart/2018/2/layout/IconVerticalSolidList"/>
    <dgm:cxn modelId="{8CE91654-0691-D04C-803A-9A69520EA17C}" type="presOf" srcId="{81189B95-EB7F-7148-9EED-282352A925A1}" destId="{B2F60AA2-E26D-4584-8400-6CF1996A0DA7}" srcOrd="0" destOrd="0" presId="urn:microsoft.com/office/officeart/2018/2/layout/IconVerticalSolidList"/>
    <dgm:cxn modelId="{9F120585-0DE5-CF46-ABD1-4283AA04D8B9}" type="presOf" srcId="{7FE17A9A-5A2D-6143-9F51-B8133D669DF1}" destId="{426F5F8D-D0C5-49DF-9FFB-88A9F1EFD31F}" srcOrd="0" destOrd="0" presId="urn:microsoft.com/office/officeart/2018/2/layout/IconVerticalSolidList"/>
    <dgm:cxn modelId="{68AED88A-B3BF-9942-882C-3FB5BAF2B037}" type="presOf" srcId="{2FE45C40-58AA-C84F-B393-309E8AA13A57}" destId="{296F399D-C3E9-4124-B552-EC2851561259}" srcOrd="0" destOrd="0" presId="urn:microsoft.com/office/officeart/2018/2/layout/IconVerticalSolidList"/>
    <dgm:cxn modelId="{E3EF80A4-2C89-D947-B4F3-86E4CEBCEA42}" type="presOf" srcId="{6D3E0074-8BE6-AD4B-A8FC-FA9CC4512358}" destId="{6F19EAF6-16C7-4BDC-9762-C5AA124DFCAA}" srcOrd="0" destOrd="0" presId="urn:microsoft.com/office/officeart/2018/2/layout/IconVerticalSolidList"/>
    <dgm:cxn modelId="{A29C93CB-B4F2-9C44-8E89-51241D5ED84E}" type="presOf" srcId="{F5A68EF8-1BCA-C048-9D0C-62B1075AF9EF}" destId="{F83BAE65-68AF-49FD-BC9A-2D4A509A5B7A}" srcOrd="0" destOrd="0" presId="urn:microsoft.com/office/officeart/2018/2/layout/IconVerticalSolidList"/>
    <dgm:cxn modelId="{9E117BD4-E41B-D54F-9904-139AE4872717}" srcId="{D8BEAA81-E3FE-D942-A333-4EA38BEF2767}" destId="{0B807AD4-6AB0-AE41-9167-355C1E80CD13}" srcOrd="1" destOrd="0" parTransId="{E5EA6AB2-71C9-8947-BB27-0D92BF852A46}" sibTransId="{4E396052-2701-8949-8811-C27D26102923}"/>
    <dgm:cxn modelId="{1F392AF1-F42A-6843-A453-50A0FBF6314A}" srcId="{0B807AD4-6AB0-AE41-9167-355C1E80CD13}" destId="{81189B95-EB7F-7148-9EED-282352A925A1}" srcOrd="0" destOrd="0" parTransId="{6A6809A2-21CC-3546-BE39-E90DC4B0855A}" sibTransId="{985BF5ED-7828-0544-992A-FEC430F17F99}"/>
    <dgm:cxn modelId="{FF0092F4-115D-2F48-B6F8-C357D862717B}" type="presParOf" srcId="{3D3C31A1-837E-45C0-8168-3AC6EE8E5B40}" destId="{6A22EDA0-6FAC-4A1C-B5BA-72C21BA777CE}" srcOrd="0" destOrd="0" presId="urn:microsoft.com/office/officeart/2018/2/layout/IconVerticalSolidList"/>
    <dgm:cxn modelId="{C37CED76-7D31-5242-BCEE-079AC8F8E106}" type="presParOf" srcId="{6A22EDA0-6FAC-4A1C-B5BA-72C21BA777CE}" destId="{934D3FF1-05AA-4649-B298-A9C046813491}" srcOrd="0" destOrd="0" presId="urn:microsoft.com/office/officeart/2018/2/layout/IconVerticalSolidList"/>
    <dgm:cxn modelId="{91D5D50D-3684-A24A-895A-64592DB395C0}" type="presParOf" srcId="{6A22EDA0-6FAC-4A1C-B5BA-72C21BA777CE}" destId="{FA371584-E49B-499F-A7D8-FA091C2D565C}" srcOrd="1" destOrd="0" presId="urn:microsoft.com/office/officeart/2018/2/layout/IconVerticalSolidList"/>
    <dgm:cxn modelId="{0D4CDDDF-10A6-A949-B322-C68123F469B3}" type="presParOf" srcId="{6A22EDA0-6FAC-4A1C-B5BA-72C21BA777CE}" destId="{D49F9889-6CE0-4574-8DC7-B25EBD2B8892}" srcOrd="2" destOrd="0" presId="urn:microsoft.com/office/officeart/2018/2/layout/IconVerticalSolidList"/>
    <dgm:cxn modelId="{6D9796B4-454B-E541-91E7-2389DC87CE5C}" type="presParOf" srcId="{6A22EDA0-6FAC-4A1C-B5BA-72C21BA777CE}" destId="{7EDA6CEB-DCD7-4A84-A490-6B45E09B41BC}" srcOrd="3" destOrd="0" presId="urn:microsoft.com/office/officeart/2018/2/layout/IconVerticalSolidList"/>
    <dgm:cxn modelId="{61F6AFF2-2F8B-C141-958F-AF2BF61821DC}" type="presParOf" srcId="{6A22EDA0-6FAC-4A1C-B5BA-72C21BA777CE}" destId="{F83BAE65-68AF-49FD-BC9A-2D4A509A5B7A}" srcOrd="4" destOrd="0" presId="urn:microsoft.com/office/officeart/2018/2/layout/IconVerticalSolidList"/>
    <dgm:cxn modelId="{D3A70BD0-F78F-EC4E-B09B-EB99D848CBE8}" type="presParOf" srcId="{3D3C31A1-837E-45C0-8168-3AC6EE8E5B40}" destId="{8C748591-D175-4563-B920-81FE7CDF2570}" srcOrd="1" destOrd="0" presId="urn:microsoft.com/office/officeart/2018/2/layout/IconVerticalSolidList"/>
    <dgm:cxn modelId="{A4FDA9F3-F951-E644-88B7-A5784C816A2F}" type="presParOf" srcId="{3D3C31A1-837E-45C0-8168-3AC6EE8E5B40}" destId="{35C5ADDF-B530-4EEC-A3FB-6F06EE3A3E85}" srcOrd="2" destOrd="0" presId="urn:microsoft.com/office/officeart/2018/2/layout/IconVerticalSolidList"/>
    <dgm:cxn modelId="{F03F92B5-EFF4-E543-AF25-A247DC2B1F81}" type="presParOf" srcId="{35C5ADDF-B530-4EEC-A3FB-6F06EE3A3E85}" destId="{FBE7D99B-F8F5-48D5-9A19-10C78F90C1A2}" srcOrd="0" destOrd="0" presId="urn:microsoft.com/office/officeart/2018/2/layout/IconVerticalSolidList"/>
    <dgm:cxn modelId="{05CF9E6F-4EE3-0347-92CD-EA3E4E1EE3EF}" type="presParOf" srcId="{35C5ADDF-B530-4EEC-A3FB-6F06EE3A3E85}" destId="{ECA26C16-0C4B-49BC-BE7F-78325E186D8E}" srcOrd="1" destOrd="0" presId="urn:microsoft.com/office/officeart/2018/2/layout/IconVerticalSolidList"/>
    <dgm:cxn modelId="{B0C38F04-9604-4441-B0D1-0B80877835E7}" type="presParOf" srcId="{35C5ADDF-B530-4EEC-A3FB-6F06EE3A3E85}" destId="{772A00AF-C239-4E1B-94F7-8B9F18CF53E3}" srcOrd="2" destOrd="0" presId="urn:microsoft.com/office/officeart/2018/2/layout/IconVerticalSolidList"/>
    <dgm:cxn modelId="{F7AD0584-7C4B-CB43-AE5B-C0248F0E60F9}" type="presParOf" srcId="{35C5ADDF-B530-4EEC-A3FB-6F06EE3A3E85}" destId="{A6FC37E1-4813-4A08-9F38-3F318FB19543}" srcOrd="3" destOrd="0" presId="urn:microsoft.com/office/officeart/2018/2/layout/IconVerticalSolidList"/>
    <dgm:cxn modelId="{C95C20A6-9B19-7C4F-B53D-DF4938C6C710}" type="presParOf" srcId="{35C5ADDF-B530-4EEC-A3FB-6F06EE3A3E85}" destId="{B2F60AA2-E26D-4584-8400-6CF1996A0DA7}" srcOrd="4" destOrd="0" presId="urn:microsoft.com/office/officeart/2018/2/layout/IconVerticalSolidList"/>
    <dgm:cxn modelId="{36478187-D8B4-EF47-95F7-9CC654E341DF}" type="presParOf" srcId="{3D3C31A1-837E-45C0-8168-3AC6EE8E5B40}" destId="{8A37E8A0-C1AE-4060-9936-E671FFF47577}" srcOrd="3" destOrd="0" presId="urn:microsoft.com/office/officeart/2018/2/layout/IconVerticalSolidList"/>
    <dgm:cxn modelId="{EDF55A50-F952-7243-9497-2DA20BEBB37F}" type="presParOf" srcId="{3D3C31A1-837E-45C0-8168-3AC6EE8E5B40}" destId="{84061669-0E86-4E44-B8A6-49A4F33BA7A9}" srcOrd="4" destOrd="0" presId="urn:microsoft.com/office/officeart/2018/2/layout/IconVerticalSolidList"/>
    <dgm:cxn modelId="{C4A6BCE4-D3D7-104E-B2EA-B840C2574EAA}" type="presParOf" srcId="{84061669-0E86-4E44-B8A6-49A4F33BA7A9}" destId="{5F6ADB0B-C1AD-4A11-AF1E-D67E555E2C61}" srcOrd="0" destOrd="0" presId="urn:microsoft.com/office/officeart/2018/2/layout/IconVerticalSolidList"/>
    <dgm:cxn modelId="{6F17ACDA-D407-314D-8E27-57F12A3D3F4E}" type="presParOf" srcId="{84061669-0E86-4E44-B8A6-49A4F33BA7A9}" destId="{9C78B370-8B26-4D37-B241-F3D31C82AE8F}" srcOrd="1" destOrd="0" presId="urn:microsoft.com/office/officeart/2018/2/layout/IconVerticalSolidList"/>
    <dgm:cxn modelId="{93624E39-1ACC-1249-94A9-EA98789A196A}" type="presParOf" srcId="{84061669-0E86-4E44-B8A6-49A4F33BA7A9}" destId="{8B499A59-F2ED-4376-B440-9D382268D051}" srcOrd="2" destOrd="0" presId="urn:microsoft.com/office/officeart/2018/2/layout/IconVerticalSolidList"/>
    <dgm:cxn modelId="{69186DE4-D905-5E40-931D-0ABB8F6ED948}" type="presParOf" srcId="{84061669-0E86-4E44-B8A6-49A4F33BA7A9}" destId="{F41DE068-BAA6-4E12-BA33-B09D696033F1}" srcOrd="3" destOrd="0" presId="urn:microsoft.com/office/officeart/2018/2/layout/IconVerticalSolidList"/>
    <dgm:cxn modelId="{D9FCA432-9262-C244-A559-69127B8DC0EC}" type="presParOf" srcId="{84061669-0E86-4E44-B8A6-49A4F33BA7A9}" destId="{296F399D-C3E9-4124-B552-EC2851561259}" srcOrd="4" destOrd="0" presId="urn:microsoft.com/office/officeart/2018/2/layout/IconVerticalSolidList"/>
    <dgm:cxn modelId="{5C3B0E11-E513-CC4E-AC01-241050896E8C}" type="presParOf" srcId="{3D3C31A1-837E-45C0-8168-3AC6EE8E5B40}" destId="{F3D39596-ED43-4F92-B9CD-78E47BE7A640}" srcOrd="5" destOrd="0" presId="urn:microsoft.com/office/officeart/2018/2/layout/IconVerticalSolidList"/>
    <dgm:cxn modelId="{6930508F-5FEB-B344-9713-A9AE1CBD5AC4}" type="presParOf" srcId="{3D3C31A1-837E-45C0-8168-3AC6EE8E5B40}" destId="{ECEDD7C9-D48E-4C37-9DBB-86EB65EBB4F0}" srcOrd="6" destOrd="0" presId="urn:microsoft.com/office/officeart/2018/2/layout/IconVerticalSolidList"/>
    <dgm:cxn modelId="{F32D9FEF-ABA2-1F48-A061-CA050FC68B0E}" type="presParOf" srcId="{ECEDD7C9-D48E-4C37-9DBB-86EB65EBB4F0}" destId="{6F63AE5C-8D87-482C-AA22-A720D39B7B9E}" srcOrd="0" destOrd="0" presId="urn:microsoft.com/office/officeart/2018/2/layout/IconVerticalSolidList"/>
    <dgm:cxn modelId="{27AC27A6-F3D6-804C-B0F4-444BCDC3D449}" type="presParOf" srcId="{ECEDD7C9-D48E-4C37-9DBB-86EB65EBB4F0}" destId="{419FDACD-23E1-4EE3-8A6A-7E170E92C993}" srcOrd="1" destOrd="0" presId="urn:microsoft.com/office/officeart/2018/2/layout/IconVerticalSolidList"/>
    <dgm:cxn modelId="{95DD7EA8-97EC-134B-A0A8-2F677E238D82}" type="presParOf" srcId="{ECEDD7C9-D48E-4C37-9DBB-86EB65EBB4F0}" destId="{0EA771F1-3362-49BC-AA52-36C626ECFF77}" srcOrd="2" destOrd="0" presId="urn:microsoft.com/office/officeart/2018/2/layout/IconVerticalSolidList"/>
    <dgm:cxn modelId="{FB953047-32AC-AD46-8C3B-6057A9BB991A}" type="presParOf" srcId="{ECEDD7C9-D48E-4C37-9DBB-86EB65EBB4F0}" destId="{426F5F8D-D0C5-49DF-9FFB-88A9F1EFD31F}" srcOrd="3" destOrd="0" presId="urn:microsoft.com/office/officeart/2018/2/layout/IconVerticalSolidList"/>
    <dgm:cxn modelId="{02EC1125-5A1D-4240-BE16-3E386D17B68B}" type="presParOf" srcId="{ECEDD7C9-D48E-4C37-9DBB-86EB65EBB4F0}" destId="{6F19EAF6-16C7-4BDC-9762-C5AA124DFCA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C718DC-9F3D-449C-ADE7-55D2C8FD0EB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19E18CA-E071-4C9E-A1D7-2BA80A0D52DE}">
      <dgm:prSet/>
      <dgm:spPr/>
      <dgm:t>
        <a:bodyPr/>
        <a:lstStyle/>
        <a:p>
          <a:r>
            <a:rPr lang="en-GB" b="1" dirty="0"/>
            <a:t>Intended Impact</a:t>
          </a:r>
          <a:endParaRPr lang="en-US" dirty="0"/>
        </a:p>
      </dgm:t>
    </dgm:pt>
    <dgm:pt modelId="{FFD95DD4-1332-452E-AFD6-59ABD2492FDE}" type="parTrans" cxnId="{38C7A4B8-4C62-482C-AC80-834ABAE45F6D}">
      <dgm:prSet/>
      <dgm:spPr/>
      <dgm:t>
        <a:bodyPr/>
        <a:lstStyle/>
        <a:p>
          <a:endParaRPr lang="en-US"/>
        </a:p>
      </dgm:t>
    </dgm:pt>
    <dgm:pt modelId="{717AE02D-872E-490B-B579-0C2160FDE2DB}" type="sibTrans" cxnId="{38C7A4B8-4C62-482C-AC80-834ABAE45F6D}">
      <dgm:prSet/>
      <dgm:spPr/>
      <dgm:t>
        <a:bodyPr/>
        <a:lstStyle/>
        <a:p>
          <a:endParaRPr lang="en-US"/>
        </a:p>
      </dgm:t>
    </dgm:pt>
    <dgm:pt modelId="{8E562A04-EA11-43E5-A29A-65AB6B5C0FF4}">
      <dgm:prSet/>
      <dgm:spPr/>
      <dgm:t>
        <a:bodyPr/>
        <a:lstStyle/>
        <a:p>
          <a:r>
            <a:rPr lang="en-GB"/>
            <a:t>Facilitate a shift in understanding derived from data, advance scientific measurements, transform or enhance the interpretation of data across and within the science areas of the facilities.</a:t>
          </a:r>
          <a:endParaRPr lang="en-US"/>
        </a:p>
      </dgm:t>
    </dgm:pt>
    <dgm:pt modelId="{5BCDE680-9EF2-4339-A59C-156427932370}" type="parTrans" cxnId="{BB7E12A5-AA3F-493C-9B3F-9F37C103E9BC}">
      <dgm:prSet/>
      <dgm:spPr/>
      <dgm:t>
        <a:bodyPr/>
        <a:lstStyle/>
        <a:p>
          <a:endParaRPr lang="en-US"/>
        </a:p>
      </dgm:t>
    </dgm:pt>
    <dgm:pt modelId="{DD3304FD-8246-4E89-BE07-FB694E1A0871}" type="sibTrans" cxnId="{BB7E12A5-AA3F-493C-9B3F-9F37C103E9BC}">
      <dgm:prSet/>
      <dgm:spPr/>
      <dgm:t>
        <a:bodyPr/>
        <a:lstStyle/>
        <a:p>
          <a:endParaRPr lang="en-US"/>
        </a:p>
      </dgm:t>
    </dgm:pt>
    <dgm:pt modelId="{85117B79-B410-4A25-860D-F244CE6B94F2}">
      <dgm:prSet/>
      <dgm:spPr/>
      <dgm:t>
        <a:bodyPr/>
        <a:lstStyle/>
        <a:p>
          <a:r>
            <a:rPr lang="en-GB"/>
            <a:t>Advance facility operations or improve the scientific data lifecycle, to benefit to facility users, their communities and the facilities themselves.</a:t>
          </a:r>
          <a:endParaRPr lang="en-US"/>
        </a:p>
      </dgm:t>
    </dgm:pt>
    <dgm:pt modelId="{DAD720B8-7716-4AD2-8183-132DE401D356}" type="parTrans" cxnId="{CD10985D-6FB8-40D3-8D09-3D103B7BF873}">
      <dgm:prSet/>
      <dgm:spPr/>
      <dgm:t>
        <a:bodyPr/>
        <a:lstStyle/>
        <a:p>
          <a:endParaRPr lang="en-US"/>
        </a:p>
      </dgm:t>
    </dgm:pt>
    <dgm:pt modelId="{B3216788-6EC7-4A8E-B5D5-C8C6787E0B80}" type="sibTrans" cxnId="{CD10985D-6FB8-40D3-8D09-3D103B7BF873}">
      <dgm:prSet/>
      <dgm:spPr/>
      <dgm:t>
        <a:bodyPr/>
        <a:lstStyle/>
        <a:p>
          <a:endParaRPr lang="en-US"/>
        </a:p>
      </dgm:t>
    </dgm:pt>
    <dgm:pt modelId="{1A55C615-17C1-4E1A-9DBD-938580C77BFC}">
      <dgm:prSet/>
      <dgm:spPr/>
      <dgm:t>
        <a:bodyPr/>
        <a:lstStyle/>
        <a:p>
          <a:r>
            <a:rPr lang="en-GB"/>
            <a:t>Coordination, collaboration and sharing within and across SCD and the facilities to tackle science and computing challenges.</a:t>
          </a:r>
          <a:endParaRPr lang="en-US"/>
        </a:p>
      </dgm:t>
    </dgm:pt>
    <dgm:pt modelId="{755C7A36-86A4-4F9E-9627-4609814243ED}" type="parTrans" cxnId="{0F93FC27-EA4A-4929-9B45-2F8434842839}">
      <dgm:prSet/>
      <dgm:spPr/>
      <dgm:t>
        <a:bodyPr/>
        <a:lstStyle/>
        <a:p>
          <a:endParaRPr lang="en-US"/>
        </a:p>
      </dgm:t>
    </dgm:pt>
    <dgm:pt modelId="{E8582848-602C-4255-8D27-A7276EE1F45B}" type="sibTrans" cxnId="{0F93FC27-EA4A-4929-9B45-2F8434842839}">
      <dgm:prSet/>
      <dgm:spPr/>
      <dgm:t>
        <a:bodyPr/>
        <a:lstStyle/>
        <a:p>
          <a:endParaRPr lang="en-US"/>
        </a:p>
      </dgm:t>
    </dgm:pt>
    <dgm:pt modelId="{4D685BF2-766B-BC4A-AFB9-CD679FB4052D}" type="pres">
      <dgm:prSet presAssocID="{8FC718DC-9F3D-449C-ADE7-55D2C8FD0EBA}" presName="vert0" presStyleCnt="0">
        <dgm:presLayoutVars>
          <dgm:dir/>
          <dgm:animOne val="branch"/>
          <dgm:animLvl val="lvl"/>
        </dgm:presLayoutVars>
      </dgm:prSet>
      <dgm:spPr/>
    </dgm:pt>
    <dgm:pt modelId="{B26AB2CE-7E07-6444-9DBB-CF9A969DE1DB}" type="pres">
      <dgm:prSet presAssocID="{319E18CA-E071-4C9E-A1D7-2BA80A0D52DE}" presName="thickLine" presStyleLbl="alignNode1" presStyleIdx="0" presStyleCnt="1"/>
      <dgm:spPr/>
    </dgm:pt>
    <dgm:pt modelId="{9C8B673A-865D-044C-9F93-1BC86AFFB102}" type="pres">
      <dgm:prSet presAssocID="{319E18CA-E071-4C9E-A1D7-2BA80A0D52DE}" presName="horz1" presStyleCnt="0"/>
      <dgm:spPr/>
    </dgm:pt>
    <dgm:pt modelId="{723DE1B2-53F6-4A4D-9439-9C77E10B0552}" type="pres">
      <dgm:prSet presAssocID="{319E18CA-E071-4C9E-A1D7-2BA80A0D52DE}" presName="tx1" presStyleLbl="revTx" presStyleIdx="0" presStyleCnt="4"/>
      <dgm:spPr/>
    </dgm:pt>
    <dgm:pt modelId="{3302C263-34E7-FA48-A995-A65DE54E2A88}" type="pres">
      <dgm:prSet presAssocID="{319E18CA-E071-4C9E-A1D7-2BA80A0D52DE}" presName="vert1" presStyleCnt="0"/>
      <dgm:spPr/>
    </dgm:pt>
    <dgm:pt modelId="{7E3E2857-FA6D-814E-A35D-1694DF94032C}" type="pres">
      <dgm:prSet presAssocID="{8E562A04-EA11-43E5-A29A-65AB6B5C0FF4}" presName="vertSpace2a" presStyleCnt="0"/>
      <dgm:spPr/>
    </dgm:pt>
    <dgm:pt modelId="{9CCB3CD7-F8F7-5248-A8AE-57FF92D8A024}" type="pres">
      <dgm:prSet presAssocID="{8E562A04-EA11-43E5-A29A-65AB6B5C0FF4}" presName="horz2" presStyleCnt="0"/>
      <dgm:spPr/>
    </dgm:pt>
    <dgm:pt modelId="{04EEDF1D-35F3-4944-B077-1F5DDEC525F5}" type="pres">
      <dgm:prSet presAssocID="{8E562A04-EA11-43E5-A29A-65AB6B5C0FF4}" presName="horzSpace2" presStyleCnt="0"/>
      <dgm:spPr/>
    </dgm:pt>
    <dgm:pt modelId="{D3793E43-B737-C145-92F8-0D578C7A28DC}" type="pres">
      <dgm:prSet presAssocID="{8E562A04-EA11-43E5-A29A-65AB6B5C0FF4}" presName="tx2" presStyleLbl="revTx" presStyleIdx="1" presStyleCnt="4"/>
      <dgm:spPr/>
    </dgm:pt>
    <dgm:pt modelId="{8291231C-5688-A149-A682-FE27E12E899E}" type="pres">
      <dgm:prSet presAssocID="{8E562A04-EA11-43E5-A29A-65AB6B5C0FF4}" presName="vert2" presStyleCnt="0"/>
      <dgm:spPr/>
    </dgm:pt>
    <dgm:pt modelId="{5E95C4F4-364E-6B43-A188-16A51C9D33CF}" type="pres">
      <dgm:prSet presAssocID="{8E562A04-EA11-43E5-A29A-65AB6B5C0FF4}" presName="thinLine2b" presStyleLbl="callout" presStyleIdx="0" presStyleCnt="3"/>
      <dgm:spPr/>
    </dgm:pt>
    <dgm:pt modelId="{804BD2C4-8A7A-3B4E-A57E-A223D73A87E3}" type="pres">
      <dgm:prSet presAssocID="{8E562A04-EA11-43E5-A29A-65AB6B5C0FF4}" presName="vertSpace2b" presStyleCnt="0"/>
      <dgm:spPr/>
    </dgm:pt>
    <dgm:pt modelId="{1640E5F1-03E4-4345-805A-E2AF2CBA72D3}" type="pres">
      <dgm:prSet presAssocID="{85117B79-B410-4A25-860D-F244CE6B94F2}" presName="horz2" presStyleCnt="0"/>
      <dgm:spPr/>
    </dgm:pt>
    <dgm:pt modelId="{18FF7BAD-7C6F-CA47-832F-E14FC69A176B}" type="pres">
      <dgm:prSet presAssocID="{85117B79-B410-4A25-860D-F244CE6B94F2}" presName="horzSpace2" presStyleCnt="0"/>
      <dgm:spPr/>
    </dgm:pt>
    <dgm:pt modelId="{8D29AF23-5CCD-2248-BFEB-DAB3A64246DF}" type="pres">
      <dgm:prSet presAssocID="{85117B79-B410-4A25-860D-F244CE6B94F2}" presName="tx2" presStyleLbl="revTx" presStyleIdx="2" presStyleCnt="4"/>
      <dgm:spPr/>
    </dgm:pt>
    <dgm:pt modelId="{069077F6-E391-F643-8816-D6A050604DA3}" type="pres">
      <dgm:prSet presAssocID="{85117B79-B410-4A25-860D-F244CE6B94F2}" presName="vert2" presStyleCnt="0"/>
      <dgm:spPr/>
    </dgm:pt>
    <dgm:pt modelId="{5EE720BB-A2E9-A642-B9BE-498686FF6B15}" type="pres">
      <dgm:prSet presAssocID="{85117B79-B410-4A25-860D-F244CE6B94F2}" presName="thinLine2b" presStyleLbl="callout" presStyleIdx="1" presStyleCnt="3"/>
      <dgm:spPr/>
    </dgm:pt>
    <dgm:pt modelId="{5BC6AA62-7DA8-604D-A297-E7F28E182DA1}" type="pres">
      <dgm:prSet presAssocID="{85117B79-B410-4A25-860D-F244CE6B94F2}" presName="vertSpace2b" presStyleCnt="0"/>
      <dgm:spPr/>
    </dgm:pt>
    <dgm:pt modelId="{AD1A47C3-58DC-E843-A592-AD506075C51B}" type="pres">
      <dgm:prSet presAssocID="{1A55C615-17C1-4E1A-9DBD-938580C77BFC}" presName="horz2" presStyleCnt="0"/>
      <dgm:spPr/>
    </dgm:pt>
    <dgm:pt modelId="{04814AEB-42E8-5A42-AED7-03C05EAB13FF}" type="pres">
      <dgm:prSet presAssocID="{1A55C615-17C1-4E1A-9DBD-938580C77BFC}" presName="horzSpace2" presStyleCnt="0"/>
      <dgm:spPr/>
    </dgm:pt>
    <dgm:pt modelId="{14E3A445-D326-FD48-9D8B-7D49E935DCD6}" type="pres">
      <dgm:prSet presAssocID="{1A55C615-17C1-4E1A-9DBD-938580C77BFC}" presName="tx2" presStyleLbl="revTx" presStyleIdx="3" presStyleCnt="4"/>
      <dgm:spPr/>
    </dgm:pt>
    <dgm:pt modelId="{DF851E51-1C54-1440-BDF1-410DF297C907}" type="pres">
      <dgm:prSet presAssocID="{1A55C615-17C1-4E1A-9DBD-938580C77BFC}" presName="vert2" presStyleCnt="0"/>
      <dgm:spPr/>
    </dgm:pt>
    <dgm:pt modelId="{D12D8464-62AC-B244-97B7-6CB671CC388B}" type="pres">
      <dgm:prSet presAssocID="{1A55C615-17C1-4E1A-9DBD-938580C77BFC}" presName="thinLine2b" presStyleLbl="callout" presStyleIdx="2" presStyleCnt="3"/>
      <dgm:spPr/>
    </dgm:pt>
    <dgm:pt modelId="{723B629E-3B8D-B947-89AB-047EF76ED489}" type="pres">
      <dgm:prSet presAssocID="{1A55C615-17C1-4E1A-9DBD-938580C77BFC}" presName="vertSpace2b" presStyleCnt="0"/>
      <dgm:spPr/>
    </dgm:pt>
  </dgm:ptLst>
  <dgm:cxnLst>
    <dgm:cxn modelId="{0F93FC27-EA4A-4929-9B45-2F8434842839}" srcId="{319E18CA-E071-4C9E-A1D7-2BA80A0D52DE}" destId="{1A55C615-17C1-4E1A-9DBD-938580C77BFC}" srcOrd="2" destOrd="0" parTransId="{755C7A36-86A4-4F9E-9627-4609814243ED}" sibTransId="{E8582848-602C-4255-8D27-A7276EE1F45B}"/>
    <dgm:cxn modelId="{0929CB3B-228B-044D-8DD9-B39C289BCFFF}" type="presOf" srcId="{8E562A04-EA11-43E5-A29A-65AB6B5C0FF4}" destId="{D3793E43-B737-C145-92F8-0D578C7A28DC}" srcOrd="0" destOrd="0" presId="urn:microsoft.com/office/officeart/2008/layout/LinedList"/>
    <dgm:cxn modelId="{18F95247-7F7B-AF40-8138-320EB55365DD}" type="presOf" srcId="{1A55C615-17C1-4E1A-9DBD-938580C77BFC}" destId="{14E3A445-D326-FD48-9D8B-7D49E935DCD6}" srcOrd="0" destOrd="0" presId="urn:microsoft.com/office/officeart/2008/layout/LinedList"/>
    <dgm:cxn modelId="{CD10985D-6FB8-40D3-8D09-3D103B7BF873}" srcId="{319E18CA-E071-4C9E-A1D7-2BA80A0D52DE}" destId="{85117B79-B410-4A25-860D-F244CE6B94F2}" srcOrd="1" destOrd="0" parTransId="{DAD720B8-7716-4AD2-8183-132DE401D356}" sibTransId="{B3216788-6EC7-4A8E-B5D5-C8C6787E0B80}"/>
    <dgm:cxn modelId="{F0BBA960-4CE4-0940-8B8B-05507EF518B1}" type="presOf" srcId="{319E18CA-E071-4C9E-A1D7-2BA80A0D52DE}" destId="{723DE1B2-53F6-4A4D-9439-9C77E10B0552}" srcOrd="0" destOrd="0" presId="urn:microsoft.com/office/officeart/2008/layout/LinedList"/>
    <dgm:cxn modelId="{FE9E9E72-A66D-994C-927C-1B5B79D3C6D7}" type="presOf" srcId="{85117B79-B410-4A25-860D-F244CE6B94F2}" destId="{8D29AF23-5CCD-2248-BFEB-DAB3A64246DF}" srcOrd="0" destOrd="0" presId="urn:microsoft.com/office/officeart/2008/layout/LinedList"/>
    <dgm:cxn modelId="{BB7E12A5-AA3F-493C-9B3F-9F37C103E9BC}" srcId="{319E18CA-E071-4C9E-A1D7-2BA80A0D52DE}" destId="{8E562A04-EA11-43E5-A29A-65AB6B5C0FF4}" srcOrd="0" destOrd="0" parTransId="{5BCDE680-9EF2-4339-A59C-156427932370}" sibTransId="{DD3304FD-8246-4E89-BE07-FB694E1A0871}"/>
    <dgm:cxn modelId="{38C7A4B8-4C62-482C-AC80-834ABAE45F6D}" srcId="{8FC718DC-9F3D-449C-ADE7-55D2C8FD0EBA}" destId="{319E18CA-E071-4C9E-A1D7-2BA80A0D52DE}" srcOrd="0" destOrd="0" parTransId="{FFD95DD4-1332-452E-AFD6-59ABD2492FDE}" sibTransId="{717AE02D-872E-490B-B579-0C2160FDE2DB}"/>
    <dgm:cxn modelId="{94C56CD9-1F54-C442-BAD6-5F5455C2262C}" type="presOf" srcId="{8FC718DC-9F3D-449C-ADE7-55D2C8FD0EBA}" destId="{4D685BF2-766B-BC4A-AFB9-CD679FB4052D}" srcOrd="0" destOrd="0" presId="urn:microsoft.com/office/officeart/2008/layout/LinedList"/>
    <dgm:cxn modelId="{55ED9642-1736-F847-979F-1FBB8E3FB904}" type="presParOf" srcId="{4D685BF2-766B-BC4A-AFB9-CD679FB4052D}" destId="{B26AB2CE-7E07-6444-9DBB-CF9A969DE1DB}" srcOrd="0" destOrd="0" presId="urn:microsoft.com/office/officeart/2008/layout/LinedList"/>
    <dgm:cxn modelId="{7627A60B-AF20-DC4D-AD8F-10E2CD23743B}" type="presParOf" srcId="{4D685BF2-766B-BC4A-AFB9-CD679FB4052D}" destId="{9C8B673A-865D-044C-9F93-1BC86AFFB102}" srcOrd="1" destOrd="0" presId="urn:microsoft.com/office/officeart/2008/layout/LinedList"/>
    <dgm:cxn modelId="{3A669129-C3DD-8C41-AD1E-E6D041B63144}" type="presParOf" srcId="{9C8B673A-865D-044C-9F93-1BC86AFFB102}" destId="{723DE1B2-53F6-4A4D-9439-9C77E10B0552}" srcOrd="0" destOrd="0" presId="urn:microsoft.com/office/officeart/2008/layout/LinedList"/>
    <dgm:cxn modelId="{F47BA076-72D7-6244-83B6-7AD5A0ACE614}" type="presParOf" srcId="{9C8B673A-865D-044C-9F93-1BC86AFFB102}" destId="{3302C263-34E7-FA48-A995-A65DE54E2A88}" srcOrd="1" destOrd="0" presId="urn:microsoft.com/office/officeart/2008/layout/LinedList"/>
    <dgm:cxn modelId="{201F8014-EF65-FA42-B642-6BDE3E0BDC19}" type="presParOf" srcId="{3302C263-34E7-FA48-A995-A65DE54E2A88}" destId="{7E3E2857-FA6D-814E-A35D-1694DF94032C}" srcOrd="0" destOrd="0" presId="urn:microsoft.com/office/officeart/2008/layout/LinedList"/>
    <dgm:cxn modelId="{4EA629F2-DC14-C74B-BED6-7CD5C4F155C2}" type="presParOf" srcId="{3302C263-34E7-FA48-A995-A65DE54E2A88}" destId="{9CCB3CD7-F8F7-5248-A8AE-57FF92D8A024}" srcOrd="1" destOrd="0" presId="urn:microsoft.com/office/officeart/2008/layout/LinedList"/>
    <dgm:cxn modelId="{7C1E8D89-4C59-9847-A86D-08570D991E71}" type="presParOf" srcId="{9CCB3CD7-F8F7-5248-A8AE-57FF92D8A024}" destId="{04EEDF1D-35F3-4944-B077-1F5DDEC525F5}" srcOrd="0" destOrd="0" presId="urn:microsoft.com/office/officeart/2008/layout/LinedList"/>
    <dgm:cxn modelId="{0D3B923E-3391-2342-B703-A0545714008B}" type="presParOf" srcId="{9CCB3CD7-F8F7-5248-A8AE-57FF92D8A024}" destId="{D3793E43-B737-C145-92F8-0D578C7A28DC}" srcOrd="1" destOrd="0" presId="urn:microsoft.com/office/officeart/2008/layout/LinedList"/>
    <dgm:cxn modelId="{130EC4B8-8133-A34D-9D42-72207AAA89AD}" type="presParOf" srcId="{9CCB3CD7-F8F7-5248-A8AE-57FF92D8A024}" destId="{8291231C-5688-A149-A682-FE27E12E899E}" srcOrd="2" destOrd="0" presId="urn:microsoft.com/office/officeart/2008/layout/LinedList"/>
    <dgm:cxn modelId="{A39FDFF3-1DCA-794E-977C-A875A5CBA58B}" type="presParOf" srcId="{3302C263-34E7-FA48-A995-A65DE54E2A88}" destId="{5E95C4F4-364E-6B43-A188-16A51C9D33CF}" srcOrd="2" destOrd="0" presId="urn:microsoft.com/office/officeart/2008/layout/LinedList"/>
    <dgm:cxn modelId="{B5AD0779-A942-E24C-A35E-692A1F31D9CB}" type="presParOf" srcId="{3302C263-34E7-FA48-A995-A65DE54E2A88}" destId="{804BD2C4-8A7A-3B4E-A57E-A223D73A87E3}" srcOrd="3" destOrd="0" presId="urn:microsoft.com/office/officeart/2008/layout/LinedList"/>
    <dgm:cxn modelId="{2E319CC3-B41F-814E-8859-171E41D1F6A1}" type="presParOf" srcId="{3302C263-34E7-FA48-A995-A65DE54E2A88}" destId="{1640E5F1-03E4-4345-805A-E2AF2CBA72D3}" srcOrd="4" destOrd="0" presId="urn:microsoft.com/office/officeart/2008/layout/LinedList"/>
    <dgm:cxn modelId="{4BDB72A0-3C0C-7C4A-96C5-97955534A291}" type="presParOf" srcId="{1640E5F1-03E4-4345-805A-E2AF2CBA72D3}" destId="{18FF7BAD-7C6F-CA47-832F-E14FC69A176B}" srcOrd="0" destOrd="0" presId="urn:microsoft.com/office/officeart/2008/layout/LinedList"/>
    <dgm:cxn modelId="{1E2E9ED0-4E62-1B47-A4DB-FB7C6424E6B8}" type="presParOf" srcId="{1640E5F1-03E4-4345-805A-E2AF2CBA72D3}" destId="{8D29AF23-5CCD-2248-BFEB-DAB3A64246DF}" srcOrd="1" destOrd="0" presId="urn:microsoft.com/office/officeart/2008/layout/LinedList"/>
    <dgm:cxn modelId="{5D2EEB38-81AE-8545-84BB-CBEEB43DDC6F}" type="presParOf" srcId="{1640E5F1-03E4-4345-805A-E2AF2CBA72D3}" destId="{069077F6-E391-F643-8816-D6A050604DA3}" srcOrd="2" destOrd="0" presId="urn:microsoft.com/office/officeart/2008/layout/LinedList"/>
    <dgm:cxn modelId="{147FBBE3-1A83-314A-BE5C-5A3EB0E8B376}" type="presParOf" srcId="{3302C263-34E7-FA48-A995-A65DE54E2A88}" destId="{5EE720BB-A2E9-A642-B9BE-498686FF6B15}" srcOrd="5" destOrd="0" presId="urn:microsoft.com/office/officeart/2008/layout/LinedList"/>
    <dgm:cxn modelId="{7DFD0402-F124-C341-AB4C-49999D4DB62B}" type="presParOf" srcId="{3302C263-34E7-FA48-A995-A65DE54E2A88}" destId="{5BC6AA62-7DA8-604D-A297-E7F28E182DA1}" srcOrd="6" destOrd="0" presId="urn:microsoft.com/office/officeart/2008/layout/LinedList"/>
    <dgm:cxn modelId="{75E5BA70-CEBA-074E-8CC7-FFFF1B77BC3C}" type="presParOf" srcId="{3302C263-34E7-FA48-A995-A65DE54E2A88}" destId="{AD1A47C3-58DC-E843-A592-AD506075C51B}" srcOrd="7" destOrd="0" presId="urn:microsoft.com/office/officeart/2008/layout/LinedList"/>
    <dgm:cxn modelId="{F17BF68F-F6A3-9943-89EE-65B4D1C88425}" type="presParOf" srcId="{AD1A47C3-58DC-E843-A592-AD506075C51B}" destId="{04814AEB-42E8-5A42-AED7-03C05EAB13FF}" srcOrd="0" destOrd="0" presId="urn:microsoft.com/office/officeart/2008/layout/LinedList"/>
    <dgm:cxn modelId="{2F2624AC-F658-6743-9065-130BBED6811E}" type="presParOf" srcId="{AD1A47C3-58DC-E843-A592-AD506075C51B}" destId="{14E3A445-D326-FD48-9D8B-7D49E935DCD6}" srcOrd="1" destOrd="0" presId="urn:microsoft.com/office/officeart/2008/layout/LinedList"/>
    <dgm:cxn modelId="{FE8CE807-A415-854F-A034-D98116EFBA76}" type="presParOf" srcId="{AD1A47C3-58DC-E843-A592-AD506075C51B}" destId="{DF851E51-1C54-1440-BDF1-410DF297C907}" srcOrd="2" destOrd="0" presId="urn:microsoft.com/office/officeart/2008/layout/LinedList"/>
    <dgm:cxn modelId="{589D2A85-6661-4241-BC37-D21EA0FD45C1}" type="presParOf" srcId="{3302C263-34E7-FA48-A995-A65DE54E2A88}" destId="{D12D8464-62AC-B244-97B7-6CB671CC388B}" srcOrd="8" destOrd="0" presId="urn:microsoft.com/office/officeart/2008/layout/LinedList"/>
    <dgm:cxn modelId="{CE351E72-4B4F-BD48-8B32-D6C5F4ECCD03}" type="presParOf" srcId="{3302C263-34E7-FA48-A995-A65DE54E2A88}" destId="{723B629E-3B8D-B947-89AB-047EF76ED489}"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7D6A30-67E4-5949-B988-7DD91CD2E2EF}" type="doc">
      <dgm:prSet loTypeId="urn:microsoft.com/office/officeart/2005/8/layout/venn2" loCatId="" qsTypeId="urn:microsoft.com/office/officeart/2005/8/quickstyle/simple4" qsCatId="simple" csTypeId="urn:microsoft.com/office/officeart/2005/8/colors/accent5_4" csCatId="accent5" phldr="1"/>
      <dgm:spPr/>
      <dgm:t>
        <a:bodyPr/>
        <a:lstStyle/>
        <a:p>
          <a:endParaRPr lang="en-GB"/>
        </a:p>
      </dgm:t>
    </dgm:pt>
    <dgm:pt modelId="{4BD4D0C5-7CC3-214E-8ADD-C9101501B10B}">
      <dgm:prSet phldrT="[Text]"/>
      <dgm:spPr/>
      <dgm:t>
        <a:bodyPr/>
        <a:lstStyle/>
        <a:p>
          <a:r>
            <a:rPr lang="en-GB" dirty="0"/>
            <a:t>Pioneers</a:t>
          </a:r>
        </a:p>
      </dgm:t>
    </dgm:pt>
    <dgm:pt modelId="{BC10B9F3-9471-324A-89E6-D45B26600865}" type="parTrans" cxnId="{0910DFEE-9F60-5B46-8441-3F8DFEF6858F}">
      <dgm:prSet/>
      <dgm:spPr/>
      <dgm:t>
        <a:bodyPr/>
        <a:lstStyle/>
        <a:p>
          <a:endParaRPr lang="en-GB"/>
        </a:p>
      </dgm:t>
    </dgm:pt>
    <dgm:pt modelId="{97D60C16-E4EE-FA44-B566-2ABA8A4B5C86}" type="sibTrans" cxnId="{0910DFEE-9F60-5B46-8441-3F8DFEF6858F}">
      <dgm:prSet/>
      <dgm:spPr/>
      <dgm:t>
        <a:bodyPr/>
        <a:lstStyle/>
        <a:p>
          <a:endParaRPr lang="en-GB"/>
        </a:p>
      </dgm:t>
    </dgm:pt>
    <dgm:pt modelId="{E084555E-6B68-4D40-A50E-E14F819729B5}">
      <dgm:prSet phldrT="[Text]"/>
      <dgm:spPr/>
      <dgm:t>
        <a:bodyPr/>
        <a:lstStyle/>
        <a:p>
          <a:r>
            <a:rPr lang="en-GB" dirty="0"/>
            <a:t>Expert Users</a:t>
          </a:r>
        </a:p>
      </dgm:t>
    </dgm:pt>
    <dgm:pt modelId="{DEB0AA0A-8A34-C349-84BF-9260B0EBD2DD}" type="parTrans" cxnId="{E3FEC870-610A-C44E-99FF-657EF5B3AABC}">
      <dgm:prSet/>
      <dgm:spPr/>
      <dgm:t>
        <a:bodyPr/>
        <a:lstStyle/>
        <a:p>
          <a:endParaRPr lang="en-GB"/>
        </a:p>
      </dgm:t>
    </dgm:pt>
    <dgm:pt modelId="{74FBB25E-64AF-304C-BB67-99505313D0A4}" type="sibTrans" cxnId="{E3FEC870-610A-C44E-99FF-657EF5B3AABC}">
      <dgm:prSet/>
      <dgm:spPr/>
      <dgm:t>
        <a:bodyPr/>
        <a:lstStyle/>
        <a:p>
          <a:endParaRPr lang="en-GB"/>
        </a:p>
      </dgm:t>
    </dgm:pt>
    <dgm:pt modelId="{E162BB87-D44B-574D-BA6A-6212B252886C}">
      <dgm:prSet phldrT="[Text]"/>
      <dgm:spPr/>
      <dgm:t>
        <a:bodyPr/>
        <a:lstStyle/>
        <a:p>
          <a:r>
            <a:rPr lang="en-GB" dirty="0"/>
            <a:t>Non-Expert Users</a:t>
          </a:r>
        </a:p>
      </dgm:t>
    </dgm:pt>
    <dgm:pt modelId="{6965E4EA-ADC3-EC42-B911-2D5E75BF8D38}" type="parTrans" cxnId="{00BCBCA3-A63C-DB4D-B476-409A2FCDCB3A}">
      <dgm:prSet/>
      <dgm:spPr/>
      <dgm:t>
        <a:bodyPr/>
        <a:lstStyle/>
        <a:p>
          <a:endParaRPr lang="en-GB"/>
        </a:p>
      </dgm:t>
    </dgm:pt>
    <dgm:pt modelId="{AD73C658-70C7-6241-9BA0-405D4FE779A0}" type="sibTrans" cxnId="{00BCBCA3-A63C-DB4D-B476-409A2FCDCB3A}">
      <dgm:prSet/>
      <dgm:spPr/>
      <dgm:t>
        <a:bodyPr/>
        <a:lstStyle/>
        <a:p>
          <a:endParaRPr lang="en-GB"/>
        </a:p>
      </dgm:t>
    </dgm:pt>
    <dgm:pt modelId="{04E713B8-E5CF-C346-849E-102F7A3DDF2E}">
      <dgm:prSet phldrT="[Text]"/>
      <dgm:spPr/>
      <dgm:t>
        <a:bodyPr/>
        <a:lstStyle/>
        <a:p>
          <a:r>
            <a:rPr lang="en-GB" dirty="0"/>
            <a:t>Large User Communities</a:t>
          </a:r>
        </a:p>
      </dgm:t>
    </dgm:pt>
    <dgm:pt modelId="{4215DAAA-F70A-244E-87A5-BA4C501CC6D3}" type="parTrans" cxnId="{D48AA5EA-D38F-B945-AECE-00AB3669B9C2}">
      <dgm:prSet/>
      <dgm:spPr/>
      <dgm:t>
        <a:bodyPr/>
        <a:lstStyle/>
        <a:p>
          <a:endParaRPr lang="en-GB"/>
        </a:p>
      </dgm:t>
    </dgm:pt>
    <dgm:pt modelId="{D2D1BA0F-5909-8A47-976F-A0274D25ED04}" type="sibTrans" cxnId="{D48AA5EA-D38F-B945-AECE-00AB3669B9C2}">
      <dgm:prSet/>
      <dgm:spPr/>
      <dgm:t>
        <a:bodyPr/>
        <a:lstStyle/>
        <a:p>
          <a:endParaRPr lang="en-GB"/>
        </a:p>
      </dgm:t>
    </dgm:pt>
    <dgm:pt modelId="{6CF695EE-52EE-EE45-9651-D7DF2CEA4B18}" type="pres">
      <dgm:prSet presAssocID="{EA7D6A30-67E4-5949-B988-7DD91CD2E2EF}" presName="Name0" presStyleCnt="0">
        <dgm:presLayoutVars>
          <dgm:chMax val="7"/>
          <dgm:resizeHandles val="exact"/>
        </dgm:presLayoutVars>
      </dgm:prSet>
      <dgm:spPr/>
    </dgm:pt>
    <dgm:pt modelId="{751586A6-9968-B540-BCFC-A76729446FD7}" type="pres">
      <dgm:prSet presAssocID="{EA7D6A30-67E4-5949-B988-7DD91CD2E2EF}" presName="comp1" presStyleCnt="0"/>
      <dgm:spPr/>
    </dgm:pt>
    <dgm:pt modelId="{1205666E-FA6A-6C4D-B676-48FE3191B4EF}" type="pres">
      <dgm:prSet presAssocID="{EA7D6A30-67E4-5949-B988-7DD91CD2E2EF}" presName="circle1" presStyleLbl="node1" presStyleIdx="0" presStyleCnt="4"/>
      <dgm:spPr/>
    </dgm:pt>
    <dgm:pt modelId="{5B6BEF2F-82FC-C242-8E09-04D1148C06E1}" type="pres">
      <dgm:prSet presAssocID="{EA7D6A30-67E4-5949-B988-7DD91CD2E2EF}" presName="c1text" presStyleLbl="node1" presStyleIdx="0" presStyleCnt="4">
        <dgm:presLayoutVars>
          <dgm:bulletEnabled val="1"/>
        </dgm:presLayoutVars>
      </dgm:prSet>
      <dgm:spPr/>
    </dgm:pt>
    <dgm:pt modelId="{8F15DC1C-55D7-6448-8B4D-3727399BBBBD}" type="pres">
      <dgm:prSet presAssocID="{EA7D6A30-67E4-5949-B988-7DD91CD2E2EF}" presName="comp2" presStyleCnt="0"/>
      <dgm:spPr/>
    </dgm:pt>
    <dgm:pt modelId="{49068B25-78AD-DA4F-B280-8A1D7310BA68}" type="pres">
      <dgm:prSet presAssocID="{EA7D6A30-67E4-5949-B988-7DD91CD2E2EF}" presName="circle2" presStyleLbl="node1" presStyleIdx="1" presStyleCnt="4"/>
      <dgm:spPr/>
    </dgm:pt>
    <dgm:pt modelId="{7FE20994-09B0-3947-8BDC-D5C1F8EE2D2D}" type="pres">
      <dgm:prSet presAssocID="{EA7D6A30-67E4-5949-B988-7DD91CD2E2EF}" presName="c2text" presStyleLbl="node1" presStyleIdx="1" presStyleCnt="4">
        <dgm:presLayoutVars>
          <dgm:bulletEnabled val="1"/>
        </dgm:presLayoutVars>
      </dgm:prSet>
      <dgm:spPr/>
    </dgm:pt>
    <dgm:pt modelId="{6F3639E5-145F-294B-A947-A5EDB55C6CD5}" type="pres">
      <dgm:prSet presAssocID="{EA7D6A30-67E4-5949-B988-7DD91CD2E2EF}" presName="comp3" presStyleCnt="0"/>
      <dgm:spPr/>
    </dgm:pt>
    <dgm:pt modelId="{571548BD-8AEE-F746-A4CF-622775A68419}" type="pres">
      <dgm:prSet presAssocID="{EA7D6A30-67E4-5949-B988-7DD91CD2E2EF}" presName="circle3" presStyleLbl="node1" presStyleIdx="2" presStyleCnt="4"/>
      <dgm:spPr/>
    </dgm:pt>
    <dgm:pt modelId="{94400F25-DB5F-2042-B336-D530874DA0DF}" type="pres">
      <dgm:prSet presAssocID="{EA7D6A30-67E4-5949-B988-7DD91CD2E2EF}" presName="c3text" presStyleLbl="node1" presStyleIdx="2" presStyleCnt="4">
        <dgm:presLayoutVars>
          <dgm:bulletEnabled val="1"/>
        </dgm:presLayoutVars>
      </dgm:prSet>
      <dgm:spPr/>
    </dgm:pt>
    <dgm:pt modelId="{6039CFE5-A31A-0149-9C9E-4F1AEFB9FA0D}" type="pres">
      <dgm:prSet presAssocID="{EA7D6A30-67E4-5949-B988-7DD91CD2E2EF}" presName="comp4" presStyleCnt="0"/>
      <dgm:spPr/>
    </dgm:pt>
    <dgm:pt modelId="{D2BCF07A-1B2D-4F4C-A6D7-4EFC449427BD}" type="pres">
      <dgm:prSet presAssocID="{EA7D6A30-67E4-5949-B988-7DD91CD2E2EF}" presName="circle4" presStyleLbl="node1" presStyleIdx="3" presStyleCnt="4"/>
      <dgm:spPr/>
    </dgm:pt>
    <dgm:pt modelId="{A396F2F5-29EB-3D44-B9BB-6BF9C0F0FA8C}" type="pres">
      <dgm:prSet presAssocID="{EA7D6A30-67E4-5949-B988-7DD91CD2E2EF}" presName="c4text" presStyleLbl="node1" presStyleIdx="3" presStyleCnt="4">
        <dgm:presLayoutVars>
          <dgm:bulletEnabled val="1"/>
        </dgm:presLayoutVars>
      </dgm:prSet>
      <dgm:spPr/>
    </dgm:pt>
  </dgm:ptLst>
  <dgm:cxnLst>
    <dgm:cxn modelId="{12B23D04-255F-0546-B6B8-BED48D03A97F}" type="presOf" srcId="{E162BB87-D44B-574D-BA6A-6212B252886C}" destId="{5B6BEF2F-82FC-C242-8E09-04D1148C06E1}" srcOrd="1" destOrd="0" presId="urn:microsoft.com/office/officeart/2005/8/layout/venn2"/>
    <dgm:cxn modelId="{52E08612-7721-2040-B84F-324D17629CB1}" type="presOf" srcId="{E084555E-6B68-4D40-A50E-E14F819729B5}" destId="{94400F25-DB5F-2042-B336-D530874DA0DF}" srcOrd="1" destOrd="0" presId="urn:microsoft.com/office/officeart/2005/8/layout/venn2"/>
    <dgm:cxn modelId="{735B7218-896C-0541-B427-C27CF4ECE756}" type="presOf" srcId="{E162BB87-D44B-574D-BA6A-6212B252886C}" destId="{1205666E-FA6A-6C4D-B676-48FE3191B4EF}" srcOrd="0" destOrd="0" presId="urn:microsoft.com/office/officeart/2005/8/layout/venn2"/>
    <dgm:cxn modelId="{C54E4E3A-49B6-FC47-A57C-5A52AE32E6FE}" type="presOf" srcId="{04E713B8-E5CF-C346-849E-102F7A3DDF2E}" destId="{49068B25-78AD-DA4F-B280-8A1D7310BA68}" srcOrd="0" destOrd="0" presId="urn:microsoft.com/office/officeart/2005/8/layout/venn2"/>
    <dgm:cxn modelId="{E5B88052-753D-DF49-B5B7-658587BD1A5A}" type="presOf" srcId="{4BD4D0C5-7CC3-214E-8ADD-C9101501B10B}" destId="{A396F2F5-29EB-3D44-B9BB-6BF9C0F0FA8C}" srcOrd="1" destOrd="0" presId="urn:microsoft.com/office/officeart/2005/8/layout/venn2"/>
    <dgm:cxn modelId="{E3FEC870-610A-C44E-99FF-657EF5B3AABC}" srcId="{EA7D6A30-67E4-5949-B988-7DD91CD2E2EF}" destId="{E084555E-6B68-4D40-A50E-E14F819729B5}" srcOrd="2" destOrd="0" parTransId="{DEB0AA0A-8A34-C349-84BF-9260B0EBD2DD}" sibTransId="{74FBB25E-64AF-304C-BB67-99505313D0A4}"/>
    <dgm:cxn modelId="{BF456F71-05B1-E742-8C55-B09751CAC1B7}" type="presOf" srcId="{04E713B8-E5CF-C346-849E-102F7A3DDF2E}" destId="{7FE20994-09B0-3947-8BDC-D5C1F8EE2D2D}" srcOrd="1" destOrd="0" presId="urn:microsoft.com/office/officeart/2005/8/layout/venn2"/>
    <dgm:cxn modelId="{00BCBCA3-A63C-DB4D-B476-409A2FCDCB3A}" srcId="{EA7D6A30-67E4-5949-B988-7DD91CD2E2EF}" destId="{E162BB87-D44B-574D-BA6A-6212B252886C}" srcOrd="0" destOrd="0" parTransId="{6965E4EA-ADC3-EC42-B911-2D5E75BF8D38}" sibTransId="{AD73C658-70C7-6241-9BA0-405D4FE779A0}"/>
    <dgm:cxn modelId="{4A52F0B0-0211-BA47-A18F-168D2AD82780}" type="presOf" srcId="{4BD4D0C5-7CC3-214E-8ADD-C9101501B10B}" destId="{D2BCF07A-1B2D-4F4C-A6D7-4EFC449427BD}" srcOrd="0" destOrd="0" presId="urn:microsoft.com/office/officeart/2005/8/layout/venn2"/>
    <dgm:cxn modelId="{A2DC14BB-A95D-9E49-9FF8-85A6AA1FB754}" type="presOf" srcId="{E084555E-6B68-4D40-A50E-E14F819729B5}" destId="{571548BD-8AEE-F746-A4CF-622775A68419}" srcOrd="0" destOrd="0" presId="urn:microsoft.com/office/officeart/2005/8/layout/venn2"/>
    <dgm:cxn modelId="{5CADD6E4-7B29-0049-A3F0-B2E8196F4072}" type="presOf" srcId="{EA7D6A30-67E4-5949-B988-7DD91CD2E2EF}" destId="{6CF695EE-52EE-EE45-9651-D7DF2CEA4B18}" srcOrd="0" destOrd="0" presId="urn:microsoft.com/office/officeart/2005/8/layout/venn2"/>
    <dgm:cxn modelId="{D48AA5EA-D38F-B945-AECE-00AB3669B9C2}" srcId="{EA7D6A30-67E4-5949-B988-7DD91CD2E2EF}" destId="{04E713B8-E5CF-C346-849E-102F7A3DDF2E}" srcOrd="1" destOrd="0" parTransId="{4215DAAA-F70A-244E-87A5-BA4C501CC6D3}" sibTransId="{D2D1BA0F-5909-8A47-976F-A0274D25ED04}"/>
    <dgm:cxn modelId="{0910DFEE-9F60-5B46-8441-3F8DFEF6858F}" srcId="{EA7D6A30-67E4-5949-B988-7DD91CD2E2EF}" destId="{4BD4D0C5-7CC3-214E-8ADD-C9101501B10B}" srcOrd="3" destOrd="0" parTransId="{BC10B9F3-9471-324A-89E6-D45B26600865}" sibTransId="{97D60C16-E4EE-FA44-B566-2ABA8A4B5C86}"/>
    <dgm:cxn modelId="{617F74DD-2BC2-D340-8D2C-3417A4E74706}" type="presParOf" srcId="{6CF695EE-52EE-EE45-9651-D7DF2CEA4B18}" destId="{751586A6-9968-B540-BCFC-A76729446FD7}" srcOrd="0" destOrd="0" presId="urn:microsoft.com/office/officeart/2005/8/layout/venn2"/>
    <dgm:cxn modelId="{97AC48FD-DAC8-6346-A89E-9B01A33C08A0}" type="presParOf" srcId="{751586A6-9968-B540-BCFC-A76729446FD7}" destId="{1205666E-FA6A-6C4D-B676-48FE3191B4EF}" srcOrd="0" destOrd="0" presId="urn:microsoft.com/office/officeart/2005/8/layout/venn2"/>
    <dgm:cxn modelId="{76E409E8-C836-FF47-9EC9-8A934933593F}" type="presParOf" srcId="{751586A6-9968-B540-BCFC-A76729446FD7}" destId="{5B6BEF2F-82FC-C242-8E09-04D1148C06E1}" srcOrd="1" destOrd="0" presId="urn:microsoft.com/office/officeart/2005/8/layout/venn2"/>
    <dgm:cxn modelId="{A71748DA-6C4E-094C-9F59-44A95BCC3F89}" type="presParOf" srcId="{6CF695EE-52EE-EE45-9651-D7DF2CEA4B18}" destId="{8F15DC1C-55D7-6448-8B4D-3727399BBBBD}" srcOrd="1" destOrd="0" presId="urn:microsoft.com/office/officeart/2005/8/layout/venn2"/>
    <dgm:cxn modelId="{CBB0448C-51EC-8F48-8CEC-2FD26DE118A5}" type="presParOf" srcId="{8F15DC1C-55D7-6448-8B4D-3727399BBBBD}" destId="{49068B25-78AD-DA4F-B280-8A1D7310BA68}" srcOrd="0" destOrd="0" presId="urn:microsoft.com/office/officeart/2005/8/layout/venn2"/>
    <dgm:cxn modelId="{70C57114-8BD6-0E4A-8BE6-185ACBF034CA}" type="presParOf" srcId="{8F15DC1C-55D7-6448-8B4D-3727399BBBBD}" destId="{7FE20994-09B0-3947-8BDC-D5C1F8EE2D2D}" srcOrd="1" destOrd="0" presId="urn:microsoft.com/office/officeart/2005/8/layout/venn2"/>
    <dgm:cxn modelId="{2A2C21C0-5556-494F-AB4A-44B3B626C810}" type="presParOf" srcId="{6CF695EE-52EE-EE45-9651-D7DF2CEA4B18}" destId="{6F3639E5-145F-294B-A947-A5EDB55C6CD5}" srcOrd="2" destOrd="0" presId="urn:microsoft.com/office/officeart/2005/8/layout/venn2"/>
    <dgm:cxn modelId="{D9FC482B-9DDC-2946-B60C-DA99E6A95788}" type="presParOf" srcId="{6F3639E5-145F-294B-A947-A5EDB55C6CD5}" destId="{571548BD-8AEE-F746-A4CF-622775A68419}" srcOrd="0" destOrd="0" presId="urn:microsoft.com/office/officeart/2005/8/layout/venn2"/>
    <dgm:cxn modelId="{5FFAAE41-6534-5949-A20B-A0E4359D6628}" type="presParOf" srcId="{6F3639E5-145F-294B-A947-A5EDB55C6CD5}" destId="{94400F25-DB5F-2042-B336-D530874DA0DF}" srcOrd="1" destOrd="0" presId="urn:microsoft.com/office/officeart/2005/8/layout/venn2"/>
    <dgm:cxn modelId="{03195F47-705D-6E4D-81A9-71D62BCB2DFA}" type="presParOf" srcId="{6CF695EE-52EE-EE45-9651-D7DF2CEA4B18}" destId="{6039CFE5-A31A-0149-9C9E-4F1AEFB9FA0D}" srcOrd="3" destOrd="0" presId="urn:microsoft.com/office/officeart/2005/8/layout/venn2"/>
    <dgm:cxn modelId="{6782B80B-ACA0-734E-A1AC-883786516BB7}" type="presParOf" srcId="{6039CFE5-A31A-0149-9C9E-4F1AEFB9FA0D}" destId="{D2BCF07A-1B2D-4F4C-A6D7-4EFC449427BD}" srcOrd="0" destOrd="0" presId="urn:microsoft.com/office/officeart/2005/8/layout/venn2"/>
    <dgm:cxn modelId="{53AD4401-A2AA-1F42-A9EC-38B1207D89AB}" type="presParOf" srcId="{6039CFE5-A31A-0149-9C9E-4F1AEFB9FA0D}" destId="{A396F2F5-29EB-3D44-B9BB-6BF9C0F0FA8C}"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C2D047-9538-4A10-AC3D-DD623D797C31}"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BE5E4713-7C88-42F5-A404-6744BB865F49}">
      <dgm:prSet/>
      <dgm:spPr/>
      <dgm:t>
        <a:bodyPr/>
        <a:lstStyle/>
        <a:p>
          <a:pPr>
            <a:lnSpc>
              <a:spcPct val="100000"/>
            </a:lnSpc>
            <a:defRPr b="1"/>
          </a:pPr>
          <a:r>
            <a:rPr lang="en-US"/>
            <a:t>DFT </a:t>
          </a:r>
        </a:p>
      </dgm:t>
    </dgm:pt>
    <dgm:pt modelId="{AC546F11-F23F-44CE-A1D8-E62E25DDD325}" type="parTrans" cxnId="{D4DA9D9B-5D82-4217-96D4-5FFC4AB33F92}">
      <dgm:prSet/>
      <dgm:spPr/>
      <dgm:t>
        <a:bodyPr/>
        <a:lstStyle/>
        <a:p>
          <a:endParaRPr lang="en-US"/>
        </a:p>
      </dgm:t>
    </dgm:pt>
    <dgm:pt modelId="{B92BCCA4-BC7D-4245-9663-771EF1F269EA}" type="sibTrans" cxnId="{D4DA9D9B-5D82-4217-96D4-5FFC4AB33F92}">
      <dgm:prSet/>
      <dgm:spPr/>
      <dgm:t>
        <a:bodyPr/>
        <a:lstStyle/>
        <a:p>
          <a:endParaRPr lang="en-US"/>
        </a:p>
      </dgm:t>
    </dgm:pt>
    <dgm:pt modelId="{75CD6883-70A6-4EB7-8310-A6C71946AE1A}">
      <dgm:prSet/>
      <dgm:spPr/>
      <dgm:t>
        <a:bodyPr/>
        <a:lstStyle/>
        <a:p>
          <a:pPr>
            <a:lnSpc>
              <a:spcPct val="100000"/>
            </a:lnSpc>
          </a:pPr>
          <a:r>
            <a:rPr lang="en-US"/>
            <a:t>Calculations represent 45% of Archer2 (Tier1 UK service) and are used extensively across Tier2 and university HPC </a:t>
          </a:r>
        </a:p>
      </dgm:t>
    </dgm:pt>
    <dgm:pt modelId="{7604FD15-5941-4D18-9629-26C5B6EF37E6}" type="parTrans" cxnId="{A1C4224B-DF9C-42AD-9260-70F0503DA043}">
      <dgm:prSet/>
      <dgm:spPr/>
      <dgm:t>
        <a:bodyPr/>
        <a:lstStyle/>
        <a:p>
          <a:endParaRPr lang="en-US"/>
        </a:p>
      </dgm:t>
    </dgm:pt>
    <dgm:pt modelId="{B0742987-FE02-4571-AAEB-20A42027278B}" type="sibTrans" cxnId="{A1C4224B-DF9C-42AD-9260-70F0503DA043}">
      <dgm:prSet/>
      <dgm:spPr/>
      <dgm:t>
        <a:bodyPr/>
        <a:lstStyle/>
        <a:p>
          <a:endParaRPr lang="en-US"/>
        </a:p>
      </dgm:t>
    </dgm:pt>
    <dgm:pt modelId="{AC15A570-8907-4C1F-B4F2-29E8988DCD66}">
      <dgm:prSet/>
      <dgm:spPr/>
      <dgm:t>
        <a:bodyPr/>
        <a:lstStyle/>
        <a:p>
          <a:pPr>
            <a:lnSpc>
              <a:spcPct val="100000"/>
            </a:lnSpc>
          </a:pPr>
          <a:r>
            <a:rPr lang="en-US"/>
            <a:t>Computationally expensive</a:t>
          </a:r>
        </a:p>
      </dgm:t>
    </dgm:pt>
    <dgm:pt modelId="{C48D9E2E-23DB-4004-B3AC-73771886E197}" type="parTrans" cxnId="{B1271775-5407-460C-8B4E-611049864080}">
      <dgm:prSet/>
      <dgm:spPr/>
      <dgm:t>
        <a:bodyPr/>
        <a:lstStyle/>
        <a:p>
          <a:endParaRPr lang="en-US"/>
        </a:p>
      </dgm:t>
    </dgm:pt>
    <dgm:pt modelId="{262C32F7-6F11-496C-BAF2-3AD2740CC116}" type="sibTrans" cxnId="{B1271775-5407-460C-8B4E-611049864080}">
      <dgm:prSet/>
      <dgm:spPr/>
      <dgm:t>
        <a:bodyPr/>
        <a:lstStyle/>
        <a:p>
          <a:endParaRPr lang="en-US"/>
        </a:p>
      </dgm:t>
    </dgm:pt>
    <dgm:pt modelId="{07A8267F-A929-42AD-9C1B-139A1510C3A8}">
      <dgm:prSet/>
      <dgm:spPr/>
      <dgm:t>
        <a:bodyPr/>
        <a:lstStyle/>
        <a:p>
          <a:r>
            <a:rPr lang="en-US"/>
            <a:t>Over or under convergence can be costly.</a:t>
          </a:r>
        </a:p>
      </dgm:t>
    </dgm:pt>
    <dgm:pt modelId="{33B59B4D-F5D6-431C-914A-950FA4402DD3}" type="parTrans" cxnId="{E73B2D24-FBA2-43D4-804B-15D7B10F81F6}">
      <dgm:prSet/>
      <dgm:spPr/>
      <dgm:t>
        <a:bodyPr/>
        <a:lstStyle/>
        <a:p>
          <a:endParaRPr lang="en-US"/>
        </a:p>
      </dgm:t>
    </dgm:pt>
    <dgm:pt modelId="{7B107CF9-744C-431C-834B-92AFAC18AA25}" type="sibTrans" cxnId="{E73B2D24-FBA2-43D4-804B-15D7B10F81F6}">
      <dgm:prSet/>
      <dgm:spPr/>
      <dgm:t>
        <a:bodyPr/>
        <a:lstStyle/>
        <a:p>
          <a:endParaRPr lang="en-US"/>
        </a:p>
      </dgm:t>
    </dgm:pt>
    <dgm:pt modelId="{EA1DA5D6-1E17-4EED-B1B8-686CFEFEEF34}">
      <dgm:prSet/>
      <dgm:spPr/>
      <dgm:t>
        <a:bodyPr/>
        <a:lstStyle/>
        <a:p>
          <a:pPr>
            <a:lnSpc>
              <a:spcPct val="100000"/>
            </a:lnSpc>
          </a:pPr>
          <a:r>
            <a:rPr lang="en-US"/>
            <a:t>Can be difficult for non-experts to setup</a:t>
          </a:r>
        </a:p>
      </dgm:t>
    </dgm:pt>
    <dgm:pt modelId="{B80F6E30-3C92-4526-B541-2DBD7BBE045C}" type="parTrans" cxnId="{41332DF1-6938-42B3-B132-DC2EEC164D05}">
      <dgm:prSet/>
      <dgm:spPr/>
      <dgm:t>
        <a:bodyPr/>
        <a:lstStyle/>
        <a:p>
          <a:endParaRPr lang="en-US"/>
        </a:p>
      </dgm:t>
    </dgm:pt>
    <dgm:pt modelId="{6E8E8CDA-3CA0-4668-BEF1-AF0A8B193D00}" type="sibTrans" cxnId="{41332DF1-6938-42B3-B132-DC2EEC164D05}">
      <dgm:prSet/>
      <dgm:spPr/>
      <dgm:t>
        <a:bodyPr/>
        <a:lstStyle/>
        <a:p>
          <a:endParaRPr lang="en-US"/>
        </a:p>
      </dgm:t>
    </dgm:pt>
    <dgm:pt modelId="{E78C4BC1-7379-47B7-8D28-DD7E18749484}">
      <dgm:prSet/>
      <dgm:spPr/>
      <dgm:t>
        <a:bodyPr/>
        <a:lstStyle/>
        <a:p>
          <a:pPr>
            <a:lnSpc>
              <a:spcPct val="100000"/>
            </a:lnSpc>
            <a:defRPr b="1"/>
          </a:pPr>
          <a:r>
            <a:rPr lang="en-US" b="1"/>
            <a:t>AI solution</a:t>
          </a:r>
          <a:endParaRPr lang="en-US"/>
        </a:p>
      </dgm:t>
    </dgm:pt>
    <dgm:pt modelId="{F344BB26-A74D-4D72-937C-6D8E347AF3F4}" type="parTrans" cxnId="{7D5DAF8B-2EE6-4C7B-8A0F-6BC9A8EE83D2}">
      <dgm:prSet/>
      <dgm:spPr/>
      <dgm:t>
        <a:bodyPr/>
        <a:lstStyle/>
        <a:p>
          <a:endParaRPr lang="en-US"/>
        </a:p>
      </dgm:t>
    </dgm:pt>
    <dgm:pt modelId="{B11E182E-E8F8-4C30-9A10-E28A5AB35FA5}" type="sibTrans" cxnId="{7D5DAF8B-2EE6-4C7B-8A0F-6BC9A8EE83D2}">
      <dgm:prSet/>
      <dgm:spPr/>
      <dgm:t>
        <a:bodyPr/>
        <a:lstStyle/>
        <a:p>
          <a:endParaRPr lang="en-US"/>
        </a:p>
      </dgm:t>
    </dgm:pt>
    <dgm:pt modelId="{71A77CCB-4CDC-4B2E-B843-78E57686F98E}">
      <dgm:prSet/>
      <dgm:spPr/>
      <dgm:t>
        <a:bodyPr/>
        <a:lstStyle/>
        <a:p>
          <a:pPr>
            <a:lnSpc>
              <a:spcPct val="100000"/>
            </a:lnSpc>
          </a:pPr>
          <a:r>
            <a:rPr lang="en-US"/>
            <a:t>LLM -  guide or build an appropriate configuration files for a given code base</a:t>
          </a:r>
        </a:p>
      </dgm:t>
    </dgm:pt>
    <dgm:pt modelId="{F9559FB9-084B-476B-B7DD-46153A61B3D8}" type="parTrans" cxnId="{17DB9B0C-6398-4E80-8481-B05BB391E10D}">
      <dgm:prSet/>
      <dgm:spPr/>
      <dgm:t>
        <a:bodyPr/>
        <a:lstStyle/>
        <a:p>
          <a:endParaRPr lang="en-US"/>
        </a:p>
      </dgm:t>
    </dgm:pt>
    <dgm:pt modelId="{3FC47B45-EAC9-4994-886B-632A593AE14B}" type="sibTrans" cxnId="{17DB9B0C-6398-4E80-8481-B05BB391E10D}">
      <dgm:prSet/>
      <dgm:spPr/>
      <dgm:t>
        <a:bodyPr/>
        <a:lstStyle/>
        <a:p>
          <a:endParaRPr lang="en-US"/>
        </a:p>
      </dgm:t>
    </dgm:pt>
    <dgm:pt modelId="{64ACA641-A47D-4FA7-AA11-E742CA992B7F}">
      <dgm:prSet/>
      <dgm:spPr/>
      <dgm:t>
        <a:bodyPr/>
        <a:lstStyle/>
        <a:p>
          <a:pPr>
            <a:lnSpc>
              <a:spcPct val="100000"/>
            </a:lnSpc>
          </a:pPr>
          <a:r>
            <a:rPr lang="en-US" dirty="0"/>
            <a:t>Model optimal sampling to determine a parameter of interest to a desired accuracy.</a:t>
          </a:r>
        </a:p>
      </dgm:t>
    </dgm:pt>
    <dgm:pt modelId="{33897446-D928-4717-AA30-535B599FF6E0}" type="parTrans" cxnId="{479A7B85-F6A9-4299-9C68-B0A00867A993}">
      <dgm:prSet/>
      <dgm:spPr/>
      <dgm:t>
        <a:bodyPr/>
        <a:lstStyle/>
        <a:p>
          <a:endParaRPr lang="en-US"/>
        </a:p>
      </dgm:t>
    </dgm:pt>
    <dgm:pt modelId="{764BDEEC-3FD9-4CB2-A189-1FBE79A77B0E}" type="sibTrans" cxnId="{479A7B85-F6A9-4299-9C68-B0A00867A993}">
      <dgm:prSet/>
      <dgm:spPr/>
      <dgm:t>
        <a:bodyPr/>
        <a:lstStyle/>
        <a:p>
          <a:endParaRPr lang="en-US"/>
        </a:p>
      </dgm:t>
    </dgm:pt>
    <dgm:pt modelId="{CC9FB8AA-6CEA-4286-B64F-E325AE0154F4}" type="pres">
      <dgm:prSet presAssocID="{81C2D047-9538-4A10-AC3D-DD623D797C31}" presName="root" presStyleCnt="0">
        <dgm:presLayoutVars>
          <dgm:dir/>
          <dgm:resizeHandles val="exact"/>
        </dgm:presLayoutVars>
      </dgm:prSet>
      <dgm:spPr/>
    </dgm:pt>
    <dgm:pt modelId="{67E97939-02B3-4052-9EAC-C62955857089}" type="pres">
      <dgm:prSet presAssocID="{BE5E4713-7C88-42F5-A404-6744BB865F49}" presName="compNode" presStyleCnt="0"/>
      <dgm:spPr/>
    </dgm:pt>
    <dgm:pt modelId="{75E505BF-AF33-498E-A946-820157A4DA6A}" type="pres">
      <dgm:prSet presAssocID="{BE5E4713-7C88-42F5-A404-6744BB865F4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cessor"/>
        </a:ext>
      </dgm:extLst>
    </dgm:pt>
    <dgm:pt modelId="{C5D18E56-1012-40C0-95E7-518A040C3620}" type="pres">
      <dgm:prSet presAssocID="{BE5E4713-7C88-42F5-A404-6744BB865F49}" presName="iconSpace" presStyleCnt="0"/>
      <dgm:spPr/>
    </dgm:pt>
    <dgm:pt modelId="{3414F1C5-B10C-466C-8384-82162AAB4BF4}" type="pres">
      <dgm:prSet presAssocID="{BE5E4713-7C88-42F5-A404-6744BB865F49}" presName="parTx" presStyleLbl="revTx" presStyleIdx="0" presStyleCnt="4">
        <dgm:presLayoutVars>
          <dgm:chMax val="0"/>
          <dgm:chPref val="0"/>
        </dgm:presLayoutVars>
      </dgm:prSet>
      <dgm:spPr/>
    </dgm:pt>
    <dgm:pt modelId="{289073DA-EFF5-4F42-9845-2F10123FB44D}" type="pres">
      <dgm:prSet presAssocID="{BE5E4713-7C88-42F5-A404-6744BB865F49}" presName="txSpace" presStyleCnt="0"/>
      <dgm:spPr/>
    </dgm:pt>
    <dgm:pt modelId="{ADD8D264-A904-4B96-8242-F1BDE2FD281D}" type="pres">
      <dgm:prSet presAssocID="{BE5E4713-7C88-42F5-A404-6744BB865F49}" presName="desTx" presStyleLbl="revTx" presStyleIdx="1" presStyleCnt="4">
        <dgm:presLayoutVars/>
      </dgm:prSet>
      <dgm:spPr/>
    </dgm:pt>
    <dgm:pt modelId="{C7655750-BEC6-43E8-924B-90BEFAA432D6}" type="pres">
      <dgm:prSet presAssocID="{B92BCCA4-BC7D-4245-9663-771EF1F269EA}" presName="sibTrans" presStyleCnt="0"/>
      <dgm:spPr/>
    </dgm:pt>
    <dgm:pt modelId="{11BEB1F0-04E3-4233-A7A8-E382DC06D21F}" type="pres">
      <dgm:prSet presAssocID="{E78C4BC1-7379-47B7-8D28-DD7E18749484}" presName="compNode" presStyleCnt="0"/>
      <dgm:spPr/>
    </dgm:pt>
    <dgm:pt modelId="{DE9C93A2-83CC-437D-AB75-8E70DE7CD594}" type="pres">
      <dgm:prSet presAssocID="{E78C4BC1-7379-47B7-8D28-DD7E1874948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ick"/>
        </a:ext>
      </dgm:extLst>
    </dgm:pt>
    <dgm:pt modelId="{54F8F1DA-DD6C-44B3-9237-A41EDB747A06}" type="pres">
      <dgm:prSet presAssocID="{E78C4BC1-7379-47B7-8D28-DD7E18749484}" presName="iconSpace" presStyleCnt="0"/>
      <dgm:spPr/>
    </dgm:pt>
    <dgm:pt modelId="{74833B80-6E1A-497C-8983-EE43AC0FEC0C}" type="pres">
      <dgm:prSet presAssocID="{E78C4BC1-7379-47B7-8D28-DD7E18749484}" presName="parTx" presStyleLbl="revTx" presStyleIdx="2" presStyleCnt="4">
        <dgm:presLayoutVars>
          <dgm:chMax val="0"/>
          <dgm:chPref val="0"/>
        </dgm:presLayoutVars>
      </dgm:prSet>
      <dgm:spPr/>
    </dgm:pt>
    <dgm:pt modelId="{24A17A10-23F0-4FEF-88C4-0C25D22643C8}" type="pres">
      <dgm:prSet presAssocID="{E78C4BC1-7379-47B7-8D28-DD7E18749484}" presName="txSpace" presStyleCnt="0"/>
      <dgm:spPr/>
    </dgm:pt>
    <dgm:pt modelId="{5C43723D-7621-417A-8BCD-5F8012840A04}" type="pres">
      <dgm:prSet presAssocID="{E78C4BC1-7379-47B7-8D28-DD7E18749484}" presName="desTx" presStyleLbl="revTx" presStyleIdx="3" presStyleCnt="4">
        <dgm:presLayoutVars/>
      </dgm:prSet>
      <dgm:spPr/>
    </dgm:pt>
  </dgm:ptLst>
  <dgm:cxnLst>
    <dgm:cxn modelId="{72BAE501-AB1E-483E-9520-B9479EFA781B}" type="presOf" srcId="{EA1DA5D6-1E17-4EED-B1B8-686CFEFEEF34}" destId="{ADD8D264-A904-4B96-8242-F1BDE2FD281D}" srcOrd="0" destOrd="3" presId="urn:microsoft.com/office/officeart/2018/5/layout/CenteredIconLabelDescriptionList"/>
    <dgm:cxn modelId="{B945D004-10D2-4E18-A9DE-9ECF5F5FF51A}" type="presOf" srcId="{BE5E4713-7C88-42F5-A404-6744BB865F49}" destId="{3414F1C5-B10C-466C-8384-82162AAB4BF4}" srcOrd="0" destOrd="0" presId="urn:microsoft.com/office/officeart/2018/5/layout/CenteredIconLabelDescriptionList"/>
    <dgm:cxn modelId="{17DB9B0C-6398-4E80-8481-B05BB391E10D}" srcId="{E78C4BC1-7379-47B7-8D28-DD7E18749484}" destId="{71A77CCB-4CDC-4B2E-B843-78E57686F98E}" srcOrd="0" destOrd="0" parTransId="{F9559FB9-084B-476B-B7DD-46153A61B3D8}" sibTransId="{3FC47B45-EAC9-4994-886B-632A593AE14B}"/>
    <dgm:cxn modelId="{E4F0BB21-F4B2-419A-8F39-A6876A87A25B}" type="presOf" srcId="{81C2D047-9538-4A10-AC3D-DD623D797C31}" destId="{CC9FB8AA-6CEA-4286-B64F-E325AE0154F4}" srcOrd="0" destOrd="0" presId="urn:microsoft.com/office/officeart/2018/5/layout/CenteredIconLabelDescriptionList"/>
    <dgm:cxn modelId="{E73B2D24-FBA2-43D4-804B-15D7B10F81F6}" srcId="{AC15A570-8907-4C1F-B4F2-29E8988DCD66}" destId="{07A8267F-A929-42AD-9C1B-139A1510C3A8}" srcOrd="0" destOrd="0" parTransId="{33B59B4D-F5D6-431C-914A-950FA4402DD3}" sibTransId="{7B107CF9-744C-431C-834B-92AFAC18AA25}"/>
    <dgm:cxn modelId="{AC8BC524-03C0-4FFB-A961-C8374EDACDDB}" type="presOf" srcId="{07A8267F-A929-42AD-9C1B-139A1510C3A8}" destId="{ADD8D264-A904-4B96-8242-F1BDE2FD281D}" srcOrd="0" destOrd="2" presId="urn:microsoft.com/office/officeart/2018/5/layout/CenteredIconLabelDescriptionList"/>
    <dgm:cxn modelId="{586D0F29-3CDE-4CBF-975C-451DB3221DB4}" type="presOf" srcId="{64ACA641-A47D-4FA7-AA11-E742CA992B7F}" destId="{5C43723D-7621-417A-8BCD-5F8012840A04}" srcOrd="0" destOrd="1" presId="urn:microsoft.com/office/officeart/2018/5/layout/CenteredIconLabelDescriptionList"/>
    <dgm:cxn modelId="{A1C4224B-DF9C-42AD-9260-70F0503DA043}" srcId="{BE5E4713-7C88-42F5-A404-6744BB865F49}" destId="{75CD6883-70A6-4EB7-8310-A6C71946AE1A}" srcOrd="0" destOrd="0" parTransId="{7604FD15-5941-4D18-9629-26C5B6EF37E6}" sibTransId="{B0742987-FE02-4571-AAEB-20A42027278B}"/>
    <dgm:cxn modelId="{6C2BCA4B-0323-4992-AF24-C8DC910A055B}" type="presOf" srcId="{75CD6883-70A6-4EB7-8310-A6C71946AE1A}" destId="{ADD8D264-A904-4B96-8242-F1BDE2FD281D}" srcOrd="0" destOrd="0" presId="urn:microsoft.com/office/officeart/2018/5/layout/CenteredIconLabelDescriptionList"/>
    <dgm:cxn modelId="{B1271775-5407-460C-8B4E-611049864080}" srcId="{BE5E4713-7C88-42F5-A404-6744BB865F49}" destId="{AC15A570-8907-4C1F-B4F2-29E8988DCD66}" srcOrd="1" destOrd="0" parTransId="{C48D9E2E-23DB-4004-B3AC-73771886E197}" sibTransId="{262C32F7-6F11-496C-BAF2-3AD2740CC116}"/>
    <dgm:cxn modelId="{479A7B85-F6A9-4299-9C68-B0A00867A993}" srcId="{E78C4BC1-7379-47B7-8D28-DD7E18749484}" destId="{64ACA641-A47D-4FA7-AA11-E742CA992B7F}" srcOrd="1" destOrd="0" parTransId="{33897446-D928-4717-AA30-535B599FF6E0}" sibTransId="{764BDEEC-3FD9-4CB2-A189-1FBE79A77B0E}"/>
    <dgm:cxn modelId="{7D5DAF8B-2EE6-4C7B-8A0F-6BC9A8EE83D2}" srcId="{81C2D047-9538-4A10-AC3D-DD623D797C31}" destId="{E78C4BC1-7379-47B7-8D28-DD7E18749484}" srcOrd="1" destOrd="0" parTransId="{F344BB26-A74D-4D72-937C-6D8E347AF3F4}" sibTransId="{B11E182E-E8F8-4C30-9A10-E28A5AB35FA5}"/>
    <dgm:cxn modelId="{D4DA9D9B-5D82-4217-96D4-5FFC4AB33F92}" srcId="{81C2D047-9538-4A10-AC3D-DD623D797C31}" destId="{BE5E4713-7C88-42F5-A404-6744BB865F49}" srcOrd="0" destOrd="0" parTransId="{AC546F11-F23F-44CE-A1D8-E62E25DDD325}" sibTransId="{B92BCCA4-BC7D-4245-9663-771EF1F269EA}"/>
    <dgm:cxn modelId="{1B1F34AC-F977-4CAB-A617-C01C85ADCD08}" type="presOf" srcId="{AC15A570-8907-4C1F-B4F2-29E8988DCD66}" destId="{ADD8D264-A904-4B96-8242-F1BDE2FD281D}" srcOrd="0" destOrd="1" presId="urn:microsoft.com/office/officeart/2018/5/layout/CenteredIconLabelDescriptionList"/>
    <dgm:cxn modelId="{93C969B1-2418-4F4A-A5D9-8E07A99203AB}" type="presOf" srcId="{E78C4BC1-7379-47B7-8D28-DD7E18749484}" destId="{74833B80-6E1A-497C-8983-EE43AC0FEC0C}" srcOrd="0" destOrd="0" presId="urn:microsoft.com/office/officeart/2018/5/layout/CenteredIconLabelDescriptionList"/>
    <dgm:cxn modelId="{41332DF1-6938-42B3-B132-DC2EEC164D05}" srcId="{BE5E4713-7C88-42F5-A404-6744BB865F49}" destId="{EA1DA5D6-1E17-4EED-B1B8-686CFEFEEF34}" srcOrd="2" destOrd="0" parTransId="{B80F6E30-3C92-4526-B541-2DBD7BBE045C}" sibTransId="{6E8E8CDA-3CA0-4668-BEF1-AF0A8B193D00}"/>
    <dgm:cxn modelId="{987232FD-253E-4DFD-90C7-0A09E80DC1B0}" type="presOf" srcId="{71A77CCB-4CDC-4B2E-B843-78E57686F98E}" destId="{5C43723D-7621-417A-8BCD-5F8012840A04}" srcOrd="0" destOrd="0" presId="urn:microsoft.com/office/officeart/2018/5/layout/CenteredIconLabelDescriptionList"/>
    <dgm:cxn modelId="{E584A956-0FA8-4FDB-BC63-53AB6284BCF6}" type="presParOf" srcId="{CC9FB8AA-6CEA-4286-B64F-E325AE0154F4}" destId="{67E97939-02B3-4052-9EAC-C62955857089}" srcOrd="0" destOrd="0" presId="urn:microsoft.com/office/officeart/2018/5/layout/CenteredIconLabelDescriptionList"/>
    <dgm:cxn modelId="{8525C547-53A7-4B18-8999-BEBFF9723B91}" type="presParOf" srcId="{67E97939-02B3-4052-9EAC-C62955857089}" destId="{75E505BF-AF33-498E-A946-820157A4DA6A}" srcOrd="0" destOrd="0" presId="urn:microsoft.com/office/officeart/2018/5/layout/CenteredIconLabelDescriptionList"/>
    <dgm:cxn modelId="{162ECBCF-F238-4D78-A345-455E4CAE17C9}" type="presParOf" srcId="{67E97939-02B3-4052-9EAC-C62955857089}" destId="{C5D18E56-1012-40C0-95E7-518A040C3620}" srcOrd="1" destOrd="0" presId="urn:microsoft.com/office/officeart/2018/5/layout/CenteredIconLabelDescriptionList"/>
    <dgm:cxn modelId="{AE582D2C-8EB5-47E0-9420-D28E8A040629}" type="presParOf" srcId="{67E97939-02B3-4052-9EAC-C62955857089}" destId="{3414F1C5-B10C-466C-8384-82162AAB4BF4}" srcOrd="2" destOrd="0" presId="urn:microsoft.com/office/officeart/2018/5/layout/CenteredIconLabelDescriptionList"/>
    <dgm:cxn modelId="{75863A44-4B29-41AA-9CF6-0FE83331AE1C}" type="presParOf" srcId="{67E97939-02B3-4052-9EAC-C62955857089}" destId="{289073DA-EFF5-4F42-9845-2F10123FB44D}" srcOrd="3" destOrd="0" presId="urn:microsoft.com/office/officeart/2018/5/layout/CenteredIconLabelDescriptionList"/>
    <dgm:cxn modelId="{781492F9-4A48-43C1-9EDC-460E39396079}" type="presParOf" srcId="{67E97939-02B3-4052-9EAC-C62955857089}" destId="{ADD8D264-A904-4B96-8242-F1BDE2FD281D}" srcOrd="4" destOrd="0" presId="urn:microsoft.com/office/officeart/2018/5/layout/CenteredIconLabelDescriptionList"/>
    <dgm:cxn modelId="{980A2C2B-C50C-4C6E-9920-4E7CB3143FCA}" type="presParOf" srcId="{CC9FB8AA-6CEA-4286-B64F-E325AE0154F4}" destId="{C7655750-BEC6-43E8-924B-90BEFAA432D6}" srcOrd="1" destOrd="0" presId="urn:microsoft.com/office/officeart/2018/5/layout/CenteredIconLabelDescriptionList"/>
    <dgm:cxn modelId="{F73E92BC-3395-4A5F-981A-469A78303407}" type="presParOf" srcId="{CC9FB8AA-6CEA-4286-B64F-E325AE0154F4}" destId="{11BEB1F0-04E3-4233-A7A8-E382DC06D21F}" srcOrd="2" destOrd="0" presId="urn:microsoft.com/office/officeart/2018/5/layout/CenteredIconLabelDescriptionList"/>
    <dgm:cxn modelId="{FFE8338F-68C4-4259-87EE-BE3DA48ADAE2}" type="presParOf" srcId="{11BEB1F0-04E3-4233-A7A8-E382DC06D21F}" destId="{DE9C93A2-83CC-437D-AB75-8E70DE7CD594}" srcOrd="0" destOrd="0" presId="urn:microsoft.com/office/officeart/2018/5/layout/CenteredIconLabelDescriptionList"/>
    <dgm:cxn modelId="{8C124DEF-ABE7-437D-BB23-91BAF7A7A0A0}" type="presParOf" srcId="{11BEB1F0-04E3-4233-A7A8-E382DC06D21F}" destId="{54F8F1DA-DD6C-44B3-9237-A41EDB747A06}" srcOrd="1" destOrd="0" presId="urn:microsoft.com/office/officeart/2018/5/layout/CenteredIconLabelDescriptionList"/>
    <dgm:cxn modelId="{6FD584E3-8EC0-4923-A2C7-7F09FB7EA534}" type="presParOf" srcId="{11BEB1F0-04E3-4233-A7A8-E382DC06D21F}" destId="{74833B80-6E1A-497C-8983-EE43AC0FEC0C}" srcOrd="2" destOrd="0" presId="urn:microsoft.com/office/officeart/2018/5/layout/CenteredIconLabelDescriptionList"/>
    <dgm:cxn modelId="{9DD88BA5-4E0D-451D-A3AE-3C62BA377B34}" type="presParOf" srcId="{11BEB1F0-04E3-4233-A7A8-E382DC06D21F}" destId="{24A17A10-23F0-4FEF-88C4-0C25D22643C8}" srcOrd="3" destOrd="0" presId="urn:microsoft.com/office/officeart/2018/5/layout/CenteredIconLabelDescriptionList"/>
    <dgm:cxn modelId="{1918C260-98EC-4E0C-B3A6-457BD41096CB}" type="presParOf" srcId="{11BEB1F0-04E3-4233-A7A8-E382DC06D21F}" destId="{5C43723D-7621-417A-8BCD-5F8012840A0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D3FF1-05AA-4649-B298-A9C046813491}">
      <dsp:nvSpPr>
        <dsp:cNvPr id="0" name=""/>
        <dsp:cNvSpPr/>
      </dsp:nvSpPr>
      <dsp:spPr>
        <a:xfrm>
          <a:off x="0" y="2179"/>
          <a:ext cx="10426391" cy="11048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371584-E49B-499F-A7D8-FA091C2D565C}">
      <dsp:nvSpPr>
        <dsp:cNvPr id="0" name=""/>
        <dsp:cNvSpPr/>
      </dsp:nvSpPr>
      <dsp:spPr>
        <a:xfrm>
          <a:off x="334206" y="250762"/>
          <a:ext cx="607647" cy="607647"/>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DA6CEB-DCD7-4A84-A490-6B45E09B41BC}">
      <dsp:nvSpPr>
        <dsp:cNvPr id="0" name=""/>
        <dsp:cNvSpPr/>
      </dsp:nvSpPr>
      <dsp:spPr>
        <a:xfrm>
          <a:off x="1276059" y="2179"/>
          <a:ext cx="469187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1244600">
            <a:lnSpc>
              <a:spcPct val="100000"/>
            </a:lnSpc>
            <a:spcBef>
              <a:spcPct val="0"/>
            </a:spcBef>
            <a:spcAft>
              <a:spcPct val="35000"/>
            </a:spcAft>
            <a:buNone/>
          </a:pPr>
          <a:r>
            <a:rPr lang="en-GB" sz="2800" b="1" kern="1200"/>
            <a:t>Ada Lovelace Centre</a:t>
          </a:r>
          <a:endParaRPr lang="en-GB" sz="2800" b="1" kern="1200" dirty="0"/>
        </a:p>
      </dsp:txBody>
      <dsp:txXfrm>
        <a:off x="1276059" y="2179"/>
        <a:ext cx="4691875" cy="1104813"/>
      </dsp:txXfrm>
    </dsp:sp>
    <dsp:sp modelId="{F83BAE65-68AF-49FD-BC9A-2D4A509A5B7A}">
      <dsp:nvSpPr>
        <dsp:cNvPr id="0" name=""/>
        <dsp:cNvSpPr/>
      </dsp:nvSpPr>
      <dsp:spPr>
        <a:xfrm>
          <a:off x="5967935" y="2179"/>
          <a:ext cx="445845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800100">
            <a:lnSpc>
              <a:spcPct val="100000"/>
            </a:lnSpc>
            <a:spcBef>
              <a:spcPct val="0"/>
            </a:spcBef>
            <a:spcAft>
              <a:spcPct val="35000"/>
            </a:spcAft>
            <a:buNone/>
          </a:pPr>
          <a:r>
            <a:rPr lang="en-GB" sz="1800" kern="1200" dirty="0"/>
            <a:t>A centre of expertise in scientific computing </a:t>
          </a:r>
        </a:p>
      </dsp:txBody>
      <dsp:txXfrm>
        <a:off x="5967935" y="2179"/>
        <a:ext cx="4458455" cy="1104813"/>
      </dsp:txXfrm>
    </dsp:sp>
    <dsp:sp modelId="{FBE7D99B-F8F5-48D5-9A19-10C78F90C1A2}">
      <dsp:nvSpPr>
        <dsp:cNvPr id="0" name=""/>
        <dsp:cNvSpPr/>
      </dsp:nvSpPr>
      <dsp:spPr>
        <a:xfrm>
          <a:off x="0" y="1383197"/>
          <a:ext cx="10426391" cy="11048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A26C16-0C4B-49BC-BE7F-78325E186D8E}">
      <dsp:nvSpPr>
        <dsp:cNvPr id="0" name=""/>
        <dsp:cNvSpPr/>
      </dsp:nvSpPr>
      <dsp:spPr>
        <a:xfrm>
          <a:off x="334206" y="1631780"/>
          <a:ext cx="607647" cy="60764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FC37E1-4813-4A08-9F38-3F318FB19543}">
      <dsp:nvSpPr>
        <dsp:cNvPr id="0" name=""/>
        <dsp:cNvSpPr/>
      </dsp:nvSpPr>
      <dsp:spPr>
        <a:xfrm>
          <a:off x="1276059" y="1383197"/>
          <a:ext cx="469187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1066800">
            <a:lnSpc>
              <a:spcPct val="100000"/>
            </a:lnSpc>
            <a:spcBef>
              <a:spcPct val="0"/>
            </a:spcBef>
            <a:spcAft>
              <a:spcPct val="35000"/>
            </a:spcAft>
            <a:buNone/>
          </a:pPr>
          <a:r>
            <a:rPr lang="en-GB" sz="2400" b="1" kern="1200"/>
            <a:t>Purpose</a:t>
          </a:r>
          <a:endParaRPr lang="en-GB" sz="2400" b="1" kern="1200" dirty="0"/>
        </a:p>
      </dsp:txBody>
      <dsp:txXfrm>
        <a:off x="1276059" y="1383197"/>
        <a:ext cx="4691875" cy="1104813"/>
      </dsp:txXfrm>
    </dsp:sp>
    <dsp:sp modelId="{B2F60AA2-E26D-4584-8400-6CF1996A0DA7}">
      <dsp:nvSpPr>
        <dsp:cNvPr id="0" name=""/>
        <dsp:cNvSpPr/>
      </dsp:nvSpPr>
      <dsp:spPr>
        <a:xfrm>
          <a:off x="5967935" y="1383197"/>
          <a:ext cx="445845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800100">
            <a:lnSpc>
              <a:spcPct val="100000"/>
            </a:lnSpc>
            <a:spcBef>
              <a:spcPct val="0"/>
            </a:spcBef>
            <a:spcAft>
              <a:spcPct val="35000"/>
            </a:spcAft>
            <a:buNone/>
          </a:pPr>
          <a:r>
            <a:rPr lang="en-GB" sz="1800" kern="1200" dirty="0"/>
            <a:t>To maximise the scientific impact of the STFC large facilities – CLF, Diamond, ISIS	</a:t>
          </a:r>
        </a:p>
      </dsp:txBody>
      <dsp:txXfrm>
        <a:off x="5967935" y="1383197"/>
        <a:ext cx="4458455" cy="1104813"/>
      </dsp:txXfrm>
    </dsp:sp>
    <dsp:sp modelId="{5F6ADB0B-C1AD-4A11-AF1E-D67E555E2C61}">
      <dsp:nvSpPr>
        <dsp:cNvPr id="0" name=""/>
        <dsp:cNvSpPr/>
      </dsp:nvSpPr>
      <dsp:spPr>
        <a:xfrm>
          <a:off x="0" y="2764214"/>
          <a:ext cx="10426391" cy="11048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78B370-8B26-4D37-B241-F3D31C82AE8F}">
      <dsp:nvSpPr>
        <dsp:cNvPr id="0" name=""/>
        <dsp:cNvSpPr/>
      </dsp:nvSpPr>
      <dsp:spPr>
        <a:xfrm>
          <a:off x="334206" y="3012797"/>
          <a:ext cx="607647" cy="607647"/>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1DE068-BAA6-4E12-BA33-B09D696033F1}">
      <dsp:nvSpPr>
        <dsp:cNvPr id="0" name=""/>
        <dsp:cNvSpPr/>
      </dsp:nvSpPr>
      <dsp:spPr>
        <a:xfrm>
          <a:off x="1276059" y="2764214"/>
          <a:ext cx="469187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1066800">
            <a:lnSpc>
              <a:spcPct val="100000"/>
            </a:lnSpc>
            <a:spcBef>
              <a:spcPct val="0"/>
            </a:spcBef>
            <a:spcAft>
              <a:spcPct val="35000"/>
            </a:spcAft>
            <a:buNone/>
          </a:pPr>
          <a:r>
            <a:rPr lang="en-GB" sz="2400" b="1" kern="1200"/>
            <a:t>Vision</a:t>
          </a:r>
          <a:endParaRPr lang="en-GB" sz="2400" b="1" kern="1200" dirty="0"/>
        </a:p>
      </dsp:txBody>
      <dsp:txXfrm>
        <a:off x="1276059" y="2764214"/>
        <a:ext cx="4691875" cy="1104813"/>
      </dsp:txXfrm>
    </dsp:sp>
    <dsp:sp modelId="{296F399D-C3E9-4124-B552-EC2851561259}">
      <dsp:nvSpPr>
        <dsp:cNvPr id="0" name=""/>
        <dsp:cNvSpPr/>
      </dsp:nvSpPr>
      <dsp:spPr>
        <a:xfrm>
          <a:off x="5967935" y="2764214"/>
          <a:ext cx="445845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800100">
            <a:lnSpc>
              <a:spcPct val="100000"/>
            </a:lnSpc>
            <a:spcBef>
              <a:spcPct val="0"/>
            </a:spcBef>
            <a:spcAft>
              <a:spcPct val="35000"/>
            </a:spcAft>
            <a:buNone/>
          </a:pPr>
          <a:r>
            <a:rPr lang="en-GB" sz="1800" kern="1200" dirty="0"/>
            <a:t>Transformative impact through challenge-driven collaboration</a:t>
          </a:r>
        </a:p>
      </dsp:txBody>
      <dsp:txXfrm>
        <a:off x="5967935" y="2764214"/>
        <a:ext cx="4458455" cy="1104813"/>
      </dsp:txXfrm>
    </dsp:sp>
    <dsp:sp modelId="{6F63AE5C-8D87-482C-AA22-A720D39B7B9E}">
      <dsp:nvSpPr>
        <dsp:cNvPr id="0" name=""/>
        <dsp:cNvSpPr/>
      </dsp:nvSpPr>
      <dsp:spPr>
        <a:xfrm>
          <a:off x="0" y="4145231"/>
          <a:ext cx="10426391" cy="11048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9FDACD-23E1-4EE3-8A6A-7E170E92C993}">
      <dsp:nvSpPr>
        <dsp:cNvPr id="0" name=""/>
        <dsp:cNvSpPr/>
      </dsp:nvSpPr>
      <dsp:spPr>
        <a:xfrm>
          <a:off x="334206" y="4393814"/>
          <a:ext cx="607647" cy="60764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6F5F8D-D0C5-49DF-9FFB-88A9F1EFD31F}">
      <dsp:nvSpPr>
        <dsp:cNvPr id="0" name=""/>
        <dsp:cNvSpPr/>
      </dsp:nvSpPr>
      <dsp:spPr>
        <a:xfrm>
          <a:off x="1276059" y="4145231"/>
          <a:ext cx="469187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1066800">
            <a:lnSpc>
              <a:spcPct val="100000"/>
            </a:lnSpc>
            <a:spcBef>
              <a:spcPct val="0"/>
            </a:spcBef>
            <a:spcAft>
              <a:spcPct val="35000"/>
            </a:spcAft>
            <a:buNone/>
          </a:pPr>
          <a:r>
            <a:rPr lang="en-GB" sz="2400" b="1" kern="1200"/>
            <a:t>Mission</a:t>
          </a:r>
          <a:endParaRPr lang="en-GB" sz="2400" b="1" kern="1200" dirty="0"/>
        </a:p>
      </dsp:txBody>
      <dsp:txXfrm>
        <a:off x="1276059" y="4145231"/>
        <a:ext cx="4691875" cy="1104813"/>
      </dsp:txXfrm>
    </dsp:sp>
    <dsp:sp modelId="{6F19EAF6-16C7-4BDC-9762-C5AA124DFCAA}">
      <dsp:nvSpPr>
        <dsp:cNvPr id="0" name=""/>
        <dsp:cNvSpPr/>
      </dsp:nvSpPr>
      <dsp:spPr>
        <a:xfrm>
          <a:off x="5967935" y="4145231"/>
          <a:ext cx="4458455" cy="11048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6" tIns="116926" rIns="116926" bIns="116926" numCol="1" spcCol="1270" anchor="ctr" anchorCtr="0">
          <a:noAutofit/>
        </a:bodyPr>
        <a:lstStyle/>
        <a:p>
          <a:pPr marL="0" lvl="0" indent="0" algn="l" defTabSz="800100">
            <a:lnSpc>
              <a:spcPct val="100000"/>
            </a:lnSpc>
            <a:spcBef>
              <a:spcPct val="0"/>
            </a:spcBef>
            <a:spcAft>
              <a:spcPct val="35000"/>
            </a:spcAft>
            <a:buNone/>
          </a:pPr>
          <a:r>
            <a:rPr lang="en-GB" sz="1800" kern="1200"/>
            <a:t>To create and deliver innovative scientific computing solutions to drive scientific and operational impact at large facilities. </a:t>
          </a:r>
        </a:p>
      </dsp:txBody>
      <dsp:txXfrm>
        <a:off x="5967935" y="4145231"/>
        <a:ext cx="4458455" cy="1104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6AB2CE-7E07-6444-9DBB-CF9A969DE1DB}">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3DE1B2-53F6-4A4D-9439-9C77E10B0552}">
      <dsp:nvSpPr>
        <dsp:cNvPr id="0" name=""/>
        <dsp:cNvSpPr/>
      </dsp:nvSpPr>
      <dsp:spPr>
        <a:xfrm>
          <a:off x="0" y="0"/>
          <a:ext cx="2103120" cy="36965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GB" sz="3400" b="1" kern="1200" dirty="0"/>
            <a:t>Intended Impact</a:t>
          </a:r>
          <a:endParaRPr lang="en-US" sz="3400" kern="1200" dirty="0"/>
        </a:p>
      </dsp:txBody>
      <dsp:txXfrm>
        <a:off x="0" y="0"/>
        <a:ext cx="2103120" cy="3696559"/>
      </dsp:txXfrm>
    </dsp:sp>
    <dsp:sp modelId="{D3793E43-B737-C145-92F8-0D578C7A28DC}">
      <dsp:nvSpPr>
        <dsp:cNvPr id="0" name=""/>
        <dsp:cNvSpPr/>
      </dsp:nvSpPr>
      <dsp:spPr>
        <a:xfrm>
          <a:off x="2260854" y="57758"/>
          <a:ext cx="8254746" cy="115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Facilitate a shift in understanding derived from data, advance scientific measurements, transform or enhance the interpretation of data across and within the science areas of the facilities.</a:t>
          </a:r>
          <a:endParaRPr lang="en-US" sz="2200" kern="1200"/>
        </a:p>
      </dsp:txBody>
      <dsp:txXfrm>
        <a:off x="2260854" y="57758"/>
        <a:ext cx="8254746" cy="1155174"/>
      </dsp:txXfrm>
    </dsp:sp>
    <dsp:sp modelId="{5E95C4F4-364E-6B43-A188-16A51C9D33CF}">
      <dsp:nvSpPr>
        <dsp:cNvPr id="0" name=""/>
        <dsp:cNvSpPr/>
      </dsp:nvSpPr>
      <dsp:spPr>
        <a:xfrm>
          <a:off x="2103120" y="1212933"/>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29AF23-5CCD-2248-BFEB-DAB3A64246DF}">
      <dsp:nvSpPr>
        <dsp:cNvPr id="0" name=""/>
        <dsp:cNvSpPr/>
      </dsp:nvSpPr>
      <dsp:spPr>
        <a:xfrm>
          <a:off x="2260854" y="1270692"/>
          <a:ext cx="8254746" cy="115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Advance facility operations or improve the scientific data lifecycle, to benefit to facility users, their communities and the facilities themselves.</a:t>
          </a:r>
          <a:endParaRPr lang="en-US" sz="2200" kern="1200"/>
        </a:p>
      </dsp:txBody>
      <dsp:txXfrm>
        <a:off x="2260854" y="1270692"/>
        <a:ext cx="8254746" cy="1155174"/>
      </dsp:txXfrm>
    </dsp:sp>
    <dsp:sp modelId="{5EE720BB-A2E9-A642-B9BE-498686FF6B15}">
      <dsp:nvSpPr>
        <dsp:cNvPr id="0" name=""/>
        <dsp:cNvSpPr/>
      </dsp:nvSpPr>
      <dsp:spPr>
        <a:xfrm>
          <a:off x="2103120" y="242586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E3A445-D326-FD48-9D8B-7D49E935DCD6}">
      <dsp:nvSpPr>
        <dsp:cNvPr id="0" name=""/>
        <dsp:cNvSpPr/>
      </dsp:nvSpPr>
      <dsp:spPr>
        <a:xfrm>
          <a:off x="2260854" y="2483625"/>
          <a:ext cx="8254746" cy="1155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Coordination, collaboration and sharing within and across SCD and the facilities to tackle science and computing challenges.</a:t>
          </a:r>
          <a:endParaRPr lang="en-US" sz="2200" kern="1200"/>
        </a:p>
      </dsp:txBody>
      <dsp:txXfrm>
        <a:off x="2260854" y="2483625"/>
        <a:ext cx="8254746" cy="1155174"/>
      </dsp:txXfrm>
    </dsp:sp>
    <dsp:sp modelId="{D12D8464-62AC-B244-97B7-6CB671CC388B}">
      <dsp:nvSpPr>
        <dsp:cNvPr id="0" name=""/>
        <dsp:cNvSpPr/>
      </dsp:nvSpPr>
      <dsp:spPr>
        <a:xfrm>
          <a:off x="2103120" y="3638800"/>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5666E-FA6A-6C4D-B676-48FE3191B4EF}">
      <dsp:nvSpPr>
        <dsp:cNvPr id="0" name=""/>
        <dsp:cNvSpPr/>
      </dsp:nvSpPr>
      <dsp:spPr>
        <a:xfrm>
          <a:off x="940146" y="0"/>
          <a:ext cx="4505819" cy="4505819"/>
        </a:xfrm>
        <a:prstGeom prst="ellipse">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Non-Expert Users</a:t>
          </a:r>
        </a:p>
      </dsp:txBody>
      <dsp:txXfrm>
        <a:off x="2563142" y="225290"/>
        <a:ext cx="1259826" cy="675872"/>
      </dsp:txXfrm>
    </dsp:sp>
    <dsp:sp modelId="{49068B25-78AD-DA4F-B280-8A1D7310BA68}">
      <dsp:nvSpPr>
        <dsp:cNvPr id="0" name=""/>
        <dsp:cNvSpPr/>
      </dsp:nvSpPr>
      <dsp:spPr>
        <a:xfrm>
          <a:off x="1390727" y="901163"/>
          <a:ext cx="3604655" cy="3604655"/>
        </a:xfrm>
        <a:prstGeom prst="ellipse">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Large User Communities</a:t>
          </a:r>
        </a:p>
      </dsp:txBody>
      <dsp:txXfrm>
        <a:off x="2563142" y="1117443"/>
        <a:ext cx="1259826" cy="648837"/>
      </dsp:txXfrm>
    </dsp:sp>
    <dsp:sp modelId="{571548BD-8AEE-F746-A4CF-622775A68419}">
      <dsp:nvSpPr>
        <dsp:cNvPr id="0" name=""/>
        <dsp:cNvSpPr/>
      </dsp:nvSpPr>
      <dsp:spPr>
        <a:xfrm>
          <a:off x="1841309" y="1802327"/>
          <a:ext cx="2703491" cy="2703491"/>
        </a:xfrm>
        <a:prstGeom prst="ellipse">
          <a:avLst/>
        </a:prstGeom>
        <a:gradFill rotWithShape="0">
          <a:gsLst>
            <a:gs pos="0">
              <a:schemeClr val="accent5">
                <a:shade val="50000"/>
                <a:hueOff val="334258"/>
                <a:satOff val="8955"/>
                <a:lumOff val="39453"/>
                <a:alphaOff val="0"/>
                <a:satMod val="103000"/>
                <a:lumMod val="102000"/>
                <a:tint val="94000"/>
              </a:schemeClr>
            </a:gs>
            <a:gs pos="50000">
              <a:schemeClr val="accent5">
                <a:shade val="50000"/>
                <a:hueOff val="334258"/>
                <a:satOff val="8955"/>
                <a:lumOff val="39453"/>
                <a:alphaOff val="0"/>
                <a:satMod val="110000"/>
                <a:lumMod val="100000"/>
                <a:shade val="100000"/>
              </a:schemeClr>
            </a:gs>
            <a:gs pos="100000">
              <a:schemeClr val="accent5">
                <a:shade val="50000"/>
                <a:hueOff val="334258"/>
                <a:satOff val="8955"/>
                <a:lumOff val="394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Expert Users</a:t>
          </a:r>
        </a:p>
      </dsp:txBody>
      <dsp:txXfrm>
        <a:off x="2563142" y="2005089"/>
        <a:ext cx="1259826" cy="608285"/>
      </dsp:txXfrm>
    </dsp:sp>
    <dsp:sp modelId="{D2BCF07A-1B2D-4F4C-A6D7-4EFC449427BD}">
      <dsp:nvSpPr>
        <dsp:cNvPr id="0" name=""/>
        <dsp:cNvSpPr/>
      </dsp:nvSpPr>
      <dsp:spPr>
        <a:xfrm>
          <a:off x="2291891" y="2703491"/>
          <a:ext cx="1802327" cy="1802327"/>
        </a:xfrm>
        <a:prstGeom prst="ellipse">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Pioneers</a:t>
          </a:r>
        </a:p>
      </dsp:txBody>
      <dsp:txXfrm>
        <a:off x="2555836" y="3154073"/>
        <a:ext cx="1274438" cy="9011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505BF-AF33-498E-A946-820157A4DA6A}">
      <dsp:nvSpPr>
        <dsp:cNvPr id="0" name=""/>
        <dsp:cNvSpPr/>
      </dsp:nvSpPr>
      <dsp:spPr>
        <a:xfrm>
          <a:off x="1963800" y="110483"/>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14F1C5-B10C-466C-8384-82162AAB4BF4}">
      <dsp:nvSpPr>
        <dsp:cNvPr id="0" name=""/>
        <dsp:cNvSpPr/>
      </dsp:nvSpPr>
      <dsp:spPr>
        <a:xfrm>
          <a:off x="559800" y="180008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a:t>DFT </a:t>
          </a:r>
        </a:p>
      </dsp:txBody>
      <dsp:txXfrm>
        <a:off x="559800" y="1800089"/>
        <a:ext cx="4320000" cy="648000"/>
      </dsp:txXfrm>
    </dsp:sp>
    <dsp:sp modelId="{ADD8D264-A904-4B96-8242-F1BDE2FD281D}">
      <dsp:nvSpPr>
        <dsp:cNvPr id="0" name=""/>
        <dsp:cNvSpPr/>
      </dsp:nvSpPr>
      <dsp:spPr>
        <a:xfrm>
          <a:off x="559800" y="2530696"/>
          <a:ext cx="4320000" cy="1710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Calculations represent 45% of Archer2 (Tier1 UK service) and are used extensively across Tier2 and university HPC </a:t>
          </a:r>
        </a:p>
        <a:p>
          <a:pPr marL="0" lvl="0" indent="0" algn="l" defTabSz="755650">
            <a:lnSpc>
              <a:spcPct val="100000"/>
            </a:lnSpc>
            <a:spcBef>
              <a:spcPct val="0"/>
            </a:spcBef>
            <a:spcAft>
              <a:spcPct val="35000"/>
            </a:spcAft>
            <a:buNone/>
          </a:pPr>
          <a:r>
            <a:rPr lang="en-US" sz="1700" kern="1200"/>
            <a:t>Computationally expensive</a:t>
          </a:r>
        </a:p>
        <a:p>
          <a:pPr marL="171450" lvl="1" indent="-171450" algn="l" defTabSz="755650">
            <a:lnSpc>
              <a:spcPct val="90000"/>
            </a:lnSpc>
            <a:spcBef>
              <a:spcPct val="0"/>
            </a:spcBef>
            <a:spcAft>
              <a:spcPct val="15000"/>
            </a:spcAft>
            <a:buChar char="•"/>
          </a:pPr>
          <a:r>
            <a:rPr lang="en-US" sz="1700" kern="1200"/>
            <a:t>Over or under convergence can be costly.</a:t>
          </a:r>
        </a:p>
        <a:p>
          <a:pPr marL="0" lvl="0" indent="0" algn="l" defTabSz="755650">
            <a:lnSpc>
              <a:spcPct val="100000"/>
            </a:lnSpc>
            <a:spcBef>
              <a:spcPct val="0"/>
            </a:spcBef>
            <a:spcAft>
              <a:spcPct val="35000"/>
            </a:spcAft>
            <a:buNone/>
          </a:pPr>
          <a:r>
            <a:rPr lang="en-US" sz="1700" kern="1200"/>
            <a:t>Can be difficult for non-experts to setup</a:t>
          </a:r>
        </a:p>
      </dsp:txBody>
      <dsp:txXfrm>
        <a:off x="559800" y="2530696"/>
        <a:ext cx="4320000" cy="1710158"/>
      </dsp:txXfrm>
    </dsp:sp>
    <dsp:sp modelId="{DE9C93A2-83CC-437D-AB75-8E70DE7CD594}">
      <dsp:nvSpPr>
        <dsp:cNvPr id="0" name=""/>
        <dsp:cNvSpPr/>
      </dsp:nvSpPr>
      <dsp:spPr>
        <a:xfrm>
          <a:off x="7039800" y="110483"/>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833B80-6E1A-497C-8983-EE43AC0FEC0C}">
      <dsp:nvSpPr>
        <dsp:cNvPr id="0" name=""/>
        <dsp:cNvSpPr/>
      </dsp:nvSpPr>
      <dsp:spPr>
        <a:xfrm>
          <a:off x="5635800" y="1800089"/>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1" kern="1200"/>
            <a:t>AI solution</a:t>
          </a:r>
          <a:endParaRPr lang="en-US" sz="3600" kern="1200"/>
        </a:p>
      </dsp:txBody>
      <dsp:txXfrm>
        <a:off x="5635800" y="1800089"/>
        <a:ext cx="4320000" cy="648000"/>
      </dsp:txXfrm>
    </dsp:sp>
    <dsp:sp modelId="{5C43723D-7621-417A-8BCD-5F8012840A04}">
      <dsp:nvSpPr>
        <dsp:cNvPr id="0" name=""/>
        <dsp:cNvSpPr/>
      </dsp:nvSpPr>
      <dsp:spPr>
        <a:xfrm>
          <a:off x="5635800" y="2530696"/>
          <a:ext cx="4320000" cy="1710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LLM -  guide or build an appropriate configuration files for a given code base</a:t>
          </a:r>
        </a:p>
        <a:p>
          <a:pPr marL="0" lvl="0" indent="0" algn="ctr" defTabSz="755650">
            <a:lnSpc>
              <a:spcPct val="100000"/>
            </a:lnSpc>
            <a:spcBef>
              <a:spcPct val="0"/>
            </a:spcBef>
            <a:spcAft>
              <a:spcPct val="35000"/>
            </a:spcAft>
            <a:buNone/>
          </a:pPr>
          <a:r>
            <a:rPr lang="en-US" sz="1700" kern="1200" dirty="0"/>
            <a:t>Model optimal sampling to determine a parameter of interest to a desired accuracy.</a:t>
          </a:r>
        </a:p>
      </dsp:txBody>
      <dsp:txXfrm>
        <a:off x="5635800" y="2530696"/>
        <a:ext cx="4320000" cy="17101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32C1-D453-D844-9F55-8EB85D2E362A}" type="datetimeFigureOut">
              <a:rPr lang="en-US" smtClean="0"/>
              <a:t>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0E4DF-76B3-0846-A973-1B45FFF1C283}" type="slidenum">
              <a:rPr lang="en-US" smtClean="0"/>
              <a:t>‹#›</a:t>
            </a:fld>
            <a:endParaRPr lang="en-US"/>
          </a:p>
        </p:txBody>
      </p:sp>
    </p:spTree>
    <p:extLst>
      <p:ext uri="{BB962C8B-B14F-4D97-AF65-F5344CB8AC3E}">
        <p14:creationId xmlns:p14="http://schemas.microsoft.com/office/powerpoint/2010/main" val="325221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xt-gen.materialsproject.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abstract pattern can be removed or repositioned if required. Be careful to ‘Send to Back’ so that it does not obscure any important information.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79267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19</a:t>
            </a:fld>
            <a:endParaRPr lang="en-US"/>
          </a:p>
        </p:txBody>
      </p:sp>
    </p:spTree>
    <p:extLst>
      <p:ext uri="{BB962C8B-B14F-4D97-AF65-F5344CB8AC3E}">
        <p14:creationId xmlns:p14="http://schemas.microsoft.com/office/powerpoint/2010/main" val="235068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20</a:t>
            </a:fld>
            <a:endParaRPr lang="en-US"/>
          </a:p>
        </p:txBody>
      </p:sp>
    </p:spTree>
    <p:extLst>
      <p:ext uri="{BB962C8B-B14F-4D97-AF65-F5344CB8AC3E}">
        <p14:creationId xmlns:p14="http://schemas.microsoft.com/office/powerpoint/2010/main" val="1690757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21</a:t>
            </a:fld>
            <a:endParaRPr lang="en-US"/>
          </a:p>
        </p:txBody>
      </p:sp>
    </p:spTree>
    <p:extLst>
      <p:ext uri="{BB962C8B-B14F-4D97-AF65-F5344CB8AC3E}">
        <p14:creationId xmlns:p14="http://schemas.microsoft.com/office/powerpoint/2010/main" val="4264712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23</a:t>
            </a:fld>
            <a:endParaRPr lang="en-US"/>
          </a:p>
        </p:txBody>
      </p:sp>
    </p:spTree>
    <p:extLst>
      <p:ext uri="{BB962C8B-B14F-4D97-AF65-F5344CB8AC3E}">
        <p14:creationId xmlns:p14="http://schemas.microsoft.com/office/powerpoint/2010/main" val="2029857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25</a:t>
            </a:fld>
            <a:endParaRPr lang="en-US"/>
          </a:p>
        </p:txBody>
      </p:sp>
    </p:spTree>
    <p:extLst>
      <p:ext uri="{BB962C8B-B14F-4D97-AF65-F5344CB8AC3E}">
        <p14:creationId xmlns:p14="http://schemas.microsoft.com/office/powerpoint/2010/main" val="2091122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latin typeface="Calibri"/>
                <a:ea typeface="Calibri"/>
                <a:cs typeface="Calibri"/>
              </a:rPr>
              <a:t>MACE is a MLIP based on Message passing Equivariant </a:t>
            </a:r>
            <a:r>
              <a:rPr lang="en-US" i="1" dirty="0">
                <a:latin typeface="Calibri"/>
                <a:ea typeface="Calibri"/>
                <a:cs typeface="Calibri"/>
              </a:rPr>
              <a:t>Graph Neural Networks. It is open source and development started in Gábor Csányi's group at University of Cambridge, by Ilyes Batatia(then a master student from ENS </a:t>
            </a:r>
            <a:r>
              <a:rPr lang="en-US" i="1" dirty="0" err="1">
                <a:latin typeface="Calibri"/>
                <a:ea typeface="Calibri"/>
                <a:cs typeface="Calibri"/>
              </a:rPr>
              <a:t>Saclay</a:t>
            </a:r>
            <a:r>
              <a:rPr lang="en-US" i="1" dirty="0">
                <a:latin typeface="Calibri"/>
                <a:ea typeface="Calibri"/>
                <a:cs typeface="Calibri"/>
              </a:rPr>
              <a:t>, doing a year </a:t>
            </a:r>
            <a:r>
              <a:rPr lang="en-US" i="1" dirty="0" err="1">
                <a:latin typeface="Calibri"/>
                <a:ea typeface="Calibri"/>
                <a:cs typeface="Calibri"/>
              </a:rPr>
              <a:t>abrod</a:t>
            </a:r>
            <a:r>
              <a:rPr lang="en-US" i="1" dirty="0">
                <a:latin typeface="Calibri"/>
                <a:ea typeface="Calibri"/>
                <a:cs typeface="Calibri"/>
              </a:rPr>
              <a:t>). The potential itself is many body, with body order increasing incrementally with each extra message. It is similar in spirit with other MPEGNNs like </a:t>
            </a:r>
            <a:r>
              <a:rPr lang="en-US" i="1" dirty="0" err="1">
                <a:latin typeface="Calibri"/>
                <a:ea typeface="Calibri"/>
                <a:cs typeface="Calibri"/>
              </a:rPr>
              <a:t>nequip</a:t>
            </a:r>
            <a:r>
              <a:rPr lang="en-US" i="1" dirty="0">
                <a:latin typeface="Calibri"/>
                <a:ea typeface="Calibri"/>
                <a:cs typeface="Calibri"/>
              </a:rPr>
              <a:t>, but has the advantage to use ACE(Atomic Cluster Expansion) descriptors that gives an initial body order of 4 as opposite to 1 for </a:t>
            </a:r>
            <a:r>
              <a:rPr lang="en-US" i="1" dirty="0" err="1">
                <a:latin typeface="Calibri"/>
                <a:ea typeface="Calibri"/>
                <a:cs typeface="Calibri"/>
              </a:rPr>
              <a:t>nequip</a:t>
            </a:r>
            <a:r>
              <a:rPr lang="en-US" i="1" dirty="0">
                <a:latin typeface="Calibri"/>
                <a:ea typeface="Calibri"/>
                <a:cs typeface="Calibri"/>
              </a:rPr>
              <a:t>. That allows capturing physics and chemistry with fewer messages. In practice one can get very good accuracy with 1 or 2 messages, rather than 5-6 in other methods. It is more data efficient and more accurate, than other potential approaches, especially previous generations, based on Behler Parinello approach and its </a:t>
            </a:r>
            <a:r>
              <a:rPr lang="en-US" i="1" dirty="0" err="1">
                <a:latin typeface="Calibri"/>
                <a:ea typeface="Calibri"/>
                <a:cs typeface="Calibri"/>
              </a:rPr>
              <a:t>generlasisations</a:t>
            </a:r>
            <a:r>
              <a:rPr lang="en-US" i="1" dirty="0">
                <a:latin typeface="Calibri"/>
                <a:ea typeface="Calibri"/>
                <a:cs typeface="Calibri"/>
              </a:rPr>
              <a:t> as </a:t>
            </a:r>
            <a:r>
              <a:rPr lang="en-US" i="1" dirty="0" err="1">
                <a:latin typeface="Calibri"/>
                <a:ea typeface="Calibri"/>
                <a:cs typeface="Calibri"/>
              </a:rPr>
              <a:t>deepmd</a:t>
            </a:r>
            <a:r>
              <a:rPr lang="en-US" i="1" dirty="0">
                <a:latin typeface="Calibri"/>
                <a:ea typeface="Calibri"/>
                <a:cs typeface="Calibri"/>
              </a:rPr>
              <a:t>. In community there are people who managed to get same </a:t>
            </a:r>
            <a:r>
              <a:rPr lang="en-US" i="1" dirty="0" err="1">
                <a:latin typeface="Calibri"/>
                <a:ea typeface="Calibri"/>
                <a:cs typeface="Calibri"/>
              </a:rPr>
              <a:t>accuracty</a:t>
            </a:r>
            <a:r>
              <a:rPr lang="en-US" i="1" dirty="0">
                <a:latin typeface="Calibri"/>
                <a:ea typeface="Calibri"/>
                <a:cs typeface="Calibri"/>
              </a:rPr>
              <a:t> using 1% of the training set they used for other potentials, I(Alin), I have the experience of using around 10% of what I needed for Behler Parinello, for MOFs, and getting much better accuracy. It can be used with success for various methods like molecular dynamics, monte </a:t>
            </a:r>
            <a:r>
              <a:rPr lang="en-US" i="1" dirty="0" err="1">
                <a:latin typeface="Calibri"/>
                <a:ea typeface="Calibri"/>
                <a:cs typeface="Calibri"/>
              </a:rPr>
              <a:t>carlo</a:t>
            </a:r>
            <a:r>
              <a:rPr lang="en-US" i="1" dirty="0">
                <a:latin typeface="Calibri"/>
                <a:ea typeface="Calibri"/>
                <a:cs typeface="Calibri"/>
              </a:rPr>
              <a:t>, grand canonical monte </a:t>
            </a:r>
            <a:r>
              <a:rPr lang="en-US" i="1" dirty="0" err="1">
                <a:latin typeface="Calibri"/>
                <a:ea typeface="Calibri"/>
                <a:cs typeface="Calibri"/>
              </a:rPr>
              <a:t>carlo</a:t>
            </a:r>
            <a:r>
              <a:rPr lang="en-US" i="1" dirty="0">
                <a:latin typeface="Calibri"/>
                <a:ea typeface="Calibri"/>
                <a:cs typeface="Calibri"/>
              </a:rPr>
              <a:t>, geometr</a:t>
            </a:r>
            <a:r>
              <a:rPr lang="en-US" dirty="0">
                <a:latin typeface="Calibri"/>
                <a:ea typeface="Calibri"/>
                <a:cs typeface="Calibri"/>
              </a:rPr>
              <a:t>y </a:t>
            </a:r>
            <a:r>
              <a:rPr lang="en-US" dirty="0" err="1">
                <a:latin typeface="Calibri"/>
                <a:ea typeface="Calibri"/>
                <a:cs typeface="Calibri"/>
              </a:rPr>
              <a:t>optimisation</a:t>
            </a:r>
            <a:r>
              <a:rPr lang="en-US" dirty="0">
                <a:latin typeface="Calibri"/>
                <a:ea typeface="Calibri"/>
                <a:cs typeface="Calibri"/>
              </a:rPr>
              <a:t> and so on. There are extensions on the way of using the architecture for other types of modelling, </a:t>
            </a:r>
            <a:r>
              <a:rPr lang="en-US" dirty="0" err="1">
                <a:latin typeface="Calibri"/>
                <a:ea typeface="Calibri"/>
                <a:cs typeface="Calibri"/>
              </a:rPr>
              <a:t>eg</a:t>
            </a:r>
            <a:r>
              <a:rPr lang="en-US" dirty="0">
                <a:latin typeface="Calibri"/>
                <a:ea typeface="Calibri"/>
                <a:cs typeface="Calibri"/>
              </a:rPr>
              <a:t> excited state dynamics(Julya </a:t>
            </a:r>
            <a:r>
              <a:rPr lang="en-US" dirty="0" err="1">
                <a:latin typeface="Calibri"/>
                <a:ea typeface="Calibri"/>
                <a:cs typeface="Calibri"/>
              </a:rPr>
              <a:t>Westmayr</a:t>
            </a:r>
            <a:r>
              <a:rPr lang="en-US" dirty="0">
                <a:latin typeface="Calibri"/>
                <a:ea typeface="Calibri"/>
                <a:cs typeface="Calibri"/>
              </a:rPr>
              <a:t> Leipzig and Christoph </a:t>
            </a:r>
            <a:r>
              <a:rPr lang="en-US" dirty="0" err="1">
                <a:latin typeface="Calibri"/>
                <a:ea typeface="Calibri"/>
                <a:cs typeface="Calibri"/>
              </a:rPr>
              <a:t>Orter</a:t>
            </a:r>
            <a:r>
              <a:rPr lang="en-US" dirty="0">
                <a:latin typeface="Calibri"/>
                <a:ea typeface="Calibri"/>
                <a:cs typeface="Calibri"/>
              </a:rPr>
              <a:t> Canada), prediction of Born Effective tensors and other tensors (Karsten Reuter's group in Fritz-Haber in Berlin) </a:t>
            </a:r>
            <a:br>
              <a:rPr lang="en-US" dirty="0">
                <a:cs typeface="+mn-lt"/>
              </a:rPr>
            </a:br>
            <a:r>
              <a:rPr lang="en-US" dirty="0">
                <a:latin typeface="Calibri"/>
                <a:ea typeface="Calibri"/>
                <a:cs typeface="Calibri"/>
              </a:rPr>
              <a:t>MACE_MP_0 (which is what is rated in </a:t>
            </a:r>
            <a:r>
              <a:rPr lang="en-US" dirty="0" err="1">
                <a:latin typeface="Calibri"/>
                <a:ea typeface="Calibri"/>
                <a:cs typeface="Calibri"/>
              </a:rPr>
              <a:t>matbench</a:t>
            </a:r>
            <a:r>
              <a:rPr lang="en-US" dirty="0">
                <a:latin typeface="Calibri"/>
                <a:ea typeface="Calibri"/>
                <a:cs typeface="Calibri"/>
              </a:rPr>
              <a:t>), is a foundation model based on MACE, trained against Materials project data, using DFT calculations at PBE level of accuracy. It keeps the DFT accuracy at 10000 times speedup in calculations time. Last December few groups around the world tested its suitability for various applications, resulting in the paper on right hand side. We studied 40 different applications,  from liquids, to solids, porous materials, graphene, nanoparticles and with few exceptions, H2 under extreme pressures performed very well. A new version is under development to address the shortcomings we identified. </a:t>
            </a:r>
          </a:p>
        </p:txBody>
      </p:sp>
      <p:sp>
        <p:nvSpPr>
          <p:cNvPr id="4" name="Slide Number Placeholder 3"/>
          <p:cNvSpPr>
            <a:spLocks noGrp="1"/>
          </p:cNvSpPr>
          <p:nvPr>
            <p:ph type="sldNum" idx="12"/>
          </p:nvPr>
        </p:nvSpPr>
        <p:spPr/>
        <p:txBody>
          <a:bodyPr/>
          <a:lstStyle/>
          <a:p>
            <a:pPr indent="0" algn="r">
              <a:buNone/>
            </a:pPr>
            <a:fld id="{58DD1D1C-312D-4C3A-A8A3-C4ED2BE0D604}"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633600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r>
              <a:rPr lang="en-US" dirty="0">
                <a:latin typeface="Arial"/>
                <a:ea typeface="Calibri"/>
                <a:cs typeface="Arial"/>
              </a:rPr>
              <a:t>Specifically as success applications (done by me), on the left hand side we have co2 </a:t>
            </a:r>
            <a:r>
              <a:rPr lang="en-US" dirty="0" err="1">
                <a:latin typeface="Arial"/>
                <a:ea typeface="Calibri"/>
                <a:cs typeface="Arial"/>
              </a:rPr>
              <a:t>physosorption</a:t>
            </a:r>
            <a:r>
              <a:rPr lang="en-US" dirty="0">
                <a:latin typeface="Arial"/>
                <a:ea typeface="Calibri"/>
                <a:cs typeface="Arial"/>
              </a:rPr>
              <a:t> in </a:t>
            </a:r>
            <a:r>
              <a:rPr lang="en-US" dirty="0" err="1">
                <a:latin typeface="Arial"/>
                <a:ea typeface="Calibri"/>
                <a:cs typeface="Arial"/>
              </a:rPr>
              <a:t>MoFs</a:t>
            </a:r>
            <a:r>
              <a:rPr lang="en-US" dirty="0">
                <a:latin typeface="Arial"/>
                <a:ea typeface="Calibri"/>
                <a:cs typeface="Arial"/>
              </a:rPr>
              <a:t>. We managed to model it very well barriers are very similar with what was found by using DFT and special trained ML forcefield. Classical forcefields totally fail to capture this phenomena. Speed is the other advantage, is not only we can compute phonons and get them right, </a:t>
            </a:r>
            <a:r>
              <a:rPr lang="en-US" dirty="0" err="1">
                <a:latin typeface="Arial"/>
                <a:ea typeface="Calibri"/>
                <a:cs typeface="Arial"/>
              </a:rPr>
              <a:t>eg</a:t>
            </a:r>
            <a:r>
              <a:rPr lang="en-US" dirty="0">
                <a:latin typeface="Arial"/>
                <a:ea typeface="Calibri"/>
                <a:cs typeface="Arial"/>
              </a:rPr>
              <a:t> IRMOF-10, but we can compute them in 5 min compared with DFT that can be weeks of computations.  Not everything is perfect but paper showing how to improve the potentials for </a:t>
            </a:r>
            <a:r>
              <a:rPr lang="en-US" dirty="0" err="1">
                <a:latin typeface="Arial"/>
                <a:ea typeface="Calibri"/>
                <a:cs typeface="Arial"/>
              </a:rPr>
              <a:t>mofs</a:t>
            </a:r>
            <a:r>
              <a:rPr lang="en-US" dirty="0">
                <a:latin typeface="Arial"/>
                <a:ea typeface="Calibri"/>
                <a:cs typeface="Arial"/>
              </a:rPr>
              <a:t> and a better potential is in writing. On left hand side we successfully model reactivity in zeolites at </a:t>
            </a:r>
            <a:r>
              <a:rPr lang="en-US" dirty="0" err="1">
                <a:latin typeface="Arial"/>
                <a:ea typeface="Calibri"/>
                <a:cs typeface="Arial"/>
              </a:rPr>
              <a:t>Bronstead</a:t>
            </a:r>
            <a:r>
              <a:rPr lang="en-US" dirty="0">
                <a:latin typeface="Arial"/>
                <a:ea typeface="Calibri"/>
                <a:cs typeface="Arial"/>
              </a:rPr>
              <a:t> acid sites, MACE results reproduce much more expensive DFT results. Similar as with MOFs, more in depth benchmarking is being done at the moment.</a:t>
            </a:r>
          </a:p>
          <a:p>
            <a:r>
              <a:rPr lang="en-US" dirty="0">
                <a:latin typeface="Arial"/>
                <a:ea typeface="Calibri"/>
                <a:cs typeface="Arial"/>
              </a:rPr>
              <a:t>Other notable applications, study of water by Venkat Kapil, UCL and Angelos </a:t>
            </a:r>
            <a:r>
              <a:rPr lang="en-US" dirty="0" err="1">
                <a:latin typeface="Arial"/>
                <a:ea typeface="Calibri"/>
                <a:cs typeface="Arial"/>
              </a:rPr>
              <a:t>Michelides</a:t>
            </a:r>
            <a:r>
              <a:rPr lang="en-US" dirty="0">
                <a:latin typeface="Arial"/>
                <a:ea typeface="Calibri"/>
                <a:cs typeface="Arial"/>
              </a:rPr>
              <a:t> Cambridge, combining with path integral molecular dynamics, thermal conductivity by Michele Simoncelli at Cambridge, showing how something which was very expensive to compute now can be done in hours. </a:t>
            </a:r>
          </a:p>
        </p:txBody>
      </p:sp>
      <p:sp>
        <p:nvSpPr>
          <p:cNvPr id="4" name="Slide Number Placeholder 3"/>
          <p:cNvSpPr>
            <a:spLocks noGrp="1"/>
          </p:cNvSpPr>
          <p:nvPr>
            <p:ph type="sldNum" idx="12"/>
          </p:nvPr>
        </p:nvSpPr>
        <p:spPr/>
        <p:txBody>
          <a:bodyPr/>
          <a:lstStyle/>
          <a:p>
            <a:pPr indent="0" algn="r">
              <a:buNone/>
            </a:pPr>
            <a:fld id="{58DD1D1C-312D-4C3A-A8A3-C4ED2BE0D604}"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242491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5F6368"/>
                </a:solidFill>
                <a:effectLst/>
                <a:latin typeface="Google Sans Text"/>
              </a:rPr>
              <a:t>GNoME</a:t>
            </a:r>
            <a:r>
              <a:rPr lang="en-GB" b="0" i="0" dirty="0">
                <a:solidFill>
                  <a:srgbClr val="5F6368"/>
                </a:solidFill>
                <a:effectLst/>
                <a:latin typeface="Google Sans Text"/>
              </a:rPr>
              <a:t> was originally trained with data on crystal structures and their stability, openly available through </a:t>
            </a:r>
            <a:r>
              <a:rPr lang="en-GB" b="0" i="0" u="sng" dirty="0">
                <a:effectLst/>
                <a:latin typeface="Google Sans Text"/>
                <a:hlinkClick r:id="rId3"/>
              </a:rPr>
              <a:t>the Materials Project</a:t>
            </a:r>
            <a:r>
              <a:rPr lang="en-GB" b="0" i="0" dirty="0">
                <a:solidFill>
                  <a:srgbClr val="5F6368"/>
                </a:solidFill>
                <a:effectLst/>
                <a:latin typeface="Google Sans Text"/>
              </a:rPr>
              <a:t>. We used </a:t>
            </a:r>
            <a:r>
              <a:rPr lang="en-GB" b="0" i="0" dirty="0" err="1">
                <a:solidFill>
                  <a:srgbClr val="5F6368"/>
                </a:solidFill>
                <a:effectLst/>
                <a:latin typeface="Google Sans Text"/>
              </a:rPr>
              <a:t>GNoME</a:t>
            </a:r>
            <a:r>
              <a:rPr lang="en-GB" b="0" i="0" dirty="0">
                <a:solidFill>
                  <a:srgbClr val="5F6368"/>
                </a:solidFill>
                <a:effectLst/>
                <a:latin typeface="Google Sans Text"/>
              </a:rPr>
              <a:t> to generate novel candidate crystals, and also to predict their stability. To assess our model’s predictive power during progressive training cycles, we repeatedly checked its performance using established computational techniques known as Density Functional Theory (DFT), used in physics, chemistry and materials science to understand structures of atoms, which is important to assess the stability of crystals.</a:t>
            </a:r>
            <a:endParaRPr lang="en-US" dirty="0"/>
          </a:p>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31</a:t>
            </a:fld>
            <a:endParaRPr lang="en-US"/>
          </a:p>
        </p:txBody>
      </p:sp>
    </p:spTree>
    <p:extLst>
      <p:ext uri="{BB962C8B-B14F-4D97-AF65-F5344CB8AC3E}">
        <p14:creationId xmlns:p14="http://schemas.microsoft.com/office/powerpoint/2010/main" val="189639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33</a:t>
            </a:fld>
            <a:endParaRPr lang="en-US"/>
          </a:p>
        </p:txBody>
      </p:sp>
    </p:spTree>
    <p:extLst>
      <p:ext uri="{BB962C8B-B14F-4D97-AF65-F5344CB8AC3E}">
        <p14:creationId xmlns:p14="http://schemas.microsoft.com/office/powerpoint/2010/main" val="225152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34</a:t>
            </a:fld>
            <a:endParaRPr lang="en-US"/>
          </a:p>
        </p:txBody>
      </p:sp>
    </p:spTree>
    <p:extLst>
      <p:ext uri="{BB962C8B-B14F-4D97-AF65-F5344CB8AC3E}">
        <p14:creationId xmlns:p14="http://schemas.microsoft.com/office/powerpoint/2010/main" val="2861023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7755474C-F4DA-4692-90E4-7FBE2827CD0F}" type="slidenum">
              <a:rPr lang="en-GB"/>
              <a:pPr/>
              <a:t>2</a:t>
            </a:fld>
            <a:endParaRPr lang="en-GB"/>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en-GB" dirty="0" err="1"/>
              <a:t>eBIC</a:t>
            </a:r>
            <a:r>
              <a:rPr lang="en-GB" dirty="0"/>
              <a:t> is the </a:t>
            </a:r>
            <a:r>
              <a:rPr lang="en-GB" dirty="0" err="1"/>
              <a:t>Uks</a:t>
            </a:r>
            <a:r>
              <a:rPr lang="en-GB" dirty="0"/>
              <a:t> national facility for </a:t>
            </a:r>
            <a:r>
              <a:rPr lang="en-GB" dirty="0" err="1"/>
              <a:t>cryo</a:t>
            </a:r>
            <a:r>
              <a:rPr lang="en-GB" baseline="0" dirty="0"/>
              <a:t> electron microscopy, and is an associated facility to DLS, which is the </a:t>
            </a:r>
            <a:r>
              <a:rPr lang="en-GB" baseline="0" dirty="0" err="1"/>
              <a:t>Uks</a:t>
            </a:r>
            <a:r>
              <a:rPr lang="en-GB" baseline="0" dirty="0"/>
              <a:t> national </a:t>
            </a:r>
            <a:r>
              <a:rPr lang="en-GB" baseline="0" dirty="0" err="1"/>
              <a:t>synchotron</a:t>
            </a:r>
            <a:r>
              <a:rPr lang="en-GB" baseline="0" dirty="0"/>
              <a:t> facility. DLS was opened in 2007, is currently in the third phase of construction with 32 operational beamlines. </a:t>
            </a:r>
          </a:p>
          <a:p>
            <a:pPr eaLnBrk="1" hangingPunct="1"/>
            <a:endParaRPr lang="en-GB" baseline="0" dirty="0"/>
          </a:p>
          <a:p>
            <a:pPr eaLnBrk="1" hangingPunct="1"/>
            <a:r>
              <a:rPr lang="en-GB" baseline="0" dirty="0"/>
              <a:t>DLS has a total of 12,000 registered users, with over 9,000 user visits per year and over 100 industrial users paying for proprietary use of the equipment. </a:t>
            </a:r>
          </a:p>
          <a:p>
            <a:pPr eaLnBrk="1" hangingPunct="1"/>
            <a:endParaRPr lang="en-GB" baseline="0" dirty="0"/>
          </a:p>
          <a:p>
            <a:pPr eaLnBrk="1" hangingPunct="1"/>
            <a:r>
              <a:rPr lang="en-GB" baseline="0" dirty="0"/>
              <a:t>Diamond light source is located on the </a:t>
            </a:r>
            <a:r>
              <a:rPr lang="en-GB" baseline="0" dirty="0" err="1"/>
              <a:t>harwell</a:t>
            </a:r>
            <a:r>
              <a:rPr lang="en-GB" baseline="0" dirty="0"/>
              <a:t> research complex, which also contains many other national facilities including a neutron source (ISIS), Central laser facility, CCP-4 and CCP-EM, as well as the European Space Agency. </a:t>
            </a:r>
            <a:endParaRPr lang="en-GB" dirty="0"/>
          </a:p>
        </p:txBody>
      </p:sp>
    </p:spTree>
    <p:extLst>
      <p:ext uri="{BB962C8B-B14F-4D97-AF65-F5344CB8AC3E}">
        <p14:creationId xmlns:p14="http://schemas.microsoft.com/office/powerpoint/2010/main" val="1688428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35</a:t>
            </a:fld>
            <a:endParaRPr lang="en-US"/>
          </a:p>
        </p:txBody>
      </p:sp>
    </p:spTree>
    <p:extLst>
      <p:ext uri="{BB962C8B-B14F-4D97-AF65-F5344CB8AC3E}">
        <p14:creationId xmlns:p14="http://schemas.microsoft.com/office/powerpoint/2010/main" val="1931629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37</a:t>
            </a:fld>
            <a:endParaRPr lang="en-US"/>
          </a:p>
        </p:txBody>
      </p:sp>
    </p:spTree>
    <p:extLst>
      <p:ext uri="{BB962C8B-B14F-4D97-AF65-F5344CB8AC3E}">
        <p14:creationId xmlns:p14="http://schemas.microsoft.com/office/powerpoint/2010/main" val="142657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38</a:t>
            </a:fld>
            <a:endParaRPr lang="en-US"/>
          </a:p>
        </p:txBody>
      </p:sp>
    </p:spTree>
    <p:extLst>
      <p:ext uri="{BB962C8B-B14F-4D97-AF65-F5344CB8AC3E}">
        <p14:creationId xmlns:p14="http://schemas.microsoft.com/office/powerpoint/2010/main" val="1188957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41</a:t>
            </a:fld>
            <a:endParaRPr lang="en-US"/>
          </a:p>
        </p:txBody>
      </p:sp>
    </p:spTree>
    <p:extLst>
      <p:ext uri="{BB962C8B-B14F-4D97-AF65-F5344CB8AC3E}">
        <p14:creationId xmlns:p14="http://schemas.microsoft.com/office/powerpoint/2010/main" val="2171501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42</a:t>
            </a:fld>
            <a:endParaRPr lang="en-US"/>
          </a:p>
        </p:txBody>
      </p:sp>
    </p:spTree>
    <p:extLst>
      <p:ext uri="{BB962C8B-B14F-4D97-AF65-F5344CB8AC3E}">
        <p14:creationId xmlns:p14="http://schemas.microsoft.com/office/powerpoint/2010/main" val="1083619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43</a:t>
            </a:fld>
            <a:endParaRPr lang="en-US"/>
          </a:p>
        </p:txBody>
      </p:sp>
    </p:spTree>
    <p:extLst>
      <p:ext uri="{BB962C8B-B14F-4D97-AF65-F5344CB8AC3E}">
        <p14:creationId xmlns:p14="http://schemas.microsoft.com/office/powerpoint/2010/main" val="3374573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46</a:t>
            </a:fld>
            <a:endParaRPr lang="en-US"/>
          </a:p>
        </p:txBody>
      </p:sp>
    </p:spTree>
    <p:extLst>
      <p:ext uri="{BB962C8B-B14F-4D97-AF65-F5344CB8AC3E}">
        <p14:creationId xmlns:p14="http://schemas.microsoft.com/office/powerpoint/2010/main" val="2335565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dirty="0">
                <a:solidFill>
                  <a:srgbClr val="002060"/>
                </a:solidFill>
                <a:latin typeface="Tahoma" panose="020B0604030504040204" pitchFamily="34" charset="0"/>
                <a:ea typeface="Tahoma" panose="020B0604030504040204" pitchFamily="34" charset="0"/>
                <a:cs typeface="Tahoma" panose="020B0604030504040204" pitchFamily="34" charset="0"/>
              </a:rPr>
              <a:t>Global Optimization</a:t>
            </a:r>
          </a:p>
          <a:p>
            <a:pPr marL="342900" indent="-342900">
              <a:buFont typeface="Arial" panose="020B0604020202020204" pitchFamily="34" charset="0"/>
              <a:buChar char="•"/>
            </a:pPr>
            <a:endParaRPr lang="en-GB" sz="1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1200" dirty="0">
                <a:solidFill>
                  <a:srgbClr val="002060"/>
                </a:solidFill>
                <a:latin typeface="Tahoma" panose="020B0604030504040204" pitchFamily="34" charset="0"/>
                <a:ea typeface="Tahoma" panose="020B0604030504040204" pitchFamily="34" charset="0"/>
                <a:cs typeface="Tahoma" panose="020B0604030504040204" pitchFamily="34" charset="0"/>
              </a:rPr>
              <a:t>Two digital models are built to numerically validate the calibration algorithm is not biased.</a:t>
            </a:r>
          </a:p>
        </p:txBody>
      </p:sp>
      <p:sp>
        <p:nvSpPr>
          <p:cNvPr id="4" name="Slide Number Placeholder 3"/>
          <p:cNvSpPr>
            <a:spLocks noGrp="1"/>
          </p:cNvSpPr>
          <p:nvPr>
            <p:ph type="sldNum" sz="quarter" idx="5"/>
          </p:nvPr>
        </p:nvSpPr>
        <p:spPr/>
        <p:txBody>
          <a:bodyPr/>
          <a:lstStyle/>
          <a:p>
            <a:fld id="{9DEE4526-743D-4F44-AD20-1C33D03E2C3F}" type="slidenum">
              <a:rPr lang="en-GB" smtClean="0"/>
              <a:t>47</a:t>
            </a:fld>
            <a:endParaRPr lang="en-GB"/>
          </a:p>
        </p:txBody>
      </p:sp>
    </p:spTree>
    <p:extLst>
      <p:ext uri="{BB962C8B-B14F-4D97-AF65-F5344CB8AC3E}">
        <p14:creationId xmlns:p14="http://schemas.microsoft.com/office/powerpoint/2010/main" val="1861378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C0F3BA1D-A00F-DB41-84DA-BE26C4853B35}" type="slidenum">
              <a:rPr lang="en-US" smtClean="0"/>
              <a:t>48</a:t>
            </a:fld>
            <a:endParaRPr lang="en-US"/>
          </a:p>
        </p:txBody>
      </p:sp>
    </p:spTree>
    <p:extLst>
      <p:ext uri="{BB962C8B-B14F-4D97-AF65-F5344CB8AC3E}">
        <p14:creationId xmlns:p14="http://schemas.microsoft.com/office/powerpoint/2010/main" val="2170889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53</a:t>
            </a:fld>
            <a:endParaRPr lang="en-US"/>
          </a:p>
        </p:txBody>
      </p:sp>
    </p:spTree>
    <p:extLst>
      <p:ext uri="{BB962C8B-B14F-4D97-AF65-F5344CB8AC3E}">
        <p14:creationId xmlns:p14="http://schemas.microsoft.com/office/powerpoint/2010/main" val="421673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C9D95-BBE4-28D7-3694-9670B7F4E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F48ADF-EAB0-2A30-FD36-2A1A8BCB6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95CDC-5422-3A79-23AB-6C31C0760943}"/>
              </a:ext>
            </a:extLst>
          </p:cNvPr>
          <p:cNvSpPr>
            <a:spLocks noGrp="1"/>
          </p:cNvSpPr>
          <p:nvPr>
            <p:ph type="body" idx="1"/>
          </p:nvPr>
        </p:nvSpPr>
        <p:spPr/>
        <p:txBody>
          <a:bodyPr/>
          <a:lstStyle/>
          <a:p>
            <a:endParaRPr lang="en-GB" sz="1200" u="none" strike="noStrike" kern="1200">
              <a:solidFill>
                <a:schemeClr val="tx1"/>
              </a:solidFill>
              <a:effectLst/>
              <a:ea typeface="+mn-ea"/>
              <a:cs typeface="+mn-cs"/>
            </a:endParaRPr>
          </a:p>
        </p:txBody>
      </p:sp>
      <p:sp>
        <p:nvSpPr>
          <p:cNvPr id="4" name="Slide Number Placeholder 3">
            <a:extLst>
              <a:ext uri="{FF2B5EF4-FFF2-40B4-BE49-F238E27FC236}">
                <a16:creationId xmlns:a16="http://schemas.microsoft.com/office/drawing/2014/main" id="{5E40ACE5-36B0-62D6-1C6B-F858301EDC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602510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54</a:t>
            </a:fld>
            <a:endParaRPr lang="en-US"/>
          </a:p>
        </p:txBody>
      </p:sp>
    </p:spTree>
    <p:extLst>
      <p:ext uri="{BB962C8B-B14F-4D97-AF65-F5344CB8AC3E}">
        <p14:creationId xmlns:p14="http://schemas.microsoft.com/office/powerpoint/2010/main" val="3119296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de-CH" dirty="0"/>
          </a:p>
        </p:txBody>
      </p:sp>
      <p:sp>
        <p:nvSpPr>
          <p:cNvPr id="4" name="Slide Number Placeholder 3"/>
          <p:cNvSpPr>
            <a:spLocks noGrp="1"/>
          </p:cNvSpPr>
          <p:nvPr>
            <p:ph type="sldNum" sz="quarter" idx="10"/>
          </p:nvPr>
        </p:nvSpPr>
        <p:spPr/>
        <p:txBody>
          <a:bodyPr/>
          <a:lstStyle/>
          <a:p>
            <a:pPr>
              <a:defRPr/>
            </a:pPr>
            <a:fld id="{EC696245-F065-0B47-B74E-D5003861FD61}" type="slidenum">
              <a:rPr lang="de-DE" smtClean="0"/>
              <a:pPr>
                <a:defRPr/>
              </a:pPr>
              <a:t>7</a:t>
            </a:fld>
            <a:endParaRPr lang="de-DE" dirty="0"/>
          </a:p>
        </p:txBody>
      </p:sp>
    </p:spTree>
    <p:extLst>
      <p:ext uri="{BB962C8B-B14F-4D97-AF65-F5344CB8AC3E}">
        <p14:creationId xmlns:p14="http://schemas.microsoft.com/office/powerpoint/2010/main" val="115666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GB" sz="1200" u="none" strike="noStrike" kern="120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400" b="0" i="0" u="none" strike="noStrike" kern="1200" cap="none" spc="-1" normalizeH="0" baseline="0" noProof="0" smtClean="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1" normalizeH="0" baseline="0" noProof="0">
              <a:ln>
                <a:noFill/>
              </a:ln>
              <a:solidFill>
                <a:srgbClr val="000000"/>
              </a:solidFill>
              <a:effectLst/>
              <a:uLnTx/>
              <a:uFillTx/>
              <a:latin typeface="Times New Roman"/>
            </a:endParaRPr>
          </a:p>
        </p:txBody>
      </p:sp>
    </p:spTree>
    <p:extLst>
      <p:ext uri="{BB962C8B-B14F-4D97-AF65-F5344CB8AC3E}">
        <p14:creationId xmlns:p14="http://schemas.microsoft.com/office/powerpoint/2010/main" val="4265646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9309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931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16</a:t>
            </a:fld>
            <a:endParaRPr lang="en-US"/>
          </a:p>
        </p:txBody>
      </p:sp>
    </p:spTree>
    <p:extLst>
      <p:ext uri="{BB962C8B-B14F-4D97-AF65-F5344CB8AC3E}">
        <p14:creationId xmlns:p14="http://schemas.microsoft.com/office/powerpoint/2010/main" val="157824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0E4DF-76B3-0846-A973-1B45FFF1C283}" type="slidenum">
              <a:rPr lang="en-US" smtClean="0"/>
              <a:t>17</a:t>
            </a:fld>
            <a:endParaRPr lang="en-US"/>
          </a:p>
        </p:txBody>
      </p:sp>
    </p:spTree>
    <p:extLst>
      <p:ext uri="{BB962C8B-B14F-4D97-AF65-F5344CB8AC3E}">
        <p14:creationId xmlns:p14="http://schemas.microsoft.com/office/powerpoint/2010/main" val="123649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451942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1162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742143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32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862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152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004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36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220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7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9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76282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05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F1F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154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118502945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77160" y="609480"/>
            <a:ext cx="8596440" cy="718560"/>
          </a:xfrm>
          <a:prstGeom prst="rect">
            <a:avLst/>
          </a:prstGeom>
          <a:noFill/>
          <a:ln w="0">
            <a:noFill/>
          </a:ln>
        </p:spPr>
        <p:txBody>
          <a:bodyPr lIns="0" tIns="0" rIns="0" bIns="0" anchor="ctr">
            <a:noAutofit/>
          </a:bodyPr>
          <a:lstStyle/>
          <a:p>
            <a:pPr indent="0">
              <a:buNone/>
            </a:pPr>
            <a:endParaRPr lang="en-GB" sz="1800" b="0" strike="noStrike" spc="-1">
              <a:solidFill>
                <a:srgbClr val="011E41"/>
              </a:solidFill>
              <a:latin typeface="Lato"/>
            </a:endParaRPr>
          </a:p>
        </p:txBody>
      </p:sp>
      <p:sp>
        <p:nvSpPr>
          <p:cNvPr id="30" name="PlaceHolder 2"/>
          <p:cNvSpPr>
            <a:spLocks noGrp="1"/>
          </p:cNvSpPr>
          <p:nvPr>
            <p:ph/>
          </p:nvPr>
        </p:nvSpPr>
        <p:spPr>
          <a:xfrm>
            <a:off x="677160" y="1449360"/>
            <a:ext cx="8596440" cy="4591800"/>
          </a:xfrm>
          <a:prstGeom prst="rect">
            <a:avLst/>
          </a:prstGeom>
          <a:noFill/>
          <a:ln w="0">
            <a:noFill/>
          </a:ln>
        </p:spPr>
        <p:txBody>
          <a:bodyPr lIns="0" tIns="0" rIns="0" bIns="0" anchor="t">
            <a:normAutofit/>
          </a:bodyPr>
          <a:lstStyle/>
          <a:p>
            <a:pPr indent="0">
              <a:spcBef>
                <a:spcPts val="1417"/>
              </a:spcBef>
              <a:buNone/>
            </a:pPr>
            <a:endParaRPr lang="en-GB" sz="1800" b="0" strike="noStrike" spc="-1">
              <a:solidFill>
                <a:srgbClr val="0350AE"/>
              </a:solidFill>
              <a:latin typeface="Lato"/>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1E2F82F2-7273-41B9-A8C7-ED5D85629D3F}"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065492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677160" y="609480"/>
            <a:ext cx="8596440" cy="718560"/>
          </a:xfrm>
          <a:prstGeom prst="rect">
            <a:avLst/>
          </a:prstGeom>
          <a:noFill/>
          <a:ln w="0">
            <a:noFill/>
          </a:ln>
        </p:spPr>
        <p:txBody>
          <a:bodyPr lIns="0" tIns="0" rIns="0" bIns="0" anchor="ctr">
            <a:noAutofit/>
          </a:bodyPr>
          <a:lstStyle/>
          <a:p>
            <a:pPr indent="0">
              <a:buNone/>
            </a:pPr>
            <a:endParaRPr lang="en-GB" sz="1800" b="0" strike="noStrike" spc="-1">
              <a:solidFill>
                <a:srgbClr val="011E41"/>
              </a:solidFill>
              <a:latin typeface="Lato"/>
            </a:endParaRPr>
          </a:p>
        </p:txBody>
      </p:sp>
      <p:sp>
        <p:nvSpPr>
          <p:cNvPr id="84" name="PlaceHolder 2"/>
          <p:cNvSpPr>
            <a:spLocks noGrp="1"/>
          </p:cNvSpPr>
          <p:nvPr>
            <p:ph/>
          </p:nvPr>
        </p:nvSpPr>
        <p:spPr>
          <a:xfrm>
            <a:off x="677160" y="1449360"/>
            <a:ext cx="4194720" cy="4591800"/>
          </a:xfrm>
          <a:prstGeom prst="rect">
            <a:avLst/>
          </a:prstGeom>
          <a:noFill/>
          <a:ln w="0">
            <a:noFill/>
          </a:ln>
        </p:spPr>
        <p:txBody>
          <a:bodyPr lIns="0" tIns="0" rIns="0" bIns="0" anchor="t">
            <a:normAutofit/>
          </a:bodyPr>
          <a:lstStyle/>
          <a:p>
            <a:pPr indent="0">
              <a:spcBef>
                <a:spcPts val="1417"/>
              </a:spcBef>
              <a:buNone/>
            </a:pPr>
            <a:endParaRPr lang="en-GB" sz="1800" b="0" strike="noStrike" spc="-1">
              <a:solidFill>
                <a:srgbClr val="0350AE"/>
              </a:solidFill>
              <a:latin typeface="Lato"/>
            </a:endParaRPr>
          </a:p>
        </p:txBody>
      </p:sp>
      <p:sp>
        <p:nvSpPr>
          <p:cNvPr id="85" name="PlaceHolder 3"/>
          <p:cNvSpPr>
            <a:spLocks noGrp="1"/>
          </p:cNvSpPr>
          <p:nvPr>
            <p:ph/>
          </p:nvPr>
        </p:nvSpPr>
        <p:spPr>
          <a:xfrm>
            <a:off x="5082120" y="1449360"/>
            <a:ext cx="4194720" cy="4591800"/>
          </a:xfrm>
          <a:prstGeom prst="rect">
            <a:avLst/>
          </a:prstGeom>
          <a:noFill/>
          <a:ln w="0">
            <a:noFill/>
          </a:ln>
        </p:spPr>
        <p:txBody>
          <a:bodyPr lIns="0" tIns="0" rIns="0" bIns="0" anchor="t">
            <a:normAutofit/>
          </a:bodyPr>
          <a:lstStyle/>
          <a:p>
            <a:pPr indent="0">
              <a:spcBef>
                <a:spcPts val="1417"/>
              </a:spcBef>
              <a:buNone/>
            </a:pPr>
            <a:endParaRPr lang="en-GB" sz="1800" b="0" strike="noStrike" spc="-1">
              <a:solidFill>
                <a:srgbClr val="0350AE"/>
              </a:solidFill>
              <a:latin typeface="Lato"/>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888B70E7-6717-4649-BA9A-4595D67F91F3}" type="slidenum">
              <a:t>‹#›</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1273729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19"/>
        <p:cNvGrpSpPr/>
        <p:nvPr/>
      </p:nvGrpSpPr>
      <p:grpSpPr>
        <a:xfrm>
          <a:off x="0" y="0"/>
          <a:ext cx="0" cy="0"/>
          <a:chOff x="0" y="0"/>
          <a:chExt cx="0" cy="0"/>
        </a:xfrm>
      </p:grpSpPr>
      <p:sp>
        <p:nvSpPr>
          <p:cNvPr id="20" name="Google Shape;20;p18"/>
          <p:cNvSpPr txBox="1">
            <a:spLocks noGrp="1"/>
          </p:cNvSpPr>
          <p:nvPr>
            <p:ph type="body" idx="1"/>
          </p:nvPr>
        </p:nvSpPr>
        <p:spPr>
          <a:xfrm>
            <a:off x="609600" y="274640"/>
            <a:ext cx="10972800" cy="58515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45264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9638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51506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185169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082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9001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583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04308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9/20/24</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2248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9/20/24</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8" name="Picture 7">
            <a:extLst>
              <a:ext uri="{FF2B5EF4-FFF2-40B4-BE49-F238E27FC236}">
                <a16:creationId xmlns:a16="http://schemas.microsoft.com/office/drawing/2014/main" id="{4F8177F7-A449-9A4A-A435-C2D7910F8B49}"/>
              </a:ext>
            </a:extLst>
          </p:cNvPr>
          <p:cNvPicPr>
            <a:picLocks noChangeAspect="1"/>
          </p:cNvPicPr>
          <p:nvPr userDrawn="1"/>
        </p:nvPicPr>
        <p:blipFill>
          <a:blip r:embed="rId28"/>
          <a:stretch>
            <a:fillRect/>
          </a:stretch>
        </p:blipFill>
        <p:spPr>
          <a:xfrm>
            <a:off x="93600" y="5760000"/>
            <a:ext cx="2352675" cy="1010412"/>
          </a:xfrm>
          <a:prstGeom prst="rect">
            <a:avLst/>
          </a:prstGeom>
        </p:spPr>
      </p:pic>
      <p:pic>
        <p:nvPicPr>
          <p:cNvPr id="7" name="Picture 6">
            <a:extLst>
              <a:ext uri="{FF2B5EF4-FFF2-40B4-BE49-F238E27FC236}">
                <a16:creationId xmlns:a16="http://schemas.microsoft.com/office/drawing/2014/main" id="{9322A250-6E34-BBC9-F01F-DCAEBF7CC74E}"/>
              </a:ext>
            </a:extLst>
          </p:cNvPr>
          <p:cNvPicPr>
            <a:picLocks noChangeAspect="1"/>
          </p:cNvPicPr>
          <p:nvPr userDrawn="1"/>
        </p:nvPicPr>
        <p:blipFill>
          <a:blip r:embed="rId29"/>
          <a:stretch>
            <a:fillRect/>
          </a:stretch>
        </p:blipFill>
        <p:spPr>
          <a:xfrm>
            <a:off x="10639178" y="5806694"/>
            <a:ext cx="1429244" cy="1010412"/>
          </a:xfrm>
          <a:prstGeom prst="rect">
            <a:avLst/>
          </a:prstGeom>
        </p:spPr>
      </p:pic>
    </p:spTree>
    <p:extLst>
      <p:ext uri="{BB962C8B-B14F-4D97-AF65-F5344CB8AC3E}">
        <p14:creationId xmlns:p14="http://schemas.microsoft.com/office/powerpoint/2010/main" val="30338019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666" r:id="rId15"/>
    <p:sldLayoutId id="2147483667" r:id="rId16"/>
    <p:sldLayoutId id="2147483668" r:id="rId17"/>
    <p:sldLayoutId id="2147483691" r:id="rId18"/>
    <p:sldLayoutId id="2147483692" r:id="rId19"/>
    <p:sldLayoutId id="2147483693" r:id="rId20"/>
    <p:sldLayoutId id="2147483660" r:id="rId21"/>
    <p:sldLayoutId id="2147483709" r:id="rId22"/>
    <p:sldLayoutId id="2147483710" r:id="rId23"/>
    <p:sldLayoutId id="2147483711" r:id="rId24"/>
    <p:sldLayoutId id="2147483712" r:id="rId25"/>
    <p:sldLayoutId id="2147483713" r:id="rId26"/>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hyperlink" Target="mailto:Paul.quinn@stfc.ac.uk"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hyperlink" Target="gitlab.com/simnavi/shapespyer" TargetMode="External"/><Relationship Id="rId4" Type="http://schemas.openxmlformats.org/officeDocument/2006/relationships/hyperlink" Target="http://www.scd.stfc.ac.uk/Pages/Shapespyer.aspx"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25.xml"/><Relationship Id="rId7" Type="http://schemas.openxmlformats.org/officeDocument/2006/relationships/image" Target="../media/image3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png"/><Relationship Id="rId10" Type="http://schemas.openxmlformats.org/officeDocument/2006/relationships/image" Target="../media/image41.emf"/><Relationship Id="rId4" Type="http://schemas.openxmlformats.org/officeDocument/2006/relationships/notesSlide" Target="../notesSlides/notesSlide7.xml"/><Relationship Id="rId9"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oi.org/10.48550/arXiv.2308.14920" TargetMode="External"/><Relationship Id="rId1" Type="http://schemas.openxmlformats.org/officeDocument/2006/relationships/slideLayout" Target="../slideLayouts/slideLayout14.xml"/><Relationship Id="rId4" Type="http://schemas.openxmlformats.org/officeDocument/2006/relationships/image" Target="../media/image5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doi.org/10.48550/arXiv.2308.14920" TargetMode="External"/><Relationship Id="rId1" Type="http://schemas.openxmlformats.org/officeDocument/2006/relationships/slideLayout" Target="../slideLayouts/slideLayout14.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doi.org/10.1093/imamat/hxae011"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80.png"/><Relationship Id="rId4" Type="http://schemas.openxmlformats.org/officeDocument/2006/relationships/image" Target="../media/image79.ti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8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hyperlink" Target="https://aip.scitation.org/doi/full/10.1063/5.0013065" TargetMode="External"/><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160.png"/><Relationship Id="rId3" Type="http://schemas.openxmlformats.org/officeDocument/2006/relationships/image" Target="../media/image1.png"/><Relationship Id="rId7" Type="http://schemas.openxmlformats.org/officeDocument/2006/relationships/image" Target="../media/image210.png"/><Relationship Id="rId12" Type="http://schemas.openxmlformats.org/officeDocument/2006/relationships/image" Target="../media/image250.png"/><Relationship Id="rId2" Type="http://schemas.openxmlformats.org/officeDocument/2006/relationships/notesSlide" Target="../notesSlides/notesSlide27.xml"/><Relationship Id="rId16" Type="http://schemas.openxmlformats.org/officeDocument/2006/relationships/image" Target="../media/image90.jpeg"/><Relationship Id="rId1" Type="http://schemas.openxmlformats.org/officeDocument/2006/relationships/slideLayout" Target="../slideLayouts/slideLayout2.xml"/><Relationship Id="rId11" Type="http://schemas.openxmlformats.org/officeDocument/2006/relationships/image" Target="../media/image140.png"/><Relationship Id="rId15" Type="http://schemas.openxmlformats.org/officeDocument/2006/relationships/image" Target="../media/image89.png"/><Relationship Id="rId10" Type="http://schemas.openxmlformats.org/officeDocument/2006/relationships/image" Target="../media/image240.png"/><Relationship Id="rId4" Type="http://schemas.openxmlformats.org/officeDocument/2006/relationships/image" Target="../media/image88.png"/><Relationship Id="rId9" Type="http://schemas.openxmlformats.org/officeDocument/2006/relationships/image" Target="../media/image230.png"/><Relationship Id="rId14" Type="http://schemas.openxmlformats.org/officeDocument/2006/relationships/image" Target="../media/image260.png"/></Relationships>
</file>

<file path=ppt/slides/_rels/slide48.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4.gif"/><Relationship Id="rId4" Type="http://schemas.openxmlformats.org/officeDocument/2006/relationships/image" Target="../media/image93.gi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mailto:alc@stfc.ac.uk"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isis.stfc.ac.uk/Pages/Endeavour.aspx" TargetMode="External"/><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hyperlink" Target="https://www.clf.stfc.ac.uk/Pages/EPAC-introduction-page.aspx"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diamond.ac.uk/Home/About/Vision/Diamond-II.html" TargetMode="External"/><Relationship Id="rId11" Type="http://schemas.openxmlformats.org/officeDocument/2006/relationships/image" Target="../media/image19.jpeg"/><Relationship Id="rId5" Type="http://schemas.openxmlformats.org/officeDocument/2006/relationships/image" Target="../media/image16.png"/><Relationship Id="rId10" Type="http://schemas.openxmlformats.org/officeDocument/2006/relationships/hyperlink" Target="https://www.clf.stfc.ac.uk/Pages/HiLUX.aspx" TargetMode="External"/><Relationship Id="rId4" Type="http://schemas.openxmlformats.org/officeDocument/2006/relationships/hyperlink" Target="https://www.clf.stfc.ac.uk/Pages/UK-XFEL-science-case.aspx" TargetMode="External"/><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F5DAF-3795-FB27-298F-7BCE3EB1472F}"/>
              </a:ext>
            </a:extLst>
          </p:cNvPr>
          <p:cNvPicPr>
            <a:picLocks noChangeAspect="1"/>
          </p:cNvPicPr>
          <p:nvPr/>
        </p:nvPicPr>
        <p:blipFill rotWithShape="1">
          <a:blip r:embed="rId3"/>
          <a:srcRect l="7013" t="44946" r="19707" b="27096"/>
          <a:stretch/>
        </p:blipFill>
        <p:spPr>
          <a:xfrm rot="10800000">
            <a:off x="5647200" y="0"/>
            <a:ext cx="6544800" cy="6858000"/>
          </a:xfrm>
          <a:prstGeom prst="rect">
            <a:avLst/>
          </a:prstGeom>
          <a:solidFill>
            <a:schemeClr val="accent3"/>
          </a:solidFill>
        </p:spPr>
      </p:pic>
      <p:pic>
        <p:nvPicPr>
          <p:cNvPr id="6" name="Picture 5">
            <a:extLst>
              <a:ext uri="{FF2B5EF4-FFF2-40B4-BE49-F238E27FC236}">
                <a16:creationId xmlns:a16="http://schemas.microsoft.com/office/drawing/2014/main" id="{71905EFB-B6F4-434F-8144-48C5D9C45E4B}"/>
              </a:ext>
            </a:extLst>
          </p:cNvPr>
          <p:cNvPicPr>
            <a:picLocks noChangeAspect="1"/>
          </p:cNvPicPr>
          <p:nvPr/>
        </p:nvPicPr>
        <p:blipFill>
          <a:blip r:embed="rId4"/>
          <a:stretch>
            <a:fillRect/>
          </a:stretch>
        </p:blipFill>
        <p:spPr>
          <a:xfrm>
            <a:off x="146050" y="141003"/>
            <a:ext cx="3619500" cy="1554480"/>
          </a:xfrm>
          <a:prstGeom prst="rect">
            <a:avLst/>
          </a:prstGeom>
        </p:spPr>
      </p:pic>
      <p:sp>
        <p:nvSpPr>
          <p:cNvPr id="7" name="Rectangle 6">
            <a:extLst>
              <a:ext uri="{FF2B5EF4-FFF2-40B4-BE49-F238E27FC236}">
                <a16:creationId xmlns:a16="http://schemas.microsoft.com/office/drawing/2014/main" id="{80099F7F-DA60-C3B7-BE48-9348B34412A4}"/>
              </a:ext>
            </a:extLst>
          </p:cNvPr>
          <p:cNvSpPr/>
          <p:nvPr/>
        </p:nvSpPr>
        <p:spPr>
          <a:xfrm>
            <a:off x="259191" y="1486231"/>
            <a:ext cx="5745669" cy="738664"/>
          </a:xfrm>
          <a:prstGeom prst="rect">
            <a:avLst/>
          </a:prstGeom>
        </p:spPr>
        <p:txBody>
          <a:bodyPr wrap="square">
            <a:spAutoFit/>
          </a:bodyPr>
          <a:lstStyle/>
          <a:p>
            <a:r>
              <a:rPr lang="en-GB" sz="2400" b="1" dirty="0">
                <a:solidFill>
                  <a:srgbClr val="626262"/>
                </a:solidFill>
                <a:latin typeface="Arial" panose="020B0604020202020204" pitchFamily="34" charset="0"/>
                <a:cs typeface="Arial" panose="020B0604020202020204" pitchFamily="34" charset="0"/>
              </a:rPr>
              <a:t>Paul Quinn</a:t>
            </a:r>
          </a:p>
          <a:p>
            <a:r>
              <a:rPr lang="en-US" i="1" dirty="0">
                <a:solidFill>
                  <a:srgbClr val="626262"/>
                </a:solidFill>
                <a:latin typeface="Arial" panose="020B0604020202020204" pitchFamily="34" charset="0"/>
                <a:cs typeface="Arial" panose="020B0604020202020204" pitchFamily="34" charset="0"/>
                <a:hlinkClick r:id="rId5"/>
              </a:rPr>
              <a:t>Paul.quinn@stfc.ac.uk</a:t>
            </a:r>
            <a:endParaRPr lang="en-US" i="1" dirty="0">
              <a:solidFill>
                <a:srgbClr val="626262"/>
              </a:solidFill>
              <a:latin typeface="Arial" panose="020B0604020202020204" pitchFamily="34" charset="0"/>
              <a:cs typeface="Arial" panose="020B0604020202020204" pitchFamily="34" charset="0"/>
            </a:endParaRPr>
          </a:p>
        </p:txBody>
      </p:sp>
      <p:sp>
        <p:nvSpPr>
          <p:cNvPr id="9" name="Right Triangle 8">
            <a:extLst>
              <a:ext uri="{FF2B5EF4-FFF2-40B4-BE49-F238E27FC236}">
                <a16:creationId xmlns:a16="http://schemas.microsoft.com/office/drawing/2014/main" id="{7BF0D490-4EA2-A9F2-43BB-7DC7A12A2B72}"/>
              </a:ext>
            </a:extLst>
          </p:cNvPr>
          <p:cNvSpPr/>
          <p:nvPr/>
        </p:nvSpPr>
        <p:spPr>
          <a:xfrm>
            <a:off x="5647200" y="141003"/>
            <a:ext cx="6544800" cy="6858001"/>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BCDD615-6180-9C38-B15B-3A58EF47CBB0}"/>
              </a:ext>
            </a:extLst>
          </p:cNvPr>
          <p:cNvSpPr txBox="1"/>
          <p:nvPr/>
        </p:nvSpPr>
        <p:spPr>
          <a:xfrm>
            <a:off x="259191" y="2365898"/>
            <a:ext cx="7899157" cy="3314497"/>
          </a:xfrm>
          <a:prstGeom prst="rect">
            <a:avLst/>
          </a:prstGeom>
          <a:solidFill>
            <a:schemeClr val="bg1"/>
          </a:solidFill>
        </p:spPr>
        <p:txBody>
          <a:bodyPr wrap="square" rtlCol="0" anchor="t">
            <a:spAutoFit/>
          </a:bodyPr>
          <a:lstStyle/>
          <a:p>
            <a:pPr>
              <a:lnSpc>
                <a:spcPct val="120000"/>
              </a:lnSpc>
            </a:pPr>
            <a:r>
              <a:rPr lang="en-GB" sz="6000" dirty="0"/>
              <a:t>The state of AI/ML in </a:t>
            </a:r>
            <a:br>
              <a:rPr lang="en-GB" sz="6000" dirty="0"/>
            </a:br>
            <a:r>
              <a:rPr lang="en-GB" sz="6000" dirty="0"/>
              <a:t>X-ray and Neutron science (Sept 2024)</a:t>
            </a:r>
            <a:endParaRPr lang="en-US" sz="6000" b="1" i="1" spc="-1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6023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275C0-7E65-0239-6CA1-2B3DAF1770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E49FD6-A5D9-7A8D-641A-D1698B4D11E2}"/>
              </a:ext>
            </a:extLst>
          </p:cNvPr>
          <p:cNvSpPr>
            <a:spLocks noGrp="1"/>
          </p:cNvSpPr>
          <p:nvPr>
            <p:ph type="title"/>
          </p:nvPr>
        </p:nvSpPr>
        <p:spPr/>
        <p:txBody>
          <a:bodyPr/>
          <a:lstStyle/>
          <a:p>
            <a:r>
              <a:rPr lang="en-GB" dirty="0"/>
              <a:t>Ptychography</a:t>
            </a:r>
          </a:p>
        </p:txBody>
      </p:sp>
      <p:pic>
        <p:nvPicPr>
          <p:cNvPr id="4" name="Picture 3">
            <a:extLst>
              <a:ext uri="{FF2B5EF4-FFF2-40B4-BE49-F238E27FC236}">
                <a16:creationId xmlns:a16="http://schemas.microsoft.com/office/drawing/2014/main" id="{324C7916-D5AA-B8DE-3C60-6DCC023DFB4F}"/>
              </a:ext>
            </a:extLst>
          </p:cNvPr>
          <p:cNvPicPr>
            <a:picLocks noChangeAspect="1"/>
          </p:cNvPicPr>
          <p:nvPr/>
        </p:nvPicPr>
        <p:blipFill>
          <a:blip r:embed="rId2"/>
          <a:stretch>
            <a:fillRect/>
          </a:stretch>
        </p:blipFill>
        <p:spPr>
          <a:xfrm>
            <a:off x="6093588" y="365125"/>
            <a:ext cx="6020638" cy="1871923"/>
          </a:xfrm>
          <a:prstGeom prst="rect">
            <a:avLst/>
          </a:prstGeom>
        </p:spPr>
      </p:pic>
      <p:pic>
        <p:nvPicPr>
          <p:cNvPr id="6" name="Picture 5">
            <a:extLst>
              <a:ext uri="{FF2B5EF4-FFF2-40B4-BE49-F238E27FC236}">
                <a16:creationId xmlns:a16="http://schemas.microsoft.com/office/drawing/2014/main" id="{2C77A851-5AE0-0D43-8894-25C49161E589}"/>
              </a:ext>
            </a:extLst>
          </p:cNvPr>
          <p:cNvPicPr>
            <a:picLocks noChangeAspect="1"/>
          </p:cNvPicPr>
          <p:nvPr/>
        </p:nvPicPr>
        <p:blipFill>
          <a:blip r:embed="rId3"/>
          <a:stretch>
            <a:fillRect/>
          </a:stretch>
        </p:blipFill>
        <p:spPr>
          <a:xfrm>
            <a:off x="6093588" y="4833033"/>
            <a:ext cx="6020638" cy="1928710"/>
          </a:xfrm>
          <a:prstGeom prst="rect">
            <a:avLst/>
          </a:prstGeom>
        </p:spPr>
      </p:pic>
      <p:pic>
        <p:nvPicPr>
          <p:cNvPr id="8" name="Picture 7">
            <a:extLst>
              <a:ext uri="{FF2B5EF4-FFF2-40B4-BE49-F238E27FC236}">
                <a16:creationId xmlns:a16="http://schemas.microsoft.com/office/drawing/2014/main" id="{0F8CF8C3-9EAE-BE12-AEB0-56D3A635F6E4}"/>
              </a:ext>
            </a:extLst>
          </p:cNvPr>
          <p:cNvPicPr>
            <a:picLocks noChangeAspect="1"/>
          </p:cNvPicPr>
          <p:nvPr/>
        </p:nvPicPr>
        <p:blipFill>
          <a:blip r:embed="rId4"/>
          <a:stretch>
            <a:fillRect/>
          </a:stretch>
        </p:blipFill>
        <p:spPr>
          <a:xfrm>
            <a:off x="239439" y="1957910"/>
            <a:ext cx="5614544" cy="3106838"/>
          </a:xfrm>
          <a:prstGeom prst="rect">
            <a:avLst/>
          </a:prstGeom>
        </p:spPr>
      </p:pic>
      <p:pic>
        <p:nvPicPr>
          <p:cNvPr id="10" name="Picture 9">
            <a:extLst>
              <a:ext uri="{FF2B5EF4-FFF2-40B4-BE49-F238E27FC236}">
                <a16:creationId xmlns:a16="http://schemas.microsoft.com/office/drawing/2014/main" id="{019F9B8C-6469-7C1F-54D4-577E5361468B}"/>
              </a:ext>
            </a:extLst>
          </p:cNvPr>
          <p:cNvPicPr>
            <a:picLocks noChangeAspect="1"/>
          </p:cNvPicPr>
          <p:nvPr/>
        </p:nvPicPr>
        <p:blipFill>
          <a:blip r:embed="rId5"/>
          <a:stretch>
            <a:fillRect/>
          </a:stretch>
        </p:blipFill>
        <p:spPr>
          <a:xfrm>
            <a:off x="6093588" y="2575368"/>
            <a:ext cx="6001586" cy="1871923"/>
          </a:xfrm>
          <a:prstGeom prst="rect">
            <a:avLst/>
          </a:prstGeom>
        </p:spPr>
      </p:pic>
      <p:sp>
        <p:nvSpPr>
          <p:cNvPr id="11" name="TextBox 10">
            <a:extLst>
              <a:ext uri="{FF2B5EF4-FFF2-40B4-BE49-F238E27FC236}">
                <a16:creationId xmlns:a16="http://schemas.microsoft.com/office/drawing/2014/main" id="{467AA43C-8316-C37D-B372-EED6303DBA34}"/>
              </a:ext>
            </a:extLst>
          </p:cNvPr>
          <p:cNvSpPr txBox="1"/>
          <p:nvPr/>
        </p:nvSpPr>
        <p:spPr>
          <a:xfrm>
            <a:off x="7028941" y="55552"/>
            <a:ext cx="4130879" cy="369115"/>
          </a:xfrm>
          <a:prstGeom prst="rect">
            <a:avLst/>
          </a:prstGeom>
          <a:noFill/>
        </p:spPr>
        <p:txBody>
          <a:bodyPr wrap="square" rtlCol="0">
            <a:spAutoFit/>
          </a:bodyPr>
          <a:lstStyle/>
          <a:p>
            <a:pPr algn="ctr"/>
            <a:r>
              <a:rPr lang="en-GB" dirty="0" err="1">
                <a:solidFill>
                  <a:srgbClr val="1973B2"/>
                </a:solidFill>
              </a:rPr>
              <a:t>ePIE</a:t>
            </a:r>
            <a:endParaRPr lang="en-GB" dirty="0">
              <a:solidFill>
                <a:srgbClr val="1973B2"/>
              </a:solidFill>
            </a:endParaRPr>
          </a:p>
        </p:txBody>
      </p:sp>
      <p:sp>
        <p:nvSpPr>
          <p:cNvPr id="12" name="TextBox 11">
            <a:extLst>
              <a:ext uri="{FF2B5EF4-FFF2-40B4-BE49-F238E27FC236}">
                <a16:creationId xmlns:a16="http://schemas.microsoft.com/office/drawing/2014/main" id="{329C4BD5-4944-7889-5CB3-F41B71E24A23}"/>
              </a:ext>
            </a:extLst>
          </p:cNvPr>
          <p:cNvSpPr txBox="1"/>
          <p:nvPr/>
        </p:nvSpPr>
        <p:spPr>
          <a:xfrm>
            <a:off x="7038467" y="2284470"/>
            <a:ext cx="4130879" cy="369115"/>
          </a:xfrm>
          <a:prstGeom prst="rect">
            <a:avLst/>
          </a:prstGeom>
          <a:noFill/>
        </p:spPr>
        <p:txBody>
          <a:bodyPr wrap="square" rtlCol="0">
            <a:spAutoFit/>
          </a:bodyPr>
          <a:lstStyle/>
          <a:p>
            <a:pPr algn="ctr"/>
            <a:r>
              <a:rPr lang="en-GB" dirty="0">
                <a:solidFill>
                  <a:srgbClr val="1A981A"/>
                </a:solidFill>
              </a:rPr>
              <a:t>Nonlinear Conjugate Gradients</a:t>
            </a:r>
          </a:p>
        </p:txBody>
      </p:sp>
      <p:sp>
        <p:nvSpPr>
          <p:cNvPr id="13" name="TextBox 12">
            <a:extLst>
              <a:ext uri="{FF2B5EF4-FFF2-40B4-BE49-F238E27FC236}">
                <a16:creationId xmlns:a16="http://schemas.microsoft.com/office/drawing/2014/main" id="{B06A1BCD-C073-2233-B0D8-B8E70D1BF6BD}"/>
              </a:ext>
            </a:extLst>
          </p:cNvPr>
          <p:cNvSpPr txBox="1"/>
          <p:nvPr/>
        </p:nvSpPr>
        <p:spPr>
          <a:xfrm>
            <a:off x="7028940" y="4601053"/>
            <a:ext cx="4130879" cy="369115"/>
          </a:xfrm>
          <a:prstGeom prst="rect">
            <a:avLst/>
          </a:prstGeom>
          <a:noFill/>
        </p:spPr>
        <p:txBody>
          <a:bodyPr wrap="square" rtlCol="0">
            <a:spAutoFit/>
          </a:bodyPr>
          <a:lstStyle/>
          <a:p>
            <a:pPr algn="ctr"/>
            <a:r>
              <a:rPr lang="en-GB" dirty="0">
                <a:solidFill>
                  <a:srgbClr val="D62728"/>
                </a:solidFill>
              </a:rPr>
              <a:t>L-BFGS</a:t>
            </a:r>
          </a:p>
        </p:txBody>
      </p:sp>
      <p:pic>
        <p:nvPicPr>
          <p:cNvPr id="5" name="Picture 4">
            <a:extLst>
              <a:ext uri="{FF2B5EF4-FFF2-40B4-BE49-F238E27FC236}">
                <a16:creationId xmlns:a16="http://schemas.microsoft.com/office/drawing/2014/main" id="{A7DD8085-80D4-A09C-BCCA-2CDF44950F64}"/>
              </a:ext>
            </a:extLst>
          </p:cNvPr>
          <p:cNvPicPr>
            <a:picLocks noChangeAspect="1"/>
          </p:cNvPicPr>
          <p:nvPr/>
        </p:nvPicPr>
        <p:blipFill>
          <a:blip r:embed="rId6"/>
          <a:stretch>
            <a:fillRect/>
          </a:stretch>
        </p:blipFill>
        <p:spPr>
          <a:xfrm>
            <a:off x="77774" y="6500573"/>
            <a:ext cx="2808651" cy="261170"/>
          </a:xfrm>
          <a:prstGeom prst="rect">
            <a:avLst/>
          </a:prstGeom>
        </p:spPr>
      </p:pic>
    </p:spTree>
    <p:extLst>
      <p:ext uri="{BB962C8B-B14F-4D97-AF65-F5344CB8AC3E}">
        <p14:creationId xmlns:p14="http://schemas.microsoft.com/office/powerpoint/2010/main" val="254056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E6ACA609-617B-4E15-F167-CDB2F181B56F}"/>
              </a:ext>
            </a:extLst>
          </p:cNvPr>
          <p:cNvPicPr>
            <a:picLocks noChangeAspect="1"/>
          </p:cNvPicPr>
          <p:nvPr/>
        </p:nvPicPr>
        <p:blipFill>
          <a:blip r:embed="rId3"/>
          <a:stretch>
            <a:fillRect/>
          </a:stretch>
        </p:blipFill>
        <p:spPr>
          <a:xfrm>
            <a:off x="8237157" y="2136900"/>
            <a:ext cx="3771900" cy="3771900"/>
          </a:xfrm>
          <a:prstGeom prst="rect">
            <a:avLst/>
          </a:prstGeom>
        </p:spPr>
      </p:pic>
      <p:sp>
        <p:nvSpPr>
          <p:cNvPr id="5" name="TextBox 4">
            <a:extLst>
              <a:ext uri="{FF2B5EF4-FFF2-40B4-BE49-F238E27FC236}">
                <a16:creationId xmlns:a16="http://schemas.microsoft.com/office/drawing/2014/main" id="{A121BF9D-7312-D146-A098-1393906DE9CF}"/>
              </a:ext>
            </a:extLst>
          </p:cNvPr>
          <p:cNvSpPr txBox="1"/>
          <p:nvPr/>
        </p:nvSpPr>
        <p:spPr>
          <a:xfrm>
            <a:off x="429466" y="-9748"/>
            <a:ext cx="8743006"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2E2D62"/>
                </a:solidFill>
                <a:effectLst/>
                <a:uLnTx/>
                <a:uFillTx/>
                <a:latin typeface="Arial"/>
                <a:cs typeface="Arial"/>
              </a:rPr>
              <a:t>Crystal field excitations</a:t>
            </a:r>
            <a:endParaRPr kumimoji="0" lang="en-US" sz="4400" b="0" i="0" u="none" strike="noStrike" kern="1200" cap="none" spc="-150" normalizeH="0" baseline="0" noProof="0" dirty="0">
              <a:ln>
                <a:noFill/>
              </a:ln>
              <a:solidFill>
                <a:srgbClr val="000000"/>
              </a:solidFill>
              <a:effectLst/>
              <a:uLnTx/>
              <a:uFillTx/>
              <a:latin typeface="Arial"/>
              <a:cs typeface="Arial"/>
            </a:endParaRPr>
          </a:p>
        </p:txBody>
      </p:sp>
      <p:grpSp>
        <p:nvGrpSpPr>
          <p:cNvPr id="67" name="Group 66">
            <a:extLst>
              <a:ext uri="{FF2B5EF4-FFF2-40B4-BE49-F238E27FC236}">
                <a16:creationId xmlns:a16="http://schemas.microsoft.com/office/drawing/2014/main" id="{929F7F5E-BA6F-97EC-1770-C431FFE33A83}"/>
              </a:ext>
            </a:extLst>
          </p:cNvPr>
          <p:cNvGrpSpPr>
            <a:grpSpLocks noUngrp="1" noChangeAspect="1"/>
          </p:cNvGrpSpPr>
          <p:nvPr/>
        </p:nvGrpSpPr>
        <p:grpSpPr>
          <a:xfrm>
            <a:off x="4069707" y="3582083"/>
            <a:ext cx="4219720" cy="1842706"/>
            <a:chOff x="815892" y="3170609"/>
            <a:chExt cx="5637295" cy="2475834"/>
          </a:xfrm>
        </p:grpSpPr>
        <p:cxnSp>
          <p:nvCxnSpPr>
            <p:cNvPr id="19" name="Straight Connector 18">
              <a:extLst>
                <a:ext uri="{FF2B5EF4-FFF2-40B4-BE49-F238E27FC236}">
                  <a16:creationId xmlns:a16="http://schemas.microsoft.com/office/drawing/2014/main" id="{AE530376-1D6E-FEF0-63C3-97E55D43DB17}"/>
                </a:ext>
              </a:extLst>
            </p:cNvPr>
            <p:cNvCxnSpPr/>
            <p:nvPr/>
          </p:nvCxnSpPr>
          <p:spPr>
            <a:xfrm>
              <a:off x="871527" y="4042163"/>
              <a:ext cx="714375" cy="0"/>
            </a:xfrm>
            <a:prstGeom prst="line">
              <a:avLst/>
            </a:prstGeom>
            <a:ln w="508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86E56D-064E-D459-D830-A0ADDD999379}"/>
                </a:ext>
              </a:extLst>
            </p:cNvPr>
            <p:cNvCxnSpPr/>
            <p:nvPr/>
          </p:nvCxnSpPr>
          <p:spPr>
            <a:xfrm>
              <a:off x="5738812" y="4808926"/>
              <a:ext cx="714375" cy="0"/>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B94B782-214E-A7B6-C957-58A357EAAC31}"/>
                </a:ext>
              </a:extLst>
            </p:cNvPr>
            <p:cNvCxnSpPr>
              <a:cxnSpLocks/>
            </p:cNvCxnSpPr>
            <p:nvPr/>
          </p:nvCxnSpPr>
          <p:spPr>
            <a:xfrm>
              <a:off x="2493955" y="3794513"/>
              <a:ext cx="7143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3C7466-05C3-6840-F527-6FD4843719DD}"/>
                </a:ext>
              </a:extLst>
            </p:cNvPr>
            <p:cNvCxnSpPr>
              <a:cxnSpLocks/>
            </p:cNvCxnSpPr>
            <p:nvPr/>
          </p:nvCxnSpPr>
          <p:spPr>
            <a:xfrm>
              <a:off x="2493955" y="4361122"/>
              <a:ext cx="71437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3AA9CC-0FEB-0081-6F80-866511E52321}"/>
                </a:ext>
              </a:extLst>
            </p:cNvPr>
            <p:cNvCxnSpPr>
              <a:cxnSpLocks/>
            </p:cNvCxnSpPr>
            <p:nvPr/>
          </p:nvCxnSpPr>
          <p:spPr>
            <a:xfrm>
              <a:off x="4116383" y="5156461"/>
              <a:ext cx="7143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6FA37CB-5E65-84E3-C404-993C658D98AE}"/>
                </a:ext>
              </a:extLst>
            </p:cNvPr>
            <p:cNvCxnSpPr>
              <a:cxnSpLocks/>
            </p:cNvCxnSpPr>
            <p:nvPr/>
          </p:nvCxnSpPr>
          <p:spPr>
            <a:xfrm>
              <a:off x="4116383" y="4518421"/>
              <a:ext cx="71437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DBE7C38-2EAF-1E07-35BC-0EFBFAC6F218}"/>
                </a:ext>
              </a:extLst>
            </p:cNvPr>
            <p:cNvCxnSpPr>
              <a:cxnSpLocks/>
            </p:cNvCxnSpPr>
            <p:nvPr/>
          </p:nvCxnSpPr>
          <p:spPr>
            <a:xfrm>
              <a:off x="4097330" y="3170609"/>
              <a:ext cx="7143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7488EF2-40CB-027F-EEFF-1B8C971D8AC6}"/>
                </a:ext>
              </a:extLst>
            </p:cNvPr>
            <p:cNvCxnSpPr>
              <a:cxnSpLocks/>
            </p:cNvCxnSpPr>
            <p:nvPr/>
          </p:nvCxnSpPr>
          <p:spPr>
            <a:xfrm flipH="1" flipV="1">
              <a:off x="1585902" y="4042163"/>
              <a:ext cx="908053" cy="318959"/>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BBC71C-A1D2-92A0-B6B2-4870805C9033}"/>
                </a:ext>
              </a:extLst>
            </p:cNvPr>
            <p:cNvCxnSpPr>
              <a:cxnSpLocks/>
            </p:cNvCxnSpPr>
            <p:nvPr/>
          </p:nvCxnSpPr>
          <p:spPr>
            <a:xfrm flipH="1">
              <a:off x="1585902" y="3794513"/>
              <a:ext cx="908053" cy="247649"/>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D774958-D1CD-311D-1609-5B221B00FBE1}"/>
                </a:ext>
              </a:extLst>
            </p:cNvPr>
            <p:cNvCxnSpPr>
              <a:cxnSpLocks/>
            </p:cNvCxnSpPr>
            <p:nvPr/>
          </p:nvCxnSpPr>
          <p:spPr>
            <a:xfrm flipH="1" flipV="1">
              <a:off x="3238997" y="4354147"/>
              <a:ext cx="877386" cy="163886"/>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3D0FB6D-96C8-86BE-C10D-52AE0FDCAA9B}"/>
                </a:ext>
              </a:extLst>
            </p:cNvPr>
            <p:cNvCxnSpPr>
              <a:cxnSpLocks/>
            </p:cNvCxnSpPr>
            <p:nvPr/>
          </p:nvCxnSpPr>
          <p:spPr>
            <a:xfrm flipH="1" flipV="1">
              <a:off x="3197685" y="3799143"/>
              <a:ext cx="918698" cy="1350210"/>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EBCCD9-85CE-4F46-9BE3-25DF83732D73}"/>
                </a:ext>
              </a:extLst>
            </p:cNvPr>
            <p:cNvCxnSpPr>
              <a:cxnSpLocks/>
            </p:cNvCxnSpPr>
            <p:nvPr/>
          </p:nvCxnSpPr>
          <p:spPr>
            <a:xfrm flipH="1">
              <a:off x="3202140" y="3177718"/>
              <a:ext cx="895190" cy="614317"/>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F9BA2D9-CB86-A5AC-EAF8-AC4646D5FBE7}"/>
                </a:ext>
              </a:extLst>
            </p:cNvPr>
            <p:cNvCxnSpPr>
              <a:cxnSpLocks/>
            </p:cNvCxnSpPr>
            <p:nvPr/>
          </p:nvCxnSpPr>
          <p:spPr>
            <a:xfrm flipH="1" flipV="1">
              <a:off x="4824568" y="3184762"/>
              <a:ext cx="925857" cy="1624164"/>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319D3E-94D3-E070-4AD5-25951AA868BB}"/>
                </a:ext>
              </a:extLst>
            </p:cNvPr>
            <p:cNvCxnSpPr>
              <a:cxnSpLocks/>
            </p:cNvCxnSpPr>
            <p:nvPr/>
          </p:nvCxnSpPr>
          <p:spPr>
            <a:xfrm flipH="1">
              <a:off x="4861425" y="4808926"/>
              <a:ext cx="877387" cy="341544"/>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9E0A555-736F-A0D0-0E86-1C600254D5CF}"/>
                </a:ext>
              </a:extLst>
            </p:cNvPr>
            <p:cNvSpPr txBox="1"/>
            <p:nvPr/>
          </p:nvSpPr>
          <p:spPr>
            <a:xfrm>
              <a:off x="5694288" y="4903068"/>
              <a:ext cx="691386" cy="3765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0AD47">
                      <a:lumMod val="75000"/>
                    </a:srgbClr>
                  </a:solidFill>
                  <a:effectLst/>
                  <a:uLnTx/>
                  <a:uFillTx/>
                  <a:latin typeface="Arial"/>
                </a:rPr>
                <a:t>O 2p</a:t>
              </a:r>
            </a:p>
          </p:txBody>
        </p:sp>
        <p:sp>
          <p:nvSpPr>
            <p:cNvPr id="44" name="TextBox 43">
              <a:extLst>
                <a:ext uri="{FF2B5EF4-FFF2-40B4-BE49-F238E27FC236}">
                  <a16:creationId xmlns:a16="http://schemas.microsoft.com/office/drawing/2014/main" id="{915952A1-73D7-2A62-0108-E72117B16DAD}"/>
                </a:ext>
              </a:extLst>
            </p:cNvPr>
            <p:cNvSpPr txBox="1"/>
            <p:nvPr/>
          </p:nvSpPr>
          <p:spPr>
            <a:xfrm>
              <a:off x="815892" y="4221115"/>
              <a:ext cx="726554" cy="3765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rPr>
                <a:t>Ni 3d</a:t>
              </a:r>
            </a:p>
          </p:txBody>
        </p:sp>
        <p:sp>
          <p:nvSpPr>
            <p:cNvPr id="48" name="TextBox 47">
              <a:extLst>
                <a:ext uri="{FF2B5EF4-FFF2-40B4-BE49-F238E27FC236}">
                  <a16:creationId xmlns:a16="http://schemas.microsoft.com/office/drawing/2014/main" id="{72FBAA9A-4325-934C-7424-CB37B618FAF9}"/>
                </a:ext>
              </a:extLst>
            </p:cNvPr>
            <p:cNvSpPr txBox="1"/>
            <p:nvPr/>
          </p:nvSpPr>
          <p:spPr>
            <a:xfrm>
              <a:off x="2611535" y="4518033"/>
              <a:ext cx="431149" cy="3765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E5DF8"/>
                  </a:solidFill>
                  <a:effectLst/>
                  <a:uLnTx/>
                  <a:uFillTx/>
                  <a:latin typeface="Arial"/>
                </a:rPr>
                <a:t>t</a:t>
              </a:r>
              <a:r>
                <a:rPr kumimoji="0" lang="en-US" sz="1600" b="0" i="0" u="none" strike="noStrike" kern="1200" cap="none" spc="0" normalizeH="0" baseline="-25000" noProof="0">
                  <a:ln>
                    <a:noFill/>
                  </a:ln>
                  <a:solidFill>
                    <a:srgbClr val="1E5DF8"/>
                  </a:solidFill>
                  <a:effectLst/>
                  <a:uLnTx/>
                  <a:uFillTx/>
                  <a:latin typeface="Arial"/>
                </a:rPr>
                <a:t>2g</a:t>
              </a:r>
            </a:p>
          </p:txBody>
        </p:sp>
        <p:sp>
          <p:nvSpPr>
            <p:cNvPr id="49" name="TextBox 48">
              <a:extLst>
                <a:ext uri="{FF2B5EF4-FFF2-40B4-BE49-F238E27FC236}">
                  <a16:creationId xmlns:a16="http://schemas.microsoft.com/office/drawing/2014/main" id="{CFE87FC0-0DA9-3D64-4042-ADCCE7C3ACF7}"/>
                </a:ext>
              </a:extLst>
            </p:cNvPr>
            <p:cNvSpPr txBox="1"/>
            <p:nvPr/>
          </p:nvSpPr>
          <p:spPr>
            <a:xfrm>
              <a:off x="2625161" y="3243559"/>
              <a:ext cx="410049" cy="3765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FF0000"/>
                  </a:solidFill>
                  <a:effectLst/>
                  <a:uLnTx/>
                  <a:uFillTx/>
                  <a:latin typeface="Arial"/>
                </a:rPr>
                <a:t>e</a:t>
              </a:r>
              <a:r>
                <a:rPr kumimoji="0" lang="en-US" sz="1600" b="0" i="0" u="none" strike="noStrike" kern="1200" cap="none" spc="0" normalizeH="0" baseline="-25000" noProof="0" err="1">
                  <a:ln>
                    <a:noFill/>
                  </a:ln>
                  <a:solidFill>
                    <a:srgbClr val="FF0000"/>
                  </a:solidFill>
                  <a:effectLst/>
                  <a:uLnTx/>
                  <a:uFillTx/>
                  <a:latin typeface="Arial"/>
                </a:rPr>
                <a:t>g</a:t>
              </a:r>
              <a:endParaRPr kumimoji="0" lang="en-US" sz="1600" b="0" i="0" u="none" strike="noStrike" kern="1200" cap="none" spc="0" normalizeH="0" baseline="-25000" noProof="0">
                <a:ln>
                  <a:noFill/>
                </a:ln>
                <a:solidFill>
                  <a:srgbClr val="FF0000"/>
                </a:solidFill>
                <a:effectLst/>
                <a:uLnTx/>
                <a:uFillTx/>
                <a:latin typeface="Arial"/>
              </a:endParaRPr>
            </a:p>
          </p:txBody>
        </p:sp>
        <p:sp>
          <p:nvSpPr>
            <p:cNvPr id="50" name="TextBox 49">
              <a:extLst>
                <a:ext uri="{FF2B5EF4-FFF2-40B4-BE49-F238E27FC236}">
                  <a16:creationId xmlns:a16="http://schemas.microsoft.com/office/drawing/2014/main" id="{4D9DD097-7EA1-CB21-E55A-9408BFC3FE58}"/>
                </a:ext>
              </a:extLst>
            </p:cNvPr>
            <p:cNvSpPr txBox="1"/>
            <p:nvPr/>
          </p:nvSpPr>
          <p:spPr>
            <a:xfrm>
              <a:off x="3761778" y="5269863"/>
              <a:ext cx="1138008" cy="37658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rPr>
                <a:t>‘covalent’</a:t>
              </a:r>
            </a:p>
          </p:txBody>
        </p:sp>
        <p:sp>
          <p:nvSpPr>
            <p:cNvPr id="51" name="TextBox 50">
              <a:extLst>
                <a:ext uri="{FF2B5EF4-FFF2-40B4-BE49-F238E27FC236}">
                  <a16:creationId xmlns:a16="http://schemas.microsoft.com/office/drawing/2014/main" id="{EFCA3BA4-83CD-74DF-C0CF-64796CDAC383}"/>
                </a:ext>
              </a:extLst>
            </p:cNvPr>
            <p:cNvSpPr txBox="1"/>
            <p:nvPr/>
          </p:nvSpPr>
          <p:spPr>
            <a:xfrm>
              <a:off x="2331868" y="4962201"/>
              <a:ext cx="1110564" cy="37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rPr>
                <a:t>‘ionic’</a:t>
              </a:r>
            </a:p>
          </p:txBody>
        </p:sp>
        <p:cxnSp>
          <p:nvCxnSpPr>
            <p:cNvPr id="58" name="Straight Connector 57">
              <a:extLst>
                <a:ext uri="{FF2B5EF4-FFF2-40B4-BE49-F238E27FC236}">
                  <a16:creationId xmlns:a16="http://schemas.microsoft.com/office/drawing/2014/main" id="{BFBF4830-ADEA-56FD-B886-C68940197A73}"/>
                </a:ext>
              </a:extLst>
            </p:cNvPr>
            <p:cNvCxnSpPr>
              <a:cxnSpLocks/>
            </p:cNvCxnSpPr>
            <p:nvPr/>
          </p:nvCxnSpPr>
          <p:spPr>
            <a:xfrm>
              <a:off x="4097329" y="4156461"/>
              <a:ext cx="714375"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EB449A6-8196-B0CA-127D-768AA3CDB42D}"/>
                </a:ext>
              </a:extLst>
            </p:cNvPr>
            <p:cNvCxnSpPr>
              <a:cxnSpLocks/>
            </p:cNvCxnSpPr>
            <p:nvPr/>
          </p:nvCxnSpPr>
          <p:spPr>
            <a:xfrm flipH="1" flipV="1">
              <a:off x="4829174" y="4518285"/>
              <a:ext cx="865114" cy="290640"/>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C273D03-BAA4-C17A-48DA-153D72368892}"/>
                </a:ext>
              </a:extLst>
            </p:cNvPr>
            <p:cNvCxnSpPr>
              <a:cxnSpLocks/>
            </p:cNvCxnSpPr>
            <p:nvPr/>
          </p:nvCxnSpPr>
          <p:spPr>
            <a:xfrm flipH="1">
              <a:off x="3221193" y="4173362"/>
              <a:ext cx="895190" cy="194868"/>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A823C9-1269-538A-6F09-EEDD0866F0D6}"/>
                </a:ext>
              </a:extLst>
            </p:cNvPr>
            <p:cNvCxnSpPr>
              <a:cxnSpLocks/>
            </p:cNvCxnSpPr>
            <p:nvPr/>
          </p:nvCxnSpPr>
          <p:spPr>
            <a:xfrm flipH="1" flipV="1">
              <a:off x="4820113" y="4170751"/>
              <a:ext cx="908053" cy="645282"/>
            </a:xfrm>
            <a:prstGeom prst="line">
              <a:avLst/>
            </a:prstGeom>
            <a:ln w="254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5BB30DBB-8A49-15D0-88B4-36DDC7F9FCF1}"/>
              </a:ext>
            </a:extLst>
          </p:cNvPr>
          <p:cNvSpPr/>
          <p:nvPr/>
        </p:nvSpPr>
        <p:spPr>
          <a:xfrm>
            <a:off x="196705" y="1019041"/>
            <a:ext cx="11709842" cy="223324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600"/>
              </a:spcAft>
              <a:buClrTx/>
              <a:buSzTx/>
              <a:buFont typeface="Arial"/>
              <a:buChar char="•"/>
              <a:tabLst/>
              <a:defRPr/>
            </a:pPr>
            <a:r>
              <a:rPr kumimoji="0" lang="en-GB" sz="2200" b="0" i="0" u="none" strike="noStrike" kern="1200" cap="none" spc="0" normalizeH="0" baseline="0" noProof="0">
                <a:ln>
                  <a:noFill/>
                </a:ln>
                <a:solidFill>
                  <a:srgbClr val="626262"/>
                </a:solidFill>
                <a:effectLst/>
                <a:uLnTx/>
                <a:uFillTx/>
                <a:latin typeface="Arial"/>
                <a:cs typeface="Arial"/>
              </a:rPr>
              <a:t>Spatially localised excitations involving strongly correlated d- or f-electrons</a:t>
            </a:r>
            <a:endParaRPr kumimoji="0" lang="en-US" sz="1800" b="0" i="0" u="none" strike="noStrike" kern="1200" cap="none" spc="0" normalizeH="0" baseline="0" noProof="0">
              <a:ln>
                <a:noFill/>
              </a:ln>
              <a:solidFill>
                <a:srgbClr val="2E2C61"/>
              </a:solidFill>
              <a:effectLst/>
              <a:uLnTx/>
              <a:uFillTx/>
              <a:latin typeface="Calibri" panose="020F0502020204030204"/>
              <a:cs typeface="Calibri" panose="020F0502020204030204"/>
            </a:endParaRPr>
          </a:p>
          <a:p>
            <a:pPr marL="342900" marR="0" lvl="0" indent="-342900" algn="l" defTabSz="914400" rtl="0" eaLnBrk="1" fontAlgn="auto" latinLnBrk="0" hangingPunct="1">
              <a:lnSpc>
                <a:spcPct val="110000"/>
              </a:lnSpc>
              <a:spcBef>
                <a:spcPts val="0"/>
              </a:spcBef>
              <a:spcAft>
                <a:spcPts val="600"/>
              </a:spcAft>
              <a:buClrTx/>
              <a:buSzTx/>
              <a:buFont typeface="Arial"/>
              <a:buChar char="•"/>
              <a:tabLst/>
              <a:defRPr/>
            </a:pPr>
            <a:r>
              <a:rPr kumimoji="0" lang="en-GB" sz="2200" b="0" i="0" u="none" strike="noStrike" kern="1200" cap="none" spc="0" normalizeH="0" baseline="0" noProof="0">
                <a:ln>
                  <a:noFill/>
                </a:ln>
                <a:solidFill>
                  <a:srgbClr val="626262"/>
                </a:solidFill>
                <a:effectLst/>
                <a:uLnTx/>
                <a:uFillTx/>
                <a:latin typeface="Arial"/>
                <a:cs typeface="Arial"/>
              </a:rPr>
              <a:t>Key to interpreting spectroscopies such as INS, XPS, XAS &amp; RIXS</a:t>
            </a:r>
            <a:endParaRPr kumimoji="0" lang="en-US" sz="1800" b="0" i="0" u="none" strike="noStrike" kern="1200" cap="none" spc="0" normalizeH="0" baseline="0" noProof="0">
              <a:ln>
                <a:noFill/>
              </a:ln>
              <a:solidFill>
                <a:srgbClr val="2E2C61"/>
              </a:solidFill>
              <a:effectLst/>
              <a:uLnTx/>
              <a:uFillTx/>
              <a:latin typeface="Calibri" panose="020F0502020204030204"/>
              <a:cs typeface="Calibri" panose="020F0502020204030204"/>
            </a:endParaRPr>
          </a:p>
          <a:p>
            <a:pPr marL="342900" marR="0" lvl="0" indent="-342900" algn="l" defTabSz="914400" rtl="0" eaLnBrk="1" fontAlgn="auto" latinLnBrk="0" hangingPunct="1">
              <a:lnSpc>
                <a:spcPct val="110000"/>
              </a:lnSpc>
              <a:spcBef>
                <a:spcPts val="0"/>
              </a:spcBef>
              <a:spcAft>
                <a:spcPts val="600"/>
              </a:spcAft>
              <a:buClrTx/>
              <a:buSzTx/>
              <a:buFont typeface="Arial"/>
              <a:buChar char="•"/>
              <a:tabLst/>
              <a:defRPr/>
            </a:pPr>
            <a:r>
              <a:rPr kumimoji="0" lang="en-GB" sz="2200" b="0" i="0" u="none" strike="noStrike" kern="1200" cap="none" spc="0" normalizeH="0" baseline="0" noProof="0">
                <a:ln>
                  <a:noFill/>
                </a:ln>
                <a:solidFill>
                  <a:srgbClr val="626262"/>
                </a:solidFill>
                <a:effectLst/>
                <a:uLnTx/>
                <a:uFillTx/>
                <a:latin typeface="Arial"/>
                <a:cs typeface="Arial"/>
              </a:rPr>
              <a:t>Competing Coulomb, spin-orbit and ligand-field effects</a:t>
            </a: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2200" b="0" i="0" u="none" strike="noStrike" kern="1200" cap="none" spc="0" normalizeH="0" baseline="0" noProof="0">
              <a:ln>
                <a:noFill/>
              </a:ln>
              <a:solidFill>
                <a:srgbClr val="626262"/>
              </a:solidFill>
              <a:effectLst/>
              <a:uLnTx/>
              <a:uFillTx/>
              <a:latin typeface="Arial"/>
              <a:cs typeface="Arial"/>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2200" b="0" i="0" u="none" strike="noStrike" kern="1200" cap="none" spc="0" normalizeH="0" baseline="0" noProof="0">
              <a:ln>
                <a:noFill/>
              </a:ln>
              <a:solidFill>
                <a:srgbClr val="626262"/>
              </a:solidFill>
              <a:effectLst/>
              <a:uLnTx/>
              <a:uFillTx/>
              <a:latin typeface="Arial"/>
              <a:cs typeface="Arial"/>
            </a:endParaRPr>
          </a:p>
        </p:txBody>
      </p:sp>
      <p:pic>
        <p:nvPicPr>
          <p:cNvPr id="9" name="Picture 8" descr="A logo with blue letters&#10;&#10;Description automatically generated">
            <a:extLst>
              <a:ext uri="{FF2B5EF4-FFF2-40B4-BE49-F238E27FC236}">
                <a16:creationId xmlns:a16="http://schemas.microsoft.com/office/drawing/2014/main" id="{ACE0C10B-60B8-3CF1-8DB8-A03C86275A4C}"/>
              </a:ext>
            </a:extLst>
          </p:cNvPr>
          <p:cNvPicPr>
            <a:picLocks noChangeAspect="1"/>
          </p:cNvPicPr>
          <p:nvPr/>
        </p:nvPicPr>
        <p:blipFill>
          <a:blip r:embed="rId4"/>
          <a:stretch>
            <a:fillRect/>
          </a:stretch>
        </p:blipFill>
        <p:spPr>
          <a:xfrm>
            <a:off x="9881581" y="2884576"/>
            <a:ext cx="1719982" cy="640942"/>
          </a:xfrm>
          <a:prstGeom prst="rect">
            <a:avLst/>
          </a:prstGeom>
        </p:spPr>
      </p:pic>
      <p:pic>
        <p:nvPicPr>
          <p:cNvPr id="31" name="Picture 30">
            <a:extLst>
              <a:ext uri="{FF2B5EF4-FFF2-40B4-BE49-F238E27FC236}">
                <a16:creationId xmlns:a16="http://schemas.microsoft.com/office/drawing/2014/main" id="{DEA3EBC4-CB82-7147-A089-95899B79A04C}"/>
              </a:ext>
            </a:extLst>
          </p:cNvPr>
          <p:cNvPicPr>
            <a:picLocks noChangeAspect="1"/>
          </p:cNvPicPr>
          <p:nvPr/>
        </p:nvPicPr>
        <p:blipFill>
          <a:blip r:embed="rId5"/>
          <a:stretch>
            <a:fillRect/>
          </a:stretch>
        </p:blipFill>
        <p:spPr>
          <a:xfrm>
            <a:off x="353223" y="2307178"/>
            <a:ext cx="3771900" cy="3771900"/>
          </a:xfrm>
          <a:prstGeom prst="rect">
            <a:avLst/>
          </a:prstGeom>
        </p:spPr>
      </p:pic>
      <p:pic>
        <p:nvPicPr>
          <p:cNvPr id="37" name="Picture 36" descr="A white circle in the sky&#10;&#10;Description automatically generated">
            <a:extLst>
              <a:ext uri="{FF2B5EF4-FFF2-40B4-BE49-F238E27FC236}">
                <a16:creationId xmlns:a16="http://schemas.microsoft.com/office/drawing/2014/main" id="{18686D72-DE86-5BDE-D859-A0A206EBF7F3}"/>
              </a:ext>
            </a:extLst>
          </p:cNvPr>
          <p:cNvPicPr>
            <a:picLocks noChangeAspect="1"/>
          </p:cNvPicPr>
          <p:nvPr/>
        </p:nvPicPr>
        <p:blipFill>
          <a:blip r:embed="rId6"/>
          <a:stretch>
            <a:fillRect/>
          </a:stretch>
        </p:blipFill>
        <p:spPr>
          <a:xfrm>
            <a:off x="2091258" y="2949389"/>
            <a:ext cx="1627916" cy="512132"/>
          </a:xfrm>
          <a:prstGeom prst="rect">
            <a:avLst/>
          </a:prstGeom>
        </p:spPr>
      </p:pic>
      <p:sp>
        <p:nvSpPr>
          <p:cNvPr id="42" name="Rectangle 41">
            <a:extLst>
              <a:ext uri="{FF2B5EF4-FFF2-40B4-BE49-F238E27FC236}">
                <a16:creationId xmlns:a16="http://schemas.microsoft.com/office/drawing/2014/main" id="{5551DF8E-7EDF-5E41-E200-E02BE9C7940B}"/>
              </a:ext>
            </a:extLst>
          </p:cNvPr>
          <p:cNvSpPr/>
          <p:nvPr/>
        </p:nvSpPr>
        <p:spPr>
          <a:xfrm>
            <a:off x="2906233" y="6065986"/>
            <a:ext cx="7127115" cy="1706942"/>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600"/>
              </a:spcAft>
              <a:buClrTx/>
              <a:buSzTx/>
              <a:buFont typeface="Arial"/>
              <a:buChar char="•"/>
              <a:tabLst/>
              <a:defRPr/>
            </a:pPr>
            <a:r>
              <a:rPr kumimoji="0" lang="en-GB" sz="2200" b="0" i="0" u="none" strike="noStrike" kern="1200" cap="none" spc="0" normalizeH="0" baseline="0" noProof="0" dirty="0">
                <a:ln>
                  <a:noFill/>
                </a:ln>
                <a:solidFill>
                  <a:srgbClr val="626262"/>
                </a:solidFill>
                <a:effectLst/>
                <a:uLnTx/>
                <a:uFillTx/>
                <a:latin typeface="Arial"/>
                <a:cs typeface="Arial"/>
              </a:rPr>
              <a:t>Advanced many-body methods implemented in </a:t>
            </a:r>
            <a:r>
              <a:rPr kumimoji="0" lang="en-GB" sz="2200" b="0" i="0" u="none" strike="noStrike" kern="1200" cap="none" spc="0" normalizeH="0" baseline="0" noProof="0" dirty="0" err="1">
                <a:ln>
                  <a:noFill/>
                </a:ln>
                <a:solidFill>
                  <a:srgbClr val="626262"/>
                </a:solidFill>
                <a:effectLst/>
                <a:uLnTx/>
                <a:uFillTx/>
                <a:latin typeface="Arial"/>
                <a:cs typeface="Arial"/>
              </a:rPr>
              <a:t>Questaal</a:t>
            </a:r>
            <a:r>
              <a:rPr kumimoji="0" lang="en-GB" sz="2200" b="0" i="0" u="none" strike="noStrike" kern="1200" cap="none" spc="0" normalizeH="0" baseline="0" noProof="0" dirty="0">
                <a:ln>
                  <a:noFill/>
                </a:ln>
                <a:solidFill>
                  <a:srgbClr val="626262"/>
                </a:solidFill>
                <a:effectLst/>
                <a:uLnTx/>
                <a:uFillTx/>
                <a:latin typeface="Arial"/>
                <a:cs typeface="Arial"/>
              </a:rPr>
              <a:t> and Crystal</a:t>
            </a:r>
            <a:endParaRPr kumimoji="0" lang="en-US" sz="1800" b="0" i="0" u="none" strike="noStrike" kern="1200" cap="none" spc="0" normalizeH="0" baseline="0" noProof="0" dirty="0">
              <a:ln>
                <a:noFill/>
              </a:ln>
              <a:solidFill>
                <a:srgbClr val="2E2C61"/>
              </a:solidFill>
              <a:effectLst/>
              <a:uLnTx/>
              <a:uFillTx/>
              <a:latin typeface="Calibri" panose="020F0502020204030204"/>
              <a:cs typeface="Calibri" panose="020F0502020204030204"/>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2200" b="0" i="0" u="none" strike="noStrike" kern="1200" cap="none" spc="0" normalizeH="0" baseline="0" noProof="0" dirty="0">
              <a:ln>
                <a:noFill/>
              </a:ln>
              <a:solidFill>
                <a:srgbClr val="626262"/>
              </a:solidFill>
              <a:effectLst/>
              <a:uLnTx/>
              <a:uFillTx/>
              <a:latin typeface="Arial"/>
              <a:cs typeface="Arial"/>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en-GB" sz="2200" b="0" i="0" u="none" strike="noStrike" kern="1200" cap="none" spc="0" normalizeH="0" baseline="0" noProof="0" dirty="0">
              <a:ln>
                <a:noFill/>
              </a:ln>
              <a:solidFill>
                <a:srgbClr val="626262"/>
              </a:solidFill>
              <a:effectLst/>
              <a:uLnTx/>
              <a:uFillTx/>
              <a:latin typeface="Arial"/>
              <a:cs typeface="Arial"/>
            </a:endParaRPr>
          </a:p>
        </p:txBody>
      </p:sp>
      <p:sp>
        <p:nvSpPr>
          <p:cNvPr id="46" name="Rectangle 45">
            <a:extLst>
              <a:ext uri="{FF2B5EF4-FFF2-40B4-BE49-F238E27FC236}">
                <a16:creationId xmlns:a16="http://schemas.microsoft.com/office/drawing/2014/main" id="{4B8095DC-C9AE-9371-E84B-41574A7ADE11}"/>
              </a:ext>
            </a:extLst>
          </p:cNvPr>
          <p:cNvSpPr/>
          <p:nvPr/>
        </p:nvSpPr>
        <p:spPr>
          <a:xfrm>
            <a:off x="4314721" y="2736907"/>
            <a:ext cx="3559329" cy="4670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600"/>
              </a:spcAft>
              <a:buClrTx/>
              <a:buSzTx/>
              <a:buFontTx/>
              <a:buNone/>
              <a:tabLst/>
              <a:defRPr/>
            </a:pPr>
            <a:r>
              <a:rPr kumimoji="0" lang="en-GB" sz="2400" b="1" i="0" u="none" strike="noStrike" kern="1200" cap="none" spc="0" normalizeH="0" baseline="0" noProof="0" err="1">
                <a:ln>
                  <a:noFill/>
                </a:ln>
                <a:solidFill>
                  <a:srgbClr val="2E2C61"/>
                </a:solidFill>
                <a:effectLst/>
                <a:uLnTx/>
                <a:uFillTx/>
                <a:latin typeface="Arial"/>
                <a:cs typeface="Arial"/>
              </a:rPr>
              <a:t>NiO</a:t>
            </a:r>
            <a:r>
              <a:rPr kumimoji="0" lang="en-GB" sz="2400" b="1" i="0" u="none" strike="noStrike" kern="1200" cap="none" spc="0" normalizeH="0" baseline="0" noProof="0">
                <a:ln>
                  <a:noFill/>
                </a:ln>
                <a:solidFill>
                  <a:srgbClr val="2E2C61"/>
                </a:solidFill>
                <a:effectLst/>
                <a:uLnTx/>
                <a:uFillTx/>
                <a:latin typeface="Arial"/>
                <a:cs typeface="Arial"/>
              </a:rPr>
              <a:t> crystal field</a:t>
            </a:r>
          </a:p>
        </p:txBody>
      </p:sp>
    </p:spTree>
    <p:extLst>
      <p:ext uri="{BB962C8B-B14F-4D97-AF65-F5344CB8AC3E}">
        <p14:creationId xmlns:p14="http://schemas.microsoft.com/office/powerpoint/2010/main" val="3142993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89ED6B1-A7ED-6CFC-2623-4142A333D03B}"/>
              </a:ext>
            </a:extLst>
          </p:cNvPr>
          <p:cNvSpPr txBox="1"/>
          <p:nvPr/>
        </p:nvSpPr>
        <p:spPr>
          <a:xfrm>
            <a:off x="237987" y="81705"/>
            <a:ext cx="11856547" cy="523220"/>
          </a:xfrm>
          <a:prstGeom prst="rect">
            <a:avLst/>
          </a:prstGeom>
          <a:noFill/>
        </p:spPr>
        <p:txBody>
          <a:bodyPr wrap="square" rtlCol="0" anchor="t">
            <a:spAutoFit/>
          </a:bodyPr>
          <a:lstStyle/>
          <a:p>
            <a:pPr>
              <a:defRPr/>
            </a:pPr>
            <a:r>
              <a:rPr lang="en-US" sz="2800" b="1" spc="-150" dirty="0">
                <a:solidFill>
                  <a:srgbClr val="2E2D62"/>
                </a:solidFill>
                <a:cs typeface="Arial" panose="020B0604020202020204" pitchFamily="34" charset="0"/>
              </a:rPr>
              <a:t>Soft Matter simulations, analysis and link to SANS/SAXS - </a:t>
            </a:r>
            <a:r>
              <a:rPr lang="en-US" sz="2800" b="1" spc="-150" dirty="0" err="1">
                <a:solidFill>
                  <a:srgbClr val="2E2D62"/>
                </a:solidFill>
                <a:cs typeface="Arial" panose="020B0604020202020204" pitchFamily="34" charset="0"/>
              </a:rPr>
              <a:t>Shapespyer</a:t>
            </a:r>
            <a:endParaRPr lang="en-US" sz="2800" b="1" spc="-150" dirty="0">
              <a:solidFill>
                <a:srgbClr val="2E2D62"/>
              </a:solidFill>
              <a:cs typeface="Arial" panose="020B0604020202020204" pitchFamily="34" charset="0"/>
            </a:endParaRPr>
          </a:p>
        </p:txBody>
      </p:sp>
      <p:sp>
        <p:nvSpPr>
          <p:cNvPr id="22" name="TextBox 21">
            <a:extLst>
              <a:ext uri="{FF2B5EF4-FFF2-40B4-BE49-F238E27FC236}">
                <a16:creationId xmlns:a16="http://schemas.microsoft.com/office/drawing/2014/main" id="{758533C5-283F-E788-2942-6B3017CC22C1}"/>
              </a:ext>
            </a:extLst>
          </p:cNvPr>
          <p:cNvSpPr txBox="1"/>
          <p:nvPr/>
        </p:nvSpPr>
        <p:spPr>
          <a:xfrm>
            <a:off x="11825934" y="6497063"/>
            <a:ext cx="31290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fld id="{638E3AA5-BC9C-41B0-9D1E-DF77B3426DE0}" type="slidenum">
              <a:rPr kumimoji="0" lang="en-US" sz="1800" b="0" i="0" u="none" strike="noStrike" kern="0" cap="none" spc="0" normalizeH="0" baseline="0" noProof="0" smtClean="0">
                <a:ln>
                  <a:noFill/>
                </a:ln>
                <a:solidFill>
                  <a:srgbClr val="2E2C61"/>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GB" sz="1800" b="0" i="0" u="none" strike="noStrike" kern="0" cap="none" spc="0" normalizeH="0" baseline="0" noProof="0">
              <a:ln>
                <a:noFill/>
              </a:ln>
              <a:solidFill>
                <a:srgbClr val="2E2C61"/>
              </a:solidFill>
              <a:effectLst/>
              <a:uLnTx/>
              <a:uFillTx/>
            </a:endParaRPr>
          </a:p>
        </p:txBody>
      </p:sp>
      <p:sp>
        <p:nvSpPr>
          <p:cNvPr id="23" name="Content Placeholder 4">
            <a:extLst>
              <a:ext uri="{FF2B5EF4-FFF2-40B4-BE49-F238E27FC236}">
                <a16:creationId xmlns:a16="http://schemas.microsoft.com/office/drawing/2014/main" id="{B23D0312-AB53-7326-14FE-C691E55F60C1}"/>
              </a:ext>
            </a:extLst>
          </p:cNvPr>
          <p:cNvSpPr txBox="1">
            <a:spLocks/>
          </p:cNvSpPr>
          <p:nvPr/>
        </p:nvSpPr>
        <p:spPr>
          <a:xfrm>
            <a:off x="275640" y="1084997"/>
            <a:ext cx="5469552" cy="301678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ts val="1600"/>
              </a:lnSpc>
              <a:spcBef>
                <a:spcPts val="600"/>
              </a:spcBef>
              <a:buClr>
                <a:srgbClr val="F08900"/>
              </a:buClr>
            </a:pPr>
            <a:r>
              <a:rPr lang="en-US" sz="1300" b="1" dirty="0">
                <a:solidFill>
                  <a:srgbClr val="2E2C61"/>
                </a:solidFill>
                <a:latin typeface="Albertus Extra Bold" pitchFamily="34" charset="0"/>
              </a:rPr>
              <a:t>Generation, simulation &amp; analyses </a:t>
            </a:r>
            <a:br>
              <a:rPr lang="en-US" sz="1200" b="1" dirty="0">
                <a:solidFill>
                  <a:srgbClr val="2E2C61"/>
                </a:solidFill>
                <a:latin typeface="Albertus Extra Bold" pitchFamily="34" charset="0"/>
              </a:rPr>
            </a:br>
            <a:r>
              <a:rPr lang="en-US" sz="1200" dirty="0">
                <a:solidFill>
                  <a:srgbClr val="2E2C61"/>
                </a:solidFill>
                <a:latin typeface="Albertus Extra Bold" pitchFamily="34" charset="0"/>
              </a:rPr>
              <a:t>of pre-equilibrated molecular structures </a:t>
            </a:r>
            <a:br>
              <a:rPr lang="en-US" sz="1200" dirty="0">
                <a:solidFill>
                  <a:srgbClr val="2E2C61"/>
                </a:solidFill>
                <a:latin typeface="Albertus Extra Bold" pitchFamily="34" charset="0"/>
              </a:rPr>
            </a:br>
            <a:r>
              <a:rPr lang="en-US" sz="1200" dirty="0">
                <a:solidFill>
                  <a:srgbClr val="2E2C61"/>
                </a:solidFill>
                <a:latin typeface="Albertus Extra Bold" pitchFamily="34" charset="0"/>
              </a:rPr>
              <a:t>for functional soft matter research</a:t>
            </a:r>
          </a:p>
          <a:p>
            <a:pPr>
              <a:lnSpc>
                <a:spcPts val="1600"/>
              </a:lnSpc>
              <a:spcBef>
                <a:spcPts val="600"/>
              </a:spcBef>
              <a:buClr>
                <a:srgbClr val="F08900"/>
              </a:buClr>
            </a:pPr>
            <a:r>
              <a:rPr lang="en-US" sz="1300" b="1" dirty="0">
                <a:solidFill>
                  <a:srgbClr val="2E2C61"/>
                </a:solidFill>
                <a:latin typeface="Albertus Extra Bold" pitchFamily="34" charset="0"/>
              </a:rPr>
              <a:t>Target structures / trajectories</a:t>
            </a:r>
            <a:r>
              <a:rPr lang="en-US" sz="1300" dirty="0">
                <a:solidFill>
                  <a:srgbClr val="2E2C61"/>
                </a:solidFill>
                <a:latin typeface="Albertus Extra Bold" pitchFamily="34" charset="0"/>
              </a:rPr>
              <a:t> </a:t>
            </a:r>
            <a:br>
              <a:rPr lang="en-US" sz="1200" dirty="0">
                <a:solidFill>
                  <a:srgbClr val="2E2C61"/>
                </a:solidFill>
                <a:latin typeface="Albertus Extra Bold" pitchFamily="34" charset="0"/>
              </a:rPr>
            </a:br>
            <a:r>
              <a:rPr lang="en-US" sz="1200" dirty="0">
                <a:solidFill>
                  <a:srgbClr val="2E2C61"/>
                </a:solidFill>
                <a:latin typeface="Albertus Extra Bold" pitchFamily="34" charset="0"/>
              </a:rPr>
              <a:t>for academic and industrial R&amp;D; </a:t>
            </a:r>
            <a:br>
              <a:rPr lang="en-US" sz="1200" dirty="0">
                <a:solidFill>
                  <a:srgbClr val="2E2C61"/>
                </a:solidFill>
                <a:latin typeface="Albertus Extra Bold" pitchFamily="34" charset="0"/>
              </a:rPr>
            </a:br>
            <a:r>
              <a:rPr lang="en-US" sz="1200" dirty="0">
                <a:solidFill>
                  <a:srgbClr val="2E2C61"/>
                </a:solidFill>
                <a:latin typeface="Albertus Extra Bold" pitchFamily="34" charset="0"/>
              </a:rPr>
              <a:t>Linking with SANS, SAXS experiments</a:t>
            </a:r>
          </a:p>
          <a:p>
            <a:pPr>
              <a:lnSpc>
                <a:spcPts val="1600"/>
              </a:lnSpc>
              <a:spcBef>
                <a:spcPts val="600"/>
              </a:spcBef>
              <a:buClr>
                <a:srgbClr val="0BD0D9"/>
              </a:buClr>
            </a:pPr>
            <a:r>
              <a:rPr lang="en-US" sz="1300" b="1" dirty="0">
                <a:solidFill>
                  <a:prstClr val="black"/>
                </a:solidFill>
                <a:latin typeface="Albertus Extra Bold" pitchFamily="34" charset="0"/>
              </a:rPr>
              <a:t>Provide automated workflows</a:t>
            </a:r>
            <a:br>
              <a:rPr lang="en-US" sz="1300" dirty="0">
                <a:solidFill>
                  <a:prstClr val="black"/>
                </a:solidFill>
                <a:latin typeface="Albertus Extra Bold" pitchFamily="34" charset="0"/>
              </a:rPr>
            </a:br>
            <a:r>
              <a:rPr lang="en-US" sz="1200" dirty="0">
                <a:solidFill>
                  <a:prstClr val="black"/>
                </a:solidFill>
                <a:latin typeface="Albertus Extra Bold" pitchFamily="34" charset="0"/>
              </a:rPr>
              <a:t>Python library, APIs, Bash scripts</a:t>
            </a:r>
          </a:p>
          <a:p>
            <a:pPr>
              <a:lnSpc>
                <a:spcPts val="1600"/>
              </a:lnSpc>
              <a:spcBef>
                <a:spcPts val="600"/>
              </a:spcBef>
              <a:spcAft>
                <a:spcPts val="300"/>
              </a:spcAft>
              <a:buClr>
                <a:srgbClr val="F08900"/>
              </a:buClr>
            </a:pPr>
            <a:r>
              <a:rPr lang="en-US" sz="1300" b="1" dirty="0">
                <a:solidFill>
                  <a:srgbClr val="2E2C61"/>
                </a:solidFill>
                <a:latin typeface="Albertus Extra Bold" pitchFamily="34" charset="0"/>
              </a:rPr>
              <a:t>Partners / collaborators:</a:t>
            </a:r>
            <a:r>
              <a:rPr lang="en-US" sz="1300" dirty="0">
                <a:solidFill>
                  <a:srgbClr val="2E2C61"/>
                </a:solidFill>
                <a:latin typeface="Albertus Extra Bold" pitchFamily="34" charset="0"/>
              </a:rPr>
              <a:t> </a:t>
            </a:r>
            <a:br>
              <a:rPr lang="en-US" sz="1300" dirty="0">
                <a:solidFill>
                  <a:srgbClr val="2E2C61"/>
                </a:solidFill>
                <a:latin typeface="Albertus Extra Bold" pitchFamily="34" charset="0"/>
              </a:rPr>
            </a:br>
            <a:r>
              <a:rPr lang="en-US" sz="1200" b="1" i="1" dirty="0">
                <a:solidFill>
                  <a:srgbClr val="2E2C61"/>
                </a:solidFill>
                <a:latin typeface="Albertus Extra Bold" pitchFamily="34" charset="0"/>
              </a:rPr>
              <a:t>Maggie Holme</a:t>
            </a:r>
            <a:r>
              <a:rPr lang="en-US" sz="1200" dirty="0">
                <a:solidFill>
                  <a:srgbClr val="2E2C61"/>
                </a:solidFill>
                <a:latin typeface="Albertus Extra Bold" pitchFamily="34" charset="0"/>
              </a:rPr>
              <a:t>, </a:t>
            </a:r>
            <a:r>
              <a:rPr lang="en-US" sz="1200" i="1" dirty="0">
                <a:solidFill>
                  <a:srgbClr val="2E2C61"/>
                </a:solidFill>
                <a:latin typeface="Albertus Extra Bold" pitchFamily="34" charset="0"/>
              </a:rPr>
              <a:t>Chalmers, Sweden</a:t>
            </a:r>
            <a:br>
              <a:rPr lang="en-US" sz="1200" i="1" dirty="0">
                <a:solidFill>
                  <a:srgbClr val="2E2C61"/>
                </a:solidFill>
                <a:latin typeface="Albertus Extra Bold" pitchFamily="34" charset="0"/>
              </a:rPr>
            </a:br>
            <a:r>
              <a:rPr lang="en-US" sz="1200" b="1" i="1" dirty="0">
                <a:solidFill>
                  <a:srgbClr val="2E2C61"/>
                </a:solidFill>
                <a:latin typeface="Albertus Extra Bold" pitchFamily="34" charset="0"/>
              </a:rPr>
              <a:t>Hanna </a:t>
            </a:r>
            <a:r>
              <a:rPr lang="en-US" sz="1200" b="1" i="1" dirty="0" err="1">
                <a:solidFill>
                  <a:srgbClr val="2E2C61"/>
                </a:solidFill>
                <a:latin typeface="Albertus Extra Bold" pitchFamily="34" charset="0"/>
              </a:rPr>
              <a:t>Barriga</a:t>
            </a:r>
            <a:r>
              <a:rPr lang="en-US" sz="1200" dirty="0">
                <a:solidFill>
                  <a:srgbClr val="2E2C61"/>
                </a:solidFill>
                <a:latin typeface="Albertus Extra Bold" pitchFamily="34" charset="0"/>
              </a:rPr>
              <a:t>, </a:t>
            </a:r>
            <a:r>
              <a:rPr lang="en-US" sz="1200" i="1" dirty="0">
                <a:solidFill>
                  <a:srgbClr val="2E2C61"/>
                </a:solidFill>
                <a:latin typeface="Albertus Extra Bold" pitchFamily="34" charset="0"/>
              </a:rPr>
              <a:t>Karolinska </a:t>
            </a:r>
            <a:r>
              <a:rPr lang="en-US" sz="1200" i="1" dirty="0" err="1">
                <a:solidFill>
                  <a:srgbClr val="2E2C61"/>
                </a:solidFill>
                <a:latin typeface="Albertus Extra Bold" pitchFamily="34" charset="0"/>
              </a:rPr>
              <a:t>Institutet</a:t>
            </a:r>
            <a:r>
              <a:rPr lang="en-US" sz="1200" i="1" dirty="0">
                <a:solidFill>
                  <a:srgbClr val="2E2C61"/>
                </a:solidFill>
                <a:latin typeface="Albertus Extra Bold" pitchFamily="34" charset="0"/>
              </a:rPr>
              <a:t>, Sweden</a:t>
            </a:r>
            <a:br>
              <a:rPr lang="en-US" sz="1200" i="1" dirty="0">
                <a:solidFill>
                  <a:srgbClr val="2E2C61"/>
                </a:solidFill>
                <a:latin typeface="Albertus Extra Bold" pitchFamily="34" charset="0"/>
              </a:rPr>
            </a:br>
            <a:r>
              <a:rPr lang="en-US" sz="1200" b="1" i="1" dirty="0">
                <a:solidFill>
                  <a:srgbClr val="2E2C61"/>
                </a:solidFill>
                <a:latin typeface="Albertus Extra Bold" pitchFamily="34" charset="0"/>
              </a:rPr>
              <a:t>Tom </a:t>
            </a:r>
            <a:r>
              <a:rPr lang="en-US" sz="1200" b="1" i="1" dirty="0" err="1">
                <a:solidFill>
                  <a:srgbClr val="2E2C61"/>
                </a:solidFill>
                <a:latin typeface="Albertus Extra Bold" pitchFamily="34" charset="0"/>
              </a:rPr>
              <a:t>Headen</a:t>
            </a:r>
            <a:r>
              <a:rPr lang="en-US" sz="1200" dirty="0">
                <a:solidFill>
                  <a:srgbClr val="2E2C61"/>
                </a:solidFill>
                <a:latin typeface="Albertus Extra Bold" pitchFamily="34" charset="0"/>
              </a:rPr>
              <a:t>, </a:t>
            </a:r>
            <a:r>
              <a:rPr lang="en-US" sz="1200" i="1" dirty="0">
                <a:solidFill>
                  <a:srgbClr val="2E2C61"/>
                </a:solidFill>
                <a:latin typeface="Albertus Extra Bold" pitchFamily="34" charset="0"/>
              </a:rPr>
              <a:t>ISIS, UK</a:t>
            </a:r>
            <a:br>
              <a:rPr lang="en-US" sz="1200" i="1" dirty="0">
                <a:solidFill>
                  <a:srgbClr val="2E2C61"/>
                </a:solidFill>
                <a:latin typeface="Albertus Extra Bold" pitchFamily="34" charset="0"/>
              </a:rPr>
            </a:br>
            <a:r>
              <a:rPr lang="en-US" sz="1200" b="1" i="1" dirty="0" err="1">
                <a:solidFill>
                  <a:srgbClr val="2E2C61"/>
                </a:solidFill>
                <a:latin typeface="Albertus Extra Bold" pitchFamily="34" charset="0"/>
              </a:rPr>
              <a:t>SasView</a:t>
            </a:r>
            <a:r>
              <a:rPr lang="en-US" sz="1200" b="1" i="1" dirty="0">
                <a:solidFill>
                  <a:srgbClr val="2E2C61"/>
                </a:solidFill>
                <a:latin typeface="Albertus Extra Bold" pitchFamily="34" charset="0"/>
              </a:rPr>
              <a:t> Team</a:t>
            </a:r>
            <a:r>
              <a:rPr lang="en-US" sz="1200" dirty="0">
                <a:solidFill>
                  <a:srgbClr val="2E2C61"/>
                </a:solidFill>
                <a:latin typeface="Albertus Extra Bold" pitchFamily="34" charset="0"/>
              </a:rPr>
              <a:t>, </a:t>
            </a:r>
            <a:r>
              <a:rPr lang="en-US" sz="1200" i="1" dirty="0">
                <a:solidFill>
                  <a:srgbClr val="2E2C61"/>
                </a:solidFill>
                <a:latin typeface="Albertus Extra Bold" pitchFamily="34" charset="0"/>
              </a:rPr>
              <a:t>International</a:t>
            </a:r>
            <a:endParaRPr lang="en-US" sz="1100" dirty="0">
              <a:solidFill>
                <a:srgbClr val="2E2C61"/>
              </a:solidFill>
              <a:latin typeface="Albertus Extra Bold" pitchFamily="34" charset="0"/>
            </a:endParaRPr>
          </a:p>
        </p:txBody>
      </p:sp>
      <p:sp>
        <p:nvSpPr>
          <p:cNvPr id="24" name="Title 1">
            <a:extLst>
              <a:ext uri="{FF2B5EF4-FFF2-40B4-BE49-F238E27FC236}">
                <a16:creationId xmlns:a16="http://schemas.microsoft.com/office/drawing/2014/main" id="{5145775A-C977-B20D-6A53-7597D44FBD41}"/>
              </a:ext>
            </a:extLst>
          </p:cNvPr>
          <p:cNvSpPr txBox="1">
            <a:spLocks/>
          </p:cNvSpPr>
          <p:nvPr/>
        </p:nvSpPr>
        <p:spPr>
          <a:xfrm>
            <a:off x="573075" y="667140"/>
            <a:ext cx="1754265" cy="417465"/>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800" b="1" dirty="0">
                <a:solidFill>
                  <a:srgbClr val="04617B"/>
                </a:solidFill>
                <a:latin typeface="Calibri"/>
              </a:rPr>
              <a:t>Project overview</a:t>
            </a:r>
          </a:p>
        </p:txBody>
      </p:sp>
      <p:sp>
        <p:nvSpPr>
          <p:cNvPr id="25" name="Rectangle 24">
            <a:extLst>
              <a:ext uri="{FF2B5EF4-FFF2-40B4-BE49-F238E27FC236}">
                <a16:creationId xmlns:a16="http://schemas.microsoft.com/office/drawing/2014/main" id="{A710C5E8-A1E9-3AFF-FC62-FFA011A9643C}"/>
              </a:ext>
            </a:extLst>
          </p:cNvPr>
          <p:cNvSpPr/>
          <p:nvPr/>
        </p:nvSpPr>
        <p:spPr>
          <a:xfrm>
            <a:off x="6978400" y="5248959"/>
            <a:ext cx="3413114" cy="523220"/>
          </a:xfrm>
          <a:prstGeom prst="rect">
            <a:avLst/>
          </a:prstGeom>
        </p:spPr>
        <p:txBody>
          <a:bodyPr wrap="none">
            <a:spAutoFit/>
          </a:bodyPr>
          <a:lstStyle/>
          <a:p>
            <a:pPr>
              <a:defRPr/>
            </a:pPr>
            <a:r>
              <a:rPr lang="en-GB" sz="1400" kern="0">
                <a:solidFill>
                  <a:srgbClr val="0066CC"/>
                </a:solidFill>
                <a:latin typeface="Calibri" panose="020F0502020204030204"/>
                <a:hlinkClick r:id="rId4"/>
              </a:rPr>
              <a:t>www.scd.stfc.ac.uk/Pages/Shapespyer.aspx</a:t>
            </a:r>
            <a:r>
              <a:rPr lang="en-GB" sz="1400" kern="0">
                <a:solidFill>
                  <a:srgbClr val="0066CC"/>
                </a:solidFill>
                <a:latin typeface="Calibri" panose="020F0502020204030204"/>
              </a:rPr>
              <a:t> </a:t>
            </a:r>
            <a:br>
              <a:rPr lang="en-GB" sz="1400" kern="0">
                <a:solidFill>
                  <a:srgbClr val="0066CC"/>
                </a:solidFill>
                <a:latin typeface="Calibri" panose="020F0502020204030204"/>
              </a:rPr>
            </a:br>
            <a:r>
              <a:rPr lang="en-GB" sz="1400" kern="0">
                <a:solidFill>
                  <a:srgbClr val="0066CC"/>
                </a:solidFill>
                <a:latin typeface="Calibri" panose="020F0502020204030204"/>
                <a:hlinkClick r:id="rId5" action="ppaction://hlinkfile"/>
              </a:rPr>
              <a:t>gitlab.com/</a:t>
            </a:r>
            <a:r>
              <a:rPr lang="en-GB" sz="1400" kern="0" err="1">
                <a:solidFill>
                  <a:srgbClr val="0066CC"/>
                </a:solidFill>
                <a:latin typeface="Calibri" panose="020F0502020204030204"/>
                <a:hlinkClick r:id="rId5" action="ppaction://hlinkfile"/>
              </a:rPr>
              <a:t>simnavi</a:t>
            </a:r>
            <a:r>
              <a:rPr lang="en-GB" sz="1400" kern="0">
                <a:solidFill>
                  <a:srgbClr val="0066CC"/>
                </a:solidFill>
                <a:latin typeface="Calibri" panose="020F0502020204030204"/>
                <a:hlinkClick r:id="rId5" action="ppaction://hlinkfile"/>
              </a:rPr>
              <a:t>/</a:t>
            </a:r>
            <a:r>
              <a:rPr lang="en-GB" sz="1400" kern="0" err="1">
                <a:solidFill>
                  <a:srgbClr val="0066CC"/>
                </a:solidFill>
                <a:latin typeface="Calibri" panose="020F0502020204030204"/>
                <a:hlinkClick r:id="rId5" action="ppaction://hlinkfile"/>
              </a:rPr>
              <a:t>shapespyer</a:t>
            </a:r>
            <a:r>
              <a:rPr lang="en-GB" sz="1400" kern="0">
                <a:solidFill>
                  <a:srgbClr val="0066CC"/>
                </a:solidFill>
                <a:latin typeface="Calibri" panose="020F0502020204030204"/>
                <a:hlinkClick r:id="rId5" action="ppaction://hlinkfile"/>
              </a:rPr>
              <a:t> </a:t>
            </a:r>
            <a:endParaRPr lang="en-GB" sz="1400" kern="0">
              <a:solidFill>
                <a:srgbClr val="0066CC"/>
              </a:solidFill>
              <a:latin typeface="Calibri" panose="020F0502020204030204"/>
            </a:endParaRPr>
          </a:p>
        </p:txBody>
      </p:sp>
      <p:pic>
        <p:nvPicPr>
          <p:cNvPr id="26" name="Picture 25">
            <a:extLst>
              <a:ext uri="{FF2B5EF4-FFF2-40B4-BE49-F238E27FC236}">
                <a16:creationId xmlns:a16="http://schemas.microsoft.com/office/drawing/2014/main" id="{E653FD14-5914-65C5-BA44-D2B33BAC39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0000" y="917003"/>
            <a:ext cx="6236749" cy="4401693"/>
          </a:xfrm>
          <a:prstGeom prst="rect">
            <a:avLst/>
          </a:prstGeom>
        </p:spPr>
      </p:pic>
      <p:pic>
        <p:nvPicPr>
          <p:cNvPr id="27" name="Picture 26">
            <a:extLst>
              <a:ext uri="{FF2B5EF4-FFF2-40B4-BE49-F238E27FC236}">
                <a16:creationId xmlns:a16="http://schemas.microsoft.com/office/drawing/2014/main" id="{5B1BCBF5-4A8B-0634-C839-078F8122E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0000" y="4092203"/>
            <a:ext cx="4584589" cy="1889924"/>
          </a:xfrm>
          <a:prstGeom prst="rect">
            <a:avLst/>
          </a:prstGeom>
        </p:spPr>
      </p:pic>
      <p:pic>
        <p:nvPicPr>
          <p:cNvPr id="28" name="Picture 27">
            <a:extLst>
              <a:ext uri="{FF2B5EF4-FFF2-40B4-BE49-F238E27FC236}">
                <a16:creationId xmlns:a16="http://schemas.microsoft.com/office/drawing/2014/main" id="{F394C59D-11AC-76B4-A6CF-1FA1DC83078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647111" y="1019877"/>
            <a:ext cx="5644393" cy="3529878"/>
          </a:xfrm>
          <a:prstGeom prst="rect">
            <a:avLst/>
          </a:prstGeom>
          <a:ln w="38100">
            <a:solidFill>
              <a:srgbClr val="0070C0"/>
            </a:solidFill>
          </a:ln>
        </p:spPr>
      </p:pic>
      <p:cxnSp>
        <p:nvCxnSpPr>
          <p:cNvPr id="29" name="Straight Arrow Connector 28">
            <a:extLst>
              <a:ext uri="{FF2B5EF4-FFF2-40B4-BE49-F238E27FC236}">
                <a16:creationId xmlns:a16="http://schemas.microsoft.com/office/drawing/2014/main" id="{A8D92520-B34B-B801-4696-BE98F5F54774}"/>
              </a:ext>
            </a:extLst>
          </p:cNvPr>
          <p:cNvCxnSpPr/>
          <p:nvPr/>
        </p:nvCxnSpPr>
        <p:spPr>
          <a:xfrm flipV="1">
            <a:off x="5257800" y="3492500"/>
            <a:ext cx="552450" cy="609284"/>
          </a:xfrm>
          <a:prstGeom prst="straightConnector1">
            <a:avLst/>
          </a:prstGeom>
          <a:noFill/>
          <a:ln w="63500" cap="flat" cmpd="sng" algn="ctr">
            <a:solidFill>
              <a:srgbClr val="1E5DF8"/>
            </a:solidFill>
            <a:prstDash val="solid"/>
            <a:miter lim="800000"/>
            <a:tailEnd type="triangle"/>
          </a:ln>
          <a:effectLst/>
        </p:spPr>
      </p:cxnSp>
      <p:sp>
        <p:nvSpPr>
          <p:cNvPr id="30" name="Subtitle 2">
            <a:extLst>
              <a:ext uri="{FF2B5EF4-FFF2-40B4-BE49-F238E27FC236}">
                <a16:creationId xmlns:a16="http://schemas.microsoft.com/office/drawing/2014/main" id="{F9029E03-FE6D-EB46-D58C-8BFF5C68CAFF}"/>
              </a:ext>
            </a:extLst>
          </p:cNvPr>
          <p:cNvSpPr txBox="1">
            <a:spLocks/>
          </p:cNvSpPr>
          <p:nvPr>
            <p:custDataLst>
              <p:tags r:id="rId1"/>
            </p:custDataLst>
          </p:nvPr>
        </p:nvSpPr>
        <p:spPr>
          <a:xfrm>
            <a:off x="3106198" y="6187131"/>
            <a:ext cx="8392604" cy="589164"/>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rgbClr val="0BD0D9"/>
              </a:buClr>
              <a:buFont typeface="Wingdings 2"/>
              <a:buNone/>
              <a:defRPr/>
            </a:pPr>
            <a:r>
              <a:rPr lang="en-US" sz="1600" b="1" u="sng">
                <a:solidFill>
                  <a:prstClr val="black"/>
                </a:solidFill>
                <a:latin typeface="Constantia"/>
              </a:rPr>
              <a:t>Andrey Brukhno (Co-I),</a:t>
            </a:r>
            <a:r>
              <a:rPr lang="en-US" sz="1600">
                <a:solidFill>
                  <a:prstClr val="black"/>
                </a:solidFill>
                <a:latin typeface="Constantia"/>
              </a:rPr>
              <a:t> </a:t>
            </a:r>
            <a:r>
              <a:rPr lang="en-US" sz="1600" i="1">
                <a:solidFill>
                  <a:prstClr val="black"/>
                </a:solidFill>
                <a:latin typeface="Constantia"/>
              </a:rPr>
              <a:t>Computational Chemistry, SCD</a:t>
            </a:r>
            <a:endParaRPr lang="en-US" sz="1600">
              <a:solidFill>
                <a:prstClr val="black"/>
              </a:solidFill>
              <a:latin typeface="Constantia"/>
            </a:endParaRPr>
          </a:p>
          <a:p>
            <a:pPr marL="0" indent="0">
              <a:buClr>
                <a:srgbClr val="0BD0D9"/>
              </a:buClr>
              <a:buFont typeface="Wingdings 2"/>
              <a:buNone/>
              <a:defRPr/>
            </a:pPr>
            <a:r>
              <a:rPr lang="en-US" sz="1600" b="1">
                <a:solidFill>
                  <a:prstClr val="black"/>
                </a:solidFill>
                <a:latin typeface="Constantia"/>
              </a:rPr>
              <a:t>PI:  James </a:t>
            </a:r>
            <a:r>
              <a:rPr lang="en-US" sz="1600" b="1" err="1">
                <a:solidFill>
                  <a:prstClr val="black"/>
                </a:solidFill>
                <a:latin typeface="Constantia"/>
              </a:rPr>
              <a:t>Doutch</a:t>
            </a:r>
            <a:r>
              <a:rPr lang="en-US" sz="1600" b="1">
                <a:solidFill>
                  <a:prstClr val="black"/>
                </a:solidFill>
                <a:latin typeface="Constantia"/>
              </a:rPr>
              <a:t>,</a:t>
            </a:r>
            <a:r>
              <a:rPr lang="en-US" sz="1600">
                <a:solidFill>
                  <a:prstClr val="black"/>
                </a:solidFill>
                <a:latin typeface="Constantia"/>
              </a:rPr>
              <a:t> </a:t>
            </a:r>
            <a:r>
              <a:rPr lang="en-US" sz="1600" i="1">
                <a:solidFill>
                  <a:prstClr val="black"/>
                </a:solidFill>
                <a:latin typeface="Constantia"/>
              </a:rPr>
              <a:t>ISIS</a:t>
            </a:r>
            <a:r>
              <a:rPr lang="en-US" sz="1600">
                <a:solidFill>
                  <a:prstClr val="black"/>
                </a:solidFill>
                <a:latin typeface="Constantia"/>
              </a:rPr>
              <a:t>,  </a:t>
            </a:r>
            <a:r>
              <a:rPr lang="en-US" sz="1600" b="1">
                <a:solidFill>
                  <a:prstClr val="black"/>
                </a:solidFill>
                <a:latin typeface="Constantia"/>
              </a:rPr>
              <a:t>Co-I’s: Tim Snow,</a:t>
            </a:r>
            <a:r>
              <a:rPr lang="en-US" sz="1600">
                <a:solidFill>
                  <a:prstClr val="black"/>
                </a:solidFill>
                <a:latin typeface="Constantia"/>
              </a:rPr>
              <a:t> </a:t>
            </a:r>
            <a:r>
              <a:rPr lang="en-US" sz="1600" i="1">
                <a:solidFill>
                  <a:prstClr val="black"/>
                </a:solidFill>
                <a:latin typeface="Constantia"/>
              </a:rPr>
              <a:t>Diamond</a:t>
            </a:r>
            <a:r>
              <a:rPr lang="en-US" sz="1600">
                <a:solidFill>
                  <a:prstClr val="black"/>
                </a:solidFill>
                <a:latin typeface="Constantia"/>
              </a:rPr>
              <a:t>, </a:t>
            </a:r>
            <a:r>
              <a:rPr lang="en-US" sz="1600" b="1">
                <a:solidFill>
                  <a:prstClr val="black"/>
                </a:solidFill>
                <a:latin typeface="Constantia"/>
              </a:rPr>
              <a:t>Michael Seaton, John Purton,</a:t>
            </a:r>
            <a:r>
              <a:rPr lang="en-US" sz="1600">
                <a:solidFill>
                  <a:prstClr val="black"/>
                </a:solidFill>
                <a:latin typeface="Constantia"/>
              </a:rPr>
              <a:t> </a:t>
            </a:r>
            <a:r>
              <a:rPr lang="en-US" sz="1600" i="1">
                <a:solidFill>
                  <a:prstClr val="black"/>
                </a:solidFill>
                <a:latin typeface="Constantia"/>
              </a:rPr>
              <a:t>SCD </a:t>
            </a:r>
          </a:p>
        </p:txBody>
      </p:sp>
    </p:spTree>
    <p:extLst>
      <p:ext uri="{BB962C8B-B14F-4D97-AF65-F5344CB8AC3E}">
        <p14:creationId xmlns:p14="http://schemas.microsoft.com/office/powerpoint/2010/main" val="229812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3;p3">
            <a:extLst>
              <a:ext uri="{FF2B5EF4-FFF2-40B4-BE49-F238E27FC236}">
                <a16:creationId xmlns:a16="http://schemas.microsoft.com/office/drawing/2014/main" id="{B15277B1-EBE8-02DF-E5E0-32AD1E13D9DD}"/>
              </a:ext>
            </a:extLst>
          </p:cNvPr>
          <p:cNvSpPr txBox="1"/>
          <p:nvPr/>
        </p:nvSpPr>
        <p:spPr>
          <a:xfrm>
            <a:off x="945356" y="185745"/>
            <a:ext cx="104155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dirty="0">
                <a:solidFill>
                  <a:schemeClr val="dk1"/>
                </a:solidFill>
                <a:latin typeface="Calibri"/>
                <a:ea typeface="Calibri"/>
                <a:cs typeface="Calibri"/>
                <a:sym typeface="Calibri"/>
              </a:rPr>
              <a:t>Process and Normalise XAS with </a:t>
            </a:r>
            <a:r>
              <a:rPr lang="en-GB" sz="2800" b="1" i="0" u="none" strike="noStrike" cap="none" dirty="0">
                <a:solidFill>
                  <a:srgbClr val="C00000"/>
                </a:solidFill>
                <a:latin typeface="Calibri"/>
                <a:ea typeface="Calibri"/>
                <a:cs typeface="Calibri"/>
                <a:sym typeface="Calibri"/>
              </a:rPr>
              <a:t>Larch Athena </a:t>
            </a:r>
            <a:r>
              <a:rPr lang="en-GB" sz="2800" b="1" i="0" u="none" strike="noStrike" cap="none" dirty="0">
                <a:solidFill>
                  <a:schemeClr val="dk1"/>
                </a:solidFill>
                <a:latin typeface="Calibri"/>
                <a:ea typeface="Calibri"/>
                <a:cs typeface="Calibri"/>
                <a:sym typeface="Calibri"/>
              </a:rPr>
              <a:t>in Galaxy</a:t>
            </a:r>
            <a:endParaRPr sz="2800" dirty="0">
              <a:solidFill>
                <a:schemeClr val="dk1"/>
              </a:solidFill>
              <a:latin typeface="Calibri"/>
              <a:ea typeface="Calibri"/>
              <a:cs typeface="Calibri"/>
              <a:sym typeface="Calibri"/>
            </a:endParaRPr>
          </a:p>
        </p:txBody>
      </p:sp>
      <p:grpSp>
        <p:nvGrpSpPr>
          <p:cNvPr id="5" name="Group 4">
            <a:extLst>
              <a:ext uri="{FF2B5EF4-FFF2-40B4-BE49-F238E27FC236}">
                <a16:creationId xmlns:a16="http://schemas.microsoft.com/office/drawing/2014/main" id="{0BBAC90D-E2E7-0C3A-D139-ACFF4BD8E73E}"/>
              </a:ext>
            </a:extLst>
          </p:cNvPr>
          <p:cNvGrpSpPr/>
          <p:nvPr/>
        </p:nvGrpSpPr>
        <p:grpSpPr>
          <a:xfrm>
            <a:off x="186951" y="3796047"/>
            <a:ext cx="2269940" cy="1810042"/>
            <a:chOff x="253340" y="1609806"/>
            <a:chExt cx="2790801" cy="2464105"/>
          </a:xfrm>
        </p:grpSpPr>
        <p:grpSp>
          <p:nvGrpSpPr>
            <p:cNvPr id="29" name="Group 28">
              <a:extLst>
                <a:ext uri="{FF2B5EF4-FFF2-40B4-BE49-F238E27FC236}">
                  <a16:creationId xmlns:a16="http://schemas.microsoft.com/office/drawing/2014/main" id="{D40C5BBA-DA1A-95D9-82DB-957C5E57D741}"/>
                </a:ext>
              </a:extLst>
            </p:cNvPr>
            <p:cNvGrpSpPr/>
            <p:nvPr/>
          </p:nvGrpSpPr>
          <p:grpSpPr>
            <a:xfrm>
              <a:off x="253340" y="1609806"/>
              <a:ext cx="2790801" cy="2234811"/>
              <a:chOff x="7806783" y="1762684"/>
              <a:chExt cx="3225242" cy="2452403"/>
            </a:xfrm>
          </p:grpSpPr>
          <p:pic>
            <p:nvPicPr>
              <p:cNvPr id="14" name="Picture 13" descr="Chart, line chart&#10;&#10;Description automatically generated">
                <a:extLst>
                  <a:ext uri="{FF2B5EF4-FFF2-40B4-BE49-F238E27FC236}">
                    <a16:creationId xmlns:a16="http://schemas.microsoft.com/office/drawing/2014/main" id="{A1FFACA8-1D49-F23B-ACF7-627D3D29A1A3}"/>
                  </a:ext>
                </a:extLst>
              </p:cNvPr>
              <p:cNvPicPr>
                <a:picLocks noChangeAspect="1"/>
              </p:cNvPicPr>
              <p:nvPr/>
            </p:nvPicPr>
            <p:blipFill rotWithShape="1">
              <a:blip r:embed="rId5"/>
              <a:srcRect l="2647" t="8825" r="7422"/>
              <a:stretch/>
            </p:blipFill>
            <p:spPr>
              <a:xfrm>
                <a:off x="7806783" y="1762684"/>
                <a:ext cx="3225242" cy="2452403"/>
              </a:xfrm>
              <a:prstGeom prst="rect">
                <a:avLst/>
              </a:prstGeom>
            </p:spPr>
          </p:pic>
          <p:sp>
            <p:nvSpPr>
              <p:cNvPr id="16" name="TextBox 15">
                <a:extLst>
                  <a:ext uri="{FF2B5EF4-FFF2-40B4-BE49-F238E27FC236}">
                    <a16:creationId xmlns:a16="http://schemas.microsoft.com/office/drawing/2014/main" id="{013FD80B-32F1-DC47-9889-9AF9867DFB9C}"/>
                  </a:ext>
                </a:extLst>
              </p:cNvPr>
              <p:cNvSpPr txBox="1"/>
              <p:nvPr/>
            </p:nvSpPr>
            <p:spPr>
              <a:xfrm>
                <a:off x="9172368" y="2228036"/>
                <a:ext cx="1401067" cy="844357"/>
              </a:xfrm>
              <a:prstGeom prst="rect">
                <a:avLst/>
              </a:prstGeom>
              <a:noFill/>
            </p:spPr>
            <p:txBody>
              <a:bodyPr wrap="square" rtlCol="0">
                <a:spAutoFit/>
              </a:bodyPr>
              <a:lstStyle/>
              <a:p>
                <a:r>
                  <a:rPr lang="en-US" sz="1100" b="1" dirty="0">
                    <a:solidFill>
                      <a:srgbClr val="FF0000"/>
                    </a:solidFill>
                  </a:rPr>
                  <a:t>EXAFS: </a:t>
                </a:r>
                <a:r>
                  <a:rPr lang="en-US" sz="1100" dirty="0">
                    <a:solidFill>
                      <a:srgbClr val="FF0000"/>
                    </a:solidFill>
                  </a:rPr>
                  <a:t>Extended X-ray Absorption Fine Structure</a:t>
                </a:r>
                <a:endParaRPr lang="en-US" sz="1100" b="1" dirty="0">
                  <a:solidFill>
                    <a:srgbClr val="FF0000"/>
                  </a:solidFill>
                </a:endParaRPr>
              </a:p>
            </p:txBody>
          </p:sp>
        </p:grpSp>
        <p:sp>
          <p:nvSpPr>
            <p:cNvPr id="32" name="TextBox 31">
              <a:extLst>
                <a:ext uri="{FF2B5EF4-FFF2-40B4-BE49-F238E27FC236}">
                  <a16:creationId xmlns:a16="http://schemas.microsoft.com/office/drawing/2014/main" id="{46A67431-7F96-857B-CDD3-786310752811}"/>
                </a:ext>
              </a:extLst>
            </p:cNvPr>
            <p:cNvSpPr txBox="1"/>
            <p:nvPr/>
          </p:nvSpPr>
          <p:spPr>
            <a:xfrm>
              <a:off x="919524" y="3654918"/>
              <a:ext cx="2077859" cy="418993"/>
            </a:xfrm>
            <a:prstGeom prst="rect">
              <a:avLst/>
            </a:prstGeom>
            <a:noFill/>
          </p:spPr>
          <p:txBody>
            <a:bodyPr wrap="square" rtlCol="0">
              <a:spAutoFit/>
            </a:bodyPr>
            <a:lstStyle/>
            <a:p>
              <a:r>
                <a:rPr lang="en-US" dirty="0" err="1"/>
                <a:t>Normalised</a:t>
              </a:r>
              <a:r>
                <a:rPr lang="en-US" dirty="0"/>
                <a:t> data</a:t>
              </a:r>
            </a:p>
          </p:txBody>
        </p:sp>
      </p:grpSp>
      <p:pic>
        <p:nvPicPr>
          <p:cNvPr id="2" name="FeS2-ATHENA">
            <a:hlinkClick r:id="" action="ppaction://media"/>
            <a:extLst>
              <a:ext uri="{FF2B5EF4-FFF2-40B4-BE49-F238E27FC236}">
                <a16:creationId xmlns:a16="http://schemas.microsoft.com/office/drawing/2014/main" id="{4EAAD4C1-F135-C89D-99EA-4FB218A4B03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51151" y="891246"/>
            <a:ext cx="9107127" cy="4175286"/>
          </a:xfrm>
          <a:prstGeom prst="rect">
            <a:avLst/>
          </a:prstGeom>
        </p:spPr>
      </p:pic>
      <p:grpSp>
        <p:nvGrpSpPr>
          <p:cNvPr id="6" name="Group 5">
            <a:extLst>
              <a:ext uri="{FF2B5EF4-FFF2-40B4-BE49-F238E27FC236}">
                <a16:creationId xmlns:a16="http://schemas.microsoft.com/office/drawing/2014/main" id="{755C2EE3-DFE1-5F8A-1717-2A1C8D7034DB}"/>
              </a:ext>
            </a:extLst>
          </p:cNvPr>
          <p:cNvGrpSpPr/>
          <p:nvPr/>
        </p:nvGrpSpPr>
        <p:grpSpPr>
          <a:xfrm>
            <a:off x="174781" y="868455"/>
            <a:ext cx="2407535" cy="2204856"/>
            <a:chOff x="3152649" y="791297"/>
            <a:chExt cx="3225242" cy="2890324"/>
          </a:xfrm>
        </p:grpSpPr>
        <p:grpSp>
          <p:nvGrpSpPr>
            <p:cNvPr id="7" name="Group 6">
              <a:extLst>
                <a:ext uri="{FF2B5EF4-FFF2-40B4-BE49-F238E27FC236}">
                  <a16:creationId xmlns:a16="http://schemas.microsoft.com/office/drawing/2014/main" id="{63817327-46A3-F83E-2811-AE17AF89504F}"/>
                </a:ext>
              </a:extLst>
            </p:cNvPr>
            <p:cNvGrpSpPr/>
            <p:nvPr/>
          </p:nvGrpSpPr>
          <p:grpSpPr>
            <a:xfrm>
              <a:off x="3152649" y="791297"/>
              <a:ext cx="3225242" cy="2556132"/>
              <a:chOff x="3803589" y="802065"/>
              <a:chExt cx="3225242" cy="2556132"/>
            </a:xfrm>
          </p:grpSpPr>
          <p:grpSp>
            <p:nvGrpSpPr>
              <p:cNvPr id="12" name="Group 11">
                <a:extLst>
                  <a:ext uri="{FF2B5EF4-FFF2-40B4-BE49-F238E27FC236}">
                    <a16:creationId xmlns:a16="http://schemas.microsoft.com/office/drawing/2014/main" id="{AB9779DD-31F2-1711-364B-71254D29B7BA}"/>
                  </a:ext>
                </a:extLst>
              </p:cNvPr>
              <p:cNvGrpSpPr/>
              <p:nvPr/>
            </p:nvGrpSpPr>
            <p:grpSpPr>
              <a:xfrm>
                <a:off x="3803589" y="802065"/>
                <a:ext cx="3225242" cy="2556132"/>
                <a:chOff x="3803589" y="802065"/>
                <a:chExt cx="3225242" cy="2556132"/>
              </a:xfrm>
            </p:grpSpPr>
            <p:pic>
              <p:nvPicPr>
                <p:cNvPr id="17" name="Picture 16" descr="Chart, line chart&#10;&#10;Description automatically generated">
                  <a:extLst>
                    <a:ext uri="{FF2B5EF4-FFF2-40B4-BE49-F238E27FC236}">
                      <a16:creationId xmlns:a16="http://schemas.microsoft.com/office/drawing/2014/main" id="{E3EFD39A-9087-227D-4E27-EB1A19544345}"/>
                    </a:ext>
                  </a:extLst>
                </p:cNvPr>
                <p:cNvPicPr>
                  <a:picLocks noChangeAspect="1"/>
                </p:cNvPicPr>
                <p:nvPr/>
              </p:nvPicPr>
              <p:blipFill rotWithShape="1">
                <a:blip r:embed="rId7"/>
                <a:srcRect l="2043" t="4827" r="7892"/>
                <a:stretch/>
              </p:blipFill>
              <p:spPr>
                <a:xfrm>
                  <a:off x="3803589" y="802065"/>
                  <a:ext cx="3225242" cy="2556132"/>
                </a:xfrm>
                <a:prstGeom prst="rect">
                  <a:avLst/>
                </a:prstGeom>
              </p:spPr>
            </p:pic>
            <p:pic>
              <p:nvPicPr>
                <p:cNvPr id="18" name="Picture 17">
                  <a:extLst>
                    <a:ext uri="{FF2B5EF4-FFF2-40B4-BE49-F238E27FC236}">
                      <a16:creationId xmlns:a16="http://schemas.microsoft.com/office/drawing/2014/main" id="{783C8E6B-3F8C-054F-85DE-8C477683C2D1}"/>
                    </a:ext>
                  </a:extLst>
                </p:cNvPr>
                <p:cNvPicPr>
                  <a:picLocks noChangeAspect="1"/>
                </p:cNvPicPr>
                <p:nvPr/>
              </p:nvPicPr>
              <p:blipFill rotWithShape="1">
                <a:blip r:embed="rId8">
                  <a:alphaModFix/>
                </a:blip>
                <a:srcRect l="39314" t="49511" r="16201" b="-1"/>
                <a:stretch/>
              </p:blipFill>
              <p:spPr>
                <a:xfrm>
                  <a:off x="4075313" y="1629824"/>
                  <a:ext cx="539743" cy="237573"/>
                </a:xfrm>
                <a:prstGeom prst="rect">
                  <a:avLst/>
                </a:prstGeom>
              </p:spPr>
            </p:pic>
            <p:pic>
              <p:nvPicPr>
                <p:cNvPr id="19" name="Picture 18">
                  <a:extLst>
                    <a:ext uri="{FF2B5EF4-FFF2-40B4-BE49-F238E27FC236}">
                      <a16:creationId xmlns:a16="http://schemas.microsoft.com/office/drawing/2014/main" id="{E949AC41-80E8-0D3B-52B5-9709D56F2592}"/>
                    </a:ext>
                  </a:extLst>
                </p:cNvPr>
                <p:cNvPicPr>
                  <a:picLocks noChangeAspect="1"/>
                </p:cNvPicPr>
                <p:nvPr/>
              </p:nvPicPr>
              <p:blipFill rotWithShape="1">
                <a:blip r:embed="rId9"/>
                <a:srcRect l="62858" b="49512"/>
                <a:stretch/>
              </p:blipFill>
              <p:spPr>
                <a:xfrm>
                  <a:off x="5174962" y="1076685"/>
                  <a:ext cx="580187" cy="307777"/>
                </a:xfrm>
                <a:prstGeom prst="rect">
                  <a:avLst/>
                </a:prstGeom>
              </p:spPr>
            </p:pic>
          </p:grpSp>
          <p:cxnSp>
            <p:nvCxnSpPr>
              <p:cNvPr id="13" name="Straight Connector 12">
                <a:extLst>
                  <a:ext uri="{FF2B5EF4-FFF2-40B4-BE49-F238E27FC236}">
                    <a16:creationId xmlns:a16="http://schemas.microsoft.com/office/drawing/2014/main" id="{E6A95997-3358-18BB-20C2-5AEE3621CD0A}"/>
                  </a:ext>
                </a:extLst>
              </p:cNvPr>
              <p:cNvCxnSpPr/>
              <p:nvPr/>
            </p:nvCxnSpPr>
            <p:spPr>
              <a:xfrm>
                <a:off x="4603481" y="1388053"/>
                <a:ext cx="0" cy="744264"/>
              </a:xfrm>
              <a:prstGeom prst="line">
                <a:avLst/>
              </a:prstGeom>
              <a:ln w="127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57E0D6-E3E7-47A8-2F73-06AE70BE4BB2}"/>
                  </a:ext>
                </a:extLst>
              </p:cNvPr>
              <p:cNvCxnSpPr/>
              <p:nvPr/>
            </p:nvCxnSpPr>
            <p:spPr>
              <a:xfrm flipH="1">
                <a:off x="4930815" y="1344870"/>
                <a:ext cx="200835" cy="273074"/>
              </a:xfrm>
              <a:prstGeom prst="straightConnector1">
                <a:avLst/>
              </a:prstGeom>
              <a:ln>
                <a:tailEnd type="stealth"/>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26362C5-CD4C-8118-1B68-F1E3D20EBF4A}"/>
                </a:ext>
              </a:extLst>
            </p:cNvPr>
            <p:cNvSpPr txBox="1"/>
            <p:nvPr/>
          </p:nvSpPr>
          <p:spPr>
            <a:xfrm>
              <a:off x="3894840" y="3278159"/>
              <a:ext cx="2028979" cy="403462"/>
            </a:xfrm>
            <a:prstGeom prst="rect">
              <a:avLst/>
            </a:prstGeom>
            <a:noFill/>
          </p:spPr>
          <p:txBody>
            <a:bodyPr wrap="square" rtlCol="0">
              <a:spAutoFit/>
            </a:bodyPr>
            <a:lstStyle/>
            <a:p>
              <a:r>
                <a:rPr lang="en-US" dirty="0"/>
                <a:t>Processed data</a:t>
              </a:r>
            </a:p>
          </p:txBody>
        </p:sp>
      </p:grpSp>
      <p:grpSp>
        <p:nvGrpSpPr>
          <p:cNvPr id="33" name="Group 32">
            <a:extLst>
              <a:ext uri="{FF2B5EF4-FFF2-40B4-BE49-F238E27FC236}">
                <a16:creationId xmlns:a16="http://schemas.microsoft.com/office/drawing/2014/main" id="{D45508C8-0D32-B418-FFE6-5A239C5853B0}"/>
              </a:ext>
            </a:extLst>
          </p:cNvPr>
          <p:cNvGrpSpPr/>
          <p:nvPr/>
        </p:nvGrpSpPr>
        <p:grpSpPr>
          <a:xfrm>
            <a:off x="2456891" y="5437658"/>
            <a:ext cx="6563791" cy="1315353"/>
            <a:chOff x="2456891" y="5437658"/>
            <a:chExt cx="6563791" cy="1315353"/>
          </a:xfrm>
        </p:grpSpPr>
        <p:pic>
          <p:nvPicPr>
            <p:cNvPr id="22" name="Picture 21">
              <a:extLst>
                <a:ext uri="{FF2B5EF4-FFF2-40B4-BE49-F238E27FC236}">
                  <a16:creationId xmlns:a16="http://schemas.microsoft.com/office/drawing/2014/main" id="{32F4A95E-775E-2005-BB87-60DEA959D390}"/>
                </a:ext>
              </a:extLst>
            </p:cNvPr>
            <p:cNvPicPr>
              <a:picLocks noChangeAspect="1"/>
            </p:cNvPicPr>
            <p:nvPr/>
          </p:nvPicPr>
          <p:blipFill rotWithShape="1">
            <a:blip r:embed="rId10"/>
            <a:srcRect t="41473" b="33545"/>
            <a:stretch/>
          </p:blipFill>
          <p:spPr>
            <a:xfrm>
              <a:off x="2456891" y="5437658"/>
              <a:ext cx="6563791" cy="1315353"/>
            </a:xfrm>
            <a:prstGeom prst="rect">
              <a:avLst/>
            </a:prstGeom>
          </p:spPr>
        </p:pic>
        <p:sp>
          <p:nvSpPr>
            <p:cNvPr id="23" name="Frame 22">
              <a:extLst>
                <a:ext uri="{FF2B5EF4-FFF2-40B4-BE49-F238E27FC236}">
                  <a16:creationId xmlns:a16="http://schemas.microsoft.com/office/drawing/2014/main" id="{00BC882D-3113-9D4F-9B89-A253AADAEE2C}"/>
                </a:ext>
              </a:extLst>
            </p:cNvPr>
            <p:cNvSpPr/>
            <p:nvPr/>
          </p:nvSpPr>
          <p:spPr>
            <a:xfrm>
              <a:off x="2718311" y="6128245"/>
              <a:ext cx="3816951" cy="544010"/>
            </a:xfrm>
            <a:prstGeom prst="frame">
              <a:avLst>
                <a:gd name="adj1" fmla="val 134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52E8D77A-F1F8-2289-5DC3-3D8CCDDBCCCC}"/>
                </a:ext>
              </a:extLst>
            </p:cNvPr>
            <p:cNvSpPr txBox="1"/>
            <p:nvPr/>
          </p:nvSpPr>
          <p:spPr>
            <a:xfrm>
              <a:off x="6535262" y="6250968"/>
              <a:ext cx="1423686" cy="307777"/>
            </a:xfrm>
            <a:prstGeom prst="rect">
              <a:avLst/>
            </a:prstGeom>
            <a:noFill/>
          </p:spPr>
          <p:txBody>
            <a:bodyPr wrap="square" rtlCol="0">
              <a:spAutoFit/>
            </a:bodyPr>
            <a:lstStyle/>
            <a:p>
              <a:r>
                <a:rPr lang="en-US" dirty="0">
                  <a:solidFill>
                    <a:srgbClr val="C00000"/>
                  </a:solidFill>
                </a:rPr>
                <a:t>Larch Athena</a:t>
              </a:r>
            </a:p>
          </p:txBody>
        </p:sp>
      </p:grpSp>
      <p:pic>
        <p:nvPicPr>
          <p:cNvPr id="49" name="Picture 48">
            <a:extLst>
              <a:ext uri="{FF2B5EF4-FFF2-40B4-BE49-F238E27FC236}">
                <a16:creationId xmlns:a16="http://schemas.microsoft.com/office/drawing/2014/main" id="{B5F70B33-4409-63FE-9E44-CFF4273DDFB0}"/>
              </a:ext>
            </a:extLst>
          </p:cNvPr>
          <p:cNvPicPr>
            <a:picLocks noChangeAspect="1"/>
          </p:cNvPicPr>
          <p:nvPr/>
        </p:nvPicPr>
        <p:blipFill>
          <a:blip r:embed="rId11"/>
          <a:stretch>
            <a:fillRect/>
          </a:stretch>
        </p:blipFill>
        <p:spPr>
          <a:xfrm>
            <a:off x="728327" y="3157918"/>
            <a:ext cx="1467258" cy="572588"/>
          </a:xfrm>
          <a:prstGeom prst="rect">
            <a:avLst/>
          </a:prstGeom>
        </p:spPr>
      </p:pic>
    </p:spTree>
    <p:extLst>
      <p:ext uri="{BB962C8B-B14F-4D97-AF65-F5344CB8AC3E}">
        <p14:creationId xmlns:p14="http://schemas.microsoft.com/office/powerpoint/2010/main" val="16696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52ED2-DD9A-312E-BB82-D7E15AC49A93}"/>
              </a:ext>
            </a:extLst>
          </p:cNvPr>
          <p:cNvPicPr>
            <a:picLocks noChangeAspect="1"/>
          </p:cNvPicPr>
          <p:nvPr/>
        </p:nvPicPr>
        <p:blipFill>
          <a:blip r:embed="rId2"/>
          <a:stretch>
            <a:fillRect/>
          </a:stretch>
        </p:blipFill>
        <p:spPr>
          <a:xfrm>
            <a:off x="3768969" y="2432121"/>
            <a:ext cx="7772400" cy="4425878"/>
          </a:xfrm>
          <a:prstGeom prst="rect">
            <a:avLst/>
          </a:prstGeom>
        </p:spPr>
      </p:pic>
      <p:pic>
        <p:nvPicPr>
          <p:cNvPr id="4" name="Picture 3">
            <a:extLst>
              <a:ext uri="{FF2B5EF4-FFF2-40B4-BE49-F238E27FC236}">
                <a16:creationId xmlns:a16="http://schemas.microsoft.com/office/drawing/2014/main" id="{A303C076-0AB1-FEA0-162A-6B62F5B44726}"/>
              </a:ext>
            </a:extLst>
          </p:cNvPr>
          <p:cNvPicPr>
            <a:picLocks noChangeAspect="1"/>
          </p:cNvPicPr>
          <p:nvPr/>
        </p:nvPicPr>
        <p:blipFill>
          <a:blip r:embed="rId3"/>
          <a:stretch>
            <a:fillRect/>
          </a:stretch>
        </p:blipFill>
        <p:spPr>
          <a:xfrm>
            <a:off x="0" y="0"/>
            <a:ext cx="6964368" cy="4149968"/>
          </a:xfrm>
          <a:prstGeom prst="rect">
            <a:avLst/>
          </a:prstGeom>
        </p:spPr>
      </p:pic>
    </p:spTree>
    <p:extLst>
      <p:ext uri="{BB962C8B-B14F-4D97-AF65-F5344CB8AC3E}">
        <p14:creationId xmlns:p14="http://schemas.microsoft.com/office/powerpoint/2010/main" val="2497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2E3BC02-E049-CF79-8766-D951E256D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30" y="95002"/>
            <a:ext cx="4864041" cy="40682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B03C0F9-2D68-2326-DD55-51993A926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783" y="4630520"/>
            <a:ext cx="5060868" cy="19833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8653717-5D4B-2D82-A635-1B2A26E05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17" y="28833"/>
            <a:ext cx="5415504" cy="46016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567013-A5C9-CC3D-548C-8FEE7FDA0CCA}"/>
              </a:ext>
            </a:extLst>
          </p:cNvPr>
          <p:cNvSpPr txBox="1"/>
          <p:nvPr/>
        </p:nvSpPr>
        <p:spPr>
          <a:xfrm>
            <a:off x="249382" y="4292930"/>
            <a:ext cx="5587902" cy="1477328"/>
          </a:xfrm>
          <a:prstGeom prst="rect">
            <a:avLst/>
          </a:prstGeom>
          <a:noFill/>
        </p:spPr>
        <p:txBody>
          <a:bodyPr wrap="square" rtlCol="0">
            <a:spAutoFit/>
          </a:bodyPr>
          <a:lstStyle/>
          <a:p>
            <a:r>
              <a:rPr lang="en-US" dirty="0" err="1"/>
              <a:t>DAaaS</a:t>
            </a:r>
            <a:r>
              <a:rPr lang="en-US" dirty="0"/>
              <a:t> – Data Analysis as a Service</a:t>
            </a:r>
          </a:p>
          <a:p>
            <a:endParaRPr lang="en-US" dirty="0"/>
          </a:p>
          <a:p>
            <a:r>
              <a:rPr lang="en-US" dirty="0"/>
              <a:t>VM environment setup for a beamline with compute, apps and data for a user analysis</a:t>
            </a:r>
          </a:p>
          <a:p>
            <a:r>
              <a:rPr lang="en-US" dirty="0"/>
              <a:t>Available for training courses</a:t>
            </a:r>
          </a:p>
        </p:txBody>
      </p:sp>
    </p:spTree>
    <p:extLst>
      <p:ext uri="{BB962C8B-B14F-4D97-AF65-F5344CB8AC3E}">
        <p14:creationId xmlns:p14="http://schemas.microsoft.com/office/powerpoint/2010/main" val="3019644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F05E-6542-F547-DF82-F1509CECEA32}"/>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An exciting time !</a:t>
            </a:r>
          </a:p>
        </p:txBody>
      </p:sp>
      <p:sp>
        <p:nvSpPr>
          <p:cNvPr id="4" name="TextBox 3">
            <a:extLst>
              <a:ext uri="{FF2B5EF4-FFF2-40B4-BE49-F238E27FC236}">
                <a16:creationId xmlns:a16="http://schemas.microsoft.com/office/drawing/2014/main" id="{209FA705-127B-6018-09BC-E7EF4169F574}"/>
              </a:ext>
            </a:extLst>
          </p:cNvPr>
          <p:cNvSpPr txBox="1"/>
          <p:nvPr/>
        </p:nvSpPr>
        <p:spPr>
          <a:xfrm>
            <a:off x="355196" y="2224323"/>
            <a:ext cx="5330613" cy="4085768"/>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t>New facilities </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a:t>New approaches delivering new science</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New communities/Non-expert users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Data deluge and analysis challenges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2050" name="Picture 2">
            <a:extLst>
              <a:ext uri="{FF2B5EF4-FFF2-40B4-BE49-F238E27FC236}">
                <a16:creationId xmlns:a16="http://schemas.microsoft.com/office/drawing/2014/main" id="{98E73C5A-AF78-0138-0E29-6A9A1A841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22" r="17656"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145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FA75D-5D67-1153-FDDC-E0F66C15EF95}"/>
              </a:ext>
            </a:extLst>
          </p:cNvPr>
          <p:cNvSpPr>
            <a:spLocks noGrp="1"/>
          </p:cNvSpPr>
          <p:nvPr>
            <p:ph type="title"/>
          </p:nvPr>
        </p:nvSpPr>
        <p:spPr>
          <a:xfrm>
            <a:off x="314093" y="253613"/>
            <a:ext cx="10515600" cy="1325563"/>
          </a:xfrm>
        </p:spPr>
        <p:txBody>
          <a:bodyPr/>
          <a:lstStyle/>
          <a:p>
            <a:r>
              <a:rPr lang="en-US" dirty="0"/>
              <a:t>Many similar initiatives to integrate approaches</a:t>
            </a:r>
          </a:p>
        </p:txBody>
      </p:sp>
      <p:sp>
        <p:nvSpPr>
          <p:cNvPr id="3" name="Content Placeholder 2">
            <a:extLst>
              <a:ext uri="{FF2B5EF4-FFF2-40B4-BE49-F238E27FC236}">
                <a16:creationId xmlns:a16="http://schemas.microsoft.com/office/drawing/2014/main" id="{C69D65F4-879A-CA91-A15C-5743BD3D5396}"/>
              </a:ext>
            </a:extLst>
          </p:cNvPr>
          <p:cNvSpPr>
            <a:spLocks noGrp="1"/>
          </p:cNvSpPr>
          <p:nvPr>
            <p:ph idx="1"/>
          </p:nvPr>
        </p:nvSpPr>
        <p:spPr>
          <a:xfrm>
            <a:off x="581722" y="1669507"/>
            <a:ext cx="10515600" cy="4351338"/>
          </a:xfrm>
        </p:spPr>
        <p:txBody>
          <a:bodyPr/>
          <a:lstStyle/>
          <a:p>
            <a:r>
              <a:rPr lang="en-GB" dirty="0">
                <a:solidFill>
                  <a:srgbClr val="000000"/>
                </a:solidFill>
                <a:effectLst/>
                <a:latin typeface="+mn-lt"/>
              </a:rPr>
              <a:t>ANL - X-ray &amp; Neutron Scientific </a:t>
            </a:r>
            <a:r>
              <a:rPr lang="en-GB" dirty="0" err="1">
                <a:solidFill>
                  <a:srgbClr val="000000"/>
                </a:solidFill>
                <a:effectLst/>
                <a:latin typeface="+mn-lt"/>
              </a:rPr>
              <a:t>Center</a:t>
            </a:r>
            <a:r>
              <a:rPr lang="en-GB" dirty="0">
                <a:solidFill>
                  <a:srgbClr val="000000"/>
                </a:solidFill>
                <a:effectLst/>
                <a:latin typeface="+mn-lt"/>
              </a:rPr>
              <a:t> for Optimization, Prediction, &amp; Experimentation (XSCOPE)</a:t>
            </a:r>
          </a:p>
          <a:p>
            <a:r>
              <a:rPr lang="en-GB" dirty="0">
                <a:solidFill>
                  <a:srgbClr val="000000"/>
                </a:solidFill>
                <a:effectLst/>
                <a:latin typeface="+mn-lt"/>
              </a:rPr>
              <a:t>SLAC - (ILLUMINE)  - Intelligent Learning for Light Source and Neutron Source User Measurements Including Navigation </a:t>
            </a:r>
            <a:r>
              <a:rPr lang="en-GB" b="0" i="0" dirty="0">
                <a:solidFill>
                  <a:srgbClr val="2E2D29"/>
                </a:solidFill>
                <a:effectLst/>
                <a:latin typeface="+mn-lt"/>
              </a:rPr>
              <a:t>and Experiment Steering</a:t>
            </a:r>
            <a:endParaRPr lang="en-GB" dirty="0">
              <a:solidFill>
                <a:srgbClr val="000000"/>
              </a:solidFill>
              <a:effectLst/>
              <a:latin typeface="+mn-lt"/>
            </a:endParaRPr>
          </a:p>
          <a:p>
            <a:r>
              <a:rPr lang="en-GB" b="0" i="0" dirty="0">
                <a:solidFill>
                  <a:srgbClr val="000000"/>
                </a:solidFill>
                <a:effectLst/>
                <a:latin typeface="+mn-lt"/>
              </a:rPr>
              <a:t>CNRS - PEPR DIADEM (Integrated Devices for Accelerating the Deployment of Emerging Materials). </a:t>
            </a:r>
          </a:p>
          <a:p>
            <a:r>
              <a:rPr lang="en-GB" dirty="0">
                <a:solidFill>
                  <a:srgbClr val="000000"/>
                </a:solidFill>
                <a:latin typeface="+mn-lt"/>
              </a:rPr>
              <a:t>BIG-MAP – Battery 2030+</a:t>
            </a:r>
          </a:p>
          <a:p>
            <a:r>
              <a:rPr lang="en-GB" dirty="0">
                <a:solidFill>
                  <a:srgbClr val="000000"/>
                </a:solidFill>
                <a:latin typeface="+mn-lt"/>
              </a:rPr>
              <a:t>ROCK-IT -  Helmholtz</a:t>
            </a:r>
          </a:p>
          <a:p>
            <a:pPr marL="0" indent="0">
              <a:buNone/>
            </a:pPr>
            <a:endParaRPr lang="en-US" dirty="0"/>
          </a:p>
        </p:txBody>
      </p:sp>
    </p:spTree>
    <p:extLst>
      <p:ext uri="{BB962C8B-B14F-4D97-AF65-F5344CB8AC3E}">
        <p14:creationId xmlns:p14="http://schemas.microsoft.com/office/powerpoint/2010/main" val="300982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0C5D9-AB89-9F76-B02C-B3B80DCEB3C6}"/>
              </a:ext>
            </a:extLst>
          </p:cNvPr>
          <p:cNvSpPr>
            <a:spLocks noGrp="1"/>
          </p:cNvSpPr>
          <p:nvPr>
            <p:ph type="title"/>
          </p:nvPr>
        </p:nvSpPr>
        <p:spPr>
          <a:xfrm>
            <a:off x="270163" y="113305"/>
            <a:ext cx="10515600" cy="1325563"/>
          </a:xfrm>
        </p:spPr>
        <p:txBody>
          <a:bodyPr/>
          <a:lstStyle/>
          <a:p>
            <a:r>
              <a:rPr lang="en-US" dirty="0"/>
              <a:t>ALC Themes\Strengths</a:t>
            </a:r>
          </a:p>
        </p:txBody>
      </p:sp>
      <p:sp>
        <p:nvSpPr>
          <p:cNvPr id="3" name="Content Placeholder 2">
            <a:extLst>
              <a:ext uri="{FF2B5EF4-FFF2-40B4-BE49-F238E27FC236}">
                <a16:creationId xmlns:a16="http://schemas.microsoft.com/office/drawing/2014/main" id="{B0CD76E6-B64A-1497-F8A7-D5D9442DB05A}"/>
              </a:ext>
            </a:extLst>
          </p:cNvPr>
          <p:cNvSpPr>
            <a:spLocks noGrp="1"/>
          </p:cNvSpPr>
          <p:nvPr>
            <p:ph idx="1"/>
          </p:nvPr>
        </p:nvSpPr>
        <p:spPr>
          <a:xfrm>
            <a:off x="838200" y="1438868"/>
            <a:ext cx="10515600" cy="3980264"/>
          </a:xfrm>
        </p:spPr>
        <p:txBody>
          <a:bodyPr>
            <a:normAutofit fontScale="92500" lnSpcReduction="20000"/>
          </a:bodyPr>
          <a:lstStyle/>
          <a:p>
            <a:pPr marL="0" indent="0">
              <a:buNone/>
            </a:pPr>
            <a:r>
              <a:rPr lang="en-US" b="1" dirty="0">
                <a:solidFill>
                  <a:schemeClr val="tx1"/>
                </a:solidFill>
                <a:latin typeface="+mn-lt"/>
              </a:rPr>
              <a:t>Strengths of ALC and the facilities</a:t>
            </a:r>
          </a:p>
          <a:p>
            <a:r>
              <a:rPr lang="en-US" dirty="0">
                <a:solidFill>
                  <a:schemeClr val="tx1"/>
                </a:solidFill>
                <a:latin typeface="+mn-lt"/>
              </a:rPr>
              <a:t>Advanced Imaging</a:t>
            </a:r>
          </a:p>
          <a:p>
            <a:r>
              <a:rPr lang="en-US" dirty="0">
                <a:solidFill>
                  <a:schemeClr val="tx1"/>
                </a:solidFill>
                <a:latin typeface="+mn-lt"/>
              </a:rPr>
              <a:t>Computational biology </a:t>
            </a:r>
          </a:p>
          <a:p>
            <a:r>
              <a:rPr lang="en-US" dirty="0">
                <a:solidFill>
                  <a:schemeClr val="tx1"/>
                </a:solidFill>
                <a:latin typeface="+mn-lt"/>
              </a:rPr>
              <a:t>Combination of facilities and overlaps in activities</a:t>
            </a:r>
          </a:p>
          <a:p>
            <a:pPr marL="0" indent="0">
              <a:buNone/>
            </a:pPr>
            <a:r>
              <a:rPr lang="en-US" b="1" dirty="0">
                <a:solidFill>
                  <a:schemeClr val="tx1"/>
                </a:solidFill>
                <a:latin typeface="+mn-lt"/>
              </a:rPr>
              <a:t>Strengths of ALC</a:t>
            </a:r>
          </a:p>
          <a:p>
            <a:r>
              <a:rPr lang="en-US" dirty="0">
                <a:solidFill>
                  <a:schemeClr val="tx1"/>
                </a:solidFill>
                <a:latin typeface="+mn-lt"/>
              </a:rPr>
              <a:t>Theory and Simulation </a:t>
            </a:r>
          </a:p>
          <a:p>
            <a:r>
              <a:rPr lang="en-US" dirty="0">
                <a:solidFill>
                  <a:schemeClr val="tx1"/>
                </a:solidFill>
                <a:latin typeface="+mn-lt"/>
              </a:rPr>
              <a:t>Mathematics and AI for science and technology</a:t>
            </a:r>
          </a:p>
          <a:p>
            <a:r>
              <a:rPr lang="en-GB" dirty="0">
                <a:solidFill>
                  <a:schemeClr val="tx1"/>
                </a:solidFill>
                <a:effectLst/>
                <a:latin typeface="+mn-lt"/>
                <a:ea typeface="Times New Roman" panose="02020603050405020304" pitchFamily="18" charset="0"/>
                <a:cs typeface="Times New Roman" panose="02020603050405020304" pitchFamily="18" charset="0"/>
              </a:rPr>
              <a:t>Platforms and services for the facilities data lifecycle</a:t>
            </a:r>
          </a:p>
          <a:p>
            <a:r>
              <a:rPr lang="en-GB" dirty="0">
                <a:solidFill>
                  <a:schemeClr val="tx1"/>
                </a:solidFill>
                <a:effectLst/>
                <a:latin typeface="+mn-lt"/>
                <a:ea typeface="Times New Roman" panose="02020603050405020304" pitchFamily="18" charset="0"/>
                <a:cs typeface="Times New Roman" panose="02020603050405020304" pitchFamily="18" charset="0"/>
              </a:rPr>
              <a:t>Wide range of expertise </a:t>
            </a:r>
            <a:br>
              <a:rPr lang="en-GB" dirty="0">
                <a:solidFill>
                  <a:schemeClr val="tx1"/>
                </a:solidFill>
                <a:effectLst/>
                <a:latin typeface="+mn-lt"/>
                <a:ea typeface="Times New Roman" panose="02020603050405020304" pitchFamily="18" charset="0"/>
                <a:cs typeface="Times New Roman" panose="02020603050405020304" pitchFamily="18" charset="0"/>
              </a:rPr>
            </a:br>
            <a:endParaRPr lang="en-GB" dirty="0">
              <a:solidFill>
                <a:schemeClr val="tx1"/>
              </a:solidFill>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22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1" y="345182"/>
            <a:ext cx="8764722"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The AI Implementation Challenges</a:t>
            </a:r>
          </a:p>
        </p:txBody>
      </p:sp>
      <p:sp>
        <p:nvSpPr>
          <p:cNvPr id="4" name="TextBox 3">
            <a:extLst>
              <a:ext uri="{FF2B5EF4-FFF2-40B4-BE49-F238E27FC236}">
                <a16:creationId xmlns:a16="http://schemas.microsoft.com/office/drawing/2014/main" id="{843BE3B7-AAF9-D78B-3B9A-E832C03857E0}"/>
              </a:ext>
            </a:extLst>
          </p:cNvPr>
          <p:cNvSpPr txBox="1"/>
          <p:nvPr/>
        </p:nvSpPr>
        <p:spPr>
          <a:xfrm>
            <a:off x="403341" y="1275870"/>
            <a:ext cx="10776427" cy="4893647"/>
          </a:xfrm>
          <a:prstGeom prst="rect">
            <a:avLst/>
          </a:prstGeom>
          <a:noFill/>
        </p:spPr>
        <p:txBody>
          <a:bodyPr wrap="square" rtlCol="0">
            <a:spAutoFit/>
          </a:bodyPr>
          <a:lstStyle/>
          <a:p>
            <a:r>
              <a:rPr lang="en-US" sz="2400" b="1" dirty="0"/>
              <a:t>Data </a:t>
            </a:r>
            <a:br>
              <a:rPr lang="en-US" sz="2400" b="1" dirty="0"/>
            </a:br>
            <a:r>
              <a:rPr lang="en-US" sz="2400" i="1" dirty="0"/>
              <a:t>“I don’t have enough data”, “I don’t have the metadata to do anything sensible”</a:t>
            </a:r>
            <a:endParaRPr lang="en-US" sz="2400" b="1" i="1" dirty="0"/>
          </a:p>
          <a:p>
            <a:r>
              <a:rPr lang="en-US" sz="2400" i="1" dirty="0"/>
              <a:t>“I have data” </a:t>
            </a:r>
            <a:r>
              <a:rPr lang="en-US" sz="2400" dirty="0"/>
              <a:t>– but very small volumes</a:t>
            </a:r>
            <a:br>
              <a:rPr lang="en-US" sz="2400" dirty="0"/>
            </a:br>
            <a:endParaRPr lang="en-US" sz="2400" dirty="0"/>
          </a:p>
          <a:p>
            <a:r>
              <a:rPr lang="en-US" sz="2400" b="1" dirty="0"/>
              <a:t>Accuracy /Explainability</a:t>
            </a:r>
            <a:endParaRPr lang="en-US" sz="2400" dirty="0"/>
          </a:p>
          <a:p>
            <a:r>
              <a:rPr lang="en-US" sz="2400" i="1" dirty="0"/>
              <a:t>“Machine learning isn’t accurate enough – I need an artefact free result, and conventional approaches are more robust“</a:t>
            </a:r>
          </a:p>
          <a:p>
            <a:endParaRPr lang="en-US" sz="2400" dirty="0"/>
          </a:p>
          <a:p>
            <a:r>
              <a:rPr lang="en-US" sz="2400" b="1" dirty="0"/>
              <a:t>Automation</a:t>
            </a:r>
          </a:p>
          <a:p>
            <a:r>
              <a:rPr lang="en-US" sz="2400" i="1" dirty="0"/>
              <a:t>“If you fully automate my community will lose their knowledge in this area”</a:t>
            </a:r>
          </a:p>
          <a:p>
            <a:r>
              <a:rPr lang="en-US" sz="2400" i="1" dirty="0"/>
              <a:t>Why us AI method Y which has an X hit rate when a conventional analysis will work ?</a:t>
            </a:r>
            <a:endParaRPr lang="en-US" sz="2400" dirty="0"/>
          </a:p>
          <a:p>
            <a:endParaRPr lang="en-US" sz="2400" dirty="0"/>
          </a:p>
        </p:txBody>
      </p:sp>
    </p:spTree>
    <p:extLst>
      <p:ext uri="{BB962C8B-B14F-4D97-AF65-F5344CB8AC3E}">
        <p14:creationId xmlns:p14="http://schemas.microsoft.com/office/powerpoint/2010/main" val="176661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8184" y="106172"/>
            <a:ext cx="8561896" cy="681869"/>
          </a:xfrm>
        </p:spPr>
        <p:txBody>
          <a:bodyPr>
            <a:normAutofit fontScale="90000"/>
          </a:bodyPr>
          <a:lstStyle/>
          <a:p>
            <a:pPr algn="ctr"/>
            <a:r>
              <a:rPr lang="en-GB" b="1" dirty="0"/>
              <a:t>Harwell and Daresbury Campus</a:t>
            </a:r>
          </a:p>
        </p:txBody>
      </p:sp>
      <p:pic>
        <p:nvPicPr>
          <p:cNvPr id="28" name="Picture 27" descr="C:\Users\ndq35668\AppData\Local\Microsoft\Windows\Temporary Internet Files\Content.Outlook\8VUS5YA8\P1160417 Harwell campu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01" r="8947" b="10484"/>
          <a:stretch/>
        </p:blipFill>
        <p:spPr bwMode="auto">
          <a:xfrm>
            <a:off x="677718" y="1131342"/>
            <a:ext cx="6244442" cy="45167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14826" y="1309033"/>
            <a:ext cx="754224"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ISIS</a:t>
            </a:r>
          </a:p>
        </p:txBody>
      </p:sp>
      <p:sp>
        <p:nvSpPr>
          <p:cNvPr id="32" name="TextBox 31"/>
          <p:cNvSpPr txBox="1"/>
          <p:nvPr/>
        </p:nvSpPr>
        <p:spPr>
          <a:xfrm>
            <a:off x="5538326" y="3485173"/>
            <a:ext cx="738857"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rtlCol="0">
            <a:spAutoFit/>
          </a:bodyPr>
          <a:lstStyle/>
          <a:p>
            <a:r>
              <a:rPr lang="en-GB" dirty="0"/>
              <a:t>RCaH</a:t>
            </a:r>
            <a:r>
              <a:rPr lang="en-GB" dirty="0">
                <a:solidFill>
                  <a:srgbClr val="FFFF00"/>
                </a:solidFill>
              </a:rPr>
              <a:t> </a:t>
            </a:r>
          </a:p>
        </p:txBody>
      </p:sp>
      <p:cxnSp>
        <p:nvCxnSpPr>
          <p:cNvPr id="34" name="Straight Arrow Connector 33"/>
          <p:cNvCxnSpPr>
            <a:cxnSpLocks/>
            <a:stCxn id="39" idx="2"/>
          </p:cNvCxnSpPr>
          <p:nvPr/>
        </p:nvCxnSpPr>
        <p:spPr bwMode="auto">
          <a:xfrm>
            <a:off x="2025041" y="2242481"/>
            <a:ext cx="158861" cy="657388"/>
          </a:xfrm>
          <a:prstGeom prst="straightConnector1">
            <a:avLst/>
          </a:prstGeom>
          <a:noFill/>
          <a:ln w="25400" cap="flat" cmpd="sng" algn="ctr">
            <a:solidFill>
              <a:srgbClr val="FFFF00"/>
            </a:solidFill>
            <a:prstDash val="solid"/>
            <a:round/>
            <a:headEnd type="none" w="med" len="med"/>
            <a:tailEnd type="arrow"/>
          </a:ln>
          <a:effectLst/>
        </p:spPr>
      </p:cxnSp>
      <p:cxnSp>
        <p:nvCxnSpPr>
          <p:cNvPr id="35" name="Straight Arrow Connector 34"/>
          <p:cNvCxnSpPr/>
          <p:nvPr/>
        </p:nvCxnSpPr>
        <p:spPr bwMode="auto">
          <a:xfrm flipH="1" flipV="1">
            <a:off x="3431218" y="3374840"/>
            <a:ext cx="2124407" cy="264821"/>
          </a:xfrm>
          <a:prstGeom prst="straightConnector1">
            <a:avLst/>
          </a:prstGeom>
          <a:noFill/>
          <a:ln w="25400" cap="flat" cmpd="sng" algn="ctr">
            <a:solidFill>
              <a:srgbClr val="FFFF00"/>
            </a:solidFill>
            <a:prstDash val="solid"/>
            <a:round/>
            <a:headEnd type="none" w="med" len="med"/>
            <a:tailEnd type="arrow"/>
          </a:ln>
          <a:effectLst/>
        </p:spPr>
      </p:cxnSp>
      <p:sp>
        <p:nvSpPr>
          <p:cNvPr id="39" name="TextBox 38"/>
          <p:cNvSpPr txBox="1"/>
          <p:nvPr/>
        </p:nvSpPr>
        <p:spPr>
          <a:xfrm>
            <a:off x="1569050" y="1319151"/>
            <a:ext cx="911981"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none" rtlCol="0">
            <a:spAutoFit/>
          </a:bodyPr>
          <a:lstStyle/>
          <a:p>
            <a:r>
              <a:rPr lang="en-GB" dirty="0"/>
              <a:t>Central </a:t>
            </a:r>
          </a:p>
          <a:p>
            <a:r>
              <a:rPr lang="en-GB" dirty="0"/>
              <a:t>Laser </a:t>
            </a:r>
          </a:p>
          <a:p>
            <a:r>
              <a:rPr lang="en-GB" dirty="0"/>
              <a:t>Facility</a:t>
            </a:r>
          </a:p>
        </p:txBody>
      </p:sp>
      <p:cxnSp>
        <p:nvCxnSpPr>
          <p:cNvPr id="40" name="Straight Arrow Connector 39"/>
          <p:cNvCxnSpPr>
            <a:cxnSpLocks/>
          </p:cNvCxnSpPr>
          <p:nvPr/>
        </p:nvCxnSpPr>
        <p:spPr bwMode="auto">
          <a:xfrm>
            <a:off x="1210117" y="1645777"/>
            <a:ext cx="362597" cy="969582"/>
          </a:xfrm>
          <a:prstGeom prst="straightConnector1">
            <a:avLst/>
          </a:prstGeom>
          <a:noFill/>
          <a:ln w="25400" cap="flat" cmpd="sng" algn="ctr">
            <a:solidFill>
              <a:srgbClr val="FFFF00"/>
            </a:solidFill>
            <a:prstDash val="solid"/>
            <a:round/>
            <a:headEnd type="none" w="med" len="med"/>
            <a:tailEnd type="arrow"/>
          </a:ln>
          <a:effectLst/>
        </p:spPr>
      </p:cxnSp>
      <p:cxnSp>
        <p:nvCxnSpPr>
          <p:cNvPr id="47" name="Straight Arrow Connector 46"/>
          <p:cNvCxnSpPr/>
          <p:nvPr/>
        </p:nvCxnSpPr>
        <p:spPr bwMode="auto">
          <a:xfrm flipH="1">
            <a:off x="3076588" y="2830191"/>
            <a:ext cx="1201868" cy="269594"/>
          </a:xfrm>
          <a:prstGeom prst="straightConnector1">
            <a:avLst/>
          </a:prstGeom>
          <a:noFill/>
          <a:ln w="25400" cap="flat" cmpd="sng" algn="ctr">
            <a:solidFill>
              <a:srgbClr val="FFFF00"/>
            </a:solidFill>
            <a:prstDash val="solid"/>
            <a:round/>
            <a:headEnd type="none" w="med" len="med"/>
            <a:tailEnd type="arrow"/>
          </a:ln>
          <a:effectLst/>
        </p:spPr>
      </p:cxnSp>
      <p:sp>
        <p:nvSpPr>
          <p:cNvPr id="48" name="TextBox 47"/>
          <p:cNvSpPr txBox="1"/>
          <p:nvPr/>
        </p:nvSpPr>
        <p:spPr>
          <a:xfrm>
            <a:off x="4237022" y="2629302"/>
            <a:ext cx="285945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STFC Scientific computing</a:t>
            </a:r>
          </a:p>
        </p:txBody>
      </p:sp>
      <p:sp>
        <p:nvSpPr>
          <p:cNvPr id="26" name="TextBox 25"/>
          <p:cNvSpPr txBox="1"/>
          <p:nvPr/>
        </p:nvSpPr>
        <p:spPr>
          <a:xfrm>
            <a:off x="2307140" y="4426712"/>
            <a:ext cx="2410700"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Diamond Light Source</a:t>
            </a:r>
          </a:p>
        </p:txBody>
      </p:sp>
      <p:cxnSp>
        <p:nvCxnSpPr>
          <p:cNvPr id="49" name="Straight Arrow Connector 48"/>
          <p:cNvCxnSpPr/>
          <p:nvPr/>
        </p:nvCxnSpPr>
        <p:spPr bwMode="auto">
          <a:xfrm flipH="1" flipV="1">
            <a:off x="3270713" y="4058236"/>
            <a:ext cx="90449" cy="416624"/>
          </a:xfrm>
          <a:prstGeom prst="straightConnector1">
            <a:avLst/>
          </a:prstGeom>
          <a:noFill/>
          <a:ln w="25400" cap="flat" cmpd="sng" algn="ctr">
            <a:solidFill>
              <a:srgbClr val="FFFF00"/>
            </a:solidFill>
            <a:prstDash val="solid"/>
            <a:round/>
            <a:headEnd type="none" w="med" len="med"/>
            <a:tailEnd type="arrow"/>
          </a:ln>
          <a:effectLst/>
        </p:spPr>
      </p:cxnSp>
      <p:cxnSp>
        <p:nvCxnSpPr>
          <p:cNvPr id="6" name="Straight Connector 5"/>
          <p:cNvCxnSpPr/>
          <p:nvPr/>
        </p:nvCxnSpPr>
        <p:spPr>
          <a:xfrm flipH="1">
            <a:off x="2198831" y="3982795"/>
            <a:ext cx="2324660" cy="36639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7350" y="2616438"/>
            <a:ext cx="1510716" cy="1768799"/>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902274" y="2706120"/>
            <a:ext cx="1621216" cy="1279664"/>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109134" y="2051675"/>
            <a:ext cx="1802381" cy="658349"/>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17350" y="2051675"/>
            <a:ext cx="387194" cy="564762"/>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039650" y="4481950"/>
            <a:ext cx="964046"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RAL</a:t>
            </a:r>
          </a:p>
        </p:txBody>
      </p:sp>
      <p:sp>
        <p:nvSpPr>
          <p:cNvPr id="54" name="TextBox 53"/>
          <p:cNvSpPr txBox="1"/>
          <p:nvPr/>
        </p:nvSpPr>
        <p:spPr>
          <a:xfrm>
            <a:off x="972607" y="5076015"/>
            <a:ext cx="2566240" cy="507831"/>
          </a:xfrm>
          <a:prstGeom prst="rect">
            <a:avLst/>
          </a:prstGeom>
          <a:solidFill>
            <a:schemeClr val="tx2">
              <a:lumMod val="20000"/>
              <a:lumOff val="80000"/>
              <a:alpha val="60000"/>
            </a:schemeClr>
          </a:solidFill>
        </p:spPr>
        <p:txBody>
          <a:bodyPr wrap="square" rtlCol="0">
            <a:spAutoFit/>
          </a:bodyPr>
          <a:lstStyle/>
          <a:p>
            <a:r>
              <a:rPr lang="en-GB" sz="1350" dirty="0">
                <a:solidFill>
                  <a:schemeClr val="tx2"/>
                </a:solidFill>
              </a:rPr>
              <a:t>Rutherford Appleton Laboratory</a:t>
            </a:r>
          </a:p>
        </p:txBody>
      </p:sp>
      <p:cxnSp>
        <p:nvCxnSpPr>
          <p:cNvPr id="55" name="Straight Arrow Connector 54"/>
          <p:cNvCxnSpPr/>
          <p:nvPr/>
        </p:nvCxnSpPr>
        <p:spPr bwMode="auto">
          <a:xfrm flipH="1" flipV="1">
            <a:off x="4892154" y="3935620"/>
            <a:ext cx="305545" cy="739946"/>
          </a:xfrm>
          <a:prstGeom prst="straightConnector1">
            <a:avLst/>
          </a:prstGeom>
          <a:noFill/>
          <a:ln w="25400" cap="flat" cmpd="sng" algn="ctr">
            <a:solidFill>
              <a:srgbClr val="FFFF00"/>
            </a:solidFill>
            <a:prstDash val="solid"/>
            <a:round/>
            <a:headEnd type="none" w="med" len="med"/>
            <a:tailEnd type="arrow"/>
          </a:ln>
          <a:effectLst/>
        </p:spPr>
      </p:cxnSp>
      <p:sp>
        <p:nvSpPr>
          <p:cNvPr id="57" name="TextBox 56"/>
          <p:cNvSpPr txBox="1"/>
          <p:nvPr/>
        </p:nvSpPr>
        <p:spPr>
          <a:xfrm>
            <a:off x="4626131" y="4675566"/>
            <a:ext cx="1275905"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RAL Space</a:t>
            </a:r>
          </a:p>
        </p:txBody>
      </p:sp>
      <p:cxnSp>
        <p:nvCxnSpPr>
          <p:cNvPr id="58" name="Straight Arrow Connector 57">
            <a:extLst>
              <a:ext uri="{FF2B5EF4-FFF2-40B4-BE49-F238E27FC236}">
                <a16:creationId xmlns:a16="http://schemas.microsoft.com/office/drawing/2014/main" id="{431C248F-E382-8646-ACD0-9BAD4809C8CE}"/>
              </a:ext>
            </a:extLst>
          </p:cNvPr>
          <p:cNvCxnSpPr>
            <a:cxnSpLocks/>
          </p:cNvCxnSpPr>
          <p:nvPr/>
        </p:nvCxnSpPr>
        <p:spPr bwMode="auto">
          <a:xfrm flipH="1">
            <a:off x="2671797" y="1970126"/>
            <a:ext cx="82088" cy="1158851"/>
          </a:xfrm>
          <a:prstGeom prst="straightConnector1">
            <a:avLst/>
          </a:prstGeom>
          <a:noFill/>
          <a:ln w="25400" cap="flat" cmpd="sng" algn="ctr">
            <a:solidFill>
              <a:srgbClr val="FFFF00"/>
            </a:solidFill>
            <a:prstDash val="solid"/>
            <a:round/>
            <a:headEnd type="none" w="med" len="med"/>
            <a:tailEnd type="arrow"/>
          </a:ln>
          <a:effectLst/>
        </p:spPr>
      </p:cxnSp>
      <p:sp>
        <p:nvSpPr>
          <p:cNvPr id="59" name="TextBox 58">
            <a:extLst>
              <a:ext uri="{FF2B5EF4-FFF2-40B4-BE49-F238E27FC236}">
                <a16:creationId xmlns:a16="http://schemas.microsoft.com/office/drawing/2014/main" id="{F9B537E7-53AE-C54B-BBB5-594F99F6889E}"/>
              </a:ext>
            </a:extLst>
          </p:cNvPr>
          <p:cNvSpPr txBox="1"/>
          <p:nvPr/>
        </p:nvSpPr>
        <p:spPr>
          <a:xfrm>
            <a:off x="2524819" y="1094474"/>
            <a:ext cx="1712203" cy="92333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The Rosalind</a:t>
            </a:r>
          </a:p>
          <a:p>
            <a:r>
              <a:rPr lang="en-GB" dirty="0"/>
              <a:t>Franklin</a:t>
            </a:r>
          </a:p>
          <a:p>
            <a:r>
              <a:rPr lang="en-GB" dirty="0"/>
              <a:t>Institute</a:t>
            </a:r>
          </a:p>
        </p:txBody>
      </p:sp>
      <p:sp>
        <p:nvSpPr>
          <p:cNvPr id="2" name="TextBox 1">
            <a:extLst>
              <a:ext uri="{FF2B5EF4-FFF2-40B4-BE49-F238E27FC236}">
                <a16:creationId xmlns:a16="http://schemas.microsoft.com/office/drawing/2014/main" id="{C4EA21A8-AE68-4434-2985-16318D32C069}"/>
              </a:ext>
            </a:extLst>
          </p:cNvPr>
          <p:cNvSpPr txBox="1"/>
          <p:nvPr/>
        </p:nvSpPr>
        <p:spPr>
          <a:xfrm>
            <a:off x="4317420" y="1699372"/>
            <a:ext cx="285945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National Quantum Computing Centre</a:t>
            </a:r>
          </a:p>
        </p:txBody>
      </p:sp>
      <p:cxnSp>
        <p:nvCxnSpPr>
          <p:cNvPr id="3" name="Straight Arrow Connector 2">
            <a:extLst>
              <a:ext uri="{FF2B5EF4-FFF2-40B4-BE49-F238E27FC236}">
                <a16:creationId xmlns:a16="http://schemas.microsoft.com/office/drawing/2014/main" id="{CB5FEF3A-D550-4DDB-7FA3-574C66656F4F}"/>
              </a:ext>
            </a:extLst>
          </p:cNvPr>
          <p:cNvCxnSpPr>
            <a:cxnSpLocks/>
            <a:stCxn id="2" idx="1"/>
          </p:cNvCxnSpPr>
          <p:nvPr/>
        </p:nvCxnSpPr>
        <p:spPr bwMode="auto">
          <a:xfrm flipH="1">
            <a:off x="2827159" y="2022538"/>
            <a:ext cx="1490261" cy="787622"/>
          </a:xfrm>
          <a:prstGeom prst="straightConnector1">
            <a:avLst/>
          </a:prstGeom>
          <a:noFill/>
          <a:ln w="25400" cap="flat" cmpd="sng" algn="ctr">
            <a:solidFill>
              <a:srgbClr val="FFFF00"/>
            </a:solidFill>
            <a:prstDash val="solid"/>
            <a:round/>
            <a:headEnd type="none" w="med" len="med"/>
            <a:tailEnd type="arrow"/>
          </a:ln>
          <a:effectLst/>
        </p:spPr>
      </p:cxnSp>
      <p:pic>
        <p:nvPicPr>
          <p:cNvPr id="2050" name="Picture 2">
            <a:extLst>
              <a:ext uri="{FF2B5EF4-FFF2-40B4-BE49-F238E27FC236}">
                <a16:creationId xmlns:a16="http://schemas.microsoft.com/office/drawing/2014/main" id="{3D53BE4C-C89B-A480-12C5-37E8131B6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216" y="2549551"/>
            <a:ext cx="4508497" cy="3381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8FCD14-F0EB-920D-4646-E6F09D96C4FA}"/>
              </a:ext>
            </a:extLst>
          </p:cNvPr>
          <p:cNvSpPr txBox="1"/>
          <p:nvPr/>
        </p:nvSpPr>
        <p:spPr>
          <a:xfrm>
            <a:off x="9834257" y="1945902"/>
            <a:ext cx="1940127" cy="36933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Hartree Centre</a:t>
            </a:r>
          </a:p>
        </p:txBody>
      </p:sp>
      <p:cxnSp>
        <p:nvCxnSpPr>
          <p:cNvPr id="7" name="Straight Arrow Connector 6">
            <a:extLst>
              <a:ext uri="{FF2B5EF4-FFF2-40B4-BE49-F238E27FC236}">
                <a16:creationId xmlns:a16="http://schemas.microsoft.com/office/drawing/2014/main" id="{62C91208-6C22-8BBB-EF3E-4D03E6F9D99A}"/>
              </a:ext>
            </a:extLst>
          </p:cNvPr>
          <p:cNvCxnSpPr>
            <a:cxnSpLocks/>
          </p:cNvCxnSpPr>
          <p:nvPr/>
        </p:nvCxnSpPr>
        <p:spPr bwMode="auto">
          <a:xfrm>
            <a:off x="10779987" y="2334056"/>
            <a:ext cx="24333" cy="1742688"/>
          </a:xfrm>
          <a:prstGeom prst="straightConnector1">
            <a:avLst/>
          </a:prstGeom>
          <a:noFill/>
          <a:ln w="25400" cap="flat" cmpd="sng" algn="ctr">
            <a:solidFill>
              <a:srgbClr val="FFFF00"/>
            </a:solidFill>
            <a:prstDash val="solid"/>
            <a:round/>
            <a:headEnd type="none" w="med" len="med"/>
            <a:tailEnd type="arrow"/>
          </a:ln>
          <a:effectLst/>
        </p:spPr>
      </p:cxnSp>
      <p:sp>
        <p:nvSpPr>
          <p:cNvPr id="10" name="TextBox 9">
            <a:extLst>
              <a:ext uri="{FF2B5EF4-FFF2-40B4-BE49-F238E27FC236}">
                <a16:creationId xmlns:a16="http://schemas.microsoft.com/office/drawing/2014/main" id="{CCAEDB7F-E897-6DF6-49FF-A55A8CCD3D54}"/>
              </a:ext>
            </a:extLst>
          </p:cNvPr>
          <p:cNvSpPr txBox="1"/>
          <p:nvPr/>
        </p:nvSpPr>
        <p:spPr>
          <a:xfrm>
            <a:off x="7340628" y="1131342"/>
            <a:ext cx="2859452" cy="64633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STFC Scientific computing</a:t>
            </a:r>
          </a:p>
        </p:txBody>
      </p:sp>
      <p:cxnSp>
        <p:nvCxnSpPr>
          <p:cNvPr id="11" name="Straight Arrow Connector 10">
            <a:extLst>
              <a:ext uri="{FF2B5EF4-FFF2-40B4-BE49-F238E27FC236}">
                <a16:creationId xmlns:a16="http://schemas.microsoft.com/office/drawing/2014/main" id="{53928F99-801D-02F0-E514-4F511D56DD17}"/>
              </a:ext>
            </a:extLst>
          </p:cNvPr>
          <p:cNvCxnSpPr>
            <a:cxnSpLocks/>
          </p:cNvCxnSpPr>
          <p:nvPr/>
        </p:nvCxnSpPr>
        <p:spPr bwMode="auto">
          <a:xfrm>
            <a:off x="8627466" y="1777673"/>
            <a:ext cx="1206791" cy="2205122"/>
          </a:xfrm>
          <a:prstGeom prst="straightConnector1">
            <a:avLst/>
          </a:prstGeom>
          <a:noFill/>
          <a:ln w="25400" cap="flat" cmpd="sng" algn="ctr">
            <a:solidFill>
              <a:srgbClr val="FFFF00"/>
            </a:solidFill>
            <a:prstDash val="solid"/>
            <a:round/>
            <a:headEnd type="none" w="med" len="med"/>
            <a:tailEnd type="arrow"/>
          </a:ln>
          <a:effectLst/>
        </p:spPr>
      </p:cxnSp>
      <p:sp>
        <p:nvSpPr>
          <p:cNvPr id="8" name="TextBox 7">
            <a:extLst>
              <a:ext uri="{FF2B5EF4-FFF2-40B4-BE49-F238E27FC236}">
                <a16:creationId xmlns:a16="http://schemas.microsoft.com/office/drawing/2014/main" id="{981777F0-4D94-5D6F-574C-75E4609FB7E1}"/>
              </a:ext>
            </a:extLst>
          </p:cNvPr>
          <p:cNvSpPr txBox="1"/>
          <p:nvPr/>
        </p:nvSpPr>
        <p:spPr>
          <a:xfrm>
            <a:off x="7475215" y="5140655"/>
            <a:ext cx="1049256" cy="3694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REUDI</a:t>
            </a:r>
          </a:p>
        </p:txBody>
      </p:sp>
      <p:cxnSp>
        <p:nvCxnSpPr>
          <p:cNvPr id="9" name="Straight Arrow Connector 8">
            <a:extLst>
              <a:ext uri="{FF2B5EF4-FFF2-40B4-BE49-F238E27FC236}">
                <a16:creationId xmlns:a16="http://schemas.microsoft.com/office/drawing/2014/main" id="{9D329A05-E983-7F7C-11C3-1C7452C4CD53}"/>
              </a:ext>
            </a:extLst>
          </p:cNvPr>
          <p:cNvCxnSpPr>
            <a:cxnSpLocks/>
          </p:cNvCxnSpPr>
          <p:nvPr/>
        </p:nvCxnSpPr>
        <p:spPr bwMode="auto">
          <a:xfrm flipV="1">
            <a:off x="7936191" y="4058236"/>
            <a:ext cx="843675" cy="1082419"/>
          </a:xfrm>
          <a:prstGeom prst="straightConnector1">
            <a:avLst/>
          </a:prstGeom>
          <a:noFill/>
          <a:ln w="25400" cap="flat" cmpd="sng" algn="ctr">
            <a:solidFill>
              <a:srgbClr val="FFFF00"/>
            </a:solidFill>
            <a:prstDash val="solid"/>
            <a:round/>
            <a:headEnd type="none" w="med" len="med"/>
            <a:tailEnd type="arrow"/>
          </a:ln>
          <a:effectLst/>
        </p:spPr>
      </p:cxnSp>
      <p:sp>
        <p:nvSpPr>
          <p:cNvPr id="14" name="TextBox 13">
            <a:extLst>
              <a:ext uri="{FF2B5EF4-FFF2-40B4-BE49-F238E27FC236}">
                <a16:creationId xmlns:a16="http://schemas.microsoft.com/office/drawing/2014/main" id="{6BC57967-C6C0-9564-BA26-ED8812AA0E68}"/>
              </a:ext>
            </a:extLst>
          </p:cNvPr>
          <p:cNvSpPr txBox="1"/>
          <p:nvPr/>
        </p:nvSpPr>
        <p:spPr>
          <a:xfrm>
            <a:off x="8957651" y="5274106"/>
            <a:ext cx="1049256" cy="3694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r>
              <a:rPr lang="en-GB" dirty="0"/>
              <a:t>CLARA</a:t>
            </a:r>
          </a:p>
        </p:txBody>
      </p:sp>
      <p:cxnSp>
        <p:nvCxnSpPr>
          <p:cNvPr id="15" name="Straight Arrow Connector 14">
            <a:extLst>
              <a:ext uri="{FF2B5EF4-FFF2-40B4-BE49-F238E27FC236}">
                <a16:creationId xmlns:a16="http://schemas.microsoft.com/office/drawing/2014/main" id="{E9A045C8-0BD5-97B6-1F18-323D1D8AF894}"/>
              </a:ext>
            </a:extLst>
          </p:cNvPr>
          <p:cNvCxnSpPr>
            <a:cxnSpLocks/>
            <a:stCxn id="14" idx="0"/>
          </p:cNvCxnSpPr>
          <p:nvPr/>
        </p:nvCxnSpPr>
        <p:spPr bwMode="auto">
          <a:xfrm flipH="1" flipV="1">
            <a:off x="8779866" y="4076744"/>
            <a:ext cx="702413" cy="1197362"/>
          </a:xfrm>
          <a:prstGeom prst="straightConnector1">
            <a:avLst/>
          </a:prstGeom>
          <a:noFill/>
          <a:ln w="254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1425721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403341" y="345182"/>
            <a:ext cx="8764722"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The AI Implementation Challenges</a:t>
            </a:r>
          </a:p>
        </p:txBody>
      </p:sp>
      <p:sp>
        <p:nvSpPr>
          <p:cNvPr id="4" name="TextBox 3">
            <a:extLst>
              <a:ext uri="{FF2B5EF4-FFF2-40B4-BE49-F238E27FC236}">
                <a16:creationId xmlns:a16="http://schemas.microsoft.com/office/drawing/2014/main" id="{843BE3B7-AAF9-D78B-3B9A-E832C03857E0}"/>
              </a:ext>
            </a:extLst>
          </p:cNvPr>
          <p:cNvSpPr txBox="1"/>
          <p:nvPr/>
        </p:nvSpPr>
        <p:spPr>
          <a:xfrm>
            <a:off x="403341" y="1275870"/>
            <a:ext cx="10776427" cy="4154984"/>
          </a:xfrm>
          <a:prstGeom prst="rect">
            <a:avLst/>
          </a:prstGeom>
          <a:noFill/>
        </p:spPr>
        <p:txBody>
          <a:bodyPr wrap="square" rtlCol="0">
            <a:spAutoFit/>
          </a:bodyPr>
          <a:lstStyle/>
          <a:p>
            <a:r>
              <a:rPr lang="en-US" sz="2400" b="1" dirty="0"/>
              <a:t>The AI hammer</a:t>
            </a:r>
          </a:p>
          <a:p>
            <a:r>
              <a:rPr lang="en-US" sz="2400" dirty="0"/>
              <a:t>Skip past math and jump to AI – not every problem needs AI</a:t>
            </a:r>
          </a:p>
          <a:p>
            <a:endParaRPr lang="en-US" sz="2400" b="1" dirty="0"/>
          </a:p>
          <a:p>
            <a:r>
              <a:rPr lang="en-US" sz="2400" b="1" dirty="0"/>
              <a:t>Carbon footprint</a:t>
            </a:r>
            <a:endParaRPr lang="en-US" sz="2400" dirty="0"/>
          </a:p>
          <a:p>
            <a:r>
              <a:rPr lang="en-US" sz="2400" dirty="0"/>
              <a:t>We will have to cost the AI/ML process – and training is expensive.</a:t>
            </a:r>
          </a:p>
          <a:p>
            <a:endParaRPr lang="en-US" sz="2400" dirty="0"/>
          </a:p>
          <a:p>
            <a:r>
              <a:rPr lang="en-US" sz="2400" b="1" dirty="0"/>
              <a:t>Reproducibility/Re-use</a:t>
            </a:r>
          </a:p>
          <a:p>
            <a:r>
              <a:rPr lang="en-US" sz="2400" i="1" dirty="0"/>
              <a:t>“I tried X model from this paper, and it didn’t work very well”</a:t>
            </a:r>
          </a:p>
          <a:p>
            <a:r>
              <a:rPr lang="en-US" sz="2400" i="1" dirty="0"/>
              <a:t>“I read this paper, and we should be doing this…”.  is it worth trying?</a:t>
            </a:r>
          </a:p>
          <a:p>
            <a:endParaRPr lang="en-US" sz="2400" dirty="0"/>
          </a:p>
          <a:p>
            <a:endParaRPr lang="en-US" sz="2400" b="1" dirty="0"/>
          </a:p>
        </p:txBody>
      </p:sp>
    </p:spTree>
    <p:extLst>
      <p:ext uri="{BB962C8B-B14F-4D97-AF65-F5344CB8AC3E}">
        <p14:creationId xmlns:p14="http://schemas.microsoft.com/office/powerpoint/2010/main" val="2841535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Arrow 28">
            <a:extLst>
              <a:ext uri="{FF2B5EF4-FFF2-40B4-BE49-F238E27FC236}">
                <a16:creationId xmlns:a16="http://schemas.microsoft.com/office/drawing/2014/main" id="{9466735B-88AB-8067-3CD7-BD94532CF06D}"/>
              </a:ext>
            </a:extLst>
          </p:cNvPr>
          <p:cNvSpPr/>
          <p:nvPr/>
        </p:nvSpPr>
        <p:spPr>
          <a:xfrm>
            <a:off x="5947852" y="612662"/>
            <a:ext cx="3262313" cy="9931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EB5E0E26-9E5C-EC05-D3D2-059D6854C0C5}"/>
              </a:ext>
            </a:extLst>
          </p:cNvPr>
          <p:cNvSpPr/>
          <p:nvPr/>
        </p:nvSpPr>
        <p:spPr>
          <a:xfrm>
            <a:off x="3984600" y="679918"/>
            <a:ext cx="1918010" cy="858644"/>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Science Case/Need</a:t>
            </a:r>
          </a:p>
        </p:txBody>
      </p:sp>
      <p:sp>
        <p:nvSpPr>
          <p:cNvPr id="7" name="Rounded Rectangle 6">
            <a:extLst>
              <a:ext uri="{FF2B5EF4-FFF2-40B4-BE49-F238E27FC236}">
                <a16:creationId xmlns:a16="http://schemas.microsoft.com/office/drawing/2014/main" id="{A46E831E-BA9A-DD95-2693-B41A68DF57DD}"/>
              </a:ext>
            </a:extLst>
          </p:cNvPr>
          <p:cNvSpPr/>
          <p:nvPr/>
        </p:nvSpPr>
        <p:spPr>
          <a:xfrm>
            <a:off x="3984600" y="5255636"/>
            <a:ext cx="1918010" cy="858644"/>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Production</a:t>
            </a:r>
          </a:p>
        </p:txBody>
      </p:sp>
      <p:sp>
        <p:nvSpPr>
          <p:cNvPr id="16" name="Curved Left Arrow 15">
            <a:extLst>
              <a:ext uri="{FF2B5EF4-FFF2-40B4-BE49-F238E27FC236}">
                <a16:creationId xmlns:a16="http://schemas.microsoft.com/office/drawing/2014/main" id="{2E0D812C-D1E4-B4F2-BEBA-4E75572D18D2}"/>
              </a:ext>
            </a:extLst>
          </p:cNvPr>
          <p:cNvSpPr/>
          <p:nvPr/>
        </p:nvSpPr>
        <p:spPr>
          <a:xfrm>
            <a:off x="5902610" y="858338"/>
            <a:ext cx="2044390" cy="537024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ounded Rectangle 8">
            <a:extLst>
              <a:ext uri="{FF2B5EF4-FFF2-40B4-BE49-F238E27FC236}">
                <a16:creationId xmlns:a16="http://schemas.microsoft.com/office/drawing/2014/main" id="{4B46932A-FDB7-5CA8-7E30-CE78B8C39017}"/>
              </a:ext>
            </a:extLst>
          </p:cNvPr>
          <p:cNvSpPr/>
          <p:nvPr/>
        </p:nvSpPr>
        <p:spPr>
          <a:xfrm>
            <a:off x="6924805" y="1921426"/>
            <a:ext cx="1308410" cy="485078"/>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Get Data</a:t>
            </a:r>
          </a:p>
        </p:txBody>
      </p:sp>
      <p:sp>
        <p:nvSpPr>
          <p:cNvPr id="11" name="Rounded Rectangle 10">
            <a:extLst>
              <a:ext uri="{FF2B5EF4-FFF2-40B4-BE49-F238E27FC236}">
                <a16:creationId xmlns:a16="http://schemas.microsoft.com/office/drawing/2014/main" id="{9A2E03CA-F350-7B29-96D9-8EE72EB63A11}"/>
              </a:ext>
            </a:extLst>
          </p:cNvPr>
          <p:cNvSpPr/>
          <p:nvPr/>
        </p:nvSpPr>
        <p:spPr>
          <a:xfrm>
            <a:off x="6924805" y="3821777"/>
            <a:ext cx="1308409" cy="4850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Train</a:t>
            </a:r>
          </a:p>
        </p:txBody>
      </p:sp>
      <p:sp>
        <p:nvSpPr>
          <p:cNvPr id="17" name="Curved Left Arrow 16">
            <a:extLst>
              <a:ext uri="{FF2B5EF4-FFF2-40B4-BE49-F238E27FC236}">
                <a16:creationId xmlns:a16="http://schemas.microsoft.com/office/drawing/2014/main" id="{47785E7D-133D-29A7-F6FA-07CB92B4852F}"/>
              </a:ext>
            </a:extLst>
          </p:cNvPr>
          <p:cNvSpPr/>
          <p:nvPr/>
        </p:nvSpPr>
        <p:spPr>
          <a:xfrm>
            <a:off x="8233214" y="1997158"/>
            <a:ext cx="1375318" cy="2418420"/>
          </a:xfrm>
          <a:prstGeom prst="curvedLef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ounded Rectangle 9">
            <a:extLst>
              <a:ext uri="{FF2B5EF4-FFF2-40B4-BE49-F238E27FC236}">
                <a16:creationId xmlns:a16="http://schemas.microsoft.com/office/drawing/2014/main" id="{E93306C4-D1D2-DCF2-F8F6-17560A1F1E05}"/>
              </a:ext>
            </a:extLst>
          </p:cNvPr>
          <p:cNvSpPr/>
          <p:nvPr/>
        </p:nvSpPr>
        <p:spPr>
          <a:xfrm>
            <a:off x="8920873" y="2807015"/>
            <a:ext cx="1308409" cy="50737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Prepare</a:t>
            </a:r>
          </a:p>
        </p:txBody>
      </p:sp>
      <p:sp>
        <p:nvSpPr>
          <p:cNvPr id="20" name="Curved Left Arrow 19">
            <a:extLst>
              <a:ext uri="{FF2B5EF4-FFF2-40B4-BE49-F238E27FC236}">
                <a16:creationId xmlns:a16="http://schemas.microsoft.com/office/drawing/2014/main" id="{6E782CE8-FA69-0154-B181-8E8899D24C6A}"/>
              </a:ext>
            </a:extLst>
          </p:cNvPr>
          <p:cNvSpPr/>
          <p:nvPr/>
        </p:nvSpPr>
        <p:spPr>
          <a:xfrm rot="10800000">
            <a:off x="5582943" y="1851493"/>
            <a:ext cx="1375318" cy="2418420"/>
          </a:xfrm>
          <a:prstGeom prst="curvedLef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ounded Rectangle 11">
            <a:extLst>
              <a:ext uri="{FF2B5EF4-FFF2-40B4-BE49-F238E27FC236}">
                <a16:creationId xmlns:a16="http://schemas.microsoft.com/office/drawing/2014/main" id="{74A5E9AF-F6AA-85A0-3F4D-4AA4744BB608}"/>
              </a:ext>
            </a:extLst>
          </p:cNvPr>
          <p:cNvSpPr/>
          <p:nvPr/>
        </p:nvSpPr>
        <p:spPr>
          <a:xfrm>
            <a:off x="4904576" y="2912021"/>
            <a:ext cx="1471172" cy="48507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Validation</a:t>
            </a:r>
          </a:p>
        </p:txBody>
      </p:sp>
      <p:sp>
        <p:nvSpPr>
          <p:cNvPr id="27" name="Curved Left Arrow 26">
            <a:extLst>
              <a:ext uri="{FF2B5EF4-FFF2-40B4-BE49-F238E27FC236}">
                <a16:creationId xmlns:a16="http://schemas.microsoft.com/office/drawing/2014/main" id="{DD300C8D-CC22-B1BF-5189-27F5D8D08ECE}"/>
              </a:ext>
            </a:extLst>
          </p:cNvPr>
          <p:cNvSpPr/>
          <p:nvPr/>
        </p:nvSpPr>
        <p:spPr>
          <a:xfrm rot="10800000">
            <a:off x="1940210" y="579557"/>
            <a:ext cx="2044390" cy="537024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ounded Rectangle 25">
            <a:extLst>
              <a:ext uri="{FF2B5EF4-FFF2-40B4-BE49-F238E27FC236}">
                <a16:creationId xmlns:a16="http://schemas.microsoft.com/office/drawing/2014/main" id="{5BB91290-66ED-FA43-45E6-8373E6D57430}"/>
              </a:ext>
            </a:extLst>
          </p:cNvPr>
          <p:cNvSpPr/>
          <p:nvPr/>
        </p:nvSpPr>
        <p:spPr>
          <a:xfrm>
            <a:off x="1360346" y="1734643"/>
            <a:ext cx="1918010" cy="858644"/>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Gaps</a:t>
            </a:r>
          </a:p>
        </p:txBody>
      </p:sp>
      <p:sp>
        <p:nvSpPr>
          <p:cNvPr id="8" name="Rounded Rectangle 7">
            <a:extLst>
              <a:ext uri="{FF2B5EF4-FFF2-40B4-BE49-F238E27FC236}">
                <a16:creationId xmlns:a16="http://schemas.microsoft.com/office/drawing/2014/main" id="{A06E57E3-1BF4-B379-9C34-5E66E078C9AC}"/>
              </a:ext>
            </a:extLst>
          </p:cNvPr>
          <p:cNvSpPr/>
          <p:nvPr/>
        </p:nvSpPr>
        <p:spPr>
          <a:xfrm>
            <a:off x="1319459" y="4064316"/>
            <a:ext cx="1918010" cy="858644"/>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Monitor</a:t>
            </a:r>
          </a:p>
        </p:txBody>
      </p:sp>
      <p:sp>
        <p:nvSpPr>
          <p:cNvPr id="28" name="TextBox 27">
            <a:extLst>
              <a:ext uri="{FF2B5EF4-FFF2-40B4-BE49-F238E27FC236}">
                <a16:creationId xmlns:a16="http://schemas.microsoft.com/office/drawing/2014/main" id="{B9EF2B46-B8A1-F807-B254-56C4F7E5F9EC}"/>
              </a:ext>
            </a:extLst>
          </p:cNvPr>
          <p:cNvSpPr txBox="1"/>
          <p:nvPr/>
        </p:nvSpPr>
        <p:spPr>
          <a:xfrm>
            <a:off x="6430436" y="2678868"/>
            <a:ext cx="1471172" cy="646331"/>
          </a:xfrm>
          <a:prstGeom prst="rect">
            <a:avLst/>
          </a:prstGeom>
          <a:noFill/>
        </p:spPr>
        <p:txBody>
          <a:bodyPr wrap="square" rtlCol="0">
            <a:spAutoFit/>
          </a:bodyPr>
          <a:lstStyle/>
          <a:p>
            <a:r>
              <a:rPr lang="en-US" dirty="0"/>
              <a:t>Triaging and Prototypes</a:t>
            </a:r>
          </a:p>
        </p:txBody>
      </p:sp>
      <p:sp>
        <p:nvSpPr>
          <p:cNvPr id="30" name="TextBox 29">
            <a:extLst>
              <a:ext uri="{FF2B5EF4-FFF2-40B4-BE49-F238E27FC236}">
                <a16:creationId xmlns:a16="http://schemas.microsoft.com/office/drawing/2014/main" id="{DB40C9AF-5117-FC09-6C80-88D8CDE5F62C}"/>
              </a:ext>
            </a:extLst>
          </p:cNvPr>
          <p:cNvSpPr txBox="1"/>
          <p:nvPr/>
        </p:nvSpPr>
        <p:spPr>
          <a:xfrm>
            <a:off x="9266486" y="878829"/>
            <a:ext cx="2698175" cy="369332"/>
          </a:xfrm>
          <a:prstGeom prst="rect">
            <a:avLst/>
          </a:prstGeom>
          <a:noFill/>
        </p:spPr>
        <p:txBody>
          <a:bodyPr wrap="none" rtlCol="0">
            <a:spAutoFit/>
          </a:bodyPr>
          <a:lstStyle/>
          <a:p>
            <a:r>
              <a:rPr lang="en-US" dirty="0"/>
              <a:t>Is this a </a:t>
            </a:r>
            <a:r>
              <a:rPr lang="en-US" dirty="0" err="1"/>
              <a:t>maths</a:t>
            </a:r>
            <a:r>
              <a:rPr lang="en-US" dirty="0"/>
              <a:t> problem?</a:t>
            </a:r>
          </a:p>
        </p:txBody>
      </p:sp>
      <p:sp>
        <p:nvSpPr>
          <p:cNvPr id="32" name="TextBox 31">
            <a:extLst>
              <a:ext uri="{FF2B5EF4-FFF2-40B4-BE49-F238E27FC236}">
                <a16:creationId xmlns:a16="http://schemas.microsoft.com/office/drawing/2014/main" id="{85650933-FA3D-AB0D-0CA8-CCD9C7C57EA3}"/>
              </a:ext>
            </a:extLst>
          </p:cNvPr>
          <p:cNvSpPr txBox="1"/>
          <p:nvPr/>
        </p:nvSpPr>
        <p:spPr>
          <a:xfrm>
            <a:off x="9865010" y="1870480"/>
            <a:ext cx="1778142" cy="646331"/>
          </a:xfrm>
          <a:prstGeom prst="rect">
            <a:avLst/>
          </a:prstGeom>
          <a:noFill/>
        </p:spPr>
        <p:txBody>
          <a:bodyPr wrap="square" rtlCol="0">
            <a:spAutoFit/>
          </a:bodyPr>
          <a:lstStyle/>
          <a:p>
            <a:r>
              <a:rPr lang="en-US" dirty="0"/>
              <a:t>&gt;50% of the project - data</a:t>
            </a:r>
          </a:p>
        </p:txBody>
      </p:sp>
      <p:sp>
        <p:nvSpPr>
          <p:cNvPr id="40" name="TextBox 39">
            <a:extLst>
              <a:ext uri="{FF2B5EF4-FFF2-40B4-BE49-F238E27FC236}">
                <a16:creationId xmlns:a16="http://schemas.microsoft.com/office/drawing/2014/main" id="{28F952DE-0FF0-5870-80B9-359FC36BD72E}"/>
              </a:ext>
            </a:extLst>
          </p:cNvPr>
          <p:cNvSpPr txBox="1"/>
          <p:nvPr/>
        </p:nvSpPr>
        <p:spPr>
          <a:xfrm>
            <a:off x="3470265" y="4440348"/>
            <a:ext cx="2112677" cy="646331"/>
          </a:xfrm>
          <a:prstGeom prst="rect">
            <a:avLst/>
          </a:prstGeom>
          <a:noFill/>
        </p:spPr>
        <p:txBody>
          <a:bodyPr wrap="square" rtlCol="0">
            <a:spAutoFit/>
          </a:bodyPr>
          <a:lstStyle/>
          <a:p>
            <a:r>
              <a:rPr lang="en-US" dirty="0"/>
              <a:t>Beamline Commissioning</a:t>
            </a:r>
          </a:p>
        </p:txBody>
      </p:sp>
    </p:spTree>
    <p:extLst>
      <p:ext uri="{BB962C8B-B14F-4D97-AF65-F5344CB8AC3E}">
        <p14:creationId xmlns:p14="http://schemas.microsoft.com/office/powerpoint/2010/main" val="2436091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B8F9A1-0E40-9AE6-0788-B4D5455FFCD4}"/>
              </a:ext>
            </a:extLst>
          </p:cNvPr>
          <p:cNvSpPr>
            <a:spLocks noGrp="1"/>
          </p:cNvSpPr>
          <p:nvPr>
            <p:ph sz="quarter" idx="13"/>
          </p:nvPr>
        </p:nvSpPr>
        <p:spPr>
          <a:xfrm>
            <a:off x="3614738" y="660400"/>
            <a:ext cx="7897812" cy="4826000"/>
          </a:xfrm>
        </p:spPr>
        <p:txBody>
          <a:bodyPr>
            <a:noAutofit/>
          </a:bodyPr>
          <a:lstStyle/>
          <a:p>
            <a:pPr>
              <a:lnSpc>
                <a:spcPct val="114000"/>
              </a:lnSpc>
              <a:spcAft>
                <a:spcPts val="900"/>
              </a:spcAft>
            </a:pPr>
            <a:r>
              <a:rPr lang="en-GB" sz="2000" b="1" dirty="0">
                <a:effectLst/>
                <a:latin typeface="Century Gothic" panose="020B0502020202020204" pitchFamily="34" charset="0"/>
                <a:ea typeface="Century Gothic" panose="020B0502020202020204" pitchFamily="34" charset="0"/>
                <a:cs typeface="Times New Roman" panose="02020603050405020304" pitchFamily="18" charset="0"/>
              </a:rPr>
              <a:t>Expanding the reach of simulation </a:t>
            </a:r>
            <a:endParaRPr lang="en-GB" sz="20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520700" lvl="1"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Measurement to Structure using AI</a:t>
            </a:r>
            <a:endParaRPr lang="en-GB" sz="2000"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520700" lvl="1"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Guided model building and generic models</a:t>
            </a:r>
            <a:endParaRPr lang="en-GB" sz="2000"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520700" lvl="1"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Accelerated simulation (accelerated solvers)</a:t>
            </a:r>
            <a:endParaRPr lang="en-GB" sz="2000"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520700" lvl="1" indent="-342900">
              <a:spcAft>
                <a:spcPts val="900"/>
              </a:spcAft>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Expanded simulation capabilities (time scales, length scales)</a:t>
            </a:r>
            <a:endParaRPr lang="en-GB" sz="2000"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a:lnSpc>
                <a:spcPct val="114000"/>
              </a:lnSpc>
              <a:spcAft>
                <a:spcPts val="900"/>
              </a:spcAft>
            </a:pPr>
            <a:r>
              <a:rPr lang="en-GB" sz="2000" b="1" dirty="0">
                <a:effectLst/>
                <a:latin typeface="Century Gothic" panose="020B0502020202020204" pitchFamily="34" charset="0"/>
                <a:ea typeface="Century Gothic" panose="020B0502020202020204" pitchFamily="34" charset="0"/>
                <a:cs typeface="Times New Roman" panose="02020603050405020304" pitchFamily="18" charset="0"/>
              </a:rPr>
              <a:t>Foundat</a:t>
            </a:r>
            <a:r>
              <a:rPr lang="en-GB" sz="2000" b="1" dirty="0">
                <a:latin typeface="Century Gothic" panose="020B0502020202020204" pitchFamily="34" charset="0"/>
                <a:ea typeface="Century Gothic" panose="020B0502020202020204" pitchFamily="34" charset="0"/>
                <a:cs typeface="Times New Roman" panose="02020603050405020304" pitchFamily="18" charset="0"/>
              </a:rPr>
              <a:t>ion Models</a:t>
            </a:r>
            <a:endParaRPr lang="en-GB" sz="20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LLM’s - Supporting experiments with text to action</a:t>
            </a:r>
            <a:r>
              <a:rPr lang="en-GB" sz="2000" b="1" dirty="0">
                <a:solidFill>
                  <a:srgbClr val="1485A4"/>
                </a:solidFill>
                <a:latin typeface="Century Gothic" panose="020B0502020202020204" pitchFamily="34" charset="0"/>
                <a:ea typeface="Century Gothic" panose="020B0502020202020204" pitchFamily="34" charset="0"/>
                <a:cs typeface="Times New Roman" panose="02020603050405020304" pitchFamily="18" charset="0"/>
              </a:rPr>
              <a:t> and</a:t>
            </a: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 guidance </a:t>
            </a:r>
          </a:p>
          <a:p>
            <a:pPr marL="0" lvl="0" indent="0">
              <a:buNone/>
            </a:pPr>
            <a:endPar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indent="0">
              <a:lnSpc>
                <a:spcPct val="114000"/>
              </a:lnSpc>
              <a:spcAft>
                <a:spcPts val="900"/>
              </a:spcAft>
              <a:buNone/>
            </a:pPr>
            <a:r>
              <a:rPr lang="en-GB" sz="2000" b="1" dirty="0">
                <a:effectLst/>
                <a:latin typeface="Century Gothic" panose="020B0502020202020204" pitchFamily="34" charset="0"/>
                <a:ea typeface="Century Gothic" panose="020B0502020202020204" pitchFamily="34" charset="0"/>
                <a:cs typeface="Times New Roman" panose="02020603050405020304" pitchFamily="18" charset="0"/>
              </a:rPr>
              <a:t>Streamlined data to knowledge</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AI supported or automated data analysis workflows,</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Inference driven analysis</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Data fusion from multi-technique experiments</a:t>
            </a:r>
          </a:p>
          <a:p>
            <a:pPr marL="342900" lvl="0" indent="-342900">
              <a:spcAft>
                <a:spcPts val="900"/>
              </a:spcAft>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Data labelling, segmentation or classification</a:t>
            </a:r>
          </a:p>
          <a:p>
            <a:pPr marL="342900" lvl="0" indent="-342900">
              <a:buFont typeface="Symbol" pitchFamily="2" charset="2"/>
              <a:buChar char=""/>
            </a:pPr>
            <a:endParaRPr lang="en-GB" sz="1800"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85AB3504-D2D1-B5C5-D37C-4161E8C2CA66}"/>
              </a:ext>
            </a:extLst>
          </p:cNvPr>
          <p:cNvSpPr>
            <a:spLocks noGrp="1"/>
          </p:cNvSpPr>
          <p:nvPr>
            <p:ph type="title"/>
          </p:nvPr>
        </p:nvSpPr>
        <p:spPr>
          <a:xfrm>
            <a:off x="139700" y="18255"/>
            <a:ext cx="10515600" cy="870745"/>
          </a:xfrm>
        </p:spPr>
        <p:txBody>
          <a:bodyPr/>
          <a:lstStyle/>
          <a:p>
            <a:r>
              <a:rPr lang="en-US" dirty="0"/>
              <a:t>AI and Facilities</a:t>
            </a:r>
          </a:p>
        </p:txBody>
      </p:sp>
      <p:sp>
        <p:nvSpPr>
          <p:cNvPr id="4" name="TextBox 3">
            <a:extLst>
              <a:ext uri="{FF2B5EF4-FFF2-40B4-BE49-F238E27FC236}">
                <a16:creationId xmlns:a16="http://schemas.microsoft.com/office/drawing/2014/main" id="{691BDE20-C1C2-6287-ED3A-6904F9E9A1CC}"/>
              </a:ext>
            </a:extLst>
          </p:cNvPr>
          <p:cNvSpPr txBox="1"/>
          <p:nvPr/>
        </p:nvSpPr>
        <p:spPr>
          <a:xfrm>
            <a:off x="1013330" y="1531145"/>
            <a:ext cx="2244332" cy="461665"/>
          </a:xfrm>
          <a:prstGeom prst="rect">
            <a:avLst/>
          </a:prstGeom>
          <a:noFill/>
        </p:spPr>
        <p:txBody>
          <a:bodyPr wrap="none" rtlCol="0">
            <a:spAutoFit/>
          </a:bodyPr>
          <a:lstStyle/>
          <a:p>
            <a:r>
              <a:rPr lang="en-US" sz="2400" dirty="0"/>
              <a:t>Transformation</a:t>
            </a:r>
          </a:p>
        </p:txBody>
      </p:sp>
      <p:sp>
        <p:nvSpPr>
          <p:cNvPr id="5" name="TextBox 4">
            <a:extLst>
              <a:ext uri="{FF2B5EF4-FFF2-40B4-BE49-F238E27FC236}">
                <a16:creationId xmlns:a16="http://schemas.microsoft.com/office/drawing/2014/main" id="{CE184237-4D49-08A5-547A-3586B935DB38}"/>
              </a:ext>
            </a:extLst>
          </p:cNvPr>
          <p:cNvSpPr txBox="1"/>
          <p:nvPr/>
        </p:nvSpPr>
        <p:spPr>
          <a:xfrm>
            <a:off x="1013330" y="3170477"/>
            <a:ext cx="2244332" cy="461665"/>
          </a:xfrm>
          <a:prstGeom prst="rect">
            <a:avLst/>
          </a:prstGeom>
          <a:noFill/>
        </p:spPr>
        <p:txBody>
          <a:bodyPr wrap="none" rtlCol="0">
            <a:spAutoFit/>
          </a:bodyPr>
          <a:lstStyle/>
          <a:p>
            <a:r>
              <a:rPr lang="en-US" sz="2400" dirty="0"/>
              <a:t>Transformation</a:t>
            </a:r>
          </a:p>
        </p:txBody>
      </p:sp>
      <p:sp>
        <p:nvSpPr>
          <p:cNvPr id="6" name="TextBox 5">
            <a:extLst>
              <a:ext uri="{FF2B5EF4-FFF2-40B4-BE49-F238E27FC236}">
                <a16:creationId xmlns:a16="http://schemas.microsoft.com/office/drawing/2014/main" id="{1AF5543B-5BE1-7610-133B-D271713796A0}"/>
              </a:ext>
            </a:extLst>
          </p:cNvPr>
          <p:cNvSpPr txBox="1"/>
          <p:nvPr/>
        </p:nvSpPr>
        <p:spPr>
          <a:xfrm>
            <a:off x="-23750" y="4766212"/>
            <a:ext cx="3801939" cy="1200329"/>
          </a:xfrm>
          <a:prstGeom prst="rect">
            <a:avLst/>
          </a:prstGeom>
          <a:noFill/>
        </p:spPr>
        <p:txBody>
          <a:bodyPr wrap="none" rtlCol="0">
            <a:spAutoFit/>
          </a:bodyPr>
          <a:lstStyle/>
          <a:p>
            <a:pPr algn="ctr"/>
            <a:r>
              <a:rPr lang="en-US" sz="2400" dirty="0"/>
              <a:t>Reducing Barriers</a:t>
            </a:r>
          </a:p>
          <a:p>
            <a:pPr algn="ctr"/>
            <a:r>
              <a:rPr lang="en-GB" sz="2400" kern="100" dirty="0">
                <a:latin typeface="Aptos" panose="020B0004020202020204" pitchFamily="34" charset="0"/>
                <a:ea typeface="Aptos" panose="020B0004020202020204" pitchFamily="34" charset="0"/>
                <a:cs typeface="Times New Roman" panose="02020603050405020304" pitchFamily="18" charset="0"/>
              </a:rPr>
              <a:t>High data rate experiments </a:t>
            </a:r>
          </a:p>
          <a:p>
            <a:endParaRPr lang="en-US" sz="2400" dirty="0"/>
          </a:p>
        </p:txBody>
      </p:sp>
    </p:spTree>
    <p:extLst>
      <p:ext uri="{BB962C8B-B14F-4D97-AF65-F5344CB8AC3E}">
        <p14:creationId xmlns:p14="http://schemas.microsoft.com/office/powerpoint/2010/main" val="424804654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B8614-3815-EBB8-1522-BD070A22B671}"/>
              </a:ext>
            </a:extLst>
          </p:cNvPr>
          <p:cNvSpPr>
            <a:spLocks noGrp="1"/>
          </p:cNvSpPr>
          <p:nvPr>
            <p:ph sz="quarter" idx="13"/>
          </p:nvPr>
        </p:nvSpPr>
        <p:spPr>
          <a:xfrm>
            <a:off x="3443288" y="977900"/>
            <a:ext cx="8297862" cy="4799012"/>
          </a:xfrm>
        </p:spPr>
        <p:txBody>
          <a:bodyPr>
            <a:normAutofit fontScale="92500" lnSpcReduction="20000"/>
          </a:bodyPr>
          <a:lstStyle/>
          <a:p>
            <a:pPr marL="0" indent="0">
              <a:lnSpc>
                <a:spcPct val="114000"/>
              </a:lnSpc>
              <a:spcAft>
                <a:spcPts val="900"/>
              </a:spcAft>
              <a:buNone/>
            </a:pPr>
            <a:r>
              <a:rPr lang="en-GB" sz="2000" b="1" dirty="0">
                <a:effectLst/>
                <a:latin typeface="Century Gothic" panose="020B0502020202020204" pitchFamily="34" charset="0"/>
                <a:ea typeface="Century Gothic" panose="020B0502020202020204" pitchFamily="34" charset="0"/>
                <a:cs typeface="Times New Roman" panose="02020603050405020304" pitchFamily="18" charset="0"/>
              </a:rPr>
              <a:t>Optimised experiments and Automation</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Digital Twins/Surrogates – machine and instruments</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Diagnostics – (e.g. RF)</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Predictive modelling to support experiments </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AI Agents</a:t>
            </a:r>
          </a:p>
          <a:p>
            <a:pPr marL="742950" lvl="1" indent="-285750">
              <a:buFont typeface="Courier New" panose="02070309020205020404" pitchFamily="49" charset="0"/>
              <a:buChar char="o"/>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Optimised control of motion and instruments</a:t>
            </a:r>
          </a:p>
          <a:p>
            <a:pPr marL="742950" lvl="1" indent="-285750">
              <a:buFont typeface="Courier New" panose="02070309020205020404" pitchFamily="49" charset="0"/>
              <a:buChar char="o"/>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AI supported data pre-processing</a:t>
            </a:r>
          </a:p>
          <a:p>
            <a:pPr marL="742950" lvl="1" indent="-285750">
              <a:buFont typeface="Courier New" panose="02070309020205020404" pitchFamily="49" charset="0"/>
              <a:buChar char="o"/>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SMART experiments – optimal experiment design to achieve goals.</a:t>
            </a:r>
          </a:p>
          <a:p>
            <a:pPr marL="742950" lvl="1" indent="-285750">
              <a:buFont typeface="Courier New" panose="02070309020205020404" pitchFamily="49" charset="0"/>
              <a:buChar char="o"/>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Data cleaning, patching – sparse measurements</a:t>
            </a:r>
          </a:p>
          <a:p>
            <a:pPr marL="0" indent="0">
              <a:lnSpc>
                <a:spcPct val="114000"/>
              </a:lnSpc>
              <a:spcAft>
                <a:spcPts val="900"/>
              </a:spcAft>
              <a:buNone/>
            </a:pPr>
            <a:endParaRPr lang="en-GB" sz="2000" b="1"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indent="0">
              <a:lnSpc>
                <a:spcPct val="114000"/>
              </a:lnSpc>
              <a:spcAft>
                <a:spcPts val="900"/>
              </a:spcAft>
              <a:buNone/>
            </a:pPr>
            <a:r>
              <a:rPr lang="en-GB" sz="2000" b="1" dirty="0">
                <a:effectLst/>
                <a:latin typeface="Century Gothic" panose="020B0502020202020204" pitchFamily="34" charset="0"/>
                <a:ea typeface="Century Gothic" panose="020B0502020202020204" pitchFamily="34" charset="0"/>
                <a:cs typeface="Times New Roman" panose="02020603050405020304" pitchFamily="18" charset="0"/>
              </a:rPr>
              <a:t>AI Infrastructure:</a:t>
            </a:r>
          </a:p>
          <a:p>
            <a:pPr marL="342900" indent="-342900">
              <a:buFont typeface="Symbol" pitchFamily="2" charset="2"/>
              <a:buChar char=""/>
            </a:pPr>
            <a:r>
              <a:rPr lang="en-GB" sz="2000" b="1" dirty="0" err="1">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MLOps</a:t>
            </a: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 – validation, model sharing, re-use, continuous learning.</a:t>
            </a:r>
          </a:p>
          <a:p>
            <a:pPr marL="342900" lvl="0" indent="-342900">
              <a:buFont typeface="Symbol" pitchFamily="2" charset="2"/>
              <a:buChar char=""/>
            </a:pPr>
            <a:r>
              <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rPr>
              <a:t>Data curation and curation tools, FAIR data</a:t>
            </a:r>
          </a:p>
          <a:p>
            <a:pPr marL="342900" lvl="0" indent="-342900">
              <a:buFont typeface="Symbol" pitchFamily="2" charset="2"/>
              <a:buChar char=""/>
            </a:pPr>
            <a:r>
              <a:rPr lang="en-GB" sz="2000" b="1" dirty="0">
                <a:solidFill>
                  <a:srgbClr val="1485A4"/>
                </a:solidFill>
                <a:latin typeface="Century Gothic" panose="020B0502020202020204" pitchFamily="34" charset="0"/>
                <a:ea typeface="Century Gothic" panose="020B0502020202020204" pitchFamily="34" charset="0"/>
                <a:cs typeface="Times New Roman" panose="02020603050405020304" pitchFamily="18" charset="0"/>
              </a:rPr>
              <a:t>Embedding AI in every data generation process… </a:t>
            </a:r>
            <a:endParaRPr lang="en-GB" sz="2000" b="1" dirty="0">
              <a:solidFill>
                <a:srgbClr val="1485A4"/>
              </a:solidFill>
              <a:effectLst/>
              <a:latin typeface="Century Gothic" panose="020B0502020202020204" pitchFamily="34" charset="0"/>
              <a:ea typeface="Century Gothic" panose="020B050202020202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54197B53-31BC-CDCE-E8C4-AA99B66A09DB}"/>
              </a:ext>
            </a:extLst>
          </p:cNvPr>
          <p:cNvSpPr>
            <a:spLocks noGrp="1"/>
          </p:cNvSpPr>
          <p:nvPr>
            <p:ph type="title"/>
          </p:nvPr>
        </p:nvSpPr>
        <p:spPr>
          <a:xfrm>
            <a:off x="152400" y="123825"/>
            <a:ext cx="10515600" cy="854075"/>
          </a:xfrm>
        </p:spPr>
        <p:txBody>
          <a:bodyPr/>
          <a:lstStyle/>
          <a:p>
            <a:r>
              <a:rPr lang="en-US" dirty="0"/>
              <a:t>AI and Facilities</a:t>
            </a:r>
          </a:p>
        </p:txBody>
      </p:sp>
      <p:sp>
        <p:nvSpPr>
          <p:cNvPr id="4" name="TextBox 3">
            <a:extLst>
              <a:ext uri="{FF2B5EF4-FFF2-40B4-BE49-F238E27FC236}">
                <a16:creationId xmlns:a16="http://schemas.microsoft.com/office/drawing/2014/main" id="{27D2F2F1-25C3-5AC7-ABDA-B64ED2746C6D}"/>
              </a:ext>
            </a:extLst>
          </p:cNvPr>
          <p:cNvSpPr txBox="1"/>
          <p:nvPr/>
        </p:nvSpPr>
        <p:spPr>
          <a:xfrm>
            <a:off x="550391" y="4367620"/>
            <a:ext cx="2149948" cy="830997"/>
          </a:xfrm>
          <a:prstGeom prst="rect">
            <a:avLst/>
          </a:prstGeom>
          <a:noFill/>
        </p:spPr>
        <p:txBody>
          <a:bodyPr wrap="none" rtlCol="0">
            <a:spAutoFit/>
          </a:bodyPr>
          <a:lstStyle/>
          <a:p>
            <a:r>
              <a:rPr lang="en-US" sz="2400" dirty="0"/>
              <a:t>AI Ecosystem </a:t>
            </a:r>
          </a:p>
          <a:p>
            <a:r>
              <a:rPr lang="en-US" sz="2400" dirty="0"/>
              <a:t>and Culture</a:t>
            </a:r>
          </a:p>
        </p:txBody>
      </p:sp>
      <p:sp>
        <p:nvSpPr>
          <p:cNvPr id="5" name="TextBox 4">
            <a:extLst>
              <a:ext uri="{FF2B5EF4-FFF2-40B4-BE49-F238E27FC236}">
                <a16:creationId xmlns:a16="http://schemas.microsoft.com/office/drawing/2014/main" id="{5126DE26-1861-72AB-DD88-CC767FDA1903}"/>
              </a:ext>
            </a:extLst>
          </p:cNvPr>
          <p:cNvSpPr txBox="1"/>
          <p:nvPr/>
        </p:nvSpPr>
        <p:spPr>
          <a:xfrm>
            <a:off x="677788" y="2130910"/>
            <a:ext cx="1895154" cy="830997"/>
          </a:xfrm>
          <a:prstGeom prst="rect">
            <a:avLst/>
          </a:prstGeom>
          <a:noFill/>
        </p:spPr>
        <p:txBody>
          <a:bodyPr wrap="square" rtlCol="0">
            <a:spAutoFit/>
          </a:bodyPr>
          <a:lstStyle/>
          <a:p>
            <a:r>
              <a:rPr lang="en-US" sz="2400" dirty="0"/>
              <a:t>Optimal use of resources</a:t>
            </a:r>
          </a:p>
        </p:txBody>
      </p:sp>
    </p:spTree>
    <p:extLst>
      <p:ext uri="{BB962C8B-B14F-4D97-AF65-F5344CB8AC3E}">
        <p14:creationId xmlns:p14="http://schemas.microsoft.com/office/powerpoint/2010/main" val="21466455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7AAC6A-7CC1-6CBA-86CF-6E51B937BFD9}"/>
              </a:ext>
            </a:extLst>
          </p:cNvPr>
          <p:cNvSpPr txBox="1"/>
          <p:nvPr/>
        </p:nvSpPr>
        <p:spPr>
          <a:xfrm>
            <a:off x="1215486" y="2598235"/>
            <a:ext cx="9032486" cy="1077218"/>
          </a:xfrm>
          <a:prstGeom prst="rect">
            <a:avLst/>
          </a:prstGeom>
          <a:noFill/>
        </p:spPr>
        <p:txBody>
          <a:bodyPr wrap="square" rtlCol="0">
            <a:spAutoFit/>
          </a:bodyPr>
          <a:lstStyle/>
          <a:p>
            <a:r>
              <a:rPr lang="en-US" sz="3200" dirty="0"/>
              <a:t>Expanding the impact of simulations on experiments </a:t>
            </a:r>
          </a:p>
        </p:txBody>
      </p:sp>
    </p:spTree>
    <p:extLst>
      <p:ext uri="{BB962C8B-B14F-4D97-AF65-F5344CB8AC3E}">
        <p14:creationId xmlns:p14="http://schemas.microsoft.com/office/powerpoint/2010/main" val="5057176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5A32C5-92A1-C6C3-FFB1-62E08E8CED94}"/>
              </a:ext>
            </a:extLst>
          </p:cNvPr>
          <p:cNvSpPr txBox="1"/>
          <p:nvPr/>
        </p:nvSpPr>
        <p:spPr>
          <a:xfrm>
            <a:off x="478631" y="117850"/>
            <a:ext cx="10879932" cy="6370718"/>
          </a:xfrm>
          <a:prstGeom prst="rect">
            <a:avLst/>
          </a:prstGeom>
          <a:noFill/>
        </p:spPr>
        <p:txBody>
          <a:bodyPr wrap="square">
            <a:spAutoFit/>
          </a:bodyPr>
          <a:lstStyle/>
          <a:p>
            <a:pPr>
              <a:lnSpc>
                <a:spcPct val="114000"/>
              </a:lnSpc>
              <a:spcBef>
                <a:spcPts val="1000"/>
              </a:spcBef>
            </a:pPr>
            <a:r>
              <a:rPr lang="en-GB" sz="2000" b="1" dirty="0">
                <a:solidFill>
                  <a:srgbClr val="0C3251"/>
                </a:solidFill>
                <a:latin typeface="Arial" panose="020B0604020202020204" pitchFamily="34" charset="0"/>
                <a:cs typeface="Arial" panose="020B0604020202020204" pitchFamily="34" charset="0"/>
              </a:rPr>
              <a:t> </a:t>
            </a:r>
          </a:p>
          <a:p>
            <a:pPr marL="285750" indent="-285750">
              <a:lnSpc>
                <a:spcPct val="114000"/>
              </a:lnSpc>
              <a:spcBef>
                <a:spcPts val="1000"/>
              </a:spcBef>
              <a:buFont typeface="Arial" panose="020B0604020202020204" pitchFamily="34" charset="0"/>
              <a:buChar char="•"/>
            </a:pPr>
            <a:r>
              <a:rPr lang="en-GB" sz="2000" b="1" dirty="0">
                <a:solidFill>
                  <a:srgbClr val="0C3251"/>
                </a:solidFill>
                <a:latin typeface="Arial" panose="020B0604020202020204" pitchFamily="34" charset="0"/>
                <a:cs typeface="Arial" panose="020B0604020202020204" pitchFamily="34" charset="0"/>
              </a:rPr>
              <a:t>ISIS</a:t>
            </a:r>
          </a:p>
          <a:p>
            <a:pPr marL="742950" lvl="1" indent="-285750">
              <a:lnSpc>
                <a:spcPct val="114000"/>
              </a:lnSpc>
              <a:buFont typeface="Courier New" panose="02070309020205020404" pitchFamily="49" charset="0"/>
              <a:buChar char="o"/>
            </a:pPr>
            <a:r>
              <a:rPr lang="en-GB" sz="2000" dirty="0">
                <a:solidFill>
                  <a:srgbClr val="FF0000"/>
                </a:solidFill>
                <a:latin typeface="Arial" panose="020B0604020202020204" pitchFamily="34" charset="0"/>
                <a:cs typeface="Arial" panose="020B0604020202020204" pitchFamily="34" charset="0"/>
              </a:rPr>
              <a:t>Muon Galaxy</a:t>
            </a:r>
            <a:r>
              <a:rPr lang="en-GB" sz="2000" dirty="0">
                <a:solidFill>
                  <a:srgbClr val="006600"/>
                </a:solidFill>
                <a:latin typeface="Arial" panose="020B0604020202020204" pitchFamily="34" charset="0"/>
                <a:cs typeface="Arial" panose="020B0604020202020204" pitchFamily="34" charset="0"/>
              </a:rPr>
              <a:t>: Muon Spectroscopy Computational Project</a:t>
            </a:r>
          </a:p>
          <a:p>
            <a:pPr marL="742950" lvl="1" indent="-285750">
              <a:lnSpc>
                <a:spcPct val="114000"/>
              </a:lnSpc>
              <a:buFont typeface="Courier New" panose="02070309020205020404" pitchFamily="49" charset="0"/>
              <a:buChar char="o"/>
            </a:pPr>
            <a:r>
              <a:rPr lang="en-GB" sz="2000" dirty="0" err="1">
                <a:solidFill>
                  <a:srgbClr val="FF0000"/>
                </a:solidFill>
                <a:latin typeface="Arial" panose="020B0604020202020204" pitchFamily="34" charset="0"/>
                <a:cs typeface="Arial" panose="020B0604020202020204" pitchFamily="34" charset="0"/>
              </a:rPr>
              <a:t>Shapespyer</a:t>
            </a:r>
            <a:r>
              <a:rPr lang="en-GB" sz="2000" dirty="0">
                <a:solidFill>
                  <a:srgbClr val="FF0000"/>
                </a:solidFill>
                <a:latin typeface="Arial" panose="020B0604020202020204" pitchFamily="34" charset="0"/>
                <a:cs typeface="Arial" panose="020B0604020202020204" pitchFamily="34" charset="0"/>
              </a:rPr>
              <a:t>:</a:t>
            </a:r>
            <a:r>
              <a:rPr lang="en-GB" sz="2000" dirty="0">
                <a:solidFill>
                  <a:srgbClr val="006600"/>
                </a:solidFill>
                <a:latin typeface="Arial" panose="020B0604020202020204" pitchFamily="34" charset="0"/>
                <a:cs typeface="Arial" panose="020B0604020202020204" pitchFamily="34" charset="0"/>
              </a:rPr>
              <a:t> initial trajectories for complex large-scale structures</a:t>
            </a:r>
          </a:p>
          <a:p>
            <a:pPr marL="742950" lvl="1" indent="-285750">
              <a:lnSpc>
                <a:spcPct val="114000"/>
              </a:lnSpc>
              <a:buFont typeface="Courier New" panose="02070309020205020404" pitchFamily="49" charset="0"/>
              <a:buChar char="o"/>
            </a:pPr>
            <a:r>
              <a:rPr lang="en-GB" sz="2000" dirty="0" err="1">
                <a:solidFill>
                  <a:srgbClr val="FF0000"/>
                </a:solidFill>
                <a:latin typeface="Arial" panose="020B0604020202020204" pitchFamily="34" charset="0"/>
                <a:cs typeface="Arial" panose="020B0604020202020204" pitchFamily="34" charset="0"/>
              </a:rPr>
              <a:t>MuSSIC</a:t>
            </a:r>
            <a:r>
              <a:rPr lang="en-GB" sz="2000" dirty="0">
                <a:solidFill>
                  <a:srgbClr val="FF0000"/>
                </a:solidFill>
                <a:latin typeface="Arial" panose="020B0604020202020204" pitchFamily="34" charset="0"/>
                <a:cs typeface="Arial" panose="020B0604020202020204" pitchFamily="34" charset="0"/>
              </a:rPr>
              <a:t>:</a:t>
            </a:r>
            <a:r>
              <a:rPr lang="en-GB" sz="2000" dirty="0">
                <a:solidFill>
                  <a:srgbClr val="006600"/>
                </a:solidFill>
                <a:latin typeface="Arial" panose="020B0604020202020204" pitchFamily="34" charset="0"/>
                <a:cs typeface="Arial" panose="020B0604020202020204" pitchFamily="34" charset="0"/>
              </a:rPr>
              <a:t> coarse graining for disordered materials</a:t>
            </a:r>
          </a:p>
          <a:p>
            <a:pPr marL="742950" lvl="1" indent="-285750">
              <a:lnSpc>
                <a:spcPct val="114000"/>
              </a:lnSpc>
              <a:buFont typeface="Courier New" panose="02070309020205020404" pitchFamily="49" charset="0"/>
              <a:buChar char="o"/>
            </a:pPr>
            <a:r>
              <a:rPr lang="en-GB" sz="2000" dirty="0">
                <a:solidFill>
                  <a:srgbClr val="FF0000"/>
                </a:solidFill>
                <a:latin typeface="Arial" panose="020B0604020202020204" pitchFamily="34" charset="0"/>
                <a:cs typeface="Arial" panose="020B0604020202020204" pitchFamily="34" charset="0"/>
              </a:rPr>
              <a:t>Automated potential development</a:t>
            </a:r>
            <a:r>
              <a:rPr lang="en-GB" sz="2000" dirty="0">
                <a:solidFill>
                  <a:srgbClr val="006600"/>
                </a:solidFill>
                <a:latin typeface="Arial" panose="020B0604020202020204" pitchFamily="34" charset="0"/>
                <a:cs typeface="Arial" panose="020B0604020202020204" pitchFamily="34" charset="0"/>
              </a:rPr>
              <a:t> for MD analysis of spectroscopy</a:t>
            </a:r>
          </a:p>
          <a:p>
            <a:pPr marL="742950" lvl="1" indent="-285750">
              <a:lnSpc>
                <a:spcPct val="114000"/>
              </a:lnSpc>
              <a:buFont typeface="Courier New" panose="02070309020205020404" pitchFamily="49" charset="0"/>
              <a:buChar char="o"/>
            </a:pPr>
            <a:r>
              <a:rPr lang="en-GB" sz="2000" dirty="0">
                <a:solidFill>
                  <a:srgbClr val="FF0000"/>
                </a:solidFill>
              </a:rPr>
              <a:t>MDMC – </a:t>
            </a:r>
            <a:r>
              <a:rPr lang="en-GB" sz="2000" dirty="0">
                <a:solidFill>
                  <a:schemeClr val="accent6">
                    <a:lumMod val="75000"/>
                  </a:schemeClr>
                </a:solidFill>
              </a:rPr>
              <a:t>optimising molecular dynamics potentials to dynamical structure factor data</a:t>
            </a:r>
            <a:endParaRPr lang="en-GB" sz="2000" dirty="0">
              <a:solidFill>
                <a:schemeClr val="accent6">
                  <a:lumMod val="75000"/>
                </a:schemeClr>
              </a:solidFill>
              <a:latin typeface="Arial" panose="020B0604020202020204" pitchFamily="34" charset="0"/>
              <a:cs typeface="Arial" panose="020B0604020202020204" pitchFamily="34" charset="0"/>
            </a:endParaRPr>
          </a:p>
          <a:p>
            <a:pPr marL="742950" lvl="1" indent="-285750">
              <a:lnSpc>
                <a:spcPct val="114000"/>
              </a:lnSpc>
              <a:buFont typeface="Courier New" panose="02070309020205020404" pitchFamily="49" charset="0"/>
              <a:buChar char="o"/>
            </a:pPr>
            <a:r>
              <a:rPr lang="en-GB" sz="2000" dirty="0">
                <a:solidFill>
                  <a:srgbClr val="FF0000"/>
                </a:solidFill>
                <a:latin typeface="Arial" panose="020B0604020202020204" pitchFamily="34" charset="0"/>
                <a:cs typeface="Arial" panose="020B0604020202020204" pitchFamily="34" charset="0"/>
              </a:rPr>
              <a:t>Molecular modelling </a:t>
            </a:r>
            <a:r>
              <a:rPr lang="en-GB" sz="2000" dirty="0">
                <a:solidFill>
                  <a:srgbClr val="006600"/>
                </a:solidFill>
                <a:latin typeface="Arial" panose="020B0604020202020204" pitchFamily="34" charset="0"/>
                <a:cs typeface="Arial" panose="020B0604020202020204" pitchFamily="34" charset="0"/>
              </a:rPr>
              <a:t>for neutron reflectometry</a:t>
            </a:r>
          </a:p>
          <a:p>
            <a:pPr marL="742950" lvl="1" indent="-285750">
              <a:lnSpc>
                <a:spcPct val="114000"/>
              </a:lnSpc>
              <a:buFont typeface="Courier New" panose="02070309020205020404" pitchFamily="49" charset="0"/>
              <a:buChar char="o"/>
            </a:pPr>
            <a:r>
              <a:rPr lang="en-GB" sz="2000" dirty="0">
                <a:solidFill>
                  <a:srgbClr val="FF0000"/>
                </a:solidFill>
                <a:latin typeface="Arial" panose="020B0604020202020204" pitchFamily="34" charset="0"/>
                <a:cs typeface="Arial" panose="020B0604020202020204" pitchFamily="34" charset="0"/>
              </a:rPr>
              <a:t>ABINS </a:t>
            </a:r>
            <a:r>
              <a:rPr lang="en-GB" sz="2000" dirty="0">
                <a:solidFill>
                  <a:schemeClr val="accent6">
                    <a:lumMod val="75000"/>
                  </a:schemeClr>
                </a:solidFill>
                <a:latin typeface="Arial" panose="020B0604020202020204" pitchFamily="34" charset="0"/>
                <a:cs typeface="Arial" panose="020B0604020202020204" pitchFamily="34" charset="0"/>
              </a:rPr>
              <a:t>(</a:t>
            </a:r>
            <a:r>
              <a:rPr lang="en-GB" sz="2000" b="0" i="0" dirty="0">
                <a:solidFill>
                  <a:schemeClr val="accent6">
                    <a:lumMod val="75000"/>
                  </a:schemeClr>
                </a:solidFill>
                <a:effectLst/>
                <a:latin typeface="Helvetica Neue" panose="02000503000000020004" pitchFamily="2" charset="0"/>
              </a:rPr>
              <a:t>ab-initio interpretation of Inelastic Neutron Scattering Spectroscopy)</a:t>
            </a:r>
          </a:p>
          <a:p>
            <a:pPr marL="285750" indent="-285750">
              <a:lnSpc>
                <a:spcPct val="114000"/>
              </a:lnSpc>
              <a:buFont typeface="Courier New" panose="02070309020205020404" pitchFamily="49" charset="0"/>
              <a:buChar char="o"/>
            </a:pPr>
            <a:r>
              <a:rPr lang="en-GB" sz="2000" b="1" dirty="0">
                <a:solidFill>
                  <a:srgbClr val="333333"/>
                </a:solidFill>
                <a:latin typeface="Helvetica Neue" panose="02000503000000020004" pitchFamily="2" charset="0"/>
              </a:rPr>
              <a:t>DIAMOND</a:t>
            </a:r>
          </a:p>
          <a:p>
            <a:pPr marL="742950" lvl="1" indent="-285750">
              <a:lnSpc>
                <a:spcPct val="114000"/>
              </a:lnSpc>
              <a:buFont typeface="Courier New" panose="02070309020205020404" pitchFamily="49" charset="0"/>
              <a:buChar char="o"/>
            </a:pPr>
            <a:r>
              <a:rPr lang="en-GB" sz="2000" dirty="0">
                <a:solidFill>
                  <a:srgbClr val="FF0000"/>
                </a:solidFill>
                <a:latin typeface="Arial" panose="020B0604020202020204" pitchFamily="34" charset="0"/>
                <a:cs typeface="Arial" panose="020B0604020202020204" pitchFamily="34" charset="0"/>
              </a:rPr>
              <a:t>XPDF</a:t>
            </a:r>
            <a:r>
              <a:rPr lang="en-GB" sz="2000" dirty="0">
                <a:solidFill>
                  <a:srgbClr val="006600"/>
                </a:solidFill>
                <a:latin typeface="Arial" panose="020B0604020202020204" pitchFamily="34" charset="0"/>
                <a:cs typeface="Arial" panose="020B0604020202020204" pitchFamily="34" charset="0"/>
              </a:rPr>
              <a:t> – MD – link to ISIS disordered materials</a:t>
            </a:r>
            <a:endParaRPr lang="en-GB" sz="2000" dirty="0">
              <a:solidFill>
                <a:srgbClr val="FF0000"/>
              </a:solidFill>
              <a:latin typeface="Arial" panose="020B0604020202020204" pitchFamily="34" charset="0"/>
              <a:cs typeface="Arial" panose="020B0604020202020204" pitchFamily="34" charset="0"/>
            </a:endParaRPr>
          </a:p>
          <a:p>
            <a:pPr marL="742950" lvl="1" indent="-285750">
              <a:lnSpc>
                <a:spcPct val="114000"/>
              </a:lnSpc>
              <a:buFont typeface="Courier New" panose="02070309020205020404" pitchFamily="49" charset="0"/>
              <a:buChar char="o"/>
            </a:pPr>
            <a:r>
              <a:rPr lang="en-GB" sz="2000" b="0" i="0" dirty="0">
                <a:solidFill>
                  <a:srgbClr val="FF0000"/>
                </a:solidFill>
                <a:effectLst/>
                <a:latin typeface="Arial" panose="020B0604020202020204" pitchFamily="34" charset="0"/>
                <a:cs typeface="Arial" panose="020B0604020202020204" pitchFamily="34" charset="0"/>
              </a:rPr>
              <a:t>High Pressure</a:t>
            </a:r>
            <a:r>
              <a:rPr lang="en-GB" sz="2000" b="0" i="0" dirty="0">
                <a:solidFill>
                  <a:srgbClr val="006600"/>
                </a:solidFill>
                <a:effectLst/>
                <a:latin typeface="Arial" panose="020B0604020202020204" pitchFamily="34" charset="0"/>
                <a:cs typeface="Arial" panose="020B0604020202020204" pitchFamily="34" charset="0"/>
              </a:rPr>
              <a:t> -  Help with experiment design – e.g. estimate pressure or temperature where a change occurs</a:t>
            </a:r>
          </a:p>
          <a:p>
            <a:pPr marL="742950" lvl="1" indent="-285750">
              <a:lnSpc>
                <a:spcPct val="114000"/>
              </a:lnSpc>
              <a:buFont typeface="Courier New" panose="02070309020205020404" pitchFamily="49" charset="0"/>
              <a:buChar char="o"/>
            </a:pPr>
            <a:r>
              <a:rPr lang="en-GB" sz="2000" dirty="0">
                <a:solidFill>
                  <a:srgbClr val="FF0000"/>
                </a:solidFill>
                <a:latin typeface="Arial" panose="020B0604020202020204" pitchFamily="34" charset="0"/>
                <a:cs typeface="Arial" panose="020B0604020202020204" pitchFamily="34" charset="0"/>
              </a:rPr>
              <a:t>Spectroscopy</a:t>
            </a:r>
            <a:r>
              <a:rPr lang="en-GB" sz="2000" dirty="0">
                <a:solidFill>
                  <a:srgbClr val="006600"/>
                </a:solidFill>
                <a:latin typeface="Arial" panose="020B0604020202020204" pitchFamily="34" charset="0"/>
                <a:cs typeface="Arial" panose="020B0604020202020204" pitchFamily="34" charset="0"/>
              </a:rPr>
              <a:t> -  XANES, XPS, ARPES, Terahertz IR, Nano-IR interpretation</a:t>
            </a:r>
            <a:endParaRPr lang="en-GB" sz="2000" dirty="0">
              <a:solidFill>
                <a:srgbClr val="333333"/>
              </a:solidFill>
              <a:latin typeface="Helvetica Neue" panose="02000503000000020004" pitchFamily="2" charset="0"/>
              <a:cs typeface="Arial" panose="020B0604020202020204" pitchFamily="34" charset="0"/>
            </a:endParaRPr>
          </a:p>
          <a:p>
            <a:pPr marL="285750" indent="-285750">
              <a:lnSpc>
                <a:spcPct val="114000"/>
              </a:lnSpc>
              <a:buFont typeface="Courier New" panose="02070309020205020404" pitchFamily="49" charset="0"/>
              <a:buChar char="o"/>
            </a:pPr>
            <a:r>
              <a:rPr lang="en-GB" sz="2000" b="1" i="0" dirty="0">
                <a:solidFill>
                  <a:srgbClr val="333333"/>
                </a:solidFill>
                <a:effectLst/>
                <a:latin typeface="Helvetica Neue" panose="02000503000000020004" pitchFamily="2" charset="0"/>
                <a:cs typeface="Arial" panose="020B0604020202020204" pitchFamily="34" charset="0"/>
              </a:rPr>
              <a:t> CLF</a:t>
            </a:r>
          </a:p>
          <a:p>
            <a:pPr marL="742950" lvl="1" indent="-285750">
              <a:lnSpc>
                <a:spcPct val="114000"/>
              </a:lnSpc>
              <a:buFont typeface="Courier New" panose="02070309020205020404" pitchFamily="49" charset="0"/>
              <a:buChar char="o"/>
            </a:pPr>
            <a:r>
              <a:rPr lang="en-GB" sz="2000" dirty="0">
                <a:solidFill>
                  <a:srgbClr val="FF0000"/>
                </a:solidFill>
                <a:latin typeface="Arial" panose="020B0604020202020204" pitchFamily="34" charset="0"/>
                <a:cs typeface="Arial" panose="020B0604020202020204" pitchFamily="34" charset="0"/>
              </a:rPr>
              <a:t>Spectroscopy</a:t>
            </a:r>
            <a:r>
              <a:rPr lang="en-GB" sz="2000" dirty="0">
                <a:solidFill>
                  <a:srgbClr val="006600"/>
                </a:solidFill>
                <a:latin typeface="Arial" panose="020B0604020202020204" pitchFamily="34" charset="0"/>
                <a:cs typeface="Arial" panose="020B0604020202020204" pitchFamily="34" charset="0"/>
              </a:rPr>
              <a:t> -  ARPES,  Transient states</a:t>
            </a:r>
            <a:endParaRPr lang="en-GB" sz="2000" dirty="0">
              <a:solidFill>
                <a:srgbClr val="333333"/>
              </a:solidFill>
              <a:latin typeface="Helvetica Neue" panose="02000503000000020004" pitchFamily="2" charset="0"/>
              <a:cs typeface="Arial" panose="020B0604020202020204" pitchFamily="34" charset="0"/>
            </a:endParaRPr>
          </a:p>
          <a:p>
            <a:pPr marL="742950" lvl="1" indent="-285750">
              <a:lnSpc>
                <a:spcPct val="114000"/>
              </a:lnSpc>
              <a:buFont typeface="Courier New" panose="02070309020205020404" pitchFamily="49" charset="0"/>
              <a:buChar char="o"/>
            </a:pPr>
            <a:endParaRPr lang="en-GB" sz="1600" b="1" i="0" dirty="0">
              <a:solidFill>
                <a:srgbClr val="333333"/>
              </a:solidFill>
              <a:effectLst/>
              <a:latin typeface="Helvetica Neue" panose="02000503000000020004" pitchFamily="2" charset="0"/>
            </a:endParaRPr>
          </a:p>
          <a:p>
            <a:pPr marL="742950" lvl="1" indent="-285750">
              <a:lnSpc>
                <a:spcPct val="114000"/>
              </a:lnSpc>
              <a:buFont typeface="Courier New" panose="02070309020205020404" pitchFamily="49" charset="0"/>
              <a:buChar char="o"/>
            </a:pPr>
            <a:endParaRPr lang="en-GB" sz="1600" b="0" i="0" dirty="0">
              <a:solidFill>
                <a:srgbClr val="333333"/>
              </a:solidFill>
              <a:effectLst/>
              <a:latin typeface="Helvetica Neue" panose="02000503000000020004" pitchFamily="2" charset="0"/>
            </a:endParaRPr>
          </a:p>
        </p:txBody>
      </p:sp>
    </p:spTree>
    <p:extLst>
      <p:ext uri="{BB962C8B-B14F-4D97-AF65-F5344CB8AC3E}">
        <p14:creationId xmlns:p14="http://schemas.microsoft.com/office/powerpoint/2010/main" val="369500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Latest Materials Project topics - Materials Science Community Discourse">
            <a:extLst>
              <a:ext uri="{FF2B5EF4-FFF2-40B4-BE49-F238E27FC236}">
                <a16:creationId xmlns:a16="http://schemas.microsoft.com/office/drawing/2014/main" id="{65E4F45C-5D0C-F387-95C7-223BF8515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91" y="286701"/>
            <a:ext cx="3924822" cy="10389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814EB2F-101F-DA0A-2FDE-BBCCE9CFE3A2}"/>
              </a:ext>
            </a:extLst>
          </p:cNvPr>
          <p:cNvPicPr>
            <a:picLocks noChangeAspect="1"/>
          </p:cNvPicPr>
          <p:nvPr/>
        </p:nvPicPr>
        <p:blipFill>
          <a:blip r:embed="rId3"/>
          <a:stretch>
            <a:fillRect/>
          </a:stretch>
        </p:blipFill>
        <p:spPr>
          <a:xfrm>
            <a:off x="422855" y="1586262"/>
            <a:ext cx="8287078" cy="3097250"/>
          </a:xfrm>
          <a:prstGeom prst="rect">
            <a:avLst/>
          </a:prstGeom>
        </p:spPr>
      </p:pic>
      <p:pic>
        <p:nvPicPr>
          <p:cNvPr id="6" name="Picture 5">
            <a:extLst>
              <a:ext uri="{FF2B5EF4-FFF2-40B4-BE49-F238E27FC236}">
                <a16:creationId xmlns:a16="http://schemas.microsoft.com/office/drawing/2014/main" id="{DAC050C1-4B9E-3BD6-9FCA-0CCC01A17DB9}"/>
              </a:ext>
            </a:extLst>
          </p:cNvPr>
          <p:cNvPicPr>
            <a:picLocks noChangeAspect="1"/>
          </p:cNvPicPr>
          <p:nvPr/>
        </p:nvPicPr>
        <p:blipFill>
          <a:blip r:embed="rId4"/>
          <a:stretch>
            <a:fillRect/>
          </a:stretch>
        </p:blipFill>
        <p:spPr>
          <a:xfrm>
            <a:off x="2164202" y="4683512"/>
            <a:ext cx="7772400" cy="1329775"/>
          </a:xfrm>
          <a:prstGeom prst="rect">
            <a:avLst/>
          </a:prstGeom>
        </p:spPr>
      </p:pic>
      <p:sp>
        <p:nvSpPr>
          <p:cNvPr id="8" name="TextBox 7">
            <a:extLst>
              <a:ext uri="{FF2B5EF4-FFF2-40B4-BE49-F238E27FC236}">
                <a16:creationId xmlns:a16="http://schemas.microsoft.com/office/drawing/2014/main" id="{D8EA13B5-3D76-F4B0-CFBB-E9DAE34E2280}"/>
              </a:ext>
            </a:extLst>
          </p:cNvPr>
          <p:cNvSpPr txBox="1"/>
          <p:nvPr/>
        </p:nvSpPr>
        <p:spPr>
          <a:xfrm>
            <a:off x="9222888" y="1586262"/>
            <a:ext cx="2352078" cy="2308324"/>
          </a:xfrm>
          <a:prstGeom prst="rect">
            <a:avLst/>
          </a:prstGeom>
          <a:noFill/>
        </p:spPr>
        <p:txBody>
          <a:bodyPr wrap="square">
            <a:spAutoFit/>
          </a:bodyPr>
          <a:lstStyle/>
          <a:p>
            <a:r>
              <a:rPr lang="en-GB" b="0" i="0" dirty="0">
                <a:effectLst/>
                <a:latin typeface="system-ui"/>
              </a:rPr>
              <a:t>web-based access to computed information on known and predicted</a:t>
            </a:r>
          </a:p>
          <a:p>
            <a:endParaRPr lang="en-GB" dirty="0">
              <a:latin typeface="system-ui"/>
            </a:endParaRPr>
          </a:p>
          <a:p>
            <a:r>
              <a:rPr lang="en-GB" dirty="0">
                <a:latin typeface="system-ui"/>
              </a:rPr>
              <a:t>Computationally expensive DFT, TD-DFT calculations</a:t>
            </a:r>
            <a:endParaRPr lang="en-US" dirty="0"/>
          </a:p>
        </p:txBody>
      </p:sp>
    </p:spTree>
    <p:extLst>
      <p:ext uri="{BB962C8B-B14F-4D97-AF65-F5344CB8AC3E}">
        <p14:creationId xmlns:p14="http://schemas.microsoft.com/office/powerpoint/2010/main" val="2209084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F943E5-2931-0FCB-8267-50FE046F32DD}"/>
              </a:ext>
            </a:extLst>
          </p:cNvPr>
          <p:cNvSpPr>
            <a:spLocks noGrp="1"/>
          </p:cNvSpPr>
          <p:nvPr>
            <p:ph type="title"/>
          </p:nvPr>
        </p:nvSpPr>
        <p:spPr>
          <a:xfrm>
            <a:off x="199706" y="165047"/>
            <a:ext cx="8596440" cy="718560"/>
          </a:xfrm>
        </p:spPr>
        <p:txBody>
          <a:bodyPr/>
          <a:lstStyle/>
          <a:p>
            <a:r>
              <a:rPr lang="en-US" dirty="0"/>
              <a:t>MACE &amp; Foundation models</a:t>
            </a:r>
          </a:p>
        </p:txBody>
      </p:sp>
      <p:pic>
        <p:nvPicPr>
          <p:cNvPr id="4" name="Picture 3">
            <a:extLst>
              <a:ext uri="{FF2B5EF4-FFF2-40B4-BE49-F238E27FC236}">
                <a16:creationId xmlns:a16="http://schemas.microsoft.com/office/drawing/2014/main" id="{8DD16520-78B4-0256-F1A8-5B704ABEF98A}"/>
              </a:ext>
            </a:extLst>
          </p:cNvPr>
          <p:cNvPicPr>
            <a:picLocks noChangeAspect="1"/>
          </p:cNvPicPr>
          <p:nvPr/>
        </p:nvPicPr>
        <p:blipFill>
          <a:blip r:embed="rId3"/>
          <a:stretch>
            <a:fillRect/>
          </a:stretch>
        </p:blipFill>
        <p:spPr>
          <a:xfrm>
            <a:off x="5595020" y="1232437"/>
            <a:ext cx="5876409" cy="5017235"/>
          </a:xfrm>
          <a:prstGeom prst="rect">
            <a:avLst/>
          </a:prstGeom>
          <a:noFill/>
          <a:ln w="0">
            <a:noFill/>
          </a:ln>
        </p:spPr>
      </p:pic>
      <p:sp>
        <p:nvSpPr>
          <p:cNvPr id="5" name="TextBox 4">
            <a:extLst>
              <a:ext uri="{FF2B5EF4-FFF2-40B4-BE49-F238E27FC236}">
                <a16:creationId xmlns:a16="http://schemas.microsoft.com/office/drawing/2014/main" id="{11872DBC-C41D-9B76-704C-72FD1EE9246B}"/>
              </a:ext>
            </a:extLst>
          </p:cNvPr>
          <p:cNvSpPr txBox="1"/>
          <p:nvPr/>
        </p:nvSpPr>
        <p:spPr>
          <a:xfrm>
            <a:off x="6095964" y="6490463"/>
            <a:ext cx="3695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https://arxiv.org/abs/2401.00096</a:t>
            </a:r>
          </a:p>
        </p:txBody>
      </p:sp>
      <p:sp>
        <p:nvSpPr>
          <p:cNvPr id="2" name="TextBox 1">
            <a:extLst>
              <a:ext uri="{FF2B5EF4-FFF2-40B4-BE49-F238E27FC236}">
                <a16:creationId xmlns:a16="http://schemas.microsoft.com/office/drawing/2014/main" id="{7D4A88DD-33A9-A726-F670-BD254EC3743E}"/>
              </a:ext>
            </a:extLst>
          </p:cNvPr>
          <p:cNvSpPr txBox="1"/>
          <p:nvPr/>
        </p:nvSpPr>
        <p:spPr>
          <a:xfrm>
            <a:off x="357412" y="1037327"/>
            <a:ext cx="487813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dirty="0"/>
              <a:t>Machine Learnt Interatomic Potential</a:t>
            </a:r>
          </a:p>
          <a:p>
            <a:endParaRPr lang="en-US" dirty="0"/>
          </a:p>
          <a:p>
            <a:pPr marL="285750" indent="-285750">
              <a:buFont typeface="Calibri"/>
              <a:buChar char="-"/>
            </a:pPr>
            <a:r>
              <a:rPr lang="en-US" dirty="0"/>
              <a:t>Message Passing Equivariant Graph Neural Network</a:t>
            </a:r>
          </a:p>
          <a:p>
            <a:pPr marL="285750" indent="-285750">
              <a:buFont typeface="Calibri"/>
              <a:buChar char="-"/>
            </a:pPr>
            <a:endParaRPr lang="en-US" dirty="0"/>
          </a:p>
          <a:p>
            <a:pPr marL="285750" indent="-285750">
              <a:buFont typeface="Calibri"/>
              <a:buChar char="-"/>
            </a:pPr>
            <a:r>
              <a:rPr lang="en-US" dirty="0"/>
              <a:t>Accuracy of DFT but x10000 speed up</a:t>
            </a:r>
          </a:p>
          <a:p>
            <a:pPr marL="285750" indent="-285750">
              <a:buFont typeface="Calibri"/>
              <a:buChar char="-"/>
            </a:pPr>
            <a:endParaRPr lang="en-US" dirty="0"/>
          </a:p>
          <a:p>
            <a:pPr marL="285750" indent="-285750">
              <a:buFont typeface="Calibri"/>
              <a:buChar char="-"/>
            </a:pPr>
            <a:r>
              <a:rPr lang="en-US" dirty="0"/>
              <a:t>Can be plugged into a number of existing X-ray and Neutron problems </a:t>
            </a:r>
          </a:p>
          <a:p>
            <a:pPr marL="285750" indent="-285750">
              <a:buFont typeface="Calibri"/>
              <a:buChar char="-"/>
            </a:pPr>
            <a:endParaRPr lang="en-US" dirty="0"/>
          </a:p>
          <a:p>
            <a:r>
              <a:rPr lang="en-GB" dirty="0"/>
              <a:t>Reproducible and reusable workflows for MLIPs </a:t>
            </a:r>
            <a:r>
              <a:rPr lang="en-GB" dirty="0" err="1"/>
              <a:t>aiida-mlip</a:t>
            </a:r>
            <a:r>
              <a:rPr lang="en-GB" dirty="0"/>
              <a:t>: </a:t>
            </a:r>
          </a:p>
          <a:p>
            <a:r>
              <a:rPr lang="en-GB" dirty="0"/>
              <a:t>▷ Geometry optimization </a:t>
            </a:r>
          </a:p>
          <a:p>
            <a:r>
              <a:rPr lang="en-GB" dirty="0"/>
              <a:t>▷ Single point calculations </a:t>
            </a:r>
          </a:p>
          <a:p>
            <a:r>
              <a:rPr lang="en-GB" dirty="0"/>
              <a:t>▷ Molecular Dynamics (MD)</a:t>
            </a:r>
            <a:r>
              <a:rPr lang="en-US" dirty="0"/>
              <a:t> </a:t>
            </a:r>
          </a:p>
          <a:p>
            <a:pPr marL="285750" indent="-285750">
              <a:buFont typeface="Calibri"/>
              <a:buChar char="-"/>
            </a:pPr>
            <a:endParaRPr lang="en-US" dirty="0"/>
          </a:p>
        </p:txBody>
      </p:sp>
      <p:pic>
        <p:nvPicPr>
          <p:cNvPr id="3" name="Picture 2" descr="A qr code with circles and circles&#10;&#10;Description automatically generated">
            <a:extLst>
              <a:ext uri="{FF2B5EF4-FFF2-40B4-BE49-F238E27FC236}">
                <a16:creationId xmlns:a16="http://schemas.microsoft.com/office/drawing/2014/main" id="{4917B2E1-8327-9917-7739-ACFAA824C509}"/>
              </a:ext>
            </a:extLst>
          </p:cNvPr>
          <p:cNvPicPr>
            <a:picLocks noChangeAspect="1"/>
          </p:cNvPicPr>
          <p:nvPr/>
        </p:nvPicPr>
        <p:blipFill>
          <a:blip r:embed="rId4"/>
          <a:stretch>
            <a:fillRect/>
          </a:stretch>
        </p:blipFill>
        <p:spPr>
          <a:xfrm>
            <a:off x="-2064" y="5871862"/>
            <a:ext cx="979088" cy="984570"/>
          </a:xfrm>
          <a:prstGeom prst="rect">
            <a:avLst/>
          </a:prstGeom>
        </p:spPr>
      </p:pic>
      <p:pic>
        <p:nvPicPr>
          <p:cNvPr id="6" name="Picture 5" descr="A qr code with circles&#10;&#10;Description automatically generated">
            <a:extLst>
              <a:ext uri="{FF2B5EF4-FFF2-40B4-BE49-F238E27FC236}">
                <a16:creationId xmlns:a16="http://schemas.microsoft.com/office/drawing/2014/main" id="{D4C2FEAA-BAD0-CD58-43B5-724248FB5E0D}"/>
              </a:ext>
            </a:extLst>
          </p:cNvPr>
          <p:cNvPicPr>
            <a:picLocks noChangeAspect="1"/>
          </p:cNvPicPr>
          <p:nvPr/>
        </p:nvPicPr>
        <p:blipFill>
          <a:blip r:embed="rId5"/>
          <a:stretch>
            <a:fillRect/>
          </a:stretch>
        </p:blipFill>
        <p:spPr>
          <a:xfrm>
            <a:off x="10880468" y="5541125"/>
            <a:ext cx="1181923" cy="1149031"/>
          </a:xfrm>
          <a:prstGeom prst="rect">
            <a:avLst/>
          </a:prstGeom>
        </p:spPr>
      </p:pic>
      <p:sp>
        <p:nvSpPr>
          <p:cNvPr id="7" name="TextBox 6">
            <a:extLst>
              <a:ext uri="{FF2B5EF4-FFF2-40B4-BE49-F238E27FC236}">
                <a16:creationId xmlns:a16="http://schemas.microsoft.com/office/drawing/2014/main" id="{1E01EB23-9701-0987-3F59-CD0CC95AA8EC}"/>
              </a:ext>
            </a:extLst>
          </p:cNvPr>
          <p:cNvSpPr txBox="1"/>
          <p:nvPr/>
        </p:nvSpPr>
        <p:spPr>
          <a:xfrm>
            <a:off x="5801992" y="1332490"/>
            <a:ext cx="25510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MACE_MP_0</a:t>
            </a:r>
          </a:p>
        </p:txBody>
      </p:sp>
    </p:spTree>
    <p:extLst>
      <p:ext uri="{BB962C8B-B14F-4D97-AF65-F5344CB8AC3E}">
        <p14:creationId xmlns:p14="http://schemas.microsoft.com/office/powerpoint/2010/main" val="692269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52A4-4674-645A-76F9-2591BB445704}"/>
              </a:ext>
            </a:extLst>
          </p:cNvPr>
          <p:cNvSpPr>
            <a:spLocks noGrp="1"/>
          </p:cNvSpPr>
          <p:nvPr>
            <p:ph type="title"/>
          </p:nvPr>
        </p:nvSpPr>
        <p:spPr>
          <a:xfrm>
            <a:off x="264612" y="201786"/>
            <a:ext cx="8596440" cy="718560"/>
          </a:xfrm>
        </p:spPr>
        <p:txBody>
          <a:bodyPr/>
          <a:lstStyle/>
          <a:p>
            <a:r>
              <a:rPr lang="en-US"/>
              <a:t>What can you do?</a:t>
            </a:r>
          </a:p>
        </p:txBody>
      </p:sp>
      <p:sp>
        <p:nvSpPr>
          <p:cNvPr id="5" name="Content Placeholder 2">
            <a:extLst>
              <a:ext uri="{FF2B5EF4-FFF2-40B4-BE49-F238E27FC236}">
                <a16:creationId xmlns:a16="http://schemas.microsoft.com/office/drawing/2014/main" id="{6428D4E9-36E2-3CE4-19C1-B6487660646C}"/>
              </a:ext>
            </a:extLst>
          </p:cNvPr>
          <p:cNvSpPr>
            <a:spLocks noGrp="1"/>
          </p:cNvSpPr>
          <p:nvPr/>
        </p:nvSpPr>
        <p:spPr>
          <a:xfrm>
            <a:off x="116873" y="2187068"/>
            <a:ext cx="5522564" cy="298324"/>
          </a:xfrm>
          <a:prstGeom prst="rect">
            <a:avLst/>
          </a:prstGeom>
        </p:spPr>
        <p:txBody>
          <a:bodyPr vert="horz" lIns="91440" tIns="45720" rIns="91440" bIns="45720" rtlCol="0" anchor="t">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10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Metal Organic Frameworks – CO2 </a:t>
            </a:r>
            <a:r>
              <a:rPr kumimoji="0" lang="en-US" sz="2100" b="1"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adsorption</a:t>
            </a:r>
            <a:r>
              <a:rPr kumimoji="0" lang="en-US" sz="210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 in Mg-MOF-74*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ysClr val="windowText" lastClr="000000"/>
              </a:solidFill>
              <a:effectLst/>
              <a:uLnTx/>
              <a:uFillTx/>
              <a:latin typeface="Calibri" panose="020F0502020204030204"/>
              <a:ea typeface="Calibri"/>
              <a:cs typeface="Calibri"/>
            </a:endParaRPr>
          </a:p>
        </p:txBody>
      </p:sp>
      <p:pic>
        <p:nvPicPr>
          <p:cNvPr id="6" name="Picture 5" descr="A close-up of a colorful circle&#10;&#10;Description automatically generated">
            <a:extLst>
              <a:ext uri="{FF2B5EF4-FFF2-40B4-BE49-F238E27FC236}">
                <a16:creationId xmlns:a16="http://schemas.microsoft.com/office/drawing/2014/main" id="{613C19A2-9A55-A267-27CA-776E80E2423D}"/>
              </a:ext>
            </a:extLst>
          </p:cNvPr>
          <p:cNvPicPr>
            <a:picLocks noChangeAspect="1"/>
          </p:cNvPicPr>
          <p:nvPr/>
        </p:nvPicPr>
        <p:blipFill>
          <a:blip r:embed="rId3"/>
          <a:stretch>
            <a:fillRect/>
          </a:stretch>
        </p:blipFill>
        <p:spPr>
          <a:xfrm>
            <a:off x="115215" y="960660"/>
            <a:ext cx="6366317" cy="1512000"/>
          </a:xfrm>
          <a:prstGeom prst="rect">
            <a:avLst/>
          </a:prstGeom>
        </p:spPr>
      </p:pic>
      <p:pic>
        <p:nvPicPr>
          <p:cNvPr id="7" name="Picture 6" descr="A red lines on a white background&#10;&#10;Description automatically generated">
            <a:extLst>
              <a:ext uri="{FF2B5EF4-FFF2-40B4-BE49-F238E27FC236}">
                <a16:creationId xmlns:a16="http://schemas.microsoft.com/office/drawing/2014/main" id="{C9C939D3-8147-929F-9105-7701F00B5693}"/>
              </a:ext>
            </a:extLst>
          </p:cNvPr>
          <p:cNvPicPr>
            <a:picLocks noChangeAspect="1"/>
          </p:cNvPicPr>
          <p:nvPr/>
        </p:nvPicPr>
        <p:blipFill>
          <a:blip r:embed="rId4"/>
          <a:stretch>
            <a:fillRect/>
          </a:stretch>
        </p:blipFill>
        <p:spPr>
          <a:xfrm>
            <a:off x="108" y="2607659"/>
            <a:ext cx="3349915" cy="2525274"/>
          </a:xfrm>
          <a:prstGeom prst="rect">
            <a:avLst/>
          </a:prstGeom>
        </p:spPr>
      </p:pic>
      <p:pic>
        <p:nvPicPr>
          <p:cNvPr id="8" name="Picture 7">
            <a:extLst>
              <a:ext uri="{FF2B5EF4-FFF2-40B4-BE49-F238E27FC236}">
                <a16:creationId xmlns:a16="http://schemas.microsoft.com/office/drawing/2014/main" id="{F322DA8C-31F6-9B79-D112-C07D0202AFF5}"/>
              </a:ext>
            </a:extLst>
          </p:cNvPr>
          <p:cNvPicPr>
            <a:picLocks noChangeAspect="1"/>
          </p:cNvPicPr>
          <p:nvPr/>
        </p:nvPicPr>
        <p:blipFill>
          <a:blip r:embed="rId5"/>
          <a:stretch>
            <a:fillRect/>
          </a:stretch>
        </p:blipFill>
        <p:spPr>
          <a:xfrm>
            <a:off x="6616884" y="879142"/>
            <a:ext cx="5573678" cy="3206292"/>
          </a:xfrm>
          <a:prstGeom prst="rect">
            <a:avLst/>
          </a:prstGeom>
        </p:spPr>
      </p:pic>
      <p:sp>
        <p:nvSpPr>
          <p:cNvPr id="9" name="Content Placeholder 2">
            <a:extLst>
              <a:ext uri="{FF2B5EF4-FFF2-40B4-BE49-F238E27FC236}">
                <a16:creationId xmlns:a16="http://schemas.microsoft.com/office/drawing/2014/main" id="{DFEEC9D0-3435-9DE8-95D7-7F74B0F00241}"/>
              </a:ext>
            </a:extLst>
          </p:cNvPr>
          <p:cNvSpPr txBox="1">
            <a:spLocks/>
          </p:cNvSpPr>
          <p:nvPr/>
        </p:nvSpPr>
        <p:spPr>
          <a:xfrm>
            <a:off x="6747502" y="4139406"/>
            <a:ext cx="5444863" cy="995381"/>
          </a:xfrm>
          <a:prstGeom prst="rect">
            <a:avLst/>
          </a:prstGeom>
          <a:solidFill>
            <a:schemeClr val="bg1"/>
          </a:solidFill>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600" b="1">
                <a:latin typeface="Arial"/>
                <a:ea typeface="Calibri"/>
                <a:cs typeface="Arial"/>
              </a:rPr>
              <a:t>Deprotonation</a:t>
            </a:r>
            <a:r>
              <a:rPr lang="en-US" sz="1600">
                <a:latin typeface="Arial"/>
                <a:ea typeface="Calibri"/>
                <a:cs typeface="Arial"/>
              </a:rPr>
              <a:t> of small molecules(acetone  a, formamide b, NH3 c) in zeolites at </a:t>
            </a:r>
            <a:r>
              <a:rPr lang="en-US" sz="1600" err="1">
                <a:latin typeface="Arial"/>
                <a:ea typeface="Calibri"/>
                <a:cs typeface="Arial"/>
              </a:rPr>
              <a:t>Brønstead</a:t>
            </a:r>
            <a:r>
              <a:rPr lang="en-US" sz="1600">
                <a:latin typeface="Arial"/>
                <a:ea typeface="Calibri"/>
                <a:cs typeface="Arial"/>
              </a:rPr>
              <a:t> acid sites*, d) acetone enolization</a:t>
            </a:r>
          </a:p>
          <a:p>
            <a:pPr marL="0" indent="0">
              <a:buNone/>
            </a:pPr>
            <a:endParaRPr lang="en-US" sz="1800" b="1">
              <a:ea typeface="+mn-lt"/>
              <a:cs typeface="+mn-lt"/>
            </a:endParaRPr>
          </a:p>
        </p:txBody>
      </p:sp>
      <p:sp>
        <p:nvSpPr>
          <p:cNvPr id="11" name="Content Placeholder 2">
            <a:extLst>
              <a:ext uri="{FF2B5EF4-FFF2-40B4-BE49-F238E27FC236}">
                <a16:creationId xmlns:a16="http://schemas.microsoft.com/office/drawing/2014/main" id="{DB1034B1-6F52-0E76-2915-EE2106ECBEE5}"/>
              </a:ext>
            </a:extLst>
          </p:cNvPr>
          <p:cNvSpPr txBox="1">
            <a:spLocks/>
          </p:cNvSpPr>
          <p:nvPr/>
        </p:nvSpPr>
        <p:spPr>
          <a:xfrm>
            <a:off x="3303340" y="2624797"/>
            <a:ext cx="2956832" cy="2395835"/>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b="1" dirty="0">
                <a:latin typeface="Arial"/>
                <a:ea typeface="Calibri"/>
                <a:cs typeface="Arial"/>
              </a:rPr>
              <a:t>CO2- capture in MOFs</a:t>
            </a:r>
          </a:p>
          <a:p>
            <a:endParaRPr lang="en-US" sz="1700" b="1" dirty="0">
              <a:latin typeface="Arial"/>
              <a:ea typeface="Calibri"/>
              <a:cs typeface="Arial"/>
            </a:endParaRPr>
          </a:p>
          <a:p>
            <a:pPr marL="0" indent="0">
              <a:buNone/>
            </a:pPr>
            <a:r>
              <a:rPr lang="en-US" sz="1700" b="1" dirty="0">
                <a:latin typeface="Arial"/>
                <a:ea typeface="Calibri"/>
                <a:cs typeface="Arial"/>
              </a:rPr>
              <a:t>Phonon</a:t>
            </a:r>
            <a:r>
              <a:rPr lang="en-US" sz="1700" dirty="0">
                <a:latin typeface="Arial"/>
                <a:ea typeface="Calibri"/>
                <a:cs typeface="Arial"/>
              </a:rPr>
              <a:t> calculations – IRMOF 10, </a:t>
            </a:r>
            <a:r>
              <a:rPr lang="en-US" sz="1700" b="1" dirty="0">
                <a:latin typeface="Arial"/>
                <a:ea typeface="Calibri"/>
                <a:cs typeface="Arial"/>
              </a:rPr>
              <a:t>5min(MACE) vs weeks (DFT) </a:t>
            </a:r>
            <a:endParaRPr lang="en-US" b="1" dirty="0"/>
          </a:p>
          <a:p>
            <a:endParaRPr lang="en-US" sz="1700" dirty="0">
              <a:latin typeface="Arial" panose="020B0604020202020204" pitchFamily="34" charset="0"/>
              <a:ea typeface="+mn-lt"/>
              <a:cs typeface="Arial" panose="020B0604020202020204" pitchFamily="34" charset="0"/>
            </a:endParaRPr>
          </a:p>
        </p:txBody>
      </p:sp>
      <p:sp>
        <p:nvSpPr>
          <p:cNvPr id="3" name="TextBox 2">
            <a:extLst>
              <a:ext uri="{FF2B5EF4-FFF2-40B4-BE49-F238E27FC236}">
                <a16:creationId xmlns:a16="http://schemas.microsoft.com/office/drawing/2014/main" id="{D3562A61-0F6F-7204-F204-629D150C0541}"/>
              </a:ext>
            </a:extLst>
          </p:cNvPr>
          <p:cNvSpPr txBox="1"/>
          <p:nvPr/>
        </p:nvSpPr>
        <p:spPr>
          <a:xfrm>
            <a:off x="2651435" y="5311842"/>
            <a:ext cx="852968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Other notable applications:</a:t>
            </a:r>
            <a:br>
              <a:rPr lang="en-US" dirty="0"/>
            </a:br>
            <a:r>
              <a:rPr lang="en-US" dirty="0"/>
              <a:t>water: Venkat Kapil (UCL) and </a:t>
            </a:r>
            <a:r>
              <a:rPr lang="en-US" dirty="0" err="1"/>
              <a:t>Angleos</a:t>
            </a:r>
            <a:r>
              <a:rPr lang="en-US" dirty="0"/>
              <a:t> </a:t>
            </a:r>
            <a:r>
              <a:rPr lang="en-US" dirty="0" err="1"/>
              <a:t>Michellides</a:t>
            </a:r>
            <a:r>
              <a:rPr lang="en-US" dirty="0"/>
              <a:t>(</a:t>
            </a:r>
            <a:r>
              <a:rPr lang="en-US" dirty="0" err="1"/>
              <a:t>Cambdridge</a:t>
            </a:r>
            <a:r>
              <a:rPr lang="en-US" dirty="0"/>
              <a:t>)</a:t>
            </a:r>
          </a:p>
          <a:p>
            <a:r>
              <a:rPr lang="en-US" dirty="0"/>
              <a:t>Thermal conductivity: Michelle Simoncelli (Cambridge)</a:t>
            </a:r>
          </a:p>
          <a:p>
            <a:r>
              <a:rPr lang="en-US" dirty="0" err="1"/>
              <a:t>Electrolites</a:t>
            </a:r>
            <a:r>
              <a:rPr lang="en-US" dirty="0"/>
              <a:t> for batteries: Ioan </a:t>
            </a:r>
            <a:r>
              <a:rPr lang="en-US" dirty="0" err="1"/>
              <a:t>Magdau</a:t>
            </a:r>
            <a:r>
              <a:rPr lang="en-US" dirty="0"/>
              <a:t> (</a:t>
            </a:r>
            <a:r>
              <a:rPr lang="en-US" dirty="0" err="1"/>
              <a:t>Newcatle</a:t>
            </a:r>
            <a:r>
              <a:rPr lang="en-US" dirty="0"/>
              <a:t>)</a:t>
            </a:r>
          </a:p>
          <a:p>
            <a:r>
              <a:rPr lang="en-US" dirty="0"/>
              <a:t>Phonons, Kristin Pearson(Berkley)</a:t>
            </a:r>
          </a:p>
          <a:p>
            <a:endParaRPr lang="en-US" dirty="0"/>
          </a:p>
        </p:txBody>
      </p:sp>
    </p:spTree>
    <p:extLst>
      <p:ext uri="{BB962C8B-B14F-4D97-AF65-F5344CB8AC3E}">
        <p14:creationId xmlns:p14="http://schemas.microsoft.com/office/powerpoint/2010/main" val="2588883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EC186-A7DF-D569-5F67-72ED2E39CECB}"/>
              </a:ext>
            </a:extLst>
          </p:cNvPr>
          <p:cNvSpPr txBox="1"/>
          <p:nvPr/>
        </p:nvSpPr>
        <p:spPr>
          <a:xfrm>
            <a:off x="2715164" y="5868444"/>
            <a:ext cx="7666621" cy="923330"/>
          </a:xfrm>
          <a:prstGeom prst="rect">
            <a:avLst/>
          </a:prstGeom>
          <a:noFill/>
        </p:spPr>
        <p:txBody>
          <a:bodyPr wrap="square" rtlCol="0">
            <a:spAutoFit/>
          </a:bodyPr>
          <a:lstStyle/>
          <a:p>
            <a:r>
              <a:rPr lang="en-GB" b="0" i="0" dirty="0">
                <a:effectLst/>
                <a:latin typeface="-apple-system"/>
              </a:rPr>
              <a:t>“</a:t>
            </a:r>
            <a:r>
              <a:rPr lang="en-GB" b="0" i="0" dirty="0" err="1">
                <a:effectLst/>
                <a:latin typeface="-apple-system"/>
              </a:rPr>
              <a:t>Matbench</a:t>
            </a:r>
            <a:r>
              <a:rPr lang="en-GB" b="0" i="0" dirty="0">
                <a:effectLst/>
                <a:latin typeface="-apple-system"/>
              </a:rPr>
              <a:t> Discovery — A Framework to Evaluate Machine Learning Crystal Stability Predictions.” </a:t>
            </a:r>
            <a:r>
              <a:rPr lang="en-GB" b="0" i="0" dirty="0" err="1">
                <a:effectLst/>
                <a:latin typeface="-apple-system"/>
              </a:rPr>
              <a:t>arXiv</a:t>
            </a:r>
            <a:r>
              <a:rPr lang="en-GB" b="0" i="0" dirty="0">
                <a:effectLst/>
                <a:latin typeface="-apple-system"/>
              </a:rPr>
              <a:t>, </a:t>
            </a:r>
          </a:p>
          <a:p>
            <a:r>
              <a:rPr lang="en-GB" b="0" i="0" dirty="0">
                <a:effectLst/>
                <a:latin typeface="-apple-system"/>
              </a:rPr>
              <a:t>August 28, 2023. </a:t>
            </a:r>
            <a:r>
              <a:rPr lang="en-GB" b="0" i="0" u="none" strike="noStrike" dirty="0">
                <a:effectLst/>
                <a:latin typeface="-apple-system"/>
                <a:hlinkClick r:id="rId2">
                  <a:extLst>
                    <a:ext uri="{A12FA001-AC4F-418D-AE19-62706E023703}">
                      <ahyp:hlinkClr xmlns:ahyp="http://schemas.microsoft.com/office/drawing/2018/hyperlinkcolor" val="tx"/>
                    </a:ext>
                  </a:extLst>
                </a:hlinkClick>
              </a:rPr>
              <a:t>https://doi.org/10.48550/arXiv.2308.14920</a:t>
            </a:r>
            <a:r>
              <a:rPr lang="en-GB" b="0" i="0" dirty="0">
                <a:effectLst/>
                <a:latin typeface="-apple-system"/>
              </a:rPr>
              <a:t>.</a:t>
            </a:r>
            <a:endParaRPr lang="en-US" dirty="0"/>
          </a:p>
        </p:txBody>
      </p:sp>
      <p:sp>
        <p:nvSpPr>
          <p:cNvPr id="3" name="TextBox 2">
            <a:extLst>
              <a:ext uri="{FF2B5EF4-FFF2-40B4-BE49-F238E27FC236}">
                <a16:creationId xmlns:a16="http://schemas.microsoft.com/office/drawing/2014/main" id="{2BE0834E-112D-E1B6-26F2-1FC9EA68E439}"/>
              </a:ext>
            </a:extLst>
          </p:cNvPr>
          <p:cNvSpPr txBox="1"/>
          <p:nvPr/>
        </p:nvSpPr>
        <p:spPr>
          <a:xfrm>
            <a:off x="200721" y="133814"/>
            <a:ext cx="8304452" cy="584775"/>
          </a:xfrm>
          <a:prstGeom prst="rect">
            <a:avLst/>
          </a:prstGeom>
          <a:noFill/>
        </p:spPr>
        <p:txBody>
          <a:bodyPr wrap="square" rtlCol="0">
            <a:spAutoFit/>
          </a:bodyPr>
          <a:lstStyle/>
          <a:p>
            <a:r>
              <a:rPr lang="en-US" sz="3200" b="1" dirty="0"/>
              <a:t>MLIP’s – Materials Bench – open source</a:t>
            </a:r>
          </a:p>
        </p:txBody>
      </p:sp>
      <p:sp>
        <p:nvSpPr>
          <p:cNvPr id="4" name="TextBox 3">
            <a:extLst>
              <a:ext uri="{FF2B5EF4-FFF2-40B4-BE49-F238E27FC236}">
                <a16:creationId xmlns:a16="http://schemas.microsoft.com/office/drawing/2014/main" id="{79C36387-01AA-4217-7386-43B5987C99F0}"/>
              </a:ext>
            </a:extLst>
          </p:cNvPr>
          <p:cNvSpPr txBox="1"/>
          <p:nvPr/>
        </p:nvSpPr>
        <p:spPr>
          <a:xfrm>
            <a:off x="444584" y="817448"/>
            <a:ext cx="11098060" cy="646331"/>
          </a:xfrm>
          <a:prstGeom prst="rect">
            <a:avLst/>
          </a:prstGeom>
          <a:noFill/>
        </p:spPr>
        <p:txBody>
          <a:bodyPr wrap="square" rtlCol="0">
            <a:spAutoFit/>
          </a:bodyPr>
          <a:lstStyle/>
          <a:p>
            <a:r>
              <a:rPr lang="en-US" dirty="0"/>
              <a:t>A standardized approach </a:t>
            </a:r>
            <a:r>
              <a:rPr lang="en-GB" b="0" i="0" dirty="0">
                <a:effectLst/>
              </a:rPr>
              <a:t>to rank ML energy models</a:t>
            </a:r>
            <a:endParaRPr lang="en-US" dirty="0"/>
          </a:p>
          <a:p>
            <a:r>
              <a:rPr lang="en-US" dirty="0"/>
              <a:t>Leaderboard - improvements lead to changes every 3-6 months</a:t>
            </a:r>
          </a:p>
        </p:txBody>
      </p:sp>
      <p:sp>
        <p:nvSpPr>
          <p:cNvPr id="6" name="TextBox 5">
            <a:extLst>
              <a:ext uri="{FF2B5EF4-FFF2-40B4-BE49-F238E27FC236}">
                <a16:creationId xmlns:a16="http://schemas.microsoft.com/office/drawing/2014/main" id="{4A6755B6-07FA-9C46-EF5A-250A25E0D222}"/>
              </a:ext>
            </a:extLst>
          </p:cNvPr>
          <p:cNvSpPr txBox="1"/>
          <p:nvPr/>
        </p:nvSpPr>
        <p:spPr>
          <a:xfrm>
            <a:off x="3049859" y="3244334"/>
            <a:ext cx="6099716" cy="369332"/>
          </a:xfrm>
          <a:prstGeom prst="rect">
            <a:avLst/>
          </a:prstGeom>
          <a:noFill/>
        </p:spPr>
        <p:txBody>
          <a:bodyPr wrap="square">
            <a:spAutoFit/>
          </a:bodyPr>
          <a:lstStyle/>
          <a:p>
            <a:r>
              <a:rPr lang="en-GB" b="0" i="0" dirty="0">
                <a:solidFill>
                  <a:srgbClr val="F1F1F1"/>
                </a:solidFill>
                <a:effectLst/>
                <a:latin typeface="Arial" panose="020B0604020202020204" pitchFamily="34" charset="0"/>
              </a:rPr>
              <a:t>0.851</a:t>
            </a:r>
            <a:endParaRPr lang="en-US" dirty="0"/>
          </a:p>
        </p:txBody>
      </p:sp>
      <p:pic>
        <p:nvPicPr>
          <p:cNvPr id="8" name="Graphic 7">
            <a:extLst>
              <a:ext uri="{FF2B5EF4-FFF2-40B4-BE49-F238E27FC236}">
                <a16:creationId xmlns:a16="http://schemas.microsoft.com/office/drawing/2014/main" id="{00A13438-3C4F-B6BE-46B0-0DF025A17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340" y="1833110"/>
            <a:ext cx="10634994" cy="3561111"/>
          </a:xfrm>
          <a:prstGeom prst="rect">
            <a:avLst/>
          </a:prstGeom>
        </p:spPr>
      </p:pic>
    </p:spTree>
    <p:extLst>
      <p:ext uri="{BB962C8B-B14F-4D97-AF65-F5344CB8AC3E}">
        <p14:creationId xmlns:p14="http://schemas.microsoft.com/office/powerpoint/2010/main" val="3835739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3FFE6B9-FD8A-EA0F-1203-ADD983CC37BC}"/>
              </a:ext>
            </a:extLst>
          </p:cNvPr>
          <p:cNvSpPr/>
          <p:nvPr/>
        </p:nvSpPr>
        <p:spPr>
          <a:xfrm>
            <a:off x="1146011" y="300624"/>
            <a:ext cx="9899999" cy="45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Computational Engineering</a:t>
            </a:r>
          </a:p>
        </p:txBody>
      </p:sp>
      <p:sp>
        <p:nvSpPr>
          <p:cNvPr id="7" name="Rounded Rectangle 6">
            <a:extLst>
              <a:ext uri="{FF2B5EF4-FFF2-40B4-BE49-F238E27FC236}">
                <a16:creationId xmlns:a16="http://schemas.microsoft.com/office/drawing/2014/main" id="{09A1DD0E-5C76-A16F-C400-3AC848BD18E1}"/>
              </a:ext>
            </a:extLst>
          </p:cNvPr>
          <p:cNvSpPr/>
          <p:nvPr/>
        </p:nvSpPr>
        <p:spPr>
          <a:xfrm>
            <a:off x="1146011" y="803753"/>
            <a:ext cx="9900000" cy="45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Computational Biology</a:t>
            </a:r>
          </a:p>
        </p:txBody>
      </p:sp>
      <p:sp>
        <p:nvSpPr>
          <p:cNvPr id="8" name="Rounded Rectangle 7">
            <a:extLst>
              <a:ext uri="{FF2B5EF4-FFF2-40B4-BE49-F238E27FC236}">
                <a16:creationId xmlns:a16="http://schemas.microsoft.com/office/drawing/2014/main" id="{A6C55DEE-B1D5-0BCA-9329-4694DA24C5B3}"/>
              </a:ext>
            </a:extLst>
          </p:cNvPr>
          <p:cNvSpPr/>
          <p:nvPr/>
        </p:nvSpPr>
        <p:spPr>
          <a:xfrm>
            <a:off x="1146011" y="1299575"/>
            <a:ext cx="9899999" cy="45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Computational </a:t>
            </a:r>
            <a:r>
              <a:rPr lang="en-US" dirty="0" err="1"/>
              <a:t>Maths</a:t>
            </a:r>
            <a:endParaRPr lang="en-US" dirty="0"/>
          </a:p>
        </p:txBody>
      </p:sp>
      <p:sp>
        <p:nvSpPr>
          <p:cNvPr id="9" name="Rounded Rectangle 8">
            <a:extLst>
              <a:ext uri="{FF2B5EF4-FFF2-40B4-BE49-F238E27FC236}">
                <a16:creationId xmlns:a16="http://schemas.microsoft.com/office/drawing/2014/main" id="{1C7331A1-60BA-7AED-CD7B-647334DE5FD1}"/>
              </a:ext>
            </a:extLst>
          </p:cNvPr>
          <p:cNvSpPr/>
          <p:nvPr/>
        </p:nvSpPr>
        <p:spPr>
          <a:xfrm>
            <a:off x="1146008" y="1789888"/>
            <a:ext cx="9900000" cy="45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AI for Science</a:t>
            </a:r>
          </a:p>
        </p:txBody>
      </p:sp>
      <p:sp>
        <p:nvSpPr>
          <p:cNvPr id="10" name="Rounded Rectangle 9">
            <a:extLst>
              <a:ext uri="{FF2B5EF4-FFF2-40B4-BE49-F238E27FC236}">
                <a16:creationId xmlns:a16="http://schemas.microsoft.com/office/drawing/2014/main" id="{5CD24E33-2CA5-CB11-0550-5ADD9BE7B197}"/>
              </a:ext>
            </a:extLst>
          </p:cNvPr>
          <p:cNvSpPr/>
          <p:nvPr/>
        </p:nvSpPr>
        <p:spPr>
          <a:xfrm>
            <a:off x="1146006" y="2288913"/>
            <a:ext cx="9899999" cy="45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Materials Modelling</a:t>
            </a:r>
          </a:p>
        </p:txBody>
      </p:sp>
      <p:sp>
        <p:nvSpPr>
          <p:cNvPr id="11" name="Rounded Rectangle 10">
            <a:extLst>
              <a:ext uri="{FF2B5EF4-FFF2-40B4-BE49-F238E27FC236}">
                <a16:creationId xmlns:a16="http://schemas.microsoft.com/office/drawing/2014/main" id="{B56E8B89-C820-9719-0433-09330EED8D13}"/>
              </a:ext>
            </a:extLst>
          </p:cNvPr>
          <p:cNvSpPr/>
          <p:nvPr/>
        </p:nvSpPr>
        <p:spPr>
          <a:xfrm>
            <a:off x="1146006" y="2788839"/>
            <a:ext cx="9900000" cy="450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Data Engineering</a:t>
            </a:r>
          </a:p>
        </p:txBody>
      </p:sp>
      <p:sp>
        <p:nvSpPr>
          <p:cNvPr id="12" name="Rounded Rectangle 11">
            <a:extLst>
              <a:ext uri="{FF2B5EF4-FFF2-40B4-BE49-F238E27FC236}">
                <a16:creationId xmlns:a16="http://schemas.microsoft.com/office/drawing/2014/main" id="{7F2B1B44-4498-7EB1-A276-624B3844FDD9}"/>
              </a:ext>
            </a:extLst>
          </p:cNvPr>
          <p:cNvSpPr/>
          <p:nvPr/>
        </p:nvSpPr>
        <p:spPr>
          <a:xfrm>
            <a:off x="1146004" y="3278073"/>
            <a:ext cx="9899999" cy="45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Cyber Security</a:t>
            </a:r>
          </a:p>
        </p:txBody>
      </p:sp>
      <p:sp>
        <p:nvSpPr>
          <p:cNvPr id="14" name="Rounded Rectangle 13">
            <a:extLst>
              <a:ext uri="{FF2B5EF4-FFF2-40B4-BE49-F238E27FC236}">
                <a16:creationId xmlns:a16="http://schemas.microsoft.com/office/drawing/2014/main" id="{0393CD5D-2B8A-03B7-3876-B92C8FC9C16F}"/>
              </a:ext>
            </a:extLst>
          </p:cNvPr>
          <p:cNvSpPr/>
          <p:nvPr/>
        </p:nvSpPr>
        <p:spPr>
          <a:xfrm>
            <a:off x="1146004" y="3775264"/>
            <a:ext cx="9900000" cy="45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Open Science</a:t>
            </a:r>
          </a:p>
        </p:txBody>
      </p:sp>
      <p:sp>
        <p:nvSpPr>
          <p:cNvPr id="15" name="Rounded Rectangle 14">
            <a:extLst>
              <a:ext uri="{FF2B5EF4-FFF2-40B4-BE49-F238E27FC236}">
                <a16:creationId xmlns:a16="http://schemas.microsoft.com/office/drawing/2014/main" id="{7E3D6DCF-F16E-5329-F092-23289985C74B}"/>
              </a:ext>
            </a:extLst>
          </p:cNvPr>
          <p:cNvSpPr/>
          <p:nvPr/>
        </p:nvSpPr>
        <p:spPr>
          <a:xfrm>
            <a:off x="1146002" y="4273535"/>
            <a:ext cx="9899999" cy="45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Software Engineering</a:t>
            </a:r>
          </a:p>
        </p:txBody>
      </p:sp>
      <p:sp>
        <p:nvSpPr>
          <p:cNvPr id="16" name="Rounded Rectangle 15">
            <a:extLst>
              <a:ext uri="{FF2B5EF4-FFF2-40B4-BE49-F238E27FC236}">
                <a16:creationId xmlns:a16="http://schemas.microsoft.com/office/drawing/2014/main" id="{4F80B53E-BA59-BA2A-C285-04A1D4877EE2}"/>
              </a:ext>
            </a:extLst>
          </p:cNvPr>
          <p:cNvSpPr/>
          <p:nvPr/>
        </p:nvSpPr>
        <p:spPr>
          <a:xfrm>
            <a:off x="1146002" y="4766767"/>
            <a:ext cx="9900000" cy="45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Platforms and Services</a:t>
            </a:r>
          </a:p>
        </p:txBody>
      </p:sp>
      <p:sp>
        <p:nvSpPr>
          <p:cNvPr id="17" name="Rounded Rectangle 16">
            <a:extLst>
              <a:ext uri="{FF2B5EF4-FFF2-40B4-BE49-F238E27FC236}">
                <a16:creationId xmlns:a16="http://schemas.microsoft.com/office/drawing/2014/main" id="{AD2BDF08-F013-E019-F2DA-541BA66B9BFA}"/>
              </a:ext>
            </a:extLst>
          </p:cNvPr>
          <p:cNvSpPr/>
          <p:nvPr/>
        </p:nvSpPr>
        <p:spPr>
          <a:xfrm>
            <a:off x="1146000" y="5277054"/>
            <a:ext cx="9899999" cy="453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en-US" dirty="0"/>
              <a:t>Infrastructure</a:t>
            </a:r>
          </a:p>
        </p:txBody>
      </p:sp>
      <p:sp>
        <p:nvSpPr>
          <p:cNvPr id="18" name="Rounded Rectangle 17">
            <a:extLst>
              <a:ext uri="{FF2B5EF4-FFF2-40B4-BE49-F238E27FC236}">
                <a16:creationId xmlns:a16="http://schemas.microsoft.com/office/drawing/2014/main" id="{A766E6BF-5D1B-859C-3239-858C45B299FB}"/>
              </a:ext>
            </a:extLst>
          </p:cNvPr>
          <p:cNvSpPr/>
          <p:nvPr/>
        </p:nvSpPr>
        <p:spPr>
          <a:xfrm>
            <a:off x="438411" y="300624"/>
            <a:ext cx="563671" cy="543003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dirty="0"/>
              <a:t>Themes</a:t>
            </a:r>
          </a:p>
        </p:txBody>
      </p:sp>
      <p:sp>
        <p:nvSpPr>
          <p:cNvPr id="19" name="Rounded Rectangle 18">
            <a:extLst>
              <a:ext uri="{FF2B5EF4-FFF2-40B4-BE49-F238E27FC236}">
                <a16:creationId xmlns:a16="http://schemas.microsoft.com/office/drawing/2014/main" id="{7AA8F00B-4C75-8D2D-262C-D1CC9A55E26B}"/>
              </a:ext>
            </a:extLst>
          </p:cNvPr>
          <p:cNvSpPr/>
          <p:nvPr/>
        </p:nvSpPr>
        <p:spPr>
          <a:xfrm>
            <a:off x="3970751" y="5787341"/>
            <a:ext cx="4772416" cy="613775"/>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Programmes</a:t>
            </a:r>
            <a:endParaRPr lang="en-US" dirty="0"/>
          </a:p>
        </p:txBody>
      </p:sp>
      <p:sp>
        <p:nvSpPr>
          <p:cNvPr id="20" name="Rounded Rectangle 19">
            <a:extLst>
              <a:ext uri="{FF2B5EF4-FFF2-40B4-BE49-F238E27FC236}">
                <a16:creationId xmlns:a16="http://schemas.microsoft.com/office/drawing/2014/main" id="{B1114ACC-C8D8-B924-80CC-78B653EC7706}"/>
              </a:ext>
            </a:extLst>
          </p:cNvPr>
          <p:cNvSpPr/>
          <p:nvPr/>
        </p:nvSpPr>
        <p:spPr>
          <a:xfrm>
            <a:off x="4759890" y="300624"/>
            <a:ext cx="1080000" cy="5486717"/>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ALC</a:t>
            </a:r>
          </a:p>
        </p:txBody>
      </p:sp>
      <p:sp>
        <p:nvSpPr>
          <p:cNvPr id="21" name="Rounded Rectangle 20">
            <a:extLst>
              <a:ext uri="{FF2B5EF4-FFF2-40B4-BE49-F238E27FC236}">
                <a16:creationId xmlns:a16="http://schemas.microsoft.com/office/drawing/2014/main" id="{0536162A-423F-BF76-EC2F-727822F610D9}"/>
              </a:ext>
            </a:extLst>
          </p:cNvPr>
          <p:cNvSpPr/>
          <p:nvPr/>
        </p:nvSpPr>
        <p:spPr>
          <a:xfrm>
            <a:off x="5998725" y="295532"/>
            <a:ext cx="1080000" cy="5486717"/>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PSDI</a:t>
            </a:r>
          </a:p>
        </p:txBody>
      </p:sp>
      <p:sp>
        <p:nvSpPr>
          <p:cNvPr id="22" name="Rounded Rectangle 21">
            <a:extLst>
              <a:ext uri="{FF2B5EF4-FFF2-40B4-BE49-F238E27FC236}">
                <a16:creationId xmlns:a16="http://schemas.microsoft.com/office/drawing/2014/main" id="{530CD846-539A-2F22-68A9-F9303836790D}"/>
              </a:ext>
            </a:extLst>
          </p:cNvPr>
          <p:cNvSpPr/>
          <p:nvPr/>
        </p:nvSpPr>
        <p:spPr>
          <a:xfrm>
            <a:off x="7237825" y="295532"/>
            <a:ext cx="1080000" cy="5486717"/>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CoSeC</a:t>
            </a:r>
            <a:endParaRPr lang="en-US" dirty="0"/>
          </a:p>
        </p:txBody>
      </p:sp>
    </p:spTree>
    <p:extLst>
      <p:ext uri="{BB962C8B-B14F-4D97-AF65-F5344CB8AC3E}">
        <p14:creationId xmlns:p14="http://schemas.microsoft.com/office/powerpoint/2010/main" val="174209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5EC186-A7DF-D569-5F67-72ED2E39CECB}"/>
              </a:ext>
            </a:extLst>
          </p:cNvPr>
          <p:cNvSpPr txBox="1"/>
          <p:nvPr/>
        </p:nvSpPr>
        <p:spPr>
          <a:xfrm>
            <a:off x="2715164" y="5868444"/>
            <a:ext cx="7666621" cy="923330"/>
          </a:xfrm>
          <a:prstGeom prst="rect">
            <a:avLst/>
          </a:prstGeom>
          <a:noFill/>
        </p:spPr>
        <p:txBody>
          <a:bodyPr wrap="square" rtlCol="0">
            <a:spAutoFit/>
          </a:bodyPr>
          <a:lstStyle/>
          <a:p>
            <a:r>
              <a:rPr lang="en-GB" b="0" i="0" dirty="0">
                <a:effectLst/>
                <a:latin typeface="-apple-system"/>
              </a:rPr>
              <a:t>“</a:t>
            </a:r>
            <a:r>
              <a:rPr lang="en-GB" b="0" i="0" dirty="0" err="1">
                <a:effectLst/>
                <a:latin typeface="-apple-system"/>
              </a:rPr>
              <a:t>Matbench</a:t>
            </a:r>
            <a:r>
              <a:rPr lang="en-GB" b="0" i="0" dirty="0">
                <a:effectLst/>
                <a:latin typeface="-apple-system"/>
              </a:rPr>
              <a:t> Discovery — A Framework to Evaluate Machine Learning Crystal Stability Predictions.” </a:t>
            </a:r>
            <a:r>
              <a:rPr lang="en-GB" b="0" i="0" dirty="0" err="1">
                <a:effectLst/>
                <a:latin typeface="-apple-system"/>
              </a:rPr>
              <a:t>arXiv</a:t>
            </a:r>
            <a:r>
              <a:rPr lang="en-GB" b="0" i="0" dirty="0">
                <a:effectLst/>
                <a:latin typeface="-apple-system"/>
              </a:rPr>
              <a:t>, </a:t>
            </a:r>
          </a:p>
          <a:p>
            <a:r>
              <a:rPr lang="en-GB" b="0" i="0" dirty="0">
                <a:effectLst/>
                <a:latin typeface="-apple-system"/>
              </a:rPr>
              <a:t>August 28, 2023. </a:t>
            </a:r>
            <a:r>
              <a:rPr lang="en-GB" b="0" i="0" u="none" strike="noStrike" dirty="0">
                <a:effectLst/>
                <a:latin typeface="-apple-system"/>
                <a:hlinkClick r:id="rId2">
                  <a:extLst>
                    <a:ext uri="{A12FA001-AC4F-418D-AE19-62706E023703}">
                      <ahyp:hlinkClr xmlns:ahyp="http://schemas.microsoft.com/office/drawing/2018/hyperlinkcolor" val="tx"/>
                    </a:ext>
                  </a:extLst>
                </a:hlinkClick>
              </a:rPr>
              <a:t>https://doi.org/10.48550/arXiv.2308.14920</a:t>
            </a:r>
            <a:r>
              <a:rPr lang="en-GB" b="0" i="0" dirty="0">
                <a:effectLst/>
                <a:latin typeface="-apple-system"/>
              </a:rPr>
              <a:t>.</a:t>
            </a:r>
            <a:endParaRPr lang="en-US" dirty="0"/>
          </a:p>
        </p:txBody>
      </p:sp>
      <p:sp>
        <p:nvSpPr>
          <p:cNvPr id="3" name="TextBox 2">
            <a:extLst>
              <a:ext uri="{FF2B5EF4-FFF2-40B4-BE49-F238E27FC236}">
                <a16:creationId xmlns:a16="http://schemas.microsoft.com/office/drawing/2014/main" id="{2BE0834E-112D-E1B6-26F2-1FC9EA68E439}"/>
              </a:ext>
            </a:extLst>
          </p:cNvPr>
          <p:cNvSpPr txBox="1"/>
          <p:nvPr/>
        </p:nvSpPr>
        <p:spPr>
          <a:xfrm>
            <a:off x="200721" y="133814"/>
            <a:ext cx="8304452" cy="584775"/>
          </a:xfrm>
          <a:prstGeom prst="rect">
            <a:avLst/>
          </a:prstGeom>
          <a:noFill/>
        </p:spPr>
        <p:txBody>
          <a:bodyPr wrap="square" rtlCol="0">
            <a:spAutoFit/>
          </a:bodyPr>
          <a:lstStyle/>
          <a:p>
            <a:r>
              <a:rPr lang="en-US" sz="3200" b="1" dirty="0"/>
              <a:t>MLIP’s – Materials Bench - commercial</a:t>
            </a:r>
          </a:p>
        </p:txBody>
      </p:sp>
      <p:sp>
        <p:nvSpPr>
          <p:cNvPr id="4" name="TextBox 3">
            <a:extLst>
              <a:ext uri="{FF2B5EF4-FFF2-40B4-BE49-F238E27FC236}">
                <a16:creationId xmlns:a16="http://schemas.microsoft.com/office/drawing/2014/main" id="{79C36387-01AA-4217-7386-43B5987C99F0}"/>
              </a:ext>
            </a:extLst>
          </p:cNvPr>
          <p:cNvSpPr txBox="1"/>
          <p:nvPr/>
        </p:nvSpPr>
        <p:spPr>
          <a:xfrm>
            <a:off x="375781" y="878044"/>
            <a:ext cx="11098060" cy="646331"/>
          </a:xfrm>
          <a:prstGeom prst="rect">
            <a:avLst/>
          </a:prstGeom>
          <a:noFill/>
        </p:spPr>
        <p:txBody>
          <a:bodyPr wrap="square" rtlCol="0">
            <a:spAutoFit/>
          </a:bodyPr>
          <a:lstStyle/>
          <a:p>
            <a:r>
              <a:rPr lang="en-US" dirty="0"/>
              <a:t>A standardized approach </a:t>
            </a:r>
            <a:r>
              <a:rPr lang="en-GB" b="0" i="0" dirty="0">
                <a:effectLst/>
              </a:rPr>
              <a:t>to rank ML energy models</a:t>
            </a:r>
            <a:endParaRPr lang="en-US" dirty="0"/>
          </a:p>
          <a:p>
            <a:r>
              <a:rPr lang="en-US" dirty="0"/>
              <a:t>Leaderboard - improvements lead to changes every 3-6 months</a:t>
            </a:r>
          </a:p>
        </p:txBody>
      </p:sp>
      <p:sp>
        <p:nvSpPr>
          <p:cNvPr id="6" name="TextBox 5">
            <a:extLst>
              <a:ext uri="{FF2B5EF4-FFF2-40B4-BE49-F238E27FC236}">
                <a16:creationId xmlns:a16="http://schemas.microsoft.com/office/drawing/2014/main" id="{4A6755B6-07FA-9C46-EF5A-250A25E0D222}"/>
              </a:ext>
            </a:extLst>
          </p:cNvPr>
          <p:cNvSpPr txBox="1"/>
          <p:nvPr/>
        </p:nvSpPr>
        <p:spPr>
          <a:xfrm>
            <a:off x="3049859" y="3244334"/>
            <a:ext cx="6099716" cy="369332"/>
          </a:xfrm>
          <a:prstGeom prst="rect">
            <a:avLst/>
          </a:prstGeom>
          <a:noFill/>
        </p:spPr>
        <p:txBody>
          <a:bodyPr wrap="square">
            <a:spAutoFit/>
          </a:bodyPr>
          <a:lstStyle/>
          <a:p>
            <a:r>
              <a:rPr lang="en-GB" b="0" i="0" dirty="0">
                <a:solidFill>
                  <a:srgbClr val="F1F1F1"/>
                </a:solidFill>
                <a:effectLst/>
                <a:latin typeface="Arial" panose="020B0604020202020204" pitchFamily="34" charset="0"/>
              </a:rPr>
              <a:t>0.851</a:t>
            </a:r>
            <a:endParaRPr lang="en-US" dirty="0"/>
          </a:p>
        </p:txBody>
      </p:sp>
      <p:pic>
        <p:nvPicPr>
          <p:cNvPr id="7" name="Graphic 6">
            <a:extLst>
              <a:ext uri="{FF2B5EF4-FFF2-40B4-BE49-F238E27FC236}">
                <a16:creationId xmlns:a16="http://schemas.microsoft.com/office/drawing/2014/main" id="{5B948015-7351-D21F-6DC2-179F3E5088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573" y="1811608"/>
            <a:ext cx="9443515" cy="3697094"/>
          </a:xfrm>
          <a:prstGeom prst="rect">
            <a:avLst/>
          </a:prstGeom>
        </p:spPr>
      </p:pic>
    </p:spTree>
    <p:extLst>
      <p:ext uri="{BB962C8B-B14F-4D97-AF65-F5344CB8AC3E}">
        <p14:creationId xmlns:p14="http://schemas.microsoft.com/office/powerpoint/2010/main" val="1846583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6FE9B7E8-6D33-5383-3EB9-C6B4FCD84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708" y="3429000"/>
            <a:ext cx="6013438" cy="33776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BD68739-A686-DEC0-B2C8-E4172CB57FB5}"/>
              </a:ext>
            </a:extLst>
          </p:cNvPr>
          <p:cNvPicPr>
            <a:picLocks noChangeAspect="1"/>
          </p:cNvPicPr>
          <p:nvPr/>
        </p:nvPicPr>
        <p:blipFill>
          <a:blip r:embed="rId4"/>
          <a:stretch>
            <a:fillRect/>
          </a:stretch>
        </p:blipFill>
        <p:spPr>
          <a:xfrm>
            <a:off x="0" y="347484"/>
            <a:ext cx="7772400" cy="3535459"/>
          </a:xfrm>
          <a:prstGeom prst="rect">
            <a:avLst/>
          </a:prstGeom>
        </p:spPr>
      </p:pic>
      <p:sp>
        <p:nvSpPr>
          <p:cNvPr id="6" name="TextBox 5">
            <a:extLst>
              <a:ext uri="{FF2B5EF4-FFF2-40B4-BE49-F238E27FC236}">
                <a16:creationId xmlns:a16="http://schemas.microsoft.com/office/drawing/2014/main" id="{355DCB35-47DC-EA78-7FD2-D244DFA3AC6A}"/>
              </a:ext>
            </a:extLst>
          </p:cNvPr>
          <p:cNvSpPr txBox="1"/>
          <p:nvPr/>
        </p:nvSpPr>
        <p:spPr>
          <a:xfrm>
            <a:off x="9247102" y="2136338"/>
            <a:ext cx="2606694" cy="2585323"/>
          </a:xfrm>
          <a:prstGeom prst="rect">
            <a:avLst/>
          </a:prstGeom>
          <a:noFill/>
        </p:spPr>
        <p:txBody>
          <a:bodyPr wrap="square">
            <a:spAutoFit/>
          </a:bodyPr>
          <a:lstStyle/>
          <a:p>
            <a:r>
              <a:rPr lang="en-GB" b="0" i="0" dirty="0">
                <a:solidFill>
                  <a:srgbClr val="222222"/>
                </a:solidFill>
                <a:effectLst/>
                <a:latin typeface="-apple-system"/>
              </a:rPr>
              <a:t>Merchant, A., </a:t>
            </a:r>
            <a:r>
              <a:rPr lang="en-GB" b="0" i="0" dirty="0" err="1">
                <a:solidFill>
                  <a:srgbClr val="222222"/>
                </a:solidFill>
                <a:effectLst/>
                <a:latin typeface="-apple-system"/>
              </a:rPr>
              <a:t>Batzner</a:t>
            </a:r>
            <a:r>
              <a:rPr lang="en-GB" b="0" i="0" dirty="0">
                <a:solidFill>
                  <a:srgbClr val="222222"/>
                </a:solidFill>
                <a:effectLst/>
                <a:latin typeface="-apple-system"/>
              </a:rPr>
              <a:t>, S., </a:t>
            </a:r>
            <a:r>
              <a:rPr lang="en-GB" b="0" i="0" dirty="0" err="1">
                <a:solidFill>
                  <a:srgbClr val="222222"/>
                </a:solidFill>
                <a:effectLst/>
                <a:latin typeface="-apple-system"/>
              </a:rPr>
              <a:t>Schoenholz</a:t>
            </a:r>
            <a:r>
              <a:rPr lang="en-GB" b="0" i="0" dirty="0">
                <a:solidFill>
                  <a:srgbClr val="222222"/>
                </a:solidFill>
                <a:effectLst/>
                <a:latin typeface="-apple-system"/>
              </a:rPr>
              <a:t>, S.S. </a:t>
            </a:r>
            <a:r>
              <a:rPr lang="en-GB" b="0" i="1" dirty="0">
                <a:solidFill>
                  <a:srgbClr val="222222"/>
                </a:solidFill>
                <a:effectLst/>
                <a:latin typeface="-apple-system"/>
              </a:rPr>
              <a:t>et al.</a:t>
            </a:r>
            <a:r>
              <a:rPr lang="en-GB" b="0" i="0" dirty="0">
                <a:solidFill>
                  <a:srgbClr val="222222"/>
                </a:solidFill>
                <a:effectLst/>
                <a:latin typeface="-apple-system"/>
              </a:rPr>
              <a:t> Scaling deep learning for materials discovery. </a:t>
            </a:r>
            <a:r>
              <a:rPr lang="en-GB" b="0" i="1" dirty="0">
                <a:solidFill>
                  <a:srgbClr val="222222"/>
                </a:solidFill>
                <a:effectLst/>
                <a:latin typeface="-apple-system"/>
              </a:rPr>
              <a:t>Nature</a:t>
            </a:r>
            <a:r>
              <a:rPr lang="en-GB" b="0" i="0" dirty="0">
                <a:solidFill>
                  <a:srgbClr val="222222"/>
                </a:solidFill>
                <a:effectLst/>
                <a:latin typeface="-apple-system"/>
              </a:rPr>
              <a:t> </a:t>
            </a:r>
            <a:r>
              <a:rPr lang="en-GB" b="1" i="0" dirty="0">
                <a:solidFill>
                  <a:srgbClr val="222222"/>
                </a:solidFill>
                <a:effectLst/>
                <a:latin typeface="-apple-system"/>
              </a:rPr>
              <a:t>624</a:t>
            </a:r>
            <a:r>
              <a:rPr lang="en-GB" b="0" i="0" dirty="0">
                <a:solidFill>
                  <a:srgbClr val="222222"/>
                </a:solidFill>
                <a:effectLst/>
                <a:latin typeface="-apple-system"/>
              </a:rPr>
              <a:t>, 80–85 (2023).</a:t>
            </a:r>
          </a:p>
          <a:p>
            <a:r>
              <a:rPr lang="en-GB" b="0" i="0" dirty="0">
                <a:solidFill>
                  <a:srgbClr val="222222"/>
                </a:solidFill>
                <a:effectLst/>
                <a:latin typeface="-apple-system"/>
              </a:rPr>
              <a:t> https://</a:t>
            </a:r>
            <a:r>
              <a:rPr lang="en-GB" b="0" i="0" dirty="0" err="1">
                <a:solidFill>
                  <a:srgbClr val="222222"/>
                </a:solidFill>
                <a:effectLst/>
                <a:latin typeface="-apple-system"/>
              </a:rPr>
              <a:t>doi.org</a:t>
            </a:r>
            <a:r>
              <a:rPr lang="en-GB" b="0" i="0" dirty="0">
                <a:solidFill>
                  <a:srgbClr val="222222"/>
                </a:solidFill>
                <a:effectLst/>
                <a:latin typeface="-apple-system"/>
              </a:rPr>
              <a:t>/10.1038/s41586-023-06735-9</a:t>
            </a:r>
            <a:endParaRPr lang="en-US" dirty="0"/>
          </a:p>
        </p:txBody>
      </p:sp>
      <p:pic>
        <p:nvPicPr>
          <p:cNvPr id="1030" name="Picture 6">
            <a:extLst>
              <a:ext uri="{FF2B5EF4-FFF2-40B4-BE49-F238E27FC236}">
                <a16:creationId xmlns:a16="http://schemas.microsoft.com/office/drawing/2014/main" id="{03135411-3CA2-B0E8-139A-90BF461205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2645" y="347484"/>
            <a:ext cx="3361151" cy="55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2273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B54F19-1212-9345-95FF-9D2815FD6E96}"/>
              </a:ext>
            </a:extLst>
          </p:cNvPr>
          <p:cNvSpPr txBox="1"/>
          <p:nvPr/>
        </p:nvSpPr>
        <p:spPr>
          <a:xfrm>
            <a:off x="-1" y="93391"/>
            <a:ext cx="11842595" cy="769441"/>
          </a:xfrm>
          <a:prstGeom prst="rect">
            <a:avLst/>
          </a:prstGeom>
          <a:noFill/>
        </p:spPr>
        <p:txBody>
          <a:bodyPr wrap="square" rtlCol="0" anchor="t">
            <a:spAutoFit/>
          </a:bodyPr>
          <a:lstStyle/>
          <a:p>
            <a:pPr algn="l"/>
            <a:r>
              <a:rPr lang="en-GB" sz="4400" b="1" i="0" dirty="0">
                <a:solidFill>
                  <a:srgbClr val="222222"/>
                </a:solidFill>
                <a:effectLst/>
                <a:latin typeface="Harding"/>
              </a:rPr>
              <a:t>Autonomous materials discovery with the A-Lab.</a:t>
            </a:r>
          </a:p>
        </p:txBody>
      </p:sp>
      <p:pic>
        <p:nvPicPr>
          <p:cNvPr id="1026" name="Picture 2" descr="Fig. 1">
            <a:extLst>
              <a:ext uri="{FF2B5EF4-FFF2-40B4-BE49-F238E27FC236}">
                <a16:creationId xmlns:a16="http://schemas.microsoft.com/office/drawing/2014/main" id="{6974373F-7FB4-2DF0-67C0-0DD1037B1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33" y="862832"/>
            <a:ext cx="9528313" cy="49750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63ED04-420A-B30A-CBF4-E8CBF2A15F45}"/>
              </a:ext>
            </a:extLst>
          </p:cNvPr>
          <p:cNvSpPr txBox="1"/>
          <p:nvPr/>
        </p:nvSpPr>
        <p:spPr>
          <a:xfrm>
            <a:off x="2736936" y="5866885"/>
            <a:ext cx="7055694" cy="923330"/>
          </a:xfrm>
          <a:prstGeom prst="rect">
            <a:avLst/>
          </a:prstGeom>
          <a:noFill/>
        </p:spPr>
        <p:txBody>
          <a:bodyPr wrap="square">
            <a:spAutoFit/>
          </a:bodyPr>
          <a:lstStyle/>
          <a:p>
            <a:r>
              <a:rPr lang="en-GB" b="0" i="0" dirty="0">
                <a:solidFill>
                  <a:srgbClr val="222222"/>
                </a:solidFill>
                <a:effectLst/>
                <a:latin typeface="-apple-system"/>
              </a:rPr>
              <a:t>Szymanski, N.J., Rendy, B., Fei, Y. </a:t>
            </a:r>
            <a:r>
              <a:rPr lang="en-GB" b="0" i="1" dirty="0">
                <a:solidFill>
                  <a:srgbClr val="222222"/>
                </a:solidFill>
                <a:effectLst/>
                <a:latin typeface="-apple-system"/>
              </a:rPr>
              <a:t>et al.</a:t>
            </a:r>
            <a:r>
              <a:rPr lang="en-GB" b="0" i="0" dirty="0">
                <a:solidFill>
                  <a:srgbClr val="222222"/>
                </a:solidFill>
                <a:effectLst/>
                <a:latin typeface="-apple-system"/>
              </a:rPr>
              <a:t> An autonomous laboratory for the accelerated synthesis of novel materials. </a:t>
            </a:r>
            <a:r>
              <a:rPr lang="en-GB" b="0" i="1" dirty="0">
                <a:solidFill>
                  <a:srgbClr val="222222"/>
                </a:solidFill>
                <a:effectLst/>
                <a:latin typeface="-apple-system"/>
              </a:rPr>
              <a:t>Nature</a:t>
            </a:r>
            <a:r>
              <a:rPr lang="en-GB" b="0" i="0" dirty="0">
                <a:solidFill>
                  <a:srgbClr val="222222"/>
                </a:solidFill>
                <a:effectLst/>
                <a:latin typeface="-apple-system"/>
              </a:rPr>
              <a:t> </a:t>
            </a:r>
            <a:r>
              <a:rPr lang="en-GB" b="1" i="0" dirty="0">
                <a:solidFill>
                  <a:srgbClr val="222222"/>
                </a:solidFill>
                <a:effectLst/>
                <a:latin typeface="-apple-system"/>
              </a:rPr>
              <a:t>624</a:t>
            </a:r>
            <a:r>
              <a:rPr lang="en-GB" b="0" i="0" dirty="0">
                <a:solidFill>
                  <a:srgbClr val="222222"/>
                </a:solidFill>
                <a:effectLst/>
                <a:latin typeface="-apple-system"/>
              </a:rPr>
              <a:t>, 86–91 (2023). https://</a:t>
            </a:r>
            <a:r>
              <a:rPr lang="en-GB" b="0" i="0" dirty="0" err="1">
                <a:solidFill>
                  <a:srgbClr val="222222"/>
                </a:solidFill>
                <a:effectLst/>
                <a:latin typeface="-apple-system"/>
              </a:rPr>
              <a:t>doi.org</a:t>
            </a:r>
            <a:r>
              <a:rPr lang="en-GB" b="0" i="0" dirty="0">
                <a:solidFill>
                  <a:srgbClr val="222222"/>
                </a:solidFill>
                <a:effectLst/>
                <a:latin typeface="-apple-system"/>
              </a:rPr>
              <a:t>/10.1038/s41586-023-06734-w</a:t>
            </a:r>
            <a:endParaRPr lang="en-US" dirty="0"/>
          </a:p>
        </p:txBody>
      </p:sp>
      <p:sp>
        <p:nvSpPr>
          <p:cNvPr id="3" name="TextBox 2">
            <a:extLst>
              <a:ext uri="{FF2B5EF4-FFF2-40B4-BE49-F238E27FC236}">
                <a16:creationId xmlns:a16="http://schemas.microsoft.com/office/drawing/2014/main" id="{6B331C3B-9F4D-3D98-E8B4-DFB633D83A26}"/>
              </a:ext>
            </a:extLst>
          </p:cNvPr>
          <p:cNvSpPr txBox="1"/>
          <p:nvPr/>
        </p:nvSpPr>
        <p:spPr>
          <a:xfrm>
            <a:off x="10108373" y="1308197"/>
            <a:ext cx="1734221" cy="923330"/>
          </a:xfrm>
          <a:prstGeom prst="rect">
            <a:avLst/>
          </a:prstGeom>
          <a:noFill/>
        </p:spPr>
        <p:txBody>
          <a:bodyPr wrap="square" rtlCol="0">
            <a:spAutoFit/>
          </a:bodyPr>
          <a:lstStyle/>
          <a:p>
            <a:r>
              <a:rPr lang="en-US" dirty="0"/>
              <a:t>Based on the </a:t>
            </a:r>
          </a:p>
          <a:p>
            <a:r>
              <a:rPr lang="en-US" dirty="0"/>
              <a:t>DeepMind </a:t>
            </a:r>
          </a:p>
          <a:p>
            <a:r>
              <a:rPr lang="en-US" dirty="0"/>
              <a:t>discoveries</a:t>
            </a:r>
          </a:p>
        </p:txBody>
      </p:sp>
    </p:spTree>
    <p:extLst>
      <p:ext uri="{BB962C8B-B14F-4D97-AF65-F5344CB8AC3E}">
        <p14:creationId xmlns:p14="http://schemas.microsoft.com/office/powerpoint/2010/main" val="2435067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FC8D24-41E7-37C5-C0D3-975AB88D3A64}"/>
              </a:ext>
            </a:extLst>
          </p:cNvPr>
          <p:cNvSpPr txBox="1"/>
          <p:nvPr/>
        </p:nvSpPr>
        <p:spPr>
          <a:xfrm>
            <a:off x="256478" y="200721"/>
            <a:ext cx="10627112" cy="954107"/>
          </a:xfrm>
          <a:prstGeom prst="rect">
            <a:avLst/>
          </a:prstGeom>
          <a:noFill/>
        </p:spPr>
        <p:txBody>
          <a:bodyPr wrap="square" rtlCol="0">
            <a:spAutoFit/>
          </a:bodyPr>
          <a:lstStyle/>
          <a:p>
            <a:r>
              <a:rPr lang="en-US" sz="2800" b="1" dirty="0"/>
              <a:t>Crystal Structure Determination from Powder Diffraction Patterns with Generative Machine Learning</a:t>
            </a:r>
          </a:p>
        </p:txBody>
      </p:sp>
      <p:sp>
        <p:nvSpPr>
          <p:cNvPr id="4" name="TextBox 3">
            <a:extLst>
              <a:ext uri="{FF2B5EF4-FFF2-40B4-BE49-F238E27FC236}">
                <a16:creationId xmlns:a16="http://schemas.microsoft.com/office/drawing/2014/main" id="{63083941-CE87-17D9-81F0-90906687D515}"/>
              </a:ext>
            </a:extLst>
          </p:cNvPr>
          <p:cNvSpPr txBox="1"/>
          <p:nvPr/>
        </p:nvSpPr>
        <p:spPr>
          <a:xfrm>
            <a:off x="3220883" y="6287947"/>
            <a:ext cx="6099716" cy="369332"/>
          </a:xfrm>
          <a:prstGeom prst="rect">
            <a:avLst/>
          </a:prstGeom>
          <a:noFill/>
        </p:spPr>
        <p:txBody>
          <a:bodyPr wrap="square">
            <a:spAutoFit/>
          </a:bodyPr>
          <a:lstStyle/>
          <a:p>
            <a:r>
              <a:rPr lang="en-US" dirty="0"/>
              <a:t>Riesel et al - https://</a:t>
            </a:r>
            <a:r>
              <a:rPr lang="en-US" dirty="0" err="1"/>
              <a:t>doi.org</a:t>
            </a:r>
            <a:r>
              <a:rPr lang="en-US" dirty="0"/>
              <a:t>/10.1021/jacs.4c10244</a:t>
            </a:r>
          </a:p>
        </p:txBody>
      </p:sp>
      <p:sp>
        <p:nvSpPr>
          <p:cNvPr id="8" name="TextBox 7">
            <a:extLst>
              <a:ext uri="{FF2B5EF4-FFF2-40B4-BE49-F238E27FC236}">
                <a16:creationId xmlns:a16="http://schemas.microsoft.com/office/drawing/2014/main" id="{1A844D90-C300-2EC1-555B-477270327D76}"/>
              </a:ext>
            </a:extLst>
          </p:cNvPr>
          <p:cNvSpPr txBox="1"/>
          <p:nvPr/>
        </p:nvSpPr>
        <p:spPr>
          <a:xfrm>
            <a:off x="8521545" y="1660234"/>
            <a:ext cx="3094192" cy="3139321"/>
          </a:xfrm>
          <a:prstGeom prst="rect">
            <a:avLst/>
          </a:prstGeom>
          <a:noFill/>
        </p:spPr>
        <p:txBody>
          <a:bodyPr wrap="square">
            <a:spAutoFit/>
          </a:bodyPr>
          <a:lstStyle/>
          <a:p>
            <a:r>
              <a:rPr lang="en-US" dirty="0"/>
              <a:t>Not a replacement for Rietveld refinement</a:t>
            </a:r>
          </a:p>
          <a:p>
            <a:endParaRPr lang="en-US" dirty="0"/>
          </a:p>
          <a:p>
            <a:r>
              <a:rPr lang="en-US" dirty="0"/>
              <a:t>A high-quality initial structural model. </a:t>
            </a:r>
          </a:p>
          <a:p>
            <a:endParaRPr lang="en-US" dirty="0"/>
          </a:p>
          <a:p>
            <a:r>
              <a:rPr lang="en-US" dirty="0"/>
              <a:t>Does not explicitly refine preferred orientation, atomic positions, or fractional occupation</a:t>
            </a:r>
          </a:p>
          <a:p>
            <a:endParaRPr lang="en-US" dirty="0"/>
          </a:p>
        </p:txBody>
      </p:sp>
      <p:pic>
        <p:nvPicPr>
          <p:cNvPr id="9" name="Picture 8">
            <a:extLst>
              <a:ext uri="{FF2B5EF4-FFF2-40B4-BE49-F238E27FC236}">
                <a16:creationId xmlns:a16="http://schemas.microsoft.com/office/drawing/2014/main" id="{2839822A-5D49-02F2-867E-4DFFD34800D7}"/>
              </a:ext>
            </a:extLst>
          </p:cNvPr>
          <p:cNvPicPr>
            <a:picLocks noChangeAspect="1"/>
          </p:cNvPicPr>
          <p:nvPr/>
        </p:nvPicPr>
        <p:blipFill>
          <a:blip r:embed="rId3"/>
          <a:stretch>
            <a:fillRect/>
          </a:stretch>
        </p:blipFill>
        <p:spPr>
          <a:xfrm>
            <a:off x="749145" y="1180212"/>
            <a:ext cx="7772400" cy="3619343"/>
          </a:xfrm>
          <a:prstGeom prst="rect">
            <a:avLst/>
          </a:prstGeom>
        </p:spPr>
      </p:pic>
    </p:spTree>
    <p:extLst>
      <p:ext uri="{BB962C8B-B14F-4D97-AF65-F5344CB8AC3E}">
        <p14:creationId xmlns:p14="http://schemas.microsoft.com/office/powerpoint/2010/main" val="1206123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4EE6-DF9A-9EE8-77A6-F619BC1A565A}"/>
              </a:ext>
            </a:extLst>
          </p:cNvPr>
          <p:cNvSpPr>
            <a:spLocks noGrp="1"/>
          </p:cNvSpPr>
          <p:nvPr>
            <p:ph type="title"/>
          </p:nvPr>
        </p:nvSpPr>
        <p:spPr>
          <a:xfrm>
            <a:off x="302941" y="-28798"/>
            <a:ext cx="10515600" cy="1325563"/>
          </a:xfrm>
        </p:spPr>
        <p:txBody>
          <a:bodyPr/>
          <a:lstStyle/>
          <a:p>
            <a:r>
              <a:rPr lang="en-US" dirty="0">
                <a:solidFill>
                  <a:srgbClr val="0070C0"/>
                </a:solidFill>
              </a:rPr>
              <a:t>Laser driven system</a:t>
            </a:r>
            <a:endParaRPr lang="en-US" sz="4400" b="1" dirty="0">
              <a:solidFill>
                <a:srgbClr val="0070C0"/>
              </a:solidFill>
            </a:endParaRPr>
          </a:p>
        </p:txBody>
      </p:sp>
      <p:sp>
        <p:nvSpPr>
          <p:cNvPr id="5" name="Slide Number Placeholder 4">
            <a:extLst>
              <a:ext uri="{FF2B5EF4-FFF2-40B4-BE49-F238E27FC236}">
                <a16:creationId xmlns:a16="http://schemas.microsoft.com/office/drawing/2014/main" id="{3074A8A0-0AB0-0707-E3A0-BBF73442CFF8}"/>
              </a:ext>
            </a:extLst>
          </p:cNvPr>
          <p:cNvSpPr>
            <a:spLocks noGrp="1"/>
          </p:cNvSpPr>
          <p:nvPr>
            <p:ph type="sldNum" sz="quarter" idx="12"/>
          </p:nvPr>
        </p:nvSpPr>
        <p:spPr/>
        <p:txBody>
          <a:bodyPr/>
          <a:lstStyle/>
          <a:p>
            <a:fld id="{F1A92B84-C7E3-442B-BF02-BB67F2768EE6}" type="slidenum">
              <a:rPr lang="en-GB" smtClean="0"/>
              <a:t>34</a:t>
            </a:fld>
            <a:endParaRPr lang="en-GB"/>
          </a:p>
        </p:txBody>
      </p:sp>
      <p:sp>
        <p:nvSpPr>
          <p:cNvPr id="6" name="Footer Placeholder 5">
            <a:extLst>
              <a:ext uri="{FF2B5EF4-FFF2-40B4-BE49-F238E27FC236}">
                <a16:creationId xmlns:a16="http://schemas.microsoft.com/office/drawing/2014/main" id="{6914D3EA-EC9E-0CDD-131A-A36CE1535876}"/>
              </a:ext>
            </a:extLst>
          </p:cNvPr>
          <p:cNvSpPr>
            <a:spLocks noGrp="1"/>
          </p:cNvSpPr>
          <p:nvPr>
            <p:ph type="ftr" sz="quarter" idx="11"/>
          </p:nvPr>
        </p:nvSpPr>
        <p:spPr/>
        <p:txBody>
          <a:bodyPr/>
          <a:lstStyle/>
          <a:p>
            <a:r>
              <a:rPr lang="en-GB"/>
              <a:t>Scientific Computing                   Siddharth Dhanpal</a:t>
            </a:r>
          </a:p>
        </p:txBody>
      </p:sp>
      <p:pic>
        <p:nvPicPr>
          <p:cNvPr id="8" name="Picture 7" descr="A graph of a pulse&#10;&#10;Description automatically generated">
            <a:extLst>
              <a:ext uri="{FF2B5EF4-FFF2-40B4-BE49-F238E27FC236}">
                <a16:creationId xmlns:a16="http://schemas.microsoft.com/office/drawing/2014/main" id="{4CDB499F-674B-EA25-1925-31A576DACF71}"/>
              </a:ext>
            </a:extLst>
          </p:cNvPr>
          <p:cNvPicPr>
            <a:picLocks noChangeAspect="1"/>
          </p:cNvPicPr>
          <p:nvPr/>
        </p:nvPicPr>
        <p:blipFill>
          <a:blip r:embed="rId3"/>
          <a:srcRect l="897" r="-224" b="677"/>
          <a:stretch/>
        </p:blipFill>
        <p:spPr>
          <a:xfrm>
            <a:off x="3586888" y="1230027"/>
            <a:ext cx="8302171" cy="5491448"/>
          </a:xfrm>
          <a:prstGeom prst="rect">
            <a:avLst/>
          </a:prstGeom>
        </p:spPr>
      </p:pic>
      <p:sp>
        <p:nvSpPr>
          <p:cNvPr id="9" name="TextBox 8">
            <a:extLst>
              <a:ext uri="{FF2B5EF4-FFF2-40B4-BE49-F238E27FC236}">
                <a16:creationId xmlns:a16="http://schemas.microsoft.com/office/drawing/2014/main" id="{A67859F5-BC36-4C71-D4AD-41F87EA0F191}"/>
              </a:ext>
            </a:extLst>
          </p:cNvPr>
          <p:cNvSpPr txBox="1"/>
          <p:nvPr/>
        </p:nvSpPr>
        <p:spPr>
          <a:xfrm>
            <a:off x="510653" y="1251377"/>
            <a:ext cx="286852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Benzene is probed with laser pulse.</a:t>
            </a:r>
          </a:p>
          <a:p>
            <a:pPr marL="285750" indent="-285750">
              <a:buFont typeface="Arial"/>
              <a:buChar char="•"/>
            </a:pPr>
            <a:endParaRPr lang="en-US" sz="2400" dirty="0"/>
          </a:p>
          <a:p>
            <a:pPr marL="285750" indent="-285750">
              <a:buFont typeface="Arial"/>
              <a:buChar char="•"/>
            </a:pPr>
            <a:r>
              <a:rPr lang="en-US" sz="2400" dirty="0"/>
              <a:t>Laser pulse and dipole moment are sinusoidal.</a:t>
            </a:r>
          </a:p>
          <a:p>
            <a:pPr marL="285750" indent="-285750">
              <a:buFont typeface="Arial"/>
              <a:buChar char="•"/>
            </a:pPr>
            <a:endParaRPr lang="en-US" sz="2400" dirty="0"/>
          </a:p>
          <a:p>
            <a:pPr marL="285750" indent="-285750">
              <a:buFont typeface="Arial"/>
              <a:buChar char="•"/>
            </a:pPr>
            <a:r>
              <a:rPr lang="en-US" sz="2400" dirty="0"/>
              <a:t>Width, amplitude and frequency of the pulse vary in the dataset.</a:t>
            </a:r>
          </a:p>
        </p:txBody>
      </p:sp>
    </p:spTree>
    <p:extLst>
      <p:ext uri="{BB962C8B-B14F-4D97-AF65-F5344CB8AC3E}">
        <p14:creationId xmlns:p14="http://schemas.microsoft.com/office/powerpoint/2010/main" val="80101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4EE6-DF9A-9EE8-77A6-F619BC1A565A}"/>
              </a:ext>
            </a:extLst>
          </p:cNvPr>
          <p:cNvSpPr>
            <a:spLocks noGrp="1"/>
          </p:cNvSpPr>
          <p:nvPr>
            <p:ph type="title"/>
          </p:nvPr>
        </p:nvSpPr>
        <p:spPr>
          <a:xfrm>
            <a:off x="314092" y="-161132"/>
            <a:ext cx="10515600" cy="1325563"/>
          </a:xfrm>
        </p:spPr>
        <p:txBody>
          <a:bodyPr/>
          <a:lstStyle/>
          <a:p>
            <a:r>
              <a:rPr lang="en-US" sz="4400" b="1" dirty="0">
                <a:solidFill>
                  <a:srgbClr val="0070C0"/>
                </a:solidFill>
              </a:rPr>
              <a:t>Kohn-Sham equation</a:t>
            </a:r>
          </a:p>
        </p:txBody>
      </p:sp>
      <p:sp>
        <p:nvSpPr>
          <p:cNvPr id="5" name="Slide Number Placeholder 4">
            <a:extLst>
              <a:ext uri="{FF2B5EF4-FFF2-40B4-BE49-F238E27FC236}">
                <a16:creationId xmlns:a16="http://schemas.microsoft.com/office/drawing/2014/main" id="{3074A8A0-0AB0-0707-E3A0-BBF73442CFF8}"/>
              </a:ext>
            </a:extLst>
          </p:cNvPr>
          <p:cNvSpPr>
            <a:spLocks noGrp="1"/>
          </p:cNvSpPr>
          <p:nvPr>
            <p:ph type="sldNum" sz="quarter" idx="12"/>
          </p:nvPr>
        </p:nvSpPr>
        <p:spPr/>
        <p:txBody>
          <a:bodyPr/>
          <a:lstStyle/>
          <a:p>
            <a:fld id="{F1A92B84-C7E3-442B-BF02-BB67F2768EE6}" type="slidenum">
              <a:rPr lang="en-GB" smtClean="0"/>
              <a:t>35</a:t>
            </a:fld>
            <a:endParaRPr lang="en-GB"/>
          </a:p>
        </p:txBody>
      </p:sp>
      <p:sp>
        <p:nvSpPr>
          <p:cNvPr id="6" name="Footer Placeholder 5">
            <a:extLst>
              <a:ext uri="{FF2B5EF4-FFF2-40B4-BE49-F238E27FC236}">
                <a16:creationId xmlns:a16="http://schemas.microsoft.com/office/drawing/2014/main" id="{6914D3EA-EC9E-0CDD-131A-A36CE1535876}"/>
              </a:ext>
            </a:extLst>
          </p:cNvPr>
          <p:cNvSpPr>
            <a:spLocks noGrp="1"/>
          </p:cNvSpPr>
          <p:nvPr>
            <p:ph type="ftr" sz="quarter" idx="11"/>
          </p:nvPr>
        </p:nvSpPr>
        <p:spPr/>
        <p:txBody>
          <a:bodyPr/>
          <a:lstStyle/>
          <a:p>
            <a:r>
              <a:rPr lang="en-GB"/>
              <a:t>Scientific Computing                   Siddharth Dhanpal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94B36BA-B742-1E62-5BE5-6B13A96441E8}"/>
                  </a:ext>
                </a:extLst>
              </p:cNvPr>
              <p:cNvSpPr>
                <a:spLocks noGrp="1"/>
              </p:cNvSpPr>
              <p:nvPr>
                <p:ph idx="1"/>
              </p:nvPr>
            </p:nvSpPr>
            <p:spPr>
              <a:xfrm>
                <a:off x="815898" y="1059691"/>
                <a:ext cx="11176000" cy="4895215"/>
              </a:xfrm>
            </p:spPr>
            <p:txBody>
              <a:bodyPr>
                <a:normAutofit/>
              </a:bodyPr>
              <a:lstStyle/>
              <a:p>
                <a:r>
                  <a:rPr lang="en-GB" sz="2000" b="0" dirty="0">
                    <a:latin typeface="Aptos (Body)"/>
                  </a:rPr>
                  <a:t>TDKS - Time dependent Kohn-Sham equation for N electrons</a:t>
                </a:r>
              </a:p>
              <a:p>
                <a:pPr marL="0" indent="0">
                  <a:buNone/>
                </a:pPr>
                <a:endParaRPr lang="en-GB" sz="2000" b="0" i="1" dirty="0">
                  <a:latin typeface="Aptos (Body)"/>
                </a:endParaRPr>
              </a:p>
              <a:p>
                <a:pPr marL="0" indent="0">
                  <a:buNone/>
                </a:pPr>
                <a14:m>
                  <m:oMathPara xmlns:m="http://schemas.openxmlformats.org/officeDocument/2006/math">
                    <m:oMathParaPr>
                      <m:jc m:val="centerGroup"/>
                    </m:oMathParaPr>
                    <m:oMath xmlns:m="http://schemas.openxmlformats.org/officeDocument/2006/math">
                      <m:r>
                        <a:rPr lang="en-GB" sz="2000" b="0" i="1" smtClean="0">
                          <a:latin typeface="Cambria Math" panose="02040503050406030204" pitchFamily="18" charset="0"/>
                        </a:rPr>
                        <m:t>𝑖</m:t>
                      </m:r>
                      <m:f>
                        <m:fPr>
                          <m:ctrlPr>
                            <a:rPr lang="en-GB" sz="2000" i="1" smtClean="0">
                              <a:latin typeface="Cambria Math" panose="02040503050406030204" pitchFamily="18" charset="0"/>
                            </a:rPr>
                          </m:ctrlPr>
                        </m:fPr>
                        <m:num>
                          <m:r>
                            <a:rPr lang="en-GB" sz="2000" b="0" i="1" smtClean="0">
                              <a:latin typeface="Cambria Math" panose="02040503050406030204" pitchFamily="18" charset="0"/>
                            </a:rPr>
                            <m:t>𝑑</m:t>
                          </m:r>
                          <m:sSub>
                            <m:sSubPr>
                              <m:ctrlPr>
                                <a:rPr lang="en-GB" sz="2000" b="0" i="1" smtClean="0">
                                  <a:latin typeface="Cambria Math" panose="02040503050406030204" pitchFamily="18" charset="0"/>
                                </a:rPr>
                              </m:ctrlPr>
                            </m:sSubPr>
                            <m:e>
                              <m:r>
                                <m:rPr>
                                  <m:sty m:val="p"/>
                                </m:rPr>
                                <a:rPr lang="en-GB" sz="2000" b="0" i="0" smtClean="0">
                                  <a:latin typeface="Cambria Math" panose="02040503050406030204" pitchFamily="18" charset="0"/>
                                </a:rPr>
                                <m:t>ϕ</m:t>
                              </m:r>
                            </m:e>
                            <m:sub>
                              <m:r>
                                <a:rPr lang="en-GB" sz="2000" b="0" i="1" smtClean="0">
                                  <a:latin typeface="Cambria Math" panose="02040503050406030204" pitchFamily="18" charset="0"/>
                                </a:rPr>
                                <m:t>𝑗</m:t>
                              </m:r>
                            </m:sub>
                          </m:sSub>
                          <m:r>
                            <a:rPr lang="en-GB" sz="2000" b="0" i="1" smtClean="0">
                              <a:latin typeface="Cambria Math" panose="02040503050406030204" pitchFamily="18" charset="0"/>
                            </a:rPr>
                            <m:t>(</m:t>
                          </m:r>
                          <m:r>
                            <a:rPr lang="en-GB" sz="2000" b="1" i="1" smtClean="0">
                              <a:latin typeface="Cambria Math" panose="02040503050406030204" pitchFamily="18" charset="0"/>
                            </a:rPr>
                            <m:t>𝒓</m:t>
                          </m:r>
                          <m:r>
                            <a:rPr lang="en-GB" sz="2000" b="0" i="1" smtClean="0">
                              <a:latin typeface="Cambria Math" panose="02040503050406030204" pitchFamily="18" charset="0"/>
                            </a:rPr>
                            <m:t>,</m:t>
                          </m:r>
                          <m:r>
                            <a:rPr lang="en-GB" sz="2000" b="0" i="1" smtClean="0">
                              <a:latin typeface="Cambria Math" panose="02040503050406030204" pitchFamily="18" charset="0"/>
                            </a:rPr>
                            <m:t>𝑡</m:t>
                          </m:r>
                          <m:r>
                            <a:rPr lang="en-GB" sz="2000" b="0" i="1" smtClean="0">
                              <a:latin typeface="Cambria Math" panose="02040503050406030204" pitchFamily="18" charset="0"/>
                            </a:rPr>
                            <m:t>)</m:t>
                          </m:r>
                        </m:num>
                        <m:den>
                          <m:r>
                            <a:rPr lang="en-GB" sz="2000" b="0" i="1" smtClean="0">
                              <a:latin typeface="Cambria Math" panose="02040503050406030204" pitchFamily="18" charset="0"/>
                            </a:rPr>
                            <m:t>𝑑𝑡</m:t>
                          </m:r>
                        </m:den>
                      </m:f>
                      <m:r>
                        <a:rPr lang="en-GB" sz="2000" b="0" i="1" smtClean="0">
                          <a:latin typeface="Cambria Math" panose="02040503050406030204" pitchFamily="18" charset="0"/>
                        </a:rPr>
                        <m:t>=</m:t>
                      </m:r>
                      <m:d>
                        <m:dPr>
                          <m:ctrlPr>
                            <a:rPr lang="en-GB" sz="2000" b="0" i="1" smtClean="0">
                              <a:latin typeface="Cambria Math" panose="02040503050406030204" pitchFamily="18" charset="0"/>
                            </a:rPr>
                          </m:ctrlPr>
                        </m:dPr>
                        <m:e>
                          <m:r>
                            <a:rPr lang="en-GB" sz="2000" b="0" i="1" smtClean="0">
                              <a:latin typeface="Cambria Math" panose="02040503050406030204" pitchFamily="18" charset="0"/>
                            </a:rPr>
                            <m:t>−</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r>
                                <a:rPr lang="en-GB" sz="2000" b="0" i="1" smtClean="0">
                                  <a:latin typeface="Cambria Math" panose="02040503050406030204" pitchFamily="18" charset="0"/>
                                </a:rPr>
                                <m:t>2</m:t>
                              </m:r>
                            </m:den>
                          </m:f>
                          <m:sSup>
                            <m:sSupPr>
                              <m:ctrlPr>
                                <a:rPr lang="en-GB" sz="2000" b="0" i="1" smtClean="0">
                                  <a:latin typeface="Cambria Math" panose="02040503050406030204" pitchFamily="18" charset="0"/>
                                  <a:ea typeface="Cambria Math" panose="02040503050406030204" pitchFamily="18" charset="0"/>
                                </a:rPr>
                              </m:ctrlPr>
                            </m:sSupPr>
                            <m:e>
                              <m:r>
                                <a:rPr lang="en-GB" sz="2000" b="1" i="0" smtClean="0">
                                  <a:latin typeface="Cambria Math" panose="02040503050406030204" pitchFamily="18" charset="0"/>
                                  <a:ea typeface="Cambria Math" panose="02040503050406030204" pitchFamily="18" charset="0"/>
                                </a:rPr>
                                <m:t>𝛁</m:t>
                              </m:r>
                            </m:e>
                            <m:sup>
                              <m:r>
                                <a:rPr lang="en-GB" sz="2000" b="0" i="1" smtClean="0">
                                  <a:latin typeface="Cambria Math" panose="02040503050406030204" pitchFamily="18" charset="0"/>
                                  <a:ea typeface="Cambria Math" panose="02040503050406030204" pitchFamily="18" charset="0"/>
                                </a:rPr>
                                <m:t>2</m:t>
                              </m:r>
                            </m:sup>
                          </m:sSup>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solidFill>
                                    <a:srgbClr val="0070C0"/>
                                  </a:solidFill>
                                  <a:latin typeface="Cambria Math" panose="02040503050406030204" pitchFamily="18" charset="0"/>
                                  <a:ea typeface="Cambria Math" panose="02040503050406030204" pitchFamily="18" charset="0"/>
                                </a:rPr>
                                <m:t>𝑣</m:t>
                              </m:r>
                            </m:e>
                            <m:sub>
                              <m:r>
                                <a:rPr lang="en-GB" sz="2000" b="0" i="1" smtClean="0">
                                  <a:latin typeface="Cambria Math" panose="02040503050406030204" pitchFamily="18" charset="0"/>
                                  <a:ea typeface="Cambria Math" panose="02040503050406030204" pitchFamily="18" charset="0"/>
                                </a:rPr>
                                <m:t>𝑒𝑥𝑡</m:t>
                              </m:r>
                            </m:sub>
                          </m:sSub>
                          <m:r>
                            <a:rPr lang="en-GB" sz="2000" b="0" i="1" smtClean="0">
                              <a:latin typeface="Cambria Math" panose="02040503050406030204" pitchFamily="18" charset="0"/>
                              <a:ea typeface="Cambria Math" panose="02040503050406030204" pitchFamily="18" charset="0"/>
                            </a:rPr>
                            <m:t> </m:t>
                          </m:r>
                          <m:d>
                            <m:dPr>
                              <m:ctrlPr>
                                <a:rPr lang="en-GB" sz="2000" b="0" i="1" smtClean="0">
                                  <a:latin typeface="Cambria Math" panose="02040503050406030204" pitchFamily="18" charset="0"/>
                                  <a:ea typeface="Cambria Math" panose="02040503050406030204" pitchFamily="18" charset="0"/>
                                </a:rPr>
                              </m:ctrlPr>
                            </m:dPr>
                            <m:e>
                              <m:r>
                                <a:rPr lang="en-GB" sz="2000" b="1" i="1" smtClean="0">
                                  <a:latin typeface="Cambria Math" panose="02040503050406030204" pitchFamily="18" charset="0"/>
                                  <a:ea typeface="Cambria Math" panose="02040503050406030204" pitchFamily="18" charset="0"/>
                                </a:rPr>
                                <m:t>𝒓</m:t>
                              </m:r>
                              <m:r>
                                <a:rPr lang="en-GB" sz="2000" b="0" i="1" smtClean="0">
                                  <a:latin typeface="Cambria Math" panose="02040503050406030204" pitchFamily="18" charset="0"/>
                                  <a:ea typeface="Cambria Math" panose="02040503050406030204" pitchFamily="18" charset="0"/>
                                </a:rPr>
                                <m:t> , </m:t>
                              </m:r>
                              <m:r>
                                <a:rPr lang="en-GB" sz="2000" b="0" i="1" smtClean="0">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 </m:t>
                              </m:r>
                            </m:e>
                          </m:d>
                          <m:r>
                            <a:rPr lang="en-GB" sz="2000" b="0" i="1" smtClean="0">
                              <a:latin typeface="Cambria Math" panose="02040503050406030204" pitchFamily="18" charset="0"/>
                              <a:ea typeface="Cambria Math" panose="02040503050406030204" pitchFamily="18" charset="0"/>
                            </a:rPr>
                            <m:t>+</m:t>
                          </m:r>
                          <m:sSub>
                            <m:sSubPr>
                              <m:ctrlPr>
                                <a:rPr lang="en-GB" sz="2000" b="0" i="1" smtClean="0">
                                  <a:latin typeface="Cambria Math" panose="02040503050406030204" pitchFamily="18" charset="0"/>
                                  <a:ea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𝑣</m:t>
                              </m:r>
                            </m:e>
                            <m:sub>
                              <m:r>
                                <a:rPr lang="en-GB" sz="2000" b="0" i="1" smtClean="0">
                                  <a:latin typeface="Cambria Math" panose="02040503050406030204" pitchFamily="18" charset="0"/>
                                  <a:ea typeface="Cambria Math" panose="02040503050406030204" pitchFamily="18" charset="0"/>
                                </a:rPr>
                                <m:t>𝐻𝑋𝐶</m:t>
                              </m:r>
                            </m:sub>
                          </m:sSub>
                          <m:d>
                            <m:dPr>
                              <m:begChr m:val="["/>
                              <m:endChr m:val="]"/>
                              <m:ctrlPr>
                                <a:rPr lang="en-GB" sz="2000" b="0" i="1" smtClean="0">
                                  <a:latin typeface="Cambria Math" panose="02040503050406030204" pitchFamily="18" charset="0"/>
                                  <a:ea typeface="Cambria Math" panose="02040503050406030204" pitchFamily="18" charset="0"/>
                                </a:rPr>
                              </m:ctrlPr>
                            </m:dPr>
                            <m:e>
                              <m:r>
                                <a:rPr lang="en-GB" sz="2000" b="0" i="1" smtClean="0">
                                  <a:solidFill>
                                    <a:srgbClr val="C00000"/>
                                  </a:solidFill>
                                  <a:latin typeface="Cambria Math" panose="02040503050406030204" pitchFamily="18" charset="0"/>
                                  <a:ea typeface="Cambria Math" panose="02040503050406030204" pitchFamily="18" charset="0"/>
                                </a:rPr>
                                <m:t>𝑛</m:t>
                              </m:r>
                              <m:d>
                                <m:dPr>
                                  <m:ctrlPr>
                                    <a:rPr lang="en-GB" sz="2000" b="0" i="1" smtClean="0">
                                      <a:solidFill>
                                        <a:srgbClr val="C00000"/>
                                      </a:solidFill>
                                      <a:latin typeface="Cambria Math" panose="02040503050406030204" pitchFamily="18" charset="0"/>
                                      <a:ea typeface="Cambria Math" panose="02040503050406030204" pitchFamily="18" charset="0"/>
                                    </a:rPr>
                                  </m:ctrlPr>
                                </m:dPr>
                                <m:e>
                                  <m:r>
                                    <a:rPr lang="en-GB" sz="2000" b="0" i="1" smtClean="0">
                                      <a:solidFill>
                                        <a:srgbClr val="C00000"/>
                                      </a:solidFill>
                                      <a:latin typeface="Cambria Math" panose="02040503050406030204" pitchFamily="18" charset="0"/>
                                      <a:ea typeface="Cambria Math" panose="02040503050406030204" pitchFamily="18" charset="0"/>
                                    </a:rPr>
                                    <m:t>𝑡</m:t>
                                  </m:r>
                                </m:e>
                              </m:d>
                            </m:e>
                          </m:d>
                          <m:d>
                            <m:dPr>
                              <m:ctrlPr>
                                <a:rPr lang="en-GB" sz="2000" b="0" i="1" smtClean="0">
                                  <a:latin typeface="Cambria Math" panose="02040503050406030204" pitchFamily="18" charset="0"/>
                                  <a:ea typeface="Cambria Math" panose="02040503050406030204" pitchFamily="18" charset="0"/>
                                </a:rPr>
                              </m:ctrlPr>
                            </m:dPr>
                            <m:e>
                              <m:r>
                                <a:rPr lang="en-GB" sz="2000" b="1" i="1" smtClean="0">
                                  <a:latin typeface="Cambria Math" panose="02040503050406030204" pitchFamily="18" charset="0"/>
                                  <a:ea typeface="Cambria Math" panose="02040503050406030204" pitchFamily="18" charset="0"/>
                                </a:rPr>
                                <m:t>𝒓</m:t>
                              </m:r>
                              <m:r>
                                <a:rPr lang="en-GB" sz="2000" b="0" i="1" smtClean="0">
                                  <a:latin typeface="Cambria Math" panose="02040503050406030204" pitchFamily="18" charset="0"/>
                                  <a:ea typeface="Cambria Math" panose="02040503050406030204" pitchFamily="18" charset="0"/>
                                </a:rPr>
                                <m:t> , </m:t>
                              </m:r>
                              <m:r>
                                <a:rPr lang="en-GB" sz="2000" b="0" i="1" smtClean="0">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 </m:t>
                              </m:r>
                            </m:e>
                          </m:d>
                          <m:r>
                            <a:rPr lang="en-GB" sz="2000" b="0" i="1" smtClean="0">
                              <a:latin typeface="Cambria Math" panose="02040503050406030204" pitchFamily="18" charset="0"/>
                              <a:ea typeface="Cambria Math" panose="02040503050406030204" pitchFamily="18" charset="0"/>
                            </a:rPr>
                            <m:t>−</m:t>
                          </m:r>
                          <m:r>
                            <a:rPr lang="en-GB" sz="2000" b="1" i="1" smtClean="0">
                              <a:latin typeface="Cambria Math" panose="02040503050406030204" pitchFamily="18" charset="0"/>
                              <a:ea typeface="Cambria Math" panose="02040503050406030204" pitchFamily="18" charset="0"/>
                            </a:rPr>
                            <m:t>𝒓</m:t>
                          </m:r>
                          <m:r>
                            <a:rPr lang="en-GB" sz="2000" b="1"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 </m:t>
                          </m:r>
                          <m:r>
                            <a:rPr lang="en-GB" sz="2000" b="1" i="1" smtClean="0">
                              <a:solidFill>
                                <a:srgbClr val="7030A0"/>
                              </a:solidFill>
                              <a:latin typeface="Cambria Math" panose="02040503050406030204" pitchFamily="18" charset="0"/>
                              <a:ea typeface="Cambria Math" panose="02040503050406030204" pitchFamily="18" charset="0"/>
                            </a:rPr>
                            <m:t>𝑬</m:t>
                          </m:r>
                          <m:r>
                            <a:rPr lang="en-GB" sz="2000" b="0" i="1" smtClean="0">
                              <a:solidFill>
                                <a:srgbClr val="7030A0"/>
                              </a:solidFill>
                              <a:latin typeface="Cambria Math" panose="02040503050406030204" pitchFamily="18" charset="0"/>
                              <a:ea typeface="Cambria Math" panose="02040503050406030204" pitchFamily="18" charset="0"/>
                            </a:rPr>
                            <m:t> (</m:t>
                          </m:r>
                          <m:r>
                            <a:rPr lang="en-GB" sz="2000" b="1" i="1" smtClean="0">
                              <a:solidFill>
                                <a:srgbClr val="7030A0"/>
                              </a:solidFill>
                              <a:latin typeface="Cambria Math" panose="02040503050406030204" pitchFamily="18" charset="0"/>
                              <a:ea typeface="Cambria Math" panose="02040503050406030204" pitchFamily="18" charset="0"/>
                            </a:rPr>
                            <m:t>𝒓</m:t>
                          </m:r>
                          <m:r>
                            <a:rPr lang="en-GB" sz="2000" b="0" i="1" smtClean="0">
                              <a:solidFill>
                                <a:srgbClr val="7030A0"/>
                              </a:solidFill>
                              <a:latin typeface="Cambria Math" panose="02040503050406030204" pitchFamily="18" charset="0"/>
                              <a:ea typeface="Cambria Math" panose="02040503050406030204" pitchFamily="18" charset="0"/>
                            </a:rPr>
                            <m:t> , </m:t>
                          </m:r>
                          <m:r>
                            <a:rPr lang="en-GB" sz="2000" b="0" i="1" smtClean="0">
                              <a:solidFill>
                                <a:srgbClr val="7030A0"/>
                              </a:solidFill>
                              <a:latin typeface="Cambria Math" panose="02040503050406030204" pitchFamily="18" charset="0"/>
                              <a:ea typeface="Cambria Math" panose="02040503050406030204" pitchFamily="18" charset="0"/>
                            </a:rPr>
                            <m:t>𝑡</m:t>
                          </m:r>
                          <m:r>
                            <a:rPr lang="en-GB" sz="2000" b="0" i="1" smtClean="0">
                              <a:solidFill>
                                <a:srgbClr val="7030A0"/>
                              </a:solidFill>
                              <a:latin typeface="Cambria Math" panose="02040503050406030204" pitchFamily="18" charset="0"/>
                              <a:ea typeface="Cambria Math" panose="02040503050406030204" pitchFamily="18" charset="0"/>
                            </a:rPr>
                            <m:t> )  </m:t>
                          </m:r>
                        </m:e>
                      </m:d>
                      <m:sSub>
                        <m:sSubPr>
                          <m:ctrlPr>
                            <a:rPr lang="en-GB" sz="2000" b="0" i="1" smtClean="0">
                              <a:latin typeface="Cambria Math" panose="02040503050406030204" pitchFamily="18" charset="0"/>
                              <a:ea typeface="Cambria Math" panose="02040503050406030204" pitchFamily="18" charset="0"/>
                            </a:rPr>
                          </m:ctrlPr>
                        </m:sSubPr>
                        <m:e>
                          <m:r>
                            <m:rPr>
                              <m:sty m:val="p"/>
                            </m:rPr>
                            <a:rPr lang="en-GB" sz="2000" b="0" i="0" smtClean="0">
                              <a:latin typeface="Cambria Math" panose="02040503050406030204" pitchFamily="18" charset="0"/>
                              <a:ea typeface="Cambria Math" panose="02040503050406030204" pitchFamily="18" charset="0"/>
                            </a:rPr>
                            <m:t>ϕ</m:t>
                          </m:r>
                        </m:e>
                        <m:sub>
                          <m:r>
                            <a:rPr lang="en-GB" sz="2000" b="0" i="1" smtClean="0">
                              <a:latin typeface="Cambria Math" panose="02040503050406030204" pitchFamily="18" charset="0"/>
                              <a:ea typeface="Cambria Math" panose="02040503050406030204" pitchFamily="18" charset="0"/>
                            </a:rPr>
                            <m:t>𝑗</m:t>
                          </m:r>
                        </m:sub>
                      </m:sSub>
                      <m:r>
                        <a:rPr lang="en-GB" sz="2000" b="0" i="1" smtClean="0">
                          <a:latin typeface="Cambria Math" panose="02040503050406030204" pitchFamily="18" charset="0"/>
                          <a:ea typeface="Cambria Math" panose="02040503050406030204" pitchFamily="18" charset="0"/>
                        </a:rPr>
                        <m:t>(</m:t>
                      </m:r>
                      <m:r>
                        <a:rPr lang="en-GB" sz="2000" b="1" i="1" smtClean="0">
                          <a:latin typeface="Cambria Math" panose="02040503050406030204" pitchFamily="18" charset="0"/>
                          <a:ea typeface="Cambria Math" panose="02040503050406030204" pitchFamily="18" charset="0"/>
                        </a:rPr>
                        <m:t>𝒓</m:t>
                      </m:r>
                      <m:r>
                        <a:rPr lang="en-GB" sz="2000" b="0" i="1" smtClean="0">
                          <a:latin typeface="Cambria Math" panose="02040503050406030204" pitchFamily="18" charset="0"/>
                          <a:ea typeface="Cambria Math" panose="02040503050406030204" pitchFamily="18" charset="0"/>
                        </a:rPr>
                        <m:t> , </m:t>
                      </m:r>
                      <m:r>
                        <a:rPr lang="en-GB" sz="2000" b="0" i="1" smtClean="0">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 )</m:t>
                      </m:r>
                    </m:oMath>
                  </m:oMathPara>
                </a14:m>
                <a:endParaRPr lang="en-GB" sz="2000" dirty="0">
                  <a:latin typeface="Aptos (Body)"/>
                </a:endParaRPr>
              </a:p>
              <a:p>
                <a:pPr lvl="1"/>
                <a:r>
                  <a:rPr lang="en-GB" sz="1900" dirty="0">
                    <a:latin typeface="Aptos (Body)"/>
                    <a:ea typeface="Cambria Math" panose="02040503050406030204" pitchFamily="18" charset="0"/>
                  </a:rPr>
                  <a:t>Kinetic energy</a:t>
                </a:r>
              </a:p>
              <a:p>
                <a:pPr lvl="1"/>
                <a:r>
                  <a:rPr lang="en-GB" sz="1900" dirty="0">
                    <a:latin typeface="Aptos (Body)"/>
                    <a:ea typeface="Cambria Math" panose="02040503050406030204" pitchFamily="18" charset="0"/>
                  </a:rPr>
                  <a:t>Coulomb interaction between electrons</a:t>
                </a:r>
              </a:p>
              <a:p>
                <a:pPr lvl="1"/>
                <a:r>
                  <a:rPr lang="en-GB" sz="1900" dirty="0">
                    <a:latin typeface="Aptos (Body)"/>
                    <a:ea typeface="Cambria Math" panose="02040503050406030204" pitchFamily="18" charset="0"/>
                  </a:rPr>
                  <a:t>External potential (such as the potential from atomic nuclei) and Hartree-Exchange-Correlation Potential.</a:t>
                </a:r>
                <a:endParaRPr lang="en-GB" sz="1900" dirty="0">
                  <a:latin typeface="Aptos (Body)"/>
                </a:endParaRPr>
              </a:p>
              <a:p>
                <a:pPr marL="0" indent="0">
                  <a:buNone/>
                </a:pPr>
                <a14:m>
                  <m:oMathPara xmlns:m="http://schemas.openxmlformats.org/officeDocument/2006/math">
                    <m:oMathParaPr>
                      <m:jc m:val="centerGroup"/>
                    </m:oMathParaPr>
                    <m:oMath xmlns:m="http://schemas.openxmlformats.org/officeDocument/2006/math">
                      <m:r>
                        <a:rPr lang="en-GB" sz="2000" i="1" dirty="0" smtClean="0">
                          <a:latin typeface="Cambria Math" panose="02040503050406030204" pitchFamily="18" charset="0"/>
                        </a:rPr>
                        <m:t>𝑛</m:t>
                      </m:r>
                      <m:r>
                        <a:rPr lang="en-GB" sz="2000" b="0" i="1" smtClean="0">
                          <a:latin typeface="Cambria Math" panose="02040503050406030204" pitchFamily="18" charset="0"/>
                        </a:rPr>
                        <m:t>(</m:t>
                      </m:r>
                      <m:r>
                        <a:rPr lang="en-GB" sz="2000" b="1" i="1" smtClean="0">
                          <a:latin typeface="Cambria Math" panose="02040503050406030204" pitchFamily="18" charset="0"/>
                        </a:rPr>
                        <m:t>𝒓</m:t>
                      </m:r>
                      <m:r>
                        <a:rPr lang="en-GB" sz="2000" b="0" i="1" smtClean="0">
                          <a:latin typeface="Cambria Math" panose="02040503050406030204" pitchFamily="18" charset="0"/>
                        </a:rPr>
                        <m:t>,</m:t>
                      </m:r>
                      <m:r>
                        <a:rPr lang="en-GB" sz="2000" b="0" i="1" smtClean="0">
                          <a:latin typeface="Cambria Math" panose="02040503050406030204" pitchFamily="18" charset="0"/>
                        </a:rPr>
                        <m:t>𝑡</m:t>
                      </m:r>
                      <m:r>
                        <a:rPr lang="en-GB" sz="2000" b="0" i="1" smtClean="0">
                          <a:latin typeface="Cambria Math" panose="02040503050406030204" pitchFamily="18" charset="0"/>
                        </a:rPr>
                        <m:t>)=</m:t>
                      </m:r>
                      <m:nary>
                        <m:naryPr>
                          <m:chr m:val="∑"/>
                          <m:ctrlPr>
                            <a:rPr lang="pt-BR" sz="2000" i="1" smtClean="0">
                              <a:latin typeface="Cambria Math" panose="02040503050406030204" pitchFamily="18" charset="0"/>
                            </a:rPr>
                          </m:ctrlPr>
                        </m:naryPr>
                        <m:sub>
                          <m:r>
                            <m:rPr>
                              <m:brk m:alnAt="23"/>
                            </m:rPr>
                            <a:rPr lang="en-GB" sz="2000" b="0" i="1" smtClean="0">
                              <a:latin typeface="Cambria Math" panose="02040503050406030204" pitchFamily="18" charset="0"/>
                            </a:rPr>
                            <m:t>𝑗</m:t>
                          </m:r>
                          <m:r>
                            <a:rPr lang="pt-BR" sz="2000" i="1" smtClean="0">
                              <a:latin typeface="Cambria Math" panose="02040503050406030204" pitchFamily="18" charset="0"/>
                            </a:rPr>
                            <m:t>=0</m:t>
                          </m:r>
                        </m:sub>
                        <m:sup>
                          <m:r>
                            <a:rPr lang="en-GB" sz="2000" b="0" i="1" smtClean="0">
                              <a:latin typeface="Cambria Math" panose="02040503050406030204" pitchFamily="18" charset="0"/>
                            </a:rPr>
                            <m:t>𝑁</m:t>
                          </m:r>
                        </m:sup>
                        <m:e>
                          <m:sSup>
                            <m:sSupPr>
                              <m:ctrlPr>
                                <a:rPr lang="en-GB" sz="2000" b="0" i="1" smtClean="0">
                                  <a:latin typeface="Cambria Math" panose="02040503050406030204" pitchFamily="18" charset="0"/>
                                  <a:ea typeface="Cambria Math" panose="02040503050406030204" pitchFamily="18" charset="0"/>
                                </a:rPr>
                              </m:ctrlPr>
                            </m:sSupPr>
                            <m:e>
                              <m:d>
                                <m:dPr>
                                  <m:begChr m:val="|"/>
                                  <m:endChr m:val="|"/>
                                  <m:ctrlPr>
                                    <a:rPr lang="en-GB" sz="2000" b="0" i="1" smtClean="0">
                                      <a:latin typeface="Cambria Math" panose="02040503050406030204" pitchFamily="18" charset="0"/>
                                      <a:ea typeface="Cambria Math" panose="02040503050406030204" pitchFamily="18" charset="0"/>
                                    </a:rPr>
                                  </m:ctrlPr>
                                </m:dPr>
                                <m:e>
                                  <m:sSub>
                                    <m:sSubPr>
                                      <m:ctrlPr>
                                        <a:rPr lang="en-GB" sz="2000" b="0" i="1" smtClean="0">
                                          <a:latin typeface="Cambria Math" panose="02040503050406030204" pitchFamily="18" charset="0"/>
                                          <a:ea typeface="Cambria Math" panose="02040503050406030204" pitchFamily="18" charset="0"/>
                                        </a:rPr>
                                      </m:ctrlPr>
                                    </m:sSubPr>
                                    <m:e>
                                      <m:r>
                                        <m:rPr>
                                          <m:sty m:val="p"/>
                                        </m:rPr>
                                        <a:rPr lang="en-GB" sz="2000" b="0" i="0" smtClean="0">
                                          <a:latin typeface="Cambria Math" panose="02040503050406030204" pitchFamily="18" charset="0"/>
                                          <a:ea typeface="Cambria Math" panose="02040503050406030204" pitchFamily="18" charset="0"/>
                                        </a:rPr>
                                        <m:t>ϕ</m:t>
                                      </m:r>
                                    </m:e>
                                    <m:sub>
                                      <m:r>
                                        <a:rPr lang="en-GB" sz="2000" b="0" i="1" smtClean="0">
                                          <a:latin typeface="Cambria Math" panose="02040503050406030204" pitchFamily="18" charset="0"/>
                                          <a:ea typeface="Cambria Math" panose="02040503050406030204" pitchFamily="18" charset="0"/>
                                        </a:rPr>
                                        <m:t>𝑗</m:t>
                                      </m:r>
                                    </m:sub>
                                  </m:sSub>
                                  <m:d>
                                    <m:dPr>
                                      <m:ctrlPr>
                                        <a:rPr lang="en-GB" sz="2000" b="0" i="1" smtClean="0">
                                          <a:latin typeface="Cambria Math" panose="02040503050406030204" pitchFamily="18" charset="0"/>
                                          <a:ea typeface="Cambria Math" panose="02040503050406030204" pitchFamily="18" charset="0"/>
                                        </a:rPr>
                                      </m:ctrlPr>
                                    </m:dPr>
                                    <m:e>
                                      <m:r>
                                        <a:rPr lang="en-GB" sz="2000" b="1" i="1" smtClean="0">
                                          <a:latin typeface="Cambria Math" panose="02040503050406030204" pitchFamily="18" charset="0"/>
                                          <a:ea typeface="Cambria Math" panose="02040503050406030204" pitchFamily="18" charset="0"/>
                                        </a:rPr>
                                        <m:t>𝒓</m:t>
                                      </m:r>
                                      <m:r>
                                        <a:rPr lang="en-GB" sz="2000" b="0" i="1" smtClean="0">
                                          <a:latin typeface="Cambria Math" panose="02040503050406030204" pitchFamily="18" charset="0"/>
                                          <a:ea typeface="Cambria Math" panose="02040503050406030204" pitchFamily="18" charset="0"/>
                                        </a:rPr>
                                        <m:t> , </m:t>
                                      </m:r>
                                      <m:r>
                                        <a:rPr lang="en-GB" sz="2000" b="0" i="1" smtClean="0">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 </m:t>
                                      </m:r>
                                    </m:e>
                                  </m:d>
                                </m:e>
                              </m:d>
                            </m:e>
                            <m:sup>
                              <m:r>
                                <a:rPr lang="en-GB" sz="2000" b="0" i="1" smtClean="0">
                                  <a:latin typeface="Cambria Math" panose="02040503050406030204" pitchFamily="18" charset="0"/>
                                </a:rPr>
                                <m:t>2</m:t>
                              </m:r>
                            </m:sup>
                          </m:sSup>
                        </m:e>
                      </m:nary>
                    </m:oMath>
                  </m:oMathPara>
                </a14:m>
                <a:endParaRPr lang="en-GB" sz="2000" dirty="0">
                  <a:latin typeface="Aptos (Body)"/>
                </a:endParaRPr>
              </a:p>
              <a:p>
                <a:r>
                  <a:rPr lang="en-GB" sz="2000" b="0" dirty="0">
                    <a:latin typeface="Aptos (Body)"/>
                  </a:rPr>
                  <a:t>External potential with atomic nuclei and laser: </a:t>
                </a:r>
                <a14:m>
                  <m:oMath xmlns:m="http://schemas.openxmlformats.org/officeDocument/2006/math">
                    <m:r>
                      <a:rPr lang="de-DE" sz="1600" b="0" i="1" smtClean="0">
                        <a:latin typeface="Cambria Math" panose="02040503050406030204" pitchFamily="18" charset="0"/>
                      </a:rPr>
                      <m:t>𝐸</m:t>
                    </m:r>
                    <m:r>
                      <a:rPr lang="de-DE" sz="1600" b="0" i="1" smtClean="0">
                        <a:latin typeface="Cambria Math" panose="02040503050406030204" pitchFamily="18" charset="0"/>
                      </a:rPr>
                      <m:t> (</m:t>
                    </m:r>
                    <m:r>
                      <a:rPr lang="de-DE" sz="1600" b="0" i="1" smtClean="0">
                        <a:latin typeface="Cambria Math" panose="02040503050406030204" pitchFamily="18" charset="0"/>
                      </a:rPr>
                      <m:t>𝑡</m:t>
                    </m:r>
                    <m:r>
                      <a:rPr lang="de-DE" sz="1600" b="0" i="1" smtClean="0">
                        <a:latin typeface="Cambria Math" panose="02040503050406030204" pitchFamily="18" charset="0"/>
                      </a:rPr>
                      <m:t> )= </m:t>
                    </m:r>
                    <m:sSub>
                      <m:sSubPr>
                        <m:ctrlPr>
                          <a:rPr lang="en-GB" sz="1600" b="0" i="1" smtClean="0">
                            <a:latin typeface="Cambria Math" panose="02040503050406030204" pitchFamily="18" charset="0"/>
                          </a:rPr>
                        </m:ctrlPr>
                      </m:sSubPr>
                      <m:e>
                        <m:r>
                          <a:rPr lang="de-DE" sz="1600" b="0" i="1" smtClean="0">
                            <a:latin typeface="Cambria Math" panose="02040503050406030204" pitchFamily="18" charset="0"/>
                          </a:rPr>
                          <m:t>𝑓</m:t>
                        </m:r>
                      </m:e>
                      <m:sub>
                        <m:r>
                          <a:rPr lang="en-GB" sz="1600" b="0" i="1" smtClean="0">
                            <a:latin typeface="Cambria Math" panose="02040503050406030204" pitchFamily="18" charset="0"/>
                          </a:rPr>
                          <m:t>0</m:t>
                        </m:r>
                      </m:sub>
                    </m:sSub>
                    <m:r>
                      <a:rPr lang="de-DE" sz="1600" b="0" i="1" smtClean="0">
                        <a:latin typeface="Cambria Math" panose="02040503050406030204" pitchFamily="18" charset="0"/>
                      </a:rPr>
                      <m:t>(</m:t>
                    </m:r>
                    <m:r>
                      <a:rPr lang="de-DE" sz="1600" b="0" i="1" smtClean="0">
                        <a:latin typeface="Cambria Math" panose="02040503050406030204" pitchFamily="18" charset="0"/>
                      </a:rPr>
                      <m:t>𝑡</m:t>
                    </m:r>
                    <m:r>
                      <a:rPr lang="de-DE" sz="1600" b="0" i="1" smtClean="0">
                        <a:latin typeface="Cambria Math" panose="02040503050406030204" pitchFamily="18" charset="0"/>
                      </a:rPr>
                      <m:t> )</m:t>
                    </m:r>
                    <m:r>
                      <a:rPr lang="de-DE" sz="1600" b="0" i="1" smtClean="0">
                        <a:latin typeface="Cambria Math" panose="02040503050406030204" pitchFamily="18" charset="0"/>
                      </a:rPr>
                      <m:t>𝑠𝑖𝑛</m:t>
                    </m:r>
                    <m:r>
                      <a:rPr lang="de-DE" sz="1600" b="0" i="1" smtClean="0">
                        <a:latin typeface="Cambria Math" panose="02040503050406030204" pitchFamily="18" charset="0"/>
                      </a:rPr>
                      <m:t> (</m:t>
                    </m:r>
                    <m:sSub>
                      <m:sSubPr>
                        <m:ctrlPr>
                          <a:rPr lang="en-GB" sz="1600" b="0" i="1" smtClean="0">
                            <a:latin typeface="Cambria Math" panose="02040503050406030204" pitchFamily="18" charset="0"/>
                          </a:rPr>
                        </m:ctrlPr>
                      </m:sSubPr>
                      <m:e>
                        <m:r>
                          <a:rPr lang="de-DE" sz="1600" b="0" i="1" smtClean="0">
                            <a:latin typeface="Cambria Math" panose="02040503050406030204" pitchFamily="18" charset="0"/>
                          </a:rPr>
                          <m:t>𝜔</m:t>
                        </m:r>
                      </m:e>
                      <m:sub>
                        <m:r>
                          <a:rPr lang="en-GB" sz="1600" b="0" i="1" smtClean="0">
                            <a:latin typeface="Cambria Math" panose="02040503050406030204" pitchFamily="18" charset="0"/>
                          </a:rPr>
                          <m:t>0</m:t>
                        </m:r>
                      </m:sub>
                    </m:sSub>
                    <m:r>
                      <a:rPr lang="de-DE" sz="1600" b="0" i="1" smtClean="0">
                        <a:latin typeface="Cambria Math" panose="02040503050406030204" pitchFamily="18" charset="0"/>
                      </a:rPr>
                      <m:t> (</m:t>
                    </m:r>
                    <m:r>
                      <a:rPr lang="de-DE" sz="1600" b="0" i="1" smtClean="0">
                        <a:latin typeface="Cambria Math" panose="02040503050406030204" pitchFamily="18" charset="0"/>
                      </a:rPr>
                      <m:t>𝑡</m:t>
                    </m:r>
                    <m:r>
                      <a:rPr lang="de-DE" sz="1600" b="0" i="1" smtClean="0">
                        <a:latin typeface="Cambria Math" panose="02040503050406030204" pitchFamily="18" charset="0"/>
                      </a:rPr>
                      <m:t>−</m:t>
                    </m:r>
                    <m:sSub>
                      <m:sSubPr>
                        <m:ctrlPr>
                          <a:rPr lang="en-GB" sz="1600" b="0" i="1" smtClean="0">
                            <a:latin typeface="Cambria Math" panose="02040503050406030204" pitchFamily="18" charset="0"/>
                          </a:rPr>
                        </m:ctrlPr>
                      </m:sSubPr>
                      <m:e>
                        <m:r>
                          <a:rPr lang="de-DE" sz="1600" b="0" i="1" smtClean="0">
                            <a:latin typeface="Cambria Math" panose="02040503050406030204" pitchFamily="18" charset="0"/>
                          </a:rPr>
                          <m:t>𝑡</m:t>
                        </m:r>
                      </m:e>
                      <m:sub>
                        <m:r>
                          <a:rPr lang="en-GB" sz="1600" b="0" i="1" smtClean="0">
                            <a:latin typeface="Cambria Math" panose="02040503050406030204" pitchFamily="18" charset="0"/>
                          </a:rPr>
                          <m:t>0</m:t>
                        </m:r>
                      </m:sub>
                    </m:sSub>
                    <m:r>
                      <a:rPr lang="de-DE" sz="1600" b="0" i="1" smtClean="0">
                        <a:latin typeface="Cambria Math" panose="02040503050406030204" pitchFamily="18" charset="0"/>
                      </a:rPr>
                      <m:t>))</m:t>
                    </m:r>
                  </m:oMath>
                </a14:m>
                <a:endParaRPr lang="en-GB" sz="1600" b="0" dirty="0">
                  <a:latin typeface="Aptos (Body)"/>
                </a:endParaRPr>
              </a:p>
              <a:p>
                <a:r>
                  <a:rPr lang="en-GB" sz="2000" dirty="0">
                    <a:latin typeface="Aptos (Body)"/>
                  </a:rPr>
                  <a:t>Dipole moment:</a:t>
                </a:r>
                <a14:m>
                  <m:oMath xmlns:m="http://schemas.openxmlformats.org/officeDocument/2006/math">
                    <m:r>
                      <a:rPr lang="en-GB" sz="1600" b="0" i="0" smtClean="0">
                        <a:latin typeface="Cambria Math" panose="02040503050406030204" pitchFamily="18" charset="0"/>
                      </a:rPr>
                      <m:t>  </m:t>
                    </m:r>
                    <m:r>
                      <a:rPr lang="en-GB" sz="1600" b="0" i="1" smtClean="0">
                        <a:latin typeface="Cambria Math" panose="02040503050406030204" pitchFamily="18" charset="0"/>
                      </a:rPr>
                      <m:t>𝑑</m:t>
                    </m:r>
                    <m:r>
                      <a:rPr lang="en-GB" sz="1600" b="0" i="1" smtClean="0">
                        <a:latin typeface="Cambria Math" panose="02040503050406030204" pitchFamily="18" charset="0"/>
                      </a:rPr>
                      <m:t>(</m:t>
                    </m:r>
                    <m:r>
                      <a:rPr lang="en-GB" sz="1600" b="0" i="1" smtClean="0">
                        <a:latin typeface="Cambria Math" panose="02040503050406030204" pitchFamily="18" charset="0"/>
                      </a:rPr>
                      <m:t>𝑡</m:t>
                    </m:r>
                    <m:r>
                      <a:rPr lang="en-GB" sz="1600" b="0" i="1" smtClean="0">
                        <a:latin typeface="Cambria Math" panose="02040503050406030204" pitchFamily="18" charset="0"/>
                      </a:rPr>
                      <m:t>)=</m:t>
                    </m:r>
                    <m:nary>
                      <m:naryPr>
                        <m:limLoc m:val="undOvr"/>
                        <m:subHide m:val="on"/>
                        <m:supHide m:val="on"/>
                        <m:ctrlPr>
                          <a:rPr lang="en-GB" sz="1600" b="0" i="1" smtClean="0">
                            <a:latin typeface="Cambria Math" panose="02040503050406030204" pitchFamily="18" charset="0"/>
                          </a:rPr>
                        </m:ctrlPr>
                      </m:naryPr>
                      <m:sub/>
                      <m:sup/>
                      <m:e>
                        <m:sSup>
                          <m:sSupPr>
                            <m:ctrlPr>
                              <a:rPr lang="en-GB" sz="1600" b="0" i="1" smtClean="0">
                                <a:latin typeface="Cambria Math" panose="02040503050406030204" pitchFamily="18" charset="0"/>
                              </a:rPr>
                            </m:ctrlPr>
                          </m:sSupPr>
                          <m:e>
                            <m:r>
                              <a:rPr lang="en-GB" sz="1600" b="0" i="1" smtClean="0">
                                <a:latin typeface="Cambria Math" panose="02040503050406030204" pitchFamily="18" charset="0"/>
                              </a:rPr>
                              <m:t>𝑑</m:t>
                            </m:r>
                          </m:e>
                          <m:sup>
                            <m:r>
                              <a:rPr lang="en-GB" sz="1600" b="0" i="1" smtClean="0">
                                <a:latin typeface="Cambria Math" panose="02040503050406030204" pitchFamily="18" charset="0"/>
                              </a:rPr>
                              <m:t>3</m:t>
                            </m:r>
                          </m:sup>
                        </m:sSup>
                        <m:r>
                          <a:rPr lang="en-GB" sz="1600" b="0" i="1" smtClean="0">
                            <a:latin typeface="Cambria Math" panose="02040503050406030204" pitchFamily="18" charset="0"/>
                          </a:rPr>
                          <m:t>𝑟</m:t>
                        </m:r>
                        <m:r>
                          <a:rPr lang="en-GB" sz="1600" b="0" i="1" smtClean="0">
                            <a:latin typeface="Cambria Math" panose="02040503050406030204" pitchFamily="18" charset="0"/>
                          </a:rPr>
                          <m:t> </m:t>
                        </m:r>
                        <m:r>
                          <a:rPr lang="en-GB" sz="1600" b="1" i="1" smtClean="0">
                            <a:latin typeface="Cambria Math" panose="02040503050406030204" pitchFamily="18" charset="0"/>
                          </a:rPr>
                          <m:t>𝒓</m:t>
                        </m:r>
                        <m:r>
                          <a:rPr lang="en-GB" sz="1600" b="0" i="1" smtClean="0">
                            <a:latin typeface="Cambria Math" panose="02040503050406030204" pitchFamily="18" charset="0"/>
                          </a:rPr>
                          <m:t> </m:t>
                        </m:r>
                        <m:r>
                          <a:rPr lang="en-GB" sz="1600" b="0" i="1" smtClean="0">
                            <a:latin typeface="Cambria Math" panose="02040503050406030204" pitchFamily="18" charset="0"/>
                          </a:rPr>
                          <m:t>𝑛</m:t>
                        </m:r>
                        <m:r>
                          <a:rPr lang="en-GB" sz="1600" b="0" i="1" smtClean="0">
                            <a:latin typeface="Cambria Math" panose="02040503050406030204" pitchFamily="18" charset="0"/>
                          </a:rPr>
                          <m:t>(</m:t>
                        </m:r>
                        <m:r>
                          <a:rPr lang="en-GB" sz="1600" b="1" i="1" smtClean="0">
                            <a:latin typeface="Cambria Math" panose="02040503050406030204" pitchFamily="18" charset="0"/>
                          </a:rPr>
                          <m:t>𝒓</m:t>
                        </m:r>
                        <m:r>
                          <a:rPr lang="en-GB" sz="1600" b="0" i="1" smtClean="0">
                            <a:latin typeface="Cambria Math" panose="02040503050406030204" pitchFamily="18" charset="0"/>
                          </a:rPr>
                          <m:t>,</m:t>
                        </m:r>
                        <m:r>
                          <a:rPr lang="en-GB" sz="1600" b="0" i="1" smtClean="0">
                            <a:latin typeface="Cambria Math" panose="02040503050406030204" pitchFamily="18" charset="0"/>
                          </a:rPr>
                          <m:t>𝑡</m:t>
                        </m:r>
                        <m:r>
                          <a:rPr lang="en-GB" sz="1600" b="0" i="1" smtClean="0">
                            <a:latin typeface="Cambria Math" panose="02040503050406030204" pitchFamily="18" charset="0"/>
                          </a:rPr>
                          <m:t>)</m:t>
                        </m:r>
                      </m:e>
                    </m:nary>
                  </m:oMath>
                </a14:m>
                <a:endParaRPr lang="en-GB" sz="1600" b="0" dirty="0">
                  <a:latin typeface="Aptos (Body)"/>
                </a:endParaRPr>
              </a:p>
              <a:p>
                <a:r>
                  <a:rPr lang="en-GB" sz="2000" b="0" dirty="0">
                    <a:latin typeface="Aptos (Body)"/>
                  </a:rPr>
                  <a:t>Assump</a:t>
                </a:r>
                <a:r>
                  <a:rPr lang="en-GB" sz="2000" dirty="0">
                    <a:latin typeface="Aptos (Body)"/>
                  </a:rPr>
                  <a:t>tions in simulations: Molecules are static, External potential doesn’t depend on density.</a:t>
                </a:r>
                <a:endParaRPr lang="en-GB" sz="2000" b="0" dirty="0">
                  <a:latin typeface="Aptos (Body)"/>
                </a:endParaRPr>
              </a:p>
            </p:txBody>
          </p:sp>
        </mc:Choice>
        <mc:Fallback>
          <p:sp>
            <p:nvSpPr>
              <p:cNvPr id="3" name="Content Placeholder 2">
                <a:extLst>
                  <a:ext uri="{FF2B5EF4-FFF2-40B4-BE49-F238E27FC236}">
                    <a16:creationId xmlns:a16="http://schemas.microsoft.com/office/drawing/2014/main" id="{D94B36BA-B742-1E62-5BE5-6B13A96441E8}"/>
                  </a:ext>
                </a:extLst>
              </p:cNvPr>
              <p:cNvSpPr>
                <a:spLocks noGrp="1" noRot="1" noChangeAspect="1" noMove="1" noResize="1" noEditPoints="1" noAdjustHandles="1" noChangeArrowheads="1" noChangeShapeType="1" noTextEdit="1"/>
              </p:cNvSpPr>
              <p:nvPr>
                <p:ph idx="1"/>
              </p:nvPr>
            </p:nvSpPr>
            <p:spPr>
              <a:xfrm>
                <a:off x="815898" y="1059691"/>
                <a:ext cx="11176000" cy="4895215"/>
              </a:xfrm>
              <a:blipFill>
                <a:blip r:embed="rId3"/>
                <a:stretch>
                  <a:fillRect l="-454" t="-1295"/>
                </a:stretch>
              </a:blipFill>
            </p:spPr>
            <p:txBody>
              <a:bodyPr/>
              <a:lstStyle/>
              <a:p>
                <a:r>
                  <a:rPr lang="en-US">
                    <a:noFill/>
                  </a:rPr>
                  <a:t> </a:t>
                </a:r>
              </a:p>
            </p:txBody>
          </p:sp>
        </mc:Fallback>
      </mc:AlternateContent>
    </p:spTree>
    <p:extLst>
      <p:ext uri="{BB962C8B-B14F-4D97-AF65-F5344CB8AC3E}">
        <p14:creationId xmlns:p14="http://schemas.microsoft.com/office/powerpoint/2010/main" val="1138250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4AB6F-8A0D-54AF-2B9D-5C742B457ED2}"/>
              </a:ext>
            </a:extLst>
          </p:cNvPr>
          <p:cNvSpPr>
            <a:spLocks noGrp="1"/>
          </p:cNvSpPr>
          <p:nvPr>
            <p:ph type="title"/>
          </p:nvPr>
        </p:nvSpPr>
        <p:spPr>
          <a:xfrm>
            <a:off x="213731" y="119798"/>
            <a:ext cx="10515600" cy="1325563"/>
          </a:xfrm>
        </p:spPr>
        <p:txBody>
          <a:bodyPr/>
          <a:lstStyle/>
          <a:p>
            <a:r>
              <a:rPr lang="en-US" dirty="0"/>
              <a:t>The literature</a:t>
            </a:r>
          </a:p>
        </p:txBody>
      </p:sp>
      <p:sp>
        <p:nvSpPr>
          <p:cNvPr id="5" name="TextBox 4">
            <a:extLst>
              <a:ext uri="{FF2B5EF4-FFF2-40B4-BE49-F238E27FC236}">
                <a16:creationId xmlns:a16="http://schemas.microsoft.com/office/drawing/2014/main" id="{ACFAB99B-C08B-3277-EE40-50332F64416E}"/>
              </a:ext>
            </a:extLst>
          </p:cNvPr>
          <p:cNvSpPr txBox="1"/>
          <p:nvPr/>
        </p:nvSpPr>
        <p:spPr>
          <a:xfrm>
            <a:off x="426534" y="1294652"/>
            <a:ext cx="11181886" cy="2585323"/>
          </a:xfrm>
          <a:prstGeom prst="rect">
            <a:avLst/>
          </a:prstGeom>
          <a:noFill/>
        </p:spPr>
        <p:txBody>
          <a:bodyPr wrap="square">
            <a:spAutoFit/>
          </a:bodyPr>
          <a:lstStyle/>
          <a:p>
            <a:br>
              <a:rPr lang="en-GB" dirty="0"/>
            </a:br>
            <a:r>
              <a:rPr lang="en-GB" b="1" i="0" dirty="0">
                <a:solidFill>
                  <a:srgbClr val="2A2A2A"/>
                </a:solidFill>
                <a:effectLst/>
                <a:latin typeface="Merriweather" pitchFamily="2" charset="77"/>
              </a:rPr>
              <a:t>Can physics-informed neural networks beat the finite element method?</a:t>
            </a:r>
          </a:p>
          <a:p>
            <a:r>
              <a:rPr lang="en-GB" b="0" i="1" dirty="0">
                <a:solidFill>
                  <a:srgbClr val="2A2A2A"/>
                </a:solidFill>
                <a:effectLst/>
                <a:latin typeface="Source Sans Pro" panose="020B0503030403020204" pitchFamily="34" charset="0"/>
              </a:rPr>
              <a:t>IMA Journal of Applied Mathematics</a:t>
            </a:r>
            <a:r>
              <a:rPr lang="en-GB" b="0" i="0" dirty="0">
                <a:solidFill>
                  <a:srgbClr val="2A2A2A"/>
                </a:solidFill>
                <a:effectLst/>
                <a:latin typeface="Source Sans Pro" panose="020B0503030403020204" pitchFamily="34" charset="0"/>
              </a:rPr>
              <a:t>, Volume 89, Issue 1, January 2024, Pages 143–174, </a:t>
            </a:r>
            <a:r>
              <a:rPr lang="en-GB" b="0" i="0" u="none" strike="noStrike" dirty="0">
                <a:solidFill>
                  <a:srgbClr val="006FB7"/>
                </a:solidFill>
                <a:effectLst/>
                <a:latin typeface="Source Sans Pro" panose="020B0503030403020204" pitchFamily="34" charset="0"/>
                <a:hlinkClick r:id="rId2"/>
              </a:rPr>
              <a:t>https://doi.org/10.1093/imamat/hxae011</a:t>
            </a:r>
            <a:endParaRPr lang="en-GB" b="0" i="0" u="none" strike="noStrike" dirty="0">
              <a:solidFill>
                <a:srgbClr val="006FB7"/>
              </a:solidFill>
              <a:effectLst/>
              <a:latin typeface="Source Sans Pro" panose="020B0503030403020204" pitchFamily="34" charset="0"/>
            </a:endParaRPr>
          </a:p>
          <a:p>
            <a:endParaRPr lang="en-GB" dirty="0">
              <a:solidFill>
                <a:srgbClr val="006FB7"/>
              </a:solidFill>
              <a:latin typeface="Source Sans Pro" panose="020B0503030403020204" pitchFamily="34" charset="0"/>
            </a:endParaRPr>
          </a:p>
          <a:p>
            <a:endParaRPr lang="en-GB" dirty="0">
              <a:solidFill>
                <a:srgbClr val="006FB7"/>
              </a:solidFill>
              <a:latin typeface="Source Sans Pro" panose="020B0503030403020204" pitchFamily="34" charset="0"/>
            </a:endParaRPr>
          </a:p>
          <a:p>
            <a:r>
              <a:rPr lang="en-GB" b="0" i="0" dirty="0">
                <a:solidFill>
                  <a:srgbClr val="2A2A2A"/>
                </a:solidFill>
                <a:effectLst/>
                <a:latin typeface="Merriweather" pitchFamily="2" charset="77"/>
              </a:rPr>
              <a:t>In terms of solution time and accuracy, physics-informed neural networks </a:t>
            </a:r>
            <a:r>
              <a:rPr lang="en-GB" b="1" i="0" dirty="0">
                <a:solidFill>
                  <a:srgbClr val="2A2A2A"/>
                </a:solidFill>
                <a:effectLst/>
                <a:latin typeface="Merriweather" pitchFamily="2" charset="77"/>
              </a:rPr>
              <a:t>have not been able to outperform the finite element method in our study. </a:t>
            </a:r>
            <a:r>
              <a:rPr lang="en-GB" b="0" i="0" dirty="0">
                <a:solidFill>
                  <a:srgbClr val="2A2A2A"/>
                </a:solidFill>
                <a:effectLst/>
                <a:latin typeface="Merriweather" pitchFamily="2" charset="77"/>
              </a:rPr>
              <a:t>In some experiments, they were faster at evaluating the solved PDE.</a:t>
            </a:r>
            <a:endParaRPr lang="en-US" dirty="0"/>
          </a:p>
        </p:txBody>
      </p:sp>
    </p:spTree>
    <p:extLst>
      <p:ext uri="{BB962C8B-B14F-4D97-AF65-F5344CB8AC3E}">
        <p14:creationId xmlns:p14="http://schemas.microsoft.com/office/powerpoint/2010/main" val="1669216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4EE6-DF9A-9EE8-77A6-F619BC1A565A}"/>
              </a:ext>
            </a:extLst>
          </p:cNvPr>
          <p:cNvSpPr>
            <a:spLocks noGrp="1"/>
          </p:cNvSpPr>
          <p:nvPr>
            <p:ph type="title"/>
          </p:nvPr>
        </p:nvSpPr>
        <p:spPr>
          <a:xfrm>
            <a:off x="228600" y="50479"/>
            <a:ext cx="10515600" cy="1325563"/>
          </a:xfrm>
        </p:spPr>
        <p:txBody>
          <a:bodyPr/>
          <a:lstStyle/>
          <a:p>
            <a:r>
              <a:rPr lang="en-US" sz="4400" b="1" dirty="0">
                <a:solidFill>
                  <a:srgbClr val="0070C0"/>
                </a:solidFill>
              </a:rPr>
              <a:t>Problem formulation</a:t>
            </a:r>
          </a:p>
        </p:txBody>
      </p:sp>
      <p:sp>
        <p:nvSpPr>
          <p:cNvPr id="9" name="Slide Number Placeholder 5">
            <a:extLst>
              <a:ext uri="{FF2B5EF4-FFF2-40B4-BE49-F238E27FC236}">
                <a16:creationId xmlns:a16="http://schemas.microsoft.com/office/drawing/2014/main" id="{7F704D94-0A5E-D6AA-EDBE-59AE6649EA5C}"/>
              </a:ext>
            </a:extLst>
          </p:cNvPr>
          <p:cNvSpPr>
            <a:spLocks noGrp="1"/>
          </p:cNvSpPr>
          <p:nvPr>
            <p:ph type="sldNum" sz="quarter" idx="12"/>
          </p:nvPr>
        </p:nvSpPr>
        <p:spPr>
          <a:xfrm>
            <a:off x="8610600" y="6356350"/>
            <a:ext cx="2743200" cy="365125"/>
          </a:xfrm>
        </p:spPr>
        <p:txBody>
          <a:bodyPr/>
          <a:lstStyle/>
          <a:p>
            <a:fld id="{F1A92B84-C7E3-442B-BF02-BB67F2768EE6}" type="slidenum">
              <a:rPr lang="en-GB" smtClean="0"/>
              <a:t>37</a:t>
            </a:fld>
            <a:endParaRPr lang="en-GB" dirty="0"/>
          </a:p>
        </p:txBody>
      </p:sp>
      <p:sp>
        <p:nvSpPr>
          <p:cNvPr id="10" name="Footer Placeholder 7">
            <a:extLst>
              <a:ext uri="{FF2B5EF4-FFF2-40B4-BE49-F238E27FC236}">
                <a16:creationId xmlns:a16="http://schemas.microsoft.com/office/drawing/2014/main" id="{F1202179-3E82-9653-76AF-26F2B216FAD6}"/>
              </a:ext>
            </a:extLst>
          </p:cNvPr>
          <p:cNvSpPr>
            <a:spLocks noGrp="1"/>
          </p:cNvSpPr>
          <p:nvPr>
            <p:ph type="ftr" sz="quarter" idx="11"/>
          </p:nvPr>
        </p:nvSpPr>
        <p:spPr>
          <a:xfrm>
            <a:off x="4038600" y="6356350"/>
            <a:ext cx="4114800" cy="365125"/>
          </a:xfrm>
        </p:spPr>
        <p:txBody>
          <a:bodyPr/>
          <a:lstStyle/>
          <a:p>
            <a:r>
              <a:rPr lang="en-GB" dirty="0"/>
              <a:t>Scientific Computing                   Siddharth </a:t>
            </a:r>
            <a:r>
              <a:rPr lang="en-GB" dirty="0" err="1"/>
              <a:t>Dhanpal</a:t>
            </a:r>
            <a:endParaRPr lang="en-GB" dirty="0"/>
          </a:p>
        </p:txBody>
      </p:sp>
      <p:pic>
        <p:nvPicPr>
          <p:cNvPr id="4" name="Picture 3" descr="A black background with white circles&#10;&#10;Description automatically generated">
            <a:extLst>
              <a:ext uri="{FF2B5EF4-FFF2-40B4-BE49-F238E27FC236}">
                <a16:creationId xmlns:a16="http://schemas.microsoft.com/office/drawing/2014/main" id="{1132028C-3DCB-FAFF-450E-2698D5FABBEB}"/>
              </a:ext>
            </a:extLst>
          </p:cNvPr>
          <p:cNvPicPr>
            <a:picLocks noChangeAspect="1"/>
          </p:cNvPicPr>
          <p:nvPr/>
        </p:nvPicPr>
        <p:blipFill>
          <a:blip r:embed="rId3"/>
          <a:stretch>
            <a:fillRect/>
          </a:stretch>
        </p:blipFill>
        <p:spPr>
          <a:xfrm>
            <a:off x="4360309" y="1383367"/>
            <a:ext cx="3471381" cy="4972983"/>
          </a:xfrm>
          <a:prstGeom prst="rect">
            <a:avLst/>
          </a:prstGeom>
        </p:spPr>
      </p:pic>
      <p:sp>
        <p:nvSpPr>
          <p:cNvPr id="5" name="Rectangle 4">
            <a:extLst>
              <a:ext uri="{FF2B5EF4-FFF2-40B4-BE49-F238E27FC236}">
                <a16:creationId xmlns:a16="http://schemas.microsoft.com/office/drawing/2014/main" id="{F732E7BA-DE19-440F-0A9A-5DDFDF412BDB}"/>
              </a:ext>
            </a:extLst>
          </p:cNvPr>
          <p:cNvSpPr/>
          <p:nvPr/>
        </p:nvSpPr>
        <p:spPr>
          <a:xfrm>
            <a:off x="5486400" y="2090057"/>
            <a:ext cx="1204686" cy="338457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Neural network (machine learning) - Wikipedia">
            <a:extLst>
              <a:ext uri="{FF2B5EF4-FFF2-40B4-BE49-F238E27FC236}">
                <a16:creationId xmlns:a16="http://schemas.microsoft.com/office/drawing/2014/main" id="{F1F0FC13-9215-5ACF-5E26-4CC3E1F39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587" y="2526983"/>
            <a:ext cx="1066824" cy="26746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lotting Laser Pulses | Qijing Zheng">
            <a:extLst>
              <a:ext uri="{FF2B5EF4-FFF2-40B4-BE49-F238E27FC236}">
                <a16:creationId xmlns:a16="http://schemas.microsoft.com/office/drawing/2014/main" id="{9933ED3D-0ECD-023A-C2EE-35860710D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50" y="1792289"/>
            <a:ext cx="3814559" cy="351091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A431B08-01FB-2523-F191-A22AB142D44D}"/>
              </a:ext>
            </a:extLst>
          </p:cNvPr>
          <p:cNvSpPr txBox="1">
            <a:spLocks/>
          </p:cNvSpPr>
          <p:nvPr/>
        </p:nvSpPr>
        <p:spPr>
          <a:xfrm>
            <a:off x="1192574" y="4811851"/>
            <a:ext cx="2086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Laser pulse</a:t>
            </a:r>
          </a:p>
        </p:txBody>
      </p:sp>
      <p:pic>
        <p:nvPicPr>
          <p:cNvPr id="11" name="Picture 10">
            <a:extLst>
              <a:ext uri="{FF2B5EF4-FFF2-40B4-BE49-F238E27FC236}">
                <a16:creationId xmlns:a16="http://schemas.microsoft.com/office/drawing/2014/main" id="{61786B79-A4DC-3C6E-3D34-9E12FF298B1C}"/>
              </a:ext>
            </a:extLst>
          </p:cNvPr>
          <p:cNvPicPr>
            <a:picLocks noChangeAspect="1"/>
          </p:cNvPicPr>
          <p:nvPr/>
        </p:nvPicPr>
        <p:blipFill>
          <a:blip r:embed="rId6"/>
          <a:stretch>
            <a:fillRect/>
          </a:stretch>
        </p:blipFill>
        <p:spPr>
          <a:xfrm>
            <a:off x="7924799" y="2653793"/>
            <a:ext cx="4114801" cy="2257103"/>
          </a:xfrm>
          <a:prstGeom prst="rect">
            <a:avLst/>
          </a:prstGeom>
        </p:spPr>
      </p:pic>
      <p:sp>
        <p:nvSpPr>
          <p:cNvPr id="13" name="Title 1">
            <a:extLst>
              <a:ext uri="{FF2B5EF4-FFF2-40B4-BE49-F238E27FC236}">
                <a16:creationId xmlns:a16="http://schemas.microsoft.com/office/drawing/2014/main" id="{605E3282-3E1B-CFF7-D8D5-BA09E044B5A9}"/>
              </a:ext>
            </a:extLst>
          </p:cNvPr>
          <p:cNvSpPr txBox="1">
            <a:spLocks/>
          </p:cNvSpPr>
          <p:nvPr/>
        </p:nvSpPr>
        <p:spPr>
          <a:xfrm>
            <a:off x="8861587" y="4811850"/>
            <a:ext cx="20864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Dipole</a:t>
            </a:r>
          </a:p>
        </p:txBody>
      </p:sp>
      <p:sp>
        <p:nvSpPr>
          <p:cNvPr id="14" name="Title 1">
            <a:extLst>
              <a:ext uri="{FF2B5EF4-FFF2-40B4-BE49-F238E27FC236}">
                <a16:creationId xmlns:a16="http://schemas.microsoft.com/office/drawing/2014/main" id="{9A295676-FDCC-81F5-348F-605E69DACA67}"/>
              </a:ext>
            </a:extLst>
          </p:cNvPr>
          <p:cNvSpPr txBox="1">
            <a:spLocks/>
          </p:cNvSpPr>
          <p:nvPr/>
        </p:nvSpPr>
        <p:spPr>
          <a:xfrm>
            <a:off x="6949330" y="614037"/>
            <a:ext cx="52013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400" b="1" dirty="0"/>
              <a:t>Build machine learning methodology to predict dipole evolution from laser pulse</a:t>
            </a:r>
          </a:p>
        </p:txBody>
      </p:sp>
      <p:cxnSp>
        <p:nvCxnSpPr>
          <p:cNvPr id="18" name="Straight Arrow Connector 17">
            <a:extLst>
              <a:ext uri="{FF2B5EF4-FFF2-40B4-BE49-F238E27FC236}">
                <a16:creationId xmlns:a16="http://schemas.microsoft.com/office/drawing/2014/main" id="{5E3BE51D-149E-8825-ADFC-3BFE2B249052}"/>
              </a:ext>
            </a:extLst>
          </p:cNvPr>
          <p:cNvCxnSpPr>
            <a:cxnSpLocks/>
          </p:cNvCxnSpPr>
          <p:nvPr/>
        </p:nvCxnSpPr>
        <p:spPr>
          <a:xfrm flipH="1">
            <a:off x="6359419" y="1690688"/>
            <a:ext cx="866881" cy="8362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9331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44E0697-41E8-5DA5-D554-E6FB1D477D0B}"/>
              </a:ext>
            </a:extLst>
          </p:cNvPr>
          <p:cNvSpPr>
            <a:spLocks noGrp="1"/>
          </p:cNvSpPr>
          <p:nvPr>
            <p:ph type="sldNum" sz="quarter" idx="12"/>
          </p:nvPr>
        </p:nvSpPr>
        <p:spPr/>
        <p:txBody>
          <a:bodyPr/>
          <a:lstStyle/>
          <a:p>
            <a:fld id="{F1A92B84-C7E3-442B-BF02-BB67F2768EE6}" type="slidenum">
              <a:rPr lang="en-GB" smtClean="0"/>
              <a:t>38</a:t>
            </a:fld>
            <a:endParaRPr lang="en-GB"/>
          </a:p>
        </p:txBody>
      </p:sp>
      <p:sp>
        <p:nvSpPr>
          <p:cNvPr id="6" name="Footer Placeholder 5">
            <a:extLst>
              <a:ext uri="{FF2B5EF4-FFF2-40B4-BE49-F238E27FC236}">
                <a16:creationId xmlns:a16="http://schemas.microsoft.com/office/drawing/2014/main" id="{84F01B44-66F4-DCA0-77BC-D821175E31DE}"/>
              </a:ext>
            </a:extLst>
          </p:cNvPr>
          <p:cNvSpPr>
            <a:spLocks noGrp="1"/>
          </p:cNvSpPr>
          <p:nvPr>
            <p:ph type="ftr" sz="quarter" idx="11"/>
          </p:nvPr>
        </p:nvSpPr>
        <p:spPr/>
        <p:txBody>
          <a:bodyPr/>
          <a:lstStyle/>
          <a:p>
            <a:r>
              <a:rPr lang="en-GB"/>
              <a:t>Scientific Computing                   Siddharth Dhanpal</a:t>
            </a:r>
          </a:p>
        </p:txBody>
      </p:sp>
      <p:sp>
        <p:nvSpPr>
          <p:cNvPr id="2" name="Title 1">
            <a:extLst>
              <a:ext uri="{FF2B5EF4-FFF2-40B4-BE49-F238E27FC236}">
                <a16:creationId xmlns:a16="http://schemas.microsoft.com/office/drawing/2014/main" id="{21F1E3FE-3907-7A69-3B6C-E5CBC762A4DC}"/>
              </a:ext>
            </a:extLst>
          </p:cNvPr>
          <p:cNvSpPr>
            <a:spLocks noGrp="1"/>
          </p:cNvSpPr>
          <p:nvPr>
            <p:ph type="title"/>
          </p:nvPr>
        </p:nvSpPr>
        <p:spPr>
          <a:xfrm>
            <a:off x="207694" y="156272"/>
            <a:ext cx="10515600" cy="901003"/>
          </a:xfrm>
        </p:spPr>
        <p:txBody>
          <a:bodyPr/>
          <a:lstStyle/>
          <a:p>
            <a:r>
              <a:rPr lang="en-US" b="1" dirty="0">
                <a:solidFill>
                  <a:srgbClr val="0070C0"/>
                </a:solidFill>
              </a:rPr>
              <a:t>Preliminary results</a:t>
            </a:r>
            <a:endParaRPr lang="en-US" dirty="0"/>
          </a:p>
        </p:txBody>
      </p:sp>
      <p:pic>
        <p:nvPicPr>
          <p:cNvPr id="4" name="Picture 3" descr="A graph of a pulse&#10;&#10;Description automatically generated">
            <a:extLst>
              <a:ext uri="{FF2B5EF4-FFF2-40B4-BE49-F238E27FC236}">
                <a16:creationId xmlns:a16="http://schemas.microsoft.com/office/drawing/2014/main" id="{F76189B7-7F29-68AA-1D19-0D77966C215F}"/>
              </a:ext>
            </a:extLst>
          </p:cNvPr>
          <p:cNvPicPr>
            <a:picLocks noChangeAspect="1"/>
          </p:cNvPicPr>
          <p:nvPr/>
        </p:nvPicPr>
        <p:blipFill>
          <a:blip r:embed="rId3"/>
          <a:stretch>
            <a:fillRect/>
          </a:stretch>
        </p:blipFill>
        <p:spPr>
          <a:xfrm>
            <a:off x="2616673" y="1249352"/>
            <a:ext cx="8106621" cy="5376165"/>
          </a:xfrm>
          <a:prstGeom prst="rect">
            <a:avLst/>
          </a:prstGeom>
        </p:spPr>
      </p:pic>
      <p:sp>
        <p:nvSpPr>
          <p:cNvPr id="7" name="TextBox 6">
            <a:extLst>
              <a:ext uri="{FF2B5EF4-FFF2-40B4-BE49-F238E27FC236}">
                <a16:creationId xmlns:a16="http://schemas.microsoft.com/office/drawing/2014/main" id="{706A169E-75B6-141C-0448-73BC18A313D0}"/>
              </a:ext>
            </a:extLst>
          </p:cNvPr>
          <p:cNvSpPr txBox="1"/>
          <p:nvPr/>
        </p:nvSpPr>
        <p:spPr>
          <a:xfrm>
            <a:off x="378623" y="1249352"/>
            <a:ext cx="2180166"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ML infers dipole as a function of time successfully. </a:t>
            </a:r>
          </a:p>
          <a:p>
            <a:endParaRPr lang="en-US" dirty="0"/>
          </a:p>
          <a:p>
            <a:r>
              <a:rPr lang="en-US" dirty="0"/>
              <a:t>The plot shows 99% correlation between the prediction and true value.</a:t>
            </a:r>
          </a:p>
          <a:p>
            <a:endParaRPr lang="en-US" dirty="0"/>
          </a:p>
          <a:p>
            <a:r>
              <a:rPr lang="en-US" dirty="0"/>
              <a:t>Calculation reduced from days to minutes</a:t>
            </a:r>
          </a:p>
        </p:txBody>
      </p:sp>
    </p:spTree>
    <p:extLst>
      <p:ext uri="{BB962C8B-B14F-4D97-AF65-F5344CB8AC3E}">
        <p14:creationId xmlns:p14="http://schemas.microsoft.com/office/powerpoint/2010/main" val="4273461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C4AD-E2E0-ACE6-931C-7880E437D303}"/>
              </a:ext>
            </a:extLst>
          </p:cNvPr>
          <p:cNvSpPr>
            <a:spLocks noGrp="1"/>
          </p:cNvSpPr>
          <p:nvPr>
            <p:ph type="title"/>
          </p:nvPr>
        </p:nvSpPr>
        <p:spPr>
          <a:xfrm>
            <a:off x="211899" y="189761"/>
            <a:ext cx="10515600" cy="654115"/>
          </a:xfrm>
        </p:spPr>
        <p:txBody>
          <a:bodyPr>
            <a:normAutofit fontScale="90000"/>
          </a:bodyPr>
          <a:lstStyle/>
          <a:p>
            <a:r>
              <a:rPr lang="en-US" dirty="0"/>
              <a:t>Goldilocks – ”This DFT is just right”</a:t>
            </a:r>
          </a:p>
        </p:txBody>
      </p:sp>
      <p:graphicFrame>
        <p:nvGraphicFramePr>
          <p:cNvPr id="5" name="Content Placeholder 2">
            <a:extLst>
              <a:ext uri="{FF2B5EF4-FFF2-40B4-BE49-F238E27FC236}">
                <a16:creationId xmlns:a16="http://schemas.microsoft.com/office/drawing/2014/main" id="{0BB49BB6-5075-F5CE-9807-C3A5EF7279F1}"/>
              </a:ext>
            </a:extLst>
          </p:cNvPr>
          <p:cNvGraphicFramePr>
            <a:graphicFrameLocks noGrp="1"/>
          </p:cNvGraphicFramePr>
          <p:nvPr>
            <p:ph idx="1"/>
            <p:extLst>
              <p:ext uri="{D42A27DB-BD31-4B8C-83A1-F6EECF244321}">
                <p14:modId xmlns:p14="http://schemas.microsoft.com/office/powerpoint/2010/main" val="2381348630"/>
              </p:ext>
            </p:extLst>
          </p:nvPr>
        </p:nvGraphicFramePr>
        <p:xfrm>
          <a:off x="6858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7033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850F30-B80D-788D-4B27-9ABDEFD724D6}"/>
              </a:ext>
            </a:extLst>
          </p:cNvPr>
          <p:cNvPicPr>
            <a:picLocks noChangeAspect="1"/>
          </p:cNvPicPr>
          <p:nvPr/>
        </p:nvPicPr>
        <p:blipFill>
          <a:blip r:embed="rId2"/>
          <a:srcRect l="29797" r="13872" b="2"/>
          <a:stretch/>
        </p:blipFill>
        <p:spPr>
          <a:xfrm rot="16200000">
            <a:off x="6625355" y="10501"/>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graphicFrame>
        <p:nvGraphicFramePr>
          <p:cNvPr id="4" name="Diagram 3">
            <a:extLst>
              <a:ext uri="{FF2B5EF4-FFF2-40B4-BE49-F238E27FC236}">
                <a16:creationId xmlns:a16="http://schemas.microsoft.com/office/drawing/2014/main" id="{D174629F-AA4F-B8FD-368E-A6E5AF683D2A}"/>
              </a:ext>
            </a:extLst>
          </p:cNvPr>
          <p:cNvGraphicFramePr/>
          <p:nvPr/>
        </p:nvGraphicFramePr>
        <p:xfrm>
          <a:off x="882804" y="406347"/>
          <a:ext cx="10426391" cy="525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5876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2728-5290-A669-488E-98869A50F9B0}"/>
              </a:ext>
            </a:extLst>
          </p:cNvPr>
          <p:cNvSpPr>
            <a:spLocks noGrp="1"/>
          </p:cNvSpPr>
          <p:nvPr>
            <p:ph type="title"/>
          </p:nvPr>
        </p:nvSpPr>
        <p:spPr>
          <a:xfrm>
            <a:off x="838200" y="2766218"/>
            <a:ext cx="10515600" cy="1325563"/>
          </a:xfrm>
        </p:spPr>
        <p:txBody>
          <a:bodyPr/>
          <a:lstStyle/>
          <a:p>
            <a:r>
              <a:rPr lang="en-GB" sz="4400" b="1" dirty="0">
                <a:effectLst/>
                <a:latin typeface="Century Gothic" panose="020B0502020202020204" pitchFamily="34" charset="0"/>
                <a:ea typeface="Century Gothic" panose="020B0502020202020204" pitchFamily="34" charset="0"/>
                <a:cs typeface="Times New Roman" panose="02020603050405020304" pitchFamily="18" charset="0"/>
              </a:rPr>
              <a:t>Streamlined data to knowledge</a:t>
            </a:r>
            <a:endParaRPr lang="en-US" dirty="0"/>
          </a:p>
        </p:txBody>
      </p:sp>
    </p:spTree>
    <p:extLst>
      <p:ext uri="{BB962C8B-B14F-4D97-AF65-F5344CB8AC3E}">
        <p14:creationId xmlns:p14="http://schemas.microsoft.com/office/powerpoint/2010/main" val="1272268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ata fusion of neutron and X-ray tomographic data"/>
          <p:cNvSpPr txBox="1">
            <a:spLocks noGrp="1"/>
          </p:cNvSpPr>
          <p:nvPr>
            <p:ph type="title"/>
          </p:nvPr>
        </p:nvSpPr>
        <p:spPr>
          <a:xfrm>
            <a:off x="172898" y="72583"/>
            <a:ext cx="11921159" cy="1325563"/>
          </a:xfrm>
          <a:prstGeom prst="rect">
            <a:avLst/>
          </a:prstGeom>
        </p:spPr>
        <p:txBody>
          <a:bodyPr>
            <a:normAutofit/>
          </a:bodyPr>
          <a:lstStyle>
            <a:lvl1pPr defTabSz="2096971">
              <a:defRPr sz="7310" spc="-146"/>
            </a:lvl1pPr>
          </a:lstStyle>
          <a:p>
            <a:r>
              <a:rPr lang="en-GB" sz="3600" dirty="0"/>
              <a:t>Segmentation and </a:t>
            </a:r>
            <a:r>
              <a:rPr sz="3600" dirty="0"/>
              <a:t>Data fusion of </a:t>
            </a:r>
            <a:r>
              <a:rPr lang="en-GB" sz="3600" dirty="0"/>
              <a:t>N</a:t>
            </a:r>
            <a:r>
              <a:rPr sz="3600" dirty="0" err="1"/>
              <a:t>eutron</a:t>
            </a:r>
            <a:r>
              <a:rPr sz="3600" dirty="0"/>
              <a:t> and X-ray</a:t>
            </a:r>
            <a:r>
              <a:rPr lang="en-GB" sz="3600" dirty="0"/>
              <a:t> (NX)</a:t>
            </a:r>
            <a:r>
              <a:rPr sz="3600" dirty="0"/>
              <a:t> tomographic data </a:t>
            </a:r>
          </a:p>
        </p:txBody>
      </p:sp>
      <p:sp>
        <p:nvSpPr>
          <p:cNvPr id="152" name="Neutron and X-ray tomography can deliver high-resolution 3D images of a sample, providing complementary constraints on its micro-structure…"/>
          <p:cNvSpPr txBox="1">
            <a:spLocks noGrp="1"/>
          </p:cNvSpPr>
          <p:nvPr>
            <p:ph type="body" sz="half" idx="1"/>
          </p:nvPr>
        </p:nvSpPr>
        <p:spPr>
          <a:xfrm>
            <a:off x="354701" y="1354587"/>
            <a:ext cx="5075997" cy="4335013"/>
          </a:xfrm>
          <a:prstGeom prst="rect">
            <a:avLst/>
          </a:prstGeom>
        </p:spPr>
        <p:txBody>
          <a:bodyPr>
            <a:normAutofit fontScale="55000" lnSpcReduction="20000"/>
          </a:bodyPr>
          <a:lstStyle/>
          <a:p>
            <a:pPr marL="304800" indent="-304800">
              <a:spcBef>
                <a:spcPts val="900"/>
              </a:spcBef>
              <a:defRPr sz="4000"/>
            </a:pPr>
            <a:r>
              <a:rPr dirty="0">
                <a:solidFill>
                  <a:schemeClr val="accent5">
                    <a:lumOff val="-29866"/>
                  </a:schemeClr>
                </a:solidFill>
              </a:rPr>
              <a:t>Segmentation</a:t>
            </a:r>
            <a:r>
              <a:rPr dirty="0"/>
              <a:t> is a key approach to understand a 2D or 3D image by labelling pixels sharing certain characteristics (</a:t>
            </a:r>
            <a:r>
              <a:rPr dirty="0" err="1"/>
              <a:t>colour</a:t>
            </a:r>
            <a:r>
              <a:rPr dirty="0"/>
              <a:t>, edge, texture…)</a:t>
            </a:r>
          </a:p>
          <a:p>
            <a:pPr marL="304800" indent="-304800">
              <a:spcBef>
                <a:spcPts val="900"/>
              </a:spcBef>
              <a:defRPr sz="4000"/>
            </a:pPr>
            <a:r>
              <a:rPr lang="en-GB" dirty="0">
                <a:solidFill>
                  <a:schemeClr val="accent5">
                    <a:lumOff val="-29866"/>
                  </a:schemeClr>
                </a:solidFill>
              </a:rPr>
              <a:t>Can </a:t>
            </a:r>
            <a:r>
              <a:rPr dirty="0">
                <a:solidFill>
                  <a:schemeClr val="accent5">
                    <a:lumOff val="-29866"/>
                  </a:schemeClr>
                </a:solidFill>
              </a:rPr>
              <a:t>ML-based auto-segmentation methods</a:t>
            </a:r>
            <a:r>
              <a:rPr dirty="0"/>
              <a:t> </a:t>
            </a:r>
            <a:r>
              <a:rPr lang="en-GB" dirty="0"/>
              <a:t>trained on</a:t>
            </a:r>
            <a:r>
              <a:rPr dirty="0"/>
              <a:t> real pictures</a:t>
            </a:r>
            <a:r>
              <a:rPr lang="en-GB" dirty="0"/>
              <a:t> work well on NX tomography </a:t>
            </a:r>
            <a:r>
              <a:rPr dirty="0"/>
              <a:t>images </a:t>
            </a:r>
            <a:endParaRPr lang="en-GB" dirty="0"/>
          </a:p>
          <a:p>
            <a:pPr marL="304800" indent="-304800">
              <a:spcBef>
                <a:spcPts val="900"/>
              </a:spcBef>
              <a:defRPr sz="4000"/>
            </a:pPr>
            <a:r>
              <a:rPr dirty="0"/>
              <a:t>NX has</a:t>
            </a:r>
            <a:endParaRPr i="1" dirty="0"/>
          </a:p>
          <a:p>
            <a:pPr lvl="1">
              <a:spcBef>
                <a:spcPts val="900"/>
              </a:spcBef>
              <a:defRPr sz="4000"/>
            </a:pPr>
            <a:r>
              <a:rPr dirty="0"/>
              <a:t>strong systematic noises across multiple scales</a:t>
            </a:r>
            <a:endParaRPr i="1" dirty="0"/>
          </a:p>
          <a:p>
            <a:pPr lvl="1">
              <a:spcBef>
                <a:spcPts val="900"/>
              </a:spcBef>
              <a:defRPr sz="4000"/>
            </a:pPr>
            <a:r>
              <a:rPr dirty="0"/>
              <a:t>ultra</a:t>
            </a:r>
            <a:r>
              <a:rPr i="1" dirty="0"/>
              <a:t>-</a:t>
            </a:r>
            <a:r>
              <a:rPr dirty="0"/>
              <a:t>low semantic contexts (thus undefined truth for supervised ML)</a:t>
            </a:r>
          </a:p>
        </p:txBody>
      </p:sp>
      <p:pic>
        <p:nvPicPr>
          <p:cNvPr id="153" name="Image" descr="Image"/>
          <p:cNvPicPr>
            <a:picLocks noChangeAspect="1"/>
          </p:cNvPicPr>
          <p:nvPr/>
        </p:nvPicPr>
        <p:blipFill>
          <a:blip r:embed="rId3"/>
          <a:srcRect l="12945" t="17149" r="16450" b="14893"/>
          <a:stretch>
            <a:fillRect/>
          </a:stretch>
        </p:blipFill>
        <p:spPr>
          <a:xfrm>
            <a:off x="5838847" y="3738922"/>
            <a:ext cx="2898319" cy="2794001"/>
          </a:xfrm>
          <a:prstGeom prst="rect">
            <a:avLst/>
          </a:prstGeom>
          <a:ln w="12700">
            <a:miter lim="400000"/>
          </a:ln>
        </p:spPr>
      </p:pic>
      <p:pic>
        <p:nvPicPr>
          <p:cNvPr id="154" name="Image" descr="Image"/>
          <p:cNvPicPr>
            <a:picLocks noChangeAspect="1"/>
          </p:cNvPicPr>
          <p:nvPr/>
        </p:nvPicPr>
        <p:blipFill>
          <a:blip r:embed="rId4"/>
          <a:srcRect t="5363" b="10209"/>
          <a:stretch>
            <a:fillRect/>
          </a:stretch>
        </p:blipFill>
        <p:spPr>
          <a:xfrm>
            <a:off x="6225930" y="1523056"/>
            <a:ext cx="5012125" cy="1679746"/>
          </a:xfrm>
          <a:prstGeom prst="rect">
            <a:avLst/>
          </a:prstGeom>
          <a:ln w="12700">
            <a:miter lim="400000"/>
          </a:ln>
        </p:spPr>
      </p:pic>
      <p:pic>
        <p:nvPicPr>
          <p:cNvPr id="155" name="Image" descr="Image"/>
          <p:cNvPicPr>
            <a:picLocks noChangeAspect="1"/>
          </p:cNvPicPr>
          <p:nvPr/>
        </p:nvPicPr>
        <p:blipFill>
          <a:blip r:embed="rId5"/>
          <a:srcRect l="9565" t="13617" r="9565" b="5873"/>
          <a:stretch>
            <a:fillRect/>
          </a:stretch>
        </p:blipFill>
        <p:spPr>
          <a:xfrm>
            <a:off x="8946756" y="3738922"/>
            <a:ext cx="2816164" cy="2794001"/>
          </a:xfrm>
          <a:prstGeom prst="rect">
            <a:avLst/>
          </a:prstGeom>
          <a:ln w="12700">
            <a:miter lim="400000"/>
          </a:ln>
        </p:spPr>
      </p:pic>
      <p:sp>
        <p:nvSpPr>
          <p:cNvPr id="156" name="Micro-cracks  in rock"/>
          <p:cNvSpPr txBox="1"/>
          <p:nvPr/>
        </p:nvSpPr>
        <p:spPr>
          <a:xfrm>
            <a:off x="10212132" y="5781144"/>
            <a:ext cx="1881925" cy="7899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sz="3600">
                <a:solidFill>
                  <a:srgbClr val="000000"/>
                </a:solidFill>
              </a:defRPr>
            </a:pPr>
            <a:r>
              <a:rPr sz="2400" dirty="0"/>
              <a:t>Micro-cracks </a:t>
            </a:r>
            <a:br>
              <a:rPr sz="2400" dirty="0"/>
            </a:br>
            <a:r>
              <a:rPr sz="2400" dirty="0"/>
              <a:t>in rock</a:t>
            </a:r>
          </a:p>
        </p:txBody>
      </p:sp>
      <p:sp>
        <p:nvSpPr>
          <p:cNvPr id="157" name="Stone-egg"/>
          <p:cNvSpPr txBox="1"/>
          <p:nvPr/>
        </p:nvSpPr>
        <p:spPr>
          <a:xfrm>
            <a:off x="7559013" y="6168956"/>
            <a:ext cx="1115690" cy="328295"/>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600">
                <a:solidFill>
                  <a:srgbClr val="000000"/>
                </a:solidFill>
              </a:defRPr>
            </a:lvl1pPr>
          </a:lstStyle>
          <a:p>
            <a:r>
              <a:rPr sz="1800"/>
              <a:t>Stone-egg</a:t>
            </a:r>
          </a:p>
        </p:txBody>
      </p:sp>
      <p:sp>
        <p:nvSpPr>
          <p:cNvPr id="158" name="Semantic segmentation of an image"/>
          <p:cNvSpPr txBox="1"/>
          <p:nvPr/>
        </p:nvSpPr>
        <p:spPr>
          <a:xfrm>
            <a:off x="6775424" y="3264853"/>
            <a:ext cx="3913147"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3600">
                <a:solidFill>
                  <a:srgbClr val="000000"/>
                </a:solidFill>
              </a:defRPr>
            </a:lvl1pPr>
          </a:lstStyle>
          <a:p>
            <a:r>
              <a:rPr sz="1800"/>
              <a:t>Semantic segmentation of an image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P-WNet: our deep-learning solution"/>
          <p:cNvSpPr txBox="1">
            <a:spLocks noGrp="1"/>
          </p:cNvSpPr>
          <p:nvPr>
            <p:ph type="title"/>
          </p:nvPr>
        </p:nvSpPr>
        <p:spPr>
          <a:xfrm>
            <a:off x="838200" y="36507"/>
            <a:ext cx="10515600" cy="1325563"/>
          </a:xfrm>
          <a:prstGeom prst="rect">
            <a:avLst/>
          </a:prstGeom>
        </p:spPr>
        <p:txBody>
          <a:bodyPr/>
          <a:lstStyle/>
          <a:p>
            <a:r>
              <a:t>SP-WNet: our deep-learning solution</a:t>
            </a:r>
          </a:p>
        </p:txBody>
      </p:sp>
      <p:sp>
        <p:nvSpPr>
          <p:cNvPr id="161" name="We develop an unsupervised deep-learning method for image segmentation, called SP-WNet, combing a convolutional neural network (CNN) in pixel space and a graphic neural network (GNN) in superpixel space, capable of taking multiple input modalities (e.g.,"/>
          <p:cNvSpPr txBox="1">
            <a:spLocks noGrp="1"/>
          </p:cNvSpPr>
          <p:nvPr>
            <p:ph type="body" sz="half" idx="1"/>
          </p:nvPr>
        </p:nvSpPr>
        <p:spPr>
          <a:xfrm>
            <a:off x="324338" y="1050987"/>
            <a:ext cx="11543325" cy="1518758"/>
          </a:xfrm>
          <a:prstGeom prst="rect">
            <a:avLst/>
          </a:prstGeom>
        </p:spPr>
        <p:txBody>
          <a:bodyPr>
            <a:normAutofit fontScale="55000" lnSpcReduction="20000"/>
          </a:bodyPr>
          <a:lstStyle/>
          <a:p>
            <a:pPr marL="304800" indent="-304800">
              <a:spcBef>
                <a:spcPts val="900"/>
              </a:spcBef>
              <a:defRPr sz="4000"/>
            </a:pPr>
            <a:r>
              <a:t>We develop an </a:t>
            </a:r>
            <a:r>
              <a:rPr b="1"/>
              <a:t>unsupervised</a:t>
            </a:r>
            <a:r>
              <a:t> deep-learning method for image segmentation, called SP-WNet, combing a convolutional neural network (CNN) in pixel space and a graphic neural network (GNN) in superpixel space, capable of taking multiple input modalities (e.g., N &amp; X). </a:t>
            </a:r>
          </a:p>
          <a:p>
            <a:pPr marL="304800" indent="-304800">
              <a:spcBef>
                <a:spcPts val="900"/>
              </a:spcBef>
              <a:defRPr sz="4000"/>
            </a:pPr>
            <a:r>
              <a:t>Work better on both real pictures and NX tomographic images.</a:t>
            </a:r>
          </a:p>
        </p:txBody>
      </p:sp>
      <p:pic>
        <p:nvPicPr>
          <p:cNvPr id="162" name="crack.mp4" descr="crack.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150871" y="2601077"/>
            <a:ext cx="6343166" cy="2929170"/>
          </a:xfrm>
          <a:prstGeom prst="rect">
            <a:avLst/>
          </a:prstGeom>
          <a:ln w="12700">
            <a:miter lim="400000"/>
          </a:ln>
        </p:spPr>
      </p:pic>
      <p:sp>
        <p:nvSpPr>
          <p:cNvPr id="163" name="Fronts (green) and nuclei (yellow) of micro-cracks"/>
          <p:cNvSpPr txBox="1"/>
          <p:nvPr/>
        </p:nvSpPr>
        <p:spPr>
          <a:xfrm>
            <a:off x="5625074" y="5763650"/>
            <a:ext cx="5649047"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spcBef>
                <a:spcPts val="1000"/>
              </a:spcBef>
              <a:defRPr sz="4000">
                <a:solidFill>
                  <a:srgbClr val="000000"/>
                </a:solidFill>
              </a:defRPr>
            </a:lvl1pPr>
          </a:lstStyle>
          <a:p>
            <a:r>
              <a:rPr sz="2000"/>
              <a:t>Fronts (green) and nuclei (yellow) of micro-cracks</a:t>
            </a:r>
          </a:p>
        </p:txBody>
      </p:sp>
      <p:pic>
        <p:nvPicPr>
          <p:cNvPr id="164" name="Image" descr="Image"/>
          <p:cNvPicPr>
            <a:picLocks noChangeAspect="1"/>
          </p:cNvPicPr>
          <p:nvPr/>
        </p:nvPicPr>
        <p:blipFill>
          <a:blip r:embed="rId6"/>
          <a:srcRect l="19312" r="60241"/>
          <a:stretch>
            <a:fillRect/>
          </a:stretch>
        </p:blipFill>
        <p:spPr>
          <a:xfrm>
            <a:off x="1076854" y="2574359"/>
            <a:ext cx="1458392" cy="821811"/>
          </a:xfrm>
          <a:prstGeom prst="rect">
            <a:avLst/>
          </a:prstGeom>
          <a:ln w="12700">
            <a:miter lim="400000"/>
          </a:ln>
        </p:spPr>
      </p:pic>
      <p:pic>
        <p:nvPicPr>
          <p:cNvPr id="165" name="Image" descr="Image"/>
          <p:cNvPicPr>
            <a:picLocks noChangeAspect="1"/>
          </p:cNvPicPr>
          <p:nvPr/>
        </p:nvPicPr>
        <p:blipFill>
          <a:blip r:embed="rId6"/>
          <a:srcRect l="39777" r="39777"/>
          <a:stretch>
            <a:fillRect/>
          </a:stretch>
        </p:blipFill>
        <p:spPr>
          <a:xfrm>
            <a:off x="1076854" y="3422752"/>
            <a:ext cx="1458392" cy="821811"/>
          </a:xfrm>
          <a:prstGeom prst="rect">
            <a:avLst/>
          </a:prstGeom>
          <a:ln w="12700">
            <a:miter lim="400000"/>
          </a:ln>
        </p:spPr>
      </p:pic>
      <p:pic>
        <p:nvPicPr>
          <p:cNvPr id="166" name="Image" descr="Image"/>
          <p:cNvPicPr>
            <a:picLocks noChangeAspect="1"/>
          </p:cNvPicPr>
          <p:nvPr/>
        </p:nvPicPr>
        <p:blipFill>
          <a:blip r:embed="rId6"/>
          <a:srcRect l="59400" r="20153"/>
          <a:stretch>
            <a:fillRect/>
          </a:stretch>
        </p:blipFill>
        <p:spPr>
          <a:xfrm>
            <a:off x="2613554" y="2574359"/>
            <a:ext cx="1458392" cy="821811"/>
          </a:xfrm>
          <a:prstGeom prst="rect">
            <a:avLst/>
          </a:prstGeom>
          <a:ln w="12700">
            <a:miter lim="400000"/>
          </a:ln>
        </p:spPr>
      </p:pic>
      <p:pic>
        <p:nvPicPr>
          <p:cNvPr id="167" name="Image" descr="Image"/>
          <p:cNvPicPr>
            <a:picLocks noChangeAspect="1"/>
          </p:cNvPicPr>
          <p:nvPr/>
        </p:nvPicPr>
        <p:blipFill>
          <a:blip r:embed="rId6"/>
          <a:srcRect l="79207" r="346"/>
          <a:stretch>
            <a:fillRect/>
          </a:stretch>
        </p:blipFill>
        <p:spPr>
          <a:xfrm>
            <a:off x="2620548" y="3422752"/>
            <a:ext cx="1458392" cy="821811"/>
          </a:xfrm>
          <a:prstGeom prst="rect">
            <a:avLst/>
          </a:prstGeom>
          <a:ln w="12700">
            <a:miter lim="400000"/>
          </a:ln>
        </p:spPr>
      </p:pic>
      <p:pic>
        <p:nvPicPr>
          <p:cNvPr id="168" name="Image" descr="Image"/>
          <p:cNvPicPr>
            <a:picLocks noChangeAspect="1"/>
          </p:cNvPicPr>
          <p:nvPr/>
        </p:nvPicPr>
        <p:blipFill>
          <a:blip r:embed="rId7"/>
          <a:srcRect l="26647" t="17574" r="63604" b="2545"/>
          <a:stretch>
            <a:fillRect/>
          </a:stretch>
        </p:blipFill>
        <p:spPr>
          <a:xfrm>
            <a:off x="1467135" y="4414829"/>
            <a:ext cx="695326" cy="656466"/>
          </a:xfrm>
          <a:custGeom>
            <a:avLst/>
            <a:gdLst/>
            <a:ahLst/>
            <a:cxnLst>
              <a:cxn ang="0">
                <a:pos x="wd2" y="hd2"/>
              </a:cxn>
              <a:cxn ang="5400000">
                <a:pos x="wd2" y="hd2"/>
              </a:cxn>
              <a:cxn ang="10800000">
                <a:pos x="wd2" y="hd2"/>
              </a:cxn>
              <a:cxn ang="16200000">
                <a:pos x="wd2" y="hd2"/>
              </a:cxn>
            </a:cxnLst>
            <a:rect l="0" t="0" r="r" b="b"/>
            <a:pathLst>
              <a:path w="21600" h="21595" extrusionOk="0">
                <a:moveTo>
                  <a:pt x="13112" y="1"/>
                </a:moveTo>
                <a:cubicBezTo>
                  <a:pt x="11829" y="19"/>
                  <a:pt x="11276" y="252"/>
                  <a:pt x="10350" y="915"/>
                </a:cubicBezTo>
                <a:cubicBezTo>
                  <a:pt x="9308" y="1662"/>
                  <a:pt x="8878" y="2324"/>
                  <a:pt x="8729" y="3415"/>
                </a:cubicBezTo>
                <a:cubicBezTo>
                  <a:pt x="8543" y="4773"/>
                  <a:pt x="8261" y="5045"/>
                  <a:pt x="5480" y="6503"/>
                </a:cubicBezTo>
                <a:cubicBezTo>
                  <a:pt x="3806" y="7380"/>
                  <a:pt x="1890" y="8432"/>
                  <a:pt x="1221" y="8846"/>
                </a:cubicBezTo>
                <a:lnTo>
                  <a:pt x="0" y="9603"/>
                </a:lnTo>
                <a:lnTo>
                  <a:pt x="3514" y="9838"/>
                </a:lnTo>
                <a:cubicBezTo>
                  <a:pt x="6726" y="10053"/>
                  <a:pt x="7212" y="10210"/>
                  <a:pt x="9203" y="11660"/>
                </a:cubicBezTo>
                <a:lnTo>
                  <a:pt x="11386" y="13239"/>
                </a:lnTo>
                <a:lnTo>
                  <a:pt x="11897" y="16582"/>
                </a:lnTo>
                <a:cubicBezTo>
                  <a:pt x="12179" y="18419"/>
                  <a:pt x="12447" y="20307"/>
                  <a:pt x="12495" y="20779"/>
                </a:cubicBezTo>
                <a:cubicBezTo>
                  <a:pt x="12554" y="21351"/>
                  <a:pt x="12130" y="21531"/>
                  <a:pt x="7829" y="21595"/>
                </a:cubicBezTo>
                <a:lnTo>
                  <a:pt x="21600" y="21595"/>
                </a:lnTo>
                <a:lnTo>
                  <a:pt x="21545" y="13703"/>
                </a:lnTo>
                <a:cubicBezTo>
                  <a:pt x="21489" y="5879"/>
                  <a:pt x="21475" y="5736"/>
                  <a:pt x="20386" y="3794"/>
                </a:cubicBezTo>
                <a:cubicBezTo>
                  <a:pt x="18619" y="643"/>
                  <a:pt x="17973" y="217"/>
                  <a:pt x="14677" y="47"/>
                </a:cubicBezTo>
                <a:cubicBezTo>
                  <a:pt x="14046" y="14"/>
                  <a:pt x="13539" y="-5"/>
                  <a:pt x="13112" y="1"/>
                </a:cubicBezTo>
                <a:close/>
              </a:path>
            </a:pathLst>
          </a:custGeom>
          <a:ln w="12700">
            <a:miter lim="400000"/>
          </a:ln>
        </p:spPr>
      </p:pic>
      <p:pic>
        <p:nvPicPr>
          <p:cNvPr id="169" name="Image" descr="Image"/>
          <p:cNvPicPr>
            <a:picLocks noChangeAspect="1"/>
          </p:cNvPicPr>
          <p:nvPr/>
        </p:nvPicPr>
        <p:blipFill>
          <a:blip r:embed="rId7"/>
          <a:srcRect l="50653" t="15508" r="44299" b="4890"/>
          <a:stretch>
            <a:fillRect/>
          </a:stretch>
        </p:blipFill>
        <p:spPr>
          <a:xfrm>
            <a:off x="1764975" y="5242242"/>
            <a:ext cx="360005" cy="654168"/>
          </a:xfrm>
          <a:custGeom>
            <a:avLst/>
            <a:gdLst/>
            <a:ahLst/>
            <a:cxnLst>
              <a:cxn ang="0">
                <a:pos x="wd2" y="hd2"/>
              </a:cxn>
              <a:cxn ang="5400000">
                <a:pos x="wd2" y="hd2"/>
              </a:cxn>
              <a:cxn ang="10800000">
                <a:pos x="wd2" y="hd2"/>
              </a:cxn>
              <a:cxn ang="16200000">
                <a:pos x="wd2" y="hd2"/>
              </a:cxn>
            </a:cxnLst>
            <a:rect l="0" t="0" r="r" b="b"/>
            <a:pathLst>
              <a:path w="21328" h="21592" extrusionOk="0">
                <a:moveTo>
                  <a:pt x="7444" y="4"/>
                </a:moveTo>
                <a:cubicBezTo>
                  <a:pt x="5453" y="88"/>
                  <a:pt x="990" y="1670"/>
                  <a:pt x="990" y="2447"/>
                </a:cubicBezTo>
                <a:cubicBezTo>
                  <a:pt x="990" y="2649"/>
                  <a:pt x="874" y="2891"/>
                  <a:pt x="719" y="2978"/>
                </a:cubicBezTo>
                <a:cubicBezTo>
                  <a:pt x="564" y="3064"/>
                  <a:pt x="421" y="4273"/>
                  <a:pt x="402" y="5670"/>
                </a:cubicBezTo>
                <a:cubicBezTo>
                  <a:pt x="383" y="7025"/>
                  <a:pt x="204" y="8325"/>
                  <a:pt x="2" y="8663"/>
                </a:cubicBezTo>
                <a:cubicBezTo>
                  <a:pt x="-15" y="9233"/>
                  <a:pt x="83" y="9899"/>
                  <a:pt x="390" y="10470"/>
                </a:cubicBezTo>
                <a:cubicBezTo>
                  <a:pt x="653" y="10959"/>
                  <a:pt x="934" y="11700"/>
                  <a:pt x="1190" y="12455"/>
                </a:cubicBezTo>
                <a:cubicBezTo>
                  <a:pt x="1268" y="12680"/>
                  <a:pt x="1322" y="12880"/>
                  <a:pt x="1401" y="13189"/>
                </a:cubicBezTo>
                <a:cubicBezTo>
                  <a:pt x="1468" y="13419"/>
                  <a:pt x="1578" y="13672"/>
                  <a:pt x="1625" y="13876"/>
                </a:cubicBezTo>
                <a:cubicBezTo>
                  <a:pt x="1868" y="14942"/>
                  <a:pt x="2514" y="17165"/>
                  <a:pt x="3071" y="18815"/>
                </a:cubicBezTo>
                <a:cubicBezTo>
                  <a:pt x="3458" y="19962"/>
                  <a:pt x="3701" y="20982"/>
                  <a:pt x="3752" y="21592"/>
                </a:cubicBezTo>
                <a:lnTo>
                  <a:pt x="20223" y="21592"/>
                </a:lnTo>
                <a:cubicBezTo>
                  <a:pt x="20168" y="20850"/>
                  <a:pt x="20308" y="18951"/>
                  <a:pt x="20669" y="16457"/>
                </a:cubicBezTo>
                <a:cubicBezTo>
                  <a:pt x="21487" y="10816"/>
                  <a:pt x="21585" y="9697"/>
                  <a:pt x="20728" y="7228"/>
                </a:cubicBezTo>
                <a:cubicBezTo>
                  <a:pt x="20566" y="6964"/>
                  <a:pt x="20389" y="6583"/>
                  <a:pt x="20270" y="6436"/>
                </a:cubicBezTo>
                <a:cubicBezTo>
                  <a:pt x="19948" y="6037"/>
                  <a:pt x="19707" y="5306"/>
                  <a:pt x="19741" y="4812"/>
                </a:cubicBezTo>
                <a:cubicBezTo>
                  <a:pt x="19745" y="4746"/>
                  <a:pt x="19708" y="4665"/>
                  <a:pt x="19705" y="4595"/>
                </a:cubicBezTo>
                <a:cubicBezTo>
                  <a:pt x="18221" y="1202"/>
                  <a:pt x="16497" y="268"/>
                  <a:pt x="12299" y="469"/>
                </a:cubicBezTo>
                <a:cubicBezTo>
                  <a:pt x="11026" y="530"/>
                  <a:pt x="9806" y="398"/>
                  <a:pt x="9395" y="181"/>
                </a:cubicBezTo>
                <a:cubicBezTo>
                  <a:pt x="8720" y="144"/>
                  <a:pt x="8240" y="102"/>
                  <a:pt x="8126" y="63"/>
                </a:cubicBezTo>
                <a:cubicBezTo>
                  <a:pt x="7962" y="7"/>
                  <a:pt x="7728" y="-8"/>
                  <a:pt x="7444" y="4"/>
                </a:cubicBezTo>
                <a:close/>
              </a:path>
            </a:pathLst>
          </a:custGeom>
          <a:ln w="12700">
            <a:miter lim="400000"/>
          </a:ln>
        </p:spPr>
      </p:pic>
      <p:pic>
        <p:nvPicPr>
          <p:cNvPr id="170" name="Image" descr="Image"/>
          <p:cNvPicPr>
            <a:picLocks noChangeAspect="1"/>
          </p:cNvPicPr>
          <p:nvPr/>
        </p:nvPicPr>
        <p:blipFill>
          <a:blip r:embed="rId7"/>
          <a:srcRect l="70080" t="17503" r="24309" b="2762"/>
          <a:stretch>
            <a:fillRect/>
          </a:stretch>
        </p:blipFill>
        <p:spPr>
          <a:xfrm>
            <a:off x="3370202" y="4415429"/>
            <a:ext cx="400184" cy="655265"/>
          </a:xfrm>
          <a:custGeom>
            <a:avLst/>
            <a:gdLst/>
            <a:ahLst/>
            <a:cxnLst>
              <a:cxn ang="0">
                <a:pos x="wd2" y="hd2"/>
              </a:cxn>
              <a:cxn ang="5400000">
                <a:pos x="wd2" y="hd2"/>
              </a:cxn>
              <a:cxn ang="10800000">
                <a:pos x="wd2" y="hd2"/>
              </a:cxn>
              <a:cxn ang="16200000">
                <a:pos x="wd2" y="hd2"/>
              </a:cxn>
            </a:cxnLst>
            <a:rect l="0" t="0" r="r" b="b"/>
            <a:pathLst>
              <a:path w="20884" h="21589" extrusionOk="0">
                <a:moveTo>
                  <a:pt x="11552" y="1"/>
                </a:moveTo>
                <a:cubicBezTo>
                  <a:pt x="8812" y="9"/>
                  <a:pt x="6277" y="240"/>
                  <a:pt x="5691" y="537"/>
                </a:cubicBezTo>
                <a:cubicBezTo>
                  <a:pt x="4301" y="1243"/>
                  <a:pt x="2101" y="3449"/>
                  <a:pt x="2522" y="3715"/>
                </a:cubicBezTo>
                <a:cubicBezTo>
                  <a:pt x="2708" y="3832"/>
                  <a:pt x="2131" y="4919"/>
                  <a:pt x="1238" y="6134"/>
                </a:cubicBezTo>
                <a:cubicBezTo>
                  <a:pt x="-280" y="8199"/>
                  <a:pt x="-395" y="9657"/>
                  <a:pt x="855" y="10945"/>
                </a:cubicBezTo>
                <a:cubicBezTo>
                  <a:pt x="1085" y="11182"/>
                  <a:pt x="1623" y="12925"/>
                  <a:pt x="2057" y="14816"/>
                </a:cubicBezTo>
                <a:cubicBezTo>
                  <a:pt x="2490" y="16707"/>
                  <a:pt x="3151" y="18994"/>
                  <a:pt x="3527" y="19896"/>
                </a:cubicBezTo>
                <a:cubicBezTo>
                  <a:pt x="3930" y="20862"/>
                  <a:pt x="3978" y="21354"/>
                  <a:pt x="3682" y="21589"/>
                </a:cubicBezTo>
                <a:lnTo>
                  <a:pt x="17631" y="21589"/>
                </a:lnTo>
                <a:lnTo>
                  <a:pt x="17424" y="17392"/>
                </a:lnTo>
                <a:cubicBezTo>
                  <a:pt x="17194" y="12712"/>
                  <a:pt x="18014" y="10132"/>
                  <a:pt x="19982" y="9357"/>
                </a:cubicBezTo>
                <a:cubicBezTo>
                  <a:pt x="21205" y="8875"/>
                  <a:pt x="21198" y="8828"/>
                  <a:pt x="19878" y="7703"/>
                </a:cubicBezTo>
                <a:cubicBezTo>
                  <a:pt x="18860" y="6834"/>
                  <a:pt x="18688" y="6336"/>
                  <a:pt x="19184" y="5735"/>
                </a:cubicBezTo>
                <a:cubicBezTo>
                  <a:pt x="20259" y="4434"/>
                  <a:pt x="19677" y="2204"/>
                  <a:pt x="17963" y="1054"/>
                </a:cubicBezTo>
                <a:cubicBezTo>
                  <a:pt x="16554" y="108"/>
                  <a:pt x="15823" y="-11"/>
                  <a:pt x="11552" y="1"/>
                </a:cubicBezTo>
                <a:close/>
              </a:path>
            </a:pathLst>
          </a:custGeom>
          <a:ln w="12700">
            <a:miter lim="400000"/>
          </a:ln>
        </p:spPr>
      </p:pic>
      <p:pic>
        <p:nvPicPr>
          <p:cNvPr id="171" name="Image" descr="Image"/>
          <p:cNvPicPr>
            <a:picLocks noChangeAspect="1"/>
          </p:cNvPicPr>
          <p:nvPr/>
        </p:nvPicPr>
        <p:blipFill>
          <a:blip r:embed="rId7"/>
          <a:srcRect l="90289" t="18375" r="589" b="2207"/>
          <a:stretch>
            <a:fillRect/>
          </a:stretch>
        </p:blipFill>
        <p:spPr>
          <a:xfrm>
            <a:off x="3348076" y="5242242"/>
            <a:ext cx="650618" cy="652662"/>
          </a:xfrm>
          <a:custGeom>
            <a:avLst/>
            <a:gdLst/>
            <a:ahLst/>
            <a:cxnLst>
              <a:cxn ang="0">
                <a:pos x="wd2" y="hd2"/>
              </a:cxn>
              <a:cxn ang="5400000">
                <a:pos x="wd2" y="hd2"/>
              </a:cxn>
              <a:cxn ang="10800000">
                <a:pos x="wd2" y="hd2"/>
              </a:cxn>
              <a:cxn ang="16200000">
                <a:pos x="wd2" y="hd2"/>
              </a:cxn>
            </a:cxnLst>
            <a:rect l="0" t="0" r="r" b="b"/>
            <a:pathLst>
              <a:path w="21261" h="21600" extrusionOk="0">
                <a:moveTo>
                  <a:pt x="6412" y="0"/>
                </a:moveTo>
                <a:cubicBezTo>
                  <a:pt x="3366" y="2"/>
                  <a:pt x="2295" y="1090"/>
                  <a:pt x="867" y="4867"/>
                </a:cubicBezTo>
                <a:cubicBezTo>
                  <a:pt x="-339" y="8058"/>
                  <a:pt x="-309" y="9736"/>
                  <a:pt x="1101" y="17404"/>
                </a:cubicBezTo>
                <a:cubicBezTo>
                  <a:pt x="1465" y="19385"/>
                  <a:pt x="1662" y="21263"/>
                  <a:pt x="1542" y="21600"/>
                </a:cubicBezTo>
                <a:lnTo>
                  <a:pt x="11281" y="21600"/>
                </a:lnTo>
                <a:cubicBezTo>
                  <a:pt x="9279" y="21328"/>
                  <a:pt x="9306" y="20397"/>
                  <a:pt x="9582" y="17561"/>
                </a:cubicBezTo>
                <a:cubicBezTo>
                  <a:pt x="9739" y="15957"/>
                  <a:pt x="10081" y="14107"/>
                  <a:pt x="10335" y="13450"/>
                </a:cubicBezTo>
                <a:cubicBezTo>
                  <a:pt x="11274" y="11015"/>
                  <a:pt x="15855" y="8882"/>
                  <a:pt x="19912" y="8991"/>
                </a:cubicBezTo>
                <a:lnTo>
                  <a:pt x="21261" y="9024"/>
                </a:lnTo>
                <a:lnTo>
                  <a:pt x="21261" y="7986"/>
                </a:lnTo>
                <a:cubicBezTo>
                  <a:pt x="20151" y="7938"/>
                  <a:pt x="14073" y="4972"/>
                  <a:pt x="13882" y="4322"/>
                </a:cubicBezTo>
                <a:cubicBezTo>
                  <a:pt x="13805" y="4061"/>
                  <a:pt x="13627" y="3322"/>
                  <a:pt x="13486" y="2673"/>
                </a:cubicBezTo>
                <a:cubicBezTo>
                  <a:pt x="13142" y="1082"/>
                  <a:pt x="11535" y="338"/>
                  <a:pt x="7845" y="59"/>
                </a:cubicBezTo>
                <a:cubicBezTo>
                  <a:pt x="7322" y="20"/>
                  <a:pt x="6847" y="0"/>
                  <a:pt x="6412" y="0"/>
                </a:cubicBezTo>
                <a:close/>
                <a:moveTo>
                  <a:pt x="21261" y="21561"/>
                </a:moveTo>
                <a:lnTo>
                  <a:pt x="19393" y="21600"/>
                </a:lnTo>
                <a:lnTo>
                  <a:pt x="21261" y="21600"/>
                </a:lnTo>
                <a:lnTo>
                  <a:pt x="21261" y="21561"/>
                </a:lnTo>
                <a:close/>
              </a:path>
            </a:pathLst>
          </a:custGeom>
          <a:ln w="12700">
            <a:miter lim="400000"/>
          </a:ln>
        </p:spPr>
      </p:pic>
      <p:sp>
        <p:nvSpPr>
          <p:cNvPr id="172" name="Unsupervised training with only 1 image"/>
          <p:cNvSpPr txBox="1"/>
          <p:nvPr/>
        </p:nvSpPr>
        <p:spPr>
          <a:xfrm>
            <a:off x="340390" y="6339884"/>
            <a:ext cx="4785049"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spcBef>
                <a:spcPts val="1000"/>
              </a:spcBef>
              <a:defRPr sz="4000">
                <a:solidFill>
                  <a:srgbClr val="000000"/>
                </a:solidFill>
              </a:defRPr>
            </a:lvl1pPr>
          </a:lstStyle>
          <a:p>
            <a:r>
              <a:rPr sz="2000"/>
              <a:t>Unsupervised training with only 1 image</a:t>
            </a:r>
          </a:p>
        </p:txBody>
      </p:sp>
      <p:sp>
        <p:nvSpPr>
          <p:cNvPr id="173" name="Train"/>
          <p:cNvSpPr txBox="1"/>
          <p:nvPr/>
        </p:nvSpPr>
        <p:spPr>
          <a:xfrm>
            <a:off x="1099820" y="3117992"/>
            <a:ext cx="483402"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spcBef>
                <a:spcPts val="1000"/>
              </a:spcBef>
              <a:defRPr sz="3000">
                <a:solidFill>
                  <a:srgbClr val="FFFFFF"/>
                </a:solidFill>
              </a:defRPr>
            </a:lvl1pPr>
          </a:lstStyle>
          <a:p>
            <a:r>
              <a:rPr sz="1500"/>
              <a:t>Train</a:t>
            </a:r>
          </a:p>
        </p:txBody>
      </p:sp>
      <p:sp>
        <p:nvSpPr>
          <p:cNvPr id="174" name="Infer"/>
          <p:cNvSpPr txBox="1"/>
          <p:nvPr/>
        </p:nvSpPr>
        <p:spPr>
          <a:xfrm>
            <a:off x="2623820" y="3117992"/>
            <a:ext cx="436017"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spcBef>
                <a:spcPts val="1000"/>
              </a:spcBef>
              <a:defRPr sz="3000">
                <a:solidFill>
                  <a:srgbClr val="FFFFFF"/>
                </a:solidFill>
              </a:defRPr>
            </a:lvl1pPr>
          </a:lstStyle>
          <a:p>
            <a:r>
              <a:rPr sz="1500"/>
              <a:t>Infer</a:t>
            </a:r>
          </a:p>
        </p:txBody>
      </p:sp>
      <p:sp>
        <p:nvSpPr>
          <p:cNvPr id="175" name="Infer"/>
          <p:cNvSpPr txBox="1"/>
          <p:nvPr/>
        </p:nvSpPr>
        <p:spPr>
          <a:xfrm>
            <a:off x="2623820" y="3924597"/>
            <a:ext cx="436017"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spcBef>
                <a:spcPts val="1000"/>
              </a:spcBef>
              <a:defRPr sz="3000">
                <a:solidFill>
                  <a:srgbClr val="FFFFFF"/>
                </a:solidFill>
              </a:defRPr>
            </a:lvl1pPr>
          </a:lstStyle>
          <a:p>
            <a:r>
              <a:rPr sz="1500"/>
              <a:t>Infer</a:t>
            </a:r>
          </a:p>
        </p:txBody>
      </p:sp>
      <p:sp>
        <p:nvSpPr>
          <p:cNvPr id="176" name="Infer"/>
          <p:cNvSpPr txBox="1"/>
          <p:nvPr/>
        </p:nvSpPr>
        <p:spPr>
          <a:xfrm>
            <a:off x="1114012" y="3924597"/>
            <a:ext cx="436017"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spcBef>
                <a:spcPts val="1000"/>
              </a:spcBef>
              <a:defRPr sz="3000">
                <a:solidFill>
                  <a:srgbClr val="FFFFFF"/>
                </a:solidFill>
              </a:defRPr>
            </a:lvl1pPr>
          </a:lstStyle>
          <a:p>
            <a:r>
              <a:rPr sz="1500"/>
              <a:t>Infer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2"/>
                </p:tgtEl>
              </p:cMediaNode>
            </p:video>
            <p:seq concurrent="1" prevAc="none" nextAc="seek">
              <p:cTn id="8" restart="whenNotActive" fill="hold" evtFilter="cancelBubble" nodeType="interactiveSeq">
                <p:stCondLst>
                  <p:cond evt="onClick" delay="0">
                    <p:tgtEl>
                      <p:spTgt spid="16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2"/>
                                        </p:tgtEl>
                                      </p:cBhvr>
                                    </p:cmd>
                                  </p:childTnLst>
                                </p:cTn>
                              </p:par>
                            </p:childTnLst>
                          </p:cTn>
                        </p:par>
                      </p:childTnLst>
                    </p:cTn>
                  </p:par>
                </p:childTnLst>
              </p:cTn>
              <p:nextCondLst>
                <p:cond evt="onClick" delay="0">
                  <p:tgtEl>
                    <p:spTgt spid="16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Data fusion of neutron and X-ray tomographic data"/>
          <p:cNvSpPr txBox="1">
            <a:spLocks noGrp="1"/>
          </p:cNvSpPr>
          <p:nvPr>
            <p:ph type="title"/>
          </p:nvPr>
        </p:nvSpPr>
        <p:spPr>
          <a:xfrm>
            <a:off x="172898" y="-157163"/>
            <a:ext cx="10515600" cy="1325563"/>
          </a:xfrm>
          <a:prstGeom prst="rect">
            <a:avLst/>
          </a:prstGeom>
        </p:spPr>
        <p:txBody>
          <a:bodyPr>
            <a:normAutofit/>
          </a:bodyPr>
          <a:lstStyle>
            <a:lvl1pPr defTabSz="2096971">
              <a:defRPr sz="7310" spc="-146"/>
            </a:lvl1pPr>
          </a:lstStyle>
          <a:p>
            <a:r>
              <a:rPr lang="en-GB" sz="3600" dirty="0"/>
              <a:t>Meta - Segment Anything Model (SAM)</a:t>
            </a:r>
            <a:endParaRPr sz="3600" dirty="0"/>
          </a:p>
        </p:txBody>
      </p:sp>
      <p:sp>
        <p:nvSpPr>
          <p:cNvPr id="152" name="Neutron and X-ray tomography can deliver high-resolution 3D images of a sample, providing complementary constraints on its micro-structure…"/>
          <p:cNvSpPr txBox="1">
            <a:spLocks noGrp="1"/>
          </p:cNvSpPr>
          <p:nvPr>
            <p:ph type="body" sz="half" idx="1"/>
          </p:nvPr>
        </p:nvSpPr>
        <p:spPr>
          <a:xfrm>
            <a:off x="354701" y="1354586"/>
            <a:ext cx="4903099" cy="4589013"/>
          </a:xfrm>
          <a:prstGeom prst="rect">
            <a:avLst/>
          </a:prstGeom>
        </p:spPr>
        <p:txBody>
          <a:bodyPr>
            <a:normAutofit fontScale="25000" lnSpcReduction="20000"/>
          </a:bodyPr>
          <a:lstStyle/>
          <a:p>
            <a:pPr marL="304800" indent="-304800">
              <a:spcBef>
                <a:spcPts val="900"/>
              </a:spcBef>
              <a:defRPr sz="4000"/>
            </a:pPr>
            <a:r>
              <a:rPr lang="en-GB" sz="8000" dirty="0">
                <a:solidFill>
                  <a:schemeClr val="tx1"/>
                </a:solidFill>
                <a:latin typeface="+mn-lt"/>
              </a:rPr>
              <a:t>Ok but needs to be fine-tuned against a specific use case </a:t>
            </a:r>
          </a:p>
          <a:p>
            <a:pPr marL="762000" lvl="1" indent="-304800">
              <a:spcBef>
                <a:spcPts val="900"/>
              </a:spcBef>
              <a:defRPr sz="4000"/>
            </a:pPr>
            <a:r>
              <a:rPr lang="en-GB" sz="8000" b="0" i="0" dirty="0">
                <a:solidFill>
                  <a:schemeClr val="tx1"/>
                </a:solidFill>
                <a:effectLst/>
                <a:latin typeface="+mn-lt"/>
              </a:rPr>
              <a:t>Medical - https://</a:t>
            </a:r>
            <a:r>
              <a:rPr lang="en-GB" sz="8000" b="0" i="0" dirty="0" err="1">
                <a:solidFill>
                  <a:schemeClr val="tx1"/>
                </a:solidFill>
                <a:effectLst/>
                <a:latin typeface="+mn-lt"/>
              </a:rPr>
              <a:t>doi.org</a:t>
            </a:r>
            <a:r>
              <a:rPr lang="en-GB" sz="8000" b="0" i="0" dirty="0">
                <a:solidFill>
                  <a:schemeClr val="tx1"/>
                </a:solidFill>
                <a:effectLst/>
                <a:latin typeface="+mn-lt"/>
              </a:rPr>
              <a:t>/10.1038/s41467-024-44824-z</a:t>
            </a:r>
          </a:p>
          <a:p>
            <a:pPr marL="762000" lvl="1" indent="-304800">
              <a:spcBef>
                <a:spcPts val="900"/>
              </a:spcBef>
              <a:defRPr sz="4000"/>
            </a:pPr>
            <a:r>
              <a:rPr lang="en-GB" sz="8000" b="0" i="0" dirty="0">
                <a:solidFill>
                  <a:schemeClr val="tx1"/>
                </a:solidFill>
                <a:effectLst/>
                <a:latin typeface="+mn-lt"/>
              </a:rPr>
              <a:t>Microscopy -- https://</a:t>
            </a:r>
            <a:r>
              <a:rPr lang="en-GB" sz="8000" b="0" i="0" dirty="0" err="1">
                <a:solidFill>
                  <a:schemeClr val="tx1"/>
                </a:solidFill>
                <a:effectLst/>
                <a:latin typeface="+mn-lt"/>
              </a:rPr>
              <a:t>doi.org</a:t>
            </a:r>
            <a:r>
              <a:rPr lang="en-GB" sz="8000" b="0" i="0" dirty="0">
                <a:solidFill>
                  <a:schemeClr val="tx1"/>
                </a:solidFill>
                <a:effectLst/>
                <a:latin typeface="+mn-lt"/>
              </a:rPr>
              <a:t>/10.1101/2023.08.21.554208</a:t>
            </a:r>
            <a:r>
              <a:rPr lang="en-GB" sz="8000" dirty="0">
                <a:solidFill>
                  <a:schemeClr val="tx1"/>
                </a:solidFill>
                <a:latin typeface="+mn-lt"/>
              </a:rPr>
              <a:t> </a:t>
            </a:r>
          </a:p>
          <a:p>
            <a:pPr marL="304800" indent="-304800">
              <a:spcBef>
                <a:spcPts val="900"/>
              </a:spcBef>
              <a:defRPr sz="4000"/>
            </a:pPr>
            <a:r>
              <a:rPr lang="en-GB" sz="8000" dirty="0">
                <a:solidFill>
                  <a:schemeClr val="tx1"/>
                </a:solidFill>
                <a:latin typeface="+mn-lt"/>
              </a:rPr>
              <a:t>Performance for X-rays or Neutrons ?</a:t>
            </a:r>
          </a:p>
          <a:p>
            <a:pPr marL="762000" lvl="1" indent="-304800">
              <a:spcBef>
                <a:spcPts val="900"/>
              </a:spcBef>
              <a:defRPr sz="4000"/>
            </a:pPr>
            <a:r>
              <a:rPr lang="en-GB" sz="8000" dirty="0">
                <a:solidFill>
                  <a:schemeClr val="tx1"/>
                </a:solidFill>
                <a:latin typeface="+mn-lt"/>
              </a:rPr>
              <a:t>Can find mixed comments in literature </a:t>
            </a:r>
          </a:p>
          <a:p>
            <a:pPr marL="762000" lvl="1" indent="-304800">
              <a:spcBef>
                <a:spcPts val="900"/>
              </a:spcBef>
              <a:defRPr sz="4000"/>
            </a:pPr>
            <a:r>
              <a:rPr lang="en-GB" sz="8000" b="0" i="0" dirty="0">
                <a:solidFill>
                  <a:schemeClr val="tx1"/>
                </a:solidFill>
                <a:effectLst/>
                <a:latin typeface="+mn-lt"/>
              </a:rPr>
              <a:t>Limited availability of labelled training data-sets of sufficient quality in this problem domain to assess or fine tune the vision transformers included in SAM</a:t>
            </a:r>
            <a:endParaRPr lang="en-GB" sz="8000" dirty="0">
              <a:solidFill>
                <a:schemeClr val="tx1"/>
              </a:solidFill>
              <a:latin typeface="+mn-lt"/>
            </a:endParaRPr>
          </a:p>
          <a:p>
            <a:pPr marL="0" indent="0">
              <a:spcBef>
                <a:spcPts val="900"/>
              </a:spcBef>
              <a:buNone/>
              <a:defRPr sz="4000"/>
            </a:pPr>
            <a:endParaRPr lang="en-GB" dirty="0"/>
          </a:p>
          <a:p>
            <a:pPr marL="304800" indent="-304800">
              <a:spcBef>
                <a:spcPts val="900"/>
              </a:spcBef>
              <a:defRPr sz="4000"/>
            </a:pPr>
            <a:endParaRPr lang="en-GB" dirty="0"/>
          </a:p>
        </p:txBody>
      </p:sp>
      <p:pic>
        <p:nvPicPr>
          <p:cNvPr id="3" name="Picture 2">
            <a:extLst>
              <a:ext uri="{FF2B5EF4-FFF2-40B4-BE49-F238E27FC236}">
                <a16:creationId xmlns:a16="http://schemas.microsoft.com/office/drawing/2014/main" id="{7EC22343-BE44-3E40-8457-90EA7F317798}"/>
              </a:ext>
            </a:extLst>
          </p:cNvPr>
          <p:cNvPicPr>
            <a:picLocks noChangeAspect="1"/>
          </p:cNvPicPr>
          <p:nvPr/>
        </p:nvPicPr>
        <p:blipFill>
          <a:blip r:embed="rId3"/>
          <a:stretch>
            <a:fillRect/>
          </a:stretch>
        </p:blipFill>
        <p:spPr>
          <a:xfrm>
            <a:off x="5436761" y="765155"/>
            <a:ext cx="6582341" cy="4185768"/>
          </a:xfrm>
          <a:prstGeom prst="rect">
            <a:avLst/>
          </a:prstGeom>
        </p:spPr>
      </p:pic>
      <p:sp>
        <p:nvSpPr>
          <p:cNvPr id="4" name="TextBox 3">
            <a:extLst>
              <a:ext uri="{FF2B5EF4-FFF2-40B4-BE49-F238E27FC236}">
                <a16:creationId xmlns:a16="http://schemas.microsoft.com/office/drawing/2014/main" id="{D48657FC-FB3A-1891-EB7A-B02CA1CB8222}"/>
              </a:ext>
            </a:extLst>
          </p:cNvPr>
          <p:cNvSpPr txBox="1"/>
          <p:nvPr/>
        </p:nvSpPr>
        <p:spPr>
          <a:xfrm>
            <a:off x="5672438" y="5204935"/>
            <a:ext cx="4903099" cy="1477328"/>
          </a:xfrm>
          <a:prstGeom prst="rect">
            <a:avLst/>
          </a:prstGeom>
          <a:noFill/>
        </p:spPr>
        <p:txBody>
          <a:bodyPr wrap="square" rtlCol="0">
            <a:spAutoFit/>
          </a:bodyPr>
          <a:lstStyle/>
          <a:p>
            <a:r>
              <a:rPr lang="en-GB" dirty="0" err="1"/>
              <a:t>Archit</a:t>
            </a:r>
            <a:r>
              <a:rPr lang="en-GB" dirty="0"/>
              <a:t>, A., Nair, S., Khalid, N., Hilt, P., </a:t>
            </a:r>
            <a:r>
              <a:rPr lang="en-GB" dirty="0" err="1"/>
              <a:t>Rajashekar</a:t>
            </a:r>
            <a:r>
              <a:rPr lang="en-GB" dirty="0"/>
              <a:t>, V., Freitag, M., Gupta, S., </a:t>
            </a:r>
            <a:r>
              <a:rPr lang="en-GB" dirty="0" err="1"/>
              <a:t>Dengel</a:t>
            </a:r>
            <a:r>
              <a:rPr lang="en-GB" dirty="0"/>
              <a:t>, A., Ahmed, S., &amp; Pape, C. (2023). </a:t>
            </a:r>
          </a:p>
          <a:p>
            <a:r>
              <a:rPr lang="en-GB" dirty="0"/>
              <a:t>Segment anything for microscopy. </a:t>
            </a:r>
            <a:r>
              <a:rPr lang="en-GB" dirty="0" err="1"/>
              <a:t>bioRxiv</a:t>
            </a:r>
            <a:r>
              <a:rPr lang="en-GB" dirty="0"/>
              <a:t>. https: //</a:t>
            </a:r>
            <a:r>
              <a:rPr lang="en-GB" dirty="0" err="1"/>
              <a:t>doi.org</a:t>
            </a:r>
            <a:r>
              <a:rPr lang="en-GB" dirty="0"/>
              <a:t>/10.1101/2023.08.21.554208</a:t>
            </a:r>
            <a:endParaRPr lang="en-US" dirty="0"/>
          </a:p>
        </p:txBody>
      </p:sp>
    </p:spTree>
    <p:extLst>
      <p:ext uri="{BB962C8B-B14F-4D97-AF65-F5344CB8AC3E}">
        <p14:creationId xmlns:p14="http://schemas.microsoft.com/office/powerpoint/2010/main" val="218760580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C0CBC9-6F09-1C51-01E0-5CF758227AE4}"/>
              </a:ext>
            </a:extLst>
          </p:cNvPr>
          <p:cNvSpPr>
            <a:spLocks noGrp="1"/>
          </p:cNvSpPr>
          <p:nvPr>
            <p:ph type="title"/>
          </p:nvPr>
        </p:nvSpPr>
        <p:spPr>
          <a:xfrm>
            <a:off x="199372" y="0"/>
            <a:ext cx="10515600" cy="859617"/>
          </a:xfrm>
        </p:spPr>
        <p:txBody>
          <a:bodyPr/>
          <a:lstStyle/>
          <a:p>
            <a:r>
              <a:rPr lang="en-US" dirty="0"/>
              <a:t>Hybrid Approaches</a:t>
            </a:r>
          </a:p>
        </p:txBody>
      </p:sp>
      <p:pic>
        <p:nvPicPr>
          <p:cNvPr id="1026" name="Picture 2" descr="Illustration of AI-enabled workflow for real-time streaming ptychography imaging&#10;An animated version of the sketch can be found here²⁷. Image by Argonne National Laboratory.">
            <a:extLst>
              <a:ext uri="{FF2B5EF4-FFF2-40B4-BE49-F238E27FC236}">
                <a16:creationId xmlns:a16="http://schemas.microsoft.com/office/drawing/2014/main" id="{1A68E3D8-09E2-4073-AEAE-626988CB1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663" y="1037739"/>
            <a:ext cx="7870216" cy="54722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1146F7-7AFC-D896-B3C4-6E40547590C8}"/>
              </a:ext>
            </a:extLst>
          </p:cNvPr>
          <p:cNvSpPr txBox="1"/>
          <p:nvPr/>
        </p:nvSpPr>
        <p:spPr>
          <a:xfrm>
            <a:off x="288099" y="1047507"/>
            <a:ext cx="3620022" cy="4401205"/>
          </a:xfrm>
          <a:prstGeom prst="rect">
            <a:avLst/>
          </a:prstGeom>
          <a:noFill/>
        </p:spPr>
        <p:txBody>
          <a:bodyPr wrap="square" rtlCol="0">
            <a:spAutoFit/>
          </a:bodyPr>
          <a:lstStyle/>
          <a:p>
            <a:r>
              <a:rPr lang="en-US" sz="2000" b="1" dirty="0"/>
              <a:t> </a:t>
            </a:r>
            <a:r>
              <a:rPr lang="en-US" sz="2000" b="1" dirty="0" err="1"/>
              <a:t>PtychoNN</a:t>
            </a:r>
            <a:r>
              <a:rPr lang="en-US" sz="2000" b="1" dirty="0"/>
              <a:t> </a:t>
            </a:r>
            <a:endParaRPr lang="en-US" sz="2000" dirty="0"/>
          </a:p>
          <a:p>
            <a:r>
              <a:rPr lang="en-US" sz="2000" dirty="0"/>
              <a:t>Experiment/Sample type specific </a:t>
            </a:r>
          </a:p>
          <a:p>
            <a:r>
              <a:rPr lang="en-US" sz="2000" dirty="0"/>
              <a:t>Live visualization</a:t>
            </a:r>
          </a:p>
          <a:p>
            <a:endParaRPr lang="en-US" sz="2000" dirty="0"/>
          </a:p>
          <a:p>
            <a:r>
              <a:rPr lang="en-US" sz="2000" b="1" dirty="0"/>
              <a:t>“Seed” , Sort, Align, de-noise +</a:t>
            </a:r>
          </a:p>
          <a:p>
            <a:r>
              <a:rPr lang="en-US" sz="2000" b="1" dirty="0"/>
              <a:t>conventional reconstructions </a:t>
            </a:r>
            <a:r>
              <a:rPr lang="en-US" sz="2000" dirty="0"/>
              <a:t>to reduce convergence time</a:t>
            </a:r>
          </a:p>
          <a:p>
            <a:endParaRPr lang="en-US" sz="2000" dirty="0"/>
          </a:p>
          <a:p>
            <a:endParaRPr lang="en-US" sz="2000" dirty="0"/>
          </a:p>
          <a:p>
            <a:r>
              <a:rPr lang="en-US" sz="2000" dirty="0"/>
              <a:t>ALC working on a probe inference version</a:t>
            </a:r>
          </a:p>
        </p:txBody>
      </p:sp>
      <p:sp>
        <p:nvSpPr>
          <p:cNvPr id="6" name="TextBox 5">
            <a:extLst>
              <a:ext uri="{FF2B5EF4-FFF2-40B4-BE49-F238E27FC236}">
                <a16:creationId xmlns:a16="http://schemas.microsoft.com/office/drawing/2014/main" id="{59132FC3-B085-634D-5DE9-59C530EA1CB3}"/>
              </a:ext>
            </a:extLst>
          </p:cNvPr>
          <p:cNvSpPr txBox="1"/>
          <p:nvPr/>
        </p:nvSpPr>
        <p:spPr>
          <a:xfrm>
            <a:off x="2643188" y="6523021"/>
            <a:ext cx="7099789" cy="369332"/>
          </a:xfrm>
          <a:prstGeom prst="rect">
            <a:avLst/>
          </a:prstGeom>
          <a:noFill/>
        </p:spPr>
        <p:txBody>
          <a:bodyPr wrap="square">
            <a:spAutoFit/>
          </a:bodyPr>
          <a:lstStyle/>
          <a:p>
            <a:r>
              <a:rPr lang="en-GB" b="0" i="0" u="sng" dirty="0">
                <a:effectLst/>
                <a:latin typeface="-apple-system"/>
                <a:hlinkClick r:id="rId3"/>
              </a:rPr>
              <a:t>Mathew Cherukara https://aip.scitation.org/doi/full/10.1063/5.0013065</a:t>
            </a:r>
            <a:endParaRPr lang="en-US" dirty="0"/>
          </a:p>
        </p:txBody>
      </p:sp>
    </p:spTree>
    <p:extLst>
      <p:ext uri="{BB962C8B-B14F-4D97-AF65-F5344CB8AC3E}">
        <p14:creationId xmlns:p14="http://schemas.microsoft.com/office/powerpoint/2010/main" val="341447169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BBAAFD-F3CC-9001-D5A6-54961DCB4F48}"/>
              </a:ext>
            </a:extLst>
          </p:cNvPr>
          <p:cNvSpPr txBox="1"/>
          <p:nvPr/>
        </p:nvSpPr>
        <p:spPr>
          <a:xfrm>
            <a:off x="349405" y="2659559"/>
            <a:ext cx="11842595" cy="794256"/>
          </a:xfrm>
          <a:prstGeom prst="rect">
            <a:avLst/>
          </a:prstGeom>
          <a:noFill/>
        </p:spPr>
        <p:txBody>
          <a:bodyPr wrap="square" rtlCol="0" anchor="t">
            <a:spAutoFit/>
          </a:bodyPr>
          <a:lstStyle/>
          <a:p>
            <a:pPr marL="0" indent="0">
              <a:lnSpc>
                <a:spcPct val="114000"/>
              </a:lnSpc>
              <a:spcAft>
                <a:spcPts val="900"/>
              </a:spcAft>
              <a:buNone/>
            </a:pPr>
            <a:r>
              <a:rPr lang="en-GB" sz="4400" b="1" dirty="0">
                <a:effectLst/>
                <a:latin typeface="Century Gothic" panose="020B0502020202020204" pitchFamily="34" charset="0"/>
                <a:ea typeface="Century Gothic" panose="020B0502020202020204" pitchFamily="34" charset="0"/>
                <a:cs typeface="Times New Roman" panose="02020603050405020304" pitchFamily="18" charset="0"/>
              </a:rPr>
              <a:t>Optimised experiments and Automation</a:t>
            </a:r>
          </a:p>
        </p:txBody>
      </p:sp>
    </p:spTree>
    <p:extLst>
      <p:ext uri="{BB962C8B-B14F-4D97-AF65-F5344CB8AC3E}">
        <p14:creationId xmlns:p14="http://schemas.microsoft.com/office/powerpoint/2010/main" val="857346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a:extLst>
              <a:ext uri="{FF2B5EF4-FFF2-40B4-BE49-F238E27FC236}">
                <a16:creationId xmlns:a16="http://schemas.microsoft.com/office/drawing/2014/main" id="{FCFBB4FE-7544-B42B-3A68-8D1D35123D7B}"/>
              </a:ext>
            </a:extLst>
          </p:cNvPr>
          <p:cNvSpPr txBox="1">
            <a:spLocks noChangeArrowheads="1"/>
          </p:cNvSpPr>
          <p:nvPr/>
        </p:nvSpPr>
        <p:spPr bwMode="auto">
          <a:xfrm>
            <a:off x="123772" y="157421"/>
            <a:ext cx="11954560" cy="6494085"/>
          </a:xfrm>
          <a:prstGeom prst="rect">
            <a:avLst/>
          </a:prstGeom>
          <a:noFill/>
          <a:ln w="9525">
            <a:noFill/>
            <a:miter lim="800000"/>
            <a:headEnd/>
            <a:tailEnd/>
          </a:ln>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en-GB" sz="2800" b="1" dirty="0">
                <a:solidFill>
                  <a:srgbClr val="003399"/>
                </a:solidFill>
                <a:latin typeface="Tahoma" panose="020B0604030504040204" pitchFamily="34" charset="0"/>
                <a:ea typeface="Tahoma" panose="020B0604030504040204" pitchFamily="34" charset="0"/>
                <a:cs typeface="Tahoma" panose="020B0604030504040204" pitchFamily="34" charset="0"/>
              </a:rPr>
              <a:t>Hardware: Deformable Mirrors plus IR microbolometer</a:t>
            </a:r>
            <a:endParaRPr kumimoji="0" lang="en-GB" sz="2800" b="1"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algn="ctr" eaLnBrk="0" hangingPunct="0">
              <a:defRPr/>
            </a:pPr>
            <a:r>
              <a:rPr lang="en-GB" sz="2400" dirty="0">
                <a:solidFill>
                  <a:srgbClr val="003399"/>
                </a:solidFill>
                <a:latin typeface="Tahoma" panose="020B0604030504040204" pitchFamily="34" charset="0"/>
                <a:ea typeface="Tahoma" panose="020B0604030504040204" pitchFamily="34" charset="0"/>
                <a:cs typeface="Tahoma" panose="020B0604030504040204" pitchFamily="34" charset="0"/>
              </a:rPr>
              <a:t>		</a:t>
            </a:r>
            <a:r>
              <a:rPr lang="en-GB" sz="2200" dirty="0">
                <a:solidFill>
                  <a:srgbClr val="003399"/>
                </a:solidFill>
                <a:latin typeface="Tahoma" panose="020B0604030504040204" pitchFamily="34" charset="0"/>
                <a:ea typeface="Tahoma" panose="020B0604030504040204" pitchFamily="34" charset="0"/>
                <a:cs typeface="Tahoma" panose="020B0604030504040204" pitchFamily="34" charset="0"/>
              </a:rPr>
              <a:t>	</a:t>
            </a:r>
            <a:r>
              <a:rPr kumimoji="0" lang="en-GB" sz="24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28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1"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2794"/>
          <a:stretch/>
        </p:blipFill>
        <p:spPr>
          <a:xfrm rot="5400000">
            <a:off x="612680" y="971369"/>
            <a:ext cx="5190591" cy="4950898"/>
          </a:xfrm>
          <a:prstGeom prst="rect">
            <a:avLst/>
          </a:prstGeom>
        </p:spPr>
      </p:pic>
      <p:pic>
        <p:nvPicPr>
          <p:cNvPr id="4" name="alpao">
            <a:hlinkClick r:id="" action="ppaction://media"/>
            <a:extLst>
              <a:ext uri="{FF2B5EF4-FFF2-40B4-BE49-F238E27FC236}">
                <a16:creationId xmlns:a16="http://schemas.microsoft.com/office/drawing/2014/main" id="{5810566A-87EA-EF0F-728E-BD3421DCB166}"/>
              </a:ext>
            </a:extLst>
          </p:cNvPr>
          <p:cNvPicPr>
            <a:picLocks noChangeAspect="1"/>
          </p:cNvPicPr>
          <p:nvPr>
            <a:videoFile r:link="rId1"/>
            <p:extLst>
              <p:ext uri="{DAA4B4D4-6D71-4841-9C94-3DE7FCFB9230}">
                <p14:media xmlns:p14="http://schemas.microsoft.com/office/powerpoint/2010/main" r:embed="rId2">
                  <p14:trim st="30064" end="26001"/>
                </p14:media>
              </p:ext>
            </p:extLst>
          </p:nvPr>
        </p:nvPicPr>
        <p:blipFill>
          <a:blip r:embed="rId6"/>
          <a:stretch>
            <a:fillRect/>
          </a:stretch>
        </p:blipFill>
        <p:spPr>
          <a:xfrm>
            <a:off x="6295544" y="851523"/>
            <a:ext cx="4273102" cy="2511604"/>
          </a:xfrm>
          <a:prstGeom prst="rect">
            <a:avLst/>
          </a:prstGeom>
          <a:solidFill>
            <a:srgbClr val="00B050"/>
          </a:solidFill>
          <a:ln w="38100">
            <a:solidFill>
              <a:srgbClr val="00B050"/>
            </a:solidFill>
          </a:ln>
        </p:spPr>
      </p:pic>
      <p:cxnSp>
        <p:nvCxnSpPr>
          <p:cNvPr id="7" name="Straight Arrow Connector 6">
            <a:extLst>
              <a:ext uri="{FF2B5EF4-FFF2-40B4-BE49-F238E27FC236}">
                <a16:creationId xmlns:a16="http://schemas.microsoft.com/office/drawing/2014/main" id="{883F9707-A096-3175-DBE7-3D3A6B8405DE}"/>
              </a:ext>
            </a:extLst>
          </p:cNvPr>
          <p:cNvCxnSpPr/>
          <p:nvPr/>
        </p:nvCxnSpPr>
        <p:spPr>
          <a:xfrm flipV="1">
            <a:off x="3743483" y="851522"/>
            <a:ext cx="2417295" cy="1669393"/>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256594-FA22-CBAD-E0AF-2731AA73B34E}"/>
              </a:ext>
            </a:extLst>
          </p:cNvPr>
          <p:cNvCxnSpPr>
            <a:cxnSpLocks/>
          </p:cNvCxnSpPr>
          <p:nvPr/>
        </p:nvCxnSpPr>
        <p:spPr>
          <a:xfrm>
            <a:off x="3895883" y="2673315"/>
            <a:ext cx="2264895" cy="68981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E91479C-8CFB-2142-187B-D31C975099C5}"/>
              </a:ext>
            </a:extLst>
          </p:cNvPr>
          <p:cNvSpPr txBox="1"/>
          <p:nvPr/>
        </p:nvSpPr>
        <p:spPr>
          <a:xfrm>
            <a:off x="3007583" y="2967519"/>
            <a:ext cx="1736182" cy="2123658"/>
          </a:xfrm>
          <a:prstGeom prst="rect">
            <a:avLst/>
          </a:prstGeom>
          <a:solidFill>
            <a:schemeClr val="bg1"/>
          </a:solidFill>
        </p:spPr>
        <p:txBody>
          <a:bodyPr wrap="square" rtlCol="0">
            <a:spAutoFit/>
          </a:bodyPr>
          <a:lstStyle/>
          <a:p>
            <a:pPr algn="ctr"/>
            <a:r>
              <a:rPr lang="en-GB" sz="2200" b="1" dirty="0">
                <a:solidFill>
                  <a:srgbClr val="00B050"/>
                </a:solidFill>
                <a:effectLst>
                  <a:outerShdw blurRad="38100" dist="38100" dir="2700000" algn="tl">
                    <a:srgbClr val="000000">
                      <a:alpha val="43137"/>
                    </a:srgbClr>
                  </a:outerShdw>
                </a:effectLst>
              </a:rPr>
              <a:t>2x DMs</a:t>
            </a:r>
          </a:p>
          <a:p>
            <a:pPr algn="ctr"/>
            <a:r>
              <a:rPr lang="en-GB" sz="2200" b="1" dirty="0">
                <a:solidFill>
                  <a:srgbClr val="00B050"/>
                </a:solidFill>
                <a:effectLst>
                  <a:outerShdw blurRad="38100" dist="38100" dir="2700000" algn="tl">
                    <a:srgbClr val="000000">
                      <a:alpha val="43137"/>
                    </a:srgbClr>
                  </a:outerShdw>
                </a:effectLst>
              </a:rPr>
              <a:t>97-actuator </a:t>
            </a:r>
          </a:p>
          <a:p>
            <a:pPr algn="ctr"/>
            <a:r>
              <a:rPr lang="en-GB" sz="2200" b="1" dirty="0">
                <a:solidFill>
                  <a:srgbClr val="00B050"/>
                </a:solidFill>
                <a:effectLst>
                  <a:outerShdw blurRad="38100" dist="38100" dir="2700000" algn="tl">
                    <a:srgbClr val="000000">
                      <a:alpha val="43137"/>
                    </a:srgbClr>
                  </a:outerShdw>
                </a:effectLst>
              </a:rPr>
              <a:t>stroke&lt;60</a:t>
            </a:r>
            <a:r>
              <a:rPr lang="en-GB" sz="2200" b="1" dirty="0">
                <a:solidFill>
                  <a:srgbClr val="00B050"/>
                </a:solidFill>
                <a:effectLst>
                  <a:outerShdw blurRad="38100" dist="38100" dir="2700000" algn="tl">
                    <a:srgbClr val="000000">
                      <a:alpha val="43137"/>
                    </a:srgbClr>
                  </a:outerShdw>
                </a:effectLst>
                <a:latin typeface="Symbol" panose="05050102010706020507" pitchFamily="18" charset="2"/>
              </a:rPr>
              <a:t>m</a:t>
            </a:r>
            <a:r>
              <a:rPr lang="en-GB" sz="2200" b="1" dirty="0">
                <a:solidFill>
                  <a:srgbClr val="00B050"/>
                </a:solidFill>
                <a:effectLst>
                  <a:outerShdw blurRad="38100" dist="38100" dir="2700000" algn="tl">
                    <a:srgbClr val="000000">
                      <a:alpha val="43137"/>
                    </a:srgbClr>
                  </a:outerShdw>
                </a:effectLst>
              </a:rPr>
              <a:t>m</a:t>
            </a:r>
          </a:p>
          <a:p>
            <a:pPr algn="ctr"/>
            <a:r>
              <a:rPr lang="en-GB" sz="2200" b="1" dirty="0">
                <a:solidFill>
                  <a:srgbClr val="00B050"/>
                </a:solidFill>
                <a:effectLst>
                  <a:outerShdw blurRad="38100" dist="38100" dir="2700000" algn="tl">
                    <a:srgbClr val="000000">
                      <a:alpha val="43137"/>
                    </a:srgbClr>
                  </a:outerShdw>
                </a:effectLst>
              </a:rPr>
              <a:t>flat rms&lt;7nm</a:t>
            </a:r>
          </a:p>
          <a:p>
            <a:pPr algn="ctr"/>
            <a:r>
              <a:rPr lang="en-GB" sz="2200" b="1" dirty="0">
                <a:solidFill>
                  <a:srgbClr val="00B050"/>
                </a:solidFill>
                <a:effectLst>
                  <a:outerShdw blurRad="38100" dist="38100" dir="2700000" algn="tl">
                    <a:srgbClr val="000000">
                      <a:alpha val="43137"/>
                    </a:srgbClr>
                  </a:outerShdw>
                </a:effectLst>
              </a:rPr>
              <a:t>Au coating</a:t>
            </a:r>
          </a:p>
          <a:p>
            <a:pPr algn="ctr"/>
            <a:r>
              <a:rPr lang="en-GB" sz="2200" b="1" dirty="0">
                <a:solidFill>
                  <a:srgbClr val="00B050"/>
                </a:solidFill>
                <a:effectLst>
                  <a:outerShdw blurRad="38100" dist="38100" dir="2700000" algn="tl">
                    <a:srgbClr val="000000">
                      <a:alpha val="43137"/>
                    </a:srgbClr>
                  </a:outerShdw>
                </a:effectLst>
              </a:rPr>
              <a:t>In vacuum</a:t>
            </a:r>
          </a:p>
        </p:txBody>
      </p:sp>
      <p:pic>
        <p:nvPicPr>
          <p:cNvPr id="2" name="Picture 1">
            <a:extLst>
              <a:ext uri="{FF2B5EF4-FFF2-40B4-BE49-F238E27FC236}">
                <a16:creationId xmlns:a16="http://schemas.microsoft.com/office/drawing/2014/main" id="{DCF230C4-E4D8-2D2B-993A-F43005AA8D43}"/>
              </a:ext>
            </a:extLst>
          </p:cNvPr>
          <p:cNvPicPr>
            <a:picLocks noChangeAspect="1"/>
          </p:cNvPicPr>
          <p:nvPr/>
        </p:nvPicPr>
        <p:blipFill>
          <a:blip r:embed="rId7"/>
          <a:stretch>
            <a:fillRect/>
          </a:stretch>
        </p:blipFill>
        <p:spPr>
          <a:xfrm>
            <a:off x="237441" y="6005785"/>
            <a:ext cx="1678792" cy="720997"/>
          </a:xfrm>
          <a:prstGeom prst="rect">
            <a:avLst/>
          </a:prstGeom>
        </p:spPr>
      </p:pic>
      <p:sp>
        <p:nvSpPr>
          <p:cNvPr id="14" name="TextBox 13">
            <a:extLst>
              <a:ext uri="{FF2B5EF4-FFF2-40B4-BE49-F238E27FC236}">
                <a16:creationId xmlns:a16="http://schemas.microsoft.com/office/drawing/2014/main" id="{70D9CEC4-B03B-D162-88D7-2E6D8BAB4022}"/>
              </a:ext>
            </a:extLst>
          </p:cNvPr>
          <p:cNvSpPr txBox="1"/>
          <p:nvPr/>
        </p:nvSpPr>
        <p:spPr>
          <a:xfrm>
            <a:off x="5760467" y="3446817"/>
            <a:ext cx="6095158" cy="369332"/>
          </a:xfrm>
          <a:prstGeom prst="rect">
            <a:avLst/>
          </a:prstGeom>
          <a:noFill/>
        </p:spPr>
        <p:txBody>
          <a:bodyPr wrap="square">
            <a:spAutoFit/>
          </a:bodyPr>
          <a:lstStyle/>
          <a:p>
            <a:r>
              <a:rPr lang="en-GB" b="1" dirty="0"/>
              <a:t>Azizian et al. SPIE Photonics Europe, 2020 Proc 11351 (2020)</a:t>
            </a:r>
          </a:p>
        </p:txBody>
      </p:sp>
      <p:sp>
        <p:nvSpPr>
          <p:cNvPr id="3" name="Arrow: Right 2">
            <a:extLst>
              <a:ext uri="{FF2B5EF4-FFF2-40B4-BE49-F238E27FC236}">
                <a16:creationId xmlns:a16="http://schemas.microsoft.com/office/drawing/2014/main" id="{BF2CFF28-41D9-8142-7F2F-C83C69566DDD}"/>
              </a:ext>
            </a:extLst>
          </p:cNvPr>
          <p:cNvSpPr/>
          <p:nvPr/>
        </p:nvSpPr>
        <p:spPr>
          <a:xfrm>
            <a:off x="365443" y="3148347"/>
            <a:ext cx="602818" cy="56130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id="{77D4AA66-F37F-9B0A-7EB1-93CD1C8975E3}"/>
              </a:ext>
            </a:extLst>
          </p:cNvPr>
          <p:cNvSpPr/>
          <p:nvPr/>
        </p:nvSpPr>
        <p:spPr>
          <a:xfrm>
            <a:off x="5711626" y="4604522"/>
            <a:ext cx="277858" cy="511350"/>
          </a:xfrm>
          <a:prstGeom prst="rightArrow">
            <a:avLst>
              <a:gd name="adj1" fmla="val 17599"/>
              <a:gd name="adj2" fmla="val 54331"/>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702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DCA8A6-382F-23A7-0175-79D058E614A6}"/>
              </a:ext>
            </a:extLst>
          </p:cNvPr>
          <p:cNvPicPr>
            <a:picLocks noChangeAspect="1"/>
          </p:cNvPicPr>
          <p:nvPr/>
        </p:nvPicPr>
        <p:blipFill>
          <a:blip r:embed="rId3"/>
          <a:stretch>
            <a:fillRect/>
          </a:stretch>
        </p:blipFill>
        <p:spPr>
          <a:xfrm>
            <a:off x="282937" y="5986429"/>
            <a:ext cx="1678792" cy="720997"/>
          </a:xfrm>
          <a:prstGeom prst="rect">
            <a:avLst/>
          </a:prstGeom>
        </p:spPr>
      </p:pic>
      <p:sp>
        <p:nvSpPr>
          <p:cNvPr id="5" name="TextBox 4">
            <a:extLst>
              <a:ext uri="{FF2B5EF4-FFF2-40B4-BE49-F238E27FC236}">
                <a16:creationId xmlns:a16="http://schemas.microsoft.com/office/drawing/2014/main" id="{E62B0D56-9594-E12A-9053-96BE4F9642D5}"/>
              </a:ext>
            </a:extLst>
          </p:cNvPr>
          <p:cNvSpPr txBox="1"/>
          <p:nvPr/>
        </p:nvSpPr>
        <p:spPr>
          <a:xfrm>
            <a:off x="-1767" y="213341"/>
            <a:ext cx="12136427" cy="6063198"/>
          </a:xfrm>
          <a:prstGeom prst="rect">
            <a:avLst/>
          </a:prstGeom>
          <a:noFill/>
        </p:spPr>
        <p:txBody>
          <a:bodyPr wrap="square" rtlCol="0" anchor="t">
            <a:spAutoFit/>
          </a:bodyPr>
          <a:lstStyle/>
          <a:p>
            <a:pPr algn="ctr"/>
            <a:r>
              <a:rPr lang="en-US" sz="2800" b="1" dirty="0">
                <a:solidFill>
                  <a:srgbClr val="003399"/>
                </a:solidFill>
                <a:latin typeface="Tahoma" panose="020B0604030504040204" pitchFamily="34" charset="0"/>
                <a:ea typeface="Tahoma" panose="020B0604030504040204" pitchFamily="34" charset="0"/>
                <a:cs typeface="Tahoma" panose="020B0604030504040204" pitchFamily="34" charset="0"/>
              </a:rPr>
              <a:t>Software: Real Time Optimization vs Digital Models</a:t>
            </a:r>
          </a:p>
          <a:p>
            <a:pPr algn="ctr"/>
            <a:endParaRPr lang="en-US" sz="2800" b="1"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algn="ctr"/>
            <a:endParaRPr lang="en-US" sz="2800" b="1"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algn="ctr"/>
            <a:endParaRPr lang="en-US" sz="2800" b="1"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algn="ctr"/>
            <a:endParaRPr lang="en-US" sz="2800" b="1"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algn="ctr"/>
            <a:endParaRPr lang="en-US" sz="2800" b="1"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algn="ctr"/>
            <a:endParaRPr lang="en-US" sz="2800" b="1" dirty="0">
              <a:solidFill>
                <a:srgbClr val="003399"/>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4" name="Group 23">
            <a:extLst>
              <a:ext uri="{FF2B5EF4-FFF2-40B4-BE49-F238E27FC236}">
                <a16:creationId xmlns:a16="http://schemas.microsoft.com/office/drawing/2014/main" id="{6CBD2354-F89B-FDA0-A62E-2EE5F4DA81CC}"/>
              </a:ext>
            </a:extLst>
          </p:cNvPr>
          <p:cNvGrpSpPr/>
          <p:nvPr/>
        </p:nvGrpSpPr>
        <p:grpSpPr>
          <a:xfrm>
            <a:off x="928112" y="935543"/>
            <a:ext cx="9356786" cy="5215734"/>
            <a:chOff x="3037521" y="831845"/>
            <a:chExt cx="8682126" cy="5215734"/>
          </a:xfrm>
        </p:grpSpPr>
        <p:sp>
          <p:nvSpPr>
            <p:cNvPr id="2" name="Rectangle 1">
              <a:extLst>
                <a:ext uri="{FF2B5EF4-FFF2-40B4-BE49-F238E27FC236}">
                  <a16:creationId xmlns:a16="http://schemas.microsoft.com/office/drawing/2014/main" id="{DA39941A-E9AB-B6C0-1650-8EDC4D0BCAB3}"/>
                </a:ext>
              </a:extLst>
            </p:cNvPr>
            <p:cNvSpPr/>
            <p:nvPr/>
          </p:nvSpPr>
          <p:spPr>
            <a:xfrm rot="5400000">
              <a:off x="2958410" y="2828797"/>
              <a:ext cx="1335171" cy="103363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FDFE61F9-D385-E779-C806-AB54D9E1EEF6}"/>
                </a:ext>
              </a:extLst>
            </p:cNvPr>
            <p:cNvSpPr/>
            <p:nvPr/>
          </p:nvSpPr>
          <p:spPr>
            <a:xfrm rot="5400000">
              <a:off x="5973218" y="2749411"/>
              <a:ext cx="1061241" cy="971684"/>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2AA38C5C-B8D3-28BB-9218-D4A0C7397DA7}"/>
                </a:ext>
              </a:extLst>
            </p:cNvPr>
            <p:cNvSpPr txBox="1"/>
            <p:nvPr/>
          </p:nvSpPr>
          <p:spPr>
            <a:xfrm>
              <a:off x="6070739" y="2964198"/>
              <a:ext cx="918942" cy="523220"/>
            </a:xfrm>
            <a:prstGeom prst="rect">
              <a:avLst/>
            </a:prstGeom>
            <a:noFill/>
          </p:spPr>
          <p:txBody>
            <a:bodyPr wrap="square" rtlCol="0">
              <a:spAutoFit/>
            </a:bodyPr>
            <a:lstStyle/>
            <a:p>
              <a:pPr algn="ctr"/>
              <a:r>
                <a:rPr lang="en-GB" sz="1400" b="1" dirty="0">
                  <a:latin typeface="Tahoma" panose="020B0604030504040204" pitchFamily="34" charset="0"/>
                  <a:ea typeface="Tahoma" panose="020B0604030504040204" pitchFamily="34" charset="0"/>
                  <a:cs typeface="Tahoma" panose="020B0604030504040204" pitchFamily="34" charset="0"/>
                </a:rPr>
                <a:t>Digital</a:t>
              </a:r>
            </a:p>
            <a:p>
              <a:pPr algn="ctr"/>
              <a:r>
                <a:rPr lang="en-GB" sz="1400" b="1" dirty="0">
                  <a:latin typeface="Tahoma" panose="020B0604030504040204" pitchFamily="34" charset="0"/>
                  <a:ea typeface="Tahoma" panose="020B0604030504040204" pitchFamily="34" charset="0"/>
                  <a:cs typeface="Tahoma" panose="020B0604030504040204" pitchFamily="34" charset="0"/>
                </a:rPr>
                <a:t>model</a:t>
              </a:r>
            </a:p>
          </p:txBody>
        </p:sp>
        <p:sp>
          <p:nvSpPr>
            <p:cNvPr id="9" name="TextBox 8">
              <a:extLst>
                <a:ext uri="{FF2B5EF4-FFF2-40B4-BE49-F238E27FC236}">
                  <a16:creationId xmlns:a16="http://schemas.microsoft.com/office/drawing/2014/main" id="{F4FABB73-4453-1A0C-39B5-A55BD8DB9596}"/>
                </a:ext>
              </a:extLst>
            </p:cNvPr>
            <p:cNvSpPr txBox="1"/>
            <p:nvPr/>
          </p:nvSpPr>
          <p:spPr>
            <a:xfrm>
              <a:off x="3037521" y="3073957"/>
              <a:ext cx="1306435" cy="523220"/>
            </a:xfrm>
            <a:prstGeom prst="rect">
              <a:avLst/>
            </a:prstGeom>
            <a:noFill/>
          </p:spPr>
          <p:txBody>
            <a:bodyPr wrap="square" rtlCol="0">
              <a:spAutoFit/>
            </a:bodyPr>
            <a:lstStyle/>
            <a:p>
              <a:pPr algn="ctr"/>
              <a:r>
                <a:rPr lang="en-GB" sz="1400" b="1" dirty="0">
                  <a:solidFill>
                    <a:srgbClr val="002060"/>
                  </a:solidFill>
                  <a:latin typeface="Tahoma" panose="020B0604030504040204" pitchFamily="34" charset="0"/>
                  <a:ea typeface="Tahoma" panose="020B0604030504040204" pitchFamily="34" charset="0"/>
                  <a:cs typeface="Tahoma" panose="020B0604030504040204" pitchFamily="34" charset="0"/>
                </a:rPr>
                <a:t>Bayesian Algorithm</a:t>
              </a:r>
            </a:p>
          </p:txBody>
        </p:sp>
        <p:cxnSp>
          <p:nvCxnSpPr>
            <p:cNvPr id="11" name="Straight Arrow Connector 10">
              <a:extLst>
                <a:ext uri="{FF2B5EF4-FFF2-40B4-BE49-F238E27FC236}">
                  <a16:creationId xmlns:a16="http://schemas.microsoft.com/office/drawing/2014/main" id="{C3A80704-2FBF-6AC3-75AB-27ACC7D69886}"/>
                </a:ext>
              </a:extLst>
            </p:cNvPr>
            <p:cNvCxnSpPr>
              <a:cxnSpLocks/>
            </p:cNvCxnSpPr>
            <p:nvPr/>
          </p:nvCxnSpPr>
          <p:spPr>
            <a:xfrm>
              <a:off x="6485221" y="1371176"/>
              <a:ext cx="13412" cy="123751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D6D375C1-FFE6-5097-39EF-49B9EA7C67AC}"/>
                </a:ext>
              </a:extLst>
            </p:cNvPr>
            <p:cNvCxnSpPr>
              <a:cxnSpLocks/>
            </p:cNvCxnSpPr>
            <p:nvPr/>
          </p:nvCxnSpPr>
          <p:spPr>
            <a:xfrm flipV="1">
              <a:off x="3625995" y="4068733"/>
              <a:ext cx="0" cy="127768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05DBEB90-A70F-21F2-827E-6C8490A9A6BA}"/>
                </a:ext>
              </a:extLst>
            </p:cNvPr>
            <p:cNvSpPr txBox="1"/>
            <p:nvPr/>
          </p:nvSpPr>
          <p:spPr>
            <a:xfrm>
              <a:off x="4023915" y="831845"/>
              <a:ext cx="2326983" cy="307777"/>
            </a:xfrm>
            <a:prstGeom prst="rect">
              <a:avLst/>
            </a:prstGeom>
            <a:noFill/>
          </p:spPr>
          <p:txBody>
            <a:bodyPr wrap="square" rtlCol="0">
              <a:spAutoFit/>
            </a:bodyPr>
            <a:lstStyle/>
            <a:p>
              <a:r>
                <a:rPr lang="en-GB" sz="1400" dirty="0">
                  <a:solidFill>
                    <a:srgbClr val="002060"/>
                  </a:solidFill>
                  <a:latin typeface="Tahoma" panose="020B0604030504040204" pitchFamily="34" charset="0"/>
                  <a:ea typeface="Tahoma" panose="020B0604030504040204" pitchFamily="34" charset="0"/>
                  <a:cs typeface="Tahoma" panose="020B0604030504040204" pitchFamily="34" charset="0"/>
                </a:rPr>
                <a:t>Actuators Voltages as input</a:t>
              </a:r>
            </a:p>
          </p:txBody>
        </p:sp>
        <p:sp>
          <p:nvSpPr>
            <p:cNvPr id="16" name="TextBox 15">
              <a:extLst>
                <a:ext uri="{FF2B5EF4-FFF2-40B4-BE49-F238E27FC236}">
                  <a16:creationId xmlns:a16="http://schemas.microsoft.com/office/drawing/2014/main" id="{4D3FE25C-EEDD-CE6C-C38A-5D9B8B59BC89}"/>
                </a:ext>
              </a:extLst>
            </p:cNvPr>
            <p:cNvSpPr txBox="1"/>
            <p:nvPr/>
          </p:nvSpPr>
          <p:spPr>
            <a:xfrm>
              <a:off x="4085466" y="5611109"/>
              <a:ext cx="2203883" cy="307777"/>
            </a:xfrm>
            <a:prstGeom prst="rect">
              <a:avLst/>
            </a:prstGeom>
            <a:noFill/>
          </p:spPr>
          <p:txBody>
            <a:bodyPr wrap="square" rtlCol="0">
              <a:spAutoFit/>
            </a:bodyPr>
            <a:lstStyle/>
            <a:p>
              <a:r>
                <a:rPr lang="en-GB" sz="1400" dirty="0">
                  <a:solidFill>
                    <a:srgbClr val="002060"/>
                  </a:solidFill>
                  <a:latin typeface="Tahoma" panose="020B0604030504040204" pitchFamily="34" charset="0"/>
                  <a:ea typeface="Tahoma" panose="020B0604030504040204" pitchFamily="34" charset="0"/>
                  <a:cs typeface="Tahoma" panose="020B0604030504040204" pitchFamily="34" charset="0"/>
                </a:rPr>
                <a:t>Sensor image as output</a:t>
              </a:r>
            </a:p>
          </p:txBody>
        </p:sp>
        <p:cxnSp>
          <p:nvCxnSpPr>
            <p:cNvPr id="17" name="Straight Connector 16">
              <a:extLst>
                <a:ext uri="{FF2B5EF4-FFF2-40B4-BE49-F238E27FC236}">
                  <a16:creationId xmlns:a16="http://schemas.microsoft.com/office/drawing/2014/main" id="{11F32E29-F81E-8A19-E8C4-74612E397223}"/>
                </a:ext>
              </a:extLst>
            </p:cNvPr>
            <p:cNvCxnSpPr>
              <a:cxnSpLocks/>
            </p:cNvCxnSpPr>
            <p:nvPr/>
          </p:nvCxnSpPr>
          <p:spPr>
            <a:xfrm flipV="1">
              <a:off x="7237591" y="3419434"/>
              <a:ext cx="4438189" cy="29152"/>
            </a:xfrm>
            <a:prstGeom prst="line">
              <a:avLst/>
            </a:prstGeom>
            <a:ln w="28575">
              <a:solidFill>
                <a:srgbClr val="002060"/>
              </a:solidFill>
            </a:ln>
          </p:spPr>
          <p:style>
            <a:lnRef idx="1">
              <a:schemeClr val="dk1"/>
            </a:lnRef>
            <a:fillRef idx="0">
              <a:schemeClr val="dk1"/>
            </a:fillRef>
            <a:effectRef idx="0">
              <a:schemeClr val="dk1"/>
            </a:effectRef>
            <a:fontRef idx="minor">
              <a:schemeClr val="tx1"/>
            </a:fontRef>
          </p:style>
        </p:cxnSp>
        <p:pic>
          <p:nvPicPr>
            <p:cNvPr id="18" name="Picture 4" descr="Image Generation in 10 Minutes with Generative Adversarial Networks |  Towards Data Science">
              <a:extLst>
                <a:ext uri="{FF2B5EF4-FFF2-40B4-BE49-F238E27FC236}">
                  <a16:creationId xmlns:a16="http://schemas.microsoft.com/office/drawing/2014/main" id="{8117D70D-D92F-BBB9-4A9C-1DCDA674F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771" y="1139622"/>
              <a:ext cx="4186531" cy="209563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77D9DDC0-5546-7C31-79D2-14E64B71917C}"/>
                </a:ext>
              </a:extLst>
            </p:cNvPr>
            <p:cNvCxnSpPr/>
            <p:nvPr/>
          </p:nvCxnSpPr>
          <p:spPr>
            <a:xfrm>
              <a:off x="7237591" y="1126182"/>
              <a:ext cx="0" cy="4792704"/>
            </a:xfrm>
            <a:prstGeom prst="line">
              <a:avLst/>
            </a:prstGeom>
            <a:ln w="28575">
              <a:solidFill>
                <a:srgbClr val="002060"/>
              </a:solidFill>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33DCAC7C-8AC6-9071-009E-2C13E2BFAEDF}"/>
                </a:ext>
              </a:extLst>
            </p:cNvPr>
            <p:cNvSpPr txBox="1"/>
            <p:nvPr/>
          </p:nvSpPr>
          <p:spPr>
            <a:xfrm>
              <a:off x="9658529" y="950298"/>
              <a:ext cx="2061118" cy="523220"/>
            </a:xfrm>
            <a:prstGeom prst="rect">
              <a:avLst/>
            </a:prstGeom>
            <a:noFill/>
          </p:spPr>
          <p:txBody>
            <a:bodyPr wrap="square" rtlCol="0">
              <a:spAutoFit/>
            </a:bodyPr>
            <a:lstStyle/>
            <a:p>
              <a:pPr algn="ctr"/>
              <a:r>
                <a:rPr lang="en-GB" sz="1400" b="1" dirty="0">
                  <a:solidFill>
                    <a:srgbClr val="002060"/>
                  </a:solidFill>
                  <a:latin typeface="Tahoma" panose="020B0604030504040204" pitchFamily="34" charset="0"/>
                  <a:ea typeface="Tahoma" panose="020B0604030504040204" pitchFamily="34" charset="0"/>
                  <a:cs typeface="Tahoma" panose="020B0604030504040204" pitchFamily="34" charset="0"/>
                </a:rPr>
                <a:t>Generative Adversarial Network</a:t>
              </a:r>
            </a:p>
          </p:txBody>
        </p:sp>
        <p:sp>
          <p:nvSpPr>
            <p:cNvPr id="21" name="TextBox 20">
              <a:extLst>
                <a:ext uri="{FF2B5EF4-FFF2-40B4-BE49-F238E27FC236}">
                  <a16:creationId xmlns:a16="http://schemas.microsoft.com/office/drawing/2014/main" id="{D8F88C57-15E5-53BE-FC98-B11FF0B0D85D}"/>
                </a:ext>
              </a:extLst>
            </p:cNvPr>
            <p:cNvSpPr txBox="1"/>
            <p:nvPr/>
          </p:nvSpPr>
          <p:spPr>
            <a:xfrm>
              <a:off x="9902927" y="3453603"/>
              <a:ext cx="1816720" cy="307777"/>
            </a:xfrm>
            <a:prstGeom prst="rect">
              <a:avLst/>
            </a:prstGeom>
            <a:noFill/>
          </p:spPr>
          <p:txBody>
            <a:bodyPr wrap="square" rtlCol="0">
              <a:spAutoFit/>
            </a:bodyPr>
            <a:lstStyle/>
            <a:p>
              <a:pPr algn="ctr"/>
              <a:r>
                <a:rPr lang="en-GB" sz="1400" b="1" dirty="0">
                  <a:solidFill>
                    <a:srgbClr val="002060"/>
                  </a:solidFill>
                  <a:latin typeface="Tahoma" panose="020B0604030504040204" pitchFamily="34" charset="0"/>
                  <a:ea typeface="Tahoma" panose="020B0604030504040204" pitchFamily="34" charset="0"/>
                  <a:cs typeface="Tahoma" panose="020B0604030504040204" pitchFamily="34" charset="0"/>
                </a:rPr>
                <a:t>Surrogate Model</a:t>
              </a:r>
            </a:p>
          </p:txBody>
        </p:sp>
        <p:grpSp>
          <p:nvGrpSpPr>
            <p:cNvPr id="22" name="Group 21">
              <a:extLst>
                <a:ext uri="{FF2B5EF4-FFF2-40B4-BE49-F238E27FC236}">
                  <a16:creationId xmlns:a16="http://schemas.microsoft.com/office/drawing/2014/main" id="{98DDFC09-036A-0239-C405-D0701880806D}"/>
                </a:ext>
              </a:extLst>
            </p:cNvPr>
            <p:cNvGrpSpPr/>
            <p:nvPr/>
          </p:nvGrpSpPr>
          <p:grpSpPr>
            <a:xfrm>
              <a:off x="7277517" y="3921738"/>
              <a:ext cx="4261416" cy="1566533"/>
              <a:chOff x="1010864" y="2548617"/>
              <a:chExt cx="7533363" cy="2402419"/>
            </a:xfrm>
          </p:grpSpPr>
          <p:cxnSp>
            <p:nvCxnSpPr>
              <p:cNvPr id="23" name="Straight Arrow Connector 22">
                <a:extLst>
                  <a:ext uri="{FF2B5EF4-FFF2-40B4-BE49-F238E27FC236}">
                    <a16:creationId xmlns:a16="http://schemas.microsoft.com/office/drawing/2014/main" id="{1A73A00F-49CD-0B88-4872-930DC93BCB6A}"/>
                  </a:ext>
                </a:extLst>
              </p:cNvPr>
              <p:cNvCxnSpPr>
                <a:cxnSpLocks/>
                <a:stCxn id="93" idx="6"/>
                <a:endCxn id="88" idx="2"/>
              </p:cNvCxnSpPr>
              <p:nvPr/>
            </p:nvCxnSpPr>
            <p:spPr>
              <a:xfrm>
                <a:off x="6102945" y="2774047"/>
                <a:ext cx="7697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E8EAAF7-5415-2629-5497-41A64C6B4308}"/>
                  </a:ext>
                </a:extLst>
              </p:cNvPr>
              <p:cNvCxnSpPr>
                <a:cxnSpLocks/>
                <a:stCxn id="93" idx="6"/>
                <a:endCxn id="89" idx="2"/>
              </p:cNvCxnSpPr>
              <p:nvPr/>
            </p:nvCxnSpPr>
            <p:spPr>
              <a:xfrm>
                <a:off x="6102945" y="277404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1531FF6-56BC-90E4-8C6D-60880E5E45A9}"/>
                  </a:ext>
                </a:extLst>
              </p:cNvPr>
              <p:cNvCxnSpPr>
                <a:cxnSpLocks/>
                <a:stCxn id="94" idx="6"/>
                <a:endCxn id="90" idx="2"/>
              </p:cNvCxnSpPr>
              <p:nvPr/>
            </p:nvCxnSpPr>
            <p:spPr>
              <a:xfrm>
                <a:off x="6102945" y="374982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8E5C9A7-C914-98B9-807B-A2F75703BCB7}"/>
                  </a:ext>
                </a:extLst>
              </p:cNvPr>
              <p:cNvCxnSpPr>
                <a:cxnSpLocks/>
                <a:stCxn id="94" idx="6"/>
                <a:endCxn id="89" idx="2"/>
              </p:cNvCxnSpPr>
              <p:nvPr/>
            </p:nvCxnSpPr>
            <p:spPr>
              <a:xfrm>
                <a:off x="6102945" y="3749827"/>
                <a:ext cx="7697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52FB3D-19B0-69C0-DFAA-2599C0A08A82}"/>
                  </a:ext>
                </a:extLst>
              </p:cNvPr>
              <p:cNvCxnSpPr>
                <a:cxnSpLocks/>
                <a:stCxn id="94" idx="6"/>
                <a:endCxn id="88" idx="2"/>
              </p:cNvCxnSpPr>
              <p:nvPr/>
            </p:nvCxnSpPr>
            <p:spPr>
              <a:xfrm flipV="1">
                <a:off x="6102945" y="277404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308AC3E-F9BC-8202-929C-A49ADDC03258}"/>
                  </a:ext>
                </a:extLst>
              </p:cNvPr>
              <p:cNvCxnSpPr>
                <a:cxnSpLocks/>
                <a:stCxn id="93" idx="6"/>
                <a:endCxn id="90" idx="2"/>
              </p:cNvCxnSpPr>
              <p:nvPr/>
            </p:nvCxnSpPr>
            <p:spPr>
              <a:xfrm>
                <a:off x="6102944" y="2774046"/>
                <a:ext cx="769782" cy="19515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DABD40D-4D16-465C-2E62-2D7A271D9E02}"/>
                  </a:ext>
                </a:extLst>
              </p:cNvPr>
              <p:cNvCxnSpPr>
                <a:cxnSpLocks/>
                <a:stCxn id="95" idx="6"/>
                <a:endCxn id="90" idx="2"/>
              </p:cNvCxnSpPr>
              <p:nvPr/>
            </p:nvCxnSpPr>
            <p:spPr>
              <a:xfrm>
                <a:off x="6102945" y="4725607"/>
                <a:ext cx="7697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430C3A7-8A0E-B162-1C5A-4F6173787391}"/>
                  </a:ext>
                </a:extLst>
              </p:cNvPr>
              <p:cNvCxnSpPr>
                <a:cxnSpLocks/>
                <a:stCxn id="95" idx="6"/>
                <a:endCxn id="89" idx="2"/>
              </p:cNvCxnSpPr>
              <p:nvPr/>
            </p:nvCxnSpPr>
            <p:spPr>
              <a:xfrm flipV="1">
                <a:off x="6102945" y="374982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219D02AA-E433-5CC2-0CB2-6E04F28A855A}"/>
                  </a:ext>
                </a:extLst>
              </p:cNvPr>
              <p:cNvCxnSpPr>
                <a:cxnSpLocks/>
                <a:stCxn id="95" idx="6"/>
                <a:endCxn id="88" idx="2"/>
              </p:cNvCxnSpPr>
              <p:nvPr/>
            </p:nvCxnSpPr>
            <p:spPr>
              <a:xfrm flipV="1">
                <a:off x="6102945" y="2774047"/>
                <a:ext cx="769783" cy="19515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1744B0D9-9F52-FD59-DD5F-59C1864E32E3}"/>
                  </a:ext>
                </a:extLst>
              </p:cNvPr>
              <p:cNvCxnSpPr>
                <a:cxnSpLocks/>
                <a:stCxn id="88" idx="6"/>
                <a:endCxn id="76" idx="2"/>
              </p:cNvCxnSpPr>
              <p:nvPr/>
            </p:nvCxnSpPr>
            <p:spPr>
              <a:xfrm>
                <a:off x="7323587" y="2774047"/>
                <a:ext cx="769781"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A80D1E5-90B0-4ACF-8F08-92C98888C091}"/>
                  </a:ext>
                </a:extLst>
              </p:cNvPr>
              <p:cNvCxnSpPr>
                <a:cxnSpLocks/>
                <a:stCxn id="89" idx="6"/>
                <a:endCxn id="76" idx="2"/>
              </p:cNvCxnSpPr>
              <p:nvPr/>
            </p:nvCxnSpPr>
            <p:spPr>
              <a:xfrm>
                <a:off x="7323587" y="3749827"/>
                <a:ext cx="76978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EC549E2-D1B8-C049-D0C2-F5852C9B09FF}"/>
                  </a:ext>
                </a:extLst>
              </p:cNvPr>
              <p:cNvCxnSpPr>
                <a:cxnSpLocks/>
                <a:stCxn id="90" idx="6"/>
                <a:endCxn id="76" idx="2"/>
              </p:cNvCxnSpPr>
              <p:nvPr/>
            </p:nvCxnSpPr>
            <p:spPr>
              <a:xfrm flipV="1">
                <a:off x="7323587" y="3749827"/>
                <a:ext cx="769781"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FB6CE6D5-A11A-EFE5-E969-F6F2FC935DFD}"/>
                  </a:ext>
                </a:extLst>
              </p:cNvPr>
              <p:cNvGrpSpPr/>
              <p:nvPr/>
            </p:nvGrpSpPr>
            <p:grpSpPr>
              <a:xfrm>
                <a:off x="5652086" y="2548617"/>
                <a:ext cx="595399" cy="2402419"/>
                <a:chOff x="4293780" y="2813660"/>
                <a:chExt cx="595399" cy="2402419"/>
              </a:xfrm>
            </p:grpSpPr>
            <p:sp>
              <p:nvSpPr>
                <p:cNvPr id="93" name="Oval 92">
                  <a:extLst>
                    <a:ext uri="{FF2B5EF4-FFF2-40B4-BE49-F238E27FC236}">
                      <a16:creationId xmlns:a16="http://schemas.microsoft.com/office/drawing/2014/main" id="{7B973C7C-2320-65A1-1ACE-F652677AA601}"/>
                    </a:ext>
                  </a:extLst>
                </p:cNvPr>
                <p:cNvSpPr/>
                <p:nvPr/>
              </p:nvSpPr>
              <p:spPr>
                <a:xfrm>
                  <a:off x="4293780" y="281366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94" name="Oval 93">
                  <a:extLst>
                    <a:ext uri="{FF2B5EF4-FFF2-40B4-BE49-F238E27FC236}">
                      <a16:creationId xmlns:a16="http://schemas.microsoft.com/office/drawing/2014/main" id="{69D91D42-45F1-D713-4F43-29A80DFF8EE3}"/>
                    </a:ext>
                  </a:extLst>
                </p:cNvPr>
                <p:cNvSpPr/>
                <p:nvPr/>
              </p:nvSpPr>
              <p:spPr>
                <a:xfrm>
                  <a:off x="4293780" y="378944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95" name="Oval 94">
                  <a:extLst>
                    <a:ext uri="{FF2B5EF4-FFF2-40B4-BE49-F238E27FC236}">
                      <a16:creationId xmlns:a16="http://schemas.microsoft.com/office/drawing/2014/main" id="{669F0BD5-F50C-4100-F24A-811F5D6D65BF}"/>
                    </a:ext>
                  </a:extLst>
                </p:cNvPr>
                <p:cNvSpPr/>
                <p:nvPr/>
              </p:nvSpPr>
              <p:spPr>
                <a:xfrm>
                  <a:off x="4293780" y="476522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6B5FD4D-B640-DC35-8DB0-55AEC487EE8B}"/>
                        </a:ext>
                      </a:extLst>
                    </p:cNvPr>
                    <p:cNvSpPr txBox="1"/>
                    <p:nvPr/>
                  </p:nvSpPr>
                  <p:spPr>
                    <a:xfrm>
                      <a:off x="4364360" y="3342314"/>
                      <a:ext cx="524819" cy="472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m:t>
                            </m:r>
                          </m:oMath>
                        </m:oMathPara>
                      </a14:m>
                      <a:endParaRPr lang="en-GB" sz="14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6" name="TextBox 95">
                      <a:extLst>
                        <a:ext uri="{FF2B5EF4-FFF2-40B4-BE49-F238E27FC236}">
                          <a16:creationId xmlns:a16="http://schemas.microsoft.com/office/drawing/2014/main" id="{76B5FD4D-B640-DC35-8DB0-55AEC487EE8B}"/>
                        </a:ext>
                      </a:extLst>
                    </p:cNvPr>
                    <p:cNvSpPr txBox="1">
                      <a:spLocks noRot="1" noChangeAspect="1" noMove="1" noResize="1" noEditPoints="1" noAdjustHandles="1" noChangeArrowheads="1" noChangeShapeType="1" noTextEdit="1"/>
                    </p:cNvSpPr>
                    <p:nvPr/>
                  </p:nvSpPr>
                  <p:spPr>
                    <a:xfrm>
                      <a:off x="4364360" y="3342314"/>
                      <a:ext cx="524819" cy="47200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A503E97D-8CE5-D819-4188-A5F67597D319}"/>
                        </a:ext>
                      </a:extLst>
                    </p:cNvPr>
                    <p:cNvSpPr txBox="1"/>
                    <p:nvPr/>
                  </p:nvSpPr>
                  <p:spPr>
                    <a:xfrm>
                      <a:off x="4364360" y="4309632"/>
                      <a:ext cx="524819" cy="472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m:t>
                            </m:r>
                          </m:oMath>
                        </m:oMathPara>
                      </a14:m>
                      <a:endParaRPr lang="en-GB" sz="14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7" name="TextBox 96">
                      <a:extLst>
                        <a:ext uri="{FF2B5EF4-FFF2-40B4-BE49-F238E27FC236}">
                          <a16:creationId xmlns:a16="http://schemas.microsoft.com/office/drawing/2014/main" id="{A503E97D-8CE5-D819-4188-A5F67597D319}"/>
                        </a:ext>
                      </a:extLst>
                    </p:cNvPr>
                    <p:cNvSpPr txBox="1">
                      <a:spLocks noRot="1" noChangeAspect="1" noMove="1" noResize="1" noEditPoints="1" noAdjustHandles="1" noChangeArrowheads="1" noChangeShapeType="1" noTextEdit="1"/>
                    </p:cNvSpPr>
                    <p:nvPr/>
                  </p:nvSpPr>
                  <p:spPr>
                    <a:xfrm>
                      <a:off x="4364360" y="4309632"/>
                      <a:ext cx="524819" cy="472004"/>
                    </a:xfrm>
                    <a:prstGeom prst="rect">
                      <a:avLst/>
                    </a:prstGeom>
                    <a:blipFill>
                      <a:blip r:embed="rId8"/>
                      <a:stretch>
                        <a:fillRect/>
                      </a:stretch>
                    </a:blipFill>
                  </p:spPr>
                  <p:txBody>
                    <a:bodyPr/>
                    <a:lstStyle/>
                    <a:p>
                      <a:r>
                        <a:rPr lang="en-GB">
                          <a:noFill/>
                        </a:rPr>
                        <a:t> </a:t>
                      </a:r>
                    </a:p>
                  </p:txBody>
                </p:sp>
              </mc:Fallback>
            </mc:AlternateContent>
          </p:grpSp>
          <p:grpSp>
            <p:nvGrpSpPr>
              <p:cNvPr id="65" name="Group 64">
                <a:extLst>
                  <a:ext uri="{FF2B5EF4-FFF2-40B4-BE49-F238E27FC236}">
                    <a16:creationId xmlns:a16="http://schemas.microsoft.com/office/drawing/2014/main" id="{1C034E2C-71B9-8AA1-A5C7-6A7DF11A6599}"/>
                  </a:ext>
                </a:extLst>
              </p:cNvPr>
              <p:cNvGrpSpPr/>
              <p:nvPr/>
            </p:nvGrpSpPr>
            <p:grpSpPr>
              <a:xfrm>
                <a:off x="6872728" y="2548617"/>
                <a:ext cx="595399" cy="2402419"/>
                <a:chOff x="5796009" y="2813660"/>
                <a:chExt cx="595399" cy="2402419"/>
              </a:xfrm>
            </p:grpSpPr>
            <p:sp>
              <p:nvSpPr>
                <p:cNvPr id="88" name="Oval 87">
                  <a:extLst>
                    <a:ext uri="{FF2B5EF4-FFF2-40B4-BE49-F238E27FC236}">
                      <a16:creationId xmlns:a16="http://schemas.microsoft.com/office/drawing/2014/main" id="{61C12F5D-50CD-20A4-5FA1-A7AD12C4CC1B}"/>
                    </a:ext>
                  </a:extLst>
                </p:cNvPr>
                <p:cNvSpPr/>
                <p:nvPr/>
              </p:nvSpPr>
              <p:spPr>
                <a:xfrm>
                  <a:off x="5796009" y="281366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89" name="Oval 88">
                  <a:extLst>
                    <a:ext uri="{FF2B5EF4-FFF2-40B4-BE49-F238E27FC236}">
                      <a16:creationId xmlns:a16="http://schemas.microsoft.com/office/drawing/2014/main" id="{2EA5103E-7458-4713-1F31-EBDF636B4C5E}"/>
                    </a:ext>
                  </a:extLst>
                </p:cNvPr>
                <p:cNvSpPr/>
                <p:nvPr/>
              </p:nvSpPr>
              <p:spPr>
                <a:xfrm>
                  <a:off x="5796009" y="378944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90" name="Oval 89">
                  <a:extLst>
                    <a:ext uri="{FF2B5EF4-FFF2-40B4-BE49-F238E27FC236}">
                      <a16:creationId xmlns:a16="http://schemas.microsoft.com/office/drawing/2014/main" id="{72C75D57-B7F3-7474-E55C-49D38426C2ED}"/>
                    </a:ext>
                  </a:extLst>
                </p:cNvPr>
                <p:cNvSpPr/>
                <p:nvPr/>
              </p:nvSpPr>
              <p:spPr>
                <a:xfrm>
                  <a:off x="5796009" y="476522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4A9F8451-42DE-09CA-701B-BD89A7D68D79}"/>
                        </a:ext>
                      </a:extLst>
                    </p:cNvPr>
                    <p:cNvSpPr txBox="1"/>
                    <p:nvPr/>
                  </p:nvSpPr>
                  <p:spPr>
                    <a:xfrm>
                      <a:off x="5866589" y="3342314"/>
                      <a:ext cx="524819" cy="472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m:t>
                            </m:r>
                          </m:oMath>
                        </m:oMathPara>
                      </a14:m>
                      <a:endParaRPr lang="en-GB" sz="14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1" name="TextBox 90">
                      <a:extLst>
                        <a:ext uri="{FF2B5EF4-FFF2-40B4-BE49-F238E27FC236}">
                          <a16:creationId xmlns:a16="http://schemas.microsoft.com/office/drawing/2014/main" id="{4A9F8451-42DE-09CA-701B-BD89A7D68D79}"/>
                        </a:ext>
                      </a:extLst>
                    </p:cNvPr>
                    <p:cNvSpPr txBox="1">
                      <a:spLocks noRot="1" noChangeAspect="1" noMove="1" noResize="1" noEditPoints="1" noAdjustHandles="1" noChangeArrowheads="1" noChangeShapeType="1" noTextEdit="1"/>
                    </p:cNvSpPr>
                    <p:nvPr/>
                  </p:nvSpPr>
                  <p:spPr>
                    <a:xfrm>
                      <a:off x="5866589" y="3342314"/>
                      <a:ext cx="524819" cy="472004"/>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678A517-0ACD-B0AA-FB0B-483738BCDB70}"/>
                        </a:ext>
                      </a:extLst>
                    </p:cNvPr>
                    <p:cNvSpPr txBox="1"/>
                    <p:nvPr/>
                  </p:nvSpPr>
                  <p:spPr>
                    <a:xfrm>
                      <a:off x="5866589" y="4309632"/>
                      <a:ext cx="524819" cy="472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m:t>
                            </m:r>
                          </m:oMath>
                        </m:oMathPara>
                      </a14:m>
                      <a:endParaRPr lang="en-GB" sz="14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2" name="TextBox 91">
                      <a:extLst>
                        <a:ext uri="{FF2B5EF4-FFF2-40B4-BE49-F238E27FC236}">
                          <a16:creationId xmlns:a16="http://schemas.microsoft.com/office/drawing/2014/main" id="{0678A517-0ACD-B0AA-FB0B-483738BCDB70}"/>
                        </a:ext>
                      </a:extLst>
                    </p:cNvPr>
                    <p:cNvSpPr txBox="1">
                      <a:spLocks noRot="1" noChangeAspect="1" noMove="1" noResize="1" noEditPoints="1" noAdjustHandles="1" noChangeArrowheads="1" noChangeShapeType="1" noTextEdit="1"/>
                    </p:cNvSpPr>
                    <p:nvPr/>
                  </p:nvSpPr>
                  <p:spPr>
                    <a:xfrm>
                      <a:off x="5866589" y="4309632"/>
                      <a:ext cx="524819" cy="472004"/>
                    </a:xfrm>
                    <a:prstGeom prst="rect">
                      <a:avLst/>
                    </a:prstGeom>
                    <a:blipFill>
                      <a:blip r:embed="rId8"/>
                      <a:stretch>
                        <a:fillRect/>
                      </a:stretch>
                    </a:blipFill>
                  </p:spPr>
                  <p:txBody>
                    <a:bodyPr/>
                    <a:lstStyle/>
                    <a:p>
                      <a:r>
                        <a:rPr lang="en-GB">
                          <a:noFill/>
                        </a:rPr>
                        <a:t> </a:t>
                      </a:r>
                    </a:p>
                  </p:txBody>
                </p:sp>
              </mc:Fallback>
            </mc:AlternateContent>
          </p:grpSp>
          <p:grpSp>
            <p:nvGrpSpPr>
              <p:cNvPr id="66" name="Group 65">
                <a:extLst>
                  <a:ext uri="{FF2B5EF4-FFF2-40B4-BE49-F238E27FC236}">
                    <a16:creationId xmlns:a16="http://schemas.microsoft.com/office/drawing/2014/main" id="{EF3F613D-4FBA-C8C0-3B24-975A57C9579A}"/>
                  </a:ext>
                </a:extLst>
              </p:cNvPr>
              <p:cNvGrpSpPr/>
              <p:nvPr/>
            </p:nvGrpSpPr>
            <p:grpSpPr>
              <a:xfrm>
                <a:off x="4431444" y="2548617"/>
                <a:ext cx="595399" cy="2402419"/>
                <a:chOff x="4293780" y="2813660"/>
                <a:chExt cx="595399" cy="2402419"/>
              </a:xfrm>
            </p:grpSpPr>
            <p:sp>
              <p:nvSpPr>
                <p:cNvPr id="83" name="Oval 82">
                  <a:extLst>
                    <a:ext uri="{FF2B5EF4-FFF2-40B4-BE49-F238E27FC236}">
                      <a16:creationId xmlns:a16="http://schemas.microsoft.com/office/drawing/2014/main" id="{A1C938FD-75B9-59BC-EA9E-48DC4491E8F9}"/>
                    </a:ext>
                  </a:extLst>
                </p:cNvPr>
                <p:cNvSpPr/>
                <p:nvPr/>
              </p:nvSpPr>
              <p:spPr>
                <a:xfrm>
                  <a:off x="4293780" y="281366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84" name="Oval 83">
                  <a:extLst>
                    <a:ext uri="{FF2B5EF4-FFF2-40B4-BE49-F238E27FC236}">
                      <a16:creationId xmlns:a16="http://schemas.microsoft.com/office/drawing/2014/main" id="{5BC4F4CD-3074-F748-51E8-08DCCB034052}"/>
                    </a:ext>
                  </a:extLst>
                </p:cNvPr>
                <p:cNvSpPr/>
                <p:nvPr/>
              </p:nvSpPr>
              <p:spPr>
                <a:xfrm>
                  <a:off x="4293780" y="378944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85" name="Oval 84">
                  <a:extLst>
                    <a:ext uri="{FF2B5EF4-FFF2-40B4-BE49-F238E27FC236}">
                      <a16:creationId xmlns:a16="http://schemas.microsoft.com/office/drawing/2014/main" id="{E87FCF62-FBA6-1139-5E25-D0F613074F53}"/>
                    </a:ext>
                  </a:extLst>
                </p:cNvPr>
                <p:cNvSpPr/>
                <p:nvPr/>
              </p:nvSpPr>
              <p:spPr>
                <a:xfrm>
                  <a:off x="4293780" y="4765220"/>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B86AB98-209E-09E4-879F-8E11681AA4C2}"/>
                        </a:ext>
                      </a:extLst>
                    </p:cNvPr>
                    <p:cNvSpPr txBox="1"/>
                    <p:nvPr/>
                  </p:nvSpPr>
                  <p:spPr>
                    <a:xfrm>
                      <a:off x="4364360" y="3342314"/>
                      <a:ext cx="524819" cy="472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m:t>
                            </m:r>
                          </m:oMath>
                        </m:oMathPara>
                      </a14:m>
                      <a:endParaRPr lang="en-GB" sz="14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6" name="TextBox 85">
                      <a:extLst>
                        <a:ext uri="{FF2B5EF4-FFF2-40B4-BE49-F238E27FC236}">
                          <a16:creationId xmlns:a16="http://schemas.microsoft.com/office/drawing/2014/main" id="{6B86AB98-209E-09E4-879F-8E11681AA4C2}"/>
                        </a:ext>
                      </a:extLst>
                    </p:cNvPr>
                    <p:cNvSpPr txBox="1">
                      <a:spLocks noRot="1" noChangeAspect="1" noMove="1" noResize="1" noEditPoints="1" noAdjustHandles="1" noChangeArrowheads="1" noChangeShapeType="1" noTextEdit="1"/>
                    </p:cNvSpPr>
                    <p:nvPr/>
                  </p:nvSpPr>
                  <p:spPr>
                    <a:xfrm>
                      <a:off x="4364360" y="3342314"/>
                      <a:ext cx="524819" cy="472004"/>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940DC86E-BF0A-4CC3-FC3F-F4C7C6430084}"/>
                        </a:ext>
                      </a:extLst>
                    </p:cNvPr>
                    <p:cNvSpPr txBox="1"/>
                    <p:nvPr/>
                  </p:nvSpPr>
                  <p:spPr>
                    <a:xfrm>
                      <a:off x="4364360" y="4309632"/>
                      <a:ext cx="524819" cy="472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400" i="1" smtClean="0">
                                <a:latin typeface="Cambria Math" panose="02040503050406030204" pitchFamily="18" charset="0"/>
                                <a:ea typeface="Cambria Math" panose="02040503050406030204" pitchFamily="18" charset="0"/>
                              </a:rPr>
                              <m:t>⋮</m:t>
                            </m:r>
                          </m:oMath>
                        </m:oMathPara>
                      </a14:m>
                      <a:endParaRPr lang="en-GB" sz="14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87" name="TextBox 86">
                      <a:extLst>
                        <a:ext uri="{FF2B5EF4-FFF2-40B4-BE49-F238E27FC236}">
                          <a16:creationId xmlns:a16="http://schemas.microsoft.com/office/drawing/2014/main" id="{940DC86E-BF0A-4CC3-FC3F-F4C7C6430084}"/>
                        </a:ext>
                      </a:extLst>
                    </p:cNvPr>
                    <p:cNvSpPr txBox="1">
                      <a:spLocks noRot="1" noChangeAspect="1" noMove="1" noResize="1" noEditPoints="1" noAdjustHandles="1" noChangeArrowheads="1" noChangeShapeType="1" noTextEdit="1"/>
                    </p:cNvSpPr>
                    <p:nvPr/>
                  </p:nvSpPr>
                  <p:spPr>
                    <a:xfrm>
                      <a:off x="4364360" y="4309632"/>
                      <a:ext cx="524819" cy="472004"/>
                    </a:xfrm>
                    <a:prstGeom prst="rect">
                      <a:avLst/>
                    </a:prstGeom>
                    <a:blipFill>
                      <a:blip r:embed="rId10"/>
                      <a:stretch>
                        <a:fillRect/>
                      </a:stretch>
                    </a:blipFill>
                  </p:spPr>
                  <p:txBody>
                    <a:bodyPr/>
                    <a:lstStyle/>
                    <a:p>
                      <a:r>
                        <a:rPr lang="en-GB">
                          <a:noFill/>
                        </a:rPr>
                        <a:t> </a:t>
                      </a:r>
                    </a:p>
                  </p:txBody>
                </p:sp>
              </mc:Fallback>
            </mc:AlternateContent>
          </p:grpSp>
          <p:cxnSp>
            <p:nvCxnSpPr>
              <p:cNvPr id="67" name="Straight Arrow Connector 66">
                <a:extLst>
                  <a:ext uri="{FF2B5EF4-FFF2-40B4-BE49-F238E27FC236}">
                    <a16:creationId xmlns:a16="http://schemas.microsoft.com/office/drawing/2014/main" id="{5DB928E4-03B7-B916-AB06-050A690DEF04}"/>
                  </a:ext>
                </a:extLst>
              </p:cNvPr>
              <p:cNvCxnSpPr>
                <a:cxnSpLocks/>
                <a:stCxn id="83" idx="6"/>
                <a:endCxn id="95" idx="2"/>
              </p:cNvCxnSpPr>
              <p:nvPr/>
            </p:nvCxnSpPr>
            <p:spPr>
              <a:xfrm>
                <a:off x="4882303" y="2774047"/>
                <a:ext cx="769783" cy="19515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CF0607E-2704-3223-C832-599C2C120E2B}"/>
                  </a:ext>
                </a:extLst>
              </p:cNvPr>
              <p:cNvCxnSpPr>
                <a:cxnSpLocks/>
                <a:stCxn id="83" idx="6"/>
                <a:endCxn id="94" idx="2"/>
              </p:cNvCxnSpPr>
              <p:nvPr/>
            </p:nvCxnSpPr>
            <p:spPr>
              <a:xfrm>
                <a:off x="4882303" y="277404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EFAC2283-91CE-720C-2FCC-8C0E4067C961}"/>
                  </a:ext>
                </a:extLst>
              </p:cNvPr>
              <p:cNvCxnSpPr>
                <a:cxnSpLocks/>
                <a:stCxn id="83" idx="6"/>
                <a:endCxn id="93" idx="2"/>
              </p:cNvCxnSpPr>
              <p:nvPr/>
            </p:nvCxnSpPr>
            <p:spPr>
              <a:xfrm>
                <a:off x="4882303" y="2774047"/>
                <a:ext cx="7697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33BC0DC-8281-973A-B432-01C8B0EB14C3}"/>
                  </a:ext>
                </a:extLst>
              </p:cNvPr>
              <p:cNvCxnSpPr>
                <a:cxnSpLocks/>
                <a:stCxn id="84" idx="6"/>
                <a:endCxn id="93" idx="2"/>
              </p:cNvCxnSpPr>
              <p:nvPr/>
            </p:nvCxnSpPr>
            <p:spPr>
              <a:xfrm flipV="1">
                <a:off x="4882303" y="277404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A761429-CE06-F021-A2ED-9EAD61C945C0}"/>
                  </a:ext>
                </a:extLst>
              </p:cNvPr>
              <p:cNvCxnSpPr>
                <a:cxnSpLocks/>
                <a:stCxn id="84" idx="6"/>
                <a:endCxn id="94" idx="2"/>
              </p:cNvCxnSpPr>
              <p:nvPr/>
            </p:nvCxnSpPr>
            <p:spPr>
              <a:xfrm>
                <a:off x="4882303" y="3749827"/>
                <a:ext cx="7697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5F22BB3-D255-6658-94AB-99E220612898}"/>
                  </a:ext>
                </a:extLst>
              </p:cNvPr>
              <p:cNvCxnSpPr>
                <a:cxnSpLocks/>
                <a:stCxn id="84" idx="6"/>
                <a:endCxn id="95" idx="2"/>
              </p:cNvCxnSpPr>
              <p:nvPr/>
            </p:nvCxnSpPr>
            <p:spPr>
              <a:xfrm>
                <a:off x="4882303" y="374982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03C4B91-A9DC-B88A-2188-D07A34B679C7}"/>
                  </a:ext>
                </a:extLst>
              </p:cNvPr>
              <p:cNvCxnSpPr>
                <a:cxnSpLocks/>
                <a:stCxn id="85" idx="6"/>
                <a:endCxn id="95" idx="2"/>
              </p:cNvCxnSpPr>
              <p:nvPr/>
            </p:nvCxnSpPr>
            <p:spPr>
              <a:xfrm>
                <a:off x="4882303" y="4725607"/>
                <a:ext cx="76978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71CDA569-09A1-B439-1782-1D101A783CB5}"/>
                  </a:ext>
                </a:extLst>
              </p:cNvPr>
              <p:cNvCxnSpPr>
                <a:cxnSpLocks/>
                <a:stCxn id="85" idx="6"/>
                <a:endCxn id="94" idx="2"/>
              </p:cNvCxnSpPr>
              <p:nvPr/>
            </p:nvCxnSpPr>
            <p:spPr>
              <a:xfrm flipV="1">
                <a:off x="4882303" y="3749827"/>
                <a:ext cx="769783"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42123B8-070D-F981-F15D-558574FA6D26}"/>
                  </a:ext>
                </a:extLst>
              </p:cNvPr>
              <p:cNvCxnSpPr>
                <a:cxnSpLocks/>
                <a:stCxn id="85" idx="6"/>
                <a:endCxn id="93" idx="2"/>
              </p:cNvCxnSpPr>
              <p:nvPr/>
            </p:nvCxnSpPr>
            <p:spPr>
              <a:xfrm flipV="1">
                <a:off x="4882303" y="2774047"/>
                <a:ext cx="769783" cy="19515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9936EECF-9D2E-7313-6032-2EFD70A1EB10}"/>
                      </a:ext>
                    </a:extLst>
                  </p:cNvPr>
                  <p:cNvSpPr/>
                  <p:nvPr/>
                </p:nvSpPr>
                <p:spPr>
                  <a:xfrm>
                    <a:off x="8093368" y="3524397"/>
                    <a:ext cx="450859" cy="45085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1400" b="0" i="1" smtClean="0">
                              <a:solidFill>
                                <a:schemeClr val="tx1"/>
                              </a:solidFill>
                              <a:latin typeface="Cambria Math" panose="02040503050406030204" pitchFamily="18" charset="0"/>
                            </a:rPr>
                            <m:t>𝑝</m:t>
                          </m:r>
                        </m:oMath>
                      </m:oMathPara>
                    </a14:m>
                    <a:endParaRPr lang="en-US" sz="14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6" name="Oval 45">
                    <a:extLst>
                      <a:ext uri="{FF2B5EF4-FFF2-40B4-BE49-F238E27FC236}">
                        <a16:creationId xmlns:a16="http://schemas.microsoft.com/office/drawing/2014/main" id="{BB863B53-E060-4678-D54B-219E45066137}"/>
                      </a:ext>
                    </a:extLst>
                  </p:cNvPr>
                  <p:cNvSpPr>
                    <a:spLocks noRot="1" noChangeAspect="1" noMove="1" noResize="1" noEditPoints="1" noAdjustHandles="1" noChangeArrowheads="1" noChangeShapeType="1" noTextEdit="1"/>
                  </p:cNvSpPr>
                  <p:nvPr/>
                </p:nvSpPr>
                <p:spPr>
                  <a:xfrm>
                    <a:off x="8093368" y="3524397"/>
                    <a:ext cx="450859" cy="450859"/>
                  </a:xfrm>
                  <a:prstGeom prst="ellipse">
                    <a:avLst/>
                  </a:prstGeom>
                  <a:blipFill>
                    <a:blip r:embed="rId11"/>
                    <a:stretch>
                      <a:fillRect/>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Rectangle 76">
                    <a:extLst>
                      <a:ext uri="{FF2B5EF4-FFF2-40B4-BE49-F238E27FC236}">
                        <a16:creationId xmlns:a16="http://schemas.microsoft.com/office/drawing/2014/main" id="{4C7445C5-EE98-904B-784B-3CDB5A3C592F}"/>
                      </a:ext>
                    </a:extLst>
                  </p:cNvPr>
                  <p:cNvSpPr/>
                  <p:nvPr/>
                </p:nvSpPr>
                <p:spPr>
                  <a:xfrm>
                    <a:off x="1010864" y="3424927"/>
                    <a:ext cx="1604117" cy="63616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GB" sz="1400" b="0" i="1" smtClean="0">
                            <a:solidFill>
                              <a:sysClr val="windowText" lastClr="000000"/>
                            </a:solidFill>
                            <a:latin typeface="Cambria Math" panose="02040503050406030204" pitchFamily="18" charset="0"/>
                          </a:rPr>
                          <m:t>𝑣</m:t>
                        </m:r>
                        <m:r>
                          <a:rPr lang="en-GB" sz="1400" b="0" i="1" smtClean="0">
                            <a:solidFill>
                              <a:sysClr val="windowText" lastClr="000000"/>
                            </a:solidFill>
                            <a:latin typeface="Cambria Math" panose="02040503050406030204" pitchFamily="18" charset="0"/>
                          </a:rPr>
                          <m:t>=</m:t>
                        </m:r>
                      </m:oMath>
                    </a14:m>
                    <a:r>
                      <a:rPr lang="en-GB" sz="1400" b="0" i="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GB" sz="1400" b="0" i="1" smtClean="0">
                                <a:solidFill>
                                  <a:sysClr val="windowText" lastClr="000000"/>
                                </a:solidFill>
                                <a:latin typeface="Cambria Math" panose="02040503050406030204" pitchFamily="18" charset="0"/>
                              </a:rPr>
                            </m:ctrlPr>
                          </m:dPr>
                          <m:e>
                            <m:r>
                              <a:rPr lang="en-GB" sz="1400" b="0" i="1" smtClean="0">
                                <a:solidFill>
                                  <a:sysClr val="windowText" lastClr="000000"/>
                                </a:solidFill>
                                <a:latin typeface="Cambria Math" panose="02040503050406030204" pitchFamily="18" charset="0"/>
                              </a:rPr>
                              <m:t>𝑥</m:t>
                            </m:r>
                            <m:r>
                              <a:rPr lang="en-GB" sz="1400" b="0" i="1" smtClean="0">
                                <a:solidFill>
                                  <a:sysClr val="windowText" lastClr="000000"/>
                                </a:solidFill>
                                <a:latin typeface="Cambria Math" panose="02040503050406030204" pitchFamily="18" charset="0"/>
                              </a:rPr>
                              <m:t>, </m:t>
                            </m:r>
                            <m:r>
                              <a:rPr lang="en-GB" sz="1400" b="0" i="1" smtClean="0">
                                <a:solidFill>
                                  <a:sysClr val="windowText" lastClr="000000"/>
                                </a:solidFill>
                                <a:latin typeface="Cambria Math" panose="02040503050406030204" pitchFamily="18" charset="0"/>
                              </a:rPr>
                              <m:t>𝑦</m:t>
                            </m:r>
                          </m:e>
                        </m:d>
                      </m:oMath>
                    </a14:m>
                    <a:endParaRPr lang="en-US" sz="14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7" name="Rectangle 76">
                    <a:extLst>
                      <a:ext uri="{FF2B5EF4-FFF2-40B4-BE49-F238E27FC236}">
                        <a16:creationId xmlns:a16="http://schemas.microsoft.com/office/drawing/2014/main" id="{4C7445C5-EE98-904B-784B-3CDB5A3C592F}"/>
                      </a:ext>
                    </a:extLst>
                  </p:cNvPr>
                  <p:cNvSpPr>
                    <a:spLocks noRot="1" noChangeAspect="1" noMove="1" noResize="1" noEditPoints="1" noAdjustHandles="1" noChangeArrowheads="1" noChangeShapeType="1" noTextEdit="1"/>
                  </p:cNvSpPr>
                  <p:nvPr/>
                </p:nvSpPr>
                <p:spPr>
                  <a:xfrm>
                    <a:off x="1010864" y="3424927"/>
                    <a:ext cx="1604117" cy="636164"/>
                  </a:xfrm>
                  <a:prstGeom prst="rect">
                    <a:avLst/>
                  </a:prstGeom>
                  <a:blipFill>
                    <a:blip r:embed="rId12"/>
                    <a:stretch>
                      <a:fillRect/>
                    </a:stretch>
                  </a:blipFill>
                  <a:ln w="19050">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D112178C-CEF4-63CC-57FF-DD1CFF7137EB}"/>
                      </a:ext>
                    </a:extLst>
                  </p:cNvPr>
                  <p:cNvSpPr/>
                  <p:nvPr/>
                </p:nvSpPr>
                <p:spPr>
                  <a:xfrm>
                    <a:off x="3065837" y="3230471"/>
                    <a:ext cx="857551" cy="10387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1400" b="0" i="1" smtClean="0">
                              <a:solidFill>
                                <a:schemeClr val="tx1"/>
                              </a:solidFill>
                              <a:latin typeface="Cambria Math" panose="02040503050406030204" pitchFamily="18" charset="0"/>
                            </a:rPr>
                            <m:t>𝛾</m:t>
                          </m:r>
                          <m:r>
                            <a:rPr lang="en-GB" sz="1400" b="0" i="1" smtClean="0">
                              <a:solidFill>
                                <a:schemeClr val="tx1"/>
                              </a:solidFill>
                              <a:latin typeface="Cambria Math" panose="02040503050406030204" pitchFamily="18" charset="0"/>
                            </a:rPr>
                            <m:t>(</m:t>
                          </m:r>
                          <m:r>
                            <a:rPr lang="en-GB" sz="1400" b="0" i="1" smtClean="0">
                              <a:solidFill>
                                <a:schemeClr val="tx1"/>
                              </a:solidFill>
                              <a:latin typeface="Cambria Math" panose="02040503050406030204" pitchFamily="18" charset="0"/>
                            </a:rPr>
                            <m:t>𝑣</m:t>
                          </m:r>
                          <m:r>
                            <a:rPr lang="en-GB" sz="1400" b="0" i="1" smtClean="0">
                              <a:solidFill>
                                <a:schemeClr val="tx1"/>
                              </a:solidFill>
                              <a:latin typeface="Cambria Math" panose="02040503050406030204" pitchFamily="18" charset="0"/>
                            </a:rPr>
                            <m:t>)</m:t>
                          </m:r>
                        </m:oMath>
                      </m:oMathPara>
                    </a14:m>
                    <a:endParaRPr lang="en-GB" sz="140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8" name="Rectangle 47">
                    <a:extLst>
                      <a:ext uri="{FF2B5EF4-FFF2-40B4-BE49-F238E27FC236}">
                        <a16:creationId xmlns:a16="http://schemas.microsoft.com/office/drawing/2014/main" id="{1FBE4189-9F22-A0E5-68AD-BC798161C3B2}"/>
                      </a:ext>
                    </a:extLst>
                  </p:cNvPr>
                  <p:cNvSpPr>
                    <a:spLocks noRot="1" noChangeAspect="1" noMove="1" noResize="1" noEditPoints="1" noAdjustHandles="1" noChangeArrowheads="1" noChangeShapeType="1" noTextEdit="1"/>
                  </p:cNvSpPr>
                  <p:nvPr/>
                </p:nvSpPr>
                <p:spPr>
                  <a:xfrm>
                    <a:off x="3065837" y="3230471"/>
                    <a:ext cx="857551" cy="1038711"/>
                  </a:xfrm>
                  <a:prstGeom prst="rect">
                    <a:avLst/>
                  </a:prstGeom>
                  <a:blipFill>
                    <a:blip r:embed="rId13"/>
                    <a:stretch>
                      <a:fillRect/>
                    </a:stretch>
                  </a:blipFill>
                  <a:ln w="19050">
                    <a:solidFill>
                      <a:schemeClr val="tx1"/>
                    </a:solidFill>
                  </a:ln>
                </p:spPr>
                <p:txBody>
                  <a:bodyPr/>
                  <a:lstStyle/>
                  <a:p>
                    <a:r>
                      <a:rPr lang="en-GB">
                        <a:noFill/>
                      </a:rPr>
                      <a:t> </a:t>
                    </a:r>
                  </a:p>
                </p:txBody>
              </p:sp>
            </mc:Fallback>
          </mc:AlternateContent>
          <p:cxnSp>
            <p:nvCxnSpPr>
              <p:cNvPr id="79" name="Straight Arrow Connector 78">
                <a:extLst>
                  <a:ext uri="{FF2B5EF4-FFF2-40B4-BE49-F238E27FC236}">
                    <a16:creationId xmlns:a16="http://schemas.microsoft.com/office/drawing/2014/main" id="{34D7CBA0-09C4-1FD3-68E9-5AB5179C58A1}"/>
                  </a:ext>
                </a:extLst>
              </p:cNvPr>
              <p:cNvCxnSpPr>
                <a:cxnSpLocks/>
                <a:stCxn id="77" idx="3"/>
                <a:endCxn id="78" idx="1"/>
              </p:cNvCxnSpPr>
              <p:nvPr/>
            </p:nvCxnSpPr>
            <p:spPr>
              <a:xfrm>
                <a:off x="2614980" y="3743009"/>
                <a:ext cx="450856" cy="681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E587838D-51C2-5320-A851-F73A4ACD00EE}"/>
                  </a:ext>
                </a:extLst>
              </p:cNvPr>
              <p:cNvCxnSpPr>
                <a:cxnSpLocks/>
                <a:stCxn id="78" idx="3"/>
                <a:endCxn id="83" idx="2"/>
              </p:cNvCxnSpPr>
              <p:nvPr/>
            </p:nvCxnSpPr>
            <p:spPr>
              <a:xfrm flipV="1">
                <a:off x="3923388" y="2774047"/>
                <a:ext cx="508056"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A4719C34-7ABC-20B4-05E6-3F002BD5B139}"/>
                  </a:ext>
                </a:extLst>
              </p:cNvPr>
              <p:cNvCxnSpPr>
                <a:cxnSpLocks/>
                <a:stCxn id="78" idx="3"/>
                <a:endCxn id="84" idx="2"/>
              </p:cNvCxnSpPr>
              <p:nvPr/>
            </p:nvCxnSpPr>
            <p:spPr>
              <a:xfrm>
                <a:off x="3923388" y="3749827"/>
                <a:ext cx="50805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5FD2BA3-DF36-A832-10FB-3BFC1FBC2576}"/>
                  </a:ext>
                </a:extLst>
              </p:cNvPr>
              <p:cNvCxnSpPr>
                <a:cxnSpLocks/>
                <a:stCxn id="78" idx="3"/>
                <a:endCxn id="85" idx="2"/>
              </p:cNvCxnSpPr>
              <p:nvPr/>
            </p:nvCxnSpPr>
            <p:spPr>
              <a:xfrm>
                <a:off x="3923388" y="3749827"/>
                <a:ext cx="508056" cy="9757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50FF501-8354-A9D8-B45D-73C2D922F9EE}"/>
                    </a:ext>
                  </a:extLst>
                </p:cNvPr>
                <p:cNvSpPr txBox="1"/>
                <p:nvPr/>
              </p:nvSpPr>
              <p:spPr>
                <a:xfrm>
                  <a:off x="8049604" y="5739802"/>
                  <a:ext cx="2501059" cy="30777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GB" sz="1400" b="0" i="1" smtClean="0">
                            <a:solidFill>
                              <a:schemeClr val="tx1"/>
                            </a:solidFill>
                            <a:latin typeface="Cambria Math" panose="02040503050406030204" pitchFamily="18" charset="0"/>
                          </a:rPr>
                          <m:t>𝛾</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𝑣</m:t>
                            </m:r>
                          </m:e>
                        </m:d>
                        <m:r>
                          <a:rPr lang="en-GB" sz="1400" b="0" i="1" smtClean="0">
                            <a:solidFill>
                              <a:schemeClr val="tx1"/>
                            </a:solidFill>
                            <a:latin typeface="Cambria Math" panose="02040503050406030204" pitchFamily="18" charset="0"/>
                          </a:rPr>
                          <m:t>=</m:t>
                        </m:r>
                        <m:sSup>
                          <m:sSupPr>
                            <m:ctrlPr>
                              <a:rPr lang="en-GB" sz="1400" b="0" i="1" smtClean="0">
                                <a:solidFill>
                                  <a:schemeClr val="tx1"/>
                                </a:solidFill>
                                <a:latin typeface="Cambria Math" panose="02040503050406030204" pitchFamily="18" charset="0"/>
                              </a:rPr>
                            </m:ctrlPr>
                          </m:sSupPr>
                          <m:e>
                            <m:d>
                              <m:dPr>
                                <m:begChr m:val="["/>
                                <m:endChr m:val="]"/>
                                <m:ctrlPr>
                                  <a:rPr lang="en-GB" sz="1400" b="0" i="1" smtClean="0">
                                    <a:solidFill>
                                      <a:schemeClr val="tx1"/>
                                    </a:solidFill>
                                    <a:latin typeface="Cambria Math" panose="02040503050406030204" pitchFamily="18" charset="0"/>
                                  </a:rPr>
                                </m:ctrlPr>
                              </m:dPr>
                              <m:e>
                                <m:func>
                                  <m:funcPr>
                                    <m:ctrlPr>
                                      <a:rPr lang="en-GB" sz="1400" i="1">
                                        <a:latin typeface="Cambria Math" panose="02040503050406030204" pitchFamily="18" charset="0"/>
                                      </a:rPr>
                                    </m:ctrlPr>
                                  </m:funcPr>
                                  <m:fName>
                                    <m:r>
                                      <m:rPr>
                                        <m:sty m:val="p"/>
                                      </m:rPr>
                                      <a:rPr lang="en-GB" sz="1400" b="0" i="0" smtClean="0">
                                        <a:latin typeface="Cambria Math" panose="02040503050406030204" pitchFamily="18" charset="0"/>
                                      </a:rPr>
                                      <m:t>cos</m:t>
                                    </m:r>
                                  </m:fName>
                                  <m:e>
                                    <m:d>
                                      <m:dPr>
                                        <m:ctrlPr>
                                          <a:rPr lang="en-GB" sz="1400" i="1">
                                            <a:latin typeface="Cambria Math" panose="02040503050406030204" pitchFamily="18" charset="0"/>
                                          </a:rPr>
                                        </m:ctrlPr>
                                      </m:dPr>
                                      <m:e>
                                        <m:r>
                                          <a:rPr lang="en-GB" sz="1400" i="1">
                                            <a:latin typeface="Cambria Math" panose="02040503050406030204" pitchFamily="18" charset="0"/>
                                          </a:rPr>
                                          <m:t>2</m:t>
                                        </m:r>
                                        <m:r>
                                          <a:rPr lang="en-GB" sz="1400" i="1">
                                            <a:latin typeface="Cambria Math" panose="02040503050406030204" pitchFamily="18" charset="0"/>
                                          </a:rPr>
                                          <m:t>𝜋</m:t>
                                        </m:r>
                                        <m:r>
                                          <a:rPr lang="en-GB" sz="1400" i="1">
                                            <a:latin typeface="Cambria Math" panose="02040503050406030204" pitchFamily="18" charset="0"/>
                                          </a:rPr>
                                          <m:t>𝑣</m:t>
                                        </m:r>
                                      </m:e>
                                    </m:d>
                                  </m:e>
                                </m:func>
                                <m:r>
                                  <a:rPr lang="en-GB" sz="1400" i="1">
                                    <a:latin typeface="Cambria Math" panose="02040503050406030204" pitchFamily="18" charset="0"/>
                                  </a:rPr>
                                  <m:t>,</m:t>
                                </m:r>
                                <m:func>
                                  <m:funcPr>
                                    <m:ctrlPr>
                                      <a:rPr lang="en-GB" sz="1400" b="0" i="1" smtClean="0">
                                        <a:solidFill>
                                          <a:schemeClr val="tx1"/>
                                        </a:solidFill>
                                        <a:latin typeface="Cambria Math" panose="02040503050406030204" pitchFamily="18" charset="0"/>
                                      </a:rPr>
                                    </m:ctrlPr>
                                  </m:funcPr>
                                  <m:fName>
                                    <m:r>
                                      <m:rPr>
                                        <m:sty m:val="p"/>
                                      </m:rPr>
                                      <a:rPr lang="en-GB" sz="1400" b="0" i="0" smtClean="0">
                                        <a:latin typeface="Cambria Math" panose="02040503050406030204" pitchFamily="18" charset="0"/>
                                      </a:rPr>
                                      <m:t>sin</m:t>
                                    </m:r>
                                  </m:fName>
                                  <m:e>
                                    <m:d>
                                      <m:dPr>
                                        <m:ctrlPr>
                                          <a:rPr lang="en-GB" sz="1400" b="0" i="1" smtClean="0">
                                            <a:latin typeface="Cambria Math" panose="02040503050406030204" pitchFamily="18" charset="0"/>
                                          </a:rPr>
                                        </m:ctrlPr>
                                      </m:dPr>
                                      <m:e>
                                        <m:r>
                                          <a:rPr lang="en-GB" sz="1400" i="1">
                                            <a:latin typeface="Cambria Math" panose="02040503050406030204" pitchFamily="18" charset="0"/>
                                          </a:rPr>
                                          <m:t>2</m:t>
                                        </m:r>
                                        <m:r>
                                          <a:rPr lang="en-GB" sz="1400" i="1">
                                            <a:latin typeface="Cambria Math" panose="02040503050406030204" pitchFamily="18" charset="0"/>
                                          </a:rPr>
                                          <m:t>𝜋</m:t>
                                        </m:r>
                                        <m:r>
                                          <a:rPr lang="en-GB" sz="1400" i="1">
                                            <a:latin typeface="Cambria Math" panose="02040503050406030204" pitchFamily="18" charset="0"/>
                                          </a:rPr>
                                          <m:t>𝑣</m:t>
                                        </m:r>
                                      </m:e>
                                    </m:d>
                                  </m:e>
                                </m:func>
                              </m:e>
                            </m:d>
                          </m:e>
                          <m:sup>
                            <m:r>
                              <a:rPr lang="en-GB" sz="1400" b="0" i="1" smtClean="0">
                                <a:latin typeface="Cambria Math" panose="02040503050406030204" pitchFamily="18" charset="0"/>
                              </a:rPr>
                              <m:t>𝑇</m:t>
                            </m:r>
                          </m:sup>
                        </m:sSup>
                      </m:oMath>
                    </m:oMathPara>
                  </a14:m>
                  <a:endParaRPr lang="en-GB" sz="14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8" name="TextBox 97">
                  <a:extLst>
                    <a:ext uri="{FF2B5EF4-FFF2-40B4-BE49-F238E27FC236}">
                      <a16:creationId xmlns:a16="http://schemas.microsoft.com/office/drawing/2014/main" id="{F50FF501-8354-A9D8-B45D-73C2D922F9EE}"/>
                    </a:ext>
                  </a:extLst>
                </p:cNvPr>
                <p:cNvSpPr txBox="1">
                  <a:spLocks noRot="1" noChangeAspect="1" noMove="1" noResize="1" noEditPoints="1" noAdjustHandles="1" noChangeArrowheads="1" noChangeShapeType="1" noTextEdit="1"/>
                </p:cNvSpPr>
                <p:nvPr/>
              </p:nvSpPr>
              <p:spPr>
                <a:xfrm>
                  <a:off x="8049604" y="5739802"/>
                  <a:ext cx="2501059" cy="307777"/>
                </a:xfrm>
                <a:prstGeom prst="rect">
                  <a:avLst/>
                </a:prstGeom>
                <a:blipFill>
                  <a:blip r:embed="rId14"/>
                  <a:stretch>
                    <a:fillRect b="-6000"/>
                  </a:stretch>
                </a:blipFill>
              </p:spPr>
              <p:txBody>
                <a:bodyPr/>
                <a:lstStyle/>
                <a:p>
                  <a:r>
                    <a:rPr lang="en-GB">
                      <a:noFill/>
                    </a:rPr>
                    <a:t> </a:t>
                  </a:r>
                </a:p>
              </p:txBody>
            </p:sp>
          </mc:Fallback>
        </mc:AlternateContent>
      </p:grpSp>
      <p:cxnSp>
        <p:nvCxnSpPr>
          <p:cNvPr id="25" name="Straight Arrow Connector 24">
            <a:extLst>
              <a:ext uri="{FF2B5EF4-FFF2-40B4-BE49-F238E27FC236}">
                <a16:creationId xmlns:a16="http://schemas.microsoft.com/office/drawing/2014/main" id="{E4FA2CC5-F9E9-C419-29BC-A8378CF81D21}"/>
              </a:ext>
            </a:extLst>
          </p:cNvPr>
          <p:cNvCxnSpPr>
            <a:cxnSpLocks/>
          </p:cNvCxnSpPr>
          <p:nvPr/>
        </p:nvCxnSpPr>
        <p:spPr>
          <a:xfrm>
            <a:off x="4663537" y="3978088"/>
            <a:ext cx="0" cy="145649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2C755B91-C1FF-CC47-2083-D2154F88244F}"/>
              </a:ext>
            </a:extLst>
          </p:cNvPr>
          <p:cNvCxnSpPr>
            <a:cxnSpLocks/>
          </p:cNvCxnSpPr>
          <p:nvPr/>
        </p:nvCxnSpPr>
        <p:spPr>
          <a:xfrm flipV="1">
            <a:off x="1562314" y="1429368"/>
            <a:ext cx="0" cy="127768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A6565DE3-AE55-3EB9-D2AE-B899E5266ABC}"/>
              </a:ext>
            </a:extLst>
          </p:cNvPr>
          <p:cNvPicPr>
            <a:picLocks noChangeAspect="1"/>
          </p:cNvPicPr>
          <p:nvPr/>
        </p:nvPicPr>
        <p:blipFill rotWithShape="1">
          <a:blip r:embed="rId15"/>
          <a:srcRect r="51097"/>
          <a:stretch/>
        </p:blipFill>
        <p:spPr>
          <a:xfrm>
            <a:off x="2376716" y="4557626"/>
            <a:ext cx="1495802" cy="1247185"/>
          </a:xfrm>
          <a:prstGeom prst="rect">
            <a:avLst/>
          </a:prstGeom>
        </p:spPr>
      </p:pic>
      <p:pic>
        <p:nvPicPr>
          <p:cNvPr id="32" name="Picture 31">
            <a:extLst>
              <a:ext uri="{FF2B5EF4-FFF2-40B4-BE49-F238E27FC236}">
                <a16:creationId xmlns:a16="http://schemas.microsoft.com/office/drawing/2014/main" id="{0D706C32-C9F0-5A6D-39B2-BD5734F99753}"/>
              </a:ext>
            </a:extLst>
          </p:cNvPr>
          <p:cNvPicPr>
            <a:picLocks noChangeAspect="1"/>
          </p:cNvPicPr>
          <p:nvPr/>
        </p:nvPicPr>
        <p:blipFill rotWithShape="1">
          <a:blip r:embed="rId15"/>
          <a:srcRect l="59665" r="-1712"/>
          <a:stretch/>
        </p:blipFill>
        <p:spPr>
          <a:xfrm>
            <a:off x="2586422" y="1269845"/>
            <a:ext cx="1286096" cy="1247185"/>
          </a:xfrm>
          <a:prstGeom prst="rect">
            <a:avLst/>
          </a:prstGeom>
        </p:spPr>
      </p:pic>
      <p:sp>
        <p:nvSpPr>
          <p:cNvPr id="29" name="TextBox 28">
            <a:extLst>
              <a:ext uri="{FF2B5EF4-FFF2-40B4-BE49-F238E27FC236}">
                <a16:creationId xmlns:a16="http://schemas.microsoft.com/office/drawing/2014/main" id="{44AE0C23-4526-DFE1-2592-AA5FEE150654}"/>
              </a:ext>
            </a:extLst>
          </p:cNvPr>
          <p:cNvSpPr txBox="1"/>
          <p:nvPr/>
        </p:nvSpPr>
        <p:spPr>
          <a:xfrm>
            <a:off x="2386002" y="2721719"/>
            <a:ext cx="1517958" cy="1477328"/>
          </a:xfrm>
          <a:prstGeom prst="rect">
            <a:avLst/>
          </a:prstGeom>
          <a:noFill/>
        </p:spPr>
        <p:txBody>
          <a:bodyPr wrap="square">
            <a:spAutoFit/>
          </a:bodyPr>
          <a:lstStyle/>
          <a:p>
            <a:pPr algn="ctr"/>
            <a:r>
              <a:rPr lang="en-GB" sz="1800" b="1" dirty="0">
                <a:latin typeface="Tahoma" panose="020B0604030504040204" pitchFamily="34" charset="0"/>
                <a:ea typeface="Tahoma" panose="020B0604030504040204" pitchFamily="34" charset="0"/>
                <a:cs typeface="Tahoma" panose="020B0604030504040204" pitchFamily="34" charset="0"/>
              </a:rPr>
              <a:t>Flat top hat</a:t>
            </a:r>
          </a:p>
          <a:p>
            <a:pPr algn="ctr"/>
            <a:endParaRPr lang="en-GB" b="1" dirty="0">
              <a:latin typeface="Tahoma" panose="020B0604030504040204" pitchFamily="34" charset="0"/>
              <a:ea typeface="Tahoma" panose="020B0604030504040204" pitchFamily="34" charset="0"/>
              <a:cs typeface="Tahoma" panose="020B0604030504040204" pitchFamily="34" charset="0"/>
            </a:endParaRPr>
          </a:p>
          <a:p>
            <a:pPr algn="ctr"/>
            <a:endParaRPr lang="en-GB" sz="1800" b="1" dirty="0">
              <a:latin typeface="Tahoma" panose="020B0604030504040204" pitchFamily="34" charset="0"/>
              <a:ea typeface="Tahoma" panose="020B0604030504040204" pitchFamily="34" charset="0"/>
              <a:cs typeface="Tahoma" panose="020B0604030504040204" pitchFamily="34" charset="0"/>
            </a:endParaRPr>
          </a:p>
          <a:p>
            <a:pPr algn="ctr"/>
            <a:endParaRPr lang="en-GB" b="1" dirty="0">
              <a:latin typeface="Tahoma" panose="020B0604030504040204" pitchFamily="34" charset="0"/>
              <a:ea typeface="Tahoma" panose="020B0604030504040204" pitchFamily="34" charset="0"/>
              <a:cs typeface="Tahoma" panose="020B0604030504040204" pitchFamily="34" charset="0"/>
            </a:endParaRPr>
          </a:p>
          <a:p>
            <a:pPr algn="ctr"/>
            <a:r>
              <a:rPr lang="en-GB" sz="1800" b="1" dirty="0">
                <a:latin typeface="Tahoma" panose="020B0604030504040204" pitchFamily="34" charset="0"/>
                <a:ea typeface="Tahoma" panose="020B0604030504040204" pitchFamily="34" charset="0"/>
                <a:cs typeface="Tahoma" panose="020B0604030504040204" pitchFamily="34" charset="0"/>
              </a:rPr>
              <a:t>target</a:t>
            </a:r>
          </a:p>
        </p:txBody>
      </p:sp>
      <p:pic>
        <p:nvPicPr>
          <p:cNvPr id="30" name="Picture 29">
            <a:extLst>
              <a:ext uri="{FF2B5EF4-FFF2-40B4-BE49-F238E27FC236}">
                <a16:creationId xmlns:a16="http://schemas.microsoft.com/office/drawing/2014/main" id="{FBCFE14F-F84D-3E1F-B8DC-77EB3F7F3627}"/>
              </a:ext>
            </a:extLst>
          </p:cNvPr>
          <p:cNvPicPr>
            <a:picLocks noChangeAspect="1"/>
          </p:cNvPicPr>
          <p:nvPr/>
        </p:nvPicPr>
        <p:blipFill>
          <a:blip r:embed="rId16"/>
          <a:stretch>
            <a:fillRect/>
          </a:stretch>
        </p:blipFill>
        <p:spPr>
          <a:xfrm>
            <a:off x="2682869" y="3029607"/>
            <a:ext cx="899153" cy="899153"/>
          </a:xfrm>
          <a:prstGeom prst="rect">
            <a:avLst/>
          </a:prstGeom>
        </p:spPr>
      </p:pic>
      <p:cxnSp>
        <p:nvCxnSpPr>
          <p:cNvPr id="3" name="Straight Arrow Connector 2">
            <a:extLst>
              <a:ext uri="{FF2B5EF4-FFF2-40B4-BE49-F238E27FC236}">
                <a16:creationId xmlns:a16="http://schemas.microsoft.com/office/drawing/2014/main" id="{9E267FCF-0CAB-4844-B340-D0BF6329FA57}"/>
              </a:ext>
            </a:extLst>
          </p:cNvPr>
          <p:cNvCxnSpPr>
            <a:cxnSpLocks/>
          </p:cNvCxnSpPr>
          <p:nvPr/>
        </p:nvCxnSpPr>
        <p:spPr>
          <a:xfrm>
            <a:off x="2227835" y="3487094"/>
            <a:ext cx="43191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A37A9AE-FF91-CB51-90FB-16D718E9BC26}"/>
              </a:ext>
            </a:extLst>
          </p:cNvPr>
          <p:cNvCxnSpPr>
            <a:cxnSpLocks/>
          </p:cNvCxnSpPr>
          <p:nvPr/>
        </p:nvCxnSpPr>
        <p:spPr>
          <a:xfrm flipH="1">
            <a:off x="3547363" y="3479183"/>
            <a:ext cx="538467"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12309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1808D71-1B8B-1A7F-7D7B-D139A6B4303B}"/>
              </a:ext>
            </a:extLst>
          </p:cNvPr>
          <p:cNvSpPr txBox="1"/>
          <p:nvPr/>
        </p:nvSpPr>
        <p:spPr>
          <a:xfrm>
            <a:off x="403340" y="345182"/>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Bayesian algorithm</a:t>
            </a:r>
          </a:p>
        </p:txBody>
      </p:sp>
      <p:pic>
        <p:nvPicPr>
          <p:cNvPr id="3074" name="Picture 2" descr="visualize-six-hump-camel">
            <a:extLst>
              <a:ext uri="{FF2B5EF4-FFF2-40B4-BE49-F238E27FC236}">
                <a16:creationId xmlns:a16="http://schemas.microsoft.com/office/drawing/2014/main" id="{87BA95E4-ECD3-1C0B-077B-025F0BC489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6" t="7600" r="8235"/>
          <a:stretch/>
        </p:blipFill>
        <p:spPr bwMode="auto">
          <a:xfrm>
            <a:off x="403340" y="1295400"/>
            <a:ext cx="8058150" cy="440055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8957BE4-9C5D-A1BA-0DF7-46155C38C1D1}"/>
              </a:ext>
            </a:extLst>
          </p:cNvPr>
          <p:cNvCxnSpPr/>
          <p:nvPr/>
        </p:nvCxnSpPr>
        <p:spPr>
          <a:xfrm>
            <a:off x="8686299" y="962223"/>
            <a:ext cx="0" cy="5267127"/>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D7C8AD5B-5D52-D51F-5A8E-6A7677A0FB2C}"/>
              </a:ext>
            </a:extLst>
          </p:cNvPr>
          <p:cNvSpPr txBox="1"/>
          <p:nvPr/>
        </p:nvSpPr>
        <p:spPr>
          <a:xfrm>
            <a:off x="8794865" y="1802377"/>
            <a:ext cx="2993795" cy="3170099"/>
          </a:xfrm>
          <a:prstGeom prst="rect">
            <a:avLst/>
          </a:prstGeom>
          <a:noFill/>
        </p:spPr>
        <p:txBody>
          <a:bodyPr wrap="square" rtlCol="0">
            <a:spAutoFit/>
          </a:bodyPr>
          <a:lstStyle/>
          <a:p>
            <a:pPr algn="just"/>
            <a:r>
              <a:rPr lang="en-GB" sz="2000">
                <a:latin typeface="Agency FB" panose="020B0503020202020204" pitchFamily="34" charset="0"/>
              </a:rPr>
              <a:t>Bayesian optimisation allows:</a:t>
            </a:r>
          </a:p>
          <a:p>
            <a:pPr algn="just"/>
            <a:endParaRPr lang="en-GB" sz="2000">
              <a:latin typeface="Agency FB" panose="020B0503020202020204" pitchFamily="34" charset="0"/>
            </a:endParaRPr>
          </a:p>
          <a:p>
            <a:pPr marL="285750" indent="-285750" algn="just">
              <a:buFont typeface="Arial" panose="020B0604020202020204" pitchFamily="34" charset="0"/>
              <a:buChar char="•"/>
            </a:pPr>
            <a:r>
              <a:rPr lang="en-GB" sz="2000" err="1">
                <a:latin typeface="Agency FB" panose="020B0503020202020204" pitchFamily="34" charset="0"/>
              </a:rPr>
              <a:t>Multiobjective</a:t>
            </a:r>
            <a:r>
              <a:rPr lang="en-GB" sz="2000">
                <a:latin typeface="Agency FB" panose="020B0503020202020204" pitchFamily="34" charset="0"/>
              </a:rPr>
              <a:t> optimisation</a:t>
            </a:r>
          </a:p>
          <a:p>
            <a:pPr marL="285750" indent="-285750" algn="just">
              <a:buFont typeface="Arial" panose="020B0604020202020204" pitchFamily="34" charset="0"/>
              <a:buChar char="•"/>
            </a:pPr>
            <a:endParaRPr lang="en-GB" sz="2000">
              <a:latin typeface="Agency FB" panose="020B0503020202020204" pitchFamily="34" charset="0"/>
            </a:endParaRPr>
          </a:p>
          <a:p>
            <a:pPr marL="285750" indent="-285750" algn="just">
              <a:buFont typeface="Arial" panose="020B0604020202020204" pitchFamily="34" charset="0"/>
              <a:buChar char="•"/>
            </a:pPr>
            <a:r>
              <a:rPr lang="en-GB" sz="2000">
                <a:latin typeface="Agency FB" panose="020B0503020202020204" pitchFamily="34" charset="0"/>
              </a:rPr>
              <a:t>Compared with ADAM is more robust to the noise</a:t>
            </a:r>
          </a:p>
          <a:p>
            <a:pPr marL="285750" indent="-285750" algn="just">
              <a:buFont typeface="Arial" panose="020B0604020202020204" pitchFamily="34" charset="0"/>
              <a:buChar char="•"/>
            </a:pPr>
            <a:endParaRPr lang="en-GB" sz="2000">
              <a:latin typeface="Agency FB" panose="020B0503020202020204" pitchFamily="34" charset="0"/>
            </a:endParaRPr>
          </a:p>
          <a:p>
            <a:pPr marL="285750" indent="-285750" algn="just">
              <a:buFont typeface="Arial" panose="020B0604020202020204" pitchFamily="34" charset="0"/>
              <a:buChar char="•"/>
            </a:pPr>
            <a:r>
              <a:rPr lang="en-GB" sz="2000">
                <a:latin typeface="Agency FB" panose="020B0503020202020204" pitchFamily="34" charset="0"/>
              </a:rPr>
              <a:t>Does not need derivatives</a:t>
            </a:r>
          </a:p>
          <a:p>
            <a:pPr marL="285750" indent="-285750" algn="just">
              <a:buFont typeface="Arial" panose="020B0604020202020204" pitchFamily="34" charset="0"/>
              <a:buChar char="•"/>
            </a:pPr>
            <a:endParaRPr lang="en-GB" sz="2000">
              <a:latin typeface="Agency FB" panose="020B0503020202020204" pitchFamily="34" charset="0"/>
            </a:endParaRPr>
          </a:p>
          <a:p>
            <a:pPr marL="285750" indent="-285750" algn="just">
              <a:buFont typeface="Arial" panose="020B0604020202020204" pitchFamily="34" charset="0"/>
              <a:buChar char="•"/>
            </a:pPr>
            <a:r>
              <a:rPr lang="en-GB" sz="2000">
                <a:latin typeface="Agency FB" panose="020B0503020202020204" pitchFamily="34" charset="0"/>
              </a:rPr>
              <a:t>Tends to reach global optima</a:t>
            </a:r>
          </a:p>
        </p:txBody>
      </p:sp>
      <p:sp>
        <p:nvSpPr>
          <p:cNvPr id="2" name="TextBox 1">
            <a:extLst>
              <a:ext uri="{FF2B5EF4-FFF2-40B4-BE49-F238E27FC236}">
                <a16:creationId xmlns:a16="http://schemas.microsoft.com/office/drawing/2014/main" id="{875FCE3C-9064-6180-B4B6-7A703A89BB24}"/>
              </a:ext>
            </a:extLst>
          </p:cNvPr>
          <p:cNvSpPr txBox="1"/>
          <p:nvPr/>
        </p:nvSpPr>
        <p:spPr>
          <a:xfrm>
            <a:off x="4267571" y="1019491"/>
            <a:ext cx="4193919" cy="461665"/>
          </a:xfrm>
          <a:prstGeom prst="rect">
            <a:avLst/>
          </a:prstGeom>
          <a:noFill/>
        </p:spPr>
        <p:txBody>
          <a:bodyPr wrap="square" rtlCol="0">
            <a:spAutoFit/>
          </a:bodyPr>
          <a:lstStyle/>
          <a:p>
            <a:r>
              <a:rPr lang="en-GB" sz="2400">
                <a:latin typeface="Agency FB" panose="020B0503020202020204" pitchFamily="34" charset="0"/>
              </a:rPr>
              <a:t>Covariance matrix evolutionary algorithm</a:t>
            </a:r>
          </a:p>
        </p:txBody>
      </p:sp>
      <p:sp>
        <p:nvSpPr>
          <p:cNvPr id="4" name="TextBox 3">
            <a:extLst>
              <a:ext uri="{FF2B5EF4-FFF2-40B4-BE49-F238E27FC236}">
                <a16:creationId xmlns:a16="http://schemas.microsoft.com/office/drawing/2014/main" id="{F3A01918-4808-14E5-C6D1-74997A5845DE}"/>
              </a:ext>
            </a:extLst>
          </p:cNvPr>
          <p:cNvSpPr txBox="1"/>
          <p:nvPr/>
        </p:nvSpPr>
        <p:spPr>
          <a:xfrm>
            <a:off x="2863516" y="6036989"/>
            <a:ext cx="6096000" cy="261610"/>
          </a:xfrm>
          <a:prstGeom prst="rect">
            <a:avLst/>
          </a:prstGeom>
          <a:noFill/>
        </p:spPr>
        <p:txBody>
          <a:bodyPr wrap="square">
            <a:spAutoFit/>
          </a:bodyPr>
          <a:lstStyle/>
          <a:p>
            <a:r>
              <a:rPr lang="en-GB" sz="1050" b="0" i="1">
                <a:solidFill>
                  <a:srgbClr val="222222"/>
                </a:solidFill>
                <a:effectLst/>
                <a:latin typeface="Arial" panose="020B0604020202020204" pitchFamily="34" charset="0"/>
              </a:rPr>
              <a:t>Hansen, N. (2016). The CMA evolution strategy: A tutorial. </a:t>
            </a:r>
            <a:r>
              <a:rPr lang="en-GB" sz="1050" b="0" i="1" err="1">
                <a:solidFill>
                  <a:srgbClr val="222222"/>
                </a:solidFill>
                <a:effectLst/>
                <a:latin typeface="Arial" panose="020B0604020202020204" pitchFamily="34" charset="0"/>
              </a:rPr>
              <a:t>arXiv</a:t>
            </a:r>
            <a:r>
              <a:rPr lang="en-GB" sz="1050" b="0" i="1">
                <a:solidFill>
                  <a:srgbClr val="222222"/>
                </a:solidFill>
                <a:effectLst/>
                <a:latin typeface="Arial" panose="020B0604020202020204" pitchFamily="34" charset="0"/>
              </a:rPr>
              <a:t> preprint arXiv:1604.00772.</a:t>
            </a:r>
            <a:endParaRPr lang="en-GB" sz="1050" i="1"/>
          </a:p>
        </p:txBody>
      </p:sp>
    </p:spTree>
    <p:extLst>
      <p:ext uri="{BB962C8B-B14F-4D97-AF65-F5344CB8AC3E}">
        <p14:creationId xmlns:p14="http://schemas.microsoft.com/office/powerpoint/2010/main" val="1481587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DCA8A6-382F-23A7-0175-79D058E614A6}"/>
              </a:ext>
            </a:extLst>
          </p:cNvPr>
          <p:cNvPicPr>
            <a:picLocks noChangeAspect="1"/>
          </p:cNvPicPr>
          <p:nvPr/>
        </p:nvPicPr>
        <p:blipFill>
          <a:blip r:embed="rId2"/>
          <a:stretch>
            <a:fillRect/>
          </a:stretch>
        </p:blipFill>
        <p:spPr>
          <a:xfrm>
            <a:off x="8436758" y="6026845"/>
            <a:ext cx="1678792" cy="720997"/>
          </a:xfrm>
          <a:prstGeom prst="rect">
            <a:avLst/>
          </a:prstGeom>
        </p:spPr>
      </p:pic>
      <p:sp>
        <p:nvSpPr>
          <p:cNvPr id="5" name="TextBox 4">
            <a:extLst>
              <a:ext uri="{FF2B5EF4-FFF2-40B4-BE49-F238E27FC236}">
                <a16:creationId xmlns:a16="http://schemas.microsoft.com/office/drawing/2014/main" id="{E62B0D56-9594-E12A-9053-96BE4F9642D5}"/>
              </a:ext>
            </a:extLst>
          </p:cNvPr>
          <p:cNvSpPr txBox="1"/>
          <p:nvPr/>
        </p:nvSpPr>
        <p:spPr>
          <a:xfrm>
            <a:off x="445069" y="345182"/>
            <a:ext cx="11272722"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003399"/>
                </a:solidFill>
                <a:latin typeface="Tahoma" panose="020B0604030504040204" pitchFamily="34" charset="0"/>
                <a:ea typeface="Tahoma" panose="020B0604030504040204" pitchFamily="34" charset="0"/>
                <a:cs typeface="Tahoma" panose="020B0604030504040204" pitchFamily="34" charset="0"/>
              </a:rPr>
              <a:t>SR Experiments: DM1 optimization</a:t>
            </a:r>
            <a:endParaRPr kumimoji="0" lang="en-GB" sz="3200" b="1" i="0" u="none" strike="noStrike" kern="1200" cap="none" spc="0" normalizeH="0" baseline="0" noProof="0" dirty="0">
              <a:ln>
                <a:noFill/>
              </a:ln>
              <a:solidFill>
                <a:srgbClr val="003399"/>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1" name="Picture 10" descr="A blue and red image of a light&#10;&#10;Description automatically generated with medium confidence">
            <a:extLst>
              <a:ext uri="{FF2B5EF4-FFF2-40B4-BE49-F238E27FC236}">
                <a16:creationId xmlns:a16="http://schemas.microsoft.com/office/drawing/2014/main" id="{0188C529-A156-B33F-2F30-57C2495B8471}"/>
              </a:ext>
            </a:extLst>
          </p:cNvPr>
          <p:cNvPicPr>
            <a:picLocks noChangeAspect="1"/>
          </p:cNvPicPr>
          <p:nvPr/>
        </p:nvPicPr>
        <p:blipFill rotWithShape="1">
          <a:blip r:embed="rId3"/>
          <a:srcRect l="10234" t="5822" r="4874" b="8190"/>
          <a:stretch/>
        </p:blipFill>
        <p:spPr>
          <a:xfrm>
            <a:off x="445069" y="1098549"/>
            <a:ext cx="7100960" cy="5661993"/>
          </a:xfrm>
          <a:prstGeom prst="rect">
            <a:avLst/>
          </a:prstGeom>
        </p:spPr>
      </p:pic>
      <p:pic>
        <p:nvPicPr>
          <p:cNvPr id="13" name="Picture 12" descr="A grey and black square with a black border&#10;&#10;Description automatically generated with medium confidence">
            <a:extLst>
              <a:ext uri="{FF2B5EF4-FFF2-40B4-BE49-F238E27FC236}">
                <a16:creationId xmlns:a16="http://schemas.microsoft.com/office/drawing/2014/main" id="{66D7FC12-EF50-34A6-E0F1-A0C15C9E17F3}"/>
              </a:ext>
            </a:extLst>
          </p:cNvPr>
          <p:cNvPicPr>
            <a:picLocks noChangeAspect="1"/>
          </p:cNvPicPr>
          <p:nvPr/>
        </p:nvPicPr>
        <p:blipFill rotWithShape="1">
          <a:blip r:embed="rId4"/>
          <a:srcRect l="9612" t="3790" r="6162" b="7846"/>
          <a:stretch/>
        </p:blipFill>
        <p:spPr>
          <a:xfrm>
            <a:off x="8149895" y="88900"/>
            <a:ext cx="3829710" cy="3013440"/>
          </a:xfrm>
          <a:prstGeom prst="rect">
            <a:avLst/>
          </a:prstGeom>
        </p:spPr>
      </p:pic>
      <p:cxnSp>
        <p:nvCxnSpPr>
          <p:cNvPr id="14" name="Straight Connector 13">
            <a:extLst>
              <a:ext uri="{FF2B5EF4-FFF2-40B4-BE49-F238E27FC236}">
                <a16:creationId xmlns:a16="http://schemas.microsoft.com/office/drawing/2014/main" id="{B165734E-1217-01FE-4A4A-875682D0F173}"/>
              </a:ext>
            </a:extLst>
          </p:cNvPr>
          <p:cNvCxnSpPr>
            <a:cxnSpLocks/>
          </p:cNvCxnSpPr>
          <p:nvPr/>
        </p:nvCxnSpPr>
        <p:spPr>
          <a:xfrm>
            <a:off x="7792421" y="215900"/>
            <a:ext cx="0" cy="6544642"/>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pic>
        <p:nvPicPr>
          <p:cNvPr id="17" name="Picture 16" descr="A green circle with a white background&#10;&#10;Description automatically generated">
            <a:extLst>
              <a:ext uri="{FF2B5EF4-FFF2-40B4-BE49-F238E27FC236}">
                <a16:creationId xmlns:a16="http://schemas.microsoft.com/office/drawing/2014/main" id="{0E59D8EC-726F-3F5C-AF2F-22F0F86266FB}"/>
              </a:ext>
            </a:extLst>
          </p:cNvPr>
          <p:cNvPicPr>
            <a:picLocks noChangeAspect="1"/>
          </p:cNvPicPr>
          <p:nvPr/>
        </p:nvPicPr>
        <p:blipFill rotWithShape="1">
          <a:blip r:embed="rId5"/>
          <a:srcRect l="4414" t="3898" r="2866" b="3375"/>
          <a:stretch/>
        </p:blipFill>
        <p:spPr>
          <a:xfrm>
            <a:off x="8077204" y="3175894"/>
            <a:ext cx="3829710" cy="2872503"/>
          </a:xfrm>
          <a:prstGeom prst="rect">
            <a:avLst/>
          </a:prstGeom>
        </p:spPr>
      </p:pic>
    </p:spTree>
    <p:extLst>
      <p:ext uri="{BB962C8B-B14F-4D97-AF65-F5344CB8AC3E}">
        <p14:creationId xmlns:p14="http://schemas.microsoft.com/office/powerpoint/2010/main" val="199815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9E5F-7637-1D0C-B69F-37F140AC53CE}"/>
              </a:ext>
            </a:extLst>
          </p:cNvPr>
          <p:cNvSpPr>
            <a:spLocks noGrp="1"/>
          </p:cNvSpPr>
          <p:nvPr>
            <p:ph type="title"/>
          </p:nvPr>
        </p:nvSpPr>
        <p:spPr/>
        <p:txBody>
          <a:bodyPr/>
          <a:lstStyle/>
          <a:p>
            <a:r>
              <a:rPr lang="en-US" dirty="0"/>
              <a:t>What is the Ada Lovelace Centre ?</a:t>
            </a:r>
          </a:p>
        </p:txBody>
      </p:sp>
      <p:graphicFrame>
        <p:nvGraphicFramePr>
          <p:cNvPr id="5" name="Content Placeholder 2">
            <a:extLst>
              <a:ext uri="{FF2B5EF4-FFF2-40B4-BE49-F238E27FC236}">
                <a16:creationId xmlns:a16="http://schemas.microsoft.com/office/drawing/2014/main" id="{CC51B530-E660-A35C-8F21-5107712F6683}"/>
              </a:ext>
            </a:extLst>
          </p:cNvPr>
          <p:cNvGraphicFramePr>
            <a:graphicFrameLocks noGrp="1"/>
          </p:cNvGraphicFramePr>
          <p:nvPr>
            <p:ph idx="1"/>
            <p:extLst>
              <p:ext uri="{D42A27DB-BD31-4B8C-83A1-F6EECF244321}">
                <p14:modId xmlns:p14="http://schemas.microsoft.com/office/powerpoint/2010/main" val="653916136"/>
              </p:ext>
            </p:extLst>
          </p:nvPr>
        </p:nvGraphicFramePr>
        <p:xfrm>
          <a:off x="824345" y="1690688"/>
          <a:ext cx="10515600" cy="3696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5771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7AAC6A-7CC1-6CBA-86CF-6E51B937BFD9}"/>
              </a:ext>
            </a:extLst>
          </p:cNvPr>
          <p:cNvSpPr txBox="1"/>
          <p:nvPr/>
        </p:nvSpPr>
        <p:spPr>
          <a:xfrm>
            <a:off x="1215486" y="2598235"/>
            <a:ext cx="9032486" cy="707886"/>
          </a:xfrm>
          <a:prstGeom prst="rect">
            <a:avLst/>
          </a:prstGeom>
          <a:noFill/>
        </p:spPr>
        <p:txBody>
          <a:bodyPr wrap="square" rtlCol="0">
            <a:spAutoFit/>
          </a:bodyPr>
          <a:lstStyle/>
          <a:p>
            <a:r>
              <a:rPr lang="en-US" sz="4000" dirty="0"/>
              <a:t>AI Infrastructure and Culture</a:t>
            </a:r>
          </a:p>
        </p:txBody>
      </p:sp>
    </p:spTree>
    <p:extLst>
      <p:ext uri="{BB962C8B-B14F-4D97-AF65-F5344CB8AC3E}">
        <p14:creationId xmlns:p14="http://schemas.microsoft.com/office/powerpoint/2010/main" val="3025821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Lflow — a modern MLOps tool for data ...">
            <a:extLst>
              <a:ext uri="{FF2B5EF4-FFF2-40B4-BE49-F238E27FC236}">
                <a16:creationId xmlns:a16="http://schemas.microsoft.com/office/drawing/2014/main" id="{46397A7F-EB0F-43DC-0309-DF7AD66AD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69" y="4238097"/>
            <a:ext cx="3579708" cy="13783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rgo workflows as alternative to Cloud ...">
            <a:extLst>
              <a:ext uri="{FF2B5EF4-FFF2-40B4-BE49-F238E27FC236}">
                <a16:creationId xmlns:a16="http://schemas.microsoft.com/office/drawing/2014/main" id="{ED1E6015-42BE-6F68-4DD1-3D800E61F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30" y="2534551"/>
            <a:ext cx="3400425" cy="16631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itHub - aiidateam/aiida-core: The ...">
            <a:extLst>
              <a:ext uri="{FF2B5EF4-FFF2-40B4-BE49-F238E27FC236}">
                <a16:creationId xmlns:a16="http://schemas.microsoft.com/office/drawing/2014/main" id="{EADFB13B-9B44-9042-1D69-2CB9C84AF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9613" y="4396624"/>
            <a:ext cx="4273550" cy="106128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Galaxy Project: Data-intensive ...">
            <a:extLst>
              <a:ext uri="{FF2B5EF4-FFF2-40B4-BE49-F238E27FC236}">
                <a16:creationId xmlns:a16="http://schemas.microsoft.com/office/drawing/2014/main" id="{4DF2B703-8923-264A-ABFD-13609DC047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613" y="2569825"/>
            <a:ext cx="4800600" cy="16891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4" descr="WorkflowHub project logo">
            <a:extLst>
              <a:ext uri="{FF2B5EF4-FFF2-40B4-BE49-F238E27FC236}">
                <a16:creationId xmlns:a16="http://schemas.microsoft.com/office/drawing/2014/main" id="{1A390E5E-9681-0C1A-8045-961A22A358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a:extLst>
              <a:ext uri="{FF2B5EF4-FFF2-40B4-BE49-F238E27FC236}">
                <a16:creationId xmlns:a16="http://schemas.microsoft.com/office/drawing/2014/main" id="{ABD4672F-98AD-50F9-2A06-3BB864EB5437}"/>
              </a:ext>
            </a:extLst>
          </p:cNvPr>
          <p:cNvSpPr>
            <a:spLocks noChangeAspect="1" noChangeArrowheads="1"/>
          </p:cNvSpPr>
          <p:nvPr/>
        </p:nvSpPr>
        <p:spPr bwMode="auto">
          <a:xfrm>
            <a:off x="3000375" y="333375"/>
            <a:ext cx="3400425" cy="3400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A9E76B8-D571-0909-E94E-EA10B8F128CE}"/>
              </a:ext>
            </a:extLst>
          </p:cNvPr>
          <p:cNvPicPr>
            <a:picLocks noChangeAspect="1"/>
          </p:cNvPicPr>
          <p:nvPr/>
        </p:nvPicPr>
        <p:blipFill>
          <a:blip r:embed="rId6"/>
          <a:stretch>
            <a:fillRect/>
          </a:stretch>
        </p:blipFill>
        <p:spPr>
          <a:xfrm>
            <a:off x="484187" y="1049688"/>
            <a:ext cx="5916613" cy="1479153"/>
          </a:xfrm>
          <a:prstGeom prst="rect">
            <a:avLst/>
          </a:prstGeom>
        </p:spPr>
      </p:pic>
      <p:sp>
        <p:nvSpPr>
          <p:cNvPr id="8" name="TextBox 7">
            <a:extLst>
              <a:ext uri="{FF2B5EF4-FFF2-40B4-BE49-F238E27FC236}">
                <a16:creationId xmlns:a16="http://schemas.microsoft.com/office/drawing/2014/main" id="{51B06CC5-87F4-4BD2-C70A-E1B65C4EEBD7}"/>
              </a:ext>
            </a:extLst>
          </p:cNvPr>
          <p:cNvSpPr txBox="1"/>
          <p:nvPr/>
        </p:nvSpPr>
        <p:spPr>
          <a:xfrm>
            <a:off x="92075" y="57825"/>
            <a:ext cx="1168458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FAIR data + FAIR workflows</a:t>
            </a:r>
          </a:p>
        </p:txBody>
      </p:sp>
      <p:pic>
        <p:nvPicPr>
          <p:cNvPr id="4100" name="Picture 4" descr="Common Workflow Language logo">
            <a:extLst>
              <a:ext uri="{FF2B5EF4-FFF2-40B4-BE49-F238E27FC236}">
                <a16:creationId xmlns:a16="http://schemas.microsoft.com/office/drawing/2014/main" id="{F9335523-25F4-4738-A61C-CE92506815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777" y="3298179"/>
            <a:ext cx="2238705" cy="144713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orkflow RO-Crate profile 1.0 ...">
            <a:extLst>
              <a:ext uri="{FF2B5EF4-FFF2-40B4-BE49-F238E27FC236}">
                <a16:creationId xmlns:a16="http://schemas.microsoft.com/office/drawing/2014/main" id="{1DA5422E-5BE4-2AC6-4ADA-7517D7DAD8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0857" y="834289"/>
            <a:ext cx="53467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937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A1FD99-4954-9266-8EE0-358AA0F2105C}"/>
              </a:ext>
            </a:extLst>
          </p:cNvPr>
          <p:cNvSpPr txBox="1"/>
          <p:nvPr/>
        </p:nvSpPr>
        <p:spPr>
          <a:xfrm>
            <a:off x="500063" y="285750"/>
            <a:ext cx="3985386" cy="584775"/>
          </a:xfrm>
          <a:prstGeom prst="rect">
            <a:avLst/>
          </a:prstGeom>
          <a:noFill/>
        </p:spPr>
        <p:txBody>
          <a:bodyPr wrap="none" rtlCol="0">
            <a:spAutoFit/>
          </a:bodyPr>
          <a:lstStyle/>
          <a:p>
            <a:r>
              <a:rPr lang="en-US" sz="3200" b="1" dirty="0"/>
              <a:t>Federated Learning</a:t>
            </a:r>
          </a:p>
        </p:txBody>
      </p:sp>
      <p:sp>
        <p:nvSpPr>
          <p:cNvPr id="3" name="TextBox 2">
            <a:extLst>
              <a:ext uri="{FF2B5EF4-FFF2-40B4-BE49-F238E27FC236}">
                <a16:creationId xmlns:a16="http://schemas.microsoft.com/office/drawing/2014/main" id="{3BCA4F48-A6BC-CCCF-F4EC-63D712D253B9}"/>
              </a:ext>
            </a:extLst>
          </p:cNvPr>
          <p:cNvSpPr txBox="1"/>
          <p:nvPr/>
        </p:nvSpPr>
        <p:spPr>
          <a:xfrm>
            <a:off x="500063" y="3252787"/>
            <a:ext cx="4305987" cy="584775"/>
          </a:xfrm>
          <a:prstGeom prst="rect">
            <a:avLst/>
          </a:prstGeom>
          <a:noFill/>
        </p:spPr>
        <p:txBody>
          <a:bodyPr wrap="none" rtlCol="0">
            <a:spAutoFit/>
          </a:bodyPr>
          <a:lstStyle/>
          <a:p>
            <a:r>
              <a:rPr lang="en-US" sz="3200" b="1" dirty="0"/>
              <a:t>Physics Informed ML</a:t>
            </a:r>
          </a:p>
        </p:txBody>
      </p:sp>
      <p:sp>
        <p:nvSpPr>
          <p:cNvPr id="4" name="TextBox 3">
            <a:extLst>
              <a:ext uri="{FF2B5EF4-FFF2-40B4-BE49-F238E27FC236}">
                <a16:creationId xmlns:a16="http://schemas.microsoft.com/office/drawing/2014/main" id="{D24515C7-D18D-3DCE-3EDB-501682DEABE7}"/>
              </a:ext>
            </a:extLst>
          </p:cNvPr>
          <p:cNvSpPr txBox="1"/>
          <p:nvPr/>
        </p:nvSpPr>
        <p:spPr>
          <a:xfrm>
            <a:off x="828675" y="1171575"/>
            <a:ext cx="10544175" cy="1754326"/>
          </a:xfrm>
          <a:prstGeom prst="rect">
            <a:avLst/>
          </a:prstGeom>
          <a:noFill/>
        </p:spPr>
        <p:txBody>
          <a:bodyPr wrap="square" rtlCol="0">
            <a:spAutoFit/>
          </a:bodyPr>
          <a:lstStyle/>
          <a:p>
            <a:r>
              <a:rPr lang="en-US" dirty="0"/>
              <a:t>Central trained model – </a:t>
            </a:r>
          </a:p>
          <a:p>
            <a:r>
              <a:rPr lang="en-US" dirty="0"/>
              <a:t>Local training -  resulting weights are aggregated into a central model </a:t>
            </a:r>
          </a:p>
          <a:p>
            <a:endParaRPr lang="en-US" dirty="0"/>
          </a:p>
          <a:p>
            <a:pPr marL="285750" indent="-285750">
              <a:buFont typeface="Arial" panose="020B0604020202020204" pitchFamily="34" charset="0"/>
              <a:buChar char="•"/>
            </a:pPr>
            <a:r>
              <a:rPr lang="en-US" dirty="0"/>
              <a:t>Energy Efficient – spreads load</a:t>
            </a:r>
          </a:p>
          <a:p>
            <a:pPr marL="285750" indent="-285750">
              <a:buFont typeface="Arial" panose="020B0604020202020204" pitchFamily="34" charset="0"/>
              <a:buChar char="•"/>
            </a:pPr>
            <a:r>
              <a:rPr lang="en-US" dirty="0"/>
              <a:t>Minimizes data sharing  - only weights shared </a:t>
            </a:r>
          </a:p>
          <a:p>
            <a:pPr marL="285750" indent="-285750">
              <a:buFont typeface="Arial" panose="020B0604020202020204" pitchFamily="34" charset="0"/>
              <a:buChar char="•"/>
            </a:pPr>
            <a:r>
              <a:rPr lang="en-US" dirty="0"/>
              <a:t>Needs community lead projects</a:t>
            </a:r>
          </a:p>
        </p:txBody>
      </p:sp>
      <p:sp>
        <p:nvSpPr>
          <p:cNvPr id="6" name="TextBox 5">
            <a:extLst>
              <a:ext uri="{FF2B5EF4-FFF2-40B4-BE49-F238E27FC236}">
                <a16:creationId xmlns:a16="http://schemas.microsoft.com/office/drawing/2014/main" id="{924F7889-F9B0-E9AB-7FAA-E7C4CC5525B0}"/>
              </a:ext>
            </a:extLst>
          </p:cNvPr>
          <p:cNvSpPr txBox="1"/>
          <p:nvPr/>
        </p:nvSpPr>
        <p:spPr>
          <a:xfrm>
            <a:off x="681037" y="3837562"/>
            <a:ext cx="10544175" cy="1477328"/>
          </a:xfrm>
          <a:prstGeom prst="rect">
            <a:avLst/>
          </a:prstGeom>
          <a:noFill/>
        </p:spPr>
        <p:txBody>
          <a:bodyPr wrap="square" rtlCol="0">
            <a:spAutoFit/>
          </a:bodyPr>
          <a:lstStyle/>
          <a:p>
            <a:r>
              <a:rPr lang="en-US" dirty="0"/>
              <a:t>Limited data problem </a:t>
            </a:r>
          </a:p>
          <a:p>
            <a:r>
              <a:rPr lang="en-US" dirty="0"/>
              <a:t>Generalizability problem</a:t>
            </a:r>
          </a:p>
          <a:p>
            <a:endParaRPr lang="en-US" dirty="0"/>
          </a:p>
          <a:p>
            <a:r>
              <a:rPr lang="en-US" dirty="0"/>
              <a:t>Physics informed models </a:t>
            </a:r>
          </a:p>
          <a:p>
            <a:endParaRPr lang="en-US" dirty="0"/>
          </a:p>
        </p:txBody>
      </p:sp>
    </p:spTree>
    <p:extLst>
      <p:ext uri="{BB962C8B-B14F-4D97-AF65-F5344CB8AC3E}">
        <p14:creationId xmlns:p14="http://schemas.microsoft.com/office/powerpoint/2010/main" val="26313113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249245-D899-9CA9-347C-21BD3C07CE9A}"/>
              </a:ext>
            </a:extLst>
          </p:cNvPr>
          <p:cNvSpPr txBox="1"/>
          <p:nvPr/>
        </p:nvSpPr>
        <p:spPr>
          <a:xfrm>
            <a:off x="418961" y="1012954"/>
            <a:ext cx="11529443" cy="4832092"/>
          </a:xfrm>
          <a:prstGeom prst="rect">
            <a:avLst/>
          </a:prstGeom>
          <a:noFill/>
        </p:spPr>
        <p:txBody>
          <a:bodyPr wrap="square">
            <a:spAutoFit/>
          </a:bodyPr>
          <a:lstStyle/>
          <a:p>
            <a:pPr marL="457200" indent="-457200">
              <a:buFont typeface="Arial" panose="020B0604020202020204" pitchFamily="34" charset="0"/>
              <a:buChar char="•"/>
            </a:pPr>
            <a:r>
              <a:rPr lang="en-GB" sz="2800" dirty="0"/>
              <a:t>Open approaches drive AI development</a:t>
            </a:r>
          </a:p>
          <a:p>
            <a:endParaRPr lang="en-GB" sz="2800" dirty="0"/>
          </a:p>
          <a:p>
            <a:pPr marL="457200" indent="-457200">
              <a:buFont typeface="Arial" panose="020B0604020202020204" pitchFamily="34" charset="0"/>
              <a:buChar char="•"/>
            </a:pPr>
            <a:r>
              <a:rPr lang="en-GB" sz="2800" dirty="0"/>
              <a:t>Open benchmarking and validation drives trust and adoption</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Need to strongly couple AI, maths and domain expertise</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Generalised models benefit from specific training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Understand the core assumptions and gaps in your training data</a:t>
            </a:r>
          </a:p>
          <a:p>
            <a:pPr marL="457200" indent="-457200">
              <a:buFont typeface="Arial" panose="020B0604020202020204" pitchFamily="34" charset="0"/>
              <a:buChar char="•"/>
            </a:pPr>
            <a:r>
              <a:rPr lang="en-GB" sz="2800" dirty="0"/>
              <a:t>Automation needs stable building blocks</a:t>
            </a:r>
          </a:p>
          <a:p>
            <a:pPr marL="914400" lvl="1" indent="-457200">
              <a:buFont typeface="Arial" panose="020B0604020202020204" pitchFamily="34" charset="0"/>
              <a:buChar char="•"/>
            </a:pPr>
            <a:r>
              <a:rPr lang="en-GB" sz="2800" dirty="0"/>
              <a:t>Human in the loop – guided models </a:t>
            </a:r>
          </a:p>
        </p:txBody>
      </p:sp>
      <p:sp>
        <p:nvSpPr>
          <p:cNvPr id="3" name="TextBox 2">
            <a:extLst>
              <a:ext uri="{FF2B5EF4-FFF2-40B4-BE49-F238E27FC236}">
                <a16:creationId xmlns:a16="http://schemas.microsoft.com/office/drawing/2014/main" id="{77E99CD1-0629-3B57-72A9-F5AA0DD7A99A}"/>
              </a:ext>
            </a:extLst>
          </p:cNvPr>
          <p:cNvSpPr txBox="1"/>
          <p:nvPr/>
        </p:nvSpPr>
        <p:spPr>
          <a:xfrm>
            <a:off x="-1" y="4767"/>
            <a:ext cx="11842595" cy="769441"/>
          </a:xfrm>
          <a:prstGeom prst="rect">
            <a:avLst/>
          </a:prstGeom>
          <a:noFill/>
        </p:spPr>
        <p:txBody>
          <a:bodyPr wrap="square" rtlCol="0" anchor="t">
            <a:spAutoFit/>
          </a:bodyPr>
          <a:lstStyle/>
          <a:p>
            <a:pPr algn="l"/>
            <a:r>
              <a:rPr lang="en-GB" sz="4400" b="1" i="0" dirty="0">
                <a:solidFill>
                  <a:srgbClr val="222222"/>
                </a:solidFill>
                <a:effectLst/>
                <a:latin typeface="Harding"/>
              </a:rPr>
              <a:t>Comments…</a:t>
            </a:r>
          </a:p>
        </p:txBody>
      </p:sp>
    </p:spTree>
    <p:extLst>
      <p:ext uri="{BB962C8B-B14F-4D97-AF65-F5344CB8AC3E}">
        <p14:creationId xmlns:p14="http://schemas.microsoft.com/office/powerpoint/2010/main" val="2157270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F480-CE49-4DE8-41B6-4401A53C094A}"/>
              </a:ext>
            </a:extLst>
          </p:cNvPr>
          <p:cNvSpPr>
            <a:spLocks noGrp="1"/>
          </p:cNvSpPr>
          <p:nvPr>
            <p:ph type="title"/>
          </p:nvPr>
        </p:nvSpPr>
        <p:spPr>
          <a:xfrm>
            <a:off x="270164" y="18255"/>
            <a:ext cx="10515600" cy="1325563"/>
          </a:xfrm>
        </p:spPr>
        <p:txBody>
          <a:bodyPr/>
          <a:lstStyle/>
          <a:p>
            <a:r>
              <a:rPr lang="en-US" dirty="0"/>
              <a:t>Take Home message</a:t>
            </a:r>
          </a:p>
        </p:txBody>
      </p:sp>
      <p:sp>
        <p:nvSpPr>
          <p:cNvPr id="3" name="Content Placeholder 2">
            <a:extLst>
              <a:ext uri="{FF2B5EF4-FFF2-40B4-BE49-F238E27FC236}">
                <a16:creationId xmlns:a16="http://schemas.microsoft.com/office/drawing/2014/main" id="{85F15BBB-32F6-BA55-8ACB-ED9840D3B54A}"/>
              </a:ext>
            </a:extLst>
          </p:cNvPr>
          <p:cNvSpPr>
            <a:spLocks noGrp="1"/>
          </p:cNvSpPr>
          <p:nvPr>
            <p:ph idx="1"/>
          </p:nvPr>
        </p:nvSpPr>
        <p:spPr>
          <a:xfrm>
            <a:off x="838200" y="1012427"/>
            <a:ext cx="10515600" cy="4833145"/>
          </a:xfrm>
        </p:spPr>
        <p:txBody>
          <a:bodyPr>
            <a:normAutofit/>
          </a:bodyPr>
          <a:lstStyle/>
          <a:p>
            <a:r>
              <a:rPr lang="en-GB" dirty="0"/>
              <a:t>Collaboration opportunities with ALC</a:t>
            </a:r>
          </a:p>
          <a:p>
            <a:r>
              <a:rPr lang="en-GB" dirty="0"/>
              <a:t>Working across facilities – looking at common solutions </a:t>
            </a:r>
          </a:p>
          <a:p>
            <a:r>
              <a:rPr lang="en-US" dirty="0"/>
              <a:t>More work to do but going in right direction</a:t>
            </a:r>
          </a:p>
          <a:p>
            <a:endParaRPr lang="en-US" b="1" dirty="0"/>
          </a:p>
          <a:p>
            <a:pPr marL="0" indent="0">
              <a:buNone/>
            </a:pPr>
            <a:r>
              <a:rPr lang="en-US" b="1" dirty="0"/>
              <a:t>Thanks</a:t>
            </a:r>
          </a:p>
          <a:p>
            <a:pPr marL="0" indent="0">
              <a:buNone/>
            </a:pPr>
            <a:r>
              <a:rPr lang="en-US" dirty="0"/>
              <a:t>Philip Jackson, Lesley Mansfield, Charlotte Matthews</a:t>
            </a:r>
          </a:p>
          <a:p>
            <a:pPr marL="0" indent="0">
              <a:buNone/>
            </a:pPr>
            <a:r>
              <a:rPr lang="en-US" dirty="0" err="1"/>
              <a:t>SciML</a:t>
            </a:r>
            <a:r>
              <a:rPr lang="en-US" dirty="0"/>
              <a:t> and Materials Modelling </a:t>
            </a:r>
            <a:r>
              <a:rPr lang="en-US" dirty="0" err="1"/>
              <a:t>Team@Scientific</a:t>
            </a:r>
            <a:r>
              <a:rPr lang="en-US" dirty="0"/>
              <a:t> Computing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912624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11499-11AE-3C14-A24A-5582B16A0B11}"/>
              </a:ext>
            </a:extLst>
          </p:cNvPr>
          <p:cNvSpPr>
            <a:spLocks noGrp="1"/>
          </p:cNvSpPr>
          <p:nvPr>
            <p:ph type="title"/>
          </p:nvPr>
        </p:nvSpPr>
        <p:spPr>
          <a:xfrm>
            <a:off x="1206335" y="2766218"/>
            <a:ext cx="10515600" cy="1325563"/>
          </a:xfrm>
        </p:spPr>
        <p:txBody>
          <a:bodyPr>
            <a:normAutofit fontScale="90000"/>
          </a:bodyPr>
          <a:lstStyle/>
          <a:p>
            <a:r>
              <a:rPr lang="en-US" dirty="0"/>
              <a:t>Questions</a:t>
            </a:r>
            <a:br>
              <a:rPr lang="en-US" dirty="0"/>
            </a:br>
            <a:br>
              <a:rPr lang="en-US" dirty="0"/>
            </a:br>
            <a:br>
              <a:rPr lang="en-US" dirty="0"/>
            </a:br>
            <a:r>
              <a:rPr lang="en-US" dirty="0">
                <a:hlinkClick r:id="rId2"/>
              </a:rPr>
              <a:t>alc@stfc.ac.uk</a:t>
            </a:r>
            <a:br>
              <a:rPr lang="en-US" dirty="0"/>
            </a:br>
            <a:endParaRPr lang="en-US" dirty="0"/>
          </a:p>
        </p:txBody>
      </p:sp>
    </p:spTree>
    <p:extLst>
      <p:ext uri="{BB962C8B-B14F-4D97-AF65-F5344CB8AC3E}">
        <p14:creationId xmlns:p14="http://schemas.microsoft.com/office/powerpoint/2010/main" val="563641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03316-39E5-CE04-474E-1E646962AC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7D64F08-AD86-B7CB-5D54-FFEEF163CBD3}"/>
              </a:ext>
            </a:extLst>
          </p:cNvPr>
          <p:cNvSpPr txBox="1"/>
          <p:nvPr/>
        </p:nvSpPr>
        <p:spPr>
          <a:xfrm>
            <a:off x="237988" y="81705"/>
            <a:ext cx="11900852" cy="5847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spc="-150" dirty="0">
                <a:solidFill>
                  <a:srgbClr val="2E2D62"/>
                </a:solidFill>
                <a:latin typeface="Arial" panose="020B0604020202020204" pitchFamily="34" charset="0"/>
                <a:cs typeface="Arial" panose="020B0604020202020204" pitchFamily="34" charset="0"/>
              </a:rPr>
              <a:t>New Facilities and Upgrades</a:t>
            </a:r>
            <a:endParaRPr kumimoji="0" lang="en-US" sz="3200" b="1" i="0" u="none" strike="noStrike" kern="1200" cap="none" spc="-15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A73A1AF9-ECEC-2762-9B24-D86E7E0E13D2}"/>
              </a:ext>
            </a:extLst>
          </p:cNvPr>
          <p:cNvSpPr txBox="1"/>
          <p:nvPr/>
        </p:nvSpPr>
        <p:spPr>
          <a:xfrm>
            <a:off x="11825934" y="649706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8E3AA5-BC9C-41B0-9D1E-DF77B3426DE0}" type="slidenum">
              <a:rPr kumimoji="0" lang="en-US" sz="1800" b="0" i="0" u="none" strike="noStrike" kern="1200" cap="none" spc="0" normalizeH="0" baseline="0" noProof="0" smtClean="0">
                <a:ln>
                  <a:noFill/>
                </a:ln>
                <a:solidFill>
                  <a:srgbClr val="2E2C61"/>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E4D103E4-CF36-3BBF-6973-6F22CDC20834}"/>
              </a:ext>
            </a:extLst>
          </p:cNvPr>
          <p:cNvSpPr/>
          <p:nvPr/>
        </p:nvSpPr>
        <p:spPr>
          <a:xfrm>
            <a:off x="0" y="5438737"/>
            <a:ext cx="2902688" cy="180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4E8B7A5-D091-FEED-8ADC-7BC4C5C385F0}"/>
              </a:ext>
            </a:extLst>
          </p:cNvPr>
          <p:cNvGrpSpPr/>
          <p:nvPr/>
        </p:nvGrpSpPr>
        <p:grpSpPr>
          <a:xfrm>
            <a:off x="237988" y="598972"/>
            <a:ext cx="2618312" cy="1428108"/>
            <a:chOff x="237988" y="598972"/>
            <a:chExt cx="2618312" cy="1428108"/>
          </a:xfrm>
        </p:grpSpPr>
        <p:pic>
          <p:nvPicPr>
            <p:cNvPr id="8" name="Picture 7" descr="A blue and white background&#10;&#10;Description automatically generated with medium confidence">
              <a:extLst>
                <a:ext uri="{FF2B5EF4-FFF2-40B4-BE49-F238E27FC236}">
                  <a16:creationId xmlns:a16="http://schemas.microsoft.com/office/drawing/2014/main" id="{389D388E-348D-4DFB-E9E6-1376D141C398}"/>
                </a:ext>
              </a:extLst>
            </p:cNvPr>
            <p:cNvPicPr>
              <a:picLocks noChangeAspect="1"/>
            </p:cNvPicPr>
            <p:nvPr/>
          </p:nvPicPr>
          <p:blipFill rotWithShape="1">
            <a:blip r:embed="rId3"/>
            <a:srcRect l="57581" r="80"/>
            <a:stretch/>
          </p:blipFill>
          <p:spPr>
            <a:xfrm>
              <a:off x="304800" y="947080"/>
              <a:ext cx="2551500" cy="1080000"/>
            </a:xfrm>
            <a:prstGeom prst="rect">
              <a:avLst/>
            </a:prstGeom>
          </p:spPr>
        </p:pic>
        <p:sp>
          <p:nvSpPr>
            <p:cNvPr id="9" name="TextBox 8">
              <a:extLst>
                <a:ext uri="{FF2B5EF4-FFF2-40B4-BE49-F238E27FC236}">
                  <a16:creationId xmlns:a16="http://schemas.microsoft.com/office/drawing/2014/main" id="{04D0DF34-DB11-74C3-BAED-05DBB881DAE8}"/>
                </a:ext>
              </a:extLst>
            </p:cNvPr>
            <p:cNvSpPr txBox="1"/>
            <p:nvPr/>
          </p:nvSpPr>
          <p:spPr>
            <a:xfrm>
              <a:off x="237988" y="598972"/>
              <a:ext cx="994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hlinkClick r:id="rId4"/>
                </a:rPr>
                <a:t> UK XFEL</a:t>
              </a:r>
              <a:endParaRPr kumimoji="0" lang="en-GB" sz="1800" b="0" i="0" u="none" strike="noStrike" kern="1200" cap="none" spc="0" normalizeH="0" baseline="0" noProof="0" dirty="0">
                <a:ln>
                  <a:noFill/>
                </a:ln>
                <a:solidFill>
                  <a:srgbClr val="2E2C61"/>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50138399-72F8-E89F-ECAB-E773A75294CE}"/>
              </a:ext>
            </a:extLst>
          </p:cNvPr>
          <p:cNvGrpSpPr/>
          <p:nvPr/>
        </p:nvGrpSpPr>
        <p:grpSpPr>
          <a:xfrm>
            <a:off x="273871" y="2240971"/>
            <a:ext cx="3583930" cy="2083446"/>
            <a:chOff x="213835" y="2936412"/>
            <a:chExt cx="3583930" cy="2083446"/>
          </a:xfrm>
        </p:grpSpPr>
        <p:pic>
          <p:nvPicPr>
            <p:cNvPr id="12" name="Picture 11" descr="A diagram of a cell layer&#10;&#10;Description automatically generated">
              <a:extLst>
                <a:ext uri="{FF2B5EF4-FFF2-40B4-BE49-F238E27FC236}">
                  <a16:creationId xmlns:a16="http://schemas.microsoft.com/office/drawing/2014/main" id="{E85F70EA-5A5B-E57C-19C4-96C8A9B5B957}"/>
                </a:ext>
              </a:extLst>
            </p:cNvPr>
            <p:cNvPicPr>
              <a:picLocks noChangeAspect="1"/>
            </p:cNvPicPr>
            <p:nvPr/>
          </p:nvPicPr>
          <p:blipFill>
            <a:blip r:embed="rId5"/>
            <a:stretch>
              <a:fillRect/>
            </a:stretch>
          </p:blipFill>
          <p:spPr>
            <a:xfrm>
              <a:off x="213835" y="2936412"/>
              <a:ext cx="3083665" cy="1800000"/>
            </a:xfrm>
            <a:prstGeom prst="rect">
              <a:avLst/>
            </a:prstGeom>
          </p:spPr>
        </p:pic>
        <p:sp>
          <p:nvSpPr>
            <p:cNvPr id="13" name="TextBox 12">
              <a:extLst>
                <a:ext uri="{FF2B5EF4-FFF2-40B4-BE49-F238E27FC236}">
                  <a16:creationId xmlns:a16="http://schemas.microsoft.com/office/drawing/2014/main" id="{0D26443C-C49B-D5D1-59B7-75FECE7B846C}"/>
                </a:ext>
              </a:extLst>
            </p:cNvPr>
            <p:cNvSpPr txBox="1"/>
            <p:nvPr/>
          </p:nvSpPr>
          <p:spPr>
            <a:xfrm>
              <a:off x="213835" y="4650526"/>
              <a:ext cx="3583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hlinkClick r:id="rId6"/>
                </a:rPr>
                <a:t>Diamond-II - - Diamond Light Source</a:t>
              </a: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1F08DA09-81B7-1715-D384-6F8EC6252301}"/>
              </a:ext>
            </a:extLst>
          </p:cNvPr>
          <p:cNvGrpSpPr/>
          <p:nvPr/>
        </p:nvGrpSpPr>
        <p:grpSpPr>
          <a:xfrm>
            <a:off x="167460" y="4662861"/>
            <a:ext cx="4190955" cy="1747867"/>
            <a:chOff x="4760435" y="3375062"/>
            <a:chExt cx="4190955" cy="1747867"/>
          </a:xfrm>
        </p:grpSpPr>
        <p:pic>
          <p:nvPicPr>
            <p:cNvPr id="16" name="Picture 15" descr="A blue background with text and colorful objects&#10;&#10;Description automatically generated with medium confidence">
              <a:extLst>
                <a:ext uri="{FF2B5EF4-FFF2-40B4-BE49-F238E27FC236}">
                  <a16:creationId xmlns:a16="http://schemas.microsoft.com/office/drawing/2014/main" id="{095907B3-BC2B-976C-0C3B-50D7688D7F9B}"/>
                </a:ext>
              </a:extLst>
            </p:cNvPr>
            <p:cNvPicPr>
              <a:picLocks noChangeAspect="1"/>
            </p:cNvPicPr>
            <p:nvPr/>
          </p:nvPicPr>
          <p:blipFill>
            <a:blip r:embed="rId7"/>
            <a:stretch>
              <a:fillRect/>
            </a:stretch>
          </p:blipFill>
          <p:spPr>
            <a:xfrm>
              <a:off x="4851400" y="3375062"/>
              <a:ext cx="2560000" cy="1440000"/>
            </a:xfrm>
            <a:prstGeom prst="rect">
              <a:avLst/>
            </a:prstGeom>
          </p:spPr>
        </p:pic>
        <p:sp>
          <p:nvSpPr>
            <p:cNvPr id="17" name="TextBox 16">
              <a:extLst>
                <a:ext uri="{FF2B5EF4-FFF2-40B4-BE49-F238E27FC236}">
                  <a16:creationId xmlns:a16="http://schemas.microsoft.com/office/drawing/2014/main" id="{0E1CF275-195C-BA8C-E911-FE9047FBE790}"/>
                </a:ext>
              </a:extLst>
            </p:cNvPr>
            <p:cNvSpPr txBox="1"/>
            <p:nvPr/>
          </p:nvSpPr>
          <p:spPr>
            <a:xfrm>
              <a:off x="4760435" y="4753597"/>
              <a:ext cx="41909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hlinkClick r:id="rId8"/>
                </a:rPr>
                <a:t>ISIS The Endeavour Programme (stfc.ac.uk)</a:t>
              </a: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44019692-F429-8CB8-2FAB-732F977DD50F}"/>
              </a:ext>
            </a:extLst>
          </p:cNvPr>
          <p:cNvGrpSpPr/>
          <p:nvPr/>
        </p:nvGrpSpPr>
        <p:grpSpPr>
          <a:xfrm>
            <a:off x="4044182" y="578239"/>
            <a:ext cx="3996672" cy="1425552"/>
            <a:chOff x="4878281" y="3054203"/>
            <a:chExt cx="3996672" cy="1425552"/>
          </a:xfrm>
        </p:grpSpPr>
        <p:pic>
          <p:nvPicPr>
            <p:cNvPr id="22" name="Picture 21" descr="A black and white image of a letter u&#10;&#10;Description automatically generated">
              <a:extLst>
                <a:ext uri="{FF2B5EF4-FFF2-40B4-BE49-F238E27FC236}">
                  <a16:creationId xmlns:a16="http://schemas.microsoft.com/office/drawing/2014/main" id="{BDC5C682-1046-F146-97E6-56E76E2F537A}"/>
                </a:ext>
              </a:extLst>
            </p:cNvPr>
            <p:cNvPicPr>
              <a:picLocks noChangeAspect="1"/>
            </p:cNvPicPr>
            <p:nvPr/>
          </p:nvPicPr>
          <p:blipFill>
            <a:blip r:embed="rId9"/>
            <a:stretch>
              <a:fillRect/>
            </a:stretch>
          </p:blipFill>
          <p:spPr>
            <a:xfrm>
              <a:off x="4969565" y="3399755"/>
              <a:ext cx="3240000" cy="1080000"/>
            </a:xfrm>
            <a:prstGeom prst="rect">
              <a:avLst/>
            </a:prstGeom>
          </p:spPr>
        </p:pic>
        <p:sp>
          <p:nvSpPr>
            <p:cNvPr id="23" name="TextBox 22">
              <a:extLst>
                <a:ext uri="{FF2B5EF4-FFF2-40B4-BE49-F238E27FC236}">
                  <a16:creationId xmlns:a16="http://schemas.microsoft.com/office/drawing/2014/main" id="{C56D9B8E-1BFC-E155-D21C-E0850AAF29EB}"/>
                </a:ext>
              </a:extLst>
            </p:cNvPr>
            <p:cNvSpPr txBox="1"/>
            <p:nvPr/>
          </p:nvSpPr>
          <p:spPr>
            <a:xfrm>
              <a:off x="4878281" y="3054203"/>
              <a:ext cx="39966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hlinkClick r:id="rId10"/>
                </a:rPr>
                <a:t>CLF </a:t>
              </a:r>
              <a:r>
                <a:rPr kumimoji="0" lang="en-GB" sz="1800" b="0" i="0" u="none" strike="noStrike" kern="1200" cap="none" spc="0" normalizeH="0" baseline="0" noProof="0" err="1">
                  <a:ln>
                    <a:noFill/>
                  </a:ln>
                  <a:solidFill>
                    <a:srgbClr val="2E2C61"/>
                  </a:solidFill>
                  <a:effectLst/>
                  <a:uLnTx/>
                  <a:uFillTx/>
                  <a:latin typeface="Calibri" panose="020F0502020204030204"/>
                  <a:ea typeface="+mn-ea"/>
                  <a:cs typeface="+mn-cs"/>
                  <a:hlinkClick r:id="rId10"/>
                </a:rPr>
                <a:t>HiLUX</a:t>
              </a: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hlinkClick r:id="rId10"/>
                </a:rPr>
                <a:t> upgrades to Ultra and Artemis</a:t>
              </a: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grpSp>
      <p:grpSp>
        <p:nvGrpSpPr>
          <p:cNvPr id="6" name="Group 5">
            <a:extLst>
              <a:ext uri="{FF2B5EF4-FFF2-40B4-BE49-F238E27FC236}">
                <a16:creationId xmlns:a16="http://schemas.microsoft.com/office/drawing/2014/main" id="{8FF3E728-F3B9-0231-47DA-B88FFDD551E2}"/>
              </a:ext>
            </a:extLst>
          </p:cNvPr>
          <p:cNvGrpSpPr/>
          <p:nvPr/>
        </p:nvGrpSpPr>
        <p:grpSpPr>
          <a:xfrm>
            <a:off x="9228735" y="578239"/>
            <a:ext cx="1919603" cy="1414561"/>
            <a:chOff x="8177870" y="598972"/>
            <a:chExt cx="1919603" cy="1414561"/>
          </a:xfrm>
        </p:grpSpPr>
        <p:pic>
          <p:nvPicPr>
            <p:cNvPr id="3" name="Picture 2" descr="A building with glass windows&#10;&#10;Description automatically generated">
              <a:extLst>
                <a:ext uri="{FF2B5EF4-FFF2-40B4-BE49-F238E27FC236}">
                  <a16:creationId xmlns:a16="http://schemas.microsoft.com/office/drawing/2014/main" id="{BE76BFC0-E7B6-1259-6F10-D9801D9763A6}"/>
                </a:ext>
              </a:extLst>
            </p:cNvPr>
            <p:cNvPicPr>
              <a:picLocks noChangeAspect="1"/>
            </p:cNvPicPr>
            <p:nvPr/>
          </p:nvPicPr>
          <p:blipFill>
            <a:blip r:embed="rId11"/>
            <a:stretch>
              <a:fillRect/>
            </a:stretch>
          </p:blipFill>
          <p:spPr>
            <a:xfrm>
              <a:off x="8177870" y="933533"/>
              <a:ext cx="1919603" cy="1080000"/>
            </a:xfrm>
            <a:prstGeom prst="rect">
              <a:avLst/>
            </a:prstGeom>
          </p:spPr>
        </p:pic>
        <p:sp>
          <p:nvSpPr>
            <p:cNvPr id="4" name="TextBox 3">
              <a:extLst>
                <a:ext uri="{FF2B5EF4-FFF2-40B4-BE49-F238E27FC236}">
                  <a16:creationId xmlns:a16="http://schemas.microsoft.com/office/drawing/2014/main" id="{A79EEFCC-0A81-9E84-D151-8F172231D93C}"/>
                </a:ext>
              </a:extLst>
            </p:cNvPr>
            <p:cNvSpPr txBox="1"/>
            <p:nvPr/>
          </p:nvSpPr>
          <p:spPr>
            <a:xfrm>
              <a:off x="8177870" y="598972"/>
              <a:ext cx="10508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hlinkClick r:id="rId12"/>
                </a:rPr>
                <a:t>CLF-EPAC</a:t>
              </a: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grpSp>
      <p:pic>
        <p:nvPicPr>
          <p:cNvPr id="2050" name="Picture 2" descr="RUEDI logo">
            <a:extLst>
              <a:ext uri="{FF2B5EF4-FFF2-40B4-BE49-F238E27FC236}">
                <a16:creationId xmlns:a16="http://schemas.microsoft.com/office/drawing/2014/main" id="{28F56A15-9D5E-4A5E-8736-58A2718337C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4498" y="4953492"/>
            <a:ext cx="5241935" cy="8879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CEF932-4F18-3B92-AF82-58DE6729673E}"/>
              </a:ext>
            </a:extLst>
          </p:cNvPr>
          <p:cNvSpPr txBox="1"/>
          <p:nvPr/>
        </p:nvSpPr>
        <p:spPr>
          <a:xfrm>
            <a:off x="4754498" y="5860134"/>
            <a:ext cx="5466561" cy="646331"/>
          </a:xfrm>
          <a:prstGeom prst="rect">
            <a:avLst/>
          </a:prstGeom>
          <a:noFill/>
        </p:spPr>
        <p:txBody>
          <a:bodyPr wrap="none" rtlCol="0">
            <a:spAutoFit/>
          </a:bodyPr>
          <a:lstStyle/>
          <a:p>
            <a:r>
              <a:rPr lang="en-US" dirty="0" err="1"/>
              <a:t>Relatvistic</a:t>
            </a:r>
            <a:r>
              <a:rPr lang="en-US" dirty="0"/>
              <a:t> </a:t>
            </a:r>
            <a:r>
              <a:rPr lang="en-GB" i="0" dirty="0">
                <a:solidFill>
                  <a:srgbClr val="222649"/>
                </a:solidFill>
                <a:effectLst/>
                <a:highlight>
                  <a:srgbClr val="FFFFFF"/>
                </a:highlight>
                <a:latin typeface="Raleway" panose="020F0502020204030204" pitchFamily="34" charset="0"/>
              </a:rPr>
              <a:t>Ultrafast Electron Diffraction &amp; Imaging</a:t>
            </a:r>
          </a:p>
          <a:p>
            <a:endParaRPr lang="en-US" dirty="0"/>
          </a:p>
        </p:txBody>
      </p:sp>
      <p:sp>
        <p:nvSpPr>
          <p:cNvPr id="7" name="TextBox 6">
            <a:extLst>
              <a:ext uri="{FF2B5EF4-FFF2-40B4-BE49-F238E27FC236}">
                <a16:creationId xmlns:a16="http://schemas.microsoft.com/office/drawing/2014/main" id="{C953406A-626C-305C-3694-608F9058A17D}"/>
              </a:ext>
            </a:extLst>
          </p:cNvPr>
          <p:cNvSpPr txBox="1"/>
          <p:nvPr/>
        </p:nvSpPr>
        <p:spPr>
          <a:xfrm>
            <a:off x="8682498" y="2061101"/>
            <a:ext cx="3535270" cy="369332"/>
          </a:xfrm>
          <a:prstGeom prst="rect">
            <a:avLst/>
          </a:prstGeom>
          <a:noFill/>
        </p:spPr>
        <p:txBody>
          <a:bodyPr wrap="square" rtlCol="0">
            <a:spAutoFit/>
          </a:bodyPr>
          <a:lstStyle/>
          <a:p>
            <a:r>
              <a:rPr lang="en-US" dirty="0" err="1"/>
              <a:t>PetaWatt</a:t>
            </a:r>
            <a:r>
              <a:rPr lang="en-US" dirty="0"/>
              <a:t> laser and X-ray source</a:t>
            </a:r>
          </a:p>
        </p:txBody>
      </p:sp>
      <p:sp>
        <p:nvSpPr>
          <p:cNvPr id="11" name="Content Placeholder 2">
            <a:extLst>
              <a:ext uri="{FF2B5EF4-FFF2-40B4-BE49-F238E27FC236}">
                <a16:creationId xmlns:a16="http://schemas.microsoft.com/office/drawing/2014/main" id="{7DB4A05B-4E5D-A507-EE7E-E54A6DAD9D84}"/>
              </a:ext>
            </a:extLst>
          </p:cNvPr>
          <p:cNvSpPr txBox="1">
            <a:spLocks/>
          </p:cNvSpPr>
          <p:nvPr/>
        </p:nvSpPr>
        <p:spPr>
          <a:xfrm>
            <a:off x="4151400" y="2606450"/>
            <a:ext cx="6655145" cy="2247760"/>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x10-100 fold increases in power, flux, brightness</a:t>
            </a:r>
          </a:p>
          <a:p>
            <a:pPr lvl="1"/>
            <a:r>
              <a:rPr lang="en-US" dirty="0"/>
              <a:t>Faster Timescales </a:t>
            </a:r>
          </a:p>
          <a:p>
            <a:pPr lvl="1"/>
            <a:r>
              <a:rPr lang="en-US" dirty="0"/>
              <a:t>New instruments/techniques</a:t>
            </a:r>
          </a:p>
          <a:p>
            <a:pPr marL="457200" lvl="1" indent="0">
              <a:buNone/>
            </a:pPr>
            <a:endParaRPr lang="en-US" dirty="0"/>
          </a:p>
        </p:txBody>
      </p:sp>
    </p:spTree>
    <p:extLst>
      <p:ext uri="{BB962C8B-B14F-4D97-AF65-F5344CB8AC3E}">
        <p14:creationId xmlns:p14="http://schemas.microsoft.com/office/powerpoint/2010/main" val="2321654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4886" y="89827"/>
            <a:ext cx="11007320" cy="905152"/>
          </a:xfrm>
        </p:spPr>
        <p:txBody>
          <a:bodyPr>
            <a:normAutofit fontScale="90000"/>
          </a:bodyPr>
          <a:lstStyle/>
          <a:p>
            <a:r>
              <a:rPr lang="en-US" dirty="0"/>
              <a:t>X-ray ptychographic tomography on </a:t>
            </a:r>
            <a:r>
              <a:rPr lang="en-US" dirty="0" err="1"/>
              <a:t>biotissue</a:t>
            </a:r>
            <a:endParaRPr lang="de-CH" dirty="0"/>
          </a:p>
        </p:txBody>
      </p:sp>
      <p:graphicFrame>
        <p:nvGraphicFramePr>
          <p:cNvPr id="2" name="Table 1"/>
          <p:cNvGraphicFramePr>
            <a:graphicFrameLocks noGrp="1"/>
          </p:cNvGraphicFramePr>
          <p:nvPr/>
        </p:nvGraphicFramePr>
        <p:xfrm>
          <a:off x="3365938" y="1164266"/>
          <a:ext cx="8102659" cy="2942230"/>
        </p:xfrm>
        <a:graphic>
          <a:graphicData uri="http://schemas.openxmlformats.org/drawingml/2006/table">
            <a:tbl>
              <a:tblPr firstRow="1" bandRow="1">
                <a:tableStyleId>{073A0DAA-6AF3-43AB-8588-CEC1D06C72B9}</a:tableStyleId>
              </a:tblPr>
              <a:tblGrid>
                <a:gridCol w="2025665">
                  <a:extLst>
                    <a:ext uri="{9D8B030D-6E8A-4147-A177-3AD203B41FA5}">
                      <a16:colId xmlns:a16="http://schemas.microsoft.com/office/drawing/2014/main" val="20000"/>
                    </a:ext>
                  </a:extLst>
                </a:gridCol>
                <a:gridCol w="2312798">
                  <a:extLst>
                    <a:ext uri="{9D8B030D-6E8A-4147-A177-3AD203B41FA5}">
                      <a16:colId xmlns:a16="http://schemas.microsoft.com/office/drawing/2014/main" val="20001"/>
                    </a:ext>
                  </a:extLst>
                </a:gridCol>
                <a:gridCol w="2009939">
                  <a:extLst>
                    <a:ext uri="{9D8B030D-6E8A-4147-A177-3AD203B41FA5}">
                      <a16:colId xmlns:a16="http://schemas.microsoft.com/office/drawing/2014/main" val="20002"/>
                    </a:ext>
                  </a:extLst>
                </a:gridCol>
                <a:gridCol w="1754257">
                  <a:extLst>
                    <a:ext uri="{9D8B030D-6E8A-4147-A177-3AD203B41FA5}">
                      <a16:colId xmlns:a16="http://schemas.microsoft.com/office/drawing/2014/main" val="20003"/>
                    </a:ext>
                  </a:extLst>
                </a:gridCol>
              </a:tblGrid>
              <a:tr h="450550">
                <a:tc>
                  <a:txBody>
                    <a:bodyPr/>
                    <a:lstStyle/>
                    <a:p>
                      <a:pPr algn="ctr"/>
                      <a:r>
                        <a:rPr lang="en-US" sz="1600" dirty="0"/>
                        <a:t>DEVELOPMENT</a:t>
                      </a:r>
                      <a:endParaRPr lang="de-CH" sz="1600" dirty="0"/>
                    </a:p>
                  </a:txBody>
                  <a:tcPr/>
                </a:tc>
                <a:tc>
                  <a:txBody>
                    <a:bodyPr/>
                    <a:lstStyle/>
                    <a:p>
                      <a:pPr algn="ctr"/>
                      <a:r>
                        <a:rPr lang="en-US" sz="1600" dirty="0"/>
                        <a:t>RESOLUTION (nm)</a:t>
                      </a:r>
                      <a:endParaRPr lang="de-CH" sz="1600" dirty="0"/>
                    </a:p>
                  </a:txBody>
                  <a:tcPr/>
                </a:tc>
                <a:tc>
                  <a:txBody>
                    <a:bodyPr/>
                    <a:lstStyle/>
                    <a:p>
                      <a:pPr algn="ctr"/>
                      <a:r>
                        <a:rPr lang="en-US" sz="1600" dirty="0"/>
                        <a:t>VOLUME (</a:t>
                      </a:r>
                      <a:r>
                        <a:rPr lang="en-US" sz="1600" dirty="0">
                          <a:latin typeface="Symbol" panose="05050102010706020507" pitchFamily="18" charset="2"/>
                        </a:rPr>
                        <a:t>m</a:t>
                      </a:r>
                      <a:r>
                        <a:rPr lang="en-US" sz="1600" dirty="0"/>
                        <a:t>m</a:t>
                      </a:r>
                      <a:r>
                        <a:rPr lang="en-US" sz="1600" baseline="30000" dirty="0"/>
                        <a:t>3</a:t>
                      </a:r>
                      <a:r>
                        <a:rPr lang="en-US" sz="1600" dirty="0"/>
                        <a:t>)</a:t>
                      </a:r>
                      <a:endParaRPr lang="de-CH" sz="1600" dirty="0"/>
                    </a:p>
                  </a:txBody>
                  <a:tcPr/>
                </a:tc>
                <a:tc>
                  <a:txBody>
                    <a:bodyPr/>
                    <a:lstStyle/>
                    <a:p>
                      <a:pPr algn="ctr"/>
                      <a:r>
                        <a:rPr lang="en-US" sz="1600" dirty="0"/>
                        <a:t>TIME</a:t>
                      </a:r>
                      <a:endParaRPr lang="de-CH" sz="1600" dirty="0"/>
                    </a:p>
                  </a:txBody>
                  <a:tcPr/>
                </a:tc>
                <a:extLst>
                  <a:ext uri="{0D108BD9-81ED-4DB2-BD59-A6C34878D82A}">
                    <a16:rowId xmlns:a16="http://schemas.microsoft.com/office/drawing/2014/main" val="10000"/>
                  </a:ext>
                </a:extLst>
              </a:tr>
              <a:tr h="498336">
                <a:tc>
                  <a:txBody>
                    <a:bodyPr/>
                    <a:lstStyle/>
                    <a:p>
                      <a:pPr algn="ctr"/>
                      <a:r>
                        <a:rPr lang="en-US" sz="1600" dirty="0"/>
                        <a:t>State of the</a:t>
                      </a:r>
                      <a:r>
                        <a:rPr lang="en-US" sz="1600" baseline="0" dirty="0"/>
                        <a:t> art</a:t>
                      </a:r>
                      <a:endParaRPr lang="de-CH" sz="1600" b="1" dirty="0"/>
                    </a:p>
                  </a:txBody>
                  <a:tcPr/>
                </a:tc>
                <a:tc>
                  <a:txBody>
                    <a:bodyPr/>
                    <a:lstStyle/>
                    <a:p>
                      <a:pPr algn="ctr"/>
                      <a:r>
                        <a:rPr lang="en-US" sz="1600" dirty="0"/>
                        <a:t>120</a:t>
                      </a:r>
                      <a:endParaRPr lang="de-CH" sz="1600" b="1" dirty="0"/>
                    </a:p>
                  </a:txBody>
                  <a:tcPr/>
                </a:tc>
                <a:tc>
                  <a:txBody>
                    <a:bodyPr/>
                    <a:lstStyle/>
                    <a:p>
                      <a:pPr algn="ctr"/>
                      <a:r>
                        <a:rPr lang="en-US" sz="1600" dirty="0"/>
                        <a:t>80x70x20</a:t>
                      </a:r>
                      <a:endParaRPr lang="de-CH" sz="1600" b="1" dirty="0"/>
                    </a:p>
                  </a:txBody>
                  <a:tcPr/>
                </a:tc>
                <a:tc>
                  <a:txBody>
                    <a:bodyPr/>
                    <a:lstStyle/>
                    <a:p>
                      <a:pPr algn="ctr"/>
                      <a:r>
                        <a:rPr lang="en-US" sz="1600" dirty="0"/>
                        <a:t>23 h</a:t>
                      </a:r>
                      <a:endParaRPr lang="de-CH" sz="1600" b="1" dirty="0"/>
                    </a:p>
                  </a:txBody>
                  <a:tcPr/>
                </a:tc>
                <a:extLst>
                  <a:ext uri="{0D108BD9-81ED-4DB2-BD59-A6C34878D82A}">
                    <a16:rowId xmlns:a16="http://schemas.microsoft.com/office/drawing/2014/main" val="10001"/>
                  </a:ext>
                </a:extLst>
              </a:tr>
              <a:tr h="498336">
                <a:tc>
                  <a:txBody>
                    <a:bodyPr/>
                    <a:lstStyle/>
                    <a:p>
                      <a:pPr algn="ctr"/>
                      <a:r>
                        <a:rPr lang="en-US" sz="1600" dirty="0"/>
                        <a:t>Diamond-II</a:t>
                      </a:r>
                      <a:endParaRPr lang="de-CH" sz="1600" dirty="0"/>
                    </a:p>
                  </a:txBody>
                  <a:tcPr/>
                </a:tc>
                <a:tc>
                  <a:txBody>
                    <a:bodyPr/>
                    <a:lstStyle/>
                    <a:p>
                      <a:pPr algn="ctr"/>
                      <a:r>
                        <a:rPr lang="en-US" sz="1600" dirty="0"/>
                        <a:t>~50</a:t>
                      </a:r>
                      <a:endParaRPr lang="de-CH" sz="1600" dirty="0"/>
                    </a:p>
                  </a:txBody>
                  <a:tcPr/>
                </a:tc>
                <a:tc>
                  <a:txBody>
                    <a:bodyPr/>
                    <a:lstStyle/>
                    <a:p>
                      <a:pPr algn="ctr"/>
                      <a:r>
                        <a:rPr lang="en-US" sz="1600" dirty="0"/>
                        <a:t>250x250x63</a:t>
                      </a:r>
                      <a:endParaRPr lang="de-CH" sz="1600" dirty="0"/>
                    </a:p>
                  </a:txBody>
                  <a:tcPr/>
                </a:tc>
                <a:tc>
                  <a:txBody>
                    <a:bodyPr/>
                    <a:lstStyle/>
                    <a:p>
                      <a:pPr algn="ctr"/>
                      <a:r>
                        <a:rPr lang="en-US" sz="1600" dirty="0"/>
                        <a:t>~45 min</a:t>
                      </a:r>
                      <a:endParaRPr lang="de-CH" sz="1600" dirty="0"/>
                    </a:p>
                  </a:txBody>
                  <a:tcPr/>
                </a:tc>
                <a:extLst>
                  <a:ext uri="{0D108BD9-81ED-4DB2-BD59-A6C34878D82A}">
                    <a16:rowId xmlns:a16="http://schemas.microsoft.com/office/drawing/2014/main" val="10002"/>
                  </a:ext>
                </a:extLst>
              </a:tr>
              <a:tr h="498336">
                <a:tc>
                  <a:txBody>
                    <a:bodyPr/>
                    <a:lstStyle/>
                    <a:p>
                      <a:pPr algn="ctr"/>
                      <a:r>
                        <a:rPr lang="en-US" sz="1600" dirty="0"/>
                        <a:t>+ CPMU</a:t>
                      </a:r>
                      <a:endParaRPr lang="de-CH" sz="1600" dirty="0"/>
                    </a:p>
                  </a:txBody>
                  <a:tcPr/>
                </a:tc>
                <a:tc>
                  <a:txBody>
                    <a:bodyPr/>
                    <a:lstStyle/>
                    <a:p>
                      <a:pPr algn="ctr"/>
                      <a:r>
                        <a:rPr lang="en-US" sz="1600" dirty="0"/>
                        <a:t>~40</a:t>
                      </a:r>
                      <a:endParaRPr lang="de-CH" sz="1600" dirty="0"/>
                    </a:p>
                  </a:txBody>
                  <a:tcPr/>
                </a:tc>
                <a:tc>
                  <a:txBody>
                    <a:bodyPr/>
                    <a:lstStyle/>
                    <a:p>
                      <a:pPr algn="ctr"/>
                      <a:r>
                        <a:rPr lang="en-US" sz="1600" dirty="0"/>
                        <a:t>370x325x92</a:t>
                      </a:r>
                      <a:endParaRPr lang="de-CH" sz="1600" dirty="0"/>
                    </a:p>
                  </a:txBody>
                  <a:tcPr/>
                </a:tc>
                <a:tc>
                  <a:txBody>
                    <a:bodyPr/>
                    <a:lstStyle/>
                    <a:p>
                      <a:pPr algn="ctr"/>
                      <a:r>
                        <a:rPr lang="en-US" sz="1600" dirty="0"/>
                        <a:t>~15min</a:t>
                      </a:r>
                      <a:endParaRPr lang="de-CH" sz="1600" dirty="0"/>
                    </a:p>
                  </a:txBody>
                  <a:tcPr/>
                </a:tc>
                <a:extLst>
                  <a:ext uri="{0D108BD9-81ED-4DB2-BD59-A6C34878D82A}">
                    <a16:rowId xmlns:a16="http://schemas.microsoft.com/office/drawing/2014/main" val="10003"/>
                  </a:ext>
                </a:extLst>
              </a:tr>
              <a:tr h="498336">
                <a:tc>
                  <a:txBody>
                    <a:bodyPr/>
                    <a:lstStyle/>
                    <a:p>
                      <a:pPr algn="ctr"/>
                      <a:r>
                        <a:rPr lang="en-US" sz="1600" dirty="0"/>
                        <a:t>+Multilayer</a:t>
                      </a:r>
                      <a:endParaRPr lang="de-CH" sz="1600" dirty="0"/>
                    </a:p>
                  </a:txBody>
                  <a:tcPr/>
                </a:tc>
                <a:tc>
                  <a:txBody>
                    <a:bodyPr/>
                    <a:lstStyle/>
                    <a:p>
                      <a:pPr algn="ctr"/>
                      <a:r>
                        <a:rPr lang="en-US" sz="1600" dirty="0"/>
                        <a:t>&lt;25</a:t>
                      </a:r>
                      <a:endParaRPr lang="de-CH" sz="1600" dirty="0"/>
                    </a:p>
                  </a:txBody>
                  <a:tcPr/>
                </a:tc>
                <a:tc>
                  <a:txBody>
                    <a:bodyPr/>
                    <a:lstStyle/>
                    <a:p>
                      <a:pPr algn="ctr"/>
                      <a:r>
                        <a:rPr lang="en-US" sz="1600" dirty="0"/>
                        <a:t>800x700x200</a:t>
                      </a:r>
                      <a:endParaRPr lang="de-CH" sz="1600" dirty="0"/>
                    </a:p>
                  </a:txBody>
                  <a:tcPr/>
                </a:tc>
                <a:tc>
                  <a:txBody>
                    <a:bodyPr/>
                    <a:lstStyle/>
                    <a:p>
                      <a:pPr algn="ctr"/>
                      <a:r>
                        <a:rPr lang="en-US" sz="1600" dirty="0"/>
                        <a:t>~1.5 min</a:t>
                      </a:r>
                      <a:endParaRPr lang="de-CH" sz="1600" dirty="0"/>
                    </a:p>
                  </a:txBody>
                  <a:tcPr/>
                </a:tc>
                <a:extLst>
                  <a:ext uri="{0D108BD9-81ED-4DB2-BD59-A6C34878D82A}">
                    <a16:rowId xmlns:a16="http://schemas.microsoft.com/office/drawing/2014/main" val="10004"/>
                  </a:ext>
                </a:extLst>
              </a:tr>
              <a:tr h="498336">
                <a:tc>
                  <a:txBody>
                    <a:bodyPr/>
                    <a:lstStyle/>
                    <a:p>
                      <a:pPr algn="ctr"/>
                      <a:r>
                        <a:rPr lang="en-US" sz="1600" dirty="0"/>
                        <a:t>+ KB mirrors</a:t>
                      </a:r>
                      <a:endParaRPr lang="de-CH" sz="1600" dirty="0"/>
                    </a:p>
                  </a:txBody>
                  <a:tcPr/>
                </a:tc>
                <a:tc>
                  <a:txBody>
                    <a:bodyPr/>
                    <a:lstStyle/>
                    <a:p>
                      <a:pPr algn="ctr"/>
                      <a:r>
                        <a:rPr lang="en-US" sz="1600" dirty="0"/>
                        <a:t>&lt;15</a:t>
                      </a:r>
                      <a:endParaRPr lang="de-CH" sz="1600" dirty="0"/>
                    </a:p>
                  </a:txBody>
                  <a:tcPr/>
                </a:tc>
                <a:tc>
                  <a:txBody>
                    <a:bodyPr/>
                    <a:lstStyle/>
                    <a:p>
                      <a:pPr algn="ctr"/>
                      <a:r>
                        <a:rPr lang="en-US" sz="1600" dirty="0"/>
                        <a:t>1720x1500x430</a:t>
                      </a:r>
                      <a:endParaRPr lang="de-CH" sz="1600" dirty="0"/>
                    </a:p>
                  </a:txBody>
                  <a:tcPr/>
                </a:tc>
                <a:tc>
                  <a:txBody>
                    <a:bodyPr/>
                    <a:lstStyle/>
                    <a:p>
                      <a:pPr algn="ctr"/>
                      <a:r>
                        <a:rPr lang="en-US" sz="1600" dirty="0"/>
                        <a:t>&lt;10 s</a:t>
                      </a:r>
                      <a:endParaRPr lang="de-CH" sz="1600" dirty="0"/>
                    </a:p>
                  </a:txBody>
                  <a:tcPr/>
                </a:tc>
                <a:extLst>
                  <a:ext uri="{0D108BD9-81ED-4DB2-BD59-A6C34878D82A}">
                    <a16:rowId xmlns:a16="http://schemas.microsoft.com/office/drawing/2014/main" val="10005"/>
                  </a:ext>
                </a:extLst>
              </a:tr>
            </a:tbl>
          </a:graphicData>
        </a:graphic>
      </p:graphicFrame>
      <p:sp>
        <p:nvSpPr>
          <p:cNvPr id="8" name="Oval 7"/>
          <p:cNvSpPr/>
          <p:nvPr/>
        </p:nvSpPr>
        <p:spPr bwMode="auto">
          <a:xfrm>
            <a:off x="3612863" y="1545832"/>
            <a:ext cx="1463824" cy="43204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sz="2400">
              <a:latin typeface="Times" charset="0"/>
            </a:endParaRPr>
          </a:p>
        </p:txBody>
      </p:sp>
      <p:sp>
        <p:nvSpPr>
          <p:cNvPr id="12" name="TextBox 11"/>
          <p:cNvSpPr txBox="1"/>
          <p:nvPr/>
        </p:nvSpPr>
        <p:spPr>
          <a:xfrm>
            <a:off x="3263706" y="4240371"/>
            <a:ext cx="8637562" cy="2213867"/>
          </a:xfrm>
          <a:prstGeom prst="rect">
            <a:avLst/>
          </a:prstGeom>
          <a:noFill/>
        </p:spPr>
        <p:txBody>
          <a:bodyPr wrap="square" lIns="0" tIns="0" rIns="0" bIns="0" rtlCol="0">
            <a:noAutofit/>
          </a:bodyPr>
          <a:lstStyle/>
          <a:p>
            <a:pPr>
              <a:lnSpc>
                <a:spcPct val="110000"/>
              </a:lnSpc>
            </a:pPr>
            <a:r>
              <a:rPr lang="en-US" sz="1400" kern="1000" spc="30" dirty="0">
                <a:cs typeface="Franklin Gothic Book"/>
              </a:rPr>
              <a:t>Numbers indicate the gain in one parameter with respect to the </a:t>
            </a:r>
            <a:r>
              <a:rPr lang="en-US" sz="1400" b="1" kern="1000" spc="30" dirty="0">
                <a:cs typeface="Franklin Gothic Book"/>
              </a:rPr>
              <a:t>state of the art </a:t>
            </a:r>
            <a:r>
              <a:rPr lang="en-US" sz="1400" kern="1000" spc="30" dirty="0">
                <a:cs typeface="Franklin Gothic Book"/>
              </a:rPr>
              <a:t>when keeping the other two parameters constant. Figures based on SLS state of the art at </a:t>
            </a:r>
            <a:r>
              <a:rPr lang="en-US" sz="1400" kern="1000" spc="30" dirty="0" err="1">
                <a:cs typeface="Franklin Gothic Book"/>
              </a:rPr>
              <a:t>cSAXS</a:t>
            </a:r>
            <a:endParaRPr lang="en-US" sz="1400" kern="1000" spc="30" dirty="0">
              <a:cs typeface="Franklin Gothic Book"/>
            </a:endParaRPr>
          </a:p>
          <a:p>
            <a:pPr>
              <a:lnSpc>
                <a:spcPct val="110000"/>
              </a:lnSpc>
            </a:pPr>
            <a:endParaRPr lang="en-US" sz="1400" kern="1000" spc="30" dirty="0">
              <a:cs typeface="Franklin Gothic Book"/>
            </a:endParaRPr>
          </a:p>
          <a:p>
            <a:pPr>
              <a:lnSpc>
                <a:spcPct val="110000"/>
              </a:lnSpc>
            </a:pPr>
            <a:r>
              <a:rPr lang="en-US" sz="1400" b="1" kern="1000" spc="30" dirty="0">
                <a:cs typeface="Franklin Gothic Book"/>
              </a:rPr>
              <a:t>Bottlenecks - </a:t>
            </a:r>
          </a:p>
          <a:p>
            <a:pPr>
              <a:lnSpc>
                <a:spcPct val="110000"/>
              </a:lnSpc>
            </a:pPr>
            <a:r>
              <a:rPr lang="en-US" sz="1400" kern="1000" spc="30" dirty="0">
                <a:cs typeface="Franklin Gothic Book"/>
              </a:rPr>
              <a:t>Manual process requiring an expert – lots of unprocessed data and complexity</a:t>
            </a:r>
          </a:p>
          <a:p>
            <a:pPr>
              <a:lnSpc>
                <a:spcPct val="110000"/>
              </a:lnSpc>
            </a:pPr>
            <a:r>
              <a:rPr lang="en-US" sz="1400" b="1" kern="1000" spc="30" dirty="0">
                <a:cs typeface="Franklin Gothic Book"/>
              </a:rPr>
              <a:t>Tomography min 2000 projections – 5 mins per projection to reconstruct - 8 </a:t>
            </a:r>
            <a:r>
              <a:rPr lang="en-US" sz="1400" b="1" kern="1000" spc="30" dirty="0" err="1">
                <a:cs typeface="Franklin Gothic Book"/>
              </a:rPr>
              <a:t>gpus</a:t>
            </a:r>
            <a:r>
              <a:rPr lang="en-US" sz="1400" b="1" kern="1000" spc="30" dirty="0">
                <a:cs typeface="Franklin Gothic Book"/>
              </a:rPr>
              <a:t> -  1 day to reconstruct.   (fully optimized </a:t>
            </a:r>
            <a:r>
              <a:rPr lang="en-US" sz="1400" b="1" kern="1000" spc="30" dirty="0" err="1">
                <a:cs typeface="Franklin Gothic Book"/>
              </a:rPr>
              <a:t>gpu</a:t>
            </a:r>
            <a:r>
              <a:rPr lang="en-US" sz="1400" b="1" kern="1000" spc="30" dirty="0">
                <a:cs typeface="Franklin Gothic Book"/>
              </a:rPr>
              <a:t> code)</a:t>
            </a:r>
          </a:p>
          <a:p>
            <a:pPr>
              <a:lnSpc>
                <a:spcPct val="110000"/>
              </a:lnSpc>
            </a:pPr>
            <a:endParaRPr lang="de-CH" sz="1400" kern="1000" spc="30" dirty="0" err="1">
              <a:cs typeface="Franklin Gothic Book"/>
            </a:endParaRPr>
          </a:p>
        </p:txBody>
      </p:sp>
      <p:sp>
        <p:nvSpPr>
          <p:cNvPr id="11" name="Content Placeholder 1"/>
          <p:cNvSpPr txBox="1">
            <a:spLocks/>
          </p:cNvSpPr>
          <p:nvPr/>
        </p:nvSpPr>
        <p:spPr bwMode="auto">
          <a:xfrm>
            <a:off x="220008" y="5071033"/>
            <a:ext cx="2768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lnSpc>
                <a:spcPct val="110000"/>
              </a:lnSpc>
              <a:spcBef>
                <a:spcPts val="0"/>
              </a:spcBef>
              <a:spcAft>
                <a:spcPct val="0"/>
              </a:spcAft>
              <a:buClr>
                <a:schemeClr val="accent2"/>
              </a:buClr>
              <a:tabLst/>
              <a:defRPr sz="1700" b="0" i="0">
                <a:solidFill>
                  <a:schemeClr val="tx1"/>
                </a:solidFill>
                <a:latin typeface="Arial Narrow"/>
                <a:ea typeface="ヒラギノ角ゴ Pro W3" pitchFamily="-108" charset="-128"/>
                <a:cs typeface="Arial Narrow"/>
              </a:defRPr>
            </a:lvl1pPr>
            <a:lvl2pPr marL="179388" indent="-179388" algn="l" rtl="0" eaLnBrk="0" fontAlgn="base" hangingPunct="0">
              <a:lnSpc>
                <a:spcPct val="110000"/>
              </a:lnSpc>
              <a:spcBef>
                <a:spcPts val="0"/>
              </a:spcBef>
              <a:spcAft>
                <a:spcPct val="0"/>
              </a:spcAft>
              <a:buClr>
                <a:schemeClr val="tx1"/>
              </a:buClr>
              <a:buSzPct val="80000"/>
              <a:buFont typeface="Lucida Grande"/>
              <a:buChar char="•"/>
              <a:tabLst/>
              <a:defRPr sz="1700" b="0" i="0">
                <a:solidFill>
                  <a:schemeClr val="tx1"/>
                </a:solidFill>
                <a:latin typeface="Arial Narrow"/>
                <a:ea typeface="ヒラギノ角ゴ Pro W3" charset="-128"/>
                <a:cs typeface="Arial Narrow"/>
              </a:defRPr>
            </a:lvl2pPr>
            <a:lvl3pPr marL="358775" indent="-179388" algn="l" rtl="0" eaLnBrk="0" fontAlgn="base" hangingPunct="0">
              <a:lnSpc>
                <a:spcPct val="110000"/>
              </a:lnSpc>
              <a:spcBef>
                <a:spcPts val="0"/>
              </a:spcBef>
              <a:spcAft>
                <a:spcPct val="0"/>
              </a:spcAft>
              <a:buFont typeface="Lucida Grande"/>
              <a:buChar char="–"/>
              <a:tabLst/>
              <a:defRPr sz="1700" b="0" i="0">
                <a:solidFill>
                  <a:schemeClr val="tx1"/>
                </a:solidFill>
                <a:latin typeface="Arial Narrow"/>
                <a:ea typeface="ヒラギノ角ゴ Pro W3" charset="-128"/>
                <a:cs typeface="Arial Narrow"/>
              </a:defRPr>
            </a:lvl3pPr>
            <a:lvl4pPr marL="627063" indent="-179388" algn="l" rtl="0" eaLnBrk="0" fontAlgn="base" hangingPunct="0">
              <a:lnSpc>
                <a:spcPct val="110000"/>
              </a:lnSpc>
              <a:spcBef>
                <a:spcPts val="0"/>
              </a:spcBef>
              <a:spcAft>
                <a:spcPct val="0"/>
              </a:spcAft>
              <a:buFont typeface="Lucida Grande" charset="0"/>
              <a:buChar char="–"/>
              <a:tabLst/>
              <a:defRPr sz="1700" b="0" i="0">
                <a:solidFill>
                  <a:schemeClr val="tx1"/>
                </a:solidFill>
                <a:latin typeface="Arial Narrow"/>
                <a:ea typeface="ヒラギノ角ゴ Pro W3" charset="-128"/>
                <a:cs typeface="Arial Narrow"/>
              </a:defRPr>
            </a:lvl4pPr>
            <a:lvl5pPr marL="1435100" indent="-182563" algn="l" rtl="0" eaLnBrk="0" fontAlgn="base" hangingPunct="0">
              <a:lnSpc>
                <a:spcPct val="110000"/>
              </a:lnSpc>
              <a:spcBef>
                <a:spcPct val="0"/>
              </a:spcBef>
              <a:spcAft>
                <a:spcPct val="0"/>
              </a:spcAft>
              <a:buFont typeface="Lucida Grande" charset="0"/>
              <a:buNone/>
              <a:tabLst/>
              <a:defRPr sz="1500">
                <a:solidFill>
                  <a:schemeClr val="tx1"/>
                </a:solidFill>
                <a:latin typeface="Arial Narrow"/>
                <a:ea typeface="ヒラギノ角ゴ Pro W3" pitchFamily="-112" charset="-128"/>
                <a:cs typeface="Arial Narrow"/>
              </a:defRPr>
            </a:lvl5pPr>
            <a:lvl6pPr marL="1981200" indent="-190500" algn="l" rtl="0" fontAlgn="base">
              <a:lnSpc>
                <a:spcPct val="110000"/>
              </a:lnSpc>
              <a:spcBef>
                <a:spcPct val="0"/>
              </a:spcBef>
              <a:spcAft>
                <a:spcPct val="0"/>
              </a:spcAft>
              <a:buChar char="–"/>
              <a:defRPr sz="2100">
                <a:solidFill>
                  <a:schemeClr val="tx1"/>
                </a:solidFill>
                <a:latin typeface="+mn-lt"/>
                <a:ea typeface="ヒラギノ角ゴ Pro W3" charset="-128"/>
              </a:defRPr>
            </a:lvl6pPr>
            <a:lvl7pPr marL="2438400" indent="-190500" algn="l" rtl="0" fontAlgn="base">
              <a:lnSpc>
                <a:spcPct val="110000"/>
              </a:lnSpc>
              <a:spcBef>
                <a:spcPct val="0"/>
              </a:spcBef>
              <a:spcAft>
                <a:spcPct val="0"/>
              </a:spcAft>
              <a:buChar char="–"/>
              <a:defRPr sz="2100">
                <a:solidFill>
                  <a:schemeClr val="tx1"/>
                </a:solidFill>
                <a:latin typeface="+mn-lt"/>
                <a:ea typeface="ヒラギノ角ゴ Pro W3" charset="-128"/>
              </a:defRPr>
            </a:lvl7pPr>
            <a:lvl8pPr marL="2895600" indent="-190500" algn="l" rtl="0" fontAlgn="base">
              <a:lnSpc>
                <a:spcPct val="110000"/>
              </a:lnSpc>
              <a:spcBef>
                <a:spcPct val="0"/>
              </a:spcBef>
              <a:spcAft>
                <a:spcPct val="0"/>
              </a:spcAft>
              <a:buChar char="–"/>
              <a:defRPr sz="2100">
                <a:solidFill>
                  <a:schemeClr val="tx1"/>
                </a:solidFill>
                <a:latin typeface="+mn-lt"/>
                <a:ea typeface="ヒラギノ角ゴ Pro W3" charset="-128"/>
              </a:defRPr>
            </a:lvl8pPr>
            <a:lvl9pPr marL="3352800" indent="-190500" algn="l" rtl="0" fontAlgn="base">
              <a:lnSpc>
                <a:spcPct val="110000"/>
              </a:lnSpc>
              <a:spcBef>
                <a:spcPct val="0"/>
              </a:spcBef>
              <a:spcAft>
                <a:spcPct val="0"/>
              </a:spcAft>
              <a:buChar char="–"/>
              <a:defRPr sz="2100">
                <a:solidFill>
                  <a:schemeClr val="tx1"/>
                </a:solidFill>
                <a:latin typeface="+mn-lt"/>
                <a:ea typeface="ヒラギノ角ゴ Pro W3" charset="-128"/>
              </a:defRPr>
            </a:lvl9pPr>
          </a:lstStyle>
          <a:p>
            <a:r>
              <a:rPr lang="en-US" sz="1800" kern="0" dirty="0">
                <a:latin typeface="+mn-lt"/>
              </a:rPr>
              <a:t>S. Shahmoradian </a:t>
            </a:r>
            <a:r>
              <a:rPr lang="en-US" sz="1800" i="1" kern="0" dirty="0">
                <a:latin typeface="+mn-lt"/>
              </a:rPr>
              <a:t>et al</a:t>
            </a:r>
            <a:r>
              <a:rPr lang="en-US" sz="1800" kern="0" dirty="0">
                <a:latin typeface="+mn-lt"/>
              </a:rPr>
              <a:t>., </a:t>
            </a:r>
          </a:p>
          <a:p>
            <a:r>
              <a:rPr lang="en-US" sz="1800" kern="0" dirty="0">
                <a:latin typeface="+mn-lt"/>
              </a:rPr>
              <a:t>Sci. Rep. </a:t>
            </a:r>
            <a:r>
              <a:rPr lang="en-US" sz="1800" b="1" kern="0" dirty="0">
                <a:latin typeface="+mn-lt"/>
              </a:rPr>
              <a:t>7</a:t>
            </a:r>
            <a:r>
              <a:rPr lang="en-US" sz="1800" kern="0" dirty="0">
                <a:latin typeface="+mn-lt"/>
              </a:rPr>
              <a:t> (2017) 6291</a:t>
            </a:r>
          </a:p>
        </p:txBody>
      </p:sp>
      <p:pic>
        <p:nvPicPr>
          <p:cNvPr id="5" name="Picture 4">
            <a:extLst>
              <a:ext uri="{FF2B5EF4-FFF2-40B4-BE49-F238E27FC236}">
                <a16:creationId xmlns:a16="http://schemas.microsoft.com/office/drawing/2014/main" id="{7CE9844F-CFA1-8748-AA3D-89E4F5CDBE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290" y="1558367"/>
            <a:ext cx="2768600" cy="3276600"/>
          </a:xfrm>
          <a:prstGeom prst="rect">
            <a:avLst/>
          </a:prstGeom>
        </p:spPr>
      </p:pic>
      <p:sp>
        <p:nvSpPr>
          <p:cNvPr id="9" name="Curved Right Arrow 8"/>
          <p:cNvSpPr/>
          <p:nvPr/>
        </p:nvSpPr>
        <p:spPr bwMode="auto">
          <a:xfrm rot="4489459">
            <a:off x="2445061" y="702192"/>
            <a:ext cx="743074" cy="1687282"/>
          </a:xfrm>
          <a:prstGeom prst="curvedRightArrow">
            <a:avLst/>
          </a:prstGeom>
          <a:solidFill>
            <a:srgbClr val="FF0000"/>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CH" sz="2400">
              <a:latin typeface="Times" charset="0"/>
            </a:endParaRPr>
          </a:p>
        </p:txBody>
      </p:sp>
      <p:pic>
        <p:nvPicPr>
          <p:cNvPr id="13" name="Picture 12">
            <a:extLst>
              <a:ext uri="{FF2B5EF4-FFF2-40B4-BE49-F238E27FC236}">
                <a16:creationId xmlns:a16="http://schemas.microsoft.com/office/drawing/2014/main" id="{3E910B6A-A2CE-7D4B-8D39-59DCE59CBCB5}"/>
              </a:ext>
            </a:extLst>
          </p:cNvPr>
          <p:cNvPicPr>
            <a:picLocks noChangeAspect="1"/>
          </p:cNvPicPr>
          <p:nvPr/>
        </p:nvPicPr>
        <p:blipFill>
          <a:blip r:embed="rId4"/>
          <a:stretch>
            <a:fillRect/>
          </a:stretch>
        </p:blipFill>
        <p:spPr>
          <a:xfrm>
            <a:off x="199290" y="208318"/>
            <a:ext cx="1661245" cy="1191925"/>
          </a:xfrm>
          <a:prstGeom prst="rect">
            <a:avLst/>
          </a:prstGeom>
        </p:spPr>
      </p:pic>
    </p:spTree>
    <p:extLst>
      <p:ext uri="{BB962C8B-B14F-4D97-AF65-F5344CB8AC3E}">
        <p14:creationId xmlns:p14="http://schemas.microsoft.com/office/powerpoint/2010/main" val="181778318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2343-CDDA-2ED4-5BBA-CC8C761B5501}"/>
              </a:ext>
            </a:extLst>
          </p:cNvPr>
          <p:cNvSpPr>
            <a:spLocks noGrp="1"/>
          </p:cNvSpPr>
          <p:nvPr>
            <p:ph type="title"/>
          </p:nvPr>
        </p:nvSpPr>
        <p:spPr>
          <a:xfrm>
            <a:off x="-1" y="-93598"/>
            <a:ext cx="11903103" cy="1145602"/>
          </a:xfrm>
        </p:spPr>
        <p:txBody>
          <a:bodyPr>
            <a:normAutofit/>
          </a:bodyPr>
          <a:lstStyle/>
          <a:p>
            <a:r>
              <a:rPr lang="en-US" dirty="0"/>
              <a:t>Software/Data Facility User Challenge </a:t>
            </a:r>
          </a:p>
        </p:txBody>
      </p:sp>
      <p:graphicFrame>
        <p:nvGraphicFramePr>
          <p:cNvPr id="3" name="Diagram 2">
            <a:extLst>
              <a:ext uri="{FF2B5EF4-FFF2-40B4-BE49-F238E27FC236}">
                <a16:creationId xmlns:a16="http://schemas.microsoft.com/office/drawing/2014/main" id="{3E84BEA2-BF62-1B5E-563E-64DE23EB3D58}"/>
              </a:ext>
            </a:extLst>
          </p:cNvPr>
          <p:cNvGraphicFramePr/>
          <p:nvPr/>
        </p:nvGraphicFramePr>
        <p:xfrm>
          <a:off x="-290111" y="1052003"/>
          <a:ext cx="6386111" cy="4505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1A5710D-4EA9-E23B-B071-2465C4826BEE}"/>
              </a:ext>
            </a:extLst>
          </p:cNvPr>
          <p:cNvSpPr txBox="1"/>
          <p:nvPr/>
        </p:nvSpPr>
        <p:spPr>
          <a:xfrm>
            <a:off x="5313801" y="1378163"/>
            <a:ext cx="59234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Arial" panose="020B0604020202020204"/>
                <a:ea typeface="+mn-ea"/>
                <a:cs typeface="+mn-cs"/>
              </a:rPr>
              <a:t>Point me to the answer</a:t>
            </a:r>
          </a:p>
        </p:txBody>
      </p:sp>
      <p:sp>
        <p:nvSpPr>
          <p:cNvPr id="7" name="TextBox 6">
            <a:extLst>
              <a:ext uri="{FF2B5EF4-FFF2-40B4-BE49-F238E27FC236}">
                <a16:creationId xmlns:a16="http://schemas.microsoft.com/office/drawing/2014/main" id="{0F3AA00B-2E5A-5A06-420E-6CABB5DD9781}"/>
              </a:ext>
            </a:extLst>
          </p:cNvPr>
          <p:cNvSpPr txBox="1"/>
          <p:nvPr/>
        </p:nvSpPr>
        <p:spPr>
          <a:xfrm>
            <a:off x="5313803" y="2320296"/>
            <a:ext cx="56867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Arial" panose="020B0604020202020204"/>
                <a:ea typeface="+mn-ea"/>
                <a:cs typeface="+mn-cs"/>
              </a:rPr>
              <a:t>We have a common goal and need a shared approach</a:t>
            </a:r>
          </a:p>
        </p:txBody>
      </p:sp>
      <p:sp>
        <p:nvSpPr>
          <p:cNvPr id="8" name="TextBox 7">
            <a:extLst>
              <a:ext uri="{FF2B5EF4-FFF2-40B4-BE49-F238E27FC236}">
                <a16:creationId xmlns:a16="http://schemas.microsoft.com/office/drawing/2014/main" id="{1ED59B39-D78C-F772-3164-A57D336382D8}"/>
              </a:ext>
            </a:extLst>
          </p:cNvPr>
          <p:cNvSpPr txBox="1"/>
          <p:nvPr/>
        </p:nvSpPr>
        <p:spPr>
          <a:xfrm>
            <a:off x="5313801" y="4617687"/>
            <a:ext cx="4294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Arial" panose="020B0604020202020204"/>
                <a:ea typeface="+mn-ea"/>
                <a:cs typeface="+mn-cs"/>
              </a:rPr>
              <a:t>Let’s work on the problem</a:t>
            </a:r>
          </a:p>
        </p:txBody>
      </p:sp>
      <p:sp>
        <p:nvSpPr>
          <p:cNvPr id="9" name="TextBox 8">
            <a:extLst>
              <a:ext uri="{FF2B5EF4-FFF2-40B4-BE49-F238E27FC236}">
                <a16:creationId xmlns:a16="http://schemas.microsoft.com/office/drawing/2014/main" id="{FE92F826-28C0-F1BB-2EEF-05C9B7E3F785}"/>
              </a:ext>
            </a:extLst>
          </p:cNvPr>
          <p:cNvSpPr txBox="1"/>
          <p:nvPr/>
        </p:nvSpPr>
        <p:spPr>
          <a:xfrm>
            <a:off x="5362876" y="3462460"/>
            <a:ext cx="53945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E2C61"/>
                </a:solidFill>
                <a:effectLst/>
                <a:uLnTx/>
                <a:uFillTx/>
                <a:latin typeface="Arial" panose="020B0604020202020204"/>
                <a:ea typeface="+mn-ea"/>
                <a:cs typeface="+mn-cs"/>
              </a:rPr>
              <a:t>I can work out the answer, I can develop a model</a:t>
            </a:r>
          </a:p>
        </p:txBody>
      </p:sp>
    </p:spTree>
    <p:extLst>
      <p:ext uri="{BB962C8B-B14F-4D97-AF65-F5344CB8AC3E}">
        <p14:creationId xmlns:p14="http://schemas.microsoft.com/office/powerpoint/2010/main" val="263117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9F383B-C26C-40F7-E591-277DEF0144EE}"/>
              </a:ext>
            </a:extLst>
          </p:cNvPr>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8697374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9TlgkWg9GbD75tZxSe07Sl"/>
</p:tagLst>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91719</TotalTime>
  <Words>3716</Words>
  <Application>Microsoft Macintosh PowerPoint</Application>
  <PresentationFormat>Widescreen</PresentationFormat>
  <Paragraphs>543</Paragraphs>
  <Slides>55</Slides>
  <Notes>30</Notes>
  <HiddenSlides>0</HiddenSlides>
  <MMClips>3</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55</vt:i4>
      </vt:variant>
    </vt:vector>
  </HeadingPairs>
  <TitlesOfParts>
    <vt:vector size="84" baseType="lpstr">
      <vt:lpstr>-apple-system</vt:lpstr>
      <vt:lpstr>Agency FB</vt:lpstr>
      <vt:lpstr>Albertus Extra Bold</vt:lpstr>
      <vt:lpstr>Aptos</vt:lpstr>
      <vt:lpstr>Aptos (Body)</vt:lpstr>
      <vt:lpstr>Arial</vt:lpstr>
      <vt:lpstr>Arial Regular</vt:lpstr>
      <vt:lpstr>Calibri</vt:lpstr>
      <vt:lpstr>Cambria Math</vt:lpstr>
      <vt:lpstr>Century Gothic</vt:lpstr>
      <vt:lpstr>Constantia</vt:lpstr>
      <vt:lpstr>Courier New</vt:lpstr>
      <vt:lpstr>Franklin Gothic Book</vt:lpstr>
      <vt:lpstr>Google Sans Text</vt:lpstr>
      <vt:lpstr>Harding</vt:lpstr>
      <vt:lpstr>Helvetica Neue</vt:lpstr>
      <vt:lpstr>Lato</vt:lpstr>
      <vt:lpstr>Merriweather</vt:lpstr>
      <vt:lpstr>Raleway</vt:lpstr>
      <vt:lpstr>Rockwell</vt:lpstr>
      <vt:lpstr>Source Sans Pro</vt:lpstr>
      <vt:lpstr>Symbol</vt:lpstr>
      <vt:lpstr>system-ui</vt:lpstr>
      <vt:lpstr>Tahoma</vt:lpstr>
      <vt:lpstr>Times</vt:lpstr>
      <vt:lpstr>Times New Roman</vt:lpstr>
      <vt:lpstr>Wingdings</vt:lpstr>
      <vt:lpstr>Wingdings 2</vt:lpstr>
      <vt:lpstr>Font and logo master</vt:lpstr>
      <vt:lpstr>PowerPoint Presentation</vt:lpstr>
      <vt:lpstr>Harwell and Daresbury Campus</vt:lpstr>
      <vt:lpstr>PowerPoint Presentation</vt:lpstr>
      <vt:lpstr>PowerPoint Presentation</vt:lpstr>
      <vt:lpstr>What is the Ada Lovelace Centre ?</vt:lpstr>
      <vt:lpstr>PowerPoint Presentation</vt:lpstr>
      <vt:lpstr>X-ray ptychographic tomography on biotissue</vt:lpstr>
      <vt:lpstr>Software/Data Facility User Challenge </vt:lpstr>
      <vt:lpstr>PowerPoint Presentation</vt:lpstr>
      <vt:lpstr>Ptychography</vt:lpstr>
      <vt:lpstr>PowerPoint Presentation</vt:lpstr>
      <vt:lpstr>PowerPoint Presentation</vt:lpstr>
      <vt:lpstr>PowerPoint Presentation</vt:lpstr>
      <vt:lpstr>PowerPoint Presentation</vt:lpstr>
      <vt:lpstr>PowerPoint Presentation</vt:lpstr>
      <vt:lpstr>An exciting time !</vt:lpstr>
      <vt:lpstr>Many similar initiatives to integrate approaches</vt:lpstr>
      <vt:lpstr>ALC Themes\Strengths</vt:lpstr>
      <vt:lpstr>PowerPoint Presentation</vt:lpstr>
      <vt:lpstr>PowerPoint Presentation</vt:lpstr>
      <vt:lpstr>PowerPoint Presentation</vt:lpstr>
      <vt:lpstr>AI and Facilities</vt:lpstr>
      <vt:lpstr>AI and Facilities</vt:lpstr>
      <vt:lpstr>PowerPoint Presentation</vt:lpstr>
      <vt:lpstr>PowerPoint Presentation</vt:lpstr>
      <vt:lpstr>PowerPoint Presentation</vt:lpstr>
      <vt:lpstr>MACE &amp; Foundation models</vt:lpstr>
      <vt:lpstr>What can you do?</vt:lpstr>
      <vt:lpstr>PowerPoint Presentation</vt:lpstr>
      <vt:lpstr>PowerPoint Presentation</vt:lpstr>
      <vt:lpstr>PowerPoint Presentation</vt:lpstr>
      <vt:lpstr>PowerPoint Presentation</vt:lpstr>
      <vt:lpstr>PowerPoint Presentation</vt:lpstr>
      <vt:lpstr>Laser driven system</vt:lpstr>
      <vt:lpstr>Kohn-Sham equation</vt:lpstr>
      <vt:lpstr>The literature</vt:lpstr>
      <vt:lpstr>Problem formulation</vt:lpstr>
      <vt:lpstr>Preliminary results</vt:lpstr>
      <vt:lpstr>Goldilocks – ”This DFT is just right”</vt:lpstr>
      <vt:lpstr>Streamlined data to knowledge</vt:lpstr>
      <vt:lpstr>Segmentation and Data fusion of Neutron and X-ray (NX) tomographic data </vt:lpstr>
      <vt:lpstr>SP-WNet: our deep-learning solution</vt:lpstr>
      <vt:lpstr>Meta - Segment Anything Model (SAM)</vt:lpstr>
      <vt:lpstr>Hybrid Approaches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vt:lpstr>
      <vt:lpstr>Questions   alc@stfc.ac.uk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Paul (STFC,RAL,SC)</dc:creator>
  <cp:lastModifiedBy>Quinn, Paul (STFC,RAL,SC)</cp:lastModifiedBy>
  <cp:revision>486</cp:revision>
  <dcterms:created xsi:type="dcterms:W3CDTF">2023-12-12T14:26:39Z</dcterms:created>
  <dcterms:modified xsi:type="dcterms:W3CDTF">2024-09-24T09:14:15Z</dcterms:modified>
</cp:coreProperties>
</file>