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18"/>
  </p:notesMasterIdLst>
  <p:sldIdLst>
    <p:sldId id="257" r:id="rId4"/>
    <p:sldId id="269" r:id="rId5"/>
    <p:sldId id="271" r:id="rId6"/>
    <p:sldId id="272" r:id="rId7"/>
    <p:sldId id="274" r:id="rId8"/>
    <p:sldId id="273" r:id="rId9"/>
    <p:sldId id="276" r:id="rId10"/>
    <p:sldId id="283" r:id="rId11"/>
    <p:sldId id="275" r:id="rId12"/>
    <p:sldId id="277" r:id="rId13"/>
    <p:sldId id="279" r:id="rId14"/>
    <p:sldId id="280" r:id="rId15"/>
    <p:sldId id="28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824F2-BFAC-4474-93F7-D90F1CF4FFB9}" v="99" dt="2024-09-03T16:09:30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66802" autoAdjust="0"/>
  </p:normalViewPr>
  <p:slideViewPr>
    <p:cSldViewPr snapToGrid="0">
      <p:cViewPr>
        <p:scale>
          <a:sx n="60" d="100"/>
          <a:sy n="60" d="100"/>
        </p:scale>
        <p:origin x="648" y="-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55DEF-B112-4CF0-97E8-A58C5D742C2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439D0-0F60-4D00-8FB0-C2F90D1D3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36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presentation I’m going to talk about the work we’ve done to expand the Galaxy platform to new, materials science use cases</a:t>
            </a:r>
          </a:p>
          <a:p>
            <a:r>
              <a:rPr lang="en-US" dirty="0"/>
              <a:t>Specifically, X-ray absorption spectroscopy for catalysis.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Going back to our original motivation for all this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which was to capture missing (meta)data that prevents Interoperability and Reuse.</a:t>
            </a:r>
            <a:endParaRPr lang="en-GB" dirty="0"/>
          </a:p>
          <a:p>
            <a:r>
              <a:rPr lang="en-GB" dirty="0"/>
              <a:t>Regardless of how you run the tool, Galaxy captures the parameters and relationship between datasets in a “History”.</a:t>
            </a:r>
          </a:p>
          <a:p>
            <a:r>
              <a:rPr lang="en-GB" dirty="0"/>
              <a:t>Because everything is recorded, you can re-run previous jobs with 3 clicks.</a:t>
            </a:r>
          </a:p>
          <a:p>
            <a:r>
              <a:rPr lang="en-GB" dirty="0"/>
              <a:t>This information can be embedded in a number of interoperable formats.</a:t>
            </a:r>
          </a:p>
          <a:p>
            <a:r>
              <a:rPr lang="en-GB" dirty="0"/>
              <a:t>Export History or </a:t>
            </a:r>
            <a:r>
              <a:rPr lang="en-GB" dirty="0" err="1"/>
              <a:t>History+Workflow</a:t>
            </a:r>
            <a:r>
              <a:rPr lang="en-GB" dirty="0"/>
              <a:t> as an RO-Crate.</a:t>
            </a:r>
          </a:p>
          <a:p>
            <a:r>
              <a:rPr lang="en-GB" dirty="0"/>
              <a:t>Export workflows to </a:t>
            </a:r>
            <a:r>
              <a:rPr lang="en-GB" dirty="0" err="1"/>
              <a:t>WorkflowHub</a:t>
            </a:r>
            <a:r>
              <a:rPr lang="en-GB" dirty="0"/>
              <a:t>, supports CWL.</a:t>
            </a:r>
          </a:p>
          <a:p>
            <a:r>
              <a:rPr lang="en-GB" dirty="0"/>
              <a:t>So by using Galaxy, getting all the relevant information into a single object you can include as you supplementary information is easy.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43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That covers most of the technical work of our journey to expand Galaxy into XAS use cases at STFC.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I’ve not spoken about all the work needed, so a quick summary of other things we did: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Host a Galaxy server: gives you more control, but you can rely on the large public instances mentioned earlier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Develop training material: adding tutorials to the Galaxy Training Network is best practice, but not essential to get started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Effort to develop/understand the underlying software will depend on what software you’re working with exactly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Community building is not optional – or easy. Finding early adopters, getting feedback and so on is crucial.</a:t>
            </a:r>
          </a:p>
          <a:p>
            <a:r>
              <a:rPr lang="en-GB" b="0" dirty="0"/>
              <a:t>And finally some stuff that we haven’t done, but it’s possible and we’d like to do: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Interactive tools (for example a </a:t>
            </a:r>
            <a:r>
              <a:rPr lang="en-GB" b="0" dirty="0" err="1"/>
              <a:t>Jupyer</a:t>
            </a:r>
            <a:r>
              <a:rPr lang="en-GB" b="0" dirty="0"/>
              <a:t> Notebook rather than the static, form based UI) to make tweaking parameters and making custom plots easier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Integrate with facility infrastructure: authentication, data sources to make process more seamless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63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gives an overview of what it takes to adopt Galaxy, and the practical benefits it can have.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Hope that sharing this is useful to other people considering possible workflow engines.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For general information on Galaxy, there are a lot of existing resources,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and happy to talk about our use case in more detail.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I’d like to acknowledge the rest of the development team.</a:t>
            </a:r>
          </a:p>
          <a:p>
            <a:r>
              <a:rPr lang="en-US" dirty="0"/>
              <a:t>And our main collaborator at the UK Catalysis hub</a:t>
            </a:r>
          </a:p>
          <a:p>
            <a:r>
              <a:rPr lang="en-US" dirty="0"/>
              <a:t>In addition, we’ve received funding and support from the other participants in the EOSC ESG project.</a:t>
            </a:r>
          </a:p>
          <a:p>
            <a:r>
              <a:rPr lang="en-US" dirty="0"/>
              <a:t>and the wider Galaxy community. Wouldn’t be possible without them.</a:t>
            </a:r>
          </a:p>
          <a:p>
            <a:r>
              <a:rPr lang="en-US" dirty="0"/>
              <a:t>We also receive funding from the ALC and PSDI in the UK.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67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use case we’re involved with is X-ray absorption Spectroscopy data for catalysis experiments run via the UK Catalysis Hub.</a:t>
            </a:r>
          </a:p>
          <a:p>
            <a:r>
              <a:rPr lang="en-GB" dirty="0"/>
              <a:t>Data is gathered at one of the Diamond XAS beamlines, and archived to tape.</a:t>
            </a:r>
          </a:p>
          <a:p>
            <a:r>
              <a:rPr lang="en-GB" dirty="0"/>
              <a:t>Normally users can recall their data themselves using the </a:t>
            </a:r>
            <a:r>
              <a:rPr lang="en-GB" dirty="0" err="1"/>
              <a:t>DataGateway</a:t>
            </a:r>
            <a:r>
              <a:rPr lang="en-GB" dirty="0"/>
              <a:t> frontend to the ICAT catalogue.</a:t>
            </a:r>
          </a:p>
          <a:p>
            <a:r>
              <a:rPr lang="en-GB" dirty="0"/>
              <a:t>For the Catalysis Hub, multiple users are allocated time as a block.</a:t>
            </a:r>
          </a:p>
          <a:p>
            <a:r>
              <a:rPr lang="en-GB" dirty="0"/>
              <a:t>The data tends to be shared with end users using a combination of Dropbox for the data, and excel to track metadata.</a:t>
            </a:r>
          </a:p>
          <a:p>
            <a:r>
              <a:rPr lang="en-GB" dirty="0"/>
              <a:t>such as which run number is for which sample, and whether it’s worth using or if the noise is prohibitive.</a:t>
            </a:r>
          </a:p>
          <a:p>
            <a:r>
              <a:rPr lang="en-GB" dirty="0"/>
              <a:t>They’re then free to download, analyse, and ultimately publish something.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3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context, I’m software engineer in Scientific Computing Department at STFC in the UK.</a:t>
            </a:r>
          </a:p>
          <a:p>
            <a:r>
              <a:rPr lang="en-US" dirty="0"/>
              <a:t>Our department supports ISIS and the Diamond Light Source.</a:t>
            </a:r>
          </a:p>
          <a:p>
            <a:r>
              <a:rPr lang="en-GB" dirty="0"/>
              <a:t>There’s software at STFC to manage data and metadata, and support analysis by facility users,</a:t>
            </a:r>
          </a:p>
          <a:p>
            <a:r>
              <a:rPr lang="en-GB" dirty="0"/>
              <a:t>Some is developed/maintained by the facilities themselves and some by us in Scientific Computing.</a:t>
            </a:r>
          </a:p>
          <a:p>
            <a:r>
              <a:rPr lang="en-GB" dirty="0"/>
              <a:t>Today, going to talk about some work we’ve been doing to provide workflow management via the Galaxy platform.</a:t>
            </a:r>
          </a:p>
          <a:p>
            <a:r>
              <a:rPr lang="en-GB" dirty="0"/>
              <a:t>Specifically: for users of the Catalysis Hub doing XAS at DLS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5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collaborator raised issue of reproducibility of catalysis papers.</a:t>
            </a:r>
          </a:p>
          <a:p>
            <a:r>
              <a:rPr lang="en-GB" dirty="0"/>
              <a:t>Once published, </a:t>
            </a:r>
            <a:r>
              <a:rPr lang="en-GB" b="1" dirty="0"/>
              <a:t>some</a:t>
            </a:r>
            <a:r>
              <a:rPr lang="en-GB" dirty="0"/>
              <a:t> include their data as supplementary digital objects.</a:t>
            </a:r>
          </a:p>
          <a:p>
            <a:r>
              <a:rPr lang="en-GB" dirty="0"/>
              <a:t>Findable and Accessible from FAIR.</a:t>
            </a:r>
          </a:p>
          <a:p>
            <a:r>
              <a:rPr lang="en-GB" dirty="0"/>
              <a:t>Typically only includes raw or partially processed data.</a:t>
            </a:r>
          </a:p>
          <a:p>
            <a:r>
              <a:rPr lang="en-GB" dirty="0"/>
              <a:t>So difficult for it to be Interoperable and Reusable: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I: references to other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R: does not capture provenance of the analysis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In practice: it’s difficult </a:t>
            </a:r>
            <a:r>
              <a:rPr lang="en-GB" b="1" dirty="0"/>
              <a:t>for a novice</a:t>
            </a:r>
            <a:r>
              <a:rPr lang="en-GB" b="0" dirty="0"/>
              <a:t> to get the same results from only the raw data.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Highly dependent on expertise and tuning of parameters.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So: what we want is a platform which captures the analysis a user carries out, and enables exporting this information to make it FAIR.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For this, we’re using Galaxy.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Galaxy is an open source, user facing web-based platform: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Workflows can be built from a sequence of individual Galaxy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has support for interactive environments such as </a:t>
            </a:r>
            <a:r>
              <a:rPr lang="en-GB" dirty="0" err="1"/>
              <a:t>Jupyter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Offers sharing of workflows and results with other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Focuses on making jobs reproducible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Has a supportive community…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84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bit more about the Galaxy community, we mostly interact with the EU Galaxy community (US and AUS as well)</a:t>
            </a:r>
          </a:p>
          <a:p>
            <a:r>
              <a:rPr lang="en-GB" b="0" dirty="0"/>
              <a:t>Originated in the bioinformatics domain 19 years ago.</a:t>
            </a:r>
          </a:p>
          <a:p>
            <a:r>
              <a:rPr lang="en-GB" b="0" dirty="0"/>
              <a:t>Many nice to haves come from the wider Galaxy community: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Access to public instances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Development and maintenance of the core Galaxy functionality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The main things we (STFC) do,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Develop tools for our use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Run our own (small) instance of Galaxy for these tools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This is supported and funded by an EOSC project, one of the aims is to bring Galaxy to new domains.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Materials science is one of these, alongside astrophysics and climate.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5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So the key question I’m going to answer is:</a:t>
            </a:r>
            <a:r>
              <a:rPr lang="en-GB" b="1" dirty="0"/>
              <a:t> what did it take to apply Galaxy to our use case?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To begin with, identify a specific “workflow”.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For us this was XAS processing done for catalysis experiments.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This conventional workflow normally uses desktop applications written in Perl (Demeter).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There is also a Python implementation of the same functionality (Larch).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Note that the team working on Galaxy at STFC is not (in this case) the developer of the underlying software.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All we do is determine appropriate Galaxy tools to map onto areas of the existing workflow, and develop an interface between Galaxy and the underlying software.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This requires some judgment, but the key things to consider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Tools output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Where in the workflow the user will want to interact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60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dirty="0" err="1"/>
              <a:t>GalaxyUI</a:t>
            </a:r>
            <a:r>
              <a:rPr lang="en-GB" b="0" dirty="0"/>
              <a:t>: Form based input for tool, history for files (inputs or outputs)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This happens to be for Athena, but the format is general.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Do this mapping with xml, following the defined schema.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Essentially, builds a form in the web UI with parameters that you want to pass to your tool.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A tool can take any number of files as input, and either operate on them as a collection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or as separate batched jobs.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9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You also specify the dependencies, and commands to be executed.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This is run in a version specific container.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Simplest for existing command line interfaces, but if needed it’s possible to do some Python scripting.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For us, calling functions from the Larch library.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i="1" dirty="0"/>
              <a:t>In general though, it’s best for the tool wrapper to do as little as possible.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i="1" dirty="0"/>
              <a:t>The functionality should be in, and versioned by, the underlying software.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i="1" dirty="0"/>
              <a:t>But the details depend on your use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41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Once you’ve developed tools, you then need to assemble those tools into a workflow.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It’s possible to do this ahead of time.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A user can drag and drop individual tools, connect input and output datasets, and set parameters.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Alternatively you can run tools one by one (using the UI on the previous screen),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Then, extract a workflow automatically based on your past actions.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i="1" dirty="0"/>
              <a:t>Workflows can either belong to individual users or made public,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i="1" dirty="0"/>
              <a:t>and they can be specific to your individual analysis or act as a general “all purpose” workflow.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39D0-0F60-4D00-8FB0-C2F90D1D38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7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9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7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96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37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7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1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3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3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9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hyperlink" Target="mailto:patrick.austin@stfc.ac.uk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hyperlink" Target="https://training.galaxyproject.org/" TargetMode="External"/><Relationship Id="rId3" Type="http://schemas.openxmlformats.org/officeDocument/2006/relationships/image" Target="../media/image32.tiff"/><Relationship Id="rId7" Type="http://schemas.openxmlformats.org/officeDocument/2006/relationships/image" Target="../media/image36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materials.usegalaxy.e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svg"/><Relationship Id="rId15" Type="http://schemas.openxmlformats.org/officeDocument/2006/relationships/hyperlink" Target="https://materialsgalaxy.stfc.ac.uk/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g"/><Relationship Id="rId14" Type="http://schemas.openxmlformats.org/officeDocument/2006/relationships/hyperlink" Target="https://github.com/MaterialsGalaxy/larch-tool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4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zbw-mediatalk.eu/2017/12/the-go-fair-international-coordination-and-support-office-is-operation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424905" y="2153541"/>
            <a:ext cx="603307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Expanding the Galaxy platform to materials science workflows at STFC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15938" y="5245268"/>
            <a:ext cx="574566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Patrick Austin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  <a:hlinkClick r:id="rId5"/>
              </a:rPr>
              <a:t>patrick.austin</a:t>
            </a: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  <a:hlinkClick r:id="rId5"/>
              </a:rPr>
              <a:t>@stfc.ac.uk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NOBUGS, 26 Sept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F0F71-DCCC-3B88-8027-F7872F5A65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8"/>
          <a:stretch/>
        </p:blipFill>
        <p:spPr>
          <a:xfrm>
            <a:off x="0" y="0"/>
            <a:ext cx="8857423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36E9F72-5F94-1DA1-909A-B8BA5E218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8230" y="1129575"/>
            <a:ext cx="2903558" cy="8710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6C2D941-63B6-6405-08E3-0DEBE2B97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66531" y="2427897"/>
            <a:ext cx="3046956" cy="761739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ECB8945-24B0-41CB-EB68-BC56F52A19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423" y="3616891"/>
            <a:ext cx="3265172" cy="21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3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3327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Hosting instance of Galaxy (optional)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Developing training material (optional)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Development of underlying software (depends on use case)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Understanding of domain science (depends on use case)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 building (not optional)</a:t>
            </a:r>
            <a:endParaRPr lang="en-GB" sz="2400" dirty="0">
              <a:solidFill>
                <a:schemeClr val="accent4"/>
              </a:solidFill>
              <a:latin typeface="Arial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schemeClr val="accent4"/>
                </a:solidFill>
                <a:latin typeface="Arial"/>
                <a:cs typeface="Arial"/>
              </a:rPr>
              <a:t>Future plans: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Interactive tools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 with existing authentication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 with existing data</a:t>
            </a:r>
            <a:r>
              <a:rPr lang="en-GB" sz="2400" dirty="0">
                <a:solidFill>
                  <a:schemeClr val="accent4"/>
                </a:solidFill>
                <a:latin typeface="Arial"/>
                <a:cs typeface="Arial"/>
              </a:rPr>
              <a:t> pipelines</a:t>
            </a:r>
            <a:endParaRPr lang="en-US" sz="24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work</a:t>
            </a:r>
          </a:p>
        </p:txBody>
      </p:sp>
    </p:spTree>
    <p:extLst>
      <p:ext uri="{BB962C8B-B14F-4D97-AF65-F5344CB8AC3E}">
        <p14:creationId xmlns:p14="http://schemas.microsoft.com/office/powerpoint/2010/main" val="302293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4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8CC1C6B9-C810-2F28-B4A2-70E1E6682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470" y="1302794"/>
            <a:ext cx="1316245" cy="109738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03DB93D-C636-0E01-25C8-C21EB1A9D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6442" y="1349572"/>
            <a:ext cx="2788612" cy="1028173"/>
          </a:xfrm>
          <a:prstGeom prst="rect">
            <a:avLst/>
          </a:prstGeom>
        </p:spPr>
      </p:pic>
      <p:pic>
        <p:nvPicPr>
          <p:cNvPr id="8" name="Picture 7" descr="A blue and yellow text&#10;&#10;Description automatically generated">
            <a:extLst>
              <a:ext uri="{FF2B5EF4-FFF2-40B4-BE49-F238E27FC236}">
                <a16:creationId xmlns:a16="http://schemas.microsoft.com/office/drawing/2014/main" id="{0EDF3DBC-8EB6-38ED-AB18-8DEA958CC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470" y="2485342"/>
            <a:ext cx="4547212" cy="47648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832B52B-2413-0D8B-5CDF-BAC14D1C7C40}"/>
              </a:ext>
            </a:extLst>
          </p:cNvPr>
          <p:cNvGrpSpPr/>
          <p:nvPr/>
        </p:nvGrpSpPr>
        <p:grpSpPr>
          <a:xfrm>
            <a:off x="-50242" y="1349572"/>
            <a:ext cx="7263622" cy="1886761"/>
            <a:chOff x="403341" y="2040780"/>
            <a:chExt cx="7263622" cy="1886761"/>
          </a:xfrm>
        </p:grpSpPr>
        <p:pic>
          <p:nvPicPr>
            <p:cNvPr id="10" name="Google Shape;328;p15" descr="Image of Patrick Austin">
              <a:extLst>
                <a:ext uri="{FF2B5EF4-FFF2-40B4-BE49-F238E27FC236}">
                  <a16:creationId xmlns:a16="http://schemas.microsoft.com/office/drawing/2014/main" id="{096D41D7-2B91-ABD9-ADBF-E51843F5F76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7838"/>
            <a:stretch/>
          </p:blipFill>
          <p:spPr>
            <a:xfrm>
              <a:off x="6640500" y="2040780"/>
              <a:ext cx="1026463" cy="1521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30;p15">
              <a:extLst>
                <a:ext uri="{FF2B5EF4-FFF2-40B4-BE49-F238E27FC236}">
                  <a16:creationId xmlns:a16="http://schemas.microsoft.com/office/drawing/2014/main" id="{8A98EB08-0D49-A3E5-0384-EDA3AD1ADDA2}"/>
                </a:ext>
              </a:extLst>
            </p:cNvPr>
            <p:cNvSpPr txBox="1"/>
            <p:nvPr/>
          </p:nvSpPr>
          <p:spPr>
            <a:xfrm>
              <a:off x="6640500" y="3558209"/>
              <a:ext cx="10264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AUSTIN</a:t>
              </a:r>
              <a:endParaRPr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286EF5-F5CE-30A6-7823-68ED596D33FE}"/>
                </a:ext>
              </a:extLst>
            </p:cNvPr>
            <p:cNvGrpSpPr/>
            <p:nvPr/>
          </p:nvGrpSpPr>
          <p:grpSpPr>
            <a:xfrm>
              <a:off x="3581569" y="2045594"/>
              <a:ext cx="1119116" cy="1824816"/>
              <a:chOff x="703716" y="2214335"/>
              <a:chExt cx="1119116" cy="1824816"/>
            </a:xfrm>
          </p:grpSpPr>
          <p:pic>
            <p:nvPicPr>
              <p:cNvPr id="14" name="Google Shape;333;p15">
                <a:extLst>
                  <a:ext uri="{FF2B5EF4-FFF2-40B4-BE49-F238E27FC236}">
                    <a16:creationId xmlns:a16="http://schemas.microsoft.com/office/drawing/2014/main" id="{961895A9-1BF9-1102-0E6F-FF4B2909734C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8296" r="11432"/>
              <a:stretch/>
            </p:blipFill>
            <p:spPr>
              <a:xfrm>
                <a:off x="703716" y="2214335"/>
                <a:ext cx="1119116" cy="1480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Google Shape;335;p15">
                <a:extLst>
                  <a:ext uri="{FF2B5EF4-FFF2-40B4-BE49-F238E27FC236}">
                    <a16:creationId xmlns:a16="http://schemas.microsoft.com/office/drawing/2014/main" id="{BE6D4F0B-5259-26CE-E022-564B73F08D16}"/>
                  </a:ext>
                </a:extLst>
              </p:cNvPr>
              <p:cNvSpPr txBox="1"/>
              <p:nvPr/>
            </p:nvSpPr>
            <p:spPr>
              <a:xfrm>
                <a:off x="741504" y="3669819"/>
                <a:ext cx="96899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LIBORIO</a:t>
                </a:r>
                <a:endParaRPr dirty="0"/>
              </a:p>
            </p:txBody>
          </p:sp>
        </p:grpSp>
        <p:pic>
          <p:nvPicPr>
            <p:cNvPr id="20" name="Picture 19" descr="A person with a beard and mustache&#10;&#10;Description automatically generated">
              <a:extLst>
                <a:ext uri="{FF2B5EF4-FFF2-40B4-BE49-F238E27FC236}">
                  <a16:creationId xmlns:a16="http://schemas.microsoft.com/office/drawing/2014/main" id="{18750C9F-241D-3E0D-456D-DBDC2E7EB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24886" y="2040780"/>
              <a:ext cx="1094524" cy="149983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A31DF9-F2E8-6FD2-0A73-B3A213BBD5ED}"/>
                </a:ext>
              </a:extLst>
            </p:cNvPr>
            <p:cNvSpPr txBox="1"/>
            <p:nvPr/>
          </p:nvSpPr>
          <p:spPr>
            <a:xfrm>
              <a:off x="4999902" y="3559924"/>
              <a:ext cx="1363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DEVADASAN</a:t>
              </a:r>
            </a:p>
          </p:txBody>
        </p:sp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F905EAAB-5450-E867-ABDA-81DCB8B64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41" y="2261044"/>
              <a:ext cx="3046267" cy="130829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268BE-AE8F-DA77-1BAC-83BD51814CB2}"/>
              </a:ext>
            </a:extLst>
          </p:cNvPr>
          <p:cNvGrpSpPr/>
          <p:nvPr/>
        </p:nvGrpSpPr>
        <p:grpSpPr>
          <a:xfrm>
            <a:off x="442355" y="3534991"/>
            <a:ext cx="4525037" cy="1950264"/>
            <a:chOff x="7854741" y="2036673"/>
            <a:chExt cx="4525037" cy="195026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817B5F3-A0A6-E4D0-37D4-784E5504C14D}"/>
                </a:ext>
              </a:extLst>
            </p:cNvPr>
            <p:cNvGrpSpPr/>
            <p:nvPr/>
          </p:nvGrpSpPr>
          <p:grpSpPr>
            <a:xfrm>
              <a:off x="9787049" y="2036673"/>
              <a:ext cx="2592729" cy="1950264"/>
              <a:chOff x="8886971" y="2122577"/>
              <a:chExt cx="2592729" cy="195026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B1D7DE-6554-BE2A-D401-FA07D093B5A2}"/>
                  </a:ext>
                </a:extLst>
              </p:cNvPr>
              <p:cNvSpPr txBox="1"/>
              <p:nvPr/>
            </p:nvSpPr>
            <p:spPr>
              <a:xfrm>
                <a:off x="8886971" y="3672731"/>
                <a:ext cx="25927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NIEVA DE LA HIDALGA</a:t>
                </a:r>
              </a:p>
            </p:txBody>
          </p:sp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2EEFBC55-DF60-3F81-4EAD-D65FFC8B8C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4" t="6729" r="28673" b="21316"/>
              <a:stretch/>
            </p:blipFill>
            <p:spPr bwMode="auto">
              <a:xfrm>
                <a:off x="9541799" y="2122577"/>
                <a:ext cx="1147621" cy="1477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528D924-568C-536D-5E36-8410F8751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741" y="2410112"/>
              <a:ext cx="2587136" cy="80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EC7CB2-A091-D71B-5061-29CC6F12B565}"/>
              </a:ext>
            </a:extLst>
          </p:cNvPr>
          <p:cNvSpPr/>
          <p:nvPr/>
        </p:nvSpPr>
        <p:spPr>
          <a:xfrm>
            <a:off x="4967392" y="3276210"/>
            <a:ext cx="7849448" cy="4359029"/>
          </a:xfrm>
          <a:prstGeom prst="roundRect">
            <a:avLst>
              <a:gd name="adj" fmla="val 12339"/>
            </a:avLst>
          </a:prstGeom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Galaxy Training Network: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616161"/>
                </a:solidFill>
                <a:latin typeface="Arial"/>
                <a:cs typeface="Arial"/>
                <a:hlinkClick r:id="rId13"/>
              </a:rPr>
              <a:t>training.galaxyproject.org</a:t>
            </a:r>
            <a:endParaRPr lang="en-US" sz="2400" dirty="0">
              <a:solidFill>
                <a:srgbClr val="616161"/>
              </a:solidFill>
              <a:latin typeface="Arial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Galaxy </a:t>
            </a:r>
            <a:r>
              <a:rPr lang="en-US" sz="2400" dirty="0">
                <a:solidFill>
                  <a:srgbClr val="616161"/>
                </a:solidFill>
                <a:latin typeface="Arial"/>
                <a:cs typeface="Arial"/>
              </a:rPr>
              <a:t>XAS tools source: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4"/>
              </a:rPr>
              <a:t>github.com/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4"/>
              </a:rPr>
              <a:t>MaterialsGalaxy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4"/>
              </a:rPr>
              <a:t>/larch-tools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Galaxy instances: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616161"/>
                </a:solidFill>
                <a:latin typeface="Arial"/>
                <a:cs typeface="Arial"/>
                <a:hlinkClick r:id="rId15"/>
              </a:rPr>
              <a:t>materialsgalaxy.stfc.ac.uk</a:t>
            </a:r>
            <a:r>
              <a:rPr lang="en-US" sz="2400" dirty="0">
                <a:solidFill>
                  <a:srgbClr val="616161"/>
                </a:solidFill>
                <a:latin typeface="Arial"/>
                <a:cs typeface="Arial"/>
              </a:rPr>
              <a:t> (XAS and </a:t>
            </a:r>
            <a:r>
              <a:rPr lang="el-GR" sz="2400" dirty="0">
                <a:solidFill>
                  <a:srgbClr val="616161"/>
                </a:solidFill>
                <a:latin typeface="Arial"/>
                <a:cs typeface="Arial"/>
              </a:rPr>
              <a:t>μ</a:t>
            </a:r>
            <a:r>
              <a:rPr lang="en-US" sz="2400" dirty="0">
                <a:solidFill>
                  <a:srgbClr val="616161"/>
                </a:solidFill>
                <a:latin typeface="Arial"/>
                <a:cs typeface="Arial"/>
              </a:rPr>
              <a:t>SR)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616161"/>
                </a:solidFill>
                <a:latin typeface="Arial"/>
                <a:cs typeface="Arial"/>
                <a:hlinkClick r:id="rId16"/>
              </a:rPr>
              <a:t>materials.usegalaxy.eu</a:t>
            </a:r>
            <a:r>
              <a:rPr lang="en-US" sz="2400" dirty="0">
                <a:solidFill>
                  <a:srgbClr val="616161"/>
                </a:solidFill>
                <a:latin typeface="Arial"/>
                <a:cs typeface="Arial"/>
              </a:rPr>
              <a:t> (currently </a:t>
            </a:r>
            <a:r>
              <a:rPr lang="el-GR" sz="2400" dirty="0">
                <a:solidFill>
                  <a:srgbClr val="616161"/>
                </a:solidFill>
                <a:latin typeface="Arial"/>
                <a:cs typeface="Arial"/>
              </a:rPr>
              <a:t>μ</a:t>
            </a:r>
            <a:r>
              <a:rPr lang="en-US" sz="2400" dirty="0">
                <a:solidFill>
                  <a:srgbClr val="616161"/>
                </a:solidFill>
                <a:latin typeface="Arial"/>
                <a:cs typeface="Arial"/>
              </a:rPr>
              <a:t>SR only)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0740"/>
            <a:ext cx="12192000" cy="510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STFC_matters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3867" y="2813050"/>
            <a:ext cx="6283842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case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4696936B-9D08-826A-E2B9-D99802DB1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0" y="1802261"/>
            <a:ext cx="3145973" cy="88787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3C7D57-0AE6-8838-A12E-94DCB1B66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17" y="1778958"/>
            <a:ext cx="3145972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364527DA-DC21-0D0E-ECC4-7EF2CA169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26" y="3723250"/>
            <a:ext cx="1868123" cy="1868123"/>
          </a:xfrm>
          <a:prstGeom prst="rect">
            <a:avLst/>
          </a:prstGeom>
        </p:spPr>
      </p:pic>
      <p:pic>
        <p:nvPicPr>
          <p:cNvPr id="10" name="Picture 9" descr="A green square with a white x on it&#10;&#10;Description automatically generated">
            <a:extLst>
              <a:ext uri="{FF2B5EF4-FFF2-40B4-BE49-F238E27FC236}">
                <a16:creationId xmlns:a16="http://schemas.microsoft.com/office/drawing/2014/main" id="{DAC5A243-CEB9-5875-DC29-BFC4C5A6C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5" b="98438" l="9961" r="89844">
                        <a14:foregroundMark x1="36719" y1="6563" x2="58594" y2="938"/>
                        <a14:foregroundMark x1="58594" y1="938" x2="72266" y2="1719"/>
                        <a14:foregroundMark x1="72266" y1="1719" x2="78320" y2="9219"/>
                        <a14:foregroundMark x1="78320" y1="9219" x2="80957" y2="85313"/>
                        <a14:foregroundMark x1="80957" y1="85313" x2="80664" y2="95156"/>
                        <a14:foregroundMark x1="80664" y1="95156" x2="73438" y2="99688"/>
                        <a14:foregroundMark x1="73438" y1="99688" x2="34863" y2="95625"/>
                        <a14:foregroundMark x1="34863" y1="95625" x2="32813" y2="67813"/>
                        <a14:foregroundMark x1="32813" y1="67813" x2="27734" y2="65938"/>
                        <a14:foregroundMark x1="27734" y1="65938" x2="21777" y2="49063"/>
                        <a14:foregroundMark x1="21777" y1="49063" x2="22461" y2="33906"/>
                        <a14:foregroundMark x1="22461" y1="33906" x2="37012" y2="26406"/>
                        <a14:foregroundMark x1="37012" y1="26406" x2="37305" y2="11250"/>
                        <a14:foregroundMark x1="37305" y1="11250" x2="36523" y2="6094"/>
                        <a14:foregroundMark x1="33594" y1="89844" x2="33594" y2="97656"/>
                        <a14:foregroundMark x1="33594" y1="97656" x2="54492" y2="99688"/>
                        <a14:foregroundMark x1="54492" y1="99688" x2="78613" y2="97813"/>
                        <a14:foregroundMark x1="78613" y1="97813" x2="81738" y2="91094"/>
                        <a14:foregroundMark x1="81738" y1="91094" x2="76270" y2="77969"/>
                        <a14:foregroundMark x1="76270" y1="77969" x2="58008" y2="55156"/>
                        <a14:foregroundMark x1="58008" y1="55156" x2="53809" y2="63750"/>
                        <a14:foregroundMark x1="53809" y1="63750" x2="50391" y2="88438"/>
                        <a14:foregroundMark x1="50391" y1="88438" x2="32813" y2="93281"/>
                        <a14:foregroundMark x1="81445" y1="98906" x2="43359" y2="99531"/>
                        <a14:foregroundMark x1="43359" y1="99531" x2="64941" y2="95625"/>
                        <a14:foregroundMark x1="64941" y1="95625" x2="80664" y2="3906"/>
                        <a14:foregroundMark x1="80664" y1="3906" x2="75293" y2="1094"/>
                        <a14:foregroundMark x1="75293" y1="1094" x2="40234" y2="1094"/>
                        <a14:foregroundMark x1="40234" y1="1094" x2="78906" y2="5781"/>
                        <a14:foregroundMark x1="78906" y1="5781" x2="80469" y2="4531"/>
                        <a14:foregroundMark x1="75000" y1="98438" x2="56738" y2="9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4951" y="3940345"/>
            <a:ext cx="2246625" cy="1404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644E6A-F9A7-CEB8-AF8D-B9794B2EC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4" b="96471" l="4000" r="99000">
                        <a14:foregroundMark x1="26000" y1="13333" x2="28333" y2="12157"/>
                        <a14:foregroundMark x1="69667" y1="17255" x2="72333" y2="18039"/>
                        <a14:foregroundMark x1="52667" y1="85490" x2="43667" y2="84706"/>
                        <a14:foregroundMark x1="50333" y1="96471" x2="50333" y2="96471"/>
                        <a14:foregroundMark x1="4000" y1="57647" x2="4000" y2="57647"/>
                        <a14:foregroundMark x1="25000" y1="5098" x2="25000" y2="5098"/>
                        <a14:foregroundMark x1="96667" y1="56863" x2="96667" y2="56863"/>
                        <a14:foregroundMark x1="75667" y1="7059" x2="74667" y2="1176"/>
                        <a14:foregroundMark x1="77333" y1="23922" x2="93255" y2="21904"/>
                        <a14:foregroundMark x1="99000" y1="18824" x2="99000" y2="18824"/>
                        <a14:backgroundMark x1="98000" y1="21176" x2="99667" y2="20392"/>
                        <a14:backgroundMark x1="97333" y1="23529" x2="97000" y2="21961"/>
                        <a14:backgroundMark x1="97333" y1="21569" x2="97333" y2="21569"/>
                        <a14:backgroundMark x1="98000" y1="21569" x2="95000" y2="23922"/>
                        <a14:backgroundMark x1="96000" y1="22745" x2="99000" y2="20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965" y="3954611"/>
            <a:ext cx="1653414" cy="1405402"/>
          </a:xfrm>
          <a:prstGeom prst="rect">
            <a:avLst/>
          </a:prstGeom>
        </p:spPr>
      </p:pic>
      <p:sp>
        <p:nvSpPr>
          <p:cNvPr id="12" name="Cylinder 11">
            <a:extLst>
              <a:ext uri="{FF2B5EF4-FFF2-40B4-BE49-F238E27FC236}">
                <a16:creationId xmlns:a16="http://schemas.microsoft.com/office/drawing/2014/main" id="{4E954179-FE34-4D8E-A1B9-503CD705AC88}"/>
              </a:ext>
            </a:extLst>
          </p:cNvPr>
          <p:cNvSpPr/>
          <p:nvPr/>
        </p:nvSpPr>
        <p:spPr>
          <a:xfrm>
            <a:off x="386911" y="4167863"/>
            <a:ext cx="1536526" cy="980162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TAPE</a:t>
            </a:r>
            <a:endParaRPr lang="en-GB" sz="3200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36C6E608-6904-6CA3-D54F-51963637CA0F}"/>
              </a:ext>
            </a:extLst>
          </p:cNvPr>
          <p:cNvSpPr/>
          <p:nvPr/>
        </p:nvSpPr>
        <p:spPr>
          <a:xfrm>
            <a:off x="8796117" y="3342077"/>
            <a:ext cx="601249" cy="2296441"/>
          </a:xfrm>
          <a:prstGeom prst="leftBrace">
            <a:avLst>
              <a:gd name="adj1" fmla="val 8333"/>
              <a:gd name="adj2" fmla="val 58246"/>
            </a:avLst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608C39-97F2-CF60-7650-683DBB076BB6}"/>
              </a:ext>
            </a:extLst>
          </p:cNvPr>
          <p:cNvSpPr/>
          <p:nvPr/>
        </p:nvSpPr>
        <p:spPr>
          <a:xfrm rot="5400000">
            <a:off x="463978" y="3076391"/>
            <a:ext cx="1382390" cy="82941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7AFEAD7-BBE9-0B32-CD70-622F67C10204}"/>
              </a:ext>
            </a:extLst>
          </p:cNvPr>
          <p:cNvSpPr/>
          <p:nvPr/>
        </p:nvSpPr>
        <p:spPr>
          <a:xfrm rot="5400000">
            <a:off x="2442392" y="3076392"/>
            <a:ext cx="1382390" cy="82941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Metadata</a:t>
            </a:r>
            <a:endParaRPr lang="en-GB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BD0E378-4496-DBC5-F369-9533FEF9BCD3}"/>
              </a:ext>
            </a:extLst>
          </p:cNvPr>
          <p:cNvSpPr/>
          <p:nvPr/>
        </p:nvSpPr>
        <p:spPr>
          <a:xfrm rot="5400000">
            <a:off x="5164050" y="3061960"/>
            <a:ext cx="1382390" cy="82941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0A9FE83-383E-7671-5C30-6C45BFAC4417}"/>
              </a:ext>
            </a:extLst>
          </p:cNvPr>
          <p:cNvSpPr/>
          <p:nvPr/>
        </p:nvSpPr>
        <p:spPr>
          <a:xfrm rot="5400000">
            <a:off x="7142464" y="3061961"/>
            <a:ext cx="1382390" cy="82941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Metadata</a:t>
            </a:r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E87B1D5-D978-7311-021A-D0980AA80310}"/>
              </a:ext>
            </a:extLst>
          </p:cNvPr>
          <p:cNvSpPr/>
          <p:nvPr/>
        </p:nvSpPr>
        <p:spPr>
          <a:xfrm>
            <a:off x="4067649" y="1901776"/>
            <a:ext cx="1077753" cy="82941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3351E0-DFD4-F976-E2F7-1CBE0C1CD0A0}"/>
              </a:ext>
            </a:extLst>
          </p:cNvPr>
          <p:cNvSpPr/>
          <p:nvPr/>
        </p:nvSpPr>
        <p:spPr>
          <a:xfrm>
            <a:off x="9473120" y="3476666"/>
            <a:ext cx="1738271" cy="20024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626262"/>
                </a:solidFill>
                <a:latin typeface="Arial"/>
                <a:cs typeface="Arial"/>
              </a:rPr>
              <a:t>B</a:t>
            </a: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lock Allocation Group: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User access and analysis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</a:t>
            </a:r>
          </a:p>
        </p:txBody>
      </p:sp>
      <p:pic>
        <p:nvPicPr>
          <p:cNvPr id="3" name="Picture 2" descr="Aerial view of a factory&#10;&#10;Description automatically generated">
            <a:extLst>
              <a:ext uri="{FF2B5EF4-FFF2-40B4-BE49-F238E27FC236}">
                <a16:creationId xmlns:a16="http://schemas.microsoft.com/office/drawing/2014/main" id="{6CC456EC-6119-3709-6001-C41058C05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17" y="345182"/>
            <a:ext cx="4229290" cy="2818998"/>
          </a:xfrm>
          <a:prstGeom prst="rect">
            <a:avLst/>
          </a:prstGeom>
        </p:spPr>
      </p:pic>
      <p:pic>
        <p:nvPicPr>
          <p:cNvPr id="6" name="Picture 5" descr="A large circular building with many cars parked in front of it&#10;&#10;Description automatically generated">
            <a:extLst>
              <a:ext uri="{FF2B5EF4-FFF2-40B4-BE49-F238E27FC236}">
                <a16:creationId xmlns:a16="http://schemas.microsoft.com/office/drawing/2014/main" id="{90724EFD-4252-507F-23A2-FB87D1EAD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97" y="3556001"/>
            <a:ext cx="4221460" cy="2110730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B3AE36AF-6148-D28D-087D-EB9282DFA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56" y="5751795"/>
            <a:ext cx="3145973" cy="88787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FED6292-9F18-AB71-5406-9A16A590E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0071" y="2512000"/>
            <a:ext cx="3634958" cy="652180"/>
          </a:xfrm>
          <a:prstGeom prst="rect">
            <a:avLst/>
          </a:prstGeom>
        </p:spPr>
      </p:pic>
      <p:pic>
        <p:nvPicPr>
          <p:cNvPr id="17" name="Picture 16" descr="A building with a garden&#10;&#10;Description automatically generated">
            <a:extLst>
              <a:ext uri="{FF2B5EF4-FFF2-40B4-BE49-F238E27FC236}">
                <a16:creationId xmlns:a16="http://schemas.microsoft.com/office/drawing/2014/main" id="{3AD24825-339A-1602-666E-DCC492D087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3" y="2204581"/>
            <a:ext cx="4051403" cy="270836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38CFAAA-0A4F-98E8-1D26-83B2ADF403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1443" y="4260764"/>
            <a:ext cx="3955117" cy="652180"/>
          </a:xfrm>
          <a:prstGeom prst="rect">
            <a:avLst/>
          </a:prstGeom>
        </p:spPr>
      </p:pic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F9BE5E33-8D39-7F99-566B-E75CCBFADD2E}"/>
              </a:ext>
            </a:extLst>
          </p:cNvPr>
          <p:cNvSpPr/>
          <p:nvPr/>
        </p:nvSpPr>
        <p:spPr>
          <a:xfrm>
            <a:off x="4252846" y="2404997"/>
            <a:ext cx="3516251" cy="1966587"/>
          </a:xfrm>
          <a:prstGeom prst="leftRightArrow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B2D3086-C475-3BC9-46A8-5E88712A71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79" y="3071812"/>
            <a:ext cx="2781300" cy="71437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B8C6A5C-0267-CD80-6544-B2836305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14" y="5705195"/>
            <a:ext cx="3145972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8349CF-BD1F-80E4-F4C8-DBD909AAE50C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517219" y="6195734"/>
            <a:ext cx="731837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959450-F8BA-B54D-43CA-25A2139D2B26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6096000" y="3996317"/>
            <a:ext cx="0" cy="1708878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7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 data objects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2BB964-436C-5D93-594C-DA1E2AC8C4B5}"/>
              </a:ext>
            </a:extLst>
          </p:cNvPr>
          <p:cNvSpPr/>
          <p:nvPr/>
        </p:nvSpPr>
        <p:spPr>
          <a:xfrm>
            <a:off x="403342" y="1318268"/>
            <a:ext cx="2703114" cy="999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Publication: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level methodology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764060-3E84-5ED2-3EF8-DEFF53A5536C}"/>
              </a:ext>
            </a:extLst>
          </p:cNvPr>
          <p:cNvSpPr/>
          <p:nvPr/>
        </p:nvSpPr>
        <p:spPr>
          <a:xfrm>
            <a:off x="403341" y="2550565"/>
            <a:ext cx="2703114" cy="999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Data object: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Raw (plaintext)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Normalised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5B86A-47AF-9C91-81CC-CD3897F0D3F1}"/>
              </a:ext>
            </a:extLst>
          </p:cNvPr>
          <p:cNvSpPr/>
          <p:nvPr/>
        </p:nvSpPr>
        <p:spPr>
          <a:xfrm>
            <a:off x="403341" y="3779731"/>
            <a:ext cx="5220846" cy="1744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Missing: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Intermediate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Crystal structure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Versions of software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Provenance between datafiles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977822E-084E-898F-575F-EE0F3D40DB34}"/>
              </a:ext>
            </a:extLst>
          </p:cNvPr>
          <p:cNvSpPr/>
          <p:nvPr/>
        </p:nvSpPr>
        <p:spPr>
          <a:xfrm>
            <a:off x="3106455" y="1523430"/>
            <a:ext cx="1340285" cy="58872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Assign DOI</a:t>
            </a:r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ECCCA28-B667-A210-8FFB-07F855D56C72}"/>
              </a:ext>
            </a:extLst>
          </p:cNvPr>
          <p:cNvSpPr/>
          <p:nvPr/>
        </p:nvSpPr>
        <p:spPr>
          <a:xfrm>
            <a:off x="3106455" y="2755727"/>
            <a:ext cx="1340285" cy="58872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Assign DOI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726C21-2A67-2FBB-C4D1-DADD60DEF3FC}"/>
              </a:ext>
            </a:extLst>
          </p:cNvPr>
          <p:cNvSpPr/>
          <p:nvPr/>
        </p:nvSpPr>
        <p:spPr>
          <a:xfrm>
            <a:off x="4446740" y="1318268"/>
            <a:ext cx="1177447" cy="223134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Findable</a:t>
            </a:r>
          </a:p>
          <a:p>
            <a:r>
              <a:rPr lang="en-US" dirty="0"/>
              <a:t>Accessible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3C098-9332-9533-11B2-DCAE8125F3CB}"/>
              </a:ext>
            </a:extLst>
          </p:cNvPr>
          <p:cNvSpPr/>
          <p:nvPr/>
        </p:nvSpPr>
        <p:spPr>
          <a:xfrm>
            <a:off x="6096000" y="1817792"/>
            <a:ext cx="5692658" cy="48982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Interoperable: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data usually need to be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integrated with other 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addition, the data need to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interoperate with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applications or workflows for analysis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storage, and processing.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4"/>
                </a:solidFill>
                <a:latin typeface="Arial"/>
                <a:cs typeface="Arial"/>
              </a:rPr>
              <a:t>Reusable: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ultimate goal of FAIR is 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optimise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reuse of 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achieve this, metadata and data should be well-described so that they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be replicated and/or combined in different settings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 descr="A yellow and blue logo&#10;&#10;Description automatically generated">
            <a:extLst>
              <a:ext uri="{FF2B5EF4-FFF2-40B4-BE49-F238E27FC236}">
                <a16:creationId xmlns:a16="http://schemas.microsoft.com/office/drawing/2014/main" id="{532DF600-A0C1-39B9-A005-58B490D1B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906843"/>
            <a:ext cx="2703114" cy="91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Galaxy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C9E356-CD53-8FDD-004A-7E074121493D}"/>
              </a:ext>
            </a:extLst>
          </p:cNvPr>
          <p:cNvSpPr txBox="1">
            <a:spLocks/>
          </p:cNvSpPr>
          <p:nvPr/>
        </p:nvSpPr>
        <p:spPr>
          <a:xfrm>
            <a:off x="380196" y="1195734"/>
            <a:ext cx="11431608" cy="4466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Galaxy</a:t>
            </a:r>
            <a:r>
              <a:rPr lang="en-US" sz="3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US" sz="3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open-source</a:t>
            </a:r>
            <a:r>
              <a:rPr lang="en-US" sz="3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for </a:t>
            </a:r>
            <a:r>
              <a:rPr lang="en-US" sz="3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</a:t>
            </a:r>
            <a:r>
              <a:rPr lang="en-US" sz="3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analysis</a:t>
            </a:r>
            <a:r>
              <a:rPr lang="en-US" sz="3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enables users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US" sz="2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various domains (that can be plugged into </a:t>
            </a:r>
            <a:r>
              <a:rPr lang="en-US" sz="2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workflows</a:t>
            </a:r>
            <a:r>
              <a:rPr lang="en-US" sz="2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through its graphical web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code in </a:t>
            </a:r>
            <a:r>
              <a:rPr lang="en-US" sz="2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environments</a:t>
            </a:r>
            <a:r>
              <a:rPr lang="en-US" sz="2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(RStudio, </a:t>
            </a:r>
            <a:r>
              <a:rPr lang="en-US" sz="26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US" sz="2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...) along with other tools or workflows.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data</a:t>
            </a:r>
            <a:r>
              <a:rPr lang="en-US" sz="2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sharing and publishing results, workflows, and visualizations.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reproducibility</a:t>
            </a:r>
            <a:r>
              <a:rPr lang="en-US" sz="2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capturing the necessary information to repeat and understand data analyses.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Galaxy Community</a:t>
            </a:r>
            <a:r>
              <a:rPr lang="en-US" sz="3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actively involved in helping the ecosystem improve and sharing scientific discoveries.</a:t>
            </a:r>
          </a:p>
        </p:txBody>
      </p:sp>
    </p:spTree>
    <p:extLst>
      <p:ext uri="{BB962C8B-B14F-4D97-AF65-F5344CB8AC3E}">
        <p14:creationId xmlns:p14="http://schemas.microsoft.com/office/powerpoint/2010/main" val="173273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DCBAE-D07F-DA8E-6E50-E88E0FCD3E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906F8F0-07F3-51EF-7376-B83E98C53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4" y="0"/>
            <a:ext cx="11598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tools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51E9333-60B3-2872-5A67-4863D01CF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64" y="1230105"/>
            <a:ext cx="11539672" cy="4397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9519BF-03F3-F362-42B8-148FC1612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422" y="5847008"/>
            <a:ext cx="8232019" cy="5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110E9A-9396-C230-5401-AD8E881E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21062" cy="685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16C814-AD4E-E02E-A2A3-F2DE27C7A7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4"/>
          <a:stretch/>
        </p:blipFill>
        <p:spPr>
          <a:xfrm>
            <a:off x="6081119" y="0"/>
            <a:ext cx="6110881" cy="6857999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A5256B14-DDA5-6B29-0411-534604E74CBF}"/>
              </a:ext>
            </a:extLst>
          </p:cNvPr>
          <p:cNvCxnSpPr/>
          <p:nvPr/>
        </p:nvCxnSpPr>
        <p:spPr>
          <a:xfrm>
            <a:off x="4121062" y="1578279"/>
            <a:ext cx="2755727" cy="187891"/>
          </a:xfrm>
          <a:prstGeom prst="bentConnector3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0187E3B-6BF6-57C5-0B05-E655A9A5F8F3}"/>
              </a:ext>
            </a:extLst>
          </p:cNvPr>
          <p:cNvCxnSpPr>
            <a:cxnSpLocks/>
          </p:cNvCxnSpPr>
          <p:nvPr/>
        </p:nvCxnSpPr>
        <p:spPr>
          <a:xfrm>
            <a:off x="4121062" y="1725042"/>
            <a:ext cx="2755727" cy="675258"/>
          </a:xfrm>
          <a:prstGeom prst="bentConnector3">
            <a:avLst>
              <a:gd name="adj1" fmla="val 46682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51A341D-53CE-9014-9239-4B0690E1C032}"/>
              </a:ext>
            </a:extLst>
          </p:cNvPr>
          <p:cNvCxnSpPr>
            <a:cxnSpLocks/>
          </p:cNvCxnSpPr>
          <p:nvPr/>
        </p:nvCxnSpPr>
        <p:spPr>
          <a:xfrm>
            <a:off x="4113442" y="1874780"/>
            <a:ext cx="2786207" cy="1142740"/>
          </a:xfrm>
          <a:prstGeom prst="bentConnector3">
            <a:avLst>
              <a:gd name="adj1" fmla="val 42889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5E74DD9-1277-1D8C-DB6C-FCC3008C0ABD}"/>
              </a:ext>
            </a:extLst>
          </p:cNvPr>
          <p:cNvCxnSpPr>
            <a:cxnSpLocks/>
          </p:cNvCxnSpPr>
          <p:nvPr/>
        </p:nvCxnSpPr>
        <p:spPr>
          <a:xfrm>
            <a:off x="4121062" y="1996440"/>
            <a:ext cx="2778587" cy="1644510"/>
          </a:xfrm>
          <a:prstGeom prst="bentConnector3">
            <a:avLst>
              <a:gd name="adj1" fmla="val 38208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43FAE02-9EDF-F456-5F66-E0DD27163E14}"/>
              </a:ext>
            </a:extLst>
          </p:cNvPr>
          <p:cNvCxnSpPr>
            <a:cxnSpLocks/>
          </p:cNvCxnSpPr>
          <p:nvPr/>
        </p:nvCxnSpPr>
        <p:spPr>
          <a:xfrm>
            <a:off x="4113442" y="2142159"/>
            <a:ext cx="2763347" cy="2082952"/>
          </a:xfrm>
          <a:prstGeom prst="bentConnector3">
            <a:avLst>
              <a:gd name="adj1" fmla="val 33179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06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FC75A-D22E-01BE-8156-3E4C4F820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357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16C814-AD4E-E02E-A2A3-F2DE27C7A7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4"/>
          <a:stretch/>
        </p:blipFill>
        <p:spPr>
          <a:xfrm>
            <a:off x="6081119" y="0"/>
            <a:ext cx="6110881" cy="6857999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A5256B14-DDA5-6B29-0411-534604E74CBF}"/>
              </a:ext>
            </a:extLst>
          </p:cNvPr>
          <p:cNvCxnSpPr>
            <a:cxnSpLocks/>
          </p:cNvCxnSpPr>
          <p:nvPr/>
        </p:nvCxnSpPr>
        <p:spPr>
          <a:xfrm>
            <a:off x="3987209" y="318977"/>
            <a:ext cx="2743200" cy="499730"/>
          </a:xfrm>
          <a:prstGeom prst="bentConnector3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43FAE02-9EDF-F456-5F66-E0DD27163E14}"/>
              </a:ext>
            </a:extLst>
          </p:cNvPr>
          <p:cNvCxnSpPr>
            <a:cxnSpLocks/>
          </p:cNvCxnSpPr>
          <p:nvPr/>
        </p:nvCxnSpPr>
        <p:spPr>
          <a:xfrm>
            <a:off x="2955851" y="3640950"/>
            <a:ext cx="3774558" cy="261099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B3B30E-1E2F-9396-B17F-9BB78EACDA4A}"/>
              </a:ext>
            </a:extLst>
          </p:cNvPr>
          <p:cNvGrpSpPr/>
          <p:nvPr/>
        </p:nvGrpSpPr>
        <p:grpSpPr>
          <a:xfrm>
            <a:off x="3822109" y="1946251"/>
            <a:ext cx="4827182" cy="1477328"/>
            <a:chOff x="3838354" y="1557566"/>
            <a:chExt cx="4827182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27FD97-41DA-6FB6-7E45-213A6D2E6087}"/>
                </a:ext>
              </a:extLst>
            </p:cNvPr>
            <p:cNvSpPr txBox="1"/>
            <p:nvPr/>
          </p:nvSpPr>
          <p:spPr>
            <a:xfrm>
              <a:off x="3838354" y="1557566"/>
              <a:ext cx="4827182" cy="1477328"/>
            </a:xfrm>
            <a:prstGeom prst="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numCol="2"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r>
                <a:rPr lang="en-GB" dirty="0"/>
                <a:t>mulled-v2-faa6168dd05886095a7a71ef89b1d6747fbe25ea:4550e6260cd0ebb95353ee6345703453f0ce769b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BCAE738B-C095-CAA2-CDD1-22742F7DA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77431" y="1839921"/>
              <a:ext cx="2313467" cy="912618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B90394-8379-5FCD-3005-31138A2E5254}"/>
              </a:ext>
            </a:extLst>
          </p:cNvPr>
          <p:cNvCxnSpPr>
            <a:cxnSpLocks/>
          </p:cNvCxnSpPr>
          <p:nvPr/>
        </p:nvCxnSpPr>
        <p:spPr>
          <a:xfrm>
            <a:off x="5358809" y="818706"/>
            <a:ext cx="0" cy="111600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1" name="Picture 20" descr="A white line drawing of an anvil&#10;&#10;Description automatically generated">
            <a:extLst>
              <a:ext uri="{FF2B5EF4-FFF2-40B4-BE49-F238E27FC236}">
                <a16:creationId xmlns:a16="http://schemas.microsoft.com/office/drawing/2014/main" id="{F13CE8AC-02D4-4D29-56E0-FBBD73A05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06" y="867479"/>
            <a:ext cx="1018454" cy="10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2304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Quisque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sagittis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purus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sit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volutpat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consequat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mauris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nunc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Congue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nisi vitae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suscipit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tellus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mauris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maecenas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sed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enim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viverra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aliquet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sit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tellus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cras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adipiscing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enim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turpis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egestas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pretium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aenean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pharetra magna ac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placerat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vestibulum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mauris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ultrices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eros in cursus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turpis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tincidunt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dui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ornare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sit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placerat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egestas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erat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imperdiet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sed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euismod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nisi porta lorem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mollis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aliquam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porttitor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sollicitudin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tempor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id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nisl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nunc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mi ipsum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faucibus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vitae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aliquet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ullamcorper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sit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risus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nullam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felis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nunc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lobortis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mattis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aliquam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faucibus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purus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EDDCB-B924-BF9C-5B07-33AD5C9E7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58"/>
          <a:stretch/>
        </p:blipFill>
        <p:spPr>
          <a:xfrm>
            <a:off x="1" y="-11366"/>
            <a:ext cx="12194058" cy="68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33344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8C4AF82866F489E22C7B41BC529FC" ma:contentTypeVersion="14" ma:contentTypeDescription="Create a new document." ma:contentTypeScope="" ma:versionID="964fed4ce93b1be26bc8c90707fbac92">
  <xsd:schema xmlns:xsd="http://www.w3.org/2001/XMLSchema" xmlns:xs="http://www.w3.org/2001/XMLSchema" xmlns:p="http://schemas.microsoft.com/office/2006/metadata/properties" xmlns:ns2="fd6cd186-cfea-4601-acb1-40ba22f639d9" xmlns:ns3="9bc8236d-c363-4b14-af50-c06e72803bcb" targetNamespace="http://schemas.microsoft.com/office/2006/metadata/properties" ma:root="true" ma:fieldsID="79309a03f3608acb920d534c26946b8f" ns2:_="" ns3:_="">
    <xsd:import namespace="fd6cd186-cfea-4601-acb1-40ba22f639d9"/>
    <xsd:import namespace="9bc8236d-c363-4b14-af50-c06e72803b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cd186-cfea-4601-acb1-40ba22f63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8236d-c363-4b14-af50-c06e72803bc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dd449d2-541b-49fc-ab54-f7af18ec1b25}" ma:internalName="TaxCatchAll" ma:showField="CatchAllData" ma:web="9bc8236d-c363-4b14-af50-c06e72803b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BEE792-E2AB-46BD-A497-4FEE59FDA9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6cd186-cfea-4601-acb1-40ba22f639d9"/>
    <ds:schemaRef ds:uri="9bc8236d-c363-4b14-af50-c06e72803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219387-1EE1-4A2B-B6C8-265A27DABD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2079</TotalTime>
  <Words>1876</Words>
  <Application>Microsoft Office PowerPoint</Application>
  <PresentationFormat>Widescreen</PresentationFormat>
  <Paragraphs>194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Arial Regular</vt:lpstr>
      <vt:lpstr>Calibri</vt:lpstr>
      <vt:lpstr>Wingdings</vt:lpstr>
      <vt:lpstr>Font and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Austin, Patrick (STFC,RAL,SC)</cp:lastModifiedBy>
  <cp:revision>8</cp:revision>
  <dcterms:created xsi:type="dcterms:W3CDTF">2024-09-02T13:12:32Z</dcterms:created>
  <dcterms:modified xsi:type="dcterms:W3CDTF">2024-09-26T10:36:34Z</dcterms:modified>
</cp:coreProperties>
</file>