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5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0437400b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0437400b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(ICALEPCS, SA, etc.)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say I’m going to talk about micro frontends and move 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3672f4c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d3672f4c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3672f4c2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d3672f4c2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1fee14b8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1fee14b8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9b8fb602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9b8fb602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3672f4c2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3672f4c2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3672f4c2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d3672f4c2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9b8fb60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9b8fb60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techs but don’t get stack on them. Some of them are obsolete but not in details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1fee14b8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1fee14b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Simpler and smaller but mention you have more as well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6c2b1662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6c2b1662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9b8fb602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9b8fb602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9b8fb602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9b8fb602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9b8fb602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9b8fb602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9b8fb602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9b8fb602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9b8fb602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9b8fb602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61AA"/>
              </a:buClr>
              <a:buSzPts val="4800"/>
              <a:buNone/>
              <a:defRPr sz="4800">
                <a:solidFill>
                  <a:srgbClr val="3861A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3049175"/>
            <a:ext cx="9144000" cy="2094300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4833100"/>
            <a:ext cx="9144000" cy="310500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</a:defRPr>
            </a:lvl1pPr>
            <a:lvl2pPr lvl="1" rtl="0">
              <a:buNone/>
              <a:defRPr b="1">
                <a:solidFill>
                  <a:srgbClr val="FFFFFF"/>
                </a:solidFill>
              </a:defRPr>
            </a:lvl2pPr>
            <a:lvl3pPr lvl="2" rtl="0">
              <a:buNone/>
              <a:defRPr b="1">
                <a:solidFill>
                  <a:srgbClr val="FFFFFF"/>
                </a:solidFill>
              </a:defRPr>
            </a:lvl3pPr>
            <a:lvl4pPr lvl="3" rtl="0">
              <a:buNone/>
              <a:defRPr b="1">
                <a:solidFill>
                  <a:srgbClr val="FFFFFF"/>
                </a:solidFill>
              </a:defRPr>
            </a:lvl4pPr>
            <a:lvl5pPr lvl="4" rtl="0">
              <a:buNone/>
              <a:defRPr b="1">
                <a:solidFill>
                  <a:srgbClr val="FFFFFF"/>
                </a:solidFill>
              </a:defRPr>
            </a:lvl5pPr>
            <a:lvl6pPr lvl="5" rtl="0">
              <a:buNone/>
              <a:defRPr b="1">
                <a:solidFill>
                  <a:srgbClr val="FFFFFF"/>
                </a:solidFill>
              </a:defRPr>
            </a:lvl6pPr>
            <a:lvl7pPr lvl="6" rtl="0">
              <a:buNone/>
              <a:defRPr b="1">
                <a:solidFill>
                  <a:srgbClr val="FFFFFF"/>
                </a:solidFill>
              </a:defRPr>
            </a:lvl7pPr>
            <a:lvl8pPr lvl="7" rtl="0">
              <a:buNone/>
              <a:defRPr b="1">
                <a:solidFill>
                  <a:srgbClr val="FFFFFF"/>
                </a:solidFill>
              </a:defRPr>
            </a:lvl8pPr>
            <a:lvl9pPr lvl="8" rtl="0">
              <a:buNone/>
              <a:defRPr b="1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6"/>
          <p:cNvCxnSpPr/>
          <p:nvPr/>
        </p:nvCxnSpPr>
        <p:spPr>
          <a:xfrm>
            <a:off x="0" y="4795225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3861A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6"/>
          <p:cNvCxnSpPr/>
          <p:nvPr/>
        </p:nvCxnSpPr>
        <p:spPr>
          <a:xfrm>
            <a:off x="324750" y="818038"/>
            <a:ext cx="8494500" cy="6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6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ctrTitle"/>
          </p:nvPr>
        </p:nvSpPr>
        <p:spPr>
          <a:xfrm>
            <a:off x="695358" y="98597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 Frontends </a:t>
            </a:r>
            <a:br>
              <a:rPr lang="en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Evolution management of CERN's Accelerator Controls web applications</a:t>
            </a:r>
            <a:endParaRPr sz="5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>
            <p:ph idx="1" type="subTitle"/>
          </p:nvPr>
        </p:nvSpPr>
        <p:spPr>
          <a:xfrm>
            <a:off x="5905525" y="4478350"/>
            <a:ext cx="3148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On behalf of BE-CSS, CERN</a:t>
            </a:r>
            <a:endParaRPr b="0" sz="16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150" y="3283275"/>
            <a:ext cx="9144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lt1"/>
                </a:solidFill>
              </a:rPr>
              <a:t>A. Asko*, S. Deghaye, C. Roderick</a:t>
            </a:r>
            <a:endParaRPr b="0" sz="1600"/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" y="4140675"/>
            <a:ext cx="1002825" cy="10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Workflow - Evolution</a:t>
            </a:r>
            <a:endParaRPr/>
          </a:p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task force team</a:t>
            </a:r>
            <a:r>
              <a:rPr lang="en"/>
              <a:t> was established to </a:t>
            </a:r>
            <a:r>
              <a:rPr lang="en"/>
              <a:t>work</a:t>
            </a:r>
            <a:r>
              <a:rPr lang="en"/>
              <a:t> on multiple projects in an </a:t>
            </a:r>
            <a:r>
              <a:rPr lang="en"/>
              <a:t>iterative approach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Focused</a:t>
            </a:r>
            <a:r>
              <a:rPr lang="en"/>
              <a:t> development on </a:t>
            </a:r>
            <a:r>
              <a:rPr b="1" lang="en"/>
              <a:t>requested </a:t>
            </a:r>
            <a:r>
              <a:rPr b="1" lang="en"/>
              <a:t>features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Quick iteration</a:t>
            </a:r>
            <a:r>
              <a:rPr lang="en"/>
              <a:t> between projects (3 to 4 three-week sprints)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Domain knowledge</a:t>
            </a:r>
            <a:r>
              <a:rPr lang="en"/>
              <a:t> provided by the different </a:t>
            </a:r>
            <a:r>
              <a:rPr b="1" lang="en"/>
              <a:t>P</a:t>
            </a:r>
            <a:r>
              <a:rPr b="1" lang="en"/>
              <a:t>roduct Owners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Preparation</a:t>
            </a:r>
            <a:r>
              <a:rPr lang="en"/>
              <a:t> is key </a:t>
            </a:r>
            <a:r>
              <a:rPr b="1" lang="en"/>
              <a:t>before</a:t>
            </a:r>
            <a:r>
              <a:rPr lang="en"/>
              <a:t> initiating development of a new micro frontend application</a:t>
            </a:r>
            <a:endParaRPr/>
          </a:p>
        </p:txBody>
      </p:sp>
      <p:sp>
        <p:nvSpPr>
          <p:cNvPr id="200" name="Google Shape;200;p34"/>
          <p:cNvSpPr txBox="1"/>
          <p:nvPr/>
        </p:nvSpPr>
        <p:spPr>
          <a:xfrm>
            <a:off x="327800" y="3849325"/>
            <a:ext cx="8504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knowledge transfer is facilitated through the team while accessing multiple domains</a:t>
            </a:r>
            <a:endParaRPr b="1" i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34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</a:t>
            </a:r>
            <a:r>
              <a:rPr lang="en"/>
              <a:t>Evolution management of CERN's Accelerator Controls web applications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Process - Contribution</a:t>
            </a:r>
            <a:endParaRPr/>
          </a:p>
        </p:txBody>
      </p:sp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Establishing a </a:t>
            </a:r>
            <a:r>
              <a:rPr b="1" lang="en"/>
              <a:t>common set of technologies</a:t>
            </a:r>
            <a:r>
              <a:rPr lang="en"/>
              <a:t> in all micro frontend applications and minimising delivery time has increased </a:t>
            </a:r>
            <a:r>
              <a:rPr b="1" lang="en"/>
              <a:t>collaboration</a:t>
            </a:r>
            <a:r>
              <a:rPr lang="en"/>
              <a:t> with</a:t>
            </a:r>
            <a:r>
              <a:rPr lang="en"/>
              <a:t> other teams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Contribution</a:t>
            </a:r>
            <a:r>
              <a:rPr lang="en"/>
              <a:t> of new application modules following our </a:t>
            </a:r>
            <a:r>
              <a:rPr b="1" lang="en"/>
              <a:t>common</a:t>
            </a:r>
            <a:r>
              <a:rPr lang="en"/>
              <a:t> </a:t>
            </a:r>
            <a:r>
              <a:rPr b="1" lang="en"/>
              <a:t>standards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Knowledge</a:t>
            </a:r>
            <a:r>
              <a:rPr lang="en"/>
              <a:t> </a:t>
            </a:r>
            <a:r>
              <a:rPr b="1" lang="en"/>
              <a:t>transfer</a:t>
            </a:r>
            <a:r>
              <a:rPr lang="en"/>
              <a:t> between the different teams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High return on investment </a:t>
            </a:r>
            <a:r>
              <a:rPr lang="en"/>
              <a:t>with solutions quickly provided to users</a:t>
            </a:r>
            <a:endParaRPr/>
          </a:p>
        </p:txBody>
      </p:sp>
      <p:sp>
        <p:nvSpPr>
          <p:cNvPr id="209" name="Google Shape;209;p35"/>
          <p:cNvSpPr txBox="1"/>
          <p:nvPr/>
        </p:nvSpPr>
        <p:spPr>
          <a:xfrm>
            <a:off x="327800" y="3849325"/>
            <a:ext cx="8504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Synergies are facilitated and </a:t>
            </a: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willingness to contribute has increased</a:t>
            </a: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i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35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</a:t>
            </a:r>
            <a:r>
              <a:rPr lang="en"/>
              <a:t>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2 years of experience we have </a:t>
            </a:r>
            <a:r>
              <a:rPr b="1" lang="en"/>
              <a:t>solidified</a:t>
            </a:r>
            <a:r>
              <a:rPr lang="en"/>
              <a:t> our micro frontends development process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Lessons learned: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a </a:t>
            </a:r>
            <a:r>
              <a:rPr b="1" lang="en"/>
              <a:t>standardized</a:t>
            </a:r>
            <a:r>
              <a:rPr lang="en"/>
              <a:t> set of </a:t>
            </a:r>
            <a:r>
              <a:rPr b="1" lang="en"/>
              <a:t>tools/frameworks</a:t>
            </a:r>
            <a:r>
              <a:rPr lang="en"/>
              <a:t> and </a:t>
            </a:r>
            <a:r>
              <a:rPr b="1" lang="en"/>
              <a:t>processes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code </a:t>
            </a:r>
            <a:r>
              <a:rPr b="1" lang="en"/>
              <a:t>duplication</a:t>
            </a:r>
            <a:r>
              <a:rPr lang="en"/>
              <a:t> is </a:t>
            </a:r>
            <a:r>
              <a:rPr b="1" lang="en"/>
              <a:t>inevitable</a:t>
            </a:r>
            <a:r>
              <a:rPr lang="en"/>
              <a:t> between the old and new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well-defined application </a:t>
            </a:r>
            <a:r>
              <a:rPr b="1" lang="en"/>
              <a:t>scope</a:t>
            </a:r>
            <a:r>
              <a:rPr lang="en"/>
              <a:t> </a:t>
            </a:r>
            <a:r>
              <a:rPr lang="en"/>
              <a:t>should be </a:t>
            </a:r>
            <a:r>
              <a:rPr b="1" lang="en"/>
              <a:t>defined</a:t>
            </a:r>
            <a:r>
              <a:rPr lang="en"/>
              <a:t> early 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 for </a:t>
            </a:r>
            <a:r>
              <a:rPr b="1" lang="en"/>
              <a:t>lightweight</a:t>
            </a:r>
            <a:r>
              <a:rPr lang="en"/>
              <a:t> solutions if possible with the bulk of the </a:t>
            </a:r>
            <a:r>
              <a:rPr b="1" lang="en"/>
              <a:t>business logic</a:t>
            </a:r>
            <a:r>
              <a:rPr lang="en"/>
              <a:t> in the </a:t>
            </a:r>
            <a:r>
              <a:rPr b="1" lang="en"/>
              <a:t>backend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"/>
          <p:cNvSpPr txBox="1"/>
          <p:nvPr/>
        </p:nvSpPr>
        <p:spPr>
          <a:xfrm>
            <a:off x="319800" y="4060600"/>
            <a:ext cx="8504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Micro frontends help to embrace </a:t>
            </a:r>
            <a:b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inevitable changes in the web development ecosystem</a:t>
            </a:r>
            <a:endParaRPr b="1" i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36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268400" y="2819663"/>
            <a:ext cx="85206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 boot </a:t>
            </a:r>
            <a:r>
              <a:rPr b="1" lang="en"/>
              <a:t>ecosystem</a:t>
            </a:r>
            <a:r>
              <a:rPr lang="en"/>
              <a:t> a Java based, </a:t>
            </a:r>
            <a:r>
              <a:rPr b="1" lang="en"/>
              <a:t>enterprise</a:t>
            </a:r>
            <a:r>
              <a:rPr lang="en"/>
              <a:t> framework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Gradle an advance </a:t>
            </a:r>
            <a:r>
              <a:rPr b="1" lang="en"/>
              <a:t>build automation tool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775" y="3256667"/>
            <a:ext cx="1374675" cy="52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900" y="3852212"/>
            <a:ext cx="1290401" cy="4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stack</a:t>
            </a:r>
            <a:endParaRPr/>
          </a:p>
        </p:txBody>
      </p:sp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311700" y="917003"/>
            <a:ext cx="8520600" cy="16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Angular a </a:t>
            </a:r>
            <a:r>
              <a:rPr b="1" lang="en"/>
              <a:t>mature</a:t>
            </a:r>
            <a:r>
              <a:rPr lang="en"/>
              <a:t>, </a:t>
            </a:r>
            <a:r>
              <a:rPr b="1" lang="en"/>
              <a:t>feature-rich </a:t>
            </a:r>
            <a:r>
              <a:rPr lang="en"/>
              <a:t>framework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Angular Material a </a:t>
            </a:r>
            <a:r>
              <a:rPr b="1" lang="en"/>
              <a:t>powerful UI</a:t>
            </a:r>
            <a:r>
              <a:rPr lang="en"/>
              <a:t> component library</a:t>
            </a:r>
            <a:endParaRPr/>
          </a:p>
        </p:txBody>
      </p:sp>
      <p:pic>
        <p:nvPicPr>
          <p:cNvPr id="230" name="Google Shape;23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800" y="1015538"/>
            <a:ext cx="822650" cy="8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5212" y="1805886"/>
            <a:ext cx="639825" cy="6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A new migration process for monolithic web applications (FR2BCO04)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Micro frontend Architecture 1 - Single Page Application</a:t>
            </a:r>
            <a:endParaRPr sz="2700"/>
          </a:p>
        </p:txBody>
      </p:sp>
      <p:sp>
        <p:nvSpPr>
          <p:cNvPr id="238" name="Google Shape;238;p38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11700" y="917000"/>
            <a:ext cx="43989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Encapsulation</a:t>
            </a:r>
            <a:r>
              <a:rPr lang="en"/>
              <a:t> of specific functionality and </a:t>
            </a:r>
            <a:r>
              <a:rPr b="1" lang="en"/>
              <a:t>reusability</a:t>
            </a:r>
            <a:br>
              <a:rPr b="1" lang="en"/>
            </a:b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Impose </a:t>
            </a:r>
            <a:r>
              <a:rPr b="1" lang="en"/>
              <a:t>isolation</a:t>
            </a:r>
            <a:r>
              <a:rPr lang="en"/>
              <a:t> to prevent unintended conflicts with other components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Interoperability</a:t>
            </a:r>
            <a:r>
              <a:rPr lang="en"/>
              <a:t> allowing </a:t>
            </a:r>
            <a:r>
              <a:rPr b="1" lang="en"/>
              <a:t>integration</a:t>
            </a:r>
            <a:r>
              <a:rPr lang="en"/>
              <a:t> of multiple libraries and frameworks</a:t>
            </a:r>
            <a:endParaRPr/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450" y="1286675"/>
            <a:ext cx="4267200" cy="2950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A new migration process for monolithic web applications (FR2BCO04)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Single Page Application</a:t>
            </a:r>
            <a:endParaRPr/>
          </a:p>
        </p:txBody>
      </p:sp>
      <p:sp>
        <p:nvSpPr>
          <p:cNvPr id="247" name="Google Shape;247;p39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311700" y="917000"/>
            <a:ext cx="42390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Your micro frontends are </a:t>
            </a:r>
            <a:r>
              <a:rPr b="1" lang="en" sz="1700"/>
              <a:t>within</a:t>
            </a:r>
            <a:r>
              <a:rPr lang="en" sz="1700"/>
              <a:t> a Single Page Application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Integration &amp; </a:t>
            </a:r>
            <a:r>
              <a:rPr b="1" lang="en" sz="1700"/>
              <a:t>communication</a:t>
            </a:r>
            <a:r>
              <a:rPr lang="en" sz="1700"/>
              <a:t> between the different applications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Urgent</a:t>
            </a:r>
            <a:r>
              <a:rPr lang="en" sz="1700"/>
              <a:t> development of small features </a:t>
            </a:r>
            <a:endParaRPr sz="1700"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625" y="1240825"/>
            <a:ext cx="4586852" cy="26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/>
          <p:nvPr/>
        </p:nvSpPr>
        <p:spPr>
          <a:xfrm>
            <a:off x="4502725" y="3965875"/>
            <a:ext cx="463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Micro frontend SPA-based upgrade of CERN’s Accelerator Fault Tracking (AFT) system</a:t>
            </a:r>
            <a:endParaRPr i="1"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39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A new migration process for monolithic web applications (FR2BCO04)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</a:t>
            </a:r>
            <a:r>
              <a:rPr lang="en"/>
              <a:t>CERN accelerator</a:t>
            </a:r>
            <a:r>
              <a:rPr lang="en"/>
              <a:t>s</a:t>
            </a:r>
            <a:r>
              <a:rPr lang="en"/>
              <a:t> controls domain relies on &gt;</a:t>
            </a:r>
            <a:r>
              <a:rPr b="1" lang="en"/>
              <a:t>30 monolithic web applications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Diverse</a:t>
            </a:r>
            <a:r>
              <a:rPr lang="en"/>
              <a:t> technology stacks </a:t>
            </a:r>
            <a:br>
              <a:rPr lang="en"/>
            </a:br>
            <a:r>
              <a:rPr i="1" lang="en" sz="1000"/>
              <a:t>(VueJS, AngularJS, Angular)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</a:t>
            </a:r>
            <a:r>
              <a:rPr lang="en"/>
              <a:t>bsolete or </a:t>
            </a:r>
            <a:r>
              <a:rPr b="1" lang="en"/>
              <a:t>un</a:t>
            </a:r>
            <a:r>
              <a:rPr b="1" lang="en"/>
              <a:t>supported</a:t>
            </a:r>
            <a:r>
              <a:rPr lang="en"/>
              <a:t> technologies </a:t>
            </a:r>
            <a:br>
              <a:rPr lang="en"/>
            </a:br>
            <a:r>
              <a:rPr i="1" lang="en" sz="1000"/>
              <a:t>(e.g. AngularJS EoL was on January 2022 &amp; Vue 2 is on December 2023)</a:t>
            </a:r>
            <a:endParaRPr i="1" sz="1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Frozen</a:t>
            </a:r>
            <a:r>
              <a:rPr lang="en"/>
              <a:t> development of new features due to extensive technology migrations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Challenging recruitment </a:t>
            </a:r>
            <a:r>
              <a:rPr lang="en"/>
              <a:t>of newcomers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327800" y="3849325"/>
            <a:ext cx="8504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Can we transform the process to deliver solutions </a:t>
            </a:r>
            <a:b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without long development cycles and repeated migrations?</a:t>
            </a:r>
            <a:endParaRPr b="1" i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6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architecture known as </a:t>
            </a:r>
            <a:r>
              <a:rPr b="1" lang="en"/>
              <a:t>Micro Frontends</a:t>
            </a:r>
            <a:r>
              <a:rPr lang="en"/>
              <a:t> was introduced to tackle the aforementioned issues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</a:t>
            </a:r>
            <a:r>
              <a:rPr b="1" lang="en"/>
              <a:t>ndependent</a:t>
            </a:r>
            <a:r>
              <a:rPr lang="en"/>
              <a:t> applications that can be </a:t>
            </a:r>
            <a:r>
              <a:rPr b="1" lang="en"/>
              <a:t>composed</a:t>
            </a:r>
            <a:r>
              <a:rPr lang="en"/>
              <a:t> into a greater 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Incremental </a:t>
            </a:r>
            <a:r>
              <a:rPr lang="en"/>
              <a:t>upgrade and </a:t>
            </a:r>
            <a:r>
              <a:rPr b="1" lang="en"/>
              <a:t>eradication</a:t>
            </a:r>
            <a:r>
              <a:rPr lang="en"/>
              <a:t> of legacy solutions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Simpler </a:t>
            </a:r>
            <a:r>
              <a:rPr lang="en"/>
              <a:t>applications with </a:t>
            </a:r>
            <a:r>
              <a:rPr b="1" lang="en"/>
              <a:t>smaller</a:t>
            </a:r>
            <a:r>
              <a:rPr lang="en"/>
              <a:t> codebases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Autonomous</a:t>
            </a:r>
            <a:r>
              <a:rPr lang="en"/>
              <a:t> teams with different methodologies/technologies </a:t>
            </a: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327800" y="3378500"/>
            <a:ext cx="85044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evaluated </a:t>
            </a: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different micro frontend architectures in existing applications</a:t>
            </a:r>
            <a:endParaRPr b="1" i="1" sz="18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Proxima Nova"/>
              <a:buChar char="●"/>
            </a:pPr>
            <a:r>
              <a:rPr b="1" i="1" lang="en" sz="16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Encapsulation/Composition of modules in SPA</a:t>
            </a:r>
            <a:endParaRPr b="1" i="1" sz="16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Proxima Nova"/>
              <a:buChar char="●"/>
            </a:pPr>
            <a:r>
              <a:rPr b="1" i="1" lang="en" sz="16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Different URI approach (selected solution)</a:t>
            </a:r>
            <a:endParaRPr b="1" i="1" sz="16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27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 Architecture - </a:t>
            </a:r>
            <a:r>
              <a:rPr lang="en"/>
              <a:t>Different URIs</a:t>
            </a:r>
            <a:endParaRPr/>
          </a:p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311700" y="917000"/>
            <a:ext cx="4347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</a:t>
            </a:r>
            <a:r>
              <a:rPr b="1" lang="en"/>
              <a:t>dependent</a:t>
            </a:r>
            <a:r>
              <a:rPr lang="en"/>
              <a:t> and </a:t>
            </a:r>
            <a:r>
              <a:rPr b="1" lang="en"/>
              <a:t>isolated</a:t>
            </a:r>
            <a:r>
              <a:rPr lang="en"/>
              <a:t> development of each application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595959"/>
                </a:solidFill>
              </a:rPr>
              <a:t>Provides</a:t>
            </a:r>
            <a:r>
              <a:rPr lang="en"/>
              <a:t> </a:t>
            </a:r>
            <a:r>
              <a:rPr b="1" lang="en"/>
              <a:t>granular</a:t>
            </a:r>
            <a:r>
              <a:rPr lang="en"/>
              <a:t> deployment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Scalability</a:t>
            </a:r>
            <a:r>
              <a:rPr lang="en"/>
              <a:t> with </a:t>
            </a:r>
            <a:r>
              <a:rPr b="1" lang="en"/>
              <a:t>dynamic</a:t>
            </a:r>
            <a:r>
              <a:rPr lang="en"/>
              <a:t> loading of each application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Sharing</a:t>
            </a:r>
            <a:r>
              <a:rPr lang="en"/>
              <a:t> of common functionalities</a:t>
            </a:r>
            <a:r>
              <a:rPr lang="en"/>
              <a:t> </a:t>
            </a:r>
            <a:r>
              <a:rPr lang="en"/>
              <a:t>across applications</a:t>
            </a:r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300" y="1389201"/>
            <a:ext cx="4433551" cy="23650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Different URIs</a:t>
            </a:r>
            <a:endParaRPr/>
          </a:p>
        </p:txBody>
      </p:sp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311700" y="917000"/>
            <a:ext cx="42603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595959"/>
                </a:solidFill>
              </a:rPr>
              <a:t>Modules can live as </a:t>
            </a:r>
            <a:r>
              <a:rPr b="1" lang="en">
                <a:solidFill>
                  <a:srgbClr val="595959"/>
                </a:solidFill>
              </a:rPr>
              <a:t>standalone</a:t>
            </a:r>
            <a:r>
              <a:rPr lang="en">
                <a:solidFill>
                  <a:srgbClr val="595959"/>
                </a:solidFill>
              </a:rPr>
              <a:t> </a:t>
            </a:r>
            <a:r>
              <a:rPr lang="en">
                <a:solidFill>
                  <a:srgbClr val="595959"/>
                </a:solidFill>
              </a:rPr>
              <a:t>applications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">
                <a:solidFill>
                  <a:srgbClr val="595959"/>
                </a:solidFill>
              </a:rPr>
              <a:t>Separation</a:t>
            </a:r>
            <a:r>
              <a:rPr lang="en">
                <a:solidFill>
                  <a:srgbClr val="595959"/>
                </a:solidFill>
              </a:rPr>
              <a:t> of different applications</a:t>
            </a:r>
            <a:r>
              <a:rPr lang="en">
                <a:solidFill>
                  <a:srgbClr val="595959"/>
                </a:solidFill>
              </a:rPr>
              <a:t> </a:t>
            </a:r>
            <a:r>
              <a:rPr lang="en">
                <a:solidFill>
                  <a:srgbClr val="595959"/>
                </a:solidFill>
              </a:rPr>
              <a:t>and teams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">
                <a:solidFill>
                  <a:srgbClr val="595959"/>
                </a:solidFill>
              </a:rPr>
              <a:t>Independent</a:t>
            </a:r>
            <a:r>
              <a:rPr lang="en">
                <a:solidFill>
                  <a:srgbClr val="595959"/>
                </a:solidFill>
              </a:rPr>
              <a:t> deployment and potential lifecycle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050" y="2664067"/>
            <a:ext cx="2977698" cy="17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050" y="859974"/>
            <a:ext cx="2977695" cy="17645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4823125" y="4424800"/>
            <a:ext cx="4320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Micro frontend URI-based upgrade of CERN’s Controls Configuration Data Editor</a:t>
            </a:r>
            <a:endParaRPr i="1"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9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- Size</a:t>
            </a:r>
            <a:endParaRPr/>
          </a:p>
        </p:txBody>
      </p:sp>
      <p:sp>
        <p:nvSpPr>
          <p:cNvPr id="155" name="Google Shape;155;p30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size nearly </a:t>
            </a:r>
            <a:r>
              <a:rPr b="1" lang="en"/>
              <a:t>doubled</a:t>
            </a:r>
            <a:r>
              <a:rPr lang="en"/>
              <a:t> due to the multiple frameworks under the same application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Caching</a:t>
            </a:r>
            <a:r>
              <a:rPr lang="en"/>
              <a:t> of the static content on the client’s side</a:t>
            </a:r>
            <a:br>
              <a:rPr lang="en"/>
            </a:br>
            <a:r>
              <a:rPr i="1" lang="en" sz="1200"/>
              <a:t>After first load, display of the micro frontends is </a:t>
            </a:r>
            <a:r>
              <a:rPr i="1" lang="en" sz="1200"/>
              <a:t>instant</a:t>
            </a:r>
            <a:endParaRPr i="1"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2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Compression</a:t>
            </a:r>
            <a:r>
              <a:rPr lang="en"/>
              <a:t> of the static content during transmission</a:t>
            </a:r>
            <a:br>
              <a:rPr lang="en"/>
            </a:br>
            <a:r>
              <a:rPr i="1" lang="en" sz="1200"/>
              <a:t>Faster loading times</a:t>
            </a:r>
            <a:r>
              <a:rPr i="1" lang="en" sz="1200"/>
              <a:t> </a:t>
            </a:r>
            <a:r>
              <a:rPr i="1" lang="en" sz="1200"/>
              <a:t>depending on the network bandwidth (5.2 MB -&gt; 1.3 MB)</a:t>
            </a:r>
            <a:br>
              <a:rPr i="1" lang="en" sz="1200"/>
            </a:br>
            <a:r>
              <a:rPr i="1" lang="en" sz="1200"/>
              <a:t>24 seconds -&gt; 1.5 seconds</a:t>
            </a:r>
            <a:endParaRPr sz="1200"/>
          </a:p>
        </p:txBody>
      </p:sp>
      <p:sp>
        <p:nvSpPr>
          <p:cNvPr id="157" name="Google Shape;157;p30"/>
          <p:cNvSpPr txBox="1"/>
          <p:nvPr/>
        </p:nvSpPr>
        <p:spPr>
          <a:xfrm>
            <a:off x="319800" y="4060600"/>
            <a:ext cx="8504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Improvements are visible on both Monolith and Micro frontends</a:t>
            </a:r>
            <a:endParaRPr b="1" i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30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 to </a:t>
            </a:r>
            <a:r>
              <a:rPr b="1" lang="en"/>
              <a:t>minimize</a:t>
            </a:r>
            <a:r>
              <a:rPr lang="en"/>
              <a:t> the differences as much as possible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</a:t>
            </a:r>
            <a:r>
              <a:rPr b="1" lang="en"/>
              <a:t>enhancements</a:t>
            </a:r>
            <a:r>
              <a:rPr lang="en"/>
              <a:t> in the usability and ergonomics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- Look &amp; Feel</a:t>
            </a:r>
            <a:endParaRPr/>
          </a:p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9" y="1770034"/>
            <a:ext cx="4571991" cy="270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61599"/>
            <a:ext cx="4571996" cy="27028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/>
          <p:nvPr/>
        </p:nvSpPr>
        <p:spPr>
          <a:xfrm>
            <a:off x="615225" y="1954850"/>
            <a:ext cx="3877200" cy="7773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5202900" y="1954850"/>
            <a:ext cx="3877200" cy="8154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3083250" y="4312075"/>
            <a:ext cx="1488900" cy="1524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2411550" y="4464475"/>
            <a:ext cx="4320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Micro frontend URI-based upgrade of CERN’s Controls Configuration Data Editor</a:t>
            </a:r>
            <a:endParaRPr i="1"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31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- State management</a:t>
            </a:r>
            <a:endParaRPr/>
          </a:p>
        </p:txBody>
      </p:sp>
      <p:sp>
        <p:nvSpPr>
          <p:cNvPr id="178" name="Google Shape;178;p32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Communication</a:t>
            </a:r>
            <a:r>
              <a:rPr lang="en"/>
              <a:t> between the applications becomes more challenging due to </a:t>
            </a:r>
            <a:r>
              <a:rPr lang="en"/>
              <a:t>unawareness</a:t>
            </a:r>
            <a:r>
              <a:rPr lang="en"/>
              <a:t> of each other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rules early and use </a:t>
            </a:r>
            <a:r>
              <a:rPr b="1" lang="en"/>
              <a:t>standard</a:t>
            </a:r>
            <a:r>
              <a:rPr lang="en"/>
              <a:t> solutions</a:t>
            </a:r>
            <a:br>
              <a:rPr lang="en"/>
            </a:br>
            <a:r>
              <a:rPr i="1" lang="en" sz="1500"/>
              <a:t>Use standard HTML events (onclick, oninput etc.)</a:t>
            </a:r>
            <a:endParaRPr i="1"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Minimise</a:t>
            </a:r>
            <a:r>
              <a:rPr lang="en"/>
              <a:t> communication as much as possible</a:t>
            </a:r>
            <a:br>
              <a:rPr lang="en"/>
            </a:br>
            <a:r>
              <a:rPr i="1" lang="en" sz="1500"/>
              <a:t>Hyperlinks communication</a:t>
            </a:r>
            <a:endParaRPr i="1" sz="1500"/>
          </a:p>
        </p:txBody>
      </p:sp>
      <p:sp>
        <p:nvSpPr>
          <p:cNvPr id="180" name="Google Shape;180;p32"/>
          <p:cNvSpPr txBox="1"/>
          <p:nvPr/>
        </p:nvSpPr>
        <p:spPr>
          <a:xfrm>
            <a:off x="327800" y="4068750"/>
            <a:ext cx="85044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State management is a complicated matter and there is no perfect solution</a:t>
            </a:r>
            <a:endParaRPr b="1" i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2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2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- Development &amp; Testing</a:t>
            </a:r>
            <a:endParaRPr/>
          </a:p>
        </p:txBody>
      </p:sp>
      <p:sp>
        <p:nvSpPr>
          <p:cNvPr id="187" name="Google Shape;187;p33"/>
          <p:cNvSpPr txBox="1"/>
          <p:nvPr>
            <p:ph idx="12" type="sldNum"/>
          </p:nvPr>
        </p:nvSpPr>
        <p:spPr>
          <a:xfrm>
            <a:off x="8482708" y="47499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916988"/>
            <a:ext cx="8520600" cy="3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Standardizing</a:t>
            </a:r>
            <a:r>
              <a:rPr lang="en"/>
              <a:t> testing processes throughout the full stack</a:t>
            </a:r>
            <a:br>
              <a:rPr lang="en"/>
            </a:br>
            <a:r>
              <a:rPr i="1" lang="en" sz="1200"/>
              <a:t>80% unit/component testing and 20% integration/e2e testing</a:t>
            </a:r>
            <a:br>
              <a:rPr i="1" lang="en" sz="1500"/>
            </a:br>
            <a:endParaRPr i="1"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CI/CD throughout the whole development </a:t>
            </a:r>
            <a:r>
              <a:rPr b="1" lang="en"/>
              <a:t>lifecycle</a:t>
            </a:r>
            <a:br>
              <a:rPr lang="en"/>
            </a:br>
            <a:r>
              <a:rPr i="1" lang="en" sz="1200"/>
              <a:t>Complete automation of the process, minimizing human interaction</a:t>
            </a:r>
            <a:endParaRPr i="1" sz="1200"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875" y="2359750"/>
            <a:ext cx="6268250" cy="23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/>
          <p:nvPr/>
        </p:nvSpPr>
        <p:spPr>
          <a:xfrm>
            <a:off x="3655525" y="2408925"/>
            <a:ext cx="1187400" cy="22872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33"/>
          <p:cNvSpPr/>
          <p:nvPr/>
        </p:nvSpPr>
        <p:spPr>
          <a:xfrm flipH="1" rot="10800000">
            <a:off x="1437875" y="2408925"/>
            <a:ext cx="5465700" cy="2310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33"/>
          <p:cNvSpPr txBox="1"/>
          <p:nvPr>
            <p:ph idx="2" type="title"/>
          </p:nvPr>
        </p:nvSpPr>
        <p:spPr>
          <a:xfrm>
            <a:off x="0" y="4772650"/>
            <a:ext cx="84945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Frontends - Evolution management of CERN's Accelerator Controls web applications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