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ommentAuthors.xml" ContentType="application/vnd.openxmlformats-officedocument.presentationml.commentAuthors+xml"/>
  <Override PartName="/ppt/media/image12.svg" ContentType="image/svg+xml"/>
  <Override PartName="/ppt/media/image14.svg" ContentType="image/svg+xml"/>
  <Override PartName="/ppt/media/image17.svg" ContentType="image/svg+xml"/>
  <Override PartName="/ppt/media/image20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1602" r:id="rId5"/>
    <p:sldId id="1601" r:id="rId6"/>
    <p:sldId id="1605" r:id="rId7"/>
    <p:sldId id="1595" r:id="rId8"/>
    <p:sldId id="1603" r:id="rId9"/>
    <p:sldId id="1604" r:id="rId10"/>
    <p:sldId id="1606" r:id="rId11"/>
    <p:sldId id="1607" r:id="rId12"/>
    <p:sldId id="1621" r:id="rId13"/>
    <p:sldId id="1609" r:id="rId14"/>
    <p:sldId id="1610" r:id="rId15"/>
    <p:sldId id="1597" r:id="rId16"/>
    <p:sldId id="1598" r:id="rId17"/>
    <p:sldId id="1599" r:id="rId18"/>
    <p:sldId id="1611" r:id="rId19"/>
    <p:sldId id="296" r:id="rId20"/>
    <p:sldId id="293" r:id="rId21"/>
    <p:sldId id="1600" r:id="rId22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u Shiyuan" initials="F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1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55" autoAdjust="0"/>
    <p:restoredTop sz="55405" autoAdjust="0"/>
  </p:normalViewPr>
  <p:slideViewPr>
    <p:cSldViewPr snapToGrid="0">
      <p:cViewPr varScale="1">
        <p:scale>
          <a:sx n="43" d="100"/>
          <a:sy n="43" d="100"/>
        </p:scale>
        <p:origin x="1234" y="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tags" Target="tags/tag4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E:\2022\&#22823;&#35770;&#25991;\&#30456;&#20851;&#25991;&#20214;\&#20809;&#26463;&#32447;&#31449;&#25968;&#25454;&#32479;&#35745;&#65288;&#23384;&#20648;&#65289;_20200703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C:\Users\dell\Desktop\&#26032;&#24314;%20Microsoft%20Excel%20&#24037;&#20316;&#3492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0756224280889"/>
          <c:y val="0.0749141250421272"/>
          <c:w val="0.684938874887527"/>
          <c:h val="0.5622308647923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Sheet1!$C$1:$C$3</c:f>
              <c:strCache>
                <c:ptCount val="1"/>
                <c:pt idx="0">
                  <c:v>Mean Data Volume Per Day (TB)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Sheet1!$A$4:$A$18</c:f>
              <c:strCache>
                <c:ptCount val="15"/>
                <c:pt idx="0">
                  <c:v>B1</c:v>
                </c:pt>
                <c:pt idx="1">
                  <c:v>B2</c:v>
                </c:pt>
                <c:pt idx="2">
                  <c:v>B3</c:v>
                </c:pt>
                <c:pt idx="3">
                  <c:v>B4</c:v>
                </c:pt>
                <c:pt idx="4">
                  <c:v>B5</c:v>
                </c:pt>
                <c:pt idx="5">
                  <c:v>B6</c:v>
                </c:pt>
                <c:pt idx="6">
                  <c:v>B7</c:v>
                </c:pt>
                <c:pt idx="7">
                  <c:v>B8</c:v>
                </c:pt>
                <c:pt idx="8">
                  <c:v>B9</c:v>
                </c:pt>
                <c:pt idx="9">
                  <c:v>BA</c:v>
                </c:pt>
                <c:pt idx="10">
                  <c:v>BB</c:v>
                </c:pt>
                <c:pt idx="11">
                  <c:v>BC</c:v>
                </c:pt>
                <c:pt idx="12">
                  <c:v>BD</c:v>
                </c:pt>
                <c:pt idx="13">
                  <c:v>BE</c:v>
                </c:pt>
                <c:pt idx="14">
                  <c:v>BF</c:v>
                </c:pt>
              </c:strCache>
            </c:strRef>
          </c:cat>
          <c:val>
            <c:numRef>
              <c:f>Sheet1!$C$4:$C$18</c:f>
              <c:numCache>
                <c:formatCode>0.00_);[Red]\(0.00\)</c:formatCode>
                <c:ptCount val="15"/>
                <c:pt idx="0">
                  <c:v>200</c:v>
                </c:pt>
                <c:pt idx="1">
                  <c:v>200</c:v>
                </c:pt>
                <c:pt idx="2">
                  <c:v>3</c:v>
                </c:pt>
                <c:pt idx="3">
                  <c:v>3</c:v>
                </c:pt>
                <c:pt idx="4">
                  <c:v>1</c:v>
                </c:pt>
                <c:pt idx="5">
                  <c:v>1</c:v>
                </c:pt>
                <c:pt idx="6">
                  <c:v>250</c:v>
                </c:pt>
                <c:pt idx="7">
                  <c:v>10</c:v>
                </c:pt>
                <c:pt idx="8">
                  <c:v>5</c:v>
                </c:pt>
                <c:pt idx="9">
                  <c:v>10</c:v>
                </c:pt>
                <c:pt idx="10">
                  <c:v>50</c:v>
                </c:pt>
                <c:pt idx="11">
                  <c:v>0.2</c:v>
                </c:pt>
                <c:pt idx="12">
                  <c:v>1</c:v>
                </c:pt>
                <c:pt idx="13">
                  <c:v>11.2</c:v>
                </c:pt>
                <c:pt idx="14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9629584"/>
        <c:axId val="689627088"/>
      </c:barChart>
      <c:catAx>
        <c:axId val="6896295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zh-CN" sz="1600" b="0" i="0" u="none" strike="noStrike" kern="1200" baseline="0">
                    <a:solidFill>
                      <a:schemeClr val="tx1"/>
                    </a:solidFill>
                    <a:latin typeface="+mn-ea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beamline</a:t>
                </a:r>
                <a:endParaRPr lang="zh-CN"/>
              </a:p>
            </c:rich>
          </c:tx>
          <c:layout>
            <c:manualLayout>
              <c:xMode val="edge"/>
              <c:yMode val="edge"/>
              <c:x val="0.871310898704417"/>
              <c:y val="0.66006633440074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defRPr>
            </a:pPr>
          </a:p>
        </c:txPr>
        <c:crossAx val="689627088"/>
        <c:crosses val="autoZero"/>
        <c:auto val="1"/>
        <c:lblAlgn val="ctr"/>
        <c:lblOffset val="100"/>
        <c:noMultiLvlLbl val="0"/>
      </c:catAx>
      <c:valAx>
        <c:axId val="689627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zh-CN" sz="1600" b="0" i="0" u="none" strike="noStrike" kern="1200" baseline="0">
                    <a:solidFill>
                      <a:schemeClr val="tx1"/>
                    </a:solidFill>
                    <a:latin typeface="+mn-ea"/>
                    <a:ea typeface="+mn-ea"/>
                    <a:cs typeface="Times New Roman" panose="02020603050405020304" pitchFamily="18" charset="0"/>
                  </a:defRPr>
                </a:pPr>
                <a:r>
                  <a:rPr lang="en-US" dirty="0"/>
                  <a:t>Data Volume</a:t>
                </a:r>
                <a:endParaRPr lang="en-US" dirty="0"/>
              </a:p>
              <a:p>
                <a:pPr>
                  <a:defRPr lang="zh-CN" sz="1600" b="0" i="0" u="none" strike="noStrike" kern="1200" baseline="0">
                    <a:solidFill>
                      <a:schemeClr val="tx1"/>
                    </a:solidFill>
                    <a:latin typeface="+mn-ea"/>
                    <a:ea typeface="+mn-ea"/>
                    <a:cs typeface="Times New Roman" panose="02020603050405020304" pitchFamily="18" charset="0"/>
                  </a:defRPr>
                </a:pPr>
                <a:r>
                  <a:rPr lang="en-US" dirty="0"/>
                  <a:t>(TB/Day)</a:t>
                </a:r>
                <a:endParaRPr lang="zh-CN" dirty="0"/>
              </a:p>
            </c:rich>
          </c:tx>
          <c:layout>
            <c:manualLayout>
              <c:xMode val="edge"/>
              <c:yMode val="edge"/>
              <c:x val="0.00329920131113045"/>
              <c:y val="0.071680806354576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defRPr>
            </a:pPr>
          </a:p>
        </c:txPr>
        <c:crossAx val="689629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600">
          <a:solidFill>
            <a:schemeClr val="tx1"/>
          </a:solidFill>
          <a:latin typeface="+mn-ea"/>
          <a:ea typeface="+mn-ea"/>
          <a:cs typeface="Times New Roman" panose="02020603050405020304" pitchFamily="18" charset="0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hdf5 read time/s</a:t>
            </a:r>
            <a:endParaRPr lang="zh-CN"/>
          </a:p>
        </c:rich>
      </c:tx>
      <c:layout>
        <c:manualLayout>
          <c:xMode val="edge"/>
          <c:yMode val="edge"/>
          <c:x val="0.343554626297725"/>
          <c:y val="0.10864374463134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412535888021064"/>
          <c:y val="0.23703508755156"/>
          <c:w val="0.539162367599906"/>
          <c:h val="0.50555321002259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Sheet2!$N$13</c:f>
              <c:strCache>
                <c:ptCount val="1"/>
                <c:pt idx="0">
                  <c:v>read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Sheet2!$M$14:$M$17</c:f>
              <c:strCache>
                <c:ptCount val="4"/>
                <c:pt idx="0">
                  <c:v>driect io without format convert</c:v>
                </c:pt>
                <c:pt idx="1">
                  <c:v>direct io with format convert</c:v>
                </c:pt>
                <c:pt idx="2">
                  <c:v>direct io with memory copy</c:v>
                </c:pt>
                <c:pt idx="3">
                  <c:v>originnal</c:v>
                </c:pt>
              </c:strCache>
            </c:strRef>
          </c:cat>
          <c:val>
            <c:numRef>
              <c:f>Sheet2!$N$14:$N$17</c:f>
              <c:numCache>
                <c:formatCode>General</c:formatCode>
                <c:ptCount val="4"/>
                <c:pt idx="0">
                  <c:v>14</c:v>
                </c:pt>
                <c:pt idx="1">
                  <c:v>14</c:v>
                </c:pt>
                <c:pt idx="2">
                  <c:v>14</c:v>
                </c:pt>
                <c:pt idx="3">
                  <c:v>14</c:v>
                </c:pt>
              </c:numCache>
            </c:numRef>
          </c:val>
        </c:ser>
        <c:ser>
          <c:idx val="1"/>
          <c:order val="1"/>
          <c:tx>
            <c:strRef>
              <c:f>Sheet2!$O$13</c:f>
              <c:strCache>
                <c:ptCount val="1"/>
                <c:pt idx="0">
                  <c:v>memory copy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Sheet2!$M$14:$M$17</c:f>
              <c:strCache>
                <c:ptCount val="4"/>
                <c:pt idx="0">
                  <c:v>driect io without format convert</c:v>
                </c:pt>
                <c:pt idx="1">
                  <c:v>direct io with format convert</c:v>
                </c:pt>
                <c:pt idx="2">
                  <c:v>direct io with memory copy</c:v>
                </c:pt>
                <c:pt idx="3">
                  <c:v>originnal</c:v>
                </c:pt>
              </c:strCache>
            </c:strRef>
          </c:cat>
          <c:val>
            <c:numRef>
              <c:f>Sheet2!$O$14:$O$17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4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Sheet2!$P$13</c:f>
              <c:strCache>
                <c:ptCount val="1"/>
                <c:pt idx="0">
                  <c:v>data append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Sheet2!$M$14:$M$17</c:f>
              <c:strCache>
                <c:ptCount val="4"/>
                <c:pt idx="0">
                  <c:v>driect io without format convert</c:v>
                </c:pt>
                <c:pt idx="1">
                  <c:v>direct io with format convert</c:v>
                </c:pt>
                <c:pt idx="2">
                  <c:v>direct io with memory copy</c:v>
                </c:pt>
                <c:pt idx="3">
                  <c:v>originnal</c:v>
                </c:pt>
              </c:strCache>
            </c:strRef>
          </c:cat>
          <c:val>
            <c:numRef>
              <c:f>Sheet2!$P$14:$P$17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8</c:v>
                </c:pt>
              </c:numCache>
            </c:numRef>
          </c:val>
        </c:ser>
        <c:ser>
          <c:idx val="3"/>
          <c:order val="3"/>
          <c:tx>
            <c:strRef>
              <c:f>Sheet2!$Q$13</c:f>
              <c:strCache>
                <c:ptCount val="1"/>
                <c:pt idx="0">
                  <c:v>format convert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Sheet2!$M$14:$M$17</c:f>
              <c:strCache>
                <c:ptCount val="4"/>
                <c:pt idx="0">
                  <c:v>driect io without format convert</c:v>
                </c:pt>
                <c:pt idx="1">
                  <c:v>direct io with format convert</c:v>
                </c:pt>
                <c:pt idx="2">
                  <c:v>direct io with memory copy</c:v>
                </c:pt>
                <c:pt idx="3">
                  <c:v>originnal</c:v>
                </c:pt>
              </c:strCache>
            </c:strRef>
          </c:cat>
          <c:val>
            <c:numRef>
              <c:f>Sheet2!$Q$14:$Q$17</c:f>
              <c:numCache>
                <c:formatCode>General</c:formatCode>
                <c:ptCount val="4"/>
                <c:pt idx="0">
                  <c:v>0</c:v>
                </c:pt>
                <c:pt idx="1">
                  <c:v>5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7355168"/>
        <c:axId val="87354336"/>
      </c:barChart>
      <c:catAx>
        <c:axId val="87355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87354336"/>
        <c:crosses val="autoZero"/>
        <c:auto val="1"/>
        <c:lblAlgn val="ctr"/>
        <c:lblOffset val="100"/>
        <c:noMultiLvlLbl val="0"/>
      </c:catAx>
      <c:valAx>
        <c:axId val="873543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dirty="0"/>
                  <a:t>Time/s</a:t>
                </a:r>
                <a:endParaRPr lang="zh-CN" altLang="en-US" dirty="0"/>
              </a:p>
            </c:rich>
          </c:tx>
          <c:layout>
            <c:manualLayout>
              <c:xMode val="edge"/>
              <c:yMode val="edge"/>
              <c:x val="0.256985606660934"/>
              <c:y val="0.75024619709152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87355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chemeClr val="tx1"/>
          </a:solidFill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0F5FB-EBA5-4D27-B756-DA29B0DC92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D99BA-C42D-4353-9840-1D3FD4ABA29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4CC407-73A4-4E46-933D-9DC4C9082A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4CC407-73A4-4E46-933D-9DC4C9082A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4CC407-73A4-4E46-933D-9DC4C9082A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4CC407-73A4-4E46-933D-9DC4C9082A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4CC407-73A4-4E46-933D-9DC4C9082A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4CC407-73A4-4E46-933D-9DC4C9082A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D99BA-C42D-4353-9840-1D3FD4ABA2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4CC407-73A4-4E46-933D-9DC4C9082A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ACB52-2734-4AE9-B405-CACD54CB2F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4CC407-73A4-4E46-933D-9DC4C9082A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4CC407-73A4-4E46-933D-9DC4C9082A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ctrTitle" hasCustomPrompt="1"/>
          </p:nvPr>
        </p:nvSpPr>
        <p:spPr>
          <a:xfrm>
            <a:off x="0" y="1967696"/>
            <a:ext cx="12192000" cy="146183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 b="1">
                <a:solidFill>
                  <a:srgbClr val="A40000"/>
                </a:solidFill>
                <a:latin typeface="+mn-lt"/>
              </a:defRPr>
            </a:lvl1pPr>
          </a:lstStyle>
          <a:p>
            <a:r>
              <a:rPr lang="en-US" altLang="zh-CN" dirty="0"/>
              <a:t>Presentation Title</a:t>
            </a:r>
            <a:endParaRPr lang="en-US" dirty="0"/>
          </a:p>
        </p:txBody>
      </p:sp>
      <p:sp>
        <p:nvSpPr>
          <p:cNvPr id="3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00481" y="4013936"/>
            <a:ext cx="4561433" cy="34081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 b="0">
                <a:solidFill>
                  <a:srgbClr val="A40000"/>
                </a:solidFill>
                <a:latin typeface="+mn-lt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/>
              <a:t>Reporter</a:t>
            </a:r>
            <a:endParaRPr lang="en-US" dirty="0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53"/>
          <a:stretch>
            <a:fillRect/>
          </a:stretch>
        </p:blipFill>
        <p:spPr>
          <a:xfrm>
            <a:off x="165851" y="233274"/>
            <a:ext cx="1531276" cy="741191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0" y="1102039"/>
            <a:ext cx="12192000" cy="110846"/>
            <a:chOff x="0" y="846225"/>
            <a:chExt cx="9144000" cy="110846"/>
          </a:xfrm>
        </p:grpSpPr>
        <p:grpSp>
          <p:nvGrpSpPr>
            <p:cNvPr id="34" name="组合 33"/>
            <p:cNvGrpSpPr/>
            <p:nvPr/>
          </p:nvGrpSpPr>
          <p:grpSpPr>
            <a:xfrm>
              <a:off x="0" y="846226"/>
              <a:ext cx="9144000" cy="110845"/>
              <a:chOff x="0" y="846226"/>
              <a:chExt cx="9144000" cy="110845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875653" y="846227"/>
                <a:ext cx="8268347" cy="110436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0" y="846226"/>
                <a:ext cx="975360" cy="110845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</p:grpSp>
        <p:cxnSp>
          <p:nvCxnSpPr>
            <p:cNvPr id="35" name="直接连接符 34"/>
            <p:cNvCxnSpPr/>
            <p:nvPr/>
          </p:nvCxnSpPr>
          <p:spPr>
            <a:xfrm flipV="1">
              <a:off x="975360" y="846225"/>
              <a:ext cx="0" cy="11043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>
            <a:off x="7285939" y="6472191"/>
            <a:ext cx="4906063" cy="400110"/>
            <a:chOff x="3891916" y="6461760"/>
            <a:chExt cx="5252086" cy="515112"/>
          </a:xfrm>
        </p:grpSpPr>
        <p:sp>
          <p:nvSpPr>
            <p:cNvPr id="41" name="文本框 40"/>
            <p:cNvSpPr txBox="1"/>
            <p:nvPr/>
          </p:nvSpPr>
          <p:spPr>
            <a:xfrm>
              <a:off x="3891916" y="6461760"/>
              <a:ext cx="5252086" cy="51511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endParaRPr lang="zh-CN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42" name="直角三角形 41"/>
            <p:cNvSpPr/>
            <p:nvPr/>
          </p:nvSpPr>
          <p:spPr>
            <a:xfrm flipV="1">
              <a:off x="3892140" y="6461761"/>
              <a:ext cx="655405" cy="339736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43" name="菱形 42"/>
          <p:cNvSpPr/>
          <p:nvPr/>
        </p:nvSpPr>
        <p:spPr>
          <a:xfrm>
            <a:off x="6003008" y="6379860"/>
            <a:ext cx="826581" cy="400110"/>
          </a:xfrm>
          <a:prstGeom prst="diamo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44" name="文本框 43"/>
          <p:cNvSpPr txBox="1"/>
          <p:nvPr/>
        </p:nvSpPr>
        <p:spPr>
          <a:xfrm>
            <a:off x="7701546" y="6496436"/>
            <a:ext cx="4687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计算中心</a:t>
            </a:r>
            <a:endParaRPr lang="zh-CN" altLang="en-US" sz="1400" b="1" u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副标题 2"/>
          <p:cNvSpPr txBox="1"/>
          <p:nvPr/>
        </p:nvSpPr>
        <p:spPr>
          <a:xfrm>
            <a:off x="0" y="6404058"/>
            <a:ext cx="7465232" cy="2396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l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u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zh-CN" altLang="en-US" sz="1600" dirty="0"/>
              <a:t>二零二零年终总结 报告</a:t>
            </a:r>
            <a:endParaRPr lang="en-US" altLang="zh-CN" sz="1600" dirty="0"/>
          </a:p>
        </p:txBody>
      </p:sp>
      <p:cxnSp>
        <p:nvCxnSpPr>
          <p:cNvPr id="3" name="直接连接符 2"/>
          <p:cNvCxnSpPr/>
          <p:nvPr/>
        </p:nvCxnSpPr>
        <p:spPr>
          <a:xfrm>
            <a:off x="1" y="6721454"/>
            <a:ext cx="7373721" cy="0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1300481" y="4417132"/>
            <a:ext cx="4555735" cy="373753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rgbClr val="A40000"/>
                </a:solidFill>
              </a:defRPr>
            </a:lvl1pPr>
          </a:lstStyle>
          <a:p>
            <a:pPr lvl="0"/>
            <a:r>
              <a:rPr lang="en-US" altLang="zh-CN" dirty="0"/>
              <a:t>system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2" hasCustomPrompt="1"/>
          </p:nvPr>
        </p:nvSpPr>
        <p:spPr>
          <a:xfrm>
            <a:off x="1300481" y="4853266"/>
            <a:ext cx="4555735" cy="373753"/>
          </a:xfrm>
        </p:spPr>
        <p:txBody>
          <a:bodyPr anchor="ctr">
            <a:normAutofit/>
          </a:bodyPr>
          <a:lstStyle>
            <a:lvl1pPr marL="0" indent="0">
              <a:buNone/>
              <a:defRPr sz="2400" b="0">
                <a:solidFill>
                  <a:srgbClr val="A40000"/>
                </a:solidFill>
              </a:defRPr>
            </a:lvl1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4552" y="233274"/>
            <a:ext cx="922538" cy="72091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4192" y="255049"/>
            <a:ext cx="3288365" cy="6536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1583499" y="116632"/>
            <a:ext cx="8544984" cy="576262"/>
          </a:xfrm>
        </p:spPr>
        <p:txBody>
          <a:bodyPr>
            <a:noAutofit/>
          </a:bodyPr>
          <a:lstStyle>
            <a:lvl5pPr marL="1873250" marR="0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 sz="4000">
                <a:latin typeface="+mj-lt"/>
              </a:defRPr>
            </a:lvl5pPr>
          </a:lstStyle>
          <a:p>
            <a:pPr marL="1873250" marR="0" lvl="4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zh-CN" b="1" dirty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264" y="-5508"/>
            <a:ext cx="3719736" cy="8418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1109" y="1232362"/>
            <a:ext cx="2819400" cy="512064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48021" y="1232362"/>
            <a:ext cx="7315200" cy="5120640"/>
          </a:xfrm>
        </p:spPr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1583499" y="116632"/>
            <a:ext cx="8544984" cy="576262"/>
          </a:xfrm>
        </p:spPr>
        <p:txBody>
          <a:bodyPr>
            <a:noAutofit/>
          </a:bodyPr>
          <a:lstStyle>
            <a:lvl5pPr marL="1873250" marR="0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 sz="4000">
                <a:latin typeface="+mj-lt"/>
              </a:defRPr>
            </a:lvl5pPr>
          </a:lstStyle>
          <a:p>
            <a:pPr marL="1873250" marR="0" lvl="4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zh-CN" b="1" dirty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264" y="-5508"/>
            <a:ext cx="3719736" cy="84186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832" y="9717"/>
            <a:ext cx="3974648" cy="7900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0" y="5867400"/>
            <a:ext cx="12192000" cy="0"/>
          </a:xfrm>
          <a:prstGeom prst="line">
            <a:avLst/>
          </a:prstGeom>
          <a:noFill/>
          <a:ln w="38100">
            <a:solidFill>
              <a:srgbClr val="00267F"/>
            </a:solidFill>
            <a:round/>
          </a:ln>
          <a:effectLst/>
        </p:spPr>
        <p:txBody>
          <a:bodyPr wrap="none" anchor="ctr"/>
          <a:lstStyle/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rgbClr val="FF0066"/>
              </a:buClr>
              <a:buSzPct val="80000"/>
              <a:buFont typeface="Wingdings" panose="05000000000000000000" pitchFamily="2" charset="2"/>
              <a:buChar char="è"/>
              <a:defRPr/>
            </a:pPr>
            <a:endParaRPr lang="zh-CN" altLang="en-US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155575"/>
            <a:ext cx="4230095" cy="828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1422400" y="1524000"/>
            <a:ext cx="9347200" cy="1143000"/>
          </a:xfrm>
          <a:noFill/>
        </p:spPr>
        <p:txBody>
          <a:bodyPr wrap="none" lIns="91440" tIns="45720" rIns="91440" bIns="45720"/>
          <a:lstStyle>
            <a:lvl1pPr marL="0">
              <a:defRPr b="0">
                <a:solidFill>
                  <a:srgbClr val="00267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22400" y="3124200"/>
            <a:ext cx="9347200" cy="838200"/>
          </a:xfrm>
          <a:ln w="9525"/>
        </p:spPr>
        <p:txBody>
          <a:bodyPr wrap="none"/>
          <a:lstStyle>
            <a:lvl1pPr marL="0" indent="0">
              <a:buFont typeface="Wingdings" panose="05000000000000000000" pitchFamily="2" charset="2"/>
              <a:buNone/>
              <a:defRPr sz="3200" b="1"/>
            </a:lvl1pPr>
          </a:lstStyle>
          <a:p>
            <a:r>
              <a:rPr lang="zh-CN" altLang="en-US"/>
              <a:t>单击此处编辑母版副标题样式</a:t>
            </a:r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9144000" y="59436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>
                <a:effectLst/>
                <a:ea typeface="宋体" panose="02010600030101010101" pitchFamily="2" charset="-122"/>
              </a:defRPr>
            </a:lvl1pPr>
          </a:lstStyle>
          <a:p>
            <a:fld id="{CCCA3628-3A76-4BD3-9645-14F3785F79DA}" type="datetimeFigureOut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248" y="32601"/>
            <a:ext cx="3719736" cy="84186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1824" y="122475"/>
            <a:ext cx="3974648" cy="790092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CCA3628-3A76-4BD3-9645-14F3785F79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2F1480F-0BB7-4D4F-A82C-9E2566E474F3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264" y="-5508"/>
            <a:ext cx="3719736" cy="8418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650" y="20379"/>
            <a:ext cx="3974648" cy="7900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12192000" cy="936104"/>
          </a:xfrm>
          <a:prstGeom prst="rect">
            <a:avLst/>
          </a:prstGeom>
          <a:solidFill>
            <a:srgbClr val="00B0F0"/>
          </a:solidFill>
          <a:effectLst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84784"/>
            <a:ext cx="10972800" cy="489654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8" name="矩形 7"/>
          <p:cNvSpPr/>
          <p:nvPr/>
        </p:nvSpPr>
        <p:spPr>
          <a:xfrm>
            <a:off x="0" y="6606480"/>
            <a:ext cx="12192000" cy="2880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70FF7DB3-1718-423B-8293-DE88ABDFAFDF}" type="slidenum">
              <a:rPr lang="zh-CN" altLang="en-US" sz="1400" smtClean="0"/>
            </a:fld>
            <a:r>
              <a:rPr lang="en-US" altLang="zh-CN" sz="1400" dirty="0"/>
              <a:t>/46</a:t>
            </a:r>
            <a:endParaRPr lang="zh-CN" altLang="en-US" sz="1800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00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18288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None/>
              <a:defRPr lang="zh-CN" altLang="en-US" sz="3200" b="1" kern="1200" baseline="0" dirty="0">
                <a:solidFill>
                  <a:schemeClr val="tx1"/>
                </a:solidFill>
                <a:latin typeface="Cambria" panose="02040503050406030204" pitchFamily="18" charset="0"/>
                <a:ea typeface="微软雅黑" panose="020B0503020204020204" charset="-122"/>
                <a:cs typeface="汉仪中圆简"/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935118" y="1484784"/>
            <a:ext cx="11017533" cy="453650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352425" indent="-352425" algn="l" rtl="0" eaLnBrk="0" fontAlgn="base" hangingPunct="0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n"/>
              <a:defRPr lang="zh-CN" altLang="en-US" sz="2800" b="1" kern="1200" baseline="0" dirty="0" smtClean="0">
                <a:solidFill>
                  <a:schemeClr val="tx1"/>
                </a:solidFill>
                <a:latin typeface="Cambria" panose="020405030504060302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  <a:lvl2pPr indent="-3429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Char char="n"/>
              <a:defRPr lang="zh-CN" altLang="en-US" sz="2100" b="1" kern="1200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汉仪中圆简"/>
              </a:defRPr>
            </a:lvl2pPr>
            <a:lvl3pPr indent="-3429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Char char="n"/>
              <a:defRPr lang="zh-CN" altLang="en-US" sz="2100" b="1" kern="1200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汉仪中圆简"/>
              </a:defRPr>
            </a:lvl3pPr>
            <a:lvl4pPr indent="-3429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Char char="n"/>
              <a:defRPr lang="zh-CN" altLang="en-US" sz="2100" b="1" kern="1200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汉仪中圆简"/>
              </a:defRPr>
            </a:lvl4pPr>
            <a:lvl5pPr indent="-3429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Char char="n"/>
              <a:defRPr lang="zh-CN" altLang="en-US" sz="2100" b="1" kern="12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汉仪中圆简"/>
              </a:defRPr>
            </a:lvl5pPr>
          </a:lstStyle>
          <a:p>
            <a:pPr lvl="0"/>
            <a:r>
              <a:rPr lang="zh-CN" altLang="en-US" dirty="0"/>
              <a:t>单击此处添加目录</a:t>
            </a:r>
            <a:endParaRPr lang="zh-CN" altLang="en-US" dirty="0"/>
          </a:p>
        </p:txBody>
      </p:sp>
      <p:sp>
        <p:nvSpPr>
          <p:cNvPr id="1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896533" y="6390794"/>
            <a:ext cx="1248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2F1480F-0BB7-4D4F-A82C-9E2566E474F3}" type="slidenum">
              <a:rPr lang="zh-CN" altLang="en-US" smtClean="0"/>
            </a:fld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0" y="908720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4192" y="105100"/>
            <a:ext cx="3288365" cy="6536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0" y="5"/>
            <a:ext cx="1501254" cy="1078173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88828" y="287343"/>
            <a:ext cx="10515600" cy="790835"/>
          </a:xfrm>
        </p:spPr>
        <p:txBody>
          <a:bodyPr/>
          <a:lstStyle>
            <a:lvl1pPr algn="l">
              <a:defRPr>
                <a:solidFill>
                  <a:srgbClr val="0000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CCA3628-3A76-4BD3-9645-14F3785F79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2F1480F-0BB7-4D4F-A82C-9E2566E474F3}" type="slidenum">
              <a:rPr lang="zh-CN" altLang="en-US" smtClean="0"/>
            </a:fld>
            <a:endParaRPr lang="zh-CN" altLang="en-US"/>
          </a:p>
        </p:txBody>
      </p:sp>
      <p:sp>
        <p:nvSpPr>
          <p:cNvPr id="8" name="矩形 8"/>
          <p:cNvSpPr/>
          <p:nvPr/>
        </p:nvSpPr>
        <p:spPr>
          <a:xfrm rot="10800000">
            <a:off x="11076388" y="6280721"/>
            <a:ext cx="1115616" cy="440759"/>
          </a:xfrm>
          <a:custGeom>
            <a:avLst/>
            <a:gdLst>
              <a:gd name="connsiteX0" fmla="*/ 0 w 1224136"/>
              <a:gd name="connsiteY0" fmla="*/ 0 h 432048"/>
              <a:gd name="connsiteX1" fmla="*/ 1224136 w 1224136"/>
              <a:gd name="connsiteY1" fmla="*/ 0 h 432048"/>
              <a:gd name="connsiteX2" fmla="*/ 1224136 w 1224136"/>
              <a:gd name="connsiteY2" fmla="*/ 432048 h 432048"/>
              <a:gd name="connsiteX3" fmla="*/ 0 w 1224136"/>
              <a:gd name="connsiteY3" fmla="*/ 432048 h 432048"/>
              <a:gd name="connsiteX4" fmla="*/ 0 w 1224136"/>
              <a:gd name="connsiteY4" fmla="*/ 0 h 432048"/>
              <a:gd name="connsiteX0-1" fmla="*/ 0 w 1224136"/>
              <a:gd name="connsiteY0-2" fmla="*/ 28575 h 460623"/>
              <a:gd name="connsiteX1-3" fmla="*/ 1024111 w 1224136"/>
              <a:gd name="connsiteY1-4" fmla="*/ 0 h 460623"/>
              <a:gd name="connsiteX2-5" fmla="*/ 1224136 w 1224136"/>
              <a:gd name="connsiteY2-6" fmla="*/ 460623 h 460623"/>
              <a:gd name="connsiteX3-7" fmla="*/ 0 w 1224136"/>
              <a:gd name="connsiteY3-8" fmla="*/ 460623 h 460623"/>
              <a:gd name="connsiteX4-9" fmla="*/ 0 w 1224136"/>
              <a:gd name="connsiteY4-10" fmla="*/ 28575 h 460623"/>
              <a:gd name="connsiteX0-11" fmla="*/ 0 w 1224136"/>
              <a:gd name="connsiteY0-12" fmla="*/ 0 h 432048"/>
              <a:gd name="connsiteX1-13" fmla="*/ 1024111 w 1224136"/>
              <a:gd name="connsiteY1-14" fmla="*/ 0 h 432048"/>
              <a:gd name="connsiteX2-15" fmla="*/ 1224136 w 1224136"/>
              <a:gd name="connsiteY2-16" fmla="*/ 432048 h 432048"/>
              <a:gd name="connsiteX3-17" fmla="*/ 0 w 1224136"/>
              <a:gd name="connsiteY3-18" fmla="*/ 432048 h 432048"/>
              <a:gd name="connsiteX4-19" fmla="*/ 0 w 1224136"/>
              <a:gd name="connsiteY4-20" fmla="*/ 0 h 432048"/>
              <a:gd name="connsiteX0-21" fmla="*/ 0 w 1224136"/>
              <a:gd name="connsiteY0-22" fmla="*/ 0 h 432048"/>
              <a:gd name="connsiteX1-23" fmla="*/ 1014586 w 1224136"/>
              <a:gd name="connsiteY1-24" fmla="*/ 0 h 432048"/>
              <a:gd name="connsiteX2-25" fmla="*/ 1224136 w 1224136"/>
              <a:gd name="connsiteY2-26" fmla="*/ 432048 h 432048"/>
              <a:gd name="connsiteX3-27" fmla="*/ 0 w 1224136"/>
              <a:gd name="connsiteY3-28" fmla="*/ 432048 h 432048"/>
              <a:gd name="connsiteX4-29" fmla="*/ 0 w 1224136"/>
              <a:gd name="connsiteY4-30" fmla="*/ 0 h 4320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4136" h="432048">
                <a:moveTo>
                  <a:pt x="0" y="0"/>
                </a:moveTo>
                <a:lnTo>
                  <a:pt x="1014586" y="0"/>
                </a:lnTo>
                <a:lnTo>
                  <a:pt x="1224136" y="432048"/>
                </a:lnTo>
                <a:lnTo>
                  <a:pt x="0" y="432048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灯片编号占位符 5"/>
          <p:cNvSpPr txBox="1"/>
          <p:nvPr/>
        </p:nvSpPr>
        <p:spPr>
          <a:xfrm>
            <a:off x="11267384" y="6348694"/>
            <a:ext cx="888460" cy="30480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defPPr>
              <a:defRPr lang="zh-CN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1400" dirty="0"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fld id="{2EEF1883-7A0E-4F66-9932-E581691AD397}" type="slidenum">
              <a:rPr lang="zh-CN" altLang="en-US" sz="1600" dirty="0" smtClean="0">
                <a:effectLst/>
                <a:latin typeface="微软雅黑" panose="020B0503020204020204" charset="-122"/>
                <a:ea typeface="微软雅黑" panose="020B0503020204020204" charset="-122"/>
              </a:rPr>
            </a:fld>
            <a:r>
              <a:rPr lang="zh-CN" altLang="en-US" sz="1400" dirty="0">
                <a:effectLst/>
              </a:rPr>
              <a:t>  </a:t>
            </a:r>
            <a:endParaRPr lang="zh-CN" altLang="en-US" sz="1400" dirty="0"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" y="1078173"/>
            <a:ext cx="12192000" cy="12767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0" y="1081051"/>
            <a:ext cx="1501254" cy="12479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4192" y="105100"/>
            <a:ext cx="3288365" cy="6536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6506" y="1026566"/>
            <a:ext cx="10718987" cy="480486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zh-CN" altLang="en-US" sz="3200" smtClean="0">
                <a:solidFill>
                  <a:srgbClr val="000099"/>
                </a:solidFill>
              </a:defRPr>
            </a:lvl1pPr>
            <a:lvl2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zh-CN" altLang="en-US" sz="2400" smtClean="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zh-CN" altLang="en-US" sz="2000" smtClean="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zh-CN" altLang="en-US" sz="1800" smtClean="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</a:defRPr>
            </a:lvl5pPr>
          </a:lstStyle>
          <a:p>
            <a:pPr lvl="0">
              <a:buClrTx/>
              <a:buFont typeface="Wingdings" panose="05000000000000000000" pitchFamily="2" charset="2"/>
              <a:buChar char="l"/>
            </a:pPr>
            <a:r>
              <a:rPr lang="en-US" altLang="zh-CN" dirty="0"/>
              <a:t>Click here to add text</a:t>
            </a:r>
            <a:endParaRPr lang="zh-CN" altLang="en-US" dirty="0"/>
          </a:p>
          <a:p>
            <a:pPr lvl="1">
              <a:buClrTx/>
              <a:buFont typeface="Wingdings" panose="05000000000000000000" pitchFamily="2" charset="2"/>
              <a:buChar char="n"/>
            </a:pPr>
            <a:r>
              <a:rPr lang="en-US" altLang="zh-CN" dirty="0"/>
              <a:t>Click here to add text</a:t>
            </a:r>
            <a:endParaRPr lang="zh-CN" altLang="en-US" dirty="0"/>
          </a:p>
          <a:p>
            <a:pPr lvl="2">
              <a:buClrTx/>
              <a:buFont typeface="Wingdings" panose="05000000000000000000" pitchFamily="2" charset="2"/>
              <a:buChar char="u"/>
            </a:pPr>
            <a:r>
              <a:rPr lang="en-US" altLang="zh-CN" dirty="0"/>
              <a:t>Click here to add text</a:t>
            </a:r>
            <a:endParaRPr lang="zh-CN" altLang="en-US" dirty="0"/>
          </a:p>
          <a:p>
            <a:pPr lvl="3">
              <a:buClrTx/>
              <a:buFont typeface="Wingdings" panose="05000000000000000000" pitchFamily="2" charset="2"/>
              <a:buChar char="Ø"/>
            </a:pPr>
            <a:r>
              <a:rPr lang="en-US" altLang="zh-CN" dirty="0"/>
              <a:t>Click here to add text</a:t>
            </a:r>
            <a:endParaRPr lang="zh-CN" altLang="en-US" dirty="0"/>
          </a:p>
          <a:p>
            <a:pPr lvl="4">
              <a:buClrTx/>
              <a:buFont typeface="Wingdings" panose="05000000000000000000" pitchFamily="2" charset="2"/>
              <a:buChar char="ü"/>
            </a:pPr>
            <a:r>
              <a:rPr lang="en-US" altLang="zh-CN" dirty="0"/>
              <a:t>Click here to add text</a:t>
            </a:r>
            <a:endParaRPr lang="en-US" dirty="0"/>
          </a:p>
        </p:txBody>
      </p:sp>
      <p:sp>
        <p:nvSpPr>
          <p:cNvPr id="10" name="标题 4"/>
          <p:cNvSpPr>
            <a:spLocks noGrp="1"/>
          </p:cNvSpPr>
          <p:nvPr>
            <p:ph type="title" hasCustomPrompt="1"/>
          </p:nvPr>
        </p:nvSpPr>
        <p:spPr>
          <a:xfrm>
            <a:off x="1558637" y="105353"/>
            <a:ext cx="10515600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/>
              <a:t>Click here to add text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4192" y="105100"/>
            <a:ext cx="3288365" cy="6536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4"/>
          <p:cNvSpPr>
            <a:spLocks noGrp="1"/>
          </p:cNvSpPr>
          <p:nvPr>
            <p:ph type="title" hasCustomPrompt="1"/>
          </p:nvPr>
        </p:nvSpPr>
        <p:spPr>
          <a:xfrm>
            <a:off x="1558637" y="105353"/>
            <a:ext cx="10515600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/>
              <a:t>Click here to add text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2439365" y="2046723"/>
            <a:ext cx="817033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No.</a:t>
            </a:r>
            <a:endParaRPr lang="zh-CN" altLang="en-US" dirty="0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1" hasCustomPrompt="1"/>
          </p:nvPr>
        </p:nvSpPr>
        <p:spPr>
          <a:xfrm>
            <a:off x="3270057" y="2046722"/>
            <a:ext cx="6318251" cy="561974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/>
              <a:t>Click here to add title</a:t>
            </a:r>
            <a:endParaRPr lang="zh-CN" altLang="en-US" dirty="0"/>
          </a:p>
        </p:txBody>
      </p:sp>
      <p:sp>
        <p:nvSpPr>
          <p:cNvPr id="16" name="文本占位符 10"/>
          <p:cNvSpPr>
            <a:spLocks noGrp="1"/>
          </p:cNvSpPr>
          <p:nvPr>
            <p:ph type="body" sz="quarter" idx="12" hasCustomPrompt="1"/>
          </p:nvPr>
        </p:nvSpPr>
        <p:spPr>
          <a:xfrm>
            <a:off x="2439365" y="2864141"/>
            <a:ext cx="817033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No.</a:t>
            </a:r>
            <a:endParaRPr lang="zh-CN" altLang="en-US" dirty="0"/>
          </a:p>
        </p:txBody>
      </p:sp>
      <p:sp>
        <p:nvSpPr>
          <p:cNvPr id="18" name="文本占位符 14"/>
          <p:cNvSpPr>
            <a:spLocks noGrp="1"/>
          </p:cNvSpPr>
          <p:nvPr>
            <p:ph type="body" sz="quarter" idx="13" hasCustomPrompt="1"/>
          </p:nvPr>
        </p:nvSpPr>
        <p:spPr>
          <a:xfrm>
            <a:off x="3270057" y="2864140"/>
            <a:ext cx="6318251" cy="561974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/>
              <a:t>Click here to add title</a:t>
            </a:r>
            <a:endParaRPr lang="zh-CN" altLang="en-US" dirty="0"/>
          </a:p>
        </p:txBody>
      </p:sp>
      <p:sp>
        <p:nvSpPr>
          <p:cNvPr id="19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2439365" y="3681558"/>
            <a:ext cx="817033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No.</a:t>
            </a:r>
            <a:endParaRPr lang="zh-CN" altLang="en-US" dirty="0"/>
          </a:p>
        </p:txBody>
      </p:sp>
      <p:sp>
        <p:nvSpPr>
          <p:cNvPr id="21" name="文本占位符 14"/>
          <p:cNvSpPr>
            <a:spLocks noGrp="1"/>
          </p:cNvSpPr>
          <p:nvPr>
            <p:ph type="body" sz="quarter" idx="15" hasCustomPrompt="1"/>
          </p:nvPr>
        </p:nvSpPr>
        <p:spPr>
          <a:xfrm>
            <a:off x="3270057" y="3681556"/>
            <a:ext cx="6318251" cy="561976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/>
              <a:t>Click here to add title</a:t>
            </a:r>
            <a:endParaRPr lang="zh-CN" altLang="en-US" dirty="0"/>
          </a:p>
        </p:txBody>
      </p:sp>
      <p:sp>
        <p:nvSpPr>
          <p:cNvPr id="22" name="文本占位符 10"/>
          <p:cNvSpPr>
            <a:spLocks noGrp="1"/>
          </p:cNvSpPr>
          <p:nvPr>
            <p:ph type="body" sz="quarter" idx="16" hasCustomPrompt="1"/>
          </p:nvPr>
        </p:nvSpPr>
        <p:spPr>
          <a:xfrm>
            <a:off x="2439365" y="4498974"/>
            <a:ext cx="817033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No.</a:t>
            </a:r>
            <a:endParaRPr lang="zh-CN" altLang="en-US" dirty="0"/>
          </a:p>
        </p:txBody>
      </p:sp>
      <p:sp>
        <p:nvSpPr>
          <p:cNvPr id="24" name="文本占位符 14"/>
          <p:cNvSpPr>
            <a:spLocks noGrp="1"/>
          </p:cNvSpPr>
          <p:nvPr>
            <p:ph type="body" sz="quarter" idx="17" hasCustomPrompt="1"/>
          </p:nvPr>
        </p:nvSpPr>
        <p:spPr>
          <a:xfrm>
            <a:off x="3270057" y="4498973"/>
            <a:ext cx="6318251" cy="561974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/>
              <a:t>Click here to add title</a:t>
            </a:r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4192" y="111033"/>
            <a:ext cx="3288365" cy="6536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" y="6586927"/>
            <a:ext cx="10914276" cy="268329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914278" y="6588019"/>
            <a:ext cx="1277721" cy="267236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lide Number Placeholder 5"/>
          <p:cNvSpPr txBox="1"/>
          <p:nvPr/>
        </p:nvSpPr>
        <p:spPr>
          <a:xfrm>
            <a:off x="10311534" y="6588019"/>
            <a:ext cx="1796516" cy="267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lang="zh-CN" altLang="en-US" sz="2000" kern="120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71D156-31C7-4A0D-88C3-08F7D3EE48DA}" type="slidenum">
              <a:rPr lang="en-US" altLang="zh-CN" sz="1600" b="1" smtClean="0">
                <a:latin typeface="Calibri" panose="020F0502020204030204" pitchFamily="34" charset="0"/>
                <a:cs typeface="Calibri" panose="020F0502020204030204" pitchFamily="34" charset="0"/>
              </a:rPr>
            </a:fld>
            <a:endParaRPr lang="zh-CN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0" y="6567603"/>
            <a:ext cx="10715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HEPS · </a:t>
            </a:r>
            <a:r>
              <a:rPr lang="en-US" altLang="zh-CN" sz="1600" b="1" dirty="0">
                <a:solidFill>
                  <a:schemeClr val="bg1"/>
                </a:solidFill>
              </a:rPr>
              <a:t>The 1</a:t>
            </a:r>
            <a:r>
              <a:rPr lang="en-US" altLang="zh-CN" sz="1600" b="1" baseline="30000" dirty="0">
                <a:solidFill>
                  <a:schemeClr val="bg1"/>
                </a:solidFill>
              </a:rPr>
              <a:t>st</a:t>
            </a:r>
            <a:r>
              <a:rPr lang="en-US" altLang="zh-CN" sz="1600" b="1" baseline="0" dirty="0">
                <a:solidFill>
                  <a:schemeClr val="bg1"/>
                </a:solidFill>
              </a:rPr>
              <a:t> </a:t>
            </a:r>
            <a:r>
              <a:rPr lang="en-US" altLang="zh-CN" sz="1600" b="1" dirty="0">
                <a:solidFill>
                  <a:schemeClr val="bg1"/>
                </a:solidFill>
              </a:rPr>
              <a:t>Meeting of HEPS</a:t>
            </a:r>
            <a:r>
              <a:rPr lang="en-US" altLang="zh-CN" sz="1600" b="1" baseline="0" dirty="0">
                <a:solidFill>
                  <a:schemeClr val="bg1"/>
                </a:solidFill>
              </a:rPr>
              <a:t> </a:t>
            </a:r>
            <a:r>
              <a:rPr lang="en-US" altLang="zh-CN" sz="1600" b="1" dirty="0">
                <a:solidFill>
                  <a:schemeClr val="bg1"/>
                </a:solidFill>
              </a:rPr>
              <a:t>IAC, IHEP, Dec. 11-14, 2018</a:t>
            </a:r>
            <a:endParaRPr lang="zh-CN" altLang="en-US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直角三角形 10"/>
          <p:cNvSpPr/>
          <p:nvPr/>
        </p:nvSpPr>
        <p:spPr>
          <a:xfrm flipV="1">
            <a:off x="10909477" y="6588019"/>
            <a:ext cx="526943" cy="267236"/>
          </a:xfrm>
          <a:prstGeom prst="rtTriangle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11445105" y="6588019"/>
            <a:ext cx="0" cy="26723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内容占位符 13"/>
          <p:cNvSpPr>
            <a:spLocks noGrp="1"/>
          </p:cNvSpPr>
          <p:nvPr>
            <p:ph sz="quarter" idx="10" hasCustomPrompt="1"/>
          </p:nvPr>
        </p:nvSpPr>
        <p:spPr>
          <a:xfrm>
            <a:off x="0" y="1329893"/>
            <a:ext cx="8783781" cy="1912071"/>
          </a:xfrm>
          <a:solidFill>
            <a:srgbClr val="000099"/>
          </a:solidFill>
        </p:spPr>
        <p:txBody>
          <a:bodyPr anchor="ctr">
            <a:normAutofit/>
          </a:bodyPr>
          <a:lstStyle>
            <a:lvl1pPr marL="0" indent="0">
              <a:buNone/>
              <a:defRPr sz="4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Click here to add title</a:t>
            </a:r>
            <a:endParaRPr lang="zh-CN" altLang="en-US" dirty="0"/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1"/>
          </p:nvPr>
        </p:nvSpPr>
        <p:spPr>
          <a:xfrm>
            <a:off x="1676402" y="3460607"/>
            <a:ext cx="9628909" cy="27115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9594" y="1240525"/>
            <a:ext cx="4985143" cy="5120640"/>
          </a:xfrm>
        </p:spPr>
        <p:txBody>
          <a:bodyPr anchor="t"/>
          <a:lstStyle>
            <a:lvl1pPr marL="182880" indent="-182880">
              <a:buClrTx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</a:defRPr>
            </a:lvl1pPr>
            <a:lvl2pPr marL="685800" indent="-182880">
              <a:buClrTx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</a:defRPr>
            </a:lvl2pPr>
            <a:lvl3pPr marL="1143000" indent="-182880">
              <a:buClrTx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</a:defRPr>
            </a:lvl3pPr>
            <a:lvl4pPr marL="1600200" indent="-182880">
              <a:buClrTx/>
              <a:buFont typeface="Wingdings" panose="05000000000000000000" pitchFamily="2" charset="2"/>
              <a:buChar char="Ø"/>
              <a:defRPr sz="1800">
                <a:solidFill>
                  <a:schemeClr val="tx1"/>
                </a:solidFill>
              </a:defRPr>
            </a:lvl4pPr>
            <a:lvl5pPr marL="2057400" indent="-182880">
              <a:buClrTx/>
              <a:buFont typeface="Wingdings" panose="05000000000000000000" pitchFamily="2" charset="2"/>
              <a:buChar char="ü"/>
              <a:defRPr sz="1800">
                <a:solidFill>
                  <a:schemeClr val="tx1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879" y="1240525"/>
            <a:ext cx="5025040" cy="512064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zh-CN" altLang="en-US" sz="3200" smtClean="0"/>
            </a:lvl1pPr>
            <a:lvl2pPr>
              <a:defRPr lang="zh-CN" altLang="en-US" smtClean="0"/>
            </a:lvl2pPr>
            <a:lvl3pPr>
              <a:defRPr lang="zh-CN" altLang="en-US" sz="2000" smtClean="0"/>
            </a:lvl3pPr>
            <a:lvl4pPr>
              <a:defRPr lang="zh-CN" altLang="en-US" smtClean="0"/>
            </a:lvl4pPr>
            <a:lvl5pPr>
              <a:defRPr lang="en-US" dirty="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1558637" y="105353"/>
            <a:ext cx="9649931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/>
              <a:t>Click here to add text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4192" y="105100"/>
            <a:ext cx="3288365" cy="6536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9797" y="1235858"/>
            <a:ext cx="3474720" cy="807720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797" y="2143208"/>
            <a:ext cx="3474720" cy="40233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00348" y="1235860"/>
            <a:ext cx="3474720" cy="813171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00348" y="2143208"/>
            <a:ext cx="3474720" cy="40233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13" name="标题 4"/>
          <p:cNvSpPr>
            <a:spLocks noGrp="1"/>
          </p:cNvSpPr>
          <p:nvPr>
            <p:ph type="title" hasCustomPrompt="1"/>
          </p:nvPr>
        </p:nvSpPr>
        <p:spPr>
          <a:xfrm>
            <a:off x="1558637" y="105353"/>
            <a:ext cx="10515600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/>
              <a:t>Click here to add text</a:t>
            </a:r>
            <a:endParaRPr lang="zh-CN" alt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50899" y="1235860"/>
            <a:ext cx="3474720" cy="813171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5" name="Content Placeholder 5"/>
          <p:cNvSpPr>
            <a:spLocks noGrp="1"/>
          </p:cNvSpPr>
          <p:nvPr>
            <p:ph sz="quarter" idx="11"/>
          </p:nvPr>
        </p:nvSpPr>
        <p:spPr>
          <a:xfrm>
            <a:off x="8350899" y="2143208"/>
            <a:ext cx="3474720" cy="40233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264" y="-5508"/>
            <a:ext cx="3719736" cy="8418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2919" y="1123839"/>
            <a:ext cx="2947483" cy="460118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1775521" y="116633"/>
            <a:ext cx="8928100" cy="5873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 sz="4000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zh-CN" b="1" dirty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  <a:p>
            <a:pPr lvl="0"/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264" y="-5508"/>
            <a:ext cx="3719736" cy="8418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1456" y="1273629"/>
            <a:ext cx="7670944" cy="51019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11" name="内容占位符 5"/>
          <p:cNvSpPr>
            <a:spLocks noGrp="1"/>
          </p:cNvSpPr>
          <p:nvPr>
            <p:ph sz="quarter" idx="13" hasCustomPrompt="1"/>
          </p:nvPr>
        </p:nvSpPr>
        <p:spPr>
          <a:xfrm>
            <a:off x="718458" y="1273629"/>
            <a:ext cx="2834217" cy="2374901"/>
          </a:xfrm>
        </p:spPr>
        <p:txBody>
          <a:bodyPr anchor="t"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altLang="zh-CN" dirty="0"/>
              <a:t>Click here to add key words</a:t>
            </a:r>
            <a:endParaRPr lang="zh-CN" altLang="en-US" dirty="0"/>
          </a:p>
        </p:txBody>
      </p:sp>
      <p:sp>
        <p:nvSpPr>
          <p:cNvPr id="12" name="内容占位符 5"/>
          <p:cNvSpPr>
            <a:spLocks noGrp="1"/>
          </p:cNvSpPr>
          <p:nvPr>
            <p:ph sz="quarter" idx="14" hasCustomPrompt="1"/>
          </p:nvPr>
        </p:nvSpPr>
        <p:spPr>
          <a:xfrm>
            <a:off x="718458" y="3840473"/>
            <a:ext cx="2834217" cy="2535092"/>
          </a:xfrm>
        </p:spPr>
        <p:txBody>
          <a:bodyPr anchor="t"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altLang="zh-CN" dirty="0"/>
              <a:t>Click here to add key words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1679510" y="116632"/>
            <a:ext cx="8642349" cy="431800"/>
          </a:xfrm>
        </p:spPr>
        <p:txBody>
          <a:bodyPr>
            <a:noAutofit/>
          </a:bodyPr>
          <a:lstStyle>
            <a:lvl5pPr marL="1873250" marR="0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 sz="4000">
                <a:latin typeface="+mj-lt"/>
              </a:defRPr>
            </a:lvl5pPr>
          </a:lstStyle>
          <a:p>
            <a:pPr marL="1873250" marR="0" lvl="4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zh-CN" b="1" dirty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264" y="-5508"/>
            <a:ext cx="3719736" cy="8418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603301" y="1191984"/>
            <a:ext cx="8115231" cy="5101937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dirty="0"/>
              <a:t>Click here to add picture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13" hasCustomPrompt="1"/>
          </p:nvPr>
        </p:nvSpPr>
        <p:spPr>
          <a:xfrm>
            <a:off x="413657" y="1191984"/>
            <a:ext cx="2834217" cy="2374901"/>
          </a:xfrm>
        </p:spPr>
        <p:txBody>
          <a:bodyPr anchor="t"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altLang="zh-CN" dirty="0"/>
              <a:t>Click here to add key words</a:t>
            </a:r>
            <a:endParaRPr lang="zh-CN" altLang="en-US" dirty="0"/>
          </a:p>
        </p:txBody>
      </p:sp>
      <p:sp>
        <p:nvSpPr>
          <p:cNvPr id="11" name="内容占位符 5"/>
          <p:cNvSpPr>
            <a:spLocks noGrp="1"/>
          </p:cNvSpPr>
          <p:nvPr>
            <p:ph sz="quarter" idx="14" hasCustomPrompt="1"/>
          </p:nvPr>
        </p:nvSpPr>
        <p:spPr>
          <a:xfrm>
            <a:off x="413657" y="3758828"/>
            <a:ext cx="2834217" cy="2535092"/>
          </a:xfrm>
        </p:spPr>
        <p:txBody>
          <a:bodyPr anchor="t"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altLang="zh-CN" dirty="0"/>
              <a:t>Click here to add key words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1583499" y="44624"/>
            <a:ext cx="8544984" cy="576262"/>
          </a:xfrm>
        </p:spPr>
        <p:txBody>
          <a:bodyPr>
            <a:noAutofit/>
          </a:bodyPr>
          <a:lstStyle>
            <a:lvl5pPr marL="1873250" marR="0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 sz="4000">
                <a:latin typeface="+mj-lt"/>
              </a:defRPr>
            </a:lvl5pPr>
          </a:lstStyle>
          <a:p>
            <a:pPr marL="1873250" marR="0" lvl="4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zh-CN" b="1" dirty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264" y="-5508"/>
            <a:ext cx="3719736" cy="84186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3.jpeg"/><Relationship Id="rId18" Type="http://schemas.openxmlformats.org/officeDocument/2006/relationships/image" Target="../media/image2.png"/><Relationship Id="rId17" Type="http://schemas.openxmlformats.org/officeDocument/2006/relationships/image" Target="../media/image6.tiff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455" y="1880755"/>
            <a:ext cx="11152909" cy="44916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altLang="zh-CN" dirty="0"/>
              <a:t>Click here to add text</a:t>
            </a:r>
            <a:endParaRPr lang="zh-CN" altLang="en-US" dirty="0"/>
          </a:p>
          <a:p>
            <a:pPr lvl="1"/>
            <a:r>
              <a:rPr lang="en-US" altLang="zh-CN" dirty="0"/>
              <a:t>Click here to add text</a:t>
            </a:r>
            <a:endParaRPr lang="zh-CN" altLang="en-US" dirty="0"/>
          </a:p>
          <a:p>
            <a:pPr lvl="2"/>
            <a:r>
              <a:rPr lang="en-US" altLang="zh-CN" dirty="0"/>
              <a:t>Click here to add text</a:t>
            </a:r>
            <a:endParaRPr lang="zh-CN" altLang="en-US" dirty="0"/>
          </a:p>
          <a:p>
            <a:pPr lvl="3"/>
            <a:r>
              <a:rPr lang="en-US" altLang="zh-CN" dirty="0"/>
              <a:t>Click here to add text</a:t>
            </a:r>
            <a:endParaRPr lang="zh-CN" altLang="en-US" dirty="0"/>
          </a:p>
          <a:p>
            <a:pPr lvl="4"/>
            <a:r>
              <a:rPr lang="en-US" altLang="zh-CN" dirty="0"/>
              <a:t>Click here to add text</a:t>
            </a:r>
            <a:endParaRPr 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1" y="821645"/>
            <a:ext cx="12192000" cy="87076"/>
            <a:chOff x="0" y="821645"/>
            <a:chExt cx="9191194" cy="135018"/>
          </a:xfrm>
        </p:grpSpPr>
        <p:grpSp>
          <p:nvGrpSpPr>
            <p:cNvPr id="10" name="组合 9"/>
            <p:cNvGrpSpPr/>
            <p:nvPr/>
          </p:nvGrpSpPr>
          <p:grpSpPr>
            <a:xfrm>
              <a:off x="0" y="836712"/>
              <a:ext cx="9191194" cy="110437"/>
              <a:chOff x="0" y="836712"/>
              <a:chExt cx="9191194" cy="110437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922847" y="836712"/>
                <a:ext cx="8268347" cy="110436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0" y="836713"/>
                <a:ext cx="975360" cy="110436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</p:grpSp>
        <p:cxnSp>
          <p:nvCxnSpPr>
            <p:cNvPr id="11" name="直接连接符 10"/>
            <p:cNvCxnSpPr/>
            <p:nvPr/>
          </p:nvCxnSpPr>
          <p:spPr>
            <a:xfrm flipV="1">
              <a:off x="975360" y="821645"/>
              <a:ext cx="0" cy="13501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86" y="108726"/>
            <a:ext cx="955964" cy="631767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1" y="6432191"/>
            <a:ext cx="10914276" cy="423065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0909477" y="6432191"/>
            <a:ext cx="1277721" cy="421341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Slide Number Placeholder 5"/>
          <p:cNvSpPr txBox="1"/>
          <p:nvPr/>
        </p:nvSpPr>
        <p:spPr>
          <a:xfrm>
            <a:off x="10311534" y="6433915"/>
            <a:ext cx="1796516" cy="4213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lang="zh-CN" altLang="en-US" sz="2000" kern="120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71D156-31C7-4A0D-88C3-08F7D3EE48DA}" type="slidenum">
              <a:rPr lang="en-US" altLang="zh-CN" sz="1600" b="1" smtClean="0">
                <a:latin typeface="Calibri" panose="020F0502020204030204" pitchFamily="34" charset="0"/>
                <a:cs typeface="Calibri" panose="020F0502020204030204" pitchFamily="34" charset="0"/>
              </a:rPr>
            </a:fld>
            <a:endParaRPr lang="zh-CN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直角三角形 20"/>
          <p:cNvSpPr/>
          <p:nvPr/>
        </p:nvSpPr>
        <p:spPr>
          <a:xfrm flipV="1">
            <a:off x="10909477" y="6433915"/>
            <a:ext cx="526943" cy="421341"/>
          </a:xfrm>
          <a:prstGeom prst="rtTriangle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11445105" y="6433915"/>
            <a:ext cx="0" cy="42134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87068" y="50631"/>
            <a:ext cx="922538" cy="72091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752184" y="111033"/>
            <a:ext cx="3288365" cy="6536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l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u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sv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tags" Target="../tags/tag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svg"/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sz="quarter"/>
          </p:nvPr>
        </p:nvSpPr>
        <p:spPr>
          <a:xfrm>
            <a:off x="1422400" y="2459355"/>
            <a:ext cx="9347200" cy="1143000"/>
          </a:xfrm>
        </p:spPr>
        <p:txBody>
          <a:bodyPr anchor="ctr" anchorCtr="0"/>
          <a:lstStyle/>
          <a:p>
            <a:pPr algn="ctr"/>
            <a:r>
              <a:rPr lang="zh-CN" altLang="en-US" sz="3600" dirty="0"/>
              <a:t>The High-throughput Data I/O framework for HEPS</a:t>
            </a:r>
            <a:endParaRPr lang="zh-CN" altLang="en-US" sz="3600" dirty="0"/>
          </a:p>
        </p:txBody>
      </p:sp>
      <p:sp>
        <p:nvSpPr>
          <p:cNvPr id="3" name="副标题 2"/>
          <p:cNvSpPr>
            <a:spLocks noGrp="1"/>
          </p:cNvSpPr>
          <p:nvPr>
            <p:ph type="subTitle" sz="quarter" idx="1"/>
          </p:nvPr>
        </p:nvSpPr>
        <p:spPr>
          <a:xfrm>
            <a:off x="1951990" y="4380865"/>
            <a:ext cx="9347200" cy="2567305"/>
          </a:xfrm>
        </p:spPr>
        <p:txBody>
          <a:bodyPr>
            <a:normAutofit/>
          </a:bodyPr>
          <a:lstStyle/>
          <a:p>
            <a:pPr algn="ctr"/>
            <a:r>
              <a:rPr lang="en-US" altLang="zh-CN" sz="2400" b="0" dirty="0"/>
              <a:t>Fu Shiyuan</a:t>
            </a:r>
            <a:endParaRPr lang="en-US" altLang="zh-CN" sz="2400" b="0" dirty="0"/>
          </a:p>
          <a:p>
            <a:pPr algn="ctr"/>
            <a:r>
              <a:rPr lang="en-US" altLang="zh-CN" sz="2400" b="0" dirty="0"/>
              <a:t>IHEP, CAS</a:t>
            </a:r>
            <a:endParaRPr lang="en-US" altLang="zh-CN" sz="2400" b="0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Parallel computing</a:t>
            </a:r>
            <a:endParaRPr lang="zh-CN" altLang="en-US" dirty="0"/>
          </a:p>
        </p:txBody>
      </p:sp>
      <p:sp>
        <p:nvSpPr>
          <p:cNvPr id="6" name="内容占位符 2"/>
          <p:cNvSpPr txBox="1"/>
          <p:nvPr/>
        </p:nvSpPr>
        <p:spPr>
          <a:xfrm>
            <a:off x="587468" y="1231118"/>
            <a:ext cx="10868025" cy="3979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anose="020B0604020202020204" pitchFamily="34" charset="0"/>
              <a:buChar char="▪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anose="020B0604020202020204" pitchFamily="34" charset="0"/>
              <a:buChar char="▪"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685800" indent="-179705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anose="020B0604020202020204" pitchFamily="34" charset="0"/>
              <a:buChar char="▪"/>
              <a:defRPr sz="1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1143000" indent="-17970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70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7695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rgbClr val="000099"/>
                </a:solidFill>
                <a:cs typeface="Calibri" panose="020F0502020204030204" pitchFamily="34" charset="0"/>
                <a:sym typeface="+mn-ea"/>
              </a:rPr>
              <a:t>partition</a:t>
            </a:r>
            <a:r>
              <a:rPr lang="en-US" altLang="zh-CN" dirty="0" smtClean="0">
                <a:solidFill>
                  <a:srgbClr val="000099"/>
                </a:solidFill>
                <a:cs typeface="Calibri" panose="020F0502020204030204" pitchFamily="34" charset="0"/>
                <a:sym typeface="+mn-ea"/>
              </a:rPr>
              <a:t>	</a:t>
            </a:r>
            <a:r>
              <a:rPr lang="en-US" altLang="zh-CN" b="1" dirty="0" smtClean="0">
                <a:solidFill>
                  <a:srgbClr val="000099"/>
                </a:solidFill>
                <a:cs typeface="Calibri" panose="020F0502020204030204" pitchFamily="34" charset="0"/>
                <a:sym typeface="+mn-ea"/>
              </a:rPr>
              <a:t>data access </a:t>
            </a:r>
            <a:r>
              <a:rPr lang="en-US" altLang="zh-CN" dirty="0" smtClean="0">
                <a:solidFill>
                  <a:srgbClr val="000099"/>
                </a:solidFill>
                <a:cs typeface="Calibri" panose="020F0502020204030204" pitchFamily="34" charset="0"/>
                <a:sym typeface="+mn-ea"/>
              </a:rPr>
              <a:t>	work with computing engine		result store</a:t>
            </a:r>
            <a:endParaRPr lang="en-US" altLang="zh-CN" dirty="0" smtClean="0">
              <a:solidFill>
                <a:srgbClr val="000099"/>
              </a:solidFill>
              <a:cs typeface="Calibri" panose="020F0502020204030204" pitchFamily="34" charset="0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7375" y="2135505"/>
            <a:ext cx="5869940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0" i="0" dirty="0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Set global process count and current process index.</a:t>
            </a:r>
            <a:endParaRPr lang="en-US" altLang="zh-C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0" i="0" dirty="0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Determine the splitting method based on axis, </a:t>
            </a:r>
            <a:r>
              <a:rPr lang="en-US" altLang="zh-CN" sz="2000" b="0" i="0" dirty="0" err="1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batchsize</a:t>
            </a:r>
            <a:r>
              <a:rPr lang="en-US" altLang="zh-CN" sz="2000" b="0" i="0" dirty="0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and the global process count.</a:t>
            </a:r>
            <a:endParaRPr lang="en-US" altLang="zh-C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0" i="0" dirty="0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Identify the data block that needs to be returned based on the index.</a:t>
            </a:r>
            <a:endParaRPr lang="en-US" altLang="zh-CN" sz="2000" b="0" i="0" dirty="0">
              <a:solidFill>
                <a:srgbClr val="24292F"/>
              </a:solidFill>
              <a:effectLst/>
              <a:latin typeface="Calibri" panose="020F0502020204030204" pitchFamily="34" charset="0"/>
              <a:ea typeface="微软雅黑 Light" panose="020B0502040204020203" pitchFamily="34" charset="-122"/>
              <a:cs typeface="Calibri" panose="020F0502020204030204" pitchFamily="34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901815" y="1931670"/>
            <a:ext cx="4438650" cy="31470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Parallel computing</a:t>
            </a:r>
            <a:endParaRPr lang="zh-CN" altLang="en-US" dirty="0"/>
          </a:p>
        </p:txBody>
      </p:sp>
      <p:sp>
        <p:nvSpPr>
          <p:cNvPr id="6" name="内容占位符 2"/>
          <p:cNvSpPr txBox="1"/>
          <p:nvPr/>
        </p:nvSpPr>
        <p:spPr>
          <a:xfrm>
            <a:off x="587468" y="1208258"/>
            <a:ext cx="10868025" cy="3979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anose="020B0604020202020204" pitchFamily="34" charset="0"/>
              <a:buChar char="▪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anose="020B0604020202020204" pitchFamily="34" charset="0"/>
              <a:buChar char="▪"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685800" indent="-179705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anose="020B0604020202020204" pitchFamily="34" charset="0"/>
              <a:buChar char="▪"/>
              <a:defRPr sz="1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1143000" indent="-17970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70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7695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rgbClr val="000099"/>
                </a:solidFill>
                <a:cs typeface="Calibri" panose="020F0502020204030204" pitchFamily="34" charset="0"/>
                <a:sym typeface="+mn-ea"/>
              </a:rPr>
              <a:t>partition</a:t>
            </a:r>
            <a:r>
              <a:rPr lang="en-US" altLang="zh-CN" dirty="0" smtClean="0">
                <a:solidFill>
                  <a:srgbClr val="000099"/>
                </a:solidFill>
                <a:cs typeface="Calibri" panose="020F0502020204030204" pitchFamily="34" charset="0"/>
                <a:sym typeface="+mn-ea"/>
              </a:rPr>
              <a:t>	data access 	</a:t>
            </a:r>
            <a:r>
              <a:rPr lang="en-US" altLang="zh-CN" b="1" dirty="0" smtClean="0">
                <a:solidFill>
                  <a:srgbClr val="000099"/>
                </a:solidFill>
                <a:cs typeface="Calibri" panose="020F0502020204030204" pitchFamily="34" charset="0"/>
                <a:sym typeface="+mn-ea"/>
              </a:rPr>
              <a:t>work with computing engine</a:t>
            </a:r>
            <a:r>
              <a:rPr lang="en-US" altLang="zh-CN" dirty="0" smtClean="0">
                <a:solidFill>
                  <a:srgbClr val="000099"/>
                </a:solidFill>
                <a:cs typeface="Calibri" panose="020F0502020204030204" pitchFamily="34" charset="0"/>
                <a:sym typeface="+mn-ea"/>
              </a:rPr>
              <a:t>		result store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16000" y="1845373"/>
            <a:ext cx="10159999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computing engine passes the global process count during the initialization phase of </a:t>
            </a:r>
            <a:r>
              <a:rPr lang="en-US" altLang="zh-CN" b="0" i="0" dirty="0" err="1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LoadData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 not change the original interface usage method, only add parameters to the configuration dictionary.</a:t>
            </a:r>
            <a:endParaRPr lang="en-US" altLang="zh-CN" dirty="0">
              <a:latin typeface="Calibri" panose="020F0502020204030204" pitchFamily="34" charset="0"/>
              <a:ea typeface="微软雅黑 Light" panose="020B0502040204020203" pitchFamily="34" charset="-122"/>
              <a:cs typeface="Calibri" panose="020F0502020204030204" pitchFamily="34" charset="0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1456791" y="3137573"/>
            <a:ext cx="1676401" cy="3574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define workflow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1524527" y="3850758"/>
            <a:ext cx="1676401" cy="3574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init</a:t>
            </a:r>
            <a:endParaRPr lang="en-US" altLang="zh-CN" sz="1400" dirty="0">
              <a:solidFill>
                <a:schemeClr val="tx1"/>
              </a:solidFill>
            </a:endParaRPr>
          </a:p>
        </p:txBody>
      </p:sp>
      <p:sp>
        <p:nvSpPr>
          <p:cNvPr id="10" name="矩形: 圆角 9"/>
          <p:cNvSpPr/>
          <p:nvPr/>
        </p:nvSpPr>
        <p:spPr>
          <a:xfrm>
            <a:off x="1524527" y="4563942"/>
            <a:ext cx="1676401" cy="3574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run</a:t>
            </a:r>
            <a:endParaRPr lang="en-US" altLang="zh-CN" sz="1400" dirty="0">
              <a:solidFill>
                <a:schemeClr val="tx1"/>
              </a:solidFill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3306231" y="3138574"/>
            <a:ext cx="1151996" cy="35743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 err="1"/>
              <a:t>LoadData</a:t>
            </a:r>
            <a:endParaRPr lang="zh-CN" altLang="en-US" sz="1400" dirty="0"/>
          </a:p>
        </p:txBody>
      </p:sp>
      <p:sp>
        <p:nvSpPr>
          <p:cNvPr id="12" name="矩形: 圆角 11"/>
          <p:cNvSpPr/>
          <p:nvPr/>
        </p:nvSpPr>
        <p:spPr>
          <a:xfrm>
            <a:off x="3179231" y="3851758"/>
            <a:ext cx="1405996" cy="35743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 err="1"/>
              <a:t>LoadData.init</a:t>
            </a:r>
            <a:r>
              <a:rPr lang="en-US" altLang="zh-CN" sz="1400" dirty="0"/>
              <a:t>()</a:t>
            </a:r>
            <a:endParaRPr lang="zh-CN" altLang="en-US" sz="1400" dirty="0"/>
          </a:p>
        </p:txBody>
      </p:sp>
      <p:sp>
        <p:nvSpPr>
          <p:cNvPr id="13" name="矩形: 圆角 12"/>
          <p:cNvSpPr/>
          <p:nvPr/>
        </p:nvSpPr>
        <p:spPr>
          <a:xfrm>
            <a:off x="3115731" y="4562118"/>
            <a:ext cx="1532996" cy="35743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 err="1"/>
              <a:t>LoadData.exec</a:t>
            </a:r>
            <a:r>
              <a:rPr lang="en-US" altLang="zh-CN" sz="1400" dirty="0"/>
              <a:t>()</a:t>
            </a:r>
            <a:endParaRPr lang="zh-CN" altLang="en-US" sz="1400" dirty="0"/>
          </a:p>
        </p:txBody>
      </p:sp>
      <p:cxnSp>
        <p:nvCxnSpPr>
          <p:cNvPr id="16" name="直接箭头连接符 15"/>
          <p:cNvCxnSpPr>
            <a:endCxn id="12" idx="0"/>
          </p:cNvCxnSpPr>
          <p:nvPr/>
        </p:nvCxnSpPr>
        <p:spPr>
          <a:xfrm flipH="1">
            <a:off x="3882229" y="3495007"/>
            <a:ext cx="3970" cy="3567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17" name="直接箭头连接符 16"/>
          <p:cNvCxnSpPr>
            <a:stCxn id="12" idx="2"/>
            <a:endCxn id="13" idx="0"/>
          </p:cNvCxnSpPr>
          <p:nvPr/>
        </p:nvCxnSpPr>
        <p:spPr>
          <a:xfrm>
            <a:off x="3882229" y="4209192"/>
            <a:ext cx="0" cy="3529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18" name="矩形: 圆角 17"/>
          <p:cNvSpPr/>
          <p:nvPr/>
        </p:nvSpPr>
        <p:spPr>
          <a:xfrm>
            <a:off x="1524527" y="3009750"/>
            <a:ext cx="3521606" cy="2025556"/>
          </a:xfrm>
          <a:prstGeom prst="roundRect">
            <a:avLst/>
          </a:prstGeom>
          <a:noFill/>
          <a:ln w="1905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: 圆角 18"/>
          <p:cNvSpPr/>
          <p:nvPr/>
        </p:nvSpPr>
        <p:spPr>
          <a:xfrm>
            <a:off x="5384531" y="3136573"/>
            <a:ext cx="1676401" cy="3574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define workflow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矩形: 圆角 19"/>
          <p:cNvSpPr/>
          <p:nvPr/>
        </p:nvSpPr>
        <p:spPr>
          <a:xfrm>
            <a:off x="5384531" y="3849757"/>
            <a:ext cx="1676401" cy="8312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init</a:t>
            </a:r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zh-CN" altLang="en-US" sz="1400" i="1" dirty="0">
                <a:solidFill>
                  <a:schemeClr val="tx1"/>
                </a:solidFill>
              </a:rPr>
              <a:t>Parameters related to parallel computation are passed in</a:t>
            </a:r>
            <a:endParaRPr lang="zh-CN" altLang="en-US" sz="1400" i="1" dirty="0">
              <a:solidFill>
                <a:schemeClr val="tx1"/>
              </a:solidFill>
            </a:endParaRPr>
          </a:p>
        </p:txBody>
      </p:sp>
      <p:sp>
        <p:nvSpPr>
          <p:cNvPr id="22" name="矩形: 圆角 21"/>
          <p:cNvSpPr/>
          <p:nvPr/>
        </p:nvSpPr>
        <p:spPr>
          <a:xfrm>
            <a:off x="7166235" y="3137574"/>
            <a:ext cx="1151996" cy="35743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 err="1"/>
              <a:t>LoadData</a:t>
            </a:r>
            <a:endParaRPr lang="zh-CN" altLang="en-US" sz="1400" dirty="0"/>
          </a:p>
        </p:txBody>
      </p:sp>
      <p:sp>
        <p:nvSpPr>
          <p:cNvPr id="23" name="矩形: 圆角 22"/>
          <p:cNvSpPr/>
          <p:nvPr/>
        </p:nvSpPr>
        <p:spPr>
          <a:xfrm>
            <a:off x="7039235" y="3850758"/>
            <a:ext cx="1405996" cy="35743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 err="1"/>
              <a:t>LoadData.init</a:t>
            </a:r>
            <a:r>
              <a:rPr lang="en-US" altLang="zh-CN" sz="1400" dirty="0"/>
              <a:t>()</a:t>
            </a:r>
            <a:endParaRPr lang="zh-CN" altLang="en-US" sz="1400" dirty="0"/>
          </a:p>
        </p:txBody>
      </p:sp>
      <p:cxnSp>
        <p:nvCxnSpPr>
          <p:cNvPr id="24" name="直接箭头连接符 23"/>
          <p:cNvCxnSpPr>
            <a:endCxn id="23" idx="0"/>
          </p:cNvCxnSpPr>
          <p:nvPr/>
        </p:nvCxnSpPr>
        <p:spPr>
          <a:xfrm flipH="1">
            <a:off x="7742233" y="3494007"/>
            <a:ext cx="3970" cy="3567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25" name="直接箭头连接符 24"/>
          <p:cNvCxnSpPr>
            <a:stCxn id="23" idx="3"/>
            <a:endCxn id="26" idx="1"/>
          </p:cNvCxnSpPr>
          <p:nvPr/>
        </p:nvCxnSpPr>
        <p:spPr>
          <a:xfrm flipV="1">
            <a:off x="8445231" y="3317114"/>
            <a:ext cx="575998" cy="7123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26" name="矩形: 圆角 25"/>
          <p:cNvSpPr/>
          <p:nvPr/>
        </p:nvSpPr>
        <p:spPr>
          <a:xfrm>
            <a:off x="9021229" y="3138397"/>
            <a:ext cx="1532996" cy="35743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 err="1"/>
              <a:t>LoadData.exec</a:t>
            </a:r>
            <a:r>
              <a:rPr lang="en-US" altLang="zh-CN" sz="1400" dirty="0"/>
              <a:t>()</a:t>
            </a:r>
            <a:endParaRPr lang="zh-CN" altLang="en-US" sz="1400" dirty="0"/>
          </a:p>
        </p:txBody>
      </p:sp>
      <p:sp>
        <p:nvSpPr>
          <p:cNvPr id="27" name="矩形: 圆角 26"/>
          <p:cNvSpPr/>
          <p:nvPr/>
        </p:nvSpPr>
        <p:spPr>
          <a:xfrm>
            <a:off x="9021229" y="3608760"/>
            <a:ext cx="1532996" cy="35743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 err="1"/>
              <a:t>LoadData.exec</a:t>
            </a:r>
            <a:r>
              <a:rPr lang="en-US" altLang="zh-CN" sz="1400" dirty="0"/>
              <a:t>()</a:t>
            </a:r>
            <a:endParaRPr lang="zh-CN" altLang="en-US" sz="1400" dirty="0"/>
          </a:p>
        </p:txBody>
      </p:sp>
      <p:sp>
        <p:nvSpPr>
          <p:cNvPr id="28" name="矩形: 圆角 27"/>
          <p:cNvSpPr/>
          <p:nvPr/>
        </p:nvSpPr>
        <p:spPr>
          <a:xfrm>
            <a:off x="9021229" y="4079123"/>
            <a:ext cx="1532996" cy="35743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 err="1"/>
              <a:t>LoadData.exec</a:t>
            </a:r>
            <a:r>
              <a:rPr lang="en-US" altLang="zh-CN" sz="1400" dirty="0"/>
              <a:t>()</a:t>
            </a:r>
            <a:endParaRPr lang="zh-CN" altLang="en-US" sz="1400" dirty="0"/>
          </a:p>
        </p:txBody>
      </p:sp>
      <p:cxnSp>
        <p:nvCxnSpPr>
          <p:cNvPr id="29" name="直接箭头连接符 28"/>
          <p:cNvCxnSpPr>
            <a:stCxn id="23" idx="3"/>
            <a:endCxn id="27" idx="1"/>
          </p:cNvCxnSpPr>
          <p:nvPr/>
        </p:nvCxnSpPr>
        <p:spPr>
          <a:xfrm flipV="1">
            <a:off x="8445231" y="3787477"/>
            <a:ext cx="575998" cy="2419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30" name="直接箭头连接符 29"/>
          <p:cNvCxnSpPr>
            <a:stCxn id="23" idx="3"/>
          </p:cNvCxnSpPr>
          <p:nvPr/>
        </p:nvCxnSpPr>
        <p:spPr>
          <a:xfrm>
            <a:off x="8445231" y="4029475"/>
            <a:ext cx="575998" cy="2061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31" name="矩形: 圆角 30"/>
          <p:cNvSpPr/>
          <p:nvPr/>
        </p:nvSpPr>
        <p:spPr>
          <a:xfrm>
            <a:off x="5415225" y="3009673"/>
            <a:ext cx="6021916" cy="2025556"/>
          </a:xfrm>
          <a:prstGeom prst="roundRect">
            <a:avLst/>
          </a:prstGeom>
          <a:noFill/>
          <a:ln w="1905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箭头: 右 31"/>
          <p:cNvSpPr/>
          <p:nvPr/>
        </p:nvSpPr>
        <p:spPr>
          <a:xfrm>
            <a:off x="5125505" y="3787477"/>
            <a:ext cx="259026" cy="17871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: 圆角 32"/>
          <p:cNvSpPr/>
          <p:nvPr/>
        </p:nvSpPr>
        <p:spPr>
          <a:xfrm>
            <a:off x="3014658" y="3080950"/>
            <a:ext cx="1739372" cy="1918755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10580020" y="3161401"/>
            <a:ext cx="865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1" dirty="0"/>
              <a:t>Node 1</a:t>
            </a:r>
            <a:endParaRPr lang="zh-CN" altLang="en-US" sz="1400" i="1" dirty="0"/>
          </a:p>
        </p:txBody>
      </p:sp>
      <p:sp>
        <p:nvSpPr>
          <p:cNvPr id="35" name="文本框 34"/>
          <p:cNvSpPr txBox="1"/>
          <p:nvPr/>
        </p:nvSpPr>
        <p:spPr>
          <a:xfrm>
            <a:off x="10580020" y="3646976"/>
            <a:ext cx="865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1" dirty="0"/>
              <a:t>Node 2</a:t>
            </a:r>
            <a:endParaRPr lang="zh-CN" altLang="en-US" sz="1400" i="1" dirty="0"/>
          </a:p>
        </p:txBody>
      </p:sp>
      <p:sp>
        <p:nvSpPr>
          <p:cNvPr id="36" name="文本框 35"/>
          <p:cNvSpPr txBox="1"/>
          <p:nvPr/>
        </p:nvSpPr>
        <p:spPr>
          <a:xfrm>
            <a:off x="10580020" y="4132551"/>
            <a:ext cx="865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1" dirty="0"/>
              <a:t>Node 3</a:t>
            </a:r>
            <a:endParaRPr lang="zh-CN" altLang="en-US" sz="1400" i="1" dirty="0"/>
          </a:p>
        </p:txBody>
      </p:sp>
      <p:sp>
        <p:nvSpPr>
          <p:cNvPr id="37" name="文本框 36"/>
          <p:cNvSpPr txBox="1"/>
          <p:nvPr/>
        </p:nvSpPr>
        <p:spPr>
          <a:xfrm>
            <a:off x="3553434" y="5034697"/>
            <a:ext cx="7966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1" dirty="0"/>
              <a:t>Node 0</a:t>
            </a:r>
            <a:endParaRPr lang="zh-CN" altLang="en-US" sz="1400" i="1" dirty="0"/>
          </a:p>
        </p:txBody>
      </p:sp>
      <p:sp>
        <p:nvSpPr>
          <p:cNvPr id="38" name="文本框 37"/>
          <p:cNvSpPr txBox="1"/>
          <p:nvPr/>
        </p:nvSpPr>
        <p:spPr>
          <a:xfrm>
            <a:off x="7318108" y="4278301"/>
            <a:ext cx="865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1" dirty="0"/>
              <a:t>Master</a:t>
            </a:r>
            <a:endParaRPr lang="zh-CN" altLang="en-US" sz="1400" i="1" dirty="0"/>
          </a:p>
        </p:txBody>
      </p:sp>
      <p:sp>
        <p:nvSpPr>
          <p:cNvPr id="39" name="矩形: 圆角 38"/>
          <p:cNvSpPr/>
          <p:nvPr/>
        </p:nvSpPr>
        <p:spPr>
          <a:xfrm>
            <a:off x="6979967" y="3109911"/>
            <a:ext cx="1532996" cy="1166876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: 圆角 39"/>
          <p:cNvSpPr/>
          <p:nvPr/>
        </p:nvSpPr>
        <p:spPr>
          <a:xfrm>
            <a:off x="8995433" y="3107317"/>
            <a:ext cx="1604307" cy="424115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: 圆角 40"/>
          <p:cNvSpPr/>
          <p:nvPr/>
        </p:nvSpPr>
        <p:spPr>
          <a:xfrm>
            <a:off x="8995433" y="3573083"/>
            <a:ext cx="1604307" cy="424115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: 圆角 41"/>
          <p:cNvSpPr/>
          <p:nvPr/>
        </p:nvSpPr>
        <p:spPr>
          <a:xfrm>
            <a:off x="8985574" y="4045907"/>
            <a:ext cx="1604307" cy="424115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Parallel computing</a:t>
            </a:r>
            <a:endParaRPr lang="zh-CN" altLang="en-US" dirty="0"/>
          </a:p>
        </p:txBody>
      </p:sp>
      <p:sp>
        <p:nvSpPr>
          <p:cNvPr id="6" name="内容占位符 2"/>
          <p:cNvSpPr txBox="1"/>
          <p:nvPr/>
        </p:nvSpPr>
        <p:spPr>
          <a:xfrm>
            <a:off x="587468" y="1208258"/>
            <a:ext cx="10868025" cy="3979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anose="020B0604020202020204" pitchFamily="34" charset="0"/>
              <a:buChar char="▪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anose="020B0604020202020204" pitchFamily="34" charset="0"/>
              <a:buChar char="▪"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685800" indent="-179705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anose="020B0604020202020204" pitchFamily="34" charset="0"/>
              <a:buChar char="▪"/>
              <a:defRPr sz="1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1143000" indent="-17970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70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7695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rgbClr val="000099"/>
                </a:solidFill>
                <a:cs typeface="Calibri" panose="020F0502020204030204" pitchFamily="34" charset="0"/>
                <a:sym typeface="+mn-ea"/>
              </a:rPr>
              <a:t>partition</a:t>
            </a:r>
            <a:r>
              <a:rPr lang="en-US" altLang="zh-CN" dirty="0" smtClean="0">
                <a:solidFill>
                  <a:srgbClr val="000099"/>
                </a:solidFill>
                <a:cs typeface="Calibri" panose="020F0502020204030204" pitchFamily="34" charset="0"/>
                <a:sym typeface="+mn-ea"/>
              </a:rPr>
              <a:t>	data access 	work with computing engine		</a:t>
            </a:r>
            <a:r>
              <a:rPr lang="en-US" altLang="zh-CN" b="1" dirty="0" smtClean="0">
                <a:solidFill>
                  <a:srgbClr val="000099"/>
                </a:solidFill>
                <a:cs typeface="Calibri" panose="020F0502020204030204" pitchFamily="34" charset="0"/>
                <a:sym typeface="+mn-ea"/>
              </a:rPr>
              <a:t>result store</a:t>
            </a:r>
            <a:endParaRPr lang="en-US" altLang="zh-CN" b="1" dirty="0" smtClean="0">
              <a:solidFill>
                <a:srgbClr val="000099"/>
              </a:solidFill>
              <a:cs typeface="Calibri" panose="020F0502020204030204" pitchFamily="34" charset="0"/>
              <a:sym typeface="+mn-ea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092200" y="2160171"/>
            <a:ext cx="10363293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0" i="0" dirty="0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 writing files, support file name templates to ensure consistency in the writing interfaces for HDF5 and TIFF files.</a:t>
            </a:r>
            <a:endParaRPr lang="en-US" altLang="zh-C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0" i="0" dirty="0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Ensure the ordering of parallel writes: add the process index as prefix of the file names.</a:t>
            </a:r>
            <a:endParaRPr lang="en-US" altLang="zh-C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0" i="0" dirty="0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Providing workflow templates and basic IO functionality examples for continuous improvement to facilitate the integration of new workflows by users/developers.</a:t>
            </a:r>
            <a:endParaRPr lang="en-US" altLang="zh-CN" sz="2000" b="0" i="0" dirty="0">
              <a:solidFill>
                <a:srgbClr val="24292F"/>
              </a:solidFill>
              <a:effectLst/>
              <a:latin typeface="Calibri" panose="020F0502020204030204" pitchFamily="34" charset="0"/>
              <a:ea typeface="微软雅黑 Light" panose="020B0502040204020203" pitchFamily="34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73134" y="769027"/>
            <a:ext cx="7543519" cy="5726081"/>
          </a:xfrm>
        </p:spPr>
        <p:txBody>
          <a:bodyPr>
            <a:normAutofit fontScale="85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CN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Background:</a:t>
            </a:r>
            <a:endParaRPr lang="en-US" altLang="zh-CN" b="0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zh-CN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Data is processed after being written to disk.</a:t>
            </a:r>
            <a:endParaRPr lang="en-US" altLang="zh-CN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CN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Issues:</a:t>
            </a:r>
            <a:endParaRPr lang="en-US" altLang="zh-CN" b="0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zh-CN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IO bottlenecks may significantly impact the efficiency of scientific computing.</a:t>
            </a:r>
            <a:endParaRPr lang="en-US" altLang="zh-CN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zh-CN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There is a need for quick visualization of small amounts data.</a:t>
            </a:r>
            <a:endParaRPr lang="en-US" altLang="zh-CN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CN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Goal:</a:t>
            </a:r>
            <a:endParaRPr lang="en-US" altLang="zh-CN" b="0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zh-CN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 avoid IO bottlenecks caused by writing data to disk and then reading it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en-US" altLang="zh-CN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implementing a data streaming approach.</a:t>
            </a:r>
            <a:endParaRPr lang="en-US" altLang="zh-CN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CN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Methods:</a:t>
            </a:r>
            <a:endParaRPr lang="en-US" altLang="zh-CN" b="0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zh-CN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Design and implement the streaming data processing</a:t>
            </a:r>
            <a:endParaRPr lang="en-US" altLang="zh-CN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altLang="zh-CN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efine data stream interface parameters</a:t>
            </a:r>
            <a:endParaRPr lang="en-US" altLang="zh-CN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zh-CN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Develop the unified modules for streaming data access, parsing, management, and retrieval.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Daisy Stream I/O</a:t>
            </a:r>
            <a:endParaRPr lang="zh-CN" altLang="en-US" dirty="0"/>
          </a:p>
        </p:txBody>
      </p:sp>
      <p:grpSp>
        <p:nvGrpSpPr>
          <p:cNvPr id="98" name="组合 97"/>
          <p:cNvGrpSpPr/>
          <p:nvPr/>
        </p:nvGrpSpPr>
        <p:grpSpPr>
          <a:xfrm>
            <a:off x="7643648" y="970395"/>
            <a:ext cx="4660744" cy="5005099"/>
            <a:chOff x="7495175" y="1488876"/>
            <a:chExt cx="4660744" cy="5005099"/>
          </a:xfrm>
        </p:grpSpPr>
        <p:grpSp>
          <p:nvGrpSpPr>
            <p:cNvPr id="51" name="组合 50"/>
            <p:cNvGrpSpPr/>
            <p:nvPr/>
          </p:nvGrpSpPr>
          <p:grpSpPr>
            <a:xfrm>
              <a:off x="7495175" y="1488876"/>
              <a:ext cx="4579062" cy="1888916"/>
              <a:chOff x="7000870" y="1491622"/>
              <a:chExt cx="4579062" cy="1888916"/>
            </a:xfrm>
          </p:grpSpPr>
          <p:sp>
            <p:nvSpPr>
              <p:cNvPr id="52" name="圆柱体 19"/>
              <p:cNvSpPr/>
              <p:nvPr/>
            </p:nvSpPr>
            <p:spPr>
              <a:xfrm>
                <a:off x="8849669" y="2168185"/>
                <a:ext cx="483389" cy="476204"/>
              </a:xfrm>
              <a:prstGeom prst="can">
                <a:avLst/>
              </a:prstGeom>
              <a:solidFill>
                <a:srgbClr val="40BAD2">
                  <a:lumMod val="40000"/>
                  <a:lumOff val="60000"/>
                </a:srgbClr>
              </a:solidFill>
              <a:ln w="10795" cap="flat" cmpd="sng" algn="ctr">
                <a:solidFill>
                  <a:srgbClr val="40BAD2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53" name="组合 52"/>
              <p:cNvGrpSpPr/>
              <p:nvPr/>
            </p:nvGrpSpPr>
            <p:grpSpPr>
              <a:xfrm>
                <a:off x="7000870" y="1883773"/>
                <a:ext cx="989001" cy="807729"/>
                <a:chOff x="1254962" y="4808538"/>
                <a:chExt cx="1339135" cy="1127051"/>
              </a:xfrm>
              <a:solidFill>
                <a:srgbClr val="EE7008">
                  <a:lumMod val="40000"/>
                  <a:lumOff val="60000"/>
                </a:srgbClr>
              </a:solidFill>
            </p:grpSpPr>
            <p:sp>
              <p:nvSpPr>
                <p:cNvPr id="66" name="六边形 65"/>
                <p:cNvSpPr/>
                <p:nvPr/>
              </p:nvSpPr>
              <p:spPr>
                <a:xfrm>
                  <a:off x="1254962" y="4808538"/>
                  <a:ext cx="1034335" cy="822251"/>
                </a:xfrm>
                <a:prstGeom prst="hexagon">
                  <a:avLst/>
                </a:prstGeom>
                <a:grpFill/>
                <a:ln>
                  <a:noFill/>
                </a:ln>
                <a:effectLst>
                  <a:outerShdw blurRad="44450" dist="13970" dir="5400000" algn="ctr" rotWithShape="0">
                    <a:srgbClr val="000000">
                      <a:alpha val="4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woPt" dir="tl"/>
                </a:scene3d>
                <a:sp3d prstMaterial="flat">
                  <a:bevelT w="12700" h="25400" prst="coolSlant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7" name="六边形 66"/>
                <p:cNvSpPr/>
                <p:nvPr/>
              </p:nvSpPr>
              <p:spPr>
                <a:xfrm>
                  <a:off x="1407362" y="4960938"/>
                  <a:ext cx="1034335" cy="822251"/>
                </a:xfrm>
                <a:prstGeom prst="hexagon">
                  <a:avLst/>
                </a:prstGeom>
                <a:grpFill/>
                <a:ln>
                  <a:noFill/>
                </a:ln>
                <a:effectLst>
                  <a:outerShdw blurRad="44450" dist="13970" dir="5400000" algn="ctr" rotWithShape="0">
                    <a:srgbClr val="000000">
                      <a:alpha val="4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woPt" dir="tl"/>
                </a:scene3d>
                <a:sp3d prstMaterial="flat">
                  <a:bevelT w="12700" h="25400" prst="coolSlant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8" name="六边形 67"/>
                <p:cNvSpPr/>
                <p:nvPr/>
              </p:nvSpPr>
              <p:spPr>
                <a:xfrm>
                  <a:off x="1559762" y="5113338"/>
                  <a:ext cx="1034335" cy="822251"/>
                </a:xfrm>
                <a:prstGeom prst="hexagon">
                  <a:avLst/>
                </a:prstGeom>
                <a:grpFill/>
                <a:ln>
                  <a:noFill/>
                </a:ln>
                <a:effectLst>
                  <a:outerShdw blurRad="44450" dist="13970" dir="5400000" algn="ctr" rotWithShape="0">
                    <a:srgbClr val="000000">
                      <a:alpha val="4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woPt" dir="tl"/>
                </a:scene3d>
                <a:sp3d prstMaterial="flat">
                  <a:bevelT w="12700" h="25400" prst="coolSlant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DAQ</a:t>
                  </a:r>
                  <a:endParaRPr kumimoji="0" lang="zh-CN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54" name="箭头: 右 20"/>
              <p:cNvSpPr/>
              <p:nvPr/>
            </p:nvSpPr>
            <p:spPr>
              <a:xfrm>
                <a:off x="8032514" y="2295761"/>
                <a:ext cx="384958" cy="138710"/>
              </a:xfrm>
              <a:prstGeom prst="rightArrow">
                <a:avLst/>
              </a:prstGeom>
              <a:solidFill>
                <a:srgbClr val="1AB39F">
                  <a:tint val="65000"/>
                </a:srgbClr>
              </a:solidFill>
              <a:ln w="9525" cap="flat" cmpd="sng" algn="ctr">
                <a:solidFill>
                  <a:srgbClr val="1AB39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文本框 54"/>
              <p:cNvSpPr txBox="1"/>
              <p:nvPr/>
            </p:nvSpPr>
            <p:spPr>
              <a:xfrm>
                <a:off x="8529818" y="2835358"/>
                <a:ext cx="906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Storage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56" name="组合 55"/>
              <p:cNvGrpSpPr/>
              <p:nvPr/>
            </p:nvGrpSpPr>
            <p:grpSpPr>
              <a:xfrm rot="5400000">
                <a:off x="10156617" y="1900492"/>
                <a:ext cx="1832186" cy="1014445"/>
                <a:chOff x="4078492" y="839997"/>
                <a:chExt cx="2556510" cy="1304272"/>
              </a:xfrm>
            </p:grpSpPr>
            <p:grpSp>
              <p:nvGrpSpPr>
                <p:cNvPr id="62" name="组合 61"/>
                <p:cNvGrpSpPr/>
                <p:nvPr/>
              </p:nvGrpSpPr>
              <p:grpSpPr>
                <a:xfrm>
                  <a:off x="4661249" y="839997"/>
                  <a:ext cx="1721657" cy="1304272"/>
                  <a:chOff x="4776875" y="1128752"/>
                  <a:chExt cx="1721657" cy="1304272"/>
                </a:xfrm>
              </p:grpSpPr>
              <p:sp>
                <p:nvSpPr>
                  <p:cNvPr id="64" name="矩形 63"/>
                  <p:cNvSpPr/>
                  <p:nvPr/>
                </p:nvSpPr>
                <p:spPr>
                  <a:xfrm>
                    <a:off x="4776875" y="1993604"/>
                    <a:ext cx="1721657" cy="439420"/>
                  </a:xfrm>
                  <a:prstGeom prst="rect">
                    <a:avLst/>
                  </a:prstGeom>
                  <a:solidFill>
                    <a:srgbClr val="FFFFFF"/>
                  </a:solidFill>
                  <a:ln w="10795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r>
                      <a:rPr kumimoji="0" lang="en-US" altLang="zh-CN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rPr>
                      <a:t>Batch process</a:t>
                    </a:r>
                    <a:endParaRPr kumimoji="0" lang="zh-CN" alt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pic>
                <p:nvPicPr>
                  <p:cNvPr id="65" name="图形 43" descr="显示器 纯色填充"/>
                  <p:cNvPicPr>
                    <a:picLocks noChangeAspect="1"/>
                  </p:cNvPicPr>
                  <p:nvPr/>
                </p:nvPicPr>
                <p:blipFill>
                  <a:blip r:embed="rId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16200000">
                    <a:off x="5134857" y="1128752"/>
                    <a:ext cx="624494" cy="624494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63" name="矩形: 圆角 47"/>
                <p:cNvSpPr/>
                <p:nvPr/>
              </p:nvSpPr>
              <p:spPr>
                <a:xfrm>
                  <a:off x="4078492" y="1691514"/>
                  <a:ext cx="2556510" cy="452755"/>
                </a:xfrm>
                <a:custGeom>
                  <a:avLst/>
                  <a:gdLst>
                    <a:gd name="connsiteX0" fmla="*/ 0 w 4082902"/>
                    <a:gd name="connsiteY0" fmla="*/ 75421 h 452519"/>
                    <a:gd name="connsiteX1" fmla="*/ 75421 w 4082902"/>
                    <a:gd name="connsiteY1" fmla="*/ 0 h 452519"/>
                    <a:gd name="connsiteX2" fmla="*/ 676464 w 4082902"/>
                    <a:gd name="connsiteY2" fmla="*/ 0 h 452519"/>
                    <a:gd name="connsiteX3" fmla="*/ 1120226 w 4082902"/>
                    <a:gd name="connsiteY3" fmla="*/ 0 h 452519"/>
                    <a:gd name="connsiteX4" fmla="*/ 1642628 w 4082902"/>
                    <a:gd name="connsiteY4" fmla="*/ 0 h 452519"/>
                    <a:gd name="connsiteX5" fmla="*/ 2165030 w 4082902"/>
                    <a:gd name="connsiteY5" fmla="*/ 0 h 452519"/>
                    <a:gd name="connsiteX6" fmla="*/ 2608791 w 4082902"/>
                    <a:gd name="connsiteY6" fmla="*/ 0 h 452519"/>
                    <a:gd name="connsiteX7" fmla="*/ 3052552 w 4082902"/>
                    <a:gd name="connsiteY7" fmla="*/ 0 h 452519"/>
                    <a:gd name="connsiteX8" fmla="*/ 4007481 w 4082902"/>
                    <a:gd name="connsiteY8" fmla="*/ 0 h 452519"/>
                    <a:gd name="connsiteX9" fmla="*/ 4082902 w 4082902"/>
                    <a:gd name="connsiteY9" fmla="*/ 75421 h 452519"/>
                    <a:gd name="connsiteX10" fmla="*/ 4082902 w 4082902"/>
                    <a:gd name="connsiteY10" fmla="*/ 377098 h 452519"/>
                    <a:gd name="connsiteX11" fmla="*/ 4007481 w 4082902"/>
                    <a:gd name="connsiteY11" fmla="*/ 452519 h 452519"/>
                    <a:gd name="connsiteX12" fmla="*/ 3406438 w 4082902"/>
                    <a:gd name="connsiteY12" fmla="*/ 452519 h 452519"/>
                    <a:gd name="connsiteX13" fmla="*/ 2962676 w 4082902"/>
                    <a:gd name="connsiteY13" fmla="*/ 452519 h 452519"/>
                    <a:gd name="connsiteX14" fmla="*/ 2361633 w 4082902"/>
                    <a:gd name="connsiteY14" fmla="*/ 452519 h 452519"/>
                    <a:gd name="connsiteX15" fmla="*/ 1917872 w 4082902"/>
                    <a:gd name="connsiteY15" fmla="*/ 452519 h 452519"/>
                    <a:gd name="connsiteX16" fmla="*/ 1356149 w 4082902"/>
                    <a:gd name="connsiteY16" fmla="*/ 452519 h 452519"/>
                    <a:gd name="connsiteX17" fmla="*/ 912388 w 4082902"/>
                    <a:gd name="connsiteY17" fmla="*/ 452519 h 452519"/>
                    <a:gd name="connsiteX18" fmla="*/ 75421 w 4082902"/>
                    <a:gd name="connsiteY18" fmla="*/ 452519 h 452519"/>
                    <a:gd name="connsiteX19" fmla="*/ 0 w 4082902"/>
                    <a:gd name="connsiteY19" fmla="*/ 377098 h 452519"/>
                    <a:gd name="connsiteX20" fmla="*/ 0 w 4082902"/>
                    <a:gd name="connsiteY20" fmla="*/ 75421 h 452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082902" h="452519" extrusionOk="0">
                      <a:moveTo>
                        <a:pt x="0" y="75421"/>
                      </a:moveTo>
                      <a:cubicBezTo>
                        <a:pt x="3339" y="39506"/>
                        <a:pt x="34621" y="535"/>
                        <a:pt x="75421" y="0"/>
                      </a:cubicBezTo>
                      <a:cubicBezTo>
                        <a:pt x="226325" y="-44756"/>
                        <a:pt x="464706" y="13441"/>
                        <a:pt x="676464" y="0"/>
                      </a:cubicBezTo>
                      <a:cubicBezTo>
                        <a:pt x="888222" y="-13441"/>
                        <a:pt x="904262" y="39486"/>
                        <a:pt x="1120226" y="0"/>
                      </a:cubicBezTo>
                      <a:cubicBezTo>
                        <a:pt x="1336190" y="-39486"/>
                        <a:pt x="1483247" y="16285"/>
                        <a:pt x="1642628" y="0"/>
                      </a:cubicBezTo>
                      <a:cubicBezTo>
                        <a:pt x="1802009" y="-16285"/>
                        <a:pt x="1904939" y="27310"/>
                        <a:pt x="2165030" y="0"/>
                      </a:cubicBezTo>
                      <a:cubicBezTo>
                        <a:pt x="2425121" y="-27310"/>
                        <a:pt x="2447959" y="50043"/>
                        <a:pt x="2608791" y="0"/>
                      </a:cubicBezTo>
                      <a:cubicBezTo>
                        <a:pt x="2769623" y="-50043"/>
                        <a:pt x="2892815" y="9300"/>
                        <a:pt x="3052552" y="0"/>
                      </a:cubicBezTo>
                      <a:cubicBezTo>
                        <a:pt x="3212289" y="-9300"/>
                        <a:pt x="3781134" y="5497"/>
                        <a:pt x="4007481" y="0"/>
                      </a:cubicBezTo>
                      <a:cubicBezTo>
                        <a:pt x="4056156" y="-8499"/>
                        <a:pt x="4084776" y="33013"/>
                        <a:pt x="4082902" y="75421"/>
                      </a:cubicBezTo>
                      <a:cubicBezTo>
                        <a:pt x="4085915" y="143151"/>
                        <a:pt x="4060285" y="230915"/>
                        <a:pt x="4082902" y="377098"/>
                      </a:cubicBezTo>
                      <a:cubicBezTo>
                        <a:pt x="4088323" y="422763"/>
                        <a:pt x="4045117" y="458663"/>
                        <a:pt x="4007481" y="452519"/>
                      </a:cubicBezTo>
                      <a:cubicBezTo>
                        <a:pt x="3838960" y="507118"/>
                        <a:pt x="3530111" y="384523"/>
                        <a:pt x="3406438" y="452519"/>
                      </a:cubicBezTo>
                      <a:cubicBezTo>
                        <a:pt x="3282765" y="520515"/>
                        <a:pt x="3059755" y="445846"/>
                        <a:pt x="2962676" y="452519"/>
                      </a:cubicBezTo>
                      <a:cubicBezTo>
                        <a:pt x="2865597" y="459192"/>
                        <a:pt x="2528042" y="403821"/>
                        <a:pt x="2361633" y="452519"/>
                      </a:cubicBezTo>
                      <a:cubicBezTo>
                        <a:pt x="2195224" y="501217"/>
                        <a:pt x="2042258" y="448035"/>
                        <a:pt x="1917872" y="452519"/>
                      </a:cubicBezTo>
                      <a:cubicBezTo>
                        <a:pt x="1793486" y="457003"/>
                        <a:pt x="1579899" y="439302"/>
                        <a:pt x="1356149" y="452519"/>
                      </a:cubicBezTo>
                      <a:cubicBezTo>
                        <a:pt x="1132399" y="465736"/>
                        <a:pt x="1117375" y="451281"/>
                        <a:pt x="912388" y="452519"/>
                      </a:cubicBezTo>
                      <a:cubicBezTo>
                        <a:pt x="707401" y="453757"/>
                        <a:pt x="490069" y="432006"/>
                        <a:pt x="75421" y="452519"/>
                      </a:cubicBezTo>
                      <a:cubicBezTo>
                        <a:pt x="32843" y="450084"/>
                        <a:pt x="1090" y="421197"/>
                        <a:pt x="0" y="377098"/>
                      </a:cubicBezTo>
                      <a:cubicBezTo>
                        <a:pt x="-30006" y="236461"/>
                        <a:pt x="26686" y="135761"/>
                        <a:pt x="0" y="75421"/>
                      </a:cubicBezTo>
                      <a:close/>
                    </a:path>
                  </a:pathLst>
                </a:custGeom>
                <a:noFill/>
                <a:ln w="10795" cap="flat" cmpd="sng" algn="ctr">
                  <a:solidFill>
                    <a:srgbClr val="000000"/>
                  </a:solidFill>
                  <a:prstDash val="dash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57" name="箭头: 右 20"/>
              <p:cNvSpPr/>
              <p:nvPr/>
            </p:nvSpPr>
            <p:spPr>
              <a:xfrm>
                <a:off x="9391946" y="2290751"/>
                <a:ext cx="384958" cy="138710"/>
              </a:xfrm>
              <a:prstGeom prst="rightArrow">
                <a:avLst/>
              </a:prstGeom>
              <a:solidFill>
                <a:srgbClr val="1AB39F">
                  <a:tint val="65000"/>
                </a:srgbClr>
              </a:solidFill>
              <a:ln w="9525" cap="flat" cmpd="sng" algn="ctr">
                <a:solidFill>
                  <a:srgbClr val="1AB39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圆柱体 19"/>
              <p:cNvSpPr/>
              <p:nvPr/>
            </p:nvSpPr>
            <p:spPr>
              <a:xfrm>
                <a:off x="8515914" y="2168185"/>
                <a:ext cx="483389" cy="476204"/>
              </a:xfrm>
              <a:prstGeom prst="can">
                <a:avLst/>
              </a:prstGeom>
              <a:solidFill>
                <a:srgbClr val="40BAD2">
                  <a:lumMod val="40000"/>
                  <a:lumOff val="60000"/>
                </a:srgbClr>
              </a:solidFill>
              <a:ln w="10795" cap="flat" cmpd="sng" algn="ctr">
                <a:solidFill>
                  <a:srgbClr val="40BAD2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圆柱体 19"/>
              <p:cNvSpPr/>
              <p:nvPr/>
            </p:nvSpPr>
            <p:spPr>
              <a:xfrm>
                <a:off x="8668314" y="2320585"/>
                <a:ext cx="483389" cy="476204"/>
              </a:xfrm>
              <a:prstGeom prst="can">
                <a:avLst/>
              </a:prstGeom>
              <a:solidFill>
                <a:srgbClr val="40BAD2">
                  <a:lumMod val="40000"/>
                  <a:lumOff val="60000"/>
                </a:srgbClr>
              </a:solidFill>
              <a:ln w="10795" cap="flat" cmpd="sng" algn="ctr">
                <a:solidFill>
                  <a:srgbClr val="40BAD2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矩形 59"/>
              <p:cNvSpPr/>
              <p:nvPr/>
            </p:nvSpPr>
            <p:spPr>
              <a:xfrm>
                <a:off x="9776904" y="1496942"/>
                <a:ext cx="333755" cy="1883596"/>
              </a:xfrm>
              <a:prstGeom prst="rect">
                <a:avLst/>
              </a:prstGeom>
              <a:solidFill>
                <a:srgbClr val="4F81BD">
                  <a:lumMod val="40000"/>
                  <a:lumOff val="60000"/>
                </a:srgbClr>
              </a:solidFill>
              <a:ln w="19050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vert="vert" rtlCol="0" anchor="ctr"/>
              <a:lstStyle/>
              <a:p>
                <a:pPr marL="0" marR="0" lvl="0" indent="0" algn="ctr" defTabSz="8020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/>
                  </a:rPr>
                  <a:t>IO</a:t>
                </a:r>
                <a:r>
                  <a:rPr kumimoji="0" lang="zh-CN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/>
                  </a:rPr>
                  <a:t> </a:t>
                </a: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/>
                  </a:rPr>
                  <a:t>Interface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/>
                </a:endParaRPr>
              </a:p>
            </p:txBody>
          </p:sp>
          <p:sp>
            <p:nvSpPr>
              <p:cNvPr id="61" name="箭头: 右 20"/>
              <p:cNvSpPr/>
              <p:nvPr/>
            </p:nvSpPr>
            <p:spPr>
              <a:xfrm>
                <a:off x="10141383" y="2241696"/>
                <a:ext cx="384958" cy="218442"/>
              </a:xfrm>
              <a:prstGeom prst="rightArrow">
                <a:avLst/>
              </a:prstGeom>
              <a:solidFill>
                <a:srgbClr val="1F497D">
                  <a:lumMod val="60000"/>
                  <a:lumOff val="40000"/>
                </a:srgbClr>
              </a:solidFill>
              <a:ln w="9525" cap="flat" cmpd="sng" algn="ctr">
                <a:solidFill>
                  <a:srgbClr val="1AB39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69" name="箭头: 下 68"/>
            <p:cNvSpPr/>
            <p:nvPr/>
          </p:nvSpPr>
          <p:spPr>
            <a:xfrm>
              <a:off x="9263160" y="3353696"/>
              <a:ext cx="360436" cy="430844"/>
            </a:xfrm>
            <a:prstGeom prst="downArrow">
              <a:avLst/>
            </a:prstGeom>
            <a:solidFill>
              <a:srgbClr val="4F91A1"/>
            </a:solidFill>
            <a:ln w="12700" cap="flat" cmpd="sng" algn="ctr">
              <a:solidFill>
                <a:srgbClr val="4F91A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幼圆" panose="02010509060101010101" pitchFamily="49" charset="-122"/>
                <a:cs typeface="+mn-cs"/>
              </a:endParaRPr>
            </a:p>
          </p:txBody>
        </p:sp>
        <p:grpSp>
          <p:nvGrpSpPr>
            <p:cNvPr id="70" name="组合 69"/>
            <p:cNvGrpSpPr/>
            <p:nvPr/>
          </p:nvGrpSpPr>
          <p:grpSpPr>
            <a:xfrm>
              <a:off x="7498807" y="4023268"/>
              <a:ext cx="4657112" cy="2470707"/>
              <a:chOff x="6978251" y="3582397"/>
              <a:chExt cx="4657112" cy="2470707"/>
            </a:xfrm>
          </p:grpSpPr>
          <p:grpSp>
            <p:nvGrpSpPr>
              <p:cNvPr id="71" name="组合 70"/>
              <p:cNvGrpSpPr/>
              <p:nvPr/>
            </p:nvGrpSpPr>
            <p:grpSpPr>
              <a:xfrm>
                <a:off x="6978251" y="3582397"/>
                <a:ext cx="4657112" cy="2470707"/>
                <a:chOff x="2549254" y="3069083"/>
                <a:chExt cx="4657112" cy="2470707"/>
              </a:xfrm>
            </p:grpSpPr>
            <p:sp>
              <p:nvSpPr>
                <p:cNvPr id="76" name="圆柱体 19"/>
                <p:cNvSpPr/>
                <p:nvPr/>
              </p:nvSpPr>
              <p:spPr>
                <a:xfrm>
                  <a:off x="4398053" y="4371435"/>
                  <a:ext cx="483389" cy="476204"/>
                </a:xfrm>
                <a:prstGeom prst="can">
                  <a:avLst/>
                </a:prstGeom>
                <a:solidFill>
                  <a:srgbClr val="40BAD2">
                    <a:lumMod val="40000"/>
                    <a:lumOff val="60000"/>
                  </a:srgbClr>
                </a:solidFill>
                <a:ln w="10795" cap="flat" cmpd="sng" algn="ctr">
                  <a:solidFill>
                    <a:srgbClr val="40BAD2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77" name="组合 76"/>
                <p:cNvGrpSpPr/>
                <p:nvPr/>
              </p:nvGrpSpPr>
              <p:grpSpPr>
                <a:xfrm>
                  <a:off x="2549254" y="4087023"/>
                  <a:ext cx="989001" cy="807729"/>
                  <a:chOff x="1254962" y="4808538"/>
                  <a:chExt cx="1339135" cy="1127051"/>
                </a:xfrm>
                <a:solidFill>
                  <a:srgbClr val="EE7008">
                    <a:lumMod val="40000"/>
                    <a:lumOff val="60000"/>
                  </a:srgbClr>
                </a:solidFill>
              </p:grpSpPr>
              <p:sp>
                <p:nvSpPr>
                  <p:cNvPr id="94" name="六边形 93"/>
                  <p:cNvSpPr/>
                  <p:nvPr/>
                </p:nvSpPr>
                <p:spPr>
                  <a:xfrm>
                    <a:off x="1254962" y="4808538"/>
                    <a:ext cx="1034335" cy="822251"/>
                  </a:xfrm>
                  <a:prstGeom prst="hexagon">
                    <a:avLst/>
                  </a:prstGeom>
                  <a:grpFill/>
                  <a:ln>
                    <a:noFill/>
                  </a:ln>
                  <a:effectLst>
                    <a:outerShdw blurRad="44450" dist="13970" dir="5400000" algn="ctr" rotWithShape="0">
                      <a:srgbClr val="000000">
                        <a:alpha val="4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woPt" dir="tl"/>
                  </a:scene3d>
                  <a:sp3d prstMaterial="flat">
                    <a:bevelT w="12700" h="25400" prst="coolSlant"/>
                  </a:sp3d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95" name="六边形 94"/>
                  <p:cNvSpPr/>
                  <p:nvPr/>
                </p:nvSpPr>
                <p:spPr>
                  <a:xfrm>
                    <a:off x="1407362" y="4960938"/>
                    <a:ext cx="1034335" cy="822251"/>
                  </a:xfrm>
                  <a:prstGeom prst="hexagon">
                    <a:avLst/>
                  </a:prstGeom>
                  <a:grpFill/>
                  <a:ln>
                    <a:noFill/>
                  </a:ln>
                  <a:effectLst>
                    <a:outerShdw blurRad="44450" dist="13970" dir="5400000" algn="ctr" rotWithShape="0">
                      <a:srgbClr val="000000">
                        <a:alpha val="4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woPt" dir="tl"/>
                  </a:scene3d>
                  <a:sp3d prstMaterial="flat">
                    <a:bevelT w="12700" h="25400" prst="coolSlant"/>
                  </a:sp3d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96" name="六边形 95"/>
                  <p:cNvSpPr/>
                  <p:nvPr/>
                </p:nvSpPr>
                <p:spPr>
                  <a:xfrm>
                    <a:off x="1559762" y="5113338"/>
                    <a:ext cx="1034335" cy="822251"/>
                  </a:xfrm>
                  <a:prstGeom prst="hexagon">
                    <a:avLst/>
                  </a:prstGeom>
                  <a:grpFill/>
                  <a:ln>
                    <a:noFill/>
                  </a:ln>
                  <a:effectLst>
                    <a:outerShdw blurRad="44450" dist="13970" dir="5400000" algn="ctr" rotWithShape="0">
                      <a:srgbClr val="000000">
                        <a:alpha val="4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woPt" dir="tl"/>
                  </a:scene3d>
                  <a:sp3d prstMaterial="flat">
                    <a:bevelT w="12700" h="25400" prst="coolSlant"/>
                  </a:sp3d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r>
                      <a:rPr kumimoji="0" lang="en-US" altLang="zh-CN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rPr>
                      <a:t>DAQ</a:t>
                    </a:r>
                    <a:endParaRPr kumimoji="0" lang="zh-CN" alt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78" name="箭头: 右 20"/>
                <p:cNvSpPr/>
                <p:nvPr/>
              </p:nvSpPr>
              <p:spPr>
                <a:xfrm>
                  <a:off x="3580898" y="4499011"/>
                  <a:ext cx="384958" cy="138710"/>
                </a:xfrm>
                <a:prstGeom prst="rightArrow">
                  <a:avLst/>
                </a:prstGeom>
                <a:solidFill>
                  <a:srgbClr val="1AB39F">
                    <a:tint val="65000"/>
                  </a:srgbClr>
                </a:solidFill>
                <a:ln w="9525" cap="flat" cmpd="sng" algn="ctr">
                  <a:solidFill>
                    <a:srgbClr val="1AB39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9" name="文本框 78"/>
                <p:cNvSpPr txBox="1"/>
                <p:nvPr/>
              </p:nvSpPr>
              <p:spPr>
                <a:xfrm>
                  <a:off x="4078202" y="5038608"/>
                  <a:ext cx="9066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Storage</a:t>
                  </a:r>
                  <a:endParaRPr kumimoji="0" lang="zh-CN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80" name="组合 79"/>
                <p:cNvGrpSpPr/>
                <p:nvPr/>
              </p:nvGrpSpPr>
              <p:grpSpPr>
                <a:xfrm rot="5400000">
                  <a:off x="5424721" y="3758146"/>
                  <a:ext cx="2470707" cy="1092582"/>
                  <a:chOff x="3742525" y="739649"/>
                  <a:chExt cx="3447458" cy="1404732"/>
                </a:xfrm>
              </p:grpSpPr>
              <p:grpSp>
                <p:nvGrpSpPr>
                  <p:cNvPr id="87" name="组合 86"/>
                  <p:cNvGrpSpPr/>
                  <p:nvPr/>
                </p:nvGrpSpPr>
                <p:grpSpPr>
                  <a:xfrm>
                    <a:off x="3742525" y="739649"/>
                    <a:ext cx="1795992" cy="1366642"/>
                    <a:chOff x="3084551" y="975767"/>
                    <a:chExt cx="1795992" cy="1366642"/>
                  </a:xfrm>
                </p:grpSpPr>
                <p:sp>
                  <p:nvSpPr>
                    <p:cNvPr id="92" name="矩形 91"/>
                    <p:cNvSpPr/>
                    <p:nvPr/>
                  </p:nvSpPr>
                  <p:spPr>
                    <a:xfrm>
                      <a:off x="3084551" y="1903304"/>
                      <a:ext cx="1795992" cy="439105"/>
                    </a:xfrm>
                    <a:prstGeom prst="rect">
                      <a:avLst/>
                    </a:prstGeom>
                    <a:noFill/>
                    <a:ln w="10795" cap="flat" cmpd="sng" algn="ctr">
                      <a:solidFill>
                        <a:srgbClr val="FFFFFF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400" b="0" i="0" u="none" strike="noStrike" kern="0" cap="none" spc="0" normalizeH="0" baseline="0" noProof="0" dirty="0" err="1">
                          <a:ln w="0"/>
                          <a:solidFill>
                            <a:srgbClr val="D15A3E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uLnTx/>
                          <a:uFillTx/>
                        </a:rPr>
                        <a:t>StreamProcess</a:t>
                      </a:r>
                      <a:endParaRPr kumimoji="0" lang="zh-CN" altLang="en-US" sz="1400" b="0" i="0" u="none" strike="noStrike" kern="0" cap="none" spc="0" normalizeH="0" baseline="0" noProof="0" dirty="0">
                        <a:ln w="0"/>
                        <a:solidFill>
                          <a:srgbClr val="D15A3E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uLnTx/>
                        <a:uFillTx/>
                      </a:endParaRPr>
                    </a:p>
                  </p:txBody>
                </p:sp>
                <p:pic>
                  <p:nvPicPr>
                    <p:cNvPr id="93" name="图形 92" descr="云计算 纯色填充"/>
                    <p:cNvPicPr>
                      <a:picLocks noChangeAspect="1"/>
                    </p:cNvPicPr>
                    <p:nvPr/>
                  </p:nvPicPr>
                  <p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3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16200000">
                      <a:off x="3603110" y="975767"/>
                      <a:ext cx="806463" cy="806463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88" name="组合 87"/>
                  <p:cNvGrpSpPr/>
                  <p:nvPr/>
                </p:nvGrpSpPr>
                <p:grpSpPr>
                  <a:xfrm>
                    <a:off x="5387513" y="835642"/>
                    <a:ext cx="1802470" cy="1308739"/>
                    <a:chOff x="5503139" y="1124397"/>
                    <a:chExt cx="1802470" cy="1308739"/>
                  </a:xfrm>
                </p:grpSpPr>
                <p:sp>
                  <p:nvSpPr>
                    <p:cNvPr id="90" name="矩形 89"/>
                    <p:cNvSpPr/>
                    <p:nvPr/>
                  </p:nvSpPr>
                  <p:spPr>
                    <a:xfrm>
                      <a:off x="5503139" y="1993716"/>
                      <a:ext cx="1802470" cy="43942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0795" cap="flat" cmpd="sng" algn="ctr">
                      <a:solidFill>
                        <a:srgbClr val="FFFFFF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kern="0" dirty="0" err="1">
                          <a:solidFill>
                            <a:srgbClr val="000000"/>
                          </a:solidFill>
                        </a:rPr>
                        <a:t>BatchProcess</a:t>
                      </a:r>
                      <a:endParaRPr kumimoji="0" lang="zh-CN" alt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pic>
                  <p:nvPicPr>
                    <p:cNvPr id="91" name="图形 43" descr="显示器 纯色填充"/>
                    <p:cNvPicPr>
                      <a:picLocks noChangeAspect="1"/>
                    </p:cNvPicPr>
                    <p:nvPr/>
                  </p:nvPicPr>
                  <p:blipFill>
                    <a:blip r:embed="rId1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16200000">
                      <a:off x="5894387" y="1124397"/>
                      <a:ext cx="624494" cy="624494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89" name="矩形: 圆角 47"/>
                  <p:cNvSpPr/>
                  <p:nvPr/>
                </p:nvSpPr>
                <p:spPr>
                  <a:xfrm>
                    <a:off x="3762875" y="1691516"/>
                    <a:ext cx="3263909" cy="452755"/>
                  </a:xfrm>
                  <a:custGeom>
                    <a:avLst/>
                    <a:gdLst>
                      <a:gd name="connsiteX0" fmla="*/ 0 w 4082902"/>
                      <a:gd name="connsiteY0" fmla="*/ 75421 h 452519"/>
                      <a:gd name="connsiteX1" fmla="*/ 75421 w 4082902"/>
                      <a:gd name="connsiteY1" fmla="*/ 0 h 452519"/>
                      <a:gd name="connsiteX2" fmla="*/ 676464 w 4082902"/>
                      <a:gd name="connsiteY2" fmla="*/ 0 h 452519"/>
                      <a:gd name="connsiteX3" fmla="*/ 1120226 w 4082902"/>
                      <a:gd name="connsiteY3" fmla="*/ 0 h 452519"/>
                      <a:gd name="connsiteX4" fmla="*/ 1642628 w 4082902"/>
                      <a:gd name="connsiteY4" fmla="*/ 0 h 452519"/>
                      <a:gd name="connsiteX5" fmla="*/ 2165030 w 4082902"/>
                      <a:gd name="connsiteY5" fmla="*/ 0 h 452519"/>
                      <a:gd name="connsiteX6" fmla="*/ 2608791 w 4082902"/>
                      <a:gd name="connsiteY6" fmla="*/ 0 h 452519"/>
                      <a:gd name="connsiteX7" fmla="*/ 3052552 w 4082902"/>
                      <a:gd name="connsiteY7" fmla="*/ 0 h 452519"/>
                      <a:gd name="connsiteX8" fmla="*/ 4007481 w 4082902"/>
                      <a:gd name="connsiteY8" fmla="*/ 0 h 452519"/>
                      <a:gd name="connsiteX9" fmla="*/ 4082902 w 4082902"/>
                      <a:gd name="connsiteY9" fmla="*/ 75421 h 452519"/>
                      <a:gd name="connsiteX10" fmla="*/ 4082902 w 4082902"/>
                      <a:gd name="connsiteY10" fmla="*/ 377098 h 452519"/>
                      <a:gd name="connsiteX11" fmla="*/ 4007481 w 4082902"/>
                      <a:gd name="connsiteY11" fmla="*/ 452519 h 452519"/>
                      <a:gd name="connsiteX12" fmla="*/ 3406438 w 4082902"/>
                      <a:gd name="connsiteY12" fmla="*/ 452519 h 452519"/>
                      <a:gd name="connsiteX13" fmla="*/ 2962676 w 4082902"/>
                      <a:gd name="connsiteY13" fmla="*/ 452519 h 452519"/>
                      <a:gd name="connsiteX14" fmla="*/ 2361633 w 4082902"/>
                      <a:gd name="connsiteY14" fmla="*/ 452519 h 452519"/>
                      <a:gd name="connsiteX15" fmla="*/ 1917872 w 4082902"/>
                      <a:gd name="connsiteY15" fmla="*/ 452519 h 452519"/>
                      <a:gd name="connsiteX16" fmla="*/ 1356149 w 4082902"/>
                      <a:gd name="connsiteY16" fmla="*/ 452519 h 452519"/>
                      <a:gd name="connsiteX17" fmla="*/ 912388 w 4082902"/>
                      <a:gd name="connsiteY17" fmla="*/ 452519 h 452519"/>
                      <a:gd name="connsiteX18" fmla="*/ 75421 w 4082902"/>
                      <a:gd name="connsiteY18" fmla="*/ 452519 h 452519"/>
                      <a:gd name="connsiteX19" fmla="*/ 0 w 4082902"/>
                      <a:gd name="connsiteY19" fmla="*/ 377098 h 452519"/>
                      <a:gd name="connsiteX20" fmla="*/ 0 w 4082902"/>
                      <a:gd name="connsiteY20" fmla="*/ 75421 h 452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082902" h="452519" extrusionOk="0">
                        <a:moveTo>
                          <a:pt x="0" y="75421"/>
                        </a:moveTo>
                        <a:cubicBezTo>
                          <a:pt x="3339" y="39506"/>
                          <a:pt x="34621" y="535"/>
                          <a:pt x="75421" y="0"/>
                        </a:cubicBezTo>
                        <a:cubicBezTo>
                          <a:pt x="226325" y="-44756"/>
                          <a:pt x="464706" y="13441"/>
                          <a:pt x="676464" y="0"/>
                        </a:cubicBezTo>
                        <a:cubicBezTo>
                          <a:pt x="888222" y="-13441"/>
                          <a:pt x="904262" y="39486"/>
                          <a:pt x="1120226" y="0"/>
                        </a:cubicBezTo>
                        <a:cubicBezTo>
                          <a:pt x="1336190" y="-39486"/>
                          <a:pt x="1483247" y="16285"/>
                          <a:pt x="1642628" y="0"/>
                        </a:cubicBezTo>
                        <a:cubicBezTo>
                          <a:pt x="1802009" y="-16285"/>
                          <a:pt x="1904939" y="27310"/>
                          <a:pt x="2165030" y="0"/>
                        </a:cubicBezTo>
                        <a:cubicBezTo>
                          <a:pt x="2425121" y="-27310"/>
                          <a:pt x="2447959" y="50043"/>
                          <a:pt x="2608791" y="0"/>
                        </a:cubicBezTo>
                        <a:cubicBezTo>
                          <a:pt x="2769623" y="-50043"/>
                          <a:pt x="2892815" y="9300"/>
                          <a:pt x="3052552" y="0"/>
                        </a:cubicBezTo>
                        <a:cubicBezTo>
                          <a:pt x="3212289" y="-9300"/>
                          <a:pt x="3781134" y="5497"/>
                          <a:pt x="4007481" y="0"/>
                        </a:cubicBezTo>
                        <a:cubicBezTo>
                          <a:pt x="4056156" y="-8499"/>
                          <a:pt x="4084776" y="33013"/>
                          <a:pt x="4082902" y="75421"/>
                        </a:cubicBezTo>
                        <a:cubicBezTo>
                          <a:pt x="4085915" y="143151"/>
                          <a:pt x="4060285" y="230915"/>
                          <a:pt x="4082902" y="377098"/>
                        </a:cubicBezTo>
                        <a:cubicBezTo>
                          <a:pt x="4088323" y="422763"/>
                          <a:pt x="4045117" y="458663"/>
                          <a:pt x="4007481" y="452519"/>
                        </a:cubicBezTo>
                        <a:cubicBezTo>
                          <a:pt x="3838960" y="507118"/>
                          <a:pt x="3530111" y="384523"/>
                          <a:pt x="3406438" y="452519"/>
                        </a:cubicBezTo>
                        <a:cubicBezTo>
                          <a:pt x="3282765" y="520515"/>
                          <a:pt x="3059755" y="445846"/>
                          <a:pt x="2962676" y="452519"/>
                        </a:cubicBezTo>
                        <a:cubicBezTo>
                          <a:pt x="2865597" y="459192"/>
                          <a:pt x="2528042" y="403821"/>
                          <a:pt x="2361633" y="452519"/>
                        </a:cubicBezTo>
                        <a:cubicBezTo>
                          <a:pt x="2195224" y="501217"/>
                          <a:pt x="2042258" y="448035"/>
                          <a:pt x="1917872" y="452519"/>
                        </a:cubicBezTo>
                        <a:cubicBezTo>
                          <a:pt x="1793486" y="457003"/>
                          <a:pt x="1579899" y="439302"/>
                          <a:pt x="1356149" y="452519"/>
                        </a:cubicBezTo>
                        <a:cubicBezTo>
                          <a:pt x="1132399" y="465736"/>
                          <a:pt x="1117375" y="451281"/>
                          <a:pt x="912388" y="452519"/>
                        </a:cubicBezTo>
                        <a:cubicBezTo>
                          <a:pt x="707401" y="453757"/>
                          <a:pt x="490069" y="432006"/>
                          <a:pt x="75421" y="452519"/>
                        </a:cubicBezTo>
                        <a:cubicBezTo>
                          <a:pt x="32843" y="450084"/>
                          <a:pt x="1090" y="421197"/>
                          <a:pt x="0" y="377098"/>
                        </a:cubicBezTo>
                        <a:cubicBezTo>
                          <a:pt x="-30006" y="236461"/>
                          <a:pt x="26686" y="135761"/>
                          <a:pt x="0" y="75421"/>
                        </a:cubicBezTo>
                        <a:close/>
                      </a:path>
                    </a:pathLst>
                  </a:custGeom>
                  <a:noFill/>
                  <a:ln w="10795" cap="flat" cmpd="sng" algn="ctr">
                    <a:solidFill>
                      <a:srgbClr val="000000"/>
                    </a:solidFill>
                    <a:prstDash val="dash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81" name="箭头: 右 20"/>
                <p:cNvSpPr/>
                <p:nvPr/>
              </p:nvSpPr>
              <p:spPr>
                <a:xfrm>
                  <a:off x="4940330" y="4494001"/>
                  <a:ext cx="384958" cy="138710"/>
                </a:xfrm>
                <a:prstGeom prst="rightArrow">
                  <a:avLst/>
                </a:prstGeom>
                <a:solidFill>
                  <a:srgbClr val="1AB39F">
                    <a:tint val="65000"/>
                  </a:srgbClr>
                </a:solidFill>
                <a:ln w="9525" cap="flat" cmpd="sng" algn="ctr">
                  <a:solidFill>
                    <a:srgbClr val="1AB39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2" name="圆柱体 19"/>
                <p:cNvSpPr/>
                <p:nvPr/>
              </p:nvSpPr>
              <p:spPr>
                <a:xfrm>
                  <a:off x="4064298" y="4371435"/>
                  <a:ext cx="483389" cy="476204"/>
                </a:xfrm>
                <a:prstGeom prst="can">
                  <a:avLst/>
                </a:prstGeom>
                <a:solidFill>
                  <a:srgbClr val="40BAD2">
                    <a:lumMod val="40000"/>
                    <a:lumOff val="60000"/>
                  </a:srgbClr>
                </a:solidFill>
                <a:ln w="10795" cap="flat" cmpd="sng" algn="ctr">
                  <a:solidFill>
                    <a:srgbClr val="40BAD2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3" name="直角上箭头 68"/>
                <p:cNvSpPr/>
                <p:nvPr/>
              </p:nvSpPr>
              <p:spPr>
                <a:xfrm rot="5400000" flipH="1">
                  <a:off x="3337559" y="3374922"/>
                  <a:ext cx="261391" cy="1036793"/>
                </a:xfrm>
                <a:prstGeom prst="bentUpArrow">
                  <a:avLst/>
                </a:prstGeom>
                <a:gradFill rotWithShape="1">
                  <a:gsLst>
                    <a:gs pos="0">
                      <a:srgbClr val="D15A3E">
                        <a:satMod val="103000"/>
                        <a:lumMod val="102000"/>
                        <a:tint val="94000"/>
                      </a:srgbClr>
                    </a:gs>
                    <a:gs pos="50000">
                      <a:srgbClr val="D15A3E">
                        <a:satMod val="110000"/>
                        <a:lumMod val="100000"/>
                        <a:shade val="100000"/>
                      </a:srgbClr>
                    </a:gs>
                    <a:gs pos="100000">
                      <a:srgbClr val="D15A3E">
                        <a:lumMod val="99000"/>
                        <a:satMod val="120000"/>
                        <a:shade val="78000"/>
                      </a:srgbClr>
                    </a:gs>
                  </a:gsLst>
                  <a:lin ang="5400000" scaled="0"/>
                </a:gradFill>
                <a:ln w="6350" cap="flat" cmpd="sng" algn="ctr">
                  <a:solidFill>
                    <a:srgbClr val="D15A3E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幼圆" panose="02010509060101010101" pitchFamily="49" charset="-122"/>
                    <a:cs typeface="+mn-cs"/>
                  </a:endParaRPr>
                </a:p>
              </p:txBody>
            </p:sp>
            <p:sp>
              <p:nvSpPr>
                <p:cNvPr id="84" name="圆柱体 19"/>
                <p:cNvSpPr/>
                <p:nvPr/>
              </p:nvSpPr>
              <p:spPr>
                <a:xfrm>
                  <a:off x="4216698" y="4523835"/>
                  <a:ext cx="483389" cy="476204"/>
                </a:xfrm>
                <a:prstGeom prst="can">
                  <a:avLst/>
                </a:prstGeom>
                <a:solidFill>
                  <a:srgbClr val="40BAD2">
                    <a:lumMod val="40000"/>
                    <a:lumOff val="60000"/>
                  </a:srgbClr>
                </a:solidFill>
                <a:ln w="10795" cap="flat" cmpd="sng" algn="ctr">
                  <a:solidFill>
                    <a:srgbClr val="40BAD2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5" name="矩形 84"/>
                <p:cNvSpPr/>
                <p:nvPr/>
              </p:nvSpPr>
              <p:spPr>
                <a:xfrm>
                  <a:off x="5325288" y="3315184"/>
                  <a:ext cx="333755" cy="1883596"/>
                </a:xfrm>
                <a:prstGeom prst="rect">
                  <a:avLst/>
                </a:prstGeom>
                <a:solidFill>
                  <a:srgbClr val="4F81BD">
                    <a:lumMod val="40000"/>
                    <a:lumOff val="60000"/>
                  </a:srgbClr>
                </a:solidFill>
                <a:ln w="19050" cap="flat" cmpd="sng" algn="ctr">
                  <a:solidFill>
                    <a:srgbClr val="1F497D">
                      <a:lumMod val="60000"/>
                      <a:lumOff val="40000"/>
                    </a:srgbClr>
                  </a:solidFill>
                  <a:prstDash val="solid"/>
                </a:ln>
                <a:effectLst/>
              </p:spPr>
              <p:txBody>
                <a:bodyPr vert="vert" rtlCol="0" anchor="ctr"/>
                <a:lstStyle/>
                <a:p>
                  <a:pPr marL="0" marR="0" lvl="0" indent="0" algn="ctr" defTabSz="80200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/>
                    </a:rPr>
                    <a:t>IO </a:t>
                  </a:r>
                  <a:r>
                    <a:rPr lang="en-US" altLang="zh-CN" sz="1400" kern="0" dirty="0">
                      <a:solidFill>
                        <a:prstClr val="black"/>
                      </a:solidFill>
                      <a:latin typeface="Times New Roman" panose="02020603050405020304"/>
                    </a:rPr>
                    <a:t>Interface</a:t>
                  </a:r>
                  <a:endParaRPr kumimoji="0" lang="zh-CN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/>
                  </a:endParaRPr>
                </a:p>
              </p:txBody>
            </p:sp>
            <p:sp>
              <p:nvSpPr>
                <p:cNvPr id="86" name="箭头: 右 20"/>
                <p:cNvSpPr/>
                <p:nvPr/>
              </p:nvSpPr>
              <p:spPr>
                <a:xfrm>
                  <a:off x="5689767" y="4059938"/>
                  <a:ext cx="384958" cy="218442"/>
                </a:xfrm>
                <a:prstGeom prst="rightArrow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1AB39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72" name="圆柱体 19"/>
              <p:cNvSpPr/>
              <p:nvPr/>
            </p:nvSpPr>
            <p:spPr>
              <a:xfrm>
                <a:off x="8773188" y="4052126"/>
                <a:ext cx="483389" cy="476204"/>
              </a:xfrm>
              <a:prstGeom prst="can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圆柱体 19"/>
              <p:cNvSpPr/>
              <p:nvPr/>
            </p:nvSpPr>
            <p:spPr>
              <a:xfrm>
                <a:off x="8439433" y="4052126"/>
                <a:ext cx="483389" cy="476204"/>
              </a:xfrm>
              <a:prstGeom prst="can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圆柱体 19"/>
              <p:cNvSpPr/>
              <p:nvPr/>
            </p:nvSpPr>
            <p:spPr>
              <a:xfrm>
                <a:off x="8591833" y="4204526"/>
                <a:ext cx="483389" cy="476204"/>
              </a:xfrm>
              <a:prstGeom prst="can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" name="箭头: 右 20"/>
              <p:cNvSpPr/>
              <p:nvPr/>
            </p:nvSpPr>
            <p:spPr>
              <a:xfrm>
                <a:off x="9291469" y="4271166"/>
                <a:ext cx="384958" cy="138710"/>
              </a:xfrm>
              <a:prstGeom prst="rightArrow">
                <a:avLst/>
              </a:prstGeom>
              <a:gradFill rotWithShape="1">
                <a:gsLst>
                  <a:gs pos="0">
                    <a:srgbClr val="D15A3E">
                      <a:satMod val="103000"/>
                      <a:lumMod val="102000"/>
                      <a:tint val="94000"/>
                    </a:srgbClr>
                  </a:gs>
                  <a:gs pos="50000">
                    <a:srgbClr val="D15A3E">
                      <a:satMod val="110000"/>
                      <a:lumMod val="100000"/>
                      <a:shade val="100000"/>
                    </a:srgbClr>
                  </a:gs>
                  <a:gs pos="100000">
                    <a:srgbClr val="D15A3E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D15A3E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幼圆" panose="02010509060101010101" pitchFamily="49" charset="-122"/>
                  <a:cs typeface="+mn-cs"/>
                </a:endParaRPr>
              </a:p>
            </p:txBody>
          </p:sp>
        </p:grpSp>
      </p:grpSp>
      <p:sp>
        <p:nvSpPr>
          <p:cNvPr id="97" name="文本框 96"/>
          <p:cNvSpPr txBox="1"/>
          <p:nvPr/>
        </p:nvSpPr>
        <p:spPr>
          <a:xfrm>
            <a:off x="8921100" y="3429603"/>
            <a:ext cx="1106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kern="0" dirty="0">
                <a:ln w="0"/>
                <a:solidFill>
                  <a:srgbClr val="D15A3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Distributed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lang="en-US" altLang="zh-CN" sz="1400" kern="0" dirty="0">
                <a:ln w="0"/>
                <a:solidFill>
                  <a:srgbClr val="D15A3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Memory</a:t>
            </a:r>
            <a:endParaRPr lang="zh-CN" altLang="en-US" sz="1400" kern="0" dirty="0">
              <a:ln w="0"/>
              <a:solidFill>
                <a:srgbClr val="D15A3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775312" y="984018"/>
            <a:ext cx="10718987" cy="4804867"/>
          </a:xfrm>
        </p:spPr>
        <p:txBody>
          <a:bodyPr>
            <a:normAutofit/>
          </a:bodyPr>
          <a:lstStyle/>
          <a:p>
            <a:r>
              <a:rPr lang="en-US" altLang="zh-CN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 meet the needs of HEPS, a streaming data processing based on </a:t>
            </a:r>
            <a:r>
              <a:rPr lang="en-US" altLang="zh-CN" sz="28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Flink</a:t>
            </a:r>
            <a:r>
              <a:rPr lang="en-US" altLang="zh-CN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zh-CN" sz="28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Alluxio</a:t>
            </a:r>
            <a:r>
              <a:rPr lang="en-US" altLang="zh-CN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has been designed.</a:t>
            </a:r>
            <a:endParaRPr lang="en-US" altLang="zh-CN" sz="28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altLang="zh-CN" sz="2000" b="0" i="0" dirty="0" err="1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Flink</a:t>
            </a:r>
            <a:r>
              <a:rPr lang="en-US" altLang="zh-CN" sz="2000" b="0" i="0" dirty="0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is responsible for receiving data streams from different DAQ systems, parsing arrays, assembling, and performing some simple processing.</a:t>
            </a:r>
            <a:endParaRPr lang="en-US" altLang="zh-CN" sz="2000" dirty="0">
              <a:solidFill>
                <a:srgbClr val="24292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altLang="zh-CN" sz="2000" b="0" i="0" dirty="0" err="1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Alluxio</a:t>
            </a:r>
            <a:r>
              <a:rPr lang="en-US" altLang="zh-CN" sz="2000" b="0" i="0" dirty="0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is responsible for temporarily storing the data processed by </a:t>
            </a:r>
            <a:r>
              <a:rPr lang="en-US" altLang="zh-CN" sz="2000" b="0" i="0" dirty="0" err="1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Flink</a:t>
            </a:r>
            <a:r>
              <a:rPr lang="en-US" altLang="zh-CN" sz="2000" b="0" i="0" dirty="0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for access by the computing platform.</a:t>
            </a:r>
            <a:endParaRPr lang="zh-CN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Daisy Stream I/O</a:t>
            </a:r>
            <a:endParaRPr lang="zh-CN" altLang="en-US" dirty="0"/>
          </a:p>
        </p:txBody>
      </p:sp>
      <p:grpSp>
        <p:nvGrpSpPr>
          <p:cNvPr id="147" name="组合 146"/>
          <p:cNvGrpSpPr/>
          <p:nvPr/>
        </p:nvGrpSpPr>
        <p:grpSpPr>
          <a:xfrm>
            <a:off x="1719973" y="3462651"/>
            <a:ext cx="8826840" cy="2592991"/>
            <a:chOff x="902002" y="3522517"/>
            <a:chExt cx="8826840" cy="2592991"/>
          </a:xfrm>
        </p:grpSpPr>
        <p:sp>
          <p:nvSpPr>
            <p:cNvPr id="75" name="矩形 74"/>
            <p:cNvSpPr/>
            <p:nvPr/>
          </p:nvSpPr>
          <p:spPr>
            <a:xfrm>
              <a:off x="5977169" y="3594673"/>
              <a:ext cx="2051851" cy="2520835"/>
            </a:xfrm>
            <a:prstGeom prst="rect">
              <a:avLst/>
            </a:prstGeom>
            <a:gradFill rotWithShape="1">
              <a:gsLst>
                <a:gs pos="0">
                  <a:srgbClr val="F0BA34">
                    <a:lumMod val="110000"/>
                    <a:satMod val="105000"/>
                    <a:tint val="67000"/>
                  </a:srgbClr>
                </a:gs>
                <a:gs pos="50000">
                  <a:srgbClr val="F0BA34">
                    <a:lumMod val="105000"/>
                    <a:satMod val="103000"/>
                    <a:tint val="73000"/>
                  </a:srgbClr>
                </a:gs>
                <a:gs pos="100000">
                  <a:srgbClr val="F0BA34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0BA3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2D2E2D"/>
                </a:solidFill>
                <a:effectLst/>
                <a:uLnTx/>
                <a:uFillTx/>
                <a:latin typeface="Arial" panose="020B0604020202020204"/>
                <a:ea typeface="幼圆" panose="02010509060101010101" pitchFamily="49" charset="-122"/>
                <a:cs typeface="+mn-cs"/>
              </a:endParaRPr>
            </a:p>
          </p:txBody>
        </p:sp>
        <p:grpSp>
          <p:nvGrpSpPr>
            <p:cNvPr id="76" name="组合 75"/>
            <p:cNvGrpSpPr/>
            <p:nvPr/>
          </p:nvGrpSpPr>
          <p:grpSpPr>
            <a:xfrm>
              <a:off x="6012730" y="3910596"/>
              <a:ext cx="968607" cy="2198322"/>
              <a:chOff x="6142808" y="2769402"/>
              <a:chExt cx="1055212" cy="3322872"/>
            </a:xfrm>
          </p:grpSpPr>
          <p:sp>
            <p:nvSpPr>
              <p:cNvPr id="77" name="矩形: 圆角 76"/>
              <p:cNvSpPr/>
              <p:nvPr/>
            </p:nvSpPr>
            <p:spPr>
              <a:xfrm>
                <a:off x="6142808" y="2769402"/>
                <a:ext cx="1041135" cy="1408837"/>
              </a:xfrm>
              <a:prstGeom prst="roundRect">
                <a:avLst/>
              </a:prstGeom>
              <a:solidFill>
                <a:srgbClr val="D15A3E">
                  <a:alpha val="50000"/>
                </a:srgbClr>
              </a:solidFill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78" name="矩形: 圆角 77"/>
              <p:cNvSpPr/>
              <p:nvPr/>
            </p:nvSpPr>
            <p:spPr>
              <a:xfrm>
                <a:off x="6142808" y="4453306"/>
                <a:ext cx="1041135" cy="761837"/>
              </a:xfrm>
              <a:prstGeom prst="roundRect">
                <a:avLst/>
              </a:prstGeom>
              <a:solidFill>
                <a:srgbClr val="D15A3E">
                  <a:alpha val="50000"/>
                </a:srgbClr>
              </a:solidFill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79" name="矩形: 圆角 78"/>
              <p:cNvSpPr/>
              <p:nvPr/>
            </p:nvSpPr>
            <p:spPr>
              <a:xfrm>
                <a:off x="6156885" y="5330437"/>
                <a:ext cx="1041135" cy="761837"/>
              </a:xfrm>
              <a:prstGeom prst="roundRect">
                <a:avLst/>
              </a:prstGeom>
              <a:solidFill>
                <a:srgbClr val="D15A3E">
                  <a:alpha val="50000"/>
                </a:srgbClr>
              </a:solidFill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幼圆" panose="02010509060101010101" pitchFamily="49" charset="-122"/>
                  <a:cs typeface="+mn-cs"/>
                </a:endParaRPr>
              </a:p>
            </p:txBody>
          </p:sp>
        </p:grpSp>
        <p:sp>
          <p:nvSpPr>
            <p:cNvPr id="80" name="矩形 79"/>
            <p:cNvSpPr/>
            <p:nvPr/>
          </p:nvSpPr>
          <p:spPr>
            <a:xfrm>
              <a:off x="2178605" y="3594673"/>
              <a:ext cx="3380184" cy="2520835"/>
            </a:xfrm>
            <a:prstGeom prst="rect">
              <a:avLst/>
            </a:prstGeom>
            <a:gradFill rotWithShape="1">
              <a:gsLst>
                <a:gs pos="0">
                  <a:srgbClr val="F0BA34">
                    <a:lumMod val="110000"/>
                    <a:satMod val="105000"/>
                    <a:tint val="67000"/>
                  </a:srgbClr>
                </a:gs>
                <a:gs pos="50000">
                  <a:srgbClr val="F0BA34">
                    <a:lumMod val="105000"/>
                    <a:satMod val="103000"/>
                    <a:tint val="73000"/>
                  </a:srgbClr>
                </a:gs>
                <a:gs pos="100000">
                  <a:srgbClr val="F0BA34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0BA3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2D2E2D"/>
                </a:solidFill>
                <a:effectLst/>
                <a:uLnTx/>
                <a:uFillTx/>
                <a:latin typeface="Arial" panose="020B0604020202020204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81" name="矩形: 圆角 80"/>
            <p:cNvSpPr/>
            <p:nvPr/>
          </p:nvSpPr>
          <p:spPr>
            <a:xfrm>
              <a:off x="2404432" y="3945363"/>
              <a:ext cx="2851388" cy="387632"/>
            </a:xfrm>
            <a:prstGeom prst="roundRect">
              <a:avLst/>
            </a:prstGeom>
            <a:solidFill>
              <a:srgbClr val="D15A3E"/>
            </a:solidFill>
            <a:ln w="12700" cap="flat" cmpd="sng" algn="ctr">
              <a:solidFill>
                <a:srgbClr val="D15A3E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82" name="矩形: 圆角 81"/>
            <p:cNvSpPr/>
            <p:nvPr/>
          </p:nvSpPr>
          <p:spPr>
            <a:xfrm>
              <a:off x="2430066" y="4395025"/>
              <a:ext cx="2851388" cy="387632"/>
            </a:xfrm>
            <a:prstGeom prst="roundRect">
              <a:avLst/>
            </a:prstGeom>
            <a:solidFill>
              <a:srgbClr val="D15A3E"/>
            </a:solidFill>
            <a:ln w="12700" cap="flat" cmpd="sng" algn="ctr">
              <a:solidFill>
                <a:srgbClr val="D15A3E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83" name="六边形 82"/>
            <p:cNvSpPr/>
            <p:nvPr/>
          </p:nvSpPr>
          <p:spPr>
            <a:xfrm>
              <a:off x="902002" y="4085995"/>
              <a:ext cx="655034" cy="389856"/>
            </a:xfrm>
            <a:prstGeom prst="hexagon">
              <a:avLst/>
            </a:prstGeom>
            <a:solidFill>
              <a:srgbClr val="EE7008">
                <a:lumMod val="40000"/>
                <a:lumOff val="60000"/>
              </a:srgbClr>
            </a:solidFill>
            <a:ln>
              <a:noFill/>
            </a:ln>
            <a:effectLst>
              <a:outerShdw blurRad="44450" dist="13970" dir="5400000" algn="ctr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twoPt" dir="tl"/>
            </a:scene3d>
            <a:sp3d prstMaterial="flat">
              <a:bevelT w="12700" h="25400" prst="coolSlant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六边形 83"/>
            <p:cNvSpPr/>
            <p:nvPr/>
          </p:nvSpPr>
          <p:spPr>
            <a:xfrm>
              <a:off x="1005318" y="4158253"/>
              <a:ext cx="655034" cy="389856"/>
            </a:xfrm>
            <a:prstGeom prst="hexagon">
              <a:avLst/>
            </a:prstGeom>
            <a:solidFill>
              <a:srgbClr val="EE7008">
                <a:lumMod val="40000"/>
                <a:lumOff val="60000"/>
              </a:srgbClr>
            </a:solidFill>
            <a:ln>
              <a:noFill/>
            </a:ln>
            <a:effectLst>
              <a:outerShdw blurRad="44450" dist="13970" dir="5400000" algn="ctr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twoPt" dir="tl"/>
            </a:scene3d>
            <a:sp3d prstMaterial="flat">
              <a:bevelT w="12700" h="25400" prst="coolSlant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六边形 84"/>
            <p:cNvSpPr/>
            <p:nvPr/>
          </p:nvSpPr>
          <p:spPr>
            <a:xfrm>
              <a:off x="1108633" y="4230511"/>
              <a:ext cx="655034" cy="389856"/>
            </a:xfrm>
            <a:prstGeom prst="hexagon">
              <a:avLst/>
            </a:prstGeom>
            <a:solidFill>
              <a:srgbClr val="EE7008">
                <a:lumMod val="40000"/>
                <a:lumOff val="60000"/>
              </a:srgbClr>
            </a:solidFill>
            <a:ln>
              <a:noFill/>
            </a:ln>
            <a:effectLst>
              <a:outerShdw blurRad="44450" dist="13970" dir="5400000" algn="ctr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twoPt" dir="tl"/>
            </a:scene3d>
            <a:sp3d prstMaterial="flat">
              <a:bevelT w="12700" h="25400" prst="coolSlant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DAQ </a:t>
              </a:r>
              <a:r>
                <a:rPr kumimoji="0" lang="en-US" altLang="zh-CN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A</a:t>
              </a:r>
              <a:endParaRPr kumimoji="0" lang="zh-CN" altLang="en-US" sz="1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86" name="组合 85"/>
            <p:cNvGrpSpPr/>
            <p:nvPr/>
          </p:nvGrpSpPr>
          <p:grpSpPr>
            <a:xfrm>
              <a:off x="1819522" y="4091380"/>
              <a:ext cx="332576" cy="556694"/>
              <a:chOff x="2708167" y="3337622"/>
              <a:chExt cx="362312" cy="841470"/>
            </a:xfrm>
          </p:grpSpPr>
          <p:sp>
            <p:nvSpPr>
              <p:cNvPr id="87" name="箭头: 右 86"/>
              <p:cNvSpPr/>
              <p:nvPr/>
            </p:nvSpPr>
            <p:spPr>
              <a:xfrm>
                <a:off x="2708167" y="3337622"/>
                <a:ext cx="345594" cy="121015"/>
              </a:xfrm>
              <a:prstGeom prst="rightArrow">
                <a:avLst/>
              </a:prstGeom>
              <a:gradFill rotWithShape="1">
                <a:gsLst>
                  <a:gs pos="0">
                    <a:srgbClr val="F0BA34">
                      <a:satMod val="103000"/>
                      <a:lumMod val="102000"/>
                      <a:tint val="94000"/>
                    </a:srgbClr>
                  </a:gs>
                  <a:gs pos="50000">
                    <a:srgbClr val="F0BA34">
                      <a:satMod val="110000"/>
                      <a:lumMod val="100000"/>
                      <a:shade val="100000"/>
                    </a:srgbClr>
                  </a:gs>
                  <a:gs pos="100000">
                    <a:srgbClr val="F0BA34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8020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88" name="箭头: 右 87"/>
              <p:cNvSpPr/>
              <p:nvPr/>
            </p:nvSpPr>
            <p:spPr>
              <a:xfrm>
                <a:off x="2724885" y="4058077"/>
                <a:ext cx="345594" cy="121015"/>
              </a:xfrm>
              <a:prstGeom prst="rightArrow">
                <a:avLst/>
              </a:prstGeom>
              <a:gradFill rotWithShape="1">
                <a:gsLst>
                  <a:gs pos="0">
                    <a:srgbClr val="F0BA34">
                      <a:satMod val="103000"/>
                      <a:lumMod val="102000"/>
                      <a:tint val="94000"/>
                    </a:srgbClr>
                  </a:gs>
                  <a:gs pos="50000">
                    <a:srgbClr val="F0BA34">
                      <a:satMod val="110000"/>
                      <a:lumMod val="100000"/>
                      <a:shade val="100000"/>
                    </a:srgbClr>
                  </a:gs>
                  <a:gs pos="100000">
                    <a:srgbClr val="F0BA34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8020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/>
                  <a:ea typeface="幼圆" panose="02010509060101010101" pitchFamily="49" charset="-122"/>
                  <a:cs typeface="+mn-cs"/>
                </a:endParaRPr>
              </a:p>
            </p:txBody>
          </p:sp>
        </p:grpSp>
        <p:sp>
          <p:nvSpPr>
            <p:cNvPr id="89" name="矩形: 圆角 88"/>
            <p:cNvSpPr/>
            <p:nvPr/>
          </p:nvSpPr>
          <p:spPr>
            <a:xfrm>
              <a:off x="2295999" y="3699333"/>
              <a:ext cx="3087865" cy="1321964"/>
            </a:xfrm>
            <a:prstGeom prst="roundRect">
              <a:avLst/>
            </a:prstGeom>
            <a:solidFill>
              <a:srgbClr val="D15A3E">
                <a:alpha val="50000"/>
              </a:srgbClr>
            </a:solidFill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幼圆" panose="02010509060101010101" pitchFamily="49" charset="-122"/>
                <a:cs typeface="+mn-cs"/>
              </a:endParaRPr>
            </a:p>
          </p:txBody>
        </p:sp>
        <p:grpSp>
          <p:nvGrpSpPr>
            <p:cNvPr id="90" name="组合 89"/>
            <p:cNvGrpSpPr/>
            <p:nvPr/>
          </p:nvGrpSpPr>
          <p:grpSpPr>
            <a:xfrm>
              <a:off x="2447943" y="3998936"/>
              <a:ext cx="2765547" cy="276574"/>
              <a:chOff x="3272589" y="3318603"/>
              <a:chExt cx="3012818" cy="418055"/>
            </a:xfrm>
          </p:grpSpPr>
          <p:sp>
            <p:nvSpPr>
              <p:cNvPr id="91" name="矩形: 圆角 90"/>
              <p:cNvSpPr/>
              <p:nvPr/>
            </p:nvSpPr>
            <p:spPr>
              <a:xfrm>
                <a:off x="3272589" y="3318603"/>
                <a:ext cx="682519" cy="418055"/>
              </a:xfrm>
              <a:prstGeom prst="roundRect">
                <a:avLst/>
              </a:prstGeom>
              <a:solidFill>
                <a:srgbClr val="D15A3E"/>
              </a:solidFill>
              <a:ln w="12700" cap="flat" cmpd="sng" algn="ctr">
                <a:solidFill>
                  <a:srgbClr val="D15A3E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幼圆" panose="02010509060101010101" pitchFamily="49" charset="-122"/>
                    <a:cs typeface="+mn-cs"/>
                  </a:rPr>
                  <a:t>json</a:t>
                </a:r>
                <a:endPara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92" name="矩形: 圆角 91"/>
              <p:cNvSpPr/>
              <p:nvPr/>
            </p:nvSpPr>
            <p:spPr>
              <a:xfrm>
                <a:off x="4384476" y="3318603"/>
                <a:ext cx="682519" cy="418055"/>
              </a:xfrm>
              <a:prstGeom prst="roundRect">
                <a:avLst/>
              </a:prstGeom>
              <a:solidFill>
                <a:srgbClr val="D15A3E"/>
              </a:solidFill>
              <a:ln w="12700" cap="flat" cmpd="sng" algn="ctr">
                <a:solidFill>
                  <a:srgbClr val="D15A3E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6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幼圆" panose="02010509060101010101" pitchFamily="49" charset="-122"/>
                    <a:cs typeface="+mn-cs"/>
                  </a:rPr>
                  <a:t>dict</a:t>
                </a:r>
                <a:endPara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93" name="矩形: 圆角 92"/>
              <p:cNvSpPr/>
              <p:nvPr/>
            </p:nvSpPr>
            <p:spPr>
              <a:xfrm>
                <a:off x="5496363" y="3318603"/>
                <a:ext cx="789044" cy="418055"/>
              </a:xfrm>
              <a:prstGeom prst="roundRect">
                <a:avLst/>
              </a:prstGeom>
              <a:solidFill>
                <a:srgbClr val="D15A3E"/>
              </a:solidFill>
              <a:ln w="12700" cap="flat" cmpd="sng" algn="ctr">
                <a:solidFill>
                  <a:srgbClr val="D15A3E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幼圆" panose="02010509060101010101" pitchFamily="49" charset="-122"/>
                    <a:cs typeface="+mn-cs"/>
                  </a:rPr>
                  <a:t>result</a:t>
                </a:r>
                <a:endPara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幼圆" panose="02010509060101010101" pitchFamily="49" charset="-122"/>
                  <a:cs typeface="+mn-cs"/>
                </a:endParaRPr>
              </a:p>
            </p:txBody>
          </p:sp>
        </p:grpSp>
        <p:grpSp>
          <p:nvGrpSpPr>
            <p:cNvPr id="94" name="组合 93"/>
            <p:cNvGrpSpPr/>
            <p:nvPr/>
          </p:nvGrpSpPr>
          <p:grpSpPr>
            <a:xfrm>
              <a:off x="2448608" y="4470912"/>
              <a:ext cx="2765547" cy="276574"/>
              <a:chOff x="3272589" y="3896353"/>
              <a:chExt cx="3012818" cy="418055"/>
            </a:xfrm>
          </p:grpSpPr>
          <p:sp>
            <p:nvSpPr>
              <p:cNvPr id="95" name="矩形: 圆角 94"/>
              <p:cNvSpPr/>
              <p:nvPr/>
            </p:nvSpPr>
            <p:spPr>
              <a:xfrm>
                <a:off x="3272589" y="3896353"/>
                <a:ext cx="682519" cy="418055"/>
              </a:xfrm>
              <a:prstGeom prst="roundRect">
                <a:avLst/>
              </a:prstGeom>
              <a:solidFill>
                <a:srgbClr val="D15A3E"/>
              </a:solidFill>
              <a:ln w="12700" cap="flat" cmpd="sng" algn="ctr">
                <a:solidFill>
                  <a:srgbClr val="D15A3E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幼圆" panose="02010509060101010101" pitchFamily="49" charset="-122"/>
                    <a:cs typeface="+mn-cs"/>
                  </a:rPr>
                  <a:t>json</a:t>
                </a:r>
                <a:endPara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96" name="矩形: 圆角 95"/>
              <p:cNvSpPr/>
              <p:nvPr/>
            </p:nvSpPr>
            <p:spPr>
              <a:xfrm>
                <a:off x="4384476" y="3896353"/>
                <a:ext cx="682519" cy="418055"/>
              </a:xfrm>
              <a:prstGeom prst="roundRect">
                <a:avLst/>
              </a:prstGeom>
              <a:solidFill>
                <a:srgbClr val="D15A3E"/>
              </a:solidFill>
              <a:ln w="12700" cap="flat" cmpd="sng" algn="ctr">
                <a:solidFill>
                  <a:srgbClr val="D15A3E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6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幼圆" panose="02010509060101010101" pitchFamily="49" charset="-122"/>
                    <a:cs typeface="+mn-cs"/>
                  </a:rPr>
                  <a:t>dict</a:t>
                </a:r>
                <a:endPara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97" name="矩形: 圆角 96"/>
              <p:cNvSpPr/>
              <p:nvPr/>
            </p:nvSpPr>
            <p:spPr>
              <a:xfrm>
                <a:off x="5496363" y="3896353"/>
                <a:ext cx="789044" cy="418055"/>
              </a:xfrm>
              <a:prstGeom prst="roundRect">
                <a:avLst/>
              </a:prstGeom>
              <a:solidFill>
                <a:srgbClr val="D15A3E"/>
              </a:solidFill>
              <a:ln w="12700" cap="flat" cmpd="sng" algn="ctr">
                <a:solidFill>
                  <a:srgbClr val="D15A3E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幼圆" panose="02010509060101010101" pitchFamily="49" charset="-122"/>
                    <a:cs typeface="+mn-cs"/>
                  </a:rPr>
                  <a:t>result</a:t>
                </a:r>
                <a:endPara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幼圆" panose="02010509060101010101" pitchFamily="49" charset="-122"/>
                  <a:cs typeface="+mn-cs"/>
                </a:endParaRPr>
              </a:p>
            </p:txBody>
          </p:sp>
        </p:grpSp>
        <p:grpSp>
          <p:nvGrpSpPr>
            <p:cNvPr id="98" name="组合 97"/>
            <p:cNvGrpSpPr/>
            <p:nvPr/>
          </p:nvGrpSpPr>
          <p:grpSpPr>
            <a:xfrm>
              <a:off x="3105221" y="4091380"/>
              <a:ext cx="332576" cy="556694"/>
              <a:chOff x="2708167" y="3337622"/>
              <a:chExt cx="362312" cy="841470"/>
            </a:xfrm>
          </p:grpSpPr>
          <p:sp>
            <p:nvSpPr>
              <p:cNvPr id="99" name="箭头: 右 98"/>
              <p:cNvSpPr/>
              <p:nvPr/>
            </p:nvSpPr>
            <p:spPr>
              <a:xfrm>
                <a:off x="2708167" y="3337622"/>
                <a:ext cx="345594" cy="121015"/>
              </a:xfrm>
              <a:prstGeom prst="rightArrow">
                <a:avLst/>
              </a:prstGeom>
              <a:gradFill rotWithShape="1">
                <a:gsLst>
                  <a:gs pos="0">
                    <a:srgbClr val="F0BA34">
                      <a:satMod val="103000"/>
                      <a:lumMod val="102000"/>
                      <a:tint val="94000"/>
                    </a:srgbClr>
                  </a:gs>
                  <a:gs pos="50000">
                    <a:srgbClr val="F0BA34">
                      <a:satMod val="110000"/>
                      <a:lumMod val="100000"/>
                      <a:shade val="100000"/>
                    </a:srgbClr>
                  </a:gs>
                  <a:gs pos="100000">
                    <a:srgbClr val="F0BA34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8020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00" name="箭头: 右 99"/>
              <p:cNvSpPr/>
              <p:nvPr/>
            </p:nvSpPr>
            <p:spPr>
              <a:xfrm>
                <a:off x="2724885" y="4058077"/>
                <a:ext cx="345594" cy="121015"/>
              </a:xfrm>
              <a:prstGeom prst="rightArrow">
                <a:avLst/>
              </a:prstGeom>
              <a:gradFill rotWithShape="1">
                <a:gsLst>
                  <a:gs pos="0">
                    <a:srgbClr val="F0BA34">
                      <a:satMod val="103000"/>
                      <a:lumMod val="102000"/>
                      <a:tint val="94000"/>
                    </a:srgbClr>
                  </a:gs>
                  <a:gs pos="50000">
                    <a:srgbClr val="F0BA34">
                      <a:satMod val="110000"/>
                      <a:lumMod val="100000"/>
                      <a:shade val="100000"/>
                    </a:srgbClr>
                  </a:gs>
                  <a:gs pos="100000">
                    <a:srgbClr val="F0BA34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8020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/>
                  <a:ea typeface="幼圆" panose="02010509060101010101" pitchFamily="49" charset="-122"/>
                  <a:cs typeface="+mn-cs"/>
                </a:endParaRPr>
              </a:p>
            </p:txBody>
          </p:sp>
        </p:grpSp>
        <p:grpSp>
          <p:nvGrpSpPr>
            <p:cNvPr id="101" name="组合 100"/>
            <p:cNvGrpSpPr/>
            <p:nvPr/>
          </p:nvGrpSpPr>
          <p:grpSpPr>
            <a:xfrm>
              <a:off x="4136929" y="4080340"/>
              <a:ext cx="332576" cy="556694"/>
              <a:chOff x="2708167" y="3337622"/>
              <a:chExt cx="362312" cy="841470"/>
            </a:xfrm>
          </p:grpSpPr>
          <p:sp>
            <p:nvSpPr>
              <p:cNvPr id="102" name="箭头: 右 101"/>
              <p:cNvSpPr/>
              <p:nvPr/>
            </p:nvSpPr>
            <p:spPr>
              <a:xfrm>
                <a:off x="2708167" y="3337622"/>
                <a:ext cx="345594" cy="121015"/>
              </a:xfrm>
              <a:prstGeom prst="rightArrow">
                <a:avLst/>
              </a:prstGeom>
              <a:gradFill rotWithShape="1">
                <a:gsLst>
                  <a:gs pos="0">
                    <a:srgbClr val="F0BA34">
                      <a:satMod val="103000"/>
                      <a:lumMod val="102000"/>
                      <a:tint val="94000"/>
                    </a:srgbClr>
                  </a:gs>
                  <a:gs pos="50000">
                    <a:srgbClr val="F0BA34">
                      <a:satMod val="110000"/>
                      <a:lumMod val="100000"/>
                      <a:shade val="100000"/>
                    </a:srgbClr>
                  </a:gs>
                  <a:gs pos="100000">
                    <a:srgbClr val="F0BA34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8020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03" name="箭头: 右 102"/>
              <p:cNvSpPr/>
              <p:nvPr/>
            </p:nvSpPr>
            <p:spPr>
              <a:xfrm>
                <a:off x="2724885" y="4058077"/>
                <a:ext cx="345594" cy="121015"/>
              </a:xfrm>
              <a:prstGeom prst="rightArrow">
                <a:avLst/>
              </a:prstGeom>
              <a:gradFill rotWithShape="1">
                <a:gsLst>
                  <a:gs pos="0">
                    <a:srgbClr val="F0BA34">
                      <a:satMod val="103000"/>
                      <a:lumMod val="102000"/>
                      <a:tint val="94000"/>
                    </a:srgbClr>
                  </a:gs>
                  <a:gs pos="50000">
                    <a:srgbClr val="F0BA34">
                      <a:satMod val="110000"/>
                      <a:lumMod val="100000"/>
                      <a:shade val="100000"/>
                    </a:srgbClr>
                  </a:gs>
                  <a:gs pos="100000">
                    <a:srgbClr val="F0BA34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8020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/>
                  <a:ea typeface="幼圆" panose="02010509060101010101" pitchFamily="49" charset="-122"/>
                  <a:cs typeface="+mn-cs"/>
                </a:endParaRPr>
              </a:p>
            </p:txBody>
          </p:sp>
        </p:grpSp>
        <p:sp>
          <p:nvSpPr>
            <p:cNvPr id="104" name="文本框 103"/>
            <p:cNvSpPr txBox="1"/>
            <p:nvPr/>
          </p:nvSpPr>
          <p:spPr>
            <a:xfrm>
              <a:off x="2346701" y="3689191"/>
              <a:ext cx="2267478" cy="223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2D2E2D"/>
                  </a:solidFill>
                  <a:latin typeface="Arial" panose="020B0604020202020204"/>
                  <a:ea typeface="幼圆" panose="02010509060101010101" pitchFamily="49" charset="-122"/>
                </a:rPr>
                <a:t>Stream-process Job A</a:t>
              </a:r>
              <a:endParaRPr lang="zh-CN" altLang="en-US" sz="1600" dirty="0">
                <a:solidFill>
                  <a:srgbClr val="2D2E2D"/>
                </a:solidFill>
                <a:latin typeface="Arial" panose="020B0604020202020204"/>
                <a:ea typeface="幼圆" panose="02010509060101010101" pitchFamily="49" charset="-122"/>
              </a:endParaRPr>
            </a:p>
          </p:txBody>
        </p:sp>
        <p:grpSp>
          <p:nvGrpSpPr>
            <p:cNvPr id="105" name="组合 104"/>
            <p:cNvGrpSpPr/>
            <p:nvPr/>
          </p:nvGrpSpPr>
          <p:grpSpPr>
            <a:xfrm>
              <a:off x="2296000" y="5108382"/>
              <a:ext cx="3087865" cy="317889"/>
              <a:chOff x="2093759" y="5054021"/>
              <a:chExt cx="3363955" cy="480505"/>
            </a:xfrm>
          </p:grpSpPr>
          <p:sp>
            <p:nvSpPr>
              <p:cNvPr id="106" name="矩形: 圆角 105"/>
              <p:cNvSpPr/>
              <p:nvPr/>
            </p:nvSpPr>
            <p:spPr>
              <a:xfrm>
                <a:off x="2093759" y="5054021"/>
                <a:ext cx="3363955" cy="480505"/>
              </a:xfrm>
              <a:prstGeom prst="roundRect">
                <a:avLst/>
              </a:prstGeom>
              <a:solidFill>
                <a:srgbClr val="D15A3E">
                  <a:alpha val="50000"/>
                </a:srgbClr>
              </a:solidFill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07" name="文本框 106"/>
              <p:cNvSpPr txBox="1"/>
              <p:nvPr/>
            </p:nvSpPr>
            <p:spPr>
              <a:xfrm>
                <a:off x="2148994" y="5120930"/>
                <a:ext cx="247021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E2D"/>
                    </a:solidFill>
                    <a:effectLst/>
                    <a:uLnTx/>
                    <a:uFillTx/>
                    <a:latin typeface="Arial" panose="020B0604020202020204"/>
                    <a:ea typeface="幼圆" panose="02010509060101010101" pitchFamily="49" charset="-122"/>
                  </a:rPr>
                  <a:t>Stream-process Job B</a:t>
                </a:r>
                <a:endPara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 panose="020B0604020202020204"/>
                  <a:ea typeface="幼圆" panose="02010509060101010101" pitchFamily="49" charset="-122"/>
                </a:endParaRPr>
              </a:p>
            </p:txBody>
          </p:sp>
        </p:grpSp>
        <p:grpSp>
          <p:nvGrpSpPr>
            <p:cNvPr id="108" name="组合 107"/>
            <p:cNvGrpSpPr/>
            <p:nvPr/>
          </p:nvGrpSpPr>
          <p:grpSpPr>
            <a:xfrm>
              <a:off x="2295999" y="5691159"/>
              <a:ext cx="3087865" cy="317889"/>
              <a:chOff x="2093759" y="5054021"/>
              <a:chExt cx="3363955" cy="480505"/>
            </a:xfrm>
          </p:grpSpPr>
          <p:sp>
            <p:nvSpPr>
              <p:cNvPr id="109" name="矩形: 圆角 108"/>
              <p:cNvSpPr/>
              <p:nvPr/>
            </p:nvSpPr>
            <p:spPr>
              <a:xfrm>
                <a:off x="2093759" y="5054021"/>
                <a:ext cx="3363955" cy="480505"/>
              </a:xfrm>
              <a:prstGeom prst="roundRect">
                <a:avLst/>
              </a:prstGeom>
              <a:solidFill>
                <a:srgbClr val="D15A3E">
                  <a:alpha val="50000"/>
                </a:srgbClr>
              </a:solidFill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10" name="文本框 109"/>
              <p:cNvSpPr txBox="1"/>
              <p:nvPr/>
            </p:nvSpPr>
            <p:spPr>
              <a:xfrm>
                <a:off x="2148994" y="5120930"/>
                <a:ext cx="247021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E2D"/>
                    </a:solidFill>
                    <a:effectLst/>
                    <a:uLnTx/>
                    <a:uFillTx/>
                    <a:latin typeface="Arial" panose="020B0604020202020204"/>
                    <a:ea typeface="幼圆" panose="02010509060101010101" pitchFamily="49" charset="-122"/>
                  </a:rPr>
                  <a:t>Stream-process Job C</a:t>
                </a:r>
                <a:endPara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 panose="020B0604020202020204"/>
                  <a:ea typeface="幼圆" panose="02010509060101010101" pitchFamily="49" charset="-122"/>
                </a:endParaRPr>
              </a:p>
            </p:txBody>
          </p:sp>
        </p:grpSp>
        <p:grpSp>
          <p:nvGrpSpPr>
            <p:cNvPr id="111" name="组合 110"/>
            <p:cNvGrpSpPr/>
            <p:nvPr/>
          </p:nvGrpSpPr>
          <p:grpSpPr>
            <a:xfrm>
              <a:off x="914400" y="4933778"/>
              <a:ext cx="848061" cy="534372"/>
              <a:chOff x="523515" y="4595998"/>
              <a:chExt cx="989001" cy="807729"/>
            </a:xfrm>
          </p:grpSpPr>
          <p:sp>
            <p:nvSpPr>
              <p:cNvPr id="112" name="六边形 111"/>
              <p:cNvSpPr/>
              <p:nvPr/>
            </p:nvSpPr>
            <p:spPr>
              <a:xfrm>
                <a:off x="523515" y="4595998"/>
                <a:ext cx="763895" cy="589287"/>
              </a:xfrm>
              <a:prstGeom prst="hexagon">
                <a:avLst/>
              </a:prstGeom>
              <a:solidFill>
                <a:srgbClr val="EE7008">
                  <a:lumMod val="40000"/>
                  <a:lumOff val="60000"/>
                </a:srgbClr>
              </a:solidFill>
              <a:ln>
                <a:noFill/>
              </a:ln>
              <a:effectLst>
                <a:outerShdw blurRad="44450" dist="13970" dir="5400000" algn="ctr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woPt" dir="tl"/>
              </a:scene3d>
              <a:sp3d prstMaterial="flat">
                <a:bevelT w="12700" h="25400" prst="coolSlant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" name="六边形 112"/>
              <p:cNvSpPr/>
              <p:nvPr/>
            </p:nvSpPr>
            <p:spPr>
              <a:xfrm>
                <a:off x="636068" y="4705219"/>
                <a:ext cx="763895" cy="589287"/>
              </a:xfrm>
              <a:prstGeom prst="hexagon">
                <a:avLst/>
              </a:prstGeom>
              <a:solidFill>
                <a:srgbClr val="EE7008">
                  <a:lumMod val="40000"/>
                  <a:lumOff val="60000"/>
                </a:srgbClr>
              </a:solidFill>
              <a:ln>
                <a:noFill/>
              </a:ln>
              <a:effectLst>
                <a:outerShdw blurRad="44450" dist="13970" dir="5400000" algn="ctr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woPt" dir="tl"/>
              </a:scene3d>
              <a:sp3d prstMaterial="flat">
                <a:bevelT w="12700" h="25400" prst="coolSlant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" name="六边形 113"/>
              <p:cNvSpPr/>
              <p:nvPr/>
            </p:nvSpPr>
            <p:spPr>
              <a:xfrm>
                <a:off x="748621" y="4814440"/>
                <a:ext cx="763895" cy="589287"/>
              </a:xfrm>
              <a:prstGeom prst="hexagon">
                <a:avLst/>
              </a:prstGeom>
              <a:solidFill>
                <a:srgbClr val="EE7008">
                  <a:lumMod val="40000"/>
                  <a:lumOff val="60000"/>
                </a:srgbClr>
              </a:solidFill>
              <a:ln>
                <a:noFill/>
              </a:ln>
              <a:effectLst>
                <a:outerShdw blurRad="44450" dist="13970" dir="5400000" algn="ctr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woPt" dir="tl"/>
              </a:scene3d>
              <a:sp3d prstMaterial="flat">
                <a:bevelT w="12700" h="25400" prst="coolSlant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DAQ </a:t>
                </a:r>
                <a:r>
                  <a:rPr kumimoji="0" lang="en-US" altLang="zh-CN" sz="1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B</a:t>
                </a:r>
                <a:endParaRPr kumimoji="0" lang="zh-CN" altLang="en-US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5" name="箭头: 右 114"/>
            <p:cNvSpPr/>
            <p:nvPr/>
          </p:nvSpPr>
          <p:spPr>
            <a:xfrm>
              <a:off x="1820459" y="5197079"/>
              <a:ext cx="317230" cy="80060"/>
            </a:xfrm>
            <a:prstGeom prst="rightArrow">
              <a:avLst/>
            </a:prstGeom>
            <a:gradFill rotWithShape="1">
              <a:gsLst>
                <a:gs pos="0">
                  <a:srgbClr val="F0BA34">
                    <a:satMod val="103000"/>
                    <a:lumMod val="102000"/>
                    <a:tint val="94000"/>
                  </a:srgbClr>
                </a:gs>
                <a:gs pos="50000">
                  <a:srgbClr val="F0BA34">
                    <a:satMod val="110000"/>
                    <a:lumMod val="100000"/>
                    <a:shade val="100000"/>
                  </a:srgbClr>
                </a:gs>
                <a:gs pos="100000">
                  <a:srgbClr val="F0BA34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8020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幼圆" panose="02010509060101010101" pitchFamily="49" charset="-122"/>
                <a:cs typeface="+mn-cs"/>
              </a:endParaRPr>
            </a:p>
          </p:txBody>
        </p:sp>
        <p:grpSp>
          <p:nvGrpSpPr>
            <p:cNvPr id="116" name="组合 115"/>
            <p:cNvGrpSpPr/>
            <p:nvPr/>
          </p:nvGrpSpPr>
          <p:grpSpPr>
            <a:xfrm>
              <a:off x="914299" y="5581136"/>
              <a:ext cx="848061" cy="534372"/>
              <a:chOff x="523405" y="5294506"/>
              <a:chExt cx="989001" cy="807729"/>
            </a:xfrm>
          </p:grpSpPr>
          <p:sp>
            <p:nvSpPr>
              <p:cNvPr id="117" name="六边形 116"/>
              <p:cNvSpPr/>
              <p:nvPr/>
            </p:nvSpPr>
            <p:spPr>
              <a:xfrm>
                <a:off x="523405" y="5294506"/>
                <a:ext cx="763895" cy="589287"/>
              </a:xfrm>
              <a:prstGeom prst="hexagon">
                <a:avLst/>
              </a:prstGeom>
              <a:solidFill>
                <a:srgbClr val="EE7008">
                  <a:lumMod val="40000"/>
                  <a:lumOff val="60000"/>
                </a:srgbClr>
              </a:solidFill>
              <a:ln>
                <a:noFill/>
              </a:ln>
              <a:effectLst>
                <a:outerShdw blurRad="44450" dist="13970" dir="5400000" algn="ctr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woPt" dir="tl"/>
              </a:scene3d>
              <a:sp3d prstMaterial="flat">
                <a:bevelT w="12700" h="25400" prst="coolSlant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" name="六边形 117"/>
              <p:cNvSpPr/>
              <p:nvPr/>
            </p:nvSpPr>
            <p:spPr>
              <a:xfrm>
                <a:off x="635958" y="5403727"/>
                <a:ext cx="763895" cy="589287"/>
              </a:xfrm>
              <a:prstGeom prst="hexagon">
                <a:avLst/>
              </a:prstGeom>
              <a:solidFill>
                <a:srgbClr val="EE7008">
                  <a:lumMod val="40000"/>
                  <a:lumOff val="60000"/>
                </a:srgbClr>
              </a:solidFill>
              <a:ln>
                <a:noFill/>
              </a:ln>
              <a:effectLst>
                <a:outerShdw blurRad="44450" dist="13970" dir="5400000" algn="ctr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woPt" dir="tl"/>
              </a:scene3d>
              <a:sp3d prstMaterial="flat">
                <a:bevelT w="12700" h="25400" prst="coolSlant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" name="六边形 118"/>
              <p:cNvSpPr/>
              <p:nvPr/>
            </p:nvSpPr>
            <p:spPr>
              <a:xfrm>
                <a:off x="748511" y="5512948"/>
                <a:ext cx="763895" cy="589287"/>
              </a:xfrm>
              <a:prstGeom prst="hexagon">
                <a:avLst/>
              </a:prstGeom>
              <a:solidFill>
                <a:srgbClr val="EE7008">
                  <a:lumMod val="40000"/>
                  <a:lumOff val="60000"/>
                </a:srgbClr>
              </a:solidFill>
              <a:ln>
                <a:noFill/>
              </a:ln>
              <a:effectLst>
                <a:outerShdw blurRad="44450" dist="13970" dir="5400000" algn="ctr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woPt" dir="tl"/>
              </a:scene3d>
              <a:sp3d prstMaterial="flat">
                <a:bevelT w="12700" h="25400" prst="coolSlant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DAQ </a:t>
                </a:r>
                <a:r>
                  <a:rPr kumimoji="0" lang="en-US" altLang="zh-CN" sz="1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C</a:t>
                </a:r>
                <a:endParaRPr kumimoji="0" lang="zh-CN" altLang="en-US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20" name="箭头: 右 119"/>
            <p:cNvSpPr/>
            <p:nvPr/>
          </p:nvSpPr>
          <p:spPr>
            <a:xfrm>
              <a:off x="1834868" y="5808291"/>
              <a:ext cx="317230" cy="80060"/>
            </a:xfrm>
            <a:prstGeom prst="rightArrow">
              <a:avLst/>
            </a:prstGeom>
            <a:gradFill rotWithShape="1">
              <a:gsLst>
                <a:gs pos="0">
                  <a:srgbClr val="F0BA34">
                    <a:satMod val="103000"/>
                    <a:lumMod val="102000"/>
                    <a:tint val="94000"/>
                  </a:srgbClr>
                </a:gs>
                <a:gs pos="50000">
                  <a:srgbClr val="F0BA34">
                    <a:satMod val="110000"/>
                    <a:lumMod val="100000"/>
                    <a:shade val="100000"/>
                  </a:srgbClr>
                </a:gs>
                <a:gs pos="100000">
                  <a:srgbClr val="F0BA34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8020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幼圆" panose="02010509060101010101" pitchFamily="49" charset="-122"/>
                <a:cs typeface="+mn-cs"/>
              </a:endParaRPr>
            </a:p>
          </p:txBody>
        </p:sp>
        <p:pic>
          <p:nvPicPr>
            <p:cNvPr id="121" name="图片 120"/>
            <p:cNvPicPr/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4812987" y="3522517"/>
              <a:ext cx="863196" cy="34349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2" name="流程图: 多文档 121"/>
            <p:cNvSpPr/>
            <p:nvPr/>
          </p:nvSpPr>
          <p:spPr>
            <a:xfrm>
              <a:off x="6115771" y="5652189"/>
              <a:ext cx="746800" cy="456729"/>
            </a:xfrm>
            <a:prstGeom prst="flowChartMultidocument">
              <a:avLst/>
            </a:prstGeom>
            <a:solidFill>
              <a:srgbClr val="D15A3E"/>
            </a:solidFill>
            <a:ln w="12700" cap="flat" cmpd="sng" algn="ctr">
              <a:solidFill>
                <a:srgbClr val="D15A3E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幼圆" panose="02010509060101010101" pitchFamily="49" charset="-122"/>
                  <a:cs typeface="+mn-cs"/>
                </a:rPr>
                <a:t>1.dat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123" name="流程图: 文档 122"/>
            <p:cNvSpPr/>
            <p:nvPr/>
          </p:nvSpPr>
          <p:spPr>
            <a:xfrm>
              <a:off x="6115771" y="5078293"/>
              <a:ext cx="746800" cy="391078"/>
            </a:xfrm>
            <a:prstGeom prst="flowChartDocument">
              <a:avLst/>
            </a:prstGeom>
            <a:solidFill>
              <a:srgbClr val="D15A3E"/>
            </a:solidFill>
            <a:ln w="12700" cap="flat" cmpd="sng" algn="ctr">
              <a:solidFill>
                <a:srgbClr val="D15A3E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幼圆" panose="02010509060101010101" pitchFamily="49" charset="-122"/>
                  <a:cs typeface="+mn-cs"/>
                </a:rPr>
                <a:t>all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幼圆" panose="02010509060101010101" pitchFamily="49" charset="-122"/>
                  <a:cs typeface="+mn-cs"/>
                </a:rPr>
                <a:t>.dat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124" name="流程图: 文档 123"/>
            <p:cNvSpPr/>
            <p:nvPr/>
          </p:nvSpPr>
          <p:spPr>
            <a:xfrm>
              <a:off x="6115771" y="3941684"/>
              <a:ext cx="746800" cy="391078"/>
            </a:xfrm>
            <a:prstGeom prst="flowChartDocument">
              <a:avLst/>
            </a:prstGeom>
            <a:solidFill>
              <a:srgbClr val="D15A3E"/>
            </a:solidFill>
            <a:ln w="12700" cap="flat" cmpd="sng" algn="ctr">
              <a:solidFill>
                <a:srgbClr val="D15A3E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幼圆" panose="02010509060101010101" pitchFamily="49" charset="-122"/>
                  <a:cs typeface="+mn-cs"/>
                </a:rPr>
                <a:t>1.dat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125" name="流程图: 文档 124"/>
            <p:cNvSpPr/>
            <p:nvPr/>
          </p:nvSpPr>
          <p:spPr>
            <a:xfrm>
              <a:off x="6115771" y="4420690"/>
              <a:ext cx="746800" cy="391078"/>
            </a:xfrm>
            <a:prstGeom prst="flowChartDocument">
              <a:avLst/>
            </a:prstGeom>
            <a:solidFill>
              <a:srgbClr val="D15A3E"/>
            </a:solidFill>
            <a:ln w="12700" cap="flat" cmpd="sng" algn="ctr">
              <a:solidFill>
                <a:srgbClr val="D15A3E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幼圆" panose="02010509060101010101" pitchFamily="49" charset="-122"/>
                  <a:cs typeface="+mn-cs"/>
                </a:rPr>
                <a:t>2.dat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幼圆" panose="02010509060101010101" pitchFamily="49" charset="-122"/>
                <a:cs typeface="+mn-cs"/>
              </a:endParaRPr>
            </a:p>
          </p:txBody>
        </p:sp>
        <p:grpSp>
          <p:nvGrpSpPr>
            <p:cNvPr id="126" name="组合 125"/>
            <p:cNvGrpSpPr/>
            <p:nvPr/>
          </p:nvGrpSpPr>
          <p:grpSpPr>
            <a:xfrm>
              <a:off x="5594018" y="4065119"/>
              <a:ext cx="356817" cy="1823232"/>
              <a:chOff x="5686658" y="3002972"/>
              <a:chExt cx="388721" cy="2755905"/>
            </a:xfrm>
          </p:grpSpPr>
          <p:grpSp>
            <p:nvGrpSpPr>
              <p:cNvPr id="127" name="组合 126"/>
              <p:cNvGrpSpPr/>
              <p:nvPr/>
            </p:nvGrpSpPr>
            <p:grpSpPr>
              <a:xfrm>
                <a:off x="5686658" y="3002972"/>
                <a:ext cx="362312" cy="841470"/>
                <a:chOff x="2708167" y="3337622"/>
                <a:chExt cx="362312" cy="841470"/>
              </a:xfrm>
            </p:grpSpPr>
            <p:sp>
              <p:nvSpPr>
                <p:cNvPr id="130" name="箭头: 右 129"/>
                <p:cNvSpPr/>
                <p:nvPr/>
              </p:nvSpPr>
              <p:spPr>
                <a:xfrm>
                  <a:off x="2708167" y="3337622"/>
                  <a:ext cx="345594" cy="121015"/>
                </a:xfrm>
                <a:prstGeom prst="rightArrow">
                  <a:avLst/>
                </a:prstGeom>
                <a:gradFill rotWithShape="1">
                  <a:gsLst>
                    <a:gs pos="0">
                      <a:srgbClr val="F0BA34">
                        <a:satMod val="103000"/>
                        <a:lumMod val="102000"/>
                        <a:tint val="94000"/>
                      </a:srgbClr>
                    </a:gs>
                    <a:gs pos="50000">
                      <a:srgbClr val="F0BA34">
                        <a:satMod val="110000"/>
                        <a:lumMod val="100000"/>
                        <a:shade val="100000"/>
                      </a:srgbClr>
                    </a:gs>
                    <a:gs pos="100000">
                      <a:srgbClr val="F0BA34">
                        <a:lumMod val="99000"/>
                        <a:satMod val="120000"/>
                        <a:shade val="78000"/>
                      </a:srgbClr>
                    </a:gs>
                  </a:gsLst>
                  <a:lin ang="5400000" scaled="0"/>
                </a:gradFill>
                <a:ln>
                  <a:noFill/>
                </a:ln>
                <a:effectLst>
                  <a:outerShdw blurRad="57150" dist="19050" dir="5400000" algn="ctr" rotWithShape="0">
                    <a:srgbClr val="000000">
                      <a:alpha val="63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80200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/>
                    <a:ea typeface="幼圆" panose="02010509060101010101" pitchFamily="49" charset="-122"/>
                    <a:cs typeface="+mn-cs"/>
                  </a:endParaRPr>
                </a:p>
              </p:txBody>
            </p:sp>
            <p:sp>
              <p:nvSpPr>
                <p:cNvPr id="131" name="箭头: 右 130"/>
                <p:cNvSpPr/>
                <p:nvPr/>
              </p:nvSpPr>
              <p:spPr>
                <a:xfrm>
                  <a:off x="2724885" y="4058077"/>
                  <a:ext cx="345594" cy="121015"/>
                </a:xfrm>
                <a:prstGeom prst="rightArrow">
                  <a:avLst/>
                </a:prstGeom>
                <a:gradFill rotWithShape="1">
                  <a:gsLst>
                    <a:gs pos="0">
                      <a:srgbClr val="F0BA34">
                        <a:satMod val="103000"/>
                        <a:lumMod val="102000"/>
                        <a:tint val="94000"/>
                      </a:srgbClr>
                    </a:gs>
                    <a:gs pos="50000">
                      <a:srgbClr val="F0BA34">
                        <a:satMod val="110000"/>
                        <a:lumMod val="100000"/>
                        <a:shade val="100000"/>
                      </a:srgbClr>
                    </a:gs>
                    <a:gs pos="100000">
                      <a:srgbClr val="F0BA34">
                        <a:lumMod val="99000"/>
                        <a:satMod val="120000"/>
                        <a:shade val="78000"/>
                      </a:srgbClr>
                    </a:gs>
                  </a:gsLst>
                  <a:lin ang="5400000" scaled="0"/>
                </a:gradFill>
                <a:ln>
                  <a:noFill/>
                </a:ln>
                <a:effectLst>
                  <a:outerShdw blurRad="57150" dist="19050" dir="5400000" algn="ctr" rotWithShape="0">
                    <a:srgbClr val="000000">
                      <a:alpha val="63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80200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/>
                    <a:ea typeface="幼圆" panose="02010509060101010101" pitchFamily="49" charset="-122"/>
                    <a:cs typeface="+mn-cs"/>
                  </a:endParaRPr>
                </a:p>
              </p:txBody>
            </p:sp>
          </p:grpSp>
          <p:sp>
            <p:nvSpPr>
              <p:cNvPr id="128" name="箭头: 右 127"/>
              <p:cNvSpPr/>
              <p:nvPr/>
            </p:nvSpPr>
            <p:spPr>
              <a:xfrm>
                <a:off x="5714088" y="4713985"/>
                <a:ext cx="345594" cy="121015"/>
              </a:xfrm>
              <a:prstGeom prst="rightArrow">
                <a:avLst/>
              </a:prstGeom>
              <a:gradFill rotWithShape="1">
                <a:gsLst>
                  <a:gs pos="0">
                    <a:srgbClr val="F0BA34">
                      <a:satMod val="103000"/>
                      <a:lumMod val="102000"/>
                      <a:tint val="94000"/>
                    </a:srgbClr>
                  </a:gs>
                  <a:gs pos="50000">
                    <a:srgbClr val="F0BA34">
                      <a:satMod val="110000"/>
                      <a:lumMod val="100000"/>
                      <a:shade val="100000"/>
                    </a:srgbClr>
                  </a:gs>
                  <a:gs pos="100000">
                    <a:srgbClr val="F0BA34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8020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29" name="箭头: 右 128"/>
              <p:cNvSpPr/>
              <p:nvPr/>
            </p:nvSpPr>
            <p:spPr>
              <a:xfrm>
                <a:off x="5729785" y="5637862"/>
                <a:ext cx="345594" cy="121015"/>
              </a:xfrm>
              <a:prstGeom prst="rightArrow">
                <a:avLst/>
              </a:prstGeom>
              <a:gradFill rotWithShape="1">
                <a:gsLst>
                  <a:gs pos="0">
                    <a:srgbClr val="F0BA34">
                      <a:satMod val="103000"/>
                      <a:lumMod val="102000"/>
                      <a:tint val="94000"/>
                    </a:srgbClr>
                  </a:gs>
                  <a:gs pos="50000">
                    <a:srgbClr val="F0BA34">
                      <a:satMod val="110000"/>
                      <a:lumMod val="100000"/>
                      <a:shade val="100000"/>
                    </a:srgbClr>
                  </a:gs>
                  <a:gs pos="100000">
                    <a:srgbClr val="F0BA34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8020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/>
                  <a:ea typeface="幼圆" panose="02010509060101010101" pitchFamily="49" charset="-122"/>
                  <a:cs typeface="+mn-cs"/>
                </a:endParaRPr>
              </a:p>
            </p:txBody>
          </p:sp>
        </p:grpSp>
        <p:pic>
          <p:nvPicPr>
            <p:cNvPr id="132" name="图片 105"/>
            <p:cNvPicPr/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575507" y="3636891"/>
              <a:ext cx="785815" cy="245714"/>
            </a:xfrm>
            <a:prstGeom prst="rect">
              <a:avLst/>
            </a:prstGeom>
            <a:noFill/>
          </p:spPr>
        </p:pic>
        <p:sp>
          <p:nvSpPr>
            <p:cNvPr id="133" name="文本框 132"/>
            <p:cNvSpPr txBox="1"/>
            <p:nvPr/>
          </p:nvSpPr>
          <p:spPr>
            <a:xfrm>
              <a:off x="7026413" y="4254450"/>
              <a:ext cx="944610" cy="203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err="1">
                  <a:solidFill>
                    <a:srgbClr val="2D2E2D"/>
                  </a:solidFill>
                  <a:latin typeface="Arial" panose="020B0604020202020204"/>
                  <a:ea typeface="幼圆" panose="02010509060101010101" pitchFamily="49" charset="-122"/>
                </a:rPr>
                <a:t>Path_A</a:t>
              </a:r>
              <a:endParaRPr lang="zh-CN" altLang="en-US" sz="1400" dirty="0">
                <a:solidFill>
                  <a:srgbClr val="2D2E2D"/>
                </a:solidFill>
                <a:latin typeface="Arial" panose="020B0604020202020204"/>
                <a:ea typeface="幼圆" panose="02010509060101010101" pitchFamily="49" charset="-122"/>
              </a:endParaRPr>
            </a:p>
          </p:txBody>
        </p:sp>
        <p:sp>
          <p:nvSpPr>
            <p:cNvPr id="134" name="文本框 133"/>
            <p:cNvSpPr txBox="1"/>
            <p:nvPr/>
          </p:nvSpPr>
          <p:spPr>
            <a:xfrm>
              <a:off x="7022340" y="5131240"/>
              <a:ext cx="944610" cy="203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err="1">
                  <a:solidFill>
                    <a:srgbClr val="2D2E2D"/>
                  </a:solidFill>
                  <a:latin typeface="Arial" panose="020B0604020202020204"/>
                  <a:ea typeface="幼圆" panose="02010509060101010101" pitchFamily="49" charset="-122"/>
                </a:rPr>
                <a:t>Path_B</a:t>
              </a:r>
              <a:endParaRPr lang="zh-CN" altLang="en-US" sz="1400" dirty="0">
                <a:solidFill>
                  <a:srgbClr val="2D2E2D"/>
                </a:solidFill>
                <a:latin typeface="Arial" panose="020B0604020202020204"/>
                <a:ea typeface="幼圆" panose="02010509060101010101" pitchFamily="49" charset="-122"/>
              </a:endParaRPr>
            </a:p>
          </p:txBody>
        </p:sp>
        <p:sp>
          <p:nvSpPr>
            <p:cNvPr id="135" name="文本框 134"/>
            <p:cNvSpPr txBox="1"/>
            <p:nvPr/>
          </p:nvSpPr>
          <p:spPr>
            <a:xfrm>
              <a:off x="7022340" y="5755786"/>
              <a:ext cx="944610" cy="203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err="1">
                  <a:solidFill>
                    <a:srgbClr val="2D2E2D"/>
                  </a:solidFill>
                  <a:latin typeface="Arial" panose="020B0604020202020204"/>
                  <a:ea typeface="幼圆" panose="02010509060101010101" pitchFamily="49" charset="-122"/>
                </a:rPr>
                <a:t>Path_C</a:t>
              </a:r>
              <a:endParaRPr lang="en-US" altLang="zh-CN" sz="1400" dirty="0">
                <a:solidFill>
                  <a:srgbClr val="2D2E2D"/>
                </a:solidFill>
                <a:latin typeface="Arial" panose="020B0604020202020204"/>
                <a:ea typeface="幼圆" panose="02010509060101010101" pitchFamily="49" charset="-122"/>
              </a:endParaRPr>
            </a:p>
          </p:txBody>
        </p:sp>
        <p:grpSp>
          <p:nvGrpSpPr>
            <p:cNvPr id="136" name="组合 135"/>
            <p:cNvGrpSpPr/>
            <p:nvPr/>
          </p:nvGrpSpPr>
          <p:grpSpPr>
            <a:xfrm>
              <a:off x="8132061" y="4310517"/>
              <a:ext cx="356817" cy="1578178"/>
              <a:chOff x="5686658" y="3373384"/>
              <a:chExt cx="388721" cy="2385493"/>
            </a:xfrm>
          </p:grpSpPr>
          <p:sp>
            <p:nvSpPr>
              <p:cNvPr id="137" name="箭头: 右 136"/>
              <p:cNvSpPr/>
              <p:nvPr/>
            </p:nvSpPr>
            <p:spPr>
              <a:xfrm>
                <a:off x="5686658" y="3373384"/>
                <a:ext cx="345594" cy="121015"/>
              </a:xfrm>
              <a:prstGeom prst="rightArrow">
                <a:avLst/>
              </a:prstGeom>
              <a:gradFill rotWithShape="1">
                <a:gsLst>
                  <a:gs pos="0">
                    <a:srgbClr val="F0BA34">
                      <a:satMod val="103000"/>
                      <a:lumMod val="102000"/>
                      <a:tint val="94000"/>
                    </a:srgbClr>
                  </a:gs>
                  <a:gs pos="50000">
                    <a:srgbClr val="F0BA34">
                      <a:satMod val="110000"/>
                      <a:lumMod val="100000"/>
                      <a:shade val="100000"/>
                    </a:srgbClr>
                  </a:gs>
                  <a:gs pos="100000">
                    <a:srgbClr val="F0BA34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8020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38" name="箭头: 右 137"/>
              <p:cNvSpPr/>
              <p:nvPr/>
            </p:nvSpPr>
            <p:spPr>
              <a:xfrm>
                <a:off x="5714088" y="4713985"/>
                <a:ext cx="345594" cy="121015"/>
              </a:xfrm>
              <a:prstGeom prst="rightArrow">
                <a:avLst/>
              </a:prstGeom>
              <a:gradFill rotWithShape="1">
                <a:gsLst>
                  <a:gs pos="0">
                    <a:srgbClr val="F0BA34">
                      <a:satMod val="103000"/>
                      <a:lumMod val="102000"/>
                      <a:tint val="94000"/>
                    </a:srgbClr>
                  </a:gs>
                  <a:gs pos="50000">
                    <a:srgbClr val="F0BA34">
                      <a:satMod val="110000"/>
                      <a:lumMod val="100000"/>
                      <a:shade val="100000"/>
                    </a:srgbClr>
                  </a:gs>
                  <a:gs pos="100000">
                    <a:srgbClr val="F0BA34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8020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39" name="箭头: 右 138"/>
              <p:cNvSpPr/>
              <p:nvPr/>
            </p:nvSpPr>
            <p:spPr>
              <a:xfrm>
                <a:off x="5729785" y="5637862"/>
                <a:ext cx="345594" cy="121015"/>
              </a:xfrm>
              <a:prstGeom prst="rightArrow">
                <a:avLst/>
              </a:prstGeom>
              <a:gradFill rotWithShape="1">
                <a:gsLst>
                  <a:gs pos="0">
                    <a:srgbClr val="F0BA34">
                      <a:satMod val="103000"/>
                      <a:lumMod val="102000"/>
                      <a:tint val="94000"/>
                    </a:srgbClr>
                  </a:gs>
                  <a:gs pos="50000">
                    <a:srgbClr val="F0BA34">
                      <a:satMod val="110000"/>
                      <a:lumMod val="100000"/>
                      <a:shade val="100000"/>
                    </a:srgbClr>
                  </a:gs>
                  <a:gs pos="100000">
                    <a:srgbClr val="F0BA34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8020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/>
                  <a:ea typeface="幼圆" panose="02010509060101010101" pitchFamily="49" charset="-122"/>
                  <a:cs typeface="+mn-cs"/>
                </a:endParaRPr>
              </a:p>
            </p:txBody>
          </p:sp>
        </p:grpSp>
        <p:sp>
          <p:nvSpPr>
            <p:cNvPr id="140" name="矩形 139"/>
            <p:cNvSpPr/>
            <p:nvPr/>
          </p:nvSpPr>
          <p:spPr>
            <a:xfrm>
              <a:off x="8509170" y="3594673"/>
              <a:ext cx="416597" cy="2520835"/>
            </a:xfrm>
            <a:prstGeom prst="rect">
              <a:avLst/>
            </a:prstGeom>
            <a:gradFill rotWithShape="1">
              <a:gsLst>
                <a:gs pos="0">
                  <a:srgbClr val="F0BA34">
                    <a:lumMod val="110000"/>
                    <a:satMod val="105000"/>
                    <a:tint val="67000"/>
                  </a:srgbClr>
                </a:gs>
                <a:gs pos="50000">
                  <a:srgbClr val="F0BA34">
                    <a:lumMod val="105000"/>
                    <a:satMod val="103000"/>
                    <a:tint val="73000"/>
                  </a:srgbClr>
                </a:gs>
                <a:gs pos="100000">
                  <a:srgbClr val="F0BA34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0BA34"/>
              </a:solidFill>
              <a:prstDash val="solid"/>
              <a:miter lim="800000"/>
            </a:ln>
            <a:effectLst/>
          </p:spPr>
          <p:txBody>
            <a:bodyPr vert="eaVert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 panose="020B0604020202020204"/>
                  <a:ea typeface="幼圆" panose="02010509060101010101" pitchFamily="49" charset="-122"/>
                  <a:cs typeface="+mn-cs"/>
                </a:rPr>
                <a:t>Daisy IO 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2D2E2D"/>
                </a:solidFill>
                <a:effectLst/>
                <a:uLnTx/>
                <a:uFillTx/>
                <a:latin typeface="Arial" panose="020B0604020202020204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141" name="矩形 140"/>
            <p:cNvSpPr/>
            <p:nvPr/>
          </p:nvSpPr>
          <p:spPr>
            <a:xfrm>
              <a:off x="9312245" y="3594673"/>
              <a:ext cx="416597" cy="2520835"/>
            </a:xfrm>
            <a:prstGeom prst="rect">
              <a:avLst/>
            </a:prstGeom>
            <a:gradFill rotWithShape="1">
              <a:gsLst>
                <a:gs pos="0">
                  <a:srgbClr val="F0BA34">
                    <a:lumMod val="110000"/>
                    <a:satMod val="105000"/>
                    <a:tint val="67000"/>
                  </a:srgbClr>
                </a:gs>
                <a:gs pos="50000">
                  <a:srgbClr val="F0BA34">
                    <a:lumMod val="105000"/>
                    <a:satMod val="103000"/>
                    <a:tint val="73000"/>
                  </a:srgbClr>
                </a:gs>
                <a:gs pos="100000">
                  <a:srgbClr val="F0BA34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0BA34"/>
              </a:solidFill>
              <a:prstDash val="solid"/>
              <a:miter lim="800000"/>
            </a:ln>
            <a:effectLst/>
          </p:spPr>
          <p:txBody>
            <a:bodyPr vert="eaVert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 panose="020B0604020202020204"/>
                  <a:ea typeface="幼圆" panose="02010509060101010101" pitchFamily="49" charset="-122"/>
                  <a:cs typeface="+mn-cs"/>
                </a:rPr>
                <a:t>Daisy computing engine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2D2E2D"/>
                </a:solidFill>
                <a:effectLst/>
                <a:uLnTx/>
                <a:uFillTx/>
                <a:latin typeface="Arial" panose="020B0604020202020204"/>
                <a:ea typeface="幼圆" panose="02010509060101010101" pitchFamily="49" charset="-122"/>
                <a:cs typeface="+mn-cs"/>
              </a:endParaRPr>
            </a:p>
          </p:txBody>
        </p:sp>
        <p:grpSp>
          <p:nvGrpSpPr>
            <p:cNvPr id="142" name="组合 141"/>
            <p:cNvGrpSpPr/>
            <p:nvPr/>
          </p:nvGrpSpPr>
          <p:grpSpPr>
            <a:xfrm>
              <a:off x="8966732" y="4319771"/>
              <a:ext cx="356818" cy="1578179"/>
              <a:chOff x="5393306" y="3370479"/>
              <a:chExt cx="388722" cy="2385495"/>
            </a:xfrm>
          </p:grpSpPr>
          <p:sp>
            <p:nvSpPr>
              <p:cNvPr id="143" name="箭头: 右 142"/>
              <p:cNvSpPr/>
              <p:nvPr/>
            </p:nvSpPr>
            <p:spPr>
              <a:xfrm>
                <a:off x="5393306" y="3370479"/>
                <a:ext cx="345594" cy="121015"/>
              </a:xfrm>
              <a:prstGeom prst="rightArrow">
                <a:avLst/>
              </a:prstGeom>
              <a:gradFill rotWithShape="1">
                <a:gsLst>
                  <a:gs pos="0">
                    <a:srgbClr val="F0BA34">
                      <a:satMod val="103000"/>
                      <a:lumMod val="102000"/>
                      <a:tint val="94000"/>
                    </a:srgbClr>
                  </a:gs>
                  <a:gs pos="50000">
                    <a:srgbClr val="F0BA34">
                      <a:satMod val="110000"/>
                      <a:lumMod val="100000"/>
                      <a:shade val="100000"/>
                    </a:srgbClr>
                  </a:gs>
                  <a:gs pos="100000">
                    <a:srgbClr val="F0BA34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8020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44" name="箭头: 右 143"/>
              <p:cNvSpPr/>
              <p:nvPr/>
            </p:nvSpPr>
            <p:spPr>
              <a:xfrm>
                <a:off x="5420737" y="4711081"/>
                <a:ext cx="345594" cy="121015"/>
              </a:xfrm>
              <a:prstGeom prst="rightArrow">
                <a:avLst/>
              </a:prstGeom>
              <a:gradFill rotWithShape="1">
                <a:gsLst>
                  <a:gs pos="0">
                    <a:srgbClr val="F0BA34">
                      <a:satMod val="103000"/>
                      <a:lumMod val="102000"/>
                      <a:tint val="94000"/>
                    </a:srgbClr>
                  </a:gs>
                  <a:gs pos="50000">
                    <a:srgbClr val="F0BA34">
                      <a:satMod val="110000"/>
                      <a:lumMod val="100000"/>
                      <a:shade val="100000"/>
                    </a:srgbClr>
                  </a:gs>
                  <a:gs pos="100000">
                    <a:srgbClr val="F0BA34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8020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45" name="箭头: 右 144"/>
              <p:cNvSpPr/>
              <p:nvPr/>
            </p:nvSpPr>
            <p:spPr>
              <a:xfrm>
                <a:off x="5436434" y="5634959"/>
                <a:ext cx="345594" cy="121015"/>
              </a:xfrm>
              <a:prstGeom prst="rightArrow">
                <a:avLst/>
              </a:prstGeom>
              <a:gradFill rotWithShape="1">
                <a:gsLst>
                  <a:gs pos="0">
                    <a:srgbClr val="F0BA34">
                      <a:satMod val="103000"/>
                      <a:lumMod val="102000"/>
                      <a:tint val="94000"/>
                    </a:srgbClr>
                  </a:gs>
                  <a:gs pos="50000">
                    <a:srgbClr val="F0BA34">
                      <a:satMod val="110000"/>
                      <a:lumMod val="100000"/>
                      <a:shade val="100000"/>
                    </a:srgbClr>
                  </a:gs>
                  <a:gs pos="100000">
                    <a:srgbClr val="F0BA34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8020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/>
                  <a:ea typeface="幼圆" panose="02010509060101010101" pitchFamily="49" charset="-122"/>
                  <a:cs typeface="+mn-cs"/>
                </a:endParaRPr>
              </a:p>
            </p:txBody>
          </p:sp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736506" y="975026"/>
            <a:ext cx="10718987" cy="4804867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Develop a unified module for streaming data access, parsing, management, and retrieval.</a:t>
            </a:r>
            <a:endParaRPr lang="en-US" altLang="zh-CN" sz="2800" dirty="0"/>
          </a:p>
          <a:p>
            <a:pPr lvl="1"/>
            <a:r>
              <a:rPr lang="en-US" altLang="zh-CN" sz="1800" dirty="0"/>
              <a:t>Access: Receiving data streams from the DAQ</a:t>
            </a:r>
            <a:endParaRPr lang="en-US" altLang="zh-CN" sz="1800" dirty="0"/>
          </a:p>
          <a:p>
            <a:pPr lvl="1"/>
            <a:r>
              <a:rPr lang="en-US" altLang="zh-CN" sz="1800" dirty="0"/>
              <a:t>Parsing: Parsing the data stream into a dictionary format</a:t>
            </a:r>
            <a:endParaRPr lang="en-US" altLang="zh-CN" sz="1800" dirty="0"/>
          </a:p>
          <a:p>
            <a:pPr lvl="1"/>
            <a:r>
              <a:rPr lang="en-US" altLang="zh-CN" sz="1800" dirty="0"/>
              <a:t>Management: Defining the data storage path</a:t>
            </a:r>
            <a:endParaRPr lang="en-US" altLang="zh-CN" sz="1800" dirty="0"/>
          </a:p>
          <a:p>
            <a:pPr lvl="1"/>
            <a:r>
              <a:rPr lang="en-US" altLang="zh-CN" sz="1800" dirty="0"/>
              <a:t>Retrieval: Providing functionality for data retrieval and metadata listing</a:t>
            </a:r>
            <a:endParaRPr lang="en-US" altLang="zh-CN" sz="1800" dirty="0"/>
          </a:p>
          <a:p>
            <a:pPr lvl="1"/>
            <a:r>
              <a:rPr lang="en-US" altLang="zh-CN" sz="1800" dirty="0"/>
              <a:t>Clarify the rules for integrating the new stream processing.</a:t>
            </a:r>
            <a:endParaRPr lang="en-US" altLang="zh-CN" sz="18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Daisy Stream I/O</a:t>
            </a:r>
            <a:endParaRPr lang="zh-CN" altLang="en-US" dirty="0"/>
          </a:p>
        </p:txBody>
      </p:sp>
      <p:grpSp>
        <p:nvGrpSpPr>
          <p:cNvPr id="146" name="组合 145"/>
          <p:cNvGrpSpPr/>
          <p:nvPr/>
        </p:nvGrpSpPr>
        <p:grpSpPr>
          <a:xfrm>
            <a:off x="651581" y="4323755"/>
            <a:ext cx="9791518" cy="2123153"/>
            <a:chOff x="2031793" y="3525126"/>
            <a:chExt cx="7502213" cy="1577007"/>
          </a:xfrm>
        </p:grpSpPr>
        <p:grpSp>
          <p:nvGrpSpPr>
            <p:cNvPr id="149" name="组合 148"/>
            <p:cNvGrpSpPr/>
            <p:nvPr/>
          </p:nvGrpSpPr>
          <p:grpSpPr>
            <a:xfrm>
              <a:off x="2031793" y="4036427"/>
              <a:ext cx="989001" cy="807729"/>
              <a:chOff x="1254962" y="4808538"/>
              <a:chExt cx="1339135" cy="1127051"/>
            </a:xfrm>
            <a:solidFill>
              <a:srgbClr val="EE7008">
                <a:lumMod val="40000"/>
                <a:lumOff val="60000"/>
              </a:srgbClr>
            </a:solidFill>
          </p:grpSpPr>
          <p:sp>
            <p:nvSpPr>
              <p:cNvPr id="180" name="六边形 179"/>
              <p:cNvSpPr/>
              <p:nvPr/>
            </p:nvSpPr>
            <p:spPr>
              <a:xfrm>
                <a:off x="1254962" y="4808538"/>
                <a:ext cx="1034335" cy="822251"/>
              </a:xfrm>
              <a:prstGeom prst="hexagon">
                <a:avLst/>
              </a:prstGeom>
              <a:grpFill/>
              <a:ln>
                <a:noFill/>
              </a:ln>
              <a:effectLst>
                <a:outerShdw blurRad="44450" dist="13970" dir="5400000" algn="ctr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woPt" dir="tl"/>
              </a:scene3d>
              <a:sp3d prstMaterial="flat">
                <a:bevelT w="12700" h="25400" prst="coolSlant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1100" kern="0">
                  <a:solidFill>
                    <a:srgbClr val="FFFFFF"/>
                  </a:solidFill>
                  <a:latin typeface="Calibri" panose="020F0502020204030204"/>
                  <a:ea typeface="微软雅黑" panose="020B0503020204020204" charset="-122"/>
                </a:endParaRPr>
              </a:p>
            </p:txBody>
          </p:sp>
          <p:sp>
            <p:nvSpPr>
              <p:cNvPr id="181" name="六边形 180"/>
              <p:cNvSpPr/>
              <p:nvPr/>
            </p:nvSpPr>
            <p:spPr>
              <a:xfrm>
                <a:off x="1407362" y="4960938"/>
                <a:ext cx="1034335" cy="822251"/>
              </a:xfrm>
              <a:prstGeom prst="hexagon">
                <a:avLst/>
              </a:prstGeom>
              <a:grpFill/>
              <a:ln>
                <a:noFill/>
              </a:ln>
              <a:effectLst>
                <a:outerShdw blurRad="44450" dist="13970" dir="5400000" algn="ctr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woPt" dir="tl"/>
              </a:scene3d>
              <a:sp3d prstMaterial="flat">
                <a:bevelT w="12700" h="25400" prst="coolSlant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1100" kern="0">
                  <a:solidFill>
                    <a:srgbClr val="FFFFFF"/>
                  </a:solidFill>
                  <a:latin typeface="Calibri" panose="020F0502020204030204"/>
                  <a:ea typeface="微软雅黑" panose="020B0503020204020204" charset="-122"/>
                </a:endParaRPr>
              </a:p>
            </p:txBody>
          </p:sp>
          <p:sp>
            <p:nvSpPr>
              <p:cNvPr id="182" name="六边形 181"/>
              <p:cNvSpPr/>
              <p:nvPr/>
            </p:nvSpPr>
            <p:spPr>
              <a:xfrm>
                <a:off x="1559762" y="5113338"/>
                <a:ext cx="1034335" cy="822251"/>
              </a:xfrm>
              <a:prstGeom prst="hexagon">
                <a:avLst/>
              </a:prstGeom>
              <a:grpFill/>
              <a:ln>
                <a:noFill/>
              </a:ln>
              <a:effectLst>
                <a:outerShdw blurRad="44450" dist="13970" dir="5400000" algn="ctr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woPt" dir="tl"/>
              </a:scene3d>
              <a:sp3d prstMaterial="flat">
                <a:bevelT w="12700" h="25400" prst="coolSlant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CN" sz="1100" kern="0" dirty="0">
                    <a:solidFill>
                      <a:srgbClr val="000000"/>
                    </a:solidFill>
                    <a:latin typeface="Calibri" panose="020F0502020204030204"/>
                    <a:ea typeface="微软雅黑" panose="020B0503020204020204" charset="-122"/>
                  </a:rPr>
                  <a:t>DAQ</a:t>
                </a:r>
                <a:endParaRPr lang="zh-CN" altLang="en-US" sz="1100" kern="0" dirty="0">
                  <a:solidFill>
                    <a:srgbClr val="000000"/>
                  </a:solidFill>
                  <a:latin typeface="Calibri" panose="020F0502020204030204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150" name="组合 149"/>
            <p:cNvGrpSpPr/>
            <p:nvPr/>
          </p:nvGrpSpPr>
          <p:grpSpPr>
            <a:xfrm>
              <a:off x="3341439" y="3525126"/>
              <a:ext cx="4680521" cy="1577007"/>
              <a:chOff x="1656805" y="2387148"/>
              <a:chExt cx="4680521" cy="1577007"/>
            </a:xfrm>
          </p:grpSpPr>
          <p:grpSp>
            <p:nvGrpSpPr>
              <p:cNvPr id="162" name="组合 161"/>
              <p:cNvGrpSpPr/>
              <p:nvPr/>
            </p:nvGrpSpPr>
            <p:grpSpPr>
              <a:xfrm>
                <a:off x="1656805" y="2387148"/>
                <a:ext cx="4680521" cy="1577007"/>
                <a:chOff x="3906392" y="2821199"/>
                <a:chExt cx="4690977" cy="1577007"/>
              </a:xfrm>
              <a:solidFill>
                <a:srgbClr val="4BACC6">
                  <a:lumMod val="20000"/>
                  <a:lumOff val="80000"/>
                </a:srgbClr>
              </a:solidFill>
            </p:grpSpPr>
            <p:sp>
              <p:nvSpPr>
                <p:cNvPr id="176" name="矩形 175"/>
                <p:cNvSpPr/>
                <p:nvPr/>
              </p:nvSpPr>
              <p:spPr>
                <a:xfrm>
                  <a:off x="3906392" y="2822291"/>
                  <a:ext cx="1168416" cy="1575589"/>
                </a:xfrm>
                <a:prstGeom prst="rect">
                  <a:avLst/>
                </a:prstGeom>
                <a:gradFill rotWithShape="1">
                  <a:gsLst>
                    <a:gs pos="0">
                      <a:srgbClr val="4F81BD">
                        <a:tint val="50000"/>
                        <a:satMod val="300000"/>
                      </a:srgbClr>
                    </a:gs>
                    <a:gs pos="35000">
                      <a:srgbClr val="4F81BD">
                        <a:tint val="37000"/>
                        <a:satMod val="300000"/>
                      </a:srgbClr>
                    </a:gs>
                    <a:gs pos="100000">
                      <a:srgbClr val="4F81B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80200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/>
                    <a:ea typeface="微软雅黑" panose="020B0503020204020204" charset="-122"/>
                    <a:cs typeface="+mn-cs"/>
                  </a:endParaRPr>
                </a:p>
              </p:txBody>
            </p:sp>
            <p:sp>
              <p:nvSpPr>
                <p:cNvPr id="177" name="矩形 176"/>
                <p:cNvSpPr/>
                <p:nvPr/>
              </p:nvSpPr>
              <p:spPr>
                <a:xfrm>
                  <a:off x="5079808" y="2822617"/>
                  <a:ext cx="1168416" cy="1575589"/>
                </a:xfrm>
                <a:prstGeom prst="rect">
                  <a:avLst/>
                </a:prstGeom>
                <a:gradFill rotWithShape="1">
                  <a:gsLst>
                    <a:gs pos="0">
                      <a:srgbClr val="4F81BD">
                        <a:tint val="50000"/>
                        <a:satMod val="300000"/>
                      </a:srgbClr>
                    </a:gs>
                    <a:gs pos="35000">
                      <a:srgbClr val="4F81BD">
                        <a:tint val="37000"/>
                        <a:satMod val="300000"/>
                      </a:srgbClr>
                    </a:gs>
                    <a:gs pos="100000">
                      <a:srgbClr val="4F81B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80200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/>
                    <a:ea typeface="微软雅黑" panose="020B0503020204020204" charset="-122"/>
                    <a:cs typeface="+mn-cs"/>
                  </a:endParaRPr>
                </a:p>
              </p:txBody>
            </p:sp>
            <p:sp>
              <p:nvSpPr>
                <p:cNvPr id="178" name="矩形 177"/>
                <p:cNvSpPr/>
                <p:nvPr/>
              </p:nvSpPr>
              <p:spPr>
                <a:xfrm>
                  <a:off x="6258205" y="2822480"/>
                  <a:ext cx="1168416" cy="1575589"/>
                </a:xfrm>
                <a:prstGeom prst="rect">
                  <a:avLst/>
                </a:prstGeom>
                <a:gradFill rotWithShape="1">
                  <a:gsLst>
                    <a:gs pos="0">
                      <a:srgbClr val="4F81BD">
                        <a:tint val="50000"/>
                        <a:satMod val="300000"/>
                      </a:srgbClr>
                    </a:gs>
                    <a:gs pos="35000">
                      <a:srgbClr val="4F81BD">
                        <a:tint val="37000"/>
                        <a:satMod val="300000"/>
                      </a:srgbClr>
                    </a:gs>
                    <a:gs pos="100000">
                      <a:srgbClr val="4F81B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80200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/>
                    <a:ea typeface="微软雅黑" panose="020B0503020204020204" charset="-122"/>
                    <a:cs typeface="+mn-cs"/>
                  </a:endParaRPr>
                </a:p>
              </p:txBody>
            </p:sp>
            <p:sp>
              <p:nvSpPr>
                <p:cNvPr id="179" name="矩形 178"/>
                <p:cNvSpPr/>
                <p:nvPr/>
              </p:nvSpPr>
              <p:spPr>
                <a:xfrm>
                  <a:off x="7428953" y="2821199"/>
                  <a:ext cx="1168416" cy="1575588"/>
                </a:xfrm>
                <a:prstGeom prst="rect">
                  <a:avLst/>
                </a:prstGeom>
                <a:gradFill rotWithShape="1">
                  <a:gsLst>
                    <a:gs pos="0">
                      <a:srgbClr val="4F81BD">
                        <a:tint val="50000"/>
                        <a:satMod val="300000"/>
                      </a:srgbClr>
                    </a:gs>
                    <a:gs pos="35000">
                      <a:srgbClr val="4F81BD">
                        <a:tint val="37000"/>
                        <a:satMod val="300000"/>
                      </a:srgbClr>
                    </a:gs>
                    <a:gs pos="100000">
                      <a:srgbClr val="4F81B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80200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/>
                    <a:ea typeface="微软雅黑" panose="020B0503020204020204" charset="-122"/>
                    <a:cs typeface="+mn-cs"/>
                  </a:endParaRPr>
                </a:p>
              </p:txBody>
            </p:sp>
          </p:grpSp>
          <p:sp>
            <p:nvSpPr>
              <p:cNvPr id="163" name="矩形: 圆角 162"/>
              <p:cNvSpPr/>
              <p:nvPr/>
            </p:nvSpPr>
            <p:spPr>
              <a:xfrm>
                <a:off x="1834554" y="2838538"/>
                <a:ext cx="810313" cy="299245"/>
              </a:xfrm>
              <a:prstGeom prst="roundRect">
                <a:avLst/>
              </a:prstGeom>
              <a:gradFill rotWithShape="1">
                <a:gsLst>
                  <a:gs pos="0">
                    <a:srgbClr val="4F81BD">
                      <a:tint val="50000"/>
                      <a:satMod val="300000"/>
                    </a:srgbClr>
                  </a:gs>
                  <a:gs pos="35000">
                    <a:srgbClr val="4F81BD">
                      <a:tint val="37000"/>
                      <a:satMod val="300000"/>
                    </a:srgbClr>
                  </a:gs>
                  <a:gs pos="100000">
                    <a:srgbClr val="4F81B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8020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/>
                    <a:ea typeface="微软雅黑" panose="020B0503020204020204" charset="-122"/>
                    <a:cs typeface="+mn-cs"/>
                  </a:rPr>
                  <a:t>DataRec</a:t>
                </a:r>
                <a:endPara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4" name="文本框 163"/>
              <p:cNvSpPr txBox="1"/>
              <p:nvPr/>
            </p:nvSpPr>
            <p:spPr>
              <a:xfrm>
                <a:off x="5143431" y="2438253"/>
                <a:ext cx="1193895" cy="445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8020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/>
                    <a:ea typeface="微软雅黑" panose="020B0503020204020204" charset="-122"/>
                  </a:rPr>
                  <a:t>A data access API designed for computational tasks.</a:t>
                </a:r>
                <a:endPara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charset="-122"/>
                </a:endParaRPr>
              </a:p>
            </p:txBody>
          </p:sp>
          <p:sp>
            <p:nvSpPr>
              <p:cNvPr id="165" name="文本框 164"/>
              <p:cNvSpPr txBox="1"/>
              <p:nvPr/>
            </p:nvSpPr>
            <p:spPr>
              <a:xfrm>
                <a:off x="4003376" y="2443521"/>
                <a:ext cx="1165812" cy="445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8020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/>
                    <a:ea typeface="微软雅黑" panose="020B0503020204020204" charset="-122"/>
                  </a:rPr>
                  <a:t>Buidl</a:t>
                </a:r>
                <a:r>
                  <a:rPr kumimoji="0" lang="en-US" altLang="zh-CN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/>
                    <a:ea typeface="微软雅黑" panose="020B0503020204020204" charset="-122"/>
                  </a:rPr>
                  <a:t> path based on </a:t>
                </a:r>
                <a:r>
                  <a:rPr kumimoji="0" lang="en-US" altLang="zh-CN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/>
                    <a:ea typeface="微软雅黑" panose="020B0503020204020204" charset="-122"/>
                  </a:rPr>
                  <a:t>beamlineName</a:t>
                </a:r>
                <a:r>
                  <a:rPr kumimoji="0" lang="en-US" altLang="zh-CN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/>
                    <a:ea typeface="微软雅黑" panose="020B0503020204020204" charset="-122"/>
                  </a:rPr>
                  <a:t>/</a:t>
                </a:r>
                <a:endPara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charset="-122"/>
                </a:endParaRPr>
              </a:p>
              <a:p>
                <a:pPr marL="0" marR="0" lvl="0" indent="0" algn="ctr" defTabSz="8020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/>
                    <a:ea typeface="微软雅黑" panose="020B0503020204020204" charset="-122"/>
                  </a:rPr>
                  <a:t>Beamtimeid</a:t>
                </a:r>
                <a:r>
                  <a:rPr kumimoji="0" lang="en-US" altLang="zh-CN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/>
                    <a:ea typeface="微软雅黑" panose="020B0503020204020204" charset="-122"/>
                  </a:rPr>
                  <a:t>…</a:t>
                </a:r>
                <a:endPara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charset="-122"/>
                </a:endParaRPr>
              </a:p>
            </p:txBody>
          </p:sp>
          <p:sp>
            <p:nvSpPr>
              <p:cNvPr id="166" name="文本框 165"/>
              <p:cNvSpPr txBox="1"/>
              <p:nvPr/>
            </p:nvSpPr>
            <p:spPr>
              <a:xfrm>
                <a:off x="2810929" y="2446162"/>
                <a:ext cx="1193895" cy="445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8020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/>
                    <a:ea typeface="微软雅黑" panose="020B0503020204020204" charset="-122"/>
                  </a:rPr>
                  <a:t>Parsing streaming data based on different beamline configurations.</a:t>
                </a:r>
                <a:endPara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charset="-122"/>
                </a:endParaRPr>
              </a:p>
            </p:txBody>
          </p:sp>
          <p:sp>
            <p:nvSpPr>
              <p:cNvPr id="167" name="文本框 166"/>
              <p:cNvSpPr txBox="1"/>
              <p:nvPr/>
            </p:nvSpPr>
            <p:spPr>
              <a:xfrm>
                <a:off x="1688373" y="2446162"/>
                <a:ext cx="1193895" cy="445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8020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/>
                    <a:ea typeface="微软雅黑" panose="020B0503020204020204" charset="-122"/>
                  </a:rPr>
                  <a:t>Building multiple stream data access based on </a:t>
                </a:r>
                <a:r>
                  <a:rPr kumimoji="0" lang="en-US" altLang="zh-CN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/>
                    <a:ea typeface="微软雅黑" panose="020B0503020204020204" charset="-122"/>
                  </a:rPr>
                  <a:t>ZeroMQ</a:t>
                </a:r>
                <a:r>
                  <a:rPr kumimoji="0" lang="en-US" altLang="zh-CN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/>
                    <a:ea typeface="微软雅黑" panose="020B0503020204020204" charset="-122"/>
                  </a:rPr>
                  <a:t>.</a:t>
                </a:r>
                <a:endPara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charset="-122"/>
                </a:endParaRPr>
              </a:p>
            </p:txBody>
          </p:sp>
          <p:sp>
            <p:nvSpPr>
              <p:cNvPr id="168" name="矩形: 圆角 167"/>
              <p:cNvSpPr/>
              <p:nvPr/>
            </p:nvSpPr>
            <p:spPr>
              <a:xfrm>
                <a:off x="1834554" y="3208692"/>
                <a:ext cx="810313" cy="299245"/>
              </a:xfrm>
              <a:prstGeom prst="roundRect">
                <a:avLst/>
              </a:prstGeom>
              <a:gradFill rotWithShape="1">
                <a:gsLst>
                  <a:gs pos="0">
                    <a:srgbClr val="4F81BD">
                      <a:tint val="50000"/>
                      <a:satMod val="300000"/>
                    </a:srgbClr>
                  </a:gs>
                  <a:gs pos="35000">
                    <a:srgbClr val="4F81BD">
                      <a:tint val="37000"/>
                      <a:satMod val="300000"/>
                    </a:srgbClr>
                  </a:gs>
                  <a:gs pos="100000">
                    <a:srgbClr val="4F81B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8020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/>
                    <a:ea typeface="微软雅黑" panose="020B0503020204020204" charset="-122"/>
                    <a:cs typeface="+mn-cs"/>
                  </a:rPr>
                  <a:t>DataRec</a:t>
                </a:r>
                <a:endPara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9" name="矩形: 圆角 168"/>
              <p:cNvSpPr/>
              <p:nvPr/>
            </p:nvSpPr>
            <p:spPr>
              <a:xfrm>
                <a:off x="1834554" y="3576757"/>
                <a:ext cx="810313" cy="299245"/>
              </a:xfrm>
              <a:prstGeom prst="roundRect">
                <a:avLst/>
              </a:prstGeom>
              <a:gradFill rotWithShape="1">
                <a:gsLst>
                  <a:gs pos="0">
                    <a:srgbClr val="4F81BD">
                      <a:tint val="50000"/>
                      <a:satMod val="300000"/>
                    </a:srgbClr>
                  </a:gs>
                  <a:gs pos="35000">
                    <a:srgbClr val="4F81BD">
                      <a:tint val="37000"/>
                      <a:satMod val="300000"/>
                    </a:srgbClr>
                  </a:gs>
                  <a:gs pos="100000">
                    <a:srgbClr val="4F81B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8020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/>
                    <a:ea typeface="微软雅黑" panose="020B0503020204020204" charset="-122"/>
                    <a:cs typeface="+mn-cs"/>
                  </a:rPr>
                  <a:t>DataRec</a:t>
                </a:r>
                <a:endPara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70" name="矩形: 圆角 169"/>
              <p:cNvSpPr/>
              <p:nvPr/>
            </p:nvSpPr>
            <p:spPr>
              <a:xfrm>
                <a:off x="3002687" y="2838538"/>
                <a:ext cx="810313" cy="299245"/>
              </a:xfrm>
              <a:prstGeom prst="roundRect">
                <a:avLst/>
              </a:prstGeom>
              <a:gradFill rotWithShape="1">
                <a:gsLst>
                  <a:gs pos="0">
                    <a:srgbClr val="4F81BD">
                      <a:tint val="50000"/>
                      <a:satMod val="300000"/>
                    </a:srgbClr>
                  </a:gs>
                  <a:gs pos="35000">
                    <a:srgbClr val="4F81BD">
                      <a:tint val="37000"/>
                      <a:satMod val="300000"/>
                    </a:srgbClr>
                  </a:gs>
                  <a:gs pos="100000">
                    <a:srgbClr val="4F81B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8020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/>
                    <a:ea typeface="微软雅黑" panose="020B0503020204020204" charset="-122"/>
                    <a:cs typeface="+mn-cs"/>
                  </a:rPr>
                  <a:t>DataPrase</a:t>
                </a:r>
                <a:endPara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71" name="流程图: 多文档 170"/>
              <p:cNvSpPr/>
              <p:nvPr/>
            </p:nvSpPr>
            <p:spPr>
              <a:xfrm>
                <a:off x="3076089" y="3290866"/>
                <a:ext cx="671152" cy="382584"/>
              </a:xfrm>
              <a:prstGeom prst="flowChartMultidocument">
                <a:avLst/>
              </a:prstGeom>
              <a:gradFill rotWithShape="1">
                <a:gsLst>
                  <a:gs pos="0">
                    <a:srgbClr val="4F81BD">
                      <a:tint val="50000"/>
                      <a:satMod val="300000"/>
                    </a:srgbClr>
                  </a:gs>
                  <a:gs pos="35000">
                    <a:srgbClr val="4F81BD">
                      <a:tint val="37000"/>
                      <a:satMod val="300000"/>
                    </a:srgbClr>
                  </a:gs>
                  <a:gs pos="100000">
                    <a:srgbClr val="4F81B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8020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/>
                    <a:ea typeface="微软雅黑" panose="020B0503020204020204" charset="-122"/>
                    <a:cs typeface="+mn-cs"/>
                  </a:rPr>
                  <a:t>config</a:t>
                </a:r>
                <a:endPara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72" name="流程图: 文档 171"/>
              <p:cNvSpPr/>
              <p:nvPr/>
            </p:nvSpPr>
            <p:spPr>
              <a:xfrm>
                <a:off x="4187043" y="2822248"/>
                <a:ext cx="814011" cy="330443"/>
              </a:xfrm>
              <a:prstGeom prst="flowChartDocument">
                <a:avLst/>
              </a:prstGeom>
              <a:gradFill rotWithShape="1">
                <a:gsLst>
                  <a:gs pos="0">
                    <a:srgbClr val="4F81BD">
                      <a:tint val="50000"/>
                      <a:satMod val="300000"/>
                    </a:srgbClr>
                  </a:gs>
                  <a:gs pos="35000">
                    <a:srgbClr val="4F81BD">
                      <a:tint val="37000"/>
                      <a:satMod val="300000"/>
                    </a:srgbClr>
                  </a:gs>
                  <a:gs pos="100000">
                    <a:srgbClr val="4F81B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8020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/>
                    <a:ea typeface="微软雅黑" panose="020B0503020204020204" charset="-122"/>
                    <a:cs typeface="+mn-cs"/>
                  </a:rPr>
                  <a:t>/path/A.dat</a:t>
                </a:r>
                <a:endPara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73" name="流程图: 文档 172"/>
              <p:cNvSpPr/>
              <p:nvPr/>
            </p:nvSpPr>
            <p:spPr>
              <a:xfrm>
                <a:off x="4179753" y="3302314"/>
                <a:ext cx="814011" cy="330443"/>
              </a:xfrm>
              <a:prstGeom prst="flowChartDocument">
                <a:avLst/>
              </a:prstGeom>
              <a:gradFill rotWithShape="1">
                <a:gsLst>
                  <a:gs pos="0">
                    <a:srgbClr val="4F81BD">
                      <a:tint val="50000"/>
                      <a:satMod val="300000"/>
                    </a:srgbClr>
                  </a:gs>
                  <a:gs pos="35000">
                    <a:srgbClr val="4F81BD">
                      <a:tint val="37000"/>
                      <a:satMod val="300000"/>
                    </a:srgbClr>
                  </a:gs>
                  <a:gs pos="100000">
                    <a:srgbClr val="4F81B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8020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/>
                    <a:ea typeface="微软雅黑" panose="020B0503020204020204" charset="-122"/>
                    <a:cs typeface="+mn-cs"/>
                  </a:rPr>
                  <a:t>/path/B.dat</a:t>
                </a:r>
                <a:endPara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74" name="矩形: 圆角 173"/>
              <p:cNvSpPr/>
              <p:nvPr/>
            </p:nvSpPr>
            <p:spPr>
              <a:xfrm>
                <a:off x="5344631" y="2928591"/>
                <a:ext cx="810313" cy="299245"/>
              </a:xfrm>
              <a:prstGeom prst="roundRect">
                <a:avLst/>
              </a:prstGeom>
              <a:gradFill rotWithShape="1">
                <a:gsLst>
                  <a:gs pos="0">
                    <a:srgbClr val="4F81BD">
                      <a:tint val="50000"/>
                      <a:satMod val="300000"/>
                    </a:srgbClr>
                  </a:gs>
                  <a:gs pos="35000">
                    <a:srgbClr val="4F81BD">
                      <a:tint val="37000"/>
                      <a:satMod val="300000"/>
                    </a:srgbClr>
                  </a:gs>
                  <a:gs pos="100000">
                    <a:srgbClr val="4F81B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8020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/>
                    <a:ea typeface="微软雅黑" panose="020B0503020204020204" charset="-122"/>
                    <a:cs typeface="+mn-cs"/>
                  </a:rPr>
                  <a:t>Read()</a:t>
                </a:r>
                <a:endPara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75" name="矩形: 圆角 174"/>
              <p:cNvSpPr/>
              <p:nvPr/>
            </p:nvSpPr>
            <p:spPr>
              <a:xfrm>
                <a:off x="5344632" y="3385055"/>
                <a:ext cx="810313" cy="299245"/>
              </a:xfrm>
              <a:prstGeom prst="roundRect">
                <a:avLst/>
              </a:prstGeom>
              <a:gradFill rotWithShape="1">
                <a:gsLst>
                  <a:gs pos="0">
                    <a:srgbClr val="4F81BD">
                      <a:tint val="50000"/>
                      <a:satMod val="300000"/>
                    </a:srgbClr>
                  </a:gs>
                  <a:gs pos="35000">
                    <a:srgbClr val="4F81BD">
                      <a:tint val="37000"/>
                      <a:satMod val="300000"/>
                    </a:srgbClr>
                  </a:gs>
                  <a:gs pos="100000">
                    <a:srgbClr val="4F81B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8020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/>
                    <a:ea typeface="微软雅黑" panose="020B0503020204020204" charset="-122"/>
                    <a:cs typeface="+mn-cs"/>
                  </a:rPr>
                  <a:t>ls()</a:t>
                </a:r>
                <a:endPara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151" name="组合 150"/>
            <p:cNvGrpSpPr/>
            <p:nvPr/>
          </p:nvGrpSpPr>
          <p:grpSpPr>
            <a:xfrm>
              <a:off x="8350793" y="3797143"/>
              <a:ext cx="1183213" cy="1067854"/>
              <a:chOff x="3893058" y="771331"/>
              <a:chExt cx="1650976" cy="1372940"/>
            </a:xfrm>
          </p:grpSpPr>
          <p:grpSp>
            <p:nvGrpSpPr>
              <p:cNvPr id="158" name="组合 157"/>
              <p:cNvGrpSpPr/>
              <p:nvPr/>
            </p:nvGrpSpPr>
            <p:grpSpPr>
              <a:xfrm>
                <a:off x="3893058" y="771331"/>
                <a:ext cx="1650976" cy="1345200"/>
                <a:chOff x="3235084" y="1007449"/>
                <a:chExt cx="1650976" cy="1345200"/>
              </a:xfrm>
            </p:grpSpPr>
            <p:sp>
              <p:nvSpPr>
                <p:cNvPr id="160" name="矩形 159"/>
                <p:cNvSpPr/>
                <p:nvPr/>
              </p:nvSpPr>
              <p:spPr>
                <a:xfrm>
                  <a:off x="3235084" y="1913544"/>
                  <a:ext cx="1650976" cy="439105"/>
                </a:xfrm>
                <a:prstGeom prst="rect">
                  <a:avLst/>
                </a:prstGeom>
                <a:noFill/>
                <a:ln w="10795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en-US" altLang="zh-CN" sz="1100" kern="0" dirty="0">
                      <a:solidFill>
                        <a:srgbClr val="000000"/>
                      </a:solidFill>
                      <a:latin typeface="Calibri" panose="020F0502020204030204"/>
                      <a:ea typeface="微软雅黑" panose="020B0503020204020204" charset="-122"/>
                    </a:rPr>
                    <a:t>Stream Processing</a:t>
                  </a:r>
                  <a:endParaRPr lang="zh-CN" altLang="en-US" sz="1100" kern="0" dirty="0">
                    <a:solidFill>
                      <a:srgbClr val="000000"/>
                    </a:solidFill>
                    <a:latin typeface="Calibri" panose="020F0502020204030204"/>
                    <a:ea typeface="微软雅黑" panose="020B0503020204020204" charset="-122"/>
                  </a:endParaRPr>
                </a:p>
              </p:txBody>
            </p:sp>
            <p:pic>
              <p:nvPicPr>
                <p:cNvPr id="161" name="图形 160" descr="云计算 纯色填充"/>
                <p:cNvPicPr>
                  <a:picLocks noChangeAspect="1"/>
                </p:cNvPicPr>
                <p:nvPr/>
              </p:nvPicPr>
              <p:blipFill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68726" y="1007449"/>
                  <a:ext cx="875231" cy="743099"/>
                </a:xfrm>
                <a:prstGeom prst="rect">
                  <a:avLst/>
                </a:prstGeom>
              </p:spPr>
            </p:pic>
          </p:grpSp>
          <p:sp>
            <p:nvSpPr>
              <p:cNvPr id="159" name="矩形: 圆角 47"/>
              <p:cNvSpPr/>
              <p:nvPr/>
            </p:nvSpPr>
            <p:spPr>
              <a:xfrm>
                <a:off x="4078493" y="1691515"/>
                <a:ext cx="1286749" cy="452756"/>
              </a:xfrm>
              <a:custGeom>
                <a:avLst/>
                <a:gdLst>
                  <a:gd name="connsiteX0" fmla="*/ 0 w 4082902"/>
                  <a:gd name="connsiteY0" fmla="*/ 75421 h 452519"/>
                  <a:gd name="connsiteX1" fmla="*/ 75421 w 4082902"/>
                  <a:gd name="connsiteY1" fmla="*/ 0 h 452519"/>
                  <a:gd name="connsiteX2" fmla="*/ 676464 w 4082902"/>
                  <a:gd name="connsiteY2" fmla="*/ 0 h 452519"/>
                  <a:gd name="connsiteX3" fmla="*/ 1120226 w 4082902"/>
                  <a:gd name="connsiteY3" fmla="*/ 0 h 452519"/>
                  <a:gd name="connsiteX4" fmla="*/ 1642628 w 4082902"/>
                  <a:gd name="connsiteY4" fmla="*/ 0 h 452519"/>
                  <a:gd name="connsiteX5" fmla="*/ 2165030 w 4082902"/>
                  <a:gd name="connsiteY5" fmla="*/ 0 h 452519"/>
                  <a:gd name="connsiteX6" fmla="*/ 2608791 w 4082902"/>
                  <a:gd name="connsiteY6" fmla="*/ 0 h 452519"/>
                  <a:gd name="connsiteX7" fmla="*/ 3052552 w 4082902"/>
                  <a:gd name="connsiteY7" fmla="*/ 0 h 452519"/>
                  <a:gd name="connsiteX8" fmla="*/ 4007481 w 4082902"/>
                  <a:gd name="connsiteY8" fmla="*/ 0 h 452519"/>
                  <a:gd name="connsiteX9" fmla="*/ 4082902 w 4082902"/>
                  <a:gd name="connsiteY9" fmla="*/ 75421 h 452519"/>
                  <a:gd name="connsiteX10" fmla="*/ 4082902 w 4082902"/>
                  <a:gd name="connsiteY10" fmla="*/ 377098 h 452519"/>
                  <a:gd name="connsiteX11" fmla="*/ 4007481 w 4082902"/>
                  <a:gd name="connsiteY11" fmla="*/ 452519 h 452519"/>
                  <a:gd name="connsiteX12" fmla="*/ 3406438 w 4082902"/>
                  <a:gd name="connsiteY12" fmla="*/ 452519 h 452519"/>
                  <a:gd name="connsiteX13" fmla="*/ 2962676 w 4082902"/>
                  <a:gd name="connsiteY13" fmla="*/ 452519 h 452519"/>
                  <a:gd name="connsiteX14" fmla="*/ 2361633 w 4082902"/>
                  <a:gd name="connsiteY14" fmla="*/ 452519 h 452519"/>
                  <a:gd name="connsiteX15" fmla="*/ 1917872 w 4082902"/>
                  <a:gd name="connsiteY15" fmla="*/ 452519 h 452519"/>
                  <a:gd name="connsiteX16" fmla="*/ 1356149 w 4082902"/>
                  <a:gd name="connsiteY16" fmla="*/ 452519 h 452519"/>
                  <a:gd name="connsiteX17" fmla="*/ 912388 w 4082902"/>
                  <a:gd name="connsiteY17" fmla="*/ 452519 h 452519"/>
                  <a:gd name="connsiteX18" fmla="*/ 75421 w 4082902"/>
                  <a:gd name="connsiteY18" fmla="*/ 452519 h 452519"/>
                  <a:gd name="connsiteX19" fmla="*/ 0 w 4082902"/>
                  <a:gd name="connsiteY19" fmla="*/ 377098 h 452519"/>
                  <a:gd name="connsiteX20" fmla="*/ 0 w 4082902"/>
                  <a:gd name="connsiteY20" fmla="*/ 75421 h 452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082902" h="452519" extrusionOk="0">
                    <a:moveTo>
                      <a:pt x="0" y="75421"/>
                    </a:moveTo>
                    <a:cubicBezTo>
                      <a:pt x="3339" y="39506"/>
                      <a:pt x="34621" y="535"/>
                      <a:pt x="75421" y="0"/>
                    </a:cubicBezTo>
                    <a:cubicBezTo>
                      <a:pt x="226325" y="-44756"/>
                      <a:pt x="464706" y="13441"/>
                      <a:pt x="676464" y="0"/>
                    </a:cubicBezTo>
                    <a:cubicBezTo>
                      <a:pt x="888222" y="-13441"/>
                      <a:pt x="904262" y="39486"/>
                      <a:pt x="1120226" y="0"/>
                    </a:cubicBezTo>
                    <a:cubicBezTo>
                      <a:pt x="1336190" y="-39486"/>
                      <a:pt x="1483247" y="16285"/>
                      <a:pt x="1642628" y="0"/>
                    </a:cubicBezTo>
                    <a:cubicBezTo>
                      <a:pt x="1802009" y="-16285"/>
                      <a:pt x="1904939" y="27310"/>
                      <a:pt x="2165030" y="0"/>
                    </a:cubicBezTo>
                    <a:cubicBezTo>
                      <a:pt x="2425121" y="-27310"/>
                      <a:pt x="2447959" y="50043"/>
                      <a:pt x="2608791" y="0"/>
                    </a:cubicBezTo>
                    <a:cubicBezTo>
                      <a:pt x="2769623" y="-50043"/>
                      <a:pt x="2892815" y="9300"/>
                      <a:pt x="3052552" y="0"/>
                    </a:cubicBezTo>
                    <a:cubicBezTo>
                      <a:pt x="3212289" y="-9300"/>
                      <a:pt x="3781134" y="5497"/>
                      <a:pt x="4007481" y="0"/>
                    </a:cubicBezTo>
                    <a:cubicBezTo>
                      <a:pt x="4056156" y="-8499"/>
                      <a:pt x="4084776" y="33013"/>
                      <a:pt x="4082902" y="75421"/>
                    </a:cubicBezTo>
                    <a:cubicBezTo>
                      <a:pt x="4085915" y="143151"/>
                      <a:pt x="4060285" y="230915"/>
                      <a:pt x="4082902" y="377098"/>
                    </a:cubicBezTo>
                    <a:cubicBezTo>
                      <a:pt x="4088323" y="422763"/>
                      <a:pt x="4045117" y="458663"/>
                      <a:pt x="4007481" y="452519"/>
                    </a:cubicBezTo>
                    <a:cubicBezTo>
                      <a:pt x="3838960" y="507118"/>
                      <a:pt x="3530111" y="384523"/>
                      <a:pt x="3406438" y="452519"/>
                    </a:cubicBezTo>
                    <a:cubicBezTo>
                      <a:pt x="3282765" y="520515"/>
                      <a:pt x="3059755" y="445846"/>
                      <a:pt x="2962676" y="452519"/>
                    </a:cubicBezTo>
                    <a:cubicBezTo>
                      <a:pt x="2865597" y="459192"/>
                      <a:pt x="2528042" y="403821"/>
                      <a:pt x="2361633" y="452519"/>
                    </a:cubicBezTo>
                    <a:cubicBezTo>
                      <a:pt x="2195224" y="501217"/>
                      <a:pt x="2042258" y="448035"/>
                      <a:pt x="1917872" y="452519"/>
                    </a:cubicBezTo>
                    <a:cubicBezTo>
                      <a:pt x="1793486" y="457003"/>
                      <a:pt x="1579899" y="439302"/>
                      <a:pt x="1356149" y="452519"/>
                    </a:cubicBezTo>
                    <a:cubicBezTo>
                      <a:pt x="1132399" y="465736"/>
                      <a:pt x="1117375" y="451281"/>
                      <a:pt x="912388" y="452519"/>
                    </a:cubicBezTo>
                    <a:cubicBezTo>
                      <a:pt x="707401" y="453757"/>
                      <a:pt x="490069" y="432006"/>
                      <a:pt x="75421" y="452519"/>
                    </a:cubicBezTo>
                    <a:cubicBezTo>
                      <a:pt x="32843" y="450084"/>
                      <a:pt x="1090" y="421197"/>
                      <a:pt x="0" y="377098"/>
                    </a:cubicBezTo>
                    <a:cubicBezTo>
                      <a:pt x="-30006" y="236461"/>
                      <a:pt x="26686" y="135761"/>
                      <a:pt x="0" y="75421"/>
                    </a:cubicBezTo>
                    <a:close/>
                  </a:path>
                </a:pathLst>
              </a:custGeom>
              <a:noFill/>
              <a:ln w="10795" cap="flat" cmpd="sng" algn="ctr">
                <a:solidFill>
                  <a:srgbClr val="000000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1100" kern="0">
                  <a:solidFill>
                    <a:srgbClr val="FFFFFF"/>
                  </a:solidFill>
                  <a:latin typeface="Calibri" panose="020F0502020204030204"/>
                  <a:ea typeface="微软雅黑" panose="020B0503020204020204" charset="-122"/>
                </a:endParaRPr>
              </a:p>
            </p:txBody>
          </p:sp>
        </p:grpSp>
        <p:sp>
          <p:nvSpPr>
            <p:cNvPr id="152" name="箭头: 右 151"/>
            <p:cNvSpPr/>
            <p:nvPr/>
          </p:nvSpPr>
          <p:spPr>
            <a:xfrm>
              <a:off x="3114390" y="4083394"/>
              <a:ext cx="345594" cy="121015"/>
            </a:xfrm>
            <a:prstGeom prst="right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020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53" name="箭头: 右 152"/>
            <p:cNvSpPr/>
            <p:nvPr/>
          </p:nvSpPr>
          <p:spPr>
            <a:xfrm>
              <a:off x="3121846" y="4431938"/>
              <a:ext cx="345594" cy="121015"/>
            </a:xfrm>
            <a:prstGeom prst="right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020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54" name="箭头: 右 153"/>
            <p:cNvSpPr/>
            <p:nvPr/>
          </p:nvSpPr>
          <p:spPr>
            <a:xfrm>
              <a:off x="3131108" y="4803849"/>
              <a:ext cx="345594" cy="121015"/>
            </a:xfrm>
            <a:prstGeom prst="right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020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55" name="箭头: 右 154"/>
            <p:cNvSpPr/>
            <p:nvPr/>
          </p:nvSpPr>
          <p:spPr>
            <a:xfrm>
              <a:off x="7916969" y="4083394"/>
              <a:ext cx="345594" cy="121015"/>
            </a:xfrm>
            <a:prstGeom prst="right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020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56" name="箭头: 右 155"/>
            <p:cNvSpPr/>
            <p:nvPr/>
          </p:nvSpPr>
          <p:spPr>
            <a:xfrm>
              <a:off x="7924425" y="4431938"/>
              <a:ext cx="345594" cy="121015"/>
            </a:xfrm>
            <a:prstGeom prst="right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020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57" name="箭头: 右 156"/>
            <p:cNvSpPr/>
            <p:nvPr/>
          </p:nvSpPr>
          <p:spPr>
            <a:xfrm>
              <a:off x="7933687" y="4803849"/>
              <a:ext cx="345594" cy="121015"/>
            </a:xfrm>
            <a:prstGeom prst="right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020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8044678" y="1626536"/>
            <a:ext cx="4147322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000099"/>
                </a:solidFill>
              </a:rPr>
              <a:t>Design the Daisy streaming data structure</a:t>
            </a:r>
            <a:endParaRPr lang="en-US" altLang="zh-CN" sz="2800" dirty="0">
              <a:solidFill>
                <a:srgbClr val="0000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dirty="0"/>
              <a:t>Establish mapping relationships with the DAQ streaming data structure</a:t>
            </a:r>
            <a:endParaRPr lang="en-US" altLang="zh-CN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dirty="0"/>
              <a:t>Automate parsing </a:t>
            </a:r>
            <a:endParaRPr lang="en-US" altLang="zh-CN" sz="1600" dirty="0"/>
          </a:p>
          <a:p>
            <a:pPr indent="0">
              <a:buFont typeface="Wingdings" panose="05000000000000000000" pitchFamily="2" charset="2"/>
              <a:buNone/>
            </a:pPr>
            <a:endParaRPr lang="zh-CN" alt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Daisy Stream I/O</a:t>
            </a:r>
            <a:endParaRPr lang="zh-CN" altLang="en-US" dirty="0"/>
          </a:p>
        </p:txBody>
      </p:sp>
      <p:sp>
        <p:nvSpPr>
          <p:cNvPr id="13" name="内容占位符 2"/>
          <p:cNvSpPr>
            <a:spLocks noGrp="1"/>
          </p:cNvSpPr>
          <p:nvPr>
            <p:ph idx="1"/>
          </p:nvPr>
        </p:nvSpPr>
        <p:spPr>
          <a:xfrm>
            <a:off x="661987" y="905774"/>
            <a:ext cx="10868025" cy="397991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latin typeface="微软雅黑" panose="020B0503020204020204" charset="-122"/>
                <a:ea typeface="微软雅黑" panose="020B0503020204020204" charset="-122"/>
                <a:cs typeface="Calibri" panose="020F0502020204030204" pitchFamily="34" charset="0"/>
              </a:rPr>
              <a:t>receive		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Calibri" panose="020F0502020204030204" pitchFamily="34" charset="0"/>
              </a:rPr>
              <a:t>store		access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  <a:cs typeface="Calibri" panose="020F050202020403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61987" y="1418401"/>
            <a:ext cx="10215143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0" i="0" dirty="0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Control the number of partitions and the number of data streams contained in the file through two parameters to avoid frequent small data reads and writes.</a:t>
            </a:r>
            <a:endParaRPr lang="en-US" altLang="zh-C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0" i="0" dirty="0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 XAS, no partitioning is needed, with each stream in a separate file.</a:t>
            </a:r>
            <a:endParaRPr lang="en-US" altLang="zh-C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0" i="0" dirty="0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 HEPSCT, partitioning is possible, with multiple streams in one file.</a:t>
            </a:r>
            <a:endParaRPr lang="en-US" altLang="zh-CN" sz="2000" b="0" i="0" dirty="0">
              <a:solidFill>
                <a:srgbClr val="24292F"/>
              </a:solidFill>
              <a:effectLst/>
              <a:latin typeface="Calibri" panose="020F0502020204030204" pitchFamily="34" charset="0"/>
              <a:ea typeface="微软雅黑 Light" panose="020B0502040204020203" pitchFamily="34" charset="-122"/>
              <a:cs typeface="Calibri" panose="020F0502020204030204" pitchFamily="34" charset="0"/>
            </a:endParaRPr>
          </a:p>
        </p:txBody>
      </p:sp>
      <p:pic>
        <p:nvPicPr>
          <p:cNvPr id="5" name="内容占位符 4"/>
          <p:cNvPicPr>
            <a:picLocks noGrp="1"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155" y="2234565"/>
            <a:ext cx="3341370" cy="4034155"/>
          </a:xfrm>
          <a:prstGeom prst="rect">
            <a:avLst/>
          </a:prstGeom>
        </p:spPr>
      </p:pic>
      <p:sp>
        <p:nvSpPr>
          <p:cNvPr id="45" name="文本框 44"/>
          <p:cNvSpPr txBox="1"/>
          <p:nvPr/>
        </p:nvSpPr>
        <p:spPr>
          <a:xfrm>
            <a:off x="8752840" y="2245995"/>
            <a:ext cx="83629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/>
              <a:t>stream A</a:t>
            </a:r>
            <a:endParaRPr lang="en-US" altLang="zh-CN" sz="1400" dirty="0"/>
          </a:p>
        </p:txBody>
      </p:sp>
      <p:sp>
        <p:nvSpPr>
          <p:cNvPr id="46" name="文本框 45"/>
          <p:cNvSpPr txBox="1"/>
          <p:nvPr/>
        </p:nvSpPr>
        <p:spPr>
          <a:xfrm>
            <a:off x="8752840" y="3558540"/>
            <a:ext cx="83629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stream B</a:t>
            </a:r>
            <a:endParaRPr lang="en-US" sz="1400" dirty="0"/>
          </a:p>
        </p:txBody>
      </p:sp>
      <p:sp>
        <p:nvSpPr>
          <p:cNvPr id="47" name="文本框 46"/>
          <p:cNvSpPr txBox="1"/>
          <p:nvPr/>
        </p:nvSpPr>
        <p:spPr>
          <a:xfrm>
            <a:off x="8752840" y="4767580"/>
            <a:ext cx="83629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stream C</a:t>
            </a:r>
            <a:endParaRPr lang="en-US" sz="1400" dirty="0"/>
          </a:p>
        </p:txBody>
      </p:sp>
      <p:grpSp>
        <p:nvGrpSpPr>
          <p:cNvPr id="12" name="组合 11"/>
          <p:cNvGrpSpPr/>
          <p:nvPr/>
        </p:nvGrpSpPr>
        <p:grpSpPr>
          <a:xfrm>
            <a:off x="661670" y="3749675"/>
            <a:ext cx="7979410" cy="2120900"/>
            <a:chOff x="1042" y="5905"/>
            <a:chExt cx="12566" cy="3340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42" y="5905"/>
              <a:ext cx="12567" cy="3341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1042" y="6594"/>
              <a:ext cx="1317" cy="4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/>
                <a:t>stream A</a:t>
              </a:r>
              <a:endParaRPr lang="en-US" altLang="zh-CN" sz="1400" dirty="0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042" y="7334"/>
              <a:ext cx="1317" cy="4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/>
                <a:t>stream B</a:t>
              </a:r>
              <a:endParaRPr lang="en-US" altLang="zh-CN" sz="1400" dirty="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042" y="8100"/>
              <a:ext cx="1317" cy="4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/>
                <a:t>stream C</a:t>
              </a:r>
              <a:endParaRPr lang="en-US" altLang="zh-CN" sz="1400" dirty="0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0716" y="5905"/>
              <a:ext cx="1887" cy="4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/>
                <a:t>recevie data</a:t>
              </a:r>
              <a:endParaRPr lang="en-US" altLang="zh-CN" sz="1400" dirty="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0716" y="7241"/>
              <a:ext cx="2063" cy="4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/>
                <a:t>split by row</a:t>
              </a:r>
              <a:endParaRPr lang="en-US" altLang="zh-CN" sz="1400" dirty="0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0716" y="7913"/>
              <a:ext cx="2612" cy="4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/>
                <a:t>connect by frame</a:t>
              </a:r>
              <a:endParaRPr lang="en-US" altLang="zh-CN" sz="1400" dirty="0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0716" y="6594"/>
              <a:ext cx="1317" cy="4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/>
                <a:t>prase</a:t>
              </a:r>
              <a:endParaRPr lang="en-US" altLang="zh-CN" sz="1400" dirty="0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0716" y="8593"/>
              <a:ext cx="2163" cy="4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/>
                <a:t>write to alluxio</a:t>
              </a:r>
              <a:endParaRPr lang="en-US" altLang="zh-CN" sz="14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Daisy Stream I/O</a:t>
            </a:r>
            <a:endParaRPr lang="zh-CN" altLang="en-US" dirty="0"/>
          </a:p>
        </p:txBody>
      </p:sp>
      <p:sp>
        <p:nvSpPr>
          <p:cNvPr id="10" name="内容占位符 2"/>
          <p:cNvSpPr>
            <a:spLocks noGrp="1"/>
          </p:cNvSpPr>
          <p:nvPr>
            <p:ph idx="1"/>
          </p:nvPr>
        </p:nvSpPr>
        <p:spPr>
          <a:xfrm>
            <a:off x="661987" y="895721"/>
            <a:ext cx="10868025" cy="397991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receive		</a:t>
            </a:r>
            <a:r>
              <a:rPr lang="en-US" altLang="zh-CN" sz="2000" b="1" dirty="0">
                <a:latin typeface="微软雅黑" panose="020B0503020204020204" charset="-122"/>
                <a:ea typeface="微软雅黑" panose="020B0503020204020204" charset="-122"/>
              </a:rPr>
              <a:t>store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		access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65311" y="1927696"/>
            <a:ext cx="2608734" cy="3329038"/>
          </a:xfrm>
          <a:prstGeom prst="rect">
            <a:avLst/>
          </a:prstGeom>
        </p:spPr>
      </p:pic>
      <p:sp>
        <p:nvSpPr>
          <p:cNvPr id="12" name="矩形: 圆角 8"/>
          <p:cNvSpPr/>
          <p:nvPr/>
        </p:nvSpPr>
        <p:spPr>
          <a:xfrm>
            <a:off x="4320062" y="3751733"/>
            <a:ext cx="2127885" cy="711200"/>
          </a:xfrm>
          <a:prstGeom prst="roundRect">
            <a:avLst/>
          </a:prstGeom>
          <a:solidFill>
            <a:srgbClr val="FAB900">
              <a:lumMod val="20000"/>
              <a:lumOff val="80000"/>
            </a:srgbClr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vertOverflow="clip" horzOverflow="clip" rtlCol="0" anchor="t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sp>
        <p:nvSpPr>
          <p:cNvPr id="13" name="矩形: 圆角 8"/>
          <p:cNvSpPr/>
          <p:nvPr/>
        </p:nvSpPr>
        <p:spPr>
          <a:xfrm>
            <a:off x="2023267" y="3770148"/>
            <a:ext cx="2127885" cy="1149350"/>
          </a:xfrm>
          <a:prstGeom prst="roundRect">
            <a:avLst/>
          </a:prstGeom>
          <a:solidFill>
            <a:srgbClr val="FAB900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/>
        </p:spPr>
        <p:txBody>
          <a:bodyPr vertOverflow="clip" horzOverflow="clip" rtlCol="0" anchor="t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sp>
        <p:nvSpPr>
          <p:cNvPr id="15" name="矩形: 圆角 36"/>
          <p:cNvSpPr/>
          <p:nvPr/>
        </p:nvSpPr>
        <p:spPr>
          <a:xfrm>
            <a:off x="4646930" y="3505200"/>
            <a:ext cx="1527175" cy="325120"/>
          </a:xfrm>
          <a:prstGeom prst="roundRect">
            <a:avLst/>
          </a:prstGeom>
          <a:noFill/>
          <a:ln>
            <a:noFill/>
          </a:ln>
          <a:effectLst/>
        </p:spPr>
        <p:txBody>
          <a:bodyPr vertOverflow="clip" horzOverflow="clip" rtlCol="0" anchor="t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</a:rPr>
              <a:t>computine cluster</a:t>
            </a:r>
            <a:endParaRPr kumimoji="0" lang="en-US" altLang="zh-CN" sz="11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sp>
        <p:nvSpPr>
          <p:cNvPr id="17" name="矩形: 圆角 16"/>
          <p:cNvSpPr/>
          <p:nvPr/>
        </p:nvSpPr>
        <p:spPr>
          <a:xfrm>
            <a:off x="2023267" y="4606443"/>
            <a:ext cx="4424680" cy="938530"/>
          </a:xfrm>
          <a:prstGeom prst="roundRect">
            <a:avLst/>
          </a:prstGeom>
          <a:solidFill>
            <a:srgbClr val="FAB900">
              <a:lumMod val="20000"/>
              <a:lumOff val="80000"/>
            </a:srgbClr>
          </a:solidFill>
          <a:ln>
            <a:noFill/>
          </a:ln>
          <a:effectLst/>
        </p:spPr>
        <p:txBody>
          <a:bodyPr vertOverflow="clip" horzOverflow="clip" rtlCol="0" anchor="t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sp>
        <p:nvSpPr>
          <p:cNvPr id="18" name="矩形: 圆角 8"/>
          <p:cNvSpPr/>
          <p:nvPr/>
        </p:nvSpPr>
        <p:spPr>
          <a:xfrm>
            <a:off x="2306477" y="4469283"/>
            <a:ext cx="1569720" cy="1012825"/>
          </a:xfrm>
          <a:prstGeom prst="roundRect">
            <a:avLst/>
          </a:prstGeom>
          <a:solidFill>
            <a:srgbClr val="90BB23">
              <a:tint val="65000"/>
            </a:srgbClr>
          </a:solidFill>
          <a:ln w="28575" cap="flat" cmpd="sng" algn="ctr">
            <a:solidFill>
              <a:srgbClr val="EE7008"/>
            </a:solidFill>
            <a:prstDash val="lgDash"/>
          </a:ln>
          <a:effectLst/>
        </p:spPr>
        <p:txBody>
          <a:bodyPr vertOverflow="clip" horzOverflow="clip" rtlCol="0" anchor="t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455702" y="4853458"/>
            <a:ext cx="1249680" cy="256540"/>
          </a:xfrm>
          <a:prstGeom prst="rect">
            <a:avLst/>
          </a:prstGeom>
          <a:solidFill>
            <a:srgbClr val="FCD5A0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vertOverflow="clip" horzOverflow="clip" vert="horz" wrap="square" numCol="1" spcCol="0" rtlCol="0" fromWordArt="0" anchor="t" anchorCtr="0" forceAA="0" compatLnSpc="1">
            <a:noAutofit/>
          </a:bodyPr>
          <a:lstStyle>
            <a:defPPr>
              <a:defRPr lang="zh-CN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  <a:sym typeface="+mn-ea"/>
              </a:rPr>
              <a:t>Alluxio worker01</a:t>
            </a:r>
            <a:endParaRPr kumimoji="0" lang="en-US" altLang="zh-CN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43622" y="4393820"/>
            <a:ext cx="1155700" cy="4648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Overflow="clip" horzOverflow="clip" wrap="square" rtlCol="0" anchor="t"/>
          <a:lstStyle>
            <a:defPPr>
              <a:defRPr lang="zh-CN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</a:rPr>
              <a:t>Alluxio</a:t>
            </a:r>
            <a:r>
              <a:rPr kumimoji="0" lang="en-US" altLang="zh-CN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</a:rPr>
              <a:t> &amp; </a:t>
            </a:r>
            <a:r>
              <a:rPr kumimoji="0" lang="en-US" altLang="zh-CN" sz="11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</a:rPr>
              <a:t>Flink</a:t>
            </a:r>
            <a:r>
              <a:rPr kumimoji="0" lang="en-US" altLang="zh-CN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</a:rPr>
              <a:t> </a:t>
            </a:r>
            <a:endParaRPr kumimoji="0" lang="en-US" altLang="zh-CN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</a:rPr>
              <a:t>cluster</a:t>
            </a:r>
            <a:endParaRPr kumimoji="0" lang="en-US" altLang="zh-CN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002687" y="3814598"/>
            <a:ext cx="645160" cy="256540"/>
          </a:xfrm>
          <a:prstGeom prst="rect">
            <a:avLst/>
          </a:prstGeom>
          <a:solidFill>
            <a:srgbClr val="90BB23">
              <a:tint val="65000"/>
            </a:srgbClr>
          </a:solidFill>
          <a:ln w="9525" cap="flat" cmpd="sng" algn="ctr">
            <a:solidFill>
              <a:srgbClr val="90BB23"/>
            </a:solidFill>
            <a:prstDash val="solid"/>
          </a:ln>
          <a:effectLst/>
        </p:spPr>
        <p:txBody>
          <a:bodyPr vertOverflow="clip" horzOverflow="clip" wrap="square" rtlCol="0" anchor="t"/>
          <a:lstStyle>
            <a:defPPr>
              <a:defRPr lang="zh-CN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</a:rPr>
              <a:t>master</a:t>
            </a:r>
            <a:endParaRPr kumimoji="0" lang="zh-CN" altLang="en-US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520087" y="4143528"/>
            <a:ext cx="782320" cy="256540"/>
          </a:xfrm>
          <a:prstGeom prst="rect">
            <a:avLst/>
          </a:prstGeom>
          <a:solidFill>
            <a:srgbClr val="90BB23">
              <a:tint val="65000"/>
            </a:srgbClr>
          </a:solidFill>
          <a:ln w="9525" cap="flat" cmpd="sng" algn="ctr">
            <a:solidFill>
              <a:srgbClr val="90BB23"/>
            </a:solidFill>
            <a:prstDash val="solid"/>
          </a:ln>
          <a:effectLst/>
        </p:spPr>
        <p:txBody>
          <a:bodyPr vertOverflow="clip" horzOverflow="clip" wrap="square" rtlCol="0" anchor="t"/>
          <a:lstStyle>
            <a:defPPr>
              <a:defRPr lang="zh-CN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</a:rPr>
              <a:t>worker01</a:t>
            </a:r>
            <a:endParaRPr kumimoji="0" lang="zh-CN" altLang="en-US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418612" y="4134003"/>
            <a:ext cx="782320" cy="256540"/>
          </a:xfrm>
          <a:prstGeom prst="rect">
            <a:avLst/>
          </a:prstGeom>
          <a:solidFill>
            <a:srgbClr val="90BB23">
              <a:tint val="65000"/>
            </a:srgbClr>
          </a:solidFill>
          <a:ln w="9525" cap="flat" cmpd="sng" algn="ctr">
            <a:solidFill>
              <a:srgbClr val="90BB23"/>
            </a:solidFill>
            <a:prstDash val="solid"/>
          </a:ln>
          <a:effectLst/>
        </p:spPr>
        <p:txBody>
          <a:bodyPr vertOverflow="clip" horzOverflow="clip" wrap="square" rtlCol="0" anchor="t"/>
          <a:lstStyle>
            <a:defPPr>
              <a:defRPr lang="zh-CN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</a:rPr>
              <a:t>worker02</a:t>
            </a:r>
            <a:endParaRPr kumimoji="0" lang="zh-CN" altLang="en-US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sp>
        <p:nvSpPr>
          <p:cNvPr id="24" name="下箭头 82"/>
          <p:cNvSpPr/>
          <p:nvPr/>
        </p:nvSpPr>
        <p:spPr>
          <a:xfrm rot="10800000">
            <a:off x="5268752" y="4364508"/>
            <a:ext cx="240030" cy="262890"/>
          </a:xfrm>
          <a:prstGeom prst="downArrow">
            <a:avLst/>
          </a:prstGeom>
          <a:solidFill>
            <a:srgbClr val="EE7008">
              <a:tint val="65000"/>
            </a:srgbClr>
          </a:solidFill>
          <a:ln w="9525" cap="flat" cmpd="sng" algn="ctr">
            <a:solidFill>
              <a:srgbClr val="EE7008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142012" y="3830473"/>
            <a:ext cx="976630" cy="256540"/>
          </a:xfrm>
          <a:prstGeom prst="rect">
            <a:avLst/>
          </a:prstGeom>
          <a:solidFill>
            <a:srgbClr val="40BAD2">
              <a:tint val="65000"/>
            </a:srgbClr>
          </a:solidFill>
          <a:ln w="9525" cap="flat" cmpd="sng" algn="ctr">
            <a:solidFill>
              <a:srgbClr val="40BAD2"/>
            </a:solidFill>
            <a:prstDash val="solid"/>
          </a:ln>
          <a:effectLst/>
        </p:spPr>
        <p:txBody>
          <a:bodyPr vertOverflow="clip" horzOverflow="clip" wrap="square" rtlCol="0" anchor="t"/>
          <a:lstStyle>
            <a:defPPr>
              <a:defRPr lang="zh-CN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</a:rPr>
              <a:t>Flink master</a:t>
            </a:r>
            <a:endParaRPr kumimoji="0" lang="zh-CN" altLang="en-US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463322" y="5177308"/>
            <a:ext cx="1249680" cy="256540"/>
          </a:xfrm>
          <a:prstGeom prst="rect">
            <a:avLst/>
          </a:prstGeom>
          <a:solidFill>
            <a:srgbClr val="FCD5A0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vertOverflow="clip" horzOverflow="clip" vert="horz" wrap="square" numCol="1" spcCol="0" rtlCol="0" fromWordArt="0" anchor="t" anchorCtr="0" forceAA="0" compatLnSpc="1">
            <a:noAutofit/>
          </a:bodyPr>
          <a:lstStyle>
            <a:defPPr>
              <a:defRPr lang="zh-CN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  <a:sym typeface="+mn-ea"/>
              </a:rPr>
              <a:t>Alluxio worker02</a:t>
            </a:r>
            <a:endParaRPr kumimoji="0" lang="en-US" altLang="zh-CN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454432" y="4529608"/>
            <a:ext cx="1257935" cy="256540"/>
          </a:xfrm>
          <a:prstGeom prst="rect">
            <a:avLst/>
          </a:prstGeom>
          <a:solidFill>
            <a:srgbClr val="40BAD2">
              <a:tint val="65000"/>
            </a:srgbClr>
          </a:solidFill>
          <a:ln w="9525" cap="flat" cmpd="sng" algn="ctr">
            <a:solidFill>
              <a:srgbClr val="40BAD2"/>
            </a:solidFill>
            <a:prstDash val="solid"/>
          </a:ln>
          <a:effectLst/>
        </p:spPr>
        <p:txBody>
          <a:bodyPr vertOverflow="clip" horzOverflow="clip" wrap="square" rtlCol="0" anchor="t"/>
          <a:lstStyle>
            <a:defPPr>
              <a:defRPr lang="zh-CN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</a:rPr>
              <a:t>Flink worker01</a:t>
            </a:r>
            <a:endParaRPr kumimoji="0" lang="zh-CN" altLang="en-US" sz="11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949732" y="4087013"/>
            <a:ext cx="1068070" cy="256540"/>
          </a:xfrm>
          <a:prstGeom prst="rect">
            <a:avLst/>
          </a:prstGeom>
          <a:solidFill>
            <a:srgbClr val="FCD5A0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vertOverflow="clip" horzOverflow="clip" wrap="square" rtlCol="0" anchor="t"/>
          <a:lstStyle>
            <a:defPPr>
              <a:defRPr lang="zh-CN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</a:rPr>
              <a:t>Alluxio master</a:t>
            </a:r>
            <a:endParaRPr kumimoji="0" lang="zh-CN" altLang="en-US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sp>
        <p:nvSpPr>
          <p:cNvPr id="29" name="矩形: 圆角 8"/>
          <p:cNvSpPr/>
          <p:nvPr/>
        </p:nvSpPr>
        <p:spPr>
          <a:xfrm>
            <a:off x="4479447" y="4700423"/>
            <a:ext cx="1694815" cy="721995"/>
          </a:xfrm>
          <a:prstGeom prst="roundRect">
            <a:avLst/>
          </a:prstGeom>
          <a:solidFill>
            <a:srgbClr val="90BB23">
              <a:tint val="65000"/>
            </a:srgbClr>
          </a:solidFill>
          <a:ln w="9525" cap="flat" cmpd="sng" algn="ctr">
            <a:solidFill>
              <a:srgbClr val="90BB23"/>
            </a:solidFill>
            <a:prstDash val="solid"/>
          </a:ln>
          <a:effectLst/>
        </p:spPr>
        <p:txBody>
          <a:bodyPr vertOverflow="clip" horzOverflow="clip" rtlCol="0" anchor="t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684552" y="5084598"/>
            <a:ext cx="1249680" cy="256540"/>
          </a:xfrm>
          <a:prstGeom prst="rect">
            <a:avLst/>
          </a:prstGeom>
          <a:solidFill>
            <a:srgbClr val="FCD5A0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vertOverflow="clip" horzOverflow="clip" vert="horz" wrap="square" numCol="1" spcCol="0" rtlCol="0" fromWordArt="0" anchor="t" anchorCtr="0" forceAA="0" compatLnSpc="1">
            <a:noAutofit/>
          </a:bodyPr>
          <a:lstStyle>
            <a:defPPr>
              <a:defRPr lang="zh-CN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  <a:sym typeface="+mn-ea"/>
              </a:rPr>
              <a:t>Alluxio worker03</a:t>
            </a:r>
            <a:endParaRPr kumimoji="0" lang="en-US" altLang="zh-CN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683282" y="4760748"/>
            <a:ext cx="1257935" cy="256540"/>
          </a:xfrm>
          <a:prstGeom prst="rect">
            <a:avLst/>
          </a:prstGeom>
          <a:solidFill>
            <a:srgbClr val="40BAD2">
              <a:tint val="65000"/>
            </a:srgbClr>
          </a:solidFill>
          <a:ln w="9525" cap="flat" cmpd="sng" algn="ctr">
            <a:solidFill>
              <a:srgbClr val="40BAD2"/>
            </a:solidFill>
            <a:prstDash val="solid"/>
          </a:ln>
          <a:effectLst/>
        </p:spPr>
        <p:txBody>
          <a:bodyPr vertOverflow="clip" horzOverflow="clip" wrap="square" rtlCol="0" anchor="t"/>
          <a:lstStyle>
            <a:defPPr>
              <a:defRPr lang="zh-CN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</a:rPr>
              <a:t>Flink worker02</a:t>
            </a:r>
            <a:endParaRPr kumimoji="0" lang="zh-CN" altLang="en-US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sp>
        <p:nvSpPr>
          <p:cNvPr id="32" name="下箭头 103"/>
          <p:cNvSpPr/>
          <p:nvPr/>
        </p:nvSpPr>
        <p:spPr>
          <a:xfrm>
            <a:off x="3472337" y="4656608"/>
            <a:ext cx="240030" cy="262890"/>
          </a:xfrm>
          <a:prstGeom prst="downArrow">
            <a:avLst/>
          </a:prstGeom>
          <a:solidFill>
            <a:srgbClr val="EE7008">
              <a:tint val="65000"/>
            </a:srgbClr>
          </a:solidFill>
          <a:ln w="9525" cap="flat" cmpd="sng" algn="ctr">
            <a:solidFill>
              <a:srgbClr val="EE7008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sp>
        <p:nvSpPr>
          <p:cNvPr id="33" name="圆角矩形 5"/>
          <p:cNvSpPr/>
          <p:nvPr/>
        </p:nvSpPr>
        <p:spPr>
          <a:xfrm>
            <a:off x="1197132" y="3505353"/>
            <a:ext cx="5532120" cy="2048510"/>
          </a:xfrm>
          <a:prstGeom prst="roundRect">
            <a:avLst/>
          </a:prstGeom>
          <a:noFill/>
          <a:ln w="19050" cap="flat" cmpd="sng" algn="ctr">
            <a:solidFill>
              <a:srgbClr val="000000"/>
            </a:solidFill>
            <a:prstDash val="sysDot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049020" y="1468120"/>
            <a:ext cx="68580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0" i="0" dirty="0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Mix deployment of </a:t>
            </a:r>
            <a:r>
              <a:rPr lang="en-US" altLang="zh-CN" sz="2000" b="0" i="0" dirty="0" err="1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Alluxio</a:t>
            </a:r>
            <a:r>
              <a:rPr lang="en-US" altLang="zh-CN" sz="2000" b="0" i="0" dirty="0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zh-CN" sz="2000" b="0" i="0" dirty="0" err="1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Flink</a:t>
            </a:r>
            <a:endParaRPr lang="en-US" altLang="zh-CN" sz="2000" b="0" i="0" dirty="0" err="1">
              <a:solidFill>
                <a:srgbClr val="24292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For better wirte speed</a:t>
            </a:r>
            <a:endParaRPr lang="en-US" altLang="zh-C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0" i="0" dirty="0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Agree on the construction strategy of file paths and file names in </a:t>
            </a:r>
            <a:r>
              <a:rPr lang="en-US" altLang="zh-CN" sz="2000" b="0" i="0" dirty="0" err="1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Alluxio</a:t>
            </a:r>
            <a:endParaRPr lang="en-US" altLang="zh-CN" sz="2000" b="0" i="0" dirty="0" err="1">
              <a:solidFill>
                <a:srgbClr val="24292F"/>
              </a:solidFill>
              <a:effectLst/>
              <a:latin typeface="Calibri" panose="020F0502020204030204" pitchFamily="34" charset="0"/>
              <a:ea typeface="微软雅黑 Light" panose="020B0502040204020203" pitchFamily="34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Daisy Stream I/O</a:t>
            </a:r>
            <a:endParaRPr lang="zh-CN" altLang="en-US" dirty="0"/>
          </a:p>
        </p:txBody>
      </p:sp>
      <p:sp>
        <p:nvSpPr>
          <p:cNvPr id="10" name="内容占位符 2"/>
          <p:cNvSpPr>
            <a:spLocks noGrp="1"/>
          </p:cNvSpPr>
          <p:nvPr>
            <p:ph idx="1"/>
          </p:nvPr>
        </p:nvSpPr>
        <p:spPr>
          <a:xfrm>
            <a:off x="661986" y="910380"/>
            <a:ext cx="10868025" cy="397991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receive		store		</a:t>
            </a:r>
            <a:r>
              <a:rPr lang="en-US" altLang="zh-CN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access</a:t>
            </a:r>
            <a:endParaRPr lang="en-US" altLang="zh-CN" sz="20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61987" y="1441629"/>
            <a:ext cx="10868025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0" i="0" dirty="0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STEP 1. Search for files</a:t>
            </a:r>
            <a:endParaRPr lang="en-US" altLang="zh-CN" sz="2000" b="0" i="0" dirty="0">
              <a:solidFill>
                <a:srgbClr val="24292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0" i="0" dirty="0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Obtain data chunk information from the initial stream data.</a:t>
            </a:r>
            <a:endParaRPr lang="en-US" altLang="zh-C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0" i="0" dirty="0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Determine the list of file names to be read based on </a:t>
            </a:r>
            <a:r>
              <a:rPr lang="en-US" altLang="zh-CN" sz="2000" b="0" i="0" dirty="0" err="1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beamlineID</a:t>
            </a:r>
            <a:r>
              <a:rPr lang="en-US" altLang="zh-CN" sz="2000" b="0" i="0" dirty="0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zh-CN" sz="2000" b="0" i="0" dirty="0" err="1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beamtimeID</a:t>
            </a:r>
            <a:r>
              <a:rPr lang="en-US" altLang="zh-CN" sz="2000" b="0" i="0" dirty="0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zh-CN" sz="2000" b="0" i="0" dirty="0" err="1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scanID</a:t>
            </a:r>
            <a:r>
              <a:rPr lang="en-US" altLang="zh-CN" sz="2000" b="0" i="0" dirty="0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and </a:t>
            </a:r>
            <a:r>
              <a:rPr lang="en-US" altLang="zh-CN" sz="2000" b="0" i="0" dirty="0" err="1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batchsize</a:t>
            </a:r>
            <a:r>
              <a:rPr lang="en-US" altLang="zh-CN" sz="2000" b="0" i="0" dirty="0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zh-C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0" i="0" dirty="0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 files sequentially, waiting if a file does not exist.</a:t>
            </a:r>
            <a:endParaRPr lang="en-US" altLang="zh-C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0" i="0" dirty="0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STEP 2 . Read the file.</a:t>
            </a:r>
            <a:endParaRPr lang="en-US" altLang="zh-C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24292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Fetch the corresponding file to the computing node's memory and then trim.</a:t>
            </a:r>
            <a:endParaRPr lang="en-US" altLang="zh-CN" sz="2000" dirty="0">
              <a:solidFill>
                <a:srgbClr val="24292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24292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 related keys to the configuration dictionary of the Daisy IO interface </a:t>
            </a:r>
            <a:endParaRPr lang="en-US" altLang="zh-CN" sz="2000" dirty="0">
              <a:solidFill>
                <a:srgbClr val="24292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24292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Ensure the consistency of the Daisy IO interface.</a:t>
            </a:r>
            <a:endParaRPr lang="en-US" altLang="zh-CN" sz="2000" dirty="0">
              <a:solidFill>
                <a:srgbClr val="24292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749228" y="1026566"/>
            <a:ext cx="10718987" cy="4804867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Provide a unified I/O interface to the computation, effectively shielding the underlying data format differences</a:t>
            </a:r>
            <a:endParaRPr lang="en-US" altLang="zh-CN" sz="2800" dirty="0"/>
          </a:p>
          <a:p>
            <a:r>
              <a:rPr lang="en-US" altLang="zh-CN" sz="2800" dirty="0"/>
              <a:t>Speedup batch process by parallelizing/prefetching/asynchronously</a:t>
            </a:r>
            <a:endParaRPr lang="en-US" altLang="zh-CN" sz="2800" dirty="0"/>
          </a:p>
          <a:p>
            <a:r>
              <a:rPr lang="en-US" altLang="zh-CN" sz="2800" dirty="0"/>
              <a:t>Use stream data I/O</a:t>
            </a:r>
            <a:r>
              <a:rPr lang="zh-CN" altLang="en-US" sz="2800" dirty="0"/>
              <a:t> </a:t>
            </a:r>
            <a:r>
              <a:rPr lang="en-US" altLang="zh-CN" sz="2800" dirty="0"/>
              <a:t>to</a:t>
            </a:r>
            <a:r>
              <a:rPr lang="zh-CN" altLang="en-US" sz="2800" dirty="0"/>
              <a:t> </a:t>
            </a:r>
            <a:r>
              <a:rPr lang="en-US" altLang="zh-CN" sz="2800" dirty="0"/>
              <a:t>avoid</a:t>
            </a:r>
            <a:r>
              <a:rPr lang="zh-CN" altLang="en-US" sz="2800" dirty="0"/>
              <a:t> </a:t>
            </a:r>
            <a:r>
              <a:rPr lang="en-US" altLang="zh-CN" sz="2800" dirty="0"/>
              <a:t>the</a:t>
            </a:r>
            <a:r>
              <a:rPr lang="zh-CN" altLang="en-US" sz="2800" dirty="0"/>
              <a:t> </a:t>
            </a:r>
            <a:r>
              <a:rPr lang="en-US" altLang="zh-CN" sz="2800" dirty="0"/>
              <a:t>I/O bottleneck and support online processing</a:t>
            </a:r>
            <a:endParaRPr lang="en-US" altLang="zh-CN" sz="28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3165811" y="3521150"/>
            <a:ext cx="4657112" cy="2169417"/>
            <a:chOff x="1936737" y="2542576"/>
            <a:chExt cx="4657112" cy="2169417"/>
          </a:xfrm>
        </p:grpSpPr>
        <p:sp>
          <p:nvSpPr>
            <p:cNvPr id="5" name="圆柱体 19"/>
            <p:cNvSpPr/>
            <p:nvPr/>
          </p:nvSpPr>
          <p:spPr>
            <a:xfrm>
              <a:off x="3785536" y="3737043"/>
              <a:ext cx="483389" cy="476204"/>
            </a:xfrm>
            <a:prstGeom prst="can">
              <a:avLst/>
            </a:prstGeom>
            <a:solidFill>
              <a:srgbClr val="40BAD2">
                <a:lumMod val="40000"/>
                <a:lumOff val="60000"/>
              </a:srgbClr>
            </a:solidFill>
            <a:ln w="10795" cap="flat" cmpd="sng" algn="ctr">
              <a:solidFill>
                <a:srgbClr val="40BAD2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1936737" y="3452631"/>
              <a:ext cx="989001" cy="807729"/>
              <a:chOff x="1254962" y="4808538"/>
              <a:chExt cx="1339135" cy="1127051"/>
            </a:xfrm>
            <a:solidFill>
              <a:srgbClr val="EE7008">
                <a:lumMod val="40000"/>
                <a:lumOff val="60000"/>
              </a:srgbClr>
            </a:solidFill>
          </p:grpSpPr>
          <p:sp>
            <p:nvSpPr>
              <p:cNvPr id="26" name="六边形 25"/>
              <p:cNvSpPr/>
              <p:nvPr/>
            </p:nvSpPr>
            <p:spPr>
              <a:xfrm>
                <a:off x="1254962" y="4808538"/>
                <a:ext cx="1034335" cy="822251"/>
              </a:xfrm>
              <a:prstGeom prst="hexagon">
                <a:avLst/>
              </a:prstGeom>
              <a:grpFill/>
              <a:ln>
                <a:noFill/>
              </a:ln>
              <a:effectLst>
                <a:outerShdw blurRad="44450" dist="13970" dir="5400000" algn="ctr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woPt" dir="tl"/>
              </a:scene3d>
              <a:sp3d prstMaterial="flat">
                <a:bevelT w="12700" h="25400" prst="coolSlant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六边形 26"/>
              <p:cNvSpPr/>
              <p:nvPr/>
            </p:nvSpPr>
            <p:spPr>
              <a:xfrm>
                <a:off x="1407362" y="4960938"/>
                <a:ext cx="1034335" cy="822251"/>
              </a:xfrm>
              <a:prstGeom prst="hexagon">
                <a:avLst/>
              </a:prstGeom>
              <a:grpFill/>
              <a:ln>
                <a:noFill/>
              </a:ln>
              <a:effectLst>
                <a:outerShdw blurRad="44450" dist="13970" dir="5400000" algn="ctr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woPt" dir="tl"/>
              </a:scene3d>
              <a:sp3d prstMaterial="flat">
                <a:bevelT w="12700" h="25400" prst="coolSlant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六边形 27"/>
              <p:cNvSpPr/>
              <p:nvPr/>
            </p:nvSpPr>
            <p:spPr>
              <a:xfrm>
                <a:off x="1559762" y="5113338"/>
                <a:ext cx="1034335" cy="822251"/>
              </a:xfrm>
              <a:prstGeom prst="hexagon">
                <a:avLst/>
              </a:prstGeom>
              <a:grpFill/>
              <a:ln>
                <a:noFill/>
              </a:ln>
              <a:effectLst>
                <a:outerShdw blurRad="44450" dist="13970" dir="5400000" algn="ctr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woPt" dir="tl"/>
              </a:scene3d>
              <a:sp3d prstMaterial="flat">
                <a:bevelT w="12700" h="25400" prst="coolSlant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DAQ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7" name="箭头: 右 20"/>
            <p:cNvSpPr/>
            <p:nvPr/>
          </p:nvSpPr>
          <p:spPr>
            <a:xfrm>
              <a:off x="2968381" y="3864619"/>
              <a:ext cx="384958" cy="138710"/>
            </a:xfrm>
            <a:prstGeom prst="rightArrow">
              <a:avLst/>
            </a:prstGeom>
            <a:solidFill>
              <a:srgbClr val="1AB39F">
                <a:tint val="65000"/>
              </a:srgbClr>
            </a:solidFill>
            <a:ln w="9525" cap="flat" cmpd="sng" algn="ctr">
              <a:solidFill>
                <a:srgbClr val="1AB39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465685" y="4404216"/>
              <a:ext cx="906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Storage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 rot="5400000">
              <a:off x="5028282" y="3015565"/>
              <a:ext cx="2038556" cy="1092578"/>
              <a:chOff x="3893059" y="739649"/>
              <a:chExt cx="2844464" cy="1404728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3893059" y="739649"/>
                <a:ext cx="1650976" cy="1376882"/>
                <a:chOff x="3235085" y="975767"/>
                <a:chExt cx="1650976" cy="1376882"/>
              </a:xfrm>
            </p:grpSpPr>
            <p:sp>
              <p:nvSpPr>
                <p:cNvPr id="24" name="矩形 23"/>
                <p:cNvSpPr/>
                <p:nvPr/>
              </p:nvSpPr>
              <p:spPr>
                <a:xfrm>
                  <a:off x="3235085" y="1832788"/>
                  <a:ext cx="1650976" cy="519861"/>
                </a:xfrm>
                <a:prstGeom prst="rect">
                  <a:avLst/>
                </a:prstGeom>
                <a:noFill/>
                <a:ln w="10795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Stream Processing</a:t>
                  </a:r>
                  <a:endParaRPr kumimoji="0" lang="zh-CN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pic>
              <p:nvPicPr>
                <p:cNvPr id="25" name="图形 24" descr="云计算 纯色填充"/>
                <p:cNvPicPr>
                  <a:picLocks noChangeAspect="1"/>
                </p:cNvPicPr>
                <p:nvPr/>
              </p:nvPicPr>
              <p:blipFill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3603110" y="975767"/>
                  <a:ext cx="806463" cy="806463"/>
                </a:xfrm>
                <a:prstGeom prst="rect">
                  <a:avLst/>
                </a:prstGeom>
              </p:spPr>
            </p:pic>
          </p:grpSp>
          <p:grpSp>
            <p:nvGrpSpPr>
              <p:cNvPr id="20" name="组合 19"/>
              <p:cNvGrpSpPr/>
              <p:nvPr/>
            </p:nvGrpSpPr>
            <p:grpSpPr>
              <a:xfrm>
                <a:off x="5387513" y="835642"/>
                <a:ext cx="1350010" cy="1308735"/>
                <a:chOff x="5503139" y="1124397"/>
                <a:chExt cx="1350010" cy="1308735"/>
              </a:xfrm>
            </p:grpSpPr>
            <p:sp>
              <p:nvSpPr>
                <p:cNvPr id="22" name="矩形 21"/>
                <p:cNvSpPr/>
                <p:nvPr/>
              </p:nvSpPr>
              <p:spPr>
                <a:xfrm>
                  <a:off x="5503139" y="1885528"/>
                  <a:ext cx="1350010" cy="547604"/>
                </a:xfrm>
                <a:prstGeom prst="rect">
                  <a:avLst/>
                </a:prstGeom>
                <a:solidFill>
                  <a:srgbClr val="FFFFFF"/>
                </a:solidFill>
                <a:ln w="10795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Batch Processing</a:t>
                  </a:r>
                  <a:endParaRPr kumimoji="0" lang="zh-CN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pic>
              <p:nvPicPr>
                <p:cNvPr id="23" name="图形 43" descr="显示器 纯色填充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894387" y="1124397"/>
                  <a:ext cx="624494" cy="624494"/>
                </a:xfrm>
                <a:prstGeom prst="rect">
                  <a:avLst/>
                </a:prstGeom>
              </p:spPr>
            </p:pic>
          </p:grpSp>
          <p:sp>
            <p:nvSpPr>
              <p:cNvPr id="21" name="矩形: 圆角 47"/>
              <p:cNvSpPr/>
              <p:nvPr/>
            </p:nvSpPr>
            <p:spPr>
              <a:xfrm>
                <a:off x="4078492" y="1596669"/>
                <a:ext cx="2556511" cy="547602"/>
              </a:xfrm>
              <a:custGeom>
                <a:avLst/>
                <a:gdLst>
                  <a:gd name="connsiteX0" fmla="*/ 0 w 4082902"/>
                  <a:gd name="connsiteY0" fmla="*/ 75421 h 452519"/>
                  <a:gd name="connsiteX1" fmla="*/ 75421 w 4082902"/>
                  <a:gd name="connsiteY1" fmla="*/ 0 h 452519"/>
                  <a:gd name="connsiteX2" fmla="*/ 676464 w 4082902"/>
                  <a:gd name="connsiteY2" fmla="*/ 0 h 452519"/>
                  <a:gd name="connsiteX3" fmla="*/ 1120226 w 4082902"/>
                  <a:gd name="connsiteY3" fmla="*/ 0 h 452519"/>
                  <a:gd name="connsiteX4" fmla="*/ 1642628 w 4082902"/>
                  <a:gd name="connsiteY4" fmla="*/ 0 h 452519"/>
                  <a:gd name="connsiteX5" fmla="*/ 2165030 w 4082902"/>
                  <a:gd name="connsiteY5" fmla="*/ 0 h 452519"/>
                  <a:gd name="connsiteX6" fmla="*/ 2608791 w 4082902"/>
                  <a:gd name="connsiteY6" fmla="*/ 0 h 452519"/>
                  <a:gd name="connsiteX7" fmla="*/ 3052552 w 4082902"/>
                  <a:gd name="connsiteY7" fmla="*/ 0 h 452519"/>
                  <a:gd name="connsiteX8" fmla="*/ 4007481 w 4082902"/>
                  <a:gd name="connsiteY8" fmla="*/ 0 h 452519"/>
                  <a:gd name="connsiteX9" fmla="*/ 4082902 w 4082902"/>
                  <a:gd name="connsiteY9" fmla="*/ 75421 h 452519"/>
                  <a:gd name="connsiteX10" fmla="*/ 4082902 w 4082902"/>
                  <a:gd name="connsiteY10" fmla="*/ 377098 h 452519"/>
                  <a:gd name="connsiteX11" fmla="*/ 4007481 w 4082902"/>
                  <a:gd name="connsiteY11" fmla="*/ 452519 h 452519"/>
                  <a:gd name="connsiteX12" fmla="*/ 3406438 w 4082902"/>
                  <a:gd name="connsiteY12" fmla="*/ 452519 h 452519"/>
                  <a:gd name="connsiteX13" fmla="*/ 2962676 w 4082902"/>
                  <a:gd name="connsiteY13" fmla="*/ 452519 h 452519"/>
                  <a:gd name="connsiteX14" fmla="*/ 2361633 w 4082902"/>
                  <a:gd name="connsiteY14" fmla="*/ 452519 h 452519"/>
                  <a:gd name="connsiteX15" fmla="*/ 1917872 w 4082902"/>
                  <a:gd name="connsiteY15" fmla="*/ 452519 h 452519"/>
                  <a:gd name="connsiteX16" fmla="*/ 1356149 w 4082902"/>
                  <a:gd name="connsiteY16" fmla="*/ 452519 h 452519"/>
                  <a:gd name="connsiteX17" fmla="*/ 912388 w 4082902"/>
                  <a:gd name="connsiteY17" fmla="*/ 452519 h 452519"/>
                  <a:gd name="connsiteX18" fmla="*/ 75421 w 4082902"/>
                  <a:gd name="connsiteY18" fmla="*/ 452519 h 452519"/>
                  <a:gd name="connsiteX19" fmla="*/ 0 w 4082902"/>
                  <a:gd name="connsiteY19" fmla="*/ 377098 h 452519"/>
                  <a:gd name="connsiteX20" fmla="*/ 0 w 4082902"/>
                  <a:gd name="connsiteY20" fmla="*/ 75421 h 452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082902" h="452519" extrusionOk="0">
                    <a:moveTo>
                      <a:pt x="0" y="75421"/>
                    </a:moveTo>
                    <a:cubicBezTo>
                      <a:pt x="3339" y="39506"/>
                      <a:pt x="34621" y="535"/>
                      <a:pt x="75421" y="0"/>
                    </a:cubicBezTo>
                    <a:cubicBezTo>
                      <a:pt x="226325" y="-44756"/>
                      <a:pt x="464706" y="13441"/>
                      <a:pt x="676464" y="0"/>
                    </a:cubicBezTo>
                    <a:cubicBezTo>
                      <a:pt x="888222" y="-13441"/>
                      <a:pt x="904262" y="39486"/>
                      <a:pt x="1120226" y="0"/>
                    </a:cubicBezTo>
                    <a:cubicBezTo>
                      <a:pt x="1336190" y="-39486"/>
                      <a:pt x="1483247" y="16285"/>
                      <a:pt x="1642628" y="0"/>
                    </a:cubicBezTo>
                    <a:cubicBezTo>
                      <a:pt x="1802009" y="-16285"/>
                      <a:pt x="1904939" y="27310"/>
                      <a:pt x="2165030" y="0"/>
                    </a:cubicBezTo>
                    <a:cubicBezTo>
                      <a:pt x="2425121" y="-27310"/>
                      <a:pt x="2447959" y="50043"/>
                      <a:pt x="2608791" y="0"/>
                    </a:cubicBezTo>
                    <a:cubicBezTo>
                      <a:pt x="2769623" y="-50043"/>
                      <a:pt x="2892815" y="9300"/>
                      <a:pt x="3052552" y="0"/>
                    </a:cubicBezTo>
                    <a:cubicBezTo>
                      <a:pt x="3212289" y="-9300"/>
                      <a:pt x="3781134" y="5497"/>
                      <a:pt x="4007481" y="0"/>
                    </a:cubicBezTo>
                    <a:cubicBezTo>
                      <a:pt x="4056156" y="-8499"/>
                      <a:pt x="4084776" y="33013"/>
                      <a:pt x="4082902" y="75421"/>
                    </a:cubicBezTo>
                    <a:cubicBezTo>
                      <a:pt x="4085915" y="143151"/>
                      <a:pt x="4060285" y="230915"/>
                      <a:pt x="4082902" y="377098"/>
                    </a:cubicBezTo>
                    <a:cubicBezTo>
                      <a:pt x="4088323" y="422763"/>
                      <a:pt x="4045117" y="458663"/>
                      <a:pt x="4007481" y="452519"/>
                    </a:cubicBezTo>
                    <a:cubicBezTo>
                      <a:pt x="3838960" y="507118"/>
                      <a:pt x="3530111" y="384523"/>
                      <a:pt x="3406438" y="452519"/>
                    </a:cubicBezTo>
                    <a:cubicBezTo>
                      <a:pt x="3282765" y="520515"/>
                      <a:pt x="3059755" y="445846"/>
                      <a:pt x="2962676" y="452519"/>
                    </a:cubicBezTo>
                    <a:cubicBezTo>
                      <a:pt x="2865597" y="459192"/>
                      <a:pt x="2528042" y="403821"/>
                      <a:pt x="2361633" y="452519"/>
                    </a:cubicBezTo>
                    <a:cubicBezTo>
                      <a:pt x="2195224" y="501217"/>
                      <a:pt x="2042258" y="448035"/>
                      <a:pt x="1917872" y="452519"/>
                    </a:cubicBezTo>
                    <a:cubicBezTo>
                      <a:pt x="1793486" y="457003"/>
                      <a:pt x="1579899" y="439302"/>
                      <a:pt x="1356149" y="452519"/>
                    </a:cubicBezTo>
                    <a:cubicBezTo>
                      <a:pt x="1132399" y="465736"/>
                      <a:pt x="1117375" y="451281"/>
                      <a:pt x="912388" y="452519"/>
                    </a:cubicBezTo>
                    <a:cubicBezTo>
                      <a:pt x="707401" y="453757"/>
                      <a:pt x="490069" y="432006"/>
                      <a:pt x="75421" y="452519"/>
                    </a:cubicBezTo>
                    <a:cubicBezTo>
                      <a:pt x="32843" y="450084"/>
                      <a:pt x="1090" y="421197"/>
                      <a:pt x="0" y="377098"/>
                    </a:cubicBezTo>
                    <a:cubicBezTo>
                      <a:pt x="-30006" y="236461"/>
                      <a:pt x="26686" y="135761"/>
                      <a:pt x="0" y="75421"/>
                    </a:cubicBezTo>
                    <a:close/>
                  </a:path>
                </a:pathLst>
              </a:custGeom>
              <a:noFill/>
              <a:ln w="10795" cap="flat" cmpd="sng" algn="ctr">
                <a:solidFill>
                  <a:srgbClr val="000000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0" name="箭头: 右 20"/>
            <p:cNvSpPr/>
            <p:nvPr/>
          </p:nvSpPr>
          <p:spPr>
            <a:xfrm>
              <a:off x="4327813" y="3859609"/>
              <a:ext cx="384958" cy="138710"/>
            </a:xfrm>
            <a:prstGeom prst="rightArrow">
              <a:avLst/>
            </a:prstGeom>
            <a:solidFill>
              <a:srgbClr val="1AB39F">
                <a:tint val="65000"/>
              </a:srgbClr>
            </a:solidFill>
            <a:ln w="9525" cap="flat" cmpd="sng" algn="ctr">
              <a:solidFill>
                <a:srgbClr val="1AB39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圆柱体 19"/>
            <p:cNvSpPr/>
            <p:nvPr/>
          </p:nvSpPr>
          <p:spPr>
            <a:xfrm>
              <a:off x="3451781" y="3737043"/>
              <a:ext cx="483389" cy="476204"/>
            </a:xfrm>
            <a:prstGeom prst="can">
              <a:avLst/>
            </a:prstGeom>
            <a:solidFill>
              <a:srgbClr val="40BAD2">
                <a:lumMod val="40000"/>
                <a:lumOff val="60000"/>
              </a:srgbClr>
            </a:solidFill>
            <a:ln w="10795" cap="flat" cmpd="sng" algn="ctr">
              <a:solidFill>
                <a:srgbClr val="40BAD2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直角上箭头 68"/>
            <p:cNvSpPr/>
            <p:nvPr/>
          </p:nvSpPr>
          <p:spPr>
            <a:xfrm rot="5400000" flipH="1">
              <a:off x="3384830" y="2061682"/>
              <a:ext cx="280451" cy="2375430"/>
            </a:xfrm>
            <a:prstGeom prst="bentUpArrow">
              <a:avLst/>
            </a:prstGeom>
            <a:solidFill>
              <a:srgbClr val="4BACC6">
                <a:lumMod val="40000"/>
                <a:lumOff val="60000"/>
              </a:srgbClr>
            </a:solidFill>
            <a:ln w="10795" cap="flat" cmpd="sng" algn="ctr">
              <a:solidFill>
                <a:srgbClr val="40BAD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圆柱体 19"/>
            <p:cNvSpPr/>
            <p:nvPr/>
          </p:nvSpPr>
          <p:spPr>
            <a:xfrm>
              <a:off x="3604181" y="3889443"/>
              <a:ext cx="483389" cy="476204"/>
            </a:xfrm>
            <a:prstGeom prst="can">
              <a:avLst/>
            </a:prstGeom>
            <a:solidFill>
              <a:srgbClr val="40BAD2">
                <a:lumMod val="40000"/>
                <a:lumOff val="60000"/>
              </a:srgbClr>
            </a:solidFill>
            <a:ln w="10795" cap="flat" cmpd="sng" algn="ctr">
              <a:solidFill>
                <a:srgbClr val="40BAD2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4712771" y="2680792"/>
              <a:ext cx="333755" cy="1883596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1905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vert="vert" rtlCol="0" anchor="ctr"/>
            <a:lstStyle/>
            <a:p>
              <a:pPr marL="0" marR="0" lvl="0" indent="0" algn="ctr" defTabSz="8020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charset="-122"/>
                  <a:cs typeface="+mn-cs"/>
                </a:rPr>
                <a:t>IO Interface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5" name="箭头: 右 20"/>
            <p:cNvSpPr/>
            <p:nvPr/>
          </p:nvSpPr>
          <p:spPr>
            <a:xfrm>
              <a:off x="5077250" y="3425546"/>
              <a:ext cx="384958" cy="218442"/>
            </a:xfrm>
            <a:prstGeom prst="rightArrow">
              <a:avLst/>
            </a:prstGeom>
            <a:solidFill>
              <a:srgbClr val="1F497D">
                <a:lumMod val="60000"/>
                <a:lumOff val="40000"/>
              </a:srgbClr>
            </a:solidFill>
            <a:ln w="9525" cap="flat" cmpd="sng" algn="ctr">
              <a:solidFill>
                <a:srgbClr val="1AB39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星形: 六角 15"/>
            <p:cNvSpPr/>
            <p:nvPr/>
          </p:nvSpPr>
          <p:spPr>
            <a:xfrm>
              <a:off x="4604717" y="2633002"/>
              <a:ext cx="216024" cy="216024"/>
            </a:xfrm>
            <a:prstGeom prst="star6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020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charset="-122"/>
                  <a:cs typeface="+mn-cs"/>
                </a:rPr>
                <a:t>1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7" name="星形: 六角 16"/>
            <p:cNvSpPr/>
            <p:nvPr/>
          </p:nvSpPr>
          <p:spPr>
            <a:xfrm>
              <a:off x="4404746" y="3630185"/>
              <a:ext cx="216024" cy="216024"/>
            </a:xfrm>
            <a:prstGeom prst="star6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020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charset="-122"/>
                  <a:cs typeface="+mn-cs"/>
                </a:rPr>
                <a:t>2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8" name="星形: 六角 17"/>
            <p:cNvSpPr/>
            <p:nvPr/>
          </p:nvSpPr>
          <p:spPr>
            <a:xfrm>
              <a:off x="3384438" y="2905182"/>
              <a:ext cx="216024" cy="216024"/>
            </a:xfrm>
            <a:prstGeom prst="star6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020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charset="-122"/>
                  <a:cs typeface="+mn-cs"/>
                </a:rPr>
                <a:t>3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9018762" y="5344221"/>
            <a:ext cx="2707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/>
              <a:t>Thanks for your attention!</a:t>
            </a:r>
            <a:endParaRPr lang="en-US" altLang="zh-CN" i="1" dirty="0"/>
          </a:p>
          <a:p>
            <a:r>
              <a:rPr lang="en-US" altLang="zh-CN" i="1" dirty="0"/>
              <a:t>Q&amp;A</a:t>
            </a:r>
            <a:endParaRPr lang="zh-CN" altLang="en-US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80288" y="1082613"/>
            <a:ext cx="11293949" cy="4804867"/>
          </a:xfrm>
        </p:spPr>
        <p:txBody>
          <a:bodyPr/>
          <a:lstStyle/>
          <a:p>
            <a:r>
              <a:rPr lang="en-US" altLang="zh-CN" sz="2800" dirty="0"/>
              <a:t>HEPS</a:t>
            </a:r>
            <a:r>
              <a:rPr lang="zh-CN" altLang="en-US" sz="2800" dirty="0"/>
              <a:t>：</a:t>
            </a:r>
            <a:r>
              <a:rPr lang="en-US" altLang="zh-CN" sz="2800" b="0" i="0" dirty="0">
                <a:solidFill>
                  <a:srgbClr val="333333"/>
                </a:solidFill>
                <a:effectLst/>
                <a:ea typeface="微软雅黑" panose="020B0503020204020204" charset="-122"/>
              </a:rPr>
              <a:t>High Energy Photon Source</a:t>
            </a:r>
            <a:endParaRPr lang="en-US" altLang="zh-CN" sz="2800" b="0" i="0" dirty="0">
              <a:solidFill>
                <a:srgbClr val="333333"/>
              </a:solidFill>
              <a:effectLst/>
              <a:ea typeface="微软雅黑" panose="020B0503020204020204" charset="-122"/>
            </a:endParaRPr>
          </a:p>
          <a:p>
            <a:pPr lvl="1"/>
            <a:r>
              <a:rPr lang="en-US" altLang="zh-CN" dirty="0">
                <a:solidFill>
                  <a:srgbClr val="333333"/>
                </a:solidFill>
                <a:ea typeface="微软雅黑" panose="020B0503020204020204" charset="-122"/>
              </a:rPr>
              <a:t>Include multi beamline</a:t>
            </a:r>
            <a:endParaRPr lang="en-US" altLang="zh-CN" dirty="0"/>
          </a:p>
          <a:p>
            <a:r>
              <a:rPr lang="en-US" altLang="zh-CN" sz="2800" dirty="0"/>
              <a:t>HEPS will generate a huge mount of data</a:t>
            </a:r>
            <a:endParaRPr lang="en-US" altLang="zh-CN" sz="2800" dirty="0"/>
          </a:p>
          <a:p>
            <a:pPr lvl="1"/>
            <a:r>
              <a:rPr lang="en-US" altLang="zh-CN" dirty="0">
                <a:solidFill>
                  <a:srgbClr val="333333"/>
                </a:solidFill>
                <a:ea typeface="微软雅黑" panose="020B0503020204020204" charset="-122"/>
              </a:rPr>
              <a:t>In which the data volume generated by </a:t>
            </a:r>
            <a:r>
              <a:rPr lang="en-US" altLang="zh-CN" b="1" dirty="0">
                <a:solidFill>
                  <a:srgbClr val="333333"/>
                </a:solidFill>
                <a:ea typeface="微软雅黑" panose="020B0503020204020204" charset="-122"/>
              </a:rPr>
              <a:t>B7</a:t>
            </a:r>
            <a:r>
              <a:rPr lang="en-US" altLang="zh-CN" dirty="0">
                <a:solidFill>
                  <a:srgbClr val="333333"/>
                </a:solidFill>
                <a:ea typeface="微软雅黑" panose="020B0503020204020204" charset="-122"/>
              </a:rPr>
              <a:t> is the most</a:t>
            </a:r>
            <a:endParaRPr lang="en-US" altLang="zh-CN" dirty="0">
              <a:solidFill>
                <a:srgbClr val="333333"/>
              </a:solidFill>
              <a:ea typeface="微软雅黑" panose="020B0503020204020204" charset="-122"/>
            </a:endParaRPr>
          </a:p>
          <a:p>
            <a:r>
              <a:rPr lang="en-US" altLang="zh-CN" sz="2800" dirty="0"/>
              <a:t>The huge mount of data will give great pressure to storage and computing</a:t>
            </a:r>
            <a:endParaRPr lang="zh-CN" altLang="en-US" sz="2800" dirty="0"/>
          </a:p>
          <a:p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 for HEPS</a:t>
            </a:r>
            <a:endParaRPr lang="en-US" altLang="zh-CN" dirty="0"/>
          </a:p>
        </p:txBody>
      </p:sp>
      <p:pic>
        <p:nvPicPr>
          <p:cNvPr id="4" name="内容占位符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123" y="1310641"/>
            <a:ext cx="2498548" cy="1496449"/>
          </a:xfrm>
          <a:prstGeom prst="rect">
            <a:avLst/>
          </a:prstGeom>
        </p:spPr>
      </p:pic>
      <p:graphicFrame>
        <p:nvGraphicFramePr>
          <p:cNvPr id="5" name="图表 4"/>
          <p:cNvGraphicFramePr/>
          <p:nvPr/>
        </p:nvGraphicFramePr>
        <p:xfrm>
          <a:off x="1835896" y="3763926"/>
          <a:ext cx="8888818" cy="2988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62379" y="996805"/>
            <a:ext cx="10718987" cy="4804867"/>
          </a:xfrm>
        </p:spPr>
        <p:txBody>
          <a:bodyPr/>
          <a:lstStyle/>
          <a:p>
            <a:r>
              <a:rPr lang="en-US" altLang="zh-CN" dirty="0"/>
              <a:t>Daisy is a data analysis software framework designed for HEPS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About Daisy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79" y="1577398"/>
            <a:ext cx="6154058" cy="422427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816437" y="1796709"/>
            <a:ext cx="53755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0099"/>
                </a:solidFill>
              </a:rPr>
              <a:t>Derivative technology modules to meet the data processing requirements of advanced scientific facilities</a:t>
            </a:r>
            <a:endParaRPr lang="en-US" altLang="zh-CN" sz="2000" b="1" dirty="0">
              <a:solidFill>
                <a:srgbClr val="0000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2000" dirty="0"/>
              <a:t>Data object management module for high-throughput data I/O, multimodal data exchange, and multi-source data access.</a:t>
            </a:r>
            <a:endParaRPr lang="en-US" altLang="zh-CN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2000" dirty="0"/>
              <a:t>Scalable cluster computing power support for data processing with different scales, different throughputs, and low latency.</a:t>
            </a:r>
            <a:endParaRPr lang="en-US" altLang="zh-CN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2000" dirty="0"/>
              <a:t>Interface and developing environment for scientific software integration and development.</a:t>
            </a:r>
            <a:endParaRPr lang="zh-CN" altLang="en-US" sz="2000" dirty="0"/>
          </a:p>
        </p:txBody>
      </p:sp>
      <p:sp>
        <p:nvSpPr>
          <p:cNvPr id="7" name="矩形: 圆角 6"/>
          <p:cNvSpPr/>
          <p:nvPr/>
        </p:nvSpPr>
        <p:spPr>
          <a:xfrm>
            <a:off x="1857829" y="2728686"/>
            <a:ext cx="1596571" cy="1741714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Daisy Data Engine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61128" y="1584420"/>
            <a:ext cx="3598334" cy="2442346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19050">
            <a:solidFill>
              <a:sysClr val="windowText" lastClr="000000"/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charset="-122"/>
              <a:cs typeface="Calibri" panose="020F0502020204030204" pitchFamily="34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4159462" y="1584420"/>
            <a:ext cx="2869836" cy="4095701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19050">
            <a:solidFill>
              <a:sysClr val="windowText" lastClr="000000"/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charset="-122"/>
              <a:cs typeface="Calibri" panose="020F0502020204030204" pitchFamily="34" charset="0"/>
            </a:endParaRPr>
          </a:p>
        </p:txBody>
      </p:sp>
      <p:sp>
        <p:nvSpPr>
          <p:cNvPr id="47" name="矩形: 圆角 46"/>
          <p:cNvSpPr/>
          <p:nvPr/>
        </p:nvSpPr>
        <p:spPr>
          <a:xfrm>
            <a:off x="671195" y="1884986"/>
            <a:ext cx="3361267" cy="838200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9050" cap="flat" cmpd="sng" algn="ctr">
            <a:solidFill>
              <a:srgbClr val="70AD47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charset="-122"/>
              <a:cs typeface="Calibri" panose="020F0502020204030204" pitchFamily="34" charset="0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2020792" y="1882854"/>
            <a:ext cx="1980014" cy="876451"/>
            <a:chOff x="7684864" y="760202"/>
            <a:chExt cx="2321254" cy="1041241"/>
          </a:xfrm>
        </p:grpSpPr>
        <p:cxnSp>
          <p:nvCxnSpPr>
            <p:cNvPr id="49" name="直接箭头连接符 48"/>
            <p:cNvCxnSpPr>
              <a:stCxn id="77" idx="6"/>
              <a:endCxn id="75" idx="2"/>
            </p:cNvCxnSpPr>
            <p:nvPr/>
          </p:nvCxnSpPr>
          <p:spPr>
            <a:xfrm>
              <a:off x="8195729" y="1013089"/>
              <a:ext cx="112803" cy="347134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50" name="直接箭头连接符 49"/>
            <p:cNvCxnSpPr>
              <a:stCxn id="75" idx="6"/>
              <a:endCxn id="61" idx="2"/>
            </p:cNvCxnSpPr>
            <p:nvPr/>
          </p:nvCxnSpPr>
          <p:spPr>
            <a:xfrm flipV="1">
              <a:off x="8771461" y="959169"/>
              <a:ext cx="113442" cy="401054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51" name="直接箭头连接符 50"/>
            <p:cNvCxnSpPr>
              <a:stCxn id="61" idx="6"/>
              <a:endCxn id="57" idx="2"/>
            </p:cNvCxnSpPr>
            <p:nvPr/>
          </p:nvCxnSpPr>
          <p:spPr>
            <a:xfrm>
              <a:off x="9347832" y="959169"/>
              <a:ext cx="98135" cy="382266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grpSp>
          <p:nvGrpSpPr>
            <p:cNvPr id="52" name="组合 51"/>
            <p:cNvGrpSpPr/>
            <p:nvPr/>
          </p:nvGrpSpPr>
          <p:grpSpPr>
            <a:xfrm>
              <a:off x="7684864" y="814122"/>
              <a:ext cx="558800" cy="665261"/>
              <a:chOff x="6407803" y="5190359"/>
              <a:chExt cx="558800" cy="665261"/>
            </a:xfrm>
          </p:grpSpPr>
          <p:sp>
            <p:nvSpPr>
              <p:cNvPr id="77" name="流程图: 接点 76"/>
              <p:cNvSpPr/>
              <p:nvPr/>
            </p:nvSpPr>
            <p:spPr>
              <a:xfrm>
                <a:off x="6455739" y="5190359"/>
                <a:ext cx="462929" cy="397933"/>
              </a:xfrm>
              <a:prstGeom prst="flowChartConnector">
                <a:avLst/>
              </a:prstGeom>
              <a:gradFill rotWithShape="1">
                <a:gsLst>
                  <a:gs pos="0">
                    <a:srgbClr val="70AD47">
                      <a:lumMod val="110000"/>
                      <a:satMod val="105000"/>
                      <a:tint val="67000"/>
                    </a:srgbClr>
                  </a:gs>
                  <a:gs pos="50000">
                    <a:srgbClr val="70AD47">
                      <a:lumMod val="105000"/>
                      <a:satMod val="103000"/>
                      <a:tint val="73000"/>
                    </a:srgbClr>
                  </a:gs>
                  <a:gs pos="100000">
                    <a:srgbClr val="70AD47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78" name="文本框 77"/>
              <p:cNvSpPr txBox="1"/>
              <p:nvPr/>
            </p:nvSpPr>
            <p:spPr>
              <a:xfrm>
                <a:off x="6407803" y="5526540"/>
                <a:ext cx="558800" cy="329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4292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charset="-122"/>
                    <a:cs typeface="Calibri" panose="020F0502020204030204" pitchFamily="34" charset="0"/>
                  </a:rPr>
                  <a:t>read</a:t>
                </a:r>
                <a:endPara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4292F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charset="-122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4" name="组合 53"/>
            <p:cNvGrpSpPr/>
            <p:nvPr/>
          </p:nvGrpSpPr>
          <p:grpSpPr>
            <a:xfrm>
              <a:off x="8178433" y="1161256"/>
              <a:ext cx="736600" cy="630832"/>
              <a:chOff x="6901372" y="5537493"/>
              <a:chExt cx="736600" cy="630832"/>
            </a:xfrm>
          </p:grpSpPr>
          <p:sp>
            <p:nvSpPr>
              <p:cNvPr id="75" name="流程图: 接点 74"/>
              <p:cNvSpPr/>
              <p:nvPr/>
            </p:nvSpPr>
            <p:spPr>
              <a:xfrm>
                <a:off x="7031471" y="5537493"/>
                <a:ext cx="462929" cy="397933"/>
              </a:xfrm>
              <a:prstGeom prst="flowChartConnector">
                <a:avLst/>
              </a:prstGeom>
              <a:gradFill rotWithShape="1">
                <a:gsLst>
                  <a:gs pos="0">
                    <a:srgbClr val="70AD47">
                      <a:lumMod val="110000"/>
                      <a:satMod val="105000"/>
                      <a:tint val="67000"/>
                    </a:srgbClr>
                  </a:gs>
                  <a:gs pos="50000">
                    <a:srgbClr val="70AD47">
                      <a:lumMod val="105000"/>
                      <a:satMod val="103000"/>
                      <a:tint val="73000"/>
                    </a:srgbClr>
                  </a:gs>
                  <a:gs pos="100000">
                    <a:srgbClr val="70AD47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76" name="文本框 75"/>
              <p:cNvSpPr txBox="1"/>
              <p:nvPr/>
            </p:nvSpPr>
            <p:spPr>
              <a:xfrm>
                <a:off x="6901372" y="5839245"/>
                <a:ext cx="736600" cy="329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4292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charset="-122"/>
                    <a:cs typeface="Calibri" panose="020F0502020204030204" pitchFamily="34" charset="0"/>
                  </a:rPr>
                  <a:t>alg_A</a:t>
                </a:r>
                <a:endPara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4292F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charset="-122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5" name="组合 54"/>
            <p:cNvGrpSpPr/>
            <p:nvPr/>
          </p:nvGrpSpPr>
          <p:grpSpPr>
            <a:xfrm>
              <a:off x="8781645" y="760202"/>
              <a:ext cx="656200" cy="634162"/>
              <a:chOff x="7503946" y="5190359"/>
              <a:chExt cx="656200" cy="634162"/>
            </a:xfrm>
          </p:grpSpPr>
          <p:sp>
            <p:nvSpPr>
              <p:cNvPr id="61" name="流程图: 接点 60"/>
              <p:cNvSpPr/>
              <p:nvPr/>
            </p:nvSpPr>
            <p:spPr>
              <a:xfrm>
                <a:off x="7607204" y="5190359"/>
                <a:ext cx="462929" cy="397933"/>
              </a:xfrm>
              <a:prstGeom prst="flowChartConnector">
                <a:avLst/>
              </a:prstGeom>
              <a:gradFill rotWithShape="1">
                <a:gsLst>
                  <a:gs pos="0">
                    <a:srgbClr val="70AD47">
                      <a:lumMod val="110000"/>
                      <a:satMod val="105000"/>
                      <a:tint val="67000"/>
                    </a:srgbClr>
                  </a:gs>
                  <a:gs pos="50000">
                    <a:srgbClr val="70AD47">
                      <a:lumMod val="105000"/>
                      <a:satMod val="103000"/>
                      <a:tint val="73000"/>
                    </a:srgbClr>
                  </a:gs>
                  <a:gs pos="100000">
                    <a:srgbClr val="70AD47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71" name="文本框 70"/>
              <p:cNvSpPr txBox="1"/>
              <p:nvPr/>
            </p:nvSpPr>
            <p:spPr>
              <a:xfrm>
                <a:off x="7503946" y="5495441"/>
                <a:ext cx="656200" cy="329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4292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charset="-122"/>
                    <a:cs typeface="Calibri" panose="020F0502020204030204" pitchFamily="34" charset="0"/>
                  </a:rPr>
                  <a:t>alg_B</a:t>
                </a:r>
                <a:endPara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4292F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charset="-122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>
              <a:off x="9382385" y="1142468"/>
              <a:ext cx="623733" cy="658975"/>
              <a:chOff x="8254886" y="5518705"/>
              <a:chExt cx="623733" cy="658975"/>
            </a:xfrm>
          </p:grpSpPr>
          <p:sp>
            <p:nvSpPr>
              <p:cNvPr id="57" name="流程图: 接点 56"/>
              <p:cNvSpPr/>
              <p:nvPr/>
            </p:nvSpPr>
            <p:spPr>
              <a:xfrm>
                <a:off x="8318468" y="5518705"/>
                <a:ext cx="462929" cy="397933"/>
              </a:xfrm>
              <a:prstGeom prst="flowChartConnector">
                <a:avLst/>
              </a:prstGeom>
              <a:gradFill rotWithShape="1">
                <a:gsLst>
                  <a:gs pos="0">
                    <a:srgbClr val="70AD47">
                      <a:lumMod val="110000"/>
                      <a:satMod val="105000"/>
                      <a:tint val="67000"/>
                    </a:srgbClr>
                  </a:gs>
                  <a:gs pos="50000">
                    <a:srgbClr val="70AD47">
                      <a:lumMod val="105000"/>
                      <a:satMod val="103000"/>
                      <a:tint val="73000"/>
                    </a:srgbClr>
                  </a:gs>
                  <a:gs pos="100000">
                    <a:srgbClr val="70AD47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60" name="文本框 59"/>
              <p:cNvSpPr txBox="1"/>
              <p:nvPr/>
            </p:nvSpPr>
            <p:spPr>
              <a:xfrm>
                <a:off x="8254886" y="5848600"/>
                <a:ext cx="623733" cy="329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4292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charset="-122"/>
                    <a:cs typeface="Calibri" panose="020F0502020204030204" pitchFamily="34" charset="0"/>
                  </a:rPr>
                  <a:t>write</a:t>
                </a:r>
                <a:endPara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4292F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charset="-122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79" name="矩形: 圆角 78"/>
          <p:cNvSpPr/>
          <p:nvPr/>
        </p:nvSpPr>
        <p:spPr>
          <a:xfrm>
            <a:off x="671197" y="2994889"/>
            <a:ext cx="3361267" cy="75108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9050" cap="flat" cmpd="sng" algn="ctr">
            <a:solidFill>
              <a:srgbClr val="70AD47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charset="-122"/>
              <a:cs typeface="Calibri" panose="020F0502020204030204" pitchFamily="34" charset="0"/>
            </a:endParaRPr>
          </a:p>
        </p:txBody>
      </p:sp>
      <p:grpSp>
        <p:nvGrpSpPr>
          <p:cNvPr id="80" name="组合 79"/>
          <p:cNvGrpSpPr/>
          <p:nvPr/>
        </p:nvGrpSpPr>
        <p:grpSpPr>
          <a:xfrm>
            <a:off x="733235" y="3132476"/>
            <a:ext cx="3247092" cy="478033"/>
            <a:chOff x="5328304" y="2815500"/>
            <a:chExt cx="3247092" cy="478033"/>
          </a:xfrm>
        </p:grpSpPr>
        <p:sp>
          <p:nvSpPr>
            <p:cNvPr id="81" name="矩形: 圆角 80"/>
            <p:cNvSpPr/>
            <p:nvPr/>
          </p:nvSpPr>
          <p:spPr>
            <a:xfrm>
              <a:off x="5328304" y="2835806"/>
              <a:ext cx="994864" cy="457727"/>
            </a:xfrm>
            <a:prstGeom prst="roundRect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4292F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charset="-122"/>
                  <a:cs typeface="Calibri" panose="020F0502020204030204" pitchFamily="34" charset="0"/>
                </a:rPr>
                <a:t>Resource request</a:t>
              </a: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24292F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charset="-122"/>
                <a:cs typeface="Calibri" panose="020F0502020204030204" pitchFamily="34" charset="0"/>
              </a:endParaRPr>
            </a:p>
          </p:txBody>
        </p:sp>
        <p:sp>
          <p:nvSpPr>
            <p:cNvPr id="82" name="矩形: 圆角 81"/>
            <p:cNvSpPr/>
            <p:nvPr/>
          </p:nvSpPr>
          <p:spPr>
            <a:xfrm>
              <a:off x="6372597" y="2835806"/>
              <a:ext cx="1230503" cy="457727"/>
            </a:xfrm>
            <a:prstGeom prst="roundRect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4292F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charset="-122"/>
                  <a:cs typeface="Calibri" panose="020F0502020204030204" pitchFamily="34" charset="0"/>
                </a:rPr>
                <a:t>Task</a:t>
              </a: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24292F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charset="-122"/>
                <a:cs typeface="Calibri" panose="020F05020202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4292F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charset="-122"/>
                  <a:cs typeface="Calibri" panose="020F0502020204030204" pitchFamily="34" charset="0"/>
                </a:rPr>
                <a:t>assignment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4292F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charset="-122"/>
                <a:cs typeface="Calibri" panose="020F0502020204030204" pitchFamily="34" charset="0"/>
              </a:endParaRPr>
            </a:p>
          </p:txBody>
        </p:sp>
        <p:sp>
          <p:nvSpPr>
            <p:cNvPr id="83" name="矩形: 圆角 82"/>
            <p:cNvSpPr/>
            <p:nvPr/>
          </p:nvSpPr>
          <p:spPr>
            <a:xfrm>
              <a:off x="7652529" y="2815500"/>
              <a:ext cx="922867" cy="457727"/>
            </a:xfrm>
            <a:prstGeom prst="roundRect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4292F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charset="-122"/>
                  <a:cs typeface="Calibri" panose="020F0502020204030204" pitchFamily="34" charset="0"/>
                </a:rPr>
                <a:t>Status</a:t>
              </a: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24292F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charset="-122"/>
                <a:cs typeface="Calibri" panose="020F05020202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4292F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charset="-122"/>
                  <a:cs typeface="Calibri" panose="020F0502020204030204" pitchFamily="34" charset="0"/>
                </a:rPr>
                <a:t>monitor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4292F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84" name="文本框 83"/>
          <p:cNvSpPr txBox="1"/>
          <p:nvPr/>
        </p:nvSpPr>
        <p:spPr>
          <a:xfrm>
            <a:off x="671198" y="2711554"/>
            <a:ext cx="16806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 b="1" i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altLang="zh-CN" dirty="0">
                <a:solidFill>
                  <a:prstClr val="black"/>
                </a:solidFill>
                <a:latin typeface="Calibri" panose="020F0502020204030204" pitchFamily="34" charset="0"/>
                <a:ea typeface="等线" panose="02010600030101010101" charset="-122"/>
                <a:cs typeface="Calibri" panose="020F0502020204030204" pitchFamily="34" charset="0"/>
              </a:rPr>
              <a:t>Compute engine</a:t>
            </a:r>
            <a:endParaRPr lang="en-US" altLang="zh-CN" dirty="0">
              <a:solidFill>
                <a:prstClr val="black"/>
              </a:solidFill>
              <a:latin typeface="Calibri" panose="020F0502020204030204" pitchFamily="34" charset="0"/>
              <a:ea typeface="等线" panose="02010600030101010101" charset="-122"/>
              <a:cs typeface="Calibri" panose="020F0502020204030204" pitchFamily="34" charset="0"/>
            </a:endParaRPr>
          </a:p>
        </p:txBody>
      </p:sp>
      <p:sp>
        <p:nvSpPr>
          <p:cNvPr id="85" name="矩形: 圆角 84"/>
          <p:cNvSpPr/>
          <p:nvPr/>
        </p:nvSpPr>
        <p:spPr>
          <a:xfrm>
            <a:off x="4249433" y="1882854"/>
            <a:ext cx="2710614" cy="3797267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9050" cap="flat" cmpd="sng" algn="ctr">
            <a:solidFill>
              <a:srgbClr val="70AD47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charset="-122"/>
              <a:cs typeface="Calibri" panose="020F0502020204030204" pitchFamily="34" charset="0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4944864" y="1567400"/>
            <a:ext cx="11895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i="1" dirty="0">
                <a:solidFill>
                  <a:prstClr val="black"/>
                </a:solidFill>
                <a:latin typeface="Calibri" panose="020F0502020204030204" pitchFamily="34" charset="0"/>
                <a:ea typeface="等线" panose="02010600030101010101" charset="-122"/>
                <a:cs typeface="Calibri" panose="020F0502020204030204" pitchFamily="34" charset="0"/>
              </a:rPr>
              <a:t>Data engine</a:t>
            </a:r>
            <a:endParaRPr lang="en-US" altLang="zh-CN" sz="1400" b="1" i="1" dirty="0">
              <a:solidFill>
                <a:prstClr val="black"/>
              </a:solidFill>
              <a:latin typeface="Calibri" panose="020F0502020204030204" pitchFamily="34" charset="0"/>
              <a:ea typeface="等线" panose="02010600030101010101" charset="-122"/>
              <a:cs typeface="Calibri" panose="020F0502020204030204" pitchFamily="34" charset="0"/>
            </a:endParaRPr>
          </a:p>
        </p:txBody>
      </p:sp>
      <p:grpSp>
        <p:nvGrpSpPr>
          <p:cNvPr id="88" name="组合 87"/>
          <p:cNvGrpSpPr/>
          <p:nvPr/>
        </p:nvGrpSpPr>
        <p:grpSpPr>
          <a:xfrm>
            <a:off x="410878" y="4280762"/>
            <a:ext cx="3621584" cy="1005360"/>
            <a:chOff x="6096000" y="2530045"/>
            <a:chExt cx="3361267" cy="1034423"/>
          </a:xfrm>
        </p:grpSpPr>
        <p:sp>
          <p:nvSpPr>
            <p:cNvPr id="90" name="矩形: 圆角 89"/>
            <p:cNvSpPr/>
            <p:nvPr/>
          </p:nvSpPr>
          <p:spPr>
            <a:xfrm>
              <a:off x="6096000" y="2813380"/>
              <a:ext cx="3361267" cy="751088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charset="-122"/>
                <a:cs typeface="Calibri" panose="020F0502020204030204" pitchFamily="34" charset="0"/>
              </a:endParaRPr>
            </a:p>
          </p:txBody>
        </p:sp>
        <p:sp>
          <p:nvSpPr>
            <p:cNvPr id="92" name="文本框 91"/>
            <p:cNvSpPr txBox="1"/>
            <p:nvPr/>
          </p:nvSpPr>
          <p:spPr>
            <a:xfrm>
              <a:off x="6096001" y="2530045"/>
              <a:ext cx="16806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charset="-122"/>
                  <a:cs typeface="Calibri" panose="020F0502020204030204" pitchFamily="34" charset="0"/>
                </a:rPr>
                <a:t>Compute cluster</a:t>
              </a:r>
              <a:endParaRPr kumimoji="0" lang="en-US" altLang="zh-CN" sz="14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95" name="文本框 94"/>
          <p:cNvSpPr txBox="1"/>
          <p:nvPr/>
        </p:nvSpPr>
        <p:spPr>
          <a:xfrm>
            <a:off x="671195" y="1584420"/>
            <a:ext cx="9750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i="1" dirty="0">
                <a:solidFill>
                  <a:prstClr val="black"/>
                </a:solidFill>
                <a:latin typeface="Calibri" panose="020F0502020204030204" pitchFamily="34" charset="0"/>
                <a:ea typeface="等线" panose="02010600030101010101" charset="-122"/>
                <a:cs typeface="Calibri" panose="020F0502020204030204" pitchFamily="34" charset="0"/>
              </a:rPr>
              <a:t>Workflow</a:t>
            </a:r>
            <a:endParaRPr lang="en-US" altLang="zh-CN" sz="1400" b="1" i="1" dirty="0">
              <a:solidFill>
                <a:prstClr val="black"/>
              </a:solidFill>
              <a:latin typeface="Calibri" panose="020F0502020204030204" pitchFamily="34" charset="0"/>
              <a:ea typeface="等线" panose="02010600030101010101" charset="-122"/>
              <a:cs typeface="Calibri" panose="020F0502020204030204" pitchFamily="34" charset="0"/>
            </a:endParaRPr>
          </a:p>
        </p:txBody>
      </p:sp>
      <p:sp>
        <p:nvSpPr>
          <p:cNvPr id="96" name="矩形: 圆角 95"/>
          <p:cNvSpPr/>
          <p:nvPr/>
        </p:nvSpPr>
        <p:spPr>
          <a:xfrm>
            <a:off x="758634" y="2077260"/>
            <a:ext cx="1230503" cy="457727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24292F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charset="-122"/>
                <a:cs typeface="Calibri" panose="020F0502020204030204" pitchFamily="34" charset="0"/>
              </a:rPr>
              <a:t>Task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24292F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charset="-122"/>
              <a:cs typeface="Calibri" panose="020F0502020204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24292F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charset="-122"/>
                <a:cs typeface="Calibri" panose="020F0502020204030204" pitchFamily="34" charset="0"/>
              </a:rPr>
              <a:t>schedule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24292F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charset="-122"/>
              <a:cs typeface="Calibri" panose="020F0502020204030204" pitchFamily="34" charset="0"/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4138983" y="1593664"/>
            <a:ext cx="129945" cy="2433102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charset="-122"/>
              <a:cs typeface="Calibri" panose="020F0502020204030204" pitchFamily="34" charset="0"/>
            </a:endParaRPr>
          </a:p>
        </p:txBody>
      </p:sp>
      <p:sp>
        <p:nvSpPr>
          <p:cNvPr id="98" name="文本框 97"/>
          <p:cNvSpPr txBox="1"/>
          <p:nvPr/>
        </p:nvSpPr>
        <p:spPr>
          <a:xfrm>
            <a:off x="6279706" y="1232302"/>
            <a:ext cx="9750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i="1" dirty="0">
                <a:latin typeface="Calibri" panose="020F0502020204030204" pitchFamily="34" charset="0"/>
                <a:cs typeface="Calibri" panose="020F0502020204030204" pitchFamily="34" charset="0"/>
              </a:rPr>
              <a:t>Daisy</a:t>
            </a:r>
            <a:endParaRPr lang="en-US" altLang="zh-CN" sz="1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矩形: 圆角 99"/>
          <p:cNvSpPr/>
          <p:nvPr/>
        </p:nvSpPr>
        <p:spPr>
          <a:xfrm>
            <a:off x="4510723" y="1927767"/>
            <a:ext cx="2274645" cy="59913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b="0" i="0" dirty="0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Provide a unified interface for different applications.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24292F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charset="-122"/>
              <a:cs typeface="Calibri" panose="020F0502020204030204" pitchFamily="34" charset="0"/>
            </a:endParaRPr>
          </a:p>
        </p:txBody>
      </p:sp>
      <p:sp>
        <p:nvSpPr>
          <p:cNvPr id="101" name="矩形: 圆角 100"/>
          <p:cNvSpPr/>
          <p:nvPr/>
        </p:nvSpPr>
        <p:spPr>
          <a:xfrm>
            <a:off x="4511502" y="2617253"/>
            <a:ext cx="490393" cy="139771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/>
        </p:spPr>
        <p:txBody>
          <a:bodyPr vert="eaVert" rtlCol="0" anchor="ctr"/>
          <a:lstStyle/>
          <a:p>
            <a:pPr algn="ctr"/>
            <a:r>
              <a:rPr lang="en-US" altLang="zh-CN" sz="1400" b="0" i="0" dirty="0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Support parallel computing.</a:t>
            </a:r>
            <a:endParaRPr lang="en-US" altLang="zh-CN" sz="1400" b="0" i="0" kern="0" dirty="0">
              <a:solidFill>
                <a:srgbClr val="24292F"/>
              </a:solidFill>
              <a:effectLst/>
              <a:latin typeface="Calibri" panose="020F0502020204030204" pitchFamily="34" charset="0"/>
              <a:ea typeface="等线" panose="02010600030101010101" charset="-122"/>
              <a:cs typeface="Calibri" panose="020F0502020204030204" pitchFamily="34" charset="0"/>
            </a:endParaRPr>
          </a:p>
        </p:txBody>
      </p:sp>
      <p:sp>
        <p:nvSpPr>
          <p:cNvPr id="102" name="矩形: 圆角 101"/>
          <p:cNvSpPr/>
          <p:nvPr/>
        </p:nvSpPr>
        <p:spPr>
          <a:xfrm>
            <a:off x="4297798" y="4070291"/>
            <a:ext cx="2594155" cy="14947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l">
              <a:lnSpc>
                <a:spcPct val="80000"/>
              </a:lnSpc>
              <a:buFont typeface="+mj-lt"/>
              <a:buAutoNum type="arabicPeriod"/>
            </a:pPr>
            <a:r>
              <a:rPr lang="en-US" altLang="zh-CN" sz="1400" b="0" i="0" dirty="0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 the data required by the computing nodes.</a:t>
            </a:r>
            <a:endParaRPr lang="en-US" altLang="zh-CN" sz="1400" b="0" i="0" dirty="0">
              <a:solidFill>
                <a:srgbClr val="24292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80000"/>
              </a:lnSpc>
              <a:buFont typeface="+mj-lt"/>
              <a:buAutoNum type="arabicPeriod"/>
            </a:pPr>
            <a:r>
              <a:rPr lang="en-US" altLang="zh-CN" sz="1400" b="0" i="0" dirty="0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Write the results of the computing nodes to disk.</a:t>
            </a:r>
            <a:endParaRPr lang="en-US" altLang="zh-CN" sz="1400" b="0" i="0" dirty="0">
              <a:solidFill>
                <a:srgbClr val="24292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80000"/>
              </a:lnSpc>
              <a:buFont typeface="+mj-lt"/>
              <a:buAutoNum type="arabicPeriod"/>
            </a:pPr>
            <a:r>
              <a:rPr lang="en-US" altLang="zh-CN" sz="1400" b="0" i="0" dirty="0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Use Sniper's </a:t>
            </a:r>
            <a:r>
              <a:rPr lang="en-US" altLang="zh-CN" sz="1400" b="0" i="0" dirty="0" err="1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DataStore</a:t>
            </a:r>
            <a:r>
              <a:rPr lang="en-US" altLang="zh-CN" sz="1400" b="0" i="0" dirty="0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register and access intermediate data during the computing process.</a:t>
            </a:r>
            <a:endParaRPr lang="en-US" altLang="zh-CN" sz="1400" b="0" i="0" dirty="0">
              <a:solidFill>
                <a:srgbClr val="24292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3" name="组合 112"/>
          <p:cNvGrpSpPr/>
          <p:nvPr/>
        </p:nvGrpSpPr>
        <p:grpSpPr>
          <a:xfrm>
            <a:off x="7254741" y="1584419"/>
            <a:ext cx="1807997" cy="3381033"/>
            <a:chOff x="6096001" y="2492023"/>
            <a:chExt cx="1807997" cy="3381033"/>
          </a:xfrm>
        </p:grpSpPr>
        <p:sp>
          <p:nvSpPr>
            <p:cNvPr id="115" name="矩形: 圆角 114"/>
            <p:cNvSpPr/>
            <p:nvPr/>
          </p:nvSpPr>
          <p:spPr>
            <a:xfrm>
              <a:off x="6120221" y="2782782"/>
              <a:ext cx="1783777" cy="3090274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charset="-122"/>
                <a:cs typeface="Calibri" panose="020F0502020204030204" pitchFamily="34" charset="0"/>
              </a:endParaRPr>
            </a:p>
          </p:txBody>
        </p:sp>
        <p:sp>
          <p:nvSpPr>
            <p:cNvPr id="117" name="文本框 116"/>
            <p:cNvSpPr txBox="1"/>
            <p:nvPr/>
          </p:nvSpPr>
          <p:spPr>
            <a:xfrm>
              <a:off x="6096001" y="2492023"/>
              <a:ext cx="16806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charset="-122"/>
                  <a:cs typeface="Calibri" panose="020F0502020204030204" pitchFamily="34" charset="0"/>
                </a:rPr>
                <a:t>Data Source</a:t>
              </a:r>
              <a:endParaRPr kumimoji="0" lang="en-US" altLang="zh-CN" sz="14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30" name="圆柱体 19"/>
          <p:cNvSpPr/>
          <p:nvPr/>
        </p:nvSpPr>
        <p:spPr>
          <a:xfrm>
            <a:off x="7646488" y="2476868"/>
            <a:ext cx="445462" cy="447837"/>
          </a:xfrm>
          <a:prstGeom prst="can">
            <a:avLst/>
          </a:prstGeom>
          <a:solidFill>
            <a:srgbClr val="40BAD2">
              <a:lumMod val="40000"/>
              <a:lumOff val="60000"/>
            </a:srgbClr>
          </a:solidFill>
          <a:ln w="10795" cap="flat" cmpd="sng" algn="ctr">
            <a:solidFill>
              <a:srgbClr val="40BAD2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charset="-122"/>
              <a:cs typeface="Calibri" panose="020F0502020204030204" pitchFamily="34" charset="0"/>
            </a:endParaRPr>
          </a:p>
        </p:txBody>
      </p:sp>
      <p:sp>
        <p:nvSpPr>
          <p:cNvPr id="131" name="文本框 130"/>
          <p:cNvSpPr txBox="1"/>
          <p:nvPr/>
        </p:nvSpPr>
        <p:spPr>
          <a:xfrm>
            <a:off x="8221211" y="3639403"/>
            <a:ext cx="8354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Data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charset="-122"/>
              <a:cs typeface="Calibri" panose="020F0502020204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100" kern="0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Metadata</a:t>
            </a:r>
            <a:endParaRPr kumimoji="0" lang="zh-CN" alt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charset="-122"/>
              <a:cs typeface="Calibri" panose="020F0502020204030204" pitchFamily="34" charset="0"/>
            </a:endParaRPr>
          </a:p>
        </p:txBody>
      </p:sp>
      <p:sp>
        <p:nvSpPr>
          <p:cNvPr id="132" name="圆柱体 19"/>
          <p:cNvSpPr/>
          <p:nvPr/>
        </p:nvSpPr>
        <p:spPr>
          <a:xfrm>
            <a:off x="7338920" y="2476868"/>
            <a:ext cx="445462" cy="447837"/>
          </a:xfrm>
          <a:prstGeom prst="can">
            <a:avLst/>
          </a:prstGeom>
          <a:solidFill>
            <a:srgbClr val="40BAD2">
              <a:lumMod val="40000"/>
              <a:lumOff val="60000"/>
            </a:srgbClr>
          </a:solidFill>
          <a:ln w="10795" cap="flat" cmpd="sng" algn="ctr">
            <a:solidFill>
              <a:srgbClr val="40BAD2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charset="-122"/>
              <a:cs typeface="Calibri" panose="020F0502020204030204" pitchFamily="34" charset="0"/>
            </a:endParaRPr>
          </a:p>
        </p:txBody>
      </p:sp>
      <p:sp>
        <p:nvSpPr>
          <p:cNvPr id="133" name="圆柱体 19"/>
          <p:cNvSpPr/>
          <p:nvPr/>
        </p:nvSpPr>
        <p:spPr>
          <a:xfrm>
            <a:off x="7479363" y="2620190"/>
            <a:ext cx="445462" cy="447837"/>
          </a:xfrm>
          <a:prstGeom prst="can">
            <a:avLst/>
          </a:prstGeom>
          <a:solidFill>
            <a:srgbClr val="40BAD2">
              <a:lumMod val="40000"/>
              <a:lumOff val="60000"/>
            </a:srgbClr>
          </a:solidFill>
          <a:ln w="10795" cap="flat" cmpd="sng" algn="ctr">
            <a:solidFill>
              <a:srgbClr val="40BAD2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charset="-122"/>
              <a:cs typeface="Calibri" panose="020F0502020204030204" pitchFamily="34" charset="0"/>
            </a:endParaRPr>
          </a:p>
        </p:txBody>
      </p:sp>
      <p:sp>
        <p:nvSpPr>
          <p:cNvPr id="134" name="流程图: 多文档 133"/>
          <p:cNvSpPr/>
          <p:nvPr/>
        </p:nvSpPr>
        <p:spPr>
          <a:xfrm>
            <a:off x="8305082" y="2029031"/>
            <a:ext cx="667727" cy="447837"/>
          </a:xfrm>
          <a:prstGeom prst="flowChartMultidocumen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8020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HDF5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charset="-122"/>
              <a:cs typeface="Calibri" panose="020F0502020204030204" pitchFamily="34" charset="0"/>
            </a:endParaRPr>
          </a:p>
        </p:txBody>
      </p:sp>
      <p:sp>
        <p:nvSpPr>
          <p:cNvPr id="135" name="流程图: 多文档 134"/>
          <p:cNvSpPr/>
          <p:nvPr/>
        </p:nvSpPr>
        <p:spPr>
          <a:xfrm>
            <a:off x="8305083" y="2574747"/>
            <a:ext cx="613720" cy="447837"/>
          </a:xfrm>
          <a:prstGeom prst="flowChartMultidocumen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8020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TIFF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charset="-122"/>
              <a:cs typeface="Calibri" panose="020F0502020204030204" pitchFamily="34" charset="0"/>
            </a:endParaRPr>
          </a:p>
        </p:txBody>
      </p:sp>
      <p:sp>
        <p:nvSpPr>
          <p:cNvPr id="136" name="流程图: 多文档 135"/>
          <p:cNvSpPr/>
          <p:nvPr/>
        </p:nvSpPr>
        <p:spPr>
          <a:xfrm>
            <a:off x="8308574" y="3120463"/>
            <a:ext cx="613720" cy="447837"/>
          </a:xfrm>
          <a:prstGeom prst="flowChartMultidocumen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8020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100" kern="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……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charset="-122"/>
              <a:cs typeface="Calibri" panose="020F0502020204030204" pitchFamily="34" charset="0"/>
            </a:endParaRPr>
          </a:p>
        </p:txBody>
      </p:sp>
      <p:sp>
        <p:nvSpPr>
          <p:cNvPr id="137" name="左大括号 136"/>
          <p:cNvSpPr/>
          <p:nvPr/>
        </p:nvSpPr>
        <p:spPr>
          <a:xfrm>
            <a:off x="8092223" y="2136035"/>
            <a:ext cx="185902" cy="1432265"/>
          </a:xfrm>
          <a:prstGeom prst="leftBrace">
            <a:avLst>
              <a:gd name="adj1" fmla="val 15098"/>
              <a:gd name="adj2" fmla="val 48312"/>
            </a:avLst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8020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charset="-122"/>
              <a:cs typeface="Calibri" panose="020F0502020204030204" pitchFamily="34" charset="0"/>
            </a:endParaRPr>
          </a:p>
        </p:txBody>
      </p:sp>
      <p:sp>
        <p:nvSpPr>
          <p:cNvPr id="138" name="矩形: 圆角 137"/>
          <p:cNvSpPr/>
          <p:nvPr/>
        </p:nvSpPr>
        <p:spPr>
          <a:xfrm>
            <a:off x="5172778" y="2558583"/>
            <a:ext cx="1616386" cy="14947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l">
              <a:buFont typeface="+mj-lt"/>
              <a:buAutoNum type="arabicPeriod"/>
            </a:pPr>
            <a:r>
              <a:rPr lang="en-US" altLang="zh-CN" sz="1400" b="0" i="0" dirty="0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 data from different sources and in different formats.</a:t>
            </a:r>
            <a:endParaRPr lang="en-US" altLang="zh-CN" sz="1400" b="0" i="0" dirty="0">
              <a:solidFill>
                <a:srgbClr val="24292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US" altLang="zh-CN" sz="1400" b="0" i="0" dirty="0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Write data in multiple formats to disk.</a:t>
            </a:r>
            <a:endParaRPr lang="en-US" altLang="zh-CN" sz="1400" b="0" i="0" dirty="0">
              <a:solidFill>
                <a:srgbClr val="24292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405" y="4023712"/>
            <a:ext cx="1039713" cy="362881"/>
          </a:xfrm>
          <a:prstGeom prst="rect">
            <a:avLst/>
          </a:prstGeom>
        </p:spPr>
      </p:pic>
      <p:sp>
        <p:nvSpPr>
          <p:cNvPr id="139" name="文本框 138"/>
          <p:cNvSpPr txBox="1"/>
          <p:nvPr/>
        </p:nvSpPr>
        <p:spPr>
          <a:xfrm>
            <a:off x="7449527" y="4318594"/>
            <a:ext cx="8354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Data stream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charset="-122"/>
              <a:cs typeface="Calibri" panose="020F0502020204030204" pitchFamily="34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69" y="4672156"/>
            <a:ext cx="3361268" cy="473884"/>
          </a:xfrm>
          <a:prstGeom prst="rect">
            <a:avLst/>
          </a:prstGeom>
        </p:spPr>
      </p:pic>
      <p:cxnSp>
        <p:nvCxnSpPr>
          <p:cNvPr id="25" name="直接箭头连接符 24"/>
          <p:cNvCxnSpPr>
            <a:endCxn id="100" idx="1"/>
          </p:cNvCxnSpPr>
          <p:nvPr/>
        </p:nvCxnSpPr>
        <p:spPr>
          <a:xfrm>
            <a:off x="4031395" y="2218056"/>
            <a:ext cx="479328" cy="9278"/>
          </a:xfrm>
          <a:prstGeom prst="straightConnector1">
            <a:avLst/>
          </a:prstGeom>
          <a:ln w="12700"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接箭头连接符 140"/>
          <p:cNvCxnSpPr>
            <a:stCxn id="79" idx="3"/>
            <a:endCxn id="101" idx="1"/>
          </p:cNvCxnSpPr>
          <p:nvPr/>
        </p:nvCxnSpPr>
        <p:spPr>
          <a:xfrm flipV="1">
            <a:off x="4032464" y="3316109"/>
            <a:ext cx="479038" cy="54324"/>
          </a:xfrm>
          <a:prstGeom prst="straightConnector1">
            <a:avLst/>
          </a:prstGeom>
          <a:ln w="12700"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接箭头连接符 141"/>
          <p:cNvCxnSpPr>
            <a:endCxn id="102" idx="1"/>
          </p:cNvCxnSpPr>
          <p:nvPr/>
        </p:nvCxnSpPr>
        <p:spPr>
          <a:xfrm flipV="1">
            <a:off x="4032462" y="4817645"/>
            <a:ext cx="265336" cy="103484"/>
          </a:xfrm>
          <a:prstGeom prst="straightConnector1">
            <a:avLst/>
          </a:prstGeom>
          <a:ln w="12700"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接箭头连接符 142"/>
          <p:cNvCxnSpPr>
            <a:stCxn id="138" idx="3"/>
          </p:cNvCxnSpPr>
          <p:nvPr/>
        </p:nvCxnSpPr>
        <p:spPr>
          <a:xfrm>
            <a:off x="6789164" y="3305937"/>
            <a:ext cx="489797" cy="114378"/>
          </a:xfrm>
          <a:prstGeom prst="straightConnector1">
            <a:avLst/>
          </a:prstGeom>
          <a:ln w="12700"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文本框 143"/>
          <p:cNvSpPr txBox="1"/>
          <p:nvPr/>
        </p:nvSpPr>
        <p:spPr>
          <a:xfrm>
            <a:off x="9269154" y="1924112"/>
            <a:ext cx="28698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1" i="0" dirty="0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Goal: Unified + Optimized</a:t>
            </a:r>
            <a:endParaRPr lang="en-US" altLang="zh-CN" b="1" i="0" dirty="0">
              <a:solidFill>
                <a:srgbClr val="24292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altLang="zh-CN" b="0" i="0" dirty="0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Different application interface parameters</a:t>
            </a:r>
            <a:endParaRPr lang="en-US" altLang="zh-CN" b="0" i="0" dirty="0">
              <a:solidFill>
                <a:srgbClr val="24292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altLang="zh-CN" b="0" i="0" dirty="0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Different data formats</a:t>
            </a:r>
            <a:endParaRPr lang="en-US" altLang="zh-CN" b="0" i="0" dirty="0">
              <a:solidFill>
                <a:srgbClr val="24292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altLang="zh-CN" b="0" i="0" dirty="0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Different application IO method libraries</a:t>
            </a:r>
            <a:endParaRPr lang="en-US" altLang="zh-CN" b="0" i="0" dirty="0">
              <a:solidFill>
                <a:srgbClr val="24292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altLang="zh-CN" b="0" i="0" dirty="0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Different parallelism levels</a:t>
            </a:r>
            <a:endParaRPr lang="en-US" altLang="zh-CN" b="0" i="0" dirty="0">
              <a:solidFill>
                <a:srgbClr val="24292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altLang="zh-CN" b="0" i="0" dirty="0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Different data sources</a:t>
            </a:r>
            <a:endParaRPr lang="en-US" altLang="zh-CN" b="0" i="0" dirty="0">
              <a:solidFill>
                <a:srgbClr val="24292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altLang="zh-CN" b="0" i="0" dirty="0">
              <a:solidFill>
                <a:srgbClr val="24292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altLang="zh-CN" b="0" i="0" dirty="0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Asynchronous</a:t>
            </a:r>
            <a:r>
              <a:rPr lang="en-US" altLang="zh-CN" dirty="0">
                <a:solidFill>
                  <a:srgbClr val="24292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parallel /prefetching...</a:t>
            </a:r>
            <a:endParaRPr lang="en-US" altLang="zh-CN" b="0" i="0" dirty="0">
              <a:solidFill>
                <a:srgbClr val="24292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41041" y="4638209"/>
            <a:ext cx="930689" cy="5078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b="1" i="0" dirty="0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Heterogeneous computing resources</a:t>
            </a:r>
            <a:endParaRPr lang="en-US" altLang="zh-CN" sz="900" b="1" i="0" dirty="0">
              <a:solidFill>
                <a:srgbClr val="24292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709497" y="1050378"/>
            <a:ext cx="11293949" cy="480486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Design and implement HEPS I/O optimization methods, and integrate them with </a:t>
            </a:r>
            <a:r>
              <a:rPr lang="en-US" altLang="zh-CN" i="1" dirty="0">
                <a:latin typeface="Calibri" panose="020F0502020204030204" pitchFamily="34" charset="0"/>
                <a:cs typeface="Calibri" panose="020F0502020204030204" pitchFamily="34" charset="0"/>
              </a:rPr>
              <a:t>Daisy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4220" lvl="1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b="0" i="0" dirty="0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 address the diverse applications of HEPS, </a:t>
            </a:r>
            <a:r>
              <a:rPr lang="en-US" altLang="zh-CN" b="1" i="0" dirty="0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shield the differences 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underlying data (source, format) 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unify the I/O interface</a:t>
            </a:r>
            <a:endParaRPr lang="en-US" altLang="zh-CN" b="0" i="0" dirty="0">
              <a:solidFill>
                <a:srgbClr val="24292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4220" lvl="1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24292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lleviate the</a:t>
            </a:r>
            <a:r>
              <a:rPr lang="en-US" altLang="zh-CN" i="0" dirty="0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severe </a:t>
            </a:r>
            <a:r>
              <a:rPr lang="en-US" altLang="zh-CN" b="1" i="0" dirty="0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IO bottleneck 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issues in HEPS-related applications and accelerate scientific processing 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Batch Processing Acceleration &amp; </a:t>
            </a:r>
            <a:r>
              <a:rPr lang="en-US" altLang="zh-CN" dirty="0">
                <a:solidFill>
                  <a:srgbClr val="24292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Parallel Acceleration</a:t>
            </a:r>
            <a:endParaRPr lang="en-US" altLang="zh-CN" dirty="0">
              <a:solidFill>
                <a:srgbClr val="24292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4220" lvl="1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24292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void I/O bottlenecks caused by data writing and reading on disk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US" altLang="zh-CN" b="1" i="0" dirty="0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stream processing 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I/O support.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Daisy Data Engine</a:t>
            </a:r>
            <a:endParaRPr lang="zh-CN" altLang="en-US" dirty="0"/>
          </a:p>
        </p:txBody>
      </p:sp>
      <p:grpSp>
        <p:nvGrpSpPr>
          <p:cNvPr id="29" name="组合 28"/>
          <p:cNvGrpSpPr/>
          <p:nvPr/>
        </p:nvGrpSpPr>
        <p:grpSpPr>
          <a:xfrm>
            <a:off x="3394451" y="4286048"/>
            <a:ext cx="4657112" cy="2169417"/>
            <a:chOff x="1936737" y="2542576"/>
            <a:chExt cx="4657112" cy="2169417"/>
          </a:xfrm>
        </p:grpSpPr>
        <p:sp>
          <p:nvSpPr>
            <p:cNvPr id="30" name="圆柱体 19"/>
            <p:cNvSpPr/>
            <p:nvPr/>
          </p:nvSpPr>
          <p:spPr>
            <a:xfrm>
              <a:off x="3785536" y="3737043"/>
              <a:ext cx="483389" cy="476204"/>
            </a:xfrm>
            <a:prstGeom prst="can">
              <a:avLst/>
            </a:prstGeom>
            <a:solidFill>
              <a:srgbClr val="40BAD2">
                <a:lumMod val="40000"/>
                <a:lumOff val="60000"/>
              </a:srgbClr>
            </a:solidFill>
            <a:ln w="10795" cap="flat" cmpd="sng" algn="ctr">
              <a:solidFill>
                <a:srgbClr val="40BAD2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1936737" y="3452631"/>
              <a:ext cx="989001" cy="807729"/>
              <a:chOff x="1254962" y="4808538"/>
              <a:chExt cx="1339135" cy="1127051"/>
            </a:xfrm>
            <a:solidFill>
              <a:srgbClr val="EE7008">
                <a:lumMod val="40000"/>
                <a:lumOff val="60000"/>
              </a:srgbClr>
            </a:solidFill>
          </p:grpSpPr>
          <p:sp>
            <p:nvSpPr>
              <p:cNvPr id="51" name="六边形 50"/>
              <p:cNvSpPr/>
              <p:nvPr/>
            </p:nvSpPr>
            <p:spPr>
              <a:xfrm>
                <a:off x="1254962" y="4808538"/>
                <a:ext cx="1034335" cy="822251"/>
              </a:xfrm>
              <a:prstGeom prst="hexagon">
                <a:avLst/>
              </a:prstGeom>
              <a:grpFill/>
              <a:ln>
                <a:noFill/>
              </a:ln>
              <a:effectLst>
                <a:outerShdw blurRad="44450" dist="13970" dir="5400000" algn="ctr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woPt" dir="tl"/>
              </a:scene3d>
              <a:sp3d prstMaterial="flat">
                <a:bevelT w="12700" h="25400" prst="coolSlant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六边形 51"/>
              <p:cNvSpPr/>
              <p:nvPr/>
            </p:nvSpPr>
            <p:spPr>
              <a:xfrm>
                <a:off x="1407362" y="4960938"/>
                <a:ext cx="1034335" cy="822251"/>
              </a:xfrm>
              <a:prstGeom prst="hexagon">
                <a:avLst/>
              </a:prstGeom>
              <a:grpFill/>
              <a:ln>
                <a:noFill/>
              </a:ln>
              <a:effectLst>
                <a:outerShdw blurRad="44450" dist="13970" dir="5400000" algn="ctr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woPt" dir="tl"/>
              </a:scene3d>
              <a:sp3d prstMaterial="flat">
                <a:bevelT w="12700" h="25400" prst="coolSlant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六边形 52"/>
              <p:cNvSpPr/>
              <p:nvPr/>
            </p:nvSpPr>
            <p:spPr>
              <a:xfrm>
                <a:off x="1559762" y="5113338"/>
                <a:ext cx="1034335" cy="822251"/>
              </a:xfrm>
              <a:prstGeom prst="hexagon">
                <a:avLst/>
              </a:prstGeom>
              <a:grpFill/>
              <a:ln>
                <a:noFill/>
              </a:ln>
              <a:effectLst>
                <a:outerShdw blurRad="44450" dist="13970" dir="5400000" algn="ctr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woPt" dir="tl"/>
              </a:scene3d>
              <a:sp3d prstMaterial="flat">
                <a:bevelT w="12700" h="25400" prst="coolSlant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DAQ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2" name="箭头: 右 20"/>
            <p:cNvSpPr/>
            <p:nvPr/>
          </p:nvSpPr>
          <p:spPr>
            <a:xfrm>
              <a:off x="2968381" y="3864619"/>
              <a:ext cx="384958" cy="138710"/>
            </a:xfrm>
            <a:prstGeom prst="rightArrow">
              <a:avLst/>
            </a:prstGeom>
            <a:solidFill>
              <a:srgbClr val="1AB39F">
                <a:tint val="65000"/>
              </a:srgbClr>
            </a:solidFill>
            <a:ln w="9525" cap="flat" cmpd="sng" algn="ctr">
              <a:solidFill>
                <a:srgbClr val="1AB39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3465685" y="4404216"/>
              <a:ext cx="906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Storage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 rot="5400000">
              <a:off x="5028282" y="3015565"/>
              <a:ext cx="2038556" cy="1092578"/>
              <a:chOff x="3893059" y="739649"/>
              <a:chExt cx="2844464" cy="1404728"/>
            </a:xfrm>
          </p:grpSpPr>
          <p:grpSp>
            <p:nvGrpSpPr>
              <p:cNvPr id="44" name="组合 43"/>
              <p:cNvGrpSpPr/>
              <p:nvPr/>
            </p:nvGrpSpPr>
            <p:grpSpPr>
              <a:xfrm>
                <a:off x="3893059" y="739649"/>
                <a:ext cx="1650976" cy="1376882"/>
                <a:chOff x="3235085" y="975767"/>
                <a:chExt cx="1650976" cy="1376882"/>
              </a:xfrm>
            </p:grpSpPr>
            <p:sp>
              <p:nvSpPr>
                <p:cNvPr id="49" name="矩形 48"/>
                <p:cNvSpPr/>
                <p:nvPr/>
              </p:nvSpPr>
              <p:spPr>
                <a:xfrm>
                  <a:off x="3235085" y="1832788"/>
                  <a:ext cx="1650976" cy="519861"/>
                </a:xfrm>
                <a:prstGeom prst="rect">
                  <a:avLst/>
                </a:prstGeom>
                <a:noFill/>
                <a:ln w="10795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Stream Processing</a:t>
                  </a:r>
                  <a:endParaRPr kumimoji="0" lang="zh-CN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pic>
              <p:nvPicPr>
                <p:cNvPr id="50" name="图形 49" descr="云计算 纯色填充"/>
                <p:cNvPicPr>
                  <a:picLocks noChangeAspect="1"/>
                </p:cNvPicPr>
                <p:nvPr/>
              </p:nvPicPr>
              <p:blipFill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3603110" y="975767"/>
                  <a:ext cx="806463" cy="806463"/>
                </a:xfrm>
                <a:prstGeom prst="rect">
                  <a:avLst/>
                </a:prstGeom>
              </p:spPr>
            </p:pic>
          </p:grpSp>
          <p:grpSp>
            <p:nvGrpSpPr>
              <p:cNvPr id="45" name="组合 44"/>
              <p:cNvGrpSpPr/>
              <p:nvPr/>
            </p:nvGrpSpPr>
            <p:grpSpPr>
              <a:xfrm>
                <a:off x="5387513" y="835642"/>
                <a:ext cx="1350010" cy="1308735"/>
                <a:chOff x="5503139" y="1124397"/>
                <a:chExt cx="1350010" cy="1308735"/>
              </a:xfrm>
            </p:grpSpPr>
            <p:sp>
              <p:nvSpPr>
                <p:cNvPr id="47" name="矩形 46"/>
                <p:cNvSpPr/>
                <p:nvPr/>
              </p:nvSpPr>
              <p:spPr>
                <a:xfrm>
                  <a:off x="5503139" y="1885528"/>
                  <a:ext cx="1350010" cy="547604"/>
                </a:xfrm>
                <a:prstGeom prst="rect">
                  <a:avLst/>
                </a:prstGeom>
                <a:solidFill>
                  <a:srgbClr val="FFFFFF"/>
                </a:solidFill>
                <a:ln w="10795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Batch Processing</a:t>
                  </a:r>
                  <a:endParaRPr kumimoji="0" lang="zh-CN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pic>
              <p:nvPicPr>
                <p:cNvPr id="48" name="图形 43" descr="显示器 纯色填充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894387" y="1124397"/>
                  <a:ext cx="624494" cy="624494"/>
                </a:xfrm>
                <a:prstGeom prst="rect">
                  <a:avLst/>
                </a:prstGeom>
              </p:spPr>
            </p:pic>
          </p:grpSp>
          <p:sp>
            <p:nvSpPr>
              <p:cNvPr id="46" name="矩形: 圆角 47"/>
              <p:cNvSpPr/>
              <p:nvPr/>
            </p:nvSpPr>
            <p:spPr>
              <a:xfrm>
                <a:off x="4078492" y="1596669"/>
                <a:ext cx="2556511" cy="547602"/>
              </a:xfrm>
              <a:custGeom>
                <a:avLst/>
                <a:gdLst>
                  <a:gd name="connsiteX0" fmla="*/ 0 w 4082902"/>
                  <a:gd name="connsiteY0" fmla="*/ 75421 h 452519"/>
                  <a:gd name="connsiteX1" fmla="*/ 75421 w 4082902"/>
                  <a:gd name="connsiteY1" fmla="*/ 0 h 452519"/>
                  <a:gd name="connsiteX2" fmla="*/ 676464 w 4082902"/>
                  <a:gd name="connsiteY2" fmla="*/ 0 h 452519"/>
                  <a:gd name="connsiteX3" fmla="*/ 1120226 w 4082902"/>
                  <a:gd name="connsiteY3" fmla="*/ 0 h 452519"/>
                  <a:gd name="connsiteX4" fmla="*/ 1642628 w 4082902"/>
                  <a:gd name="connsiteY4" fmla="*/ 0 h 452519"/>
                  <a:gd name="connsiteX5" fmla="*/ 2165030 w 4082902"/>
                  <a:gd name="connsiteY5" fmla="*/ 0 h 452519"/>
                  <a:gd name="connsiteX6" fmla="*/ 2608791 w 4082902"/>
                  <a:gd name="connsiteY6" fmla="*/ 0 h 452519"/>
                  <a:gd name="connsiteX7" fmla="*/ 3052552 w 4082902"/>
                  <a:gd name="connsiteY7" fmla="*/ 0 h 452519"/>
                  <a:gd name="connsiteX8" fmla="*/ 4007481 w 4082902"/>
                  <a:gd name="connsiteY8" fmla="*/ 0 h 452519"/>
                  <a:gd name="connsiteX9" fmla="*/ 4082902 w 4082902"/>
                  <a:gd name="connsiteY9" fmla="*/ 75421 h 452519"/>
                  <a:gd name="connsiteX10" fmla="*/ 4082902 w 4082902"/>
                  <a:gd name="connsiteY10" fmla="*/ 377098 h 452519"/>
                  <a:gd name="connsiteX11" fmla="*/ 4007481 w 4082902"/>
                  <a:gd name="connsiteY11" fmla="*/ 452519 h 452519"/>
                  <a:gd name="connsiteX12" fmla="*/ 3406438 w 4082902"/>
                  <a:gd name="connsiteY12" fmla="*/ 452519 h 452519"/>
                  <a:gd name="connsiteX13" fmla="*/ 2962676 w 4082902"/>
                  <a:gd name="connsiteY13" fmla="*/ 452519 h 452519"/>
                  <a:gd name="connsiteX14" fmla="*/ 2361633 w 4082902"/>
                  <a:gd name="connsiteY14" fmla="*/ 452519 h 452519"/>
                  <a:gd name="connsiteX15" fmla="*/ 1917872 w 4082902"/>
                  <a:gd name="connsiteY15" fmla="*/ 452519 h 452519"/>
                  <a:gd name="connsiteX16" fmla="*/ 1356149 w 4082902"/>
                  <a:gd name="connsiteY16" fmla="*/ 452519 h 452519"/>
                  <a:gd name="connsiteX17" fmla="*/ 912388 w 4082902"/>
                  <a:gd name="connsiteY17" fmla="*/ 452519 h 452519"/>
                  <a:gd name="connsiteX18" fmla="*/ 75421 w 4082902"/>
                  <a:gd name="connsiteY18" fmla="*/ 452519 h 452519"/>
                  <a:gd name="connsiteX19" fmla="*/ 0 w 4082902"/>
                  <a:gd name="connsiteY19" fmla="*/ 377098 h 452519"/>
                  <a:gd name="connsiteX20" fmla="*/ 0 w 4082902"/>
                  <a:gd name="connsiteY20" fmla="*/ 75421 h 452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082902" h="452519" extrusionOk="0">
                    <a:moveTo>
                      <a:pt x="0" y="75421"/>
                    </a:moveTo>
                    <a:cubicBezTo>
                      <a:pt x="3339" y="39506"/>
                      <a:pt x="34621" y="535"/>
                      <a:pt x="75421" y="0"/>
                    </a:cubicBezTo>
                    <a:cubicBezTo>
                      <a:pt x="226325" y="-44756"/>
                      <a:pt x="464706" y="13441"/>
                      <a:pt x="676464" y="0"/>
                    </a:cubicBezTo>
                    <a:cubicBezTo>
                      <a:pt x="888222" y="-13441"/>
                      <a:pt x="904262" y="39486"/>
                      <a:pt x="1120226" y="0"/>
                    </a:cubicBezTo>
                    <a:cubicBezTo>
                      <a:pt x="1336190" y="-39486"/>
                      <a:pt x="1483247" y="16285"/>
                      <a:pt x="1642628" y="0"/>
                    </a:cubicBezTo>
                    <a:cubicBezTo>
                      <a:pt x="1802009" y="-16285"/>
                      <a:pt x="1904939" y="27310"/>
                      <a:pt x="2165030" y="0"/>
                    </a:cubicBezTo>
                    <a:cubicBezTo>
                      <a:pt x="2425121" y="-27310"/>
                      <a:pt x="2447959" y="50043"/>
                      <a:pt x="2608791" y="0"/>
                    </a:cubicBezTo>
                    <a:cubicBezTo>
                      <a:pt x="2769623" y="-50043"/>
                      <a:pt x="2892815" y="9300"/>
                      <a:pt x="3052552" y="0"/>
                    </a:cubicBezTo>
                    <a:cubicBezTo>
                      <a:pt x="3212289" y="-9300"/>
                      <a:pt x="3781134" y="5497"/>
                      <a:pt x="4007481" y="0"/>
                    </a:cubicBezTo>
                    <a:cubicBezTo>
                      <a:pt x="4056156" y="-8499"/>
                      <a:pt x="4084776" y="33013"/>
                      <a:pt x="4082902" y="75421"/>
                    </a:cubicBezTo>
                    <a:cubicBezTo>
                      <a:pt x="4085915" y="143151"/>
                      <a:pt x="4060285" y="230915"/>
                      <a:pt x="4082902" y="377098"/>
                    </a:cubicBezTo>
                    <a:cubicBezTo>
                      <a:pt x="4088323" y="422763"/>
                      <a:pt x="4045117" y="458663"/>
                      <a:pt x="4007481" y="452519"/>
                    </a:cubicBezTo>
                    <a:cubicBezTo>
                      <a:pt x="3838960" y="507118"/>
                      <a:pt x="3530111" y="384523"/>
                      <a:pt x="3406438" y="452519"/>
                    </a:cubicBezTo>
                    <a:cubicBezTo>
                      <a:pt x="3282765" y="520515"/>
                      <a:pt x="3059755" y="445846"/>
                      <a:pt x="2962676" y="452519"/>
                    </a:cubicBezTo>
                    <a:cubicBezTo>
                      <a:pt x="2865597" y="459192"/>
                      <a:pt x="2528042" y="403821"/>
                      <a:pt x="2361633" y="452519"/>
                    </a:cubicBezTo>
                    <a:cubicBezTo>
                      <a:pt x="2195224" y="501217"/>
                      <a:pt x="2042258" y="448035"/>
                      <a:pt x="1917872" y="452519"/>
                    </a:cubicBezTo>
                    <a:cubicBezTo>
                      <a:pt x="1793486" y="457003"/>
                      <a:pt x="1579899" y="439302"/>
                      <a:pt x="1356149" y="452519"/>
                    </a:cubicBezTo>
                    <a:cubicBezTo>
                      <a:pt x="1132399" y="465736"/>
                      <a:pt x="1117375" y="451281"/>
                      <a:pt x="912388" y="452519"/>
                    </a:cubicBezTo>
                    <a:cubicBezTo>
                      <a:pt x="707401" y="453757"/>
                      <a:pt x="490069" y="432006"/>
                      <a:pt x="75421" y="452519"/>
                    </a:cubicBezTo>
                    <a:cubicBezTo>
                      <a:pt x="32843" y="450084"/>
                      <a:pt x="1090" y="421197"/>
                      <a:pt x="0" y="377098"/>
                    </a:cubicBezTo>
                    <a:cubicBezTo>
                      <a:pt x="-30006" y="236461"/>
                      <a:pt x="26686" y="135761"/>
                      <a:pt x="0" y="75421"/>
                    </a:cubicBezTo>
                    <a:close/>
                  </a:path>
                </a:pathLst>
              </a:custGeom>
              <a:noFill/>
              <a:ln w="10795" cap="flat" cmpd="sng" algn="ctr">
                <a:solidFill>
                  <a:srgbClr val="000000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5" name="箭头: 右 20"/>
            <p:cNvSpPr/>
            <p:nvPr/>
          </p:nvSpPr>
          <p:spPr>
            <a:xfrm>
              <a:off x="4327813" y="3859609"/>
              <a:ext cx="384958" cy="138710"/>
            </a:xfrm>
            <a:prstGeom prst="rightArrow">
              <a:avLst/>
            </a:prstGeom>
            <a:solidFill>
              <a:srgbClr val="1AB39F">
                <a:tint val="65000"/>
              </a:srgbClr>
            </a:solidFill>
            <a:ln w="9525" cap="flat" cmpd="sng" algn="ctr">
              <a:solidFill>
                <a:srgbClr val="1AB39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圆柱体 19"/>
            <p:cNvSpPr/>
            <p:nvPr/>
          </p:nvSpPr>
          <p:spPr>
            <a:xfrm>
              <a:off x="3451781" y="3737043"/>
              <a:ext cx="483389" cy="476204"/>
            </a:xfrm>
            <a:prstGeom prst="can">
              <a:avLst/>
            </a:prstGeom>
            <a:solidFill>
              <a:srgbClr val="40BAD2">
                <a:lumMod val="40000"/>
                <a:lumOff val="60000"/>
              </a:srgbClr>
            </a:solidFill>
            <a:ln w="10795" cap="flat" cmpd="sng" algn="ctr">
              <a:solidFill>
                <a:srgbClr val="40BAD2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直角上箭头 68"/>
            <p:cNvSpPr/>
            <p:nvPr/>
          </p:nvSpPr>
          <p:spPr>
            <a:xfrm rot="5400000" flipH="1">
              <a:off x="3384830" y="2061682"/>
              <a:ext cx="280451" cy="2375430"/>
            </a:xfrm>
            <a:prstGeom prst="bentUpArrow">
              <a:avLst/>
            </a:prstGeom>
            <a:solidFill>
              <a:srgbClr val="4BACC6">
                <a:lumMod val="40000"/>
                <a:lumOff val="60000"/>
              </a:srgbClr>
            </a:solidFill>
            <a:ln w="10795" cap="flat" cmpd="sng" algn="ctr">
              <a:solidFill>
                <a:srgbClr val="40BAD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圆柱体 19"/>
            <p:cNvSpPr/>
            <p:nvPr/>
          </p:nvSpPr>
          <p:spPr>
            <a:xfrm>
              <a:off x="3604181" y="3889443"/>
              <a:ext cx="483389" cy="476204"/>
            </a:xfrm>
            <a:prstGeom prst="can">
              <a:avLst/>
            </a:prstGeom>
            <a:solidFill>
              <a:srgbClr val="40BAD2">
                <a:lumMod val="40000"/>
                <a:lumOff val="60000"/>
              </a:srgbClr>
            </a:solidFill>
            <a:ln w="10795" cap="flat" cmpd="sng" algn="ctr">
              <a:solidFill>
                <a:srgbClr val="40BAD2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4712771" y="2680792"/>
              <a:ext cx="333755" cy="1883596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1905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vert="vert" rtlCol="0" anchor="ctr"/>
            <a:lstStyle/>
            <a:p>
              <a:pPr marL="0" marR="0" lvl="0" indent="0" algn="ctr" defTabSz="8020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charset="-122"/>
                  <a:cs typeface="+mn-cs"/>
                </a:rPr>
                <a:t>IO Interface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0" name="箭头: 右 20"/>
            <p:cNvSpPr/>
            <p:nvPr/>
          </p:nvSpPr>
          <p:spPr>
            <a:xfrm>
              <a:off x="5077250" y="3425546"/>
              <a:ext cx="384958" cy="218442"/>
            </a:xfrm>
            <a:prstGeom prst="rightArrow">
              <a:avLst/>
            </a:prstGeom>
            <a:solidFill>
              <a:srgbClr val="1F497D">
                <a:lumMod val="60000"/>
                <a:lumOff val="40000"/>
              </a:srgbClr>
            </a:solidFill>
            <a:ln w="9525" cap="flat" cmpd="sng" algn="ctr">
              <a:solidFill>
                <a:srgbClr val="1AB39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星形: 六角 40"/>
            <p:cNvSpPr/>
            <p:nvPr/>
          </p:nvSpPr>
          <p:spPr>
            <a:xfrm>
              <a:off x="4604717" y="2633002"/>
              <a:ext cx="216024" cy="216024"/>
            </a:xfrm>
            <a:prstGeom prst="star6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020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charset="-122"/>
                  <a:cs typeface="+mn-cs"/>
                </a:rPr>
                <a:t>1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2" name="星形: 六角 41"/>
            <p:cNvSpPr/>
            <p:nvPr/>
          </p:nvSpPr>
          <p:spPr>
            <a:xfrm>
              <a:off x="4404746" y="3630185"/>
              <a:ext cx="216024" cy="216024"/>
            </a:xfrm>
            <a:prstGeom prst="star6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020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charset="-122"/>
                  <a:cs typeface="+mn-cs"/>
                </a:rPr>
                <a:t>2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3" name="星形: 六角 42"/>
            <p:cNvSpPr/>
            <p:nvPr/>
          </p:nvSpPr>
          <p:spPr>
            <a:xfrm>
              <a:off x="3384438" y="2905182"/>
              <a:ext cx="216024" cy="216024"/>
            </a:xfrm>
            <a:prstGeom prst="star6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020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charset="-122"/>
                  <a:cs typeface="+mn-cs"/>
                </a:rPr>
                <a:t>3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28506" y="1026566"/>
            <a:ext cx="11363494" cy="480486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altLang="zh-CN" sz="2400" dirty="0"/>
              <a:t>Unified different applications' IO parameters, different file formats, and different data sources.</a:t>
            </a:r>
            <a:endParaRPr lang="en-US" altLang="zh-CN" sz="2400" dirty="0"/>
          </a:p>
          <a:p>
            <a:pPr lvl="1">
              <a:spcBef>
                <a:spcPts val="600"/>
              </a:spcBef>
            </a:pPr>
            <a:r>
              <a:rPr lang="en-US" altLang="zh-CN" sz="2000" dirty="0"/>
              <a:t>Different applications can quickly adapt to data IO through configuration.</a:t>
            </a:r>
            <a:endParaRPr lang="en-US" altLang="zh-CN" sz="2000" dirty="0"/>
          </a:p>
          <a:p>
            <a:pPr lvl="1">
              <a:spcBef>
                <a:spcPts val="600"/>
              </a:spcBef>
            </a:pPr>
            <a:r>
              <a:rPr lang="en-US" altLang="zh-CN" sz="2000" dirty="0"/>
              <a:t>It can automatically identify the IO methods corresponding to file formats, allowing the same application to read different data formats without changing the IO interface.</a:t>
            </a:r>
            <a:endParaRPr lang="en-US" altLang="zh-CN" sz="2000" dirty="0"/>
          </a:p>
          <a:p>
            <a:pPr lvl="1">
              <a:spcBef>
                <a:spcPts val="600"/>
              </a:spcBef>
            </a:pPr>
            <a:r>
              <a:rPr lang="en-US" altLang="zh-CN" sz="2000" dirty="0"/>
              <a:t> It provides tools for converting between different data formats.</a:t>
            </a:r>
            <a:endParaRPr lang="zh-CN" altLang="en-US" sz="20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Unified I/O interface</a:t>
            </a:r>
            <a:endParaRPr lang="zh-CN" altLang="en-US" dirty="0"/>
          </a:p>
        </p:txBody>
      </p:sp>
      <p:grpSp>
        <p:nvGrpSpPr>
          <p:cNvPr id="87" name="组合 86"/>
          <p:cNvGrpSpPr/>
          <p:nvPr/>
        </p:nvGrpSpPr>
        <p:grpSpPr>
          <a:xfrm>
            <a:off x="5928219" y="3418530"/>
            <a:ext cx="6263781" cy="2833715"/>
            <a:chOff x="72363" y="2973445"/>
            <a:chExt cx="11695135" cy="3395559"/>
          </a:xfrm>
        </p:grpSpPr>
        <p:grpSp>
          <p:nvGrpSpPr>
            <p:cNvPr id="44" name="组合 43"/>
            <p:cNvGrpSpPr/>
            <p:nvPr/>
          </p:nvGrpSpPr>
          <p:grpSpPr>
            <a:xfrm>
              <a:off x="259746" y="3208632"/>
              <a:ext cx="5351745" cy="3026362"/>
              <a:chOff x="667608" y="2716596"/>
              <a:chExt cx="5351745" cy="3026362"/>
            </a:xfrm>
          </p:grpSpPr>
          <p:sp>
            <p:nvSpPr>
              <p:cNvPr id="16" name="矩形: 圆角 15"/>
              <p:cNvSpPr/>
              <p:nvPr/>
            </p:nvSpPr>
            <p:spPr>
              <a:xfrm>
                <a:off x="2282711" y="2716886"/>
                <a:ext cx="2161086" cy="3026072"/>
              </a:xfrm>
              <a:prstGeom prst="roundRect">
                <a:avLst/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/>
              </a:p>
            </p:txBody>
          </p:sp>
          <p:sp>
            <p:nvSpPr>
              <p:cNvPr id="4" name="矩形: 圆角 3"/>
              <p:cNvSpPr/>
              <p:nvPr/>
            </p:nvSpPr>
            <p:spPr>
              <a:xfrm>
                <a:off x="667608" y="3230002"/>
                <a:ext cx="1256614" cy="572323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100" dirty="0"/>
                  <a:t>HEPSCT</a:t>
                </a:r>
                <a:endParaRPr lang="zh-CN" altLang="en-US" sz="1100" dirty="0"/>
              </a:p>
            </p:txBody>
          </p:sp>
          <p:sp>
            <p:nvSpPr>
              <p:cNvPr id="5" name="矩形: 圆角 4"/>
              <p:cNvSpPr/>
              <p:nvPr/>
            </p:nvSpPr>
            <p:spPr>
              <a:xfrm>
                <a:off x="667608" y="3954725"/>
                <a:ext cx="1138066" cy="572323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100" dirty="0"/>
                  <a:t>UFO</a:t>
                </a:r>
                <a:endParaRPr lang="zh-CN" altLang="en-US" sz="1100" dirty="0"/>
              </a:p>
            </p:txBody>
          </p:sp>
          <p:sp>
            <p:nvSpPr>
              <p:cNvPr id="6" name="矩形: 圆角 5"/>
              <p:cNvSpPr/>
              <p:nvPr/>
            </p:nvSpPr>
            <p:spPr>
              <a:xfrm>
                <a:off x="667608" y="4679448"/>
                <a:ext cx="1138066" cy="572323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100" dirty="0"/>
                  <a:t>XAS</a:t>
                </a:r>
                <a:endParaRPr lang="zh-CN" altLang="en-US" sz="1100" dirty="0"/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4920834" y="3859079"/>
                <a:ext cx="1098519" cy="1076039"/>
                <a:chOff x="5109667" y="1955519"/>
                <a:chExt cx="1589667" cy="1399204"/>
              </a:xfrm>
            </p:grpSpPr>
            <p:sp>
              <p:nvSpPr>
                <p:cNvPr id="8" name="圆柱体 7"/>
                <p:cNvSpPr/>
                <p:nvPr/>
              </p:nvSpPr>
              <p:spPr>
                <a:xfrm>
                  <a:off x="5580024" y="1955519"/>
                  <a:ext cx="940714" cy="1013076"/>
                </a:xfrm>
                <a:prstGeom prst="can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100"/>
                </a:p>
              </p:txBody>
            </p:sp>
            <p:sp>
              <p:nvSpPr>
                <p:cNvPr id="9" name="圆柱体 8"/>
                <p:cNvSpPr/>
                <p:nvPr/>
              </p:nvSpPr>
              <p:spPr>
                <a:xfrm>
                  <a:off x="5732424" y="2107919"/>
                  <a:ext cx="940714" cy="1013076"/>
                </a:xfrm>
                <a:prstGeom prst="can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100"/>
                </a:p>
              </p:txBody>
            </p:sp>
            <p:sp>
              <p:nvSpPr>
                <p:cNvPr id="10" name="圆柱体 9"/>
                <p:cNvSpPr/>
                <p:nvPr/>
              </p:nvSpPr>
              <p:spPr>
                <a:xfrm>
                  <a:off x="5109667" y="2229839"/>
                  <a:ext cx="940714" cy="1013076"/>
                </a:xfrm>
                <a:prstGeom prst="can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100"/>
                </a:p>
              </p:txBody>
            </p:sp>
            <p:sp>
              <p:nvSpPr>
                <p:cNvPr id="11" name="圆柱体 10"/>
                <p:cNvSpPr/>
                <p:nvPr/>
              </p:nvSpPr>
              <p:spPr>
                <a:xfrm>
                  <a:off x="5758620" y="2341647"/>
                  <a:ext cx="940714" cy="1013076"/>
                </a:xfrm>
                <a:prstGeom prst="can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100" dirty="0"/>
                </a:p>
              </p:txBody>
            </p:sp>
          </p:grpSp>
          <p:sp>
            <p:nvSpPr>
              <p:cNvPr id="12" name="矩形 11"/>
              <p:cNvSpPr/>
              <p:nvPr/>
            </p:nvSpPr>
            <p:spPr>
              <a:xfrm>
                <a:off x="3153504" y="3007980"/>
                <a:ext cx="1190693" cy="444043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100" dirty="0"/>
                  <a:t>TIFF IO</a:t>
                </a:r>
                <a:endParaRPr lang="zh-CN" altLang="en-US" sz="1100" dirty="0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3162989" y="3584164"/>
                <a:ext cx="1190693" cy="444043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100" dirty="0"/>
                  <a:t>HDF5 IO</a:t>
                </a:r>
                <a:endParaRPr lang="zh-CN" altLang="en-US" sz="1100" dirty="0"/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2367332" y="4638366"/>
                <a:ext cx="1190693" cy="44404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100" dirty="0"/>
                  <a:t>Larch IO</a:t>
                </a:r>
                <a:endParaRPr lang="zh-CN" altLang="en-US" sz="1100" dirty="0"/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2367116" y="2716596"/>
                <a:ext cx="2314677" cy="313480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altLang="zh-CN" sz="1100" dirty="0"/>
                  <a:t>Different format</a:t>
                </a:r>
                <a:endParaRPr lang="zh-CN" altLang="en-US" sz="1100" dirty="0"/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1181067" y="5295046"/>
                <a:ext cx="1914617" cy="320913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altLang="zh-CN" sz="1100" dirty="0"/>
                  <a:t>Different IO lib</a:t>
                </a:r>
                <a:endParaRPr lang="zh-CN" altLang="en-US" sz="1100" dirty="0"/>
              </a:p>
            </p:txBody>
          </p:sp>
          <p:cxnSp>
            <p:nvCxnSpPr>
              <p:cNvPr id="20" name="直接箭头连接符 19"/>
              <p:cNvCxnSpPr>
                <a:stCxn id="4" idx="3"/>
              </p:cNvCxnSpPr>
              <p:nvPr/>
            </p:nvCxnSpPr>
            <p:spPr>
              <a:xfrm>
                <a:off x="1924222" y="3516164"/>
                <a:ext cx="358488" cy="0"/>
              </a:xfrm>
              <a:prstGeom prst="straightConnector1">
                <a:avLst/>
              </a:prstGeom>
              <a:ln w="19050" cap="flat" cmpd="sng" algn="ctr">
                <a:solidFill>
                  <a:schemeClr val="dk1"/>
                </a:solidFill>
                <a:prstDash val="solid"/>
                <a:round/>
                <a:headEnd type="arrow" w="sm" len="sm"/>
                <a:tailEnd type="arrow" w="sm" len="sm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21" name="直接箭头连接符 20"/>
              <p:cNvCxnSpPr>
                <a:stCxn id="5" idx="3"/>
                <a:endCxn id="16" idx="1"/>
              </p:cNvCxnSpPr>
              <p:nvPr/>
            </p:nvCxnSpPr>
            <p:spPr>
              <a:xfrm flipV="1">
                <a:off x="1805674" y="4229922"/>
                <a:ext cx="477037" cy="10965"/>
              </a:xfrm>
              <a:prstGeom prst="straightConnector1">
                <a:avLst/>
              </a:prstGeom>
              <a:ln w="19050" cap="flat" cmpd="sng" algn="ctr">
                <a:solidFill>
                  <a:schemeClr val="dk1"/>
                </a:solidFill>
                <a:prstDash val="solid"/>
                <a:round/>
                <a:headEnd type="arrow" w="sm" len="sm"/>
                <a:tailEnd type="arrow" w="sm" len="sm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24" name="直接箭头连接符 23"/>
              <p:cNvCxnSpPr>
                <a:stCxn id="6" idx="3"/>
              </p:cNvCxnSpPr>
              <p:nvPr/>
            </p:nvCxnSpPr>
            <p:spPr>
              <a:xfrm>
                <a:off x="1805674" y="4965610"/>
                <a:ext cx="477037" cy="20830"/>
              </a:xfrm>
              <a:prstGeom prst="straightConnector1">
                <a:avLst/>
              </a:prstGeom>
              <a:ln w="19050" cap="flat" cmpd="sng" algn="ctr">
                <a:solidFill>
                  <a:schemeClr val="dk1"/>
                </a:solidFill>
                <a:prstDash val="solid"/>
                <a:round/>
                <a:headEnd type="arrow" w="sm" len="sm"/>
                <a:tailEnd type="arrow" w="sm" len="sm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27" name="直接箭头连接符 26"/>
              <p:cNvCxnSpPr>
                <a:stCxn id="12" idx="3"/>
              </p:cNvCxnSpPr>
              <p:nvPr/>
            </p:nvCxnSpPr>
            <p:spPr>
              <a:xfrm>
                <a:off x="4344197" y="3230002"/>
                <a:ext cx="1025088" cy="582401"/>
              </a:xfrm>
              <a:prstGeom prst="straightConnector1">
                <a:avLst/>
              </a:prstGeom>
              <a:ln w="19050" cap="flat" cmpd="sng" algn="ctr">
                <a:solidFill>
                  <a:schemeClr val="dk1"/>
                </a:solidFill>
                <a:prstDash val="solid"/>
                <a:round/>
                <a:headEnd type="arrow" w="sm" len="sm"/>
                <a:tailEnd type="arrow" w="sm" len="sm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30" name="直接箭头连接符 29"/>
              <p:cNvCxnSpPr>
                <a:stCxn id="13" idx="3"/>
              </p:cNvCxnSpPr>
              <p:nvPr/>
            </p:nvCxnSpPr>
            <p:spPr>
              <a:xfrm>
                <a:off x="4353682" y="3806186"/>
                <a:ext cx="638218" cy="262823"/>
              </a:xfrm>
              <a:prstGeom prst="straightConnector1">
                <a:avLst/>
              </a:prstGeom>
              <a:ln w="19050" cap="flat" cmpd="sng" algn="ctr">
                <a:solidFill>
                  <a:schemeClr val="dk1"/>
                </a:solidFill>
                <a:prstDash val="solid"/>
                <a:round/>
                <a:headEnd type="arrow" w="sm" len="sm"/>
                <a:tailEnd type="arrow" w="sm" len="sm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36" name="直接箭头连接符 35"/>
              <p:cNvCxnSpPr>
                <a:stCxn id="14" idx="3"/>
                <a:endCxn id="10" idx="3"/>
              </p:cNvCxnSpPr>
              <p:nvPr/>
            </p:nvCxnSpPr>
            <p:spPr>
              <a:xfrm flipV="1">
                <a:off x="3557038" y="4849134"/>
                <a:ext cx="1688311" cy="11414"/>
              </a:xfrm>
              <a:prstGeom prst="straightConnector1">
                <a:avLst/>
              </a:prstGeom>
              <a:ln w="19050" cap="flat" cmpd="sng" algn="ctr">
                <a:solidFill>
                  <a:schemeClr val="dk1"/>
                </a:solidFill>
                <a:prstDash val="solid"/>
                <a:round/>
                <a:headEnd type="arrow" w="sm" len="sm"/>
                <a:tailEnd type="arrow" w="sm" len="sm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40" name="文本框 39"/>
              <p:cNvSpPr txBox="1"/>
              <p:nvPr/>
            </p:nvSpPr>
            <p:spPr>
              <a:xfrm>
                <a:off x="4704943" y="5006755"/>
                <a:ext cx="1241279" cy="313480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altLang="zh-CN" sz="1100" dirty="0"/>
                  <a:t>Storage</a:t>
                </a:r>
                <a:endParaRPr lang="zh-CN" altLang="en-US" sz="1100" dirty="0"/>
              </a:p>
            </p:txBody>
          </p:sp>
        </p:grpSp>
        <p:sp>
          <p:nvSpPr>
            <p:cNvPr id="46" name="文本框 45"/>
            <p:cNvSpPr txBox="1"/>
            <p:nvPr/>
          </p:nvSpPr>
          <p:spPr>
            <a:xfrm>
              <a:off x="117511" y="3212084"/>
              <a:ext cx="1662500" cy="51631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altLang="zh-CN" sz="1100" dirty="0"/>
                <a:t>Different applications</a:t>
              </a:r>
              <a:endParaRPr lang="zh-CN" altLang="en-US" sz="1100" dirty="0"/>
            </a:p>
          </p:txBody>
        </p:sp>
        <p:sp>
          <p:nvSpPr>
            <p:cNvPr id="48" name="矩形: 圆角 47"/>
            <p:cNvSpPr/>
            <p:nvPr/>
          </p:nvSpPr>
          <p:spPr>
            <a:xfrm>
              <a:off x="7601913" y="3201246"/>
              <a:ext cx="2161086" cy="3026072"/>
            </a:xfrm>
            <a:prstGeom prst="round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49" name="矩形: 圆角 48"/>
            <p:cNvSpPr/>
            <p:nvPr/>
          </p:nvSpPr>
          <p:spPr>
            <a:xfrm>
              <a:off x="5986808" y="3714362"/>
              <a:ext cx="1256616" cy="572323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100" dirty="0"/>
                <a:t>HEPSCT</a:t>
              </a:r>
              <a:endParaRPr lang="zh-CN" altLang="en-US" sz="1100" dirty="0"/>
            </a:p>
          </p:txBody>
        </p:sp>
        <p:sp>
          <p:nvSpPr>
            <p:cNvPr id="50" name="矩形: 圆角 49"/>
            <p:cNvSpPr/>
            <p:nvPr/>
          </p:nvSpPr>
          <p:spPr>
            <a:xfrm>
              <a:off x="5986810" y="4439085"/>
              <a:ext cx="1138066" cy="572323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100" dirty="0"/>
                <a:t>UFO</a:t>
              </a:r>
              <a:endParaRPr lang="zh-CN" altLang="en-US" sz="1100" dirty="0"/>
            </a:p>
          </p:txBody>
        </p:sp>
        <p:sp>
          <p:nvSpPr>
            <p:cNvPr id="51" name="矩形: 圆角 50"/>
            <p:cNvSpPr/>
            <p:nvPr/>
          </p:nvSpPr>
          <p:spPr>
            <a:xfrm>
              <a:off x="5986810" y="5163808"/>
              <a:ext cx="1138066" cy="572323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100" dirty="0"/>
                <a:t>XAS</a:t>
              </a:r>
              <a:endParaRPr lang="zh-CN" altLang="en-US" sz="1100" dirty="0"/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10240036" y="4343439"/>
              <a:ext cx="1098519" cy="1076039"/>
              <a:chOff x="5109667" y="1955519"/>
              <a:chExt cx="1589667" cy="1399204"/>
            </a:xfrm>
          </p:grpSpPr>
          <p:sp>
            <p:nvSpPr>
              <p:cNvPr id="67" name="圆柱体 66"/>
              <p:cNvSpPr/>
              <p:nvPr/>
            </p:nvSpPr>
            <p:spPr>
              <a:xfrm>
                <a:off x="5580024" y="1955519"/>
                <a:ext cx="940714" cy="1013076"/>
              </a:xfrm>
              <a:prstGeom prst="can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/>
              </a:p>
            </p:txBody>
          </p:sp>
          <p:sp>
            <p:nvSpPr>
              <p:cNvPr id="68" name="圆柱体 67"/>
              <p:cNvSpPr/>
              <p:nvPr/>
            </p:nvSpPr>
            <p:spPr>
              <a:xfrm>
                <a:off x="5732424" y="2107919"/>
                <a:ext cx="940714" cy="1013076"/>
              </a:xfrm>
              <a:prstGeom prst="can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/>
              </a:p>
            </p:txBody>
          </p:sp>
          <p:sp>
            <p:nvSpPr>
              <p:cNvPr id="69" name="圆柱体 68"/>
              <p:cNvSpPr/>
              <p:nvPr/>
            </p:nvSpPr>
            <p:spPr>
              <a:xfrm>
                <a:off x="5109667" y="2229839"/>
                <a:ext cx="940714" cy="1013076"/>
              </a:xfrm>
              <a:prstGeom prst="can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/>
              </a:p>
            </p:txBody>
          </p:sp>
          <p:sp>
            <p:nvSpPr>
              <p:cNvPr id="70" name="圆柱体 69"/>
              <p:cNvSpPr/>
              <p:nvPr/>
            </p:nvSpPr>
            <p:spPr>
              <a:xfrm>
                <a:off x="5758620" y="2341647"/>
                <a:ext cx="940714" cy="1013076"/>
              </a:xfrm>
              <a:prstGeom prst="can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 dirty="0"/>
              </a:p>
            </p:txBody>
          </p:sp>
        </p:grpSp>
        <p:sp>
          <p:nvSpPr>
            <p:cNvPr id="53" name="矩形 52"/>
            <p:cNvSpPr/>
            <p:nvPr/>
          </p:nvSpPr>
          <p:spPr>
            <a:xfrm>
              <a:off x="8430005" y="3666842"/>
              <a:ext cx="548102" cy="185675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vert" rtlCol="0" anchor="ctr"/>
            <a:lstStyle/>
            <a:p>
              <a:pPr algn="ctr"/>
              <a:r>
                <a:rPr lang="en-US" altLang="zh-CN" sz="1100" dirty="0"/>
                <a:t>Daisy IO </a:t>
              </a:r>
              <a:r>
                <a:rPr lang="zh-CN" altLang="en-US" sz="1100" dirty="0"/>
                <a:t> </a:t>
              </a:r>
              <a:r>
                <a:rPr lang="en-US" altLang="zh-CN" sz="1100" dirty="0"/>
                <a:t>Interface</a:t>
              </a:r>
              <a:endParaRPr lang="zh-CN" altLang="en-US" sz="1100" dirty="0"/>
            </a:p>
          </p:txBody>
        </p:sp>
        <p:cxnSp>
          <p:nvCxnSpPr>
            <p:cNvPr id="59" name="直接箭头连接符 58"/>
            <p:cNvCxnSpPr>
              <a:stCxn id="49" idx="3"/>
              <a:endCxn id="53" idx="1"/>
            </p:cNvCxnSpPr>
            <p:nvPr/>
          </p:nvCxnSpPr>
          <p:spPr>
            <a:xfrm>
              <a:off x="7243423" y="4000523"/>
              <a:ext cx="1186581" cy="594696"/>
            </a:xfrm>
            <a:prstGeom prst="straightConnector1">
              <a:avLst/>
            </a:prstGeom>
            <a:ln w="19050" cap="flat" cmpd="sng" algn="ctr">
              <a:solidFill>
                <a:schemeClr val="dk1"/>
              </a:solidFill>
              <a:prstDash val="solid"/>
              <a:round/>
              <a:headEnd type="arrow" w="sm" len="sm"/>
              <a:tailEnd type="arrow" w="sm" len="sm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60" name="直接箭头连接符 59"/>
            <p:cNvCxnSpPr>
              <a:stCxn id="50" idx="3"/>
            </p:cNvCxnSpPr>
            <p:nvPr/>
          </p:nvCxnSpPr>
          <p:spPr>
            <a:xfrm>
              <a:off x="7124876" y="4725247"/>
              <a:ext cx="1287026" cy="15599"/>
            </a:xfrm>
            <a:prstGeom prst="straightConnector1">
              <a:avLst/>
            </a:prstGeom>
            <a:ln w="19050" cap="flat" cmpd="sng" algn="ctr">
              <a:solidFill>
                <a:schemeClr val="dk1"/>
              </a:solidFill>
              <a:prstDash val="solid"/>
              <a:round/>
              <a:headEnd type="arrow" w="sm" len="sm"/>
              <a:tailEnd type="arrow" w="sm" len="sm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61" name="直接箭头连接符 60"/>
            <p:cNvCxnSpPr>
              <a:stCxn id="51" idx="3"/>
            </p:cNvCxnSpPr>
            <p:nvPr/>
          </p:nvCxnSpPr>
          <p:spPr>
            <a:xfrm flipV="1">
              <a:off x="7124876" y="4928373"/>
              <a:ext cx="1287026" cy="521597"/>
            </a:xfrm>
            <a:prstGeom prst="straightConnector1">
              <a:avLst/>
            </a:prstGeom>
            <a:ln w="19050" cap="flat" cmpd="sng" algn="ctr">
              <a:solidFill>
                <a:schemeClr val="dk1"/>
              </a:solidFill>
              <a:prstDash val="solid"/>
              <a:round/>
              <a:headEnd type="arrow" w="sm" len="sm"/>
              <a:tailEnd type="arrow" w="sm" len="sm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62" name="直接箭头连接符 61"/>
            <p:cNvCxnSpPr>
              <a:stCxn id="53" idx="3"/>
              <a:endCxn id="69" idx="2"/>
            </p:cNvCxnSpPr>
            <p:nvPr/>
          </p:nvCxnSpPr>
          <p:spPr>
            <a:xfrm>
              <a:off x="8978107" y="4595219"/>
              <a:ext cx="1261929" cy="348728"/>
            </a:xfrm>
            <a:prstGeom prst="straightConnector1">
              <a:avLst/>
            </a:prstGeom>
            <a:ln w="19050" cap="flat" cmpd="sng" algn="ctr">
              <a:solidFill>
                <a:schemeClr val="dk1"/>
              </a:solidFill>
              <a:prstDash val="solid"/>
              <a:round/>
              <a:headEnd type="arrow" w="sm" len="sm"/>
              <a:tailEnd type="arrow" w="sm" len="sm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66" name="文本框 65"/>
            <p:cNvSpPr txBox="1"/>
            <p:nvPr/>
          </p:nvSpPr>
          <p:spPr>
            <a:xfrm>
              <a:off x="10003497" y="5491116"/>
              <a:ext cx="1261928" cy="31348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altLang="zh-CN" sz="1100" dirty="0"/>
                <a:t>Storage</a:t>
              </a:r>
              <a:endParaRPr lang="zh-CN" altLang="en-US" sz="1100" dirty="0"/>
            </a:p>
          </p:txBody>
        </p:sp>
        <p:sp>
          <p:nvSpPr>
            <p:cNvPr id="80" name="矩形 79"/>
            <p:cNvSpPr/>
            <p:nvPr/>
          </p:nvSpPr>
          <p:spPr>
            <a:xfrm>
              <a:off x="72363" y="2973445"/>
              <a:ext cx="5678574" cy="3387884"/>
            </a:xfrm>
            <a:custGeom>
              <a:avLst/>
              <a:gdLst>
                <a:gd name="connsiteX0" fmla="*/ 0 w 3041380"/>
                <a:gd name="connsiteY0" fmla="*/ 0 h 2827310"/>
                <a:gd name="connsiteX1" fmla="*/ 577862 w 3041380"/>
                <a:gd name="connsiteY1" fmla="*/ 0 h 2827310"/>
                <a:gd name="connsiteX2" fmla="*/ 1094897 w 3041380"/>
                <a:gd name="connsiteY2" fmla="*/ 0 h 2827310"/>
                <a:gd name="connsiteX3" fmla="*/ 1764000 w 3041380"/>
                <a:gd name="connsiteY3" fmla="*/ 0 h 2827310"/>
                <a:gd name="connsiteX4" fmla="*/ 2341863 w 3041380"/>
                <a:gd name="connsiteY4" fmla="*/ 0 h 2827310"/>
                <a:gd name="connsiteX5" fmla="*/ 3041380 w 3041380"/>
                <a:gd name="connsiteY5" fmla="*/ 0 h 2827310"/>
                <a:gd name="connsiteX6" fmla="*/ 3041380 w 3041380"/>
                <a:gd name="connsiteY6" fmla="*/ 622008 h 2827310"/>
                <a:gd name="connsiteX7" fmla="*/ 3041380 w 3041380"/>
                <a:gd name="connsiteY7" fmla="*/ 1187470 h 2827310"/>
                <a:gd name="connsiteX8" fmla="*/ 3041380 w 3041380"/>
                <a:gd name="connsiteY8" fmla="*/ 1752932 h 2827310"/>
                <a:gd name="connsiteX9" fmla="*/ 3041380 w 3041380"/>
                <a:gd name="connsiteY9" fmla="*/ 2261848 h 2827310"/>
                <a:gd name="connsiteX10" fmla="*/ 3041380 w 3041380"/>
                <a:gd name="connsiteY10" fmla="*/ 2827310 h 2827310"/>
                <a:gd name="connsiteX11" fmla="*/ 2433104 w 3041380"/>
                <a:gd name="connsiteY11" fmla="*/ 2827310 h 2827310"/>
                <a:gd name="connsiteX12" fmla="*/ 1855242 w 3041380"/>
                <a:gd name="connsiteY12" fmla="*/ 2827310 h 2827310"/>
                <a:gd name="connsiteX13" fmla="*/ 1186138 w 3041380"/>
                <a:gd name="connsiteY13" fmla="*/ 2827310 h 2827310"/>
                <a:gd name="connsiteX14" fmla="*/ 517035 w 3041380"/>
                <a:gd name="connsiteY14" fmla="*/ 2827310 h 2827310"/>
                <a:gd name="connsiteX15" fmla="*/ 0 w 3041380"/>
                <a:gd name="connsiteY15" fmla="*/ 2827310 h 2827310"/>
                <a:gd name="connsiteX16" fmla="*/ 0 w 3041380"/>
                <a:gd name="connsiteY16" fmla="*/ 2261848 h 2827310"/>
                <a:gd name="connsiteX17" fmla="*/ 0 w 3041380"/>
                <a:gd name="connsiteY17" fmla="*/ 1724659 h 2827310"/>
                <a:gd name="connsiteX18" fmla="*/ 0 w 3041380"/>
                <a:gd name="connsiteY18" fmla="*/ 1244016 h 2827310"/>
                <a:gd name="connsiteX19" fmla="*/ 0 w 3041380"/>
                <a:gd name="connsiteY19" fmla="*/ 735101 h 2827310"/>
                <a:gd name="connsiteX20" fmla="*/ 0 w 3041380"/>
                <a:gd name="connsiteY20" fmla="*/ 0 h 2827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41380" h="2827310" extrusionOk="0">
                  <a:moveTo>
                    <a:pt x="0" y="0"/>
                  </a:moveTo>
                  <a:cubicBezTo>
                    <a:pt x="195176" y="-24137"/>
                    <a:pt x="323077" y="11484"/>
                    <a:pt x="577862" y="0"/>
                  </a:cubicBezTo>
                  <a:cubicBezTo>
                    <a:pt x="832647" y="-11484"/>
                    <a:pt x="974120" y="-7724"/>
                    <a:pt x="1094897" y="0"/>
                  </a:cubicBezTo>
                  <a:cubicBezTo>
                    <a:pt x="1215674" y="7724"/>
                    <a:pt x="1564111" y="32164"/>
                    <a:pt x="1764000" y="0"/>
                  </a:cubicBezTo>
                  <a:cubicBezTo>
                    <a:pt x="1963889" y="-32164"/>
                    <a:pt x="2142601" y="28241"/>
                    <a:pt x="2341863" y="0"/>
                  </a:cubicBezTo>
                  <a:cubicBezTo>
                    <a:pt x="2541125" y="-28241"/>
                    <a:pt x="2699503" y="-8089"/>
                    <a:pt x="3041380" y="0"/>
                  </a:cubicBezTo>
                  <a:cubicBezTo>
                    <a:pt x="3060142" y="246967"/>
                    <a:pt x="3060559" y="494844"/>
                    <a:pt x="3041380" y="622008"/>
                  </a:cubicBezTo>
                  <a:cubicBezTo>
                    <a:pt x="3022201" y="749172"/>
                    <a:pt x="3015813" y="962703"/>
                    <a:pt x="3041380" y="1187470"/>
                  </a:cubicBezTo>
                  <a:cubicBezTo>
                    <a:pt x="3066947" y="1412237"/>
                    <a:pt x="3014905" y="1510401"/>
                    <a:pt x="3041380" y="1752932"/>
                  </a:cubicBezTo>
                  <a:cubicBezTo>
                    <a:pt x="3067855" y="1995463"/>
                    <a:pt x="3064284" y="2122126"/>
                    <a:pt x="3041380" y="2261848"/>
                  </a:cubicBezTo>
                  <a:cubicBezTo>
                    <a:pt x="3018476" y="2401570"/>
                    <a:pt x="3030254" y="2605921"/>
                    <a:pt x="3041380" y="2827310"/>
                  </a:cubicBezTo>
                  <a:cubicBezTo>
                    <a:pt x="2776704" y="2802350"/>
                    <a:pt x="2566262" y="2824801"/>
                    <a:pt x="2433104" y="2827310"/>
                  </a:cubicBezTo>
                  <a:cubicBezTo>
                    <a:pt x="2299946" y="2829819"/>
                    <a:pt x="2061381" y="2846894"/>
                    <a:pt x="1855242" y="2827310"/>
                  </a:cubicBezTo>
                  <a:cubicBezTo>
                    <a:pt x="1649103" y="2807726"/>
                    <a:pt x="1516573" y="2851385"/>
                    <a:pt x="1186138" y="2827310"/>
                  </a:cubicBezTo>
                  <a:cubicBezTo>
                    <a:pt x="855703" y="2803235"/>
                    <a:pt x="753589" y="2854394"/>
                    <a:pt x="517035" y="2827310"/>
                  </a:cubicBezTo>
                  <a:cubicBezTo>
                    <a:pt x="280481" y="2800226"/>
                    <a:pt x="187713" y="2852756"/>
                    <a:pt x="0" y="2827310"/>
                  </a:cubicBezTo>
                  <a:cubicBezTo>
                    <a:pt x="11181" y="2642922"/>
                    <a:pt x="-5547" y="2422800"/>
                    <a:pt x="0" y="2261848"/>
                  </a:cubicBezTo>
                  <a:cubicBezTo>
                    <a:pt x="5547" y="2100896"/>
                    <a:pt x="2959" y="1853648"/>
                    <a:pt x="0" y="1724659"/>
                  </a:cubicBezTo>
                  <a:cubicBezTo>
                    <a:pt x="-2959" y="1595670"/>
                    <a:pt x="-18430" y="1349775"/>
                    <a:pt x="0" y="1244016"/>
                  </a:cubicBezTo>
                  <a:cubicBezTo>
                    <a:pt x="18430" y="1138257"/>
                    <a:pt x="-10514" y="839000"/>
                    <a:pt x="0" y="735101"/>
                  </a:cubicBezTo>
                  <a:cubicBezTo>
                    <a:pt x="10514" y="631202"/>
                    <a:pt x="-4421" y="300267"/>
                    <a:pt x="0" y="0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chemeClr val="dk1"/>
              </a:solidFill>
              <a:prstDash val="lgDashDotDot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81" name="矩形 80"/>
            <p:cNvSpPr/>
            <p:nvPr/>
          </p:nvSpPr>
          <p:spPr>
            <a:xfrm>
              <a:off x="5868919" y="2981120"/>
              <a:ext cx="5678574" cy="3387884"/>
            </a:xfrm>
            <a:custGeom>
              <a:avLst/>
              <a:gdLst>
                <a:gd name="connsiteX0" fmla="*/ 0 w 3041380"/>
                <a:gd name="connsiteY0" fmla="*/ 0 h 2827310"/>
                <a:gd name="connsiteX1" fmla="*/ 577862 w 3041380"/>
                <a:gd name="connsiteY1" fmla="*/ 0 h 2827310"/>
                <a:gd name="connsiteX2" fmla="*/ 1094897 w 3041380"/>
                <a:gd name="connsiteY2" fmla="*/ 0 h 2827310"/>
                <a:gd name="connsiteX3" fmla="*/ 1764000 w 3041380"/>
                <a:gd name="connsiteY3" fmla="*/ 0 h 2827310"/>
                <a:gd name="connsiteX4" fmla="*/ 2341863 w 3041380"/>
                <a:gd name="connsiteY4" fmla="*/ 0 h 2827310"/>
                <a:gd name="connsiteX5" fmla="*/ 3041380 w 3041380"/>
                <a:gd name="connsiteY5" fmla="*/ 0 h 2827310"/>
                <a:gd name="connsiteX6" fmla="*/ 3041380 w 3041380"/>
                <a:gd name="connsiteY6" fmla="*/ 622008 h 2827310"/>
                <a:gd name="connsiteX7" fmla="*/ 3041380 w 3041380"/>
                <a:gd name="connsiteY7" fmla="*/ 1187470 h 2827310"/>
                <a:gd name="connsiteX8" fmla="*/ 3041380 w 3041380"/>
                <a:gd name="connsiteY8" fmla="*/ 1752932 h 2827310"/>
                <a:gd name="connsiteX9" fmla="*/ 3041380 w 3041380"/>
                <a:gd name="connsiteY9" fmla="*/ 2261848 h 2827310"/>
                <a:gd name="connsiteX10" fmla="*/ 3041380 w 3041380"/>
                <a:gd name="connsiteY10" fmla="*/ 2827310 h 2827310"/>
                <a:gd name="connsiteX11" fmla="*/ 2433104 w 3041380"/>
                <a:gd name="connsiteY11" fmla="*/ 2827310 h 2827310"/>
                <a:gd name="connsiteX12" fmla="*/ 1855242 w 3041380"/>
                <a:gd name="connsiteY12" fmla="*/ 2827310 h 2827310"/>
                <a:gd name="connsiteX13" fmla="*/ 1186138 w 3041380"/>
                <a:gd name="connsiteY13" fmla="*/ 2827310 h 2827310"/>
                <a:gd name="connsiteX14" fmla="*/ 517035 w 3041380"/>
                <a:gd name="connsiteY14" fmla="*/ 2827310 h 2827310"/>
                <a:gd name="connsiteX15" fmla="*/ 0 w 3041380"/>
                <a:gd name="connsiteY15" fmla="*/ 2827310 h 2827310"/>
                <a:gd name="connsiteX16" fmla="*/ 0 w 3041380"/>
                <a:gd name="connsiteY16" fmla="*/ 2261848 h 2827310"/>
                <a:gd name="connsiteX17" fmla="*/ 0 w 3041380"/>
                <a:gd name="connsiteY17" fmla="*/ 1724659 h 2827310"/>
                <a:gd name="connsiteX18" fmla="*/ 0 w 3041380"/>
                <a:gd name="connsiteY18" fmla="*/ 1244016 h 2827310"/>
                <a:gd name="connsiteX19" fmla="*/ 0 w 3041380"/>
                <a:gd name="connsiteY19" fmla="*/ 735101 h 2827310"/>
                <a:gd name="connsiteX20" fmla="*/ 0 w 3041380"/>
                <a:gd name="connsiteY20" fmla="*/ 0 h 2827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41380" h="2827310" extrusionOk="0">
                  <a:moveTo>
                    <a:pt x="0" y="0"/>
                  </a:moveTo>
                  <a:cubicBezTo>
                    <a:pt x="195176" y="-24137"/>
                    <a:pt x="323077" y="11484"/>
                    <a:pt x="577862" y="0"/>
                  </a:cubicBezTo>
                  <a:cubicBezTo>
                    <a:pt x="832647" y="-11484"/>
                    <a:pt x="974120" y="-7724"/>
                    <a:pt x="1094897" y="0"/>
                  </a:cubicBezTo>
                  <a:cubicBezTo>
                    <a:pt x="1215674" y="7724"/>
                    <a:pt x="1564111" y="32164"/>
                    <a:pt x="1764000" y="0"/>
                  </a:cubicBezTo>
                  <a:cubicBezTo>
                    <a:pt x="1963889" y="-32164"/>
                    <a:pt x="2142601" y="28241"/>
                    <a:pt x="2341863" y="0"/>
                  </a:cubicBezTo>
                  <a:cubicBezTo>
                    <a:pt x="2541125" y="-28241"/>
                    <a:pt x="2699503" y="-8089"/>
                    <a:pt x="3041380" y="0"/>
                  </a:cubicBezTo>
                  <a:cubicBezTo>
                    <a:pt x="3060142" y="246967"/>
                    <a:pt x="3060559" y="494844"/>
                    <a:pt x="3041380" y="622008"/>
                  </a:cubicBezTo>
                  <a:cubicBezTo>
                    <a:pt x="3022201" y="749172"/>
                    <a:pt x="3015813" y="962703"/>
                    <a:pt x="3041380" y="1187470"/>
                  </a:cubicBezTo>
                  <a:cubicBezTo>
                    <a:pt x="3066947" y="1412237"/>
                    <a:pt x="3014905" y="1510401"/>
                    <a:pt x="3041380" y="1752932"/>
                  </a:cubicBezTo>
                  <a:cubicBezTo>
                    <a:pt x="3067855" y="1995463"/>
                    <a:pt x="3064284" y="2122126"/>
                    <a:pt x="3041380" y="2261848"/>
                  </a:cubicBezTo>
                  <a:cubicBezTo>
                    <a:pt x="3018476" y="2401570"/>
                    <a:pt x="3030254" y="2605921"/>
                    <a:pt x="3041380" y="2827310"/>
                  </a:cubicBezTo>
                  <a:cubicBezTo>
                    <a:pt x="2776704" y="2802350"/>
                    <a:pt x="2566262" y="2824801"/>
                    <a:pt x="2433104" y="2827310"/>
                  </a:cubicBezTo>
                  <a:cubicBezTo>
                    <a:pt x="2299946" y="2829819"/>
                    <a:pt x="2061381" y="2846894"/>
                    <a:pt x="1855242" y="2827310"/>
                  </a:cubicBezTo>
                  <a:cubicBezTo>
                    <a:pt x="1649103" y="2807726"/>
                    <a:pt x="1516573" y="2851385"/>
                    <a:pt x="1186138" y="2827310"/>
                  </a:cubicBezTo>
                  <a:cubicBezTo>
                    <a:pt x="855703" y="2803235"/>
                    <a:pt x="753589" y="2854394"/>
                    <a:pt x="517035" y="2827310"/>
                  </a:cubicBezTo>
                  <a:cubicBezTo>
                    <a:pt x="280481" y="2800226"/>
                    <a:pt x="187713" y="2852756"/>
                    <a:pt x="0" y="2827310"/>
                  </a:cubicBezTo>
                  <a:cubicBezTo>
                    <a:pt x="11181" y="2642922"/>
                    <a:pt x="-5547" y="2422800"/>
                    <a:pt x="0" y="2261848"/>
                  </a:cubicBezTo>
                  <a:cubicBezTo>
                    <a:pt x="5547" y="2100896"/>
                    <a:pt x="2959" y="1853648"/>
                    <a:pt x="0" y="1724659"/>
                  </a:cubicBezTo>
                  <a:cubicBezTo>
                    <a:pt x="-2959" y="1595670"/>
                    <a:pt x="-18430" y="1349775"/>
                    <a:pt x="0" y="1244016"/>
                  </a:cubicBezTo>
                  <a:cubicBezTo>
                    <a:pt x="18430" y="1138257"/>
                    <a:pt x="-10514" y="839000"/>
                    <a:pt x="0" y="735101"/>
                  </a:cubicBezTo>
                  <a:cubicBezTo>
                    <a:pt x="10514" y="631202"/>
                    <a:pt x="-4421" y="300267"/>
                    <a:pt x="0" y="0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chemeClr val="dk1"/>
              </a:solidFill>
              <a:prstDash val="lgDashDotDot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4493938" y="3015400"/>
              <a:ext cx="1274992" cy="320913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altLang="zh-CN" sz="1100" b="1" i="1" dirty="0">
                  <a:solidFill>
                    <a:srgbClr val="FF0000"/>
                  </a:solidFill>
                </a:rPr>
                <a:t>before</a:t>
              </a:r>
              <a:endParaRPr lang="zh-CN" altLang="en-US" sz="11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10492506" y="3032180"/>
              <a:ext cx="1274992" cy="320913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altLang="zh-CN" sz="1100" b="1" i="1" dirty="0">
                  <a:solidFill>
                    <a:srgbClr val="FF0000"/>
                  </a:solidFill>
                </a:rPr>
                <a:t>after</a:t>
              </a:r>
              <a:endParaRPr lang="zh-CN" altLang="en-US" sz="1100" b="1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141543" y="3571795"/>
            <a:ext cx="5528509" cy="2295211"/>
            <a:chOff x="2257426" y="2355021"/>
            <a:chExt cx="5999213" cy="2440595"/>
          </a:xfrm>
        </p:grpSpPr>
        <p:grpSp>
          <p:nvGrpSpPr>
            <p:cNvPr id="95" name="组合 94"/>
            <p:cNvGrpSpPr/>
            <p:nvPr/>
          </p:nvGrpSpPr>
          <p:grpSpPr>
            <a:xfrm>
              <a:off x="4356380" y="3429846"/>
              <a:ext cx="920504" cy="945354"/>
              <a:chOff x="3340050" y="3459849"/>
              <a:chExt cx="920504" cy="945354"/>
            </a:xfrm>
          </p:grpSpPr>
          <p:sp>
            <p:nvSpPr>
              <p:cNvPr id="114" name="圆柱体 19"/>
              <p:cNvSpPr/>
              <p:nvPr/>
            </p:nvSpPr>
            <p:spPr>
              <a:xfrm>
                <a:off x="3673805" y="3459849"/>
                <a:ext cx="483389" cy="476204"/>
              </a:xfrm>
              <a:prstGeom prst="can">
                <a:avLst/>
              </a:prstGeom>
              <a:solidFill>
                <a:srgbClr val="40BAD2">
                  <a:lumMod val="40000"/>
                  <a:lumOff val="60000"/>
                </a:srgbClr>
              </a:solidFill>
              <a:ln w="10795" cap="flat" cmpd="sng" algn="ctr">
                <a:solidFill>
                  <a:srgbClr val="40BAD2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endParaRPr>
              </a:p>
            </p:txBody>
          </p:sp>
          <p:sp>
            <p:nvSpPr>
              <p:cNvPr id="115" name="文本框 114"/>
              <p:cNvSpPr txBox="1"/>
              <p:nvPr/>
            </p:nvSpPr>
            <p:spPr>
              <a:xfrm>
                <a:off x="3353954" y="4127022"/>
                <a:ext cx="906600" cy="278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微软雅黑" panose="020B0503020204020204" charset="-122"/>
                  </a:rPr>
                  <a:t>Storage</a:t>
                </a:r>
                <a:endPara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endParaRPr>
              </a:p>
            </p:txBody>
          </p:sp>
          <p:sp>
            <p:nvSpPr>
              <p:cNvPr id="116" name="圆柱体 19"/>
              <p:cNvSpPr/>
              <p:nvPr/>
            </p:nvSpPr>
            <p:spPr>
              <a:xfrm>
                <a:off x="3340050" y="3459849"/>
                <a:ext cx="483389" cy="476204"/>
              </a:xfrm>
              <a:prstGeom prst="can">
                <a:avLst/>
              </a:prstGeom>
              <a:solidFill>
                <a:srgbClr val="40BAD2">
                  <a:lumMod val="40000"/>
                  <a:lumOff val="60000"/>
                </a:srgbClr>
              </a:solidFill>
              <a:ln w="10795" cap="flat" cmpd="sng" algn="ctr">
                <a:solidFill>
                  <a:srgbClr val="40BAD2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endParaRPr>
              </a:p>
            </p:txBody>
          </p:sp>
          <p:sp>
            <p:nvSpPr>
              <p:cNvPr id="117" name="圆柱体 19"/>
              <p:cNvSpPr/>
              <p:nvPr/>
            </p:nvSpPr>
            <p:spPr>
              <a:xfrm>
                <a:off x="3492450" y="3612249"/>
                <a:ext cx="483389" cy="476204"/>
              </a:xfrm>
              <a:prstGeom prst="can">
                <a:avLst/>
              </a:prstGeom>
              <a:solidFill>
                <a:srgbClr val="40BAD2">
                  <a:lumMod val="40000"/>
                  <a:lumOff val="60000"/>
                </a:srgbClr>
              </a:solidFill>
              <a:ln w="10795" cap="flat" cmpd="sng" algn="ctr">
                <a:solidFill>
                  <a:srgbClr val="40BAD2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endParaRPr>
              </a:p>
            </p:txBody>
          </p:sp>
        </p:grpSp>
        <p:sp>
          <p:nvSpPr>
            <p:cNvPr id="96" name="流程图: 多文档 95"/>
            <p:cNvSpPr/>
            <p:nvPr/>
          </p:nvSpPr>
          <p:spPr>
            <a:xfrm>
              <a:off x="5580515" y="2953642"/>
              <a:ext cx="724578" cy="476204"/>
            </a:xfrm>
            <a:prstGeom prst="flowChartMultidocumen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020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charset="-122"/>
                  <a:cs typeface="+mn-cs"/>
                </a:rPr>
                <a:t>HDF5</a:t>
              </a:r>
              <a:endPara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97" name="流程图: 多文档 96"/>
            <p:cNvSpPr/>
            <p:nvPr/>
          </p:nvSpPr>
          <p:spPr>
            <a:xfrm>
              <a:off x="5580516" y="3533925"/>
              <a:ext cx="665973" cy="476204"/>
            </a:xfrm>
            <a:prstGeom prst="flowChartMultidocumen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020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charset="-122"/>
                  <a:cs typeface="+mn-cs"/>
                </a:rPr>
                <a:t>TIFF</a:t>
              </a:r>
              <a:endPara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98" name="流程图: 多文档 97"/>
            <p:cNvSpPr/>
            <p:nvPr/>
          </p:nvSpPr>
          <p:spPr>
            <a:xfrm>
              <a:off x="5584304" y="4114208"/>
              <a:ext cx="665973" cy="476204"/>
            </a:xfrm>
            <a:prstGeom prst="flowChartMultidocumen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020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charset="-122"/>
                  <a:cs typeface="+mn-cs"/>
                </a:rPr>
                <a:t>Dat</a:t>
              </a:r>
              <a:endPara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99" name="矩形 98"/>
            <p:cNvSpPr/>
            <p:nvPr/>
          </p:nvSpPr>
          <p:spPr>
            <a:xfrm rot="16200000">
              <a:off x="2753621" y="2886631"/>
              <a:ext cx="651739" cy="1387097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1905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vert="vert" rtlCol="0" anchor="ctr"/>
            <a:lstStyle/>
            <a:p>
              <a:pPr marL="0" marR="0" lvl="0" indent="0" algn="ctr" defTabSz="8020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charset="-122"/>
                  <a:cs typeface="+mn-cs"/>
                </a:rPr>
                <a:t>DaisyIO</a:t>
              </a:r>
              <a:endParaRPr kumimoji="0" lang="en-US" altLang="zh-CN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cs typeface="+mn-cs"/>
              </a:endParaRPr>
            </a:p>
            <a:p>
              <a:pPr marL="0" marR="0" lvl="0" indent="0" algn="ctr" defTabSz="8020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charset="-122"/>
                  <a:cs typeface="+mn-cs"/>
                </a:rPr>
                <a:t>LoadData</a:t>
              </a:r>
              <a:r>
                <a:rPr lang="en-US" altLang="zh-CN" sz="1100" kern="0" dirty="0">
                  <a:solidFill>
                    <a:prstClr val="black"/>
                  </a:solidFill>
                  <a:latin typeface="Times New Roman" panose="02020603050405020304"/>
                  <a:ea typeface="微软雅黑" panose="020B0503020204020204" charset="-122"/>
                </a:rPr>
                <a:t>/</a:t>
              </a:r>
              <a:endParaRPr lang="en-US" altLang="zh-CN" sz="1100" kern="0" dirty="0">
                <a:solidFill>
                  <a:prstClr val="black"/>
                </a:solidFill>
                <a:latin typeface="Times New Roman" panose="02020603050405020304"/>
                <a:ea typeface="微软雅黑" panose="020B0503020204020204" charset="-122"/>
              </a:endParaRPr>
            </a:p>
            <a:p>
              <a:pPr marL="0" marR="0" lvl="0" indent="0" algn="ctr" defTabSz="8020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100" kern="0" dirty="0" err="1">
                  <a:solidFill>
                    <a:prstClr val="black"/>
                  </a:solidFill>
                  <a:latin typeface="Times New Roman" panose="02020603050405020304"/>
                  <a:ea typeface="微软雅黑" panose="020B0503020204020204" charset="-122"/>
                </a:rPr>
                <a:t>SaveData</a:t>
              </a:r>
              <a:endPara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00" name="文本框 99"/>
            <p:cNvSpPr txBox="1"/>
            <p:nvPr/>
          </p:nvSpPr>
          <p:spPr>
            <a:xfrm>
              <a:off x="3420442" y="2520156"/>
              <a:ext cx="831214" cy="848179"/>
            </a:xfrm>
            <a:custGeom>
              <a:avLst/>
              <a:gdLst>
                <a:gd name="connsiteX0" fmla="*/ 0 w 765996"/>
                <a:gd name="connsiteY0" fmla="*/ 0 h 797654"/>
                <a:gd name="connsiteX1" fmla="*/ 765996 w 765996"/>
                <a:gd name="connsiteY1" fmla="*/ 0 h 797654"/>
                <a:gd name="connsiteX2" fmla="*/ 765996 w 765996"/>
                <a:gd name="connsiteY2" fmla="*/ 797654 h 797654"/>
                <a:gd name="connsiteX3" fmla="*/ 0 w 765996"/>
                <a:gd name="connsiteY3" fmla="*/ 797654 h 797654"/>
                <a:gd name="connsiteX4" fmla="*/ 0 w 765996"/>
                <a:gd name="connsiteY4" fmla="*/ 0 h 797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5996" h="797654" fill="none" extrusionOk="0">
                  <a:moveTo>
                    <a:pt x="0" y="0"/>
                  </a:moveTo>
                  <a:cubicBezTo>
                    <a:pt x="245182" y="-2386"/>
                    <a:pt x="577569" y="33378"/>
                    <a:pt x="765996" y="0"/>
                  </a:cubicBezTo>
                  <a:cubicBezTo>
                    <a:pt x="713629" y="258530"/>
                    <a:pt x="695962" y="456281"/>
                    <a:pt x="765996" y="797654"/>
                  </a:cubicBezTo>
                  <a:cubicBezTo>
                    <a:pt x="508277" y="815768"/>
                    <a:pt x="375922" y="827259"/>
                    <a:pt x="0" y="797654"/>
                  </a:cubicBezTo>
                  <a:cubicBezTo>
                    <a:pt x="27665" y="581184"/>
                    <a:pt x="-15104" y="286313"/>
                    <a:pt x="0" y="0"/>
                  </a:cubicBezTo>
                  <a:close/>
                </a:path>
                <a:path w="765996" h="797654" stroke="0" extrusionOk="0">
                  <a:moveTo>
                    <a:pt x="0" y="0"/>
                  </a:moveTo>
                  <a:cubicBezTo>
                    <a:pt x="180929" y="10101"/>
                    <a:pt x="568681" y="-12037"/>
                    <a:pt x="765996" y="0"/>
                  </a:cubicBezTo>
                  <a:cubicBezTo>
                    <a:pt x="820197" y="228062"/>
                    <a:pt x="785789" y="426367"/>
                    <a:pt x="765996" y="797654"/>
                  </a:cubicBezTo>
                  <a:cubicBezTo>
                    <a:pt x="663703" y="749081"/>
                    <a:pt x="327929" y="855662"/>
                    <a:pt x="0" y="797654"/>
                  </a:cubicBezTo>
                  <a:cubicBezTo>
                    <a:pt x="-6727" y="497525"/>
                    <a:pt x="37409" y="180736"/>
                    <a:pt x="0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5875" cmpd="dbl">
              <a:solidFill>
                <a:srgbClr val="1F497D">
                  <a:lumMod val="60000"/>
                  <a:lumOff val="40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802005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charset="-122"/>
                </a:rPr>
                <a:t>Infile</a:t>
              </a:r>
              <a:endPara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</a:endParaRPr>
            </a:p>
            <a:p>
              <a:pPr marL="0" marR="0" lvl="0" indent="0" defTabSz="802005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charset="-122"/>
                </a:rPr>
                <a:t>Outdir</a:t>
              </a:r>
              <a:endPara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</a:endParaRPr>
            </a:p>
            <a:p>
              <a:pPr marL="0" marR="0" lvl="0" indent="0" defTabSz="802005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charset="-122"/>
                </a:rPr>
                <a:t>BatchSize</a:t>
              </a:r>
              <a:endPara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</a:endParaRPr>
            </a:p>
            <a:p>
              <a:pPr marL="0" marR="0" lvl="0" indent="0" defTabSz="802005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charset="-122"/>
                </a:rPr>
                <a:t>Roi</a:t>
              </a:r>
              <a:endPara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</a:endParaRPr>
            </a:p>
            <a:p>
              <a:pPr marL="0" marR="0" lvl="0" indent="0" defTabSz="802005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charset="-122"/>
                </a:rPr>
                <a:t>…</a:t>
              </a:r>
              <a:endPara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</a:endParaRPr>
            </a:p>
          </p:txBody>
        </p:sp>
        <p:sp>
          <p:nvSpPr>
            <p:cNvPr id="101" name="矩形 100"/>
            <p:cNvSpPr/>
            <p:nvPr/>
          </p:nvSpPr>
          <p:spPr>
            <a:xfrm rot="16200000">
              <a:off x="7324989" y="3118963"/>
              <a:ext cx="476203" cy="1387097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1905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vert="vert" rtlCol="0" anchor="ctr"/>
            <a:lstStyle/>
            <a:p>
              <a:pPr marL="0" marR="0" lvl="0" indent="0" algn="ctr" defTabSz="8020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charset="-122"/>
                  <a:cs typeface="+mn-cs"/>
                </a:rPr>
                <a:t>DaisyIO</a:t>
              </a:r>
              <a:endParaRPr kumimoji="0" lang="en-US" altLang="zh-CN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cs typeface="+mn-cs"/>
              </a:endParaRPr>
            </a:p>
            <a:p>
              <a:pPr marL="0" marR="0" lvl="0" indent="0" algn="ctr" defTabSz="8020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charset="-122"/>
                  <a:cs typeface="+mn-cs"/>
                </a:rPr>
                <a:t>ConvertData</a:t>
              </a:r>
              <a:endPara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02" name="矩形: 圆角 101"/>
            <p:cNvSpPr/>
            <p:nvPr/>
          </p:nvSpPr>
          <p:spPr>
            <a:xfrm>
              <a:off x="4277254" y="2779392"/>
              <a:ext cx="2160240" cy="2016224"/>
            </a:xfrm>
            <a:prstGeom prst="round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020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cs typeface="+mn-cs"/>
              </a:endParaRPr>
            </a:p>
          </p:txBody>
        </p:sp>
        <p:cxnSp>
          <p:nvCxnSpPr>
            <p:cNvPr id="103" name="直接箭头连接符 102"/>
            <p:cNvCxnSpPr>
              <a:stCxn id="96" idx="3"/>
              <a:endCxn id="101" idx="0"/>
            </p:cNvCxnSpPr>
            <p:nvPr/>
          </p:nvCxnSpPr>
          <p:spPr>
            <a:xfrm>
              <a:off x="6305093" y="3191745"/>
              <a:ext cx="564449" cy="620766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104" name="直接箭头连接符 103"/>
            <p:cNvCxnSpPr>
              <a:stCxn id="97" idx="3"/>
              <a:endCxn id="101" idx="0"/>
            </p:cNvCxnSpPr>
            <p:nvPr/>
          </p:nvCxnSpPr>
          <p:spPr>
            <a:xfrm>
              <a:off x="6246489" y="3772027"/>
              <a:ext cx="623053" cy="40484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105" name="直接箭头连接符 104"/>
            <p:cNvCxnSpPr>
              <a:stCxn id="98" idx="3"/>
              <a:endCxn id="101" idx="0"/>
            </p:cNvCxnSpPr>
            <p:nvPr/>
          </p:nvCxnSpPr>
          <p:spPr>
            <a:xfrm flipV="1">
              <a:off x="6250277" y="3812511"/>
              <a:ext cx="619265" cy="539799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triangle"/>
              <a:tailEnd type="triangle"/>
            </a:ln>
            <a:effectLst/>
          </p:spPr>
        </p:cxnSp>
        <p:sp>
          <p:nvSpPr>
            <p:cNvPr id="106" name="左大括号 105"/>
            <p:cNvSpPr/>
            <p:nvPr/>
          </p:nvSpPr>
          <p:spPr>
            <a:xfrm>
              <a:off x="5256509" y="3067424"/>
              <a:ext cx="201730" cy="1522988"/>
            </a:xfrm>
            <a:prstGeom prst="leftBrace">
              <a:avLst>
                <a:gd name="adj1" fmla="val 15098"/>
                <a:gd name="adj2" fmla="val 48312"/>
              </a:avLst>
            </a:prstGeom>
            <a:noFill/>
            <a:ln w="127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020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07" name="箭头: 左右 106"/>
            <p:cNvSpPr/>
            <p:nvPr/>
          </p:nvSpPr>
          <p:spPr>
            <a:xfrm>
              <a:off x="3812731" y="3423862"/>
              <a:ext cx="399234" cy="134023"/>
            </a:xfrm>
            <a:prstGeom prst="leftRight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020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08" name="矩形 107"/>
            <p:cNvSpPr/>
            <p:nvPr/>
          </p:nvSpPr>
          <p:spPr>
            <a:xfrm rot="16200000">
              <a:off x="2841388" y="3603004"/>
              <a:ext cx="476205" cy="1387097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1905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vert="vert" rtlCol="0" anchor="ctr"/>
            <a:lstStyle/>
            <a:p>
              <a:pPr marL="0" marR="0" lvl="0" indent="0" algn="ctr" defTabSz="8020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charset="-122"/>
                  <a:cs typeface="+mn-cs"/>
                </a:rPr>
                <a:t>DaisyIO</a:t>
              </a:r>
              <a:endParaRPr kumimoji="0" lang="en-US" altLang="zh-CN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cs typeface="+mn-cs"/>
              </a:endParaRPr>
            </a:p>
            <a:p>
              <a:pPr marL="0" marR="0" lvl="0" indent="0" algn="ctr" defTabSz="8020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charset="-122"/>
                  <a:cs typeface="+mn-cs"/>
                </a:rPr>
                <a:t>LarchIO</a:t>
              </a:r>
              <a:endPara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09" name="箭头: 左右 108"/>
            <p:cNvSpPr/>
            <p:nvPr/>
          </p:nvSpPr>
          <p:spPr>
            <a:xfrm>
              <a:off x="3812731" y="4229540"/>
              <a:ext cx="399234" cy="134023"/>
            </a:xfrm>
            <a:prstGeom prst="leftRight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020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10" name="星形: 六角 109"/>
            <p:cNvSpPr/>
            <p:nvPr/>
          </p:nvSpPr>
          <p:spPr>
            <a:xfrm>
              <a:off x="3311228" y="2355021"/>
              <a:ext cx="216024" cy="216024"/>
            </a:xfrm>
            <a:prstGeom prst="star6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020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charset="-122"/>
                  <a:cs typeface="+mn-cs"/>
                </a:rPr>
                <a:t>1</a:t>
              </a:r>
              <a:endPara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11" name="星形: 六角 110"/>
            <p:cNvSpPr/>
            <p:nvPr/>
          </p:nvSpPr>
          <p:spPr>
            <a:xfrm>
              <a:off x="2268674" y="3140796"/>
              <a:ext cx="216024" cy="216024"/>
            </a:xfrm>
            <a:prstGeom prst="star6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020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charset="-122"/>
                  <a:cs typeface="+mn-cs"/>
                </a:rPr>
                <a:t>2</a:t>
              </a:r>
              <a:endPara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12" name="星形: 六角 111"/>
            <p:cNvSpPr/>
            <p:nvPr/>
          </p:nvSpPr>
          <p:spPr>
            <a:xfrm>
              <a:off x="6771249" y="3433513"/>
              <a:ext cx="216024" cy="216024"/>
            </a:xfrm>
            <a:prstGeom prst="star6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020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charset="-122"/>
                  <a:cs typeface="+mn-cs"/>
                </a:rPr>
                <a:t>3</a:t>
              </a:r>
              <a:endPara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13" name="星形: 六角 112"/>
            <p:cNvSpPr/>
            <p:nvPr/>
          </p:nvSpPr>
          <p:spPr>
            <a:xfrm>
              <a:off x="2257426" y="3906050"/>
              <a:ext cx="216024" cy="216024"/>
            </a:xfrm>
            <a:prstGeom prst="star6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020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charset="-122"/>
                  <a:cs typeface="+mn-cs"/>
                </a:rPr>
                <a:t>4</a:t>
              </a:r>
              <a:endPara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7365077" y="4799829"/>
            <a:ext cx="637722" cy="3705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100" dirty="0"/>
              <a:t>……</a:t>
            </a:r>
            <a:endParaRPr lang="zh-CN" altLang="en-US" sz="1100" dirty="0"/>
          </a:p>
        </p:txBody>
      </p:sp>
      <p:sp>
        <p:nvSpPr>
          <p:cNvPr id="22" name="矩形 21"/>
          <p:cNvSpPr/>
          <p:nvPr/>
        </p:nvSpPr>
        <p:spPr>
          <a:xfrm>
            <a:off x="7342792" y="5621812"/>
            <a:ext cx="637722" cy="3705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100" dirty="0"/>
              <a:t>……</a:t>
            </a:r>
            <a:endParaRPr lang="zh-CN" altLang="en-US" sz="1100" dirty="0"/>
          </a:p>
        </p:txBody>
      </p:sp>
      <p:sp>
        <p:nvSpPr>
          <p:cNvPr id="74" name="文本框 73"/>
          <p:cNvSpPr txBox="1"/>
          <p:nvPr/>
        </p:nvSpPr>
        <p:spPr>
          <a:xfrm>
            <a:off x="9028637" y="3580512"/>
            <a:ext cx="890416" cy="43088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1100" dirty="0"/>
              <a:t>Different applications</a:t>
            </a:r>
            <a:endParaRPr lang="zh-CN" altLang="en-US" sz="11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791173" y="1026566"/>
            <a:ext cx="10718987" cy="538375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zh-CN" sz="3000" dirty="0">
                <a:latin typeface="Calibri" panose="020F0502020204030204" pitchFamily="34" charset="0"/>
                <a:cs typeface="Calibri" panose="020F0502020204030204" pitchFamily="34" charset="0"/>
              </a:rPr>
              <a:t>Batch processing I/O optimization for computational acceleration</a:t>
            </a:r>
            <a:endParaRPr lang="en-US" altLang="zh-CN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altLang="zh-CN" b="0" i="0" dirty="0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optimizing for different data formats</a:t>
            </a:r>
            <a:endParaRPr lang="en-US" altLang="zh-CN" b="0" i="0" dirty="0">
              <a:solidFill>
                <a:srgbClr val="24292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lnSpc>
                <a:spcPct val="80000"/>
              </a:lnSpc>
            </a:pPr>
            <a:r>
              <a:rPr lang="en-US" altLang="zh-CN" b="0" i="0" dirty="0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HDF5 direct I/O</a:t>
            </a:r>
            <a:endParaRPr lang="en-US" altLang="zh-CN" b="0" i="0" dirty="0">
              <a:solidFill>
                <a:srgbClr val="24292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>
              <a:lnSpc>
                <a:spcPct val="80000"/>
              </a:lnSpc>
            </a:pPr>
            <a:r>
              <a:rPr lang="en-US" altLang="zh-CN" b="0" i="0" dirty="0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Pre-allocate memory to avoid additional time </a:t>
            </a:r>
            <a:endParaRPr lang="en-US" altLang="zh-CN" b="0" i="0" dirty="0">
              <a:solidFill>
                <a:srgbClr val="24292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17320" lvl="3" indent="0">
              <a:lnSpc>
                <a:spcPct val="80000"/>
              </a:lnSpc>
              <a:buNone/>
            </a:pPr>
            <a:r>
              <a:rPr lang="en-US" altLang="zh-CN" b="0" i="0" dirty="0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consumption for memory copying.</a:t>
            </a:r>
            <a:endParaRPr lang="en-US" altLang="zh-CN" dirty="0">
              <a:solidFill>
                <a:srgbClr val="24292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lnSpc>
                <a:spcPct val="80000"/>
              </a:lnSpc>
            </a:pPr>
            <a:r>
              <a:rPr lang="en-US" altLang="zh-CN" b="0" i="0" dirty="0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multi-threading acceleration for TIFF</a:t>
            </a:r>
            <a:endParaRPr lang="en-US" altLang="zh-CN" b="0" i="0" dirty="0">
              <a:solidFill>
                <a:srgbClr val="24292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altLang="zh-CN" b="0" i="0" dirty="0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Specific applications’ I/O optimization</a:t>
            </a:r>
            <a:endParaRPr lang="en-US" altLang="zh-CN" dirty="0">
              <a:solidFill>
                <a:srgbClr val="24292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lnSpc>
                <a:spcPct val="80000"/>
              </a:lnSpc>
            </a:pPr>
            <a:r>
              <a:rPr lang="en-US" altLang="zh-CN" b="0" i="0" dirty="0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asynchronous I/O for HEPSCT (increased by 25%).</a:t>
            </a:r>
            <a:endParaRPr lang="en-US" altLang="zh-CN" b="0" i="0" dirty="0">
              <a:solidFill>
                <a:srgbClr val="24292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altLang="zh-CN" sz="2400" b="0" i="0" dirty="0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Data prefetching strategy</a:t>
            </a:r>
            <a:r>
              <a:rPr lang="en-US" altLang="zh-CN" sz="2000" b="0" i="0" dirty="0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zh-CN" sz="2000" b="0" i="0" dirty="0">
              <a:solidFill>
                <a:srgbClr val="24292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lnSpc>
                <a:spcPct val="80000"/>
              </a:lnSpc>
            </a:pPr>
            <a:r>
              <a:rPr lang="en-US" altLang="zh-CN" dirty="0">
                <a:solidFill>
                  <a:srgbClr val="24292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based on producers and consumers module.</a:t>
            </a:r>
            <a:endParaRPr lang="en-US" altLang="zh-CN" dirty="0">
              <a:solidFill>
                <a:srgbClr val="24292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lnSpc>
                <a:spcPct val="80000"/>
              </a:lnSpc>
            </a:pPr>
            <a:r>
              <a:rPr lang="en-US" altLang="zh-CN" b="0" i="0" dirty="0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HEPS application can determine the data being read.</a:t>
            </a:r>
            <a:endParaRPr lang="en-US" altLang="zh-CN" b="0" i="0" dirty="0">
              <a:solidFill>
                <a:srgbClr val="24292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lnSpc>
                <a:spcPct val="80000"/>
              </a:lnSpc>
            </a:pPr>
            <a:r>
              <a:rPr lang="en-US" altLang="zh-CN" b="0" i="0" dirty="0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Set a prefetch queue to control the amount of data being read.</a:t>
            </a:r>
            <a:endParaRPr lang="en-US" altLang="zh-CN" dirty="0">
              <a:solidFill>
                <a:srgbClr val="24292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Speedup batch processing</a:t>
            </a:r>
            <a:endParaRPr lang="zh-CN" altLang="en-US" dirty="0"/>
          </a:p>
        </p:txBody>
      </p:sp>
      <p:grpSp>
        <p:nvGrpSpPr>
          <p:cNvPr id="39" name="组合 38"/>
          <p:cNvGrpSpPr/>
          <p:nvPr/>
        </p:nvGrpSpPr>
        <p:grpSpPr>
          <a:xfrm rot="0">
            <a:off x="7306310" y="3060065"/>
            <a:ext cx="4811395" cy="1576705"/>
            <a:chOff x="3874463" y="2749507"/>
            <a:chExt cx="4821998" cy="1577007"/>
          </a:xfrm>
        </p:grpSpPr>
        <p:grpSp>
          <p:nvGrpSpPr>
            <p:cNvPr id="41" name="组合 40"/>
            <p:cNvGrpSpPr/>
            <p:nvPr/>
          </p:nvGrpSpPr>
          <p:grpSpPr>
            <a:xfrm>
              <a:off x="3906392" y="2749507"/>
              <a:ext cx="4690977" cy="1577007"/>
              <a:chOff x="3906392" y="2821199"/>
              <a:chExt cx="4690977" cy="1577007"/>
            </a:xfrm>
            <a:solidFill>
              <a:srgbClr val="4BACC6">
                <a:lumMod val="20000"/>
                <a:lumOff val="80000"/>
              </a:srgbClr>
            </a:solidFill>
          </p:grpSpPr>
          <p:sp>
            <p:nvSpPr>
              <p:cNvPr id="53" name="矩形 52"/>
              <p:cNvSpPr/>
              <p:nvPr/>
            </p:nvSpPr>
            <p:spPr>
              <a:xfrm>
                <a:off x="3906392" y="2822291"/>
                <a:ext cx="1168416" cy="1575589"/>
              </a:xfrm>
              <a:prstGeom prst="rect">
                <a:avLst/>
              </a:prstGeom>
              <a:grpFill/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8020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5079808" y="2822617"/>
                <a:ext cx="1168416" cy="1575589"/>
              </a:xfrm>
              <a:prstGeom prst="rect">
                <a:avLst/>
              </a:prstGeom>
              <a:grpFill/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8020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6258205" y="2822480"/>
                <a:ext cx="1168416" cy="1575589"/>
              </a:xfrm>
              <a:prstGeom prst="rect">
                <a:avLst/>
              </a:prstGeom>
              <a:grpFill/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8020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6" name="矩形 55"/>
              <p:cNvSpPr/>
              <p:nvPr/>
            </p:nvSpPr>
            <p:spPr>
              <a:xfrm>
                <a:off x="7428953" y="2821199"/>
                <a:ext cx="1168416" cy="1575588"/>
              </a:xfrm>
              <a:prstGeom prst="rect">
                <a:avLst/>
              </a:prstGeom>
              <a:grpFill/>
              <a:ln w="127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8020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6381467" y="3090555"/>
              <a:ext cx="2091352" cy="958681"/>
              <a:chOff x="6381467" y="3113576"/>
              <a:chExt cx="2091352" cy="958681"/>
            </a:xfrm>
          </p:grpSpPr>
          <p:sp>
            <p:nvSpPr>
              <p:cNvPr id="49" name="流程图: 卡片 48"/>
              <p:cNvSpPr/>
              <p:nvPr/>
            </p:nvSpPr>
            <p:spPr>
              <a:xfrm>
                <a:off x="7559355" y="3113576"/>
                <a:ext cx="913464" cy="360040"/>
              </a:xfrm>
              <a:prstGeom prst="flowChartPunchedCard">
                <a:avLst/>
              </a:prstGeom>
              <a:gradFill rotWithShape="1">
                <a:gsLst>
                  <a:gs pos="0">
                    <a:srgbClr val="4F81BD">
                      <a:tint val="50000"/>
                      <a:satMod val="300000"/>
                    </a:srgbClr>
                  </a:gs>
                  <a:gs pos="35000">
                    <a:srgbClr val="4F81BD">
                      <a:tint val="37000"/>
                      <a:satMod val="300000"/>
                    </a:srgbClr>
                  </a:gs>
                  <a:gs pos="100000">
                    <a:srgbClr val="4F81B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8020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0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/>
                    <a:ea typeface="微软雅黑" panose="020B0503020204020204" charset="-122"/>
                    <a:cs typeface="+mn-cs"/>
                  </a:rPr>
                  <a:t>ReadTiff.h</a:t>
                </a: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0" name="流程图: 卡片 49"/>
              <p:cNvSpPr/>
              <p:nvPr/>
            </p:nvSpPr>
            <p:spPr>
              <a:xfrm>
                <a:off x="7559355" y="3712217"/>
                <a:ext cx="913464" cy="360040"/>
              </a:xfrm>
              <a:prstGeom prst="flowChartPunchedCard">
                <a:avLst/>
              </a:prstGeom>
              <a:gradFill rotWithShape="1">
                <a:gsLst>
                  <a:gs pos="0">
                    <a:srgbClr val="4F81BD">
                      <a:tint val="50000"/>
                      <a:satMod val="300000"/>
                    </a:srgbClr>
                  </a:gs>
                  <a:gs pos="35000">
                    <a:srgbClr val="4F81BD">
                      <a:tint val="37000"/>
                      <a:satMod val="300000"/>
                    </a:srgbClr>
                  </a:gs>
                  <a:gs pos="100000">
                    <a:srgbClr val="4F81B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8020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/>
                    <a:ea typeface="微软雅黑" panose="020B0503020204020204" charset="-122"/>
                    <a:cs typeface="+mn-cs"/>
                  </a:rPr>
                  <a:t>ReadTiff.cpp</a:t>
                </a: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1" name="流程图: 卡片 50"/>
              <p:cNvSpPr/>
              <p:nvPr/>
            </p:nvSpPr>
            <p:spPr>
              <a:xfrm>
                <a:off x="6381467" y="3113576"/>
                <a:ext cx="913464" cy="360040"/>
              </a:xfrm>
              <a:prstGeom prst="flowChartPunchedCard">
                <a:avLst/>
              </a:prstGeom>
              <a:gradFill rotWithShape="1">
                <a:gsLst>
                  <a:gs pos="0">
                    <a:srgbClr val="4F81BD">
                      <a:tint val="50000"/>
                      <a:satMod val="300000"/>
                    </a:srgbClr>
                  </a:gs>
                  <a:gs pos="35000">
                    <a:srgbClr val="4F81BD">
                      <a:tint val="37000"/>
                      <a:satMod val="300000"/>
                    </a:srgbClr>
                  </a:gs>
                  <a:gs pos="100000">
                    <a:srgbClr val="4F81B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8020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0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/>
                    <a:ea typeface="微软雅黑" panose="020B0503020204020204" charset="-122"/>
                    <a:cs typeface="+mn-cs"/>
                  </a:rPr>
                  <a:t>ReadTiff.pxd</a:t>
                </a: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2" name="流程图: 卡片 51"/>
              <p:cNvSpPr/>
              <p:nvPr/>
            </p:nvSpPr>
            <p:spPr>
              <a:xfrm>
                <a:off x="6381467" y="3712217"/>
                <a:ext cx="913464" cy="360040"/>
              </a:xfrm>
              <a:prstGeom prst="flowChartPunchedCard">
                <a:avLst/>
              </a:prstGeom>
              <a:gradFill rotWithShape="1">
                <a:gsLst>
                  <a:gs pos="0">
                    <a:srgbClr val="4F81BD">
                      <a:tint val="50000"/>
                      <a:satMod val="300000"/>
                    </a:srgbClr>
                  </a:gs>
                  <a:gs pos="35000">
                    <a:srgbClr val="4F81BD">
                      <a:tint val="37000"/>
                      <a:satMod val="300000"/>
                    </a:srgbClr>
                  </a:gs>
                  <a:gs pos="100000">
                    <a:srgbClr val="4F81B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8020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0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/>
                    <a:ea typeface="微软雅黑" panose="020B0503020204020204" charset="-122"/>
                    <a:cs typeface="+mn-cs"/>
                  </a:rPr>
                  <a:t>ReadTiff.pyx</a:t>
                </a: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charset="-122"/>
                  <a:cs typeface="+mn-cs"/>
                </a:endParaRPr>
              </a:p>
            </p:txBody>
          </p:sp>
        </p:grpSp>
        <p:sp>
          <p:nvSpPr>
            <p:cNvPr id="43" name="流程图: 卡片 42"/>
            <p:cNvSpPr/>
            <p:nvPr/>
          </p:nvSpPr>
          <p:spPr>
            <a:xfrm>
              <a:off x="5212584" y="3406655"/>
              <a:ext cx="913464" cy="360040"/>
            </a:xfrm>
            <a:prstGeom prst="flowChartPunchedCard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8020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charset="-122"/>
                  <a:cs typeface="+mn-cs"/>
                </a:rPr>
                <a:t>ReadTiff.so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4" name="流程图: 卡片 43"/>
            <p:cNvSpPr/>
            <p:nvPr/>
          </p:nvSpPr>
          <p:spPr>
            <a:xfrm>
              <a:off x="4018218" y="3405551"/>
              <a:ext cx="913464" cy="360040"/>
            </a:xfrm>
            <a:prstGeom prst="flowChartPunchedCard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8020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charset="-122"/>
                  <a:cs typeface="+mn-cs"/>
                </a:rPr>
                <a:t>ReadTiff.py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7400807" y="2787622"/>
              <a:ext cx="12956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8020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charset="-122"/>
                </a:rPr>
                <a:t>Implementing multithreading in C++.</a:t>
              </a:r>
              <a:endParaRPr kumimoji="0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6259328" y="2753166"/>
              <a:ext cx="11965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8020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charset="-122"/>
                </a:rPr>
                <a:t>Using </a:t>
              </a:r>
              <a:r>
                <a:rPr kumimoji="0" lang="en-US" altLang="zh-CN" sz="9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charset="-122"/>
                </a:rPr>
                <a:t>Cython</a:t>
              </a:r>
              <a:r>
                <a:rPr kumimoji="0" lang="en-US" altLang="zh-CN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charset="-122"/>
                </a:rPr>
                <a:t> to call C++ function</a:t>
              </a:r>
              <a:endParaRPr kumimoji="0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5063094" y="2808521"/>
              <a:ext cx="11965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8020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charset="-122"/>
                </a:rPr>
                <a:t>Compile a .so file for use in Python.</a:t>
              </a:r>
              <a:endParaRPr kumimoji="0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3874463" y="2757437"/>
              <a:ext cx="11965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8020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charset="-122"/>
                </a:rPr>
                <a:t>Using Python to call the .so file and read TIFF data with multiple threads.</a:t>
              </a:r>
              <a:endParaRPr kumimoji="0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8794383" y="4933126"/>
            <a:ext cx="3565273" cy="1494427"/>
            <a:chOff x="508464" y="3425494"/>
            <a:chExt cx="3565273" cy="1494427"/>
          </a:xfrm>
        </p:grpSpPr>
        <p:grpSp>
          <p:nvGrpSpPr>
            <p:cNvPr id="58" name="组合 57"/>
            <p:cNvGrpSpPr/>
            <p:nvPr/>
          </p:nvGrpSpPr>
          <p:grpSpPr>
            <a:xfrm>
              <a:off x="508464" y="4103483"/>
              <a:ext cx="2041854" cy="441578"/>
              <a:chOff x="9027" y="2933"/>
              <a:chExt cx="6991" cy="976"/>
            </a:xfrm>
          </p:grpSpPr>
          <p:grpSp>
            <p:nvGrpSpPr>
              <p:cNvPr id="83" name="组合 82"/>
              <p:cNvGrpSpPr/>
              <p:nvPr/>
            </p:nvGrpSpPr>
            <p:grpSpPr>
              <a:xfrm rot="5400000">
                <a:off x="13637" y="1040"/>
                <a:ext cx="488" cy="4275"/>
                <a:chOff x="13480" y="1539"/>
                <a:chExt cx="329" cy="4275"/>
              </a:xfrm>
            </p:grpSpPr>
            <p:sp>
              <p:nvSpPr>
                <p:cNvPr id="90" name="矩形 89"/>
                <p:cNvSpPr/>
                <p:nvPr/>
              </p:nvSpPr>
              <p:spPr>
                <a:xfrm rot="5400000">
                  <a:off x="12866" y="2153"/>
                  <a:ext cx="1557" cy="328"/>
                </a:xfrm>
                <a:prstGeom prst="rect">
                  <a:avLst/>
                </a:prstGeom>
                <a:solidFill>
                  <a:srgbClr val="FAB900"/>
                </a:solidFill>
                <a:ln w="10795" cap="flat" cmpd="sng" algn="ctr">
                  <a:solidFill>
                    <a:srgbClr val="FAB900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微软雅黑" panose="020B0503020204020204" charset="-122"/>
                  </a:endParaRPr>
                </a:p>
              </p:txBody>
            </p:sp>
            <p:sp>
              <p:nvSpPr>
                <p:cNvPr id="91" name="矩形 90"/>
                <p:cNvSpPr/>
                <p:nvPr/>
              </p:nvSpPr>
              <p:spPr>
                <a:xfrm rot="5400000">
                  <a:off x="13355" y="3222"/>
                  <a:ext cx="580" cy="328"/>
                </a:xfrm>
                <a:prstGeom prst="rect">
                  <a:avLst/>
                </a:prstGeom>
                <a:solidFill>
                  <a:srgbClr val="40BAD2"/>
                </a:solidFill>
                <a:ln w="10795" cap="flat" cmpd="sng" algn="ctr">
                  <a:solidFill>
                    <a:srgbClr val="40BAD2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微软雅黑" panose="020B0503020204020204" charset="-122"/>
                  </a:endParaRPr>
                </a:p>
              </p:txBody>
            </p:sp>
            <p:sp>
              <p:nvSpPr>
                <p:cNvPr id="92" name="矩形 91"/>
                <p:cNvSpPr/>
                <p:nvPr/>
              </p:nvSpPr>
              <p:spPr>
                <a:xfrm rot="5400000">
                  <a:off x="13478" y="3679"/>
                  <a:ext cx="334" cy="328"/>
                </a:xfrm>
                <a:prstGeom prst="rect">
                  <a:avLst/>
                </a:prstGeom>
                <a:solidFill>
                  <a:srgbClr val="90BB23"/>
                </a:solidFill>
                <a:ln w="10795" cap="flat" cmpd="sng" algn="ctr">
                  <a:solidFill>
                    <a:srgbClr val="90BB23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微软雅黑" panose="020B0503020204020204" charset="-122"/>
                  </a:endParaRPr>
                </a:p>
              </p:txBody>
            </p:sp>
            <p:sp>
              <p:nvSpPr>
                <p:cNvPr id="93" name="矩形 92"/>
                <p:cNvSpPr/>
                <p:nvPr/>
              </p:nvSpPr>
              <p:spPr>
                <a:xfrm rot="5400000">
                  <a:off x="13522" y="3970"/>
                  <a:ext cx="246" cy="328"/>
                </a:xfrm>
                <a:prstGeom prst="rect">
                  <a:avLst/>
                </a:prstGeom>
                <a:solidFill>
                  <a:srgbClr val="1AB39F">
                    <a:tint val="65000"/>
                  </a:srgbClr>
                </a:solidFill>
                <a:ln w="12700" cap="flat" cmpd="sng" algn="ctr">
                  <a:solidFill>
                    <a:srgbClr val="1AB39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微软雅黑" panose="020B0503020204020204" charset="-122"/>
                  </a:endParaRPr>
                </a:p>
              </p:txBody>
            </p:sp>
            <p:sp>
              <p:nvSpPr>
                <p:cNvPr id="94" name="矩形 93"/>
                <p:cNvSpPr/>
                <p:nvPr/>
              </p:nvSpPr>
              <p:spPr>
                <a:xfrm rot="5400000">
                  <a:off x="12866" y="4872"/>
                  <a:ext cx="1557" cy="328"/>
                </a:xfrm>
                <a:prstGeom prst="rect">
                  <a:avLst/>
                </a:prstGeom>
                <a:solidFill>
                  <a:srgbClr val="EE7008"/>
                </a:solidFill>
                <a:ln w="10795" cap="flat" cmpd="sng" algn="ctr">
                  <a:solidFill>
                    <a:srgbClr val="EE7008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微软雅黑" panose="020B0503020204020204" charset="-122"/>
                  </a:endParaRPr>
                </a:p>
              </p:txBody>
            </p:sp>
          </p:grpSp>
          <p:grpSp>
            <p:nvGrpSpPr>
              <p:cNvPr id="84" name="组合 83"/>
              <p:cNvGrpSpPr/>
              <p:nvPr/>
            </p:nvGrpSpPr>
            <p:grpSpPr>
              <a:xfrm rot="5400000">
                <a:off x="10920" y="1528"/>
                <a:ext cx="488" cy="4274"/>
                <a:chOff x="13480" y="5815"/>
                <a:chExt cx="329" cy="4274"/>
              </a:xfrm>
            </p:grpSpPr>
            <p:sp>
              <p:nvSpPr>
                <p:cNvPr id="85" name="矩形 84"/>
                <p:cNvSpPr/>
                <p:nvPr/>
              </p:nvSpPr>
              <p:spPr>
                <a:xfrm rot="5400000">
                  <a:off x="12866" y="6429"/>
                  <a:ext cx="1557" cy="328"/>
                </a:xfrm>
                <a:prstGeom prst="rect">
                  <a:avLst/>
                </a:prstGeom>
                <a:solidFill>
                  <a:srgbClr val="FAB900"/>
                </a:solidFill>
                <a:ln w="10795" cap="flat" cmpd="sng" algn="ctr">
                  <a:solidFill>
                    <a:srgbClr val="FAB900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微软雅黑" panose="020B0503020204020204" charset="-122"/>
                  </a:endParaRPr>
                </a:p>
              </p:txBody>
            </p:sp>
            <p:sp>
              <p:nvSpPr>
                <p:cNvPr id="86" name="矩形 85"/>
                <p:cNvSpPr/>
                <p:nvPr/>
              </p:nvSpPr>
              <p:spPr>
                <a:xfrm rot="5400000">
                  <a:off x="13355" y="7498"/>
                  <a:ext cx="580" cy="328"/>
                </a:xfrm>
                <a:prstGeom prst="rect">
                  <a:avLst/>
                </a:prstGeom>
                <a:solidFill>
                  <a:srgbClr val="40BAD2"/>
                </a:solidFill>
                <a:ln w="10795" cap="flat" cmpd="sng" algn="ctr">
                  <a:solidFill>
                    <a:srgbClr val="40BAD2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微软雅黑" panose="020B0503020204020204" charset="-122"/>
                  </a:endParaRPr>
                </a:p>
              </p:txBody>
            </p:sp>
            <p:sp>
              <p:nvSpPr>
                <p:cNvPr id="87" name="矩形 86"/>
                <p:cNvSpPr/>
                <p:nvPr/>
              </p:nvSpPr>
              <p:spPr>
                <a:xfrm rot="5400000">
                  <a:off x="13478" y="7955"/>
                  <a:ext cx="334" cy="328"/>
                </a:xfrm>
                <a:prstGeom prst="rect">
                  <a:avLst/>
                </a:prstGeom>
                <a:solidFill>
                  <a:srgbClr val="90BB23"/>
                </a:solidFill>
                <a:ln w="10795" cap="flat" cmpd="sng" algn="ctr">
                  <a:solidFill>
                    <a:srgbClr val="90BB23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微软雅黑" panose="020B0503020204020204" charset="-122"/>
                  </a:endParaRPr>
                </a:p>
              </p:txBody>
            </p:sp>
            <p:sp>
              <p:nvSpPr>
                <p:cNvPr id="88" name="矩形 87"/>
                <p:cNvSpPr/>
                <p:nvPr/>
              </p:nvSpPr>
              <p:spPr>
                <a:xfrm rot="5400000">
                  <a:off x="13522" y="8245"/>
                  <a:ext cx="246" cy="328"/>
                </a:xfrm>
                <a:prstGeom prst="rect">
                  <a:avLst/>
                </a:prstGeom>
                <a:solidFill>
                  <a:srgbClr val="1AB39F">
                    <a:tint val="65000"/>
                  </a:srgbClr>
                </a:solidFill>
                <a:ln w="12700" cap="flat" cmpd="sng" algn="ctr">
                  <a:solidFill>
                    <a:srgbClr val="1AB39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微软雅黑" panose="020B0503020204020204" charset="-122"/>
                  </a:endParaRPr>
                </a:p>
              </p:txBody>
            </p:sp>
            <p:sp>
              <p:nvSpPr>
                <p:cNvPr id="89" name="矩形 88"/>
                <p:cNvSpPr/>
                <p:nvPr/>
              </p:nvSpPr>
              <p:spPr>
                <a:xfrm rot="5400000">
                  <a:off x="12866" y="9147"/>
                  <a:ext cx="1557" cy="328"/>
                </a:xfrm>
                <a:prstGeom prst="rect">
                  <a:avLst/>
                </a:prstGeom>
                <a:solidFill>
                  <a:srgbClr val="EE7008"/>
                </a:solidFill>
                <a:ln w="10795" cap="flat" cmpd="sng" algn="ctr">
                  <a:solidFill>
                    <a:srgbClr val="EE7008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微软雅黑" panose="020B0503020204020204" charset="-122"/>
                  </a:endParaRPr>
                </a:p>
              </p:txBody>
            </p:sp>
          </p:grpSp>
        </p:grpSp>
        <p:sp>
          <p:nvSpPr>
            <p:cNvPr id="59" name="箭头: 右 58"/>
            <p:cNvSpPr/>
            <p:nvPr/>
          </p:nvSpPr>
          <p:spPr>
            <a:xfrm rot="5400000">
              <a:off x="1588002" y="3749141"/>
              <a:ext cx="204047" cy="227616"/>
            </a:xfrm>
            <a:prstGeom prst="rightArrow">
              <a:avLst/>
            </a:prstGeom>
            <a:solidFill>
              <a:srgbClr val="40BAD2"/>
            </a:solidFill>
            <a:ln w="10795" cap="flat" cmpd="sng" algn="ctr">
              <a:solidFill>
                <a:srgbClr val="40BAD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</a:endParaRPr>
            </a:p>
          </p:txBody>
        </p:sp>
        <p:grpSp>
          <p:nvGrpSpPr>
            <p:cNvPr id="60" name="组合 59"/>
            <p:cNvGrpSpPr/>
            <p:nvPr/>
          </p:nvGrpSpPr>
          <p:grpSpPr>
            <a:xfrm rot="5400000">
              <a:off x="1648477" y="2287087"/>
              <a:ext cx="220566" cy="2497380"/>
              <a:chOff x="14544" y="1504"/>
              <a:chExt cx="646" cy="8551"/>
            </a:xfrm>
          </p:grpSpPr>
          <p:sp>
            <p:nvSpPr>
              <p:cNvPr id="73" name="矩形 72"/>
              <p:cNvSpPr/>
              <p:nvPr/>
            </p:nvSpPr>
            <p:spPr>
              <a:xfrm rot="5400000">
                <a:off x="14089" y="1960"/>
                <a:ext cx="1557" cy="645"/>
              </a:xfrm>
              <a:prstGeom prst="rect">
                <a:avLst/>
              </a:prstGeom>
              <a:solidFill>
                <a:srgbClr val="FAB900"/>
              </a:solidFill>
              <a:ln w="10795" cap="flat" cmpd="sng" algn="ctr">
                <a:solidFill>
                  <a:srgbClr val="FAB90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endParaRPr>
              </a:p>
            </p:txBody>
          </p:sp>
          <p:sp>
            <p:nvSpPr>
              <p:cNvPr id="74" name="矩形 73"/>
              <p:cNvSpPr/>
              <p:nvPr/>
            </p:nvSpPr>
            <p:spPr>
              <a:xfrm rot="5400000">
                <a:off x="14577" y="3029"/>
                <a:ext cx="580" cy="645"/>
              </a:xfrm>
              <a:prstGeom prst="rect">
                <a:avLst/>
              </a:prstGeom>
              <a:solidFill>
                <a:srgbClr val="40BAD2"/>
              </a:solidFill>
              <a:ln w="10795" cap="flat" cmpd="sng" algn="ctr">
                <a:solidFill>
                  <a:srgbClr val="40BAD2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endParaRPr>
              </a:p>
            </p:txBody>
          </p:sp>
          <p:sp>
            <p:nvSpPr>
              <p:cNvPr id="75" name="矩形 74"/>
              <p:cNvSpPr/>
              <p:nvPr/>
            </p:nvSpPr>
            <p:spPr>
              <a:xfrm rot="5400000">
                <a:off x="14700" y="3486"/>
                <a:ext cx="334" cy="645"/>
              </a:xfrm>
              <a:prstGeom prst="rect">
                <a:avLst/>
              </a:prstGeom>
              <a:solidFill>
                <a:srgbClr val="90BB23"/>
              </a:solidFill>
              <a:ln w="10795" cap="flat" cmpd="sng" algn="ctr">
                <a:solidFill>
                  <a:srgbClr val="90BB23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endParaRPr>
              </a:p>
            </p:txBody>
          </p:sp>
          <p:sp>
            <p:nvSpPr>
              <p:cNvPr id="76" name="矩形 75"/>
              <p:cNvSpPr/>
              <p:nvPr/>
            </p:nvSpPr>
            <p:spPr>
              <a:xfrm rot="5400000">
                <a:off x="14744" y="3777"/>
                <a:ext cx="246" cy="645"/>
              </a:xfrm>
              <a:prstGeom prst="rect">
                <a:avLst/>
              </a:prstGeom>
              <a:solidFill>
                <a:srgbClr val="1AB39F">
                  <a:tint val="65000"/>
                </a:srgbClr>
              </a:solidFill>
              <a:ln w="12700" cap="flat" cmpd="sng" algn="ctr">
                <a:solidFill>
                  <a:srgbClr val="1AB39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endParaRPr>
              </a:p>
            </p:txBody>
          </p:sp>
          <p:sp>
            <p:nvSpPr>
              <p:cNvPr id="77" name="矩形 76"/>
              <p:cNvSpPr/>
              <p:nvPr/>
            </p:nvSpPr>
            <p:spPr>
              <a:xfrm rot="5400000">
                <a:off x="14089" y="4679"/>
                <a:ext cx="1557" cy="645"/>
              </a:xfrm>
              <a:prstGeom prst="rect">
                <a:avLst/>
              </a:prstGeom>
              <a:solidFill>
                <a:srgbClr val="EE7008"/>
              </a:solidFill>
              <a:ln w="10795" cap="flat" cmpd="sng" algn="ctr">
                <a:solidFill>
                  <a:srgbClr val="EE7008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endParaRPr>
              </a:p>
            </p:txBody>
          </p:sp>
          <p:sp>
            <p:nvSpPr>
              <p:cNvPr id="78" name="矩形 77"/>
              <p:cNvSpPr/>
              <p:nvPr/>
            </p:nvSpPr>
            <p:spPr>
              <a:xfrm rot="5400000">
                <a:off x="14089" y="6236"/>
                <a:ext cx="1557" cy="645"/>
              </a:xfrm>
              <a:prstGeom prst="rect">
                <a:avLst/>
              </a:prstGeom>
              <a:solidFill>
                <a:srgbClr val="FAB900"/>
              </a:solidFill>
              <a:ln w="10795" cap="flat" cmpd="sng" algn="ctr">
                <a:solidFill>
                  <a:srgbClr val="FAB90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endParaRPr>
              </a:p>
            </p:txBody>
          </p:sp>
          <p:sp>
            <p:nvSpPr>
              <p:cNvPr id="79" name="矩形 78"/>
              <p:cNvSpPr/>
              <p:nvPr/>
            </p:nvSpPr>
            <p:spPr>
              <a:xfrm rot="5400000">
                <a:off x="14577" y="7305"/>
                <a:ext cx="580" cy="645"/>
              </a:xfrm>
              <a:prstGeom prst="rect">
                <a:avLst/>
              </a:prstGeom>
              <a:solidFill>
                <a:srgbClr val="40BAD2"/>
              </a:solidFill>
              <a:ln w="10795" cap="flat" cmpd="sng" algn="ctr">
                <a:solidFill>
                  <a:srgbClr val="40BAD2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endParaRPr>
              </a:p>
            </p:txBody>
          </p:sp>
          <p:sp>
            <p:nvSpPr>
              <p:cNvPr id="80" name="矩形 79"/>
              <p:cNvSpPr/>
              <p:nvPr/>
            </p:nvSpPr>
            <p:spPr>
              <a:xfrm rot="5400000">
                <a:off x="14700" y="7762"/>
                <a:ext cx="334" cy="645"/>
              </a:xfrm>
              <a:prstGeom prst="rect">
                <a:avLst/>
              </a:prstGeom>
              <a:solidFill>
                <a:srgbClr val="90BB23"/>
              </a:solidFill>
              <a:ln w="10795" cap="flat" cmpd="sng" algn="ctr">
                <a:solidFill>
                  <a:srgbClr val="90BB23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endParaRPr>
              </a:p>
            </p:txBody>
          </p:sp>
          <p:sp>
            <p:nvSpPr>
              <p:cNvPr id="81" name="矩形 80"/>
              <p:cNvSpPr/>
              <p:nvPr/>
            </p:nvSpPr>
            <p:spPr>
              <a:xfrm rot="5400000">
                <a:off x="14744" y="8052"/>
                <a:ext cx="246" cy="645"/>
              </a:xfrm>
              <a:prstGeom prst="rect">
                <a:avLst/>
              </a:prstGeom>
              <a:solidFill>
                <a:srgbClr val="1AB39F">
                  <a:tint val="65000"/>
                </a:srgbClr>
              </a:solidFill>
              <a:ln w="12700" cap="flat" cmpd="sng" algn="ctr">
                <a:solidFill>
                  <a:srgbClr val="1AB39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endParaRPr>
              </a:p>
            </p:txBody>
          </p:sp>
          <p:sp>
            <p:nvSpPr>
              <p:cNvPr id="82" name="矩形 81"/>
              <p:cNvSpPr/>
              <p:nvPr/>
            </p:nvSpPr>
            <p:spPr>
              <a:xfrm rot="5400000">
                <a:off x="14089" y="8954"/>
                <a:ext cx="1557" cy="645"/>
              </a:xfrm>
              <a:prstGeom prst="rect">
                <a:avLst/>
              </a:prstGeom>
              <a:solidFill>
                <a:srgbClr val="EE7008"/>
              </a:solidFill>
              <a:ln w="10795" cap="flat" cmpd="sng" algn="ctr">
                <a:solidFill>
                  <a:srgbClr val="EE7008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61" name="组合 60"/>
            <p:cNvGrpSpPr/>
            <p:nvPr/>
          </p:nvGrpSpPr>
          <p:grpSpPr>
            <a:xfrm>
              <a:off x="2780964" y="3707610"/>
              <a:ext cx="1292773" cy="1212311"/>
              <a:chOff x="10371341" y="4278807"/>
              <a:chExt cx="1876645" cy="2005923"/>
            </a:xfrm>
          </p:grpSpPr>
          <p:sp>
            <p:nvSpPr>
              <p:cNvPr id="63" name="矩形 62"/>
              <p:cNvSpPr/>
              <p:nvPr/>
            </p:nvSpPr>
            <p:spPr>
              <a:xfrm>
                <a:off x="10371341" y="4310808"/>
                <a:ext cx="84093" cy="305330"/>
              </a:xfrm>
              <a:prstGeom prst="rect">
                <a:avLst/>
              </a:prstGeom>
              <a:solidFill>
                <a:srgbClr val="FAB900"/>
              </a:solidFill>
              <a:ln w="10795" cap="flat" cmpd="sng" algn="ctr">
                <a:solidFill>
                  <a:srgbClr val="FAB90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endParaRPr>
              </a:p>
            </p:txBody>
          </p:sp>
          <p:sp>
            <p:nvSpPr>
              <p:cNvPr id="64" name="矩形 63"/>
              <p:cNvSpPr/>
              <p:nvPr/>
            </p:nvSpPr>
            <p:spPr>
              <a:xfrm>
                <a:off x="10371341" y="4727956"/>
                <a:ext cx="84093" cy="305330"/>
              </a:xfrm>
              <a:prstGeom prst="rect">
                <a:avLst/>
              </a:prstGeom>
              <a:solidFill>
                <a:srgbClr val="40BAD2"/>
              </a:solidFill>
              <a:ln w="10795" cap="flat" cmpd="sng" algn="ctr">
                <a:solidFill>
                  <a:srgbClr val="40BAD2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endParaRPr>
              </a:p>
            </p:txBody>
          </p:sp>
          <p:sp>
            <p:nvSpPr>
              <p:cNvPr id="65" name="矩形 64"/>
              <p:cNvSpPr/>
              <p:nvPr/>
            </p:nvSpPr>
            <p:spPr>
              <a:xfrm>
                <a:off x="10371341" y="5145104"/>
                <a:ext cx="84093" cy="305330"/>
              </a:xfrm>
              <a:prstGeom prst="rect">
                <a:avLst/>
              </a:prstGeom>
              <a:solidFill>
                <a:srgbClr val="90BB23"/>
              </a:solidFill>
              <a:ln w="10795" cap="flat" cmpd="sng" algn="ctr">
                <a:solidFill>
                  <a:srgbClr val="90BB23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endParaRPr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10371341" y="5562252"/>
                <a:ext cx="84093" cy="305330"/>
              </a:xfrm>
              <a:prstGeom prst="rect">
                <a:avLst/>
              </a:prstGeom>
              <a:solidFill>
                <a:srgbClr val="1AB39F">
                  <a:tint val="65000"/>
                </a:srgbClr>
              </a:solidFill>
              <a:ln w="12700" cap="flat" cmpd="sng" algn="ctr">
                <a:solidFill>
                  <a:srgbClr val="1AB39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endParaRPr>
              </a:p>
            </p:txBody>
          </p:sp>
          <p:sp>
            <p:nvSpPr>
              <p:cNvPr id="67" name="矩形 66"/>
              <p:cNvSpPr/>
              <p:nvPr/>
            </p:nvSpPr>
            <p:spPr>
              <a:xfrm>
                <a:off x="10371341" y="5979400"/>
                <a:ext cx="84093" cy="305330"/>
              </a:xfrm>
              <a:prstGeom prst="rect">
                <a:avLst/>
              </a:prstGeom>
              <a:solidFill>
                <a:srgbClr val="EE7008"/>
              </a:solidFill>
              <a:ln w="10795" cap="flat" cmpd="sng" algn="ctr">
                <a:solidFill>
                  <a:srgbClr val="EE7008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endParaRPr>
              </a:p>
            </p:txBody>
          </p:sp>
          <p:sp>
            <p:nvSpPr>
              <p:cNvPr id="68" name="文本框 67"/>
              <p:cNvSpPr txBox="1"/>
              <p:nvPr/>
            </p:nvSpPr>
            <p:spPr>
              <a:xfrm>
                <a:off x="10527854" y="4278807"/>
                <a:ext cx="660186" cy="288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微软雅黑" panose="020B0503020204020204" charset="-122"/>
                  </a:rPr>
                  <a:t>read</a:t>
                </a:r>
                <a:endParaRPr kumimoji="0" lang="zh-CN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endParaRPr>
              </a:p>
            </p:txBody>
          </p:sp>
          <p:sp>
            <p:nvSpPr>
              <p:cNvPr id="69" name="文本框 68"/>
              <p:cNvSpPr txBox="1"/>
              <p:nvPr/>
            </p:nvSpPr>
            <p:spPr>
              <a:xfrm>
                <a:off x="10527854" y="4690713"/>
                <a:ext cx="1301684" cy="288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微软雅黑" panose="020B0503020204020204" charset="-122"/>
                  </a:rPr>
                  <a:t>Preprocess</a:t>
                </a:r>
                <a:endParaRPr kumimoji="0" lang="zh-CN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endParaRPr>
              </a:p>
            </p:txBody>
          </p:sp>
          <p:sp>
            <p:nvSpPr>
              <p:cNvPr id="70" name="文本框 69"/>
              <p:cNvSpPr txBox="1"/>
              <p:nvPr/>
            </p:nvSpPr>
            <p:spPr>
              <a:xfrm>
                <a:off x="10527853" y="5102619"/>
                <a:ext cx="1720133" cy="288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微软雅黑" panose="020B0503020204020204" charset="-122"/>
                  </a:rPr>
                  <a:t>reconstruction</a:t>
                </a:r>
                <a:endParaRPr kumimoji="0" lang="zh-CN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endParaRPr>
              </a:p>
            </p:txBody>
          </p:sp>
          <p:sp>
            <p:nvSpPr>
              <p:cNvPr id="71" name="文本框 70"/>
              <p:cNvSpPr txBox="1"/>
              <p:nvPr/>
            </p:nvSpPr>
            <p:spPr>
              <a:xfrm>
                <a:off x="10527854" y="5514525"/>
                <a:ext cx="1720132" cy="288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微软雅黑" panose="020B0503020204020204" charset="-122"/>
                  </a:rPr>
                  <a:t>postprocess</a:t>
                </a:r>
                <a:endParaRPr kumimoji="0" lang="zh-CN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endParaRPr>
              </a:p>
            </p:txBody>
          </p:sp>
          <p:sp>
            <p:nvSpPr>
              <p:cNvPr id="72" name="文本框 71"/>
              <p:cNvSpPr txBox="1"/>
              <p:nvPr/>
            </p:nvSpPr>
            <p:spPr>
              <a:xfrm>
                <a:off x="10527854" y="5944932"/>
                <a:ext cx="767552" cy="288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微软雅黑" panose="020B0503020204020204" charset="-122"/>
                  </a:rPr>
                  <a:t>write</a:t>
                </a:r>
                <a:endParaRPr kumimoji="0" lang="zh-CN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endParaRPr>
              </a:p>
            </p:txBody>
          </p:sp>
        </p:grpSp>
      </p:grpSp>
      <p:graphicFrame>
        <p:nvGraphicFramePr>
          <p:cNvPr id="98" name="图表 97"/>
          <p:cNvGraphicFramePr/>
          <p:nvPr/>
        </p:nvGraphicFramePr>
        <p:xfrm>
          <a:off x="7930648" y="1182167"/>
          <a:ext cx="4091198" cy="1987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791173" y="1026567"/>
            <a:ext cx="11200802" cy="5459958"/>
          </a:xfrm>
        </p:spPr>
        <p:txBody>
          <a:bodyPr>
            <a:normAutofit/>
          </a:bodyPr>
          <a:lstStyle/>
          <a:p>
            <a:r>
              <a:rPr lang="en-US" altLang="zh-CN" b="0" i="0" dirty="0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Issues to address:</a:t>
            </a:r>
            <a:endParaRPr lang="en-US" altLang="zh-CN" b="0" i="0" dirty="0">
              <a:solidFill>
                <a:srgbClr val="24292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altLang="zh-CN" b="0" i="0" dirty="0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How to </a:t>
            </a:r>
            <a:r>
              <a:rPr lang="en-US" altLang="zh-CN" b="1" i="0" dirty="0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partition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data (split by rows, by frames, block sizes for partition)</a:t>
            </a:r>
            <a:endParaRPr lang="en-US" altLang="zh-CN" b="0" i="0" dirty="0">
              <a:solidFill>
                <a:srgbClr val="24292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altLang="zh-CN" b="0" i="0" dirty="0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How to </a:t>
            </a:r>
            <a:r>
              <a:rPr lang="en-US" altLang="zh-CN" b="1" i="0" dirty="0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access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data to the corresponding computing nodes</a:t>
            </a:r>
            <a:endParaRPr lang="en-US" altLang="zh-CN" b="0" i="0" dirty="0">
              <a:solidFill>
                <a:srgbClr val="24292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altLang="zh-CN" b="0" i="0" dirty="0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How to interface with the </a:t>
            </a:r>
            <a:r>
              <a:rPr lang="en-US" altLang="zh-CN" b="1" i="0" dirty="0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computing engine</a:t>
            </a:r>
            <a:endParaRPr lang="en-US" altLang="zh-CN" b="0" i="0" dirty="0">
              <a:solidFill>
                <a:srgbClr val="24292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altLang="zh-CN" b="0" i="0" dirty="0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How to </a:t>
            </a:r>
            <a:r>
              <a:rPr lang="en-US" altLang="zh-CN" b="1" i="0" dirty="0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ensure the sequential order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of computation results in a distributed environment</a:t>
            </a:r>
            <a:endParaRPr lang="en-US" altLang="zh-CN" dirty="0">
              <a:solidFill>
                <a:srgbClr val="24292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Parallel computing</a:t>
            </a:r>
            <a:endParaRPr lang="zh-CN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Parallel computing</a:t>
            </a:r>
            <a:endParaRPr lang="zh-CN" altLang="en-US" dirty="0"/>
          </a:p>
        </p:txBody>
      </p:sp>
      <p:sp>
        <p:nvSpPr>
          <p:cNvPr id="4" name="矩形: 圆角 3"/>
          <p:cNvSpPr/>
          <p:nvPr/>
        </p:nvSpPr>
        <p:spPr>
          <a:xfrm>
            <a:off x="3325907" y="3679247"/>
            <a:ext cx="3533775" cy="100647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/>
          <p:cNvSpPr/>
          <p:nvPr/>
        </p:nvSpPr>
        <p:spPr>
          <a:xfrm>
            <a:off x="3325907" y="2537094"/>
            <a:ext cx="3533775" cy="100647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内容占位符 2"/>
          <p:cNvSpPr txBox="1"/>
          <p:nvPr/>
        </p:nvSpPr>
        <p:spPr>
          <a:xfrm>
            <a:off x="587468" y="1196828"/>
            <a:ext cx="10868025" cy="3979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anose="020B0604020202020204" pitchFamily="34" charset="0"/>
              <a:buChar char="▪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anose="020B0604020202020204" pitchFamily="34" charset="0"/>
              <a:buChar char="▪"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685800" indent="-179705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anose="020B0604020202020204" pitchFamily="34" charset="0"/>
              <a:buChar char="▪"/>
              <a:defRPr sz="1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1143000" indent="-17970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70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anose="020B0604020202020204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7695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b="1" dirty="0" smtClean="0">
                <a:solidFill>
                  <a:srgbClr val="000099"/>
                </a:solidFill>
                <a:cs typeface="Calibri" panose="020F0502020204030204" pitchFamily="34" charset="0"/>
                <a:sym typeface="+mn-ea"/>
              </a:rPr>
              <a:t>partition</a:t>
            </a:r>
            <a:r>
              <a:rPr lang="en-US" altLang="zh-CN" dirty="0" smtClean="0">
                <a:solidFill>
                  <a:srgbClr val="000099"/>
                </a:solidFill>
                <a:cs typeface="Calibri" panose="020F0502020204030204" pitchFamily="34" charset="0"/>
              </a:rPr>
              <a:t>	data access 	work with computing engine		result store</a:t>
            </a:r>
            <a:endParaRPr lang="en-US" altLang="zh-CN" dirty="0" smtClean="0">
              <a:solidFill>
                <a:srgbClr val="000099"/>
              </a:solidFill>
              <a:cs typeface="Calibri" panose="020F0502020204030204" pitchFamily="34" charset="0"/>
            </a:endParaRPr>
          </a:p>
        </p:txBody>
      </p:sp>
      <p:graphicFrame>
        <p:nvGraphicFramePr>
          <p:cNvPr id="7" name="表格 1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816068" y="3056055"/>
          <a:ext cx="1419228" cy="146304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354965"/>
                <a:gridCol w="354649"/>
                <a:gridCol w="354807"/>
                <a:gridCol w="354807"/>
              </a:tblGrid>
              <a:tr h="20427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20427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0427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0427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587375" y="1911985"/>
            <a:ext cx="111207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b="0" i="0" dirty="0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Introduce the dimension parameter </a:t>
            </a:r>
            <a:r>
              <a:rPr lang="en-US" altLang="zh-CN" sz="2000" b="0" i="1" dirty="0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axis and batchsize</a:t>
            </a:r>
            <a:r>
              <a:rPr lang="en-US" altLang="zh-CN" sz="2000" b="0" i="0" dirty="0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determine the splitting method and block size.</a:t>
            </a:r>
            <a:endParaRPr lang="en-US" altLang="zh-CN" sz="2000" b="0" i="0" dirty="0">
              <a:solidFill>
                <a:srgbClr val="24292F"/>
              </a:solidFill>
              <a:effectLst/>
              <a:latin typeface="Calibri" panose="020F0502020204030204" pitchFamily="34" charset="0"/>
              <a:ea typeface="微软雅黑 Light" panose="020B0502040204020203" pitchFamily="34" charset="-122"/>
              <a:cs typeface="Calibri" panose="020F0502020204030204" pitchFamily="34" charset="0"/>
            </a:endParaRPr>
          </a:p>
        </p:txBody>
      </p:sp>
      <p:graphicFrame>
        <p:nvGraphicFramePr>
          <p:cNvPr id="9" name="表格 16"/>
          <p:cNvGraphicFramePr>
            <a:graphicFrameLocks noGrp="1"/>
          </p:cNvGraphicFramePr>
          <p:nvPr/>
        </p:nvGraphicFramePr>
        <p:xfrm>
          <a:off x="3433062" y="2685535"/>
          <a:ext cx="1419228" cy="73152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354807"/>
                <a:gridCol w="354807"/>
                <a:gridCol w="354807"/>
                <a:gridCol w="354807"/>
              </a:tblGrid>
              <a:tr h="20427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20427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表格 16"/>
          <p:cNvGraphicFramePr>
            <a:graphicFrameLocks noGrp="1"/>
          </p:cNvGraphicFramePr>
          <p:nvPr/>
        </p:nvGraphicFramePr>
        <p:xfrm>
          <a:off x="5340442" y="2685535"/>
          <a:ext cx="1419228" cy="73152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354807"/>
                <a:gridCol w="354807"/>
                <a:gridCol w="354807"/>
                <a:gridCol w="354807"/>
              </a:tblGrid>
              <a:tr h="20427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20427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表格 16"/>
          <p:cNvGraphicFramePr>
            <a:graphicFrameLocks noGrp="1"/>
          </p:cNvGraphicFramePr>
          <p:nvPr/>
        </p:nvGraphicFramePr>
        <p:xfrm>
          <a:off x="3433062" y="4038293"/>
          <a:ext cx="1419228" cy="36576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354807"/>
                <a:gridCol w="354807"/>
                <a:gridCol w="354807"/>
                <a:gridCol w="354807"/>
              </a:tblGrid>
              <a:tr h="20427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表格 16"/>
          <p:cNvGraphicFramePr>
            <a:graphicFrameLocks noGrp="1"/>
          </p:cNvGraphicFramePr>
          <p:nvPr/>
        </p:nvGraphicFramePr>
        <p:xfrm>
          <a:off x="5340442" y="4038293"/>
          <a:ext cx="1419228" cy="36576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354807"/>
                <a:gridCol w="354807"/>
                <a:gridCol w="354807"/>
                <a:gridCol w="354807"/>
              </a:tblGrid>
              <a:tr h="20427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EEEAE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EEEAE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EEEAE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EEEAEF"/>
                    </a:solidFill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7045418" y="2669927"/>
            <a:ext cx="4767264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0" i="0" dirty="0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Way 1: </a:t>
            </a:r>
            <a:r>
              <a:rPr lang="en-US" altLang="zh-CN" sz="2000" b="0" i="0" dirty="0" err="1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batchsize</a:t>
            </a:r>
            <a:r>
              <a:rPr lang="en-US" altLang="zh-CN" sz="2000" b="0" i="0" dirty="0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is the amount of data that a single process needs to read.</a:t>
            </a:r>
            <a:endParaRPr lang="en-US" altLang="zh-CN" sz="2000" dirty="0">
              <a:latin typeface="Calibri" panose="020F0502020204030204" pitchFamily="34" charset="0"/>
              <a:ea typeface="微软雅黑 Light" panose="020B0502040204020203" pitchFamily="34" charset="-122"/>
              <a:cs typeface="Calibri" panose="020F0502020204030204" pitchFamily="34" charset="0"/>
            </a:endParaRPr>
          </a:p>
          <a:p>
            <a:endParaRPr lang="en-US" altLang="zh-CN" sz="2000" dirty="0">
              <a:latin typeface="Calibri" panose="020F0502020204030204" pitchFamily="34" charset="0"/>
              <a:ea typeface="微软雅黑 Light" panose="020B0502040204020203" pitchFamily="34" charset="-122"/>
              <a:cs typeface="Calibri" panose="020F0502020204030204" pitchFamily="34" charset="0"/>
            </a:endParaRPr>
          </a:p>
          <a:p>
            <a:endParaRPr lang="en-US" altLang="zh-CN" sz="2000" dirty="0">
              <a:latin typeface="Calibri" panose="020F0502020204030204" pitchFamily="34" charset="0"/>
              <a:ea typeface="微软雅黑 Light" panose="020B0502040204020203" pitchFamily="34" charset="-122"/>
              <a:cs typeface="Calibri" panose="020F0502020204030204" pitchFamily="34" charset="0"/>
            </a:endParaRPr>
          </a:p>
          <a:p>
            <a:pPr algn="l"/>
            <a:r>
              <a:rPr lang="en-US" altLang="zh-CN" sz="2000" b="0" i="0" dirty="0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Way 2: </a:t>
            </a:r>
            <a:r>
              <a:rPr lang="en-US" altLang="zh-CN" sz="2000" b="0" i="0" dirty="0" err="1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batchsize</a:t>
            </a:r>
            <a:r>
              <a:rPr lang="en-US" altLang="zh-CN" sz="2000" b="0" i="0" dirty="0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is the total amount of data that all processes need to read. </a:t>
            </a:r>
            <a:r>
              <a:rPr lang="zh-CN" altLang="en-US" sz="2000" b="0" i="0" dirty="0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√</a:t>
            </a:r>
            <a:endParaRPr lang="en-US" altLang="zh-CN" sz="2000" b="0" i="0" dirty="0">
              <a:solidFill>
                <a:srgbClr val="24292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sz="2000" b="1" dirty="0">
              <a:solidFill>
                <a:schemeClr val="accent1"/>
              </a:solidFill>
              <a:latin typeface="Calibri" panose="020F0502020204030204" pitchFamily="34" charset="0"/>
              <a:ea typeface="微软雅黑 Light" panose="020B0502040204020203" pitchFamily="34" charset="-122"/>
              <a:cs typeface="Calibri" panose="020F0502020204030204" pitchFamily="34" charset="0"/>
            </a:endParaRPr>
          </a:p>
          <a:p>
            <a:pPr lvl="1"/>
            <a:r>
              <a:rPr lang="en-US" altLang="zh-CN" sz="2000" i="1" dirty="0">
                <a:solidFill>
                  <a:srgbClr val="24292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zh-CN" sz="2000" b="0" i="1" dirty="0">
                <a:solidFill>
                  <a:srgbClr val="24292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This approach allows for a more concise user setting that is not influenced by the number of processes.</a:t>
            </a:r>
            <a:endParaRPr lang="en-US" altLang="zh-CN" sz="2000" b="0" i="1" dirty="0">
              <a:solidFill>
                <a:srgbClr val="24292F"/>
              </a:solidFill>
              <a:effectLst/>
              <a:latin typeface="Calibri" panose="020F0502020204030204" pitchFamily="34" charset="0"/>
              <a:ea typeface="微软雅黑 Light" panose="020B0502040204020203" pitchFamily="34" charset="-122"/>
              <a:cs typeface="Calibri" panose="020F050202020403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09015" y="4744720"/>
            <a:ext cx="12573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original</a:t>
            </a:r>
            <a:endParaRPr lang="en-US" altLang="zh-CN"/>
          </a:p>
        </p:txBody>
      </p:sp>
      <p:sp>
        <p:nvSpPr>
          <p:cNvPr id="14" name="文本框 13"/>
          <p:cNvSpPr txBox="1"/>
          <p:nvPr/>
        </p:nvSpPr>
        <p:spPr>
          <a:xfrm>
            <a:off x="4562475" y="4808220"/>
            <a:ext cx="17545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after partition</a:t>
            </a:r>
            <a:endParaRPr lang="en-US" altLang="zh-CN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4b27eec5-d9c7-491a-b063-0004daea5853}"/>
</p:tagLst>
</file>

<file path=ppt/tags/tag2.xml><?xml version="1.0" encoding="utf-8"?>
<p:tagLst xmlns:p="http://schemas.openxmlformats.org/presentationml/2006/main">
  <p:tag name="KSO_WM_UNIT_PLACING_PICTURE_USER_VIEWPORT" val="{&quot;height&quot;:4956,&quot;width&quot;:6990}"/>
</p:tagLst>
</file>

<file path=ppt/tags/tag3.xml><?xml version="1.0" encoding="utf-8"?>
<p:tagLst xmlns:p="http://schemas.openxmlformats.org/presentationml/2006/main">
  <p:tag name="KSO_WM_UNIT_PLACING_PICTURE_USER_VIEWPORT" val="{&quot;height&quot;:1574,&quot;width&quot;:3193}"/>
</p:tagLst>
</file>

<file path=ppt/tags/tag4.xml><?xml version="1.0" encoding="utf-8"?>
<p:tagLst xmlns:p="http://schemas.openxmlformats.org/presentationml/2006/main">
  <p:tag name="KSO_WPP_MARK_KEY" val="d1e03957-dc60-49e6-a493-e8015f805a31"/>
  <p:tag name="COMMONDATA" val="eyJoZGlkIjoiMGI4YTY2NzNjYzhhMDBjYjhiZDFjNDRhZjk5ZjcyM2MifQ=="/>
</p:tagLst>
</file>

<file path=ppt/theme/theme1.xml><?xml version="1.0" encoding="utf-8"?>
<a:theme xmlns:a="http://schemas.openxmlformats.org/drawingml/2006/main" name="主题2">
  <a:themeElements>
    <a:clrScheme name="框架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HEPSTF">
      <a:majorFont>
        <a:latin typeface="Times New Roman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框架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主题2</Template>
  <TotalTime>0</TotalTime>
  <Words>9288</Words>
  <Application>WPS 演示</Application>
  <PresentationFormat>宽屏</PresentationFormat>
  <Paragraphs>550</Paragraphs>
  <Slides>19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42" baseType="lpstr">
      <vt:lpstr>Arial</vt:lpstr>
      <vt:lpstr>宋体</vt:lpstr>
      <vt:lpstr>Wingdings</vt:lpstr>
      <vt:lpstr>Calibri</vt:lpstr>
      <vt:lpstr>Times New Roman</vt:lpstr>
      <vt:lpstr>Wingdings 2</vt:lpstr>
      <vt:lpstr>黑体</vt:lpstr>
      <vt:lpstr>楷体</vt:lpstr>
      <vt:lpstr>Rockwell Extra Bold</vt:lpstr>
      <vt:lpstr>Cambria</vt:lpstr>
      <vt:lpstr>微软雅黑</vt:lpstr>
      <vt:lpstr>汉仪中圆简</vt:lpstr>
      <vt:lpstr>Segoe Print</vt:lpstr>
      <vt:lpstr>华文宋体</vt:lpstr>
      <vt:lpstr>等线</vt:lpstr>
      <vt:lpstr>Noto Sans SC</vt:lpstr>
      <vt:lpstr>Times New Roman</vt:lpstr>
      <vt:lpstr>Calibri</vt:lpstr>
      <vt:lpstr>微软雅黑 Light</vt:lpstr>
      <vt:lpstr>Arial</vt:lpstr>
      <vt:lpstr>幼圆</vt:lpstr>
      <vt:lpstr>Arial Unicode MS</vt:lpstr>
      <vt:lpstr>主题2</vt:lpstr>
      <vt:lpstr>The High-throughput Data I/O framework for HEPS</vt:lpstr>
      <vt:lpstr>Introduction for HEPS</vt:lpstr>
      <vt:lpstr>About Daisy</vt:lpstr>
      <vt:lpstr>Daisy Data Engine</vt:lpstr>
      <vt:lpstr>Daisy Data Engine</vt:lpstr>
      <vt:lpstr>Unified I/O interface</vt:lpstr>
      <vt:lpstr>Speedup batch processing</vt:lpstr>
      <vt:lpstr>Parallel computing</vt:lpstr>
      <vt:lpstr>Parallel computing</vt:lpstr>
      <vt:lpstr>Parallel computing</vt:lpstr>
      <vt:lpstr>Parallel computing</vt:lpstr>
      <vt:lpstr>Parallel computing</vt:lpstr>
      <vt:lpstr>Daisy Stream I/O</vt:lpstr>
      <vt:lpstr>Daisy Stream I/O</vt:lpstr>
      <vt:lpstr>Daisy Stream I/O</vt:lpstr>
      <vt:lpstr>Daisy Stream I/O</vt:lpstr>
      <vt:lpstr>Daisy Stream I/O</vt:lpstr>
      <vt:lpstr>Daisy Stream I/O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Fu Shiyuan</dc:creator>
  <cp:lastModifiedBy>Fsy08</cp:lastModifiedBy>
  <cp:revision>29</cp:revision>
  <dcterms:created xsi:type="dcterms:W3CDTF">2024-09-18T01:44:00Z</dcterms:created>
  <dcterms:modified xsi:type="dcterms:W3CDTF">2024-09-25T08:01:29Z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2F302FB326DA4997B59B84559D238177</vt:lpwstr>
  </property>
  <property fmtid="{D5CDD505-2E9C-101B-9397-08002B2CF9AE}" pid="3" name="KSOProductBuildVer">
    <vt:lpwstr>2052-11.1.0.12165</vt:lpwstr>
  </property>
</Properties>
</file>