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media/image13.svg" ContentType="image/svg+xml"/>
  <Override PartName="/ppt/media/image15.svg" ContentType="image/svg+xml"/>
  <Override PartName="/ppt/media/image17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61" r:id="rId3"/>
    <p:sldId id="1229" r:id="rId4"/>
    <p:sldId id="1298" r:id="rId5"/>
    <p:sldId id="1195" r:id="rId6"/>
    <p:sldId id="1274" r:id="rId7"/>
    <p:sldId id="1193" r:id="rId8"/>
    <p:sldId id="1320" r:id="rId9"/>
    <p:sldId id="1238" r:id="rId10"/>
    <p:sldId id="1239" r:id="rId11"/>
    <p:sldId id="1237" r:id="rId12"/>
    <p:sldId id="1300" r:id="rId13"/>
    <p:sldId id="1244" r:id="rId14"/>
    <p:sldId id="1243" r:id="rId15"/>
    <p:sldId id="1301" r:id="rId16"/>
    <p:sldId id="1245" r:id="rId17"/>
    <p:sldId id="1247" r:id="rId18"/>
    <p:sldId id="1250" r:id="rId19"/>
    <p:sldId id="1248" r:id="rId20"/>
    <p:sldId id="1305" r:id="rId21"/>
    <p:sldId id="1251" r:id="rId22"/>
    <p:sldId id="1302" r:id="rId23"/>
    <p:sldId id="1304" r:id="rId24"/>
    <p:sldId id="818" r:id="rId25"/>
  </p:sldIdLst>
  <p:sldSz cx="9144000" cy="5715000" type="screen16x10"/>
  <p:notesSz cx="6794500" cy="9918700"/>
  <p:custDataLst>
    <p:tags r:id="rId31"/>
  </p:custDataLst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7" userDrawn="1">
          <p15:clr>
            <a:srgbClr val="A4A3A4"/>
          </p15:clr>
        </p15:guide>
        <p15:guide id="2" pos="29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79BA"/>
    <a:srgbClr val="FFB928"/>
    <a:srgbClr val="F4EFE5"/>
    <a:srgbClr val="B9C4C7"/>
    <a:srgbClr val="57C414"/>
    <a:srgbClr val="2A3454"/>
    <a:srgbClr val="C0C0C0"/>
    <a:srgbClr val="4D5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46"/>
    <p:restoredTop sz="94290"/>
  </p:normalViewPr>
  <p:slideViewPr>
    <p:cSldViewPr snapToGrid="0" showGuides="1">
      <p:cViewPr varScale="1">
        <p:scale>
          <a:sx n="100" d="100"/>
          <a:sy n="100" d="100"/>
        </p:scale>
        <p:origin x="160" y="640"/>
      </p:cViewPr>
      <p:guideLst>
        <p:guide orient="horz" pos="1757"/>
        <p:guide pos="2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97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alpha val="48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alpha val="48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alpha val="48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alpha val="48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alpha val="48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3">
                  <a:alpha val="48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3">
                  <a:alpha val="48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8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18-19</c:v>
                </c:pt>
                <c:pt idx="1">
                  <c:v>19-20</c:v>
                </c:pt>
                <c:pt idx="2">
                  <c:v>20-21</c:v>
                </c:pt>
                <c:pt idx="3">
                  <c:v>21-22</c:v>
                </c:pt>
                <c:pt idx="4">
                  <c:v>22-23</c:v>
                </c:pt>
                <c:pt idx="5">
                  <c:v>23-24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4055</c:v>
                </c:pt>
                <c:pt idx="1">
                  <c:v>4715</c:v>
                </c:pt>
                <c:pt idx="2">
                  <c:v>4898</c:v>
                </c:pt>
                <c:pt idx="3">
                  <c:v>5262</c:v>
                </c:pt>
                <c:pt idx="4">
                  <c:v>5054</c:v>
                </c:pt>
                <c:pt idx="5">
                  <c:v>5421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540479311"/>
        <c:axId val="589321264"/>
      </c:barChart>
      <c:catAx>
        <c:axId val="54047931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89321264"/>
        <c:crosses val="autoZero"/>
        <c:auto val="1"/>
        <c:lblAlgn val="ctr"/>
        <c:lblOffset val="100"/>
        <c:noMultiLvlLbl val="0"/>
      </c:catAx>
      <c:valAx>
        <c:axId val="589321264"/>
        <c:scaling>
          <c:orientation val="minMax"/>
          <c:max val="5500"/>
          <c:min val="300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40479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800">
          <a:solidFill>
            <a:srgbClr val="C00000"/>
          </a:solidFill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alpha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alpha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8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18-19</c:v>
                </c:pt>
                <c:pt idx="1">
                  <c:v>19-20</c:v>
                </c:pt>
                <c:pt idx="2">
                  <c:v>20-21</c:v>
                </c:pt>
                <c:pt idx="3">
                  <c:v>21-22</c:v>
                </c:pt>
                <c:pt idx="4">
                  <c:v>22-23</c:v>
                </c:pt>
                <c:pt idx="5">
                  <c:v>23-24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0.918</c:v>
                </c:pt>
                <c:pt idx="1">
                  <c:v>0.936</c:v>
                </c:pt>
                <c:pt idx="2">
                  <c:v>0.945</c:v>
                </c:pt>
                <c:pt idx="3">
                  <c:v>0.972</c:v>
                </c:pt>
                <c:pt idx="4">
                  <c:v>0.962</c:v>
                </c:pt>
                <c:pt idx="5">
                  <c:v>0.974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540479311"/>
        <c:axId val="589321264"/>
      </c:barChart>
      <c:catAx>
        <c:axId val="54047931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89321264"/>
        <c:crosses val="autoZero"/>
        <c:auto val="1"/>
        <c:lblAlgn val="ctr"/>
        <c:lblOffset val="100"/>
        <c:noMultiLvlLbl val="0"/>
      </c:catAx>
      <c:valAx>
        <c:axId val="589321264"/>
        <c:scaling>
          <c:orientation val="minMax"/>
          <c:max val="1"/>
          <c:min val="0.8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40479311"/>
        <c:crosses val="autoZero"/>
        <c:crossBetween val="between"/>
        <c:majorUnit val="0.04"/>
        <c:minorUnit val="0.0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800">
          <a:solidFill>
            <a:srgbClr val="C00000"/>
          </a:solidFill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课题数量</c:v>
                </c:pt>
              </c:strCache>
            </c:strRef>
          </c:tx>
          <c:spPr>
            <a:solidFill>
              <a:schemeClr val="accent1">
                <a:alpha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18-19</c:v>
                </c:pt>
                <c:pt idx="1">
                  <c:v>19-20</c:v>
                </c:pt>
                <c:pt idx="2">
                  <c:v>20-21</c:v>
                </c:pt>
                <c:pt idx="3">
                  <c:v>21-22</c:v>
                </c:pt>
                <c:pt idx="4">
                  <c:v>22-23</c:v>
                </c:pt>
                <c:pt idx="5">
                  <c:v>23-24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122</c:v>
                </c:pt>
                <c:pt idx="1">
                  <c:v>224</c:v>
                </c:pt>
                <c:pt idx="2">
                  <c:v>230</c:v>
                </c:pt>
                <c:pt idx="3">
                  <c:v>279</c:v>
                </c:pt>
                <c:pt idx="4">
                  <c:v>376</c:v>
                </c:pt>
                <c:pt idx="5">
                  <c:v>495</c:v>
                </c:pt>
              </c:numCache>
            </c:numRef>
          </c:val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18-19</c:v>
                </c:pt>
                <c:pt idx="1">
                  <c:v>19-20</c:v>
                </c:pt>
                <c:pt idx="2">
                  <c:v>20-21</c:v>
                </c:pt>
                <c:pt idx="3">
                  <c:v>21-22</c:v>
                </c:pt>
                <c:pt idx="4">
                  <c:v>22-23</c:v>
                </c:pt>
                <c:pt idx="5">
                  <c:v>23-24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540479311"/>
        <c:axId val="589321264"/>
      </c:barChart>
      <c:catAx>
        <c:axId val="54047931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89321264"/>
        <c:crosses val="autoZero"/>
        <c:auto val="1"/>
        <c:lblAlgn val="ctr"/>
        <c:lblOffset val="100"/>
        <c:noMultiLvlLbl val="0"/>
      </c:catAx>
      <c:valAx>
        <c:axId val="589321264"/>
        <c:scaling>
          <c:orientation val="minMax"/>
          <c:max val="50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altLang="zh-CN">
                    <a:solidFill>
                      <a:schemeClr val="tx1"/>
                    </a:solidFill>
                  </a:rPr>
                  <a:t>Number of Experiments</a:t>
                </a:r>
                <a:endParaRPr altLang="zh-CN">
                  <a:solidFill>
                    <a:schemeClr val="tx1"/>
                  </a:solidFill>
                </a:endParaRP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540479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600">
          <a:solidFill>
            <a:srgbClr val="C00000"/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903348B7-44E4-7F44-96CF-2ECB0BB27C23}" type="datetimeFigureOut">
              <a:rPr lang="en-US" altLang="zh-CN"/>
            </a:fld>
            <a:endParaRPr lang="en-US" altLang="zh-CN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1813"/>
            <a:ext cx="2944813" cy="4953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 altLang="zh-CN"/>
              <a:t>This is fine world worth fighting for.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70A41CB-A9A5-7645-A04F-174F84BF5A92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22275" y="744538"/>
            <a:ext cx="594995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35600" cy="4462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 altLang="zh-CN"/>
              <a:t>This is fine world worth fighting for.</a:t>
            </a: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D736B351-184D-FB45-AFF7-5A60BA2C0A09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宋体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宋体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宋体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宋体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05801" y="5397501"/>
            <a:ext cx="184731" cy="2051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</a:defRPr>
            </a:lvl9pPr>
          </a:lstStyle>
          <a:p>
            <a:pPr algn="l" eaLnBrk="1" hangingPunct="1">
              <a:lnSpc>
                <a:spcPct val="88000"/>
              </a:lnSpc>
              <a:defRPr/>
            </a:pPr>
            <a:endParaRPr lang="zh-CN" altLang="en-US" sz="835">
              <a:solidFill>
                <a:schemeClr val="bg2"/>
              </a:solidFill>
              <a:latin typeface="Impact" panose="020B080603090205020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49980"/>
            <a:ext cx="7772400" cy="1225021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38500"/>
            <a:ext cx="6400800" cy="13335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35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3773783" y="601579"/>
            <a:ext cx="184731" cy="271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65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1131769" y="5437187"/>
            <a:ext cx="2618024" cy="27193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  <a:cs typeface="宋体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  <a:cs typeface="宋体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  <a:cs typeface="宋体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  <a:cs typeface="宋体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charset="0"/>
                <a:cs typeface="宋体" charset="0"/>
              </a:defRPr>
            </a:lvl9pPr>
          </a:lstStyle>
          <a:p>
            <a:pPr eaLnBrk="1" hangingPunct="1">
              <a:defRPr/>
            </a:pPr>
            <a:r>
              <a:rPr lang="en-US" sz="1165">
                <a:solidFill>
                  <a:schemeClr val="bg1"/>
                </a:solidFill>
              </a:rPr>
              <a:t>This is a fine world worth fighting for.</a:t>
            </a:r>
            <a:endParaRPr lang="en-US" sz="1165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5811BE6-C0A4-2A4A-BECE-AA201D83C18B}" type="datetimeFigureOut">
              <a:rPr lang="en-US" altLang="zh-CN"/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61"/>
            <a:ext cx="9144000" cy="6929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98500"/>
            <a:ext cx="624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206500"/>
            <a:ext cx="8139113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1" y="5496720"/>
            <a:ext cx="663575" cy="2182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750">
                <a:solidFill>
                  <a:srgbClr val="FFFFFF"/>
                </a:solidFill>
                <a:latin typeface="Impact" panose="020B0806030902050204" charset="0"/>
              </a:defRPr>
            </a:lvl1pPr>
          </a:lstStyle>
          <a:p>
            <a:fld id="{CC11501E-8C78-594F-A284-A200B7CCF644}" type="slidenum">
              <a:rPr lang="zh-CN" altLang="en-US"/>
            </a:fld>
            <a:endParaRPr lang="en-US" altLang="zh-CN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23851" y="5437187"/>
            <a:ext cx="3954463" cy="36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l" eaLnBrk="0" hangingPunct="0"/>
            <a:endParaRPr kumimoji="0" lang="en-US" altLang="en-US" sz="1335">
              <a:solidFill>
                <a:srgbClr val="000000"/>
              </a:solidFill>
              <a:ea typeface="方正舒体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35" b="1">
          <a:solidFill>
            <a:schemeClr val="bg1"/>
          </a:solidFill>
          <a:latin typeface="+mj-lt"/>
          <a:ea typeface="+mj-ea"/>
          <a:cs typeface="黑体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35" b="1">
          <a:solidFill>
            <a:schemeClr val="bg1"/>
          </a:solidFill>
          <a:latin typeface="Arial" panose="020B0604020202090204" pitchFamily="34" charset="0"/>
          <a:ea typeface="黑体" pitchFamily="2" charset="-122"/>
          <a:cs typeface="黑体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35" b="1">
          <a:solidFill>
            <a:schemeClr val="bg1"/>
          </a:solidFill>
          <a:latin typeface="Arial" panose="020B0604020202090204" pitchFamily="34" charset="0"/>
          <a:ea typeface="黑体" pitchFamily="2" charset="-122"/>
          <a:cs typeface="黑体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35" b="1">
          <a:solidFill>
            <a:schemeClr val="bg1"/>
          </a:solidFill>
          <a:latin typeface="Arial" panose="020B0604020202090204" pitchFamily="34" charset="0"/>
          <a:ea typeface="黑体" pitchFamily="2" charset="-122"/>
          <a:cs typeface="黑体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35" b="1">
          <a:solidFill>
            <a:schemeClr val="bg1"/>
          </a:solidFill>
          <a:latin typeface="Arial" panose="020B0604020202090204" pitchFamily="34" charset="0"/>
          <a:ea typeface="黑体" pitchFamily="2" charset="-122"/>
          <a:cs typeface="黑体" charset="0"/>
        </a:defRPr>
      </a:lvl5pPr>
      <a:lvl6pPr marL="381000" algn="l" rtl="0" fontAlgn="base">
        <a:spcBef>
          <a:spcPct val="0"/>
        </a:spcBef>
        <a:spcAft>
          <a:spcPct val="0"/>
        </a:spcAft>
        <a:defRPr sz="1835" b="1">
          <a:solidFill>
            <a:schemeClr val="bg1"/>
          </a:solidFill>
          <a:latin typeface="Arial" panose="020B0604020202090204" pitchFamily="34" charset="0"/>
          <a:ea typeface="黑体" pitchFamily="2" charset="-122"/>
        </a:defRPr>
      </a:lvl6pPr>
      <a:lvl7pPr marL="762000" algn="l" rtl="0" fontAlgn="base">
        <a:spcBef>
          <a:spcPct val="0"/>
        </a:spcBef>
        <a:spcAft>
          <a:spcPct val="0"/>
        </a:spcAft>
        <a:defRPr sz="1835" b="1">
          <a:solidFill>
            <a:schemeClr val="bg1"/>
          </a:solidFill>
          <a:latin typeface="Arial" panose="020B0604020202090204" pitchFamily="34" charset="0"/>
          <a:ea typeface="黑体" pitchFamily="2" charset="-122"/>
        </a:defRPr>
      </a:lvl7pPr>
      <a:lvl8pPr marL="1143000" algn="l" rtl="0" fontAlgn="base">
        <a:spcBef>
          <a:spcPct val="0"/>
        </a:spcBef>
        <a:spcAft>
          <a:spcPct val="0"/>
        </a:spcAft>
        <a:defRPr sz="1835" b="1">
          <a:solidFill>
            <a:schemeClr val="bg1"/>
          </a:solidFill>
          <a:latin typeface="Arial" panose="020B0604020202090204" pitchFamily="34" charset="0"/>
          <a:ea typeface="黑体" pitchFamily="2" charset="-122"/>
        </a:defRPr>
      </a:lvl8pPr>
      <a:lvl9pPr marL="1524000" algn="l" rtl="0" fontAlgn="base">
        <a:spcBef>
          <a:spcPct val="0"/>
        </a:spcBef>
        <a:spcAft>
          <a:spcPct val="0"/>
        </a:spcAft>
        <a:defRPr sz="1835" b="1">
          <a:solidFill>
            <a:schemeClr val="bg1"/>
          </a:solidFill>
          <a:latin typeface="Arial" panose="020B0604020202090204" pitchFamily="34" charset="0"/>
          <a:ea typeface="黑体" pitchFamily="2" charset="-122"/>
        </a:defRPr>
      </a:lvl9pPr>
    </p:titleStyle>
    <p:bodyStyle>
      <a:lvl1pPr marL="285750" indent="-28575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1750" b="1">
          <a:solidFill>
            <a:srgbClr val="1679BA"/>
          </a:solidFill>
          <a:latin typeface="+mn-lt"/>
          <a:ea typeface="+mn-ea"/>
          <a:cs typeface="宋体" charset="0"/>
        </a:defRPr>
      </a:lvl1pPr>
      <a:lvl2pPr marL="619125" indent="-238125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585" b="1">
          <a:solidFill>
            <a:srgbClr val="4D5E68"/>
          </a:solidFill>
          <a:latin typeface="+mn-lt"/>
          <a:ea typeface="+mn-ea"/>
          <a:cs typeface="宋体" charset="0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1">
          <a:solidFill>
            <a:srgbClr val="4D5E68"/>
          </a:solidFill>
          <a:latin typeface="+mn-lt"/>
          <a:ea typeface="+mn-ea"/>
          <a:cs typeface="宋体" charset="0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  <a:cs typeface="宋体" charset="0"/>
        </a:defRPr>
      </a:lvl4pPr>
      <a:lvl5pPr marL="1714500" indent="-1905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  <a:cs typeface="宋体" charset="0"/>
        </a:defRPr>
      </a:lvl5pPr>
      <a:lvl6pPr marL="2095500" indent="-1905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476500" indent="-1905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2857500" indent="-1905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238500" indent="-1905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76.xml"/><Relationship Id="rId21" Type="http://schemas.openxmlformats.org/officeDocument/2006/relationships/tags" Target="../tags/tag75.xml"/><Relationship Id="rId20" Type="http://schemas.openxmlformats.org/officeDocument/2006/relationships/image" Target="../media/image21.png"/><Relationship Id="rId2" Type="http://schemas.openxmlformats.org/officeDocument/2006/relationships/tags" Target="../tags/tag58.xml"/><Relationship Id="rId19" Type="http://schemas.openxmlformats.org/officeDocument/2006/relationships/tags" Target="../tags/tag74.xml"/><Relationship Id="rId18" Type="http://schemas.openxmlformats.org/officeDocument/2006/relationships/image" Target="../media/image22.png"/><Relationship Id="rId17" Type="http://schemas.openxmlformats.org/officeDocument/2006/relationships/tags" Target="../tags/tag73.xml"/><Relationship Id="rId16" Type="http://schemas.openxmlformats.org/officeDocument/2006/relationships/tags" Target="../tags/tag72.xml"/><Relationship Id="rId15" Type="http://schemas.openxmlformats.org/officeDocument/2006/relationships/tags" Target="../tags/tag71.xml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tags" Target="../tags/tag5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8.jpeg"/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image" Target="../media/image41.png"/><Relationship Id="rId2" Type="http://schemas.openxmlformats.org/officeDocument/2006/relationships/tags" Target="../tags/tag87.xml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image" Target="../media/image47.png"/><Relationship Id="rId7" Type="http://schemas.openxmlformats.org/officeDocument/2006/relationships/tags" Target="../tags/tag91.xml"/><Relationship Id="rId6" Type="http://schemas.openxmlformats.org/officeDocument/2006/relationships/image" Target="../media/image46.jpeg"/><Relationship Id="rId5" Type="http://schemas.openxmlformats.org/officeDocument/2006/relationships/tags" Target="../tags/tag90.xml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93.xml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image" Target="../media/image5.jpeg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1.xml"/><Relationship Id="rId7" Type="http://schemas.openxmlformats.org/officeDocument/2006/relationships/image" Target="../media/image9.tiff"/><Relationship Id="rId6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tags" Target="../tags/tag9.xml"/><Relationship Id="rId3" Type="http://schemas.openxmlformats.org/officeDocument/2006/relationships/image" Target="../media/image7.png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17.svg"/><Relationship Id="rId21" Type="http://schemas.openxmlformats.org/officeDocument/2006/relationships/image" Target="../media/image16.png"/><Relationship Id="rId20" Type="http://schemas.openxmlformats.org/officeDocument/2006/relationships/tags" Target="../tags/tag17.xml"/><Relationship Id="rId2" Type="http://schemas.openxmlformats.org/officeDocument/2006/relationships/image" Target="../media/image6.png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image" Target="../media/image15.svg"/><Relationship Id="rId16" Type="http://schemas.openxmlformats.org/officeDocument/2006/relationships/image" Target="../media/image14.png"/><Relationship Id="rId15" Type="http://schemas.openxmlformats.org/officeDocument/2006/relationships/tags" Target="../tags/tag14.xml"/><Relationship Id="rId14" Type="http://schemas.openxmlformats.org/officeDocument/2006/relationships/image" Target="../media/image13.svg"/><Relationship Id="rId13" Type="http://schemas.openxmlformats.org/officeDocument/2006/relationships/image" Target="../media/image12.png"/><Relationship Id="rId12" Type="http://schemas.openxmlformats.org/officeDocument/2006/relationships/tags" Target="../tags/tag13.xml"/><Relationship Id="rId11" Type="http://schemas.openxmlformats.org/officeDocument/2006/relationships/image" Target="../media/image11.png"/><Relationship Id="rId10" Type="http://schemas.openxmlformats.org/officeDocument/2006/relationships/tags" Target="../tags/tag1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18.jpe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image" Target="../media/image19.jpe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1" Type="http://schemas.openxmlformats.org/officeDocument/2006/relationships/slideLayout" Target="../slideLayouts/slideLayout2.xml"/><Relationship Id="rId30" Type="http://schemas.openxmlformats.org/officeDocument/2006/relationships/image" Target="../media/image24.png"/><Relationship Id="rId3" Type="http://schemas.openxmlformats.org/officeDocument/2006/relationships/tags" Target="../tags/tag33.xml"/><Relationship Id="rId29" Type="http://schemas.openxmlformats.org/officeDocument/2006/relationships/tags" Target="../tags/tag55.xml"/><Relationship Id="rId28" Type="http://schemas.openxmlformats.org/officeDocument/2006/relationships/tags" Target="../tags/tag54.xml"/><Relationship Id="rId27" Type="http://schemas.openxmlformats.org/officeDocument/2006/relationships/image" Target="../media/image23.png"/><Relationship Id="rId26" Type="http://schemas.openxmlformats.org/officeDocument/2006/relationships/tags" Target="../tags/tag53.xml"/><Relationship Id="rId25" Type="http://schemas.openxmlformats.org/officeDocument/2006/relationships/tags" Target="../tags/tag52.xml"/><Relationship Id="rId24" Type="http://schemas.openxmlformats.org/officeDocument/2006/relationships/image" Target="../media/image22.png"/><Relationship Id="rId23" Type="http://schemas.openxmlformats.org/officeDocument/2006/relationships/tags" Target="../tags/tag51.xml"/><Relationship Id="rId22" Type="http://schemas.openxmlformats.org/officeDocument/2006/relationships/image" Target="../media/image21.png"/><Relationship Id="rId21" Type="http://schemas.openxmlformats.org/officeDocument/2006/relationships/tags" Target="../tags/tag50.xml"/><Relationship Id="rId20" Type="http://schemas.openxmlformats.org/officeDocument/2006/relationships/tags" Target="../tags/tag49.xml"/><Relationship Id="rId2" Type="http://schemas.openxmlformats.org/officeDocument/2006/relationships/tags" Target="../tags/tag32.xml"/><Relationship Id="rId19" Type="http://schemas.openxmlformats.org/officeDocument/2006/relationships/tags" Target="../tags/tag48.xml"/><Relationship Id="rId18" Type="http://schemas.openxmlformats.org/officeDocument/2006/relationships/tags" Target="../tags/tag47.xml"/><Relationship Id="rId17" Type="http://schemas.openxmlformats.org/officeDocument/2006/relationships/tags" Target="../tags/tag46.xml"/><Relationship Id="rId16" Type="http://schemas.openxmlformats.org/officeDocument/2006/relationships/image" Target="../media/image20.png"/><Relationship Id="rId15" Type="http://schemas.openxmlformats.org/officeDocument/2006/relationships/tags" Target="../tags/tag45.xml"/><Relationship Id="rId14" Type="http://schemas.openxmlformats.org/officeDocument/2006/relationships/tags" Target="../tags/tag44.xml"/><Relationship Id="rId13" Type="http://schemas.openxmlformats.org/officeDocument/2006/relationships/tags" Target="../tags/tag43.xml"/><Relationship Id="rId12" Type="http://schemas.openxmlformats.org/officeDocument/2006/relationships/tags" Target="../tags/tag42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6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"/>
          <p:cNvSpPr txBox="1">
            <a:spLocks noChangeArrowheads="1"/>
          </p:cNvSpPr>
          <p:nvPr/>
        </p:nvSpPr>
        <p:spPr bwMode="auto">
          <a:xfrm>
            <a:off x="-909320" y="1681480"/>
            <a:ext cx="9260205" cy="190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r"/>
            <a:r>
              <a:rPr kumimoji="0" sz="3200">
                <a:solidFill>
                  <a:schemeClr val="bg1"/>
                </a:solidFill>
              </a:rPr>
              <a:t>Challenge</a:t>
            </a:r>
            <a:r>
              <a:rPr kumimoji="0" lang="en-US" sz="3200">
                <a:solidFill>
                  <a:schemeClr val="bg1"/>
                </a:solidFill>
              </a:rPr>
              <a:t>s</a:t>
            </a:r>
            <a:r>
              <a:rPr kumimoji="0" sz="3200">
                <a:solidFill>
                  <a:schemeClr val="bg1"/>
                </a:solidFill>
              </a:rPr>
              <a:t> and Change</a:t>
            </a:r>
            <a:r>
              <a:rPr kumimoji="0" lang="en-US" sz="3200">
                <a:solidFill>
                  <a:schemeClr val="bg1"/>
                </a:solidFill>
              </a:rPr>
              <a:t>s</a:t>
            </a:r>
            <a:r>
              <a:rPr kumimoji="0" sz="3200">
                <a:solidFill>
                  <a:schemeClr val="bg1"/>
                </a:solidFill>
              </a:rPr>
              <a:t> of Data Analysis</a:t>
            </a:r>
            <a:endParaRPr kumimoji="0" sz="3200">
              <a:solidFill>
                <a:schemeClr val="bg1"/>
              </a:solidFill>
            </a:endParaRPr>
          </a:p>
          <a:p>
            <a:pPr algn="r"/>
            <a:r>
              <a:rPr kumimoji="0" sz="3200">
                <a:solidFill>
                  <a:schemeClr val="bg1"/>
                </a:solidFill>
              </a:rPr>
              <a:t>at China Spallation Neutron Source</a:t>
            </a:r>
            <a:endParaRPr kumimoji="0" sz="3200">
              <a:solidFill>
                <a:schemeClr val="bg1"/>
              </a:solidFill>
            </a:endParaRPr>
          </a:p>
          <a:p>
            <a:pPr algn="r"/>
            <a:r>
              <a:rPr kumimoji="0" lang="en-US" sz="3200">
                <a:solidFill>
                  <a:schemeClr val="bg1"/>
                </a:solidFill>
              </a:rPr>
              <a:t>CSNS-</a:t>
            </a:r>
            <a:r>
              <a:rPr kumimoji="0" sz="3200">
                <a:solidFill>
                  <a:schemeClr val="bg1"/>
                </a:solidFill>
              </a:rPr>
              <a:t>II</a:t>
            </a:r>
            <a:endParaRPr kumimoji="0" sz="3200">
              <a:solidFill>
                <a:schemeClr val="bg1"/>
              </a:solidFill>
            </a:endParaRPr>
          </a:p>
        </p:txBody>
      </p:sp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3992739" y="3588552"/>
            <a:ext cx="4281400" cy="11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r>
              <a:rPr kumimoji="0" lang="en-US" altLang="zh-CN" sz="1665" dirty="0">
                <a:solidFill>
                  <a:srgbClr val="FFFFFF"/>
                </a:solidFill>
                <a:latin typeface="宋体" pitchFamily="2" charset="-122"/>
              </a:rPr>
              <a:t>Junrong Zhang</a:t>
            </a:r>
            <a:endParaRPr kumimoji="0" lang="en-US" altLang="zh-CN" sz="1665" dirty="0">
              <a:solidFill>
                <a:srgbClr val="FFFFFF"/>
              </a:solidFill>
              <a:latin typeface="宋体" pitchFamily="2" charset="-122"/>
            </a:endParaRPr>
          </a:p>
          <a:p>
            <a:pPr algn="r" eaLnBrk="1" hangingPunct="1">
              <a:defRPr/>
            </a:pPr>
            <a:endParaRPr kumimoji="0" lang="en-US" altLang="zh-CN" sz="1665" dirty="0">
              <a:solidFill>
                <a:srgbClr val="FFFFFF"/>
              </a:solidFill>
              <a:latin typeface="宋体" pitchFamily="2" charset="-122"/>
            </a:endParaRPr>
          </a:p>
          <a:p>
            <a:pPr algn="r" eaLnBrk="1" hangingPunct="1">
              <a:defRPr/>
            </a:pPr>
            <a:r>
              <a:rPr kumimoji="0" lang="en-US" altLang="zh-CN" sz="1665" dirty="0" smtClean="0">
                <a:solidFill>
                  <a:srgbClr val="FFFFFF"/>
                </a:solidFill>
                <a:latin typeface="宋体" pitchFamily="2" charset="-122"/>
                <a:ea typeface="Times New Roman" panose="02020503050405090304" charset="0"/>
                <a:cs typeface="Times New Roman" panose="02020503050405090304" charset="0"/>
                <a:sym typeface="+mn-ea"/>
              </a:rPr>
              <a:t>China Spallation Neutron </a:t>
            </a:r>
            <a:r>
              <a:rPr kumimoji="0" lang="en-US" altLang="zh-CN" sz="1665" dirty="0" smtClean="0">
                <a:solidFill>
                  <a:srgbClr val="FFFFFF"/>
                </a:solidFill>
                <a:latin typeface="宋体" pitchFamily="2" charset="-122"/>
                <a:ea typeface="Times New Roman" panose="02020503050405090304" charset="0"/>
                <a:cs typeface="Times New Roman" panose="02020503050405090304" charset="0"/>
                <a:sym typeface="+mn-ea"/>
              </a:rPr>
              <a:t>Source</a:t>
            </a:r>
            <a:endParaRPr kumimoji="0" lang="en-US" altLang="zh-CN" sz="1665" dirty="0" smtClean="0">
              <a:solidFill>
                <a:srgbClr val="FFFFFF"/>
              </a:solidFill>
              <a:latin typeface="宋体" pitchFamily="2" charset="-122"/>
              <a:ea typeface="Times New Roman" panose="02020503050405090304" charset="0"/>
              <a:cs typeface="Times New Roman" panose="02020503050405090304" charset="0"/>
              <a:sym typeface="+mn-ea"/>
            </a:endParaRPr>
          </a:p>
          <a:p>
            <a:pPr algn="r" eaLnBrk="1" hangingPunct="1">
              <a:defRPr/>
            </a:pPr>
            <a:r>
              <a:rPr lang="en-US" altLang="zh-CN" sz="1665" dirty="0" smtClean="0">
                <a:solidFill>
                  <a:schemeClr val="bg1">
                    <a:lumMod val="85000"/>
                  </a:schemeClr>
                </a:solidFill>
                <a:latin typeface="Times New Roman" panose="02020503050405090304" charset="0"/>
                <a:ea typeface="Times New Roman" panose="02020503050405090304" charset="0"/>
                <a:cs typeface="Times New Roman" panose="02020503050405090304" charset="0"/>
                <a:sym typeface="+mn-ea"/>
              </a:rPr>
              <a:t>Institute of High Energy Physics, </a:t>
            </a:r>
            <a:r>
              <a:rPr lang="en-US" altLang="zh-CN" sz="1665" dirty="0" smtClean="0">
                <a:solidFill>
                  <a:schemeClr val="bg1">
                    <a:lumMod val="85000"/>
                  </a:schemeClr>
                </a:solidFill>
                <a:latin typeface="Times New Roman" panose="02020503050405090304" charset="0"/>
                <a:ea typeface="宋体" charset="0"/>
                <a:cs typeface="Times New Roman" panose="02020503050405090304" charset="0"/>
                <a:sym typeface="+mn-ea"/>
              </a:rPr>
              <a:t>CAS</a:t>
            </a:r>
            <a:endParaRPr lang="en-US" altLang="zh-CN" sz="1665" dirty="0" smtClean="0">
              <a:solidFill>
                <a:schemeClr val="bg1">
                  <a:lumMod val="85000"/>
                </a:schemeClr>
              </a:solidFill>
              <a:latin typeface="Times New Roman" panose="02020503050405090304" charset="0"/>
              <a:ea typeface="宋体" charset="0"/>
              <a:cs typeface="Times New Roman" panose="02020503050405090304" charset="0"/>
              <a:sym typeface="+mn-ea"/>
            </a:endParaRP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5513655" y="509005"/>
            <a:ext cx="23285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algn="ctr"/>
            <a:r>
              <a:rPr kumimoji="0" lang="en-US" altLang="zh-CN" sz="1600" dirty="0">
                <a:solidFill>
                  <a:schemeClr val="bg1"/>
                </a:solidFill>
              </a:rPr>
              <a:t>Nobugs 2024</a:t>
            </a:r>
            <a:endParaRPr kumimoji="0" lang="en-US" altLang="zh-CN" sz="1600" dirty="0">
              <a:solidFill>
                <a:schemeClr val="bg1"/>
              </a:solidFill>
            </a:endParaRPr>
          </a:p>
          <a:p>
            <a:pPr algn="ctr"/>
            <a:r>
              <a:rPr kumimoji="0" lang="en-US" altLang="zh-CN" sz="1600" dirty="0">
                <a:solidFill>
                  <a:schemeClr val="bg1"/>
                </a:solidFill>
                <a:sym typeface="+mn-ea"/>
              </a:rPr>
              <a:t>ESRF/</a:t>
            </a:r>
            <a:r>
              <a:rPr kumimoji="0" lang="en-US" altLang="zh-CN" sz="1600" dirty="0">
                <a:solidFill>
                  <a:schemeClr val="bg1"/>
                </a:solidFill>
                <a:sym typeface="+mn-ea"/>
              </a:rPr>
              <a:t>ILL, </a:t>
            </a:r>
            <a:r>
              <a:rPr kumimoji="0" lang="en-US" altLang="zh-CN" sz="1600" dirty="0">
                <a:solidFill>
                  <a:schemeClr val="bg1"/>
                </a:solidFill>
              </a:rPr>
              <a:t>25 Sep 2024</a:t>
            </a:r>
            <a:endParaRPr kumimoji="0" lang="en-US" altLang="zh-CN" sz="1600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919605" y="3587750"/>
            <a:ext cx="1118870" cy="1117600"/>
          </a:xfrm>
          <a:prstGeom prst="rect">
            <a:avLst/>
          </a:prstGeom>
        </p:spPr>
      </p:pic>
      <p:cxnSp>
        <p:nvCxnSpPr>
          <p:cNvPr id="2" name="Straight Connector 1"/>
          <p:cNvCxnSpPr>
            <a:stCxn id="6147" idx="1"/>
            <a:endCxn id="6147" idx="3"/>
          </p:cNvCxnSpPr>
          <p:nvPr/>
        </p:nvCxnSpPr>
        <p:spPr>
          <a:xfrm>
            <a:off x="5513705" y="800735"/>
            <a:ext cx="2328545" cy="0"/>
          </a:xfrm>
          <a:prstGeom prst="line">
            <a:avLst/>
          </a:prstGeom>
          <a:solidFill>
            <a:srgbClr val="FFFF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Occam's Razor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sp>
        <p:nvSpPr>
          <p:cNvPr id="5" name="Rectangle 3"/>
          <p:cNvSpPr/>
          <p:nvPr>
            <p:custDataLst>
              <p:tags r:id="rId1"/>
            </p:custDataLst>
          </p:nvPr>
        </p:nvSpPr>
        <p:spPr>
          <a:xfrm>
            <a:off x="1922780" y="2113280"/>
            <a:ext cx="1223645" cy="634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Streaming</a:t>
            </a:r>
            <a:endParaRPr lang="en-US" altLang="zh-CN" dirty="0" err="1">
              <a:solidFill>
                <a:schemeClr val="tx1"/>
              </a:solidFill>
            </a:endParaRPr>
          </a:p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Process</a:t>
            </a:r>
            <a:endParaRPr lang="en-US" altLang="zh-CN" dirty="0" err="1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>
            <p:custDataLst>
              <p:tags r:id="rId2"/>
            </p:custDataLst>
          </p:nvPr>
        </p:nvSpPr>
        <p:spPr>
          <a:xfrm>
            <a:off x="539115" y="1958975"/>
            <a:ext cx="760730" cy="110236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Kafka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5" idx="1"/>
          </p:cNvCxnSpPr>
          <p:nvPr>
            <p:custDataLst>
              <p:tags r:id="rId3"/>
            </p:custDataLst>
          </p:nvPr>
        </p:nvCxnSpPr>
        <p:spPr>
          <a:xfrm>
            <a:off x="1165218" y="2430718"/>
            <a:ext cx="757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2958465" y="3948430"/>
            <a:ext cx="1264285" cy="634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Reduce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5"/>
            </p:custDataLst>
          </p:nvPr>
        </p:nvSpPr>
        <p:spPr>
          <a:xfrm>
            <a:off x="4783455" y="2117725"/>
            <a:ext cx="1223645" cy="634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Visualization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18" name="TextBox 2"/>
          <p:cNvSpPr txBox="1"/>
          <p:nvPr>
            <p:custDataLst>
              <p:tags r:id="rId6"/>
            </p:custDataLst>
          </p:nvPr>
        </p:nvSpPr>
        <p:spPr>
          <a:xfrm>
            <a:off x="9894570" y="4428490"/>
            <a:ext cx="2099945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dirty="0"/>
              <a:t>da@10.1.37.241</a:t>
            </a:r>
            <a:endParaRPr lang="en-US" dirty="0"/>
          </a:p>
          <a:p>
            <a:r>
              <a:rPr lang="en-US" dirty="0">
                <a:sym typeface="+mn-ea"/>
              </a:rPr>
              <a:t>10.1.37.246</a:t>
            </a:r>
            <a:endParaRPr lang="en-US" dirty="0">
              <a:sym typeface="+mn-ea"/>
            </a:endParaRPr>
          </a:p>
          <a:p>
            <a:r>
              <a:rPr lang="en-US" dirty="0">
                <a:sym typeface="+mn-ea"/>
              </a:rPr>
              <a:t>10.1.37.247</a:t>
            </a:r>
            <a:endParaRPr lang="en-US" dirty="0"/>
          </a:p>
        </p:txBody>
      </p:sp>
      <p:sp>
        <p:nvSpPr>
          <p:cNvPr id="10" name="Rectangle 14"/>
          <p:cNvSpPr/>
          <p:nvPr>
            <p:custDataLst>
              <p:tags r:id="rId7"/>
            </p:custDataLst>
          </p:nvPr>
        </p:nvSpPr>
        <p:spPr>
          <a:xfrm>
            <a:off x="4406900" y="3948430"/>
            <a:ext cx="1486535" cy="634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Analysis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4" name="Can 23"/>
          <p:cNvSpPr/>
          <p:nvPr>
            <p:custDataLst>
              <p:tags r:id="rId8"/>
            </p:custDataLst>
          </p:nvPr>
        </p:nvSpPr>
        <p:spPr>
          <a:xfrm>
            <a:off x="3527425" y="2009140"/>
            <a:ext cx="760730" cy="84074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dirty="0"/>
          </a:p>
        </p:txBody>
      </p:sp>
      <p:cxnSp>
        <p:nvCxnSpPr>
          <p:cNvPr id="26" name="Straight Arrow Connector 25"/>
          <p:cNvCxnSpPr>
            <a:endCxn id="24" idx="2"/>
          </p:cNvCxnSpPr>
          <p:nvPr>
            <p:custDataLst>
              <p:tags r:id="rId9"/>
            </p:custDataLst>
          </p:nvPr>
        </p:nvCxnSpPr>
        <p:spPr>
          <a:xfrm>
            <a:off x="3194043" y="2429448"/>
            <a:ext cx="3333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5" idx="0"/>
            <a:endCxn id="24" idx="3"/>
          </p:cNvCxnSpPr>
          <p:nvPr/>
        </p:nvCxnSpPr>
        <p:spPr>
          <a:xfrm rot="16200000">
            <a:off x="3200083" y="3240723"/>
            <a:ext cx="1098550" cy="316865"/>
          </a:xfrm>
          <a:prstGeom prst="bentConnector3">
            <a:avLst>
              <a:gd name="adj1" fmla="val 50029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28" name="Elbow Connector 27"/>
          <p:cNvCxnSpPr>
            <a:stCxn id="10" idx="0"/>
            <a:endCxn id="24" idx="3"/>
          </p:cNvCxnSpPr>
          <p:nvPr>
            <p:custDataLst>
              <p:tags r:id="rId10"/>
            </p:custDataLst>
          </p:nvPr>
        </p:nvCxnSpPr>
        <p:spPr>
          <a:xfrm rot="16200000" flipV="1">
            <a:off x="3979863" y="2777808"/>
            <a:ext cx="1098550" cy="1242695"/>
          </a:xfrm>
          <a:prstGeom prst="bentConnector3">
            <a:avLst>
              <a:gd name="adj1" fmla="val 50029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29" name="Straight Arrow Connector 28"/>
          <p:cNvCxnSpPr>
            <a:stCxn id="24" idx="4"/>
            <a:endCxn id="20" idx="1"/>
          </p:cNvCxnSpPr>
          <p:nvPr>
            <p:custDataLst>
              <p:tags r:id="rId11"/>
            </p:custDataLst>
          </p:nvPr>
        </p:nvCxnSpPr>
        <p:spPr>
          <a:xfrm>
            <a:off x="4288148" y="2429448"/>
            <a:ext cx="495300" cy="5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4"/>
          <p:cNvSpPr/>
          <p:nvPr>
            <p:custDataLst>
              <p:tags r:id="rId12"/>
            </p:custDataLst>
          </p:nvPr>
        </p:nvSpPr>
        <p:spPr>
          <a:xfrm>
            <a:off x="1311275" y="3962400"/>
            <a:ext cx="1487170" cy="634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Re</a:t>
            </a:r>
            <a:r>
              <a:rPr lang="en-US" altLang="zh-CN" dirty="0">
                <a:solidFill>
                  <a:schemeClr val="tx1"/>
                </a:solidFill>
              </a:rPr>
              <a:t>construction</a:t>
            </a:r>
            <a:endParaRPr lang="en-US" altLang="zh-CN" dirty="0">
              <a:solidFill>
                <a:schemeClr val="tx1"/>
              </a:solidFill>
            </a:endParaRPr>
          </a:p>
        </p:txBody>
      </p:sp>
      <p:cxnSp>
        <p:nvCxnSpPr>
          <p:cNvPr id="39" name="Elbow Connector 38"/>
          <p:cNvCxnSpPr>
            <a:stCxn id="6" idx="3"/>
            <a:endCxn id="38" idx="1"/>
          </p:cNvCxnSpPr>
          <p:nvPr>
            <p:custDataLst>
              <p:tags r:id="rId13"/>
            </p:custDataLst>
          </p:nvPr>
        </p:nvCxnSpPr>
        <p:spPr>
          <a:xfrm rot="5400000" flipV="1">
            <a:off x="506095" y="3474720"/>
            <a:ext cx="1218565" cy="391795"/>
          </a:xfrm>
          <a:prstGeom prst="bentConnector2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" name="Straight Arrow Connector 2"/>
          <p:cNvCxnSpPr/>
          <p:nvPr>
            <p:custDataLst>
              <p:tags r:id="rId14"/>
            </p:custDataLst>
          </p:nvPr>
        </p:nvCxnSpPr>
        <p:spPr>
          <a:xfrm>
            <a:off x="7762875" y="3065780"/>
            <a:ext cx="0" cy="633730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" name="Rectangles 6"/>
          <p:cNvSpPr/>
          <p:nvPr>
            <p:custDataLst>
              <p:tags r:id="rId15"/>
            </p:custDataLst>
          </p:nvPr>
        </p:nvSpPr>
        <p:spPr>
          <a:xfrm>
            <a:off x="6593840" y="2360930"/>
            <a:ext cx="2409190" cy="1859915"/>
          </a:xfrm>
          <a:prstGeom prst="rect">
            <a:avLst/>
          </a:prstGeom>
          <a:noFill/>
          <a:ln w="12700" cap="flat" cmpd="sng" algn="ctr">
            <a:solidFill>
              <a:schemeClr val="accent1">
                <a:shade val="50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3" name="Text Box 12"/>
          <p:cNvSpPr txBox="1"/>
          <p:nvPr>
            <p:custDataLst>
              <p:tags r:id="rId16"/>
            </p:custDataLst>
          </p:nvPr>
        </p:nvSpPr>
        <p:spPr>
          <a:xfrm>
            <a:off x="6543675" y="2703830"/>
            <a:ext cx="25012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Think Everything</a:t>
            </a:r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Work Independently</a:t>
            </a:r>
            <a:endParaRPr lang="en-US" sz="200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575050" y="2262505"/>
            <a:ext cx="643255" cy="4959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574675" y="2345055"/>
            <a:ext cx="661035" cy="413385"/>
          </a:xfrm>
          <a:prstGeom prst="rect">
            <a:avLst/>
          </a:prstGeom>
        </p:spPr>
      </p:pic>
      <p:sp>
        <p:nvSpPr>
          <p:cNvPr id="8" name="Text Box 7"/>
          <p:cNvSpPr txBox="1"/>
          <p:nvPr>
            <p:custDataLst>
              <p:tags r:id="rId21"/>
            </p:custDataLst>
          </p:nvPr>
        </p:nvSpPr>
        <p:spPr>
          <a:xfrm>
            <a:off x="6857365" y="4939665"/>
            <a:ext cx="2035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800"/>
              <a:t>R </a:t>
            </a:r>
            <a:r>
              <a:rPr lang="en-US" sz="1800"/>
              <a:t>DU C++/python</a:t>
            </a:r>
            <a:endParaRPr lang="en-US" sz="1800"/>
          </a:p>
        </p:txBody>
      </p:sp>
      <p:sp>
        <p:nvSpPr>
          <p:cNvPr id="19" name="Text Box 18"/>
          <p:cNvSpPr txBox="1"/>
          <p:nvPr>
            <p:custDataLst>
              <p:tags r:id="rId22"/>
            </p:custDataLst>
          </p:nvPr>
        </p:nvSpPr>
        <p:spPr>
          <a:xfrm>
            <a:off x="594360" y="1085215"/>
            <a:ext cx="3048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Data Analysis and Visualization</a:t>
            </a:r>
            <a:endParaRPr lang="en-US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Challenge</a:t>
            </a:r>
            <a:r>
              <a:rPr lang="en-US">
                <a:sym typeface="+mn-ea"/>
              </a:rPr>
              <a:t>s and Changes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graphicFrame>
        <p:nvGraphicFramePr>
          <p:cNvPr id="5" name="Chart 4"/>
          <p:cNvGraphicFramePr/>
          <p:nvPr>
            <p:custDataLst>
              <p:tags r:id="rId2"/>
            </p:custDataLst>
          </p:nvPr>
        </p:nvGraphicFramePr>
        <p:xfrm>
          <a:off x="736600" y="1914525"/>
          <a:ext cx="4971415" cy="273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Rectangles 2"/>
          <p:cNvSpPr/>
          <p:nvPr>
            <p:custDataLst>
              <p:tags r:id="rId3"/>
            </p:custDataLst>
          </p:nvPr>
        </p:nvSpPr>
        <p:spPr>
          <a:xfrm>
            <a:off x="6677660" y="2041525"/>
            <a:ext cx="2240915" cy="2522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Receipt 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2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For good and all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to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Code all the time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Access Easil</a:t>
            </a:r>
            <a:r>
              <a:rPr lang="en-US">
                <a:sym typeface="+mn-ea"/>
              </a:rPr>
              <a:t>y</a:t>
            </a:r>
            <a:endParaRPr lang="en-US"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255" y="1800225"/>
            <a:ext cx="1350645" cy="27762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540" y="1798320"/>
            <a:ext cx="1428115" cy="27654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1800225"/>
            <a:ext cx="1273175" cy="278765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57555" y="1602740"/>
            <a:ext cx="3013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800"/>
              <a:t>No Client Downloa</a:t>
            </a:r>
            <a:r>
              <a:rPr lang="en-US" sz="1800"/>
              <a:t>d</a:t>
            </a:r>
            <a:endParaRPr lang="en-US" sz="1800"/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800"/>
              <a:t>Seemless </a:t>
            </a:r>
            <a:r>
              <a:rPr lang="en-US" sz="1800"/>
              <a:t>Login</a:t>
            </a:r>
            <a:endParaRPr lang="en-US" sz="1800"/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800"/>
              <a:t>Data Permission </a:t>
            </a:r>
            <a:r>
              <a:rPr lang="en-US" sz="1800"/>
              <a:t>Control</a:t>
            </a:r>
            <a:endParaRPr lang="en-US" sz="18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54605"/>
            <a:ext cx="3272155" cy="20637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4194810" y="4897755"/>
            <a:ext cx="4572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600"/>
              <a:t>Python + Primefaces + HighCharts </a:t>
            </a:r>
            <a:endParaRPr lang="en-US" sz="160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Debug Anytime and A</a:t>
            </a:r>
            <a:r>
              <a:rPr lang="en-US"/>
              <a:t>nywhere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sp>
        <p:nvSpPr>
          <p:cNvPr id="5" name="Text Box 4"/>
          <p:cNvSpPr txBox="1"/>
          <p:nvPr/>
        </p:nvSpPr>
        <p:spPr>
          <a:xfrm>
            <a:off x="736600" y="2097405"/>
            <a:ext cx="339090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400">
                <a:solidFill>
                  <a:srgbClr val="C00000"/>
                </a:solidFill>
              </a:rPr>
              <a:t>No IDEs</a:t>
            </a:r>
            <a:endParaRPr lang="en-US" sz="2400">
              <a:solidFill>
                <a:srgbClr val="C00000"/>
              </a:solidFill>
            </a:endParaRPr>
          </a:p>
          <a:p>
            <a:pPr algn="l"/>
            <a:endParaRPr lang="en-US" sz="1800"/>
          </a:p>
          <a:p>
            <a:pPr algn="l"/>
            <a:endParaRPr lang="en-US" sz="1800"/>
          </a:p>
          <a:p>
            <a:pPr algn="l"/>
            <a:r>
              <a:rPr lang="en-US" sz="1800"/>
              <a:t>Terminal+VIM/EMACS/NANO</a:t>
            </a:r>
            <a:endParaRPr lang="en-US" sz="1800"/>
          </a:p>
          <a:p>
            <a:pPr algn="l"/>
            <a:endParaRPr lang="en-US" sz="1800"/>
          </a:p>
          <a:p>
            <a:pPr algn="l"/>
            <a:r>
              <a:rPr lang="en-US" sz="1800"/>
              <a:t>Python/Java/C++/Qt5</a:t>
            </a:r>
            <a:endParaRPr lang="en-US" sz="1800"/>
          </a:p>
        </p:txBody>
      </p:sp>
      <p:pic>
        <p:nvPicPr>
          <p:cNvPr id="6" name="Picture 5" descr="Screenshot 2023-10-30 at 15.45.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27500" y="1539875"/>
            <a:ext cx="3164205" cy="335470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239635" y="2488565"/>
            <a:ext cx="19602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800"/>
              <a:t>pyCharm</a:t>
            </a:r>
            <a:endParaRPr lang="en-US" sz="1800"/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800"/>
              <a:t>Visual Studio</a:t>
            </a:r>
            <a:endParaRPr lang="en-US" sz="1800"/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800">
                <a:sym typeface="+mn-ea"/>
              </a:rPr>
              <a:t>qtCreator</a:t>
            </a:r>
            <a:endParaRPr lang="en-US" sz="1800">
              <a:sym typeface="+mn-ea"/>
            </a:endParaRPr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800"/>
              <a:t>Clion</a:t>
            </a:r>
            <a:endParaRPr lang="en-US" sz="180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Challenge</a:t>
            </a:r>
            <a:r>
              <a:rPr lang="en-US">
                <a:sym typeface="+mn-ea"/>
              </a:rPr>
              <a:t>s and Changes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graphicFrame>
        <p:nvGraphicFramePr>
          <p:cNvPr id="7" name="Chart 6"/>
          <p:cNvGraphicFramePr/>
          <p:nvPr>
            <p:custDataLst>
              <p:tags r:id="rId2"/>
            </p:custDataLst>
          </p:nvPr>
        </p:nvGraphicFramePr>
        <p:xfrm>
          <a:off x="772795" y="1785620"/>
          <a:ext cx="4662805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Rectangles 8"/>
          <p:cNvSpPr/>
          <p:nvPr>
            <p:custDataLst>
              <p:tags r:id="rId3"/>
            </p:custDataLst>
          </p:nvPr>
        </p:nvSpPr>
        <p:spPr>
          <a:xfrm>
            <a:off x="6226810" y="1891665"/>
            <a:ext cx="2666365" cy="2522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Receipt 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3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Rich APPs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to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Computer Resources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4390" y="2551430"/>
            <a:ext cx="1038860" cy="1184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Cloud Analysis: Light and Transparent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pic>
        <p:nvPicPr>
          <p:cNvPr id="5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" y="2216150"/>
            <a:ext cx="3048635" cy="227901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4777740" y="2475865"/>
            <a:ext cx="42532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600"/>
              <a:t>Auto upgrade software version (CVMFS)</a:t>
            </a:r>
            <a:endParaRPr lang="en-US" sz="1600"/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600"/>
              <a:t>Auto mout user data (no download)</a:t>
            </a:r>
            <a:endParaRPr lang="en-US" sz="1600"/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600"/>
              <a:t>Auto login (LDAP)</a:t>
            </a:r>
            <a:endParaRPr lang="en-US" sz="1600"/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600"/>
              <a:t>Auto match analysis enviroment (</a:t>
            </a:r>
            <a:r>
              <a:rPr lang="en-US" altLang="zh-CN" sz="1600"/>
              <a:t>iCAT)</a:t>
            </a:r>
            <a:endParaRPr lang="en-US" sz="1600"/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600"/>
              <a:t>Auto identify calibration data (</a:t>
            </a:r>
            <a:r>
              <a:rPr lang="en-US" altLang="zh-CN" sz="1600"/>
              <a:t>iCAT)</a:t>
            </a:r>
            <a:endParaRPr lang="zh-CN" altLang="en-US" sz="1600"/>
          </a:p>
        </p:txBody>
      </p:sp>
      <p:sp>
        <p:nvSpPr>
          <p:cNvPr id="7" name="Text Box 6"/>
          <p:cNvSpPr txBox="1"/>
          <p:nvPr/>
        </p:nvSpPr>
        <p:spPr>
          <a:xfrm>
            <a:off x="834390" y="4495165"/>
            <a:ext cx="38588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600"/>
              <a:t>OpenStack + Ubuntu + Cloud-Init </a:t>
            </a:r>
            <a:endParaRPr lang="en-US" sz="1600"/>
          </a:p>
        </p:txBody>
      </p:sp>
      <p:sp>
        <p:nvSpPr>
          <p:cNvPr id="8" name="Text Box 7"/>
          <p:cNvSpPr txBox="1"/>
          <p:nvPr>
            <p:custDataLst>
              <p:tags r:id="rId3"/>
            </p:custDataLst>
          </p:nvPr>
        </p:nvSpPr>
        <p:spPr>
          <a:xfrm>
            <a:off x="6681470" y="4939665"/>
            <a:ext cx="24625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800"/>
              <a:t>M </a:t>
            </a:r>
            <a:r>
              <a:rPr lang="en-US" sz="1800"/>
              <a:t>TANG Openstack</a:t>
            </a:r>
            <a:endParaRPr lang="en-US" sz="1800"/>
          </a:p>
        </p:txBody>
      </p:sp>
      <p:sp>
        <p:nvSpPr>
          <p:cNvPr id="19" name="Text Box 18"/>
          <p:cNvSpPr txBox="1"/>
          <p:nvPr>
            <p:custDataLst>
              <p:tags r:id="rId4"/>
            </p:custDataLst>
          </p:nvPr>
        </p:nvSpPr>
        <p:spPr>
          <a:xfrm>
            <a:off x="594360" y="1085215"/>
            <a:ext cx="3048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Data Modeling and Simulation</a:t>
            </a:r>
            <a:endParaRPr lang="en-US" sz="200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“Neutron Everyt</a:t>
            </a:r>
            <a:r>
              <a:rPr lang="en-US"/>
              <a:t>hing </a:t>
            </a:r>
            <a:r>
              <a:rPr lang="en-US"/>
              <a:t>in Web”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pic>
        <p:nvPicPr>
          <p:cNvPr id="6" name="Picture 5" descr="Screenshot 2023-10-30 at 15.41.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705" y="1967865"/>
            <a:ext cx="4277995" cy="293243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823460" y="2019382"/>
            <a:ext cx="3940175" cy="2056683"/>
            <a:chOff x="475856" y="5404623"/>
            <a:chExt cx="5826605" cy="314022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91363" y="5404623"/>
              <a:ext cx="1872208" cy="149949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856" y="7222446"/>
              <a:ext cx="2614633" cy="131395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4224" y="7256311"/>
              <a:ext cx="3088237" cy="1288540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4983480" y="4070350"/>
            <a:ext cx="39096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600">
                <a:sym typeface="+mn-ea"/>
              </a:rPr>
              <a:t>As services </a:t>
            </a:r>
            <a:endParaRPr lang="en-US" sz="1600"/>
          </a:p>
          <a:p>
            <a:pPr algn="l"/>
            <a:r>
              <a:rPr lang="en-US" sz="1600"/>
              <a:t>Reduction：Mantid</a:t>
            </a:r>
            <a:endParaRPr lang="en-US" sz="1600"/>
          </a:p>
          <a:p>
            <a:pPr algn="l"/>
            <a:r>
              <a:rPr lang="en-US" sz="1600"/>
              <a:t>Analysis：GSAS, SasView, </a:t>
            </a:r>
            <a:r>
              <a:rPr lang="en-US" sz="1600"/>
              <a:t>GenX，etc</a:t>
            </a:r>
            <a:endParaRPr lang="en-US" sz="1600"/>
          </a:p>
        </p:txBody>
      </p:sp>
      <p:sp>
        <p:nvSpPr>
          <p:cNvPr id="8" name="Text Box 7"/>
          <p:cNvSpPr txBox="1"/>
          <p:nvPr>
            <p:custDataLst>
              <p:tags r:id="rId5"/>
            </p:custDataLst>
          </p:nvPr>
        </p:nvSpPr>
        <p:spPr>
          <a:xfrm>
            <a:off x="7934325" y="4939665"/>
            <a:ext cx="1113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800"/>
              <a:t>js/python</a:t>
            </a:r>
            <a:endParaRPr lang="en-US" sz="1800"/>
          </a:p>
        </p:txBody>
      </p:sp>
      <p:sp>
        <p:nvSpPr>
          <p:cNvPr id="19" name="Text Box 18"/>
          <p:cNvSpPr txBox="1"/>
          <p:nvPr>
            <p:custDataLst>
              <p:tags r:id="rId6"/>
            </p:custDataLst>
          </p:nvPr>
        </p:nvSpPr>
        <p:spPr>
          <a:xfrm>
            <a:off x="594360" y="1085215"/>
            <a:ext cx="3048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Data Modeling and Simulation</a:t>
            </a:r>
            <a:endParaRPr lang="en-US" sz="2000"/>
          </a:p>
        </p:txBody>
      </p:sp>
      <p:pic>
        <p:nvPicPr>
          <p:cNvPr id="7" name="Picture 6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28895" y="1544955"/>
            <a:ext cx="1156335" cy="10337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Challenges and Changes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pic>
        <p:nvPicPr>
          <p:cNvPr id="5" name="Picture 4" descr="layout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2068195"/>
            <a:ext cx="4396105" cy="2169795"/>
          </a:xfrm>
          <a:prstGeom prst="rect">
            <a:avLst/>
          </a:prstGeom>
        </p:spPr>
      </p:pic>
      <p:sp>
        <p:nvSpPr>
          <p:cNvPr id="9" name="Rectangles 8"/>
          <p:cNvSpPr/>
          <p:nvPr>
            <p:custDataLst>
              <p:tags r:id="rId2"/>
            </p:custDataLst>
          </p:nvPr>
        </p:nvSpPr>
        <p:spPr>
          <a:xfrm>
            <a:off x="6226810" y="1891665"/>
            <a:ext cx="2666365" cy="2522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Receipt 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4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Solid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to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Flexible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Task Manager</a:t>
            </a:r>
            <a:r>
              <a:rPr lang="en-US">
                <a:sym typeface="+mn-ea"/>
              </a:rPr>
              <a:t>: How to Define a Task</a:t>
            </a:r>
            <a:endParaRPr lang="en-US"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sp>
        <p:nvSpPr>
          <p:cNvPr id="5" name="Text Box 4"/>
          <p:cNvSpPr txBox="1"/>
          <p:nvPr/>
        </p:nvSpPr>
        <p:spPr>
          <a:xfrm>
            <a:off x="603250" y="1791970"/>
            <a:ext cx="31267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>
                <a:solidFill>
                  <a:srgbClr val="C00000"/>
                </a:solidFill>
              </a:rPr>
              <a:t>DroNE</a:t>
            </a:r>
            <a:r>
              <a:rPr lang="zh-CN" altLang="en-US" sz="2000">
                <a:solidFill>
                  <a:srgbClr val="C00000"/>
                </a:solidFill>
              </a:rPr>
              <a:t>：</a:t>
            </a:r>
            <a:r>
              <a:rPr lang="en-US" sz="2000">
                <a:solidFill>
                  <a:srgbClr val="C00000"/>
                </a:solidFill>
              </a:rPr>
              <a:t>Factory Pattern</a:t>
            </a:r>
            <a:endParaRPr lang="en-US" sz="2000">
              <a:solidFill>
                <a:srgbClr val="C00000"/>
              </a:solidFill>
            </a:endParaRPr>
          </a:p>
          <a:p>
            <a:r>
              <a:rPr lang="en-US" sz="2000"/>
              <a:t>highly defin</a:t>
            </a:r>
            <a:r>
              <a:rPr lang="en-US" sz="2000"/>
              <a:t>ition</a:t>
            </a:r>
            <a:endParaRPr lang="en-US" sz="200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546350"/>
            <a:ext cx="3079115" cy="244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onolithic-vs-microservices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723765" y="2498725"/>
            <a:ext cx="3406775" cy="2444115"/>
          </a:xfrm>
          <a:prstGeom prst="rect">
            <a:avLst/>
          </a:prstGeom>
        </p:spPr>
      </p:pic>
      <p:sp>
        <p:nvSpPr>
          <p:cNvPr id="6" name="Text Box 5"/>
          <p:cNvSpPr txBox="1"/>
          <p:nvPr>
            <p:custDataLst>
              <p:tags r:id="rId4"/>
            </p:custDataLst>
          </p:nvPr>
        </p:nvSpPr>
        <p:spPr>
          <a:xfrm>
            <a:off x="4723765" y="1791970"/>
            <a:ext cx="312674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solidFill>
                  <a:srgbClr val="C00000"/>
                </a:solidFill>
              </a:rPr>
              <a:t>iMAC</a:t>
            </a:r>
            <a:r>
              <a:rPr lang="zh-CN" altLang="en-US" sz="2000">
                <a:solidFill>
                  <a:srgbClr val="C00000"/>
                </a:solidFill>
              </a:rPr>
              <a:t>：</a:t>
            </a:r>
            <a:r>
              <a:rPr lang="en-US" sz="2000">
                <a:solidFill>
                  <a:srgbClr val="C00000"/>
                </a:solidFill>
              </a:rPr>
              <a:t>Microservice</a:t>
            </a:r>
            <a:endParaRPr lang="en-US" sz="2000">
              <a:solidFill>
                <a:srgbClr val="C00000"/>
              </a:solidFill>
            </a:endParaRPr>
          </a:p>
          <a:p>
            <a:r>
              <a:rPr lang="en-US" sz="2000"/>
              <a:t>flexible distribution</a:t>
            </a:r>
            <a:endParaRPr lang="en-US" sz="2000"/>
          </a:p>
        </p:txBody>
      </p:sp>
      <p:sp>
        <p:nvSpPr>
          <p:cNvPr id="8" name="Text Box 7"/>
          <p:cNvSpPr txBox="1"/>
          <p:nvPr/>
        </p:nvSpPr>
        <p:spPr>
          <a:xfrm>
            <a:off x="7426960" y="4939665"/>
            <a:ext cx="1465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800"/>
              <a:t>XX </a:t>
            </a:r>
            <a:r>
              <a:rPr lang="en-US" sz="1800"/>
              <a:t>CAI C++</a:t>
            </a:r>
            <a:endParaRPr lang="en-US" sz="1800"/>
          </a:p>
        </p:txBody>
      </p:sp>
      <p:sp>
        <p:nvSpPr>
          <p:cNvPr id="19" name="Text Box 18"/>
          <p:cNvSpPr txBox="1"/>
          <p:nvPr>
            <p:custDataLst>
              <p:tags r:id="rId5"/>
            </p:custDataLst>
          </p:nvPr>
        </p:nvSpPr>
        <p:spPr>
          <a:xfrm>
            <a:off x="594360" y="1085215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Data Analysis</a:t>
            </a:r>
            <a:endParaRPr lang="en-US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Beyond Fitting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pic>
        <p:nvPicPr>
          <p:cNvPr id="5" name="Picture 4" descr="Screenshot 2023-10-31 at 09.40.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690" y="1737360"/>
            <a:ext cx="3084830" cy="18967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693160" y="1085850"/>
            <a:ext cx="5327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>
              <a:buFont typeface="Wingdings" panose="05000000000000000000" charset="0"/>
              <a:buNone/>
            </a:pPr>
            <a:r>
              <a:rPr lang="en-US" sz="2000"/>
              <a:t>Coherent/Incoherent </a:t>
            </a:r>
            <a:r>
              <a:rPr lang="en-US" sz="2000">
                <a:sym typeface="+mn-ea"/>
              </a:rPr>
              <a:t>Elastic and </a:t>
            </a:r>
            <a:r>
              <a:rPr lang="en-US" sz="2000"/>
              <a:t>Inelastic </a:t>
            </a:r>
            <a:endParaRPr lang="en-US" sz="2000"/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600"/>
              <a:t>Hydrogen Contained &amp; Multiple Scattering</a:t>
            </a:r>
            <a:endParaRPr lang="en-US" sz="1600"/>
          </a:p>
        </p:txBody>
      </p:sp>
      <p:pic>
        <p:nvPicPr>
          <p:cNvPr id="12" name="Picture 11" descr="Screenshot 2024-09-25 at 15.43.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70" y="3608070"/>
            <a:ext cx="1685290" cy="1377950"/>
          </a:xfrm>
          <a:prstGeom prst="rect">
            <a:avLst/>
          </a:prstGeom>
        </p:spPr>
      </p:pic>
      <p:pic>
        <p:nvPicPr>
          <p:cNvPr id="13" name="Picture 12" descr="Screenshot 2024-09-25 at 15.43.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275" y="3608070"/>
            <a:ext cx="1932305" cy="1483360"/>
          </a:xfrm>
          <a:prstGeom prst="rect">
            <a:avLst/>
          </a:prstGeom>
        </p:spPr>
      </p:pic>
      <p:pic>
        <p:nvPicPr>
          <p:cNvPr id="14" name="Picture 13" descr="Screenshot 2024-09-25 at 15.43.37"/>
          <p:cNvPicPr>
            <a:picLocks noChangeAspect="1"/>
          </p:cNvPicPr>
          <p:nvPr/>
        </p:nvPicPr>
        <p:blipFill>
          <a:blip r:embed="rId4"/>
          <a:srcRect r="49647"/>
          <a:stretch>
            <a:fillRect/>
          </a:stretch>
        </p:blipFill>
        <p:spPr>
          <a:xfrm>
            <a:off x="7224395" y="3607435"/>
            <a:ext cx="1877695" cy="1483995"/>
          </a:xfrm>
          <a:prstGeom prst="rect">
            <a:avLst/>
          </a:prstGeom>
        </p:spPr>
      </p:pic>
      <p:sp>
        <p:nvSpPr>
          <p:cNvPr id="15" name="Text Box 14"/>
          <p:cNvSpPr txBox="1"/>
          <p:nvPr>
            <p:custDataLst>
              <p:tags r:id="rId5"/>
            </p:custDataLst>
          </p:nvPr>
        </p:nvSpPr>
        <p:spPr>
          <a:xfrm>
            <a:off x="3865880" y="3196590"/>
            <a:ext cx="5153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>
              <a:buFont typeface="Wingdings" panose="05000000000000000000" charset="0"/>
              <a:buNone/>
            </a:pPr>
            <a:r>
              <a:rPr lang="en-US" sz="2000"/>
              <a:t>Reproduction of Neutron Experiments</a:t>
            </a:r>
            <a:endParaRPr lang="en-US" sz="2000"/>
          </a:p>
        </p:txBody>
      </p:sp>
      <p:pic>
        <p:nvPicPr>
          <p:cNvPr id="16" name="Picture 15" descr="WechatIMG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315" y="1778000"/>
            <a:ext cx="1527175" cy="1130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115435" y="1778000"/>
            <a:ext cx="1631315" cy="1211580"/>
          </a:xfrm>
          <a:prstGeom prst="rect">
            <a:avLst/>
          </a:prstGeom>
        </p:spPr>
      </p:pic>
      <p:sp>
        <p:nvSpPr>
          <p:cNvPr id="18" name="Text Box 17"/>
          <p:cNvSpPr txBox="1"/>
          <p:nvPr/>
        </p:nvSpPr>
        <p:spPr>
          <a:xfrm>
            <a:off x="609600" y="4026535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/>
              <a:t>All Cross-section </a:t>
            </a:r>
            <a:endParaRPr lang="en-US" sz="1800"/>
          </a:p>
          <a:p>
            <a:r>
              <a:rPr lang="en-US" sz="1800"/>
              <a:t>Monte Carlo SImulaiton</a:t>
            </a:r>
            <a:endParaRPr lang="en-US" sz="1800"/>
          </a:p>
        </p:txBody>
      </p:sp>
      <p:sp>
        <p:nvSpPr>
          <p:cNvPr id="8" name="Text Box 7"/>
          <p:cNvSpPr txBox="1"/>
          <p:nvPr>
            <p:custDataLst>
              <p:tags r:id="rId9"/>
            </p:custDataLst>
          </p:nvPr>
        </p:nvSpPr>
        <p:spPr>
          <a:xfrm>
            <a:off x="7393305" y="4939665"/>
            <a:ext cx="1527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800"/>
              <a:t>XX </a:t>
            </a:r>
            <a:r>
              <a:rPr lang="en-US" sz="1800"/>
              <a:t>CAI C++</a:t>
            </a:r>
            <a:endParaRPr lang="en-US" sz="1800"/>
          </a:p>
        </p:txBody>
      </p:sp>
      <p:sp>
        <p:nvSpPr>
          <p:cNvPr id="19" name="Text Box 18"/>
          <p:cNvSpPr txBox="1"/>
          <p:nvPr>
            <p:custDataLst>
              <p:tags r:id="rId10"/>
            </p:custDataLst>
          </p:nvPr>
        </p:nvSpPr>
        <p:spPr>
          <a:xfrm>
            <a:off x="594360" y="1085215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Data Simulation</a:t>
            </a:r>
            <a:endParaRPr lang="en-US" sz="2000"/>
          </a:p>
        </p:txBody>
      </p:sp>
      <p:sp>
        <p:nvSpPr>
          <p:cNvPr id="6" name="Text Box 5"/>
          <p:cNvSpPr txBox="1"/>
          <p:nvPr/>
        </p:nvSpPr>
        <p:spPr>
          <a:xfrm>
            <a:off x="450850" y="1778000"/>
            <a:ext cx="1527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Prompt</a:t>
            </a:r>
            <a:endParaRPr lang="en-US" sz="200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Picture 9" descr="Picture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700" t="2495" r="2788" b="4475"/>
          <a:stretch>
            <a:fillRect/>
          </a:stretch>
        </p:blipFill>
        <p:spPr>
          <a:xfrm>
            <a:off x="4817745" y="2440940"/>
            <a:ext cx="3959225" cy="2339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Photo</a:t>
            </a:r>
            <a:r>
              <a:rPr lang="en-US"/>
              <a:t>n, Neutron and Muon sources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pic>
        <p:nvPicPr>
          <p:cNvPr id="5" name="Picture 4"/>
          <p:cNvPicPr/>
          <p:nvPr>
            <p:custDataLst>
              <p:tags r:id="rId3"/>
            </p:custDataLst>
          </p:nvPr>
        </p:nvPicPr>
        <p:blipFill>
          <a:blip r:embed="rId4"/>
          <a:srcRect l="29316" t="31881" r="-772"/>
          <a:stretch>
            <a:fillRect/>
          </a:stretch>
        </p:blipFill>
        <p:spPr>
          <a:xfrm>
            <a:off x="483870" y="2446020"/>
            <a:ext cx="4101465" cy="2326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 Box 21"/>
          <p:cNvSpPr txBox="1"/>
          <p:nvPr>
            <p:custDataLst>
              <p:tags r:id="rId5"/>
            </p:custDataLst>
          </p:nvPr>
        </p:nvSpPr>
        <p:spPr>
          <a:xfrm>
            <a:off x="4755515" y="1470660"/>
            <a:ext cx="4091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China Spallation Neutron Source (CSNS)</a:t>
            </a:r>
            <a:endParaRPr lang="en-US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b="1">
                <a:solidFill>
                  <a:schemeClr val="tx1">
                    <a:lumMod val="50000"/>
                    <a:lumOff val="50000"/>
                  </a:schemeClr>
                </a:solidFill>
              </a:rPr>
              <a:t>Southern Advanced Poton Source (SAPS)</a:t>
            </a:r>
            <a:endParaRPr lang="en-US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s 7"/>
          <p:cNvSpPr/>
          <p:nvPr/>
        </p:nvSpPr>
        <p:spPr>
          <a:xfrm rot="19560000">
            <a:off x="5379085" y="3617595"/>
            <a:ext cx="1132840" cy="768985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7198995" y="2980690"/>
            <a:ext cx="817245" cy="583565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09600" y="2980690"/>
            <a:ext cx="15290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C00000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ESRF</a:t>
            </a:r>
            <a:endParaRPr lang="en-US" sz="2400" b="1">
              <a:solidFill>
                <a:srgbClr val="C00000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</p:txBody>
      </p:sp>
      <p:sp>
        <p:nvSpPr>
          <p:cNvPr id="6" name="Text Box 5"/>
          <p:cNvSpPr txBox="1"/>
          <p:nvPr>
            <p:custDataLst>
              <p:tags r:id="rId6"/>
            </p:custDataLst>
          </p:nvPr>
        </p:nvSpPr>
        <p:spPr>
          <a:xfrm>
            <a:off x="2638425" y="3103880"/>
            <a:ext cx="15290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C00000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ILL</a:t>
            </a:r>
            <a:endParaRPr lang="en-US" sz="2400" b="1">
              <a:solidFill>
                <a:srgbClr val="C00000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010920" y="144018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/>
              <a:t>1+1&gt;2</a:t>
            </a:r>
            <a:endParaRPr lang="en-US" sz="3600"/>
          </a:p>
        </p:txBody>
      </p:sp>
      <p:sp>
        <p:nvSpPr>
          <p:cNvPr id="12" name="Text Box 11"/>
          <p:cNvSpPr txBox="1"/>
          <p:nvPr>
            <p:custDataLst>
              <p:tags r:id="rId7"/>
            </p:custDataLst>
          </p:nvPr>
        </p:nvSpPr>
        <p:spPr>
          <a:xfrm>
            <a:off x="5127625" y="2741295"/>
            <a:ext cx="15290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C00000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CSNS</a:t>
            </a:r>
            <a:endParaRPr lang="en-US" sz="2400" b="1">
              <a:solidFill>
                <a:srgbClr val="C00000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</p:txBody>
      </p:sp>
      <p:sp>
        <p:nvSpPr>
          <p:cNvPr id="13" name="Text Box 12"/>
          <p:cNvSpPr txBox="1"/>
          <p:nvPr>
            <p:custDataLst>
              <p:tags r:id="rId8"/>
            </p:custDataLst>
          </p:nvPr>
        </p:nvSpPr>
        <p:spPr>
          <a:xfrm>
            <a:off x="6858000" y="2446020"/>
            <a:ext cx="15290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C00000"/>
                </a:solidFill>
                <a:latin typeface="Arial Bold" panose="020B0604020202090204" charset="0"/>
                <a:cs typeface="Arial Bold" panose="020B0604020202090204" charset="0"/>
                <a:sym typeface="+mn-ea"/>
              </a:rPr>
              <a:t>SAPS</a:t>
            </a:r>
            <a:endParaRPr lang="en-US" sz="2400" b="1">
              <a:solidFill>
                <a:srgbClr val="C00000"/>
              </a:solidFill>
              <a:latin typeface="Arial Bold" panose="020B0604020202090204" charset="0"/>
              <a:cs typeface="Arial Bold" panose="020B0604020202090204" charset="0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Everyone Talking About 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pic>
        <p:nvPicPr>
          <p:cNvPr id="26" name="Picture 25" descr="mcplot_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1200" y="4067175"/>
            <a:ext cx="1266190" cy="108712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713105" y="1079500"/>
            <a:ext cx="77171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1800">
                <a:solidFill>
                  <a:srgbClr val="C00000"/>
                </a:solidFill>
              </a:rPr>
              <a:t>Machine Learning -&gt; Deep learning -&gt; Artificial Intelligence</a:t>
            </a:r>
            <a:endParaRPr lang="en-US" sz="1800">
              <a:solidFill>
                <a:srgbClr val="C00000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966210" y="1568450"/>
            <a:ext cx="3716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"/>
            </a:pPr>
            <a:r>
              <a:rPr lang="en-US" sz="1800"/>
              <a:t>Structure Determination and </a:t>
            </a:r>
            <a:r>
              <a:rPr lang="en-US" sz="1800"/>
              <a:t>Prediction with Diffracition</a:t>
            </a:r>
            <a:endParaRPr lang="zh-CN" altLang="en-US" sz="1800"/>
          </a:p>
        </p:txBody>
      </p:sp>
      <p:sp>
        <p:nvSpPr>
          <p:cNvPr id="10" name="Text Box 9"/>
          <p:cNvSpPr txBox="1"/>
          <p:nvPr/>
        </p:nvSpPr>
        <p:spPr>
          <a:xfrm>
            <a:off x="3965575" y="3456940"/>
            <a:ext cx="4291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"/>
            </a:pPr>
            <a:r>
              <a:rPr lang="en-US" sz="1800"/>
              <a:t> Model Prediction for </a:t>
            </a:r>
            <a:r>
              <a:rPr lang="en-US" sz="1800">
                <a:sym typeface="+mn-ea"/>
              </a:rPr>
              <a:t>High Dimension and Low statistics </a:t>
            </a:r>
            <a:r>
              <a:rPr lang="en-US" sz="1800"/>
              <a:t>SANS data</a:t>
            </a:r>
            <a:endParaRPr lang="en-US" sz="1800"/>
          </a:p>
        </p:txBody>
      </p:sp>
      <p:pic>
        <p:nvPicPr>
          <p:cNvPr id="11" name="Picture 10" descr="Screenshot 2023-10-31 at 14.29.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235" y="2172335"/>
            <a:ext cx="1266190" cy="11576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2857500"/>
            <a:ext cx="3039110" cy="2147570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490" y="4067175"/>
            <a:ext cx="1399540" cy="109029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485" y="2200910"/>
            <a:ext cx="1597660" cy="53213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485" y="2733040"/>
            <a:ext cx="1516380" cy="59817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13105" y="1842770"/>
            <a:ext cx="3048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CSNS AI workgroup</a:t>
            </a:r>
            <a:endParaRPr lang="en-US" sz="2000"/>
          </a:p>
          <a:p>
            <a:pPr marL="342900" indent="-342900" algn="l">
              <a:buFont typeface="Wingdings" panose="05000000000000000000" charset="0"/>
              <a:buChar char=""/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Machine learning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l">
              <a:buFont typeface="Wingdings" panose="05000000000000000000" charset="0"/>
              <a:buChar char=""/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largge Model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 Box 4"/>
          <p:cNvSpPr txBox="1"/>
          <p:nvPr>
            <p:custDataLst>
              <p:tags r:id="rId7"/>
            </p:custDataLst>
          </p:nvPr>
        </p:nvSpPr>
        <p:spPr>
          <a:xfrm>
            <a:off x="8032750" y="4939665"/>
            <a:ext cx="986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800"/>
              <a:t>Python</a:t>
            </a:r>
            <a:endParaRPr 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5"/>
          <p:cNvSpPr txBox="1"/>
          <p:nvPr/>
        </p:nvSpPr>
        <p:spPr>
          <a:xfrm>
            <a:off x="594995" y="2025650"/>
            <a:ext cx="5147310" cy="224536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pPr marL="342900" indent="-342900" algn="l">
              <a:buFont typeface="Wingdings" panose="05000000000000000000" charset="0"/>
              <a:buChar char=""/>
            </a:pPr>
            <a:r>
              <a:rPr lang="en-US" sz="2000"/>
              <a:t>Sample Infomation</a:t>
            </a:r>
            <a:endParaRPr lang="en-US" sz="2000"/>
          </a:p>
          <a:p>
            <a:pPr marL="800100" lvl="1" indent="-342900" algn="l">
              <a:buFont typeface="Wingdings" panose="05000000000000000000" charset="0"/>
              <a:buChar char=""/>
            </a:pPr>
            <a:endParaRPr lang="en-US" sz="2000"/>
          </a:p>
          <a:p>
            <a:pPr marL="342900" lvl="0" indent="-342900" algn="l">
              <a:buFont typeface="Wingdings" panose="05000000000000000000" charset="0"/>
              <a:buChar char=""/>
            </a:pPr>
            <a:r>
              <a:rPr lang="en-US" sz="2000"/>
              <a:t>Analyzed Data</a:t>
            </a:r>
            <a:endParaRPr lang="en-US" sz="2000"/>
          </a:p>
          <a:p>
            <a:pPr marL="800100" lvl="1" indent="-342900" algn="l">
              <a:buFont typeface="Wingdings" panose="05000000000000000000" charset="0"/>
              <a:buChar char=""/>
            </a:pPr>
            <a:endParaRPr lang="en-US" sz="2000"/>
          </a:p>
          <a:p>
            <a:pPr marL="342900" lvl="0" indent="-342900" algn="l">
              <a:buFont typeface="Wingdings" panose="05000000000000000000" charset="0"/>
              <a:buChar char=""/>
            </a:pPr>
            <a:r>
              <a:rPr lang="en-US" sz="2000">
                <a:sym typeface="+mn-ea"/>
              </a:rPr>
              <a:t>Structure Results</a:t>
            </a:r>
            <a:endParaRPr lang="en-US" sz="2000"/>
          </a:p>
          <a:p>
            <a:pPr marL="800100" lvl="1" indent="-342900" algn="l">
              <a:buFont typeface="Wingdings" panose="05000000000000000000" charset="0"/>
              <a:buChar char=""/>
            </a:pPr>
            <a:endParaRPr lang="en-US" sz="2000"/>
          </a:p>
          <a:p>
            <a:pPr marL="342900" lvl="0" indent="-342900" algn="l">
              <a:buFont typeface="Wingdings" panose="05000000000000000000" charset="0"/>
              <a:buChar char=""/>
            </a:pPr>
            <a:r>
              <a:rPr lang="en-US" sz="2000"/>
              <a:t>Properties</a:t>
            </a: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Everyone Talking About 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sp>
        <p:nvSpPr>
          <p:cNvPr id="5" name="Can 4"/>
          <p:cNvSpPr/>
          <p:nvPr/>
        </p:nvSpPr>
        <p:spPr>
          <a:xfrm>
            <a:off x="3632835" y="2219325"/>
            <a:ext cx="1916430" cy="1718945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Database</a:t>
            </a:r>
            <a:endParaRPr kumimoji="0" lang="en-US" altLang="zh-CN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2" name="Rectangles 11"/>
          <p:cNvSpPr/>
          <p:nvPr>
            <p:custDataLst>
              <p:tags r:id="rId1"/>
            </p:custDataLst>
          </p:nvPr>
        </p:nvSpPr>
        <p:spPr>
          <a:xfrm>
            <a:off x="6226810" y="1732280"/>
            <a:ext cx="2666365" cy="28321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Receipt </a:t>
            </a: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4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Collection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Web Spider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to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AI Large Model</a:t>
            </a:r>
            <a:endParaRPr kumimoji="0" lang="en-US" alt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09600" y="1363980"/>
            <a:ext cx="40474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1800"/>
              <a:t>Dataset: Collection-&gt;Quality Filtering</a:t>
            </a:r>
            <a:endParaRPr lang="en-US" sz="1800"/>
          </a:p>
        </p:txBody>
      </p:sp>
      <p:sp>
        <p:nvSpPr>
          <p:cNvPr id="8" name="Text Box 7"/>
          <p:cNvSpPr txBox="1"/>
          <p:nvPr>
            <p:custDataLst>
              <p:tags r:id="rId2"/>
            </p:custDataLst>
          </p:nvPr>
        </p:nvSpPr>
        <p:spPr>
          <a:xfrm>
            <a:off x="7393305" y="4939665"/>
            <a:ext cx="1527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800"/>
              <a:t>M TANG</a:t>
            </a:r>
            <a:endParaRPr lang="en-US" sz="180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Summary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sp>
        <p:nvSpPr>
          <p:cNvPr id="5" name="Text Box 4"/>
          <p:cNvSpPr txBox="1"/>
          <p:nvPr/>
        </p:nvSpPr>
        <p:spPr>
          <a:xfrm>
            <a:off x="1045845" y="1163320"/>
            <a:ext cx="705167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2000"/>
              <a:t>High Reliable Operation</a:t>
            </a:r>
            <a:endParaRPr lang="en-US" sz="2000"/>
          </a:p>
          <a:p>
            <a:pPr lvl="1" algn="l"/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Fancy Functions VS. Low-Maintenance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l"/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For good and all VS. Code all the time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en-US" sz="2000"/>
          </a:p>
          <a:p>
            <a:pPr algn="l"/>
            <a:r>
              <a:rPr lang="en-US" sz="2000">
                <a:sym typeface="+mn-ea"/>
              </a:rPr>
              <a:t>Various Requirements from Instruments and Users</a:t>
            </a:r>
            <a:endParaRPr lang="en-US" sz="2000"/>
          </a:p>
          <a:p>
            <a:pPr lvl="1" algn="l"/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Stable VS. Flexible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en-US" sz="2000"/>
          </a:p>
          <a:p>
            <a:pPr algn="l"/>
            <a:r>
              <a:rPr lang="en-US" sz="2000"/>
              <a:t>Continously Increasing Computer Requirements</a:t>
            </a:r>
            <a:endParaRPr lang="en-US" sz="2000"/>
          </a:p>
          <a:p>
            <a:pPr lvl="1" algn="l"/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Cloud VS. Services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en-US" sz="2000"/>
          </a:p>
          <a:p>
            <a:pPr algn="l"/>
            <a:r>
              <a:rPr lang="en-US" sz="2000"/>
              <a:t>Complex Analysis from new technologgy</a:t>
            </a:r>
            <a:endParaRPr lang="en-US" sz="2000"/>
          </a:p>
          <a:p>
            <a:pPr lvl="1" algn="l"/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Fitting VS. Simulation VS. Mearchine Learning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3" descr="2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2105"/>
            <a:ext cx="9144000" cy="327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Picture 13" descr="2.png"/>
          <p:cNvSpPr>
            <a:spLocks noChangeAspect="1"/>
          </p:cNvSpPr>
          <p:nvPr/>
        </p:nvSpPr>
        <p:spPr bwMode="auto">
          <a:xfrm>
            <a:off x="762000" y="2464595"/>
            <a:ext cx="7650428" cy="327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endParaRPr kumimoji="0" lang="zh-CN" altLang="en-US" sz="1165"/>
          </a:p>
        </p:txBody>
      </p:sp>
      <p:sp>
        <p:nvSpPr>
          <p:cNvPr id="33797" name="Slide Number Placeholder 3"/>
          <p:cNvSpPr txBox="1"/>
          <p:nvPr/>
        </p:nvSpPr>
        <p:spPr bwMode="auto">
          <a:xfrm>
            <a:off x="7620001" y="5370990"/>
            <a:ext cx="552979" cy="21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eaLnBrk="0" hangingPunct="0"/>
            <a:fld id="{B44E13F0-5B27-A947-8FA3-4975B51CD911}" type="slidenum">
              <a:rPr kumimoji="0" lang="zh-CN" altLang="en-US" sz="750">
                <a:solidFill>
                  <a:srgbClr val="000000"/>
                </a:solidFill>
                <a:latin typeface="Impact" panose="020B0806030902050204" charset="0"/>
              </a:rPr>
            </a:fld>
            <a:r>
              <a:rPr kumimoji="0" lang="zh-CN" altLang="en-US" sz="750">
                <a:solidFill>
                  <a:srgbClr val="000000"/>
                </a:solidFill>
                <a:latin typeface="Impact" panose="020B0806030902050204" charset="0"/>
              </a:rPr>
              <a:t>/1</a:t>
            </a:r>
            <a:r>
              <a:rPr kumimoji="0" lang="en-US" altLang="zh-CN" sz="750">
                <a:solidFill>
                  <a:srgbClr val="000000"/>
                </a:solidFill>
                <a:latin typeface="Impact" panose="020B0806030902050204" charset="0"/>
              </a:rPr>
              <a:t>4</a:t>
            </a:r>
            <a:endParaRPr kumimoji="0" lang="zh-CN" altLang="en-US" sz="750">
              <a:solidFill>
                <a:srgbClr val="000000"/>
              </a:solidFill>
              <a:latin typeface="Impact" panose="020B0806030902050204" charset="0"/>
            </a:endParaRPr>
          </a:p>
        </p:txBody>
      </p:sp>
      <p:sp>
        <p:nvSpPr>
          <p:cNvPr id="33798" name="Picture 13" descr="2.png"/>
          <p:cNvSpPr>
            <a:spLocks noChangeAspect="1"/>
          </p:cNvSpPr>
          <p:nvPr/>
        </p:nvSpPr>
        <p:spPr bwMode="auto">
          <a:xfrm>
            <a:off x="762000" y="2477824"/>
            <a:ext cx="7650428" cy="327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endParaRPr kumimoji="0" lang="zh-CN" altLang="en-US" sz="1165"/>
          </a:p>
        </p:txBody>
      </p:sp>
      <p:sp>
        <p:nvSpPr>
          <p:cNvPr id="33799" name="TextBox 5"/>
          <p:cNvSpPr txBox="1">
            <a:spLocks noChangeArrowheads="1"/>
          </p:cNvSpPr>
          <p:nvPr/>
        </p:nvSpPr>
        <p:spPr bwMode="auto">
          <a:xfrm rot="600000">
            <a:off x="377863" y="2862341"/>
            <a:ext cx="6158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500">
                <a:latin typeface="Verdana" panose="020B0804030504040204" charset="0"/>
                <a:ea typeface="MS PGothic" charset="-128"/>
              </a:rPr>
              <a:t>Idea</a:t>
            </a:r>
            <a:endParaRPr kumimoji="0" lang="en-US" altLang="zh-CN" sz="1500">
              <a:latin typeface="Verdana" panose="020B0804030504040204" charset="0"/>
              <a:ea typeface="MS PGothic" charset="-128"/>
            </a:endParaRP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 rot="2100000">
            <a:off x="745658" y="2286211"/>
            <a:ext cx="6383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500">
                <a:latin typeface="Verdana" panose="020B0804030504040204" charset="0"/>
                <a:ea typeface="MS PGothic" charset="-128"/>
              </a:rPr>
              <a:t>Data</a:t>
            </a:r>
            <a:endParaRPr kumimoji="0" lang="en-US" altLang="zh-CN" sz="1500">
              <a:latin typeface="Verdana" panose="020B0804030504040204" charset="0"/>
              <a:ea typeface="MS PGothic" charset="-128"/>
            </a:endParaRPr>
          </a:p>
        </p:txBody>
      </p:sp>
      <p:sp>
        <p:nvSpPr>
          <p:cNvPr id="33801" name="TextBox 33"/>
          <p:cNvSpPr txBox="1">
            <a:spLocks noChangeArrowheads="1"/>
          </p:cNvSpPr>
          <p:nvPr/>
        </p:nvSpPr>
        <p:spPr bwMode="auto">
          <a:xfrm rot="2400000">
            <a:off x="535092" y="1917117"/>
            <a:ext cx="123142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500" dirty="0">
                <a:latin typeface="Verdana" panose="020B0804030504040204" charset="0"/>
                <a:ea typeface="MS PGothic" charset="-128"/>
              </a:rPr>
              <a:t>Publication</a:t>
            </a:r>
            <a:endParaRPr kumimoji="0" lang="en-US" altLang="zh-CN" sz="1500" dirty="0">
              <a:latin typeface="Verdana" panose="020B0804030504040204" charset="0"/>
              <a:ea typeface="MS PGothic" charset="-128"/>
            </a:endParaRPr>
          </a:p>
        </p:txBody>
      </p:sp>
      <p:sp>
        <p:nvSpPr>
          <p:cNvPr id="33802" name="TextBox 34"/>
          <p:cNvSpPr txBox="1">
            <a:spLocks noChangeArrowheads="1"/>
          </p:cNvSpPr>
          <p:nvPr/>
        </p:nvSpPr>
        <p:spPr bwMode="auto">
          <a:xfrm rot="1140000">
            <a:off x="193682" y="2505154"/>
            <a:ext cx="10054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1500">
                <a:latin typeface="Verdana" panose="020B0804030504040204" charset="0"/>
                <a:ea typeface="MS PGothic" charset="-128"/>
              </a:rPr>
              <a:t>Proposal</a:t>
            </a:r>
            <a:endParaRPr kumimoji="0" lang="en-US" altLang="zh-CN" sz="1500">
              <a:latin typeface="Verdana" panose="020B0804030504040204" charset="0"/>
              <a:ea typeface="MS PGothic" charset="-128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4225794" y="2533698"/>
            <a:ext cx="263842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r>
              <a:rPr kumimoji="0" lang="en-US" altLang="zh-CN" sz="6000" dirty="0"/>
              <a:t>MERCI</a:t>
            </a:r>
            <a:endParaRPr kumimoji="0" lang="en-US" altLang="zh-CN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4947" y="4679082"/>
            <a:ext cx="1847453" cy="2974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5" b="1" spc="125" dirty="0">
                <a:ln w="11430"/>
                <a:solidFill>
                  <a:srgbClr val="8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</a:rPr>
              <a:t>Love this story?</a:t>
            </a:r>
            <a:endParaRPr lang="en-US" sz="1335" b="1" spc="125" dirty="0">
              <a:ln w="11430"/>
              <a:solidFill>
                <a:srgbClr val="8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6" name="Picture 3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92" y="4677781"/>
            <a:ext cx="427303" cy="33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6183266" y="5056136"/>
            <a:ext cx="18918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90204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500" u="sng" dirty="0" err="1">
                <a:solidFill>
                  <a:schemeClr val="bg1"/>
                </a:solidFill>
              </a:rPr>
              <a:t>jrzhang@ihep.ac.cn</a:t>
            </a:r>
            <a:endParaRPr lang="en-US" altLang="en-US" sz="1500" u="sng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NOBUGS is My University!!!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pic>
        <p:nvPicPr>
          <p:cNvPr id="5" name="Picture 4"/>
          <p:cNvPicPr/>
          <p:nvPr>
            <p:custDataLst>
              <p:tags r:id="rId1"/>
            </p:custDataLst>
          </p:nvPr>
        </p:nvPicPr>
        <p:blipFill>
          <a:blip r:embed="rId2"/>
          <a:srcRect r="57210" b="67214"/>
          <a:stretch>
            <a:fillRect/>
          </a:stretch>
        </p:blipFill>
        <p:spPr>
          <a:xfrm>
            <a:off x="1008380" y="2454910"/>
            <a:ext cx="1170940" cy="421005"/>
          </a:xfrm>
          <a:prstGeom prst="rect">
            <a:avLst/>
          </a:prstGeom>
        </p:spPr>
      </p:pic>
      <p:pic>
        <p:nvPicPr>
          <p:cNvPr id="6" name="Picture 5" descr="Screenshot 2024-09-25 at 14.54.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" y="2988945"/>
            <a:ext cx="1683385" cy="768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9600" y="1381760"/>
            <a:ext cx="2024380" cy="11264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07310" y="1726565"/>
            <a:ext cx="1137285" cy="6737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0" y="3070860"/>
            <a:ext cx="820420" cy="687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05" y="3070860"/>
            <a:ext cx="663575" cy="567690"/>
          </a:xfrm>
          <a:prstGeom prst="rect">
            <a:avLst/>
          </a:prstGeom>
        </p:spPr>
      </p:pic>
      <p:pic>
        <p:nvPicPr>
          <p:cNvPr id="7" name="Picture 6"/>
          <p:cNvPicPr/>
          <p:nvPr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5330" y="3780790"/>
            <a:ext cx="2207260" cy="591185"/>
          </a:xfrm>
          <a:prstGeom prst="rect">
            <a:avLst/>
          </a:prstGeom>
        </p:spPr>
      </p:pic>
      <p:pic>
        <p:nvPicPr>
          <p:cNvPr id="8" name="Picture 7"/>
          <p:cNvPicPr/>
          <p:nvPr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8250" y="2508250"/>
            <a:ext cx="821055" cy="42100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6332220" y="1375410"/>
            <a:ext cx="1316990" cy="3832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/>
              <a:t>2013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2018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2024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2029</a:t>
            </a:r>
            <a:endParaRPr lang="en-US" sz="2400"/>
          </a:p>
        </p:txBody>
      </p:sp>
      <p:sp>
        <p:nvSpPr>
          <p:cNvPr id="13" name="Text Box 12"/>
          <p:cNvSpPr txBox="1"/>
          <p:nvPr/>
        </p:nvSpPr>
        <p:spPr>
          <a:xfrm>
            <a:off x="7503160" y="1459230"/>
            <a:ext cx="1137285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1800"/>
              <a:t>-Kickoff</a:t>
            </a:r>
            <a:endParaRPr lang="en-US" sz="1800"/>
          </a:p>
        </p:txBody>
      </p:sp>
      <p:sp>
        <p:nvSpPr>
          <p:cNvPr id="14" name="Text Box 13"/>
          <p:cNvSpPr txBox="1"/>
          <p:nvPr>
            <p:custDataLst>
              <p:tags r:id="rId18"/>
            </p:custDataLst>
          </p:nvPr>
        </p:nvSpPr>
        <p:spPr>
          <a:xfrm>
            <a:off x="7511415" y="2487295"/>
            <a:ext cx="1494790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1800"/>
              <a:t>-Open User</a:t>
            </a:r>
            <a:endParaRPr lang="en-US" sz="1800"/>
          </a:p>
        </p:txBody>
      </p:sp>
      <p:sp>
        <p:nvSpPr>
          <p:cNvPr id="15" name="Text Box 14"/>
          <p:cNvSpPr txBox="1"/>
          <p:nvPr>
            <p:custDataLst>
              <p:tags r:id="rId19"/>
            </p:custDataLst>
          </p:nvPr>
        </p:nvSpPr>
        <p:spPr>
          <a:xfrm>
            <a:off x="7357110" y="3591560"/>
            <a:ext cx="1494790" cy="3625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1800"/>
              <a:t>-CSNS II</a:t>
            </a:r>
            <a:endParaRPr lang="en-US" sz="1800"/>
          </a:p>
        </p:txBody>
      </p:sp>
      <p:pic>
        <p:nvPicPr>
          <p:cNvPr id="16" name="Picture 15"/>
          <p:cNvPicPr/>
          <p:nvPr>
            <p:custDataLst>
              <p:tags r:id="rId2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893060" y="3983355"/>
            <a:ext cx="1137920" cy="31623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5032375" y="1542415"/>
            <a:ext cx="182435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600"/>
              <a:t>NOBUGS 10</a:t>
            </a:r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NOBUGS 12</a:t>
            </a:r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NOBUGS 14</a:t>
            </a:r>
            <a:endParaRPr lang="en-US" sz="160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996430" y="1769110"/>
            <a:ext cx="0" cy="3015615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" name="Text Box 2"/>
          <p:cNvSpPr txBox="1"/>
          <p:nvPr/>
        </p:nvSpPr>
        <p:spPr>
          <a:xfrm>
            <a:off x="735330" y="4525010"/>
            <a:ext cx="3475355" cy="3213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1800"/>
              <a:t>Do not Reinvent the Wheel.</a:t>
            </a:r>
            <a:endParaRPr lang="en-US" sz="180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China Spallation Neutron Source, CSNS-II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graphicFrame>
        <p:nvGraphicFramePr>
          <p:cNvPr id="6" name="Table 5"/>
          <p:cNvGraphicFramePr/>
          <p:nvPr>
            <p:custDataLst>
              <p:tags r:id="rId1"/>
            </p:custDataLst>
          </p:nvPr>
        </p:nvGraphicFramePr>
        <p:xfrm>
          <a:off x="4038600" y="1104900"/>
          <a:ext cx="4718050" cy="397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135"/>
                <a:gridCol w="1542415"/>
                <a:gridCol w="899160"/>
                <a:gridCol w="942340"/>
              </a:tblGrid>
              <a:tr h="320040"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/>
                    </a:p>
                  </a:txBody>
                  <a:tcP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b="1">
                          <a:latin typeface="Arial Bold" panose="020B0604020202090204" charset="0"/>
                          <a:cs typeface="Arial Bold" panose="020B0604020202090204" charset="0"/>
                        </a:rPr>
                        <a:t>CSNS-I</a:t>
                      </a:r>
                      <a:endParaRPr lang="en-US" b="1">
                        <a:latin typeface="Arial Bold" panose="020B0604020202090204" charset="0"/>
                        <a:cs typeface="Arial Bold" panose="020B0604020202090204" charset="0"/>
                      </a:endParaRPr>
                    </a:p>
                  </a:txBody>
                  <a:tcP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b="1">
                          <a:latin typeface="Arial Bold" panose="020B0604020202090204" charset="0"/>
                          <a:cs typeface="Arial Bold" panose="020B0604020202090204" charset="0"/>
                        </a:rPr>
                        <a:t>CSNS-II</a:t>
                      </a:r>
                      <a:endParaRPr lang="en-US" b="1">
                        <a:latin typeface="Arial Bold" panose="020B0604020202090204" charset="0"/>
                        <a:cs typeface="Arial Bold" panose="020B0604020202090204" charset="0"/>
                      </a:endParaRPr>
                    </a:p>
                  </a:txBody>
                  <a:tcP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65760">
                <a:tc rowSpan="7"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Neutron</a:t>
                      </a:r>
                      <a:endParaRPr lang="en-US" sz="1800" b="1">
                        <a:solidFill>
                          <a:srgbClr val="C00000"/>
                        </a:solidFill>
                        <a:latin typeface="Arial Bold" panose="020B0604020202090204" charset="0"/>
                        <a:cs typeface="Arial Bold" panose="020B0604020202090204" charset="0"/>
                      </a:endParaRPr>
                    </a:p>
                  </a:txBody>
                  <a:tcPr anchor="ctr" anchorCtr="0"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Diffraction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5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5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SANS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2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2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Relectometry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1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SingleX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0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Imaging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1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1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6576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Inelatic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1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accent1"/>
                          </a:solidFill>
                        </a:rPr>
                        <a:t>5</a:t>
                      </a:r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65760">
                <a:tc vMerge="1">
                  <a:tcP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Others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2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accent1"/>
                          </a:solidFill>
                        </a:rPr>
                        <a:t>5</a:t>
                      </a:r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Proton</a:t>
                      </a:r>
                      <a:endParaRPr lang="en-US" sz="1800" b="1">
                        <a:solidFill>
                          <a:srgbClr val="C00000"/>
                        </a:solidFill>
                        <a:latin typeface="Arial Bold" panose="020B0604020202090204" charset="0"/>
                        <a:cs typeface="Arial Bold" panose="020B0604020202090204" charset="0"/>
                      </a:endParaRPr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Radiation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0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Muon</a:t>
                      </a:r>
                      <a:endParaRPr lang="en-US" sz="1800" b="1">
                        <a:solidFill>
                          <a:srgbClr val="C00000"/>
                        </a:solidFill>
                        <a:latin typeface="Arial Bold" panose="020B0604020202090204" charset="0"/>
                        <a:cs typeface="Arial Bold" panose="020B0604020202090204" charset="0"/>
                      </a:endParaRPr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uSR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/>
                        <a:t>0</a:t>
                      </a:r>
                      <a:endParaRPr lang="en-US" sz="1800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latin typeface="Arial Bold" panose="020B0604020202090204" charset="0"/>
                          <a:cs typeface="Arial Bold" panose="020B0604020202090204" charset="0"/>
                        </a:rPr>
                        <a:t>Sycrotron</a:t>
                      </a:r>
                      <a:endParaRPr lang="en-US" sz="1800" b="1">
                        <a:solidFill>
                          <a:srgbClr val="C00000"/>
                        </a:solidFill>
                        <a:latin typeface="Arial Bold" panose="020B0604020202090204" charset="0"/>
                        <a:cs typeface="Arial Bold" panose="020B0604020202090204" charset="0"/>
                      </a:endParaRPr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2025-2031?</a:t>
                      </a:r>
                      <a:endParaRPr lang="en-US" sz="1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800">
                          <a:solidFill>
                            <a:schemeClr val="accent1"/>
                          </a:solidFill>
                        </a:rPr>
                        <a:t>10</a:t>
                      </a:r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en-US" sz="180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3" name="Picture 2" descr="C:\Users\thinkpad\Desktop\暂时\提供俊荣\微信图片_20210121083240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2134870"/>
            <a:ext cx="3088005" cy="2177415"/>
          </a:xfrm>
          <a:prstGeom prst="rect">
            <a:avLst/>
          </a:prstGeom>
          <a:noFill/>
        </p:spPr>
      </p:pic>
      <p:sp>
        <p:nvSpPr>
          <p:cNvPr id="7" name="Text Box 6"/>
          <p:cNvSpPr txBox="1"/>
          <p:nvPr>
            <p:custDataLst>
              <p:tags r:id="rId4"/>
            </p:custDataLst>
          </p:nvPr>
        </p:nvSpPr>
        <p:spPr>
          <a:xfrm>
            <a:off x="399415" y="4095750"/>
            <a:ext cx="1497965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>
              <a:buFont typeface="Wingdings" panose="05000000000000000000" charset="0"/>
              <a:buChar char=""/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Neutron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 Box 7"/>
          <p:cNvSpPr txBox="1"/>
          <p:nvPr>
            <p:custDataLst>
              <p:tags r:id="rId5"/>
            </p:custDataLst>
          </p:nvPr>
        </p:nvSpPr>
        <p:spPr>
          <a:xfrm>
            <a:off x="2151380" y="4186555"/>
            <a:ext cx="1498600" cy="380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 algn="l">
              <a:buFont typeface="Wingdings" panose="05000000000000000000" charset="0"/>
              <a:buChar char=""/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Proton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 algn="l">
              <a:buFont typeface="Wingdings" panose="05000000000000000000" charset="0"/>
              <a:buChar char=""/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</a:rPr>
              <a:t>Muon</a:t>
            </a:r>
            <a:endParaRPr lang="en-US" sz="2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Challenges and Changes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sp>
        <p:nvSpPr>
          <p:cNvPr id="6" name="Text Box 5"/>
          <p:cNvSpPr txBox="1"/>
          <p:nvPr>
            <p:custDataLst>
              <p:tags r:id="rId1"/>
            </p:custDataLst>
          </p:nvPr>
        </p:nvSpPr>
        <p:spPr>
          <a:xfrm>
            <a:off x="4529455" y="2765425"/>
            <a:ext cx="13766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2018</a:t>
            </a:r>
            <a:endParaRPr lang="en-US" sz="2000" b="1"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CSNS </a:t>
            </a:r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I</a:t>
            </a:r>
            <a:endParaRPr lang="en-US" sz="2000" b="1"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7" name="Text Box 6"/>
          <p:cNvSpPr txBox="1"/>
          <p:nvPr>
            <p:custDataLst>
              <p:tags r:id="rId2"/>
            </p:custDataLst>
          </p:nvPr>
        </p:nvSpPr>
        <p:spPr>
          <a:xfrm>
            <a:off x="4547870" y="4363085"/>
            <a:ext cx="13766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2029</a:t>
            </a:r>
            <a:endParaRPr lang="en-US" sz="2000" b="1"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CSNS </a:t>
            </a:r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II</a:t>
            </a:r>
            <a:endParaRPr lang="en-US" sz="2000" b="1">
              <a:latin typeface="Arial Bold" panose="020B0604020202090204" charset="0"/>
              <a:cs typeface="Arial Bold" panose="020B0604020202090204" charset="0"/>
            </a:endParaRPr>
          </a:p>
        </p:txBody>
      </p:sp>
      <p:cxnSp>
        <p:nvCxnSpPr>
          <p:cNvPr id="8" name="Straight Arrow Connector 7"/>
          <p:cNvCxnSpPr>
            <a:stCxn id="6" idx="2"/>
            <a:endCxn id="7" idx="0"/>
          </p:cNvCxnSpPr>
          <p:nvPr>
            <p:custDataLst>
              <p:tags r:id="rId3"/>
            </p:custDataLst>
          </p:nvPr>
        </p:nvCxnSpPr>
        <p:spPr>
          <a:xfrm>
            <a:off x="5217795" y="3472180"/>
            <a:ext cx="18415" cy="890905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11" name="Oval 10"/>
          <p:cNvSpPr/>
          <p:nvPr>
            <p:custDataLst>
              <p:tags r:id="rId4"/>
            </p:custDataLst>
          </p:nvPr>
        </p:nvSpPr>
        <p:spPr>
          <a:xfrm>
            <a:off x="1960880" y="2189480"/>
            <a:ext cx="1967865" cy="196786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0" name="Text Box 9"/>
          <p:cNvSpPr txBox="1"/>
          <p:nvPr>
            <p:custDataLst>
              <p:tags r:id="rId6"/>
            </p:custDataLst>
          </p:nvPr>
        </p:nvSpPr>
        <p:spPr>
          <a:xfrm>
            <a:off x="5924550" y="4349115"/>
            <a:ext cx="13766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2030</a:t>
            </a:r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 Bold" panose="020B0604020202090204" charset="0"/>
                <a:cs typeface="Arial Bold" panose="020B0604020202090204" charset="0"/>
              </a:rPr>
              <a:t> SAPS</a:t>
            </a:r>
            <a:endParaRPr lang="en-US" sz="2000" b="1">
              <a:solidFill>
                <a:schemeClr val="tx1">
                  <a:lumMod val="50000"/>
                  <a:lumOff val="50000"/>
                </a:schemeClr>
              </a:solidFill>
              <a:latin typeface="Arial Bold" panose="020B0604020202090204" charset="0"/>
              <a:cs typeface="Arial Bold" panose="020B0604020202090204" charset="0"/>
            </a:endParaRPr>
          </a:p>
        </p:txBody>
      </p:sp>
      <p:sp>
        <p:nvSpPr>
          <p:cNvPr id="3" name="Text Box 2"/>
          <p:cNvSpPr txBox="1"/>
          <p:nvPr>
            <p:custDataLst>
              <p:tags r:id="rId7"/>
            </p:custDataLst>
          </p:nvPr>
        </p:nvSpPr>
        <p:spPr>
          <a:xfrm>
            <a:off x="4529455" y="1293495"/>
            <a:ext cx="13766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2013</a:t>
            </a:r>
            <a:endParaRPr lang="en-US" sz="2000" b="1">
              <a:latin typeface="Arial Bold" panose="020B0604020202090204" charset="0"/>
              <a:cs typeface="Arial Bold" panose="020B0604020202090204" charset="0"/>
            </a:endParaRPr>
          </a:p>
          <a:p>
            <a:r>
              <a:rPr lang="en-US" sz="2000" b="1">
                <a:latin typeface="Arial Bold" panose="020B0604020202090204" charset="0"/>
                <a:cs typeface="Arial Bold" panose="020B0604020202090204" charset="0"/>
              </a:rPr>
              <a:t>Design</a:t>
            </a:r>
            <a:endParaRPr lang="en-US" sz="2000" b="1">
              <a:latin typeface="Arial Bold" panose="020B0604020202090204" charset="0"/>
              <a:cs typeface="Arial Bold" panose="020B0604020202090204" charset="0"/>
            </a:endParaRPr>
          </a:p>
        </p:txBody>
      </p:sp>
      <p:cxnSp>
        <p:nvCxnSpPr>
          <p:cNvPr id="13" name="Straight Arrow Connector 12"/>
          <p:cNvCxnSpPr>
            <a:stCxn id="3" idx="2"/>
            <a:endCxn id="6" idx="0"/>
          </p:cNvCxnSpPr>
          <p:nvPr>
            <p:custDataLst>
              <p:tags r:id="rId8"/>
            </p:custDataLst>
          </p:nvPr>
        </p:nvCxnSpPr>
        <p:spPr>
          <a:xfrm>
            <a:off x="5217795" y="2000250"/>
            <a:ext cx="0" cy="765175"/>
          </a:xfrm>
          <a:prstGeom prst="straightConnector1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Challenges and Change</a:t>
            </a:r>
            <a:r>
              <a:rPr lang="en-US"/>
              <a:t>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graphicFrame>
        <p:nvGraphicFramePr>
          <p:cNvPr id="5" name="Chart 4"/>
          <p:cNvGraphicFramePr/>
          <p:nvPr>
            <p:custDataLst>
              <p:tags r:id="rId2"/>
            </p:custDataLst>
          </p:nvPr>
        </p:nvGraphicFramePr>
        <p:xfrm>
          <a:off x="750570" y="1905000"/>
          <a:ext cx="4899025" cy="279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Text Box 5"/>
          <p:cNvSpPr txBox="1"/>
          <p:nvPr/>
        </p:nvSpPr>
        <p:spPr>
          <a:xfrm rot="16200000">
            <a:off x="-389890" y="3056890"/>
            <a:ext cx="1779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/>
              <a:t>User Beamtime</a:t>
            </a:r>
            <a:endParaRPr lang="en-US" sz="1800"/>
          </a:p>
        </p:txBody>
      </p:sp>
      <p:sp>
        <p:nvSpPr>
          <p:cNvPr id="9" name="Rectangles 8"/>
          <p:cNvSpPr/>
          <p:nvPr>
            <p:custDataLst>
              <p:tags r:id="rId3"/>
            </p:custDataLst>
          </p:nvPr>
        </p:nvSpPr>
        <p:spPr>
          <a:xfrm>
            <a:off x="6677660" y="2041525"/>
            <a:ext cx="2240915" cy="252222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Receipt 1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Fancy Functions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to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Low-Maintenance</a:t>
            </a:r>
            <a:endParaRPr kumimoji="0" lang="zh-C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8500"/>
            <a:ext cx="8535035" cy="381000"/>
          </a:xfrm>
        </p:spPr>
        <p:txBody>
          <a:bodyPr/>
          <a:p>
            <a:r>
              <a:rPr lang="en-US">
                <a:sym typeface="+mn-ea"/>
              </a:rPr>
              <a:t>Fighting with Beam Scientists</a:t>
            </a:r>
            <a:endParaRPr lang="en-US">
              <a:sym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sp>
        <p:nvSpPr>
          <p:cNvPr id="5" name="Rectangles 4"/>
          <p:cNvSpPr/>
          <p:nvPr/>
        </p:nvSpPr>
        <p:spPr>
          <a:xfrm>
            <a:off x="484505" y="2706370"/>
            <a:ext cx="5603240" cy="469265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Software Development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72440" y="3239770"/>
            <a:ext cx="5615940" cy="937895"/>
          </a:xfrm>
          <a:prstGeom prst="rect">
            <a:avLst/>
          </a:prstGeom>
          <a:noFill/>
          <a:ln w="12700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t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Re</a:t>
            </a: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duction and Analysis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2" name="Rectangles 11"/>
          <p:cNvSpPr/>
          <p:nvPr/>
        </p:nvSpPr>
        <p:spPr>
          <a:xfrm>
            <a:off x="472440" y="4246880"/>
            <a:ext cx="2660650" cy="646430"/>
          </a:xfrm>
          <a:prstGeom prst="rect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b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Monte Carlo Simulation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3237865" y="4246880"/>
            <a:ext cx="2850515" cy="621665"/>
          </a:xfrm>
          <a:prstGeom prst="rect">
            <a:avLst/>
          </a:prstGeom>
          <a:noFill/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b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First Principle Computation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18" name="Rectangles 17"/>
          <p:cNvSpPr/>
          <p:nvPr/>
        </p:nvSpPr>
        <p:spPr>
          <a:xfrm>
            <a:off x="472440" y="2162810"/>
            <a:ext cx="5615305" cy="469265"/>
          </a:xfrm>
          <a:prstGeom prst="rect">
            <a:avLst/>
          </a:prstGeom>
          <a:noFill/>
          <a:ln w="12700" cap="flat" cmpd="sng" algn="ctr">
            <a:solidFill>
              <a:schemeClr val="accent1">
                <a:shade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itchFamily="2" charset="-122"/>
              </a:rPr>
              <a:t>Data Management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itchFamily="2" charset="-122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472440" y="1360170"/>
            <a:ext cx="65500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sz="1800">
                <a:solidFill>
                  <a:schemeClr val="accent2"/>
                </a:solidFill>
                <a:sym typeface="+mn-ea"/>
              </a:rPr>
              <a:t>2018:From “Software Development” to “Data Analysis” Group</a:t>
            </a:r>
            <a:endParaRPr lang="en-US" sz="1800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6410325" y="2207895"/>
            <a:ext cx="24453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800"/>
              <a:t>Not </a:t>
            </a:r>
            <a:r>
              <a:rPr lang="en-US" sz="1800"/>
              <a:t>only Engineering</a:t>
            </a:r>
            <a:endParaRPr lang="en-US" sz="1800"/>
          </a:p>
          <a:p>
            <a:r>
              <a:rPr lang="en-US" sz="1800"/>
              <a:t>As 1/2 Scientists</a:t>
            </a:r>
            <a:endParaRPr lang="en-US" sz="1800"/>
          </a:p>
          <a:p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Software</a:t>
            </a:r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Reduction</a:t>
            </a:r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Commissioning</a:t>
            </a:r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Diagnosis</a:t>
            </a:r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Analysis</a:t>
            </a:r>
            <a:endParaRPr lang="en-US" sz="1800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58875" y="3737610"/>
            <a:ext cx="45720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Diffraction, Reflection, SANS, INELASTIC,IMAGING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Occam's Razor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sp>
        <p:nvSpPr>
          <p:cNvPr id="5" name="Rectangle 3"/>
          <p:cNvSpPr/>
          <p:nvPr>
            <p:custDataLst>
              <p:tags r:id="rId1"/>
            </p:custDataLst>
          </p:nvPr>
        </p:nvSpPr>
        <p:spPr>
          <a:xfrm>
            <a:off x="1964690" y="2995295"/>
            <a:ext cx="1223645" cy="632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Streaming</a:t>
            </a:r>
            <a:endParaRPr lang="en-US" altLang="zh-CN" dirty="0" err="1">
              <a:solidFill>
                <a:schemeClr val="tx1"/>
              </a:solidFill>
            </a:endParaRPr>
          </a:p>
          <a:p>
            <a:pPr algn="ctr"/>
            <a:r>
              <a:rPr lang="en-US" altLang="zh-CN" dirty="0" err="1">
                <a:solidFill>
                  <a:schemeClr val="tx1"/>
                </a:solidFill>
              </a:rPr>
              <a:t>Process</a:t>
            </a:r>
            <a:endParaRPr lang="en-US" altLang="zh-CN" dirty="0" err="1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>
            <p:custDataLst>
              <p:tags r:id="rId2"/>
            </p:custDataLst>
          </p:nvPr>
        </p:nvSpPr>
        <p:spPr>
          <a:xfrm>
            <a:off x="594995" y="2663190"/>
            <a:ext cx="760730" cy="102489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Kafka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5" idx="1"/>
          </p:cNvCxnSpPr>
          <p:nvPr>
            <p:custDataLst>
              <p:tags r:id="rId3"/>
            </p:custDataLst>
          </p:nvPr>
        </p:nvCxnSpPr>
        <p:spPr>
          <a:xfrm>
            <a:off x="1207128" y="3311463"/>
            <a:ext cx="757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>
            <p:custDataLst>
              <p:tags r:id="rId4"/>
            </p:custDataLst>
          </p:nvPr>
        </p:nvSpPr>
        <p:spPr>
          <a:xfrm>
            <a:off x="2874645" y="4339590"/>
            <a:ext cx="1354455" cy="704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Reduce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>
            <p:custDataLst>
              <p:tags r:id="rId5"/>
            </p:custDataLst>
          </p:nvPr>
        </p:nvSpPr>
        <p:spPr>
          <a:xfrm>
            <a:off x="4811395" y="2938145"/>
            <a:ext cx="1223645" cy="59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Visualization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18" name="TextBox 2"/>
          <p:cNvSpPr txBox="1"/>
          <p:nvPr>
            <p:custDataLst>
              <p:tags r:id="rId6"/>
            </p:custDataLst>
          </p:nvPr>
        </p:nvSpPr>
        <p:spPr>
          <a:xfrm>
            <a:off x="9894570" y="4428490"/>
            <a:ext cx="2099945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dirty="0"/>
              <a:t>da@10.1.37.241</a:t>
            </a:r>
            <a:endParaRPr lang="en-US" dirty="0"/>
          </a:p>
          <a:p>
            <a:r>
              <a:rPr lang="en-US" dirty="0">
                <a:sym typeface="+mn-ea"/>
              </a:rPr>
              <a:t>10.1.37.246</a:t>
            </a:r>
            <a:endParaRPr lang="en-US" dirty="0">
              <a:sym typeface="+mn-ea"/>
            </a:endParaRPr>
          </a:p>
          <a:p>
            <a:r>
              <a:rPr lang="en-US" dirty="0">
                <a:sym typeface="+mn-ea"/>
              </a:rPr>
              <a:t>10.1.37.247</a:t>
            </a:r>
            <a:endParaRPr lang="en-US" dirty="0"/>
          </a:p>
        </p:txBody>
      </p:sp>
      <p:sp>
        <p:nvSpPr>
          <p:cNvPr id="10" name="Rectangle 14"/>
          <p:cNvSpPr/>
          <p:nvPr>
            <p:custDataLst>
              <p:tags r:id="rId7"/>
            </p:custDataLst>
          </p:nvPr>
        </p:nvSpPr>
        <p:spPr>
          <a:xfrm>
            <a:off x="4448810" y="4339590"/>
            <a:ext cx="1354455" cy="7048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Analysis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4" name="Can 23"/>
          <p:cNvSpPr/>
          <p:nvPr>
            <p:custDataLst>
              <p:tags r:id="rId8"/>
            </p:custDataLst>
          </p:nvPr>
        </p:nvSpPr>
        <p:spPr>
          <a:xfrm>
            <a:off x="3569335" y="2819400"/>
            <a:ext cx="760730" cy="84074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dirty="0"/>
          </a:p>
        </p:txBody>
      </p:sp>
      <p:cxnSp>
        <p:nvCxnSpPr>
          <p:cNvPr id="26" name="Straight Arrow Connector 25"/>
          <p:cNvCxnSpPr>
            <a:endCxn id="24" idx="2"/>
          </p:cNvCxnSpPr>
          <p:nvPr>
            <p:custDataLst>
              <p:tags r:id="rId9"/>
            </p:custDataLst>
          </p:nvPr>
        </p:nvCxnSpPr>
        <p:spPr>
          <a:xfrm>
            <a:off x="3235953" y="3239708"/>
            <a:ext cx="3333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5" idx="0"/>
            <a:endCxn id="24" idx="3"/>
          </p:cNvCxnSpPr>
          <p:nvPr/>
        </p:nvCxnSpPr>
        <p:spPr>
          <a:xfrm rot="16200000">
            <a:off x="3411220" y="3801110"/>
            <a:ext cx="679450" cy="397510"/>
          </a:xfrm>
          <a:prstGeom prst="bentConnector3">
            <a:avLst>
              <a:gd name="adj1" fmla="val 50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28" name="Elbow Connector 27"/>
          <p:cNvCxnSpPr>
            <a:stCxn id="10" idx="0"/>
            <a:endCxn id="24" idx="3"/>
          </p:cNvCxnSpPr>
          <p:nvPr>
            <p:custDataLst>
              <p:tags r:id="rId10"/>
            </p:custDataLst>
          </p:nvPr>
        </p:nvCxnSpPr>
        <p:spPr>
          <a:xfrm rot="16200000" flipV="1">
            <a:off x="4198303" y="3411538"/>
            <a:ext cx="679450" cy="1176655"/>
          </a:xfrm>
          <a:prstGeom prst="bentConnector3">
            <a:avLst>
              <a:gd name="adj1" fmla="val 5004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</p:cxnSp>
      <p:cxnSp>
        <p:nvCxnSpPr>
          <p:cNvPr id="29" name="Straight Arrow Connector 28"/>
          <p:cNvCxnSpPr>
            <a:stCxn id="24" idx="4"/>
            <a:endCxn id="20" idx="1"/>
          </p:cNvCxnSpPr>
          <p:nvPr>
            <p:custDataLst>
              <p:tags r:id="rId11"/>
            </p:custDataLst>
          </p:nvPr>
        </p:nvCxnSpPr>
        <p:spPr>
          <a:xfrm flipV="1">
            <a:off x="4330058" y="3235263"/>
            <a:ext cx="481330" cy="4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6" idx="1"/>
            <a:endCxn id="13" idx="1"/>
          </p:cNvCxnSpPr>
          <p:nvPr/>
        </p:nvCxnSpPr>
        <p:spPr>
          <a:xfrm rot="16200000">
            <a:off x="1614488" y="1126173"/>
            <a:ext cx="897890" cy="2176145"/>
          </a:xfrm>
          <a:prstGeom prst="bentConnector2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8" name="Rectangle 14"/>
          <p:cNvSpPr/>
          <p:nvPr>
            <p:custDataLst>
              <p:tags r:id="rId12"/>
            </p:custDataLst>
          </p:nvPr>
        </p:nvSpPr>
        <p:spPr>
          <a:xfrm>
            <a:off x="1353185" y="4353560"/>
            <a:ext cx="1451610" cy="678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>
                <a:solidFill>
                  <a:schemeClr val="tx1"/>
                </a:solidFill>
              </a:rPr>
              <a:t>Data Re</a:t>
            </a:r>
            <a:r>
              <a:rPr lang="en-US" altLang="zh-CN" dirty="0">
                <a:solidFill>
                  <a:schemeClr val="tx1"/>
                </a:solidFill>
              </a:rPr>
              <a:t>construction</a:t>
            </a:r>
            <a:endParaRPr lang="en-US" altLang="zh-CN" dirty="0">
              <a:solidFill>
                <a:schemeClr val="tx1"/>
              </a:solidFill>
            </a:endParaRPr>
          </a:p>
        </p:txBody>
      </p:sp>
      <p:cxnSp>
        <p:nvCxnSpPr>
          <p:cNvPr id="39" name="Elbow Connector 38"/>
          <p:cNvCxnSpPr>
            <a:stCxn id="6" idx="3"/>
            <a:endCxn id="38" idx="1"/>
          </p:cNvCxnSpPr>
          <p:nvPr>
            <p:custDataLst>
              <p:tags r:id="rId13"/>
            </p:custDataLst>
          </p:nvPr>
        </p:nvCxnSpPr>
        <p:spPr>
          <a:xfrm rot="5400000" flipV="1">
            <a:off x="661670" y="4001770"/>
            <a:ext cx="1005205" cy="377825"/>
          </a:xfrm>
          <a:prstGeom prst="bentConnector2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grpSp>
        <p:nvGrpSpPr>
          <p:cNvPr id="41" name="Group 40"/>
          <p:cNvGrpSpPr/>
          <p:nvPr/>
        </p:nvGrpSpPr>
        <p:grpSpPr>
          <a:xfrm>
            <a:off x="2065020" y="1308100"/>
            <a:ext cx="3344545" cy="3324860"/>
            <a:chOff x="2526" y="1620"/>
            <a:chExt cx="5267" cy="5236"/>
          </a:xfrm>
        </p:grpSpPr>
        <p:sp>
          <p:nvSpPr>
            <p:cNvPr id="13" name="Rectangle 12"/>
            <p:cNvSpPr/>
            <p:nvPr>
              <p:custDataLst>
                <p:tags r:id="rId14"/>
              </p:custDataLst>
            </p:nvPr>
          </p:nvSpPr>
          <p:spPr>
            <a:xfrm>
              <a:off x="4237" y="1620"/>
              <a:ext cx="2539" cy="1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Cockpit</a:t>
              </a:r>
              <a:endParaRPr lang="en-US" altLang="zh-CN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4775" y="1983"/>
              <a:ext cx="1318" cy="1110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>
              <a:stCxn id="16" idx="1"/>
              <a:endCxn id="5" idx="0"/>
            </p:cNvCxnSpPr>
            <p:nvPr/>
          </p:nvCxnSpPr>
          <p:spPr>
            <a:xfrm flipH="1">
              <a:off x="3310" y="2538"/>
              <a:ext cx="1465" cy="2179"/>
            </a:xfrm>
            <a:prstGeom prst="straightConnector1">
              <a:avLst/>
            </a:prstGeom>
            <a:solidFill>
              <a:srgbClr val="FFFF00"/>
            </a:solidFill>
            <a:ln w="127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arrow" w="med" len="med"/>
            </a:ln>
          </p:spPr>
        </p:cxnSp>
        <p:cxnSp>
          <p:nvCxnSpPr>
            <p:cNvPr id="35" name="Straight Arrow Connector 34"/>
            <p:cNvCxnSpPr>
              <a:stCxn id="16" idx="3"/>
              <a:endCxn id="20" idx="0"/>
            </p:cNvCxnSpPr>
            <p:nvPr>
              <p:custDataLst>
                <p:tags r:id="rId17"/>
              </p:custDataLst>
            </p:nvPr>
          </p:nvCxnSpPr>
          <p:spPr>
            <a:xfrm>
              <a:off x="6093" y="2538"/>
              <a:ext cx="1700" cy="2089"/>
            </a:xfrm>
            <a:prstGeom prst="straightConnector1">
              <a:avLst/>
            </a:prstGeom>
            <a:solidFill>
              <a:srgbClr val="FFFF00"/>
            </a:solidFill>
            <a:ln w="127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arrow" w="med" len="med"/>
            </a:ln>
          </p:spPr>
        </p:cxnSp>
        <p:cxnSp>
          <p:nvCxnSpPr>
            <p:cNvPr id="36" name="Straight Arrow Connector 35"/>
            <p:cNvCxnSpPr>
              <a:endCxn id="15" idx="0"/>
            </p:cNvCxnSpPr>
            <p:nvPr>
              <p:custDataLst>
                <p:tags r:id="rId18"/>
              </p:custDataLst>
            </p:nvPr>
          </p:nvCxnSpPr>
          <p:spPr>
            <a:xfrm flipH="1">
              <a:off x="4846" y="2826"/>
              <a:ext cx="657" cy="4008"/>
            </a:xfrm>
            <a:prstGeom prst="straightConnector1">
              <a:avLst/>
            </a:prstGeom>
            <a:solidFill>
              <a:srgbClr val="FFFF00"/>
            </a:solidFill>
            <a:ln w="127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arrow" w="med" len="med"/>
            </a:ln>
          </p:spPr>
        </p:cxnSp>
        <p:cxnSp>
          <p:nvCxnSpPr>
            <p:cNvPr id="37" name="Straight Arrow Connector 36"/>
            <p:cNvCxnSpPr>
              <a:endCxn id="10" idx="0"/>
            </p:cNvCxnSpPr>
            <p:nvPr>
              <p:custDataLst>
                <p:tags r:id="rId19"/>
              </p:custDataLst>
            </p:nvPr>
          </p:nvCxnSpPr>
          <p:spPr>
            <a:xfrm>
              <a:off x="5923" y="2632"/>
              <a:ext cx="1402" cy="4202"/>
            </a:xfrm>
            <a:prstGeom prst="straightConnector1">
              <a:avLst/>
            </a:prstGeom>
            <a:solidFill>
              <a:srgbClr val="FFFF00"/>
            </a:solidFill>
            <a:ln w="127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arrow" w="med" len="med"/>
            </a:ln>
          </p:spPr>
        </p:cxnSp>
        <p:cxnSp>
          <p:nvCxnSpPr>
            <p:cNvPr id="40" name="Straight Arrow Connector 39"/>
            <p:cNvCxnSpPr>
              <a:endCxn id="38" idx="0"/>
            </p:cNvCxnSpPr>
            <p:nvPr>
              <p:custDataLst>
                <p:tags r:id="rId20"/>
              </p:custDataLst>
            </p:nvPr>
          </p:nvCxnSpPr>
          <p:spPr>
            <a:xfrm flipH="1">
              <a:off x="2526" y="2606"/>
              <a:ext cx="2427" cy="4250"/>
            </a:xfrm>
            <a:prstGeom prst="straightConnector1">
              <a:avLst/>
            </a:prstGeom>
            <a:solidFill>
              <a:srgbClr val="FFFF00"/>
            </a:solidFill>
            <a:ln w="127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arrow" w="med" len="med"/>
            </a:ln>
          </p:spPr>
        </p:cxnSp>
      </p:grpSp>
      <p:pic>
        <p:nvPicPr>
          <p:cNvPr id="3" name="Picture 2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29920" y="3036570"/>
            <a:ext cx="661035" cy="4133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628390" y="3036570"/>
            <a:ext cx="643255" cy="495935"/>
          </a:xfrm>
          <a:prstGeom prst="rect">
            <a:avLst/>
          </a:prstGeom>
        </p:spPr>
      </p:pic>
      <p:sp>
        <p:nvSpPr>
          <p:cNvPr id="9" name="Text Box 8"/>
          <p:cNvSpPr txBox="1"/>
          <p:nvPr>
            <p:custDataLst>
              <p:tags r:id="rId25"/>
            </p:custDataLst>
          </p:nvPr>
        </p:nvSpPr>
        <p:spPr>
          <a:xfrm>
            <a:off x="6857365" y="4939665"/>
            <a:ext cx="2035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800"/>
              <a:t>R </a:t>
            </a:r>
            <a:r>
              <a:rPr lang="en-US" sz="1800"/>
              <a:t>DU C++/python</a:t>
            </a:r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7035800" y="2995295"/>
            <a:ext cx="1744345" cy="1123950"/>
          </a:xfrm>
          <a:prstGeom prst="rect">
            <a:avLst/>
          </a:prstGeom>
        </p:spPr>
      </p:pic>
      <p:sp>
        <p:nvSpPr>
          <p:cNvPr id="8" name="Text Box 7"/>
          <p:cNvSpPr txBox="1"/>
          <p:nvPr>
            <p:custDataLst>
              <p:tags r:id="rId28"/>
            </p:custDataLst>
          </p:nvPr>
        </p:nvSpPr>
        <p:spPr>
          <a:xfrm>
            <a:off x="7035800" y="1243965"/>
            <a:ext cx="16268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000"/>
              <a:t>Troubleshot</a:t>
            </a:r>
            <a:endParaRPr lang="en-US" sz="2000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6937375" y="1750695"/>
            <a:ext cx="1824355" cy="1108075"/>
          </a:xfrm>
          <a:prstGeom prst="rect">
            <a:avLst/>
          </a:prstGeom>
        </p:spPr>
      </p:pic>
      <p:sp>
        <p:nvSpPr>
          <p:cNvPr id="19" name="Text Box 18"/>
          <p:cNvSpPr txBox="1"/>
          <p:nvPr/>
        </p:nvSpPr>
        <p:spPr>
          <a:xfrm>
            <a:off x="594360" y="1085215"/>
            <a:ext cx="3048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Data Analysis and Visualization</a:t>
            </a:r>
            <a:endParaRPr lang="en-US" sz="2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Plan B didn't </a:t>
            </a:r>
            <a:r>
              <a:rPr lang="en-US"/>
              <a:t>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EFB11F1-4C8A-3D46-B686-0325A32E6461}" type="slidenum">
              <a:rPr lang="en-US" altLang="zh-CN"/>
            </a:fld>
            <a:endParaRPr lang="en-US" altLang="zh-CN"/>
          </a:p>
        </p:txBody>
      </p:sp>
      <p:sp>
        <p:nvSpPr>
          <p:cNvPr id="7" name="Text Box 6"/>
          <p:cNvSpPr txBox="1"/>
          <p:nvPr/>
        </p:nvSpPr>
        <p:spPr>
          <a:xfrm>
            <a:off x="1966595" y="1292225"/>
            <a:ext cx="25565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2000"/>
              <a:t>Device Diagnosis</a:t>
            </a:r>
            <a:endParaRPr lang="en-US" sz="2000"/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2000"/>
              <a:t>Issues Alarm</a:t>
            </a:r>
            <a:endParaRPr lang="en-US" sz="2000"/>
          </a:p>
          <a:p>
            <a:pPr marL="285750" indent="-285750" algn="l">
              <a:buFont typeface="Wingdings" panose="05000000000000000000" charset="0"/>
              <a:buChar char=""/>
            </a:pPr>
            <a:r>
              <a:rPr lang="en-US" sz="2000"/>
              <a:t>Data </a:t>
            </a:r>
            <a:r>
              <a:rPr lang="en-US" sz="2000"/>
              <a:t>Assert</a:t>
            </a:r>
            <a:endParaRPr lang="en-US" sz="2000"/>
          </a:p>
        </p:txBody>
      </p:sp>
      <p:sp>
        <p:nvSpPr>
          <p:cNvPr id="5" name="Text Box 4"/>
          <p:cNvSpPr txBox="1"/>
          <p:nvPr/>
        </p:nvSpPr>
        <p:spPr>
          <a:xfrm>
            <a:off x="1604645" y="4400550"/>
            <a:ext cx="61315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800">
                <a:solidFill>
                  <a:schemeClr val="tx1">
                    <a:lumMod val="50000"/>
                    <a:lumOff val="50000"/>
                  </a:schemeClr>
                </a:solidFill>
              </a:rPr>
              <a:t>Prometheus + Grafana + AlertManager + Node Exporter</a:t>
            </a:r>
            <a:endParaRPr lang="en-US" sz="1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25" y="2579370"/>
            <a:ext cx="2825750" cy="16135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2579370"/>
            <a:ext cx="2292985" cy="1778635"/>
          </a:xfrm>
          <a:prstGeom prst="rect">
            <a:avLst/>
          </a:prstGeom>
        </p:spPr>
      </p:pic>
      <p:sp>
        <p:nvSpPr>
          <p:cNvPr id="3" name="Text Box 2"/>
          <p:cNvSpPr txBox="1"/>
          <p:nvPr>
            <p:custDataLst>
              <p:tags r:id="rId3"/>
            </p:custDataLst>
          </p:nvPr>
        </p:nvSpPr>
        <p:spPr>
          <a:xfrm>
            <a:off x="6497320" y="4939665"/>
            <a:ext cx="23952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1800"/>
              <a:t>M </a:t>
            </a:r>
            <a:r>
              <a:rPr lang="en-US" sz="1800"/>
              <a:t>TANG C++/python</a:t>
            </a:r>
            <a:endParaRPr lang="en-US" sz="1800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TABLE_ENDDRAG_ORIGIN_RECT" val="371*334"/>
  <p:tag name="TABLE_ENDDRAG_RECT" val="318*99*371*334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commondata" val="eyJoZGlkIjoiYmI3NTIwOGJhZjllNzdjMWNiYWZlZjU0NzEwOGNiYWIifQ=="/>
</p:tagLst>
</file>

<file path=ppt/theme/theme1.xml><?xml version="1.0" encoding="utf-8"?>
<a:theme xmlns:a="http://schemas.openxmlformats.org/drawingml/2006/main" name="CSNS讲演稿母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SNS讲演稿母板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90204" pitchFamily="34" charset="0"/>
            <a:ea typeface="宋体" pitchFamily="2" charset="-122"/>
          </a:defRPr>
        </a:defPPr>
      </a:lstStyle>
    </a:lnDef>
  </a:objectDefaults>
  <a:extraClrSchemeLst>
    <a:extraClrScheme>
      <a:clrScheme name="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3624</Words>
  <Application>WPS Presentation</Application>
  <PresentationFormat>On-screen Show (16:10)</PresentationFormat>
  <Paragraphs>486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Arial</vt:lpstr>
      <vt:lpstr>宋体</vt:lpstr>
      <vt:lpstr>Wingdings</vt:lpstr>
      <vt:lpstr>汉仪书宋二KW</vt:lpstr>
      <vt:lpstr>Impact</vt:lpstr>
      <vt:lpstr>方正舒体</vt:lpstr>
      <vt:lpstr>黑体</vt:lpstr>
      <vt:lpstr>汉仪中黑KW</vt:lpstr>
      <vt:lpstr>黑体</vt:lpstr>
      <vt:lpstr>宋体</vt:lpstr>
      <vt:lpstr>Times New Roman</vt:lpstr>
      <vt:lpstr>Arial Bold</vt:lpstr>
      <vt:lpstr>Wingdings</vt:lpstr>
      <vt:lpstr>微软雅黑</vt:lpstr>
      <vt:lpstr>Arial Unicode MS</vt:lpstr>
      <vt:lpstr>Verdana</vt:lpstr>
      <vt:lpstr>MS PGothic</vt:lpstr>
      <vt:lpstr>冬青黑体简体中文</vt:lpstr>
      <vt:lpstr>苹方-简</vt:lpstr>
      <vt:lpstr>CSNS讲演稿母板</vt:lpstr>
      <vt:lpstr>PowerPoint 演示文稿</vt:lpstr>
      <vt:lpstr>Photon, Neutron and Muon sources</vt:lpstr>
      <vt:lpstr>NOBUGS is My University!!!</vt:lpstr>
      <vt:lpstr>China Spallation Neutron Source, CSNS-II</vt:lpstr>
      <vt:lpstr>Challenges and Changes</vt:lpstr>
      <vt:lpstr>Challenges and Changes</vt:lpstr>
      <vt:lpstr>Fighting with Beam Scientists</vt:lpstr>
      <vt:lpstr>Occam's Razor</vt:lpstr>
      <vt:lpstr>Plan B didn't Work</vt:lpstr>
      <vt:lpstr>Occam's Razor</vt:lpstr>
      <vt:lpstr>Challenges and Changes</vt:lpstr>
      <vt:lpstr>Access Easily</vt:lpstr>
      <vt:lpstr>Debug Anytime and Anywhere</vt:lpstr>
      <vt:lpstr>Challenges and Changes</vt:lpstr>
      <vt:lpstr>Cloud Analysis: Light and Transparent</vt:lpstr>
      <vt:lpstr>“Neutron Everything in Web”</vt:lpstr>
      <vt:lpstr>Challenges and Changes</vt:lpstr>
      <vt:lpstr>Task Manager: How to Define a Task</vt:lpstr>
      <vt:lpstr>Beyond Fitting</vt:lpstr>
      <vt:lpstr>Everyone Talking About AI</vt:lpstr>
      <vt:lpstr>Everyone Talking About AI</vt:lpstr>
      <vt:lpstr>Summary</vt:lpstr>
      <vt:lpstr>PowerPoint 演示文稿</vt:lpstr>
    </vt:vector>
  </TitlesOfParts>
  <Company>IHEP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IHEP</dc:creator>
  <cp:lastModifiedBy>微信用户</cp:lastModifiedBy>
  <cp:revision>4288</cp:revision>
  <cp:lastPrinted>2024-09-25T09:19:24Z</cp:lastPrinted>
  <dcterms:created xsi:type="dcterms:W3CDTF">2024-09-25T09:19:24Z</dcterms:created>
  <dcterms:modified xsi:type="dcterms:W3CDTF">2024-09-25T09:19:24Z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1033-6.11.0.8885</vt:lpwstr>
  </property>
  <property fmtid="{D5CDD505-2E9C-101B-9397-08002B2CF9AE}" pid="4" name="ICV">
    <vt:lpwstr>66FFE3E032EC441D94423F65EF7E7D82_42</vt:lpwstr>
  </property>
</Properties>
</file>